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84" r:id="rId2"/>
    <p:sldId id="385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</p:sldIdLst>
  <p:sldSz cx="9144000" cy="6858000" type="screen4x3"/>
  <p:notesSz cx="9774238" cy="685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66"/>
    <a:srgbClr val="66FFFF"/>
    <a:srgbClr val="33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 autoAdjust="0"/>
    <p:restoredTop sz="94595" autoAdjust="0"/>
  </p:normalViewPr>
  <p:slideViewPr>
    <p:cSldViewPr>
      <p:cViewPr varScale="1">
        <p:scale>
          <a:sx n="103" d="100"/>
          <a:sy n="103" d="100"/>
        </p:scale>
        <p:origin x="1770" y="108"/>
      </p:cViewPr>
      <p:guideLst>
        <p:guide orient="horz" pos="16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278938" y="6486525"/>
            <a:ext cx="3968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68BB7427-6BC7-449B-A786-F2C6ACF1AD15}" type="slidenum">
              <a:rPr lang="cs-CZ" altLang="cs-CZ" sz="1400" smtClean="0"/>
              <a:pPr algn="r">
                <a:defRPr/>
              </a:pPr>
              <a:t>‹#›</a:t>
            </a:fld>
            <a:endParaRPr lang="cs-CZ" altLang="cs-CZ" sz="1400" smtClean="0"/>
          </a:p>
        </p:txBody>
      </p:sp>
    </p:spTree>
    <p:extLst>
      <p:ext uri="{BB962C8B-B14F-4D97-AF65-F5344CB8AC3E}">
        <p14:creationId xmlns:p14="http://schemas.microsoft.com/office/powerpoint/2010/main" val="2172078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257550"/>
            <a:ext cx="716756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Click to edit Master notes styles</a:t>
            </a:r>
          </a:p>
          <a:p>
            <a:pPr lvl="1"/>
            <a:r>
              <a:rPr lang="cs-CZ" altLang="cs-CZ" noProof="0" smtClean="0"/>
              <a:t>Second Level</a:t>
            </a:r>
          </a:p>
          <a:p>
            <a:pPr lvl="2"/>
            <a:r>
              <a:rPr lang="cs-CZ" altLang="cs-CZ" noProof="0" smtClean="0"/>
              <a:t>Third Level</a:t>
            </a:r>
          </a:p>
          <a:p>
            <a:pPr lvl="3"/>
            <a:r>
              <a:rPr lang="cs-CZ" altLang="cs-CZ" noProof="0" smtClean="0"/>
              <a:t>Fourth Level</a:t>
            </a:r>
          </a:p>
          <a:p>
            <a:pPr lvl="4"/>
            <a:r>
              <a:rPr lang="cs-CZ" altLang="cs-CZ" noProof="0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73413" y="515938"/>
            <a:ext cx="3425825" cy="2568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278938" y="6486525"/>
            <a:ext cx="3968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C70D2EA3-5832-4AED-ADC1-F415E61CDD21}" type="slidenum">
              <a:rPr lang="cs-CZ" altLang="cs-CZ" sz="1400" smtClean="0"/>
              <a:pPr algn="r">
                <a:defRPr/>
              </a:pPr>
              <a:t>‹#›</a:t>
            </a:fld>
            <a:endParaRPr lang="cs-CZ" altLang="cs-CZ" sz="1400" smtClean="0"/>
          </a:p>
        </p:txBody>
      </p:sp>
    </p:spTree>
    <p:extLst>
      <p:ext uri="{BB962C8B-B14F-4D97-AF65-F5344CB8AC3E}">
        <p14:creationId xmlns:p14="http://schemas.microsoft.com/office/powerpoint/2010/main" val="15896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9E40D6-8C0F-4DCE-9B1E-B5696B7387F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smtClean="0"/>
              <a:t>N 1134/03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39043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166846-DFAC-47C6-B32D-6AE5B82FF909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0579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581C8E-F6DB-49E8-9D6A-72BDF88ECB38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5018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785EE5-6963-40BD-BC15-20CBBE1258C4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42975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64742F-29E8-45E5-9CAD-7562F86E5377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6689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4DE44-9598-46A9-B403-E8737191F989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4481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5BFD47-E21F-43F8-98C5-C214BAF5A6F2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4318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DF06EF-7E72-45E9-9AFD-09731FF98544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8632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011298-3338-4D76-A2FC-82C3E8A6EE42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7334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B20C8-91F2-41A2-A2E6-730688487DFB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8797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31550-74D8-4D75-96C6-D83CFDAD36A6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795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DF75DB-017D-46C9-9660-F9A895C99718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8824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EEDC68-E9B7-41EC-AC3D-4F942E88F4A3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4658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60A507-5284-4798-BE21-4E1E93843B9B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9494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94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44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40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03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5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9490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79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37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51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4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5547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8827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145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628800"/>
            <a:ext cx="8407400" cy="1431925"/>
          </a:xfrm>
        </p:spPr>
        <p:txBody>
          <a:bodyPr/>
          <a:lstStyle/>
          <a:p>
            <a:pPr algn="l"/>
            <a:r>
              <a:rPr lang="cs-CZ" altLang="cs-CZ" sz="6600" smtClean="0"/>
              <a:t>žena 92 let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860800"/>
            <a:ext cx="88201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cs-CZ" altLang="cs-CZ" sz="480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 bwMode="auto">
          <a:xfrm>
            <a:off x="179512" y="188640"/>
            <a:ext cx="1224136" cy="2880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 bwMode="auto">
          <a:xfrm>
            <a:off x="179512" y="188640"/>
            <a:ext cx="1224136" cy="2880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2590800" cy="1139825"/>
          </a:xfrm>
        </p:spPr>
        <p:txBody>
          <a:bodyPr/>
          <a:lstStyle/>
          <a:p>
            <a:r>
              <a:rPr lang="cs-CZ" altLang="cs-CZ" sz="4000" smtClean="0"/>
              <a:t>Diagnosis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4000" smtClean="0">
                <a:solidFill>
                  <a:srgbClr val="99FF33"/>
                </a:solidFill>
              </a:rPr>
              <a:t>Morbus principalis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3600" smtClean="0"/>
              <a:t>Aetas provecta (92 anni). 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sz="3600" smtClean="0"/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3600" smtClean="0"/>
              <a:t>Atherosclerosis universalis gravis praecipue aa. basalium cerebri.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3"/>
    </mc:Choice>
    <mc:Fallback xmlns="">
      <p:transition spd="slow" advTm="2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384550" cy="1139825"/>
          </a:xfrm>
        </p:spPr>
        <p:txBody>
          <a:bodyPr/>
          <a:lstStyle/>
          <a:p>
            <a:r>
              <a:rPr lang="cs-CZ" altLang="cs-CZ" smtClean="0"/>
              <a:t>Diagnosis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cs-CZ" altLang="cs-CZ" sz="2800" smtClean="0">
                <a:solidFill>
                  <a:srgbClr val="99FF33"/>
                </a:solidFill>
              </a:rPr>
              <a:t>Complicationes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Encephalomalaciae partim rubrae corticis  et subst. albae loborum frontalium cerebri.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 Pancreatitis chronica fibroproductiva. Pseudocystis postnecrotica capitis pancreatis. Emphysema pulmonum vesiculare atrophicum. Bronchopneumonia fibrinosoproductiva  focalis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cs-CZ" altLang="cs-CZ" sz="2800" smtClean="0">
                <a:solidFill>
                  <a:srgbClr val="99FF33"/>
                </a:solidFill>
              </a:rPr>
              <a:t>Causa mortis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Oedema cerebri.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9"/>
    </mc:Choice>
    <mc:Fallback xmlns="">
      <p:transition spd="slow" advTm="2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7813"/>
            <a:ext cx="8218487" cy="1782762"/>
          </a:xfrm>
        </p:spPr>
        <p:txBody>
          <a:bodyPr/>
          <a:lstStyle/>
          <a:p>
            <a:r>
              <a:rPr lang="cs-CZ" altLang="cs-CZ" sz="5400" smtClean="0"/>
              <a:t>Malignity nepotvrzené pitvou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420938"/>
            <a:ext cx="8218487" cy="4176712"/>
          </a:xfrm>
        </p:spPr>
        <p:txBody>
          <a:bodyPr/>
          <a:lstStyle/>
          <a:p>
            <a:r>
              <a:rPr lang="cs-CZ" altLang="cs-CZ" smtClean="0"/>
              <a:t>klinická  úvaha vede k metastáze  vzhledem k vzrůstající incidenci a prodlužujícímu se dožití</a:t>
            </a:r>
          </a:p>
          <a:p>
            <a:r>
              <a:rPr lang="cs-CZ" altLang="cs-CZ" smtClean="0"/>
              <a:t>nedostatečné </a:t>
            </a:r>
            <a:r>
              <a:rPr lang="cs-CZ" altLang="cs-CZ" smtClean="0">
                <a:solidFill>
                  <a:srgbClr val="66FF66"/>
                </a:solidFill>
              </a:rPr>
              <a:t>diferenciálně diagnostické myšlení</a:t>
            </a:r>
          </a:p>
          <a:p>
            <a:r>
              <a:rPr lang="cs-CZ" altLang="cs-CZ" smtClean="0"/>
              <a:t>„</a:t>
            </a:r>
            <a:r>
              <a:rPr lang="cs-CZ" altLang="cs-CZ" smtClean="0">
                <a:solidFill>
                  <a:srgbClr val="66FF66"/>
                </a:solidFill>
              </a:rPr>
              <a:t>ZLATÝ STANDARD</a:t>
            </a:r>
            <a:r>
              <a:rPr lang="cs-CZ" altLang="cs-CZ" smtClean="0"/>
              <a:t>“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mtClean="0"/>
              <a:t>    PRO POTVRZENÍ MALIGNITY JE 			</a:t>
            </a:r>
            <a:r>
              <a:rPr lang="cs-CZ" altLang="cs-CZ" smtClean="0">
                <a:solidFill>
                  <a:srgbClr val="66FF66"/>
                </a:solidFill>
              </a:rPr>
              <a:t>BIOPSIE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6"/>
    </mc:Choice>
    <mc:Fallback xmlns="">
      <p:transition spd="slow" advTm="3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3178175" cy="720725"/>
          </a:xfrm>
        </p:spPr>
        <p:txBody>
          <a:bodyPr/>
          <a:lstStyle/>
          <a:p>
            <a:r>
              <a:rPr lang="cs-CZ" altLang="cs-CZ" smtClean="0"/>
              <a:t>Anamnéza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569325" cy="5256212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cs-CZ" altLang="cs-CZ" smtClean="0"/>
              <a:t>nalezena doma v bezvědomí</a:t>
            </a:r>
          </a:p>
          <a:p>
            <a:pPr>
              <a:lnSpc>
                <a:spcPct val="170000"/>
              </a:lnSpc>
            </a:pPr>
            <a:r>
              <a:rPr lang="cs-CZ" altLang="cs-CZ" smtClean="0"/>
              <a:t> na CT atypická expanzivní frontální léze nejspíše metastáza</a:t>
            </a:r>
          </a:p>
          <a:p>
            <a:pPr>
              <a:lnSpc>
                <a:spcPct val="170000"/>
              </a:lnSpc>
            </a:pPr>
            <a:r>
              <a:rPr lang="cs-CZ" altLang="cs-CZ" smtClean="0"/>
              <a:t>sonografie – pankreatická léze – nádor ? </a:t>
            </a:r>
          </a:p>
          <a:p>
            <a:pPr>
              <a:lnSpc>
                <a:spcPct val="170000"/>
              </a:lnSpc>
            </a:pPr>
            <a:r>
              <a:rPr lang="cs-CZ" altLang="cs-CZ" smtClean="0"/>
              <a:t> zemřela za měsíc po prolongovaném komatu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061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4355976" y="6525344"/>
            <a:ext cx="1368152" cy="33265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-880" b="43831"/>
          <a:stretch>
            <a:fillRect/>
          </a:stretch>
        </p:blipFill>
        <p:spPr>
          <a:xfrm>
            <a:off x="0" y="0"/>
            <a:ext cx="5314950" cy="5805488"/>
          </a:xfr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9" r="5232"/>
          <a:stretch>
            <a:fillRect/>
          </a:stretch>
        </p:blipFill>
        <p:spPr bwMode="auto">
          <a:xfrm>
            <a:off x="4572000" y="2624138"/>
            <a:ext cx="4572000" cy="4233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Oval 5"/>
          <p:cNvSpPr>
            <a:spLocks noChangeArrowheads="1"/>
          </p:cNvSpPr>
          <p:nvPr/>
        </p:nvSpPr>
        <p:spPr bwMode="auto">
          <a:xfrm>
            <a:off x="6372225" y="404813"/>
            <a:ext cx="1439863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600"/>
              <a:t>?</a:t>
            </a:r>
          </a:p>
        </p:txBody>
      </p:sp>
      <p:sp>
        <p:nvSpPr>
          <p:cNvPr id="2" name="Obdélník 1"/>
          <p:cNvSpPr/>
          <p:nvPr/>
        </p:nvSpPr>
        <p:spPr bwMode="auto">
          <a:xfrm>
            <a:off x="6156176" y="6525344"/>
            <a:ext cx="1512168" cy="33265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" y="0"/>
            <a:ext cx="9149145" cy="6853539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79512" y="79374"/>
            <a:ext cx="7534275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000000"/>
                </a:solidFill>
              </a:rPr>
              <a:t>Encephalomalaciae rubrae vetustiores  cerebri</a:t>
            </a: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2555875" y="2924175"/>
            <a:ext cx="1223963" cy="1368425"/>
          </a:xfrm>
          <a:prstGeom prst="ellipse">
            <a:avLst/>
          </a:prstGeom>
          <a:noFill/>
          <a:ln w="57150" algn="ctr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716463" y="2060575"/>
            <a:ext cx="1223962" cy="1368425"/>
          </a:xfrm>
          <a:prstGeom prst="ellips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505228"/>
              </p:ext>
            </p:extLst>
          </p:nvPr>
        </p:nvGraphicFramePr>
        <p:xfrm>
          <a:off x="3042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2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 bwMode="auto">
          <a:xfrm>
            <a:off x="179512" y="188640"/>
            <a:ext cx="1224136" cy="28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179512" y="188640"/>
            <a:ext cx="1008112" cy="28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179512" y="188640"/>
            <a:ext cx="1224136" cy="2880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2124075" y="1628775"/>
            <a:ext cx="1223963" cy="21605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484438" y="2276475"/>
            <a:ext cx="5746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5400"/>
              <a:t>?</a:t>
            </a:r>
          </a:p>
        </p:txBody>
      </p:sp>
      <p:sp>
        <p:nvSpPr>
          <p:cNvPr id="3" name="Obdélník 2"/>
          <p:cNvSpPr/>
          <p:nvPr/>
        </p:nvSpPr>
        <p:spPr bwMode="auto">
          <a:xfrm>
            <a:off x="179512" y="188640"/>
            <a:ext cx="1296144" cy="2880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990714"/>
              </p:ext>
            </p:extLst>
          </p:nvPr>
        </p:nvGraphicFramePr>
        <p:xfrm>
          <a:off x="0" y="-46038"/>
          <a:ext cx="9144000" cy="7010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83" t="1382" r="6683" b="1358"/>
                      <a:stretch>
                        <a:fillRect/>
                      </a:stretch>
                    </p:blipFill>
                    <p:spPr bwMode="auto">
                      <a:xfrm>
                        <a:off x="0" y="-46038"/>
                        <a:ext cx="9144000" cy="701040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 bwMode="auto">
          <a:xfrm>
            <a:off x="8532440" y="404664"/>
            <a:ext cx="45719" cy="4571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7452320" y="116632"/>
            <a:ext cx="1440160" cy="33375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7452320" y="116632"/>
            <a:ext cx="1440160" cy="310891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354364"/>
              </p:ext>
            </p:extLst>
          </p:nvPr>
        </p:nvGraphicFramePr>
        <p:xfrm>
          <a:off x="0" y="6693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Fotografie" r:id="rId6" imgW="5729524" imgH="4175238" progId="MSPhotoEd.3">
                  <p:embed/>
                </p:oleObj>
              </mc:Choice>
              <mc:Fallback>
                <p:oleObj name="Fotografie" r:id="rId6" imgW="5729524" imgH="417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93"/>
                        <a:ext cx="9144000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élník 2"/>
          <p:cNvSpPr/>
          <p:nvPr/>
        </p:nvSpPr>
        <p:spPr bwMode="auto">
          <a:xfrm>
            <a:off x="6948264" y="188640"/>
            <a:ext cx="1224136" cy="2880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zadi">
  <a:themeElements>
    <a:clrScheme name="pozadi.pot 8">
      <a:dk1>
        <a:srgbClr val="00279F"/>
      </a:dk1>
      <a:lt1>
        <a:srgbClr val="FFFFFF"/>
      </a:lt1>
      <a:dk2>
        <a:srgbClr val="000000"/>
      </a:dk2>
      <a:lt2>
        <a:srgbClr val="FFFF00"/>
      </a:lt2>
      <a:accent1>
        <a:srgbClr val="EF9100"/>
      </a:accent1>
      <a:accent2>
        <a:srgbClr val="114FFB"/>
      </a:accent2>
      <a:accent3>
        <a:srgbClr val="AAAAAA"/>
      </a:accent3>
      <a:accent4>
        <a:srgbClr val="DADADA"/>
      </a:accent4>
      <a:accent5>
        <a:srgbClr val="F6C7AA"/>
      </a:accent5>
      <a:accent6>
        <a:srgbClr val="0E47E3"/>
      </a:accent6>
      <a:hlink>
        <a:srgbClr val="F95AB7"/>
      </a:hlink>
      <a:folHlink>
        <a:srgbClr val="919191"/>
      </a:folHlink>
    </a:clrScheme>
    <a:fontScheme name="pozadi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zadi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adi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adi.pot 8">
        <a:dk1>
          <a:srgbClr val="00279F"/>
        </a:dk1>
        <a:lt1>
          <a:srgbClr val="FFFFFF"/>
        </a:lt1>
        <a:dk2>
          <a:srgbClr val="000000"/>
        </a:dk2>
        <a:lt2>
          <a:srgbClr val="FFFF00"/>
        </a:lt2>
        <a:accent1>
          <a:srgbClr val="EF9100"/>
        </a:accent1>
        <a:accent2>
          <a:srgbClr val="114FFB"/>
        </a:accent2>
        <a:accent3>
          <a:srgbClr val="AAAAAA"/>
        </a:accent3>
        <a:accent4>
          <a:srgbClr val="DADADA"/>
        </a:accent4>
        <a:accent5>
          <a:srgbClr val="F6C7AA"/>
        </a:accent5>
        <a:accent6>
          <a:srgbClr val="0E47E3"/>
        </a:accent6>
        <a:hlink>
          <a:srgbClr val="F95AB7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Pages>6</Pages>
  <Words>138</Words>
  <Application>Microsoft Office PowerPoint</Application>
  <PresentationFormat>Předvádění na obrazovce (4:3)</PresentationFormat>
  <Paragraphs>41</Paragraphs>
  <Slides>14</Slides>
  <Notes>14</Notes>
  <HiddenSlides>0</HiddenSlides>
  <MMClips>14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Monotype Sorts</vt:lpstr>
      <vt:lpstr>Wingdings</vt:lpstr>
      <vt:lpstr>pozadi</vt:lpstr>
      <vt:lpstr>Fotografie</vt:lpstr>
      <vt:lpstr>žena 92 let</vt:lpstr>
      <vt:lpstr>Anamnéza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Diagnosis</vt:lpstr>
      <vt:lpstr>Diagnosis</vt:lpstr>
      <vt:lpstr>Malignity nepotvrzené pitvou</vt:lpstr>
    </vt:vector>
  </TitlesOfParts>
  <Company>II. PAU LF CUNI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Pigmenty</dc:title>
  <dc:subject/>
  <dc:creator>Jaroslava DUŠKOVÁ</dc:creator>
  <cp:keywords/>
  <dc:description/>
  <cp:lastModifiedBy>JD</cp:lastModifiedBy>
  <cp:revision>132</cp:revision>
  <cp:lastPrinted>1601-01-01T00:00:00Z</cp:lastPrinted>
  <dcterms:created xsi:type="dcterms:W3CDTF">2000-10-10T06:19:10Z</dcterms:created>
  <dcterms:modified xsi:type="dcterms:W3CDTF">2020-04-13T17:43:53Z</dcterms:modified>
</cp:coreProperties>
</file>