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17" r:id="rId2"/>
    <p:sldId id="333" r:id="rId3"/>
    <p:sldId id="339" r:id="rId4"/>
    <p:sldId id="334" r:id="rId5"/>
    <p:sldId id="335" r:id="rId6"/>
    <p:sldId id="336" r:id="rId7"/>
    <p:sldId id="337" r:id="rId8"/>
    <p:sldId id="338" r:id="rId9"/>
  </p:sldIdLst>
  <p:sldSz cx="9144000" cy="6858000" type="screen4x3"/>
  <p:notesSz cx="9774238" cy="685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11653"/>
    <a:srgbClr val="022588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278938" y="6486525"/>
            <a:ext cx="3968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EF75045A-8E7A-4835-91C1-1E2E12B44343}" type="slidenum">
              <a:rPr lang="cs-CZ" altLang="cs-CZ" b="0" smtClean="0"/>
              <a:pPr algn="r">
                <a:defRPr/>
              </a:pPr>
              <a:t>‹#›</a:t>
            </a:fld>
            <a:endParaRPr lang="cs-CZ" altLang="cs-CZ" b="0" smtClean="0"/>
          </a:p>
        </p:txBody>
      </p:sp>
    </p:spTree>
    <p:extLst>
      <p:ext uri="{BB962C8B-B14F-4D97-AF65-F5344CB8AC3E}">
        <p14:creationId xmlns:p14="http://schemas.microsoft.com/office/powerpoint/2010/main" val="247528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257550"/>
            <a:ext cx="716756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notes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73413" y="515938"/>
            <a:ext cx="3425825" cy="2568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278938" y="6486525"/>
            <a:ext cx="3968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F4711FBC-8C60-4769-AE22-3E0513F1A924}" type="slidenum">
              <a:rPr lang="cs-CZ" altLang="cs-CZ" b="0" smtClean="0"/>
              <a:pPr algn="r">
                <a:defRPr/>
              </a:pPr>
              <a:t>‹#›</a:t>
            </a:fld>
            <a:endParaRPr lang="cs-CZ" altLang="cs-CZ" b="0" smtClean="0"/>
          </a:p>
        </p:txBody>
      </p:sp>
    </p:spTree>
    <p:extLst>
      <p:ext uri="{BB962C8B-B14F-4D97-AF65-F5344CB8AC3E}">
        <p14:creationId xmlns:p14="http://schemas.microsoft.com/office/powerpoint/2010/main" val="320228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2179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3306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1008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78524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8534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5462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46228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885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5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2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200025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84835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4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06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173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4500"/>
            <a:ext cx="3810000" cy="4152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46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0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97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35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1354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3742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/>
        </p:nvGrpSpPr>
        <p:grpSpPr bwMode="auto">
          <a:xfrm>
            <a:off x="0" y="5797550"/>
            <a:ext cx="9132888" cy="1049338"/>
            <a:chOff x="0" y="3652"/>
            <a:chExt cx="5753" cy="661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3676"/>
              <a:ext cx="5752" cy="636"/>
            </a:xfrm>
            <a:prstGeom prst="rect">
              <a:avLst/>
            </a:prstGeom>
            <a:gradFill rotWithShape="0">
              <a:gsLst>
                <a:gs pos="0">
                  <a:srgbClr val="05184B"/>
                </a:gs>
                <a:gs pos="100000">
                  <a:srgbClr val="114FFB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cs-CZ" altLang="cs-CZ" smtClean="0"/>
            </a:p>
          </p:txBody>
        </p:sp>
        <p:grpSp>
          <p:nvGrpSpPr>
            <p:cNvPr id="1030" name="Group 16"/>
            <p:cNvGrpSpPr>
              <a:grpSpLocks/>
            </p:cNvGrpSpPr>
            <p:nvPr/>
          </p:nvGrpSpPr>
          <p:grpSpPr bwMode="auto">
            <a:xfrm>
              <a:off x="0" y="3652"/>
              <a:ext cx="5753" cy="661"/>
              <a:chOff x="0" y="3652"/>
              <a:chExt cx="5753" cy="661"/>
            </a:xfrm>
          </p:grpSpPr>
          <p:sp>
            <p:nvSpPr>
              <p:cNvPr id="1031" name="Freeform 3"/>
              <p:cNvSpPr>
                <a:spLocks/>
              </p:cNvSpPr>
              <p:nvPr/>
            </p:nvSpPr>
            <p:spPr bwMode="auto">
              <a:xfrm>
                <a:off x="0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" name="Freeform 4"/>
              <p:cNvSpPr>
                <a:spLocks/>
              </p:cNvSpPr>
              <p:nvPr/>
            </p:nvSpPr>
            <p:spPr bwMode="auto">
              <a:xfrm>
                <a:off x="432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Freeform 5"/>
              <p:cNvSpPr>
                <a:spLocks/>
              </p:cNvSpPr>
              <p:nvPr/>
            </p:nvSpPr>
            <p:spPr bwMode="auto">
              <a:xfrm>
                <a:off x="876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Freeform 6"/>
              <p:cNvSpPr>
                <a:spLocks/>
              </p:cNvSpPr>
              <p:nvPr/>
            </p:nvSpPr>
            <p:spPr bwMode="auto">
              <a:xfrm>
                <a:off x="1320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" name="Freeform 7"/>
              <p:cNvSpPr>
                <a:spLocks/>
              </p:cNvSpPr>
              <p:nvPr/>
            </p:nvSpPr>
            <p:spPr bwMode="auto">
              <a:xfrm>
                <a:off x="1764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Freeform 8"/>
              <p:cNvSpPr>
                <a:spLocks/>
              </p:cNvSpPr>
              <p:nvPr/>
            </p:nvSpPr>
            <p:spPr bwMode="auto">
              <a:xfrm>
                <a:off x="2208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Freeform 9"/>
              <p:cNvSpPr>
                <a:spLocks/>
              </p:cNvSpPr>
              <p:nvPr/>
            </p:nvSpPr>
            <p:spPr bwMode="auto">
              <a:xfrm>
                <a:off x="2640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" name="Freeform 10"/>
              <p:cNvSpPr>
                <a:spLocks/>
              </p:cNvSpPr>
              <p:nvPr/>
            </p:nvSpPr>
            <p:spPr bwMode="auto">
              <a:xfrm>
                <a:off x="3084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Freeform 11"/>
              <p:cNvSpPr>
                <a:spLocks/>
              </p:cNvSpPr>
              <p:nvPr/>
            </p:nvSpPr>
            <p:spPr bwMode="auto">
              <a:xfrm>
                <a:off x="3540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Freeform 12"/>
              <p:cNvSpPr>
                <a:spLocks/>
              </p:cNvSpPr>
              <p:nvPr/>
            </p:nvSpPr>
            <p:spPr bwMode="auto">
              <a:xfrm>
                <a:off x="3996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Freeform 13"/>
              <p:cNvSpPr>
                <a:spLocks/>
              </p:cNvSpPr>
              <p:nvPr/>
            </p:nvSpPr>
            <p:spPr bwMode="auto">
              <a:xfrm>
                <a:off x="4464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Freeform 14"/>
              <p:cNvSpPr>
                <a:spLocks/>
              </p:cNvSpPr>
              <p:nvPr/>
            </p:nvSpPr>
            <p:spPr bwMode="auto">
              <a:xfrm>
                <a:off x="4920" y="3652"/>
                <a:ext cx="577" cy="661"/>
              </a:xfrm>
              <a:custGeom>
                <a:avLst/>
                <a:gdLst>
                  <a:gd name="T0" fmla="*/ 0 w 577"/>
                  <a:gd name="T1" fmla="*/ 660 h 661"/>
                  <a:gd name="T2" fmla="*/ 480 w 577"/>
                  <a:gd name="T3" fmla="*/ 0 h 661"/>
                  <a:gd name="T4" fmla="*/ 576 w 577"/>
                  <a:gd name="T5" fmla="*/ 0 h 661"/>
                  <a:gd name="T6" fmla="*/ 96 w 577"/>
                  <a:gd name="T7" fmla="*/ 660 h 661"/>
                  <a:gd name="T8" fmla="*/ 0 w 577"/>
                  <a:gd name="T9" fmla="*/ 660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661">
                    <a:moveTo>
                      <a:pt x="0" y="660"/>
                    </a:moveTo>
                    <a:lnTo>
                      <a:pt x="480" y="0"/>
                    </a:lnTo>
                    <a:lnTo>
                      <a:pt x="576" y="0"/>
                    </a:lnTo>
                    <a:lnTo>
                      <a:pt x="96" y="660"/>
                    </a:lnTo>
                    <a:lnTo>
                      <a:pt x="0" y="66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Freeform 15"/>
              <p:cNvSpPr>
                <a:spLocks/>
              </p:cNvSpPr>
              <p:nvPr/>
            </p:nvSpPr>
            <p:spPr bwMode="auto">
              <a:xfrm>
                <a:off x="5392" y="3820"/>
                <a:ext cx="361" cy="493"/>
              </a:xfrm>
              <a:custGeom>
                <a:avLst/>
                <a:gdLst>
                  <a:gd name="T0" fmla="*/ 0 w 361"/>
                  <a:gd name="T1" fmla="*/ 492 h 493"/>
                  <a:gd name="T2" fmla="*/ 360 w 361"/>
                  <a:gd name="T3" fmla="*/ 0 h 493"/>
                  <a:gd name="T4" fmla="*/ 360 w 361"/>
                  <a:gd name="T5" fmla="*/ 120 h 493"/>
                  <a:gd name="T6" fmla="*/ 96 w 361"/>
                  <a:gd name="T7" fmla="*/ 492 h 493"/>
                  <a:gd name="T8" fmla="*/ 0 w 361"/>
                  <a:gd name="T9" fmla="*/ 492 h 4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1" h="493">
                    <a:moveTo>
                      <a:pt x="0" y="492"/>
                    </a:moveTo>
                    <a:lnTo>
                      <a:pt x="360" y="0"/>
                    </a:lnTo>
                    <a:lnTo>
                      <a:pt x="360" y="120"/>
                    </a:lnTo>
                    <a:lnTo>
                      <a:pt x="96" y="492"/>
                    </a:lnTo>
                    <a:lnTo>
                      <a:pt x="0" y="49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2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28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145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postgr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>
            <a:fillRect/>
          </a:stretch>
        </p:blipFill>
        <p:spPr bwMode="auto">
          <a:xfrm>
            <a:off x="2692400" y="1531938"/>
            <a:ext cx="6451600" cy="53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01625"/>
            <a:ext cx="4475162" cy="4640263"/>
          </a:xfrm>
        </p:spPr>
        <p:txBody>
          <a:bodyPr/>
          <a:lstStyle/>
          <a:p>
            <a:pPr algn="l"/>
            <a:r>
              <a:rPr lang="cs-CZ" altLang="cs-CZ" sz="6000" smtClean="0"/>
              <a:t>Zdraví a nemoc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5292725" y="1844675"/>
            <a:ext cx="13668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941888"/>
            <a:ext cx="4894262" cy="15113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cs-CZ" altLang="cs-CZ" sz="2000" smtClean="0"/>
              <a:t>Jaroslava Dušková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cs-CZ" altLang="cs-CZ" sz="2000" i="1" smtClean="0"/>
              <a:t>Ústav patologie 1.LF UK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cs-CZ" altLang="cs-CZ" sz="2000" i="1" smtClean="0"/>
              <a:t>Praha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cs-CZ" altLang="cs-CZ" sz="2000" i="1" smtClean="0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5508625" y="3141663"/>
            <a:ext cx="1079500" cy="287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/>
          </a:p>
        </p:txBody>
      </p:sp>
      <p:pic>
        <p:nvPicPr>
          <p:cNvPr id="15367" name="Zvuk 4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4478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7200" smtClean="0">
                <a:solidFill>
                  <a:srgbClr val="FF3300"/>
                </a:solidFill>
              </a:rPr>
              <a:t>Zdraví  - WHO</a:t>
            </a:r>
            <a:endParaRPr lang="cs-CZ" altLang="cs-CZ" sz="72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610600" cy="2925762"/>
          </a:xfrm>
        </p:spPr>
        <p:txBody>
          <a:bodyPr/>
          <a:lstStyle/>
          <a:p>
            <a:pPr marL="914400" lvl="1" indent="-457200">
              <a:buFontTx/>
              <a:buNone/>
            </a:pPr>
            <a:r>
              <a:rPr lang="cs-CZ" altLang="cs-CZ" sz="4800" smtClean="0"/>
              <a:t>   stav úplné fyzické , duševní a sociální pohody, nikoli pouze nepřítomnosti choroby nebo tělesné vady</a:t>
            </a:r>
            <a:endParaRPr lang="cs-CZ" altLang="cs-CZ" sz="8000" smtClean="0"/>
          </a:p>
        </p:txBody>
      </p:sp>
      <p:pic>
        <p:nvPicPr>
          <p:cNvPr id="17412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4478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7200" smtClean="0">
                <a:solidFill>
                  <a:srgbClr val="FF3300"/>
                </a:solidFill>
              </a:rPr>
              <a:t>Nemoc</a:t>
            </a:r>
            <a:endParaRPr lang="cs-CZ" altLang="cs-CZ" sz="72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2205038"/>
            <a:ext cx="8753475" cy="3671887"/>
          </a:xfrm>
        </p:spPr>
        <p:txBody>
          <a:bodyPr/>
          <a:lstStyle/>
          <a:p>
            <a:pPr marL="914400" lvl="1" indent="-457200"/>
            <a:r>
              <a:rPr lang="cs-CZ" altLang="cs-CZ" sz="4800" smtClean="0"/>
              <a:t>porucha zdraví</a:t>
            </a:r>
          </a:p>
          <a:p>
            <a:pPr marL="914400" lvl="1" indent="-457200"/>
            <a:r>
              <a:rPr lang="cs-CZ" altLang="cs-CZ" sz="4800" smtClean="0"/>
              <a:t>protiklad zdraví</a:t>
            </a:r>
          </a:p>
          <a:p>
            <a:pPr marL="914400" lvl="1" indent="-457200"/>
            <a:r>
              <a:rPr lang="cs-CZ" altLang="cs-CZ" sz="4800" smtClean="0"/>
              <a:t>překročení schopností adaptace</a:t>
            </a:r>
            <a:endParaRPr lang="cs-CZ" altLang="cs-CZ" sz="8000" smtClean="0"/>
          </a:p>
        </p:txBody>
      </p:sp>
      <p:pic>
        <p:nvPicPr>
          <p:cNvPr id="19460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207375" cy="14478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6000" smtClean="0">
                <a:solidFill>
                  <a:srgbClr val="FF3300"/>
                </a:solidFill>
              </a:rPr>
              <a:t>Nemoc – stadia - vývoj</a:t>
            </a:r>
            <a:endParaRPr lang="cs-CZ" altLang="cs-CZ" sz="60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52600"/>
            <a:ext cx="8785225" cy="4267200"/>
          </a:xfrm>
        </p:spPr>
        <p:txBody>
          <a:bodyPr/>
          <a:lstStyle/>
          <a:p>
            <a:pPr marL="914400" lvl="1" indent="-457200">
              <a:buFontTx/>
              <a:buAutoNum type="arabicPeriod"/>
            </a:pPr>
            <a:r>
              <a:rPr lang="cs-CZ" altLang="cs-CZ" sz="4000" smtClean="0"/>
              <a:t>  latentní</a:t>
            </a:r>
          </a:p>
          <a:p>
            <a:pPr marL="914400" lvl="1" indent="-457200">
              <a:buFontTx/>
              <a:buAutoNum type="arabicPeriod"/>
            </a:pPr>
            <a:r>
              <a:rPr lang="cs-CZ" altLang="cs-CZ" sz="4000" smtClean="0"/>
              <a:t>  prodromální</a:t>
            </a:r>
          </a:p>
          <a:p>
            <a:pPr marL="914400" lvl="1" indent="-457200">
              <a:buFontTx/>
              <a:buAutoNum type="arabicPeriod"/>
            </a:pPr>
            <a:r>
              <a:rPr lang="cs-CZ" altLang="cs-CZ" sz="4000" smtClean="0"/>
              <a:t>  manifestní</a:t>
            </a:r>
          </a:p>
          <a:p>
            <a:pPr marL="1295400" lvl="2" indent="-381000">
              <a:buFontTx/>
              <a:buAutoNum type="arabicPeriod"/>
            </a:pPr>
            <a:r>
              <a:rPr lang="cs-CZ" altLang="cs-CZ" sz="3600" smtClean="0"/>
              <a:t>úzdrava</a:t>
            </a:r>
          </a:p>
          <a:p>
            <a:pPr marL="1295400" lvl="2" indent="-381000">
              <a:buFontTx/>
              <a:buAutoNum type="arabicPeriod"/>
            </a:pPr>
            <a:r>
              <a:rPr lang="cs-CZ" altLang="cs-CZ" sz="3600" smtClean="0"/>
              <a:t>chronicita</a:t>
            </a:r>
          </a:p>
          <a:p>
            <a:pPr marL="1295400" lvl="2" indent="-381000">
              <a:buFontTx/>
              <a:buAutoNum type="arabicPeriod"/>
            </a:pPr>
            <a:r>
              <a:rPr lang="cs-CZ" altLang="cs-CZ" sz="3600" smtClean="0"/>
              <a:t>smrt</a:t>
            </a:r>
          </a:p>
        </p:txBody>
      </p:sp>
      <p:pic>
        <p:nvPicPr>
          <p:cNvPr id="2150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8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207375" cy="96837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6000" smtClean="0">
                <a:solidFill>
                  <a:srgbClr val="FF3300"/>
                </a:solidFill>
              </a:rPr>
              <a:t>Nemoci – druhy</a:t>
            </a:r>
            <a:endParaRPr lang="cs-CZ" altLang="cs-CZ" sz="60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4537075"/>
          </a:xfrm>
        </p:spPr>
        <p:txBody>
          <a:bodyPr/>
          <a:lstStyle/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400" smtClean="0"/>
              <a:t>  vrozené 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geneticky podmíněné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poruchy nitroděložního vývoje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400" smtClean="0"/>
              <a:t>  získané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trauma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toxické vlivy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infekce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poruchy imunitních mechanismů </a:t>
            </a:r>
          </a:p>
          <a:p>
            <a:pPr marL="1714500" lvl="3" indent="-3429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1800" smtClean="0"/>
              <a:t>zvýšená odpověď – alergie, autoimunita</a:t>
            </a:r>
          </a:p>
          <a:p>
            <a:pPr marL="1714500" lvl="3" indent="-3429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1800" smtClean="0"/>
              <a:t>snížená - oportunní infekce , nádory</a:t>
            </a:r>
          </a:p>
          <a:p>
            <a:pPr marL="1314450" lvl="2" indent="-4572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z poruch výživy – kurděje, obezita, Korsakoffova psych. </a:t>
            </a:r>
          </a:p>
          <a:p>
            <a:pPr marL="1314450" lvl="2" indent="-4572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 iatrogenní – léky, záření</a:t>
            </a:r>
          </a:p>
          <a:p>
            <a:pPr marL="1314450" lvl="2" indent="-457200">
              <a:lnSpc>
                <a:spcPct val="80000"/>
              </a:lnSpc>
              <a:buFontTx/>
              <a:buAutoNum type="arabicPeriod"/>
              <a:defRPr/>
            </a:pPr>
            <a:r>
              <a:rPr lang="cs-CZ" altLang="cs-CZ" sz="2000" smtClean="0"/>
              <a:t> psychosomatická – vředová choroba</a:t>
            </a:r>
          </a:p>
        </p:txBody>
      </p:sp>
      <p:pic>
        <p:nvPicPr>
          <p:cNvPr id="2355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6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207375" cy="14478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6000" smtClean="0">
                <a:solidFill>
                  <a:srgbClr val="FF3300"/>
                </a:solidFill>
              </a:rPr>
              <a:t>Nemoci - příčiny</a:t>
            </a:r>
            <a:endParaRPr lang="cs-CZ" altLang="cs-CZ" sz="600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52600"/>
            <a:ext cx="8785225" cy="4267200"/>
          </a:xfrm>
        </p:spPr>
        <p:txBody>
          <a:bodyPr/>
          <a:lstStyle/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cs-CZ" altLang="cs-CZ" sz="3200" smtClean="0"/>
              <a:t>vnitřní 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 genet. vada vrozená, získaná (mutace)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 poruchy vývoje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cs-CZ" altLang="cs-CZ" sz="3200" smtClean="0"/>
              <a:t>zevní 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fyzikální 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chemické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biologické – infekční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psychologické</a:t>
            </a:r>
          </a:p>
          <a:p>
            <a:pPr marL="1295400" lvl="2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800" smtClean="0"/>
              <a:t>sociální 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64613" cy="132873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cs-CZ" altLang="cs-CZ" sz="7200" smtClean="0">
                <a:solidFill>
                  <a:srgbClr val="FF3300"/>
                </a:solidFill>
              </a:rPr>
              <a:t>Etiopatogeneze</a:t>
            </a:r>
            <a:endParaRPr lang="cs-CZ" altLang="cs-CZ" sz="72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52600"/>
            <a:ext cx="8785225" cy="4267200"/>
          </a:xfrm>
        </p:spPr>
        <p:txBody>
          <a:bodyPr/>
          <a:lstStyle/>
          <a:p>
            <a:pPr marL="914400" lvl="1" indent="-457200">
              <a:lnSpc>
                <a:spcPct val="90000"/>
              </a:lnSpc>
              <a:buFontTx/>
              <a:buNone/>
            </a:pPr>
            <a:r>
              <a:rPr lang="cs-CZ" altLang="cs-CZ" sz="5400" smtClean="0"/>
              <a:t>popis rozvoje chorobných změn ve vztahu                k vyvolávající příčině</a:t>
            </a:r>
          </a:p>
          <a:p>
            <a:pPr marL="914400" lvl="1" indent="-457200">
              <a:lnSpc>
                <a:spcPct val="90000"/>
              </a:lnSpc>
              <a:buFontTx/>
              <a:buNone/>
            </a:pPr>
            <a:endParaRPr lang="cs-CZ" altLang="cs-CZ" sz="5400" smtClean="0"/>
          </a:p>
          <a:p>
            <a:pPr marL="914400" lvl="1" indent="-457200">
              <a:lnSpc>
                <a:spcPct val="90000"/>
              </a:lnSpc>
              <a:buFontTx/>
              <a:buNone/>
            </a:pPr>
            <a:r>
              <a:rPr lang="cs-CZ" altLang="cs-CZ" sz="4800" smtClean="0"/>
              <a:t>kauzální     			   formální</a:t>
            </a:r>
          </a:p>
        </p:txBody>
      </p:sp>
      <p:pic>
        <p:nvPicPr>
          <p:cNvPr id="27652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N99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5"/>
          <p:cNvSpPr>
            <a:spLocks noChangeArrowheads="1" noChangeShapeType="1" noTextEdit="1"/>
          </p:cNvSpPr>
          <p:nvPr/>
        </p:nvSpPr>
        <p:spPr bwMode="auto">
          <a:xfrm>
            <a:off x="179388" y="5876925"/>
            <a:ext cx="3733800" cy="698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 za pozornost</a:t>
            </a:r>
          </a:p>
        </p:txBody>
      </p:sp>
      <p:pic>
        <p:nvPicPr>
          <p:cNvPr id="2970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nsblus.ppt">
  <a:themeElements>
    <a:clrScheme name="">
      <a:dk1>
        <a:srgbClr val="00279F"/>
      </a:dk1>
      <a:lt1>
        <a:srgbClr val="FFFFFF"/>
      </a:lt1>
      <a:dk2>
        <a:srgbClr val="000000"/>
      </a:dk2>
      <a:lt2>
        <a:srgbClr val="FFFF00"/>
      </a:lt2>
      <a:accent1>
        <a:srgbClr val="EF9100"/>
      </a:accent1>
      <a:accent2>
        <a:srgbClr val="114FFB"/>
      </a:accent2>
      <a:accent3>
        <a:srgbClr val="AAAAAA"/>
      </a:accent3>
      <a:accent4>
        <a:srgbClr val="DADADA"/>
      </a:accent4>
      <a:accent5>
        <a:srgbClr val="F6C7AA"/>
      </a:accent5>
      <a:accent6>
        <a:srgbClr val="0E47E3"/>
      </a:accent6>
      <a:hlink>
        <a:srgbClr val="F95AB7"/>
      </a:hlink>
      <a:folHlink>
        <a:srgbClr val="919191"/>
      </a:folHlink>
    </a:clrScheme>
    <a:fontScheme name="linsblus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insblus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sblus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sblus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sblus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sblus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sblus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sblus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c:\powerpnt\template\sldshow\linsblus.ppt</Template>
  <TotalTime>10490552</TotalTime>
  <Pages>6</Pages>
  <Words>144</Words>
  <Application>Microsoft Office PowerPoint</Application>
  <PresentationFormat>Předvádění na obrazovce (4:3)</PresentationFormat>
  <Paragraphs>46</Paragraphs>
  <Slides>8</Slides>
  <Notes>8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Monotype Sorts</vt:lpstr>
      <vt:lpstr>Times New Roman</vt:lpstr>
      <vt:lpstr>linsblus.ppt</vt:lpstr>
      <vt:lpstr>Zdraví a nemoc</vt:lpstr>
      <vt:lpstr>Zdraví  - WHO</vt:lpstr>
      <vt:lpstr>Nemoc</vt:lpstr>
      <vt:lpstr>Nemoc – stadia - vývoj</vt:lpstr>
      <vt:lpstr>Nemoci – druhy</vt:lpstr>
      <vt:lpstr>Nemoci - příčiny</vt:lpstr>
      <vt:lpstr>Etiopatogeneze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Mnohočetný leiomyosarkom tenkého střeva</dc:title>
  <dc:subject/>
  <dc:creator>MUDr J. Dušková CSc,MIAC</dc:creator>
  <cp:keywords/>
  <dc:description/>
  <cp:lastModifiedBy>JD</cp:lastModifiedBy>
  <cp:revision>85</cp:revision>
  <cp:lastPrinted>1601-01-01T00:00:00Z</cp:lastPrinted>
  <dcterms:created xsi:type="dcterms:W3CDTF">1998-05-02T18:38:24Z</dcterms:created>
  <dcterms:modified xsi:type="dcterms:W3CDTF">2020-04-02T17:42:15Z</dcterms:modified>
</cp:coreProperties>
</file>