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</p:sldMasterIdLst>
  <p:notesMasterIdLst>
    <p:notesMasterId r:id="rId28"/>
  </p:notesMasterIdLst>
  <p:sldIdLst>
    <p:sldId id="356" r:id="rId2"/>
    <p:sldId id="357" r:id="rId3"/>
    <p:sldId id="358" r:id="rId4"/>
    <p:sldId id="359" r:id="rId5"/>
    <p:sldId id="360" r:id="rId6"/>
    <p:sldId id="361" r:id="rId7"/>
    <p:sldId id="362" r:id="rId8"/>
    <p:sldId id="363" r:id="rId9"/>
    <p:sldId id="365" r:id="rId10"/>
    <p:sldId id="366" r:id="rId11"/>
    <p:sldId id="367" r:id="rId12"/>
    <p:sldId id="368" r:id="rId13"/>
    <p:sldId id="370" r:id="rId14"/>
    <p:sldId id="369" r:id="rId15"/>
    <p:sldId id="371" r:id="rId16"/>
    <p:sldId id="372" r:id="rId17"/>
    <p:sldId id="373" r:id="rId18"/>
    <p:sldId id="374" r:id="rId19"/>
    <p:sldId id="375" r:id="rId20"/>
    <p:sldId id="376" r:id="rId21"/>
    <p:sldId id="377" r:id="rId22"/>
    <p:sldId id="378" r:id="rId23"/>
    <p:sldId id="379" r:id="rId24"/>
    <p:sldId id="380" r:id="rId25"/>
    <p:sldId id="381" r:id="rId26"/>
    <p:sldId id="387" r:id="rId27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33"/>
    <a:srgbClr val="FFFF00"/>
    <a:srgbClr val="0000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177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56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en-US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en-US"/>
          </a:p>
        </p:txBody>
      </p:sp>
      <p:sp>
        <p:nvSpPr>
          <p:cNvPr id="686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86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Klepnutím lze upravit styly předlohy textu.</a:t>
            </a:r>
          </a:p>
          <a:p>
            <a:pPr lvl="1"/>
            <a:r>
              <a:rPr lang="cs-CZ" altLang="en-US" smtClean="0"/>
              <a:t>Druhá úroveň</a:t>
            </a:r>
          </a:p>
          <a:p>
            <a:pPr lvl="2"/>
            <a:r>
              <a:rPr lang="cs-CZ" altLang="en-US" smtClean="0"/>
              <a:t>Třetí úroveň</a:t>
            </a:r>
          </a:p>
          <a:p>
            <a:pPr lvl="3"/>
            <a:r>
              <a:rPr lang="cs-CZ" altLang="en-US" smtClean="0"/>
              <a:t>Čtvrtá úroveň</a:t>
            </a:r>
          </a:p>
          <a:p>
            <a:pPr lvl="4"/>
            <a:r>
              <a:rPr lang="cs-CZ" altLang="en-US" smtClean="0"/>
              <a:t>Pátá úroveň</a:t>
            </a:r>
          </a:p>
        </p:txBody>
      </p:sp>
      <p:sp>
        <p:nvSpPr>
          <p:cNvPr id="686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en-US"/>
          </a:p>
        </p:txBody>
      </p:sp>
      <p:sp>
        <p:nvSpPr>
          <p:cNvPr id="686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D0828F9-89C0-45DC-AE7B-D61FECED5632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4010734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altLang="en-US" sz="1200" smtClean="0"/>
              <a:t>N 571/92</a:t>
            </a:r>
          </a:p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828F9-89C0-45DC-AE7B-D61FECED5632}" type="slidenum">
              <a:rPr lang="cs-CZ" altLang="en-US" smtClean="0"/>
              <a:pPr/>
              <a:t>1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8843935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219D4C-4853-4981-9155-04B4A35B18F2}" type="slidenum">
              <a:rPr lang="cs-CZ" altLang="en-US"/>
              <a:pPr/>
              <a:t>23</a:t>
            </a:fld>
            <a:endParaRPr lang="cs-CZ" altLang="en-US"/>
          </a:p>
        </p:txBody>
      </p:sp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3851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44DDA0-1E28-430F-92D8-0461166D9606}" type="slidenum">
              <a:rPr lang="cs-CZ" altLang="en-US"/>
              <a:pPr/>
              <a:t>24</a:t>
            </a:fld>
            <a:endParaRPr lang="cs-CZ" altLang="en-US"/>
          </a:p>
        </p:txBody>
      </p:sp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77007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930156-D956-4F9C-9E6A-01A3AE099B90}" type="slidenum">
              <a:rPr lang="cs-CZ" altLang="en-US"/>
              <a:pPr/>
              <a:t>25</a:t>
            </a:fld>
            <a:endParaRPr lang="cs-CZ" altLang="en-US"/>
          </a:p>
        </p:txBody>
      </p:sp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3043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59BAE3-6E17-44F9-9718-280397037017}" type="slidenum">
              <a:rPr lang="cs-CZ" altLang="en-US"/>
              <a:pPr/>
              <a:t>15</a:t>
            </a:fld>
            <a:endParaRPr lang="cs-CZ" altLang="en-US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388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751AFF-D963-41A8-918F-804D6124A198}" type="slidenum">
              <a:rPr lang="cs-CZ" altLang="en-US"/>
              <a:pPr/>
              <a:t>16</a:t>
            </a:fld>
            <a:endParaRPr lang="cs-CZ" altLang="en-US"/>
          </a:p>
        </p:txBody>
      </p:sp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2570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063E8D-64F2-4070-AE46-100C4BE3C8FB}" type="slidenum">
              <a:rPr lang="cs-CZ" altLang="en-US"/>
              <a:pPr/>
              <a:t>17</a:t>
            </a:fld>
            <a:endParaRPr lang="cs-CZ" altLang="en-US"/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4588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CD63AE-05AD-4FA1-98E4-B71E9243FA01}" type="slidenum">
              <a:rPr lang="cs-CZ" altLang="en-US"/>
              <a:pPr/>
              <a:t>18</a:t>
            </a:fld>
            <a:endParaRPr lang="cs-CZ" altLang="en-US"/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64286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9C304F-1349-4006-A0B9-3F100B900C1A}" type="slidenum">
              <a:rPr lang="cs-CZ" altLang="en-US"/>
              <a:pPr/>
              <a:t>19</a:t>
            </a:fld>
            <a:endParaRPr lang="cs-CZ" altLang="en-US"/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40092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0CF88C-AA88-410E-8DB9-A6C7FD5FBDDB}" type="slidenum">
              <a:rPr lang="cs-CZ" altLang="en-US"/>
              <a:pPr/>
              <a:t>20</a:t>
            </a:fld>
            <a:endParaRPr lang="cs-CZ" altLang="en-US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416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5FDF7F-1855-430C-B49F-9C3BCAFFCD2F}" type="slidenum">
              <a:rPr lang="cs-CZ" altLang="en-US"/>
              <a:pPr/>
              <a:t>21</a:t>
            </a:fld>
            <a:endParaRPr lang="cs-CZ" altLang="en-US"/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32592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A3A2A2-F319-447C-8B7A-2957C3F00E04}" type="slidenum">
              <a:rPr lang="cs-CZ" altLang="en-US"/>
              <a:pPr/>
              <a:t>22</a:t>
            </a:fld>
            <a:endParaRPr lang="cs-CZ" altLang="en-US"/>
          </a:p>
        </p:txBody>
      </p:sp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9156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86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93187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188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189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190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191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192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193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93194" name="Rectangle 10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685800" y="1873250"/>
            <a:ext cx="7772400" cy="155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>
              <a:defRPr sz="4800"/>
            </a:lvl1pPr>
          </a:lstStyle>
          <a:p>
            <a:pPr lvl="0"/>
            <a:r>
              <a:rPr lang="cs-CZ" altLang="en-US" noProof="0" smtClean="0"/>
              <a:t>Klepnutím lze upravit styl předlohy nadpisů.</a:t>
            </a:r>
          </a:p>
        </p:txBody>
      </p:sp>
      <p:sp>
        <p:nvSpPr>
          <p:cNvPr id="93195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cs-CZ" altLang="en-US" noProof="0" smtClean="0"/>
              <a:t>Klepnutím lze upravit styl předlohy podnadpisů.</a:t>
            </a:r>
          </a:p>
        </p:txBody>
      </p:sp>
      <p:sp>
        <p:nvSpPr>
          <p:cNvPr id="93196" name="Rectangle 12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93197" name="Rectangle 13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en-US"/>
              <a:t>Inst. Pathol, 1st Med. Faculty, Charles Univ., Prague</a:t>
            </a:r>
          </a:p>
        </p:txBody>
      </p:sp>
      <p:sp>
        <p:nvSpPr>
          <p:cNvPr id="93198" name="Rectangle 14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68940CF-FD75-44A8-8A8A-A63D3500847C}" type="slidenum">
              <a:rPr lang="cs-CZ" altLang="en-US"/>
              <a:pPr/>
              <a:t>‹#›</a:t>
            </a:fld>
            <a:endParaRPr lang="cs-CZ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en-US"/>
              <a:t>Inst. Pathol, 1st Med. Faculty, Charles Univ., Prague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DC506D-0009-4FE2-8D14-0B1D0EDE4937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086678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365125"/>
            <a:ext cx="2057400" cy="5765800"/>
          </a:xfrm>
          <a:prstGeom prst="rect">
            <a:avLst/>
          </a:prstGeo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365125"/>
            <a:ext cx="6019800" cy="57658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en-US"/>
              <a:t>Inst. Pathol, 1st Med. Faculty, Charles Univ., Prague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91485F-ED68-4F93-9E6F-1CA299B9D0C0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041565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en-US"/>
              <a:t>Inst. Pathol, 1st Med. Faculty, Charles Univ., Prague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48659C-211B-448B-9A52-15E03EC66895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953272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en-US"/>
              <a:t>Inst. Pathol, 1st Med. Faculty, Charles Univ., Prague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0E4096-4ACC-4F0B-9294-00A9B78AE6C4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532203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en-US"/>
              <a:t>Inst. Pathol, 1st Med. Faculty, Charles Univ., Prague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8689C7-6818-40F2-B920-CB35B451659E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628407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en-US"/>
              <a:t>Inst. Pathol, 1st Med. Faculty, Charles Univ., Prague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8E5601-E8CC-4AE3-9F88-F21A4D1E73F8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521281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en-US"/>
              <a:t>Inst. Pathol, 1st Med. Faculty, Charles Univ., Prague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CB77B9-A3A0-4084-B10E-48FED86BD7F4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857801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en-US"/>
              <a:t>Inst. Pathol, 1st Med. Faculty, Charles Univ., Prague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44511E-95F5-49D0-B664-614A9B71A143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669887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en-US"/>
              <a:t>Inst. Pathol, 1st Med. Faculty, Charles Univ., Prague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ACE863-2993-47FE-9287-B2C4C362965F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511053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en-US"/>
              <a:t>Inst. Pathol, 1st Med. Faculty, Charles Univ., Prague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26A500-2020-41DC-922D-DE662AE048EF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865914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62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92163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164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165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166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167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168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169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92171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Klepnutím lze upravit styly předlohy textu.</a:t>
            </a:r>
          </a:p>
          <a:p>
            <a:pPr lvl="1"/>
            <a:r>
              <a:rPr lang="cs-CZ" altLang="en-US" smtClean="0"/>
              <a:t>Druhá úroveň</a:t>
            </a:r>
          </a:p>
          <a:p>
            <a:pPr lvl="2"/>
            <a:r>
              <a:rPr lang="cs-CZ" altLang="en-US" smtClean="0"/>
              <a:t>Třetí úroveň</a:t>
            </a:r>
          </a:p>
          <a:p>
            <a:pPr lvl="3"/>
            <a:r>
              <a:rPr lang="cs-CZ" altLang="en-US" smtClean="0"/>
              <a:t>Čtvrtá úroveň</a:t>
            </a:r>
          </a:p>
          <a:p>
            <a:pPr lvl="4"/>
            <a:r>
              <a:rPr lang="cs-CZ" altLang="en-US" smtClean="0"/>
              <a:t>Pátá úroveň</a:t>
            </a:r>
          </a:p>
        </p:txBody>
      </p:sp>
      <p:sp>
        <p:nvSpPr>
          <p:cNvPr id="92172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endParaRPr lang="cs-CZ" altLang="en-US"/>
          </a:p>
        </p:txBody>
      </p:sp>
      <p:sp>
        <p:nvSpPr>
          <p:cNvPr id="92173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cs-CZ" altLang="en-US"/>
              <a:t>Inst. Pathol, 1st Med. Faculty, Charles Univ., Prague</a:t>
            </a:r>
          </a:p>
        </p:txBody>
      </p:sp>
      <p:sp>
        <p:nvSpPr>
          <p:cNvPr id="92174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fld id="{D12C2086-300B-4B1A-A963-421F607FCE76}" type="slidenum">
              <a:rPr lang="cs-CZ" altLang="en-US"/>
              <a:pPr/>
              <a:t>‹#›</a:t>
            </a:fld>
            <a:endParaRPr lang="cs-CZ" altLang="en-US"/>
          </a:p>
        </p:txBody>
      </p:sp>
      <p:sp>
        <p:nvSpPr>
          <p:cNvPr id="92175" name="Text Box 15"/>
          <p:cNvSpPr txBox="1">
            <a:spLocks noChangeArrowheads="1"/>
          </p:cNvSpPr>
          <p:nvPr userDrawn="1"/>
        </p:nvSpPr>
        <p:spPr bwMode="auto">
          <a:xfrm>
            <a:off x="611188" y="404813"/>
            <a:ext cx="799306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440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rgbClr val="FFFF00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panose="020B0604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panose="020B0604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panose="020B0604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v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v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v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v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v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jpe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908720"/>
            <a:ext cx="8229600" cy="86360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cs-CZ" altLang="en-US" sz="4000"/>
              <a:t>žena 26 let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80"/>
    </mc:Choice>
    <mc:Fallback xmlns="">
      <p:transition spd="slow" advTm="25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4" name="Picture 4" descr="b-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25" name="Rectangle 5"/>
          <p:cNvSpPr>
            <a:spLocks noChangeArrowheads="1"/>
          </p:cNvSpPr>
          <p:nvPr/>
        </p:nvSpPr>
        <p:spPr bwMode="auto">
          <a:xfrm>
            <a:off x="250825" y="404813"/>
            <a:ext cx="19431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en-US" sz="3200">
                <a:solidFill>
                  <a:srgbClr val="000000"/>
                </a:solidFill>
              </a:rPr>
              <a:t>C-peptide</a:t>
            </a:r>
          </a:p>
        </p:txBody>
      </p:sp>
      <p:sp>
        <p:nvSpPr>
          <p:cNvPr id="133126" name="AutoShape 6"/>
          <p:cNvSpPr>
            <a:spLocks noChangeArrowheads="1"/>
          </p:cNvSpPr>
          <p:nvPr/>
        </p:nvSpPr>
        <p:spPr bwMode="auto">
          <a:xfrm>
            <a:off x="1619250" y="2781300"/>
            <a:ext cx="215900" cy="1008063"/>
          </a:xfrm>
          <a:prstGeom prst="downArrow">
            <a:avLst>
              <a:gd name="adj1" fmla="val 50000"/>
              <a:gd name="adj2" fmla="val 116728"/>
            </a:avLst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33127" name="AutoShape 7"/>
          <p:cNvSpPr>
            <a:spLocks noChangeArrowheads="1"/>
          </p:cNvSpPr>
          <p:nvPr/>
        </p:nvSpPr>
        <p:spPr bwMode="auto">
          <a:xfrm>
            <a:off x="4787900" y="1457325"/>
            <a:ext cx="215900" cy="1008063"/>
          </a:xfrm>
          <a:prstGeom prst="downArrow">
            <a:avLst>
              <a:gd name="adj1" fmla="val 50000"/>
              <a:gd name="adj2" fmla="val 116728"/>
            </a:avLst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33130" name="AutoShape 10"/>
          <p:cNvSpPr>
            <a:spLocks noChangeArrowheads="1"/>
          </p:cNvSpPr>
          <p:nvPr/>
        </p:nvSpPr>
        <p:spPr bwMode="auto">
          <a:xfrm>
            <a:off x="5651500" y="2205038"/>
            <a:ext cx="215900" cy="1008062"/>
          </a:xfrm>
          <a:prstGeom prst="downArrow">
            <a:avLst>
              <a:gd name="adj1" fmla="val 50000"/>
              <a:gd name="adj2" fmla="val 116728"/>
            </a:avLst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79"/>
    </mc:Choice>
    <mc:Fallback xmlns="">
      <p:transition spd="slow" advTm="18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8" name="Picture 4" descr="c--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1"/>
          <a:stretch>
            <a:fillRect/>
          </a:stretch>
        </p:blipFill>
        <p:spPr bwMode="auto">
          <a:xfrm>
            <a:off x="0" y="879475"/>
            <a:ext cx="9144000" cy="59785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149" name="Text Box 5"/>
          <p:cNvSpPr txBox="1">
            <a:spLocks noChangeArrowheads="1"/>
          </p:cNvSpPr>
          <p:nvPr/>
        </p:nvSpPr>
        <p:spPr bwMode="auto">
          <a:xfrm>
            <a:off x="250825" y="188913"/>
            <a:ext cx="34559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en-US" sz="3600"/>
              <a:t>Proinsulin</a:t>
            </a:r>
          </a:p>
        </p:txBody>
      </p:sp>
      <p:sp>
        <p:nvSpPr>
          <p:cNvPr id="134150" name="Text Box 6"/>
          <p:cNvSpPr txBox="1">
            <a:spLocks noChangeArrowheads="1"/>
          </p:cNvSpPr>
          <p:nvPr/>
        </p:nvSpPr>
        <p:spPr bwMode="auto">
          <a:xfrm>
            <a:off x="5435600" y="1196975"/>
            <a:ext cx="1223963" cy="396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en-US" sz="2000">
                <a:solidFill>
                  <a:srgbClr val="000000"/>
                </a:solidFill>
              </a:rPr>
              <a:t>A chain</a:t>
            </a:r>
          </a:p>
        </p:txBody>
      </p:sp>
      <p:pic>
        <p:nvPicPr>
          <p:cNvPr id="134153" name="Picture 9" descr="c--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1"/>
          <a:stretch>
            <a:fillRect/>
          </a:stretch>
        </p:blipFill>
        <p:spPr bwMode="auto">
          <a:xfrm>
            <a:off x="0" y="879475"/>
            <a:ext cx="9144000" cy="59785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154" name="Text Box 10"/>
          <p:cNvSpPr txBox="1">
            <a:spLocks noChangeArrowheads="1"/>
          </p:cNvSpPr>
          <p:nvPr/>
        </p:nvSpPr>
        <p:spPr bwMode="auto">
          <a:xfrm>
            <a:off x="5435600" y="1196975"/>
            <a:ext cx="1223963" cy="396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en-US" sz="2000">
                <a:solidFill>
                  <a:srgbClr val="000000"/>
                </a:solidFill>
              </a:rPr>
              <a:t>A chain</a:t>
            </a:r>
          </a:p>
        </p:txBody>
      </p:sp>
      <p:sp>
        <p:nvSpPr>
          <p:cNvPr id="134155" name="Text Box 11"/>
          <p:cNvSpPr txBox="1">
            <a:spLocks noChangeArrowheads="1"/>
          </p:cNvSpPr>
          <p:nvPr/>
        </p:nvSpPr>
        <p:spPr bwMode="auto">
          <a:xfrm>
            <a:off x="5292725" y="3716338"/>
            <a:ext cx="1223963" cy="396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en-US" sz="2000">
                <a:solidFill>
                  <a:srgbClr val="000000"/>
                </a:solidFill>
              </a:rPr>
              <a:t>B chain</a:t>
            </a:r>
          </a:p>
        </p:txBody>
      </p:sp>
      <p:sp>
        <p:nvSpPr>
          <p:cNvPr id="134156" name="Text Box 12"/>
          <p:cNvSpPr txBox="1">
            <a:spLocks noChangeArrowheads="1"/>
          </p:cNvSpPr>
          <p:nvPr/>
        </p:nvSpPr>
        <p:spPr bwMode="auto">
          <a:xfrm>
            <a:off x="2051050" y="6381750"/>
            <a:ext cx="2808288" cy="396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en-US" sz="2000">
                <a:solidFill>
                  <a:srgbClr val="000000"/>
                </a:solidFill>
              </a:rPr>
              <a:t>Connecting C-peptide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36"/>
    </mc:Choice>
    <mc:Fallback xmlns="">
      <p:transition spd="slow" advTm="8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altLang="en-US" sz="6600"/>
              <a:t>C- peptide</a:t>
            </a:r>
          </a:p>
        </p:txBody>
      </p:sp>
      <p:sp>
        <p:nvSpPr>
          <p:cNvPr id="13517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68313" y="2205038"/>
            <a:ext cx="8229600" cy="3278187"/>
          </a:xfrm>
        </p:spPr>
        <p:txBody>
          <a:bodyPr/>
          <a:lstStyle/>
          <a:p>
            <a:r>
              <a:rPr lang="cs-CZ" altLang="en-US" sz="4000"/>
              <a:t>   proteolytic phragment of   proinsulin secreted (equimollar quantities) by beta-cells of Langerhans islets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56"/>
    </mc:Choice>
    <mc:Fallback xmlns="">
      <p:transition spd="slow" advTm="11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altLang="en-US"/>
              <a:t>Diagnosis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125538"/>
            <a:ext cx="8229600" cy="5472112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cs-CZ" altLang="en-US">
                <a:solidFill>
                  <a:srgbClr val="99FF33"/>
                </a:solidFill>
              </a:rPr>
              <a:t>Morbus principalis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cs-CZ" altLang="en-US"/>
              <a:t>   Carcinoma neuroendocrinum parvocellulare pancreatis ad parietem ventriculi et reproperitoneum progressum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en-US">
                <a:solidFill>
                  <a:srgbClr val="99FF33"/>
                </a:solidFill>
              </a:rPr>
              <a:t>Complicationes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cs-CZ" altLang="en-US"/>
              <a:t>	Metastases carcinomatosae lnn. mesentericorum, hepaticorum, iliacorum. Hyperinsulinismus.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en-US">
                <a:solidFill>
                  <a:srgbClr val="99FF33"/>
                </a:solidFill>
              </a:rPr>
              <a:t>Causa mortis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cs-CZ" altLang="en-US"/>
              <a:t>  Generalisatio carcinomatis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09"/>
    </mc:Choice>
    <mc:Fallback xmlns="">
      <p:transition spd="slow" advTm="32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altLang="en-US" sz="4000"/>
              <a:t>Hyperinsulinismus </a:t>
            </a:r>
            <a:br>
              <a:rPr lang="cs-CZ" altLang="en-US" sz="4000"/>
            </a:br>
            <a:r>
              <a:rPr lang="cs-CZ" altLang="en-US" sz="4000"/>
              <a:t>		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600200"/>
            <a:ext cx="8713788" cy="4530725"/>
          </a:xfrm>
        </p:spPr>
        <p:txBody>
          <a:bodyPr/>
          <a:lstStyle/>
          <a:p>
            <a:r>
              <a:rPr lang="cs-CZ" altLang="en-US">
                <a:solidFill>
                  <a:srgbClr val="FFFF00"/>
                </a:solidFill>
              </a:rPr>
              <a:t>při nádoru endokrinního pankreatu</a:t>
            </a:r>
          </a:p>
          <a:p>
            <a:pPr lvl="1"/>
            <a:r>
              <a:rPr lang="cs-CZ" altLang="en-US" sz="2400"/>
              <a:t> nejčastěji B-bb. NESIDIOM (insulinom) - 	</a:t>
            </a:r>
            <a:r>
              <a:rPr lang="cs-CZ" altLang="en-US" sz="2400">
                <a:solidFill>
                  <a:srgbClr val="CC3300"/>
                </a:solidFill>
              </a:rPr>
              <a:t>BENIGNÍ</a:t>
            </a:r>
          </a:p>
          <a:p>
            <a:pPr lvl="1"/>
            <a:r>
              <a:rPr lang="cs-CZ" altLang="en-US" sz="2400"/>
              <a:t> vzácný v těhotenství</a:t>
            </a:r>
          </a:p>
          <a:p>
            <a:pPr lvl="1"/>
            <a:r>
              <a:rPr lang="cs-CZ" altLang="en-US" sz="2400"/>
              <a:t> maligní nádor z  B-bb.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cs-CZ" altLang="en-US">
                <a:solidFill>
                  <a:srgbClr val="99FF33"/>
                </a:solidFill>
              </a:rPr>
              <a:t>neuroendokrinní karcinom / nesidioblastom 							</a:t>
            </a:r>
            <a:r>
              <a:rPr lang="cs-CZ" altLang="en-US"/>
              <a:t>extremně vzácný</a:t>
            </a:r>
          </a:p>
          <a:p>
            <a:r>
              <a:rPr lang="cs-CZ" altLang="en-US">
                <a:solidFill>
                  <a:srgbClr val="FFFF00"/>
                </a:solidFill>
              </a:rPr>
              <a:t>paraneoplastická hypoglykemie</a:t>
            </a:r>
          </a:p>
          <a:p>
            <a:pPr lvl="1"/>
            <a:r>
              <a:rPr lang="cs-CZ" altLang="en-US"/>
              <a:t>  mesenchymální retroperitoneální, adrenokortikální nádory, nádory GIT</a:t>
            </a:r>
          </a:p>
          <a:p>
            <a:endParaRPr lang="cs-CZ" altLang="en-US" sz="280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03"/>
    </mc:Choice>
    <mc:Fallback xmlns="">
      <p:transition spd="slow" advTm="34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altLang="en-US">
                <a:solidFill>
                  <a:schemeClr val="bg1"/>
                </a:solidFill>
              </a:rPr>
              <a:t>žena 75 let</a:t>
            </a: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714500"/>
            <a:ext cx="7773987" cy="4594225"/>
          </a:xfrm>
        </p:spPr>
        <p:txBody>
          <a:bodyPr/>
          <a:lstStyle/>
          <a:p>
            <a:r>
              <a:rPr lang="cs-CZ" altLang="en-US"/>
              <a:t> </a:t>
            </a:r>
            <a:r>
              <a:rPr lang="cs-CZ" altLang="en-US">
                <a:solidFill>
                  <a:srgbClr val="FFFFFF"/>
                </a:solidFill>
              </a:rPr>
              <a:t>30 let syndrom akromegalie</a:t>
            </a:r>
          </a:p>
          <a:p>
            <a:r>
              <a:rPr lang="cs-CZ" altLang="en-US">
                <a:solidFill>
                  <a:srgbClr val="FFFFFF"/>
                </a:solidFill>
              </a:rPr>
              <a:t> odmítla chirurgické řešení</a:t>
            </a:r>
          </a:p>
          <a:p>
            <a:r>
              <a:rPr lang="cs-CZ" altLang="en-US">
                <a:solidFill>
                  <a:srgbClr val="FFFFFF"/>
                </a:solidFill>
              </a:rPr>
              <a:t> léčena symptomaticky</a:t>
            </a:r>
          </a:p>
          <a:p>
            <a:pPr lvl="1"/>
            <a:r>
              <a:rPr lang="cs-CZ" altLang="en-US">
                <a:solidFill>
                  <a:srgbClr val="FFFFFF"/>
                </a:solidFill>
              </a:rPr>
              <a:t> hyperfunkce thyr . – Carbimazol</a:t>
            </a:r>
          </a:p>
          <a:p>
            <a:pPr lvl="1"/>
            <a:r>
              <a:rPr lang="cs-CZ" altLang="en-US">
                <a:solidFill>
                  <a:srgbClr val="FFFFFF"/>
                </a:solidFill>
              </a:rPr>
              <a:t> kardiomegalie  - kardiotonika</a:t>
            </a:r>
          </a:p>
          <a:p>
            <a:pPr lvl="1"/>
            <a:r>
              <a:rPr lang="cs-CZ" altLang="en-US">
                <a:solidFill>
                  <a:srgbClr val="FFFFFF"/>
                </a:solidFill>
              </a:rPr>
              <a:t> 5 let před smrtí ca coli – chir. odstraněn</a:t>
            </a:r>
          </a:p>
          <a:p>
            <a:pPr lvl="1"/>
            <a:r>
              <a:rPr lang="cs-CZ" altLang="en-US">
                <a:solidFill>
                  <a:srgbClr val="FFFFFF"/>
                </a:solidFill>
              </a:rPr>
              <a:t> 6 let před smrtí kortikoidně substituována</a:t>
            </a:r>
          </a:p>
          <a:p>
            <a:pPr lvl="1"/>
            <a:r>
              <a:rPr lang="cs-CZ" altLang="en-US">
                <a:solidFill>
                  <a:srgbClr val="FFFFFF"/>
                </a:solidFill>
              </a:rPr>
              <a:t> smrt kardiálním selháním</a:t>
            </a:r>
          </a:p>
          <a:p>
            <a:endParaRPr lang="cs-CZ" altLang="en-US">
              <a:solidFill>
                <a:srgbClr val="FFFFFF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64"/>
    </mc:Choice>
    <mc:Fallback xmlns="">
      <p:transition spd="slow" advTm="47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 descr="e--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4075"/>
            <a:ext cx="7451725" cy="5992813"/>
          </a:xfrm>
          <a:prstGeom prst="rect">
            <a:avLst/>
          </a:prstGeom>
          <a:noFill/>
          <a:ln w="381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083" name="Rectangle 3"/>
          <p:cNvSpPr>
            <a:spLocks noChangeArrowheads="1"/>
          </p:cNvSpPr>
          <p:nvPr/>
        </p:nvSpPr>
        <p:spPr bwMode="auto">
          <a:xfrm>
            <a:off x="0" y="188913"/>
            <a:ext cx="5664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altLang="en-US" sz="3200">
                <a:solidFill>
                  <a:srgbClr val="FFFFFF"/>
                </a:solidFill>
              </a:rPr>
              <a:t>Hypertrophia excentrica cordis</a:t>
            </a:r>
          </a:p>
        </p:txBody>
      </p:sp>
      <p:sp>
        <p:nvSpPr>
          <p:cNvPr id="174084" name="Text Box 4"/>
          <p:cNvSpPr txBox="1">
            <a:spLocks noChangeArrowheads="1"/>
          </p:cNvSpPr>
          <p:nvPr/>
        </p:nvSpPr>
        <p:spPr bwMode="auto">
          <a:xfrm>
            <a:off x="7524750" y="2852738"/>
            <a:ext cx="1619250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altLang="en-US" sz="3200">
                <a:solidFill>
                  <a:srgbClr val="FFFFFF"/>
                </a:solidFill>
              </a:rPr>
              <a:t>cor 610g</a:t>
            </a:r>
          </a:p>
          <a:p>
            <a:pPr eaLnBrk="0" hangingPunct="0">
              <a:spcBef>
                <a:spcPct val="50000"/>
              </a:spcBef>
            </a:pPr>
            <a:endParaRPr lang="cs-CZ" altLang="en-US" sz="320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42"/>
    </mc:Choice>
    <mc:Fallback xmlns="">
      <p:transition spd="slow" advTm="8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 descr="f-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83113" cy="6858000"/>
          </a:xfrm>
          <a:prstGeom prst="rect">
            <a:avLst/>
          </a:prstGeom>
          <a:noFill/>
          <a:ln w="381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131" name="Picture 3" descr="f-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88" y="0"/>
            <a:ext cx="5364162" cy="6858000"/>
          </a:xfrm>
          <a:prstGeom prst="rect">
            <a:avLst/>
          </a:prstGeom>
          <a:noFill/>
          <a:ln w="381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6132" name="Text Box 4"/>
          <p:cNvSpPr txBox="1">
            <a:spLocks noChangeArrowheads="1"/>
          </p:cNvSpPr>
          <p:nvPr/>
        </p:nvSpPr>
        <p:spPr bwMode="auto">
          <a:xfrm>
            <a:off x="395288" y="404813"/>
            <a:ext cx="31686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altLang="en-US" sz="3200">
              <a:solidFill>
                <a:schemeClr val="bg1"/>
              </a:solidFill>
            </a:endParaRPr>
          </a:p>
        </p:txBody>
      </p:sp>
      <p:sp>
        <p:nvSpPr>
          <p:cNvPr id="176133" name="Text Box 5"/>
          <p:cNvSpPr txBox="1">
            <a:spLocks noChangeArrowheads="1"/>
          </p:cNvSpPr>
          <p:nvPr/>
        </p:nvSpPr>
        <p:spPr bwMode="auto">
          <a:xfrm>
            <a:off x="3851275" y="6308725"/>
            <a:ext cx="52927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cs-CZ" altLang="en-US" sz="3200">
                <a:solidFill>
                  <a:schemeClr val="bg1"/>
                </a:solidFill>
              </a:rPr>
              <a:t>Oedema pulmonum (720g)</a:t>
            </a:r>
          </a:p>
        </p:txBody>
      </p:sp>
      <p:sp>
        <p:nvSpPr>
          <p:cNvPr id="176134" name="Text Box 6"/>
          <p:cNvSpPr txBox="1">
            <a:spLocks noChangeArrowheads="1"/>
          </p:cNvSpPr>
          <p:nvPr/>
        </p:nvSpPr>
        <p:spPr bwMode="auto">
          <a:xfrm>
            <a:off x="179388" y="549275"/>
            <a:ext cx="3313112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altLang="en-US" sz="3200">
                <a:solidFill>
                  <a:schemeClr val="bg1"/>
                </a:solidFill>
              </a:rPr>
              <a:t>Fibrosis myocardii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41"/>
    </mc:Choice>
    <mc:Fallback xmlns="">
      <p:transition spd="slow" advTm="37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 descr="h--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38" y="0"/>
            <a:ext cx="4602162" cy="6858000"/>
          </a:xfrm>
          <a:prstGeom prst="rect">
            <a:avLst/>
          </a:prstGeom>
          <a:noFill/>
          <a:ln w="381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179" name="Picture 3" descr="e--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81513" cy="6092825"/>
          </a:xfrm>
          <a:prstGeom prst="rect">
            <a:avLst/>
          </a:prstGeom>
          <a:noFill/>
          <a:ln w="381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8180" name="Text Box 4"/>
          <p:cNvSpPr txBox="1">
            <a:spLocks noChangeArrowheads="1"/>
          </p:cNvSpPr>
          <p:nvPr/>
        </p:nvSpPr>
        <p:spPr bwMode="auto">
          <a:xfrm>
            <a:off x="0" y="6278563"/>
            <a:ext cx="43561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altLang="en-US" sz="3200">
                <a:solidFill>
                  <a:srgbClr val="FFFFFF"/>
                </a:solidFill>
              </a:rPr>
              <a:t>Acromegalia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90"/>
    </mc:Choice>
    <mc:Fallback xmlns="">
      <p:transition spd="slow" advTm="27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 descr="e--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-42863"/>
            <a:ext cx="9144000" cy="6900863"/>
          </a:xfrm>
          <a:prstGeom prst="rect">
            <a:avLst/>
          </a:prstGeom>
          <a:noFill/>
          <a:ln w="381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17"/>
    </mc:Choice>
    <mc:Fallback xmlns="">
      <p:transition spd="slow" advTm="5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altLang="en-US"/>
              <a:t>Anamnéza    -  1.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en-US"/>
              <a:t>mononucleosis v dětství</a:t>
            </a:r>
          </a:p>
          <a:p>
            <a:r>
              <a:rPr lang="cs-CZ" altLang="en-US"/>
              <a:t>2 roky před smrtí v  9. týdnu gravidity opak. stavy amence,  hospitalizována na Psychiatrické klinice</a:t>
            </a:r>
          </a:p>
          <a:p>
            <a:r>
              <a:rPr lang="cs-CZ" altLang="en-US"/>
              <a:t>zjištěna hypoglykemie 1,2mmol/l </a:t>
            </a:r>
          </a:p>
          <a:p>
            <a:r>
              <a:rPr lang="cs-CZ" altLang="en-US"/>
              <a:t>převezena na interní kliniku</a:t>
            </a:r>
          </a:p>
          <a:p>
            <a:r>
              <a:rPr lang="cs-CZ" altLang="en-US"/>
              <a:t>po dvou týdnech interupce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11"/>
    </mc:Choice>
    <mc:Fallback xmlns="">
      <p:transition spd="slow" advTm="34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2" descr="e--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ln w="381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2275" name="AutoShape 3"/>
          <p:cNvSpPr>
            <a:spLocks noChangeArrowheads="1"/>
          </p:cNvSpPr>
          <p:nvPr/>
        </p:nvSpPr>
        <p:spPr bwMode="auto">
          <a:xfrm>
            <a:off x="3708400" y="4076700"/>
            <a:ext cx="360363" cy="1728788"/>
          </a:xfrm>
          <a:prstGeom prst="upArrow">
            <a:avLst>
              <a:gd name="adj1" fmla="val 50000"/>
              <a:gd name="adj2" fmla="val 119934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82276" name="Line 4"/>
          <p:cNvSpPr>
            <a:spLocks noChangeShapeType="1"/>
          </p:cNvSpPr>
          <p:nvPr/>
        </p:nvSpPr>
        <p:spPr bwMode="auto">
          <a:xfrm>
            <a:off x="900113" y="908050"/>
            <a:ext cx="792162" cy="9366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2277" name="Text Box 5"/>
          <p:cNvSpPr txBox="1">
            <a:spLocks noChangeArrowheads="1"/>
          </p:cNvSpPr>
          <p:nvPr/>
        </p:nvSpPr>
        <p:spPr bwMode="auto">
          <a:xfrm>
            <a:off x="1187450" y="692150"/>
            <a:ext cx="14398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altLang="en-US" sz="3200"/>
              <a:t>27mm</a:t>
            </a:r>
          </a:p>
        </p:txBody>
      </p:sp>
      <p:sp>
        <p:nvSpPr>
          <p:cNvPr id="2" name="Obdélník 1"/>
          <p:cNvSpPr/>
          <p:nvPr/>
        </p:nvSpPr>
        <p:spPr>
          <a:xfrm>
            <a:off x="7812360" y="2852936"/>
            <a:ext cx="360040" cy="122376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63"/>
    </mc:Choice>
    <mc:Fallback xmlns="">
      <p:transition spd="slow" advTm="31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 descr="f-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21200" cy="6804025"/>
          </a:xfrm>
          <a:prstGeom prst="rect">
            <a:avLst/>
          </a:prstGeom>
          <a:noFill/>
          <a:ln w="5715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3" name="Picture 3" descr="f-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56013"/>
            <a:ext cx="4572000" cy="3201987"/>
          </a:xfrm>
          <a:prstGeom prst="rect">
            <a:avLst/>
          </a:prstGeom>
          <a:noFill/>
          <a:ln w="381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24" name="Text Box 4"/>
          <p:cNvSpPr txBox="1">
            <a:spLocks noChangeArrowheads="1"/>
          </p:cNvSpPr>
          <p:nvPr/>
        </p:nvSpPr>
        <p:spPr bwMode="auto">
          <a:xfrm>
            <a:off x="4643438" y="2133600"/>
            <a:ext cx="4500562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altLang="en-US" sz="3200">
                <a:solidFill>
                  <a:srgbClr val="FFFFFF"/>
                </a:solidFill>
              </a:rPr>
              <a:t>Pseudocystis postencephalomalacica hypothalami </a:t>
            </a:r>
          </a:p>
        </p:txBody>
      </p:sp>
      <p:sp>
        <p:nvSpPr>
          <p:cNvPr id="184325" name="AutoShape 5"/>
          <p:cNvSpPr>
            <a:spLocks noChangeArrowheads="1"/>
          </p:cNvSpPr>
          <p:nvPr/>
        </p:nvSpPr>
        <p:spPr bwMode="auto">
          <a:xfrm>
            <a:off x="7308850" y="3429000"/>
            <a:ext cx="358775" cy="1512888"/>
          </a:xfrm>
          <a:prstGeom prst="downArrow">
            <a:avLst>
              <a:gd name="adj1" fmla="val 50000"/>
              <a:gd name="adj2" fmla="val 105420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85"/>
    </mc:Choice>
    <mc:Fallback xmlns="">
      <p:transition spd="slow" advTm="26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 descr="g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0"/>
            <a:ext cx="5076825" cy="6858000"/>
          </a:xfrm>
          <a:prstGeom prst="rect">
            <a:avLst/>
          </a:prstGeom>
          <a:noFill/>
          <a:ln w="381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6371" name="Picture 3" descr="f--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76788" cy="6858000"/>
          </a:xfrm>
          <a:prstGeom prst="rect">
            <a:avLst/>
          </a:prstGeom>
          <a:noFill/>
          <a:ln w="381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6372" name="Text Box 4"/>
          <p:cNvSpPr txBox="1">
            <a:spLocks noChangeArrowheads="1"/>
          </p:cNvSpPr>
          <p:nvPr/>
        </p:nvSpPr>
        <p:spPr bwMode="auto">
          <a:xfrm>
            <a:off x="395288" y="476250"/>
            <a:ext cx="792162" cy="5794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altLang="en-US" sz="3200">
                <a:solidFill>
                  <a:schemeClr val="bg1"/>
                </a:solidFill>
              </a:rPr>
              <a:t>HE</a:t>
            </a:r>
          </a:p>
        </p:txBody>
      </p:sp>
      <p:sp>
        <p:nvSpPr>
          <p:cNvPr id="186373" name="Text Box 5"/>
          <p:cNvSpPr txBox="1">
            <a:spLocks noChangeArrowheads="1"/>
          </p:cNvSpPr>
          <p:nvPr/>
        </p:nvSpPr>
        <p:spPr bwMode="auto">
          <a:xfrm>
            <a:off x="5148263" y="476250"/>
            <a:ext cx="2232025" cy="5794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altLang="en-US" sz="3200">
                <a:solidFill>
                  <a:schemeClr val="bg1"/>
                </a:solidFill>
              </a:rPr>
              <a:t>PAS-OG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23"/>
    </mc:Choice>
    <mc:Fallback xmlns="">
      <p:transition spd="slow" advTm="13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512" y="260648"/>
            <a:ext cx="8785671" cy="204827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altLang="en-US" sz="4000">
                <a:solidFill>
                  <a:schemeClr val="bg1"/>
                </a:solidFill>
              </a:rPr>
              <a:t>Plurihormonální a plurifunkční</a:t>
            </a:r>
            <a:br>
              <a:rPr lang="cs-CZ" altLang="en-US" sz="4000">
                <a:solidFill>
                  <a:schemeClr val="bg1"/>
                </a:solidFill>
              </a:rPr>
            </a:br>
            <a:r>
              <a:rPr lang="cs-CZ" altLang="en-US" sz="4000">
                <a:solidFill>
                  <a:schemeClr val="bg1"/>
                </a:solidFill>
              </a:rPr>
              <a:t>adenom hypofýzy </a:t>
            </a:r>
            <a:br>
              <a:rPr lang="cs-CZ" altLang="en-US" sz="4000">
                <a:solidFill>
                  <a:schemeClr val="bg1"/>
                </a:solidFill>
              </a:rPr>
            </a:br>
            <a:r>
              <a:rPr lang="cs-CZ" altLang="en-US" sz="4000">
                <a:solidFill>
                  <a:schemeClr val="bg1"/>
                </a:solidFill>
              </a:rPr>
              <a:t>se syndromem akromegalie</a:t>
            </a:r>
          </a:p>
        </p:txBody>
      </p:sp>
      <p:sp>
        <p:nvSpPr>
          <p:cNvPr id="1884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2705100"/>
            <a:ext cx="3810000" cy="415290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cs-CZ" altLang="en-US" sz="2800"/>
              <a:t>  </a:t>
            </a:r>
            <a:r>
              <a:rPr lang="cs-CZ" altLang="en-US" sz="6000">
                <a:solidFill>
                  <a:srgbClr val="FFFFFF"/>
                </a:solidFill>
              </a:rPr>
              <a:t>STH +++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en-US" sz="6000">
                <a:solidFill>
                  <a:srgbClr val="FFFFFF"/>
                </a:solidFill>
              </a:rPr>
              <a:t> Prl ++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en-US" sz="6000">
                <a:solidFill>
                  <a:srgbClr val="FFFFFF"/>
                </a:solidFill>
              </a:rPr>
              <a:t> ACTH ++</a:t>
            </a:r>
            <a:endParaRPr lang="cs-CZ" altLang="en-US" sz="4000">
              <a:solidFill>
                <a:srgbClr val="FFFFFF"/>
              </a:solidFill>
            </a:endParaRPr>
          </a:p>
          <a:p>
            <a:endParaRPr lang="cs-CZ" altLang="en-US" sz="2800">
              <a:solidFill>
                <a:srgbClr val="FFFFFF"/>
              </a:solidFill>
            </a:endParaRPr>
          </a:p>
        </p:txBody>
      </p:sp>
      <p:sp>
        <p:nvSpPr>
          <p:cNvPr id="18842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391025" y="2705100"/>
            <a:ext cx="4752975" cy="4152900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None/>
            </a:pPr>
            <a:r>
              <a:rPr lang="cs-CZ" altLang="en-US" sz="6000">
                <a:solidFill>
                  <a:srgbClr val="FFFFFF"/>
                </a:solidFill>
              </a:rPr>
              <a:t>TSH +++</a:t>
            </a:r>
          </a:p>
          <a:p>
            <a:pPr marL="457200" indent="-457200">
              <a:buFont typeface="Wingdings" panose="05000000000000000000" pitchFamily="2" charset="2"/>
              <a:buNone/>
            </a:pPr>
            <a:r>
              <a:rPr lang="cs-CZ" altLang="en-US" sz="6000">
                <a:solidFill>
                  <a:srgbClr val="FFFFFF"/>
                </a:solidFill>
              </a:rPr>
              <a:t>FSH (beta)+</a:t>
            </a:r>
          </a:p>
          <a:p>
            <a:pPr marL="457200" indent="-457200">
              <a:buFont typeface="Wingdings" panose="05000000000000000000" pitchFamily="2" charset="2"/>
              <a:buNone/>
            </a:pPr>
            <a:r>
              <a:rPr lang="cs-CZ" altLang="en-US" sz="6000">
                <a:solidFill>
                  <a:srgbClr val="FFFFFF"/>
                </a:solidFill>
              </a:rPr>
              <a:t>LH (beta)+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32"/>
    </mc:Choice>
    <mc:Fallback xmlns="">
      <p:transition spd="slow" advTm="17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 descr="PLUADH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775"/>
            <a:ext cx="9144000" cy="6372225"/>
          </a:xfrm>
          <a:prstGeom prst="rect">
            <a:avLst/>
          </a:prstGeom>
          <a:noFill/>
          <a:ln w="381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0467" name="Text Box 3"/>
          <p:cNvSpPr txBox="1">
            <a:spLocks noChangeArrowheads="1"/>
          </p:cNvSpPr>
          <p:nvPr/>
        </p:nvSpPr>
        <p:spPr bwMode="auto">
          <a:xfrm>
            <a:off x="0" y="0"/>
            <a:ext cx="5292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altLang="en-US" sz="2400">
                <a:solidFill>
                  <a:srgbClr val="FFFFFF"/>
                </a:solidFill>
              </a:rPr>
              <a:t>Adenoma hypophysis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 descr="e--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3438" cy="3384550"/>
          </a:xfrm>
          <a:prstGeom prst="rect">
            <a:avLst/>
          </a:prstGeom>
          <a:noFill/>
          <a:ln w="381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2515" name="Picture 3" descr="e--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3524250"/>
            <a:ext cx="5795962" cy="3333750"/>
          </a:xfrm>
          <a:prstGeom prst="rect">
            <a:avLst/>
          </a:prstGeom>
          <a:noFill/>
          <a:ln w="381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2516" name="Text Box 4"/>
          <p:cNvSpPr txBox="1">
            <a:spLocks noChangeArrowheads="1"/>
          </p:cNvSpPr>
          <p:nvPr/>
        </p:nvSpPr>
        <p:spPr bwMode="auto">
          <a:xfrm>
            <a:off x="4787900" y="404813"/>
            <a:ext cx="417671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altLang="en-US" sz="3200">
                <a:solidFill>
                  <a:srgbClr val="FFFFFF"/>
                </a:solidFill>
              </a:rPr>
              <a:t>hyperplasia </a:t>
            </a:r>
          </a:p>
          <a:p>
            <a:pPr eaLnBrk="0" hangingPunct="0">
              <a:spcBef>
                <a:spcPct val="50000"/>
              </a:spcBef>
            </a:pPr>
            <a:r>
              <a:rPr lang="cs-CZ" altLang="en-US" sz="3200">
                <a:solidFill>
                  <a:srgbClr val="FFFFFF"/>
                </a:solidFill>
              </a:rPr>
              <a:t>gl. thyreoideae 125g</a:t>
            </a:r>
          </a:p>
        </p:txBody>
      </p:sp>
      <p:sp>
        <p:nvSpPr>
          <p:cNvPr id="192517" name="Rectangle 5"/>
          <p:cNvSpPr>
            <a:spLocks noChangeArrowheads="1"/>
          </p:cNvSpPr>
          <p:nvPr/>
        </p:nvSpPr>
        <p:spPr bwMode="auto">
          <a:xfrm>
            <a:off x="0" y="4484688"/>
            <a:ext cx="3408363" cy="160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70000"/>
              </a:lnSpc>
              <a:spcBef>
                <a:spcPct val="50000"/>
              </a:spcBef>
            </a:pPr>
            <a:r>
              <a:rPr lang="cs-CZ" altLang="en-US" sz="3200">
                <a:solidFill>
                  <a:srgbClr val="FFFFFF"/>
                </a:solidFill>
              </a:rPr>
              <a:t>hyperplasia </a:t>
            </a:r>
          </a:p>
          <a:p>
            <a:pPr eaLnBrk="0" hangingPunct="0">
              <a:lnSpc>
                <a:spcPct val="70000"/>
              </a:lnSpc>
              <a:spcBef>
                <a:spcPct val="50000"/>
              </a:spcBef>
            </a:pPr>
            <a:r>
              <a:rPr lang="cs-CZ" altLang="en-US" sz="3200">
                <a:solidFill>
                  <a:srgbClr val="FFFFFF"/>
                </a:solidFill>
              </a:rPr>
              <a:t>gl. suprarenalium </a:t>
            </a:r>
          </a:p>
          <a:p>
            <a:pPr eaLnBrk="0" hangingPunct="0">
              <a:lnSpc>
                <a:spcPct val="70000"/>
              </a:lnSpc>
              <a:spcBef>
                <a:spcPct val="50000"/>
              </a:spcBef>
            </a:pPr>
            <a:r>
              <a:rPr lang="cs-CZ" altLang="en-US" sz="3200">
                <a:solidFill>
                  <a:srgbClr val="FFFFFF"/>
                </a:solidFill>
              </a:rPr>
              <a:t>		     25g</a:t>
            </a:r>
          </a:p>
        </p:txBody>
      </p:sp>
      <p:pic>
        <p:nvPicPr>
          <p:cNvPr id="192518" name="Picture 6" descr="i--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420938"/>
            <a:ext cx="1565275" cy="2863850"/>
          </a:xfrm>
          <a:prstGeom prst="rect">
            <a:avLst/>
          </a:prstGeom>
          <a:noFill/>
          <a:ln w="381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997"/>
    </mc:Choice>
    <mc:Fallback xmlns="">
      <p:transition spd="slow" advTm="65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2" descr="DSCN09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6"/>
    </mc:Choice>
    <mc:Fallback xmlns="">
      <p:transition spd="slow" advTm="3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altLang="en-US"/>
              <a:t>Anamnéza -  2.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91513" cy="4708525"/>
          </a:xfrm>
        </p:spPr>
        <p:txBody>
          <a:bodyPr/>
          <a:lstStyle/>
          <a:p>
            <a:r>
              <a:rPr lang="cs-CZ" altLang="en-US"/>
              <a:t>explorativní laparotomie  - tumor pankreatu s metastázami do jater </a:t>
            </a:r>
          </a:p>
          <a:p>
            <a:r>
              <a:rPr lang="cs-CZ" altLang="en-US"/>
              <a:t>v odebrané biopsii nádor nezastižen</a:t>
            </a:r>
          </a:p>
          <a:p>
            <a:r>
              <a:rPr lang="cs-CZ" altLang="en-US"/>
              <a:t>další dva měsíce cykly chemoterapie, horm. aktivita tumoru vymizela</a:t>
            </a:r>
          </a:p>
          <a:p>
            <a:r>
              <a:rPr lang="cs-CZ" altLang="en-US"/>
              <a:t>progrese nádoru s infiltrací žaludeční stěny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50"/>
    </mc:Choice>
    <mc:Fallback xmlns="">
      <p:transition spd="slow" advTm="38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altLang="en-US"/>
              <a:t>Anamnéza -  3.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cs-CZ" altLang="en-US"/>
              <a:t>hormonální aktivita nádoru se obnovila</a:t>
            </a:r>
          </a:p>
          <a:p>
            <a:pPr>
              <a:lnSpc>
                <a:spcPct val="130000"/>
              </a:lnSpc>
            </a:pPr>
            <a:r>
              <a:rPr lang="cs-CZ" altLang="en-US"/>
              <a:t>cytostatika podána do a. hepatica</a:t>
            </a:r>
          </a:p>
          <a:p>
            <a:pPr>
              <a:lnSpc>
                <a:spcPct val="130000"/>
              </a:lnSpc>
            </a:pPr>
            <a:r>
              <a:rPr lang="cs-CZ" altLang="en-US"/>
              <a:t>smrt dva roky po začátku onemocnění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16"/>
    </mc:Choice>
    <mc:Fallback xmlns="">
      <p:transition spd="slow" advTm="16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80" name="Picture 4" descr="a-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88"/>
            <a:ext cx="6577013" cy="6858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982" name="Text Box 6"/>
          <p:cNvSpPr txBox="1">
            <a:spLocks noChangeArrowheads="1"/>
          </p:cNvSpPr>
          <p:nvPr/>
        </p:nvSpPr>
        <p:spPr bwMode="auto">
          <a:xfrm>
            <a:off x="6732588" y="404813"/>
            <a:ext cx="2160587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en-US" sz="3200"/>
              <a:t>Carcinoma pancreatis</a:t>
            </a:r>
          </a:p>
          <a:p>
            <a:pPr>
              <a:spcBef>
                <a:spcPct val="50000"/>
              </a:spcBef>
            </a:pPr>
            <a:r>
              <a:rPr lang="cs-CZ" altLang="en-US" sz="3200"/>
              <a:t>neuroendocrinum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12"/>
    </mc:Choice>
    <mc:Fallback xmlns="">
      <p:transition spd="slow" advTm="8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4" name="Picture 4" descr="a--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413" y="0"/>
            <a:ext cx="4446587" cy="6858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005" name="Picture 5" descr="a--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87900" cy="2844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006" name="Text Box 6"/>
          <p:cNvSpPr txBox="1">
            <a:spLocks noChangeArrowheads="1"/>
          </p:cNvSpPr>
          <p:nvPr/>
        </p:nvSpPr>
        <p:spPr bwMode="auto">
          <a:xfrm>
            <a:off x="0" y="3068638"/>
            <a:ext cx="3887788" cy="15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en-US" sz="3200"/>
              <a:t>Metastases carcinomatosae hepatis</a:t>
            </a:r>
          </a:p>
        </p:txBody>
      </p:sp>
      <p:sp>
        <p:nvSpPr>
          <p:cNvPr id="128007" name="Text Box 7"/>
          <p:cNvSpPr txBox="1">
            <a:spLocks noChangeArrowheads="1"/>
          </p:cNvSpPr>
          <p:nvPr/>
        </p:nvSpPr>
        <p:spPr bwMode="auto">
          <a:xfrm>
            <a:off x="179388" y="5445125"/>
            <a:ext cx="410527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en-US" sz="2800"/>
              <a:t>Infiltratio carcinomatosa retroperitonei</a:t>
            </a:r>
          </a:p>
        </p:txBody>
      </p:sp>
      <p:sp>
        <p:nvSpPr>
          <p:cNvPr id="128009" name="Line 9"/>
          <p:cNvSpPr>
            <a:spLocks noChangeShapeType="1"/>
          </p:cNvSpPr>
          <p:nvPr/>
        </p:nvSpPr>
        <p:spPr bwMode="auto">
          <a:xfrm flipV="1">
            <a:off x="4211638" y="3213100"/>
            <a:ext cx="1800225" cy="24479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8010" name="Line 10"/>
          <p:cNvSpPr>
            <a:spLocks noChangeShapeType="1"/>
          </p:cNvSpPr>
          <p:nvPr/>
        </p:nvSpPr>
        <p:spPr bwMode="auto">
          <a:xfrm flipV="1">
            <a:off x="971550" y="476250"/>
            <a:ext cx="792163" cy="25923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8011" name="Line 11"/>
          <p:cNvSpPr>
            <a:spLocks noChangeShapeType="1"/>
          </p:cNvSpPr>
          <p:nvPr/>
        </p:nvSpPr>
        <p:spPr bwMode="auto">
          <a:xfrm flipV="1">
            <a:off x="2051050" y="620713"/>
            <a:ext cx="792163" cy="7921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8012" name="Line 12"/>
          <p:cNvSpPr>
            <a:spLocks noChangeShapeType="1"/>
          </p:cNvSpPr>
          <p:nvPr/>
        </p:nvSpPr>
        <p:spPr bwMode="auto">
          <a:xfrm>
            <a:off x="2051050" y="1412875"/>
            <a:ext cx="1225550" cy="714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" name="Obdélník 1"/>
          <p:cNvSpPr/>
          <p:nvPr/>
        </p:nvSpPr>
        <p:spPr>
          <a:xfrm>
            <a:off x="1835696" y="2492896"/>
            <a:ext cx="1440904" cy="35190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bdélník 10"/>
          <p:cNvSpPr/>
          <p:nvPr/>
        </p:nvSpPr>
        <p:spPr>
          <a:xfrm>
            <a:off x="4770438" y="6215323"/>
            <a:ext cx="1440904" cy="35190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37"/>
    </mc:Choice>
    <mc:Fallback xmlns="">
      <p:transition spd="slow" advTm="12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8" name="Picture 4" descr="b--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76813" cy="68580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9029" name="Picture 5" descr="b--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25" y="0"/>
            <a:ext cx="5184775" cy="29686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30" name="Picture 6" descr="bb--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7"/>
          <a:stretch/>
        </p:blipFill>
        <p:spPr bwMode="auto">
          <a:xfrm>
            <a:off x="4427538" y="4509120"/>
            <a:ext cx="4716462" cy="234888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031" name="AutoShape 7"/>
          <p:cNvSpPr>
            <a:spLocks noChangeArrowheads="1"/>
          </p:cNvSpPr>
          <p:nvPr/>
        </p:nvSpPr>
        <p:spPr bwMode="auto">
          <a:xfrm>
            <a:off x="6372225" y="1773238"/>
            <a:ext cx="144463" cy="3887787"/>
          </a:xfrm>
          <a:prstGeom prst="downArrow">
            <a:avLst>
              <a:gd name="adj1" fmla="val 50000"/>
              <a:gd name="adj2" fmla="val 6728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9032" name="Text Box 8"/>
          <p:cNvSpPr txBox="1">
            <a:spLocks noChangeArrowheads="1"/>
          </p:cNvSpPr>
          <p:nvPr/>
        </p:nvSpPr>
        <p:spPr bwMode="auto">
          <a:xfrm>
            <a:off x="1692275" y="188913"/>
            <a:ext cx="2266950" cy="9683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cs-CZ" altLang="en-US" sz="2400"/>
              <a:t>Infiltratio carcinomatosa ventriculi</a:t>
            </a:r>
          </a:p>
        </p:txBody>
      </p:sp>
      <p:sp>
        <p:nvSpPr>
          <p:cNvPr id="2" name="Obdélník 1"/>
          <p:cNvSpPr/>
          <p:nvPr/>
        </p:nvSpPr>
        <p:spPr>
          <a:xfrm>
            <a:off x="3491396" y="6453336"/>
            <a:ext cx="935658" cy="21602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bdélník 7"/>
          <p:cNvSpPr/>
          <p:nvPr/>
        </p:nvSpPr>
        <p:spPr>
          <a:xfrm>
            <a:off x="8000380" y="2636912"/>
            <a:ext cx="935658" cy="21602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bdélník 2"/>
          <p:cNvSpPr/>
          <p:nvPr/>
        </p:nvSpPr>
        <p:spPr>
          <a:xfrm>
            <a:off x="7524328" y="4054475"/>
            <a:ext cx="7200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07"/>
    </mc:Choice>
    <mc:Fallback xmlns="">
      <p:transition spd="slow" advTm="25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2" name="Picture 4" descr="bb-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2625"/>
            <a:ext cx="9144000" cy="6175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054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en-US" sz="2800"/>
              <a:t>Carcinoma parvocellulare neuroendocrinum  pancreatis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34"/>
    </mc:Choice>
    <mc:Fallback xmlns="">
      <p:transition spd="slow" advTm="8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00" name="Picture 4" descr="c-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9144000" cy="60023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102" name="Rectangle 6"/>
          <p:cNvSpPr>
            <a:spLocks noChangeArrowheads="1"/>
          </p:cNvSpPr>
          <p:nvPr/>
        </p:nvSpPr>
        <p:spPr bwMode="auto">
          <a:xfrm>
            <a:off x="0" y="209550"/>
            <a:ext cx="89439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2800"/>
              <a:t>Carcinoma parvocellulare neuroendocrinum  pancreatis</a:t>
            </a:r>
          </a:p>
        </p:txBody>
      </p:sp>
      <p:sp>
        <p:nvSpPr>
          <p:cNvPr id="132103" name="Text Box 7"/>
          <p:cNvSpPr txBox="1">
            <a:spLocks noChangeArrowheads="1"/>
          </p:cNvSpPr>
          <p:nvPr/>
        </p:nvSpPr>
        <p:spPr bwMode="auto">
          <a:xfrm>
            <a:off x="5795963" y="6237288"/>
            <a:ext cx="28082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cs-CZ" altLang="en-US" sz="2800">
                <a:solidFill>
                  <a:srgbClr val="000000"/>
                </a:solidFill>
              </a:rPr>
              <a:t>C-peptide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47"/>
    </mc:Choice>
    <mc:Fallback xmlns="">
      <p:transition spd="slow" advTm="17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běžná dráha">
  <a:themeElements>
    <a:clrScheme name="Oběžná dráha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běžná dráh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Oběžná dráha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ěžná dráha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ěžná dráha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ěžná dráha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ěžná dráha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ěžná dráha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ěžná dráha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ěžná dráha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běžná dráha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Orbit</Template>
  <TotalTime>1820</TotalTime>
  <Words>284</Words>
  <Application>Microsoft Office PowerPoint</Application>
  <PresentationFormat>Předvádění na obrazovce (4:3)</PresentationFormat>
  <Paragraphs>91</Paragraphs>
  <Slides>26</Slides>
  <Notes>12</Notes>
  <HiddenSlides>0</HiddenSlides>
  <MMClips>25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29" baseType="lpstr">
      <vt:lpstr>Arial</vt:lpstr>
      <vt:lpstr>Wingdings</vt:lpstr>
      <vt:lpstr>Oběžná dráha</vt:lpstr>
      <vt:lpstr>Prezentace aplikace PowerPoint</vt:lpstr>
      <vt:lpstr>Anamnéza    -  1.</vt:lpstr>
      <vt:lpstr>Anamnéza -  2.</vt:lpstr>
      <vt:lpstr>Anamnéza -  3.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C- peptide</vt:lpstr>
      <vt:lpstr>Diagnosis</vt:lpstr>
      <vt:lpstr>Hyperinsulinismus    </vt:lpstr>
      <vt:lpstr>žena 75 let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Plurihormonální a plurifunkční adenom hypofýzy  se syndromem akromegalie</vt:lpstr>
      <vt:lpstr>Prezentace aplikace PowerPoint</vt:lpstr>
      <vt:lpstr>Prezentace aplikace PowerPoint</vt:lpstr>
      <vt:lpstr>Prezentace aplikace PowerPoint</vt:lpstr>
    </vt:vector>
  </TitlesOfParts>
  <Company>II. PAU LF1 UK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Jaroslava Dušková</dc:creator>
  <cp:lastModifiedBy>JD</cp:lastModifiedBy>
  <cp:revision>83</cp:revision>
  <dcterms:created xsi:type="dcterms:W3CDTF">2004-05-16T14:27:34Z</dcterms:created>
  <dcterms:modified xsi:type="dcterms:W3CDTF">2020-04-13T16:59:29Z</dcterms:modified>
</cp:coreProperties>
</file>