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59" r:id="rId2"/>
    <p:sldId id="292" r:id="rId3"/>
    <p:sldId id="276" r:id="rId4"/>
    <p:sldId id="293" r:id="rId5"/>
    <p:sldId id="261" r:id="rId6"/>
    <p:sldId id="269" r:id="rId7"/>
    <p:sldId id="296" r:id="rId8"/>
    <p:sldId id="297" r:id="rId9"/>
    <p:sldId id="298" r:id="rId10"/>
    <p:sldId id="299" r:id="rId11"/>
    <p:sldId id="300" r:id="rId12"/>
    <p:sldId id="294" r:id="rId13"/>
    <p:sldId id="305" r:id="rId14"/>
    <p:sldId id="306" r:id="rId15"/>
    <p:sldId id="307" r:id="rId16"/>
    <p:sldId id="308" r:id="rId17"/>
    <p:sldId id="311" r:id="rId18"/>
    <p:sldId id="312" r:id="rId19"/>
    <p:sldId id="310" r:id="rId20"/>
    <p:sldId id="302" r:id="rId21"/>
    <p:sldId id="304" r:id="rId22"/>
    <p:sldId id="313" r:id="rId23"/>
    <p:sldId id="314" r:id="rId24"/>
    <p:sldId id="315" r:id="rId25"/>
    <p:sldId id="316" r:id="rId26"/>
    <p:sldId id="322" r:id="rId27"/>
    <p:sldId id="318" r:id="rId28"/>
    <p:sldId id="320" r:id="rId29"/>
    <p:sldId id="319" r:id="rId30"/>
    <p:sldId id="326" r:id="rId31"/>
    <p:sldId id="325" r:id="rId32"/>
    <p:sldId id="324" r:id="rId33"/>
    <p:sldId id="327" r:id="rId3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AF69B5D9-82A5-42DE-A219-C8ABC66FBE11}">
          <p14:sldIdLst>
            <p14:sldId id="259"/>
            <p14:sldId id="292"/>
          </p14:sldIdLst>
        </p14:section>
        <p14:section name="10. Majetková a kapitálová struktura zdravotnickéhoczařízení" id="{3DF2206D-AE18-4714-B3DF-404048B1DC5F}">
          <p14:sldIdLst>
            <p14:sldId id="276"/>
            <p14:sldId id="293"/>
            <p14:sldId id="261"/>
            <p14:sldId id="269"/>
            <p14:sldId id="296"/>
          </p14:sldIdLst>
        </p14:section>
        <p14:section name="11. Náklady, výnosy a hospodářský výsledek zdravotnického zařízení" id="{62C5C6F2-5CDF-4AC9-B9CD-23D34F17DB1D}">
          <p14:sldIdLst>
            <p14:sldId id="297"/>
            <p14:sldId id="298"/>
            <p14:sldId id="299"/>
            <p14:sldId id="300"/>
            <p14:sldId id="294"/>
            <p14:sldId id="305"/>
            <p14:sldId id="306"/>
            <p14:sldId id="307"/>
            <p14:sldId id="308"/>
            <p14:sldId id="311"/>
          </p14:sldIdLst>
        </p14:section>
        <p14:section name="12. Účetnictví zdravotnických zařízení" id="{12AA0B5F-C3DF-4722-B5DF-85A29030101A}">
          <p14:sldIdLst>
            <p14:sldId id="312"/>
            <p14:sldId id="310"/>
            <p14:sldId id="302"/>
            <p14:sldId id="304"/>
            <p14:sldId id="313"/>
            <p14:sldId id="314"/>
            <p14:sldId id="315"/>
            <p14:sldId id="316"/>
            <p14:sldId id="322"/>
            <p14:sldId id="318"/>
            <p14:sldId id="320"/>
            <p14:sldId id="319"/>
            <p14:sldId id="326"/>
          </p14:sldIdLst>
        </p14:section>
        <p14:section name="13. Pracovníci a mzdy" id="{9C19006E-6352-4946-A18A-143BA5C9BAC3}">
          <p14:sldIdLst>
            <p14:sldId id="325"/>
            <p14:sldId id="324"/>
            <p14:sldId id="32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8" autoAdjust="0"/>
    <p:restoredTop sz="94660"/>
  </p:normalViewPr>
  <p:slideViewPr>
    <p:cSldViewPr>
      <p:cViewPr varScale="1">
        <p:scale>
          <a:sx n="65" d="100"/>
          <a:sy n="65" d="100"/>
        </p:scale>
        <p:origin x="1256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16CF87-9B1A-4714-B1FF-4AAF50FAE46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D2A8CB8-5282-4E8A-B6C7-D944AF9F06AD}">
      <dgm:prSet/>
      <dgm:spPr/>
      <dgm:t>
        <a:bodyPr/>
        <a:lstStyle/>
        <a:p>
          <a:pPr rtl="0"/>
          <a:r>
            <a:rPr lang="cs-CZ" b="1" u="none" dirty="0" smtClean="0">
              <a:solidFill>
                <a:schemeClr val="tx1"/>
              </a:solidFill>
            </a:rPr>
            <a:t>Majetek oběžný představuje: </a:t>
          </a:r>
          <a:endParaRPr lang="cs-CZ" u="none" dirty="0">
            <a:solidFill>
              <a:schemeClr val="tx1"/>
            </a:solidFill>
          </a:endParaRPr>
        </a:p>
      </dgm:t>
    </dgm:pt>
    <dgm:pt modelId="{7DDAC033-0D62-46B6-ADDD-8586C8B6A5D3}" type="parTrans" cxnId="{C4138946-3634-4E28-A29E-9D10DB85022E}">
      <dgm:prSet/>
      <dgm:spPr/>
      <dgm:t>
        <a:bodyPr/>
        <a:lstStyle/>
        <a:p>
          <a:endParaRPr lang="cs-CZ"/>
        </a:p>
      </dgm:t>
    </dgm:pt>
    <dgm:pt modelId="{21C0E4ED-7C1F-4650-9B4D-EEACF591FE9C}" type="sibTrans" cxnId="{C4138946-3634-4E28-A29E-9D10DB85022E}">
      <dgm:prSet/>
      <dgm:spPr/>
      <dgm:t>
        <a:bodyPr/>
        <a:lstStyle/>
        <a:p>
          <a:endParaRPr lang="cs-CZ"/>
        </a:p>
      </dgm:t>
    </dgm:pt>
    <dgm:pt modelId="{84D9CD0F-3CE7-46CD-8BFE-A2186846A532}">
      <dgm:prSet/>
      <dgm:spPr/>
      <dgm:t>
        <a:bodyPr/>
        <a:lstStyle/>
        <a:p>
          <a:pPr rtl="0"/>
          <a:r>
            <a:rPr lang="cs-CZ" b="1" dirty="0" smtClean="0">
              <a:solidFill>
                <a:schemeClr val="tx1"/>
              </a:solidFill>
            </a:rPr>
            <a:t>výrobní zásoby</a:t>
          </a:r>
          <a:endParaRPr lang="cs-CZ" dirty="0">
            <a:solidFill>
              <a:schemeClr val="tx1"/>
            </a:solidFill>
          </a:endParaRPr>
        </a:p>
      </dgm:t>
    </dgm:pt>
    <dgm:pt modelId="{C22BFE92-563C-4752-82A0-4A6F043F0AAA}" type="parTrans" cxnId="{510E9F1C-F44E-4671-A5C7-AB3391EC02DD}">
      <dgm:prSet/>
      <dgm:spPr/>
      <dgm:t>
        <a:bodyPr/>
        <a:lstStyle/>
        <a:p>
          <a:endParaRPr lang="cs-CZ"/>
        </a:p>
      </dgm:t>
    </dgm:pt>
    <dgm:pt modelId="{E5546C59-019C-4661-9F89-23545AB353E2}" type="sibTrans" cxnId="{510E9F1C-F44E-4671-A5C7-AB3391EC02DD}">
      <dgm:prSet/>
      <dgm:spPr/>
      <dgm:t>
        <a:bodyPr/>
        <a:lstStyle/>
        <a:p>
          <a:endParaRPr lang="cs-CZ"/>
        </a:p>
      </dgm:t>
    </dgm:pt>
    <dgm:pt modelId="{0A9D27D9-2597-4AE6-AF0B-C0AD8394AE91}">
      <dgm:prSet/>
      <dgm:spPr/>
      <dgm:t>
        <a:bodyPr/>
        <a:lstStyle/>
        <a:p>
          <a:pPr rtl="0"/>
          <a:r>
            <a:rPr lang="cs-CZ" b="1" dirty="0" smtClean="0">
              <a:solidFill>
                <a:schemeClr val="tx1"/>
              </a:solidFill>
            </a:rPr>
            <a:t>zásoby nedokončených a hotových výrobků</a:t>
          </a:r>
          <a:endParaRPr lang="cs-CZ" dirty="0">
            <a:solidFill>
              <a:schemeClr val="tx1"/>
            </a:solidFill>
          </a:endParaRPr>
        </a:p>
      </dgm:t>
    </dgm:pt>
    <dgm:pt modelId="{DDCDC074-9325-4D2A-A2C1-909D285AF6D9}" type="parTrans" cxnId="{1AD3A1BA-817E-4188-B902-40D30FDE22F9}">
      <dgm:prSet/>
      <dgm:spPr/>
      <dgm:t>
        <a:bodyPr/>
        <a:lstStyle/>
        <a:p>
          <a:endParaRPr lang="cs-CZ"/>
        </a:p>
      </dgm:t>
    </dgm:pt>
    <dgm:pt modelId="{E7A7CA00-0CB2-43CC-A38F-B94EAB686E1F}" type="sibTrans" cxnId="{1AD3A1BA-817E-4188-B902-40D30FDE22F9}">
      <dgm:prSet/>
      <dgm:spPr/>
      <dgm:t>
        <a:bodyPr/>
        <a:lstStyle/>
        <a:p>
          <a:endParaRPr lang="cs-CZ"/>
        </a:p>
      </dgm:t>
    </dgm:pt>
    <dgm:pt modelId="{75A35A8C-703D-4B82-AF83-CFC3075E906F}">
      <dgm:prSet/>
      <dgm:spPr/>
      <dgm:t>
        <a:bodyPr/>
        <a:lstStyle/>
        <a:p>
          <a:pPr rtl="0"/>
          <a:r>
            <a:rPr lang="cs-CZ" b="1" dirty="0" smtClean="0">
              <a:solidFill>
                <a:schemeClr val="tx1"/>
              </a:solidFill>
            </a:rPr>
            <a:t>peníze</a:t>
          </a:r>
          <a:endParaRPr lang="cs-CZ" dirty="0">
            <a:solidFill>
              <a:schemeClr val="tx1"/>
            </a:solidFill>
          </a:endParaRPr>
        </a:p>
      </dgm:t>
    </dgm:pt>
    <dgm:pt modelId="{DFBA4C70-8E32-4E7E-8121-46DCBF9203BA}" type="parTrans" cxnId="{D28BC7B3-702D-40BA-A108-4145421770F1}">
      <dgm:prSet/>
      <dgm:spPr/>
      <dgm:t>
        <a:bodyPr/>
        <a:lstStyle/>
        <a:p>
          <a:endParaRPr lang="cs-CZ"/>
        </a:p>
      </dgm:t>
    </dgm:pt>
    <dgm:pt modelId="{A01B8AB1-83E3-492A-9686-CF03AA20C47A}" type="sibTrans" cxnId="{D28BC7B3-702D-40BA-A108-4145421770F1}">
      <dgm:prSet/>
      <dgm:spPr/>
      <dgm:t>
        <a:bodyPr/>
        <a:lstStyle/>
        <a:p>
          <a:endParaRPr lang="cs-CZ"/>
        </a:p>
      </dgm:t>
    </dgm:pt>
    <dgm:pt modelId="{DABF8D3B-C402-4E51-8197-4DC1CFD0CE54}">
      <dgm:prSet/>
      <dgm:spPr/>
      <dgm:t>
        <a:bodyPr/>
        <a:lstStyle/>
        <a:p>
          <a:pPr rtl="0"/>
          <a:r>
            <a:rPr lang="cs-CZ" b="1" dirty="0" smtClean="0">
              <a:solidFill>
                <a:schemeClr val="tx1"/>
              </a:solidFill>
            </a:rPr>
            <a:t>pohledávky </a:t>
          </a:r>
          <a:endParaRPr lang="cs-CZ" dirty="0">
            <a:solidFill>
              <a:schemeClr val="tx1"/>
            </a:solidFill>
          </a:endParaRPr>
        </a:p>
      </dgm:t>
    </dgm:pt>
    <dgm:pt modelId="{39C4AD54-0EE7-41B2-B670-154C2291130A}" type="parTrans" cxnId="{17F935B6-AB41-412D-845C-FF5FD807DB61}">
      <dgm:prSet/>
      <dgm:spPr/>
      <dgm:t>
        <a:bodyPr/>
        <a:lstStyle/>
        <a:p>
          <a:endParaRPr lang="cs-CZ"/>
        </a:p>
      </dgm:t>
    </dgm:pt>
    <dgm:pt modelId="{9B84E068-74F5-4961-AC76-27CD61030B8C}" type="sibTrans" cxnId="{17F935B6-AB41-412D-845C-FF5FD807DB61}">
      <dgm:prSet/>
      <dgm:spPr/>
      <dgm:t>
        <a:bodyPr/>
        <a:lstStyle/>
        <a:p>
          <a:endParaRPr lang="cs-CZ"/>
        </a:p>
      </dgm:t>
    </dgm:pt>
    <dgm:pt modelId="{0A6F23EE-79FE-4CD8-823C-D66DC89ADB3B}">
      <dgm:prSet/>
      <dgm:spPr/>
      <dgm:t>
        <a:bodyPr/>
        <a:lstStyle/>
        <a:p>
          <a:pPr rtl="0"/>
          <a:r>
            <a:rPr lang="cs-CZ" b="1" dirty="0" smtClean="0">
              <a:solidFill>
                <a:schemeClr val="tx1"/>
              </a:solidFill>
            </a:rPr>
            <a:t>peníze na účtech v bankách atd.</a:t>
          </a:r>
          <a:endParaRPr lang="cs-CZ" dirty="0">
            <a:solidFill>
              <a:schemeClr val="tx1"/>
            </a:solidFill>
          </a:endParaRPr>
        </a:p>
      </dgm:t>
    </dgm:pt>
    <dgm:pt modelId="{3F195779-36C2-48FC-B91F-2B32E15A0BC4}" type="parTrans" cxnId="{9FABCA7B-F7F0-41C5-80E1-03C42FBED7D8}">
      <dgm:prSet/>
      <dgm:spPr/>
      <dgm:t>
        <a:bodyPr/>
        <a:lstStyle/>
        <a:p>
          <a:endParaRPr lang="cs-CZ"/>
        </a:p>
      </dgm:t>
    </dgm:pt>
    <dgm:pt modelId="{E984EA5C-0177-49E0-B74B-8180AE94CA65}" type="sibTrans" cxnId="{9FABCA7B-F7F0-41C5-80E1-03C42FBED7D8}">
      <dgm:prSet/>
      <dgm:spPr/>
      <dgm:t>
        <a:bodyPr/>
        <a:lstStyle/>
        <a:p>
          <a:endParaRPr lang="cs-CZ"/>
        </a:p>
      </dgm:t>
    </dgm:pt>
    <dgm:pt modelId="{9434D229-3430-4073-8914-174F480F9756}" type="pres">
      <dgm:prSet presAssocID="{8F16CF87-9B1A-4714-B1FF-4AAF50FAE467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1C25426-6D45-47E8-B4A3-60564C411490}" type="pres">
      <dgm:prSet presAssocID="{8F16CF87-9B1A-4714-B1FF-4AAF50FAE467}" presName="arrow" presStyleLbl="bgShp" presStyleIdx="0" presStyleCnt="1"/>
      <dgm:spPr/>
    </dgm:pt>
    <dgm:pt modelId="{5E59E05D-AC1B-472A-872F-2DBEC422E231}" type="pres">
      <dgm:prSet presAssocID="{8F16CF87-9B1A-4714-B1FF-4AAF50FAE467}" presName="linearProcess" presStyleCnt="0"/>
      <dgm:spPr/>
    </dgm:pt>
    <dgm:pt modelId="{5D5882C6-A297-4E3E-B116-60F0A8E3B133}" type="pres">
      <dgm:prSet presAssocID="{5D2A8CB8-5282-4E8A-B6C7-D944AF9F06AD}" presName="textNode" presStyleLbl="node1" presStyleIdx="0" presStyleCnt="6" custScaleY="211370" custLinFactX="-19181" custLinFactNeighborX="-100000" custLinFactNeighborY="-217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02A00CF-80B4-4189-9E10-FE529EE3DBC3}" type="pres">
      <dgm:prSet presAssocID="{21C0E4ED-7C1F-4650-9B4D-EEACF591FE9C}" presName="sibTrans" presStyleCnt="0"/>
      <dgm:spPr/>
    </dgm:pt>
    <dgm:pt modelId="{6D685213-E17C-4C27-AA62-62711B141C37}" type="pres">
      <dgm:prSet presAssocID="{84D9CD0F-3CE7-46CD-8BFE-A2186846A532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D21A8B8-8C4B-4D48-9D36-7D697B08B6C0}" type="pres">
      <dgm:prSet presAssocID="{E5546C59-019C-4661-9F89-23545AB353E2}" presName="sibTrans" presStyleCnt="0"/>
      <dgm:spPr/>
    </dgm:pt>
    <dgm:pt modelId="{AFDE00AE-9C87-4279-AB84-B8FA783EFDAB}" type="pres">
      <dgm:prSet presAssocID="{0A9D27D9-2597-4AE6-AF0B-C0AD8394AE91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FB47428-68D9-4809-85CA-B4F165FF1F3B}" type="pres">
      <dgm:prSet presAssocID="{E7A7CA00-0CB2-43CC-A38F-B94EAB686E1F}" presName="sibTrans" presStyleCnt="0"/>
      <dgm:spPr/>
    </dgm:pt>
    <dgm:pt modelId="{3769F101-0199-421C-9CD3-849917E04922}" type="pres">
      <dgm:prSet presAssocID="{75A35A8C-703D-4B82-AF83-CFC3075E906F}" presName="textNode" presStyleLbl="node1" presStyleIdx="3" presStyleCnt="6" custLinFactNeighborX="4658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F07B0E-271A-4474-B2F4-C995AED91787}" type="pres">
      <dgm:prSet presAssocID="{A01B8AB1-83E3-492A-9686-CF03AA20C47A}" presName="sibTrans" presStyleCnt="0"/>
      <dgm:spPr/>
    </dgm:pt>
    <dgm:pt modelId="{32829D1B-8682-4CDF-BBFE-4AF591E23B7F}" type="pres">
      <dgm:prSet presAssocID="{DABF8D3B-C402-4E51-8197-4DC1CFD0CE54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07B4C4B-5A0E-4924-A76C-696204EA9268}" type="pres">
      <dgm:prSet presAssocID="{9B84E068-74F5-4961-AC76-27CD61030B8C}" presName="sibTrans" presStyleCnt="0"/>
      <dgm:spPr/>
    </dgm:pt>
    <dgm:pt modelId="{F6B076BD-C544-4B1A-B7F8-522C3C51A85E}" type="pres">
      <dgm:prSet presAssocID="{0A6F23EE-79FE-4CD8-823C-D66DC89ADB3B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B7B6AC6-D85A-475E-82C9-23ED7F1F6351}" type="presOf" srcId="{0A9D27D9-2597-4AE6-AF0B-C0AD8394AE91}" destId="{AFDE00AE-9C87-4279-AB84-B8FA783EFDAB}" srcOrd="0" destOrd="0" presId="urn:microsoft.com/office/officeart/2005/8/layout/hProcess9"/>
    <dgm:cxn modelId="{2D052246-2065-47D6-8DF9-FA59580F4985}" type="presOf" srcId="{75A35A8C-703D-4B82-AF83-CFC3075E906F}" destId="{3769F101-0199-421C-9CD3-849917E04922}" srcOrd="0" destOrd="0" presId="urn:microsoft.com/office/officeart/2005/8/layout/hProcess9"/>
    <dgm:cxn modelId="{3742D3DD-9E85-4E58-AEE0-CCFDE0AB225B}" type="presOf" srcId="{8F16CF87-9B1A-4714-B1FF-4AAF50FAE467}" destId="{9434D229-3430-4073-8914-174F480F9756}" srcOrd="0" destOrd="0" presId="urn:microsoft.com/office/officeart/2005/8/layout/hProcess9"/>
    <dgm:cxn modelId="{86C005F1-F469-43A2-B6A1-21BCD2B2AB51}" type="presOf" srcId="{84D9CD0F-3CE7-46CD-8BFE-A2186846A532}" destId="{6D685213-E17C-4C27-AA62-62711B141C37}" srcOrd="0" destOrd="0" presId="urn:microsoft.com/office/officeart/2005/8/layout/hProcess9"/>
    <dgm:cxn modelId="{80AEB63D-AD3B-4A1E-8DC6-086FBC81151C}" type="presOf" srcId="{DABF8D3B-C402-4E51-8197-4DC1CFD0CE54}" destId="{32829D1B-8682-4CDF-BBFE-4AF591E23B7F}" srcOrd="0" destOrd="0" presId="urn:microsoft.com/office/officeart/2005/8/layout/hProcess9"/>
    <dgm:cxn modelId="{510E9F1C-F44E-4671-A5C7-AB3391EC02DD}" srcId="{8F16CF87-9B1A-4714-B1FF-4AAF50FAE467}" destId="{84D9CD0F-3CE7-46CD-8BFE-A2186846A532}" srcOrd="1" destOrd="0" parTransId="{C22BFE92-563C-4752-82A0-4A6F043F0AAA}" sibTransId="{E5546C59-019C-4661-9F89-23545AB353E2}"/>
    <dgm:cxn modelId="{C4138946-3634-4E28-A29E-9D10DB85022E}" srcId="{8F16CF87-9B1A-4714-B1FF-4AAF50FAE467}" destId="{5D2A8CB8-5282-4E8A-B6C7-D944AF9F06AD}" srcOrd="0" destOrd="0" parTransId="{7DDAC033-0D62-46B6-ADDD-8586C8B6A5D3}" sibTransId="{21C0E4ED-7C1F-4650-9B4D-EEACF591FE9C}"/>
    <dgm:cxn modelId="{99E73BE6-6D66-4736-9D6F-F1E89F63AA87}" type="presOf" srcId="{5D2A8CB8-5282-4E8A-B6C7-D944AF9F06AD}" destId="{5D5882C6-A297-4E3E-B116-60F0A8E3B133}" srcOrd="0" destOrd="0" presId="urn:microsoft.com/office/officeart/2005/8/layout/hProcess9"/>
    <dgm:cxn modelId="{1AD3A1BA-817E-4188-B902-40D30FDE22F9}" srcId="{8F16CF87-9B1A-4714-B1FF-4AAF50FAE467}" destId="{0A9D27D9-2597-4AE6-AF0B-C0AD8394AE91}" srcOrd="2" destOrd="0" parTransId="{DDCDC074-9325-4D2A-A2C1-909D285AF6D9}" sibTransId="{E7A7CA00-0CB2-43CC-A38F-B94EAB686E1F}"/>
    <dgm:cxn modelId="{17F935B6-AB41-412D-845C-FF5FD807DB61}" srcId="{8F16CF87-9B1A-4714-B1FF-4AAF50FAE467}" destId="{DABF8D3B-C402-4E51-8197-4DC1CFD0CE54}" srcOrd="4" destOrd="0" parTransId="{39C4AD54-0EE7-41B2-B670-154C2291130A}" sibTransId="{9B84E068-74F5-4961-AC76-27CD61030B8C}"/>
    <dgm:cxn modelId="{D28BC7B3-702D-40BA-A108-4145421770F1}" srcId="{8F16CF87-9B1A-4714-B1FF-4AAF50FAE467}" destId="{75A35A8C-703D-4B82-AF83-CFC3075E906F}" srcOrd="3" destOrd="0" parTransId="{DFBA4C70-8E32-4E7E-8121-46DCBF9203BA}" sibTransId="{A01B8AB1-83E3-492A-9686-CF03AA20C47A}"/>
    <dgm:cxn modelId="{9FABCA7B-F7F0-41C5-80E1-03C42FBED7D8}" srcId="{8F16CF87-9B1A-4714-B1FF-4AAF50FAE467}" destId="{0A6F23EE-79FE-4CD8-823C-D66DC89ADB3B}" srcOrd="5" destOrd="0" parTransId="{3F195779-36C2-48FC-B91F-2B32E15A0BC4}" sibTransId="{E984EA5C-0177-49E0-B74B-8180AE94CA65}"/>
    <dgm:cxn modelId="{20DB4D31-22BA-49EC-B05A-4C680CD985F0}" type="presOf" srcId="{0A6F23EE-79FE-4CD8-823C-D66DC89ADB3B}" destId="{F6B076BD-C544-4B1A-B7F8-522C3C51A85E}" srcOrd="0" destOrd="0" presId="urn:microsoft.com/office/officeart/2005/8/layout/hProcess9"/>
    <dgm:cxn modelId="{B9B7CD66-E868-4419-9C35-B031C3284508}" type="presParOf" srcId="{9434D229-3430-4073-8914-174F480F9756}" destId="{E1C25426-6D45-47E8-B4A3-60564C411490}" srcOrd="0" destOrd="0" presId="urn:microsoft.com/office/officeart/2005/8/layout/hProcess9"/>
    <dgm:cxn modelId="{56201597-9DF9-42E3-80D2-278B4644AED4}" type="presParOf" srcId="{9434D229-3430-4073-8914-174F480F9756}" destId="{5E59E05D-AC1B-472A-872F-2DBEC422E231}" srcOrd="1" destOrd="0" presId="urn:microsoft.com/office/officeart/2005/8/layout/hProcess9"/>
    <dgm:cxn modelId="{4C585D42-3556-43F5-BCB1-8C6438B9DC44}" type="presParOf" srcId="{5E59E05D-AC1B-472A-872F-2DBEC422E231}" destId="{5D5882C6-A297-4E3E-B116-60F0A8E3B133}" srcOrd="0" destOrd="0" presId="urn:microsoft.com/office/officeart/2005/8/layout/hProcess9"/>
    <dgm:cxn modelId="{AE564EDF-FCDE-414D-92F3-CA1DFC53E294}" type="presParOf" srcId="{5E59E05D-AC1B-472A-872F-2DBEC422E231}" destId="{602A00CF-80B4-4189-9E10-FE529EE3DBC3}" srcOrd="1" destOrd="0" presId="urn:microsoft.com/office/officeart/2005/8/layout/hProcess9"/>
    <dgm:cxn modelId="{7BBB97C5-D628-498E-835D-C7725B35B64F}" type="presParOf" srcId="{5E59E05D-AC1B-472A-872F-2DBEC422E231}" destId="{6D685213-E17C-4C27-AA62-62711B141C37}" srcOrd="2" destOrd="0" presId="urn:microsoft.com/office/officeart/2005/8/layout/hProcess9"/>
    <dgm:cxn modelId="{89479AB5-6875-4A90-99AC-C6A53CA46BDF}" type="presParOf" srcId="{5E59E05D-AC1B-472A-872F-2DBEC422E231}" destId="{4D21A8B8-8C4B-4D48-9D36-7D697B08B6C0}" srcOrd="3" destOrd="0" presId="urn:microsoft.com/office/officeart/2005/8/layout/hProcess9"/>
    <dgm:cxn modelId="{A42D2CCF-4B30-423E-9272-AC0766CC0EEA}" type="presParOf" srcId="{5E59E05D-AC1B-472A-872F-2DBEC422E231}" destId="{AFDE00AE-9C87-4279-AB84-B8FA783EFDAB}" srcOrd="4" destOrd="0" presId="urn:microsoft.com/office/officeart/2005/8/layout/hProcess9"/>
    <dgm:cxn modelId="{35995C77-3A2B-4936-9B39-6A4130A957C8}" type="presParOf" srcId="{5E59E05D-AC1B-472A-872F-2DBEC422E231}" destId="{7FB47428-68D9-4809-85CA-B4F165FF1F3B}" srcOrd="5" destOrd="0" presId="urn:microsoft.com/office/officeart/2005/8/layout/hProcess9"/>
    <dgm:cxn modelId="{ED684D0C-6BD5-4C20-8057-92C3FD24B924}" type="presParOf" srcId="{5E59E05D-AC1B-472A-872F-2DBEC422E231}" destId="{3769F101-0199-421C-9CD3-849917E04922}" srcOrd="6" destOrd="0" presId="urn:microsoft.com/office/officeart/2005/8/layout/hProcess9"/>
    <dgm:cxn modelId="{E0AA2A8C-4597-4397-96C0-385E42993E21}" type="presParOf" srcId="{5E59E05D-AC1B-472A-872F-2DBEC422E231}" destId="{ACF07B0E-271A-4474-B2F4-C995AED91787}" srcOrd="7" destOrd="0" presId="urn:microsoft.com/office/officeart/2005/8/layout/hProcess9"/>
    <dgm:cxn modelId="{0CBB92B6-1443-4D7F-BBE7-F4CFFA1B209C}" type="presParOf" srcId="{5E59E05D-AC1B-472A-872F-2DBEC422E231}" destId="{32829D1B-8682-4CDF-BBFE-4AF591E23B7F}" srcOrd="8" destOrd="0" presId="urn:microsoft.com/office/officeart/2005/8/layout/hProcess9"/>
    <dgm:cxn modelId="{7D415A18-9EFD-494B-A497-D275D4863D8B}" type="presParOf" srcId="{5E59E05D-AC1B-472A-872F-2DBEC422E231}" destId="{607B4C4B-5A0E-4924-A76C-696204EA9268}" srcOrd="9" destOrd="0" presId="urn:microsoft.com/office/officeart/2005/8/layout/hProcess9"/>
    <dgm:cxn modelId="{CC5FAE73-83A9-4486-A349-C8A82FB0863E}" type="presParOf" srcId="{5E59E05D-AC1B-472A-872F-2DBEC422E231}" destId="{F6B076BD-C544-4B1A-B7F8-522C3C51A85E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25426-6D45-47E8-B4A3-60564C411490}">
      <dsp:nvSpPr>
        <dsp:cNvPr id="0" name=""/>
        <dsp:cNvSpPr/>
      </dsp:nvSpPr>
      <dsp:spPr>
        <a:xfrm>
          <a:off x="652413" y="0"/>
          <a:ext cx="7394015" cy="167125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5882C6-A297-4E3E-B116-60F0A8E3B133}">
      <dsp:nvSpPr>
        <dsp:cNvPr id="0" name=""/>
        <dsp:cNvSpPr/>
      </dsp:nvSpPr>
      <dsp:spPr>
        <a:xfrm>
          <a:off x="0" y="114581"/>
          <a:ext cx="1391050" cy="14130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u="none" kern="1200" dirty="0" smtClean="0">
              <a:solidFill>
                <a:schemeClr val="tx1"/>
              </a:solidFill>
            </a:rPr>
            <a:t>Majetek oběžný představuje: </a:t>
          </a:r>
          <a:endParaRPr lang="cs-CZ" sz="1200" u="none" kern="1200" dirty="0">
            <a:solidFill>
              <a:schemeClr val="tx1"/>
            </a:solidFill>
          </a:endParaRPr>
        </a:p>
      </dsp:txBody>
      <dsp:txXfrm>
        <a:off x="67905" y="182486"/>
        <a:ext cx="1255240" cy="1277201"/>
      </dsp:txXfrm>
    </dsp:sp>
    <dsp:sp modelId="{6D685213-E17C-4C27-AA62-62711B141C37}">
      <dsp:nvSpPr>
        <dsp:cNvPr id="0" name=""/>
        <dsp:cNvSpPr/>
      </dsp:nvSpPr>
      <dsp:spPr>
        <a:xfrm>
          <a:off x="1462991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solidFill>
                <a:schemeClr val="tx1"/>
              </a:solidFill>
            </a:rPr>
            <a:t>výrobní zásoby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1495625" y="534010"/>
        <a:ext cx="1325782" cy="603233"/>
      </dsp:txXfrm>
    </dsp:sp>
    <dsp:sp modelId="{AFDE00AE-9C87-4279-AB84-B8FA783EFDAB}">
      <dsp:nvSpPr>
        <dsp:cNvPr id="0" name=""/>
        <dsp:cNvSpPr/>
      </dsp:nvSpPr>
      <dsp:spPr>
        <a:xfrm>
          <a:off x="2923594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solidFill>
                <a:schemeClr val="tx1"/>
              </a:solidFill>
            </a:rPr>
            <a:t>zásoby nedokončených a hotových výrobků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2956228" y="534010"/>
        <a:ext cx="1325782" cy="603233"/>
      </dsp:txXfrm>
    </dsp:sp>
    <dsp:sp modelId="{3769F101-0199-421C-9CD3-849917E04922}">
      <dsp:nvSpPr>
        <dsp:cNvPr id="0" name=""/>
        <dsp:cNvSpPr/>
      </dsp:nvSpPr>
      <dsp:spPr>
        <a:xfrm>
          <a:off x="4416594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solidFill>
                <a:schemeClr val="tx1"/>
              </a:solidFill>
            </a:rPr>
            <a:t>peníze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4449228" y="534010"/>
        <a:ext cx="1325782" cy="603233"/>
      </dsp:txXfrm>
    </dsp:sp>
    <dsp:sp modelId="{32829D1B-8682-4CDF-BBFE-4AF591E23B7F}">
      <dsp:nvSpPr>
        <dsp:cNvPr id="0" name=""/>
        <dsp:cNvSpPr/>
      </dsp:nvSpPr>
      <dsp:spPr>
        <a:xfrm>
          <a:off x="5844799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solidFill>
                <a:schemeClr val="tx1"/>
              </a:solidFill>
            </a:rPr>
            <a:t>pohledávky 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5877433" y="534010"/>
        <a:ext cx="1325782" cy="603233"/>
      </dsp:txXfrm>
    </dsp:sp>
    <dsp:sp modelId="{F6B076BD-C544-4B1A-B7F8-522C3C51A85E}">
      <dsp:nvSpPr>
        <dsp:cNvPr id="0" name=""/>
        <dsp:cNvSpPr/>
      </dsp:nvSpPr>
      <dsp:spPr>
        <a:xfrm>
          <a:off x="7305402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 smtClean="0">
              <a:solidFill>
                <a:schemeClr val="tx1"/>
              </a:solidFill>
            </a:rPr>
            <a:t>peníze na účtech v bankách atd.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7338036" y="534010"/>
        <a:ext cx="1325782" cy="603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EAF49-B2E6-4188-BB8F-2A8DDEF35B85}" type="datetimeFigureOut">
              <a:rPr lang="cs-CZ" smtClean="0"/>
              <a:t>13.04.2020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04C0A-A18A-4473-B93A-AAA540098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866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AD084-A4E7-412D-82F6-91464DDDFFEC}" type="datetimeFigureOut">
              <a:rPr lang="cs-CZ" smtClean="0"/>
              <a:t>13.04.2020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1E295-5A06-4B8D-AF47-3BC1882A6C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410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7843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5568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7134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246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910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51166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039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72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6792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1185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184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8456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1333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0664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6991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09462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89157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481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9443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40486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99993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918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507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76668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0327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080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469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783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071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849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8491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551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5608-9937-4F52-82E5-11081C0E4D24}" type="datetime1">
              <a:rPr lang="cs-CZ" smtClean="0"/>
              <a:t>13.04.2020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FCA7E-C633-4E7D-9D3E-4E66695ED5F6}" type="datetime1">
              <a:rPr lang="cs-CZ" smtClean="0"/>
              <a:t>13.04.2020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29AF8-BEFB-4975-A9E6-54F230704F56}" type="datetime1">
              <a:rPr lang="cs-CZ" smtClean="0"/>
              <a:t>13.04.2020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F7857-15BE-4D3C-B800-E1A6D4C5EB7E}" type="datetime1">
              <a:rPr lang="cs-CZ" smtClean="0"/>
              <a:t>13.04.2020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2FA6-6A8E-49C3-96FC-FAD0DE348893}" type="datetime1">
              <a:rPr lang="cs-CZ" smtClean="0"/>
              <a:t>13.04.2020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39F3-1450-441B-820F-9EBDCF62AAB5}" type="datetime1">
              <a:rPr lang="cs-CZ" smtClean="0"/>
              <a:t>13.04.2020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1C8-D42F-4A0B-8259-04773D555D39}" type="datetime1">
              <a:rPr lang="cs-CZ" smtClean="0"/>
              <a:t>13.04.2020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EE32F-6CFB-43B8-9154-BF135054C675}" type="datetime1">
              <a:rPr lang="cs-CZ" smtClean="0"/>
              <a:t>13.04.2020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C9C1-84AE-4F03-A860-AC21E3ADEED7}" type="datetime1">
              <a:rPr lang="cs-CZ" smtClean="0"/>
              <a:t>13.04.2020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0F865-5A64-48E3-A825-5A00461A0C56}" type="datetime1">
              <a:rPr lang="cs-CZ" smtClean="0"/>
              <a:t>13.04.2020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6F61-6352-4163-807B-46286B848CB8}" type="datetime1">
              <a:rPr lang="cs-CZ" smtClean="0"/>
              <a:t>13.04.2020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4E4BBD4-8DED-4F8A-A2E8-E3966955424C}" type="datetime1">
              <a:rPr lang="cs-CZ" smtClean="0"/>
              <a:t>13.04.2020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168072" y="2564904"/>
            <a:ext cx="5580391" cy="356125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5400" b="1" dirty="0" smtClean="0">
                <a:solidFill>
                  <a:schemeClr val="tx2">
                    <a:lumMod val="75000"/>
                  </a:schemeClr>
                </a:solidFill>
              </a:rPr>
              <a:t>Ekonomika </a:t>
            </a:r>
          </a:p>
          <a:p>
            <a:pPr marL="0" indent="0" algn="ctr">
              <a:buNone/>
            </a:pPr>
            <a:r>
              <a:rPr lang="cs-CZ" sz="5400" b="1" dirty="0" smtClean="0">
                <a:solidFill>
                  <a:schemeClr val="tx2">
                    <a:lumMod val="75000"/>
                  </a:schemeClr>
                </a:solidFill>
              </a:rPr>
              <a:t>a </a:t>
            </a:r>
          </a:p>
          <a:p>
            <a:pPr marL="0" indent="0" algn="ctr">
              <a:buNone/>
            </a:pPr>
            <a:r>
              <a:rPr lang="cs-CZ" sz="5400" b="1" dirty="0" smtClean="0">
                <a:solidFill>
                  <a:schemeClr val="tx2">
                    <a:lumMod val="75000"/>
                  </a:schemeClr>
                </a:solidFill>
              </a:rPr>
              <a:t>pojišťovnictví</a:t>
            </a:r>
          </a:p>
          <a:p>
            <a:pPr marL="0" indent="0" algn="ctr">
              <a:buNone/>
            </a:pPr>
            <a:r>
              <a:rPr lang="cs-CZ" sz="5400" b="1" dirty="0" smtClean="0">
                <a:solidFill>
                  <a:schemeClr val="tx2">
                    <a:lumMod val="75000"/>
                  </a:schemeClr>
                </a:solidFill>
              </a:rPr>
              <a:t>II. část</a:t>
            </a:r>
            <a:endParaRPr lang="cs-CZ" sz="5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Vysoká škola zdravotnická, o. p. s.</a:t>
            </a:r>
            <a:endParaRPr lang="cs-CZ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2304256" cy="2163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201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5" y="1772816"/>
            <a:ext cx="8111155" cy="4608511"/>
          </a:xfrm>
        </p:spPr>
        <p:txBody>
          <a:bodyPr>
            <a:noAutofit/>
          </a:bodyPr>
          <a:lstStyle/>
          <a:p>
            <a:pPr marL="457200" indent="-457200">
              <a:buClr>
                <a:srgbClr val="C00000"/>
              </a:buClr>
              <a:buFont typeface="+mj-lt"/>
              <a:buAutoNum type="alphaLcParenR" startAt="4"/>
            </a:pPr>
            <a:r>
              <a:rPr lang="cs-CZ" sz="2400" b="1" dirty="0">
                <a:solidFill>
                  <a:srgbClr val="C00000"/>
                </a:solidFill>
              </a:rPr>
              <a:t>podle vztahu k objemu </a:t>
            </a:r>
            <a:r>
              <a:rPr lang="cs-CZ" sz="2400" b="1" dirty="0" smtClean="0">
                <a:solidFill>
                  <a:srgbClr val="C00000"/>
                </a:solidFill>
              </a:rPr>
              <a:t>výkonu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 smtClean="0">
                <a:solidFill>
                  <a:srgbClr val="002060"/>
                </a:solidFill>
              </a:rPr>
              <a:t>fixní náklady = </a:t>
            </a:r>
            <a:r>
              <a:rPr lang="cs-CZ" sz="2400" dirty="0" smtClean="0">
                <a:solidFill>
                  <a:srgbClr val="0070C0"/>
                </a:solidFill>
              </a:rPr>
              <a:t>jejich náklady se nemění se změnou výkonu, 	</a:t>
            </a:r>
            <a:r>
              <a:rPr lang="cs-CZ" sz="2400" dirty="0">
                <a:solidFill>
                  <a:srgbClr val="0070C0"/>
                </a:solidFill>
              </a:rPr>
              <a:t>	</a:t>
            </a:r>
            <a:r>
              <a:rPr lang="cs-CZ" sz="2400" dirty="0" smtClean="0">
                <a:solidFill>
                  <a:srgbClr val="0070C0"/>
                </a:solidFill>
              </a:rPr>
              <a:t>      </a:t>
            </a:r>
            <a:r>
              <a:rPr lang="cs-CZ" sz="2400" dirty="0" smtClean="0">
                <a:solidFill>
                  <a:srgbClr val="0070C0"/>
                </a:solidFill>
              </a:rPr>
              <a:t>ale </a:t>
            </a:r>
            <a:r>
              <a:rPr lang="cs-CZ" sz="2400" dirty="0" smtClean="0">
                <a:solidFill>
                  <a:srgbClr val="0070C0"/>
                </a:solidFill>
              </a:rPr>
              <a:t>skokem (nájemné, mzdy)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 smtClean="0">
                <a:solidFill>
                  <a:srgbClr val="002060"/>
                </a:solidFill>
              </a:rPr>
              <a:t>variabilní náklady = </a:t>
            </a:r>
            <a:r>
              <a:rPr lang="cs-CZ" sz="2400" dirty="0" smtClean="0">
                <a:solidFill>
                  <a:srgbClr val="0070C0"/>
                </a:solidFill>
              </a:rPr>
              <a:t>se mění plynule se změnou výkonu </a:t>
            </a:r>
          </a:p>
          <a:p>
            <a:pPr>
              <a:buClr>
                <a:srgbClr val="002060"/>
              </a:buClr>
            </a:pPr>
            <a:r>
              <a:rPr lang="cs-CZ" sz="2400" dirty="0">
                <a:solidFill>
                  <a:srgbClr val="0070C0"/>
                </a:solidFill>
              </a:rPr>
              <a:t>	</a:t>
            </a:r>
            <a:r>
              <a:rPr lang="cs-CZ" sz="2400" dirty="0" smtClean="0">
                <a:solidFill>
                  <a:srgbClr val="0070C0"/>
                </a:solidFill>
              </a:rPr>
              <a:t>		 ( náklady na léky, materiál, potraviny)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Clr>
                <a:srgbClr val="C00000"/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47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24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844824"/>
            <a:ext cx="8208912" cy="4536503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Výdaj = </a:t>
            </a:r>
            <a:r>
              <a:rPr lang="cs-CZ" sz="2400" dirty="0" smtClean="0">
                <a:solidFill>
                  <a:srgbClr val="002060"/>
                </a:solidFill>
              </a:rPr>
              <a:t>představuje úbytek peněz vynaložených na konkrétní 	  náklad (koupě zdravotnického zařízení, jeho kupní 	  cena představuje výdaj peněz, které bylo třeba vydat 	  a jeho odpis za zúčtovací období představuje náklad, 	  který ovlivňuje hospodářský výsledek)</a:t>
            </a:r>
            <a:endParaRPr lang="cs-CZ" sz="2400" b="1" dirty="0" smtClean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 smtClean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rgbClr val="002060"/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41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280920" cy="5040559"/>
          </a:xfrm>
        </p:spPr>
        <p:txBody>
          <a:bodyPr>
            <a:noAutofit/>
          </a:bodyPr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Výnosy zdravotnických zařízení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rgbClr val="002060"/>
                </a:solidFill>
              </a:rPr>
              <a:t>v tržních podmínkách je i zdravotnické zařízení podnikatelem v nejširším slova smyslu, provádí svoji činnost za účelem dosažení zisku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rgbClr val="002060"/>
                </a:solidFill>
              </a:rPr>
              <a:t>obecně platí, že zdravotnická zařízení , jejíchž zřizovatelem je veřejnoprávní subjekt (stát, územně samosprávní celek), preferují především svoji společenskou roli a jejich zřizovatel je do značné míry smířen s tím, že tato zdravotnická zařízení nebudou dosahovat vždy zisk (FN jsou ze zákona příspěvkové organizace)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 smtClean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884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251519" y="942256"/>
            <a:ext cx="8424937" cy="5439071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rgbClr val="002060"/>
                </a:solidFill>
              </a:rPr>
              <a:t>zdravotnická zařízení, jejichž zřizovatelem je soukromoprávní subjekt, mají za cíl dosažení ekonomické samostatnosti (samofinancovatelností)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rgbClr val="002060"/>
                </a:solidFill>
              </a:rPr>
              <a:t>je-li zřizovatel např. fyzická osoba – lékař provozující samostatnou praxi, zisk zdravotnického zařízení pro něj představuje mzdu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rgbClr val="002060"/>
                </a:solidFill>
              </a:rPr>
              <a:t>ziskovosti zdravotnické zařízení dosahuje tehdy, jsou-li jeho výnosy vyšší než náklady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rgbClr val="002060"/>
                </a:solidFill>
              </a:rPr>
              <a:t>zdravotnická zařízení své výkony fakturují svým odběratelům (nejčastěji zdravotním pojišťovnám) a očekávají úhradu těchto faktur, v časovém hledisku to znamená, že do výnosů se taková faktura započítává zdravotnickému zařízení v okamžiku vystavení, a to bez ohledu na její zaplacení, tedy bez ohledu, kdy a zda vůbec bude zaplacena.</a:t>
            </a:r>
            <a:endParaRPr lang="cs-CZ" sz="2400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77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484784"/>
            <a:ext cx="7704856" cy="4896543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rgbClr val="002060"/>
                </a:solidFill>
              </a:rPr>
              <a:t>úhrada faktur představuje pro zdravotnické zařízení </a:t>
            </a:r>
            <a:r>
              <a:rPr lang="cs-CZ" sz="2400" b="1" dirty="0" smtClean="0">
                <a:solidFill>
                  <a:srgbClr val="002060"/>
                </a:solidFill>
              </a:rPr>
              <a:t>tržbu 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rgbClr val="002060"/>
                </a:solidFill>
              </a:rPr>
              <a:t>rozdíl mezi výnosy a tržbami je jednak: 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časový</a:t>
            </a:r>
            <a:r>
              <a:rPr lang="cs-CZ" sz="2400" dirty="0">
                <a:solidFill>
                  <a:srgbClr val="C00000"/>
                </a:solidFill>
              </a:rPr>
              <a:t> </a:t>
            </a:r>
            <a:r>
              <a:rPr lang="cs-CZ" sz="2400" dirty="0" smtClean="0">
                <a:solidFill>
                  <a:srgbClr val="C00000"/>
                </a:solidFill>
              </a:rPr>
              <a:t>- </a:t>
            </a:r>
            <a:r>
              <a:rPr lang="cs-CZ" sz="2400" dirty="0" smtClean="0">
                <a:solidFill>
                  <a:srgbClr val="002060"/>
                </a:solidFill>
              </a:rPr>
              <a:t>výnos se do účetnictví vstupuje v okamžiku 		 vystavení faktury, tržba až v okamžiku 			 jejího obdržení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ekonomický</a:t>
            </a:r>
            <a:r>
              <a:rPr lang="cs-CZ" sz="2400" b="1" dirty="0">
                <a:solidFill>
                  <a:srgbClr val="002060"/>
                </a:solidFill>
              </a:rPr>
              <a:t> </a:t>
            </a:r>
            <a:r>
              <a:rPr lang="cs-CZ" sz="2400" b="1" dirty="0" smtClean="0">
                <a:solidFill>
                  <a:srgbClr val="C00000"/>
                </a:solidFill>
              </a:rPr>
              <a:t>-</a:t>
            </a:r>
            <a:r>
              <a:rPr lang="cs-CZ" sz="2400" b="1" dirty="0" smtClean="0">
                <a:solidFill>
                  <a:srgbClr val="002060"/>
                </a:solidFill>
              </a:rPr>
              <a:t> </a:t>
            </a:r>
            <a:r>
              <a:rPr lang="cs-CZ" sz="2400" dirty="0" smtClean="0">
                <a:solidFill>
                  <a:srgbClr val="002060"/>
                </a:solidFill>
              </a:rPr>
              <a:t>výnos je ta část tržby, ze které se 			            počítává zisk</a:t>
            </a:r>
            <a:r>
              <a:rPr lang="cs-CZ" sz="2400" b="1" dirty="0" smtClean="0">
                <a:solidFill>
                  <a:srgbClr val="002060"/>
                </a:solidFill>
              </a:rPr>
              <a:t> 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právní – </a:t>
            </a:r>
            <a:r>
              <a:rPr lang="cs-CZ" sz="2400" dirty="0" smtClean="0">
                <a:solidFill>
                  <a:srgbClr val="002060"/>
                </a:solidFill>
              </a:rPr>
              <a:t>výnos je právo na příjem peněz, tržba je 			  realizace tohoto práva</a:t>
            </a:r>
            <a:endParaRPr lang="cs-CZ" sz="2400" b="1" dirty="0" smtClean="0">
              <a:solidFill>
                <a:srgbClr val="C00000"/>
              </a:solidFill>
            </a:endParaRP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endParaRPr lang="cs-CZ" sz="2400" b="1" dirty="0" smtClean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13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412776"/>
            <a:ext cx="7704856" cy="5202512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rgbClr val="002060"/>
                </a:solidFill>
              </a:rPr>
              <a:t>z hlediska ekonomické teorie rozlišujeme výnosy: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celkové – </a:t>
            </a:r>
            <a:r>
              <a:rPr lang="cs-CZ" sz="2400" dirty="0" smtClean="0">
                <a:solidFill>
                  <a:srgbClr val="002060"/>
                </a:solidFill>
              </a:rPr>
              <a:t>je to suma výnosů za určité období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průměrné – </a:t>
            </a:r>
            <a:r>
              <a:rPr lang="cs-CZ" sz="2400" dirty="0" smtClean="0">
                <a:solidFill>
                  <a:srgbClr val="002060"/>
                </a:solidFill>
              </a:rPr>
              <a:t>výnos na jednotku (pacient, oddělení)</a:t>
            </a:r>
            <a:endParaRPr lang="cs-CZ" sz="2400" dirty="0" smtClean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mezní – </a:t>
            </a:r>
            <a:r>
              <a:rPr lang="cs-CZ" sz="2400" dirty="0" smtClean="0">
                <a:solidFill>
                  <a:srgbClr val="002060"/>
                </a:solidFill>
              </a:rPr>
              <a:t>přírůstek výnosů, pokud se objem zvýší o 		         jednotku (o jednoho pacienta)</a:t>
            </a:r>
          </a:p>
          <a:p>
            <a:pPr marL="342900" indent="-342900" algn="just"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rgbClr val="002060"/>
                </a:solidFill>
              </a:rPr>
              <a:t>výnosy jsou ovlivňovány dvěma základními faktory, a to: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objem výkonu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cenou za jednotku výkonu</a:t>
            </a:r>
          </a:p>
          <a:p>
            <a:pPr marL="342900" indent="-342900" algn="just"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rgbClr val="002060"/>
                </a:solidFill>
              </a:rPr>
              <a:t>obecně platí, že čím více výkonů podnikatel vyprodukuje, tím bude vyšší jeho výnos, a to za předpokladu, že cena za jednotku výkonu obsahuje i ziskovou složku</a:t>
            </a:r>
            <a:endParaRPr lang="cs-CZ" sz="2400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314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23528" y="942256"/>
            <a:ext cx="8568951" cy="5673032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Zisk =   </a:t>
            </a:r>
            <a:r>
              <a:rPr lang="cs-CZ" sz="2400" dirty="0" smtClean="0">
                <a:solidFill>
                  <a:srgbClr val="002060"/>
                </a:solidFill>
              </a:rPr>
              <a:t>zdravotnického zařízení, stejně jako každého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	</a:t>
            </a:r>
            <a:r>
              <a:rPr lang="cs-CZ" sz="2400" dirty="0" smtClean="0">
                <a:solidFill>
                  <a:srgbClr val="002060"/>
                </a:solidFill>
              </a:rPr>
              <a:t>hospodářského subjektu, je určen rozdílem mezi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	</a:t>
            </a:r>
            <a:r>
              <a:rPr lang="cs-CZ" sz="2400" dirty="0" smtClean="0">
                <a:solidFill>
                  <a:srgbClr val="002060"/>
                </a:solidFill>
              </a:rPr>
              <a:t>výnosem a nákladem, jeli tento rozdíl kladný, je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	</a:t>
            </a:r>
            <a:r>
              <a:rPr lang="cs-CZ" sz="2400" dirty="0" smtClean="0">
                <a:solidFill>
                  <a:srgbClr val="002060"/>
                </a:solidFill>
              </a:rPr>
              <a:t>dosaženo ZISKU, je-li záporný, je vykázána ZTRÁTA, 	dlouhodobě vykazovaná ztráta je pro většinu 	hospodářských subjektů likvidační, pokud tuto ztrátu 	nemají hrazenou z prostředků zakladatele, jak tomu je u 	příspěvkových organizací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         =  </a:t>
            </a:r>
            <a:r>
              <a:rPr lang="cs-CZ" sz="2400" dirty="0" smtClean="0">
                <a:solidFill>
                  <a:srgbClr val="002060"/>
                </a:solidFill>
              </a:rPr>
              <a:t>z hlediska ekonomické teorie rozlišujeme zisk: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ekonomický – </a:t>
            </a:r>
            <a:r>
              <a:rPr lang="cs-CZ" sz="2400" i="1" dirty="0" smtClean="0">
                <a:solidFill>
                  <a:srgbClr val="002060"/>
                </a:solidFill>
              </a:rPr>
              <a:t>rozdíl mezi výnosy a náklady</a:t>
            </a:r>
            <a:endParaRPr lang="cs-CZ" sz="2400" b="1" dirty="0" smtClean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účetní – </a:t>
            </a:r>
            <a:r>
              <a:rPr lang="cs-CZ" sz="2400" i="1" dirty="0" smtClean="0">
                <a:solidFill>
                  <a:srgbClr val="002060"/>
                </a:solidFill>
              </a:rPr>
              <a:t>zjistí se z účetní evidence hospodářského subjektu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daňový – </a:t>
            </a:r>
            <a:r>
              <a:rPr lang="cs-CZ" sz="2400" i="1" dirty="0" smtClean="0">
                <a:solidFill>
                  <a:srgbClr val="002060"/>
                </a:solidFill>
              </a:rPr>
              <a:t>vypočte se z účetního zisku po úpravách 	</a:t>
            </a: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cs-CZ" sz="2400" i="1" dirty="0" smtClean="0">
                <a:solidFill>
                  <a:srgbClr val="002060"/>
                </a:solidFill>
              </a:rPr>
              <a:t>  	 	            vyplývajíc </a:t>
            </a:r>
            <a:r>
              <a:rPr lang="cs-CZ" sz="2400" i="1" dirty="0" smtClean="0">
                <a:solidFill>
                  <a:srgbClr val="002060"/>
                </a:solidFill>
              </a:rPr>
              <a:t>z </a:t>
            </a:r>
            <a:r>
              <a:rPr lang="cs-CZ" sz="2400" i="1" dirty="0" smtClean="0">
                <a:solidFill>
                  <a:srgbClr val="002060"/>
                </a:solidFill>
              </a:rPr>
              <a:t>daňových zákonů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888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770485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Významnou kategorií je PROVOZNÍ ZISK, který je dán rozdílem provozních výnosů a provozních nákladů. Slouží především k posouzení ziskovosti.</a:t>
            </a:r>
          </a:p>
          <a:p>
            <a:pPr marL="914400" lvl="1" indent="-457200" algn="just">
              <a:buClr>
                <a:schemeClr val="tx2">
                  <a:lumMod val="50000"/>
                </a:schemeClr>
              </a:buClr>
              <a:buFont typeface="+mj-lt"/>
              <a:buAutoNum type="arabicPeriod"/>
            </a:pPr>
            <a:endParaRPr lang="cs-CZ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134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chemeClr val="bg1"/>
                </a:solidFill>
              </a:rPr>
              <a:t>Účetnictví zdravotnického zařízení</a:t>
            </a:r>
            <a:endParaRPr lang="cs-CZ" sz="4000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467544" y="1334757"/>
            <a:ext cx="8280919" cy="4974563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Funkce účetnictví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 smtClean="0">
                <a:solidFill>
                  <a:srgbClr val="002060"/>
                </a:solidFill>
              </a:rPr>
              <a:t>Účetnictví plní tyto funkce: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dirty="0">
                <a:solidFill>
                  <a:srgbClr val="C00000"/>
                </a:solidFill>
              </a:rPr>
              <a:t>o</a:t>
            </a:r>
            <a:r>
              <a:rPr lang="cs-CZ" sz="2400" dirty="0" smtClean="0">
                <a:solidFill>
                  <a:srgbClr val="C00000"/>
                </a:solidFill>
              </a:rPr>
              <a:t>chrana majetku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předpokladem pro ochranu majetku hospodářské jednotky je správné a úplné zachycení stavu jejího majetku, k tomu je třeba nepřetržitě sledovat a evidovat majetek a jeho pohyb (inventarizace)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dirty="0" smtClean="0">
                <a:solidFill>
                  <a:srgbClr val="C00000"/>
                </a:solidFill>
              </a:rPr>
              <a:t>daňová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výstupy z účetnictví jsou podkladem pro výpočet daní a jejich správný odvod</a:t>
            </a:r>
            <a:endParaRPr lang="cs-CZ" sz="2400" i="1" dirty="0">
              <a:solidFill>
                <a:srgbClr val="002060"/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41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40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268760"/>
            <a:ext cx="7704856" cy="5346528"/>
          </a:xfrm>
        </p:spPr>
        <p:txBody>
          <a:bodyPr>
            <a:noAutofit/>
          </a:bodyPr>
          <a:lstStyle/>
          <a:p>
            <a:pPr marL="457200" indent="-457200" algn="just">
              <a:buClr>
                <a:srgbClr val="C00000"/>
              </a:buClr>
              <a:buFont typeface="+mj-lt"/>
              <a:buAutoNum type="arabicPeriod" startAt="3"/>
            </a:pPr>
            <a:r>
              <a:rPr lang="cs-CZ" sz="2400" dirty="0" smtClean="0">
                <a:solidFill>
                  <a:srgbClr val="C00000"/>
                </a:solidFill>
              </a:rPr>
              <a:t>manažerská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výstupy </a:t>
            </a:r>
            <a:r>
              <a:rPr lang="cs-CZ" sz="2400" i="1" dirty="0">
                <a:solidFill>
                  <a:srgbClr val="002060"/>
                </a:solidFill>
              </a:rPr>
              <a:t>z účetnictví jsou podkladem pro rozhodování a řízení ekonomických procesů (ekonomické ukazatele, jejich výše a pohyb, trend atd.) v dané </a:t>
            </a:r>
            <a:r>
              <a:rPr lang="cs-CZ" sz="2400" i="1" dirty="0" smtClean="0">
                <a:solidFill>
                  <a:srgbClr val="002060"/>
                </a:solidFill>
              </a:rPr>
              <a:t>firmě</a:t>
            </a:r>
            <a:endParaRPr lang="cs-CZ" sz="2400" i="1" dirty="0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 startAt="3"/>
            </a:pPr>
            <a:r>
              <a:rPr lang="cs-CZ" sz="2400" dirty="0">
                <a:solidFill>
                  <a:srgbClr val="C00000"/>
                </a:solidFill>
              </a:rPr>
              <a:t>dispozitivní</a:t>
            </a:r>
            <a:endParaRPr lang="cs-CZ" sz="2400" dirty="0">
              <a:solidFill>
                <a:srgbClr val="002060"/>
              </a:solidFill>
            </a:endParaRPr>
          </a:p>
          <a:p>
            <a:pPr lvl="1" algn="just"/>
            <a:r>
              <a:rPr lang="cs-CZ" sz="2400" i="1" dirty="0" smtClean="0">
                <a:solidFill>
                  <a:srgbClr val="002060"/>
                </a:solidFill>
              </a:rPr>
              <a:t>jedná </a:t>
            </a:r>
            <a:r>
              <a:rPr lang="cs-CZ" sz="2400" i="1" dirty="0">
                <a:solidFill>
                  <a:srgbClr val="002060"/>
                </a:solidFill>
              </a:rPr>
              <a:t>se archivaci účetních dokladů (účetní knihy, účetní výkazy) dle účetních předpisů a právních </a:t>
            </a:r>
            <a:r>
              <a:rPr lang="cs-CZ" sz="2400" i="1" dirty="0" smtClean="0">
                <a:solidFill>
                  <a:srgbClr val="002060"/>
                </a:solidFill>
              </a:rPr>
              <a:t>norem,</a:t>
            </a:r>
            <a:endParaRPr lang="cs-CZ" sz="2400" i="1" dirty="0">
              <a:solidFill>
                <a:srgbClr val="002060"/>
              </a:solidFill>
            </a:endParaRPr>
          </a:p>
          <a:p>
            <a:pPr lvl="1" algn="just"/>
            <a:r>
              <a:rPr lang="cs-CZ" sz="2400" i="1" dirty="0" smtClean="0">
                <a:solidFill>
                  <a:srgbClr val="002060"/>
                </a:solidFill>
              </a:rPr>
              <a:t>důvodem </a:t>
            </a:r>
            <a:r>
              <a:rPr lang="cs-CZ" sz="2400" i="1" dirty="0">
                <a:solidFill>
                  <a:srgbClr val="002060"/>
                </a:solidFill>
              </a:rPr>
              <a:t>archivace i po skončení účetního období jsou důkazní materiály pro doložení určité události nebo nějakého jevu v minulosti, které jsou příčinou ke zpětné kontrole, soudnímu jednání, apod. 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endParaRPr lang="cs-CZ" sz="24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324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50170"/>
            <a:ext cx="8136904" cy="1252728"/>
          </a:xfrm>
        </p:spPr>
        <p:txBody>
          <a:bodyPr>
            <a:noAutofit/>
          </a:bodyPr>
          <a:lstStyle/>
          <a:p>
            <a:r>
              <a:rPr lang="cs-CZ" sz="4000" b="1" dirty="0" smtClean="0"/>
              <a:t>Ekonomika zdravotnických zařízení</a:t>
            </a: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1844824"/>
            <a:ext cx="8352928" cy="4281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Základní zásady ekonomického fungování zdravotnických zařízení jsou obecné a většina z nich se uplatňuje v kterékoliv hospodářské organizaci působící v jakémkoliv odvětví národního hospodářství. Všechny tyto organizace musí respektovat právní řád, plnit své daňové povinnosti a i povinnosti v rámci politiky zaměstnanosti.</a:t>
            </a:r>
          </a:p>
          <a:p>
            <a:pPr marL="0" indent="0" algn="just">
              <a:buNone/>
            </a:pP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Řízení zdravotnického zařízení je také odlišné podle toho, jaký druh a formu zdravotnických služeb poskytuje (ambulantní péče, lůžková péče, lékárny apod.)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495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65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942256"/>
            <a:ext cx="8424936" cy="5307907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Obecná pravidla pro vedení účetnictví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 smtClean="0">
                <a:solidFill>
                  <a:srgbClr val="002060"/>
                </a:solidFill>
              </a:rPr>
              <a:t>Zákonnou povinnost vést účetnictví mají účetní jednotky = </a:t>
            </a:r>
            <a:r>
              <a:rPr lang="cs-CZ" sz="2400" dirty="0" smtClean="0">
                <a:solidFill>
                  <a:srgbClr val="C00000"/>
                </a:solidFill>
              </a:rPr>
              <a:t>právnické osoby (PO) </a:t>
            </a:r>
            <a:r>
              <a:rPr lang="cs-CZ" sz="2400" dirty="0" smtClean="0">
                <a:solidFill>
                  <a:srgbClr val="002060"/>
                </a:solidFill>
              </a:rPr>
              <a:t>a </a:t>
            </a:r>
            <a:r>
              <a:rPr lang="cs-CZ" sz="2400" dirty="0" smtClean="0">
                <a:solidFill>
                  <a:srgbClr val="C00000"/>
                </a:solidFill>
              </a:rPr>
              <a:t>fyzické osoby (FO)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 smtClean="0">
                <a:solidFill>
                  <a:srgbClr val="002060"/>
                </a:solidFill>
              </a:rPr>
              <a:t>které jsou zapsány v obchodním rejstříku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 smtClean="0">
                <a:solidFill>
                  <a:srgbClr val="002060"/>
                </a:solidFill>
              </a:rPr>
              <a:t>kterým to </a:t>
            </a:r>
            <a:r>
              <a:rPr lang="cs-CZ" sz="2400" i="1" dirty="0" smtClean="0">
                <a:solidFill>
                  <a:srgbClr val="002060"/>
                </a:solidFill>
              </a:rPr>
              <a:t>ukládá </a:t>
            </a:r>
            <a:r>
              <a:rPr lang="cs-CZ" sz="2400" i="1" dirty="0" smtClean="0">
                <a:solidFill>
                  <a:srgbClr val="002060"/>
                </a:solidFill>
              </a:rPr>
              <a:t>zvláštní právní předpis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 smtClean="0">
                <a:solidFill>
                  <a:srgbClr val="002060"/>
                </a:solidFill>
              </a:rPr>
              <a:t>které vedou účetnictví na základě vlastního rozhodnutí</a:t>
            </a:r>
          </a:p>
          <a:p>
            <a:pPr algn="just">
              <a:buClr>
                <a:srgbClr val="002060"/>
              </a:buClr>
            </a:pPr>
            <a:endParaRPr lang="cs-CZ" sz="2400" i="1" dirty="0" smtClean="0">
              <a:solidFill>
                <a:srgbClr val="002060"/>
              </a:solidFill>
            </a:endParaRPr>
          </a:p>
          <a:p>
            <a:r>
              <a:rPr lang="cs-CZ" sz="2400" dirty="0" smtClean="0">
                <a:solidFill>
                  <a:srgbClr val="002060"/>
                </a:solidFill>
              </a:rPr>
              <a:t>Účetní jednotky jsou povinny účtovat:</a:t>
            </a:r>
            <a:endParaRPr lang="cs-CZ" sz="2400" dirty="0">
              <a:solidFill>
                <a:srgbClr val="002060"/>
              </a:solidFill>
            </a:endParaRP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o stavu a pohybu majetku a </a:t>
            </a:r>
            <a:r>
              <a:rPr lang="cs-CZ" sz="2400" i="1" dirty="0" smtClean="0">
                <a:solidFill>
                  <a:srgbClr val="002060"/>
                </a:solidFill>
              </a:rPr>
              <a:t>závazků 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 smtClean="0">
                <a:solidFill>
                  <a:srgbClr val="002060"/>
                </a:solidFill>
              </a:rPr>
              <a:t>o </a:t>
            </a:r>
            <a:r>
              <a:rPr lang="cs-CZ" sz="2400" i="1" dirty="0">
                <a:solidFill>
                  <a:srgbClr val="002060"/>
                </a:solidFill>
              </a:rPr>
              <a:t>nákladech a výnosech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o výsledku hospodaření </a:t>
            </a:r>
            <a:r>
              <a:rPr lang="cs-CZ" i="1" dirty="0"/>
              <a:t/>
            </a:r>
            <a:br>
              <a:rPr lang="cs-CZ" i="1" dirty="0"/>
            </a:br>
            <a:endParaRPr lang="cs-CZ" i="1" dirty="0"/>
          </a:p>
          <a:p>
            <a:pPr algn="just">
              <a:buClr>
                <a:srgbClr val="002060"/>
              </a:buClr>
            </a:pPr>
            <a:endParaRPr lang="cs-CZ" sz="2400" i="1" dirty="0" smtClean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658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484784"/>
            <a:ext cx="8424936" cy="4765379"/>
          </a:xfrm>
        </p:spPr>
        <p:txBody>
          <a:bodyPr>
            <a:noAutofit/>
          </a:bodyPr>
          <a:lstStyle/>
          <a:p>
            <a:pPr algn="just"/>
            <a:r>
              <a:rPr lang="cs-CZ" sz="2400" b="1" dirty="0">
                <a:solidFill>
                  <a:srgbClr val="002060"/>
                </a:solidFill>
              </a:rPr>
              <a:t>Účetní jednotka účtuje v účetním období.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002060"/>
                </a:solidFill>
              </a:rPr>
              <a:t>ú</a:t>
            </a:r>
            <a:r>
              <a:rPr lang="cs-CZ" sz="2400" dirty="0" smtClean="0">
                <a:solidFill>
                  <a:srgbClr val="002060"/>
                </a:solidFill>
              </a:rPr>
              <a:t>četním </a:t>
            </a:r>
            <a:r>
              <a:rPr lang="cs-CZ" sz="2400" dirty="0">
                <a:solidFill>
                  <a:srgbClr val="002060"/>
                </a:solidFill>
              </a:rPr>
              <a:t>obdobím se rozumí nepřetržitě po sobě </a:t>
            </a:r>
            <a:r>
              <a:rPr lang="cs-CZ" sz="2400" dirty="0" smtClean="0">
                <a:solidFill>
                  <a:srgbClr val="002060"/>
                </a:solidFill>
              </a:rPr>
              <a:t>jdoucích </a:t>
            </a:r>
            <a:r>
              <a:rPr lang="cs-CZ" sz="2400" dirty="0">
                <a:solidFill>
                  <a:srgbClr val="002060"/>
                </a:solidFill>
              </a:rPr>
              <a:t>dvanáct </a:t>
            </a:r>
            <a:r>
              <a:rPr lang="cs-CZ" sz="2400" dirty="0" smtClean="0">
                <a:solidFill>
                  <a:srgbClr val="002060"/>
                </a:solidFill>
              </a:rPr>
              <a:t>měsíců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rgbClr val="002060"/>
                </a:solidFill>
              </a:rPr>
              <a:t>účetní </a:t>
            </a:r>
            <a:r>
              <a:rPr lang="cs-CZ" sz="2400" dirty="0">
                <a:solidFill>
                  <a:srgbClr val="002060"/>
                </a:solidFill>
              </a:rPr>
              <a:t>období je kalendářní rok (od  1.1. do 31.12.) nebo hospodářský rok.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rgbClr val="002060"/>
                </a:solidFill>
              </a:rPr>
              <a:t>hospodářským </a:t>
            </a:r>
            <a:r>
              <a:rPr lang="cs-CZ" sz="2400" dirty="0">
                <a:solidFill>
                  <a:srgbClr val="002060"/>
                </a:solidFill>
              </a:rPr>
              <a:t>rokem je účetní období, které začíná prvním </a:t>
            </a:r>
            <a:r>
              <a:rPr lang="cs-CZ" sz="2400" dirty="0" smtClean="0">
                <a:solidFill>
                  <a:srgbClr val="002060"/>
                </a:solidFill>
              </a:rPr>
              <a:t>dnem jiného  měsíce než </a:t>
            </a:r>
            <a:r>
              <a:rPr lang="cs-CZ" sz="2400" dirty="0">
                <a:solidFill>
                  <a:srgbClr val="002060"/>
                </a:solidFill>
              </a:rPr>
              <a:t>je leden, a to za podmínek dvanáct po sobě jsoucích měsíců. 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 smtClean="0">
                <a:solidFill>
                  <a:srgbClr val="002060"/>
                </a:solidFill>
              </a:rPr>
              <a:t>účtovat </a:t>
            </a:r>
            <a:r>
              <a:rPr lang="cs-CZ" sz="2400" dirty="0">
                <a:solidFill>
                  <a:srgbClr val="002060"/>
                </a:solidFill>
              </a:rPr>
              <a:t>v hospodářském roce mohou pouze účetní jednotky, které jsou 	podnikateli a s vědomím příslušného finančního </a:t>
            </a:r>
            <a:r>
              <a:rPr lang="cs-CZ" sz="2400" dirty="0" smtClean="0">
                <a:solidFill>
                  <a:srgbClr val="002060"/>
                </a:solidFill>
              </a:rPr>
              <a:t>úřadu, ostatní </a:t>
            </a:r>
            <a:r>
              <a:rPr lang="cs-CZ" sz="2400" dirty="0">
                <a:solidFill>
                  <a:srgbClr val="002060"/>
                </a:solidFill>
              </a:rPr>
              <a:t>účetní jednotky </a:t>
            </a:r>
            <a:r>
              <a:rPr lang="cs-CZ" sz="2400" dirty="0" smtClean="0">
                <a:solidFill>
                  <a:srgbClr val="002060"/>
                </a:solidFill>
              </a:rPr>
              <a:t>mohou uplatnit </a:t>
            </a:r>
            <a:r>
              <a:rPr lang="cs-CZ" sz="2400" dirty="0">
                <a:solidFill>
                  <a:srgbClr val="002060"/>
                </a:solidFill>
              </a:rPr>
              <a:t>hospodářský rok pouze se souhlasem Ministerstva financí ČR.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 smtClean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 smtClean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86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7"/>
            <a:ext cx="8111155" cy="792088"/>
          </a:xfrm>
        </p:spPr>
        <p:txBody>
          <a:bodyPr>
            <a:noAutofit/>
          </a:bodyPr>
          <a:lstStyle/>
          <a:p>
            <a:pPr algn="ctr"/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196752"/>
            <a:ext cx="8064896" cy="541853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Účetní jednotky jsou povinné vést účetnictví jako soustavu účetních záznamů a k tomu mohou používat technických prostředků, nosičů informací a programového vybavení</a:t>
            </a:r>
            <a:r>
              <a:rPr lang="cs-CZ" sz="2400" b="1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/>
            <a:r>
              <a:rPr lang="cs-CZ" sz="2400" b="1" dirty="0">
                <a:solidFill>
                  <a:srgbClr val="002060"/>
                </a:solidFill>
              </a:rPr>
              <a:t>Účetní jednotky jsou povinny vést účetnictví v pěněních jednotkách české měny. V případě pohledávek a závazků, podílů, cenných papírů aj., pokud jsou vyjádřeny v cizí měně, jsou povinny použít současně i cizí měnu</a:t>
            </a:r>
            <a:r>
              <a:rPr lang="cs-CZ" sz="2400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cs-CZ" sz="2400" b="1" dirty="0">
              <a:solidFill>
                <a:srgbClr val="002060"/>
              </a:solidFill>
            </a:endParaRPr>
          </a:p>
          <a:p>
            <a:pPr algn="just"/>
            <a:r>
              <a:rPr lang="cs-CZ" sz="2400" b="1" dirty="0">
                <a:solidFill>
                  <a:srgbClr val="002060"/>
                </a:solidFill>
              </a:rPr>
              <a:t>Účetní jednotky mohou pověřit vedením i jinou PO nebo FO. Tímto pověření se účetní jednotka nezbavuje odpovědnosti za řádné vedení  účetnictví.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264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59" y="1052737"/>
            <a:ext cx="7895131" cy="5562552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Zákon o účetnictví ukládá vést účetnictví: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 smtClean="0">
                <a:solidFill>
                  <a:srgbClr val="C00000"/>
                </a:solidFill>
              </a:rPr>
              <a:t>správně - </a:t>
            </a:r>
            <a:r>
              <a:rPr lang="cs-CZ" sz="2400" dirty="0" smtClean="0">
                <a:solidFill>
                  <a:srgbClr val="002060"/>
                </a:solidFill>
              </a:rPr>
              <a:t>v souladu se zákonem o účetnictví a jinými právními předpisy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 smtClean="0">
                <a:solidFill>
                  <a:srgbClr val="C00000"/>
                </a:solidFill>
              </a:rPr>
              <a:t>úplně - </a:t>
            </a:r>
            <a:r>
              <a:rPr lang="cs-CZ" sz="2400" dirty="0" smtClean="0">
                <a:solidFill>
                  <a:srgbClr val="002060"/>
                </a:solidFill>
              </a:rPr>
              <a:t>tak, že v účetnictví jsou zachycovány všechny účetní případy, které se v příslušném období staly</a:t>
            </a:r>
            <a:r>
              <a:rPr lang="cs-CZ" sz="2400" b="1" dirty="0" smtClean="0">
                <a:solidFill>
                  <a:srgbClr val="C00000"/>
                </a:solidFill>
              </a:rPr>
              <a:t> 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 smtClean="0">
                <a:solidFill>
                  <a:srgbClr val="C00000"/>
                </a:solidFill>
              </a:rPr>
              <a:t>průkazně – </a:t>
            </a:r>
            <a:r>
              <a:rPr lang="cs-CZ" sz="2400" dirty="0" smtClean="0">
                <a:solidFill>
                  <a:srgbClr val="002060"/>
                </a:solidFill>
              </a:rPr>
              <a:t>tak, že účetní zápisy jsou podloženy příslušnými účetními doklady a pravidelnou inventarizací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 smtClean="0">
                <a:solidFill>
                  <a:srgbClr val="C00000"/>
                </a:solidFill>
              </a:rPr>
              <a:t>srozumitelně - </a:t>
            </a:r>
            <a:r>
              <a:rPr lang="cs-CZ" sz="2400" dirty="0" smtClean="0">
                <a:solidFill>
                  <a:srgbClr val="002060"/>
                </a:solidFill>
              </a:rPr>
              <a:t>tak, aby bylo možno jednoznačně určit obsah jednotlivých účetních zápisů</a:t>
            </a:r>
            <a:endParaRPr lang="cs-CZ" sz="2400" b="1" dirty="0" smtClean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 smtClean="0">
                <a:solidFill>
                  <a:srgbClr val="C00000"/>
                </a:solidFill>
              </a:rPr>
              <a:t>způsobem zaručující trvalost účetních záznamů – </a:t>
            </a:r>
            <a:r>
              <a:rPr lang="cs-CZ" sz="2400" dirty="0" smtClean="0">
                <a:solidFill>
                  <a:srgbClr val="002060"/>
                </a:solidFill>
              </a:rPr>
              <a:t>tak, aby byla účetní jednotka schopná splnit povinnost archivovat účetní knihy a jiné dokumenty po dobu stanovenou zákonem o účetnictví</a:t>
            </a:r>
            <a:endParaRPr lang="cs-CZ" sz="2400" b="1" dirty="0" smtClean="0">
              <a:solidFill>
                <a:srgbClr val="C0000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29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865558"/>
            <a:ext cx="8352927" cy="577857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Zásady pro vedení účetnictví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 smtClean="0">
                <a:solidFill>
                  <a:srgbClr val="002060"/>
                </a:solidFill>
              </a:rPr>
              <a:t>Zákon o účetnictví uvádí následující zásady pro vedení účetnictví: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zásada objektivity účetnictví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účetní závěrka musí podávat věrný a poctivý obraz finanční situace účetní jednotky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zásada bilanční kontinuity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konečný stav účetních výkazů musí souhlasit s počátečním stavem účetních výkazů následujícího období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zásada </a:t>
            </a:r>
            <a:r>
              <a:rPr lang="cs-CZ" sz="2400" b="1" dirty="0" smtClean="0">
                <a:solidFill>
                  <a:srgbClr val="C00000"/>
                </a:solidFill>
              </a:rPr>
              <a:t>stálosti metod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stálost metod užitých např. při oceňování, odepisování, apod.</a:t>
            </a:r>
          </a:p>
          <a:p>
            <a:pPr lvl="1" algn="just">
              <a:buClr>
                <a:srgbClr val="C00000"/>
              </a:buClr>
            </a:pPr>
            <a:endParaRPr lang="cs-CZ" sz="2400" i="1" dirty="0" smtClean="0">
              <a:solidFill>
                <a:srgbClr val="002060"/>
              </a:solidFill>
            </a:endParaRPr>
          </a:p>
          <a:p>
            <a:pPr lvl="1" algn="just">
              <a:buClr>
                <a:srgbClr val="C00000"/>
              </a:buClr>
            </a:pPr>
            <a:endParaRPr lang="cs-CZ" sz="2400" i="1" dirty="0" smtClean="0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endParaRPr lang="cs-CZ" sz="2400" b="1" dirty="0" smtClean="0">
              <a:solidFill>
                <a:srgbClr val="C0000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 smtClean="0">
              <a:solidFill>
                <a:srgbClr val="002060"/>
              </a:solidFill>
            </a:endParaRPr>
          </a:p>
          <a:p>
            <a:pPr marL="457200" indent="-457200" algn="just">
              <a:buClr>
                <a:schemeClr val="tx2">
                  <a:lumMod val="50000"/>
                </a:schemeClr>
              </a:buClr>
              <a:buFont typeface="+mj-lt"/>
              <a:buAutoNum type="arabicPeriod"/>
            </a:pPr>
            <a:endParaRPr lang="cs-CZ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973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11155" cy="1440160"/>
          </a:xfrm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556792"/>
            <a:ext cx="8208912" cy="4693371"/>
          </a:xfrm>
        </p:spPr>
        <p:txBody>
          <a:bodyPr>
            <a:noAutofit/>
          </a:bodyPr>
          <a:lstStyle/>
          <a:p>
            <a:pPr marL="457200" indent="-457200" algn="just">
              <a:buClr>
                <a:srgbClr val="C00000"/>
              </a:buClr>
              <a:buFont typeface="+mj-lt"/>
              <a:buAutoNum type="alphaLcParenR" startAt="4"/>
            </a:pPr>
            <a:r>
              <a:rPr lang="cs-CZ" sz="2400" b="1" dirty="0">
                <a:solidFill>
                  <a:srgbClr val="C00000"/>
                </a:solidFill>
              </a:rPr>
              <a:t>zásada zákazu </a:t>
            </a:r>
            <a:r>
              <a:rPr lang="cs-CZ" sz="2400" b="1" dirty="0" smtClean="0">
                <a:solidFill>
                  <a:srgbClr val="C00000"/>
                </a:solidFill>
              </a:rPr>
              <a:t>kompenzace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je zakázáno vzájemné vyrovnávání nákladů a výnosů, příjmů a výdajů</a:t>
            </a:r>
            <a:endParaRPr lang="cs-CZ" sz="2400" b="1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 startAt="4"/>
            </a:pPr>
            <a:r>
              <a:rPr lang="cs-CZ" sz="2400" b="1" dirty="0">
                <a:solidFill>
                  <a:srgbClr val="C00000"/>
                </a:solidFill>
              </a:rPr>
              <a:t>zásada </a:t>
            </a:r>
            <a:r>
              <a:rPr lang="cs-CZ" sz="2400" b="1" dirty="0" smtClean="0">
                <a:solidFill>
                  <a:srgbClr val="C00000"/>
                </a:solidFill>
              </a:rPr>
              <a:t>opatrnosti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účetní jednotka je povinna promítnout do oceňování majetku a závazků rizika a ztráty, které jsou ji známé při sestavování účetní závěrky (opravné položky)</a:t>
            </a:r>
            <a:endParaRPr lang="cs-CZ" sz="2400" i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651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086273"/>
            <a:ext cx="8280920" cy="552901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Způsoby vedení </a:t>
            </a:r>
            <a:r>
              <a:rPr lang="cs-CZ" sz="2400" b="1" dirty="0" smtClean="0">
                <a:solidFill>
                  <a:srgbClr val="002060"/>
                </a:solidFill>
              </a:rPr>
              <a:t>účetní evidence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 smtClean="0">
                <a:solidFill>
                  <a:srgbClr val="002060"/>
                </a:solidFill>
              </a:rPr>
              <a:t>Zákon o účetnictví umožňuje vést evidenci hospodářské činnosti dvojím způsobem: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 smtClean="0">
                <a:solidFill>
                  <a:srgbClr val="C00000"/>
                </a:solidFill>
              </a:rPr>
              <a:t>Daňová evidence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vedou ji osoby samostatně výdělečně činné (OSVČ)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z hlediska právní úpravy má oporu v zákoně 586/1992 Sb. o dani z příjmů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 smtClean="0">
                <a:solidFill>
                  <a:srgbClr val="C00000"/>
                </a:solidFill>
              </a:rPr>
              <a:t>Účetnictví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vedou ho PO a FO, které se staly účetními jednotkou zapsanou v obchodním rejstříku</a:t>
            </a:r>
          </a:p>
          <a:p>
            <a:pPr lvl="1" algn="just">
              <a:buClr>
                <a:srgbClr val="C00000"/>
              </a:buClr>
            </a:pPr>
            <a:endParaRPr lang="cs-CZ" sz="2400" i="1" dirty="0" smtClean="0">
              <a:solidFill>
                <a:srgbClr val="002060"/>
              </a:solidFill>
            </a:endParaRPr>
          </a:p>
          <a:p>
            <a:pPr lvl="1" algn="just">
              <a:buClr>
                <a:srgbClr val="C0000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17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3065" y="332655"/>
            <a:ext cx="8111155" cy="1296145"/>
          </a:xfrm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24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193638" y="548680"/>
            <a:ext cx="8698842" cy="6066608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 smtClean="0">
                <a:solidFill>
                  <a:srgbClr val="002060"/>
                </a:solidFill>
              </a:rPr>
              <a:t>Hlavní dokumenty při vedení evidence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 smtClean="0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Daňová evidence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 smtClean="0">
                <a:solidFill>
                  <a:srgbClr val="002060"/>
                </a:solidFill>
              </a:rPr>
              <a:t>hlavní součástí daňové evidence jsou údaje o příjmech a výdajích, zapisují se do tzv. deníku příjmů a výdajů (peněžní deník), závazná podoba není předepsána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 smtClean="0">
                <a:solidFill>
                  <a:srgbClr val="002060"/>
                </a:solidFill>
              </a:rPr>
              <a:t>do peněžního deníku se zapisují údaje především na základě pokladních dokladů 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 smtClean="0">
                <a:solidFill>
                  <a:srgbClr val="002060"/>
                </a:solidFill>
              </a:rPr>
              <a:t>krom peněžního deníku musejí podnikatelé vést i evidenci majetku a závazků, kde evidují hmotný majetek, zásoby, pohledávky, závazky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další evidence, kterou musí podnikatel vést je kniha pohledávek a závazků, ta slouží k přehledu o tom, kdo a kolik mu dluží a kolik a komu dluží on</a:t>
            </a:r>
            <a:endParaRPr lang="cs-CZ" sz="2400" b="1" dirty="0">
              <a:solidFill>
                <a:srgbClr val="002060"/>
              </a:solidFill>
            </a:endParaRP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endParaRPr lang="cs-CZ" sz="2400" i="1" dirty="0">
              <a:solidFill>
                <a:srgbClr val="002060"/>
              </a:solidFill>
            </a:endParaRPr>
          </a:p>
          <a:p>
            <a:pPr algn="just">
              <a:buClr>
                <a:srgbClr val="C00000"/>
              </a:buClr>
            </a:pPr>
            <a:endParaRPr lang="cs-CZ" sz="2400" b="1" dirty="0" smtClean="0">
              <a:solidFill>
                <a:srgbClr val="C00000"/>
              </a:solidFill>
            </a:endParaRPr>
          </a:p>
          <a:p>
            <a:pPr marL="457200" indent="-4572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1163" y="332654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90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792087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23529" y="764704"/>
            <a:ext cx="8494984" cy="5850584"/>
          </a:xfrm>
        </p:spPr>
        <p:txBody>
          <a:bodyPr>
            <a:noAutofit/>
          </a:bodyPr>
          <a:lstStyle/>
          <a:p>
            <a:pPr marL="457200" lvl="0" indent="-457200" algn="just">
              <a:buClr>
                <a:srgbClr val="C00000"/>
              </a:buClr>
              <a:buFont typeface="+mj-lt"/>
              <a:buAutoNum type="alphaLcParenR" startAt="2"/>
            </a:pPr>
            <a:r>
              <a:rPr lang="cs-CZ" sz="2400" b="1" dirty="0" smtClean="0">
                <a:solidFill>
                  <a:srgbClr val="C00000"/>
                </a:solidFill>
              </a:rPr>
              <a:t>Účetnictví</a:t>
            </a:r>
          </a:p>
          <a:p>
            <a:pPr marL="800100" lvl="1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 smtClean="0">
                <a:solidFill>
                  <a:srgbClr val="002060"/>
                </a:solidFill>
              </a:rPr>
              <a:t>pro majetek v účetnictví jsou charakteristická dvě hlediska:</a:t>
            </a:r>
          </a:p>
          <a:p>
            <a:pPr marL="914400" lvl="1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i="1" dirty="0" smtClean="0">
                <a:solidFill>
                  <a:srgbClr val="002060"/>
                </a:solidFill>
              </a:rPr>
              <a:t> </a:t>
            </a:r>
            <a:r>
              <a:rPr lang="cs-CZ" sz="2400" i="1" dirty="0" smtClean="0">
                <a:solidFill>
                  <a:srgbClr val="C00000"/>
                </a:solidFill>
              </a:rPr>
              <a:t>konkrétního druhu majetku </a:t>
            </a:r>
            <a:r>
              <a:rPr lang="cs-CZ" sz="2400" i="1" dirty="0" smtClean="0">
                <a:solidFill>
                  <a:srgbClr val="002060"/>
                </a:solidFill>
              </a:rPr>
              <a:t>(aktiva) dlouhodobý majetek, zásoby a pohledávky </a:t>
            </a:r>
          </a:p>
          <a:p>
            <a:pPr marL="914400" lvl="1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i="1" dirty="0" smtClean="0">
                <a:solidFill>
                  <a:srgbClr val="C00000"/>
                </a:solidFill>
              </a:rPr>
              <a:t>z hlediska zdrojů </a:t>
            </a:r>
            <a:r>
              <a:rPr lang="cs-CZ" sz="2400" i="1" dirty="0" smtClean="0">
                <a:solidFill>
                  <a:srgbClr val="C00000"/>
                </a:solidFill>
              </a:rPr>
              <a:t>jeho </a:t>
            </a:r>
            <a:r>
              <a:rPr lang="cs-CZ" sz="2400" i="1" dirty="0" smtClean="0">
                <a:solidFill>
                  <a:srgbClr val="C00000"/>
                </a:solidFill>
              </a:rPr>
              <a:t>krytí  </a:t>
            </a:r>
            <a:r>
              <a:rPr lang="cs-CZ" sz="2400" i="1" dirty="0" smtClean="0">
                <a:solidFill>
                  <a:srgbClr val="002060"/>
                </a:solidFill>
              </a:rPr>
              <a:t>(pasiva) vlastní kapitál, úvěry a závazky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       součet aktiv se musí = součtu pasiv</a:t>
            </a:r>
          </a:p>
          <a:p>
            <a:pPr marL="800100" lvl="1" indent="-342900" algn="just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cs-CZ" sz="2400" i="1" dirty="0" smtClean="0">
                <a:solidFill>
                  <a:srgbClr val="002060"/>
                </a:solidFill>
              </a:rPr>
              <a:t>přehled o aktivech a pasivech k určitému datu se nazývá </a:t>
            </a:r>
            <a:r>
              <a:rPr lang="cs-CZ" sz="2400" b="1" i="1" dirty="0" smtClean="0">
                <a:solidFill>
                  <a:srgbClr val="002060"/>
                </a:solidFill>
              </a:rPr>
              <a:t>ROZVAHA</a:t>
            </a:r>
            <a:r>
              <a:rPr lang="cs-CZ" sz="2400" i="1" dirty="0" smtClean="0">
                <a:solidFill>
                  <a:srgbClr val="002060"/>
                </a:solidFill>
              </a:rPr>
              <a:t>, ta se obvykle člení na rozvahu:</a:t>
            </a:r>
          </a:p>
          <a:p>
            <a:pPr marL="800100" lvl="1" indent="-342900" algn="just">
              <a:buClr>
                <a:schemeClr val="tx2">
                  <a:lumMod val="50000"/>
                </a:schemeClr>
              </a:buClr>
              <a:buFont typeface="Candara" panose="020E0502030303020204" pitchFamily="34" charset="0"/>
              <a:buChar char="‐"/>
            </a:pPr>
            <a:r>
              <a:rPr lang="cs-CZ" sz="2400" dirty="0" smtClean="0">
                <a:solidFill>
                  <a:srgbClr val="002060"/>
                </a:solidFill>
              </a:rPr>
              <a:t>počáteční – </a:t>
            </a:r>
            <a:r>
              <a:rPr lang="cs-CZ" sz="2400" i="1" dirty="0" smtClean="0">
                <a:solidFill>
                  <a:srgbClr val="002060"/>
                </a:solidFill>
              </a:rPr>
              <a:t>sestavuje se k začátku účetního období</a:t>
            </a:r>
          </a:p>
          <a:p>
            <a:pPr marL="800100" lvl="1" indent="-342900" algn="just">
              <a:buClr>
                <a:schemeClr val="tx2">
                  <a:lumMod val="50000"/>
                </a:schemeClr>
              </a:buClr>
              <a:buFont typeface="Candara" panose="020E0502030303020204" pitchFamily="34" charset="0"/>
              <a:buChar char="‐"/>
            </a:pPr>
            <a:r>
              <a:rPr lang="cs-CZ" sz="2400" dirty="0" smtClean="0">
                <a:solidFill>
                  <a:srgbClr val="002060"/>
                </a:solidFill>
              </a:rPr>
              <a:t>konečná – </a:t>
            </a:r>
            <a:r>
              <a:rPr lang="cs-CZ" sz="2400" i="1" dirty="0" smtClean="0">
                <a:solidFill>
                  <a:srgbClr val="002060"/>
                </a:solidFill>
              </a:rPr>
              <a:t>sestavuje se ke konci účetního období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Z rozvahy je možno zjistit hospodářský výsledek, a to jeho rozdíl mezi sumou aktiv a sumou pasiv (bez zisku)</a:t>
            </a:r>
            <a:endParaRPr lang="cs-CZ" sz="2400" dirty="0" smtClean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086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412776"/>
            <a:ext cx="7704856" cy="5202511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cs-CZ" sz="2400" i="1" dirty="0" smtClean="0">
                <a:solidFill>
                  <a:srgbClr val="002060"/>
                </a:solidFill>
              </a:rPr>
              <a:t>přehled o hospodářském výsledku za sledované období podává tzv. </a:t>
            </a:r>
            <a:r>
              <a:rPr lang="cs-CZ" sz="2400" b="1" dirty="0" smtClean="0">
                <a:solidFill>
                  <a:srgbClr val="002060"/>
                </a:solidFill>
              </a:rPr>
              <a:t>VÝSLEDOVKA</a:t>
            </a:r>
            <a:r>
              <a:rPr lang="cs-CZ" sz="2400" i="1" dirty="0" smtClean="0">
                <a:solidFill>
                  <a:srgbClr val="002060"/>
                </a:solidFill>
              </a:rPr>
              <a:t>, tj. výkaz zisků a ztrát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cs-CZ" sz="2400" i="1" dirty="0" smtClean="0">
                <a:solidFill>
                  <a:srgbClr val="002060"/>
                </a:solidFill>
              </a:rPr>
              <a:t>hospodářský výsledek může být buď 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i="1" dirty="0">
                <a:solidFill>
                  <a:srgbClr val="002060"/>
                </a:solidFill>
              </a:rPr>
              <a:t>	</a:t>
            </a:r>
            <a:r>
              <a:rPr lang="cs-CZ" sz="2400" i="1" dirty="0" smtClean="0">
                <a:solidFill>
                  <a:srgbClr val="002060"/>
                </a:solidFill>
              </a:rPr>
              <a:t>	</a:t>
            </a:r>
            <a:r>
              <a:rPr lang="cs-CZ" sz="2400" b="1" i="1" dirty="0" smtClean="0">
                <a:solidFill>
                  <a:srgbClr val="002060"/>
                </a:solidFill>
              </a:rPr>
              <a:t>zisk = výnosy </a:t>
            </a:r>
            <a:r>
              <a:rPr lang="cs-CZ" sz="2400" b="1" i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&gt; náklady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	</a:t>
            </a:r>
            <a:r>
              <a:rPr lang="cs-CZ" sz="2400" b="1" i="1" dirty="0" smtClean="0">
                <a:solidFill>
                  <a:srgbClr val="002060"/>
                </a:solidFill>
                <a:latin typeface="Candara" panose="020E0502030303020204" pitchFamily="34" charset="0"/>
              </a:rPr>
              <a:t>	ztráta = výnosy &lt; náklady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368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344816" cy="180020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 smtClean="0"/>
              <a:t>Majetková a kapitálová struktura zdravotnického zařízení</a:t>
            </a:r>
            <a:br>
              <a:rPr lang="cs-CZ" sz="4000" b="1" dirty="0" smtClean="0"/>
            </a:br>
            <a:endParaRPr lang="cs-CZ" sz="40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251520" y="1556792"/>
            <a:ext cx="8712968" cy="5184576"/>
          </a:xfrm>
          <a:noFill/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Majetková struktura zdravotnického </a:t>
            </a:r>
            <a:r>
              <a:rPr lang="cs-CZ" sz="2400" b="1" dirty="0" smtClean="0">
                <a:solidFill>
                  <a:srgbClr val="002060"/>
                </a:solidFill>
              </a:rPr>
              <a:t>zařízení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 smtClean="0">
                <a:solidFill>
                  <a:srgbClr val="C00000"/>
                </a:solidFill>
              </a:rPr>
              <a:t>Dlouhodobý majetek</a:t>
            </a:r>
          </a:p>
          <a:p>
            <a:pPr algn="just">
              <a:buClr>
                <a:srgbClr val="002060"/>
              </a:buClr>
            </a:pPr>
            <a:r>
              <a:rPr lang="cs-CZ" sz="2400" dirty="0" smtClean="0">
                <a:solidFill>
                  <a:srgbClr val="002060"/>
                </a:solidFill>
              </a:rPr>
              <a:t>dlouhodobý majetek (fixní) je majetek, který slouží po delší dobu než 1 rok a člení se na:</a:t>
            </a:r>
          </a:p>
          <a:p>
            <a:pPr marL="914400" lvl="1" indent="-457200" algn="just">
              <a:buClr>
                <a:srgbClr val="002060"/>
              </a:buClr>
              <a:buFont typeface="+mj-lt"/>
              <a:buAutoNum type="alphaLcParenR"/>
            </a:pPr>
            <a:r>
              <a:rPr lang="cs-CZ" sz="2400" i="1" dirty="0" smtClean="0">
                <a:solidFill>
                  <a:srgbClr val="002060"/>
                </a:solidFill>
              </a:rPr>
              <a:t>dlouhodobý hmotný majetek – </a:t>
            </a:r>
            <a:r>
              <a:rPr lang="cs-CZ" sz="2400" i="1" dirty="0" smtClean="0">
                <a:solidFill>
                  <a:srgbClr val="0070C0"/>
                </a:solidFill>
              </a:rPr>
              <a:t>jeho pořizovací cena je vyšší než 40 000 Kč (pozemky, budovy, stroje, dopravní prostředky apod.), patří sem NEMOVITÝ MAJETEK (pozemky, stavby) a MOVITÝ (přístroje, dopravní prostředky apod.)</a:t>
            </a:r>
          </a:p>
          <a:p>
            <a:pPr lvl="1" algn="just">
              <a:buClr>
                <a:srgbClr val="002060"/>
              </a:buClr>
            </a:pPr>
            <a:r>
              <a:rPr lang="cs-CZ" sz="2400" i="1" dirty="0">
                <a:solidFill>
                  <a:srgbClr val="0070C0"/>
                </a:solidFill>
              </a:rPr>
              <a:t>	</a:t>
            </a:r>
            <a:r>
              <a:rPr lang="cs-CZ" sz="2400" i="1" dirty="0" smtClean="0">
                <a:solidFill>
                  <a:srgbClr val="002060"/>
                </a:solidFill>
              </a:rPr>
              <a:t>dlouhodobý majetek se spotřebovává postupně, 	opotřebovává se a tím znehodnocuje, proto se účetně 	odepisuje (tvoří se odpisy), některý majetek se však 	neopotřebovává (umělecká </a:t>
            </a:r>
            <a:r>
              <a:rPr lang="cs-CZ" sz="2400" i="1" dirty="0" smtClean="0">
                <a:solidFill>
                  <a:srgbClr val="002060"/>
                </a:solidFill>
              </a:rPr>
              <a:t>díla, </a:t>
            </a:r>
            <a:r>
              <a:rPr lang="cs-CZ" sz="2400" i="1" dirty="0" smtClean="0">
                <a:solidFill>
                  <a:srgbClr val="002060"/>
                </a:solidFill>
              </a:rPr>
              <a:t>pozemky).</a:t>
            </a:r>
            <a:endParaRPr lang="cs-CZ" sz="2400" i="1" dirty="0" smtClean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8072" cy="60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24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539551" y="1196752"/>
            <a:ext cx="7920881" cy="5418535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Účetní závěrka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 smtClean="0">
                <a:solidFill>
                  <a:srgbClr val="002060"/>
                </a:solidFill>
              </a:rPr>
              <a:t>Účetní jednotka sestavuje účetní závěrku, která může být: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řádná – </a:t>
            </a:r>
            <a:r>
              <a:rPr lang="cs-CZ" sz="2400" dirty="0" smtClean="0">
                <a:solidFill>
                  <a:srgbClr val="002060"/>
                </a:solidFill>
              </a:rPr>
              <a:t>např. ke konci účetního období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mimořádná – </a:t>
            </a:r>
            <a:r>
              <a:rPr lang="cs-CZ" sz="2400" dirty="0" smtClean="0">
                <a:solidFill>
                  <a:srgbClr val="002060"/>
                </a:solidFill>
              </a:rPr>
              <a:t>ke stanovenému dni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rgbClr val="C00000"/>
              </a:buClr>
            </a:pPr>
            <a:r>
              <a:rPr lang="cs-CZ" sz="2400" dirty="0" smtClean="0">
                <a:solidFill>
                  <a:srgbClr val="002060"/>
                </a:solidFill>
              </a:rPr>
              <a:t>Účetní závěrka obsahuje</a:t>
            </a:r>
          </a:p>
          <a:p>
            <a:pPr marL="342900" indent="-342900" algn="just">
              <a:buClr>
                <a:srgbClr val="002060"/>
              </a:buClr>
              <a:buFont typeface="Candara" panose="020E0502030303020204" pitchFamily="34" charset="0"/>
              <a:buChar char="‐"/>
            </a:pPr>
            <a:r>
              <a:rPr lang="cs-CZ" sz="2400" i="1" dirty="0" smtClean="0">
                <a:solidFill>
                  <a:srgbClr val="002060"/>
                </a:solidFill>
              </a:rPr>
              <a:t>rozvahu</a:t>
            </a:r>
          </a:p>
          <a:p>
            <a:pPr marL="342900" indent="-342900" algn="just">
              <a:buClr>
                <a:srgbClr val="002060"/>
              </a:buClr>
              <a:buFont typeface="Candara" panose="020E0502030303020204" pitchFamily="34" charset="0"/>
              <a:buChar char="‐"/>
            </a:pPr>
            <a:r>
              <a:rPr lang="cs-CZ" sz="2400" i="1" dirty="0" smtClean="0">
                <a:solidFill>
                  <a:srgbClr val="002060"/>
                </a:solidFill>
              </a:rPr>
              <a:t>výsledovku</a:t>
            </a:r>
          </a:p>
          <a:p>
            <a:pPr marL="342900" indent="-342900" algn="just">
              <a:buClr>
                <a:srgbClr val="002060"/>
              </a:buClr>
              <a:buFont typeface="Candara" panose="020E0502030303020204" pitchFamily="34" charset="0"/>
              <a:buChar char="‐"/>
            </a:pPr>
            <a:r>
              <a:rPr lang="cs-CZ" sz="2400" i="1" dirty="0" smtClean="0">
                <a:solidFill>
                  <a:srgbClr val="002060"/>
                </a:solidFill>
              </a:rPr>
              <a:t>výkaz o peněžních tocích (cash </a:t>
            </a:r>
            <a:r>
              <a:rPr lang="cs-CZ" sz="2400" i="1" dirty="0" err="1" smtClean="0">
                <a:solidFill>
                  <a:srgbClr val="002060"/>
                </a:solidFill>
              </a:rPr>
              <a:t>flow</a:t>
            </a:r>
            <a:r>
              <a:rPr lang="cs-CZ" sz="2400" i="1" dirty="0" smtClean="0">
                <a:solidFill>
                  <a:srgbClr val="002060"/>
                </a:solidFill>
              </a:rPr>
              <a:t> = peněžní tok)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67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cs-CZ" sz="4000" b="1" dirty="0" smtClean="0">
                <a:solidFill>
                  <a:schemeClr val="bg1"/>
                </a:solidFill>
                <a:ea typeface="+mn-ea"/>
                <a:cs typeface="+mn-cs"/>
              </a:rPr>
              <a:t>Pracovníci a mzdy</a:t>
            </a: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770485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Osobní náklady, které tvoří náklady na mzdy a povinné odvody na sociální a zdravotní pojištění představuje nejvýznamnější položku nákladů. Tyto položky významně ovlivňují osobní náklady hospodaření zdravotnických zařízení, to je dáno dvěma faktory.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dirty="0" smtClean="0">
                <a:solidFill>
                  <a:srgbClr val="002060"/>
                </a:solidFill>
              </a:rPr>
              <a:t>První z nich je vysoký podíl živé práce ve zdravotnictví, která je obtížně nahraditelná mechanizačními prostředky, to se týká především ošetřovatelské péče.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endParaRPr lang="cs-CZ" sz="1000" dirty="0">
              <a:solidFill>
                <a:srgbClr val="002060"/>
              </a:solidFill>
            </a:endParaRP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dirty="0" smtClean="0">
                <a:solidFill>
                  <a:srgbClr val="002060"/>
                </a:solidFill>
              </a:rPr>
              <a:t>Druhým významným faktorem je zákonný požadavek na personální vybavení zdravotnického zařízení. Tento požadavek se týká nejen nároků na počet pracovníků, ale i na jejich kvalifikační strukturu.</a:t>
            </a: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868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806489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</a:rPr>
              <a:t>Zdravotnictví klade také vysoké nároky na kvalifikaci pracovní síly, to s sebou nese i požadavek na úroveň odměňování těchto pracovníků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   </a:t>
            </a:r>
            <a:endParaRPr lang="cs-CZ" sz="2000" i="1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883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cs-CZ" sz="3600" b="1" dirty="0">
                <a:solidFill>
                  <a:schemeClr val="bg1"/>
                </a:solidFill>
              </a:rPr>
              <a:t>Ekonomika a pojišťovnictví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806489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cs-CZ" sz="2400" dirty="0">
                <a:solidFill>
                  <a:srgbClr val="002060"/>
                </a:solidFill>
              </a:rPr>
              <a:t>Děkuji za pozornost</a:t>
            </a:r>
          </a:p>
          <a:p>
            <a:pPr algn="ctr"/>
            <a:endParaRPr lang="cs-CZ" sz="2400" dirty="0">
              <a:solidFill>
                <a:srgbClr val="00206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sz="2400" dirty="0">
                <a:solidFill>
                  <a:srgbClr val="002060"/>
                </a:solidFill>
              </a:rPr>
              <a:t>Ing. Jovana Exnerová</a:t>
            </a:r>
          </a:p>
          <a:p>
            <a:pPr algn="ctr">
              <a:spcBef>
                <a:spcPts val="0"/>
              </a:spcBef>
            </a:pPr>
            <a:r>
              <a:rPr lang="cs-CZ" sz="2400" dirty="0">
                <a:solidFill>
                  <a:srgbClr val="002060"/>
                </a:solidFill>
              </a:rPr>
              <a:t>JovanaV@seznam.cz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tx1"/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059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i="1" dirty="0" smtClean="0">
                <a:solidFill>
                  <a:srgbClr val="002060"/>
                </a:solidFill>
              </a:rPr>
              <a:t>	drobný dlouhodobý majetek - </a:t>
            </a:r>
            <a:r>
              <a:rPr lang="cs-CZ" sz="2400" i="1" dirty="0">
                <a:solidFill>
                  <a:srgbClr val="0070C0"/>
                </a:solidFill>
              </a:rPr>
              <a:t>jeho pořizovací cena je nižší </a:t>
            </a:r>
            <a:r>
              <a:rPr lang="cs-CZ" sz="2400" i="1" dirty="0" smtClean="0">
                <a:solidFill>
                  <a:srgbClr val="0070C0"/>
                </a:solidFill>
              </a:rPr>
              <a:t>	než 40 </a:t>
            </a:r>
            <a:r>
              <a:rPr lang="cs-CZ" sz="2400" i="1" dirty="0">
                <a:solidFill>
                  <a:srgbClr val="0070C0"/>
                </a:solidFill>
              </a:rPr>
              <a:t>000 </a:t>
            </a:r>
            <a:r>
              <a:rPr lang="cs-CZ" sz="2400" i="1" dirty="0" smtClean="0">
                <a:solidFill>
                  <a:srgbClr val="0070C0"/>
                </a:solidFill>
              </a:rPr>
              <a:t>Kč, ale má dlouhodobou povahu, účetní 	jednotka se může rozhodnout, zda ho zařadí do účetnictví 	a bude ho odpisovat nebo do zásob spotřebuje ho 	najednou</a:t>
            </a:r>
            <a:endParaRPr lang="cs-CZ" sz="2400" i="1" dirty="0">
              <a:solidFill>
                <a:srgbClr val="002060"/>
              </a:solidFill>
            </a:endParaRPr>
          </a:p>
          <a:p>
            <a:pPr marL="914400" lvl="1" indent="-457200" algn="just">
              <a:buClr>
                <a:schemeClr val="tx2">
                  <a:lumMod val="50000"/>
                </a:schemeClr>
              </a:buClr>
              <a:buFont typeface="+mj-lt"/>
              <a:buAutoNum type="alphaLcParenR" startAt="2"/>
            </a:pPr>
            <a:r>
              <a:rPr lang="cs-CZ" sz="2400" i="1" dirty="0" smtClean="0">
                <a:solidFill>
                  <a:srgbClr val="002060"/>
                </a:solidFill>
              </a:rPr>
              <a:t>dlouhodobý </a:t>
            </a:r>
            <a:r>
              <a:rPr lang="cs-CZ" sz="2400" i="1" dirty="0">
                <a:solidFill>
                  <a:srgbClr val="002060"/>
                </a:solidFill>
              </a:rPr>
              <a:t>nehmotný </a:t>
            </a:r>
            <a:r>
              <a:rPr lang="cs-CZ" sz="2400" i="1" dirty="0" smtClean="0">
                <a:solidFill>
                  <a:srgbClr val="002060"/>
                </a:solidFill>
              </a:rPr>
              <a:t>majetek – </a:t>
            </a:r>
            <a:r>
              <a:rPr lang="cs-CZ" sz="2400" i="1" dirty="0" smtClean="0">
                <a:solidFill>
                  <a:srgbClr val="0070C0"/>
                </a:solidFill>
              </a:rPr>
              <a:t>jeho pořizovací cena je vyšší jak 60 000 Kč a (software, nehmotné výsledky výzkumu a vývoje apod.)</a:t>
            </a:r>
            <a:endParaRPr lang="cs-CZ" sz="2400" b="1" dirty="0" smtClean="0">
              <a:solidFill>
                <a:srgbClr val="0070C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999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1681018"/>
            <a:ext cx="8352928" cy="4445462"/>
          </a:xfrm>
        </p:spPr>
        <p:txBody>
          <a:bodyPr/>
          <a:lstStyle/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Oběžný </a:t>
            </a:r>
            <a:r>
              <a:rPr lang="cs-CZ" b="1" dirty="0" smtClean="0">
                <a:solidFill>
                  <a:srgbClr val="C00000"/>
                </a:solidFill>
              </a:rPr>
              <a:t>majetek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cs-CZ" b="1" dirty="0" smtClean="0">
                <a:solidFill>
                  <a:srgbClr val="002060"/>
                </a:solidFill>
              </a:rPr>
              <a:t>oběžný majetek (provozní) má různé funkce, a to:</a:t>
            </a:r>
          </a:p>
          <a:p>
            <a:pPr marL="759143" lvl="1" indent="-457200" algn="just">
              <a:buClr>
                <a:srgbClr val="002060"/>
              </a:buClr>
              <a:buFont typeface="+mj-lt"/>
              <a:buAutoNum type="alphaLcParenR"/>
            </a:pPr>
            <a:r>
              <a:rPr lang="cs-CZ" dirty="0" smtClean="0">
                <a:solidFill>
                  <a:srgbClr val="002060"/>
                </a:solidFill>
              </a:rPr>
              <a:t>ve věcné podobě</a:t>
            </a:r>
            <a:r>
              <a:rPr lang="cs-CZ" b="1" dirty="0" smtClean="0">
                <a:solidFill>
                  <a:srgbClr val="002060"/>
                </a:solidFill>
              </a:rPr>
              <a:t> </a:t>
            </a:r>
            <a:r>
              <a:rPr lang="cs-CZ" i="1" dirty="0" smtClean="0">
                <a:solidFill>
                  <a:srgbClr val="002060"/>
                </a:solidFill>
              </a:rPr>
              <a:t>– materiál, léky, hygienické prostředky apod.</a:t>
            </a:r>
          </a:p>
          <a:p>
            <a:pPr marL="759143" lvl="1" indent="-457200" algn="just">
              <a:buClr>
                <a:srgbClr val="002060"/>
              </a:buClr>
              <a:buFont typeface="+mj-lt"/>
              <a:buAutoNum type="alphaLcParenR"/>
            </a:pPr>
            <a:r>
              <a:rPr lang="cs-CZ" dirty="0" smtClean="0">
                <a:solidFill>
                  <a:srgbClr val="002060"/>
                </a:solidFill>
              </a:rPr>
              <a:t>v peněžní podobě – </a:t>
            </a:r>
            <a:r>
              <a:rPr lang="cs-CZ" i="1" dirty="0" smtClean="0">
                <a:solidFill>
                  <a:srgbClr val="002060"/>
                </a:solidFill>
              </a:rPr>
              <a:t>peníze v hotovosti i na úctě, pohledávky </a:t>
            </a:r>
          </a:p>
          <a:p>
            <a:pPr marL="759143" lvl="1" indent="-457200" algn="just">
              <a:buClr>
                <a:srgbClr val="002060"/>
              </a:buClr>
              <a:buFont typeface="+mj-lt"/>
              <a:buAutoNum type="alphaLcParenR"/>
            </a:pPr>
            <a:endParaRPr lang="cs-CZ" i="1" dirty="0">
              <a:solidFill>
                <a:srgbClr val="002060"/>
              </a:solidFill>
            </a:endParaRPr>
          </a:p>
          <a:p>
            <a:pPr marL="0" indent="0" algn="just">
              <a:buClr>
                <a:srgbClr val="002060"/>
              </a:buClr>
              <a:buNone/>
            </a:pPr>
            <a:r>
              <a:rPr lang="cs-CZ" b="1" dirty="0" smtClean="0">
                <a:solidFill>
                  <a:srgbClr val="002060"/>
                </a:solidFill>
              </a:rPr>
              <a:t>Oběžný majetek je tak nazýván, protože přeměňuje svoji podobu</a:t>
            </a:r>
          </a:p>
          <a:p>
            <a:pPr marL="0" indent="0" algn="just">
              <a:buClr>
                <a:srgbClr val="002060"/>
              </a:buClr>
              <a:buNone/>
            </a:pPr>
            <a:endParaRPr lang="cs-CZ" b="1" dirty="0">
              <a:solidFill>
                <a:srgbClr val="002060"/>
              </a:solidFill>
            </a:endParaRPr>
          </a:p>
          <a:p>
            <a:pPr marL="0" indent="0" algn="just">
              <a:buClr>
                <a:srgbClr val="002060"/>
              </a:buClr>
              <a:buNone/>
            </a:pPr>
            <a:endParaRPr lang="cs-CZ" b="1" dirty="0" smtClean="0">
              <a:solidFill>
                <a:srgbClr val="002060"/>
              </a:solidFill>
            </a:endParaRPr>
          </a:p>
          <a:p>
            <a:pPr marL="301943" lvl="1" indent="0" algn="just">
              <a:buClr>
                <a:srgbClr val="002060"/>
              </a:buClr>
              <a:buNone/>
            </a:pPr>
            <a:endParaRPr lang="cs-CZ" i="1" dirty="0">
              <a:solidFill>
                <a:srgbClr val="002060"/>
              </a:solidFill>
            </a:endParaRPr>
          </a:p>
          <a:p>
            <a:pPr marL="301943" lvl="1" indent="0" algn="just">
              <a:buClr>
                <a:srgbClr val="002060"/>
              </a:buClr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pPr marL="0" indent="0" algn="just">
              <a:buClr>
                <a:srgbClr val="C00000"/>
              </a:buClr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cs-CZ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495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5</a:t>
            </a:fld>
            <a:endParaRPr lang="cs-CZ"/>
          </a:p>
        </p:txBody>
      </p:sp>
      <p:graphicFrame>
        <p:nvGraphicFramePr>
          <p:cNvPr id="7" name="Zástupný symbol pro obsah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21236906"/>
              </p:ext>
            </p:extLst>
          </p:nvPr>
        </p:nvGraphicFramePr>
        <p:xfrm>
          <a:off x="193638" y="4578909"/>
          <a:ext cx="8698842" cy="1671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6985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rgbClr val="002060"/>
                </a:solidFill>
              </a:rPr>
              <a:t>Kapitálová struktura zdravotnických zařízení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002060"/>
                </a:solidFill>
              </a:rPr>
              <a:t>kapitálovou strukturou rozumíme strukturu zdrojů, na základě kterých zdravotnické zařízení vzniklo, jedná se o kapitál, který do zdravotnického zařízení vložil jeho zřizovatel (stát, územní správní celky, obchodní společnosti či jednotlivec)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002060"/>
                </a:solidFill>
              </a:rPr>
              <a:t>kapitál zřizovatele může být vlastní (vklad lékaře poskytující ambulantní zdravotní službu, vklad zřizovatele) nebo cizí v podobě např. bankovní úvěr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rgbClr val="002060"/>
                </a:solidFill>
              </a:rPr>
              <a:t>zdravotnické zařízení, stejně jako jiná hospodářská organizace, potřebuje ke své činnosti základní faktory, kterými jsou: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471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000" b="1" dirty="0" smtClean="0">
                <a:solidFill>
                  <a:srgbClr val="C00000"/>
                </a:solidFill>
              </a:rPr>
              <a:t>prostor – </a:t>
            </a:r>
            <a:r>
              <a:rPr lang="cs-CZ" sz="2000" dirty="0" smtClean="0">
                <a:solidFill>
                  <a:srgbClr val="002060"/>
                </a:solidFill>
              </a:rPr>
              <a:t>ve kterém bude svoji činnost provozovat, prostor může být 		           buď ve vlastnictví poskytovatele, nebo může být pronajatý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000" b="1" dirty="0" smtClean="0">
                <a:solidFill>
                  <a:srgbClr val="C00000"/>
                </a:solidFill>
              </a:rPr>
              <a:t>kapitál – </a:t>
            </a:r>
            <a:r>
              <a:rPr lang="cs-CZ" sz="2000" dirty="0" smtClean="0">
                <a:solidFill>
                  <a:srgbClr val="002060"/>
                </a:solidFill>
              </a:rPr>
              <a:t>který může být peněžní nebo nepeněžní (zařízení, přístroje, 		         materiál, apod.)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000" b="1" dirty="0" smtClean="0">
                <a:solidFill>
                  <a:srgbClr val="C00000"/>
                </a:solidFill>
              </a:rPr>
              <a:t>pracovníci – </a:t>
            </a:r>
            <a:r>
              <a:rPr lang="cs-CZ" sz="2000" dirty="0" smtClean="0">
                <a:solidFill>
                  <a:srgbClr val="002060"/>
                </a:solidFill>
              </a:rPr>
              <a:t>kteří budou poskytovat zdravotní péči</a:t>
            </a:r>
            <a:endParaRPr lang="cs-CZ" sz="2000" b="1" dirty="0" smtClean="0">
              <a:solidFill>
                <a:srgbClr val="C0000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93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152128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 smtClean="0">
                <a:solidFill>
                  <a:schemeClr val="bg1"/>
                </a:solidFill>
              </a:rPr>
              <a:t>Náklady, výnosy a hospodářský výsledek</a:t>
            </a:r>
            <a:endParaRPr lang="cs-CZ" sz="4000" b="1" dirty="0">
              <a:solidFill>
                <a:schemeClr val="bg1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193638" y="1334757"/>
            <a:ext cx="8914866" cy="5046570"/>
          </a:xfrm>
        </p:spPr>
        <p:txBody>
          <a:bodyPr>
            <a:noAutofit/>
          </a:bodyPr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cs-CZ" sz="2400" b="1" dirty="0" smtClean="0">
                <a:solidFill>
                  <a:schemeClr val="accent1">
                    <a:lumMod val="50000"/>
                  </a:schemeClr>
                </a:solidFill>
              </a:rPr>
              <a:t>Náklady zdravotnického zařízení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1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náklady představují v peněžním vyjádření spotřebu věcných prostředků a práce</a:t>
            </a:r>
          </a:p>
          <a:p>
            <a:pPr marL="342900" indent="-342900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 smtClean="0">
                <a:solidFill>
                  <a:schemeClr val="accent1">
                    <a:lumMod val="50000"/>
                  </a:schemeClr>
                </a:solidFill>
              </a:rPr>
              <a:t>náklady můžeme členit podle mnoha kritérií:</a:t>
            </a:r>
          </a:p>
          <a:p>
            <a:pPr marL="914400" lvl="1" indent="-457200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 smtClean="0">
                <a:solidFill>
                  <a:srgbClr val="C00000"/>
                </a:solidFill>
              </a:rPr>
              <a:t>podle času rozlišujeme náklady</a:t>
            </a:r>
          </a:p>
          <a:p>
            <a:pPr marL="914400" lvl="1" indent="-457200"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600" i="1" dirty="0" smtClean="0">
                <a:solidFill>
                  <a:srgbClr val="002060"/>
                </a:solidFill>
              </a:rPr>
              <a:t>pořizovací = </a:t>
            </a:r>
            <a:r>
              <a:rPr lang="cs-CZ" sz="2400" i="1" dirty="0" smtClean="0">
                <a:solidFill>
                  <a:srgbClr val="0070C0"/>
                </a:solidFill>
              </a:rPr>
              <a:t>náklady, které je třeba vynaložit před 		         </a:t>
            </a:r>
            <a:r>
              <a:rPr lang="cs-CZ" sz="2400" i="1" dirty="0" smtClean="0">
                <a:solidFill>
                  <a:srgbClr val="0070C0"/>
                </a:solidFill>
              </a:rPr>
              <a:t>	            zahájením </a:t>
            </a:r>
            <a:r>
              <a:rPr lang="cs-CZ" sz="2400" i="1" dirty="0" smtClean="0">
                <a:solidFill>
                  <a:srgbClr val="0070C0"/>
                </a:solidFill>
              </a:rPr>
              <a:t>provozu (koupě budovy, 		      </a:t>
            </a:r>
            <a:r>
              <a:rPr lang="cs-CZ" sz="2400" i="1" dirty="0" smtClean="0">
                <a:solidFill>
                  <a:srgbClr val="0070C0"/>
                </a:solidFill>
              </a:rPr>
              <a:t>	            vybavení </a:t>
            </a:r>
            <a:r>
              <a:rPr lang="cs-CZ" sz="2400" i="1" dirty="0" smtClean="0">
                <a:solidFill>
                  <a:srgbClr val="0070C0"/>
                </a:solidFill>
              </a:rPr>
              <a:t>apod.)</a:t>
            </a:r>
            <a:r>
              <a:rPr lang="cs-CZ" sz="2600" i="1" dirty="0" smtClean="0">
                <a:solidFill>
                  <a:srgbClr val="0070C0"/>
                </a:solidFill>
              </a:rPr>
              <a:t> </a:t>
            </a:r>
          </a:p>
          <a:p>
            <a:pPr marL="914400" lvl="1" indent="-457200"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600" i="1" dirty="0" smtClean="0">
                <a:solidFill>
                  <a:srgbClr val="002060"/>
                </a:solidFill>
              </a:rPr>
              <a:t>provozní = </a:t>
            </a:r>
            <a:r>
              <a:rPr lang="cs-CZ" sz="2400" i="1" dirty="0" smtClean="0">
                <a:solidFill>
                  <a:srgbClr val="0070C0"/>
                </a:solidFill>
              </a:rPr>
              <a:t>náklady vznikající při provozu (spotřeba </a:t>
            </a:r>
            <a:r>
              <a:rPr lang="cs-CZ" sz="2400" i="1" dirty="0">
                <a:solidFill>
                  <a:srgbClr val="0070C0"/>
                </a:solidFill>
              </a:rPr>
              <a:t>	</a:t>
            </a:r>
            <a:r>
              <a:rPr lang="cs-CZ" sz="2400" i="1" dirty="0" smtClean="0">
                <a:solidFill>
                  <a:srgbClr val="0070C0"/>
                </a:solidFill>
              </a:rPr>
              <a:t>	         energie, mzdy, úklid apod.)</a:t>
            </a:r>
          </a:p>
          <a:p>
            <a:pPr marL="914400" lvl="1" indent="-457200"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600" i="1" dirty="0" smtClean="0">
                <a:solidFill>
                  <a:srgbClr val="002060"/>
                </a:solidFill>
              </a:rPr>
              <a:t>investiční = </a:t>
            </a:r>
            <a:r>
              <a:rPr lang="cs-CZ" sz="2400" i="1" dirty="0" smtClean="0">
                <a:solidFill>
                  <a:srgbClr val="0070C0"/>
                </a:solidFill>
              </a:rPr>
              <a:t>náklady spojené s rozvojem (nové vybavení 	           </a:t>
            </a:r>
            <a:r>
              <a:rPr lang="cs-CZ" sz="2400" i="1" dirty="0" smtClean="0">
                <a:solidFill>
                  <a:srgbClr val="0070C0"/>
                </a:solidFill>
              </a:rPr>
              <a:t>	          ordinace </a:t>
            </a:r>
            <a:r>
              <a:rPr lang="cs-CZ" sz="2400" i="1" dirty="0" smtClean="0">
                <a:solidFill>
                  <a:srgbClr val="0070C0"/>
                </a:solidFill>
              </a:rPr>
              <a:t>apod.)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09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 marL="914400" lvl="1" indent="-457200">
              <a:buClr>
                <a:srgbClr val="C00000"/>
              </a:buClr>
              <a:buFont typeface="+mj-lt"/>
              <a:buAutoNum type="alphaLcParenR" startAt="2"/>
            </a:pPr>
            <a:r>
              <a:rPr lang="cs-CZ" sz="2400" b="1" dirty="0">
                <a:solidFill>
                  <a:srgbClr val="C00000"/>
                </a:solidFill>
              </a:rPr>
              <a:t>podle </a:t>
            </a:r>
            <a:r>
              <a:rPr lang="cs-CZ" sz="2400" b="1" dirty="0" smtClean="0">
                <a:solidFill>
                  <a:srgbClr val="C00000"/>
                </a:solidFill>
              </a:rPr>
              <a:t>druhu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 smtClean="0">
                <a:solidFill>
                  <a:srgbClr val="002060"/>
                </a:solidFill>
              </a:rPr>
              <a:t>materiálové náklady </a:t>
            </a:r>
            <a:r>
              <a:rPr lang="cs-CZ" sz="2400" dirty="0" smtClean="0">
                <a:solidFill>
                  <a:srgbClr val="0070C0"/>
                </a:solidFill>
              </a:rPr>
              <a:t>(dodávka energií)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 smtClean="0">
                <a:solidFill>
                  <a:srgbClr val="002060"/>
                </a:solidFill>
              </a:rPr>
              <a:t>náklady na služby </a:t>
            </a:r>
            <a:r>
              <a:rPr lang="cs-CZ" sz="2400" dirty="0" smtClean="0">
                <a:solidFill>
                  <a:srgbClr val="0070C0"/>
                </a:solidFill>
              </a:rPr>
              <a:t>(opravy a udržování, poštovní služby)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 smtClean="0">
                <a:solidFill>
                  <a:srgbClr val="002060"/>
                </a:solidFill>
              </a:rPr>
              <a:t>finanční náklady </a:t>
            </a:r>
            <a:r>
              <a:rPr lang="cs-CZ" sz="2400" dirty="0" smtClean="0">
                <a:solidFill>
                  <a:srgbClr val="0070C0"/>
                </a:solidFill>
              </a:rPr>
              <a:t>(úroky z úvěrů, pojistné)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 smtClean="0">
                <a:solidFill>
                  <a:srgbClr val="002060"/>
                </a:solidFill>
              </a:rPr>
              <a:t>osobní náklady </a:t>
            </a:r>
            <a:r>
              <a:rPr lang="cs-CZ" sz="2400" dirty="0" smtClean="0">
                <a:solidFill>
                  <a:srgbClr val="0070C0"/>
                </a:solidFill>
              </a:rPr>
              <a:t>(mzdy, zákonné pojištění)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 smtClean="0">
                <a:solidFill>
                  <a:srgbClr val="002060"/>
                </a:solidFill>
              </a:rPr>
              <a:t>manka a škody </a:t>
            </a:r>
            <a:r>
              <a:rPr lang="cs-CZ" sz="2400" dirty="0" smtClean="0">
                <a:solidFill>
                  <a:srgbClr val="0070C0"/>
                </a:solidFill>
              </a:rPr>
              <a:t>(vzniklé škody a schodky)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 smtClean="0">
                <a:solidFill>
                  <a:srgbClr val="002060"/>
                </a:solidFill>
              </a:rPr>
              <a:t>ostatní náklady </a:t>
            </a:r>
            <a:endParaRPr lang="cs-CZ" sz="2400" dirty="0">
              <a:solidFill>
                <a:srgbClr val="002060"/>
              </a:solidFill>
            </a:endParaRPr>
          </a:p>
          <a:p>
            <a:pPr marL="914400" lvl="1" indent="-457200">
              <a:buClr>
                <a:srgbClr val="C00000"/>
              </a:buClr>
              <a:buFont typeface="+mj-lt"/>
              <a:buAutoNum type="alphaLcParenR" startAt="3"/>
            </a:pPr>
            <a:r>
              <a:rPr lang="cs-CZ" sz="2400" b="1" dirty="0">
                <a:solidFill>
                  <a:srgbClr val="C00000"/>
                </a:solidFill>
              </a:rPr>
              <a:t>podle </a:t>
            </a:r>
            <a:r>
              <a:rPr lang="cs-CZ" sz="2400" b="1" dirty="0" smtClean="0">
                <a:solidFill>
                  <a:srgbClr val="C00000"/>
                </a:solidFill>
              </a:rPr>
              <a:t>účelu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 smtClean="0">
                <a:solidFill>
                  <a:srgbClr val="002060"/>
                </a:solidFill>
              </a:rPr>
              <a:t>přímé náklady = </a:t>
            </a:r>
            <a:r>
              <a:rPr lang="cs-CZ" sz="2400" dirty="0" smtClean="0">
                <a:solidFill>
                  <a:srgbClr val="0070C0"/>
                </a:solidFill>
              </a:rPr>
              <a:t>lze jejich výši stanovit na jednotku 			    (pacient, oddělené)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 smtClean="0">
                <a:solidFill>
                  <a:srgbClr val="002060"/>
                </a:solidFill>
              </a:rPr>
              <a:t>nepřímé náklady = </a:t>
            </a:r>
            <a:r>
              <a:rPr lang="cs-CZ" sz="2400" dirty="0" smtClean="0">
                <a:solidFill>
                  <a:srgbClr val="0070C0"/>
                </a:solidFill>
              </a:rPr>
              <a:t>nemají přímý vztah k jednotce 				         (finanční náklady)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044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13545</TotalTime>
  <Words>2349</Words>
  <Application>Microsoft Office PowerPoint</Application>
  <PresentationFormat>Předvádění na obrazovce (4:3)</PresentationFormat>
  <Paragraphs>603</Paragraphs>
  <Slides>33</Slides>
  <Notes>32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40" baseType="lpstr">
      <vt:lpstr>Arial</vt:lpstr>
      <vt:lpstr>Calibri</vt:lpstr>
      <vt:lpstr>Candara</vt:lpstr>
      <vt:lpstr>Courier New</vt:lpstr>
      <vt:lpstr>Symbol</vt:lpstr>
      <vt:lpstr>Wingdings</vt:lpstr>
      <vt:lpstr>Vlnění</vt:lpstr>
      <vt:lpstr>Vysoká škola zdravotnická, o. p. s.</vt:lpstr>
      <vt:lpstr>Ekonomika zdravotnických zařízení</vt:lpstr>
      <vt:lpstr>Majetková a kapitálová struktura zdravotnického zařízení </vt:lpstr>
      <vt:lpstr>Prezentace aplikace PowerPoint</vt:lpstr>
      <vt:lpstr>Prezentace aplikace PowerPoint</vt:lpstr>
      <vt:lpstr>Prezentace aplikace PowerPoint</vt:lpstr>
      <vt:lpstr>Prezentace aplikace PowerPoint</vt:lpstr>
      <vt:lpstr>Náklady, výnosy a hospodářský výsledek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Účetnictví zdravotnického zařízení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</vt:lpstr>
      <vt:lpstr> </vt:lpstr>
      <vt:lpstr> </vt:lpstr>
      <vt:lpstr> </vt:lpstr>
      <vt:lpstr> </vt:lpstr>
      <vt:lpstr> </vt:lpstr>
      <vt:lpstr> Pracovníci a mzdy</vt:lpstr>
      <vt:lpstr> </vt:lpstr>
      <vt:lpstr> Ekonomika a pojišťovnictví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</dc:creator>
  <cp:lastModifiedBy>Exnerová Jovana</cp:lastModifiedBy>
  <cp:revision>482</cp:revision>
  <cp:lastPrinted>2019-03-08T11:12:45Z</cp:lastPrinted>
  <dcterms:created xsi:type="dcterms:W3CDTF">2015-04-04T06:49:29Z</dcterms:created>
  <dcterms:modified xsi:type="dcterms:W3CDTF">2020-04-13T17:14:10Z</dcterms:modified>
</cp:coreProperties>
</file>