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27"/>
  </p:notesMasterIdLst>
  <p:handoutMasterIdLst>
    <p:handoutMasterId r:id="rId28"/>
  </p:handoutMasterIdLst>
  <p:sldIdLst>
    <p:sldId id="256" r:id="rId2"/>
    <p:sldId id="261" r:id="rId3"/>
    <p:sldId id="258" r:id="rId4"/>
    <p:sldId id="279" r:id="rId5"/>
    <p:sldId id="280" r:id="rId6"/>
    <p:sldId id="281" r:id="rId7"/>
    <p:sldId id="259" r:id="rId8"/>
    <p:sldId id="260" r:id="rId9"/>
    <p:sldId id="268" r:id="rId10"/>
    <p:sldId id="269" r:id="rId11"/>
    <p:sldId id="270" r:id="rId12"/>
    <p:sldId id="275" r:id="rId13"/>
    <p:sldId id="262" r:id="rId14"/>
    <p:sldId id="271" r:id="rId15"/>
    <p:sldId id="263" r:id="rId16"/>
    <p:sldId id="272" r:id="rId17"/>
    <p:sldId id="273" r:id="rId18"/>
    <p:sldId id="274" r:id="rId19"/>
    <p:sldId id="276" r:id="rId20"/>
    <p:sldId id="277" r:id="rId21"/>
    <p:sldId id="264" r:id="rId22"/>
    <p:sldId id="266" r:id="rId23"/>
    <p:sldId id="267" r:id="rId24"/>
    <p:sldId id="278" r:id="rId25"/>
    <p:sldId id="257" r:id="rId26"/>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EFE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A59C5B-2EA5-464D-AB69-EFD636C68BBF}" type="doc">
      <dgm:prSet loTypeId="urn:microsoft.com/office/officeart/2008/layout/HorizontalMultiLevelHierarchy" loCatId="hierarchy" qsTypeId="urn:microsoft.com/office/officeart/2005/8/quickstyle/simple3" qsCatId="simple" csTypeId="urn:microsoft.com/office/officeart/2005/8/colors/colorful3" csCatId="colorful" phldr="1"/>
      <dgm:spPr/>
      <dgm:t>
        <a:bodyPr/>
        <a:lstStyle/>
        <a:p>
          <a:endParaRPr lang="cs-CZ"/>
        </a:p>
      </dgm:t>
    </dgm:pt>
    <dgm:pt modelId="{5AC0F12F-CC76-4016-87F5-B1B866061AC9}">
      <dgm:prSet phldrT="[Text]"/>
      <dgm:spPr/>
      <dgm:t>
        <a:bodyPr/>
        <a:lstStyle/>
        <a:p>
          <a:r>
            <a:rPr lang="cs-CZ" dirty="0" smtClean="0"/>
            <a:t>Složka mzdy (platu)</a:t>
          </a:r>
          <a:endParaRPr lang="cs-CZ" dirty="0"/>
        </a:p>
      </dgm:t>
    </dgm:pt>
    <dgm:pt modelId="{A4E60EE9-DF2B-4BF6-8A40-837C04851A22}" type="parTrans" cxnId="{BE0012EA-0B6A-483E-81F5-98B20CEF858C}">
      <dgm:prSet/>
      <dgm:spPr/>
      <dgm:t>
        <a:bodyPr/>
        <a:lstStyle/>
        <a:p>
          <a:endParaRPr lang="cs-CZ"/>
        </a:p>
      </dgm:t>
    </dgm:pt>
    <dgm:pt modelId="{217CA02A-B984-4CC9-9CC8-249A094FAE0F}" type="sibTrans" cxnId="{BE0012EA-0B6A-483E-81F5-98B20CEF858C}">
      <dgm:prSet/>
      <dgm:spPr/>
      <dgm:t>
        <a:bodyPr/>
        <a:lstStyle/>
        <a:p>
          <a:endParaRPr lang="cs-CZ"/>
        </a:p>
      </dgm:t>
    </dgm:pt>
    <dgm:pt modelId="{5DBF1D8F-B65B-4663-8E34-D586932833E5}">
      <dgm:prSet phldrT="[Text]"/>
      <dgm:spPr/>
      <dgm:t>
        <a:bodyPr/>
        <a:lstStyle/>
        <a:p>
          <a:r>
            <a:rPr lang="cs-CZ" dirty="0" smtClean="0"/>
            <a:t>Pevná</a:t>
          </a:r>
          <a:endParaRPr lang="cs-CZ" dirty="0"/>
        </a:p>
      </dgm:t>
    </dgm:pt>
    <dgm:pt modelId="{2B11DFC6-F497-4575-9DE6-C00D0EC036F1}" type="parTrans" cxnId="{7319DB57-854C-4297-B422-F024AB41F4C0}">
      <dgm:prSet/>
      <dgm:spPr/>
      <dgm:t>
        <a:bodyPr/>
        <a:lstStyle/>
        <a:p>
          <a:endParaRPr lang="cs-CZ"/>
        </a:p>
      </dgm:t>
    </dgm:pt>
    <dgm:pt modelId="{33ADB900-DCD6-4E19-835D-FDDACF5C25C0}" type="sibTrans" cxnId="{7319DB57-854C-4297-B422-F024AB41F4C0}">
      <dgm:prSet/>
      <dgm:spPr/>
      <dgm:t>
        <a:bodyPr/>
        <a:lstStyle/>
        <a:p>
          <a:endParaRPr lang="cs-CZ"/>
        </a:p>
      </dgm:t>
    </dgm:pt>
    <dgm:pt modelId="{E18E6735-9F28-410A-9400-868A48EAA2E6}">
      <dgm:prSet phldrT="[Text]"/>
      <dgm:spPr/>
      <dgm:t>
        <a:bodyPr/>
        <a:lstStyle/>
        <a:p>
          <a:r>
            <a:rPr lang="cs-CZ" dirty="0" smtClean="0"/>
            <a:t>Pohyblivá </a:t>
          </a:r>
          <a:endParaRPr lang="cs-CZ" dirty="0"/>
        </a:p>
      </dgm:t>
    </dgm:pt>
    <dgm:pt modelId="{F2D559EF-CCCB-410E-9BD4-0BF8217A39F1}" type="parTrans" cxnId="{1AC4AF4A-A110-4213-B92A-106FF21BE9D4}">
      <dgm:prSet/>
      <dgm:spPr/>
      <dgm:t>
        <a:bodyPr/>
        <a:lstStyle/>
        <a:p>
          <a:endParaRPr lang="cs-CZ"/>
        </a:p>
      </dgm:t>
    </dgm:pt>
    <dgm:pt modelId="{C7418511-4A32-4E0A-AF21-E287320E0315}" type="sibTrans" cxnId="{1AC4AF4A-A110-4213-B92A-106FF21BE9D4}">
      <dgm:prSet/>
      <dgm:spPr/>
      <dgm:t>
        <a:bodyPr/>
        <a:lstStyle/>
        <a:p>
          <a:endParaRPr lang="cs-CZ"/>
        </a:p>
      </dgm:t>
    </dgm:pt>
    <dgm:pt modelId="{B84F0B73-D946-478B-8BD7-15FD8C1FD017}" type="pres">
      <dgm:prSet presAssocID="{79A59C5B-2EA5-464D-AB69-EFD636C68BBF}" presName="Name0" presStyleCnt="0">
        <dgm:presLayoutVars>
          <dgm:chPref val="1"/>
          <dgm:dir/>
          <dgm:animOne val="branch"/>
          <dgm:animLvl val="lvl"/>
          <dgm:resizeHandles val="exact"/>
        </dgm:presLayoutVars>
      </dgm:prSet>
      <dgm:spPr/>
      <dgm:t>
        <a:bodyPr/>
        <a:lstStyle/>
        <a:p>
          <a:endParaRPr lang="cs-CZ"/>
        </a:p>
      </dgm:t>
    </dgm:pt>
    <dgm:pt modelId="{7947BF3C-4B17-4CBC-8BC4-58858A021A69}" type="pres">
      <dgm:prSet presAssocID="{5AC0F12F-CC76-4016-87F5-B1B866061AC9}" presName="root1" presStyleCnt="0"/>
      <dgm:spPr/>
    </dgm:pt>
    <dgm:pt modelId="{2E27C390-3403-4652-8E26-5C5786CED36D}" type="pres">
      <dgm:prSet presAssocID="{5AC0F12F-CC76-4016-87F5-B1B866061AC9}" presName="LevelOneTextNode" presStyleLbl="node0" presStyleIdx="0" presStyleCnt="1" custAng="5400000" custScaleX="410783" custScaleY="77025" custLinFactNeighborY="-1910">
        <dgm:presLayoutVars>
          <dgm:chPref val="3"/>
        </dgm:presLayoutVars>
      </dgm:prSet>
      <dgm:spPr/>
      <dgm:t>
        <a:bodyPr/>
        <a:lstStyle/>
        <a:p>
          <a:endParaRPr lang="cs-CZ"/>
        </a:p>
      </dgm:t>
    </dgm:pt>
    <dgm:pt modelId="{1BF44287-C426-47DA-928F-E87A9F130990}" type="pres">
      <dgm:prSet presAssocID="{5AC0F12F-CC76-4016-87F5-B1B866061AC9}" presName="level2hierChild" presStyleCnt="0"/>
      <dgm:spPr/>
    </dgm:pt>
    <dgm:pt modelId="{6DF84B79-6656-4DCC-916A-9181A232D3F9}" type="pres">
      <dgm:prSet presAssocID="{2B11DFC6-F497-4575-9DE6-C00D0EC036F1}" presName="conn2-1" presStyleLbl="parChTrans1D2" presStyleIdx="0" presStyleCnt="2"/>
      <dgm:spPr/>
      <dgm:t>
        <a:bodyPr/>
        <a:lstStyle/>
        <a:p>
          <a:endParaRPr lang="cs-CZ"/>
        </a:p>
      </dgm:t>
    </dgm:pt>
    <dgm:pt modelId="{3477E334-C80C-435E-ADE3-BE5D5DD7CF92}" type="pres">
      <dgm:prSet presAssocID="{2B11DFC6-F497-4575-9DE6-C00D0EC036F1}" presName="connTx" presStyleLbl="parChTrans1D2" presStyleIdx="0" presStyleCnt="2"/>
      <dgm:spPr/>
      <dgm:t>
        <a:bodyPr/>
        <a:lstStyle/>
        <a:p>
          <a:endParaRPr lang="cs-CZ"/>
        </a:p>
      </dgm:t>
    </dgm:pt>
    <dgm:pt modelId="{6A22D2D6-29A3-4752-92CC-69A9DF6D324E}" type="pres">
      <dgm:prSet presAssocID="{5DBF1D8F-B65B-4663-8E34-D586932833E5}" presName="root2" presStyleCnt="0"/>
      <dgm:spPr/>
    </dgm:pt>
    <dgm:pt modelId="{020F8340-A11C-4662-B706-C8AFA99E68A8}" type="pres">
      <dgm:prSet presAssocID="{5DBF1D8F-B65B-4663-8E34-D586932833E5}" presName="LevelTwoTextNode" presStyleLbl="node2" presStyleIdx="0" presStyleCnt="2">
        <dgm:presLayoutVars>
          <dgm:chPref val="3"/>
        </dgm:presLayoutVars>
      </dgm:prSet>
      <dgm:spPr/>
      <dgm:t>
        <a:bodyPr/>
        <a:lstStyle/>
        <a:p>
          <a:endParaRPr lang="cs-CZ"/>
        </a:p>
      </dgm:t>
    </dgm:pt>
    <dgm:pt modelId="{F21665B6-7B00-4AE6-A859-6B23E7BEF35D}" type="pres">
      <dgm:prSet presAssocID="{5DBF1D8F-B65B-4663-8E34-D586932833E5}" presName="level3hierChild" presStyleCnt="0"/>
      <dgm:spPr/>
    </dgm:pt>
    <dgm:pt modelId="{3DE7A5E6-1862-4366-9D9D-FD3ECE1A9FC5}" type="pres">
      <dgm:prSet presAssocID="{F2D559EF-CCCB-410E-9BD4-0BF8217A39F1}" presName="conn2-1" presStyleLbl="parChTrans1D2" presStyleIdx="1" presStyleCnt="2"/>
      <dgm:spPr/>
      <dgm:t>
        <a:bodyPr/>
        <a:lstStyle/>
        <a:p>
          <a:endParaRPr lang="cs-CZ"/>
        </a:p>
      </dgm:t>
    </dgm:pt>
    <dgm:pt modelId="{0233C601-1739-415F-823D-B6B0FF34BA72}" type="pres">
      <dgm:prSet presAssocID="{F2D559EF-CCCB-410E-9BD4-0BF8217A39F1}" presName="connTx" presStyleLbl="parChTrans1D2" presStyleIdx="1" presStyleCnt="2"/>
      <dgm:spPr/>
      <dgm:t>
        <a:bodyPr/>
        <a:lstStyle/>
        <a:p>
          <a:endParaRPr lang="cs-CZ"/>
        </a:p>
      </dgm:t>
    </dgm:pt>
    <dgm:pt modelId="{CAF25367-376C-4513-BBDC-F4302DB35921}" type="pres">
      <dgm:prSet presAssocID="{E18E6735-9F28-410A-9400-868A48EAA2E6}" presName="root2" presStyleCnt="0"/>
      <dgm:spPr/>
    </dgm:pt>
    <dgm:pt modelId="{E3BA894E-4E19-4D24-A165-FB3C5ABDBEFD}" type="pres">
      <dgm:prSet presAssocID="{E18E6735-9F28-410A-9400-868A48EAA2E6}" presName="LevelTwoTextNode" presStyleLbl="node2" presStyleIdx="1" presStyleCnt="2">
        <dgm:presLayoutVars>
          <dgm:chPref val="3"/>
        </dgm:presLayoutVars>
      </dgm:prSet>
      <dgm:spPr/>
      <dgm:t>
        <a:bodyPr/>
        <a:lstStyle/>
        <a:p>
          <a:endParaRPr lang="cs-CZ"/>
        </a:p>
      </dgm:t>
    </dgm:pt>
    <dgm:pt modelId="{3C10C52D-023E-4188-B8A0-AB2131B4488D}" type="pres">
      <dgm:prSet presAssocID="{E18E6735-9F28-410A-9400-868A48EAA2E6}" presName="level3hierChild" presStyleCnt="0"/>
      <dgm:spPr/>
    </dgm:pt>
  </dgm:ptLst>
  <dgm:cxnLst>
    <dgm:cxn modelId="{4D4AE282-5CEA-44BB-8AC8-D09DC08F6020}" type="presOf" srcId="{5AC0F12F-CC76-4016-87F5-B1B866061AC9}" destId="{2E27C390-3403-4652-8E26-5C5786CED36D}" srcOrd="0" destOrd="0" presId="urn:microsoft.com/office/officeart/2008/layout/HorizontalMultiLevelHierarchy"/>
    <dgm:cxn modelId="{CC3A1E84-D153-4054-905A-4256D8950C94}" type="presOf" srcId="{F2D559EF-CCCB-410E-9BD4-0BF8217A39F1}" destId="{0233C601-1739-415F-823D-B6B0FF34BA72}" srcOrd="1" destOrd="0" presId="urn:microsoft.com/office/officeart/2008/layout/HorizontalMultiLevelHierarchy"/>
    <dgm:cxn modelId="{90217688-9023-43DC-ABE1-38E26AA47C15}" type="presOf" srcId="{79A59C5B-2EA5-464D-AB69-EFD636C68BBF}" destId="{B84F0B73-D946-478B-8BD7-15FD8C1FD017}" srcOrd="0" destOrd="0" presId="urn:microsoft.com/office/officeart/2008/layout/HorizontalMultiLevelHierarchy"/>
    <dgm:cxn modelId="{3866D324-9D26-4888-80A3-22072425B4F1}" type="presOf" srcId="{2B11DFC6-F497-4575-9DE6-C00D0EC036F1}" destId="{6DF84B79-6656-4DCC-916A-9181A232D3F9}" srcOrd="0" destOrd="0" presId="urn:microsoft.com/office/officeart/2008/layout/HorizontalMultiLevelHierarchy"/>
    <dgm:cxn modelId="{1AC4AF4A-A110-4213-B92A-106FF21BE9D4}" srcId="{5AC0F12F-CC76-4016-87F5-B1B866061AC9}" destId="{E18E6735-9F28-410A-9400-868A48EAA2E6}" srcOrd="1" destOrd="0" parTransId="{F2D559EF-CCCB-410E-9BD4-0BF8217A39F1}" sibTransId="{C7418511-4A32-4E0A-AF21-E287320E0315}"/>
    <dgm:cxn modelId="{47A09C73-A203-4341-B279-0F0E362021C4}" type="presOf" srcId="{E18E6735-9F28-410A-9400-868A48EAA2E6}" destId="{E3BA894E-4E19-4D24-A165-FB3C5ABDBEFD}" srcOrd="0" destOrd="0" presId="urn:microsoft.com/office/officeart/2008/layout/HorizontalMultiLevelHierarchy"/>
    <dgm:cxn modelId="{FA0DB292-DBD4-4BE6-911D-AD7D5D2A744C}" type="presOf" srcId="{5DBF1D8F-B65B-4663-8E34-D586932833E5}" destId="{020F8340-A11C-4662-B706-C8AFA99E68A8}" srcOrd="0" destOrd="0" presId="urn:microsoft.com/office/officeart/2008/layout/HorizontalMultiLevelHierarchy"/>
    <dgm:cxn modelId="{54E0A27A-D587-4737-9F90-71421D80CCC8}" type="presOf" srcId="{F2D559EF-CCCB-410E-9BD4-0BF8217A39F1}" destId="{3DE7A5E6-1862-4366-9D9D-FD3ECE1A9FC5}" srcOrd="0" destOrd="0" presId="urn:microsoft.com/office/officeart/2008/layout/HorizontalMultiLevelHierarchy"/>
    <dgm:cxn modelId="{7319DB57-854C-4297-B422-F024AB41F4C0}" srcId="{5AC0F12F-CC76-4016-87F5-B1B866061AC9}" destId="{5DBF1D8F-B65B-4663-8E34-D586932833E5}" srcOrd="0" destOrd="0" parTransId="{2B11DFC6-F497-4575-9DE6-C00D0EC036F1}" sibTransId="{33ADB900-DCD6-4E19-835D-FDDACF5C25C0}"/>
    <dgm:cxn modelId="{143CE7BD-20C1-4972-A305-DA61C2396986}" type="presOf" srcId="{2B11DFC6-F497-4575-9DE6-C00D0EC036F1}" destId="{3477E334-C80C-435E-ADE3-BE5D5DD7CF92}" srcOrd="1" destOrd="0" presId="urn:microsoft.com/office/officeart/2008/layout/HorizontalMultiLevelHierarchy"/>
    <dgm:cxn modelId="{BE0012EA-0B6A-483E-81F5-98B20CEF858C}" srcId="{79A59C5B-2EA5-464D-AB69-EFD636C68BBF}" destId="{5AC0F12F-CC76-4016-87F5-B1B866061AC9}" srcOrd="0" destOrd="0" parTransId="{A4E60EE9-DF2B-4BF6-8A40-837C04851A22}" sibTransId="{217CA02A-B984-4CC9-9CC8-249A094FAE0F}"/>
    <dgm:cxn modelId="{C5C11ADF-83EE-43AF-9FDF-C3A7CBA50D99}" type="presParOf" srcId="{B84F0B73-D946-478B-8BD7-15FD8C1FD017}" destId="{7947BF3C-4B17-4CBC-8BC4-58858A021A69}" srcOrd="0" destOrd="0" presId="urn:microsoft.com/office/officeart/2008/layout/HorizontalMultiLevelHierarchy"/>
    <dgm:cxn modelId="{3E7A6C96-B0CF-486D-A048-4CFAE3FC89C8}" type="presParOf" srcId="{7947BF3C-4B17-4CBC-8BC4-58858A021A69}" destId="{2E27C390-3403-4652-8E26-5C5786CED36D}" srcOrd="0" destOrd="0" presId="urn:microsoft.com/office/officeart/2008/layout/HorizontalMultiLevelHierarchy"/>
    <dgm:cxn modelId="{BE7823F2-1661-48F5-AD9E-0B6B87044D52}" type="presParOf" srcId="{7947BF3C-4B17-4CBC-8BC4-58858A021A69}" destId="{1BF44287-C426-47DA-928F-E87A9F130990}" srcOrd="1" destOrd="0" presId="urn:microsoft.com/office/officeart/2008/layout/HorizontalMultiLevelHierarchy"/>
    <dgm:cxn modelId="{80539DD8-A974-47DD-BEF1-0944E64807B5}" type="presParOf" srcId="{1BF44287-C426-47DA-928F-E87A9F130990}" destId="{6DF84B79-6656-4DCC-916A-9181A232D3F9}" srcOrd="0" destOrd="0" presId="urn:microsoft.com/office/officeart/2008/layout/HorizontalMultiLevelHierarchy"/>
    <dgm:cxn modelId="{4CCBABC0-30F3-4E3C-8DA4-27983903C33D}" type="presParOf" srcId="{6DF84B79-6656-4DCC-916A-9181A232D3F9}" destId="{3477E334-C80C-435E-ADE3-BE5D5DD7CF92}" srcOrd="0" destOrd="0" presId="urn:microsoft.com/office/officeart/2008/layout/HorizontalMultiLevelHierarchy"/>
    <dgm:cxn modelId="{39268D1A-5F87-42BB-B721-398AEF743AC1}" type="presParOf" srcId="{1BF44287-C426-47DA-928F-E87A9F130990}" destId="{6A22D2D6-29A3-4752-92CC-69A9DF6D324E}" srcOrd="1" destOrd="0" presId="urn:microsoft.com/office/officeart/2008/layout/HorizontalMultiLevelHierarchy"/>
    <dgm:cxn modelId="{539F36BB-9E2C-41C4-88AC-3AD8C9D80BC3}" type="presParOf" srcId="{6A22D2D6-29A3-4752-92CC-69A9DF6D324E}" destId="{020F8340-A11C-4662-B706-C8AFA99E68A8}" srcOrd="0" destOrd="0" presId="urn:microsoft.com/office/officeart/2008/layout/HorizontalMultiLevelHierarchy"/>
    <dgm:cxn modelId="{9B9E1A2A-5759-4A74-82AC-5C72F0395FE1}" type="presParOf" srcId="{6A22D2D6-29A3-4752-92CC-69A9DF6D324E}" destId="{F21665B6-7B00-4AE6-A859-6B23E7BEF35D}" srcOrd="1" destOrd="0" presId="urn:microsoft.com/office/officeart/2008/layout/HorizontalMultiLevelHierarchy"/>
    <dgm:cxn modelId="{7BD107E4-854F-4A33-9644-FC970B0A0864}" type="presParOf" srcId="{1BF44287-C426-47DA-928F-E87A9F130990}" destId="{3DE7A5E6-1862-4366-9D9D-FD3ECE1A9FC5}" srcOrd="2" destOrd="0" presId="urn:microsoft.com/office/officeart/2008/layout/HorizontalMultiLevelHierarchy"/>
    <dgm:cxn modelId="{AC21927E-CD17-4640-9CDF-B85AC45D512A}" type="presParOf" srcId="{3DE7A5E6-1862-4366-9D9D-FD3ECE1A9FC5}" destId="{0233C601-1739-415F-823D-B6B0FF34BA72}" srcOrd="0" destOrd="0" presId="urn:microsoft.com/office/officeart/2008/layout/HorizontalMultiLevelHierarchy"/>
    <dgm:cxn modelId="{E2BB7A25-EBD8-48BA-8D5C-123990561575}" type="presParOf" srcId="{1BF44287-C426-47DA-928F-E87A9F130990}" destId="{CAF25367-376C-4513-BBDC-F4302DB35921}" srcOrd="3" destOrd="0" presId="urn:microsoft.com/office/officeart/2008/layout/HorizontalMultiLevelHierarchy"/>
    <dgm:cxn modelId="{F510F02F-FDF1-4287-B500-C207CAD75205}" type="presParOf" srcId="{CAF25367-376C-4513-BBDC-F4302DB35921}" destId="{E3BA894E-4E19-4D24-A165-FB3C5ABDBEFD}" srcOrd="0" destOrd="0" presId="urn:microsoft.com/office/officeart/2008/layout/HorizontalMultiLevelHierarchy"/>
    <dgm:cxn modelId="{9203BBE5-5E97-45CD-82A2-5DC0499F0D1C}" type="presParOf" srcId="{CAF25367-376C-4513-BBDC-F4302DB35921}" destId="{3C10C52D-023E-4188-B8A0-AB2131B4488D}"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B35DB3-BA83-4E70-B664-47F431A3FB44}" type="doc">
      <dgm:prSet loTypeId="urn:microsoft.com/office/officeart/2005/8/layout/hProcess9" loCatId="process" qsTypeId="urn:microsoft.com/office/officeart/2005/8/quickstyle/simple1" qsCatId="simple" csTypeId="urn:microsoft.com/office/officeart/2005/8/colors/accent4_1" csCatId="accent4" phldr="1"/>
      <dgm:spPr/>
    </dgm:pt>
    <dgm:pt modelId="{CECC6749-C167-4DBC-94BC-A6A5E3206CF8}">
      <dgm:prSet phldrT="[Text]"/>
      <dgm:spPr/>
      <dgm:t>
        <a:bodyPr/>
        <a:lstStyle/>
        <a:p>
          <a:r>
            <a:rPr lang="cs-CZ" dirty="0" smtClean="0"/>
            <a:t>1 - 3 den zdarma</a:t>
          </a:r>
          <a:endParaRPr lang="cs-CZ" dirty="0"/>
        </a:p>
      </dgm:t>
    </dgm:pt>
    <dgm:pt modelId="{533B71AA-58B3-4FEB-AB7A-BEEF870BB918}" type="parTrans" cxnId="{3BE3E310-48E7-4DFD-A16C-C3FD9DF2616B}">
      <dgm:prSet/>
      <dgm:spPr/>
      <dgm:t>
        <a:bodyPr/>
        <a:lstStyle/>
        <a:p>
          <a:endParaRPr lang="cs-CZ"/>
        </a:p>
      </dgm:t>
    </dgm:pt>
    <dgm:pt modelId="{9D42A565-5EDE-4802-AED5-8ED3EDEA667F}" type="sibTrans" cxnId="{3BE3E310-48E7-4DFD-A16C-C3FD9DF2616B}">
      <dgm:prSet/>
      <dgm:spPr/>
      <dgm:t>
        <a:bodyPr/>
        <a:lstStyle/>
        <a:p>
          <a:endParaRPr lang="cs-CZ"/>
        </a:p>
      </dgm:t>
    </dgm:pt>
    <dgm:pt modelId="{B418F5A6-67BB-4AD2-BC7E-4289906F322B}">
      <dgm:prSet phldrT="[Text]"/>
      <dgm:spPr/>
      <dgm:t>
        <a:bodyPr/>
        <a:lstStyle/>
        <a:p>
          <a:r>
            <a:rPr lang="cs-CZ" dirty="0" smtClean="0"/>
            <a:t>4 - 14 den zaměstnavatel</a:t>
          </a:r>
          <a:endParaRPr lang="cs-CZ" dirty="0"/>
        </a:p>
      </dgm:t>
    </dgm:pt>
    <dgm:pt modelId="{0B3DDCDB-53B3-485A-B30E-D116064638B7}" type="parTrans" cxnId="{0BDCE755-1B92-47CD-9622-17E3602DA68A}">
      <dgm:prSet/>
      <dgm:spPr/>
      <dgm:t>
        <a:bodyPr/>
        <a:lstStyle/>
        <a:p>
          <a:endParaRPr lang="cs-CZ"/>
        </a:p>
      </dgm:t>
    </dgm:pt>
    <dgm:pt modelId="{8C692C8F-0532-40A9-AA27-08C681957473}" type="sibTrans" cxnId="{0BDCE755-1B92-47CD-9622-17E3602DA68A}">
      <dgm:prSet/>
      <dgm:spPr/>
      <dgm:t>
        <a:bodyPr/>
        <a:lstStyle/>
        <a:p>
          <a:endParaRPr lang="cs-CZ"/>
        </a:p>
      </dgm:t>
    </dgm:pt>
    <dgm:pt modelId="{300C983B-AEDA-48FD-BE8E-4C84CA4D2082}">
      <dgm:prSet phldrT="[Text]"/>
      <dgm:spPr/>
      <dgm:t>
        <a:bodyPr/>
        <a:lstStyle/>
        <a:p>
          <a:r>
            <a:rPr lang="cs-CZ" dirty="0" smtClean="0"/>
            <a:t>15 den a dále OSSZ (PSSZ, MSSZ)</a:t>
          </a:r>
          <a:endParaRPr lang="cs-CZ" dirty="0"/>
        </a:p>
      </dgm:t>
    </dgm:pt>
    <dgm:pt modelId="{C4BCD78D-D57F-4ED4-AAD0-00C2A26F1BDD}" type="parTrans" cxnId="{328157F6-0A6B-4696-8770-FC1AC266888B}">
      <dgm:prSet/>
      <dgm:spPr/>
      <dgm:t>
        <a:bodyPr/>
        <a:lstStyle/>
        <a:p>
          <a:endParaRPr lang="cs-CZ"/>
        </a:p>
      </dgm:t>
    </dgm:pt>
    <dgm:pt modelId="{40DA9613-1824-488F-88B3-6B8668A7CEFD}" type="sibTrans" cxnId="{328157F6-0A6B-4696-8770-FC1AC266888B}">
      <dgm:prSet/>
      <dgm:spPr/>
      <dgm:t>
        <a:bodyPr/>
        <a:lstStyle/>
        <a:p>
          <a:endParaRPr lang="cs-CZ"/>
        </a:p>
      </dgm:t>
    </dgm:pt>
    <dgm:pt modelId="{1FD1F8E3-2BB4-4A0D-9F31-F8ECE491694B}" type="pres">
      <dgm:prSet presAssocID="{EBB35DB3-BA83-4E70-B664-47F431A3FB44}" presName="CompostProcess" presStyleCnt="0">
        <dgm:presLayoutVars>
          <dgm:dir/>
          <dgm:resizeHandles val="exact"/>
        </dgm:presLayoutVars>
      </dgm:prSet>
      <dgm:spPr/>
    </dgm:pt>
    <dgm:pt modelId="{21C1E3C6-97AB-4DF7-B2B4-F7C42C0093E5}" type="pres">
      <dgm:prSet presAssocID="{EBB35DB3-BA83-4E70-B664-47F431A3FB44}" presName="arrow" presStyleLbl="bgShp" presStyleIdx="0" presStyleCnt="1"/>
      <dgm:spPr/>
    </dgm:pt>
    <dgm:pt modelId="{FCA6284F-A7AA-4F26-A1C8-145CF2DB08BC}" type="pres">
      <dgm:prSet presAssocID="{EBB35DB3-BA83-4E70-B664-47F431A3FB44}" presName="linearProcess" presStyleCnt="0"/>
      <dgm:spPr/>
    </dgm:pt>
    <dgm:pt modelId="{99CF4CF8-C558-4879-9680-D57161DC8AC9}" type="pres">
      <dgm:prSet presAssocID="{CECC6749-C167-4DBC-94BC-A6A5E3206CF8}" presName="textNode" presStyleLbl="node1" presStyleIdx="0" presStyleCnt="3" custLinFactNeighborX="11956" custLinFactNeighborY="-69234">
        <dgm:presLayoutVars>
          <dgm:bulletEnabled val="1"/>
        </dgm:presLayoutVars>
      </dgm:prSet>
      <dgm:spPr/>
      <dgm:t>
        <a:bodyPr/>
        <a:lstStyle/>
        <a:p>
          <a:endParaRPr lang="cs-CZ"/>
        </a:p>
      </dgm:t>
    </dgm:pt>
    <dgm:pt modelId="{581B61A1-EA90-4305-A33D-DB97DB3B238A}" type="pres">
      <dgm:prSet presAssocID="{9D42A565-5EDE-4802-AED5-8ED3EDEA667F}" presName="sibTrans" presStyleCnt="0"/>
      <dgm:spPr/>
    </dgm:pt>
    <dgm:pt modelId="{8A1F5DF3-54CD-42AB-A702-CF6CB94865BC}" type="pres">
      <dgm:prSet presAssocID="{B418F5A6-67BB-4AD2-BC7E-4289906F322B}" presName="textNode" presStyleLbl="node1" presStyleIdx="1" presStyleCnt="3" custLinFactNeighborY="-71759">
        <dgm:presLayoutVars>
          <dgm:bulletEnabled val="1"/>
        </dgm:presLayoutVars>
      </dgm:prSet>
      <dgm:spPr/>
      <dgm:t>
        <a:bodyPr/>
        <a:lstStyle/>
        <a:p>
          <a:endParaRPr lang="cs-CZ"/>
        </a:p>
      </dgm:t>
    </dgm:pt>
    <dgm:pt modelId="{12A14DE7-1359-452A-9F94-4F3428D27C92}" type="pres">
      <dgm:prSet presAssocID="{8C692C8F-0532-40A9-AA27-08C681957473}" presName="sibTrans" presStyleCnt="0"/>
      <dgm:spPr/>
    </dgm:pt>
    <dgm:pt modelId="{87C88ADD-6F6A-48A0-909A-628CD834A2F4}" type="pres">
      <dgm:prSet presAssocID="{300C983B-AEDA-48FD-BE8E-4C84CA4D2082}" presName="textNode" presStyleLbl="node1" presStyleIdx="2" presStyleCnt="3" custLinFactNeighborX="-26733" custLinFactNeighborY="-74074">
        <dgm:presLayoutVars>
          <dgm:bulletEnabled val="1"/>
        </dgm:presLayoutVars>
      </dgm:prSet>
      <dgm:spPr/>
      <dgm:t>
        <a:bodyPr/>
        <a:lstStyle/>
        <a:p>
          <a:endParaRPr lang="cs-CZ"/>
        </a:p>
      </dgm:t>
    </dgm:pt>
  </dgm:ptLst>
  <dgm:cxnLst>
    <dgm:cxn modelId="{B0240B85-A6A2-4D2A-849E-A2F4EBCD71A5}" type="presOf" srcId="{CECC6749-C167-4DBC-94BC-A6A5E3206CF8}" destId="{99CF4CF8-C558-4879-9680-D57161DC8AC9}" srcOrd="0" destOrd="0" presId="urn:microsoft.com/office/officeart/2005/8/layout/hProcess9"/>
    <dgm:cxn modelId="{328157F6-0A6B-4696-8770-FC1AC266888B}" srcId="{EBB35DB3-BA83-4E70-B664-47F431A3FB44}" destId="{300C983B-AEDA-48FD-BE8E-4C84CA4D2082}" srcOrd="2" destOrd="0" parTransId="{C4BCD78D-D57F-4ED4-AAD0-00C2A26F1BDD}" sibTransId="{40DA9613-1824-488F-88B3-6B8668A7CEFD}"/>
    <dgm:cxn modelId="{8C2F07F3-68DD-412E-AB52-446A3C9F1832}" type="presOf" srcId="{300C983B-AEDA-48FD-BE8E-4C84CA4D2082}" destId="{87C88ADD-6F6A-48A0-909A-628CD834A2F4}" srcOrd="0" destOrd="0" presId="urn:microsoft.com/office/officeart/2005/8/layout/hProcess9"/>
    <dgm:cxn modelId="{0BDCE755-1B92-47CD-9622-17E3602DA68A}" srcId="{EBB35DB3-BA83-4E70-B664-47F431A3FB44}" destId="{B418F5A6-67BB-4AD2-BC7E-4289906F322B}" srcOrd="1" destOrd="0" parTransId="{0B3DDCDB-53B3-485A-B30E-D116064638B7}" sibTransId="{8C692C8F-0532-40A9-AA27-08C681957473}"/>
    <dgm:cxn modelId="{A6EB617A-3F05-413B-A910-B87C65915E47}" type="presOf" srcId="{B418F5A6-67BB-4AD2-BC7E-4289906F322B}" destId="{8A1F5DF3-54CD-42AB-A702-CF6CB94865BC}" srcOrd="0" destOrd="0" presId="urn:microsoft.com/office/officeart/2005/8/layout/hProcess9"/>
    <dgm:cxn modelId="{C48BA316-57E1-44F5-848E-37E9CB231F67}" type="presOf" srcId="{EBB35DB3-BA83-4E70-B664-47F431A3FB44}" destId="{1FD1F8E3-2BB4-4A0D-9F31-F8ECE491694B}" srcOrd="0" destOrd="0" presId="urn:microsoft.com/office/officeart/2005/8/layout/hProcess9"/>
    <dgm:cxn modelId="{3BE3E310-48E7-4DFD-A16C-C3FD9DF2616B}" srcId="{EBB35DB3-BA83-4E70-B664-47F431A3FB44}" destId="{CECC6749-C167-4DBC-94BC-A6A5E3206CF8}" srcOrd="0" destOrd="0" parTransId="{533B71AA-58B3-4FEB-AB7A-BEEF870BB918}" sibTransId="{9D42A565-5EDE-4802-AED5-8ED3EDEA667F}"/>
    <dgm:cxn modelId="{D81460E4-A6E7-4909-873B-4D4BDCEB59C7}" type="presParOf" srcId="{1FD1F8E3-2BB4-4A0D-9F31-F8ECE491694B}" destId="{21C1E3C6-97AB-4DF7-B2B4-F7C42C0093E5}" srcOrd="0" destOrd="0" presId="urn:microsoft.com/office/officeart/2005/8/layout/hProcess9"/>
    <dgm:cxn modelId="{F65B065B-6BBA-424B-9C11-47E3FAABC038}" type="presParOf" srcId="{1FD1F8E3-2BB4-4A0D-9F31-F8ECE491694B}" destId="{FCA6284F-A7AA-4F26-A1C8-145CF2DB08BC}" srcOrd="1" destOrd="0" presId="urn:microsoft.com/office/officeart/2005/8/layout/hProcess9"/>
    <dgm:cxn modelId="{9F48D490-AC45-4B4A-88E5-4D8390FB22B1}" type="presParOf" srcId="{FCA6284F-A7AA-4F26-A1C8-145CF2DB08BC}" destId="{99CF4CF8-C558-4879-9680-D57161DC8AC9}" srcOrd="0" destOrd="0" presId="urn:microsoft.com/office/officeart/2005/8/layout/hProcess9"/>
    <dgm:cxn modelId="{665BEB44-AAE1-408A-BDAF-465B8CDB34CE}" type="presParOf" srcId="{FCA6284F-A7AA-4F26-A1C8-145CF2DB08BC}" destId="{581B61A1-EA90-4305-A33D-DB97DB3B238A}" srcOrd="1" destOrd="0" presId="urn:microsoft.com/office/officeart/2005/8/layout/hProcess9"/>
    <dgm:cxn modelId="{9C963C77-142B-4D0C-88EB-DC4E69E3EA61}" type="presParOf" srcId="{FCA6284F-A7AA-4F26-A1C8-145CF2DB08BC}" destId="{8A1F5DF3-54CD-42AB-A702-CF6CB94865BC}" srcOrd="2" destOrd="0" presId="urn:microsoft.com/office/officeart/2005/8/layout/hProcess9"/>
    <dgm:cxn modelId="{988FB4FA-BD62-4757-8CBD-D7374055E497}" type="presParOf" srcId="{FCA6284F-A7AA-4F26-A1C8-145CF2DB08BC}" destId="{12A14DE7-1359-452A-9F94-4F3428D27C92}" srcOrd="3" destOrd="0" presId="urn:microsoft.com/office/officeart/2005/8/layout/hProcess9"/>
    <dgm:cxn modelId="{0BBCF4FF-2D56-410F-B173-7422BCC19925}" type="presParOf" srcId="{FCA6284F-A7AA-4F26-A1C8-145CF2DB08BC}" destId="{87C88ADD-6F6A-48A0-909A-628CD834A2F4}"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AC803F-13CD-428B-8010-5570BDDBCFF6}" type="doc">
      <dgm:prSet loTypeId="urn:microsoft.com/office/officeart/2005/8/layout/hierarchy2" loCatId="hierarchy" qsTypeId="urn:microsoft.com/office/officeart/2005/8/quickstyle/3d1" qsCatId="3D" csTypeId="urn:microsoft.com/office/officeart/2005/8/colors/colorful5" csCatId="colorful" phldr="1"/>
      <dgm:spPr/>
      <dgm:t>
        <a:bodyPr/>
        <a:lstStyle/>
        <a:p>
          <a:endParaRPr lang="cs-CZ"/>
        </a:p>
      </dgm:t>
    </dgm:pt>
    <dgm:pt modelId="{93919E0D-C3CE-4FEF-B8B7-2088A137D085}">
      <dgm:prSet phldrT="[Text]"/>
      <dgm:spPr/>
      <dgm:t>
        <a:bodyPr/>
        <a:lstStyle/>
        <a:p>
          <a:r>
            <a:rPr lang="cs-CZ" b="1" dirty="0" smtClean="0">
              <a:solidFill>
                <a:schemeClr val="tx1"/>
              </a:solidFill>
            </a:rPr>
            <a:t>Vyměřovací základ</a:t>
          </a:r>
        </a:p>
        <a:p>
          <a:r>
            <a:rPr lang="cs-CZ" b="1" dirty="0" smtClean="0">
              <a:solidFill>
                <a:schemeClr val="tx1"/>
              </a:solidFill>
            </a:rPr>
            <a:t>13,5%</a:t>
          </a:r>
          <a:endParaRPr lang="cs-CZ" b="1" dirty="0">
            <a:solidFill>
              <a:schemeClr val="tx1"/>
            </a:solidFill>
          </a:endParaRPr>
        </a:p>
      </dgm:t>
    </dgm:pt>
    <dgm:pt modelId="{322BE24E-27E0-4D7D-80D5-395656D2DD86}" type="parTrans" cxnId="{34002135-3DAF-4036-B007-B923EC2CCF7F}">
      <dgm:prSet/>
      <dgm:spPr/>
      <dgm:t>
        <a:bodyPr/>
        <a:lstStyle/>
        <a:p>
          <a:endParaRPr lang="cs-CZ" b="1"/>
        </a:p>
      </dgm:t>
    </dgm:pt>
    <dgm:pt modelId="{E4A223A0-9A69-465B-9DB0-8825B233214D}" type="sibTrans" cxnId="{34002135-3DAF-4036-B007-B923EC2CCF7F}">
      <dgm:prSet/>
      <dgm:spPr/>
      <dgm:t>
        <a:bodyPr/>
        <a:lstStyle/>
        <a:p>
          <a:endParaRPr lang="cs-CZ" b="1"/>
        </a:p>
      </dgm:t>
    </dgm:pt>
    <dgm:pt modelId="{6FE18DFF-A9A6-4BF1-825E-FE9E18030E9C}">
      <dgm:prSet phldrT="[Text]" custT="1"/>
      <dgm:spPr/>
      <dgm:t>
        <a:bodyPr/>
        <a:lstStyle/>
        <a:p>
          <a:r>
            <a:rPr lang="cs-CZ" sz="1800" b="1" dirty="0" smtClean="0">
              <a:solidFill>
                <a:schemeClr val="tx1"/>
              </a:solidFill>
            </a:rPr>
            <a:t>Zaměstnanec </a:t>
          </a:r>
          <a:r>
            <a:rPr lang="cs-CZ" sz="1800" b="1" dirty="0" smtClean="0">
              <a:solidFill>
                <a:schemeClr val="tx1"/>
              </a:solidFill>
            </a:rPr>
            <a:t>uhradí 1/3 = 4,5%</a:t>
          </a:r>
          <a:endParaRPr lang="cs-CZ" sz="1800" b="1" dirty="0">
            <a:solidFill>
              <a:schemeClr val="tx1"/>
            </a:solidFill>
          </a:endParaRPr>
        </a:p>
      </dgm:t>
    </dgm:pt>
    <dgm:pt modelId="{E248F268-8D54-4A22-90BD-2962A5C8B830}" type="parTrans" cxnId="{A7AD23F6-6D5B-4E48-B297-2FEA5025BC73}">
      <dgm:prSet/>
      <dgm:spPr/>
      <dgm:t>
        <a:bodyPr/>
        <a:lstStyle/>
        <a:p>
          <a:endParaRPr lang="cs-CZ" b="1"/>
        </a:p>
      </dgm:t>
    </dgm:pt>
    <dgm:pt modelId="{6C07C79F-FE70-4FB4-AC1C-CEC855910A01}" type="sibTrans" cxnId="{A7AD23F6-6D5B-4E48-B297-2FEA5025BC73}">
      <dgm:prSet/>
      <dgm:spPr/>
      <dgm:t>
        <a:bodyPr/>
        <a:lstStyle/>
        <a:p>
          <a:endParaRPr lang="cs-CZ" b="1"/>
        </a:p>
      </dgm:t>
    </dgm:pt>
    <dgm:pt modelId="{05465BCF-76B2-4263-8BEF-5B2DADF31977}">
      <dgm:prSet phldrT="[Text]" custT="1"/>
      <dgm:spPr/>
      <dgm:t>
        <a:bodyPr/>
        <a:lstStyle/>
        <a:p>
          <a:r>
            <a:rPr lang="cs-CZ" sz="1800" b="1" dirty="0" smtClean="0">
              <a:solidFill>
                <a:schemeClr val="tx1"/>
              </a:solidFill>
            </a:rPr>
            <a:t>Zaměstnavatel ze svých prostředků 2/3  = 9%</a:t>
          </a:r>
          <a:endParaRPr lang="cs-CZ" sz="1800" b="1" dirty="0">
            <a:solidFill>
              <a:schemeClr val="tx1"/>
            </a:solidFill>
          </a:endParaRPr>
        </a:p>
      </dgm:t>
    </dgm:pt>
    <dgm:pt modelId="{5E1C52C2-EE58-4EB9-B2A3-672E7406775F}" type="parTrans" cxnId="{C2778B2B-C724-4DDC-92C6-7AA2BF7B4581}">
      <dgm:prSet/>
      <dgm:spPr/>
      <dgm:t>
        <a:bodyPr/>
        <a:lstStyle/>
        <a:p>
          <a:endParaRPr lang="cs-CZ" b="1"/>
        </a:p>
      </dgm:t>
    </dgm:pt>
    <dgm:pt modelId="{F2687822-E910-4D87-9E3D-902F37B8DE8B}" type="sibTrans" cxnId="{C2778B2B-C724-4DDC-92C6-7AA2BF7B4581}">
      <dgm:prSet/>
      <dgm:spPr/>
      <dgm:t>
        <a:bodyPr/>
        <a:lstStyle/>
        <a:p>
          <a:endParaRPr lang="cs-CZ" b="1"/>
        </a:p>
      </dgm:t>
    </dgm:pt>
    <dgm:pt modelId="{58DC4909-2D79-4DC3-BD26-F33789827337}" type="pres">
      <dgm:prSet presAssocID="{A8AC803F-13CD-428B-8010-5570BDDBCFF6}" presName="diagram" presStyleCnt="0">
        <dgm:presLayoutVars>
          <dgm:chPref val="1"/>
          <dgm:dir/>
          <dgm:animOne val="branch"/>
          <dgm:animLvl val="lvl"/>
          <dgm:resizeHandles val="exact"/>
        </dgm:presLayoutVars>
      </dgm:prSet>
      <dgm:spPr/>
      <dgm:t>
        <a:bodyPr/>
        <a:lstStyle/>
        <a:p>
          <a:endParaRPr lang="cs-CZ"/>
        </a:p>
      </dgm:t>
    </dgm:pt>
    <dgm:pt modelId="{C096760F-3A40-42A8-8FBD-F835E29C38A0}" type="pres">
      <dgm:prSet presAssocID="{93919E0D-C3CE-4FEF-B8B7-2088A137D085}" presName="root1" presStyleCnt="0"/>
      <dgm:spPr/>
    </dgm:pt>
    <dgm:pt modelId="{3851266B-3534-4078-B54F-E86AE7F4155D}" type="pres">
      <dgm:prSet presAssocID="{93919E0D-C3CE-4FEF-B8B7-2088A137D085}" presName="LevelOneTextNode" presStyleLbl="node0" presStyleIdx="0" presStyleCnt="1" custScaleX="18287" custScaleY="16959" custLinFactNeighborX="15827" custLinFactNeighborY="20880">
        <dgm:presLayoutVars>
          <dgm:chPref val="3"/>
        </dgm:presLayoutVars>
      </dgm:prSet>
      <dgm:spPr/>
      <dgm:t>
        <a:bodyPr/>
        <a:lstStyle/>
        <a:p>
          <a:endParaRPr lang="cs-CZ"/>
        </a:p>
      </dgm:t>
    </dgm:pt>
    <dgm:pt modelId="{16FDF988-BE46-4B15-B83D-B7DBADEDDECE}" type="pres">
      <dgm:prSet presAssocID="{93919E0D-C3CE-4FEF-B8B7-2088A137D085}" presName="level2hierChild" presStyleCnt="0"/>
      <dgm:spPr/>
    </dgm:pt>
    <dgm:pt modelId="{8753649D-1A73-44AA-9F6E-59AA0A29DC7C}" type="pres">
      <dgm:prSet presAssocID="{E248F268-8D54-4A22-90BD-2962A5C8B830}" presName="conn2-1" presStyleLbl="parChTrans1D2" presStyleIdx="0" presStyleCnt="2"/>
      <dgm:spPr/>
      <dgm:t>
        <a:bodyPr/>
        <a:lstStyle/>
        <a:p>
          <a:endParaRPr lang="cs-CZ"/>
        </a:p>
      </dgm:t>
    </dgm:pt>
    <dgm:pt modelId="{8E9ED91C-53BE-4FCD-8069-B8ABE13071EE}" type="pres">
      <dgm:prSet presAssocID="{E248F268-8D54-4A22-90BD-2962A5C8B830}" presName="connTx" presStyleLbl="parChTrans1D2" presStyleIdx="0" presStyleCnt="2"/>
      <dgm:spPr/>
      <dgm:t>
        <a:bodyPr/>
        <a:lstStyle/>
        <a:p>
          <a:endParaRPr lang="cs-CZ"/>
        </a:p>
      </dgm:t>
    </dgm:pt>
    <dgm:pt modelId="{C310B262-47C4-4768-85D4-E3E30786D407}" type="pres">
      <dgm:prSet presAssocID="{6FE18DFF-A9A6-4BF1-825E-FE9E18030E9C}" presName="root2" presStyleCnt="0"/>
      <dgm:spPr/>
    </dgm:pt>
    <dgm:pt modelId="{BB4C05BE-FF38-4E66-977F-A5623542F69D}" type="pres">
      <dgm:prSet presAssocID="{6FE18DFF-A9A6-4BF1-825E-FE9E18030E9C}" presName="LevelTwoTextNode" presStyleLbl="node2" presStyleIdx="0" presStyleCnt="2" custScaleX="20623" custScaleY="13952" custLinFactNeighborX="-13720" custLinFactNeighborY="20723">
        <dgm:presLayoutVars>
          <dgm:chPref val="3"/>
        </dgm:presLayoutVars>
      </dgm:prSet>
      <dgm:spPr/>
      <dgm:t>
        <a:bodyPr/>
        <a:lstStyle/>
        <a:p>
          <a:endParaRPr lang="cs-CZ"/>
        </a:p>
      </dgm:t>
    </dgm:pt>
    <dgm:pt modelId="{3814B61A-509E-4125-A37A-7DE88D95CA99}" type="pres">
      <dgm:prSet presAssocID="{6FE18DFF-A9A6-4BF1-825E-FE9E18030E9C}" presName="level3hierChild" presStyleCnt="0"/>
      <dgm:spPr/>
    </dgm:pt>
    <dgm:pt modelId="{06F2618D-C30C-4E53-BC6C-5B3E442702B2}" type="pres">
      <dgm:prSet presAssocID="{5E1C52C2-EE58-4EB9-B2A3-672E7406775F}" presName="conn2-1" presStyleLbl="parChTrans1D2" presStyleIdx="1" presStyleCnt="2"/>
      <dgm:spPr/>
      <dgm:t>
        <a:bodyPr/>
        <a:lstStyle/>
        <a:p>
          <a:endParaRPr lang="cs-CZ"/>
        </a:p>
      </dgm:t>
    </dgm:pt>
    <dgm:pt modelId="{D900CDE0-9DD9-4672-8A1C-38427F42BA6C}" type="pres">
      <dgm:prSet presAssocID="{5E1C52C2-EE58-4EB9-B2A3-672E7406775F}" presName="connTx" presStyleLbl="parChTrans1D2" presStyleIdx="1" presStyleCnt="2"/>
      <dgm:spPr/>
      <dgm:t>
        <a:bodyPr/>
        <a:lstStyle/>
        <a:p>
          <a:endParaRPr lang="cs-CZ"/>
        </a:p>
      </dgm:t>
    </dgm:pt>
    <dgm:pt modelId="{4B924106-CDF4-43B7-8B77-2EA5D2719D1B}" type="pres">
      <dgm:prSet presAssocID="{05465BCF-76B2-4263-8BEF-5B2DADF31977}" presName="root2" presStyleCnt="0"/>
      <dgm:spPr/>
    </dgm:pt>
    <dgm:pt modelId="{81939993-5DF7-452A-ACF6-84B54758880E}" type="pres">
      <dgm:prSet presAssocID="{05465BCF-76B2-4263-8BEF-5B2DADF31977}" presName="LevelTwoTextNode" presStyleLbl="node2" presStyleIdx="1" presStyleCnt="2" custScaleX="19352" custScaleY="15013" custLinFactNeighborX="-13014" custLinFactNeighborY="20831">
        <dgm:presLayoutVars>
          <dgm:chPref val="3"/>
        </dgm:presLayoutVars>
      </dgm:prSet>
      <dgm:spPr/>
      <dgm:t>
        <a:bodyPr/>
        <a:lstStyle/>
        <a:p>
          <a:endParaRPr lang="cs-CZ"/>
        </a:p>
      </dgm:t>
    </dgm:pt>
    <dgm:pt modelId="{3C5063A4-72E1-4DC7-A6D4-7916DF5735C0}" type="pres">
      <dgm:prSet presAssocID="{05465BCF-76B2-4263-8BEF-5B2DADF31977}" presName="level3hierChild" presStyleCnt="0"/>
      <dgm:spPr/>
    </dgm:pt>
  </dgm:ptLst>
  <dgm:cxnLst>
    <dgm:cxn modelId="{34002135-3DAF-4036-B007-B923EC2CCF7F}" srcId="{A8AC803F-13CD-428B-8010-5570BDDBCFF6}" destId="{93919E0D-C3CE-4FEF-B8B7-2088A137D085}" srcOrd="0" destOrd="0" parTransId="{322BE24E-27E0-4D7D-80D5-395656D2DD86}" sibTransId="{E4A223A0-9A69-465B-9DB0-8825B233214D}"/>
    <dgm:cxn modelId="{A7AD23F6-6D5B-4E48-B297-2FEA5025BC73}" srcId="{93919E0D-C3CE-4FEF-B8B7-2088A137D085}" destId="{6FE18DFF-A9A6-4BF1-825E-FE9E18030E9C}" srcOrd="0" destOrd="0" parTransId="{E248F268-8D54-4A22-90BD-2962A5C8B830}" sibTransId="{6C07C79F-FE70-4FB4-AC1C-CEC855910A01}"/>
    <dgm:cxn modelId="{7949D4FA-5722-4874-AEF9-32ED77CE8803}" type="presOf" srcId="{5E1C52C2-EE58-4EB9-B2A3-672E7406775F}" destId="{06F2618D-C30C-4E53-BC6C-5B3E442702B2}" srcOrd="0" destOrd="0" presId="urn:microsoft.com/office/officeart/2005/8/layout/hierarchy2"/>
    <dgm:cxn modelId="{BD623E8E-196B-46BC-AAF5-72B904FACBD5}" type="presOf" srcId="{05465BCF-76B2-4263-8BEF-5B2DADF31977}" destId="{81939993-5DF7-452A-ACF6-84B54758880E}" srcOrd="0" destOrd="0" presId="urn:microsoft.com/office/officeart/2005/8/layout/hierarchy2"/>
    <dgm:cxn modelId="{19ABB444-A17A-4A6F-90C5-E5EA59B41A28}" type="presOf" srcId="{6FE18DFF-A9A6-4BF1-825E-FE9E18030E9C}" destId="{BB4C05BE-FF38-4E66-977F-A5623542F69D}" srcOrd="0" destOrd="0" presId="urn:microsoft.com/office/officeart/2005/8/layout/hierarchy2"/>
    <dgm:cxn modelId="{C2778B2B-C724-4DDC-92C6-7AA2BF7B4581}" srcId="{93919E0D-C3CE-4FEF-B8B7-2088A137D085}" destId="{05465BCF-76B2-4263-8BEF-5B2DADF31977}" srcOrd="1" destOrd="0" parTransId="{5E1C52C2-EE58-4EB9-B2A3-672E7406775F}" sibTransId="{F2687822-E910-4D87-9E3D-902F37B8DE8B}"/>
    <dgm:cxn modelId="{1971E2DF-DF1E-4212-BED7-3B036DABFBFB}" type="presOf" srcId="{E248F268-8D54-4A22-90BD-2962A5C8B830}" destId="{8753649D-1A73-44AA-9F6E-59AA0A29DC7C}" srcOrd="0" destOrd="0" presId="urn:microsoft.com/office/officeart/2005/8/layout/hierarchy2"/>
    <dgm:cxn modelId="{B219BCDD-00CF-4945-81B4-B83F6294720E}" type="presOf" srcId="{E248F268-8D54-4A22-90BD-2962A5C8B830}" destId="{8E9ED91C-53BE-4FCD-8069-B8ABE13071EE}" srcOrd="1" destOrd="0" presId="urn:microsoft.com/office/officeart/2005/8/layout/hierarchy2"/>
    <dgm:cxn modelId="{28AEE7A2-3682-4158-92A1-1CF5053A7251}" type="presOf" srcId="{5E1C52C2-EE58-4EB9-B2A3-672E7406775F}" destId="{D900CDE0-9DD9-4672-8A1C-38427F42BA6C}" srcOrd="1" destOrd="0" presId="urn:microsoft.com/office/officeart/2005/8/layout/hierarchy2"/>
    <dgm:cxn modelId="{3F50B9A1-2A10-46F4-B54B-303CE27AEA3C}" type="presOf" srcId="{A8AC803F-13CD-428B-8010-5570BDDBCFF6}" destId="{58DC4909-2D79-4DC3-BD26-F33789827337}" srcOrd="0" destOrd="0" presId="urn:microsoft.com/office/officeart/2005/8/layout/hierarchy2"/>
    <dgm:cxn modelId="{2431BBCC-5A9F-4342-9551-DF2FF818F1E5}" type="presOf" srcId="{93919E0D-C3CE-4FEF-B8B7-2088A137D085}" destId="{3851266B-3534-4078-B54F-E86AE7F4155D}" srcOrd="0" destOrd="0" presId="urn:microsoft.com/office/officeart/2005/8/layout/hierarchy2"/>
    <dgm:cxn modelId="{681A0C26-97BC-4CBA-ABF0-C5C86E1C07BE}" type="presParOf" srcId="{58DC4909-2D79-4DC3-BD26-F33789827337}" destId="{C096760F-3A40-42A8-8FBD-F835E29C38A0}" srcOrd="0" destOrd="0" presId="urn:microsoft.com/office/officeart/2005/8/layout/hierarchy2"/>
    <dgm:cxn modelId="{7730B4F3-0AF1-45A8-8B3B-4DEFC928F784}" type="presParOf" srcId="{C096760F-3A40-42A8-8FBD-F835E29C38A0}" destId="{3851266B-3534-4078-B54F-E86AE7F4155D}" srcOrd="0" destOrd="0" presId="urn:microsoft.com/office/officeart/2005/8/layout/hierarchy2"/>
    <dgm:cxn modelId="{22DC9A7C-AC0B-426D-8C49-44D048D62A72}" type="presParOf" srcId="{C096760F-3A40-42A8-8FBD-F835E29C38A0}" destId="{16FDF988-BE46-4B15-B83D-B7DBADEDDECE}" srcOrd="1" destOrd="0" presId="urn:microsoft.com/office/officeart/2005/8/layout/hierarchy2"/>
    <dgm:cxn modelId="{F2E73E18-0E4A-4B3B-AF60-0AB5C842322A}" type="presParOf" srcId="{16FDF988-BE46-4B15-B83D-B7DBADEDDECE}" destId="{8753649D-1A73-44AA-9F6E-59AA0A29DC7C}" srcOrd="0" destOrd="0" presId="urn:microsoft.com/office/officeart/2005/8/layout/hierarchy2"/>
    <dgm:cxn modelId="{3DB39979-8498-425F-9A5F-0A2625D0E012}" type="presParOf" srcId="{8753649D-1A73-44AA-9F6E-59AA0A29DC7C}" destId="{8E9ED91C-53BE-4FCD-8069-B8ABE13071EE}" srcOrd="0" destOrd="0" presId="urn:microsoft.com/office/officeart/2005/8/layout/hierarchy2"/>
    <dgm:cxn modelId="{4457C275-1D00-4C9F-9C2C-361E44A302BC}" type="presParOf" srcId="{16FDF988-BE46-4B15-B83D-B7DBADEDDECE}" destId="{C310B262-47C4-4768-85D4-E3E30786D407}" srcOrd="1" destOrd="0" presId="urn:microsoft.com/office/officeart/2005/8/layout/hierarchy2"/>
    <dgm:cxn modelId="{78975C21-AF77-45AE-AA02-FB62E4EB6D73}" type="presParOf" srcId="{C310B262-47C4-4768-85D4-E3E30786D407}" destId="{BB4C05BE-FF38-4E66-977F-A5623542F69D}" srcOrd="0" destOrd="0" presId="urn:microsoft.com/office/officeart/2005/8/layout/hierarchy2"/>
    <dgm:cxn modelId="{ACBEEBE5-96D0-4B1E-A4DF-554C4F38849F}" type="presParOf" srcId="{C310B262-47C4-4768-85D4-E3E30786D407}" destId="{3814B61A-509E-4125-A37A-7DE88D95CA99}" srcOrd="1" destOrd="0" presId="urn:microsoft.com/office/officeart/2005/8/layout/hierarchy2"/>
    <dgm:cxn modelId="{52D9E171-2471-4B7D-87E7-70553CFD6CDA}" type="presParOf" srcId="{16FDF988-BE46-4B15-B83D-B7DBADEDDECE}" destId="{06F2618D-C30C-4E53-BC6C-5B3E442702B2}" srcOrd="2" destOrd="0" presId="urn:microsoft.com/office/officeart/2005/8/layout/hierarchy2"/>
    <dgm:cxn modelId="{E74F5AFD-DDBB-4208-BFEF-901C5CD4600D}" type="presParOf" srcId="{06F2618D-C30C-4E53-BC6C-5B3E442702B2}" destId="{D900CDE0-9DD9-4672-8A1C-38427F42BA6C}" srcOrd="0" destOrd="0" presId="urn:microsoft.com/office/officeart/2005/8/layout/hierarchy2"/>
    <dgm:cxn modelId="{E070E6FA-56E8-4328-9020-B0AE11C48BAB}" type="presParOf" srcId="{16FDF988-BE46-4B15-B83D-B7DBADEDDECE}" destId="{4B924106-CDF4-43B7-8B77-2EA5D2719D1B}" srcOrd="3" destOrd="0" presId="urn:microsoft.com/office/officeart/2005/8/layout/hierarchy2"/>
    <dgm:cxn modelId="{51E2785B-D659-4AA4-835D-7890DF73E14F}" type="presParOf" srcId="{4B924106-CDF4-43B7-8B77-2EA5D2719D1B}" destId="{81939993-5DF7-452A-ACF6-84B54758880E}" srcOrd="0" destOrd="0" presId="urn:microsoft.com/office/officeart/2005/8/layout/hierarchy2"/>
    <dgm:cxn modelId="{A151E8B9-A817-4701-A759-C390B3FB15A2}" type="presParOf" srcId="{4B924106-CDF4-43B7-8B77-2EA5D2719D1B}" destId="{3C5063A4-72E1-4DC7-A6D4-7916DF5735C0}"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E7A5E6-1862-4366-9D9D-FD3ECE1A9FC5}">
      <dsp:nvSpPr>
        <dsp:cNvPr id="0" name=""/>
        <dsp:cNvSpPr/>
      </dsp:nvSpPr>
      <dsp:spPr>
        <a:xfrm>
          <a:off x="4854760" y="1595566"/>
          <a:ext cx="413539" cy="457369"/>
        </a:xfrm>
        <a:custGeom>
          <a:avLst/>
          <a:gdLst/>
          <a:ahLst/>
          <a:cxnLst/>
          <a:rect l="0" t="0" r="0" b="0"/>
          <a:pathLst>
            <a:path>
              <a:moveTo>
                <a:pt x="0" y="0"/>
              </a:moveTo>
              <a:lnTo>
                <a:pt x="206769" y="0"/>
              </a:lnTo>
              <a:lnTo>
                <a:pt x="206769" y="457369"/>
              </a:lnTo>
              <a:lnTo>
                <a:pt x="413539" y="457369"/>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a:p>
      </dsp:txBody>
      <dsp:txXfrm>
        <a:off x="5046115" y="1808835"/>
        <a:ext cx="30830" cy="30830"/>
      </dsp:txXfrm>
    </dsp:sp>
    <dsp:sp modelId="{6DF84B79-6656-4DCC-916A-9181A232D3F9}">
      <dsp:nvSpPr>
        <dsp:cNvPr id="0" name=""/>
        <dsp:cNvSpPr/>
      </dsp:nvSpPr>
      <dsp:spPr>
        <a:xfrm>
          <a:off x="4854760" y="1264939"/>
          <a:ext cx="413539" cy="330626"/>
        </a:xfrm>
        <a:custGeom>
          <a:avLst/>
          <a:gdLst/>
          <a:ahLst/>
          <a:cxnLst/>
          <a:rect l="0" t="0" r="0" b="0"/>
          <a:pathLst>
            <a:path>
              <a:moveTo>
                <a:pt x="0" y="330626"/>
              </a:moveTo>
              <a:lnTo>
                <a:pt x="206769" y="330626"/>
              </a:lnTo>
              <a:lnTo>
                <a:pt x="206769" y="0"/>
              </a:lnTo>
              <a:lnTo>
                <a:pt x="413539" y="0"/>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a:p>
      </dsp:txBody>
      <dsp:txXfrm>
        <a:off x="5048293" y="1417016"/>
        <a:ext cx="26473" cy="26473"/>
      </dsp:txXfrm>
    </dsp:sp>
    <dsp:sp modelId="{2E27C390-3403-4652-8E26-5C5786CED36D}">
      <dsp:nvSpPr>
        <dsp:cNvPr id="0" name=""/>
        <dsp:cNvSpPr/>
      </dsp:nvSpPr>
      <dsp:spPr>
        <a:xfrm>
          <a:off x="2282183" y="300785"/>
          <a:ext cx="2555593" cy="2589560"/>
        </a:xfrm>
        <a:prstGeom prst="rect">
          <a:avLst/>
        </a:prstGeom>
        <a:gradFill rotWithShape="0">
          <a:gsLst>
            <a:gs pos="0">
              <a:schemeClr val="accent2">
                <a:hueOff val="0"/>
                <a:satOff val="0"/>
                <a:lumOff val="0"/>
                <a:alphaOff val="0"/>
                <a:tint val="60000"/>
                <a:lumMod val="110000"/>
              </a:schemeClr>
            </a:gs>
            <a:gs pos="100000">
              <a:schemeClr val="accent2">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40005" rIns="40005" bIns="40005" numCol="1" spcCol="1270" anchor="ctr" anchorCtr="0">
          <a:noAutofit/>
        </a:bodyPr>
        <a:lstStyle/>
        <a:p>
          <a:pPr lvl="0" algn="ctr" defTabSz="2800350">
            <a:lnSpc>
              <a:spcPct val="90000"/>
            </a:lnSpc>
            <a:spcBef>
              <a:spcPct val="0"/>
            </a:spcBef>
            <a:spcAft>
              <a:spcPct val="35000"/>
            </a:spcAft>
          </a:pPr>
          <a:r>
            <a:rPr lang="cs-CZ" sz="6300" kern="1200" dirty="0" smtClean="0"/>
            <a:t>Složka mzdy (platu)</a:t>
          </a:r>
          <a:endParaRPr lang="cs-CZ" sz="6300" kern="1200" dirty="0"/>
        </a:p>
      </dsp:txBody>
      <dsp:txXfrm>
        <a:off x="2282183" y="300785"/>
        <a:ext cx="2555593" cy="2589560"/>
      </dsp:txXfrm>
    </dsp:sp>
    <dsp:sp modelId="{020F8340-A11C-4662-B706-C8AFA99E68A8}">
      <dsp:nvSpPr>
        <dsp:cNvPr id="0" name=""/>
        <dsp:cNvSpPr/>
      </dsp:nvSpPr>
      <dsp:spPr>
        <a:xfrm>
          <a:off x="5268300" y="949741"/>
          <a:ext cx="2067699" cy="630396"/>
        </a:xfrm>
        <a:prstGeom prst="rect">
          <a:avLst/>
        </a:prstGeom>
        <a:gradFill rotWithShape="0">
          <a:gsLst>
            <a:gs pos="0">
              <a:schemeClr val="accent4">
                <a:hueOff val="0"/>
                <a:satOff val="0"/>
                <a:lumOff val="0"/>
                <a:alphaOff val="0"/>
                <a:tint val="60000"/>
                <a:lumMod val="110000"/>
              </a:schemeClr>
            </a:gs>
            <a:gs pos="100000">
              <a:schemeClr val="accent4">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r>
            <a:rPr lang="cs-CZ" sz="4200" kern="1200" dirty="0" smtClean="0"/>
            <a:t>Pevná</a:t>
          </a:r>
          <a:endParaRPr lang="cs-CZ" sz="4200" kern="1200" dirty="0"/>
        </a:p>
      </dsp:txBody>
      <dsp:txXfrm>
        <a:off x="5268300" y="949741"/>
        <a:ext cx="2067699" cy="630396"/>
      </dsp:txXfrm>
    </dsp:sp>
    <dsp:sp modelId="{E3BA894E-4E19-4D24-A165-FB3C5ABDBEFD}">
      <dsp:nvSpPr>
        <dsp:cNvPr id="0" name=""/>
        <dsp:cNvSpPr/>
      </dsp:nvSpPr>
      <dsp:spPr>
        <a:xfrm>
          <a:off x="5268300" y="1737737"/>
          <a:ext cx="2067699" cy="630396"/>
        </a:xfrm>
        <a:prstGeom prst="rect">
          <a:avLst/>
        </a:prstGeom>
        <a:gradFill rotWithShape="0">
          <a:gsLst>
            <a:gs pos="0">
              <a:schemeClr val="accent4">
                <a:hueOff val="0"/>
                <a:satOff val="0"/>
                <a:lumOff val="0"/>
                <a:alphaOff val="0"/>
                <a:tint val="60000"/>
                <a:lumMod val="110000"/>
              </a:schemeClr>
            </a:gs>
            <a:gs pos="100000">
              <a:schemeClr val="accent4">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r>
            <a:rPr lang="cs-CZ" sz="4200" kern="1200" dirty="0" smtClean="0"/>
            <a:t>Pohyblivá </a:t>
          </a:r>
          <a:endParaRPr lang="cs-CZ" sz="4200" kern="1200" dirty="0"/>
        </a:p>
      </dsp:txBody>
      <dsp:txXfrm>
        <a:off x="5268300" y="1737737"/>
        <a:ext cx="2067699" cy="6303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C1E3C6-97AB-4DF7-B2B4-F7C42C0093E5}">
      <dsp:nvSpPr>
        <dsp:cNvPr id="0" name=""/>
        <dsp:cNvSpPr/>
      </dsp:nvSpPr>
      <dsp:spPr>
        <a:xfrm>
          <a:off x="609599" y="0"/>
          <a:ext cx="6908800" cy="995881"/>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CF4CF8-C558-4879-9680-D57161DC8AC9}">
      <dsp:nvSpPr>
        <dsp:cNvPr id="0" name=""/>
        <dsp:cNvSpPr/>
      </dsp:nvSpPr>
      <dsp:spPr>
        <a:xfrm>
          <a:off x="23849" y="22968"/>
          <a:ext cx="2590353" cy="398352"/>
        </a:xfrm>
        <a:prstGeom prst="roundRect">
          <a:avLst/>
        </a:prstGeom>
        <a:solidFill>
          <a:schemeClr val="lt1">
            <a:hueOff val="0"/>
            <a:satOff val="0"/>
            <a:lumOff val="0"/>
            <a:alphaOff val="0"/>
          </a:schemeClr>
        </a:solidFill>
        <a:ln w="15875"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cs-CZ" sz="1400" kern="1200" dirty="0" smtClean="0"/>
            <a:t>1 - 3 den zdarma</a:t>
          </a:r>
          <a:endParaRPr lang="cs-CZ" sz="1400" kern="1200" dirty="0"/>
        </a:p>
      </dsp:txBody>
      <dsp:txXfrm>
        <a:off x="43295" y="42414"/>
        <a:ext cx="2551461" cy="359460"/>
      </dsp:txXfrm>
    </dsp:sp>
    <dsp:sp modelId="{8A1F5DF3-54CD-42AB-A702-CF6CB94865BC}">
      <dsp:nvSpPr>
        <dsp:cNvPr id="0" name=""/>
        <dsp:cNvSpPr/>
      </dsp:nvSpPr>
      <dsp:spPr>
        <a:xfrm>
          <a:off x="2768823" y="12910"/>
          <a:ext cx="2590353" cy="398352"/>
        </a:xfrm>
        <a:prstGeom prst="roundRect">
          <a:avLst/>
        </a:prstGeom>
        <a:solidFill>
          <a:schemeClr val="lt1">
            <a:hueOff val="0"/>
            <a:satOff val="0"/>
            <a:lumOff val="0"/>
            <a:alphaOff val="0"/>
          </a:schemeClr>
        </a:solidFill>
        <a:ln w="15875"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cs-CZ" sz="1400" kern="1200" dirty="0" smtClean="0"/>
            <a:t>4 - 14 den zaměstnavatel</a:t>
          </a:r>
          <a:endParaRPr lang="cs-CZ" sz="1400" kern="1200" dirty="0"/>
        </a:p>
      </dsp:txBody>
      <dsp:txXfrm>
        <a:off x="2788269" y="32356"/>
        <a:ext cx="2551461" cy="359460"/>
      </dsp:txXfrm>
    </dsp:sp>
    <dsp:sp modelId="{87C88ADD-6F6A-48A0-909A-628CD834A2F4}">
      <dsp:nvSpPr>
        <dsp:cNvPr id="0" name=""/>
        <dsp:cNvSpPr/>
      </dsp:nvSpPr>
      <dsp:spPr>
        <a:xfrm>
          <a:off x="5487846" y="3688"/>
          <a:ext cx="2590353" cy="398352"/>
        </a:xfrm>
        <a:prstGeom prst="roundRect">
          <a:avLst/>
        </a:prstGeom>
        <a:solidFill>
          <a:schemeClr val="lt1">
            <a:hueOff val="0"/>
            <a:satOff val="0"/>
            <a:lumOff val="0"/>
            <a:alphaOff val="0"/>
          </a:schemeClr>
        </a:solidFill>
        <a:ln w="15875"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cs-CZ" sz="1400" kern="1200" dirty="0" smtClean="0"/>
            <a:t>15 den a dále OSSZ (PSSZ, MSSZ)</a:t>
          </a:r>
          <a:endParaRPr lang="cs-CZ" sz="1400" kern="1200" dirty="0"/>
        </a:p>
      </dsp:txBody>
      <dsp:txXfrm>
        <a:off x="5507292" y="23134"/>
        <a:ext cx="2551461" cy="3594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51266B-3534-4078-B54F-E86AE7F4155D}">
      <dsp:nvSpPr>
        <dsp:cNvPr id="0" name=""/>
        <dsp:cNvSpPr/>
      </dsp:nvSpPr>
      <dsp:spPr>
        <a:xfrm>
          <a:off x="2239952" y="3381275"/>
          <a:ext cx="1981823" cy="918951"/>
        </a:xfrm>
        <a:prstGeom prst="roundRect">
          <a:avLst>
            <a:gd name="adj" fmla="val 10000"/>
          </a:avLst>
        </a:prstGeom>
        <a:blipFill rotWithShape="0">
          <a:blip xmlns:r="http://schemas.openxmlformats.org/officeDocument/2006/relationships" r:embed="rId1">
            <a:duotone>
              <a:schemeClr val="accent4">
                <a:hueOff val="0"/>
                <a:satOff val="0"/>
                <a:lumOff val="0"/>
                <a:alphaOff val="0"/>
                <a:shade val="74000"/>
                <a:satMod val="130000"/>
                <a:lumMod val="90000"/>
              </a:schemeClr>
              <a:schemeClr val="accent4">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cs-CZ" sz="1900" b="1" kern="1200" dirty="0" smtClean="0">
              <a:solidFill>
                <a:schemeClr val="tx1"/>
              </a:solidFill>
            </a:rPr>
            <a:t>Vyměřovací základ</a:t>
          </a:r>
        </a:p>
        <a:p>
          <a:pPr lvl="0" algn="ctr" defTabSz="844550">
            <a:lnSpc>
              <a:spcPct val="90000"/>
            </a:lnSpc>
            <a:spcBef>
              <a:spcPct val="0"/>
            </a:spcBef>
            <a:spcAft>
              <a:spcPct val="35000"/>
            </a:spcAft>
          </a:pPr>
          <a:r>
            <a:rPr lang="cs-CZ" sz="1900" b="1" kern="1200" dirty="0" smtClean="0">
              <a:solidFill>
                <a:schemeClr val="tx1"/>
              </a:solidFill>
            </a:rPr>
            <a:t>13,5%</a:t>
          </a:r>
          <a:endParaRPr lang="cs-CZ" sz="1900" b="1" kern="1200" dirty="0">
            <a:solidFill>
              <a:schemeClr val="tx1"/>
            </a:solidFill>
          </a:endParaRPr>
        </a:p>
      </dsp:txBody>
      <dsp:txXfrm>
        <a:off x="2266867" y="3408190"/>
        <a:ext cx="1927993" cy="865121"/>
      </dsp:txXfrm>
    </dsp:sp>
    <dsp:sp modelId="{8753649D-1A73-44AA-9F6E-59AA0A29DC7C}">
      <dsp:nvSpPr>
        <dsp:cNvPr id="0" name=""/>
        <dsp:cNvSpPr/>
      </dsp:nvSpPr>
      <dsp:spPr>
        <a:xfrm rot="19442757">
          <a:off x="4088471" y="3339921"/>
          <a:ext cx="1399435" cy="180000"/>
        </a:xfrm>
        <a:custGeom>
          <a:avLst/>
          <a:gdLst/>
          <a:ahLst/>
          <a:cxnLst/>
          <a:rect l="0" t="0" r="0" b="0"/>
          <a:pathLst>
            <a:path>
              <a:moveTo>
                <a:pt x="0" y="90000"/>
              </a:moveTo>
              <a:lnTo>
                <a:pt x="1399435" y="90000"/>
              </a:lnTo>
            </a:path>
          </a:pathLst>
        </a:custGeom>
        <a:noFill/>
        <a:ln w="15875"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b="1" kern="1200"/>
        </a:p>
      </dsp:txBody>
      <dsp:txXfrm>
        <a:off x="4753203" y="3394935"/>
        <a:ext cx="69971" cy="69971"/>
      </dsp:txXfrm>
    </dsp:sp>
    <dsp:sp modelId="{BB4C05BE-FF38-4E66-977F-A5623542F69D}">
      <dsp:nvSpPr>
        <dsp:cNvPr id="0" name=""/>
        <dsp:cNvSpPr/>
      </dsp:nvSpPr>
      <dsp:spPr>
        <a:xfrm>
          <a:off x="5354602" y="2641085"/>
          <a:ext cx="2234983" cy="756012"/>
        </a:xfrm>
        <a:prstGeom prst="roundRect">
          <a:avLst>
            <a:gd name="adj" fmla="val 10000"/>
          </a:avLst>
        </a:prstGeom>
        <a:blipFill rotWithShape="0">
          <a:blip xmlns:r="http://schemas.openxmlformats.org/officeDocument/2006/relationships" r:embed="rId1">
            <a:duotone>
              <a:schemeClr val="accent6">
                <a:hueOff val="0"/>
                <a:satOff val="0"/>
                <a:lumOff val="0"/>
                <a:alphaOff val="0"/>
                <a:shade val="74000"/>
                <a:satMod val="130000"/>
                <a:lumMod val="90000"/>
              </a:schemeClr>
              <a:schemeClr val="accent6">
                <a:hueOff val="0"/>
                <a:satOff val="0"/>
                <a:lumOff val="0"/>
                <a:alphaOff val="0"/>
                <a:tint val="94000"/>
                <a:satMod val="120000"/>
                <a:lumMod val="104000"/>
              </a:schemeClr>
            </a:duotone>
          </a:blip>
          <a:tile tx="0" ty="0" sx="100000" sy="100000" flip="none" algn="tl"/>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cs-CZ" sz="1800" b="1" kern="1200" dirty="0" smtClean="0">
              <a:solidFill>
                <a:schemeClr val="tx1"/>
              </a:solidFill>
            </a:rPr>
            <a:t>Zaměstnanec </a:t>
          </a:r>
          <a:r>
            <a:rPr lang="cs-CZ" sz="1800" b="1" kern="1200" dirty="0" smtClean="0">
              <a:solidFill>
                <a:schemeClr val="tx1"/>
              </a:solidFill>
            </a:rPr>
            <a:t>uhradí 1/3 = 4,5%</a:t>
          </a:r>
          <a:endParaRPr lang="cs-CZ" sz="1800" b="1" kern="1200" dirty="0">
            <a:solidFill>
              <a:schemeClr val="tx1"/>
            </a:solidFill>
          </a:endParaRPr>
        </a:p>
      </dsp:txBody>
      <dsp:txXfrm>
        <a:off x="5376745" y="2663228"/>
        <a:ext cx="2190697" cy="711726"/>
      </dsp:txXfrm>
    </dsp:sp>
    <dsp:sp modelId="{06F2618D-C30C-4E53-BC6C-5B3E442702B2}">
      <dsp:nvSpPr>
        <dsp:cNvPr id="0" name=""/>
        <dsp:cNvSpPr/>
      </dsp:nvSpPr>
      <dsp:spPr>
        <a:xfrm rot="1972788">
          <a:off x="4106439" y="4141626"/>
          <a:ext cx="1440011" cy="180000"/>
        </a:xfrm>
        <a:custGeom>
          <a:avLst/>
          <a:gdLst/>
          <a:ahLst/>
          <a:cxnLst/>
          <a:rect l="0" t="0" r="0" b="0"/>
          <a:pathLst>
            <a:path>
              <a:moveTo>
                <a:pt x="0" y="90000"/>
              </a:moveTo>
              <a:lnTo>
                <a:pt x="1440011" y="90000"/>
              </a:lnTo>
            </a:path>
          </a:pathLst>
        </a:custGeom>
        <a:noFill/>
        <a:ln w="15875"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b="1" kern="1200"/>
        </a:p>
      </dsp:txBody>
      <dsp:txXfrm>
        <a:off x="4790444" y="4195626"/>
        <a:ext cx="72000" cy="72000"/>
      </dsp:txXfrm>
    </dsp:sp>
    <dsp:sp modelId="{81939993-5DF7-452A-ACF6-84B54758880E}">
      <dsp:nvSpPr>
        <dsp:cNvPr id="0" name=""/>
        <dsp:cNvSpPr/>
      </dsp:nvSpPr>
      <dsp:spPr>
        <a:xfrm>
          <a:off x="5431114" y="4215750"/>
          <a:ext cx="2097240" cy="813504"/>
        </a:xfrm>
        <a:prstGeom prst="roundRect">
          <a:avLst>
            <a:gd name="adj" fmla="val 10000"/>
          </a:avLst>
        </a:prstGeom>
        <a:blipFill rotWithShape="0">
          <a:blip xmlns:r="http://schemas.openxmlformats.org/officeDocument/2006/relationships" r:embed="rId1">
            <a:duotone>
              <a:schemeClr val="accent6">
                <a:hueOff val="0"/>
                <a:satOff val="0"/>
                <a:lumOff val="0"/>
                <a:alphaOff val="0"/>
                <a:shade val="74000"/>
                <a:satMod val="130000"/>
                <a:lumMod val="90000"/>
              </a:schemeClr>
              <a:schemeClr val="accent6">
                <a:hueOff val="0"/>
                <a:satOff val="0"/>
                <a:lumOff val="0"/>
                <a:alphaOff val="0"/>
                <a:tint val="94000"/>
                <a:satMod val="120000"/>
                <a:lumMod val="104000"/>
              </a:schemeClr>
            </a:duotone>
          </a:blip>
          <a:tile tx="0" ty="0" sx="100000" sy="100000" flip="none" algn="tl"/>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cs-CZ" sz="1800" b="1" kern="1200" dirty="0" smtClean="0">
              <a:solidFill>
                <a:schemeClr val="tx1"/>
              </a:solidFill>
            </a:rPr>
            <a:t>Zaměstnavatel ze svých prostředků 2/3  = 9%</a:t>
          </a:r>
          <a:endParaRPr lang="cs-CZ" sz="1800" b="1" kern="1200" dirty="0">
            <a:solidFill>
              <a:schemeClr val="tx1"/>
            </a:solidFill>
          </a:endParaRPr>
        </a:p>
      </dsp:txBody>
      <dsp:txXfrm>
        <a:off x="5454941" y="4239577"/>
        <a:ext cx="2049586" cy="765850"/>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BEB40A09-5E09-4DF5-B2C5-DAB7CBABA8A0}" type="datetimeFigureOut">
              <a:rPr lang="cs-CZ" smtClean="0"/>
              <a:t>8.4.2019</a:t>
            </a:fld>
            <a:endParaRPr lang="cs-CZ"/>
          </a:p>
        </p:txBody>
      </p:sp>
      <p:sp>
        <p:nvSpPr>
          <p:cNvPr id="4" name="Zástupný symbol pro zápatí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AD3020F-6A19-4F70-8493-8AD86C525644}" type="slidenum">
              <a:rPr lang="cs-CZ" smtClean="0"/>
              <a:t>‹#›</a:t>
            </a:fld>
            <a:endParaRPr lang="cs-CZ"/>
          </a:p>
        </p:txBody>
      </p:sp>
    </p:spTree>
    <p:extLst>
      <p:ext uri="{BB962C8B-B14F-4D97-AF65-F5344CB8AC3E}">
        <p14:creationId xmlns:p14="http://schemas.microsoft.com/office/powerpoint/2010/main" val="37858841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961B12D6-F50F-4DA5-B668-D2E59D1B678A}" type="datetimeFigureOut">
              <a:rPr lang="cs-CZ" smtClean="0"/>
              <a:t>8.4.2019</a:t>
            </a:fld>
            <a:endParaRPr lang="cs-CZ"/>
          </a:p>
        </p:txBody>
      </p:sp>
      <p:sp>
        <p:nvSpPr>
          <p:cNvPr id="4" name="Zástupný symbol pro obrázek snímk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A82FF9B0-9A3A-405C-92C9-2428E72CBDD3}" type="slidenum">
              <a:rPr lang="cs-CZ" smtClean="0"/>
              <a:t>‹#›</a:t>
            </a:fld>
            <a:endParaRPr lang="cs-CZ"/>
          </a:p>
        </p:txBody>
      </p:sp>
    </p:spTree>
    <p:extLst>
      <p:ext uri="{BB962C8B-B14F-4D97-AF65-F5344CB8AC3E}">
        <p14:creationId xmlns:p14="http://schemas.microsoft.com/office/powerpoint/2010/main" val="3928030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A82FF9B0-9A3A-405C-92C9-2428E72CBDD3}" type="slidenum">
              <a:rPr lang="cs-CZ" smtClean="0"/>
              <a:t>2</a:t>
            </a:fld>
            <a:endParaRPr lang="cs-CZ"/>
          </a:p>
        </p:txBody>
      </p:sp>
    </p:spTree>
    <p:extLst>
      <p:ext uri="{BB962C8B-B14F-4D97-AF65-F5344CB8AC3E}">
        <p14:creationId xmlns:p14="http://schemas.microsoft.com/office/powerpoint/2010/main" val="6557270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cs-CZ" smtClean="0"/>
              <a:t>Kliknutím lze upravit styl.</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B27923F-2AF1-4C5C-8567-EF0BEE178FFE}" type="datetime1">
              <a:rPr lang="en-US" smtClean="0"/>
              <a:t>4/8/2019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7CF9ADEE-6775-4E0D-A35F-BDC85509D572}" type="datetime1">
              <a:rPr lang="en-US" smtClean="0"/>
              <a:t>4/8/2019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cs-CZ" smtClean="0"/>
              <a:t>Kliknutím lze upravit styl.</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9506EA73-9379-407C-B8F1-7252AB2698D5}" type="datetime1">
              <a:rPr lang="en-US" smtClean="0"/>
              <a:t>4/8/2019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cs-CZ" smtClean="0"/>
              <a:t>Kliknutím lze upravit styl.</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Kliknutím lze upravit styly předlohy textu.</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8E6DECBD-A55F-4366-B58C-D786C437073C}" type="datetime1">
              <a:rPr lang="en-US" smtClean="0"/>
              <a:t>4/8/2019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cs-CZ" smtClean="0"/>
              <a:t>Kliknutím lze upravit styl.</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1DD377BF-D2A0-42F7-8E14-FBF0F6843E96}" type="datetime1">
              <a:rPr lang="en-US" smtClean="0"/>
              <a:t>4/8/2019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cs-CZ" smtClean="0"/>
              <a:t>Kliknutím lze upravit styl.</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0E82A313-F957-423A-8D9E-0FD85B5335B7}" type="datetime1">
              <a:rPr lang="en-US" smtClean="0"/>
              <a:t>4/8/2019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cs-CZ" smtClean="0"/>
              <a:t>Kliknutím lze upravit styl.</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9FD8ACF6-47FC-4560-95CE-ECF27651AE41}" type="datetime1">
              <a:rPr lang="en-US" smtClean="0"/>
              <a:t>4/8/2019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57F5BF2A-CE5C-42D0-BE2F-58E14B602527}" type="datetime1">
              <a:rPr lang="en-US" smtClean="0"/>
              <a:t>4/8/2019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4407231C-44E8-4856-A788-E03C07856BAA}" type="datetime1">
              <a:rPr lang="en-US" smtClean="0"/>
              <a:t>4/8/2019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58387349-38C7-4960-970E-F357CCD91B69}" type="datetime1">
              <a:rPr lang="en-US" smtClean="0"/>
              <a:t>4/8/2019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cs-CZ" smtClean="0"/>
              <a:t>Kliknutím lze upravit styl.</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3F1A17AC-5185-4ED3-BEA6-5DFBE029222F}" type="datetime1">
              <a:rPr lang="en-US" smtClean="0"/>
              <a:t>4/8/2019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0E4D1E2D-4B23-4AF1-809A-4FBCFE4445E9}" type="datetime1">
              <a:rPr lang="en-US" smtClean="0"/>
              <a:t>4/8/2019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5C287232-6444-43FF-A2A9-10A109F8EEF3}" type="datetime1">
              <a:rPr lang="en-US" smtClean="0"/>
              <a:t>4/8/2019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8514A34B-ECAD-4161-ABF1-3D818F467E15}" type="datetime1">
              <a:rPr lang="en-US" smtClean="0"/>
              <a:t>4/8/2019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0C30F0-75AD-4CBD-B00D-351F19D0D7D5}" type="datetime1">
              <a:rPr lang="en-US" smtClean="0"/>
              <a:t>4/8/2019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cs-CZ" smtClean="0"/>
              <a:t>Kliknutím lze upravit styl.</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87C1FFC0-0E4F-4127-B5BF-36A9F190F5D1}" type="datetime1">
              <a:rPr lang="en-US" smtClean="0"/>
              <a:t>4/8/2019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cs-CZ" smtClean="0"/>
              <a:t>Kliknutím lze upravit styl.</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EC99DD48-0111-4C5D-943F-E3313E7B652B}" type="datetime1">
              <a:rPr lang="en-US" smtClean="0"/>
              <a:t>4/8/2019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cs-CZ" smtClean="0"/>
              <a:t>Kliknutím lze upravit styl.</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553C832-3971-46BA-94F2-99218B93218C}" type="datetime1">
              <a:rPr lang="en-US" smtClean="0"/>
              <a:t>4/8/2019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hf hd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565650" y="1868833"/>
            <a:ext cx="6815669" cy="1515533"/>
          </a:xfrm>
        </p:spPr>
        <p:txBody>
          <a:bodyPr/>
          <a:lstStyle/>
          <a:p>
            <a:r>
              <a:rPr lang="cs-CZ" dirty="0" smtClean="0"/>
              <a:t>Základy účetnictví</a:t>
            </a:r>
            <a:endParaRPr lang="cs-CZ" dirty="0"/>
          </a:p>
        </p:txBody>
      </p:sp>
      <p:sp>
        <p:nvSpPr>
          <p:cNvPr id="3" name="Podnadpis 2"/>
          <p:cNvSpPr>
            <a:spLocks noGrp="1"/>
          </p:cNvSpPr>
          <p:nvPr>
            <p:ph type="subTitle" idx="1"/>
          </p:nvPr>
        </p:nvSpPr>
        <p:spPr/>
        <p:txBody>
          <a:bodyPr/>
          <a:lstStyle/>
          <a:p>
            <a:r>
              <a:rPr lang="cs-CZ" dirty="0" smtClean="0"/>
              <a:t>Mzdové účetnictví</a:t>
            </a:r>
            <a:endParaRPr lang="cs-CZ"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23605" y="1600198"/>
            <a:ext cx="648072" cy="60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bdélník 4"/>
          <p:cNvSpPr/>
          <p:nvPr/>
        </p:nvSpPr>
        <p:spPr>
          <a:xfrm>
            <a:off x="5182929" y="3244334"/>
            <a:ext cx="184731" cy="369332"/>
          </a:xfrm>
          <a:prstGeom prst="rect">
            <a:avLst/>
          </a:prstGeom>
        </p:spPr>
        <p:txBody>
          <a:bodyPr wrap="none">
            <a:spAutoFit/>
          </a:bodyPr>
          <a:lstStyle/>
          <a:p>
            <a:endParaRPr lang="cs-CZ" dirty="0"/>
          </a:p>
        </p:txBody>
      </p:sp>
    </p:spTree>
    <p:extLst>
      <p:ext uri="{BB962C8B-B14F-4D97-AF65-F5344CB8AC3E}">
        <p14:creationId xmlns:p14="http://schemas.microsoft.com/office/powerpoint/2010/main" val="18989208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Pohyblivá složka mzdy </a:t>
            </a:r>
            <a:r>
              <a:rPr lang="cs-CZ" dirty="0"/>
              <a:t>(</a:t>
            </a:r>
            <a:r>
              <a:rPr lang="cs-CZ" dirty="0" smtClean="0"/>
              <a:t>platu)</a:t>
            </a:r>
            <a:endParaRPr lang="cs-CZ" dirty="0"/>
          </a:p>
        </p:txBody>
      </p:sp>
      <p:sp>
        <p:nvSpPr>
          <p:cNvPr id="3" name="Zástupný symbol pro obsah 2"/>
          <p:cNvSpPr>
            <a:spLocks noGrp="1"/>
          </p:cNvSpPr>
          <p:nvPr>
            <p:ph idx="1"/>
          </p:nvPr>
        </p:nvSpPr>
        <p:spPr>
          <a:xfrm>
            <a:off x="1295401" y="2471595"/>
            <a:ext cx="9601196" cy="4246076"/>
          </a:xfrm>
        </p:spPr>
        <p:txBody>
          <a:bodyPr>
            <a:normAutofit fontScale="70000" lnSpcReduction="20000"/>
          </a:bodyPr>
          <a:lstStyle/>
          <a:p>
            <a:pPr algn="just">
              <a:buClr>
                <a:srgbClr val="C00000"/>
              </a:buClr>
            </a:pPr>
            <a:r>
              <a:rPr lang="cs-CZ" sz="2800" u="sng" dirty="0" smtClean="0">
                <a:solidFill>
                  <a:srgbClr val="FF0000"/>
                </a:solidFill>
              </a:rPr>
              <a:t>příplatky- za </a:t>
            </a:r>
            <a:r>
              <a:rPr lang="cs-CZ" sz="2800" u="sng" dirty="0">
                <a:solidFill>
                  <a:srgbClr val="FF0000"/>
                </a:solidFill>
              </a:rPr>
              <a:t>práci </a:t>
            </a:r>
            <a:r>
              <a:rPr lang="cs-CZ" sz="2800" u="sng" dirty="0" smtClean="0">
                <a:solidFill>
                  <a:srgbClr val="FF0000"/>
                </a:solidFill>
              </a:rPr>
              <a:t>přesčas</a:t>
            </a:r>
            <a:r>
              <a:rPr lang="cs-CZ" sz="2800" u="sng" dirty="0">
                <a:solidFill>
                  <a:srgbClr val="FF0000"/>
                </a:solidFill>
              </a:rPr>
              <a:t>, přes noc, </a:t>
            </a:r>
            <a:r>
              <a:rPr lang="cs-CZ" sz="2800" u="sng" dirty="0" smtClean="0">
                <a:solidFill>
                  <a:srgbClr val="FF0000"/>
                </a:solidFill>
              </a:rPr>
              <a:t>svátky, v sobotu a neděli</a:t>
            </a:r>
          </a:p>
          <a:p>
            <a:pPr marL="971550" lvl="1" indent="-514350" algn="just">
              <a:buClr>
                <a:srgbClr val="C00000"/>
              </a:buClr>
              <a:buFont typeface="+mj-lt"/>
              <a:buAutoNum type="arabicPeriod"/>
            </a:pPr>
            <a:r>
              <a:rPr lang="cs-CZ" sz="2300" dirty="0" smtClean="0">
                <a:solidFill>
                  <a:schemeClr val="tx1"/>
                </a:solidFill>
              </a:rPr>
              <a:t>Kompenzace práce přes čas      za dobu práce přesčas přísluší zaměstnanci dosažená mzda a </a:t>
            </a:r>
            <a:r>
              <a:rPr lang="cs-CZ" sz="2300" b="1" i="1" dirty="0" smtClean="0">
                <a:solidFill>
                  <a:schemeClr val="tx1"/>
                </a:solidFill>
              </a:rPr>
              <a:t>příplatek nejméně ve výši 25 % průměrného výdělku, </a:t>
            </a:r>
            <a:r>
              <a:rPr lang="cs-CZ" sz="2300" dirty="0" smtClean="0">
                <a:solidFill>
                  <a:schemeClr val="tx1"/>
                </a:solidFill>
              </a:rPr>
              <a:t>pokud se zaměstnanec a zaměstnavatel nedohodli na čerpání </a:t>
            </a:r>
            <a:r>
              <a:rPr lang="cs-CZ" sz="2300" b="1" i="1" dirty="0" smtClean="0">
                <a:solidFill>
                  <a:schemeClr val="tx1"/>
                </a:solidFill>
              </a:rPr>
              <a:t>náhradního volna </a:t>
            </a:r>
            <a:r>
              <a:rPr lang="cs-CZ" sz="2300" dirty="0" smtClean="0">
                <a:solidFill>
                  <a:schemeClr val="tx1"/>
                </a:solidFill>
              </a:rPr>
              <a:t>místo příplatku. Limit pro nařízení práce přesčas v kalendářním roce  je </a:t>
            </a:r>
            <a:r>
              <a:rPr lang="cs-CZ" sz="2300" b="1" i="1" dirty="0" smtClean="0">
                <a:solidFill>
                  <a:schemeClr val="tx1"/>
                </a:solidFill>
              </a:rPr>
              <a:t>nejvýše 150 hodin ročně, tj. 12,5 hodin práce přesčas měsíčně.</a:t>
            </a:r>
            <a:endParaRPr lang="cs-CZ" sz="2300" dirty="0" smtClean="0">
              <a:solidFill>
                <a:schemeClr val="tx1"/>
              </a:solidFill>
            </a:endParaRPr>
          </a:p>
          <a:p>
            <a:pPr marL="971550" lvl="1" indent="-514350" algn="just">
              <a:buClr>
                <a:srgbClr val="C00000"/>
              </a:buClr>
              <a:buFont typeface="+mj-lt"/>
              <a:buAutoNum type="arabicPeriod"/>
            </a:pPr>
            <a:r>
              <a:rPr lang="cs-CZ" sz="2300" dirty="0" smtClean="0">
                <a:solidFill>
                  <a:schemeClr val="tx1"/>
                </a:solidFill>
              </a:rPr>
              <a:t>Příplatek za práci v noci        za dobu noční práce </a:t>
            </a:r>
            <a:r>
              <a:rPr lang="cs-CZ" sz="2300" dirty="0">
                <a:solidFill>
                  <a:schemeClr val="tx1"/>
                </a:solidFill>
              </a:rPr>
              <a:t>přísluší zaměstnanci </a:t>
            </a:r>
            <a:r>
              <a:rPr lang="cs-CZ" sz="2300" dirty="0" smtClean="0">
                <a:solidFill>
                  <a:schemeClr val="tx1"/>
                </a:solidFill>
              </a:rPr>
              <a:t>k dosažené mzdě </a:t>
            </a:r>
            <a:r>
              <a:rPr lang="cs-CZ" sz="2300" b="1" i="1" dirty="0">
                <a:solidFill>
                  <a:schemeClr val="tx1"/>
                </a:solidFill>
              </a:rPr>
              <a:t>příplatek </a:t>
            </a:r>
            <a:r>
              <a:rPr lang="cs-CZ" sz="2300" b="1" i="1" dirty="0" smtClean="0">
                <a:solidFill>
                  <a:schemeClr val="tx1"/>
                </a:solidFill>
              </a:rPr>
              <a:t>ve výši nejméně ve 10 </a:t>
            </a:r>
            <a:r>
              <a:rPr lang="cs-CZ" sz="2300" b="1" i="1" dirty="0">
                <a:solidFill>
                  <a:schemeClr val="tx1"/>
                </a:solidFill>
              </a:rPr>
              <a:t>% průměrného </a:t>
            </a:r>
            <a:r>
              <a:rPr lang="cs-CZ" sz="2300" b="1" i="1" dirty="0" smtClean="0">
                <a:solidFill>
                  <a:schemeClr val="tx1"/>
                </a:solidFill>
              </a:rPr>
              <a:t>výdělku.</a:t>
            </a:r>
            <a:r>
              <a:rPr lang="cs-CZ" sz="2300" dirty="0" smtClean="0">
                <a:solidFill>
                  <a:schemeClr val="tx1"/>
                </a:solidFill>
              </a:rPr>
              <a:t> Příplatek přísluší za část pracovní doby v noci, což je doba mezi 22:00 – 06:00 hodin.</a:t>
            </a:r>
          </a:p>
          <a:p>
            <a:pPr marL="971550" lvl="1" indent="-514350" algn="just">
              <a:buClr>
                <a:srgbClr val="C00000"/>
              </a:buClr>
              <a:buFont typeface="+mj-lt"/>
              <a:buAutoNum type="arabicPeriod"/>
            </a:pPr>
            <a:r>
              <a:rPr lang="cs-CZ" sz="2300" dirty="0" smtClean="0">
                <a:solidFill>
                  <a:schemeClr val="tx1"/>
                </a:solidFill>
              </a:rPr>
              <a:t>Za dobu práce ve svátek </a:t>
            </a:r>
            <a:r>
              <a:rPr lang="cs-CZ" sz="2300" dirty="0">
                <a:solidFill>
                  <a:schemeClr val="tx1"/>
                </a:solidFill>
              </a:rPr>
              <a:t>přísluší zaměstnanci </a:t>
            </a:r>
            <a:r>
              <a:rPr lang="cs-CZ" sz="2300" dirty="0" smtClean="0">
                <a:solidFill>
                  <a:schemeClr val="tx1"/>
                </a:solidFill>
              </a:rPr>
              <a:t>na prvním místě  (na rozdíl od práce přesčas) </a:t>
            </a:r>
            <a:r>
              <a:rPr lang="cs-CZ" sz="2300" b="1" i="1" dirty="0" smtClean="0">
                <a:solidFill>
                  <a:schemeClr val="tx1"/>
                </a:solidFill>
              </a:rPr>
              <a:t>náhradní volno </a:t>
            </a:r>
            <a:r>
              <a:rPr lang="cs-CZ" sz="2300" dirty="0" smtClean="0">
                <a:solidFill>
                  <a:schemeClr val="tx1"/>
                </a:solidFill>
              </a:rPr>
              <a:t>v rozsahu práce konané ve svátek. Za dobu náhradního volna má </a:t>
            </a:r>
            <a:r>
              <a:rPr lang="cs-CZ" sz="2300" b="1" i="1" dirty="0" smtClean="0">
                <a:solidFill>
                  <a:schemeClr val="tx1"/>
                </a:solidFill>
              </a:rPr>
              <a:t>nárok na náhradu mzdy ve výši průměrného výdělku</a:t>
            </a:r>
            <a:r>
              <a:rPr lang="cs-CZ" sz="2300" dirty="0" smtClean="0">
                <a:solidFill>
                  <a:schemeClr val="tx1"/>
                </a:solidFill>
              </a:rPr>
              <a:t>. Zaměstnavatel se může se zaměstnancem dohodnout na poskytnutí </a:t>
            </a:r>
            <a:r>
              <a:rPr lang="cs-CZ" sz="2300" b="1" i="1" dirty="0" smtClean="0">
                <a:solidFill>
                  <a:schemeClr val="tx1"/>
                </a:solidFill>
              </a:rPr>
              <a:t>příplatku </a:t>
            </a:r>
            <a:r>
              <a:rPr lang="cs-CZ" sz="2300" dirty="0" smtClean="0">
                <a:solidFill>
                  <a:schemeClr val="tx1"/>
                </a:solidFill>
              </a:rPr>
              <a:t>k dosažené mzdě nejméně ve </a:t>
            </a:r>
            <a:r>
              <a:rPr lang="cs-CZ" sz="2300" b="1" i="1" dirty="0" smtClean="0">
                <a:solidFill>
                  <a:schemeClr val="tx1"/>
                </a:solidFill>
              </a:rPr>
              <a:t>výši průměrného výdělku  (100%)</a:t>
            </a:r>
            <a:r>
              <a:rPr lang="cs-CZ" sz="2300" dirty="0" smtClean="0">
                <a:solidFill>
                  <a:schemeClr val="tx1"/>
                </a:solidFill>
              </a:rPr>
              <a:t> namísto náhradního volna.</a:t>
            </a:r>
          </a:p>
          <a:p>
            <a:pPr marL="971550" lvl="1" indent="-514350" algn="just">
              <a:buClr>
                <a:srgbClr val="C00000"/>
              </a:buClr>
              <a:buFont typeface="+mj-lt"/>
              <a:buAutoNum type="arabicPeriod"/>
            </a:pPr>
            <a:r>
              <a:rPr lang="cs-CZ" sz="2300" dirty="0" smtClean="0">
                <a:solidFill>
                  <a:schemeClr val="tx1"/>
                </a:solidFill>
              </a:rPr>
              <a:t>Příplatek za práci v sobotu a v neděli přísluší zaměstnanci </a:t>
            </a:r>
            <a:r>
              <a:rPr lang="cs-CZ" sz="2300" b="1" i="1" dirty="0" smtClean="0">
                <a:solidFill>
                  <a:schemeClr val="tx1"/>
                </a:solidFill>
              </a:rPr>
              <a:t>nejméně ve výši 10% </a:t>
            </a:r>
            <a:r>
              <a:rPr lang="cs-CZ" sz="2300" b="1" i="1" dirty="0">
                <a:solidFill>
                  <a:schemeClr val="tx1"/>
                </a:solidFill>
              </a:rPr>
              <a:t>průměrného </a:t>
            </a:r>
            <a:r>
              <a:rPr lang="cs-CZ" sz="2300" b="1" i="1" dirty="0" smtClean="0">
                <a:solidFill>
                  <a:schemeClr val="tx1"/>
                </a:solidFill>
              </a:rPr>
              <a:t>(hodinového) výdělku </a:t>
            </a:r>
          </a:p>
          <a:p>
            <a:pPr marL="971550" lvl="1" indent="-514350" algn="just">
              <a:buClr>
                <a:srgbClr val="C00000"/>
              </a:buClr>
              <a:buFont typeface="+mj-lt"/>
              <a:buAutoNum type="arabicPeriod"/>
            </a:pPr>
            <a:endParaRPr lang="cs-CZ" dirty="0" smtClean="0">
              <a:solidFill>
                <a:schemeClr val="tx1"/>
              </a:solidFill>
            </a:endParaRPr>
          </a:p>
          <a:p>
            <a:pPr lvl="1" algn="just">
              <a:buClr>
                <a:srgbClr val="C00000"/>
              </a:buClr>
            </a:pPr>
            <a:endParaRPr lang="cs-CZ" sz="2400" dirty="0" smtClean="0">
              <a:solidFill>
                <a:schemeClr val="tx1"/>
              </a:solidFill>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37075" y="711199"/>
            <a:ext cx="648072" cy="60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Šipka doprava 6"/>
          <p:cNvSpPr/>
          <p:nvPr/>
        </p:nvSpPr>
        <p:spPr>
          <a:xfrm>
            <a:off x="4719239" y="2888055"/>
            <a:ext cx="287328" cy="1991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Šipka doprava 7"/>
          <p:cNvSpPr/>
          <p:nvPr/>
        </p:nvSpPr>
        <p:spPr>
          <a:xfrm>
            <a:off x="4349239" y="3799941"/>
            <a:ext cx="287328" cy="1991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Zástupný symbol pro zápatí 4"/>
          <p:cNvSpPr>
            <a:spLocks noGrp="1"/>
          </p:cNvSpPr>
          <p:nvPr>
            <p:ph type="ftr" sz="quarter" idx="11"/>
          </p:nvPr>
        </p:nvSpPr>
        <p:spPr/>
        <p:txBody>
          <a:bodyPr/>
          <a:lstStyle/>
          <a:p>
            <a:endParaRPr lang="en-US" dirty="0"/>
          </a:p>
        </p:txBody>
      </p:sp>
      <p:sp>
        <p:nvSpPr>
          <p:cNvPr id="6" name="Zástupný symbol pro číslo snímku 5"/>
          <p:cNvSpPr>
            <a:spLocks noGrp="1"/>
          </p:cNvSpPr>
          <p:nvPr>
            <p:ph type="sldNum" sz="quarter" idx="12"/>
          </p:nvPr>
        </p:nvSpPr>
        <p:spPr/>
        <p:txBody>
          <a:bodyPr/>
          <a:lstStyle/>
          <a:p>
            <a:fld id="{E97799C9-84D9-46D2-A11E-BCF8A720529D}" type="slidenum">
              <a:rPr lang="en-US" smtClean="0"/>
              <a:t>10</a:t>
            </a:fld>
            <a:endParaRPr lang="en-US" dirty="0"/>
          </a:p>
        </p:txBody>
      </p:sp>
    </p:spTree>
    <p:extLst>
      <p:ext uri="{BB962C8B-B14F-4D97-AF65-F5344CB8AC3E}">
        <p14:creationId xmlns:p14="http://schemas.microsoft.com/office/powerpoint/2010/main" val="13683684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Pohyblivá složka mzdy </a:t>
            </a:r>
            <a:r>
              <a:rPr lang="cs-CZ" dirty="0"/>
              <a:t>(</a:t>
            </a:r>
            <a:r>
              <a:rPr lang="cs-CZ" dirty="0" smtClean="0"/>
              <a:t>platu)</a:t>
            </a:r>
            <a:endParaRPr lang="cs-CZ" dirty="0"/>
          </a:p>
        </p:txBody>
      </p:sp>
      <p:sp>
        <p:nvSpPr>
          <p:cNvPr id="3" name="Zástupný symbol pro obsah 2"/>
          <p:cNvSpPr>
            <a:spLocks noGrp="1"/>
          </p:cNvSpPr>
          <p:nvPr>
            <p:ph idx="1"/>
          </p:nvPr>
        </p:nvSpPr>
        <p:spPr>
          <a:xfrm>
            <a:off x="1295401" y="2381062"/>
            <a:ext cx="9601196" cy="4137434"/>
          </a:xfrm>
        </p:spPr>
        <p:txBody>
          <a:bodyPr>
            <a:normAutofit/>
          </a:bodyPr>
          <a:lstStyle/>
          <a:p>
            <a:pPr algn="just">
              <a:buClr>
                <a:srgbClr val="C00000"/>
              </a:buClr>
            </a:pPr>
            <a:r>
              <a:rPr lang="cs-CZ" sz="2800" u="sng" dirty="0" smtClean="0">
                <a:solidFill>
                  <a:srgbClr val="FF0000"/>
                </a:solidFill>
              </a:rPr>
              <a:t>náhrady mezd – nemocenská</a:t>
            </a:r>
          </a:p>
          <a:p>
            <a:pPr marL="0" indent="0" algn="just">
              <a:buClr>
                <a:srgbClr val="C00000"/>
              </a:buClr>
              <a:buNone/>
            </a:pPr>
            <a:r>
              <a:rPr lang="cs-CZ" sz="2000" b="1" dirty="0" smtClean="0"/>
              <a:t>Náhradu mzdy </a:t>
            </a:r>
            <a:r>
              <a:rPr lang="cs-CZ" sz="2000" dirty="0" smtClean="0"/>
              <a:t>poskytuje zaměstnavatel. Od </a:t>
            </a:r>
            <a:r>
              <a:rPr lang="cs-CZ" sz="2000" dirty="0"/>
              <a:t>4. do 14. dne </a:t>
            </a:r>
            <a:r>
              <a:rPr lang="cs-CZ" sz="2000" dirty="0" smtClean="0"/>
              <a:t>dočasné pracovní neschopnosti (nemoci) </a:t>
            </a:r>
            <a:r>
              <a:rPr lang="cs-CZ" sz="2000" dirty="0"/>
              <a:t>dostává práce neschopný od zaměstnavatele náhradu mzdy, ale </a:t>
            </a:r>
            <a:r>
              <a:rPr lang="cs-CZ" sz="2000" b="1" i="1" dirty="0"/>
              <a:t>pozor</a:t>
            </a:r>
            <a:r>
              <a:rPr lang="cs-CZ" sz="2000" dirty="0"/>
              <a:t> – </a:t>
            </a:r>
            <a:r>
              <a:rPr lang="cs-CZ" sz="2000" b="1" i="1" dirty="0"/>
              <a:t>na rozdíl od dávek nemocenské, které člověku náleží za každý kalendářní den, se náhrada mzdy vyplácí jenom za pracovní </a:t>
            </a:r>
            <a:r>
              <a:rPr lang="cs-CZ" sz="2000" b="1" i="1" dirty="0" smtClean="0"/>
              <a:t>dny. </a:t>
            </a:r>
          </a:p>
          <a:p>
            <a:pPr marL="457200" lvl="1" indent="0" algn="just">
              <a:buClr>
                <a:srgbClr val="C00000"/>
              </a:buClr>
              <a:buNone/>
            </a:pPr>
            <a:r>
              <a:rPr lang="cs-CZ" dirty="0">
                <a:solidFill>
                  <a:schemeClr val="tx1"/>
                </a:solidFill>
              </a:rPr>
              <a:t>	</a:t>
            </a:r>
            <a:r>
              <a:rPr lang="cs-CZ" b="1" dirty="0" smtClean="0">
                <a:solidFill>
                  <a:schemeClr val="tx1"/>
                </a:solidFill>
              </a:rPr>
              <a:t>Nemocenská </a:t>
            </a:r>
            <a:r>
              <a:rPr lang="cs-CZ" dirty="0" smtClean="0">
                <a:solidFill>
                  <a:schemeClr val="tx1"/>
                </a:solidFill>
              </a:rPr>
              <a:t>poskytuje ji OSSZ (PSSZ, MSSZ). Poskytuje se od 15. dne trvání 	dočasné pracovní 	neschopnosti.</a:t>
            </a:r>
          </a:p>
          <a:p>
            <a:pPr marL="457200" lvl="1" indent="0" algn="ctr">
              <a:buClr>
                <a:srgbClr val="C00000"/>
              </a:buClr>
              <a:buNone/>
            </a:pPr>
            <a:r>
              <a:rPr lang="cs-CZ" b="1" u="sng" dirty="0" smtClean="0">
                <a:solidFill>
                  <a:schemeClr val="accent4">
                    <a:lumMod val="75000"/>
                  </a:schemeClr>
                </a:solidFill>
              </a:rPr>
              <a:t>časová osa</a:t>
            </a:r>
          </a:p>
          <a:p>
            <a:pPr marL="457200" lvl="1" indent="0" algn="ctr">
              <a:buClr>
                <a:srgbClr val="C00000"/>
              </a:buClr>
              <a:buNone/>
            </a:pPr>
            <a:endParaRPr lang="cs-CZ" b="1" dirty="0">
              <a:solidFill>
                <a:schemeClr val="tx1"/>
              </a:solidFill>
            </a:endParaRPr>
          </a:p>
          <a:p>
            <a:pPr marL="457200" lvl="1" indent="0" algn="ctr">
              <a:buClr>
                <a:srgbClr val="C00000"/>
              </a:buClr>
              <a:buNone/>
            </a:pPr>
            <a:endParaRPr lang="cs-CZ" b="1" dirty="0" smtClean="0">
              <a:solidFill>
                <a:schemeClr val="tx1"/>
              </a:solidFill>
            </a:endParaRPr>
          </a:p>
          <a:p>
            <a:pPr marL="457200" lvl="1" indent="0" algn="ctr">
              <a:buClr>
                <a:srgbClr val="C00000"/>
              </a:buClr>
              <a:buNone/>
            </a:pPr>
            <a:endParaRPr lang="cs-CZ" b="1" dirty="0" smtClean="0">
              <a:solidFill>
                <a:schemeClr val="tx1"/>
              </a:solidFill>
            </a:endParaRPr>
          </a:p>
          <a:p>
            <a:pPr marL="457200" lvl="1" indent="0" algn="ctr">
              <a:buClr>
                <a:srgbClr val="C00000"/>
              </a:buClr>
              <a:buNone/>
            </a:pPr>
            <a:endParaRPr lang="cs-CZ" b="1" dirty="0">
              <a:solidFill>
                <a:schemeClr val="tx1"/>
              </a:solidFill>
            </a:endParaRPr>
          </a:p>
          <a:p>
            <a:pPr marL="457200" lvl="1" indent="0" algn="ctr">
              <a:buClr>
                <a:srgbClr val="C00000"/>
              </a:buClr>
              <a:buNone/>
            </a:pPr>
            <a:endParaRPr lang="cs-CZ" b="1" dirty="0" smtClean="0">
              <a:solidFill>
                <a:schemeClr val="tx1"/>
              </a:solidFill>
            </a:endParaRPr>
          </a:p>
          <a:p>
            <a:pPr marL="457200" lvl="1" indent="0" algn="ctr">
              <a:buClr>
                <a:srgbClr val="C00000"/>
              </a:buClr>
              <a:buNone/>
            </a:pPr>
            <a:endParaRPr lang="cs-CZ" b="1" dirty="0" smtClean="0">
              <a:solidFill>
                <a:schemeClr val="tx1"/>
              </a:solidFill>
            </a:endParaRPr>
          </a:p>
          <a:p>
            <a:pPr marL="457200" lvl="1" indent="0" algn="just">
              <a:buClr>
                <a:srgbClr val="C00000"/>
              </a:buClr>
              <a:buNone/>
            </a:pPr>
            <a:endParaRPr lang="cs-CZ" dirty="0" smtClean="0">
              <a:solidFill>
                <a:schemeClr val="tx1"/>
              </a:solidFill>
            </a:endParaRPr>
          </a:p>
          <a:p>
            <a:pPr marL="457200" lvl="1" indent="0" algn="just">
              <a:buClr>
                <a:srgbClr val="C00000"/>
              </a:buClr>
              <a:buNone/>
            </a:pPr>
            <a:endParaRPr lang="cs-CZ" sz="2400" dirty="0" smtClean="0">
              <a:solidFill>
                <a:schemeClr val="tx1"/>
              </a:solidFill>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37075" y="711199"/>
            <a:ext cx="648072" cy="60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1" name="Diagram 10"/>
          <p:cNvGraphicFramePr/>
          <p:nvPr>
            <p:extLst>
              <p:ext uri="{D42A27DB-BD31-4B8C-83A1-F6EECF244321}">
                <p14:modId xmlns:p14="http://schemas.microsoft.com/office/powerpoint/2010/main" val="3768247680"/>
              </p:ext>
            </p:extLst>
          </p:nvPr>
        </p:nvGraphicFramePr>
        <p:xfrm>
          <a:off x="2032000" y="5404919"/>
          <a:ext cx="8128000" cy="9958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Zástupný symbol pro zápatí 4"/>
          <p:cNvSpPr>
            <a:spLocks noGrp="1"/>
          </p:cNvSpPr>
          <p:nvPr>
            <p:ph type="ftr" sz="quarter" idx="11"/>
          </p:nvPr>
        </p:nvSpPr>
        <p:spPr/>
        <p:txBody>
          <a:bodyPr/>
          <a:lstStyle/>
          <a:p>
            <a:endParaRPr lang="en-US" dirty="0"/>
          </a:p>
        </p:txBody>
      </p:sp>
      <p:sp>
        <p:nvSpPr>
          <p:cNvPr id="6" name="Zástupný symbol pro číslo snímku 5"/>
          <p:cNvSpPr>
            <a:spLocks noGrp="1"/>
          </p:cNvSpPr>
          <p:nvPr>
            <p:ph type="sldNum" sz="quarter" idx="12"/>
          </p:nvPr>
        </p:nvSpPr>
        <p:spPr/>
        <p:txBody>
          <a:bodyPr/>
          <a:lstStyle/>
          <a:p>
            <a:fld id="{E97799C9-84D9-46D2-A11E-BCF8A720529D}" type="slidenum">
              <a:rPr lang="en-US" smtClean="0"/>
              <a:t>11</a:t>
            </a:fld>
            <a:endParaRPr lang="en-US" dirty="0"/>
          </a:p>
        </p:txBody>
      </p:sp>
    </p:spTree>
    <p:extLst>
      <p:ext uri="{BB962C8B-B14F-4D97-AF65-F5344CB8AC3E}">
        <p14:creationId xmlns:p14="http://schemas.microsoft.com/office/powerpoint/2010/main" val="799159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Pohyblivá složka mzdy </a:t>
            </a:r>
            <a:r>
              <a:rPr lang="cs-CZ" dirty="0"/>
              <a:t>(</a:t>
            </a:r>
            <a:r>
              <a:rPr lang="cs-CZ" dirty="0" smtClean="0"/>
              <a:t>platu)</a:t>
            </a:r>
            <a:endParaRPr lang="cs-CZ" dirty="0"/>
          </a:p>
        </p:txBody>
      </p:sp>
      <p:sp>
        <p:nvSpPr>
          <p:cNvPr id="3" name="Zástupný symbol pro obsah 2"/>
          <p:cNvSpPr>
            <a:spLocks noGrp="1"/>
          </p:cNvSpPr>
          <p:nvPr>
            <p:ph idx="1"/>
          </p:nvPr>
        </p:nvSpPr>
        <p:spPr>
          <a:xfrm>
            <a:off x="1295401" y="2556930"/>
            <a:ext cx="9601196" cy="3888475"/>
          </a:xfrm>
        </p:spPr>
        <p:txBody>
          <a:bodyPr>
            <a:normAutofit lnSpcReduction="10000"/>
          </a:bodyPr>
          <a:lstStyle/>
          <a:p>
            <a:pPr algn="just">
              <a:buClr>
                <a:srgbClr val="C00000"/>
              </a:buClr>
            </a:pPr>
            <a:r>
              <a:rPr lang="cs-CZ" sz="2800" u="sng" dirty="0" smtClean="0">
                <a:solidFill>
                  <a:srgbClr val="FF0000"/>
                </a:solidFill>
              </a:rPr>
              <a:t>náhrady mezd - ošetřování, dovolená</a:t>
            </a:r>
          </a:p>
          <a:p>
            <a:pPr marL="914400" lvl="1" indent="-457200" algn="just">
              <a:buClr>
                <a:srgbClr val="C00000"/>
              </a:buClr>
              <a:buFont typeface="+mj-lt"/>
              <a:buAutoNum type="arabicPeriod" startAt="2"/>
            </a:pPr>
            <a:r>
              <a:rPr lang="cs-CZ" dirty="0" smtClean="0">
                <a:solidFill>
                  <a:schemeClr val="tx1"/>
                </a:solidFill>
              </a:rPr>
              <a:t>Ošetřování (OČR) poskytuje příslušná OSSZ (PSSZ, MSSZ), nikoliv zaměstnavatel. Poskytuje se již od 1. dne ošetření, a to nejvýše po dobu 9 kalendářních dnů, popř. 16 dnů, jde-li o osamělého zaměstnance, který má v trvalé péči alespoň jedno dítě ve věku do 16 let, které neukončilo povinnou školní docházku.</a:t>
            </a:r>
          </a:p>
          <a:p>
            <a:pPr marL="914400" lvl="1" indent="-457200" algn="just">
              <a:buClr>
                <a:srgbClr val="C00000"/>
              </a:buClr>
              <a:buFont typeface="+mj-lt"/>
              <a:buAutoNum type="arabicPeriod" startAt="2"/>
            </a:pPr>
            <a:r>
              <a:rPr lang="cs-CZ" dirty="0" smtClean="0">
                <a:solidFill>
                  <a:schemeClr val="tx1"/>
                </a:solidFill>
              </a:rPr>
              <a:t>Placená dovolená paří mezi nejvýznamnější nároky zaměstnanců z pracovního poměru. Na dovolenou má nárok každý zaměstnanec, který za nepřetržitého trvání pracovního poměru k témuž zaměstnavateli odpracoval alespoň 60 dnů (směn) v kalendářním roce. Za odpracovaný se považuje den, v němž zaměstnanec odpracoval více než polovinu směny. Pokud pracovní poměr netrval celý rok, má zaměstnanec nárok na poměrnou část dovolené.</a:t>
            </a:r>
          </a:p>
          <a:p>
            <a:pPr marL="914400" lvl="1" indent="-457200" algn="just">
              <a:buClr>
                <a:srgbClr val="C00000"/>
              </a:buClr>
              <a:buFont typeface="+mj-lt"/>
              <a:buAutoNum type="arabicPeriod" startAt="2"/>
            </a:pPr>
            <a:endParaRPr lang="cs-CZ" dirty="0" smtClean="0">
              <a:solidFill>
                <a:schemeClr val="tx1"/>
              </a:solidFill>
            </a:endParaRPr>
          </a:p>
          <a:p>
            <a:pPr marL="457200" lvl="1" indent="0" algn="just">
              <a:buClr>
                <a:srgbClr val="C00000"/>
              </a:buClr>
              <a:buNone/>
            </a:pPr>
            <a:endParaRPr lang="cs-CZ" sz="2400" dirty="0" smtClean="0">
              <a:solidFill>
                <a:schemeClr val="tx1"/>
              </a:solidFill>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37075" y="711199"/>
            <a:ext cx="648072" cy="60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ástupný symbol pro zápatí 4"/>
          <p:cNvSpPr>
            <a:spLocks noGrp="1"/>
          </p:cNvSpPr>
          <p:nvPr>
            <p:ph type="ftr" sz="quarter" idx="11"/>
          </p:nvPr>
        </p:nvSpPr>
        <p:spPr/>
        <p:txBody>
          <a:bodyPr/>
          <a:lstStyle/>
          <a:p>
            <a:endParaRPr lang="en-US" dirty="0"/>
          </a:p>
        </p:txBody>
      </p:sp>
      <p:sp>
        <p:nvSpPr>
          <p:cNvPr id="6" name="Zástupný symbol pro číslo snímku 5"/>
          <p:cNvSpPr>
            <a:spLocks noGrp="1"/>
          </p:cNvSpPr>
          <p:nvPr>
            <p:ph type="sldNum" sz="quarter" idx="12"/>
          </p:nvPr>
        </p:nvSpPr>
        <p:spPr/>
        <p:txBody>
          <a:bodyPr/>
          <a:lstStyle/>
          <a:p>
            <a:fld id="{E97799C9-84D9-46D2-A11E-BCF8A720529D}" type="slidenum">
              <a:rPr lang="en-US" smtClean="0"/>
              <a:t>12</a:t>
            </a:fld>
            <a:endParaRPr lang="en-US" dirty="0"/>
          </a:p>
        </p:txBody>
      </p:sp>
    </p:spTree>
    <p:extLst>
      <p:ext uri="{BB962C8B-B14F-4D97-AF65-F5344CB8AC3E}">
        <p14:creationId xmlns:p14="http://schemas.microsoft.com/office/powerpoint/2010/main" val="21390405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Druhy a formy mezd</a:t>
            </a:r>
            <a:endParaRPr lang="cs-CZ" dirty="0"/>
          </a:p>
        </p:txBody>
      </p:sp>
      <p:sp>
        <p:nvSpPr>
          <p:cNvPr id="3" name="Zástupný symbol pro obsah 2"/>
          <p:cNvSpPr>
            <a:spLocks noGrp="1"/>
          </p:cNvSpPr>
          <p:nvPr>
            <p:ph idx="1"/>
          </p:nvPr>
        </p:nvSpPr>
        <p:spPr>
          <a:xfrm>
            <a:off x="1295401" y="2430966"/>
            <a:ext cx="9601196" cy="3902927"/>
          </a:xfrm>
        </p:spPr>
        <p:txBody>
          <a:bodyPr>
            <a:normAutofit/>
          </a:bodyPr>
          <a:lstStyle/>
          <a:p>
            <a:pPr marL="457200" indent="-457200">
              <a:buClr>
                <a:srgbClr val="C00000"/>
              </a:buClr>
              <a:buFont typeface="+mj-lt"/>
              <a:buAutoNum type="arabicPeriod"/>
            </a:pPr>
            <a:r>
              <a:rPr lang="cs-CZ" b="1" dirty="0">
                <a:solidFill>
                  <a:srgbClr val="C00000"/>
                </a:solidFill>
              </a:rPr>
              <a:t>Ú</a:t>
            </a:r>
            <a:r>
              <a:rPr lang="cs-CZ" b="1" dirty="0" smtClean="0">
                <a:solidFill>
                  <a:srgbClr val="C00000"/>
                </a:solidFill>
              </a:rPr>
              <a:t>kolová </a:t>
            </a:r>
            <a:r>
              <a:rPr lang="cs-CZ" b="1" dirty="0">
                <a:solidFill>
                  <a:srgbClr val="C00000"/>
                </a:solidFill>
              </a:rPr>
              <a:t>mzda </a:t>
            </a:r>
            <a:r>
              <a:rPr lang="cs-CZ" dirty="0">
                <a:solidFill>
                  <a:schemeClr val="tx1"/>
                </a:solidFill>
              </a:rPr>
              <a:t>– musíme znát úkolovou sazbu (mzda za ks</a:t>
            </a:r>
            <a:r>
              <a:rPr lang="cs-CZ" dirty="0" smtClean="0">
                <a:solidFill>
                  <a:schemeClr val="tx1"/>
                </a:solidFill>
              </a:rPr>
              <a:t>)</a:t>
            </a:r>
          </a:p>
          <a:p>
            <a:pPr marL="1371600" lvl="2" indent="-457200">
              <a:buClr>
                <a:srgbClr val="C00000"/>
              </a:buClr>
              <a:buFont typeface="+mj-lt"/>
              <a:buAutoNum type="alphaLcParenR"/>
            </a:pPr>
            <a:r>
              <a:rPr lang="cs-CZ" sz="2000" dirty="0" smtClean="0">
                <a:solidFill>
                  <a:schemeClr val="tx1"/>
                </a:solidFill>
              </a:rPr>
              <a:t>Individuální</a:t>
            </a:r>
          </a:p>
          <a:p>
            <a:pPr marL="1371600" lvl="2" indent="-457200">
              <a:buClr>
                <a:srgbClr val="C00000"/>
              </a:buClr>
              <a:buFont typeface="+mj-lt"/>
              <a:buAutoNum type="alphaLcParenR"/>
            </a:pPr>
            <a:r>
              <a:rPr lang="cs-CZ" sz="2000" dirty="0" smtClean="0">
                <a:solidFill>
                  <a:schemeClr val="tx1"/>
                </a:solidFill>
              </a:rPr>
              <a:t>kolektivní</a:t>
            </a:r>
          </a:p>
          <a:p>
            <a:pPr marL="457200" indent="-457200">
              <a:buClr>
                <a:srgbClr val="C00000"/>
              </a:buClr>
              <a:buFont typeface="+mj-lt"/>
              <a:buAutoNum type="arabicPeriod"/>
            </a:pPr>
            <a:r>
              <a:rPr lang="cs-CZ" b="1" dirty="0">
                <a:solidFill>
                  <a:srgbClr val="C00000"/>
                </a:solidFill>
              </a:rPr>
              <a:t>Č</a:t>
            </a:r>
            <a:r>
              <a:rPr lang="cs-CZ" b="1" dirty="0" smtClean="0">
                <a:solidFill>
                  <a:srgbClr val="C00000"/>
                </a:solidFill>
              </a:rPr>
              <a:t>asová </a:t>
            </a:r>
            <a:r>
              <a:rPr lang="cs-CZ" b="1" dirty="0">
                <a:solidFill>
                  <a:srgbClr val="C00000"/>
                </a:solidFill>
              </a:rPr>
              <a:t>mzda </a:t>
            </a:r>
            <a:r>
              <a:rPr lang="cs-CZ" dirty="0">
                <a:solidFill>
                  <a:schemeClr val="tx1"/>
                </a:solidFill>
              </a:rPr>
              <a:t>– je stanovena sazba na </a:t>
            </a:r>
            <a:r>
              <a:rPr lang="cs-CZ" dirty="0" smtClean="0">
                <a:solidFill>
                  <a:schemeClr val="tx1"/>
                </a:solidFill>
              </a:rPr>
              <a:t>hodinu</a:t>
            </a:r>
          </a:p>
          <a:p>
            <a:pPr marL="457200" indent="-457200" algn="just">
              <a:buClr>
                <a:srgbClr val="C00000"/>
              </a:buClr>
              <a:buFont typeface="+mj-lt"/>
              <a:buAutoNum type="arabicPeriod"/>
            </a:pPr>
            <a:r>
              <a:rPr lang="cs-CZ" b="1" dirty="0">
                <a:solidFill>
                  <a:srgbClr val="C00000"/>
                </a:solidFill>
              </a:rPr>
              <a:t>P</a:t>
            </a:r>
            <a:r>
              <a:rPr lang="cs-CZ" b="1" dirty="0" smtClean="0">
                <a:solidFill>
                  <a:srgbClr val="C00000"/>
                </a:solidFill>
              </a:rPr>
              <a:t>odílová </a:t>
            </a:r>
            <a:r>
              <a:rPr lang="cs-CZ" b="1" dirty="0">
                <a:solidFill>
                  <a:srgbClr val="C00000"/>
                </a:solidFill>
              </a:rPr>
              <a:t>mzda </a:t>
            </a:r>
            <a:r>
              <a:rPr lang="cs-CZ" dirty="0">
                <a:solidFill>
                  <a:schemeClr val="tx1"/>
                </a:solidFill>
              </a:rPr>
              <a:t>– mzda se odvíjí např. </a:t>
            </a:r>
            <a:r>
              <a:rPr lang="cs-CZ" dirty="0" smtClean="0">
                <a:solidFill>
                  <a:schemeClr val="tx1"/>
                </a:solidFill>
              </a:rPr>
              <a:t>od </a:t>
            </a:r>
            <a:r>
              <a:rPr lang="cs-CZ" dirty="0">
                <a:solidFill>
                  <a:schemeClr val="tx1"/>
                </a:solidFill>
              </a:rPr>
              <a:t>podílu na </a:t>
            </a:r>
            <a:r>
              <a:rPr lang="cs-CZ" dirty="0" smtClean="0">
                <a:solidFill>
                  <a:schemeClr val="tx1"/>
                </a:solidFill>
              </a:rPr>
              <a:t>zisku. Uplatňuje se </a:t>
            </a:r>
            <a:r>
              <a:rPr lang="cs-CZ" dirty="0">
                <a:solidFill>
                  <a:schemeClr val="tx1"/>
                </a:solidFill>
              </a:rPr>
              <a:t>v </a:t>
            </a:r>
            <a:r>
              <a:rPr lang="cs-CZ" dirty="0" smtClean="0">
                <a:solidFill>
                  <a:schemeClr val="tx1"/>
                </a:solidFill>
              </a:rPr>
              <a:t>  				      obchodních </a:t>
            </a:r>
            <a:r>
              <a:rPr lang="cs-CZ" dirty="0">
                <a:solidFill>
                  <a:schemeClr val="tx1"/>
                </a:solidFill>
              </a:rPr>
              <a:t>činnostech a některých službách. Podílová </a:t>
            </a:r>
            <a:r>
              <a:rPr lang="cs-CZ" dirty="0" smtClean="0">
                <a:solidFill>
                  <a:schemeClr val="tx1"/>
                </a:solidFill>
              </a:rPr>
              <a:t>				      mzda </a:t>
            </a:r>
            <a:r>
              <a:rPr lang="cs-CZ" dirty="0">
                <a:solidFill>
                  <a:schemeClr val="tx1"/>
                </a:solidFill>
              </a:rPr>
              <a:t>je zcela nebo zčásti závislá na </a:t>
            </a:r>
            <a:r>
              <a:rPr lang="cs-CZ" dirty="0" smtClean="0">
                <a:solidFill>
                  <a:schemeClr val="tx1"/>
                </a:solidFill>
              </a:rPr>
              <a:t>obratu nebo 						      dosaženém zisku zaměstnavatele </a:t>
            </a:r>
            <a:r>
              <a:rPr lang="cs-CZ" dirty="0">
                <a:solidFill>
                  <a:schemeClr val="tx1"/>
                </a:solidFill>
              </a:rPr>
              <a:t>nebo jeho příslušné </a:t>
            </a:r>
            <a:r>
              <a:rPr lang="cs-CZ" dirty="0" smtClean="0">
                <a:solidFill>
                  <a:schemeClr val="tx1"/>
                </a:solidFill>
              </a:rPr>
              <a:t>					      části</a:t>
            </a:r>
            <a:r>
              <a:rPr lang="cs-CZ" dirty="0">
                <a:solidFill>
                  <a:schemeClr val="tx1"/>
                </a:solidFill>
              </a:rPr>
              <a:t>.</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6597" y="677951"/>
            <a:ext cx="648072" cy="60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ástupný symbol pro zápatí 4"/>
          <p:cNvSpPr>
            <a:spLocks noGrp="1"/>
          </p:cNvSpPr>
          <p:nvPr>
            <p:ph type="ftr" sz="quarter" idx="11"/>
          </p:nvPr>
        </p:nvSpPr>
        <p:spPr/>
        <p:txBody>
          <a:bodyPr/>
          <a:lstStyle/>
          <a:p>
            <a:endParaRPr lang="en-US" dirty="0"/>
          </a:p>
        </p:txBody>
      </p:sp>
      <p:sp>
        <p:nvSpPr>
          <p:cNvPr id="6" name="Zástupný symbol pro číslo snímku 5"/>
          <p:cNvSpPr>
            <a:spLocks noGrp="1"/>
          </p:cNvSpPr>
          <p:nvPr>
            <p:ph type="sldNum" sz="quarter" idx="12"/>
          </p:nvPr>
        </p:nvSpPr>
        <p:spPr/>
        <p:txBody>
          <a:bodyPr/>
          <a:lstStyle/>
          <a:p>
            <a:fld id="{E97799C9-84D9-46D2-A11E-BCF8A720529D}" type="slidenum">
              <a:rPr lang="en-US" smtClean="0"/>
              <a:t>13</a:t>
            </a:fld>
            <a:endParaRPr lang="en-US" dirty="0"/>
          </a:p>
        </p:txBody>
      </p:sp>
    </p:spTree>
    <p:extLst>
      <p:ext uri="{BB962C8B-B14F-4D97-AF65-F5344CB8AC3E}">
        <p14:creationId xmlns:p14="http://schemas.microsoft.com/office/powerpoint/2010/main" val="7772539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Způsob zdanění</a:t>
            </a:r>
            <a:endParaRPr lang="cs-CZ" dirty="0"/>
          </a:p>
        </p:txBody>
      </p:sp>
      <p:sp>
        <p:nvSpPr>
          <p:cNvPr id="3" name="Zástupný symbol pro obsah 2"/>
          <p:cNvSpPr>
            <a:spLocks noGrp="1"/>
          </p:cNvSpPr>
          <p:nvPr>
            <p:ph idx="1"/>
          </p:nvPr>
        </p:nvSpPr>
        <p:spPr/>
        <p:txBody>
          <a:bodyPr/>
          <a:lstStyle/>
          <a:p>
            <a:pPr algn="just">
              <a:buClr>
                <a:srgbClr val="C00000"/>
              </a:buClr>
            </a:pPr>
            <a:r>
              <a:rPr lang="cs-CZ" dirty="0" smtClean="0"/>
              <a:t>Pro způsob zdanění je vždy rozhodné, podepsal-li poplatník u plátce Prohlášení. Podepíše-li poplatník Prohlášení (nesmí podepsat současně u více plátců), stanoví plátce daně základ daně z úhrnu všech příjmů v daném kalendářním měsíci a je povinen srazit zálohovou daň ve výši 15%. </a:t>
            </a:r>
          </a:p>
          <a:p>
            <a:pPr algn="just">
              <a:buClr>
                <a:srgbClr val="C00000"/>
              </a:buClr>
            </a:pPr>
            <a:r>
              <a:rPr lang="cs-CZ" dirty="0" smtClean="0"/>
              <a:t>Nepodepíše-li zaměstnanec Prohlášení, např. proto, že zaměstnavatel je jeho dalším souběžným plátcem příjmu ze závislé činnosti a poplatník podepsal Prohlášení u jiného zaměstnavatele, pak je zaměstnavatel povinen zaměstnanci srazit zálohu na daň podle zvláštní sazby.</a:t>
            </a:r>
          </a:p>
          <a:p>
            <a:pPr marL="0" indent="0" algn="just">
              <a:buClr>
                <a:srgbClr val="C00000"/>
              </a:buClr>
              <a:buNone/>
            </a:pPr>
            <a:endParaRPr lang="cs-CZ"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6597" y="677951"/>
            <a:ext cx="648072" cy="60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ástupný symbol pro zápatí 4"/>
          <p:cNvSpPr>
            <a:spLocks noGrp="1"/>
          </p:cNvSpPr>
          <p:nvPr>
            <p:ph type="ftr" sz="quarter" idx="11"/>
          </p:nvPr>
        </p:nvSpPr>
        <p:spPr/>
        <p:txBody>
          <a:bodyPr/>
          <a:lstStyle/>
          <a:p>
            <a:endParaRPr lang="en-US" dirty="0"/>
          </a:p>
        </p:txBody>
      </p:sp>
      <p:sp>
        <p:nvSpPr>
          <p:cNvPr id="6" name="Zástupný symbol pro číslo snímku 5"/>
          <p:cNvSpPr>
            <a:spLocks noGrp="1"/>
          </p:cNvSpPr>
          <p:nvPr>
            <p:ph type="sldNum" sz="quarter" idx="12"/>
          </p:nvPr>
        </p:nvSpPr>
        <p:spPr/>
        <p:txBody>
          <a:bodyPr/>
          <a:lstStyle/>
          <a:p>
            <a:fld id="{E97799C9-84D9-46D2-A11E-BCF8A720529D}" type="slidenum">
              <a:rPr lang="en-US" smtClean="0"/>
              <a:t>14</a:t>
            </a:fld>
            <a:endParaRPr lang="en-US" dirty="0"/>
          </a:p>
        </p:txBody>
      </p:sp>
    </p:spTree>
    <p:extLst>
      <p:ext uri="{BB962C8B-B14F-4D97-AF65-F5344CB8AC3E}">
        <p14:creationId xmlns:p14="http://schemas.microsoft.com/office/powerpoint/2010/main" val="27587376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Výpočet měsíční daňové povinnosti</a:t>
            </a:r>
            <a:br>
              <a:rPr lang="cs-CZ" dirty="0" smtClean="0"/>
            </a:br>
            <a:endParaRPr lang="cs-CZ" dirty="0"/>
          </a:p>
        </p:txBody>
      </p:sp>
      <p:sp>
        <p:nvSpPr>
          <p:cNvPr id="3" name="Zástupný symbol pro obsah 2"/>
          <p:cNvSpPr>
            <a:spLocks noGrp="1"/>
          </p:cNvSpPr>
          <p:nvPr>
            <p:ph idx="1"/>
          </p:nvPr>
        </p:nvSpPr>
        <p:spPr/>
        <p:txBody>
          <a:bodyPr>
            <a:normAutofit lnSpcReduction="10000"/>
          </a:bodyPr>
          <a:lstStyle/>
          <a:p>
            <a:pPr marL="457200" indent="-457200">
              <a:buClr>
                <a:srgbClr val="C00000"/>
              </a:buClr>
              <a:buFont typeface="+mj-lt"/>
              <a:buAutoNum type="arabicPeriod"/>
            </a:pPr>
            <a:r>
              <a:rPr lang="cs-CZ" dirty="0" smtClean="0"/>
              <a:t>Mzda se počítá z  hrubé mzdy, která zahrnuje jednotlivé složky mzdy (základní mzda, příplatky, odměny a náhrady náležející zaměstnanci za vykonanou práci v příslušném měsíci.</a:t>
            </a:r>
          </a:p>
          <a:p>
            <a:pPr marL="457200" indent="-457200">
              <a:buClr>
                <a:srgbClr val="C00000"/>
              </a:buClr>
              <a:buFont typeface="+mj-lt"/>
              <a:buAutoNum type="arabicPeriod"/>
            </a:pPr>
            <a:r>
              <a:rPr lang="cs-CZ" dirty="0" smtClean="0"/>
              <a:t>K hrubé mzdě se připočítá </a:t>
            </a:r>
            <a:r>
              <a:rPr lang="cs-CZ" b="1" i="1" dirty="0" smtClean="0"/>
              <a:t>9% zdravotního </a:t>
            </a:r>
            <a:r>
              <a:rPr lang="cs-CZ" dirty="0" smtClean="0"/>
              <a:t>a </a:t>
            </a:r>
            <a:r>
              <a:rPr lang="cs-CZ" b="1" i="1" dirty="0" smtClean="0"/>
              <a:t>25% sociálního pojištění </a:t>
            </a:r>
            <a:r>
              <a:rPr lang="cs-CZ" dirty="0" smtClean="0"/>
              <a:t>(za zaměstnance odvádí zaměstnavatel)= superhrubá mzda. </a:t>
            </a:r>
            <a:r>
              <a:rPr lang="cs-CZ" dirty="0"/>
              <a:t>Výsledkem je superhrubá mzda, která se po zaokrouhlení </a:t>
            </a:r>
            <a:r>
              <a:rPr lang="cs-CZ" dirty="0" smtClean="0"/>
              <a:t>na stovky nahoru následně </a:t>
            </a:r>
            <a:r>
              <a:rPr lang="cs-CZ" dirty="0"/>
              <a:t>využije pro výpočet zálohy </a:t>
            </a:r>
            <a:r>
              <a:rPr lang="cs-CZ" dirty="0" smtClean="0"/>
              <a:t>na daň z příjmů fyzických osob </a:t>
            </a:r>
            <a:r>
              <a:rPr lang="cs-CZ" dirty="0"/>
              <a:t>ze závislé činnosti (15 %). Superhrubá mzda je tedy přesným účetním nákladem zaměstnavatele na </a:t>
            </a:r>
            <a:r>
              <a:rPr lang="cs-CZ" dirty="0" smtClean="0"/>
              <a:t>zaměstnance. </a:t>
            </a:r>
            <a:endParaRPr lang="cs-CZ"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6597" y="677951"/>
            <a:ext cx="648072" cy="60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ástupný symbol pro zápatí 4"/>
          <p:cNvSpPr>
            <a:spLocks noGrp="1"/>
          </p:cNvSpPr>
          <p:nvPr>
            <p:ph type="ftr" sz="quarter" idx="11"/>
          </p:nvPr>
        </p:nvSpPr>
        <p:spPr/>
        <p:txBody>
          <a:bodyPr/>
          <a:lstStyle/>
          <a:p>
            <a:endParaRPr lang="en-US" dirty="0"/>
          </a:p>
        </p:txBody>
      </p:sp>
      <p:sp>
        <p:nvSpPr>
          <p:cNvPr id="6" name="Zástupný symbol pro číslo snímku 5"/>
          <p:cNvSpPr>
            <a:spLocks noGrp="1"/>
          </p:cNvSpPr>
          <p:nvPr>
            <p:ph type="sldNum" sz="quarter" idx="12"/>
          </p:nvPr>
        </p:nvSpPr>
        <p:spPr/>
        <p:txBody>
          <a:bodyPr/>
          <a:lstStyle/>
          <a:p>
            <a:fld id="{E97799C9-84D9-46D2-A11E-BCF8A720529D}" type="slidenum">
              <a:rPr lang="en-US" smtClean="0"/>
              <a:t>15</a:t>
            </a:fld>
            <a:endParaRPr lang="en-US" dirty="0"/>
          </a:p>
        </p:txBody>
      </p:sp>
    </p:spTree>
    <p:extLst>
      <p:ext uri="{BB962C8B-B14F-4D97-AF65-F5344CB8AC3E}">
        <p14:creationId xmlns:p14="http://schemas.microsoft.com/office/powerpoint/2010/main" val="40930634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Výpočet měsíční daňové povinnosti</a:t>
            </a:r>
            <a:endParaRPr lang="cs-CZ" dirty="0"/>
          </a:p>
        </p:txBody>
      </p:sp>
      <p:sp>
        <p:nvSpPr>
          <p:cNvPr id="3" name="Zástupný symbol pro obsah 2"/>
          <p:cNvSpPr>
            <a:spLocks noGrp="1"/>
          </p:cNvSpPr>
          <p:nvPr>
            <p:ph idx="1"/>
          </p:nvPr>
        </p:nvSpPr>
        <p:spPr/>
        <p:txBody>
          <a:bodyPr>
            <a:normAutofit/>
          </a:bodyPr>
          <a:lstStyle/>
          <a:p>
            <a:pPr marL="457200" indent="-457200">
              <a:buClr>
                <a:srgbClr val="C00000"/>
              </a:buClr>
              <a:buFont typeface="+mj-lt"/>
              <a:buAutoNum type="arabicPeriod" startAt="3"/>
            </a:pPr>
            <a:r>
              <a:rPr lang="cs-CZ" dirty="0" smtClean="0"/>
              <a:t>Při výpočtu pojistného na zdravotním pojištění se vychází z vyměřovacího základu, který činí 13,5%.</a:t>
            </a:r>
          </a:p>
          <a:p>
            <a:pPr marL="0" indent="0">
              <a:buClr>
                <a:srgbClr val="C00000"/>
              </a:buClr>
              <a:buNone/>
            </a:pPr>
            <a:endParaRPr lang="cs-CZ" dirty="0"/>
          </a:p>
          <a:p>
            <a:pPr marL="0" indent="0">
              <a:buClr>
                <a:srgbClr val="C00000"/>
              </a:buClr>
              <a:buNone/>
            </a:pPr>
            <a:endParaRPr lang="cs-CZ"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6597" y="677951"/>
            <a:ext cx="648072" cy="60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Diagram 4"/>
          <p:cNvGraphicFramePr/>
          <p:nvPr>
            <p:extLst>
              <p:ext uri="{D42A27DB-BD31-4B8C-83A1-F6EECF244321}">
                <p14:modId xmlns:p14="http://schemas.microsoft.com/office/powerpoint/2010/main" val="1347822938"/>
              </p:ext>
            </p:extLst>
          </p:nvPr>
        </p:nvGraphicFramePr>
        <p:xfrm>
          <a:off x="1295400" y="719666"/>
          <a:ext cx="9601196"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Zástupný symbol pro zápatí 5"/>
          <p:cNvSpPr>
            <a:spLocks noGrp="1"/>
          </p:cNvSpPr>
          <p:nvPr>
            <p:ph type="ftr" sz="quarter" idx="11"/>
          </p:nvPr>
        </p:nvSpPr>
        <p:spPr/>
        <p:txBody>
          <a:bodyPr/>
          <a:lstStyle/>
          <a:p>
            <a:endParaRPr lang="en-US" dirty="0"/>
          </a:p>
        </p:txBody>
      </p:sp>
      <p:sp>
        <p:nvSpPr>
          <p:cNvPr id="7" name="Zástupný symbol pro číslo snímku 6"/>
          <p:cNvSpPr>
            <a:spLocks noGrp="1"/>
          </p:cNvSpPr>
          <p:nvPr>
            <p:ph type="sldNum" sz="quarter" idx="12"/>
          </p:nvPr>
        </p:nvSpPr>
        <p:spPr/>
        <p:txBody>
          <a:bodyPr/>
          <a:lstStyle/>
          <a:p>
            <a:fld id="{E97799C9-84D9-46D2-A11E-BCF8A720529D}" type="slidenum">
              <a:rPr lang="en-US" smtClean="0"/>
              <a:t>16</a:t>
            </a:fld>
            <a:endParaRPr lang="en-US" dirty="0"/>
          </a:p>
        </p:txBody>
      </p:sp>
    </p:spTree>
    <p:extLst>
      <p:ext uri="{BB962C8B-B14F-4D97-AF65-F5344CB8AC3E}">
        <p14:creationId xmlns:p14="http://schemas.microsoft.com/office/powerpoint/2010/main" val="20116476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Výpočet měsíční daňové povinnosti</a:t>
            </a:r>
            <a:endParaRPr lang="cs-CZ" dirty="0"/>
          </a:p>
        </p:txBody>
      </p:sp>
      <p:sp>
        <p:nvSpPr>
          <p:cNvPr id="3" name="Zástupný symbol pro obsah 2"/>
          <p:cNvSpPr>
            <a:spLocks noGrp="1"/>
          </p:cNvSpPr>
          <p:nvPr>
            <p:ph idx="1"/>
          </p:nvPr>
        </p:nvSpPr>
        <p:spPr>
          <a:xfrm>
            <a:off x="1295401" y="2556931"/>
            <a:ext cx="9601196" cy="3807655"/>
          </a:xfrm>
        </p:spPr>
        <p:txBody>
          <a:bodyPr>
            <a:normAutofit fontScale="92500" lnSpcReduction="10000"/>
          </a:bodyPr>
          <a:lstStyle/>
          <a:p>
            <a:pPr marL="457200" indent="-457200">
              <a:buClr>
                <a:srgbClr val="C00000"/>
              </a:buClr>
              <a:buFont typeface="+mj-lt"/>
              <a:buAutoNum type="arabicPeriod" startAt="4"/>
            </a:pPr>
            <a:r>
              <a:rPr lang="cs-CZ" dirty="0" smtClean="0"/>
              <a:t>Výše pojistného  na </a:t>
            </a:r>
            <a:r>
              <a:rPr lang="cs-CZ" b="1" dirty="0" smtClean="0"/>
              <a:t>sociální zabezpečení </a:t>
            </a:r>
            <a:r>
              <a:rPr lang="cs-CZ" dirty="0" smtClean="0"/>
              <a:t>se stanoví  procentní sazbou z vyměřovacího základu zjištěného za rozhodné období (kalendářní měsíc, za které se pojistné platí).</a:t>
            </a:r>
          </a:p>
          <a:p>
            <a:pPr lvl="1">
              <a:buClr>
                <a:srgbClr val="C00000"/>
              </a:buClr>
              <a:buFont typeface="Arial" panose="020B0604020202020204" pitchFamily="34" charset="0"/>
              <a:buChar char="•"/>
            </a:pPr>
            <a:r>
              <a:rPr lang="cs-CZ" b="1" dirty="0" smtClean="0"/>
              <a:t>Vyměřovací základ zaměstnavatele – </a:t>
            </a:r>
            <a:r>
              <a:rPr lang="cs-CZ" dirty="0" smtClean="0"/>
              <a:t>je částka odpovídající úhrnu vyměřovacích základů jeho zaměstnanců, jejichž příjmy podléhají odvodu pojistného na nemocenské a důchodové pojištění a příspěvku na státní politiku zaměstnanosti. </a:t>
            </a:r>
            <a:r>
              <a:rPr lang="cs-CZ" b="1" dirty="0" smtClean="0"/>
              <a:t>Zaměstnavatel odvádí </a:t>
            </a:r>
            <a:r>
              <a:rPr lang="cs-CZ" dirty="0" smtClean="0"/>
              <a:t>z vlastních prostředků za zaměstnance na SZ ve výši </a:t>
            </a:r>
            <a:r>
              <a:rPr lang="cs-CZ" b="1" dirty="0" smtClean="0"/>
              <a:t>25%  </a:t>
            </a:r>
            <a:r>
              <a:rPr lang="cs-CZ" dirty="0" smtClean="0"/>
              <a:t>z vyměřovacího základu (21,5% na důchodové pojištění, 2,3% na nemocenské pojištění a1,2% na státní politiku zaměstnanosti)</a:t>
            </a:r>
          </a:p>
          <a:p>
            <a:pPr lvl="1">
              <a:buClr>
                <a:srgbClr val="C00000"/>
              </a:buClr>
              <a:buFont typeface="Arial" panose="020B0604020202020204" pitchFamily="34" charset="0"/>
              <a:buChar char="•"/>
            </a:pPr>
            <a:r>
              <a:rPr lang="cs-CZ" b="1" dirty="0"/>
              <a:t>Vyměřovací základ </a:t>
            </a:r>
            <a:r>
              <a:rPr lang="cs-CZ" b="1" dirty="0" smtClean="0"/>
              <a:t>zaměstnance – </a:t>
            </a:r>
            <a:r>
              <a:rPr lang="cs-CZ" dirty="0" smtClean="0"/>
              <a:t>pro pojistné na SZ je úhrn příjmů které jsou předmětem daně z příjmů FO. Zúčtovaným příjmem se rozumí výše plnění, které bylo poskytnuto zaměstnanci zaměstnavatelem. Zaměstnanec odvádí úhrnem SZ ve výši </a:t>
            </a:r>
            <a:r>
              <a:rPr lang="cs-CZ" b="1" dirty="0" smtClean="0"/>
              <a:t>6,5% </a:t>
            </a:r>
            <a:r>
              <a:rPr lang="cs-CZ" dirty="0" smtClean="0"/>
              <a:t>z vyměřovacího základu.</a:t>
            </a:r>
            <a:endParaRPr lang="cs-CZ" b="1"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6597" y="677951"/>
            <a:ext cx="648072" cy="60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ástupný symbol pro zápatí 4"/>
          <p:cNvSpPr>
            <a:spLocks noGrp="1"/>
          </p:cNvSpPr>
          <p:nvPr>
            <p:ph type="ftr" sz="quarter" idx="11"/>
          </p:nvPr>
        </p:nvSpPr>
        <p:spPr/>
        <p:txBody>
          <a:bodyPr/>
          <a:lstStyle/>
          <a:p>
            <a:endParaRPr lang="en-US" dirty="0"/>
          </a:p>
        </p:txBody>
      </p:sp>
      <p:sp>
        <p:nvSpPr>
          <p:cNvPr id="6" name="Zástupný symbol pro číslo snímku 5"/>
          <p:cNvSpPr>
            <a:spLocks noGrp="1"/>
          </p:cNvSpPr>
          <p:nvPr>
            <p:ph type="sldNum" sz="quarter" idx="12"/>
          </p:nvPr>
        </p:nvSpPr>
        <p:spPr/>
        <p:txBody>
          <a:bodyPr/>
          <a:lstStyle/>
          <a:p>
            <a:fld id="{E97799C9-84D9-46D2-A11E-BCF8A720529D}" type="slidenum">
              <a:rPr lang="en-US" smtClean="0"/>
              <a:t>17</a:t>
            </a:fld>
            <a:endParaRPr lang="en-US" dirty="0"/>
          </a:p>
        </p:txBody>
      </p:sp>
    </p:spTree>
    <p:extLst>
      <p:ext uri="{BB962C8B-B14F-4D97-AF65-F5344CB8AC3E}">
        <p14:creationId xmlns:p14="http://schemas.microsoft.com/office/powerpoint/2010/main" val="18958845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Nemocenské pojištění</a:t>
            </a:r>
            <a:endParaRPr lang="cs-CZ" dirty="0"/>
          </a:p>
        </p:txBody>
      </p:sp>
      <p:sp>
        <p:nvSpPr>
          <p:cNvPr id="3" name="Zástupný symbol pro obsah 2"/>
          <p:cNvSpPr>
            <a:spLocks noGrp="1"/>
          </p:cNvSpPr>
          <p:nvPr>
            <p:ph idx="1"/>
          </p:nvPr>
        </p:nvSpPr>
        <p:spPr/>
        <p:txBody>
          <a:bodyPr>
            <a:normAutofit fontScale="85000" lnSpcReduction="20000"/>
          </a:bodyPr>
          <a:lstStyle/>
          <a:p>
            <a:pPr marL="0" indent="0" algn="just">
              <a:buNone/>
            </a:pPr>
            <a:r>
              <a:rPr lang="cs-CZ" dirty="0" smtClean="0"/>
              <a:t>Z nemocenského pojištění se poskytují tyto dávky:</a:t>
            </a:r>
          </a:p>
          <a:p>
            <a:pPr marL="457200" indent="-457200" algn="just">
              <a:buFont typeface="+mj-lt"/>
              <a:buAutoNum type="arabicPeriod"/>
            </a:pPr>
            <a:r>
              <a:rPr lang="cs-CZ" dirty="0" smtClean="0">
                <a:solidFill>
                  <a:schemeClr val="tx1"/>
                </a:solidFill>
                <a:hlinkClick r:id="rId2" action="ppaction://hlinksldjump"/>
              </a:rPr>
              <a:t>nemocenská,</a:t>
            </a:r>
            <a:endParaRPr lang="cs-CZ" dirty="0" smtClean="0">
              <a:solidFill>
                <a:schemeClr val="tx1"/>
              </a:solidFill>
            </a:endParaRPr>
          </a:p>
          <a:p>
            <a:pPr marL="457200" indent="-457200" algn="just">
              <a:buFont typeface="+mj-lt"/>
              <a:buAutoNum type="arabicPeriod"/>
            </a:pPr>
            <a:r>
              <a:rPr lang="cs-CZ" u="sng" dirty="0" smtClean="0"/>
              <a:t>peněžitá pomoc v mateřství</a:t>
            </a:r>
            <a:r>
              <a:rPr lang="cs-CZ" dirty="0"/>
              <a:t> - </a:t>
            </a:r>
            <a:r>
              <a:rPr lang="cs-CZ" dirty="0" smtClean="0"/>
              <a:t>nástupem </a:t>
            </a:r>
            <a:r>
              <a:rPr lang="cs-CZ" dirty="0"/>
              <a:t>na PPM se rozumí den, jenž si pojištěnka sama určí v období od počátku 8. týdne do počátku 6. týdne před očekávaným dnem porodu, popř. se jím rozumí den porodu, ke kterému došlo před nástupem na PPM. Jestliže si pojištěnka den nástupu na PPM v tomto období neurčí, rozumí se dnem nástupu na PPM počátek 6. týdne před očekávaným dnem porodu. </a:t>
            </a:r>
            <a:endParaRPr lang="cs-CZ" dirty="0" smtClean="0"/>
          </a:p>
          <a:p>
            <a:pPr marL="457200" indent="-457200" algn="just">
              <a:buFont typeface="+mj-lt"/>
              <a:buAutoNum type="arabicPeriod"/>
            </a:pPr>
            <a:r>
              <a:rPr lang="cs-CZ" u="sng" dirty="0" smtClean="0"/>
              <a:t>dávka otcovské poporodní péče </a:t>
            </a:r>
            <a:r>
              <a:rPr lang="cs-CZ" dirty="0" smtClean="0"/>
              <a:t>– od 1.2.2018 se </a:t>
            </a:r>
            <a:r>
              <a:rPr lang="cs-CZ" dirty="0"/>
              <a:t>d</a:t>
            </a:r>
            <a:r>
              <a:rPr lang="cs-CZ" dirty="0" smtClean="0"/>
              <a:t>o systému nemocenského pojištění zavedla nová dávka – tzv. </a:t>
            </a:r>
            <a:r>
              <a:rPr lang="cs-CZ" b="1" dirty="0" smtClean="0"/>
              <a:t>otcovská. </a:t>
            </a:r>
            <a:r>
              <a:rPr lang="cs-CZ" dirty="0" smtClean="0"/>
              <a:t>Dávka je poskytována po dobu 7 dnů a jen v období do ukončení 6. týdnů od porodu, tzn. nástup na otcovskou do konce 6. týdne ode dne narození dítěte.</a:t>
            </a:r>
            <a:endParaRPr lang="cs-CZ" b="1" dirty="0" smtClean="0"/>
          </a:p>
        </p:txBody>
      </p:sp>
      <p:sp>
        <p:nvSpPr>
          <p:cNvPr id="4" name="Zástupný symbol pro zápatí 3"/>
          <p:cNvSpPr>
            <a:spLocks noGrp="1"/>
          </p:cNvSpPr>
          <p:nvPr>
            <p:ph type="ftr" sz="quarter" idx="11"/>
          </p:nvPr>
        </p:nvSpPr>
        <p:spPr/>
        <p:txBody>
          <a:bodyPr/>
          <a:lstStyle/>
          <a:p>
            <a:endParaRPr lang="en-US" dirty="0"/>
          </a:p>
        </p:txBody>
      </p:sp>
      <p:sp>
        <p:nvSpPr>
          <p:cNvPr id="5" name="Zástupný symbol pro číslo snímku 4"/>
          <p:cNvSpPr>
            <a:spLocks noGrp="1"/>
          </p:cNvSpPr>
          <p:nvPr>
            <p:ph type="sldNum" sz="quarter" idx="12"/>
          </p:nvPr>
        </p:nvSpPr>
        <p:spPr/>
        <p:txBody>
          <a:bodyPr/>
          <a:lstStyle/>
          <a:p>
            <a:fld id="{E97799C9-84D9-46D2-A11E-BCF8A720529D}" type="slidenum">
              <a:rPr lang="en-US" smtClean="0"/>
              <a:t>18</a:t>
            </a:fld>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96597" y="677951"/>
            <a:ext cx="648072" cy="60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25964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Nemocenské pojištění</a:t>
            </a:r>
            <a:endParaRPr lang="cs-CZ" dirty="0"/>
          </a:p>
        </p:txBody>
      </p:sp>
      <p:sp>
        <p:nvSpPr>
          <p:cNvPr id="3" name="Zástupný symbol pro obsah 2"/>
          <p:cNvSpPr>
            <a:spLocks noGrp="1"/>
          </p:cNvSpPr>
          <p:nvPr>
            <p:ph idx="1"/>
          </p:nvPr>
        </p:nvSpPr>
        <p:spPr/>
        <p:txBody>
          <a:bodyPr>
            <a:normAutofit fontScale="85000" lnSpcReduction="20000"/>
          </a:bodyPr>
          <a:lstStyle/>
          <a:p>
            <a:pPr marL="0" indent="0" algn="just">
              <a:buNone/>
            </a:pPr>
            <a:r>
              <a:rPr lang="cs-CZ" dirty="0" smtClean="0"/>
              <a:t>Z nemocenského pojištění se poskytují tyto dávky:</a:t>
            </a:r>
          </a:p>
          <a:p>
            <a:pPr marL="457200" indent="-457200" algn="just">
              <a:buFont typeface="+mj-lt"/>
              <a:buAutoNum type="arabicPeriod" startAt="4"/>
            </a:pPr>
            <a:r>
              <a:rPr lang="cs-CZ" dirty="0" smtClean="0">
                <a:hlinkClick r:id="rId2" action="ppaction://hlinksldjump"/>
              </a:rPr>
              <a:t>ošetřování</a:t>
            </a:r>
            <a:endParaRPr lang="cs-CZ" dirty="0" smtClean="0"/>
          </a:p>
          <a:p>
            <a:pPr marL="457200" indent="-457200" algn="just">
              <a:buFont typeface="+mj-lt"/>
              <a:buAutoNum type="arabicPeriod" startAt="4"/>
            </a:pPr>
            <a:r>
              <a:rPr lang="cs-CZ" u="sng" dirty="0" smtClean="0"/>
              <a:t>dlouhodobé ošetřování </a:t>
            </a:r>
            <a:r>
              <a:rPr lang="cs-CZ" dirty="0" smtClean="0"/>
              <a:t>- </a:t>
            </a:r>
            <a:r>
              <a:rPr lang="cs-CZ" dirty="0"/>
              <a:t>od </a:t>
            </a:r>
            <a:r>
              <a:rPr lang="cs-CZ" dirty="0" smtClean="0"/>
              <a:t>1.6.2018 </a:t>
            </a:r>
            <a:r>
              <a:rPr lang="cs-CZ" dirty="0"/>
              <a:t>se do systému nemocenského pojištění zavedla nová dávka </a:t>
            </a:r>
            <a:r>
              <a:rPr lang="cs-CZ" dirty="0" smtClean="0"/>
              <a:t>dlouhodobé ošetřování. Podpůrčí doba dlouhodobého ošetření bude náležet po dobu až 90 dnů ode dne propuštění z hospitalizace, tato doba se z žádného důvodu neprodlužuje. </a:t>
            </a:r>
            <a:r>
              <a:rPr lang="cs-CZ" b="1" dirty="0"/>
              <a:t>Ošetřovaná osoba</a:t>
            </a:r>
            <a:r>
              <a:rPr lang="cs-CZ" dirty="0"/>
              <a:t> je </a:t>
            </a:r>
            <a:r>
              <a:rPr lang="cs-CZ" dirty="0" smtClean="0"/>
              <a:t>FO, </a:t>
            </a:r>
            <a:r>
              <a:rPr lang="cs-CZ" dirty="0"/>
              <a:t>u které došlo k závažné poruše zdraví, jež si vyžádala hospitalizaci, při níž byla poskytována léčebná péče alespoň 7 kalendářních dnů po sobě jdoucích. Nesmí však přitom jít o akutní lůžkovou péči standardní poskytovanou ošetřované osobě za účelem provedení zdravotních výkonů, které nelze provést ambulantně. Dále je třeba, aby zdravotní stav ošetřované osoby po propuštění z hospitalizace do domácího prostředí nezbytně vyžadoval poskytování dlouhodobé péče po dobu alespoň 30 kalendářních dnů</a:t>
            </a:r>
            <a:r>
              <a:rPr lang="cs-CZ" dirty="0" smtClean="0"/>
              <a:t>.</a:t>
            </a:r>
          </a:p>
        </p:txBody>
      </p:sp>
      <p:sp>
        <p:nvSpPr>
          <p:cNvPr id="4" name="Zástupný symbol pro zápatí 3"/>
          <p:cNvSpPr>
            <a:spLocks noGrp="1"/>
          </p:cNvSpPr>
          <p:nvPr>
            <p:ph type="ftr" sz="quarter" idx="11"/>
          </p:nvPr>
        </p:nvSpPr>
        <p:spPr/>
        <p:txBody>
          <a:bodyPr/>
          <a:lstStyle/>
          <a:p>
            <a:endParaRPr lang="en-US" dirty="0"/>
          </a:p>
        </p:txBody>
      </p:sp>
      <p:sp>
        <p:nvSpPr>
          <p:cNvPr id="5" name="Zástupný symbol pro číslo snímku 4"/>
          <p:cNvSpPr>
            <a:spLocks noGrp="1"/>
          </p:cNvSpPr>
          <p:nvPr>
            <p:ph type="sldNum" sz="quarter" idx="12"/>
          </p:nvPr>
        </p:nvSpPr>
        <p:spPr/>
        <p:txBody>
          <a:bodyPr/>
          <a:lstStyle/>
          <a:p>
            <a:fld id="{E97799C9-84D9-46D2-A11E-BCF8A720529D}" type="slidenum">
              <a:rPr lang="en-US" smtClean="0"/>
              <a:t>19</a:t>
            </a:fld>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96597" y="677951"/>
            <a:ext cx="648072" cy="60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30363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Mzda, plat a odměny z dohody</a:t>
            </a:r>
            <a:endParaRPr lang="cs-CZ" dirty="0"/>
          </a:p>
        </p:txBody>
      </p:sp>
      <p:sp>
        <p:nvSpPr>
          <p:cNvPr id="3" name="Zástupný symbol pro obsah 2"/>
          <p:cNvSpPr>
            <a:spLocks noGrp="1"/>
          </p:cNvSpPr>
          <p:nvPr>
            <p:ph idx="1"/>
          </p:nvPr>
        </p:nvSpPr>
        <p:spPr/>
        <p:txBody>
          <a:bodyPr/>
          <a:lstStyle/>
          <a:p>
            <a:pPr algn="just"/>
            <a:r>
              <a:rPr lang="cs-CZ" dirty="0"/>
              <a:t>Za vykonanou práci přísluší </a:t>
            </a:r>
            <a:r>
              <a:rPr lang="cs-CZ" dirty="0" smtClean="0"/>
              <a:t>zaměstnanci odměna ve form</a:t>
            </a:r>
            <a:r>
              <a:rPr lang="cs-CZ" dirty="0"/>
              <a:t>ě</a:t>
            </a:r>
            <a:r>
              <a:rPr lang="cs-CZ" dirty="0" smtClean="0"/>
              <a:t> mzdy, platu </a:t>
            </a:r>
            <a:r>
              <a:rPr lang="cs-CZ" dirty="0"/>
              <a:t>nebo </a:t>
            </a:r>
            <a:r>
              <a:rPr lang="cs-CZ" dirty="0" smtClean="0"/>
              <a:t>odměny </a:t>
            </a:r>
            <a:r>
              <a:rPr lang="cs-CZ" dirty="0"/>
              <a:t>z dohody za podmínek stanovených </a:t>
            </a:r>
            <a:r>
              <a:rPr lang="cs-CZ" dirty="0" smtClean="0"/>
              <a:t>zákonem č. 262/2006 Sb. zákoník práce. </a:t>
            </a:r>
          </a:p>
          <a:p>
            <a:pPr algn="just"/>
            <a:r>
              <a:rPr lang="cs-CZ" dirty="0" smtClean="0"/>
              <a:t>Jedná se o peněžní plnění nebo plnění peněžité hodnoty (naturální mzda) poskytovaná zaměstnavatelem zaměstnanci.</a:t>
            </a:r>
          </a:p>
          <a:p>
            <a:pPr algn="just"/>
            <a:r>
              <a:rPr lang="cs-CZ" dirty="0"/>
              <a:t>Mzda a plat se poskytují podle složitosti, odpovědnosti a namáhavosti práce, podle obtížnosti pracovních podmínek, podle pracovní výkonnosti a dosahovaných pracovních výsledků.</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96597" y="677951"/>
            <a:ext cx="648072" cy="60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ástupný symbol pro zápatí 4"/>
          <p:cNvSpPr>
            <a:spLocks noGrp="1"/>
          </p:cNvSpPr>
          <p:nvPr>
            <p:ph type="ftr" sz="quarter" idx="11"/>
          </p:nvPr>
        </p:nvSpPr>
        <p:spPr/>
        <p:txBody>
          <a:bodyPr/>
          <a:lstStyle/>
          <a:p>
            <a:endParaRPr lang="en-US" dirty="0"/>
          </a:p>
        </p:txBody>
      </p:sp>
      <p:sp>
        <p:nvSpPr>
          <p:cNvPr id="6" name="Zástupný symbol pro číslo snímku 5"/>
          <p:cNvSpPr>
            <a:spLocks noGrp="1"/>
          </p:cNvSpPr>
          <p:nvPr>
            <p:ph type="sldNum" sz="quarter" idx="12"/>
          </p:nvPr>
        </p:nvSpPr>
        <p:spPr/>
        <p:txBody>
          <a:bodyPr/>
          <a:lstStyle/>
          <a:p>
            <a:fld id="{E97799C9-84D9-46D2-A11E-BCF8A720529D}" type="slidenum">
              <a:rPr lang="en-US" smtClean="0"/>
              <a:t>2</a:t>
            </a:fld>
            <a:endParaRPr lang="en-US" dirty="0"/>
          </a:p>
        </p:txBody>
      </p:sp>
    </p:spTree>
    <p:extLst>
      <p:ext uri="{BB962C8B-B14F-4D97-AF65-F5344CB8AC3E}">
        <p14:creationId xmlns:p14="http://schemas.microsoft.com/office/powerpoint/2010/main" val="19073319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Nemocenské pojištění</a:t>
            </a:r>
            <a:endParaRPr lang="cs-CZ" dirty="0"/>
          </a:p>
        </p:txBody>
      </p:sp>
      <p:sp>
        <p:nvSpPr>
          <p:cNvPr id="3" name="Zástupný symbol pro obsah 2"/>
          <p:cNvSpPr>
            <a:spLocks noGrp="1"/>
          </p:cNvSpPr>
          <p:nvPr>
            <p:ph idx="1"/>
          </p:nvPr>
        </p:nvSpPr>
        <p:spPr>
          <a:xfrm>
            <a:off x="1295401" y="2556931"/>
            <a:ext cx="9601196" cy="3916297"/>
          </a:xfrm>
        </p:spPr>
        <p:txBody>
          <a:bodyPr>
            <a:normAutofit fontScale="92500" lnSpcReduction="10000"/>
          </a:bodyPr>
          <a:lstStyle/>
          <a:p>
            <a:pPr marL="0" indent="0" algn="just">
              <a:buNone/>
            </a:pPr>
            <a:r>
              <a:rPr lang="cs-CZ" dirty="0" smtClean="0"/>
              <a:t>Z nemocenského pojištění se poskytují tyto dávky:</a:t>
            </a:r>
          </a:p>
          <a:p>
            <a:pPr marL="457200" indent="-457200" algn="just">
              <a:buFont typeface="+mj-lt"/>
              <a:buAutoNum type="arabicPeriod" startAt="6"/>
            </a:pPr>
            <a:r>
              <a:rPr lang="cs-CZ" u="sng" dirty="0" smtClean="0"/>
              <a:t>vyrovnávací příspěvek v těhotenství a mateřství</a:t>
            </a:r>
            <a:r>
              <a:rPr lang="cs-CZ" dirty="0" smtClean="0"/>
              <a:t> – se </a:t>
            </a:r>
            <a:r>
              <a:rPr lang="cs-CZ" dirty="0"/>
              <a:t>poskytuje zaměstnankyni, která  byla </a:t>
            </a:r>
            <a:r>
              <a:rPr lang="cs-CZ" b="1" dirty="0"/>
              <a:t>z důvodu těhotenství a mateřství dočasně převedena na jinou práci a z ní má bez svého zavinění nižší výdělek</a:t>
            </a:r>
            <a:r>
              <a:rPr lang="cs-CZ" dirty="0"/>
              <a:t>. Dávka náleží: </a:t>
            </a:r>
          </a:p>
          <a:p>
            <a:pPr lvl="1" algn="just"/>
            <a:r>
              <a:rPr lang="cs-CZ" dirty="0"/>
              <a:t>těhotné zaměstnankyni,</a:t>
            </a:r>
          </a:p>
          <a:p>
            <a:pPr lvl="1" algn="just"/>
            <a:r>
              <a:rPr lang="cs-CZ" dirty="0"/>
              <a:t>zaměstnankyni do konce 9. měsíce po porodu,</a:t>
            </a:r>
          </a:p>
          <a:p>
            <a:pPr lvl="1" algn="just"/>
            <a:r>
              <a:rPr lang="cs-CZ" dirty="0"/>
              <a:t>zaměstnankyni, která kojí,</a:t>
            </a:r>
          </a:p>
          <a:p>
            <a:pPr marL="0" indent="0" algn="just">
              <a:buNone/>
            </a:pPr>
            <a:r>
              <a:rPr lang="cs-CZ" dirty="0"/>
              <a:t>pokud byly převedeny na jinou práci, protože práce, kterou předtím vykonávaly je těmto ženám zakázána nebo pokud podle rozhodnutí ošetřujícího lékaře ohrožuje jejich zdraví (anebo těhotenství, mateřství, schopnost kojení).</a:t>
            </a:r>
          </a:p>
          <a:p>
            <a:pPr marL="0" indent="0" algn="just">
              <a:buNone/>
            </a:pPr>
            <a:endParaRPr lang="cs-CZ" u="sng" dirty="0"/>
          </a:p>
        </p:txBody>
      </p:sp>
      <p:sp>
        <p:nvSpPr>
          <p:cNvPr id="4" name="Zástupný symbol pro zápatí 3"/>
          <p:cNvSpPr>
            <a:spLocks noGrp="1"/>
          </p:cNvSpPr>
          <p:nvPr>
            <p:ph type="ftr" sz="quarter" idx="11"/>
          </p:nvPr>
        </p:nvSpPr>
        <p:spPr/>
        <p:txBody>
          <a:bodyPr/>
          <a:lstStyle/>
          <a:p>
            <a:endParaRPr lang="en-US" dirty="0"/>
          </a:p>
        </p:txBody>
      </p:sp>
      <p:sp>
        <p:nvSpPr>
          <p:cNvPr id="5" name="Zástupný symbol pro číslo snímku 4"/>
          <p:cNvSpPr>
            <a:spLocks noGrp="1"/>
          </p:cNvSpPr>
          <p:nvPr>
            <p:ph type="sldNum" sz="quarter" idx="12"/>
          </p:nvPr>
        </p:nvSpPr>
        <p:spPr/>
        <p:txBody>
          <a:bodyPr/>
          <a:lstStyle/>
          <a:p>
            <a:fld id="{E97799C9-84D9-46D2-A11E-BCF8A720529D}" type="slidenum">
              <a:rPr lang="en-US" smtClean="0"/>
              <a:t>20</a:t>
            </a:fld>
            <a:endParaRPr lang="en-US"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6597" y="677951"/>
            <a:ext cx="648072" cy="60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82226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Jaké osobní data nelze vyžadovat</a:t>
            </a:r>
            <a:endParaRPr lang="cs-CZ" dirty="0"/>
          </a:p>
        </p:txBody>
      </p:sp>
      <p:sp>
        <p:nvSpPr>
          <p:cNvPr id="3" name="Zástupný symbol pro obsah 2"/>
          <p:cNvSpPr>
            <a:spLocks noGrp="1"/>
          </p:cNvSpPr>
          <p:nvPr>
            <p:ph idx="1"/>
          </p:nvPr>
        </p:nvSpPr>
        <p:spPr/>
        <p:txBody>
          <a:bodyPr/>
          <a:lstStyle/>
          <a:p>
            <a:pPr marL="0" indent="0">
              <a:buNone/>
            </a:pPr>
            <a:r>
              <a:rPr lang="cs-CZ" dirty="0" smtClean="0"/>
              <a:t>Osobní evidence musí být vedena v souladu s právními předpisy </a:t>
            </a:r>
            <a:r>
              <a:rPr lang="cs-CZ" dirty="0" smtClean="0"/>
              <a:t>o </a:t>
            </a:r>
            <a:r>
              <a:rPr lang="cs-CZ" dirty="0" smtClean="0"/>
              <a:t>ochraně osobních údajů. Nelze proto evidovat údaje, které pro účely příslušného pracovněprávního vztahu nejsou potřebné.</a:t>
            </a:r>
          </a:p>
          <a:p>
            <a:pPr marL="0" indent="0">
              <a:buNone/>
            </a:pPr>
            <a:r>
              <a:rPr lang="cs-CZ" dirty="0" smtClean="0"/>
              <a:t>Zaměstnavatel </a:t>
            </a:r>
            <a:r>
              <a:rPr lang="cs-CZ" b="1" dirty="0" smtClean="0"/>
              <a:t>nesmí </a:t>
            </a:r>
            <a:r>
              <a:rPr lang="cs-CZ" dirty="0" smtClean="0"/>
              <a:t>od zaměstnance vyžadovat informace, které bezprostředně nesouvisí s výkonem práce a s jeho základním pracovněprávním vztahem.</a:t>
            </a:r>
          </a:p>
          <a:p>
            <a:pPr marL="0" indent="0">
              <a:buNone/>
            </a:pPr>
            <a:endParaRPr lang="cs-CZ"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48525" y="1025703"/>
            <a:ext cx="648072" cy="60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ástupný symbol pro zápatí 4"/>
          <p:cNvSpPr>
            <a:spLocks noGrp="1"/>
          </p:cNvSpPr>
          <p:nvPr>
            <p:ph type="ftr" sz="quarter" idx="11"/>
          </p:nvPr>
        </p:nvSpPr>
        <p:spPr/>
        <p:txBody>
          <a:bodyPr/>
          <a:lstStyle/>
          <a:p>
            <a:endParaRPr lang="en-US" dirty="0"/>
          </a:p>
        </p:txBody>
      </p:sp>
      <p:sp>
        <p:nvSpPr>
          <p:cNvPr id="6" name="Zástupný symbol pro číslo snímku 5"/>
          <p:cNvSpPr>
            <a:spLocks noGrp="1"/>
          </p:cNvSpPr>
          <p:nvPr>
            <p:ph type="sldNum" sz="quarter" idx="12"/>
          </p:nvPr>
        </p:nvSpPr>
        <p:spPr/>
        <p:txBody>
          <a:bodyPr/>
          <a:lstStyle/>
          <a:p>
            <a:fld id="{E97799C9-84D9-46D2-A11E-BCF8A720529D}" type="slidenum">
              <a:rPr lang="en-US" smtClean="0"/>
              <a:t>21</a:t>
            </a:fld>
            <a:endParaRPr lang="en-US" dirty="0"/>
          </a:p>
        </p:txBody>
      </p:sp>
    </p:spTree>
    <p:extLst>
      <p:ext uri="{BB962C8B-B14F-4D97-AF65-F5344CB8AC3E}">
        <p14:creationId xmlns:p14="http://schemas.microsoft.com/office/powerpoint/2010/main" val="12556828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Jaké osobní data nelze vyžadovat</a:t>
            </a:r>
            <a:endParaRPr lang="cs-CZ" dirty="0"/>
          </a:p>
        </p:txBody>
      </p:sp>
      <p:sp>
        <p:nvSpPr>
          <p:cNvPr id="3" name="Zástupný symbol pro obsah 2"/>
          <p:cNvSpPr>
            <a:spLocks noGrp="1"/>
          </p:cNvSpPr>
          <p:nvPr>
            <p:ph idx="1"/>
          </p:nvPr>
        </p:nvSpPr>
        <p:spPr>
          <a:xfrm>
            <a:off x="1295401" y="2556932"/>
            <a:ext cx="9601196" cy="3536050"/>
          </a:xfrm>
        </p:spPr>
        <p:txBody>
          <a:bodyPr>
            <a:normAutofit fontScale="85000" lnSpcReduction="20000"/>
          </a:bodyPr>
          <a:lstStyle/>
          <a:p>
            <a:pPr marL="0" indent="0">
              <a:buNone/>
            </a:pPr>
            <a:r>
              <a:rPr lang="cs-CZ" dirty="0" smtClean="0"/>
              <a:t>Nesmí vyžadovat informace zejména o:</a:t>
            </a:r>
          </a:p>
          <a:p>
            <a:pPr marL="457200" indent="-457200">
              <a:buFont typeface="+mj-lt"/>
              <a:buAutoNum type="alphaLcParenR"/>
            </a:pPr>
            <a:r>
              <a:rPr lang="cs-CZ" dirty="0"/>
              <a:t>t</a:t>
            </a:r>
            <a:r>
              <a:rPr lang="cs-CZ" dirty="0" smtClean="0"/>
              <a:t>ěhotenství,</a:t>
            </a:r>
          </a:p>
          <a:p>
            <a:pPr marL="457200" indent="-457200">
              <a:buFont typeface="+mj-lt"/>
              <a:buAutoNum type="alphaLcParenR"/>
            </a:pPr>
            <a:r>
              <a:rPr lang="cs-CZ" dirty="0"/>
              <a:t>r</a:t>
            </a:r>
            <a:r>
              <a:rPr lang="cs-CZ" dirty="0" smtClean="0"/>
              <a:t>odinných a majetkových poměrech,</a:t>
            </a:r>
          </a:p>
          <a:p>
            <a:pPr marL="457200" indent="-457200">
              <a:buFont typeface="+mj-lt"/>
              <a:buAutoNum type="alphaLcParenR"/>
            </a:pPr>
            <a:r>
              <a:rPr lang="cs-CZ" dirty="0"/>
              <a:t>s</a:t>
            </a:r>
            <a:r>
              <a:rPr lang="cs-CZ" dirty="0" smtClean="0"/>
              <a:t>exuální orientace,</a:t>
            </a:r>
          </a:p>
          <a:p>
            <a:pPr marL="457200" indent="-457200">
              <a:buFont typeface="+mj-lt"/>
              <a:buAutoNum type="alphaLcParenR"/>
            </a:pPr>
            <a:r>
              <a:rPr lang="cs-CZ" dirty="0" smtClean="0"/>
              <a:t>původu,</a:t>
            </a:r>
          </a:p>
          <a:p>
            <a:pPr marL="457200" indent="-457200">
              <a:buFont typeface="+mj-lt"/>
              <a:buAutoNum type="alphaLcParenR"/>
            </a:pPr>
            <a:r>
              <a:rPr lang="cs-CZ" dirty="0"/>
              <a:t>č</a:t>
            </a:r>
            <a:r>
              <a:rPr lang="cs-CZ" dirty="0" smtClean="0"/>
              <a:t>lenství v odborové organizaci </a:t>
            </a:r>
          </a:p>
          <a:p>
            <a:pPr marL="457200" indent="-457200">
              <a:buFont typeface="+mj-lt"/>
              <a:buAutoNum type="alphaLcParenR"/>
            </a:pPr>
            <a:r>
              <a:rPr lang="cs-CZ" dirty="0" smtClean="0"/>
              <a:t>členství v politických stranách nebo hnutích,</a:t>
            </a:r>
          </a:p>
          <a:p>
            <a:pPr marL="457200" indent="-457200">
              <a:buFont typeface="+mj-lt"/>
              <a:buAutoNum type="alphaLcParenR"/>
            </a:pPr>
            <a:r>
              <a:rPr lang="cs-CZ" dirty="0"/>
              <a:t>p</a:t>
            </a:r>
            <a:r>
              <a:rPr lang="cs-CZ" dirty="0" smtClean="0"/>
              <a:t>říslušnosti k církví nebo náboženské společnosti, aj.</a:t>
            </a:r>
          </a:p>
          <a:p>
            <a:pPr marL="457200" indent="-457200">
              <a:buFont typeface="+mj-lt"/>
              <a:buAutoNum type="alphaLcParenR"/>
            </a:pPr>
            <a:r>
              <a:rPr lang="cs-CZ" dirty="0" smtClean="0"/>
              <a:t>trestněprávní bezúhonnost.</a:t>
            </a:r>
          </a:p>
          <a:p>
            <a:pPr marL="457200" indent="-457200">
              <a:buFont typeface="+mj-lt"/>
              <a:buAutoNum type="alphaLcParenR"/>
            </a:pPr>
            <a:endParaRPr lang="cs-CZ" dirty="0" smtClean="0"/>
          </a:p>
          <a:p>
            <a:pPr marL="457200" indent="-457200">
              <a:buFont typeface="+mj-lt"/>
              <a:buAutoNum type="alphaLcParenR"/>
            </a:pPr>
            <a:endParaRPr lang="cs-CZ" dirty="0" smtClean="0"/>
          </a:p>
          <a:p>
            <a:pPr marL="457200" indent="-457200">
              <a:buFont typeface="+mj-lt"/>
              <a:buAutoNum type="alphaLcParenR"/>
            </a:pPr>
            <a:endParaRPr lang="cs-CZ" dirty="0" smtClean="0"/>
          </a:p>
          <a:p>
            <a:pPr marL="457200" indent="-457200">
              <a:buFont typeface="+mj-lt"/>
              <a:buAutoNum type="alphaLcParenR"/>
            </a:pPr>
            <a:endParaRPr lang="cs-CZ"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48525" y="1025703"/>
            <a:ext cx="648072" cy="60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ástupný symbol pro zápatí 4"/>
          <p:cNvSpPr>
            <a:spLocks noGrp="1"/>
          </p:cNvSpPr>
          <p:nvPr>
            <p:ph type="ftr" sz="quarter" idx="11"/>
          </p:nvPr>
        </p:nvSpPr>
        <p:spPr/>
        <p:txBody>
          <a:bodyPr/>
          <a:lstStyle/>
          <a:p>
            <a:endParaRPr lang="en-US" dirty="0"/>
          </a:p>
        </p:txBody>
      </p:sp>
      <p:sp>
        <p:nvSpPr>
          <p:cNvPr id="6" name="Zástupný symbol pro číslo snímku 5"/>
          <p:cNvSpPr>
            <a:spLocks noGrp="1"/>
          </p:cNvSpPr>
          <p:nvPr>
            <p:ph type="sldNum" sz="quarter" idx="12"/>
          </p:nvPr>
        </p:nvSpPr>
        <p:spPr/>
        <p:txBody>
          <a:bodyPr/>
          <a:lstStyle/>
          <a:p>
            <a:fld id="{E97799C9-84D9-46D2-A11E-BCF8A720529D}" type="slidenum">
              <a:rPr lang="en-US" smtClean="0"/>
              <a:t>22</a:t>
            </a:fld>
            <a:endParaRPr lang="en-US" dirty="0"/>
          </a:p>
        </p:txBody>
      </p:sp>
    </p:spTree>
    <p:extLst>
      <p:ext uri="{BB962C8B-B14F-4D97-AF65-F5344CB8AC3E}">
        <p14:creationId xmlns:p14="http://schemas.microsoft.com/office/powerpoint/2010/main" val="24180532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Jaké osobní data nelze vyžadovat</a:t>
            </a:r>
            <a:endParaRPr lang="cs-CZ" dirty="0"/>
          </a:p>
        </p:txBody>
      </p:sp>
      <p:sp>
        <p:nvSpPr>
          <p:cNvPr id="3" name="Zástupný symbol pro obsah 2"/>
          <p:cNvSpPr>
            <a:spLocks noGrp="1"/>
          </p:cNvSpPr>
          <p:nvPr>
            <p:ph idx="1"/>
          </p:nvPr>
        </p:nvSpPr>
        <p:spPr>
          <a:xfrm>
            <a:off x="1295401" y="2556932"/>
            <a:ext cx="9601196" cy="3635638"/>
          </a:xfrm>
        </p:spPr>
        <p:txBody>
          <a:bodyPr>
            <a:normAutofit fontScale="92500" lnSpcReduction="10000"/>
          </a:bodyPr>
          <a:lstStyle/>
          <a:p>
            <a:pPr marL="0" indent="0" algn="just">
              <a:buNone/>
            </a:pPr>
            <a:r>
              <a:rPr lang="cs-CZ" dirty="0" smtClean="0"/>
              <a:t>Zákon však umožňuje výjimečně vyžadovat údaje pod písmenem a), b) a h), je-li pro to dán věcný důvod spočívající v povaze příslušné práce, a pokud je tento požadavek přiměřený, např. </a:t>
            </a:r>
            <a:r>
              <a:rPr lang="cs-CZ" b="1" dirty="0" smtClean="0"/>
              <a:t>údaje o těhotenství </a:t>
            </a:r>
            <a:r>
              <a:rPr lang="cs-CZ" dirty="0" smtClean="0"/>
              <a:t>bude zaměstnavatel vyžadovat v případě prací zakázaných těhotným ženám, </a:t>
            </a:r>
            <a:r>
              <a:rPr lang="cs-CZ" b="1" dirty="0" smtClean="0"/>
              <a:t>údaje o rodinných poměrech</a:t>
            </a:r>
            <a:r>
              <a:rPr lang="cs-CZ" dirty="0" smtClean="0"/>
              <a:t> mají význam zejména pro daňové účely, </a:t>
            </a:r>
            <a:r>
              <a:rPr lang="cs-CZ" b="1" dirty="0" smtClean="0"/>
              <a:t>o majetkových poměrech </a:t>
            </a:r>
            <a:r>
              <a:rPr lang="cs-CZ" dirty="0" smtClean="0"/>
              <a:t>by bylo v praxi důležité pro srážky ze mzdy či oddlužení. </a:t>
            </a:r>
            <a:r>
              <a:rPr lang="cs-CZ" b="1" dirty="0" smtClean="0"/>
              <a:t>Trestněprávní bezúhonnost </a:t>
            </a:r>
            <a:r>
              <a:rPr lang="cs-CZ" dirty="0" smtClean="0"/>
              <a:t>bude vyžadována jednak v případech stanovených zvláštními právními předpisy a také tehdy, jestliže si zaměstnavatel stanoví tento požadavek jako nezbytný pro výkon práce.</a:t>
            </a:r>
          </a:p>
          <a:p>
            <a:pPr marL="0" indent="0" algn="just">
              <a:buNone/>
            </a:pPr>
            <a:r>
              <a:rPr lang="cs-CZ" dirty="0" smtClean="0"/>
              <a:t>Závažnou chybou zaměstnavatelů je požadování výpisu z rejstříku trestů od všech uchazečů o práci, včetně řadových dělníků. To může být nyní důvodem pro udělení pokuty za přestupek od orgánů inspekce práce.</a:t>
            </a:r>
          </a:p>
          <a:p>
            <a:pPr marL="457200" indent="-457200" algn="just">
              <a:buFont typeface="+mj-lt"/>
              <a:buAutoNum type="alphaLcParenR"/>
            </a:pPr>
            <a:endParaRPr lang="cs-CZ" dirty="0" smtClean="0"/>
          </a:p>
          <a:p>
            <a:pPr marL="457200" indent="-457200" algn="just">
              <a:buFont typeface="+mj-lt"/>
              <a:buAutoNum type="alphaLcParenR"/>
            </a:pPr>
            <a:endParaRPr lang="cs-CZ"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48525" y="1025703"/>
            <a:ext cx="648072" cy="60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ástupný symbol pro zápatí 4"/>
          <p:cNvSpPr>
            <a:spLocks noGrp="1"/>
          </p:cNvSpPr>
          <p:nvPr>
            <p:ph type="ftr" sz="quarter" idx="11"/>
          </p:nvPr>
        </p:nvSpPr>
        <p:spPr/>
        <p:txBody>
          <a:bodyPr/>
          <a:lstStyle/>
          <a:p>
            <a:endParaRPr lang="en-US" dirty="0"/>
          </a:p>
        </p:txBody>
      </p:sp>
      <p:sp>
        <p:nvSpPr>
          <p:cNvPr id="6" name="Zástupný symbol pro číslo snímku 5"/>
          <p:cNvSpPr>
            <a:spLocks noGrp="1"/>
          </p:cNvSpPr>
          <p:nvPr>
            <p:ph type="sldNum" sz="quarter" idx="12"/>
          </p:nvPr>
        </p:nvSpPr>
        <p:spPr/>
        <p:txBody>
          <a:bodyPr/>
          <a:lstStyle/>
          <a:p>
            <a:fld id="{E97799C9-84D9-46D2-A11E-BCF8A720529D}" type="slidenum">
              <a:rPr lang="en-US" smtClean="0"/>
              <a:t>23</a:t>
            </a:fld>
            <a:endParaRPr lang="en-US" dirty="0"/>
          </a:p>
        </p:txBody>
      </p:sp>
    </p:spTree>
    <p:extLst>
      <p:ext uri="{BB962C8B-B14F-4D97-AF65-F5344CB8AC3E}">
        <p14:creationId xmlns:p14="http://schemas.microsoft.com/office/powerpoint/2010/main" val="34375554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95402" y="612742"/>
            <a:ext cx="9601196" cy="1224297"/>
          </a:xfrm>
        </p:spPr>
        <p:txBody>
          <a:bodyPr>
            <a:normAutofit/>
          </a:bodyPr>
          <a:lstStyle/>
          <a:p>
            <a:pPr lvl="0" defTabSz="914400" eaLnBrk="0" fontAlgn="base" hangingPunct="0">
              <a:spcAft>
                <a:spcPct val="0"/>
              </a:spcAft>
            </a:pPr>
            <a:r>
              <a:rPr lang="cs-CZ" altLang="cs-CZ" sz="1600" b="1" dirty="0">
                <a:ln>
                  <a:noFill/>
                </a:ln>
                <a:solidFill>
                  <a:prstClr val="black"/>
                </a:solidFill>
                <a:latin typeface="Calibri" panose="020F0502020204030204" pitchFamily="34" charset="0"/>
                <a:ea typeface="Calibri" panose="020F0502020204030204" pitchFamily="34" charset="0"/>
                <a:cs typeface="Times New Roman" panose="02020603050405020304" pitchFamily="18" charset="0"/>
              </a:rPr>
              <a:t>Zaměstnanec obdržel v lednu 2019 základní mzdu ve výši 16 000 Kč a mimořádné odměny 4 000 Kč. Zaměstnanec má u zaměstnavatele podepsané Prohlášení k dani, uplatňuje nárok na základní slevu na dani na poplatníka a daňové zvýhodnění na dvě děti.</a:t>
            </a:r>
            <a:r>
              <a:rPr lang="cs-CZ" altLang="cs-CZ" sz="1600" dirty="0">
                <a:ln>
                  <a:noFill/>
                </a:ln>
                <a:solidFill>
                  <a:prstClr val="black"/>
                </a:solidFill>
                <a:ea typeface="+mn-ea"/>
                <a:cs typeface="+mn-cs"/>
              </a:rPr>
              <a:t/>
            </a:r>
            <a:br>
              <a:rPr lang="cs-CZ" altLang="cs-CZ" sz="1600" dirty="0">
                <a:ln>
                  <a:noFill/>
                </a:ln>
                <a:solidFill>
                  <a:prstClr val="black"/>
                </a:solidFill>
                <a:ea typeface="+mn-ea"/>
                <a:cs typeface="+mn-cs"/>
              </a:rPr>
            </a:br>
            <a:endParaRPr lang="cs-CZ" altLang="cs-CZ" sz="1600" dirty="0">
              <a:ln>
                <a:noFill/>
              </a:ln>
              <a:solidFill>
                <a:prstClr val="black"/>
              </a:solidFill>
              <a:latin typeface="Arial" panose="020B0604020202020204" pitchFamily="34" charset="0"/>
              <a:ea typeface="+mn-ea"/>
              <a:cs typeface="+mn-cs"/>
            </a:endParaRPr>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725364644"/>
              </p:ext>
            </p:extLst>
          </p:nvPr>
        </p:nvGraphicFramePr>
        <p:xfrm>
          <a:off x="820132" y="1517715"/>
          <a:ext cx="10595728" cy="5298815"/>
        </p:xfrm>
        <a:graphic>
          <a:graphicData uri="http://schemas.openxmlformats.org/drawingml/2006/table">
            <a:tbl>
              <a:tblPr firstRow="1" firstCol="1" bandRow="1"/>
              <a:tblGrid>
                <a:gridCol w="3492136"/>
                <a:gridCol w="2029257"/>
                <a:gridCol w="5074335"/>
              </a:tblGrid>
              <a:tr h="431115">
                <a:tc>
                  <a:txBody>
                    <a:bodyPr/>
                    <a:lstStyle/>
                    <a:p>
                      <a:pPr>
                        <a:lnSpc>
                          <a:spcPct val="107000"/>
                        </a:lnSpc>
                        <a:spcAft>
                          <a:spcPts val="0"/>
                        </a:spcAft>
                      </a:pPr>
                      <a:r>
                        <a:rPr lang="cs-CZ" sz="1600" b="1" dirty="0">
                          <a:effectLst/>
                          <a:latin typeface="Calibri" panose="020F0502020204030204" pitchFamily="34" charset="0"/>
                          <a:ea typeface="Calibri" panose="020F0502020204030204" pitchFamily="34" charset="0"/>
                          <a:cs typeface="Times New Roman" panose="02020603050405020304" pitchFamily="18" charset="0"/>
                        </a:rPr>
                        <a:t> </a:t>
                      </a:r>
                      <a:r>
                        <a:rPr lang="cs-CZ" sz="1600" b="1" dirty="0" smtClean="0">
                          <a:effectLst/>
                          <a:latin typeface="Calibri" panose="020F0502020204030204" pitchFamily="34" charset="0"/>
                          <a:ea typeface="Calibri" panose="020F0502020204030204" pitchFamily="34" charset="0"/>
                          <a:cs typeface="Times New Roman" panose="02020603050405020304" pitchFamily="18" charset="0"/>
                        </a:rPr>
                        <a:t>HRUBÁ MZDA</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061" marR="43061" marT="0" marB="0">
                    <a:lnL w="12700" cap="flat" cmpd="sng" algn="ctr">
                      <a:solidFill>
                        <a:srgbClr val="999999"/>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FFFF00"/>
                    </a:solidFill>
                  </a:tcPr>
                </a:tc>
                <a:tc>
                  <a:txBody>
                    <a:bodyPr/>
                    <a:lstStyle/>
                    <a:p>
                      <a:pPr>
                        <a:lnSpc>
                          <a:spcPct val="107000"/>
                        </a:lnSpc>
                        <a:spcAft>
                          <a:spcPts val="0"/>
                        </a:spcAft>
                      </a:pPr>
                      <a:r>
                        <a:rPr lang="cs-CZ" sz="1600" b="1" dirty="0">
                          <a:effectLst/>
                          <a:latin typeface="Calibri" panose="020F0502020204030204" pitchFamily="34" charset="0"/>
                          <a:ea typeface="Calibri" panose="020F0502020204030204" pitchFamily="34" charset="0"/>
                          <a:cs typeface="Times New Roman" panose="02020603050405020304" pitchFamily="18" charset="0"/>
                        </a:rPr>
                        <a:t> </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600" b="1" dirty="0">
                          <a:effectLst/>
                          <a:latin typeface="Calibri" panose="020F0502020204030204" pitchFamily="34" charset="0"/>
                          <a:ea typeface="Calibri" panose="020F0502020204030204" pitchFamily="34" charset="0"/>
                          <a:cs typeface="Times New Roman" panose="02020603050405020304" pitchFamily="18" charset="0"/>
                        </a:rPr>
                        <a:t>20 000 Kč</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061" marR="43061" marT="0" marB="0">
                    <a:lnL w="19050" cap="flat" cmpd="sng" algn="ctr">
                      <a:solidFill>
                        <a:srgbClr val="000000"/>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FFFFCC"/>
                    </a:solidFill>
                  </a:tcPr>
                </a:tc>
                <a:tc>
                  <a:txBody>
                    <a:bodyPr/>
                    <a:lstStyle/>
                    <a:p>
                      <a:pPr>
                        <a:lnSpc>
                          <a:spcPct val="107000"/>
                        </a:lnSpc>
                        <a:spcAft>
                          <a:spcPts val="0"/>
                        </a:spcAft>
                      </a:pPr>
                      <a:r>
                        <a:rPr lang="cs-CZ" sz="1600" b="1" dirty="0">
                          <a:effectLst/>
                          <a:latin typeface="Calibri" panose="020F0502020204030204" pitchFamily="34" charset="0"/>
                          <a:ea typeface="Calibri" panose="020F0502020204030204" pitchFamily="34" charset="0"/>
                          <a:cs typeface="Times New Roman" panose="02020603050405020304" pitchFamily="18" charset="0"/>
                        </a:rPr>
                        <a:t> </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600" b="1" dirty="0">
                          <a:effectLst/>
                          <a:latin typeface="Calibri" panose="020F0502020204030204" pitchFamily="34" charset="0"/>
                          <a:ea typeface="Calibri" panose="020F0502020204030204" pitchFamily="34" charset="0"/>
                          <a:cs typeface="Times New Roman" panose="02020603050405020304" pitchFamily="18" charset="0"/>
                        </a:rPr>
                        <a:t>16 000 Kč + 4 </a:t>
                      </a:r>
                      <a:r>
                        <a:rPr lang="cs-CZ" sz="1600" b="1">
                          <a:effectLst/>
                          <a:latin typeface="Calibri" panose="020F0502020204030204" pitchFamily="34" charset="0"/>
                          <a:ea typeface="Calibri" panose="020F0502020204030204" pitchFamily="34" charset="0"/>
                          <a:cs typeface="Times New Roman" panose="02020603050405020304" pitchFamily="18" charset="0"/>
                        </a:rPr>
                        <a:t>000 K</a:t>
                      </a:r>
                      <a:r>
                        <a:rPr lang="cs-CZ" sz="1600" b="1" smtClean="0">
                          <a:effectLst/>
                          <a:latin typeface="Calibri" panose="020F0502020204030204" pitchFamily="34" charset="0"/>
                          <a:ea typeface="Calibri" panose="020F0502020204030204" pitchFamily="34" charset="0"/>
                          <a:cs typeface="Times New Roman" panose="02020603050405020304" pitchFamily="18" charset="0"/>
                        </a:rPr>
                        <a:t>č</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061" marR="43061"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FFFFCC"/>
                    </a:solidFill>
                  </a:tcPr>
                </a:tc>
              </a:tr>
              <a:tr h="797870">
                <a:tc>
                  <a:txBody>
                    <a:bodyPr/>
                    <a:lstStyle/>
                    <a:p>
                      <a:pPr>
                        <a:lnSpc>
                          <a:spcPct val="107000"/>
                        </a:lnSpc>
                        <a:spcAft>
                          <a:spcPts val="0"/>
                        </a:spcAft>
                      </a:pPr>
                      <a:r>
                        <a:rPr lang="cs-CZ" sz="1600" b="1" dirty="0">
                          <a:effectLst/>
                          <a:latin typeface="Calibri" panose="020F0502020204030204" pitchFamily="34" charset="0"/>
                          <a:ea typeface="Calibri" panose="020F0502020204030204" pitchFamily="34" charset="0"/>
                          <a:cs typeface="Times New Roman" panose="02020603050405020304" pitchFamily="18" charset="0"/>
                        </a:rPr>
                        <a:t> </a:t>
                      </a:r>
                      <a:r>
                        <a:rPr lang="cs-CZ" sz="1600" b="1" dirty="0" smtClean="0">
                          <a:effectLst/>
                          <a:latin typeface="Calibri" panose="020F0502020204030204" pitchFamily="34" charset="0"/>
                          <a:ea typeface="Calibri" panose="020F0502020204030204" pitchFamily="34" charset="0"/>
                          <a:cs typeface="Times New Roman" panose="02020603050405020304" pitchFamily="18" charset="0"/>
                        </a:rPr>
                        <a:t>Pojistné </a:t>
                      </a:r>
                      <a:r>
                        <a:rPr lang="cs-CZ" sz="1600" b="1" dirty="0">
                          <a:effectLst/>
                          <a:latin typeface="Calibri" panose="020F0502020204030204" pitchFamily="34" charset="0"/>
                          <a:ea typeface="Calibri" panose="020F0502020204030204" pitchFamily="34" charset="0"/>
                          <a:cs typeface="Times New Roman" panose="02020603050405020304" pitchFamily="18" charset="0"/>
                        </a:rPr>
                        <a:t>na zdravotní pojištění celkem</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cs-CZ" sz="1600" b="1" dirty="0">
                          <a:effectLst/>
                          <a:latin typeface="Calibri" panose="020F0502020204030204" pitchFamily="34" charset="0"/>
                          <a:ea typeface="Calibri" panose="020F0502020204030204" pitchFamily="34" charset="0"/>
                          <a:cs typeface="Times New Roman" panose="02020603050405020304" pitchFamily="18" charset="0"/>
                        </a:rPr>
                        <a:t>zaměstnance</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cs-CZ" sz="1600" b="1" dirty="0" smtClean="0">
                          <a:effectLst/>
                          <a:latin typeface="Calibri" panose="020F0502020204030204" pitchFamily="34" charset="0"/>
                          <a:ea typeface="Calibri" panose="020F0502020204030204" pitchFamily="34" charset="0"/>
                          <a:cs typeface="Times New Roman" panose="02020603050405020304" pitchFamily="18" charset="0"/>
                        </a:rPr>
                        <a:t>zaměstnavatel</a:t>
                      </a:r>
                      <a:r>
                        <a:rPr lang="cs-CZ" sz="1600" b="1" dirty="0">
                          <a:effectLst/>
                          <a:latin typeface="Calibri" panose="020F0502020204030204" pitchFamily="34" charset="0"/>
                          <a:ea typeface="Calibri" panose="020F0502020204030204" pitchFamily="34" charset="0"/>
                          <a:cs typeface="Times New Roman" panose="02020603050405020304" pitchFamily="18" charset="0"/>
                        </a:rPr>
                        <a:t> </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061" marR="43061" marT="0" marB="0">
                    <a:lnL w="12700" cap="flat" cmpd="sng" algn="ctr">
                      <a:solidFill>
                        <a:srgbClr val="999999"/>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00"/>
                    </a:solidFill>
                  </a:tcPr>
                </a:tc>
                <a:tc>
                  <a:txBody>
                    <a:bodyPr/>
                    <a:lstStyle/>
                    <a:p>
                      <a:pPr>
                        <a:lnSpc>
                          <a:spcPct val="107000"/>
                        </a:lnSpc>
                        <a:spcAft>
                          <a:spcPts val="0"/>
                        </a:spcAft>
                      </a:pPr>
                      <a:r>
                        <a:rPr lang="cs-CZ" sz="1600" b="1" dirty="0">
                          <a:effectLst/>
                          <a:latin typeface="Calibri" panose="020F0502020204030204" pitchFamily="34" charset="0"/>
                          <a:ea typeface="Calibri" panose="020F0502020204030204" pitchFamily="34" charset="0"/>
                          <a:cs typeface="Times New Roman" panose="02020603050405020304" pitchFamily="18" charset="0"/>
                        </a:rPr>
                        <a:t> </a:t>
                      </a:r>
                      <a:r>
                        <a:rPr lang="cs-CZ" sz="1600" b="1" dirty="0" smtClean="0">
                          <a:effectLst/>
                          <a:latin typeface="Calibri" panose="020F0502020204030204" pitchFamily="34" charset="0"/>
                          <a:ea typeface="Calibri" panose="020F0502020204030204" pitchFamily="34" charset="0"/>
                          <a:cs typeface="Times New Roman" panose="02020603050405020304" pitchFamily="18" charset="0"/>
                        </a:rPr>
                        <a:t>              2</a:t>
                      </a:r>
                      <a:r>
                        <a:rPr lang="cs-CZ" sz="1600" b="1" dirty="0">
                          <a:effectLst/>
                          <a:latin typeface="Calibri" panose="020F0502020204030204" pitchFamily="34" charset="0"/>
                          <a:ea typeface="Calibri" panose="020F0502020204030204" pitchFamily="34" charset="0"/>
                          <a:cs typeface="Times New Roman" panose="02020603050405020304" pitchFamily="18" charset="0"/>
                        </a:rPr>
                        <a:t> 700 Kč</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600" b="1" dirty="0">
                          <a:effectLst/>
                          <a:latin typeface="Calibri" panose="020F0502020204030204" pitchFamily="34" charset="0"/>
                          <a:ea typeface="Calibri" panose="020F0502020204030204" pitchFamily="34" charset="0"/>
                          <a:cs typeface="Times New Roman" panose="02020603050405020304" pitchFamily="18" charset="0"/>
                        </a:rPr>
                        <a:t> </a:t>
                      </a:r>
                      <a:r>
                        <a:rPr lang="cs-CZ" sz="16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cs-CZ" sz="1600" b="1" dirty="0">
                          <a:effectLst/>
                          <a:latin typeface="Calibri" panose="020F0502020204030204" pitchFamily="34" charset="0"/>
                          <a:ea typeface="Calibri" panose="020F0502020204030204" pitchFamily="34" charset="0"/>
                          <a:cs typeface="Times New Roman" panose="02020603050405020304" pitchFamily="18" charset="0"/>
                        </a:rPr>
                        <a:t>900 Kč</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600" b="1" dirty="0" smtClean="0">
                          <a:effectLst/>
                          <a:latin typeface="Calibri" panose="020F0502020204030204" pitchFamily="34" charset="0"/>
                          <a:ea typeface="Calibri" panose="020F0502020204030204" pitchFamily="34" charset="0"/>
                          <a:cs typeface="Times New Roman" panose="02020603050405020304" pitchFamily="18" charset="0"/>
                        </a:rPr>
                        <a:t>  1</a:t>
                      </a:r>
                      <a:r>
                        <a:rPr lang="cs-CZ" sz="1600" b="1" dirty="0">
                          <a:effectLst/>
                          <a:latin typeface="Calibri" panose="020F0502020204030204" pitchFamily="34" charset="0"/>
                          <a:ea typeface="Calibri" panose="020F0502020204030204" pitchFamily="34" charset="0"/>
                          <a:cs typeface="Times New Roman" panose="02020603050405020304" pitchFamily="18" charset="0"/>
                        </a:rPr>
                        <a:t> 800 Kč</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061" marR="43061" marT="0" marB="0">
                    <a:lnL w="19050" cap="flat" cmpd="sng" algn="ctr">
                      <a:solidFill>
                        <a:srgbClr val="000000"/>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CC"/>
                    </a:solidFill>
                  </a:tcPr>
                </a:tc>
                <a:tc>
                  <a:txBody>
                    <a:bodyPr/>
                    <a:lstStyle/>
                    <a:p>
                      <a:pPr algn="just">
                        <a:lnSpc>
                          <a:spcPct val="107000"/>
                        </a:lnSpc>
                        <a:spcAft>
                          <a:spcPts val="0"/>
                        </a:spcAft>
                      </a:pPr>
                      <a:r>
                        <a:rPr lang="cs-CZ" sz="1600" b="1" dirty="0" smtClean="0">
                          <a:effectLst/>
                          <a:latin typeface="Calibri" panose="020F0502020204030204" pitchFamily="34" charset="0"/>
                          <a:ea typeface="Calibri" panose="020F0502020204030204" pitchFamily="34" charset="0"/>
                          <a:cs typeface="Times New Roman" panose="02020603050405020304" pitchFamily="18" charset="0"/>
                        </a:rPr>
                        <a:t>                                    20</a:t>
                      </a:r>
                      <a:r>
                        <a:rPr lang="cs-CZ" sz="1600" b="1" dirty="0">
                          <a:effectLst/>
                          <a:latin typeface="Calibri" panose="020F0502020204030204" pitchFamily="34" charset="0"/>
                          <a:ea typeface="Calibri" panose="020F0502020204030204" pitchFamily="34" charset="0"/>
                          <a:cs typeface="Times New Roman" panose="02020603050405020304" pitchFamily="18" charset="0"/>
                        </a:rPr>
                        <a:t> 000 </a:t>
                      </a:r>
                      <a:r>
                        <a:rPr lang="cs-CZ" sz="1600" b="1" smtClean="0">
                          <a:effectLst/>
                          <a:latin typeface="Calibri" panose="020F0502020204030204" pitchFamily="34" charset="0"/>
                          <a:ea typeface="Calibri" panose="020F0502020204030204" pitchFamily="34" charset="0"/>
                          <a:cs typeface="Times New Roman" panose="02020603050405020304" pitchFamily="18" charset="0"/>
                        </a:rPr>
                        <a:t>Kč </a:t>
                      </a:r>
                      <a:r>
                        <a:rPr lang="cs-CZ" sz="1600" b="1" smtClean="0">
                          <a:effectLst/>
                          <a:latin typeface="Calibri" panose="020F0502020204030204" pitchFamily="34" charset="0"/>
                          <a:ea typeface="Calibri" panose="020F0502020204030204" pitchFamily="34" charset="0"/>
                          <a:cs typeface="Times New Roman" panose="02020603050405020304" pitchFamily="18" charset="0"/>
                        </a:rPr>
                        <a:t>x </a:t>
                      </a:r>
                      <a:r>
                        <a:rPr lang="cs-CZ" sz="1600" b="1" dirty="0" smtClean="0">
                          <a:effectLst/>
                          <a:latin typeface="Calibri" panose="020F0502020204030204" pitchFamily="34" charset="0"/>
                          <a:ea typeface="Calibri" panose="020F0502020204030204" pitchFamily="34" charset="0"/>
                          <a:cs typeface="Times New Roman" panose="02020603050405020304" pitchFamily="18" charset="0"/>
                        </a:rPr>
                        <a:t>0,135</a:t>
                      </a:r>
                      <a:r>
                        <a:rPr lang="cs-CZ" sz="12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cs-CZ" sz="1200" b="0" i="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( 13,5% )</a:t>
                      </a:r>
                      <a:endParaRPr lang="cs-CZ" sz="1600" b="0" i="1" dirty="0" smtClean="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0"/>
                        </a:spcAft>
                      </a:pPr>
                      <a:r>
                        <a:rPr lang="cs-CZ" sz="1600" b="1" dirty="0" smtClean="0">
                          <a:effectLst/>
                          <a:latin typeface="Calibri" panose="020F0502020204030204" pitchFamily="34" charset="0"/>
                          <a:ea typeface="Calibri" panose="020F0502020204030204" pitchFamily="34" charset="0"/>
                          <a:cs typeface="Times New Roman" panose="02020603050405020304" pitchFamily="18" charset="0"/>
                        </a:rPr>
                        <a:t>                                    20 000</a:t>
                      </a:r>
                      <a:r>
                        <a:rPr lang="cs-CZ" sz="1600" b="1" dirty="0">
                          <a:effectLst/>
                          <a:latin typeface="Calibri" panose="020F0502020204030204" pitchFamily="34" charset="0"/>
                          <a:ea typeface="Calibri" panose="020F0502020204030204" pitchFamily="34" charset="0"/>
                          <a:cs typeface="Times New Roman" panose="02020603050405020304" pitchFamily="18" charset="0"/>
                        </a:rPr>
                        <a:t> </a:t>
                      </a:r>
                      <a:r>
                        <a:rPr lang="cs-CZ" sz="1600" b="1" dirty="0" smtClean="0">
                          <a:effectLst/>
                          <a:latin typeface="Calibri" panose="020F0502020204030204" pitchFamily="34" charset="0"/>
                          <a:ea typeface="Calibri" panose="020F0502020204030204" pitchFamily="34" charset="0"/>
                          <a:cs typeface="Times New Roman" panose="02020603050405020304" pitchFamily="18" charset="0"/>
                        </a:rPr>
                        <a:t>Kč </a:t>
                      </a:r>
                      <a:r>
                        <a:rPr lang="cs-CZ" sz="1600" b="1" dirty="0" smtClean="0">
                          <a:effectLst/>
                          <a:latin typeface="Calibri" panose="020F0502020204030204" pitchFamily="34" charset="0"/>
                          <a:ea typeface="Calibri" panose="020F0502020204030204" pitchFamily="34" charset="0"/>
                          <a:cs typeface="Times New Roman" panose="02020603050405020304" pitchFamily="18" charset="0"/>
                        </a:rPr>
                        <a:t>x </a:t>
                      </a:r>
                      <a:r>
                        <a:rPr lang="cs-CZ" sz="1600" b="1" dirty="0" smtClean="0">
                          <a:effectLst/>
                          <a:latin typeface="Calibri" panose="020F0502020204030204" pitchFamily="34" charset="0"/>
                          <a:ea typeface="Calibri" panose="020F0502020204030204" pitchFamily="34" charset="0"/>
                          <a:cs typeface="Times New Roman" panose="02020603050405020304" pitchFamily="18" charset="0"/>
                        </a:rPr>
                        <a:t>0,045 </a:t>
                      </a:r>
                      <a:r>
                        <a:rPr lang="cs-CZ" sz="1200" b="0" i="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( 4,5%)         </a:t>
                      </a:r>
                      <a:r>
                        <a:rPr lang="cs-CZ" sz="1400" b="1" i="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13,5</a:t>
                      </a:r>
                      <a:r>
                        <a:rPr lang="cs-CZ" sz="1400" b="1" i="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( 0,135 )</a:t>
                      </a:r>
                    </a:p>
                    <a:p>
                      <a:pPr lvl="0" algn="just">
                        <a:lnSpc>
                          <a:spcPct val="107000"/>
                        </a:lnSpc>
                        <a:spcAft>
                          <a:spcPts val="0"/>
                        </a:spcAft>
                      </a:pPr>
                      <a:r>
                        <a:rPr lang="cs-CZ" sz="1600" b="1" dirty="0" smtClean="0">
                          <a:effectLst/>
                          <a:latin typeface="Calibri" panose="020F0502020204030204" pitchFamily="34" charset="0"/>
                          <a:ea typeface="Calibri" panose="020F0502020204030204" pitchFamily="34" charset="0"/>
                          <a:cs typeface="Times New Roman" panose="02020603050405020304" pitchFamily="18" charset="0"/>
                        </a:rPr>
                        <a:t>                                    2</a:t>
                      </a:r>
                      <a:r>
                        <a:rPr lang="cs-CZ" sz="1600" b="1" baseline="0" dirty="0" smtClean="0">
                          <a:effectLst/>
                          <a:latin typeface="Calibri" panose="020F0502020204030204" pitchFamily="34" charset="0"/>
                          <a:ea typeface="Calibri" panose="020F0502020204030204" pitchFamily="34" charset="0"/>
                          <a:cs typeface="Times New Roman" panose="02020603050405020304" pitchFamily="18" charset="0"/>
                        </a:rPr>
                        <a:t>0 0</a:t>
                      </a:r>
                      <a:r>
                        <a:rPr lang="cs-CZ" sz="1600" b="1" dirty="0" smtClean="0">
                          <a:effectLst/>
                          <a:latin typeface="Calibri" panose="020F0502020204030204" pitchFamily="34" charset="0"/>
                          <a:ea typeface="Calibri" panose="020F0502020204030204" pitchFamily="34" charset="0"/>
                          <a:cs typeface="Times New Roman" panose="02020603050405020304" pitchFamily="18" charset="0"/>
                        </a:rPr>
                        <a:t>00 Kč </a:t>
                      </a:r>
                      <a:r>
                        <a:rPr lang="cs-CZ" sz="1600" b="1" dirty="0" smtClean="0">
                          <a:effectLst/>
                          <a:latin typeface="Calibri" panose="020F0502020204030204" pitchFamily="34" charset="0"/>
                          <a:ea typeface="Calibri" panose="020F0502020204030204" pitchFamily="34" charset="0"/>
                          <a:cs typeface="Times New Roman" panose="02020603050405020304" pitchFamily="18" charset="0"/>
                        </a:rPr>
                        <a:t>x </a:t>
                      </a:r>
                      <a:r>
                        <a:rPr lang="cs-CZ" sz="1600" b="1" dirty="0" smtClean="0">
                          <a:effectLst/>
                          <a:latin typeface="Calibri" panose="020F0502020204030204" pitchFamily="34" charset="0"/>
                          <a:ea typeface="Calibri" panose="020F0502020204030204" pitchFamily="34" charset="0"/>
                          <a:cs typeface="Times New Roman" panose="02020603050405020304" pitchFamily="18" charset="0"/>
                        </a:rPr>
                        <a:t>0,09 Kč </a:t>
                      </a:r>
                      <a:r>
                        <a:rPr lang="cs-CZ" sz="1200" b="0" i="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( 9% </a:t>
                      </a:r>
                      <a:r>
                        <a:rPr lang="cs-CZ" sz="1200" b="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endParaRPr lang="cs-CZ"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061" marR="43061"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CC"/>
                    </a:solidFill>
                  </a:tcPr>
                </a:tc>
              </a:tr>
              <a:tr h="782424">
                <a:tc>
                  <a:txBody>
                    <a:bodyPr/>
                    <a:lstStyle/>
                    <a:p>
                      <a:pPr>
                        <a:lnSpc>
                          <a:spcPct val="107000"/>
                        </a:lnSpc>
                        <a:spcAft>
                          <a:spcPts val="0"/>
                        </a:spcAft>
                      </a:pPr>
                      <a:r>
                        <a:rPr lang="cs-CZ" sz="1600" b="1" dirty="0">
                          <a:effectLst/>
                          <a:latin typeface="Calibri" panose="020F0502020204030204" pitchFamily="34" charset="0"/>
                          <a:ea typeface="Calibri" panose="020F0502020204030204" pitchFamily="34" charset="0"/>
                          <a:cs typeface="Times New Roman" panose="02020603050405020304" pitchFamily="18" charset="0"/>
                        </a:rPr>
                        <a:t> </a:t>
                      </a:r>
                      <a:r>
                        <a:rPr lang="cs-CZ" sz="1600" b="1" dirty="0" smtClean="0">
                          <a:effectLst/>
                          <a:latin typeface="Calibri" panose="020F0502020204030204" pitchFamily="34" charset="0"/>
                          <a:ea typeface="Calibri" panose="020F0502020204030204" pitchFamily="34" charset="0"/>
                          <a:cs typeface="Times New Roman" panose="02020603050405020304" pitchFamily="18" charset="0"/>
                        </a:rPr>
                        <a:t>Pojistné </a:t>
                      </a:r>
                      <a:r>
                        <a:rPr lang="cs-CZ" sz="1600" b="1" dirty="0">
                          <a:effectLst/>
                          <a:latin typeface="Calibri" panose="020F0502020204030204" pitchFamily="34" charset="0"/>
                          <a:ea typeface="Calibri" panose="020F0502020204030204" pitchFamily="34" charset="0"/>
                          <a:cs typeface="Times New Roman" panose="02020603050405020304" pitchFamily="18" charset="0"/>
                        </a:rPr>
                        <a:t>na sociální zabezpečení celkem</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cs-CZ" sz="1600" b="1" dirty="0">
                          <a:effectLst/>
                          <a:latin typeface="Calibri" panose="020F0502020204030204" pitchFamily="34" charset="0"/>
                          <a:ea typeface="Calibri" panose="020F0502020204030204" pitchFamily="34" charset="0"/>
                          <a:cs typeface="Times New Roman" panose="02020603050405020304" pitchFamily="18" charset="0"/>
                        </a:rPr>
                        <a:t>zaměstnance</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cs-CZ" sz="1600" b="1" dirty="0" smtClean="0">
                          <a:effectLst/>
                          <a:latin typeface="Calibri" panose="020F0502020204030204" pitchFamily="34" charset="0"/>
                          <a:ea typeface="Calibri" panose="020F0502020204030204" pitchFamily="34" charset="0"/>
                          <a:cs typeface="Times New Roman" panose="02020603050405020304" pitchFamily="18" charset="0"/>
                        </a:rPr>
                        <a:t>zaměstnavatel</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061" marR="43061" marT="0" marB="0">
                    <a:lnL w="12700" cap="flat" cmpd="sng" algn="ctr">
                      <a:solidFill>
                        <a:srgbClr val="999999"/>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00"/>
                    </a:solidFill>
                  </a:tcPr>
                </a:tc>
                <a:tc>
                  <a:txBody>
                    <a:bodyPr/>
                    <a:lstStyle/>
                    <a:p>
                      <a:pPr algn="ctr">
                        <a:lnSpc>
                          <a:spcPct val="107000"/>
                        </a:lnSpc>
                        <a:spcAft>
                          <a:spcPts val="0"/>
                        </a:spcAft>
                      </a:pPr>
                      <a:r>
                        <a:rPr lang="cs-CZ" sz="1600" b="1" dirty="0">
                          <a:effectLst/>
                          <a:latin typeface="Calibri" panose="020F0502020204030204" pitchFamily="34" charset="0"/>
                          <a:ea typeface="Calibri" panose="020F0502020204030204" pitchFamily="34" charset="0"/>
                          <a:cs typeface="Times New Roman" panose="02020603050405020304" pitchFamily="18" charset="0"/>
                        </a:rPr>
                        <a:t> </a:t>
                      </a:r>
                      <a:r>
                        <a:rPr lang="cs-CZ" sz="1600" b="1" dirty="0" smtClean="0">
                          <a:effectLst/>
                          <a:latin typeface="Calibri" panose="020F0502020204030204" pitchFamily="34" charset="0"/>
                          <a:ea typeface="Calibri" panose="020F0502020204030204" pitchFamily="34" charset="0"/>
                          <a:cs typeface="Times New Roman" panose="02020603050405020304" pitchFamily="18" charset="0"/>
                        </a:rPr>
                        <a:t>  6</a:t>
                      </a:r>
                      <a:r>
                        <a:rPr lang="cs-CZ" sz="1600" b="1" dirty="0">
                          <a:effectLst/>
                          <a:latin typeface="Calibri" panose="020F0502020204030204" pitchFamily="34" charset="0"/>
                          <a:ea typeface="Calibri" panose="020F0502020204030204" pitchFamily="34" charset="0"/>
                          <a:cs typeface="Times New Roman" panose="02020603050405020304" pitchFamily="18" charset="0"/>
                        </a:rPr>
                        <a:t> 300 Kč</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600" b="1" dirty="0" smtClean="0">
                          <a:effectLst/>
                          <a:latin typeface="Calibri" panose="020F0502020204030204" pitchFamily="34" charset="0"/>
                          <a:ea typeface="Calibri" panose="020F0502020204030204" pitchFamily="34" charset="0"/>
                          <a:cs typeface="Times New Roman" panose="02020603050405020304" pitchFamily="18" charset="0"/>
                        </a:rPr>
                        <a:t>  1</a:t>
                      </a:r>
                      <a:r>
                        <a:rPr lang="cs-CZ" sz="1600" b="1" dirty="0">
                          <a:effectLst/>
                          <a:latin typeface="Calibri" panose="020F0502020204030204" pitchFamily="34" charset="0"/>
                          <a:ea typeface="Calibri" panose="020F0502020204030204" pitchFamily="34" charset="0"/>
                          <a:cs typeface="Times New Roman" panose="02020603050405020304" pitchFamily="18" charset="0"/>
                        </a:rPr>
                        <a:t> 300 Kč</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600" b="1" dirty="0" smtClean="0">
                          <a:effectLst/>
                          <a:latin typeface="Calibri" panose="020F0502020204030204" pitchFamily="34" charset="0"/>
                          <a:ea typeface="Calibri" panose="020F0502020204030204" pitchFamily="34" charset="0"/>
                          <a:cs typeface="Times New Roman" panose="02020603050405020304" pitchFamily="18" charset="0"/>
                        </a:rPr>
                        <a:t>   5</a:t>
                      </a:r>
                      <a:r>
                        <a:rPr lang="cs-CZ" sz="1600" b="1" dirty="0">
                          <a:effectLst/>
                          <a:latin typeface="Calibri" panose="020F0502020204030204" pitchFamily="34" charset="0"/>
                          <a:ea typeface="Calibri" panose="020F0502020204030204" pitchFamily="34" charset="0"/>
                          <a:cs typeface="Times New Roman" panose="02020603050405020304" pitchFamily="18" charset="0"/>
                        </a:rPr>
                        <a:t> 000 Kč</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061" marR="43061" marT="0" marB="0">
                    <a:lnL w="19050" cap="flat" cmpd="sng" algn="ctr">
                      <a:solidFill>
                        <a:srgbClr val="000000"/>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CC"/>
                    </a:solidFill>
                  </a:tcPr>
                </a:tc>
                <a:tc>
                  <a:txBody>
                    <a:bodyPr/>
                    <a:lstStyle/>
                    <a:p>
                      <a:pPr algn="just">
                        <a:lnSpc>
                          <a:spcPct val="107000"/>
                        </a:lnSpc>
                        <a:spcAft>
                          <a:spcPts val="0"/>
                        </a:spcAft>
                      </a:pPr>
                      <a:r>
                        <a:rPr lang="cs-CZ" sz="1600" b="1" dirty="0">
                          <a:effectLst/>
                          <a:latin typeface="Calibri" panose="020F0502020204030204" pitchFamily="34" charset="0"/>
                          <a:ea typeface="Calibri" panose="020F0502020204030204" pitchFamily="34" charset="0"/>
                          <a:cs typeface="Times New Roman" panose="02020603050405020304" pitchFamily="18" charset="0"/>
                        </a:rPr>
                        <a:t> </a:t>
                      </a:r>
                      <a:r>
                        <a:rPr lang="cs-CZ" sz="1600" b="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cs-CZ" sz="1600" b="1" dirty="0" smtClean="0">
                          <a:effectLst/>
                          <a:latin typeface="Calibri" panose="020F0502020204030204" pitchFamily="34" charset="0"/>
                          <a:ea typeface="Calibri" panose="020F0502020204030204" pitchFamily="34" charset="0"/>
                          <a:cs typeface="Times New Roman" panose="02020603050405020304" pitchFamily="18" charset="0"/>
                        </a:rPr>
                        <a:t>20</a:t>
                      </a:r>
                      <a:r>
                        <a:rPr lang="cs-CZ" sz="1600" b="1" dirty="0">
                          <a:effectLst/>
                          <a:latin typeface="Calibri" panose="020F0502020204030204" pitchFamily="34" charset="0"/>
                          <a:ea typeface="Calibri" panose="020F0502020204030204" pitchFamily="34" charset="0"/>
                          <a:cs typeface="Times New Roman" panose="02020603050405020304" pitchFamily="18" charset="0"/>
                        </a:rPr>
                        <a:t> 000 </a:t>
                      </a:r>
                      <a:r>
                        <a:rPr lang="cs-CZ" sz="1600" b="1" dirty="0" smtClean="0">
                          <a:effectLst/>
                          <a:latin typeface="Calibri" panose="020F0502020204030204" pitchFamily="34" charset="0"/>
                          <a:ea typeface="Calibri" panose="020F0502020204030204" pitchFamily="34" charset="0"/>
                          <a:cs typeface="Times New Roman" panose="02020603050405020304" pitchFamily="18" charset="0"/>
                        </a:rPr>
                        <a:t>Kč x</a:t>
                      </a:r>
                      <a:r>
                        <a:rPr lang="cs-CZ" sz="1600" b="1"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cs-CZ" sz="1600" b="1" dirty="0" smtClean="0">
                          <a:effectLst/>
                          <a:latin typeface="Calibri" panose="020F0502020204030204" pitchFamily="34" charset="0"/>
                          <a:ea typeface="Calibri" panose="020F0502020204030204" pitchFamily="34" charset="0"/>
                          <a:cs typeface="Times New Roman" panose="02020603050405020304" pitchFamily="18" charset="0"/>
                        </a:rPr>
                        <a:t>0,315 </a:t>
                      </a:r>
                      <a:r>
                        <a:rPr lang="cs-CZ" sz="1200" b="0" i="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( 31,5% )</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marL="1371600" algn="just">
                        <a:lnSpc>
                          <a:spcPct val="107000"/>
                        </a:lnSpc>
                        <a:spcAft>
                          <a:spcPts val="0"/>
                        </a:spcAft>
                      </a:pPr>
                      <a:r>
                        <a:rPr lang="cs-CZ" sz="1600" b="1" dirty="0" smtClean="0">
                          <a:effectLst/>
                          <a:latin typeface="Calibri" panose="020F0502020204030204" pitchFamily="34" charset="0"/>
                          <a:ea typeface="Calibri" panose="020F0502020204030204" pitchFamily="34" charset="0"/>
                          <a:cs typeface="Times New Roman" panose="02020603050405020304" pitchFamily="18" charset="0"/>
                        </a:rPr>
                        <a:t>      20</a:t>
                      </a:r>
                      <a:r>
                        <a:rPr lang="cs-CZ" sz="1600" b="1" dirty="0">
                          <a:effectLst/>
                          <a:latin typeface="Calibri" panose="020F0502020204030204" pitchFamily="34" charset="0"/>
                          <a:ea typeface="Calibri" panose="020F0502020204030204" pitchFamily="34" charset="0"/>
                          <a:cs typeface="Times New Roman" panose="02020603050405020304" pitchFamily="18" charset="0"/>
                        </a:rPr>
                        <a:t> 000 </a:t>
                      </a:r>
                      <a:r>
                        <a:rPr lang="cs-CZ" sz="1600" b="1" dirty="0" smtClean="0">
                          <a:effectLst/>
                          <a:latin typeface="Calibri" panose="020F0502020204030204" pitchFamily="34" charset="0"/>
                          <a:ea typeface="Calibri" panose="020F0502020204030204" pitchFamily="34" charset="0"/>
                          <a:cs typeface="Times New Roman" panose="02020603050405020304" pitchFamily="18" charset="0"/>
                        </a:rPr>
                        <a:t>Kč x 0,065 </a:t>
                      </a:r>
                      <a:r>
                        <a:rPr lang="cs-CZ" sz="1200" b="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( 6,5%</a:t>
                      </a:r>
                      <a:r>
                        <a:rPr lang="cs-CZ" sz="1200" b="0" baseline="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        </a:t>
                      </a:r>
                      <a:r>
                        <a:rPr lang="cs-CZ" sz="1400" b="1" i="1" baseline="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31,5% ( 0,315 )</a:t>
                      </a:r>
                      <a:endParaRPr lang="cs-CZ"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371600" algn="just">
                        <a:lnSpc>
                          <a:spcPct val="107000"/>
                        </a:lnSpc>
                        <a:spcAft>
                          <a:spcPts val="0"/>
                        </a:spcAft>
                      </a:pPr>
                      <a:r>
                        <a:rPr lang="cs-CZ" sz="1600" b="1"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cs-CZ" sz="1600" b="1" dirty="0" smtClean="0">
                          <a:effectLst/>
                          <a:latin typeface="Calibri" panose="020F0502020204030204" pitchFamily="34" charset="0"/>
                          <a:ea typeface="Calibri" panose="020F0502020204030204" pitchFamily="34" charset="0"/>
                          <a:cs typeface="Times New Roman" panose="02020603050405020304" pitchFamily="18" charset="0"/>
                        </a:rPr>
                        <a:t>20 000 Kč x 0,25  </a:t>
                      </a:r>
                      <a:r>
                        <a:rPr lang="cs-CZ" sz="1200" b="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r>
                        <a:rPr lang="cs-CZ" sz="1200" b="0" baseline="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25% )</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061" marR="43061"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CC"/>
                    </a:solidFill>
                  </a:tcPr>
                </a:tc>
              </a:tr>
              <a:tr h="1913642">
                <a:tc>
                  <a:txBody>
                    <a:bodyPr/>
                    <a:lstStyle/>
                    <a:p>
                      <a:pPr>
                        <a:lnSpc>
                          <a:spcPct val="107000"/>
                        </a:lnSpc>
                        <a:spcAft>
                          <a:spcPts val="0"/>
                        </a:spcAft>
                      </a:pPr>
                      <a:r>
                        <a:rPr lang="cs-CZ" sz="1600" b="1" dirty="0" smtClean="0">
                          <a:effectLst/>
                          <a:latin typeface="Calibri" panose="020F0502020204030204" pitchFamily="34" charset="0"/>
                          <a:ea typeface="Calibri" panose="020F0502020204030204" pitchFamily="34" charset="0"/>
                          <a:cs typeface="Times New Roman" panose="02020603050405020304" pitchFamily="18" charset="0"/>
                        </a:rPr>
                        <a:t>Daň </a:t>
                      </a:r>
                      <a:r>
                        <a:rPr lang="cs-CZ" sz="1600" b="1" dirty="0">
                          <a:effectLst/>
                          <a:latin typeface="Calibri" panose="020F0502020204030204" pitchFamily="34" charset="0"/>
                          <a:ea typeface="Calibri" panose="020F0502020204030204" pitchFamily="34" charset="0"/>
                          <a:cs typeface="Times New Roman" panose="02020603050405020304" pitchFamily="18" charset="0"/>
                        </a:rPr>
                        <a:t>z příjmů – základ </a:t>
                      </a:r>
                      <a:r>
                        <a:rPr lang="cs-CZ" sz="1600" b="1" dirty="0" smtClean="0">
                          <a:effectLst/>
                          <a:latin typeface="Calibri" panose="020F0502020204030204" pitchFamily="34" charset="0"/>
                          <a:ea typeface="Calibri" panose="020F0502020204030204" pitchFamily="34" charset="0"/>
                          <a:cs typeface="Times New Roman" panose="02020603050405020304" pitchFamily="18" charset="0"/>
                        </a:rPr>
                        <a:t>daně </a:t>
                      </a:r>
                      <a:r>
                        <a:rPr lang="cs-CZ" sz="1100" b="0" dirty="0" smtClean="0">
                          <a:effectLst/>
                          <a:latin typeface="Calibri" panose="020F0502020204030204" pitchFamily="34" charset="0"/>
                          <a:ea typeface="Calibri" panose="020F0502020204030204" pitchFamily="34" charset="0"/>
                          <a:cs typeface="Times New Roman" panose="02020603050405020304" pitchFamily="18" charset="0"/>
                        </a:rPr>
                        <a:t>(superhrubá mzda)</a:t>
                      </a:r>
                      <a:endParaRPr lang="cs-CZ" sz="11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cs-CZ" sz="1600" b="1" dirty="0">
                          <a:effectLst/>
                          <a:latin typeface="Calibri" panose="020F0502020204030204" pitchFamily="34" charset="0"/>
                          <a:ea typeface="Calibri" panose="020F0502020204030204" pitchFamily="34" charset="0"/>
                          <a:cs typeface="Times New Roman" panose="02020603050405020304" pitchFamily="18" charset="0"/>
                        </a:rPr>
                        <a:t>Záloha na daň</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cs-CZ" sz="1600" b="1" dirty="0">
                          <a:effectLst/>
                          <a:latin typeface="Calibri" panose="020F0502020204030204" pitchFamily="34" charset="0"/>
                          <a:ea typeface="Calibri" panose="020F0502020204030204" pitchFamily="34" charset="0"/>
                          <a:cs typeface="Times New Roman" panose="02020603050405020304" pitchFamily="18" charset="0"/>
                        </a:rPr>
                        <a:t>Sleva na dani</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cs-CZ" sz="1600" b="1" dirty="0">
                          <a:effectLst/>
                          <a:latin typeface="Calibri" panose="020F0502020204030204" pitchFamily="34" charset="0"/>
                          <a:ea typeface="Calibri" panose="020F0502020204030204" pitchFamily="34" charset="0"/>
                          <a:cs typeface="Times New Roman" panose="02020603050405020304" pitchFamily="18" charset="0"/>
                        </a:rPr>
                        <a:t>Záloha na daň po slevě </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cs-CZ" sz="1600" b="1" dirty="0">
                          <a:effectLst/>
                          <a:latin typeface="Calibri" panose="020F0502020204030204" pitchFamily="34" charset="0"/>
                          <a:ea typeface="Calibri" panose="020F0502020204030204" pitchFamily="34" charset="0"/>
                          <a:cs typeface="Times New Roman" panose="02020603050405020304" pitchFamily="18" charset="0"/>
                        </a:rPr>
                        <a:t>Daňové zvýhodnění, z toho:</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cs-CZ" sz="1600" b="1" dirty="0">
                          <a:effectLst/>
                          <a:latin typeface="Calibri" panose="020F0502020204030204" pitchFamily="34" charset="0"/>
                          <a:ea typeface="Calibri" panose="020F0502020204030204" pitchFamily="34" charset="0"/>
                          <a:cs typeface="Times New Roman" panose="02020603050405020304" pitchFamily="18" charset="0"/>
                        </a:rPr>
                        <a:t>ve formě daňové slevy</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cs-CZ" sz="1600" b="1" dirty="0">
                          <a:effectLst/>
                          <a:latin typeface="Calibri" panose="020F0502020204030204" pitchFamily="34" charset="0"/>
                          <a:ea typeface="Calibri" panose="020F0502020204030204" pitchFamily="34" charset="0"/>
                          <a:cs typeface="Times New Roman" panose="02020603050405020304" pitchFamily="18" charset="0"/>
                        </a:rPr>
                        <a:t>ve formě daňového bonusu</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cs-CZ" sz="1600" b="1" dirty="0">
                          <a:effectLst/>
                          <a:latin typeface="Calibri" panose="020F0502020204030204" pitchFamily="34" charset="0"/>
                          <a:ea typeface="Calibri" panose="020F0502020204030204" pitchFamily="34" charset="0"/>
                          <a:cs typeface="Times New Roman" panose="02020603050405020304" pitchFamily="18" charset="0"/>
                        </a:rPr>
                        <a:t>tj. nárok na daňový </a:t>
                      </a:r>
                      <a:r>
                        <a:rPr lang="cs-CZ" sz="1600" b="1" dirty="0" smtClean="0">
                          <a:effectLst/>
                          <a:latin typeface="Calibri" panose="020F0502020204030204" pitchFamily="34" charset="0"/>
                          <a:ea typeface="Calibri" panose="020F0502020204030204" pitchFamily="34" charset="0"/>
                          <a:cs typeface="Times New Roman" panose="02020603050405020304" pitchFamily="18" charset="0"/>
                        </a:rPr>
                        <a:t>bonus</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061" marR="43061" marT="0" marB="0">
                    <a:lnL w="12700" cap="flat" cmpd="sng" algn="ctr">
                      <a:solidFill>
                        <a:srgbClr val="999999"/>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00"/>
                    </a:solidFill>
                  </a:tcPr>
                </a:tc>
                <a:tc>
                  <a:txBody>
                    <a:bodyPr/>
                    <a:lstStyle/>
                    <a:p>
                      <a:pPr algn="ctr">
                        <a:lnSpc>
                          <a:spcPct val="107000"/>
                        </a:lnSpc>
                        <a:spcAft>
                          <a:spcPts val="0"/>
                        </a:spcAft>
                      </a:pPr>
                      <a:r>
                        <a:rPr lang="cs-CZ" sz="1600" b="1" dirty="0">
                          <a:effectLst/>
                          <a:latin typeface="Calibri" panose="020F0502020204030204" pitchFamily="34" charset="0"/>
                          <a:ea typeface="Calibri" panose="020F0502020204030204" pitchFamily="34" charset="0"/>
                          <a:cs typeface="Times New Roman" panose="02020603050405020304" pitchFamily="18" charset="0"/>
                        </a:rPr>
                        <a:t> </a:t>
                      </a:r>
                      <a:r>
                        <a:rPr lang="cs-CZ" sz="1600" b="1" dirty="0" smtClean="0">
                          <a:effectLst/>
                          <a:latin typeface="Calibri" panose="020F0502020204030204" pitchFamily="34" charset="0"/>
                          <a:ea typeface="Calibri" panose="020F0502020204030204" pitchFamily="34" charset="0"/>
                          <a:cs typeface="Times New Roman" panose="02020603050405020304" pitchFamily="18" charset="0"/>
                        </a:rPr>
                        <a:t>26</a:t>
                      </a:r>
                      <a:r>
                        <a:rPr lang="cs-CZ" sz="1600" b="1" dirty="0">
                          <a:effectLst/>
                          <a:latin typeface="Calibri" panose="020F0502020204030204" pitchFamily="34" charset="0"/>
                          <a:ea typeface="Calibri" panose="020F0502020204030204" pitchFamily="34" charset="0"/>
                          <a:cs typeface="Times New Roman" panose="02020603050405020304" pitchFamily="18" charset="0"/>
                        </a:rPr>
                        <a:t> 800 Kč</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600" b="1" dirty="0" smtClean="0">
                          <a:effectLst/>
                          <a:latin typeface="Calibri" panose="020F0502020204030204" pitchFamily="34" charset="0"/>
                          <a:ea typeface="Calibri" panose="020F0502020204030204" pitchFamily="34" charset="0"/>
                          <a:cs typeface="Times New Roman" panose="02020603050405020304" pitchFamily="18" charset="0"/>
                        </a:rPr>
                        <a:t>   4</a:t>
                      </a:r>
                      <a:r>
                        <a:rPr lang="cs-CZ" sz="1600" b="1" dirty="0">
                          <a:effectLst/>
                          <a:latin typeface="Calibri" panose="020F0502020204030204" pitchFamily="34" charset="0"/>
                          <a:ea typeface="Calibri" panose="020F0502020204030204" pitchFamily="34" charset="0"/>
                          <a:cs typeface="Times New Roman" panose="02020603050405020304" pitchFamily="18" charset="0"/>
                        </a:rPr>
                        <a:t> 020 Kč</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600" b="1" dirty="0" smtClean="0">
                          <a:effectLst/>
                          <a:latin typeface="Calibri" panose="020F0502020204030204" pitchFamily="34" charset="0"/>
                          <a:ea typeface="Calibri" panose="020F0502020204030204" pitchFamily="34" charset="0"/>
                          <a:cs typeface="Times New Roman" panose="02020603050405020304" pitchFamily="18" charset="0"/>
                        </a:rPr>
                        <a:t>   2</a:t>
                      </a:r>
                      <a:r>
                        <a:rPr lang="cs-CZ" sz="1600" b="1" dirty="0">
                          <a:effectLst/>
                          <a:latin typeface="Calibri" panose="020F0502020204030204" pitchFamily="34" charset="0"/>
                          <a:ea typeface="Calibri" panose="020F0502020204030204" pitchFamily="34" charset="0"/>
                          <a:cs typeface="Times New Roman" panose="02020603050405020304" pitchFamily="18" charset="0"/>
                        </a:rPr>
                        <a:t> 070 Kč</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600" b="1" dirty="0" smtClean="0">
                          <a:effectLst/>
                          <a:latin typeface="Calibri" panose="020F0502020204030204" pitchFamily="34" charset="0"/>
                          <a:ea typeface="Calibri" panose="020F0502020204030204" pitchFamily="34" charset="0"/>
                          <a:cs typeface="Times New Roman" panose="02020603050405020304" pitchFamily="18" charset="0"/>
                        </a:rPr>
                        <a:t>   1</a:t>
                      </a:r>
                      <a:r>
                        <a:rPr lang="cs-CZ" sz="1600" b="1" dirty="0">
                          <a:effectLst/>
                          <a:latin typeface="Calibri" panose="020F0502020204030204" pitchFamily="34" charset="0"/>
                          <a:ea typeface="Calibri" panose="020F0502020204030204" pitchFamily="34" charset="0"/>
                          <a:cs typeface="Times New Roman" panose="02020603050405020304" pitchFamily="18" charset="0"/>
                        </a:rPr>
                        <a:t> 950 Kč</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600" i="1" dirty="0" smtClean="0">
                          <a:effectLst/>
                          <a:latin typeface="Calibri" panose="020F0502020204030204" pitchFamily="34" charset="0"/>
                          <a:ea typeface="Calibri" panose="020F0502020204030204" pitchFamily="34" charset="0"/>
                          <a:cs typeface="Times New Roman" panose="02020603050405020304" pitchFamily="18" charset="0"/>
                        </a:rPr>
                        <a:t>   2</a:t>
                      </a:r>
                      <a:r>
                        <a:rPr lang="cs-CZ" sz="1600" i="1" dirty="0">
                          <a:effectLst/>
                          <a:latin typeface="Calibri" panose="020F0502020204030204" pitchFamily="34" charset="0"/>
                          <a:ea typeface="Calibri" panose="020F0502020204030204" pitchFamily="34" charset="0"/>
                          <a:cs typeface="Times New Roman" panose="02020603050405020304" pitchFamily="18" charset="0"/>
                        </a:rPr>
                        <a:t> 884 </a:t>
                      </a:r>
                      <a:r>
                        <a:rPr lang="cs-CZ" sz="1600" i="1" dirty="0" smtClean="0">
                          <a:effectLst/>
                          <a:latin typeface="Calibri" panose="020F0502020204030204" pitchFamily="34" charset="0"/>
                          <a:ea typeface="Calibri" panose="020F0502020204030204" pitchFamily="34" charset="0"/>
                          <a:cs typeface="Times New Roman" panose="02020603050405020304" pitchFamily="18" charset="0"/>
                        </a:rPr>
                        <a:t>Kč </a:t>
                      </a:r>
                    </a:p>
                    <a:p>
                      <a:pPr algn="ctr">
                        <a:lnSpc>
                          <a:spcPct val="107000"/>
                        </a:lnSpc>
                        <a:spcAft>
                          <a:spcPts val="0"/>
                        </a:spcAft>
                      </a:pPr>
                      <a:r>
                        <a:rPr lang="cs-CZ" sz="1600" b="1" dirty="0" smtClean="0">
                          <a:effectLst/>
                          <a:latin typeface="Calibri" panose="020F0502020204030204" pitchFamily="34" charset="0"/>
                          <a:ea typeface="Calibri" panose="020F0502020204030204" pitchFamily="34" charset="0"/>
                          <a:cs typeface="Times New Roman" panose="02020603050405020304" pitchFamily="18" charset="0"/>
                        </a:rPr>
                        <a:t>1</a:t>
                      </a:r>
                      <a:r>
                        <a:rPr lang="cs-CZ" sz="1600" b="1" dirty="0">
                          <a:effectLst/>
                          <a:latin typeface="Calibri" panose="020F0502020204030204" pitchFamily="34" charset="0"/>
                          <a:ea typeface="Calibri" panose="020F0502020204030204" pitchFamily="34" charset="0"/>
                          <a:cs typeface="Times New Roman" panose="02020603050405020304" pitchFamily="18" charset="0"/>
                        </a:rPr>
                        <a:t> 950 Kč</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600" b="1" dirty="0" smtClean="0">
                          <a:effectLst/>
                          <a:latin typeface="Calibri" panose="020F0502020204030204" pitchFamily="34" charset="0"/>
                          <a:ea typeface="Calibri" panose="020F0502020204030204" pitchFamily="34" charset="0"/>
                          <a:cs typeface="Times New Roman" panose="02020603050405020304" pitchFamily="18" charset="0"/>
                        </a:rPr>
                        <a:t>      934 </a:t>
                      </a:r>
                      <a:r>
                        <a:rPr lang="cs-CZ" sz="1600" b="1" dirty="0">
                          <a:effectLst/>
                          <a:latin typeface="Calibri" panose="020F0502020204030204" pitchFamily="34" charset="0"/>
                          <a:ea typeface="Calibri" panose="020F0502020204030204" pitchFamily="34" charset="0"/>
                          <a:cs typeface="Times New Roman" panose="02020603050405020304" pitchFamily="18" charset="0"/>
                        </a:rPr>
                        <a:t>Kč</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600" b="1" dirty="0" smtClean="0">
                          <a:effectLst/>
                          <a:latin typeface="Calibri" panose="020F0502020204030204" pitchFamily="34" charset="0"/>
                          <a:ea typeface="Calibri" panose="020F0502020204030204" pitchFamily="34" charset="0"/>
                          <a:cs typeface="Times New Roman" panose="02020603050405020304" pitchFamily="18" charset="0"/>
                        </a:rPr>
                        <a:t>      934 </a:t>
                      </a:r>
                      <a:r>
                        <a:rPr lang="cs-CZ" sz="1600" b="1" dirty="0">
                          <a:effectLst/>
                          <a:latin typeface="Calibri" panose="020F0502020204030204" pitchFamily="34" charset="0"/>
                          <a:ea typeface="Calibri" panose="020F0502020204030204" pitchFamily="34" charset="0"/>
                          <a:cs typeface="Times New Roman" panose="02020603050405020304" pitchFamily="18" charset="0"/>
                        </a:rPr>
                        <a:t>Kč</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061" marR="43061" marT="0" marB="0">
                    <a:lnL w="19050" cap="flat" cmpd="sng" algn="ctr">
                      <a:solidFill>
                        <a:srgbClr val="000000"/>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CC"/>
                    </a:solidFill>
                  </a:tcPr>
                </a:tc>
                <a:tc>
                  <a:txBody>
                    <a:bodyPr/>
                    <a:lstStyle/>
                    <a:p>
                      <a:pPr>
                        <a:lnSpc>
                          <a:spcPct val="107000"/>
                        </a:lnSpc>
                        <a:spcAft>
                          <a:spcPts val="0"/>
                        </a:spcAft>
                      </a:pPr>
                      <a:r>
                        <a:rPr lang="cs-CZ" sz="1600" b="1" dirty="0">
                          <a:effectLst/>
                          <a:latin typeface="Calibri" panose="020F0502020204030204" pitchFamily="34" charset="0"/>
                          <a:ea typeface="Calibri" panose="020F0502020204030204" pitchFamily="34" charset="0"/>
                          <a:cs typeface="Times New Roman" panose="02020603050405020304" pitchFamily="18" charset="0"/>
                        </a:rPr>
                        <a:t> </a:t>
                      </a:r>
                      <a:r>
                        <a:rPr lang="cs-CZ" sz="1600" b="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cs-CZ" sz="1600" b="1" dirty="0" smtClean="0">
                          <a:effectLst/>
                          <a:latin typeface="Calibri" panose="020F0502020204030204" pitchFamily="34" charset="0"/>
                          <a:ea typeface="Calibri" panose="020F0502020204030204" pitchFamily="34" charset="0"/>
                          <a:cs typeface="Times New Roman" panose="02020603050405020304" pitchFamily="18" charset="0"/>
                        </a:rPr>
                        <a:t>20</a:t>
                      </a:r>
                      <a:r>
                        <a:rPr lang="cs-CZ" sz="1600" b="1" dirty="0">
                          <a:effectLst/>
                          <a:latin typeface="Calibri" panose="020F0502020204030204" pitchFamily="34" charset="0"/>
                          <a:ea typeface="Calibri" panose="020F0502020204030204" pitchFamily="34" charset="0"/>
                          <a:cs typeface="Times New Roman" panose="02020603050405020304" pitchFamily="18" charset="0"/>
                        </a:rPr>
                        <a:t> 000 Kč + 1 800 Kč + 5 </a:t>
                      </a:r>
                      <a:r>
                        <a:rPr lang="cs-CZ" sz="1600" b="1" dirty="0" smtClean="0">
                          <a:effectLst/>
                          <a:latin typeface="Calibri" panose="020F0502020204030204" pitchFamily="34" charset="0"/>
                          <a:ea typeface="Calibri" panose="020F0502020204030204" pitchFamily="34" charset="0"/>
                          <a:cs typeface="Times New Roman" panose="02020603050405020304" pitchFamily="18" charset="0"/>
                        </a:rPr>
                        <a:t>000 Kč</a:t>
                      </a:r>
                      <a:endParaRPr lang="cs-CZ" sz="1600" b="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cs-CZ" sz="1200" b="0" i="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standartní</a:t>
                      </a:r>
                      <a:r>
                        <a:rPr lang="cs-CZ" sz="1200" b="0" i="1" baseline="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sazba </a:t>
                      </a:r>
                      <a:r>
                        <a:rPr lang="cs-CZ" sz="1200" b="0" i="1" baseline="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daně</a:t>
                      </a:r>
                      <a:r>
                        <a:rPr lang="cs-CZ" sz="1600" b="1" smtClean="0">
                          <a:effectLst/>
                          <a:latin typeface="Calibri" panose="020F0502020204030204" pitchFamily="34" charset="0"/>
                          <a:ea typeface="Calibri" panose="020F0502020204030204" pitchFamily="34" charset="0"/>
                          <a:cs typeface="Times New Roman" panose="02020603050405020304" pitchFamily="18" charset="0"/>
                        </a:rPr>
                        <a:t>       26</a:t>
                      </a:r>
                      <a:r>
                        <a:rPr lang="cs-CZ" sz="1600" b="1" dirty="0" smtClean="0">
                          <a:effectLst/>
                          <a:latin typeface="Calibri" panose="020F0502020204030204" pitchFamily="34" charset="0"/>
                          <a:ea typeface="Calibri" panose="020F0502020204030204" pitchFamily="34" charset="0"/>
                          <a:cs typeface="Times New Roman" panose="02020603050405020304" pitchFamily="18" charset="0"/>
                        </a:rPr>
                        <a:t> 800 Kč x 0,15</a:t>
                      </a:r>
                      <a:r>
                        <a:rPr lang="cs-CZ" sz="12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cs-CZ" sz="1200" b="0" i="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( 15% )</a:t>
                      </a:r>
                      <a:endParaRPr lang="cs-CZ"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371600">
                        <a:lnSpc>
                          <a:spcPct val="107000"/>
                        </a:lnSpc>
                        <a:spcAft>
                          <a:spcPts val="0"/>
                        </a:spcAft>
                      </a:pPr>
                      <a:r>
                        <a:rPr lang="cs-CZ" sz="1600" b="1" dirty="0" smtClean="0">
                          <a:effectLst/>
                          <a:latin typeface="Calibri" panose="020F0502020204030204" pitchFamily="34" charset="0"/>
                          <a:ea typeface="Calibri" panose="020F0502020204030204" pitchFamily="34" charset="0"/>
                          <a:cs typeface="Times New Roman" panose="02020603050405020304" pitchFamily="18" charset="0"/>
                        </a:rPr>
                        <a:t>       2</a:t>
                      </a:r>
                      <a:r>
                        <a:rPr lang="cs-CZ" sz="1600" b="1" dirty="0">
                          <a:effectLst/>
                          <a:latin typeface="Calibri" panose="020F0502020204030204" pitchFamily="34" charset="0"/>
                          <a:ea typeface="Calibri" panose="020F0502020204030204" pitchFamily="34" charset="0"/>
                          <a:cs typeface="Times New Roman" panose="02020603050405020304" pitchFamily="18" charset="0"/>
                        </a:rPr>
                        <a:t> 070 Kč </a:t>
                      </a:r>
                      <a:r>
                        <a:rPr lang="cs-CZ" sz="1200" b="0" i="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sleva na </a:t>
                      </a:r>
                      <a:r>
                        <a:rPr lang="cs-CZ" sz="1200" b="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poplatníka</a:t>
                      </a:r>
                    </a:p>
                    <a:p>
                      <a:pPr marL="1371600">
                        <a:lnSpc>
                          <a:spcPct val="107000"/>
                        </a:lnSpc>
                        <a:spcAft>
                          <a:spcPts val="0"/>
                        </a:spcAft>
                      </a:pPr>
                      <a:r>
                        <a:rPr lang="cs-CZ" sz="1600" b="1" dirty="0" smtClean="0">
                          <a:effectLst/>
                          <a:latin typeface="Calibri" panose="020F0502020204030204" pitchFamily="34" charset="0"/>
                          <a:ea typeface="Calibri" panose="020F0502020204030204" pitchFamily="34" charset="0"/>
                          <a:cs typeface="Times New Roman" panose="02020603050405020304" pitchFamily="18" charset="0"/>
                        </a:rPr>
                        <a:t>       4</a:t>
                      </a:r>
                      <a:r>
                        <a:rPr lang="cs-CZ" sz="1600" b="1" dirty="0">
                          <a:effectLst/>
                          <a:latin typeface="Calibri" panose="020F0502020204030204" pitchFamily="34" charset="0"/>
                          <a:ea typeface="Calibri" panose="020F0502020204030204" pitchFamily="34" charset="0"/>
                          <a:cs typeface="Times New Roman" panose="02020603050405020304" pitchFamily="18" charset="0"/>
                        </a:rPr>
                        <a:t> 020 Kč – 2 070 </a:t>
                      </a:r>
                      <a:r>
                        <a:rPr lang="cs-CZ" sz="1600" b="1" dirty="0" smtClean="0">
                          <a:effectLst/>
                          <a:latin typeface="Calibri" panose="020F0502020204030204" pitchFamily="34" charset="0"/>
                          <a:ea typeface="Calibri" panose="020F0502020204030204" pitchFamily="34" charset="0"/>
                          <a:cs typeface="Times New Roman" panose="02020603050405020304" pitchFamily="18" charset="0"/>
                        </a:rPr>
                        <a:t>Kč           </a:t>
                      </a:r>
                      <a:r>
                        <a:rPr lang="cs-CZ" sz="1200" b="0" i="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na první dítě</a:t>
                      </a: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cs-CZ" sz="1200" b="0" i="1" u="none" strike="noStrike" kern="1200" cap="none" spc="0" normalizeH="0" baseline="0" noProof="0" dirty="0" smtClean="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daň. zvýhodnění na děti</a:t>
                      </a:r>
                      <a:r>
                        <a:rPr kumimoji="0" lang="cs-CZ" sz="1200" b="0" i="1"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lang="cs-CZ" sz="1600" b="1" dirty="0" smtClean="0">
                          <a:effectLst/>
                          <a:latin typeface="Calibri" panose="020F0502020204030204" pitchFamily="34" charset="0"/>
                          <a:ea typeface="Calibri" panose="020F0502020204030204" pitchFamily="34" charset="0"/>
                          <a:cs typeface="Times New Roman" panose="02020603050405020304" pitchFamily="18" charset="0"/>
                        </a:rPr>
                        <a:t>1 267 Kč + 1 617 Kč           </a:t>
                      </a:r>
                      <a:r>
                        <a:rPr lang="cs-CZ" sz="1200" b="0" i="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na druhé dítě</a:t>
                      </a:r>
                    </a:p>
                    <a:p>
                      <a:pPr marL="1371600">
                        <a:lnSpc>
                          <a:spcPct val="107000"/>
                        </a:lnSpc>
                        <a:spcAft>
                          <a:spcPts val="0"/>
                        </a:spcAft>
                      </a:pPr>
                      <a:r>
                        <a:rPr lang="cs-CZ" sz="1600" b="1" dirty="0" smtClean="0">
                          <a:effectLst/>
                          <a:latin typeface="Calibri" panose="020F0502020204030204" pitchFamily="34" charset="0"/>
                          <a:ea typeface="Calibri" panose="020F0502020204030204" pitchFamily="34" charset="0"/>
                          <a:cs typeface="Times New Roman" panose="02020603050405020304" pitchFamily="18" charset="0"/>
                        </a:rPr>
                        <a:t>       do výše zálohy na daň po slevě</a:t>
                      </a:r>
                      <a:endParaRPr lang="cs-CZ"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371600">
                        <a:lnSpc>
                          <a:spcPct val="107000"/>
                        </a:lnSpc>
                        <a:spcAft>
                          <a:spcPts val="0"/>
                        </a:spcAft>
                      </a:pPr>
                      <a:r>
                        <a:rPr lang="cs-CZ" sz="16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cs-CZ" sz="1600" b="1"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cs-CZ" sz="1600" b="1" dirty="0" smtClean="0">
                          <a:effectLst/>
                          <a:latin typeface="Calibri" panose="020F0502020204030204" pitchFamily="34" charset="0"/>
                          <a:ea typeface="Calibri" panose="020F0502020204030204" pitchFamily="34" charset="0"/>
                          <a:cs typeface="Times New Roman" panose="02020603050405020304" pitchFamily="18" charset="0"/>
                        </a:rPr>
                        <a:t> 2 884 Kč – 1 950 Kč</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061" marR="43061"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CC"/>
                    </a:solidFill>
                  </a:tcPr>
                </a:tc>
              </a:tr>
              <a:tr h="210683">
                <a:tc>
                  <a:txBody>
                    <a:bodyPr/>
                    <a:lstStyle/>
                    <a:p>
                      <a:pPr>
                        <a:lnSpc>
                          <a:spcPct val="107000"/>
                        </a:lnSpc>
                        <a:spcAft>
                          <a:spcPts val="0"/>
                        </a:spcAft>
                      </a:pPr>
                      <a:r>
                        <a:rPr lang="cs-CZ" sz="1600" b="1" dirty="0">
                          <a:effectLst/>
                          <a:latin typeface="Calibri" panose="020F0502020204030204" pitchFamily="34" charset="0"/>
                          <a:ea typeface="Calibri" panose="020F0502020204030204" pitchFamily="34" charset="0"/>
                          <a:cs typeface="Times New Roman" panose="02020603050405020304" pitchFamily="18" charset="0"/>
                        </a:rPr>
                        <a:t> </a:t>
                      </a:r>
                      <a:r>
                        <a:rPr lang="cs-CZ" sz="1600" b="1" dirty="0" smtClean="0">
                          <a:effectLst/>
                          <a:latin typeface="Calibri" panose="020F0502020204030204" pitchFamily="34" charset="0"/>
                          <a:ea typeface="Calibri" panose="020F0502020204030204" pitchFamily="34" charset="0"/>
                          <a:cs typeface="Times New Roman" panose="02020603050405020304" pitchFamily="18" charset="0"/>
                        </a:rPr>
                        <a:t>ČISTÁ MZDA</a:t>
                      </a:r>
                    </a:p>
                  </a:txBody>
                  <a:tcPr marL="43061" marR="43061" marT="0" marB="0">
                    <a:lnL w="12700" cap="flat" cmpd="sng" algn="ctr">
                      <a:solidFill>
                        <a:srgbClr val="999999"/>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00"/>
                    </a:solidFill>
                  </a:tcPr>
                </a:tc>
                <a:tc>
                  <a:txBody>
                    <a:bodyPr/>
                    <a:lstStyle/>
                    <a:p>
                      <a:pPr algn="ctr">
                        <a:lnSpc>
                          <a:spcPct val="107000"/>
                        </a:lnSpc>
                        <a:spcAft>
                          <a:spcPts val="0"/>
                        </a:spcAft>
                      </a:pPr>
                      <a:r>
                        <a:rPr lang="cs-CZ" sz="1600" b="1" dirty="0">
                          <a:effectLst/>
                          <a:latin typeface="Calibri" panose="020F0502020204030204" pitchFamily="34" charset="0"/>
                          <a:ea typeface="Calibri" panose="020F0502020204030204" pitchFamily="34" charset="0"/>
                          <a:cs typeface="Times New Roman" panose="02020603050405020304" pitchFamily="18" charset="0"/>
                        </a:rPr>
                        <a:t> </a:t>
                      </a:r>
                      <a:r>
                        <a:rPr lang="cs-CZ" sz="1600" b="1" dirty="0" smtClean="0">
                          <a:effectLst/>
                          <a:latin typeface="Calibri" panose="020F0502020204030204" pitchFamily="34" charset="0"/>
                          <a:ea typeface="Calibri" panose="020F0502020204030204" pitchFamily="34" charset="0"/>
                          <a:cs typeface="Times New Roman" panose="02020603050405020304" pitchFamily="18" charset="0"/>
                        </a:rPr>
                        <a:t> 18</a:t>
                      </a:r>
                      <a:r>
                        <a:rPr lang="cs-CZ" sz="1600" b="1" dirty="0">
                          <a:effectLst/>
                          <a:latin typeface="Calibri" panose="020F0502020204030204" pitchFamily="34" charset="0"/>
                          <a:ea typeface="Calibri" panose="020F0502020204030204" pitchFamily="34" charset="0"/>
                          <a:cs typeface="Times New Roman" panose="02020603050405020304" pitchFamily="18" charset="0"/>
                        </a:rPr>
                        <a:t> 734 Kč</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061" marR="43061" marT="0" marB="0">
                    <a:lnL w="19050" cap="flat" cmpd="sng" algn="ctr">
                      <a:solidFill>
                        <a:srgbClr val="000000"/>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CC"/>
                    </a:solidFill>
                  </a:tcPr>
                </a:tc>
                <a:tc>
                  <a:txBody>
                    <a:bodyPr/>
                    <a:lstStyle/>
                    <a:p>
                      <a:pPr>
                        <a:lnSpc>
                          <a:spcPct val="107000"/>
                        </a:lnSpc>
                        <a:spcAft>
                          <a:spcPts val="0"/>
                        </a:spcAft>
                      </a:pPr>
                      <a:r>
                        <a:rPr lang="cs-CZ" sz="1600" b="1" dirty="0">
                          <a:effectLst/>
                          <a:latin typeface="Calibri" panose="020F0502020204030204" pitchFamily="34" charset="0"/>
                          <a:ea typeface="Calibri" panose="020F0502020204030204" pitchFamily="34" charset="0"/>
                          <a:cs typeface="Times New Roman" panose="02020603050405020304" pitchFamily="18" charset="0"/>
                        </a:rPr>
                        <a:t> </a:t>
                      </a:r>
                      <a:r>
                        <a:rPr lang="cs-CZ" sz="1600" b="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cs-CZ" sz="1600" b="1" dirty="0" smtClean="0">
                          <a:effectLst/>
                          <a:latin typeface="Calibri" panose="020F0502020204030204" pitchFamily="34" charset="0"/>
                          <a:ea typeface="Calibri" panose="020F0502020204030204" pitchFamily="34" charset="0"/>
                          <a:cs typeface="Times New Roman" panose="02020603050405020304" pitchFamily="18" charset="0"/>
                        </a:rPr>
                        <a:t>20</a:t>
                      </a:r>
                      <a:r>
                        <a:rPr lang="cs-CZ" sz="1600" b="1" dirty="0">
                          <a:effectLst/>
                          <a:latin typeface="Calibri" panose="020F0502020204030204" pitchFamily="34" charset="0"/>
                          <a:ea typeface="Calibri" panose="020F0502020204030204" pitchFamily="34" charset="0"/>
                          <a:cs typeface="Times New Roman" panose="02020603050405020304" pitchFamily="18" charset="0"/>
                        </a:rPr>
                        <a:t> 000 Kč – 900 Kč – 1 300 Kč + 934 Kč</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061" marR="43061"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CC"/>
                    </a:solidFill>
                  </a:tcPr>
                </a:tc>
              </a:tr>
              <a:tr h="210683">
                <a:tc>
                  <a:txBody>
                    <a:bodyPr/>
                    <a:lstStyle/>
                    <a:p>
                      <a:pPr>
                        <a:lnSpc>
                          <a:spcPct val="107000"/>
                        </a:lnSpc>
                        <a:spcAft>
                          <a:spcPts val="0"/>
                        </a:spcAft>
                      </a:pPr>
                      <a:r>
                        <a:rPr lang="cs-CZ" sz="1600" b="1" dirty="0">
                          <a:effectLst/>
                          <a:latin typeface="Calibri" panose="020F0502020204030204" pitchFamily="34" charset="0"/>
                          <a:ea typeface="Calibri" panose="020F0502020204030204" pitchFamily="34" charset="0"/>
                          <a:cs typeface="Times New Roman" panose="02020603050405020304" pitchFamily="18" charset="0"/>
                        </a:rPr>
                        <a:t>Mzdové náklady zaměstnavatele</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061" marR="43061" marT="0" marB="0">
                    <a:lnL w="12700" cap="flat" cmpd="sng" algn="ctr">
                      <a:solidFill>
                        <a:srgbClr val="999999"/>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00"/>
                    </a:solidFill>
                  </a:tcPr>
                </a:tc>
                <a:tc>
                  <a:txBody>
                    <a:bodyPr/>
                    <a:lstStyle/>
                    <a:p>
                      <a:pPr algn="ctr">
                        <a:lnSpc>
                          <a:spcPct val="107000"/>
                        </a:lnSpc>
                        <a:spcAft>
                          <a:spcPts val="0"/>
                        </a:spcAft>
                      </a:pPr>
                      <a:r>
                        <a:rPr lang="cs-CZ" sz="1600" b="1" dirty="0" smtClean="0">
                          <a:effectLst/>
                          <a:latin typeface="Calibri" panose="020F0502020204030204" pitchFamily="34" charset="0"/>
                          <a:ea typeface="Calibri" panose="020F0502020204030204" pitchFamily="34" charset="0"/>
                          <a:cs typeface="Times New Roman" panose="02020603050405020304" pitchFamily="18" charset="0"/>
                        </a:rPr>
                        <a:t>  26</a:t>
                      </a:r>
                      <a:r>
                        <a:rPr lang="cs-CZ" sz="1600" b="1" dirty="0">
                          <a:effectLst/>
                          <a:latin typeface="Calibri" panose="020F0502020204030204" pitchFamily="34" charset="0"/>
                          <a:ea typeface="Calibri" panose="020F0502020204030204" pitchFamily="34" charset="0"/>
                          <a:cs typeface="Times New Roman" panose="02020603050405020304" pitchFamily="18" charset="0"/>
                        </a:rPr>
                        <a:t> 800 Kč </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061" marR="43061" marT="0" marB="0">
                    <a:lnL w="19050" cap="flat" cmpd="sng" algn="ctr">
                      <a:solidFill>
                        <a:srgbClr val="000000"/>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CC"/>
                    </a:solidFill>
                  </a:tcPr>
                </a:tc>
                <a:tc>
                  <a:txBody>
                    <a:bodyPr/>
                    <a:lstStyle/>
                    <a:p>
                      <a:pPr marL="1371600">
                        <a:lnSpc>
                          <a:spcPct val="107000"/>
                        </a:lnSpc>
                        <a:spcAft>
                          <a:spcPts val="0"/>
                        </a:spcAft>
                      </a:pPr>
                      <a:r>
                        <a:rPr lang="cs-CZ" sz="1600" b="1" dirty="0" smtClean="0">
                          <a:effectLst/>
                          <a:latin typeface="Calibri" panose="020F0502020204030204" pitchFamily="34" charset="0"/>
                          <a:ea typeface="Calibri" panose="020F0502020204030204" pitchFamily="34" charset="0"/>
                          <a:cs typeface="Times New Roman" panose="02020603050405020304" pitchFamily="18" charset="0"/>
                        </a:rPr>
                        <a:t>        20 000 Kč + 1 800 Kč + 5 000 Kč</a:t>
                      </a:r>
                    </a:p>
                    <a:p>
                      <a:pPr marL="1371600" marR="0" lvl="0" indent="0" algn="l" defTabSz="457200" rtl="0" eaLnBrk="1" fontAlgn="auto" latinLnBrk="0" hangingPunct="1">
                        <a:lnSpc>
                          <a:spcPct val="107000"/>
                        </a:lnSpc>
                        <a:spcBef>
                          <a:spcPts val="0"/>
                        </a:spcBef>
                        <a:spcAft>
                          <a:spcPts val="0"/>
                        </a:spcAft>
                        <a:buClrTx/>
                        <a:buSzTx/>
                        <a:buFontTx/>
                        <a:buNone/>
                        <a:tabLst/>
                        <a:defRPr/>
                      </a:pPr>
                      <a:r>
                        <a:rPr lang="cs-CZ" sz="1200" b="0" u="none"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cs-CZ" sz="1200" b="1" u="sng"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( 9%)   +  ( 25% )  =</a:t>
                      </a:r>
                      <a:r>
                        <a:rPr lang="cs-CZ" sz="1200" b="1" u="sng" baseline="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34%</a:t>
                      </a:r>
                      <a:r>
                        <a:rPr lang="cs-CZ" sz="1200" b="1" u="sng"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cs-CZ" sz="1200"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!!!Zaměstnavatel odvede ze mzdy každého zaměstnance!!!</a:t>
                      </a:r>
                      <a:endParaRPr lang="cs-CZ" sz="1200" b="1"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061" marR="43061"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CC"/>
                    </a:solidFill>
                  </a:tcPr>
                </a:tc>
              </a:tr>
            </a:tbl>
          </a:graphicData>
        </a:graphic>
      </p:graphicFrame>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6598" y="616528"/>
            <a:ext cx="648072" cy="60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ál 4"/>
          <p:cNvSpPr/>
          <p:nvPr/>
        </p:nvSpPr>
        <p:spPr>
          <a:xfrm>
            <a:off x="7967050" y="4662536"/>
            <a:ext cx="1810693" cy="3078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6" name="Přímá spojnice se šipkou 5"/>
          <p:cNvCxnSpPr/>
          <p:nvPr/>
        </p:nvCxnSpPr>
        <p:spPr>
          <a:xfrm flipV="1">
            <a:off x="8519532" y="4572000"/>
            <a:ext cx="1661531" cy="204972"/>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9" name="Přímá spojnice se šipkou 8"/>
          <p:cNvCxnSpPr/>
          <p:nvPr/>
        </p:nvCxnSpPr>
        <p:spPr>
          <a:xfrm flipV="1">
            <a:off x="9731262" y="4804851"/>
            <a:ext cx="403320" cy="23185"/>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Přímá spojnice se šipkou 18"/>
          <p:cNvCxnSpPr/>
          <p:nvPr/>
        </p:nvCxnSpPr>
        <p:spPr>
          <a:xfrm>
            <a:off x="9980341" y="2408663"/>
            <a:ext cx="200722"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Přímá spojnice se šipkou 20"/>
          <p:cNvCxnSpPr/>
          <p:nvPr/>
        </p:nvCxnSpPr>
        <p:spPr>
          <a:xfrm flipV="1">
            <a:off x="9980341" y="2489616"/>
            <a:ext cx="200722" cy="15322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Přímá spojnice se šipkou 29"/>
          <p:cNvCxnSpPr/>
          <p:nvPr/>
        </p:nvCxnSpPr>
        <p:spPr>
          <a:xfrm flipV="1">
            <a:off x="9980341" y="3222702"/>
            <a:ext cx="200722" cy="111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Přímá spojnice se šipkou 31"/>
          <p:cNvCxnSpPr/>
          <p:nvPr/>
        </p:nvCxnSpPr>
        <p:spPr>
          <a:xfrm flipV="1">
            <a:off x="9924584" y="3311913"/>
            <a:ext cx="301083" cy="20072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Zástupný symbol pro zápatí 2"/>
          <p:cNvSpPr>
            <a:spLocks noGrp="1"/>
          </p:cNvSpPr>
          <p:nvPr>
            <p:ph type="ftr" sz="quarter" idx="11"/>
          </p:nvPr>
        </p:nvSpPr>
        <p:spPr/>
        <p:txBody>
          <a:bodyPr/>
          <a:lstStyle/>
          <a:p>
            <a:endParaRPr lang="en-US" dirty="0"/>
          </a:p>
        </p:txBody>
      </p:sp>
      <p:sp>
        <p:nvSpPr>
          <p:cNvPr id="8" name="Zástupný symbol pro číslo snímku 7"/>
          <p:cNvSpPr>
            <a:spLocks noGrp="1"/>
          </p:cNvSpPr>
          <p:nvPr>
            <p:ph type="sldNum" sz="quarter" idx="12"/>
          </p:nvPr>
        </p:nvSpPr>
        <p:spPr/>
        <p:txBody>
          <a:bodyPr/>
          <a:lstStyle/>
          <a:p>
            <a:fld id="{E97799C9-84D9-46D2-A11E-BCF8A720529D}" type="slidenum">
              <a:rPr lang="en-US" smtClean="0"/>
              <a:t>24</a:t>
            </a:fld>
            <a:endParaRPr lang="en-US" dirty="0"/>
          </a:p>
        </p:txBody>
      </p:sp>
    </p:spTree>
    <p:extLst>
      <p:ext uri="{BB962C8B-B14F-4D97-AF65-F5344CB8AC3E}">
        <p14:creationId xmlns:p14="http://schemas.microsoft.com/office/powerpoint/2010/main" val="15068850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Základy účetnictví</a:t>
            </a:r>
          </a:p>
        </p:txBody>
      </p:sp>
      <p:sp>
        <p:nvSpPr>
          <p:cNvPr id="3" name="Zástupný symbol pro obsah 2"/>
          <p:cNvSpPr>
            <a:spLocks noGrp="1"/>
          </p:cNvSpPr>
          <p:nvPr>
            <p:ph idx="1"/>
          </p:nvPr>
        </p:nvSpPr>
        <p:spPr/>
        <p:txBody>
          <a:bodyPr/>
          <a:lstStyle/>
          <a:p>
            <a:pPr marL="0" indent="0" algn="ctr">
              <a:buNone/>
            </a:pPr>
            <a:r>
              <a:rPr lang="cs-CZ" dirty="0" smtClean="0"/>
              <a:t>Děkuji za pozornost</a:t>
            </a:r>
          </a:p>
          <a:p>
            <a:pPr marL="0" indent="0" algn="ctr">
              <a:buNone/>
            </a:pPr>
            <a:endParaRPr lang="cs-CZ" dirty="0"/>
          </a:p>
          <a:p>
            <a:pPr marL="0" indent="0" algn="ctr">
              <a:spcBef>
                <a:spcPts val="0"/>
              </a:spcBef>
              <a:spcAft>
                <a:spcPts val="0"/>
              </a:spcAft>
              <a:buNone/>
            </a:pPr>
            <a:r>
              <a:rPr lang="cs-CZ" dirty="0" smtClean="0"/>
              <a:t>Ing. Jovana Exnerová</a:t>
            </a:r>
          </a:p>
          <a:p>
            <a:pPr marL="0" indent="0" algn="ctr">
              <a:spcBef>
                <a:spcPts val="0"/>
              </a:spcBef>
              <a:spcAft>
                <a:spcPts val="0"/>
              </a:spcAft>
              <a:buNone/>
            </a:pPr>
            <a:r>
              <a:rPr lang="cs-CZ" dirty="0" smtClean="0"/>
              <a:t>JovanaV@seznam.cz</a:t>
            </a:r>
            <a:endParaRPr lang="cs-CZ"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70970" y="1025703"/>
            <a:ext cx="648072" cy="60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ástupný symbol pro zápatí 4"/>
          <p:cNvSpPr>
            <a:spLocks noGrp="1"/>
          </p:cNvSpPr>
          <p:nvPr>
            <p:ph type="ftr" sz="quarter" idx="11"/>
          </p:nvPr>
        </p:nvSpPr>
        <p:spPr/>
        <p:txBody>
          <a:bodyPr/>
          <a:lstStyle/>
          <a:p>
            <a:endParaRPr lang="en-US" dirty="0"/>
          </a:p>
        </p:txBody>
      </p:sp>
      <p:sp>
        <p:nvSpPr>
          <p:cNvPr id="6" name="Zástupný symbol pro číslo snímku 5"/>
          <p:cNvSpPr>
            <a:spLocks noGrp="1"/>
          </p:cNvSpPr>
          <p:nvPr>
            <p:ph type="sldNum" sz="quarter" idx="12"/>
          </p:nvPr>
        </p:nvSpPr>
        <p:spPr/>
        <p:txBody>
          <a:bodyPr/>
          <a:lstStyle/>
          <a:p>
            <a:fld id="{E97799C9-84D9-46D2-A11E-BCF8A720529D}" type="slidenum">
              <a:rPr lang="en-US" smtClean="0"/>
              <a:t>25</a:t>
            </a:fld>
            <a:endParaRPr lang="en-US" dirty="0"/>
          </a:p>
        </p:txBody>
      </p:sp>
    </p:spTree>
    <p:extLst>
      <p:ext uri="{BB962C8B-B14F-4D97-AF65-F5344CB8AC3E}">
        <p14:creationId xmlns:p14="http://schemas.microsoft.com/office/powerpoint/2010/main" val="28922821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Mzda, plat a odměny z dohody</a:t>
            </a:r>
          </a:p>
        </p:txBody>
      </p:sp>
      <p:sp>
        <p:nvSpPr>
          <p:cNvPr id="3" name="Zástupný symbol pro obsah 2"/>
          <p:cNvSpPr>
            <a:spLocks noGrp="1"/>
          </p:cNvSpPr>
          <p:nvPr>
            <p:ph idx="1"/>
          </p:nvPr>
        </p:nvSpPr>
        <p:spPr>
          <a:xfrm>
            <a:off x="1295401" y="2471596"/>
            <a:ext cx="9601196" cy="3838669"/>
          </a:xfrm>
        </p:spPr>
        <p:txBody>
          <a:bodyPr>
            <a:normAutofit fontScale="92500" lnSpcReduction="20000"/>
          </a:bodyPr>
          <a:lstStyle/>
          <a:p>
            <a:pPr algn="just"/>
            <a:r>
              <a:rPr lang="cs-CZ" b="1" dirty="0"/>
              <a:t>PLAT je peněžité plnění poskytované za </a:t>
            </a:r>
            <a:r>
              <a:rPr lang="cs-CZ" b="1" dirty="0" smtClean="0"/>
              <a:t>práci </a:t>
            </a:r>
            <a:r>
              <a:rPr lang="cs-CZ" dirty="0" smtClean="0"/>
              <a:t>státním zaměstnancům a zaměstnancům územně samosprávních institucí (obcí a krajů), dále</a:t>
            </a:r>
            <a:r>
              <a:rPr lang="cs-CZ" dirty="0"/>
              <a:t/>
            </a:r>
            <a:br>
              <a:rPr lang="cs-CZ" dirty="0"/>
            </a:br>
            <a:r>
              <a:rPr lang="cs-CZ" dirty="0" smtClean="0"/>
              <a:t>státních </a:t>
            </a:r>
            <a:r>
              <a:rPr lang="cs-CZ" dirty="0"/>
              <a:t>fondů, příspěvkových organizací, jejíž náklady na platy a odměny za pracovní pohotovost jsou plně zabezpečovány z příspěvku na provoz poskytovaného z rozpočtu zřizovatele, školských právnických osob zřízených Ministerstvem školství, mládeže a tělovýchovy, krajem nebo obcí a nebo regionální radou regionu soudržnosti.</a:t>
            </a:r>
          </a:p>
          <a:p>
            <a:r>
              <a:rPr lang="cs-CZ" b="1" dirty="0"/>
              <a:t>MZDA je peněžité plnění a plnění peněžité hodnoty </a:t>
            </a:r>
            <a:r>
              <a:rPr lang="cs-CZ" dirty="0"/>
              <a:t>(naturální mzdy</a:t>
            </a:r>
            <a:r>
              <a:rPr lang="cs-CZ" dirty="0" smtClean="0"/>
              <a:t>).</a:t>
            </a:r>
            <a:r>
              <a:rPr lang="cs-CZ" b="1" dirty="0" smtClean="0"/>
              <a:t> </a:t>
            </a:r>
            <a:r>
              <a:rPr lang="cs-CZ" dirty="0" smtClean="0"/>
              <a:t>Mzdou </a:t>
            </a:r>
            <a:r>
              <a:rPr lang="cs-CZ" dirty="0"/>
              <a:t>jsou odměňováni zaměstnanci ostatních </a:t>
            </a:r>
            <a:r>
              <a:rPr lang="cs-CZ" dirty="0" smtClean="0"/>
              <a:t>zaměstnavatelů ( soukromý sektor).</a:t>
            </a:r>
          </a:p>
          <a:p>
            <a:r>
              <a:rPr lang="cs-CZ" b="1" dirty="0" smtClean="0"/>
              <a:t>ODMĚNA Z DOHODY je </a:t>
            </a:r>
            <a:r>
              <a:rPr lang="cs-CZ" b="1" dirty="0"/>
              <a:t>peněžité plnění poskytované za práci vykonanou na základě dohody o pracích konaných mimo pracovní poměr</a:t>
            </a:r>
            <a:r>
              <a:rPr lang="cs-CZ" dirty="0"/>
              <a:t> </a:t>
            </a:r>
            <a:r>
              <a:rPr lang="cs-CZ" dirty="0" smtClean="0"/>
              <a:t>( dohoda o provedení práce</a:t>
            </a:r>
            <a:r>
              <a:rPr lang="cs-CZ" dirty="0">
                <a:solidFill>
                  <a:schemeClr val="tx1">
                    <a:lumMod val="95000"/>
                    <a:lumOff val="5000"/>
                  </a:schemeClr>
                </a:solidFill>
              </a:rPr>
              <a:t> </a:t>
            </a:r>
            <a:r>
              <a:rPr lang="cs-CZ" dirty="0" smtClean="0">
                <a:solidFill>
                  <a:schemeClr val="tx1">
                    <a:lumMod val="95000"/>
                    <a:lumOff val="5000"/>
                  </a:schemeClr>
                </a:solidFill>
              </a:rPr>
              <a:t>DPP a dohoda o pracovní činnosti DPČ).</a:t>
            </a:r>
            <a:endParaRPr lang="cs-CZ" dirty="0">
              <a:solidFill>
                <a:schemeClr val="tx1">
                  <a:lumMod val="95000"/>
                  <a:lumOff val="5000"/>
                </a:schemeClr>
              </a:solidFill>
            </a:endParaRPr>
          </a:p>
          <a:p>
            <a:pPr marL="0" indent="0">
              <a:buNone/>
            </a:pPr>
            <a:endParaRPr lang="cs-CZ"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6597" y="711199"/>
            <a:ext cx="648072" cy="60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ástupný symbol pro zápatí 4"/>
          <p:cNvSpPr>
            <a:spLocks noGrp="1"/>
          </p:cNvSpPr>
          <p:nvPr>
            <p:ph type="ftr" sz="quarter" idx="11"/>
          </p:nvPr>
        </p:nvSpPr>
        <p:spPr/>
        <p:txBody>
          <a:bodyPr/>
          <a:lstStyle/>
          <a:p>
            <a:endParaRPr lang="en-US" dirty="0"/>
          </a:p>
        </p:txBody>
      </p:sp>
      <p:sp>
        <p:nvSpPr>
          <p:cNvPr id="6" name="Zástupný symbol pro číslo snímku 5"/>
          <p:cNvSpPr>
            <a:spLocks noGrp="1"/>
          </p:cNvSpPr>
          <p:nvPr>
            <p:ph type="sldNum" sz="quarter" idx="12"/>
          </p:nvPr>
        </p:nvSpPr>
        <p:spPr/>
        <p:txBody>
          <a:bodyPr/>
          <a:lstStyle/>
          <a:p>
            <a:fld id="{E97799C9-84D9-46D2-A11E-BCF8A720529D}" type="slidenum">
              <a:rPr lang="en-US" smtClean="0"/>
              <a:t>3</a:t>
            </a:fld>
            <a:endParaRPr lang="en-US" dirty="0"/>
          </a:p>
        </p:txBody>
      </p:sp>
    </p:spTree>
    <p:extLst>
      <p:ext uri="{BB962C8B-B14F-4D97-AF65-F5344CB8AC3E}">
        <p14:creationId xmlns:p14="http://schemas.microsoft.com/office/powerpoint/2010/main" val="32209788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Dohody o pracích konaných mimo pracovní poměr</a:t>
            </a:r>
            <a:endParaRPr lang="cs-CZ" dirty="0"/>
          </a:p>
        </p:txBody>
      </p:sp>
      <p:sp>
        <p:nvSpPr>
          <p:cNvPr id="3" name="Zástupný symbol pro obsah 2"/>
          <p:cNvSpPr>
            <a:spLocks noGrp="1"/>
          </p:cNvSpPr>
          <p:nvPr>
            <p:ph idx="1"/>
          </p:nvPr>
        </p:nvSpPr>
        <p:spPr>
          <a:xfrm>
            <a:off x="1295401" y="2471596"/>
            <a:ext cx="9601196" cy="3802455"/>
          </a:xfrm>
        </p:spPr>
        <p:txBody>
          <a:bodyPr>
            <a:normAutofit/>
          </a:bodyPr>
          <a:lstStyle/>
          <a:p>
            <a:pPr marL="0" indent="0" algn="just">
              <a:buNone/>
            </a:pPr>
            <a:r>
              <a:rPr lang="cs-CZ" dirty="0" smtClean="0"/>
              <a:t>Existují dva druhy dohod, a to </a:t>
            </a:r>
            <a:r>
              <a:rPr lang="cs-CZ" dirty="0" smtClean="0">
                <a:effectLst>
                  <a:outerShdw blurRad="38100" dist="38100" dir="2700000" algn="tl">
                    <a:srgbClr val="000000">
                      <a:alpha val="43137"/>
                    </a:srgbClr>
                  </a:outerShdw>
                </a:effectLst>
              </a:rPr>
              <a:t>dohoda o provedené práce a dohoda o pracovní činnosti. </a:t>
            </a:r>
            <a:r>
              <a:rPr lang="cs-CZ" dirty="0" smtClean="0"/>
              <a:t>Rozdíl mezi oběma dohodami je dán pouze časovými parametry.</a:t>
            </a:r>
          </a:p>
          <a:p>
            <a:pPr marL="457200" indent="-457200">
              <a:buClr>
                <a:srgbClr val="FF0000"/>
              </a:buClr>
              <a:buFont typeface="+mj-lt"/>
              <a:buAutoNum type="arabicPeriod"/>
            </a:pPr>
            <a:r>
              <a:rPr lang="cs-CZ" dirty="0" smtClean="0">
                <a:effectLst>
                  <a:outerShdw blurRad="38100" dist="38100" dir="2700000" algn="tl">
                    <a:srgbClr val="000000">
                      <a:alpha val="43137"/>
                    </a:srgbClr>
                  </a:outerShdw>
                </a:effectLst>
              </a:rPr>
              <a:t>Dohoda o provedení práce</a:t>
            </a:r>
          </a:p>
          <a:p>
            <a:pPr lvl="1" algn="just">
              <a:buClr>
                <a:srgbClr val="FF0000"/>
              </a:buClr>
              <a:buFont typeface="Wingdings" panose="05000000000000000000" pitchFamily="2" charset="2"/>
              <a:buChar char="Ø"/>
            </a:pPr>
            <a:r>
              <a:rPr lang="cs-CZ" dirty="0" smtClean="0"/>
              <a:t>tuto dohodu lze uzavřít, jestliže rozsah práce </a:t>
            </a:r>
            <a:r>
              <a:rPr lang="cs-CZ" dirty="0"/>
              <a:t>n</a:t>
            </a:r>
            <a:r>
              <a:rPr lang="cs-CZ" dirty="0" smtClean="0"/>
              <a:t>epřekročí  </a:t>
            </a:r>
            <a:r>
              <a:rPr lang="cs-CZ" b="1" dirty="0" smtClean="0"/>
              <a:t>300 hodin, </a:t>
            </a:r>
            <a:r>
              <a:rPr lang="cs-CZ" dirty="0" smtClean="0"/>
              <a:t>a to v kalendářním roce. Do tohoto rozsahu práce se započítává také doba práce konaná zaměstnancem pro zaměstnavatele v témže kalendářním roce na základě jiné dohody o provedení práce. V dohodě musí být uvedena doba, na kterou se uzavírá. Zákon tuto dohodu nijak neomezuje – může to být tedy i doba neurčitá, jestliže počet hodin práce je sjednán maximálně na 300 hodin kalendářním roce.</a:t>
            </a:r>
            <a:endParaRPr lang="cs-CZ"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6597" y="711199"/>
            <a:ext cx="648072" cy="60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ástupný symbol pro zápatí 4"/>
          <p:cNvSpPr>
            <a:spLocks noGrp="1"/>
          </p:cNvSpPr>
          <p:nvPr>
            <p:ph type="ftr" sz="quarter" idx="11"/>
          </p:nvPr>
        </p:nvSpPr>
        <p:spPr/>
        <p:txBody>
          <a:bodyPr/>
          <a:lstStyle/>
          <a:p>
            <a:endParaRPr lang="en-US" dirty="0"/>
          </a:p>
        </p:txBody>
      </p:sp>
      <p:sp>
        <p:nvSpPr>
          <p:cNvPr id="6" name="Zástupný symbol pro číslo snímku 5"/>
          <p:cNvSpPr>
            <a:spLocks noGrp="1"/>
          </p:cNvSpPr>
          <p:nvPr>
            <p:ph type="sldNum" sz="quarter" idx="12"/>
          </p:nvPr>
        </p:nvSpPr>
        <p:spPr/>
        <p:txBody>
          <a:bodyPr/>
          <a:lstStyle/>
          <a:p>
            <a:fld id="{E97799C9-84D9-46D2-A11E-BCF8A720529D}" type="slidenum">
              <a:rPr lang="en-US" smtClean="0"/>
              <a:t>4</a:t>
            </a:fld>
            <a:endParaRPr lang="en-US" dirty="0"/>
          </a:p>
        </p:txBody>
      </p:sp>
    </p:spTree>
    <p:extLst>
      <p:ext uri="{BB962C8B-B14F-4D97-AF65-F5344CB8AC3E}">
        <p14:creationId xmlns:p14="http://schemas.microsoft.com/office/powerpoint/2010/main" val="38848208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Dohody o pracích konaných mimo pracovní poměr</a:t>
            </a:r>
            <a:endParaRPr lang="cs-CZ" dirty="0"/>
          </a:p>
        </p:txBody>
      </p:sp>
      <p:sp>
        <p:nvSpPr>
          <p:cNvPr id="3" name="Zástupný symbol pro obsah 2"/>
          <p:cNvSpPr>
            <a:spLocks noGrp="1"/>
          </p:cNvSpPr>
          <p:nvPr>
            <p:ph idx="1"/>
          </p:nvPr>
        </p:nvSpPr>
        <p:spPr>
          <a:xfrm>
            <a:off x="1295401" y="2471596"/>
            <a:ext cx="9601196" cy="3802455"/>
          </a:xfrm>
        </p:spPr>
        <p:txBody>
          <a:bodyPr>
            <a:normAutofit lnSpcReduction="10000"/>
          </a:bodyPr>
          <a:lstStyle/>
          <a:p>
            <a:pPr marL="457200" indent="-457200">
              <a:buClr>
                <a:srgbClr val="FF0000"/>
              </a:buClr>
              <a:buFont typeface="+mj-lt"/>
              <a:buAutoNum type="arabicPeriod" startAt="2"/>
            </a:pPr>
            <a:r>
              <a:rPr lang="cs-CZ" dirty="0" smtClean="0">
                <a:effectLst>
                  <a:outerShdw blurRad="38100" dist="38100" dir="2700000" algn="tl">
                    <a:srgbClr val="000000">
                      <a:alpha val="43137"/>
                    </a:srgbClr>
                  </a:outerShdw>
                </a:effectLst>
              </a:rPr>
              <a:t>Dohoda o pracovní činnosti</a:t>
            </a:r>
          </a:p>
          <a:p>
            <a:pPr lvl="1" algn="just">
              <a:buClr>
                <a:srgbClr val="FF0000"/>
              </a:buClr>
              <a:buFont typeface="Wingdings" panose="05000000000000000000" pitchFamily="2" charset="2"/>
              <a:buChar char="Ø"/>
            </a:pPr>
            <a:r>
              <a:rPr lang="cs-CZ" dirty="0" smtClean="0"/>
              <a:t>sjednaný rozsah pracovní doby </a:t>
            </a:r>
            <a:r>
              <a:rPr lang="cs-CZ" b="1" dirty="0" smtClean="0"/>
              <a:t>nesmí překročit v průměru polovinu stanovené týdenní pracovní doby.</a:t>
            </a:r>
            <a:r>
              <a:rPr lang="cs-CZ" b="1" dirty="0"/>
              <a:t> </a:t>
            </a:r>
            <a:endParaRPr lang="cs-CZ" b="1" dirty="0" smtClean="0"/>
          </a:p>
          <a:p>
            <a:pPr lvl="1" algn="just">
              <a:buClr>
                <a:srgbClr val="FF0000"/>
              </a:buClr>
              <a:buFont typeface="Wingdings" panose="05000000000000000000" pitchFamily="2" charset="2"/>
              <a:buChar char="Ø"/>
            </a:pPr>
            <a:r>
              <a:rPr lang="cs-CZ" dirty="0" smtClean="0"/>
              <a:t>Dodržování </a:t>
            </a:r>
            <a:r>
              <a:rPr lang="cs-CZ" dirty="0"/>
              <a:t>sjednaného a nejvýše přípustného rozsahu poloviny stanovené týdenní pracovní doby se posuzuje za celou dobu, na kterou byla dohoda o pracovní činnosti uzavřena, </a:t>
            </a:r>
            <a:r>
              <a:rPr lang="cs-CZ" b="1" dirty="0"/>
              <a:t>nejdéle však za období 52 týdnů. </a:t>
            </a:r>
            <a:r>
              <a:rPr lang="cs-CZ" dirty="0"/>
              <a:t>Jde tedy o průměr. Limit pracovní doby tak musí „sedět“ až v delším časovém horizontu. Vůbec proto není nutné, abyste pravidelně každý den pracovali maximálně 4 hodiny denně, tedy 20 hodin týdně. Za dohodnutých podmínek můžete pracovat i nepravidelně, například tak, že jeden týden odpracujete 25 hodin, druhý týden 15 hodin, další týden nemusíte pracovat vůbec apod. Za období, na které byla dohoda sjednána, musí však být v průměru za týden odpracovaná doba maximálně polovinou stanovené týdenní pracovní doby.</a:t>
            </a:r>
          </a:p>
          <a:p>
            <a:pPr marL="457200" lvl="1" indent="0" algn="just">
              <a:buClr>
                <a:srgbClr val="FF0000"/>
              </a:buClr>
              <a:buNone/>
            </a:pPr>
            <a:endParaRPr lang="cs-CZ"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6597" y="711199"/>
            <a:ext cx="648072" cy="60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Zástupný symbol pro zápatí 6"/>
          <p:cNvSpPr>
            <a:spLocks noGrp="1"/>
          </p:cNvSpPr>
          <p:nvPr>
            <p:ph type="ftr" sz="quarter" idx="11"/>
          </p:nvPr>
        </p:nvSpPr>
        <p:spPr/>
        <p:txBody>
          <a:bodyPr/>
          <a:lstStyle/>
          <a:p>
            <a:endParaRPr lang="en-US" dirty="0"/>
          </a:p>
        </p:txBody>
      </p:sp>
      <p:sp>
        <p:nvSpPr>
          <p:cNvPr id="8" name="Zástupný symbol pro číslo snímku 7"/>
          <p:cNvSpPr>
            <a:spLocks noGrp="1"/>
          </p:cNvSpPr>
          <p:nvPr>
            <p:ph type="sldNum" sz="quarter" idx="12"/>
          </p:nvPr>
        </p:nvSpPr>
        <p:spPr/>
        <p:txBody>
          <a:bodyPr/>
          <a:lstStyle/>
          <a:p>
            <a:fld id="{E97799C9-84D9-46D2-A11E-BCF8A720529D}" type="slidenum">
              <a:rPr lang="en-US" smtClean="0"/>
              <a:t>5</a:t>
            </a:fld>
            <a:endParaRPr lang="en-US" dirty="0"/>
          </a:p>
        </p:txBody>
      </p:sp>
    </p:spTree>
    <p:extLst>
      <p:ext uri="{BB962C8B-B14F-4D97-AF65-F5344CB8AC3E}">
        <p14:creationId xmlns:p14="http://schemas.microsoft.com/office/powerpoint/2010/main" val="41006146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Průměrná hrubá měsíční mzda (plat) </a:t>
            </a:r>
            <a:endParaRPr lang="cs-CZ" dirty="0"/>
          </a:p>
        </p:txBody>
      </p:sp>
      <p:sp>
        <p:nvSpPr>
          <p:cNvPr id="3" name="Zástupný symbol pro obsah 2"/>
          <p:cNvSpPr>
            <a:spLocks noGrp="1"/>
          </p:cNvSpPr>
          <p:nvPr>
            <p:ph idx="1"/>
          </p:nvPr>
        </p:nvSpPr>
        <p:spPr>
          <a:xfrm>
            <a:off x="1295401" y="1946496"/>
            <a:ext cx="9601196" cy="4037846"/>
          </a:xfrm>
        </p:spPr>
        <p:txBody>
          <a:bodyPr>
            <a:normAutofit lnSpcReduction="10000"/>
          </a:bodyPr>
          <a:lstStyle/>
          <a:p>
            <a:endParaRPr lang="cs-CZ" dirty="0"/>
          </a:p>
          <a:p>
            <a:pPr marL="0" indent="0">
              <a:buNone/>
            </a:pPr>
            <a:r>
              <a:rPr lang="cs-CZ" b="1" dirty="0"/>
              <a:t>PRŮMĚRNÝ PŘÍJEM = Průměrná hrubá měsíční </a:t>
            </a:r>
            <a:r>
              <a:rPr lang="cs-CZ" b="1" dirty="0" smtClean="0"/>
              <a:t>mzda (plat) </a:t>
            </a:r>
          </a:p>
          <a:p>
            <a:pPr marL="457200" lvl="1" indent="0">
              <a:buNone/>
            </a:pPr>
            <a:r>
              <a:rPr lang="cs-CZ" dirty="0" smtClean="0"/>
              <a:t>představuje </a:t>
            </a:r>
            <a:r>
              <a:rPr lang="cs-CZ" dirty="0"/>
              <a:t>podíl mezd bez ostatních osobních nákladů připadající na jednoho zaměstnance evidenčního počtu za měsíc. Do mezd se zahrnují základní mzdy a </a:t>
            </a:r>
            <a:r>
              <a:rPr lang="cs-CZ" dirty="0" smtClean="0"/>
              <a:t>platy</a:t>
            </a:r>
            <a:r>
              <a:rPr lang="cs-CZ" dirty="0"/>
              <a:t>, příplatky a doplatky ke mzdě nebo platu, odměny, náhrady mezd a platů, odměny za pracovní pohotovost a jiné složky mzdy nebo platu, které byly v daném období zaměstnancům zúčtovány k </a:t>
            </a:r>
            <a:r>
              <a:rPr lang="cs-CZ" dirty="0" smtClean="0"/>
              <a:t>výplatě</a:t>
            </a:r>
            <a:r>
              <a:rPr lang="cs-CZ" dirty="0"/>
              <a:t>. </a:t>
            </a:r>
          </a:p>
          <a:p>
            <a:pPr marL="0" indent="0" algn="ctr">
              <a:buNone/>
            </a:pPr>
            <a:r>
              <a:rPr lang="cs-CZ" dirty="0">
                <a:solidFill>
                  <a:srgbClr val="FF0000"/>
                </a:solidFill>
              </a:rPr>
              <a:t>Výpočet průměrného příjmu ve statistickém zjišťování: </a:t>
            </a:r>
          </a:p>
          <a:p>
            <a:pPr marL="0" indent="0" algn="ctr">
              <a:buNone/>
            </a:pPr>
            <a:r>
              <a:rPr lang="cs-CZ" dirty="0">
                <a:solidFill>
                  <a:srgbClr val="0070C0"/>
                </a:solidFill>
              </a:rPr>
              <a:t>Mzdy (Platy) v Kč – celkové finanční prostředky na odměňování </a:t>
            </a:r>
          </a:p>
          <a:p>
            <a:pPr marL="0" indent="0" algn="ctr">
              <a:buNone/>
            </a:pPr>
            <a:r>
              <a:rPr lang="cs-CZ" dirty="0">
                <a:solidFill>
                  <a:srgbClr val="0070C0"/>
                </a:solidFill>
              </a:rPr>
              <a:t>Průměrný přepočtený evidenční počet zaměstnanců (úvazky) </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6597" y="711199"/>
            <a:ext cx="648072" cy="60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Přímá spojnice 5"/>
          <p:cNvCxnSpPr/>
          <p:nvPr/>
        </p:nvCxnSpPr>
        <p:spPr>
          <a:xfrm>
            <a:off x="2236206" y="5341545"/>
            <a:ext cx="7813141" cy="9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Zástupný symbol pro zápatí 6"/>
          <p:cNvSpPr>
            <a:spLocks noGrp="1"/>
          </p:cNvSpPr>
          <p:nvPr>
            <p:ph type="ftr" sz="quarter" idx="11"/>
          </p:nvPr>
        </p:nvSpPr>
        <p:spPr/>
        <p:txBody>
          <a:bodyPr/>
          <a:lstStyle/>
          <a:p>
            <a:endParaRPr lang="en-US" dirty="0"/>
          </a:p>
        </p:txBody>
      </p:sp>
      <p:sp>
        <p:nvSpPr>
          <p:cNvPr id="8" name="Zástupný symbol pro číslo snímku 7"/>
          <p:cNvSpPr>
            <a:spLocks noGrp="1"/>
          </p:cNvSpPr>
          <p:nvPr>
            <p:ph type="sldNum" sz="quarter" idx="12"/>
          </p:nvPr>
        </p:nvSpPr>
        <p:spPr/>
        <p:txBody>
          <a:bodyPr/>
          <a:lstStyle/>
          <a:p>
            <a:fld id="{E97799C9-84D9-46D2-A11E-BCF8A720529D}" type="slidenum">
              <a:rPr lang="en-US" smtClean="0"/>
              <a:t>6</a:t>
            </a:fld>
            <a:endParaRPr lang="en-US" dirty="0"/>
          </a:p>
        </p:txBody>
      </p:sp>
    </p:spTree>
    <p:extLst>
      <p:ext uri="{BB962C8B-B14F-4D97-AF65-F5344CB8AC3E}">
        <p14:creationId xmlns:p14="http://schemas.microsoft.com/office/powerpoint/2010/main" val="37527959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Složky mzdy (platu)</a:t>
            </a:r>
            <a:endParaRPr lang="cs-CZ" dirty="0"/>
          </a:p>
        </p:txBody>
      </p:sp>
      <p:graphicFrame>
        <p:nvGraphicFramePr>
          <p:cNvPr id="5" name="Zástupný symbol pro obsah 4"/>
          <p:cNvGraphicFramePr>
            <a:graphicFrameLocks noGrp="1"/>
          </p:cNvGraphicFramePr>
          <p:nvPr>
            <p:ph idx="1"/>
            <p:extLst>
              <p:ext uri="{D42A27DB-BD31-4B8C-83A1-F6EECF244321}">
                <p14:modId xmlns:p14="http://schemas.microsoft.com/office/powerpoint/2010/main" val="650085168"/>
              </p:ext>
            </p:extLst>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896597" y="677951"/>
            <a:ext cx="648072" cy="60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ástupný symbol pro zápatí 2"/>
          <p:cNvSpPr>
            <a:spLocks noGrp="1"/>
          </p:cNvSpPr>
          <p:nvPr>
            <p:ph type="ftr" sz="quarter" idx="11"/>
          </p:nvPr>
        </p:nvSpPr>
        <p:spPr/>
        <p:txBody>
          <a:bodyPr/>
          <a:lstStyle/>
          <a:p>
            <a:endParaRPr lang="en-US" dirty="0"/>
          </a:p>
        </p:txBody>
      </p:sp>
      <p:sp>
        <p:nvSpPr>
          <p:cNvPr id="6" name="Zástupný symbol pro číslo snímku 5"/>
          <p:cNvSpPr>
            <a:spLocks noGrp="1"/>
          </p:cNvSpPr>
          <p:nvPr>
            <p:ph type="sldNum" sz="quarter" idx="12"/>
          </p:nvPr>
        </p:nvSpPr>
        <p:spPr/>
        <p:txBody>
          <a:bodyPr/>
          <a:lstStyle/>
          <a:p>
            <a:fld id="{E97799C9-84D9-46D2-A11E-BCF8A720529D}" type="slidenum">
              <a:rPr lang="en-US" smtClean="0"/>
              <a:t>7</a:t>
            </a:fld>
            <a:endParaRPr lang="en-US" dirty="0"/>
          </a:p>
        </p:txBody>
      </p:sp>
    </p:spTree>
    <p:extLst>
      <p:ext uri="{BB962C8B-B14F-4D97-AF65-F5344CB8AC3E}">
        <p14:creationId xmlns:p14="http://schemas.microsoft.com/office/powerpoint/2010/main" val="18433553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Složky mzdy (platu)</a:t>
            </a:r>
            <a:endParaRPr lang="cs-CZ" dirty="0"/>
          </a:p>
        </p:txBody>
      </p:sp>
      <p:sp>
        <p:nvSpPr>
          <p:cNvPr id="3" name="Zástupný symbol pro obsah 2"/>
          <p:cNvSpPr>
            <a:spLocks noGrp="1"/>
          </p:cNvSpPr>
          <p:nvPr>
            <p:ph idx="1"/>
          </p:nvPr>
        </p:nvSpPr>
        <p:spPr/>
        <p:txBody>
          <a:bodyPr>
            <a:normAutofit fontScale="92500" lnSpcReduction="10000"/>
          </a:bodyPr>
          <a:lstStyle/>
          <a:p>
            <a:pPr marL="457200" indent="-457200" algn="just">
              <a:buClr>
                <a:srgbClr val="C00000"/>
              </a:buClr>
              <a:buFont typeface="+mj-lt"/>
              <a:buAutoNum type="arabicPeriod"/>
            </a:pPr>
            <a:r>
              <a:rPr lang="cs-CZ" b="1" dirty="0" smtClean="0">
                <a:solidFill>
                  <a:srgbClr val="C00000"/>
                </a:solidFill>
              </a:rPr>
              <a:t>Pevná složka</a:t>
            </a:r>
            <a:r>
              <a:rPr lang="cs-CZ" b="1" dirty="0">
                <a:solidFill>
                  <a:srgbClr val="C00000"/>
                </a:solidFill>
              </a:rPr>
              <a:t> </a:t>
            </a:r>
            <a:r>
              <a:rPr lang="cs-CZ" b="1" dirty="0" smtClean="0">
                <a:solidFill>
                  <a:srgbClr val="C00000"/>
                </a:solidFill>
              </a:rPr>
              <a:t>– </a:t>
            </a:r>
            <a:r>
              <a:rPr lang="cs-CZ" dirty="0" smtClean="0">
                <a:solidFill>
                  <a:schemeClr val="tx1"/>
                </a:solidFill>
              </a:rPr>
              <a:t>je dána za měsíční období</a:t>
            </a:r>
          </a:p>
          <a:p>
            <a:pPr marL="457200" indent="-457200" algn="just">
              <a:buClr>
                <a:srgbClr val="C00000"/>
              </a:buClr>
              <a:buFont typeface="+mj-lt"/>
              <a:buAutoNum type="arabicPeriod"/>
            </a:pPr>
            <a:r>
              <a:rPr lang="cs-CZ" b="1" dirty="0" smtClean="0">
                <a:solidFill>
                  <a:srgbClr val="C00000"/>
                </a:solidFill>
              </a:rPr>
              <a:t>Pohyblivá složka –</a:t>
            </a:r>
            <a:r>
              <a:rPr lang="cs-CZ" b="1" dirty="0" smtClean="0">
                <a:solidFill>
                  <a:schemeClr val="tx1"/>
                </a:solidFill>
              </a:rPr>
              <a:t> </a:t>
            </a:r>
            <a:r>
              <a:rPr lang="cs-CZ" dirty="0" smtClean="0">
                <a:solidFill>
                  <a:schemeClr val="tx1"/>
                </a:solidFill>
              </a:rPr>
              <a:t>každý měsíc se může měnit </a:t>
            </a:r>
          </a:p>
          <a:p>
            <a:pPr lvl="1" algn="just">
              <a:buClr>
                <a:srgbClr val="C00000"/>
              </a:buClr>
            </a:pPr>
            <a:r>
              <a:rPr lang="cs-CZ" sz="2400" dirty="0" smtClean="0">
                <a:solidFill>
                  <a:schemeClr val="tx1"/>
                </a:solidFill>
              </a:rPr>
              <a:t>pobídková složka (prémie - </a:t>
            </a:r>
            <a:r>
              <a:rPr lang="cs-CZ" sz="2400" dirty="0">
                <a:solidFill>
                  <a:schemeClr val="tx1"/>
                </a:solidFill>
              </a:rPr>
              <a:t>předem známá událost přiznaná za splnění určitých </a:t>
            </a:r>
            <a:r>
              <a:rPr lang="cs-CZ" sz="2400" dirty="0" smtClean="0">
                <a:solidFill>
                  <a:schemeClr val="tx1"/>
                </a:solidFill>
              </a:rPr>
              <a:t>podmínek, odměna - </a:t>
            </a:r>
            <a:r>
              <a:rPr lang="cs-CZ" sz="2400" dirty="0">
                <a:solidFill>
                  <a:schemeClr val="tx1"/>
                </a:solidFill>
              </a:rPr>
              <a:t>nezaručená a mimořádná událost za mimořádné pracovní </a:t>
            </a:r>
            <a:r>
              <a:rPr lang="cs-CZ" sz="2400" dirty="0" smtClean="0">
                <a:solidFill>
                  <a:schemeClr val="tx1"/>
                </a:solidFill>
              </a:rPr>
              <a:t>zásluhy)</a:t>
            </a:r>
          </a:p>
          <a:p>
            <a:pPr lvl="1" algn="just">
              <a:buClr>
                <a:srgbClr val="C00000"/>
              </a:buClr>
            </a:pPr>
            <a:r>
              <a:rPr lang="cs-CZ" sz="2400" dirty="0">
                <a:solidFill>
                  <a:schemeClr val="tx1"/>
                </a:solidFill>
              </a:rPr>
              <a:t>o</a:t>
            </a:r>
            <a:r>
              <a:rPr lang="cs-CZ" sz="2400" dirty="0" smtClean="0">
                <a:solidFill>
                  <a:schemeClr val="tx1"/>
                </a:solidFill>
              </a:rPr>
              <a:t>sobní ohodnocení</a:t>
            </a:r>
          </a:p>
          <a:p>
            <a:pPr lvl="1" algn="just">
              <a:buClr>
                <a:srgbClr val="C00000"/>
              </a:buClr>
            </a:pPr>
            <a:r>
              <a:rPr lang="cs-CZ" sz="2400" dirty="0">
                <a:solidFill>
                  <a:schemeClr val="tx1"/>
                </a:solidFill>
              </a:rPr>
              <a:t>p</a:t>
            </a:r>
            <a:r>
              <a:rPr lang="cs-CZ" sz="2400" dirty="0" smtClean="0">
                <a:solidFill>
                  <a:schemeClr val="tx1"/>
                </a:solidFill>
              </a:rPr>
              <a:t>říplatky </a:t>
            </a:r>
            <a:r>
              <a:rPr lang="cs-CZ" sz="2400" dirty="0">
                <a:solidFill>
                  <a:schemeClr val="tx1"/>
                </a:solidFill>
              </a:rPr>
              <a:t>(za práci přes čas, přes noc, svátky</a:t>
            </a:r>
            <a:r>
              <a:rPr lang="cs-CZ" sz="2400" dirty="0" smtClean="0">
                <a:solidFill>
                  <a:schemeClr val="tx1"/>
                </a:solidFill>
              </a:rPr>
              <a:t>)</a:t>
            </a:r>
          </a:p>
          <a:p>
            <a:pPr lvl="1" algn="just">
              <a:buClr>
                <a:srgbClr val="C00000"/>
              </a:buClr>
            </a:pPr>
            <a:r>
              <a:rPr lang="cs-CZ" sz="2400" dirty="0">
                <a:solidFill>
                  <a:schemeClr val="tx1"/>
                </a:solidFill>
              </a:rPr>
              <a:t>náhrady mezd (nemocenská, dovolená)</a:t>
            </a:r>
            <a:endParaRPr lang="cs-CZ" sz="2400" dirty="0" smtClean="0">
              <a:solidFill>
                <a:schemeClr val="tx1"/>
              </a:solidFill>
            </a:endParaRPr>
          </a:p>
          <a:p>
            <a:pPr lvl="1" algn="just">
              <a:buClr>
                <a:srgbClr val="C00000"/>
              </a:buClr>
            </a:pPr>
            <a:endParaRPr lang="cs-CZ" sz="2400" dirty="0" smtClean="0">
              <a:solidFill>
                <a:schemeClr val="tx1"/>
              </a:solidFill>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37075" y="711199"/>
            <a:ext cx="648072" cy="60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ástupný symbol pro zápatí 4"/>
          <p:cNvSpPr>
            <a:spLocks noGrp="1"/>
          </p:cNvSpPr>
          <p:nvPr>
            <p:ph type="ftr" sz="quarter" idx="11"/>
          </p:nvPr>
        </p:nvSpPr>
        <p:spPr/>
        <p:txBody>
          <a:bodyPr/>
          <a:lstStyle/>
          <a:p>
            <a:endParaRPr lang="en-US" dirty="0"/>
          </a:p>
        </p:txBody>
      </p:sp>
      <p:sp>
        <p:nvSpPr>
          <p:cNvPr id="6" name="Zástupný symbol pro číslo snímku 5"/>
          <p:cNvSpPr>
            <a:spLocks noGrp="1"/>
          </p:cNvSpPr>
          <p:nvPr>
            <p:ph type="sldNum" sz="quarter" idx="12"/>
          </p:nvPr>
        </p:nvSpPr>
        <p:spPr/>
        <p:txBody>
          <a:bodyPr/>
          <a:lstStyle/>
          <a:p>
            <a:fld id="{E97799C9-84D9-46D2-A11E-BCF8A720529D}" type="slidenum">
              <a:rPr lang="en-US" smtClean="0"/>
              <a:t>8</a:t>
            </a:fld>
            <a:endParaRPr lang="en-US" dirty="0"/>
          </a:p>
        </p:txBody>
      </p:sp>
    </p:spTree>
    <p:extLst>
      <p:ext uri="{BB962C8B-B14F-4D97-AF65-F5344CB8AC3E}">
        <p14:creationId xmlns:p14="http://schemas.microsoft.com/office/powerpoint/2010/main" val="410700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Pohyblivá složka mzdy </a:t>
            </a:r>
            <a:r>
              <a:rPr lang="cs-CZ" dirty="0"/>
              <a:t>(</a:t>
            </a:r>
            <a:r>
              <a:rPr lang="cs-CZ" dirty="0" smtClean="0"/>
              <a:t>platu)</a:t>
            </a:r>
            <a:endParaRPr lang="cs-CZ" dirty="0"/>
          </a:p>
        </p:txBody>
      </p:sp>
      <p:sp>
        <p:nvSpPr>
          <p:cNvPr id="3" name="Zástupný symbol pro obsah 2"/>
          <p:cNvSpPr>
            <a:spLocks noGrp="1"/>
          </p:cNvSpPr>
          <p:nvPr>
            <p:ph idx="1"/>
          </p:nvPr>
        </p:nvSpPr>
        <p:spPr/>
        <p:txBody>
          <a:bodyPr>
            <a:normAutofit fontScale="92500"/>
          </a:bodyPr>
          <a:lstStyle/>
          <a:p>
            <a:pPr algn="just">
              <a:buClr>
                <a:srgbClr val="C00000"/>
              </a:buClr>
            </a:pPr>
            <a:r>
              <a:rPr lang="cs-CZ" sz="2800" u="sng" dirty="0" smtClean="0">
                <a:solidFill>
                  <a:srgbClr val="FF0000"/>
                </a:solidFill>
              </a:rPr>
              <a:t>pobídková složka – odměna (benefity nemzdové povahy)</a:t>
            </a:r>
          </a:p>
          <a:p>
            <a:pPr marL="0" indent="0" algn="just">
              <a:buClr>
                <a:srgbClr val="C00000"/>
              </a:buClr>
              <a:buNone/>
            </a:pPr>
            <a:r>
              <a:rPr lang="cs-CZ" sz="2800" dirty="0" smtClean="0">
                <a:solidFill>
                  <a:schemeClr val="tx1"/>
                </a:solidFill>
              </a:rPr>
              <a:t>Pokud zaměstnanci dostávají jiné požitky, až již peněžité nebo nepeněžité (naturální), které nejsou poskytovány za práci, ale jen v souvislosti se zaměstnáním, nejde o mzdu ani o plat. Jsou to různé  tzv. benefity. </a:t>
            </a:r>
            <a:endParaRPr lang="cs-CZ" sz="2200" dirty="0" smtClean="0">
              <a:solidFill>
                <a:schemeClr val="tx1"/>
              </a:solidFill>
            </a:endParaRPr>
          </a:p>
          <a:p>
            <a:pPr algn="just">
              <a:buClr>
                <a:srgbClr val="C00000"/>
              </a:buClr>
            </a:pPr>
            <a:r>
              <a:rPr lang="cs-CZ" sz="2800" u="sng" dirty="0">
                <a:solidFill>
                  <a:srgbClr val="FF0000"/>
                </a:solidFill>
              </a:rPr>
              <a:t>o</a:t>
            </a:r>
            <a:r>
              <a:rPr lang="cs-CZ" sz="2800" u="sng" dirty="0" smtClean="0">
                <a:solidFill>
                  <a:srgbClr val="FF0000"/>
                </a:solidFill>
              </a:rPr>
              <a:t>sobní ohodnocení</a:t>
            </a:r>
          </a:p>
          <a:p>
            <a:pPr marL="0" indent="0" algn="just">
              <a:buClr>
                <a:srgbClr val="C00000"/>
              </a:buClr>
              <a:buNone/>
            </a:pPr>
            <a:r>
              <a:rPr lang="cs-CZ" sz="2900" dirty="0">
                <a:solidFill>
                  <a:schemeClr val="tx1"/>
                </a:solidFill>
              </a:rPr>
              <a:t>Osobní ohodnocení není odměna, ale součást hrubé mzdy. </a:t>
            </a:r>
            <a:endParaRPr lang="cs-CZ" sz="2900" dirty="0" smtClean="0">
              <a:solidFill>
                <a:schemeClr val="tx1"/>
              </a:solidFill>
            </a:endParaRPr>
          </a:p>
          <a:p>
            <a:pPr lvl="1" algn="just">
              <a:buClr>
                <a:srgbClr val="C00000"/>
              </a:buClr>
            </a:pPr>
            <a:endParaRPr lang="cs-CZ" sz="2400" dirty="0" smtClean="0">
              <a:solidFill>
                <a:schemeClr val="tx1"/>
              </a:solidFill>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37075" y="711199"/>
            <a:ext cx="648072" cy="60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ástupný symbol pro zápatí 4"/>
          <p:cNvSpPr>
            <a:spLocks noGrp="1"/>
          </p:cNvSpPr>
          <p:nvPr>
            <p:ph type="ftr" sz="quarter" idx="11"/>
          </p:nvPr>
        </p:nvSpPr>
        <p:spPr/>
        <p:txBody>
          <a:bodyPr/>
          <a:lstStyle/>
          <a:p>
            <a:endParaRPr lang="en-US" dirty="0"/>
          </a:p>
        </p:txBody>
      </p:sp>
      <p:sp>
        <p:nvSpPr>
          <p:cNvPr id="6" name="Zástupný symbol pro číslo snímku 5"/>
          <p:cNvSpPr>
            <a:spLocks noGrp="1"/>
          </p:cNvSpPr>
          <p:nvPr>
            <p:ph type="sldNum" sz="quarter" idx="12"/>
          </p:nvPr>
        </p:nvSpPr>
        <p:spPr/>
        <p:txBody>
          <a:bodyPr/>
          <a:lstStyle/>
          <a:p>
            <a:fld id="{E97799C9-84D9-46D2-A11E-BCF8A720529D}" type="slidenum">
              <a:rPr lang="en-US" smtClean="0"/>
              <a:t>9</a:t>
            </a:fld>
            <a:endParaRPr lang="en-US" dirty="0"/>
          </a:p>
        </p:txBody>
      </p:sp>
    </p:spTree>
    <p:extLst>
      <p:ext uri="{BB962C8B-B14F-4D97-AF65-F5344CB8AC3E}">
        <p14:creationId xmlns:p14="http://schemas.microsoft.com/office/powerpoint/2010/main" val="9366418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ký">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4002</TotalTime>
  <Words>1929</Words>
  <Application>Microsoft Office PowerPoint</Application>
  <PresentationFormat>Širokoúhlá obrazovka</PresentationFormat>
  <Paragraphs>205</Paragraphs>
  <Slides>25</Slides>
  <Notes>1</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25</vt:i4>
      </vt:variant>
    </vt:vector>
  </HeadingPairs>
  <TitlesOfParts>
    <vt:vector size="32" baseType="lpstr">
      <vt:lpstr>Arial</vt:lpstr>
      <vt:lpstr>Calibri</vt:lpstr>
      <vt:lpstr>Garamond</vt:lpstr>
      <vt:lpstr>Symbol</vt:lpstr>
      <vt:lpstr>Times New Roman</vt:lpstr>
      <vt:lpstr>Wingdings</vt:lpstr>
      <vt:lpstr>Organický</vt:lpstr>
      <vt:lpstr>Základy účetnictví</vt:lpstr>
      <vt:lpstr>Mzda, plat a odměny z dohody</vt:lpstr>
      <vt:lpstr>Mzda, plat a odměny z dohody</vt:lpstr>
      <vt:lpstr>Dohody o pracích konaných mimo pracovní poměr</vt:lpstr>
      <vt:lpstr>Dohody o pracích konaných mimo pracovní poměr</vt:lpstr>
      <vt:lpstr>Průměrná hrubá měsíční mzda (plat) </vt:lpstr>
      <vt:lpstr>Složky mzdy (platu)</vt:lpstr>
      <vt:lpstr>Složky mzdy (platu)</vt:lpstr>
      <vt:lpstr>Pohyblivá složka mzdy (platu)</vt:lpstr>
      <vt:lpstr>Pohyblivá složka mzdy (platu)</vt:lpstr>
      <vt:lpstr>Pohyblivá složka mzdy (platu)</vt:lpstr>
      <vt:lpstr>Pohyblivá složka mzdy (platu)</vt:lpstr>
      <vt:lpstr>Druhy a formy mezd</vt:lpstr>
      <vt:lpstr>Způsob zdanění</vt:lpstr>
      <vt:lpstr>Výpočet měsíční daňové povinnosti </vt:lpstr>
      <vt:lpstr>Výpočet měsíční daňové povinnosti</vt:lpstr>
      <vt:lpstr>Výpočet měsíční daňové povinnosti</vt:lpstr>
      <vt:lpstr>Nemocenské pojištění</vt:lpstr>
      <vt:lpstr>Nemocenské pojištění</vt:lpstr>
      <vt:lpstr>Nemocenské pojištění</vt:lpstr>
      <vt:lpstr>Jaké osobní data nelze vyžadovat</vt:lpstr>
      <vt:lpstr>Jaké osobní data nelze vyžadovat</vt:lpstr>
      <vt:lpstr>Jaké osobní data nelze vyžadovat</vt:lpstr>
      <vt:lpstr>Zaměstnanec obdržel v lednu 2019 základní mzdu ve výši 16 000 Kč a mimořádné odměny 4 000 Kč. Zaměstnanec má u zaměstnavatele podepsané Prohlášení k dani, uplatňuje nárok na základní slevu na dani na poplatníka a daňové zvýhodnění na dvě děti. </vt:lpstr>
      <vt:lpstr>Základy účetnictví</vt:lpstr>
    </vt:vector>
  </TitlesOfParts>
  <Company>CRR.CZ</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Základy účetnictví</dc:title>
  <dc:creator>Exnerová Jovana</dc:creator>
  <cp:lastModifiedBy>Exnerová Jovana</cp:lastModifiedBy>
  <cp:revision>91</cp:revision>
  <cp:lastPrinted>2019-02-25T08:28:19Z</cp:lastPrinted>
  <dcterms:created xsi:type="dcterms:W3CDTF">2019-02-11T09:09:52Z</dcterms:created>
  <dcterms:modified xsi:type="dcterms:W3CDTF">2019-04-08T07:44:49Z</dcterms:modified>
</cp:coreProperties>
</file>