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9" r:id="rId2"/>
    <p:sldId id="292" r:id="rId3"/>
    <p:sldId id="276" r:id="rId4"/>
    <p:sldId id="293" r:id="rId5"/>
    <p:sldId id="261" r:id="rId6"/>
    <p:sldId id="269" r:id="rId7"/>
    <p:sldId id="296" r:id="rId8"/>
    <p:sldId id="327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F69B5D9-82A5-42DE-A219-C8ABC66FBE11}">
          <p14:sldIdLst>
            <p14:sldId id="259"/>
            <p14:sldId id="292"/>
            <p14:sldId id="276"/>
            <p14:sldId id="293"/>
            <p14:sldId id="261"/>
            <p14:sldId id="269"/>
            <p14:sldId id="296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60"/>
  </p:normalViewPr>
  <p:slideViewPr>
    <p:cSldViewPr>
      <p:cViewPr varScale="1">
        <p:scale>
          <a:sx n="106" d="100"/>
          <a:sy n="106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EAF49-B2E6-4188-BB8F-2A8DDEF35B85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4C0A-A18A-4473-B93A-AAA5400988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6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AD084-A4E7-412D-82F6-91464DDDFFEC}" type="datetimeFigureOut">
              <a:rPr lang="cs-CZ" smtClean="0"/>
              <a:t>9.3.2019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E295-5A06-4B8D-AF47-3BC1882A6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784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45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50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6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78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7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8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608-9937-4F52-82E5-11081C0E4D24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A7E-C633-4E7D-9D3E-4E66695ED5F6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9AF8-BEFB-4975-A9E6-54F230704F56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7857-15BE-4D3C-B800-E1A6D4C5EB7E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2FA6-6A8E-49C3-96FC-FAD0DE348893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9F3-1450-441B-820F-9EBDCF62AAB5}" type="datetime1">
              <a:rPr lang="cs-CZ" smtClean="0"/>
              <a:t>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1C8-D42F-4A0B-8259-04773D555D39}" type="datetime1">
              <a:rPr lang="cs-CZ" smtClean="0"/>
              <a:t>9.3.2019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E32F-6CFB-43B8-9154-BF135054C675}" type="datetime1">
              <a:rPr lang="cs-CZ" smtClean="0"/>
              <a:t>9.3.2019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9C1-84AE-4F03-A860-AC21E3ADEED7}" type="datetime1">
              <a:rPr lang="cs-CZ" smtClean="0"/>
              <a:t>9.3.2019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F865-5A64-48E3-A825-5A00461A0C56}" type="datetime1">
              <a:rPr lang="cs-CZ" smtClean="0"/>
              <a:t>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6F61-6352-4163-807B-46286B848CB8}" type="datetime1">
              <a:rPr lang="cs-CZ" smtClean="0"/>
              <a:t>9.3.2019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4E4BBD4-8DED-4F8A-A2E8-E3966955424C}" type="datetime1">
              <a:rPr lang="cs-CZ" smtClean="0"/>
              <a:t>9.3.2019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68072" y="2564904"/>
            <a:ext cx="5580391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Zadávání v</a:t>
            </a: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eřejných zakázek</a:t>
            </a:r>
            <a:endParaRPr lang="cs-CZ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Vysoká škola zdravotnická, o. p. s.</a:t>
            </a:r>
            <a:endParaRPr lang="cs-CZ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304256" cy="216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50170"/>
            <a:ext cx="8136904" cy="1252728"/>
          </a:xfrm>
        </p:spPr>
        <p:txBody>
          <a:bodyPr>
            <a:noAutofit/>
          </a:bodyPr>
          <a:lstStyle/>
          <a:p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93638" y="1196752"/>
            <a:ext cx="8770850" cy="49297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rgbClr val="002060"/>
                </a:solidFill>
              </a:rPr>
              <a:t>Pravidla pro zadávání veřejných zakázek jsou stanovena v zákoně 134/2016 Sb. o zadávání veřejných zakázek (ZZVZ).</a:t>
            </a:r>
          </a:p>
          <a:p>
            <a:pPr marL="0" indent="0" algn="just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002060"/>
                </a:solidFill>
              </a:rPr>
              <a:t>Základní zásady zadávání zakázek podle ZZVZ jsou:</a:t>
            </a:r>
          </a:p>
          <a:p>
            <a:pPr marL="457200" indent="-457200" algn="just">
              <a:buClr>
                <a:srgbClr val="002060"/>
              </a:buClr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obecné –   </a:t>
            </a:r>
            <a:r>
              <a:rPr lang="cs-CZ" i="1" dirty="0" smtClean="0">
                <a:solidFill>
                  <a:srgbClr val="C00000"/>
                </a:solidFill>
              </a:rPr>
              <a:t>transparentnost </a:t>
            </a:r>
          </a:p>
          <a:p>
            <a:pPr marL="0" indent="0" algn="just">
              <a:buNone/>
            </a:pPr>
            <a:r>
              <a:rPr lang="cs-CZ" i="1" dirty="0">
                <a:solidFill>
                  <a:srgbClr val="C00000"/>
                </a:solidFill>
              </a:rPr>
              <a:t>	</a:t>
            </a:r>
            <a:r>
              <a:rPr lang="cs-CZ" i="1" dirty="0" smtClean="0">
                <a:solidFill>
                  <a:srgbClr val="C00000"/>
                </a:solidFill>
              </a:rPr>
              <a:t>	</a:t>
            </a:r>
            <a:r>
              <a:rPr lang="cs-CZ" i="1" dirty="0" smtClean="0">
                <a:solidFill>
                  <a:srgbClr val="002060"/>
                </a:solidFill>
              </a:rPr>
              <a:t>naplněním zásady transparentnosti jsou zakázky 			skutečně veřejné, tedy podléhají zejména veřejné 			kontrole, zároveň zásada umožňuje širokou účast 			potencionálních dodavatelů tím, že se o veřejné 			zakázce mohou dozvědět</a:t>
            </a:r>
            <a:endParaRPr lang="cs-CZ" i="1" dirty="0" smtClean="0">
              <a:solidFill>
                <a:srgbClr val="C0000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r>
              <a:rPr lang="cs-CZ" i="1" dirty="0" smtClean="0">
                <a:solidFill>
                  <a:srgbClr val="002060"/>
                </a:solidFill>
              </a:rPr>
              <a:t>		</a:t>
            </a:r>
            <a:r>
              <a:rPr lang="cs-CZ" i="1" dirty="0" smtClean="0">
                <a:solidFill>
                  <a:srgbClr val="C00000"/>
                </a:solidFill>
              </a:rPr>
              <a:t>přiměřenost</a:t>
            </a:r>
          </a:p>
          <a:p>
            <a:pPr marL="0" indent="0" algn="just">
              <a:buClr>
                <a:srgbClr val="002060"/>
              </a:buClr>
              <a:buNone/>
            </a:pPr>
            <a:r>
              <a:rPr lang="cs-CZ" i="1" dirty="0">
                <a:solidFill>
                  <a:srgbClr val="C00000"/>
                </a:solidFill>
              </a:rPr>
              <a:t>	</a:t>
            </a:r>
            <a:r>
              <a:rPr lang="cs-CZ" i="1" dirty="0" smtClean="0">
                <a:solidFill>
                  <a:srgbClr val="C00000"/>
                </a:solidFill>
              </a:rPr>
              <a:t>	</a:t>
            </a:r>
            <a:r>
              <a:rPr lang="cs-CZ" i="1" dirty="0" smtClean="0">
                <a:solidFill>
                  <a:srgbClr val="002060"/>
                </a:solidFill>
              </a:rPr>
              <a:t>ukládá zadavateli především nastavit přiměřeně 			kvalifikace a zadávacích podmínek všeobecně</a:t>
            </a:r>
            <a:endParaRPr lang="cs-CZ" dirty="0" smtClean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344816" cy="18002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/>
            </a:r>
            <a:br>
              <a:rPr lang="cs-CZ" sz="4000" b="1" dirty="0" smtClean="0"/>
            </a:b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15517" y="1484784"/>
            <a:ext cx="8712968" cy="5688632"/>
          </a:xfrm>
          <a:noFill/>
        </p:spPr>
        <p:txBody>
          <a:bodyPr>
            <a:normAutofit/>
          </a:bodyPr>
          <a:lstStyle/>
          <a:p>
            <a:pPr marL="342900" indent="-342900">
              <a:buClr>
                <a:srgbClr val="002060"/>
              </a:buClr>
              <a:buFont typeface="+mj-lt"/>
              <a:buAutoNum type="arabicPeriod" startAt="2"/>
            </a:pP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ve vztahu k dodavatelům – </a:t>
            </a:r>
          </a:p>
          <a:p>
            <a:pPr>
              <a:buClr>
                <a:srgbClr val="002060"/>
              </a:buClr>
            </a:pPr>
            <a:r>
              <a:rPr lang="cs-CZ" sz="2400" i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cs-CZ" sz="2400" i="1" dirty="0" smtClean="0">
                <a:solidFill>
                  <a:srgbClr val="C00000"/>
                </a:solidFill>
              </a:rPr>
              <a:t>rovné zacházení - </a:t>
            </a:r>
            <a:r>
              <a:rPr lang="cs-CZ" sz="2400" i="1" dirty="0" smtClean="0">
                <a:solidFill>
                  <a:srgbClr val="002060"/>
                </a:solidFill>
              </a:rPr>
              <a:t>zadavatel stanoví shodné podmínky pro </a:t>
            </a:r>
          </a:p>
          <a:p>
            <a:pPr>
              <a:buClr>
                <a:srgbClr val="00206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			      všechny dodavatele a v průběhu 					      zadávacího řízení přistupuje ke všem stejně </a:t>
            </a:r>
          </a:p>
          <a:p>
            <a:pPr>
              <a:buClr>
                <a:srgbClr val="002060"/>
              </a:buClr>
            </a:pPr>
            <a:r>
              <a:rPr lang="cs-CZ" sz="2400" i="1" dirty="0">
                <a:solidFill>
                  <a:srgbClr val="002060"/>
                </a:solidFill>
              </a:rPr>
              <a:t>	</a:t>
            </a:r>
            <a:r>
              <a:rPr lang="cs-CZ" sz="2400" i="1" dirty="0" smtClean="0">
                <a:solidFill>
                  <a:srgbClr val="C00000"/>
                </a:solidFill>
              </a:rPr>
              <a:t>zákaz diskriminace - </a:t>
            </a:r>
            <a:r>
              <a:rPr lang="cs-CZ" sz="2400" i="1" dirty="0" smtClean="0">
                <a:solidFill>
                  <a:srgbClr val="002060"/>
                </a:solidFill>
              </a:rPr>
              <a:t>zakazuje se diskriminovat dodavatele 				           na základě konkrétní právní formy, 				           dále není přístupné diskriminace 				</a:t>
            </a: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 smtClean="0">
                <a:solidFill>
                  <a:srgbClr val="002060"/>
                </a:solidFill>
              </a:rPr>
              <a:t>          </a:t>
            </a:r>
            <a:r>
              <a:rPr lang="cs-CZ" sz="2400" i="1" dirty="0" smtClean="0">
                <a:solidFill>
                  <a:srgbClr val="002060"/>
                </a:solidFill>
              </a:rPr>
              <a:t>dodavatele z jiného členského státu 				           EU či států, které mají s EU nebo ČR 				           uzavřenou mezinárodní smlouvu o 				</a:t>
            </a: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 smtClean="0">
                <a:solidFill>
                  <a:srgbClr val="002060"/>
                </a:solidFill>
              </a:rPr>
              <a:t>          </a:t>
            </a:r>
            <a:r>
              <a:rPr lang="cs-CZ" sz="2400" i="1" dirty="0" smtClean="0">
                <a:solidFill>
                  <a:srgbClr val="002060"/>
                </a:solidFill>
              </a:rPr>
              <a:t>přístupu na volný trh veřejných zakázek</a:t>
            </a:r>
            <a:endParaRPr lang="cs-CZ" sz="2400" i="1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8072" cy="60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980728"/>
            <a:ext cx="8424936" cy="540059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Zadání veřejné zakázky </a:t>
            </a:r>
            <a:r>
              <a:rPr lang="cs-CZ" sz="2400" dirty="0" smtClean="0">
                <a:solidFill>
                  <a:srgbClr val="002060"/>
                </a:solidFill>
              </a:rPr>
              <a:t>zpravidla představuje zdárné zakončení zadávacího řízení, rozumí se tím uzavření úplatné smlouvy a dodavatel je povinen poskytnout dodávky, služby nebo provést stavební práce v rozsahu, ke které se smlouvou se zavázal.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Zadavateli </a:t>
            </a:r>
            <a:r>
              <a:rPr lang="cs-CZ" sz="2400" dirty="0" smtClean="0">
                <a:solidFill>
                  <a:srgbClr val="002060"/>
                </a:solidFill>
              </a:rPr>
              <a:t>je uložena většina povinností, které ZZVZ ukládá, a zadavatel nese plnou odpovědnost za jejich dodržení. Zadavatel je především veřejný zadavatel a dále každá osoba, o které to zákon stanoví.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Předpokládaní hodnota veřejné zakázky </a:t>
            </a:r>
            <a:r>
              <a:rPr lang="cs-CZ" sz="2400" dirty="0" smtClean="0">
                <a:solidFill>
                  <a:srgbClr val="002060"/>
                </a:solidFill>
              </a:rPr>
              <a:t>zákon zadavateli ukládá, aby před zahájením zadávacího řízení stanovil předpokládanou hodnotu veřejné zakázky, která má být zadána.</a:t>
            </a:r>
            <a:endParaRPr lang="cs-CZ" sz="2400" b="1" dirty="0">
              <a:solidFill>
                <a:srgbClr val="002060"/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8352928" cy="5145752"/>
          </a:xfrm>
        </p:spPr>
        <p:txBody>
          <a:bodyPr/>
          <a:lstStyle/>
          <a:p>
            <a:pPr marL="0" indent="0" algn="just">
              <a:buClr>
                <a:srgbClr val="002060"/>
              </a:buClr>
              <a:buNone/>
            </a:pPr>
            <a:r>
              <a:rPr lang="cs-CZ" b="1" dirty="0" smtClean="0">
                <a:solidFill>
                  <a:srgbClr val="002060"/>
                </a:solidFill>
              </a:rPr>
              <a:t>Režim veřejné zakázky </a:t>
            </a:r>
            <a:r>
              <a:rPr lang="cs-CZ" dirty="0" smtClean="0">
                <a:solidFill>
                  <a:srgbClr val="002060"/>
                </a:solidFill>
              </a:rPr>
              <a:t>se určí podle předpokládané hodnoty </a:t>
            </a: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nadlimitní veřejnou zakázku</a:t>
            </a: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podlimitní veřejnou zakázku</a:t>
            </a:r>
          </a:p>
          <a:p>
            <a:pPr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veřejná zakázka malého rozsahu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cs-CZ" sz="1400" dirty="0">
                <a:solidFill>
                  <a:srgbClr val="C00000"/>
                </a:solidFill>
              </a:rPr>
              <a:t> </a:t>
            </a:r>
            <a:r>
              <a:rPr lang="cs-CZ" sz="1400" dirty="0" smtClean="0">
                <a:solidFill>
                  <a:srgbClr val="C00000"/>
                </a:solidFill>
              </a:rPr>
              <a:t>   </a:t>
            </a:r>
            <a:r>
              <a:rPr lang="cs-CZ" sz="1400" i="1" dirty="0" smtClean="0">
                <a:solidFill>
                  <a:srgbClr val="002060"/>
                </a:solidFill>
              </a:rPr>
              <a:t>Finanční limity veřejných zakázek</a:t>
            </a:r>
            <a:endParaRPr lang="cs-CZ" sz="1400" dirty="0" smtClean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 algn="just">
              <a:buClr>
                <a:srgbClr val="C00000"/>
              </a:buClr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5719"/>
              </p:ext>
            </p:extLst>
          </p:nvPr>
        </p:nvGraphicFramePr>
        <p:xfrm>
          <a:off x="611560" y="2996951"/>
          <a:ext cx="7416825" cy="3384375"/>
        </p:xfrm>
        <a:graphic>
          <a:graphicData uri="http://schemas.openxmlformats.org/drawingml/2006/table">
            <a:tbl>
              <a:tblPr/>
              <a:tblGrid>
                <a:gridCol w="2736304"/>
                <a:gridCol w="2448272"/>
                <a:gridCol w="2232249"/>
              </a:tblGrid>
              <a:tr h="332405">
                <a:tc rowSpan="3"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2D55"/>
                          </a:solidFill>
                          <a:effectLst/>
                        </a:rPr>
                        <a:t>Veřejné zakázky na služby</a:t>
                      </a:r>
                      <a:endParaRPr lang="cs-CZ" sz="14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veřejná zakázka malého rozsahu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2 000 000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vMerge="1">
                  <a:txBody>
                    <a:bodyPr/>
                    <a:lstStyle/>
                    <a:p>
                      <a:endParaRPr lang="cs-CZ" sz="14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podlimitní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5 994 000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528770">
                <a:tc vMerge="1">
                  <a:txBody>
                    <a:bodyPr/>
                    <a:lstStyle/>
                    <a:p>
                      <a:endParaRPr lang="cs-CZ" sz="14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nadlimitní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nad 5 994 000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rowSpan="3"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2D55"/>
                          </a:solidFill>
                          <a:effectLst/>
                        </a:rPr>
                        <a:t>Veřejné zakázky na dodávky</a:t>
                      </a: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veřejná zakázka malého rozsahu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2 000 000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vMerge="1">
                  <a:txBody>
                    <a:bodyPr/>
                    <a:lstStyle/>
                    <a:p>
                      <a:endParaRPr lang="cs-CZ" sz="10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podlimitní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5 994 000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528770">
                <a:tc vMerge="1">
                  <a:txBody>
                    <a:bodyPr/>
                    <a:lstStyle/>
                    <a:p>
                      <a:endParaRPr lang="cs-CZ" sz="10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nadlimitní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nad 5 994 000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rowSpan="3"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2D55"/>
                          </a:solidFill>
                          <a:effectLst/>
                        </a:rPr>
                        <a:t>Veřejné zakázky na stavební práce</a:t>
                      </a: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veřejná zakázka malého rozsahu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6 000 000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vMerge="1">
                  <a:txBody>
                    <a:bodyPr/>
                    <a:lstStyle/>
                    <a:p>
                      <a:endParaRPr lang="cs-CZ" sz="10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podlimitní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do 149 224 000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  <a:tr h="332405">
                <a:tc vMerge="1">
                  <a:txBody>
                    <a:bodyPr/>
                    <a:lstStyle/>
                    <a:p>
                      <a:endParaRPr lang="cs-CZ" sz="1000" dirty="0">
                        <a:solidFill>
                          <a:srgbClr val="FF2D55"/>
                        </a:solidFill>
                        <a:effectLst/>
                      </a:endParaRPr>
                    </a:p>
                  </a:txBody>
                  <a:tcPr marL="48609" marR="48609" marT="24304" marB="24304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FF2D55"/>
                          </a:solidFill>
                          <a:effectLst/>
                        </a:rPr>
                        <a:t>nadlimitní veřejná zakázka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2D55"/>
                          </a:solidFill>
                          <a:effectLst/>
                        </a:rPr>
                        <a:t>nad 149 224 000 Kč</a:t>
                      </a:r>
                    </a:p>
                  </a:txBody>
                  <a:tcPr marL="48609" marR="48609" marT="24304" marB="243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>
                        <a:alpha val="72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8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Věcné členění předmětu veřejných zakázek podle druhu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zakázky na dodávky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zakázky na služby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C00000"/>
                </a:solidFill>
              </a:rPr>
              <a:t>zakázky na stavební práce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</a:pPr>
            <a:r>
              <a:rPr lang="cs-CZ" sz="2000" b="1" dirty="0">
                <a:solidFill>
                  <a:srgbClr val="002060"/>
                </a:solidFill>
              </a:rPr>
              <a:t>Druh zadávacích 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>
                <a:solidFill>
                  <a:srgbClr val="C00000"/>
                </a:solidFill>
              </a:rPr>
              <a:t>zjednodušení podlimitní 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>
                <a:solidFill>
                  <a:srgbClr val="C00000"/>
                </a:solidFill>
              </a:rPr>
              <a:t>otevřené 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>
                <a:solidFill>
                  <a:srgbClr val="C00000"/>
                </a:solidFill>
              </a:rPr>
              <a:t>užší 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>
                <a:solidFill>
                  <a:srgbClr val="C00000"/>
                </a:solidFill>
              </a:rPr>
              <a:t>jednací </a:t>
            </a:r>
            <a:r>
              <a:rPr lang="cs-CZ" sz="2000" b="1" dirty="0" smtClean="0">
                <a:solidFill>
                  <a:srgbClr val="C00000"/>
                </a:solidFill>
              </a:rPr>
              <a:t>řízení s uveřejnění (JŘSU)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 smtClean="0">
                <a:solidFill>
                  <a:srgbClr val="C00000"/>
                </a:solidFill>
              </a:rPr>
              <a:t>jednací řízení bez uveřejnění (JŘBU)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 smtClean="0">
                <a:solidFill>
                  <a:srgbClr val="C00000"/>
                </a:solidFill>
              </a:rPr>
              <a:t>řízení se soutěžním dialogem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 smtClean="0">
                <a:solidFill>
                  <a:srgbClr val="C00000"/>
                </a:solidFill>
              </a:rPr>
              <a:t>řízení o inovačním partnerstvím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 smtClean="0">
                <a:solidFill>
                  <a:srgbClr val="C00000"/>
                </a:solidFill>
              </a:rPr>
              <a:t>koncesní 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r>
              <a:rPr lang="cs-CZ" sz="2000" b="1" dirty="0" smtClean="0">
                <a:solidFill>
                  <a:srgbClr val="C00000"/>
                </a:solidFill>
              </a:rPr>
              <a:t>řízení pro zadání veřejné zakázky ve zjednodušeném režimu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arenR"/>
            </a:pPr>
            <a:endParaRPr lang="cs-CZ" sz="2000" b="1" dirty="0">
              <a:solidFill>
                <a:srgbClr val="C0000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93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3600" b="1" dirty="0">
                <a:solidFill>
                  <a:schemeClr val="bg1"/>
                </a:solidFill>
              </a:rPr>
              <a:t>Ekonomika a pojišťovnictví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Děkuji za pozornost</a:t>
            </a:r>
          </a:p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Ing. Jovana Exnerová</a:t>
            </a: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JovanaV@seznam.cz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tx1"/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5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15869</TotalTime>
  <Words>339</Words>
  <Application>Microsoft Office PowerPoint</Application>
  <PresentationFormat>Předvádění na obrazovce (4:3)</PresentationFormat>
  <Paragraphs>124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Candara</vt:lpstr>
      <vt:lpstr>Symbol</vt:lpstr>
      <vt:lpstr>Wingdings</vt:lpstr>
      <vt:lpstr>Vlnění</vt:lpstr>
      <vt:lpstr>Vysoká škola zdravotnická, o. p. s.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 Ekonomika a pojišťovnictví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user</cp:lastModifiedBy>
  <cp:revision>492</cp:revision>
  <cp:lastPrinted>2019-03-08T11:12:45Z</cp:lastPrinted>
  <dcterms:created xsi:type="dcterms:W3CDTF">2015-04-04T06:49:29Z</dcterms:created>
  <dcterms:modified xsi:type="dcterms:W3CDTF">2019-03-11T10:27:23Z</dcterms:modified>
</cp:coreProperties>
</file>