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9" r:id="rId15"/>
    <p:sldId id="271" r:id="rId16"/>
    <p:sldId id="280" r:id="rId17"/>
    <p:sldId id="272" r:id="rId18"/>
    <p:sldId id="273" r:id="rId19"/>
    <p:sldId id="274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1E74772-EF99-498B-BE5A-9E9CD0F4F7CC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53BE8715-35A9-44AA-BA12-547BD5178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229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4772-EF99-498B-BE5A-9E9CD0F4F7CC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8715-35A9-44AA-BA12-547BD5178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036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4772-EF99-498B-BE5A-9E9CD0F4F7CC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8715-35A9-44AA-BA12-547BD5178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27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4772-EF99-498B-BE5A-9E9CD0F4F7CC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8715-35A9-44AA-BA12-547BD5178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219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4772-EF99-498B-BE5A-9E9CD0F4F7CC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8715-35A9-44AA-BA12-547BD5178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865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4772-EF99-498B-BE5A-9E9CD0F4F7CC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8715-35A9-44AA-BA12-547BD5178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236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4772-EF99-498B-BE5A-9E9CD0F4F7CC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8715-35A9-44AA-BA12-547BD5178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713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1E74772-EF99-498B-BE5A-9E9CD0F4F7CC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8715-35A9-44AA-BA12-547BD5178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095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41E74772-EF99-498B-BE5A-9E9CD0F4F7CC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8715-35A9-44AA-BA12-547BD5178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334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4772-EF99-498B-BE5A-9E9CD0F4F7CC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8715-35A9-44AA-BA12-547BD5178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034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4772-EF99-498B-BE5A-9E9CD0F4F7CC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8715-35A9-44AA-BA12-547BD5178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42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4772-EF99-498B-BE5A-9E9CD0F4F7CC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8715-35A9-44AA-BA12-547BD5178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2561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4772-EF99-498B-BE5A-9E9CD0F4F7CC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8715-35A9-44AA-BA12-547BD5178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319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4772-EF99-498B-BE5A-9E9CD0F4F7CC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8715-35A9-44AA-BA12-547BD5178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872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4772-EF99-498B-BE5A-9E9CD0F4F7CC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8715-35A9-44AA-BA12-547BD5178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664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4772-EF99-498B-BE5A-9E9CD0F4F7CC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8715-35A9-44AA-BA12-547BD5178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6608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4772-EF99-498B-BE5A-9E9CD0F4F7CC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8715-35A9-44AA-BA12-547BD5178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250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1E74772-EF99-498B-BE5A-9E9CD0F4F7CC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53BE8715-35A9-44AA-BA12-547BD5178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16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668F1A4-6DBB-4F0B-A679-6EE548363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B8DBF1C0-B8F1-4AAC-8704-256BA0E9D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8" name="Obrázek 7" descr="Obsah obrázku osoba, místnost, lidé, vsedě&#10;&#10;Popis byl vytvořen automaticky">
            <a:extLst>
              <a:ext uri="{FF2B5EF4-FFF2-40B4-BE49-F238E27FC236}">
                <a16:creationId xmlns:a16="http://schemas.microsoft.com/office/drawing/2014/main" id="{26AA01E9-D138-4775-95F3-E0E97CC211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7393" r="-1" b="10852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A7BE7FD-0BAC-4136-844F-9438B534ED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2099733"/>
            <a:ext cx="8827245" cy="267764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Laparoskopie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D3EB868-771F-436E-98AD-ECF53C1EE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4" y="4777380"/>
            <a:ext cx="8827245" cy="861420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Renata Hochmanová 1APA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0F7E59-C971-4F55-8E3A-1E583B65F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42881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roup 138">
            <a:extLst>
              <a:ext uri="{FF2B5EF4-FFF2-40B4-BE49-F238E27FC236}">
                <a16:creationId xmlns:a16="http://schemas.microsoft.com/office/drawing/2014/main" id="{AB8E3704-0CB2-48C2-A46B-EDB627185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36872906-1D7A-472A-B90B-D4B00113A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1" name="Freeform 5">
              <a:extLst>
                <a:ext uri="{FF2B5EF4-FFF2-40B4-BE49-F238E27FC236}">
                  <a16:creationId xmlns:a16="http://schemas.microsoft.com/office/drawing/2014/main" id="{C09D3A24-9F80-4EC9-9D80-28C5CBA8F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033" name="Rectangle 142">
            <a:extLst>
              <a:ext uri="{FF2B5EF4-FFF2-40B4-BE49-F238E27FC236}">
                <a16:creationId xmlns:a16="http://schemas.microsoft.com/office/drawing/2014/main" id="{F4C2B571-8160-4749-AB99-260E8052A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27D096C-B276-4A06-985C-0E71E77F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21813"/>
            <a:ext cx="10995660" cy="58638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7. </a:t>
            </a:r>
            <a:r>
              <a:rPr lang="en-US" sz="2600" dirty="0" err="1"/>
              <a:t>Trendelenburgova</a:t>
            </a:r>
            <a:r>
              <a:rPr lang="en-US" sz="2600" dirty="0"/>
              <a:t> </a:t>
            </a:r>
            <a:r>
              <a:rPr lang="en-US" sz="2600" dirty="0" err="1"/>
              <a:t>poloha</a:t>
            </a:r>
            <a:r>
              <a:rPr lang="en-US" sz="2600" dirty="0"/>
              <a:t> </a:t>
            </a:r>
            <a:r>
              <a:rPr lang="en-US" sz="2600" dirty="0" err="1"/>
              <a:t>až</a:t>
            </a:r>
            <a:r>
              <a:rPr lang="en-US" sz="2600" dirty="0"/>
              <a:t> po </a:t>
            </a:r>
            <a:r>
              <a:rPr lang="en-US" sz="2600" dirty="0" err="1"/>
              <a:t>insuflaci</a:t>
            </a:r>
            <a:r>
              <a:rPr lang="en-US" sz="2600" dirty="0"/>
              <a:t> CO</a:t>
            </a:r>
            <a:r>
              <a:rPr lang="en-US" sz="2600" baseline="-25000" dirty="0"/>
              <a:t>2</a:t>
            </a:r>
            <a:r>
              <a:rPr lang="en-US" sz="2600" dirty="0"/>
              <a:t> a </a:t>
            </a:r>
            <a:r>
              <a:rPr lang="en-US" sz="2600" dirty="0" err="1"/>
              <a:t>zavedení</a:t>
            </a:r>
            <a:r>
              <a:rPr lang="en-US" sz="2600" dirty="0"/>
              <a:t> </a:t>
            </a:r>
            <a:r>
              <a:rPr lang="en-US" sz="2600" dirty="0" err="1"/>
              <a:t>trokaru</a:t>
            </a:r>
            <a:endParaRPr lang="en-US" sz="2600" dirty="0"/>
          </a:p>
        </p:txBody>
      </p:sp>
      <p:pic>
        <p:nvPicPr>
          <p:cNvPr id="6" name="Obrázek 5" descr="Obsah obrázku hračka, stůl, malé, bílá&#10;&#10;Popis byl vytvořen automaticky">
            <a:extLst>
              <a:ext uri="{FF2B5EF4-FFF2-40B4-BE49-F238E27FC236}">
                <a16:creationId xmlns:a16="http://schemas.microsoft.com/office/drawing/2014/main" id="{05A87AC0-32E1-43F6-A73C-D0D947746F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3" r="-4" b="3665"/>
          <a:stretch/>
        </p:blipFill>
        <p:spPr>
          <a:xfrm>
            <a:off x="794336" y="471949"/>
            <a:ext cx="5117413" cy="4844575"/>
          </a:xfrm>
          <a:prstGeom prst="rect">
            <a:avLst/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Image result for trendelenburg position laparoscopic hysterectomy">
            <a:extLst>
              <a:ext uri="{FF2B5EF4-FFF2-40B4-BE49-F238E27FC236}">
                <a16:creationId xmlns:a16="http://schemas.microsoft.com/office/drawing/2014/main" id="{C3D52336-E0E2-4BFB-A07A-F43F1EFE3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17127" b="4"/>
          <a:stretch/>
        </p:blipFill>
        <p:spPr bwMode="auto">
          <a:xfrm>
            <a:off x="6280252" y="471949"/>
            <a:ext cx="5117415" cy="4844576"/>
          </a:xfrm>
          <a:prstGeom prst="rect">
            <a:avLst/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11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3EF4D6-026A-4D52-B916-967329EE3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4DB4846F-6AA5-4DB3-9581-D95F22BD5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21010068">
            <a:off x="8490951" y="1797517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54EC22E-2292-4292-A80B-E81DF64BF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80041"/>
            <a:ext cx="12192000" cy="5077959"/>
          </a:xfrm>
          <a:custGeom>
            <a:avLst/>
            <a:gdLst>
              <a:gd name="connsiteX0" fmla="*/ 12192000 w 12192000"/>
              <a:gd name="connsiteY0" fmla="*/ 0 h 5077959"/>
              <a:gd name="connsiteX1" fmla="*/ 12192000 w 12192000"/>
              <a:gd name="connsiteY1" fmla="*/ 1972152 h 5077959"/>
              <a:gd name="connsiteX2" fmla="*/ 12192000 w 12192000"/>
              <a:gd name="connsiteY2" fmla="*/ 2361342 h 5077959"/>
              <a:gd name="connsiteX3" fmla="*/ 12192000 w 12192000"/>
              <a:gd name="connsiteY3" fmla="*/ 5077959 h 5077959"/>
              <a:gd name="connsiteX4" fmla="*/ 0 w 12192000"/>
              <a:gd name="connsiteY4" fmla="*/ 5077959 h 5077959"/>
              <a:gd name="connsiteX5" fmla="*/ 0 w 12192000"/>
              <a:gd name="connsiteY5" fmla="*/ 2361342 h 5077959"/>
              <a:gd name="connsiteX6" fmla="*/ 0 w 12192000"/>
              <a:gd name="connsiteY6" fmla="*/ 1972152 h 5077959"/>
              <a:gd name="connsiteX7" fmla="*/ 0 w 12192000"/>
              <a:gd name="connsiteY7" fmla="*/ 12515 h 5077959"/>
              <a:gd name="connsiteX8" fmla="*/ 108623 w 12192000"/>
              <a:gd name="connsiteY8" fmla="*/ 29540 h 5077959"/>
              <a:gd name="connsiteX9" fmla="*/ 300195 w 12192000"/>
              <a:gd name="connsiteY9" fmla="*/ 56163 h 5077959"/>
              <a:gd name="connsiteX10" fmla="*/ 527528 w 12192000"/>
              <a:gd name="connsiteY10" fmla="*/ 88041 h 5077959"/>
              <a:gd name="connsiteX11" fmla="*/ 779127 w 12192000"/>
              <a:gd name="connsiteY11" fmla="*/ 121671 h 5077959"/>
              <a:gd name="connsiteX12" fmla="*/ 1062654 w 12192000"/>
              <a:gd name="connsiteY12" fmla="*/ 157052 h 5077959"/>
              <a:gd name="connsiteX13" fmla="*/ 1371726 w 12192000"/>
              <a:gd name="connsiteY13" fmla="*/ 194535 h 5077959"/>
              <a:gd name="connsiteX14" fmla="*/ 1707616 w 12192000"/>
              <a:gd name="connsiteY14" fmla="*/ 232018 h 5077959"/>
              <a:gd name="connsiteX15" fmla="*/ 2065219 w 12192000"/>
              <a:gd name="connsiteY15" fmla="*/ 270201 h 5077959"/>
              <a:gd name="connsiteX16" fmla="*/ 2450918 w 12192000"/>
              <a:gd name="connsiteY16" fmla="*/ 305583 h 5077959"/>
              <a:gd name="connsiteX17" fmla="*/ 2854496 w 12192000"/>
              <a:gd name="connsiteY17" fmla="*/ 339562 h 5077959"/>
              <a:gd name="connsiteX18" fmla="*/ 3281065 w 12192000"/>
              <a:gd name="connsiteY18" fmla="*/ 370390 h 5077959"/>
              <a:gd name="connsiteX19" fmla="*/ 3725514 w 12192000"/>
              <a:gd name="connsiteY19" fmla="*/ 399815 h 5077959"/>
              <a:gd name="connsiteX20" fmla="*/ 4189119 w 12192000"/>
              <a:gd name="connsiteY20" fmla="*/ 427490 h 5077959"/>
              <a:gd name="connsiteX21" fmla="*/ 4426671 w 12192000"/>
              <a:gd name="connsiteY21" fmla="*/ 437298 h 5077959"/>
              <a:gd name="connsiteX22" fmla="*/ 4669330 w 12192000"/>
              <a:gd name="connsiteY22" fmla="*/ 448158 h 5077959"/>
              <a:gd name="connsiteX23" fmla="*/ 4915819 w 12192000"/>
              <a:gd name="connsiteY23" fmla="*/ 458317 h 5077959"/>
              <a:gd name="connsiteX24" fmla="*/ 5163586 w 12192000"/>
              <a:gd name="connsiteY24" fmla="*/ 464973 h 5077959"/>
              <a:gd name="connsiteX25" fmla="*/ 5416461 w 12192000"/>
              <a:gd name="connsiteY25" fmla="*/ 470928 h 5077959"/>
              <a:gd name="connsiteX26" fmla="*/ 5671892 w 12192000"/>
              <a:gd name="connsiteY26" fmla="*/ 477234 h 5077959"/>
              <a:gd name="connsiteX27" fmla="*/ 5932430 w 12192000"/>
              <a:gd name="connsiteY27" fmla="*/ 481437 h 5077959"/>
              <a:gd name="connsiteX28" fmla="*/ 6195523 w 12192000"/>
              <a:gd name="connsiteY28" fmla="*/ 481437 h 5077959"/>
              <a:gd name="connsiteX29" fmla="*/ 6461170 w 12192000"/>
              <a:gd name="connsiteY29" fmla="*/ 483539 h 5077959"/>
              <a:gd name="connsiteX30" fmla="*/ 6729372 w 12192000"/>
              <a:gd name="connsiteY30" fmla="*/ 481437 h 5077959"/>
              <a:gd name="connsiteX31" fmla="*/ 7001406 w 12192000"/>
              <a:gd name="connsiteY31" fmla="*/ 477234 h 5077959"/>
              <a:gd name="connsiteX32" fmla="*/ 7273439 w 12192000"/>
              <a:gd name="connsiteY32" fmla="*/ 473380 h 5077959"/>
              <a:gd name="connsiteX33" fmla="*/ 7549303 w 12192000"/>
              <a:gd name="connsiteY33" fmla="*/ 464973 h 5077959"/>
              <a:gd name="connsiteX34" fmla="*/ 7827722 w 12192000"/>
              <a:gd name="connsiteY34" fmla="*/ 456215 h 5077959"/>
              <a:gd name="connsiteX35" fmla="*/ 8106140 w 12192000"/>
              <a:gd name="connsiteY35" fmla="*/ 446056 h 5077959"/>
              <a:gd name="connsiteX36" fmla="*/ 8387114 w 12192000"/>
              <a:gd name="connsiteY36" fmla="*/ 431694 h 5077959"/>
              <a:gd name="connsiteX37" fmla="*/ 8670640 w 12192000"/>
              <a:gd name="connsiteY37" fmla="*/ 414528 h 5077959"/>
              <a:gd name="connsiteX38" fmla="*/ 8955446 w 12192000"/>
              <a:gd name="connsiteY38" fmla="*/ 398064 h 5077959"/>
              <a:gd name="connsiteX39" fmla="*/ 9240250 w 12192000"/>
              <a:gd name="connsiteY39" fmla="*/ 377045 h 5077959"/>
              <a:gd name="connsiteX40" fmla="*/ 9528886 w 12192000"/>
              <a:gd name="connsiteY40" fmla="*/ 351823 h 5077959"/>
              <a:gd name="connsiteX41" fmla="*/ 9813691 w 12192000"/>
              <a:gd name="connsiteY41" fmla="*/ 326601 h 5077959"/>
              <a:gd name="connsiteX42" fmla="*/ 10103603 w 12192000"/>
              <a:gd name="connsiteY42" fmla="*/ 297525 h 5077959"/>
              <a:gd name="connsiteX43" fmla="*/ 10394794 w 12192000"/>
              <a:gd name="connsiteY43" fmla="*/ 265647 h 5077959"/>
              <a:gd name="connsiteX44" fmla="*/ 10682153 w 12192000"/>
              <a:gd name="connsiteY44" fmla="*/ 232018 h 5077959"/>
              <a:gd name="connsiteX45" fmla="*/ 10973344 w 12192000"/>
              <a:gd name="connsiteY45" fmla="*/ 192783 h 5077959"/>
              <a:gd name="connsiteX46" fmla="*/ 11263257 w 12192000"/>
              <a:gd name="connsiteY46" fmla="*/ 150746 h 5077959"/>
              <a:gd name="connsiteX47" fmla="*/ 11554448 w 12192000"/>
              <a:gd name="connsiteY47" fmla="*/ 109060 h 5077959"/>
              <a:gd name="connsiteX48" fmla="*/ 11844360 w 12192000"/>
              <a:gd name="connsiteY48" fmla="*/ 60367 h 5077959"/>
              <a:gd name="connsiteX49" fmla="*/ 12132996 w 12192000"/>
              <a:gd name="connsiteY49" fmla="*/ 10623 h 5077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192000" h="5077959">
                <a:moveTo>
                  <a:pt x="12192000" y="0"/>
                </a:moveTo>
                <a:lnTo>
                  <a:pt x="12192000" y="1972152"/>
                </a:lnTo>
                <a:lnTo>
                  <a:pt x="12192000" y="2361342"/>
                </a:lnTo>
                <a:lnTo>
                  <a:pt x="12192000" y="5077959"/>
                </a:lnTo>
                <a:lnTo>
                  <a:pt x="0" y="5077959"/>
                </a:lnTo>
                <a:lnTo>
                  <a:pt x="0" y="2361342"/>
                </a:lnTo>
                <a:lnTo>
                  <a:pt x="0" y="1972152"/>
                </a:lnTo>
                <a:lnTo>
                  <a:pt x="0" y="12515"/>
                </a:lnTo>
                <a:lnTo>
                  <a:pt x="108623" y="29540"/>
                </a:lnTo>
                <a:lnTo>
                  <a:pt x="300195" y="56163"/>
                </a:lnTo>
                <a:lnTo>
                  <a:pt x="527528" y="88041"/>
                </a:lnTo>
                <a:lnTo>
                  <a:pt x="779127" y="121671"/>
                </a:lnTo>
                <a:lnTo>
                  <a:pt x="1062654" y="157052"/>
                </a:lnTo>
                <a:lnTo>
                  <a:pt x="1371726" y="194535"/>
                </a:lnTo>
                <a:lnTo>
                  <a:pt x="1707616" y="232018"/>
                </a:lnTo>
                <a:lnTo>
                  <a:pt x="2065219" y="270201"/>
                </a:lnTo>
                <a:lnTo>
                  <a:pt x="2450918" y="305583"/>
                </a:lnTo>
                <a:lnTo>
                  <a:pt x="2854496" y="339562"/>
                </a:lnTo>
                <a:lnTo>
                  <a:pt x="3281065" y="370390"/>
                </a:lnTo>
                <a:lnTo>
                  <a:pt x="3725514" y="399815"/>
                </a:lnTo>
                <a:lnTo>
                  <a:pt x="4189119" y="427490"/>
                </a:lnTo>
                <a:lnTo>
                  <a:pt x="4426671" y="437298"/>
                </a:lnTo>
                <a:lnTo>
                  <a:pt x="4669330" y="448158"/>
                </a:lnTo>
                <a:lnTo>
                  <a:pt x="4915819" y="458317"/>
                </a:lnTo>
                <a:lnTo>
                  <a:pt x="5163586" y="464973"/>
                </a:lnTo>
                <a:lnTo>
                  <a:pt x="5416461" y="470928"/>
                </a:lnTo>
                <a:lnTo>
                  <a:pt x="5671892" y="477234"/>
                </a:lnTo>
                <a:lnTo>
                  <a:pt x="5932430" y="481437"/>
                </a:lnTo>
                <a:lnTo>
                  <a:pt x="6195523" y="481437"/>
                </a:lnTo>
                <a:lnTo>
                  <a:pt x="6461170" y="483539"/>
                </a:lnTo>
                <a:lnTo>
                  <a:pt x="6729372" y="481437"/>
                </a:lnTo>
                <a:lnTo>
                  <a:pt x="7001406" y="477234"/>
                </a:lnTo>
                <a:lnTo>
                  <a:pt x="7273439" y="473380"/>
                </a:lnTo>
                <a:lnTo>
                  <a:pt x="7549303" y="464973"/>
                </a:lnTo>
                <a:lnTo>
                  <a:pt x="7827722" y="456215"/>
                </a:lnTo>
                <a:lnTo>
                  <a:pt x="8106140" y="446056"/>
                </a:lnTo>
                <a:lnTo>
                  <a:pt x="8387114" y="431694"/>
                </a:lnTo>
                <a:lnTo>
                  <a:pt x="8670640" y="414528"/>
                </a:lnTo>
                <a:lnTo>
                  <a:pt x="8955446" y="398064"/>
                </a:lnTo>
                <a:lnTo>
                  <a:pt x="9240250" y="377045"/>
                </a:lnTo>
                <a:lnTo>
                  <a:pt x="9528886" y="351823"/>
                </a:lnTo>
                <a:lnTo>
                  <a:pt x="9813691" y="326601"/>
                </a:lnTo>
                <a:lnTo>
                  <a:pt x="10103603" y="297525"/>
                </a:lnTo>
                <a:lnTo>
                  <a:pt x="10394794" y="265647"/>
                </a:lnTo>
                <a:lnTo>
                  <a:pt x="10682153" y="232018"/>
                </a:lnTo>
                <a:lnTo>
                  <a:pt x="10973344" y="192783"/>
                </a:lnTo>
                <a:lnTo>
                  <a:pt x="11263257" y="150746"/>
                </a:lnTo>
                <a:lnTo>
                  <a:pt x="11554448" y="109060"/>
                </a:lnTo>
                <a:lnTo>
                  <a:pt x="11844360" y="60367"/>
                </a:lnTo>
                <a:lnTo>
                  <a:pt x="12132996" y="106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1C7165-8A3A-44EB-88D0-4EFA36A00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A1081473-BB93-49A4-B605-4E2053739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F967BA7-4205-4790-840B-8F130C47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1" y="838200"/>
            <a:ext cx="8825659" cy="977902"/>
          </a:xfrm>
        </p:spPr>
        <p:txBody>
          <a:bodyPr>
            <a:normAutofit/>
          </a:bodyPr>
          <a:lstStyle/>
          <a:p>
            <a:pPr algn="ctr"/>
            <a:r>
              <a:rPr lang="cs-CZ">
                <a:solidFill>
                  <a:srgbClr val="EBEBEB"/>
                </a:solidFill>
              </a:rPr>
              <a:t>Instrumentarium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2E984CA-7CD0-4D1D-A572-FC3FFE3CA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171" y="2308860"/>
            <a:ext cx="8825659" cy="3469909"/>
          </a:xfr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404040"/>
                </a:solidFill>
              </a:rPr>
              <a:t>Laparoskopické věž</a:t>
            </a:r>
          </a:p>
          <a:p>
            <a:r>
              <a:rPr lang="cs-CZ" sz="2200" dirty="0">
                <a:solidFill>
                  <a:srgbClr val="404040"/>
                </a:solidFill>
              </a:rPr>
              <a:t>Trokary (průměr od 6 mm do 22 mm)</a:t>
            </a:r>
          </a:p>
          <a:p>
            <a:pPr lvl="1"/>
            <a:r>
              <a:rPr lang="cs-CZ" sz="2200" dirty="0">
                <a:solidFill>
                  <a:srgbClr val="404040"/>
                </a:solidFill>
              </a:rPr>
              <a:t>11 mm pro zavedení 10 mm optiky </a:t>
            </a:r>
          </a:p>
          <a:p>
            <a:pPr lvl="1"/>
            <a:r>
              <a:rPr lang="cs-CZ" sz="2200" dirty="0">
                <a:solidFill>
                  <a:srgbClr val="404040"/>
                </a:solidFill>
              </a:rPr>
              <a:t>6 mm pro zavedení operačních nástrojů</a:t>
            </a:r>
          </a:p>
          <a:p>
            <a:r>
              <a:rPr lang="cs-CZ" sz="2200" dirty="0">
                <a:solidFill>
                  <a:srgbClr val="404040"/>
                </a:solidFill>
              </a:rPr>
              <a:t>Laparoskopická optika (sklon 0° až 45°) </a:t>
            </a:r>
          </a:p>
          <a:p>
            <a:r>
              <a:rPr lang="cs-CZ" sz="2200" dirty="0">
                <a:solidFill>
                  <a:srgbClr val="404040"/>
                </a:solidFill>
              </a:rPr>
              <a:t>Kamera</a:t>
            </a:r>
          </a:p>
          <a:p>
            <a:r>
              <a:rPr lang="cs-CZ" sz="2200" dirty="0">
                <a:solidFill>
                  <a:srgbClr val="404040"/>
                </a:solidFill>
              </a:rPr>
              <a:t>Operační nástroje (5mm až 11 mm, kleště, násadce,..)</a:t>
            </a:r>
          </a:p>
          <a:p>
            <a:r>
              <a:rPr lang="cs-CZ" sz="2200" dirty="0">
                <a:solidFill>
                  <a:srgbClr val="404040"/>
                </a:solidFill>
              </a:rPr>
              <a:t>Klasické chirurgické nástroje (nůžky, pinzety, jehelce, disektory,…)</a:t>
            </a:r>
          </a:p>
        </p:txBody>
      </p:sp>
    </p:spTree>
    <p:extLst>
      <p:ext uri="{BB962C8B-B14F-4D97-AF65-F5344CB8AC3E}">
        <p14:creationId xmlns:p14="http://schemas.microsoft.com/office/powerpoint/2010/main" val="3214008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B6E596E-E93D-4845-B583-6E3BA5A7C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1" b="7960"/>
          <a:stretch/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75C1F2D-0F23-4A27-8E85-4B513CA5E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1755" y="3018655"/>
            <a:ext cx="3471799" cy="654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dirty="0" err="1"/>
              <a:t>Laparoskopická</a:t>
            </a:r>
            <a:r>
              <a:rPr lang="en-US" sz="2600" dirty="0"/>
              <a:t> </a:t>
            </a:r>
            <a:r>
              <a:rPr lang="en-US" sz="2600" dirty="0" err="1"/>
              <a:t>věž</a:t>
            </a:r>
            <a:endParaRPr lang="en-US" sz="2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5449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CC3DF159-A62C-40A0-86EB-55F5FCDB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BAB0082-63C2-4700-8075-393108F50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375" y="5532177"/>
            <a:ext cx="5087885" cy="5943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Optický</a:t>
            </a:r>
            <a:r>
              <a:rPr lang="en-US" sz="2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kabel</a:t>
            </a:r>
            <a:r>
              <a:rPr lang="en-US" sz="2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26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kamera</a:t>
            </a:r>
            <a:endParaRPr lang="en-US" sz="26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Zástupný obsah 3" descr="Obsah obrázku vsedě, hrníček, dvojice, stůl&#10;&#10;Popis byl vytvořen automaticky">
            <a:extLst>
              <a:ext uri="{FF2B5EF4-FFF2-40B4-BE49-F238E27FC236}">
                <a16:creationId xmlns:a16="http://schemas.microsoft.com/office/drawing/2014/main" id="{5535F5BC-7A96-4658-B2F6-0AD22F2A3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44517" y="1220049"/>
            <a:ext cx="9702966" cy="400247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5DDC647-9031-4B8C-B212-04560303C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26654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BB9A53-3D2D-4678-91E9-240863427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Gynekologické výkony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29ECFA-607E-420A-BCA7-6C3D384EEF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954" y="2286000"/>
            <a:ext cx="4825158" cy="4251960"/>
          </a:xfrm>
        </p:spPr>
        <p:txBody>
          <a:bodyPr>
            <a:normAutofit/>
          </a:bodyPr>
          <a:lstStyle/>
          <a:p>
            <a:r>
              <a:rPr lang="cs-CZ" sz="2000" dirty="0"/>
              <a:t>Akutní pánevní bolest (GEU, torze adnex, ruptura ovariální cysty)</a:t>
            </a:r>
          </a:p>
          <a:p>
            <a:r>
              <a:rPr lang="cs-CZ" sz="2000" dirty="0"/>
              <a:t>Zánětlivé onemocnění adnex</a:t>
            </a:r>
          </a:p>
          <a:p>
            <a:r>
              <a:rPr lang="cs-CZ" sz="2000" dirty="0"/>
              <a:t>Laparoskopická hysterektomie (LAVH, TLH, LASH, CISH, LAVRH)</a:t>
            </a:r>
          </a:p>
          <a:p>
            <a:r>
              <a:rPr lang="cs-CZ" sz="2000" dirty="0"/>
              <a:t>Endometrióza</a:t>
            </a:r>
          </a:p>
          <a:p>
            <a:r>
              <a:rPr lang="cs-CZ" sz="2000" dirty="0"/>
              <a:t>Sterilizace (chromopertubace)</a:t>
            </a:r>
          </a:p>
          <a:p>
            <a:r>
              <a:rPr lang="cs-CZ" sz="2000" dirty="0"/>
              <a:t>Resekce vaječníku nebo </a:t>
            </a:r>
            <a:r>
              <a:rPr lang="cs-CZ" sz="2000" dirty="0" err="1"/>
              <a:t>ovarektomie</a:t>
            </a:r>
            <a:endParaRPr lang="cs-CZ" sz="2000" dirty="0"/>
          </a:p>
          <a:p>
            <a:r>
              <a:rPr lang="cs-CZ" sz="2000" dirty="0"/>
              <a:t>Vyjmutí pouze vaječníkové cysty (enukleace)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890C569-E087-46ED-B95B-4C5ED67CB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712" y="2286000"/>
            <a:ext cx="4825159" cy="4251960"/>
          </a:xfrm>
        </p:spPr>
        <p:txBody>
          <a:bodyPr>
            <a:normAutofit/>
          </a:bodyPr>
          <a:lstStyle/>
          <a:p>
            <a:r>
              <a:rPr lang="cs-CZ" sz="2000" dirty="0"/>
              <a:t>Vyjmutí vejcovodů (sapingektomie)</a:t>
            </a:r>
          </a:p>
          <a:p>
            <a:r>
              <a:rPr lang="cs-CZ" sz="2000" dirty="0"/>
              <a:t>Mimoděložní těhotenství</a:t>
            </a:r>
          </a:p>
          <a:p>
            <a:r>
              <a:rPr lang="cs-CZ" sz="2000" dirty="0"/>
              <a:t>Operace děložních přívěsků vaječníků i vejcovodů (adnexetomie)</a:t>
            </a:r>
          </a:p>
          <a:p>
            <a:r>
              <a:rPr lang="cs-CZ" sz="2000" dirty="0"/>
              <a:t>Diagnostika tumorů, cizího tělesa</a:t>
            </a:r>
          </a:p>
          <a:p>
            <a:r>
              <a:rPr lang="cs-CZ" sz="2000" dirty="0"/>
              <a:t>Onkologické operace</a:t>
            </a:r>
          </a:p>
        </p:txBody>
      </p:sp>
    </p:spTree>
    <p:extLst>
      <p:ext uri="{BB962C8B-B14F-4D97-AF65-F5344CB8AC3E}">
        <p14:creationId xmlns:p14="http://schemas.microsoft.com/office/powerpoint/2010/main" val="812111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BDA86E8-6E76-4A33-A08C-42846F2EC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07145" y="1241266"/>
            <a:ext cx="4535926" cy="3153753"/>
          </a:xfrm>
        </p:spPr>
        <p:txBody>
          <a:bodyPr>
            <a:normAutofit/>
          </a:bodyPr>
          <a:lstStyle/>
          <a:p>
            <a:endParaRPr lang="cs-CZ">
              <a:solidFill>
                <a:srgbClr val="EBEBEB"/>
              </a:solidFill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6C0747C-3690-4FD3-9550-4F411DB73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7145" y="4591665"/>
            <a:ext cx="4535926" cy="1622322"/>
          </a:xfrm>
        </p:spPr>
        <p:txBody>
          <a:bodyPr>
            <a:normAutofit/>
          </a:bodyPr>
          <a:lstStyle/>
          <a:p>
            <a:endParaRPr lang="cs-CZ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2D86BB-893F-471B-AD66-50E01777C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3" y="396837"/>
            <a:ext cx="6451503" cy="6058999"/>
            <a:chOff x="423333" y="396837"/>
            <a:chExt cx="6451503" cy="605899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1E3F80D-79C6-468A-83E4-3FEA58556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3" y="402165"/>
              <a:ext cx="522933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09504C1-96CE-44B4-8DF0-613CF9D1DA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3161515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1F299836-4C10-4395-B386-C0FA537C4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5004670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7" name="Obrázek 6" descr="Obsah obrázku osoba, místnost, vsedě, lidé&#10;&#10;Popis byl vytvořen automaticky">
            <a:extLst>
              <a:ext uri="{FF2B5EF4-FFF2-40B4-BE49-F238E27FC236}">
                <a16:creationId xmlns:a16="http://schemas.microsoft.com/office/drawing/2014/main" id="{F8C220CB-536F-4E90-BC1F-8D0B23392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8" r="15579" b="1"/>
          <a:stretch/>
        </p:blipFill>
        <p:spPr>
          <a:xfrm>
            <a:off x="2034169" y="0"/>
            <a:ext cx="7620038" cy="686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26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88DD50E-1D2D-48C6-A470-79FB7F337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DB0ED7D-0741-41C8-9BCD-85B80680F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insuflace co2 operace">
            <a:extLst>
              <a:ext uri="{FF2B5EF4-FFF2-40B4-BE49-F238E27FC236}">
                <a16:creationId xmlns:a16="http://schemas.microsoft.com/office/drawing/2014/main" id="{59ABE6B0-B4B0-426B-A281-7036450B5C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8475" y="0"/>
            <a:ext cx="6582409" cy="68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461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8DD50E-1D2D-48C6-A470-79FB7F337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78DAAE-B0C3-49A3-8AB1-AD2FF0E36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A8A81D-3338-4B0F-A26F-A3D259D27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801794"/>
            <a:ext cx="11000237" cy="5248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155665-7CE2-4939-AE5E-020DC1D20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Zástupný obsah 3" descr="Obsah obrázku jídlo&#10;&#10;Popis byl vytvořen automaticky">
            <a:extLst>
              <a:ext uri="{FF2B5EF4-FFF2-40B4-BE49-F238E27FC236}">
                <a16:creationId xmlns:a16="http://schemas.microsoft.com/office/drawing/2014/main" id="{C456CFE3-EFBF-4672-ACF7-AF8B43FD6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6" y="1944794"/>
            <a:ext cx="10976683" cy="343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64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616407-3E4D-4469-BDAF-3837EBF9F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Zástupný obsah 3" descr="Obsah obrázku ovoce&#10;&#10;Popis byl vytvořen automaticky">
            <a:extLst>
              <a:ext uri="{FF2B5EF4-FFF2-40B4-BE49-F238E27FC236}">
                <a16:creationId xmlns:a16="http://schemas.microsoft.com/office/drawing/2014/main" id="{3C8FF113-C994-4F25-8B75-588F17B49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7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91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89FE3FA-A44C-4C6B-9291-3D7327AF8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87B0CD-AFAE-471B-9942-6B1D00B5C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D093738-88B9-45F2-8F7A-78E2A97B7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10C0501-C29B-462F-8F69-CCC0BBBEA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Obrázek 4" descr="Obsah obrázku vsedě, ovoce, stůl, jídlo&#10;&#10;Popis byl vytvořen automaticky">
            <a:extLst>
              <a:ext uri="{FF2B5EF4-FFF2-40B4-BE49-F238E27FC236}">
                <a16:creationId xmlns:a16="http://schemas.microsoft.com/office/drawing/2014/main" id="{7CCCF2A2-1338-4EA6-8861-FCBEF85CD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979080"/>
            <a:ext cx="5774266" cy="4893691"/>
          </a:xfrm>
          <a:prstGeom prst="rect">
            <a:avLst/>
          </a:prstGeom>
        </p:spPr>
      </p:pic>
      <p:pic>
        <p:nvPicPr>
          <p:cNvPr id="4" name="Zástupný obsah 3" descr="Obsah obrázku interiér, jídlo, vsedě, stůl&#10;&#10;Popis byl vytvořen automaticky">
            <a:extLst>
              <a:ext uri="{FF2B5EF4-FFF2-40B4-BE49-F238E27FC236}">
                <a16:creationId xmlns:a16="http://schemas.microsoft.com/office/drawing/2014/main" id="{1990130F-77D8-46BF-ACC1-50E9151AD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74267" y="1143000"/>
            <a:ext cx="6095999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51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0">
            <a:extLst>
              <a:ext uri="{FF2B5EF4-FFF2-40B4-BE49-F238E27FC236}">
                <a16:creationId xmlns:a16="http://schemas.microsoft.com/office/drawing/2014/main" id="{ACCC08F4-6649-4752-A49D-EC2C8E965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Rectangle 11">
              <a:extLst>
                <a:ext uri="{FF2B5EF4-FFF2-40B4-BE49-F238E27FC236}">
                  <a16:creationId xmlns:a16="http://schemas.microsoft.com/office/drawing/2014/main" id="{DCCBFAE1-A7B8-4741-A1BD-1D22BE1B9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12">
              <a:extLst>
                <a:ext uri="{FF2B5EF4-FFF2-40B4-BE49-F238E27FC236}">
                  <a16:creationId xmlns:a16="http://schemas.microsoft.com/office/drawing/2014/main" id="{A8DFBA0E-2986-4121-92BD-9ADBE9F79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13">
              <a:extLst>
                <a:ext uri="{FF2B5EF4-FFF2-40B4-BE49-F238E27FC236}">
                  <a16:creationId xmlns:a16="http://schemas.microsoft.com/office/drawing/2014/main" id="{D6B514A6-1440-4614-B316-443C485A1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Oval 14">
              <a:extLst>
                <a:ext uri="{FF2B5EF4-FFF2-40B4-BE49-F238E27FC236}">
                  <a16:creationId xmlns:a16="http://schemas.microsoft.com/office/drawing/2014/main" id="{B7C4B390-CACA-4CE0-A179-19E2CAADF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15">
              <a:extLst>
                <a:ext uri="{FF2B5EF4-FFF2-40B4-BE49-F238E27FC236}">
                  <a16:creationId xmlns:a16="http://schemas.microsoft.com/office/drawing/2014/main" id="{39330A14-E127-4084-BA51-D86B9568B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Oval 16">
              <a:extLst>
                <a:ext uri="{FF2B5EF4-FFF2-40B4-BE49-F238E27FC236}">
                  <a16:creationId xmlns:a16="http://schemas.microsoft.com/office/drawing/2014/main" id="{F47AD4CB-E128-49E9-A8C2-AC0CEA98F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D76D76C3-9DFE-4C5F-8F74-D65651A74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7FC72400-C794-438B-90D7-5F6E03028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AD24BDB9-26CF-4AAC-B31C-95E190D55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4947D45-3E3A-4249-A3DB-5B907C17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BE4897-C7A1-4E8C-B5A5-8797DAC6D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C300240B-912F-4AD7-AE1B-923B3F98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421EF78-B00C-42F8-8908-2CF3E417C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F3E0A6DF-2313-4EC2-B95B-212CD4861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81872B4-195D-4C55-8A52-8F9C1065E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tx1"/>
                </a:solidFill>
              </a:rPr>
              <a:t>Co je to laparoskopie?</a:t>
            </a:r>
          </a:p>
        </p:txBody>
      </p:sp>
      <p:pic>
        <p:nvPicPr>
          <p:cNvPr id="6" name="Obrázek 5" descr="Obsah obrázku dvojice, stůl, vsedě&#10;&#10;Popis byl vytvořen automaticky">
            <a:extLst>
              <a:ext uri="{FF2B5EF4-FFF2-40B4-BE49-F238E27FC236}">
                <a16:creationId xmlns:a16="http://schemas.microsoft.com/office/drawing/2014/main" id="{911D832E-8F45-4677-88B5-D4D48CA3AC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79" r="28013" b="-2"/>
          <a:stretch/>
        </p:blipFill>
        <p:spPr>
          <a:xfrm>
            <a:off x="8472236" y="803751"/>
            <a:ext cx="3113904" cy="525049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083B194-504C-4B70-B8F6-80C51076F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9BF1AE2-40FC-4B8F-B531-AB84540A2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C4EB7C1-42EF-4F28-AF4F-02E879CB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ED6A19-61D0-422D-80ED-4D02D5A50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955" y="2120900"/>
            <a:ext cx="3133726" cy="38989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cs-CZ" dirty="0">
                <a:solidFill>
                  <a:schemeClr val="tx1"/>
                </a:solidFill>
              </a:rPr>
              <a:t>je to invazivní diagnostický a operační výkon, který se provádí až na výjimky v celkové anestezii</a:t>
            </a:r>
          </a:p>
          <a:p>
            <a:r>
              <a:rPr lang="cs-CZ" dirty="0">
                <a:solidFill>
                  <a:schemeClr val="tx1"/>
                </a:solidFill>
              </a:rPr>
              <a:t>používají se při něm optické a laparoskopii uzpůsobené nástroje</a:t>
            </a:r>
          </a:p>
          <a:p>
            <a:r>
              <a:rPr lang="cs-CZ" dirty="0">
                <a:solidFill>
                  <a:schemeClr val="tx1"/>
                </a:solidFill>
              </a:rPr>
              <a:t>nástroje se do těla dostávají pomocí malých řezů (obvykle 0,5–1,5 cm)</a:t>
            </a:r>
          </a:p>
        </p:txBody>
      </p:sp>
      <p:pic>
        <p:nvPicPr>
          <p:cNvPr id="5" name="Zástupný obsah 4" descr="Obsah obrázku skupina&#10;&#10;Popis byl vytvořen automaticky">
            <a:extLst>
              <a:ext uri="{FF2B5EF4-FFF2-40B4-BE49-F238E27FC236}">
                <a16:creationId xmlns:a16="http://schemas.microsoft.com/office/drawing/2014/main" id="{B180E87F-38ED-402C-B3D3-64C6DB15D7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1640" r="29052" b="-2"/>
          <a:stretch/>
        </p:blipFill>
        <p:spPr>
          <a:xfrm>
            <a:off x="5194607" y="803751"/>
            <a:ext cx="3113903" cy="52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95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616407-3E4D-4469-BDAF-3837EBF9F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9AF1E17-E2EA-4DFA-ABA4-1FF1F27FA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5B254329-6146-42F5-9E30-4BB7D9457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880752" y="1770635"/>
            <a:ext cx="3346744" cy="612847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Image result for laparoscopy ovarian cyst surgery">
            <a:extLst>
              <a:ext uri="{FF2B5EF4-FFF2-40B4-BE49-F238E27FC236}">
                <a16:creationId xmlns:a16="http://schemas.microsoft.com/office/drawing/2014/main" id="{92F02DD8-1813-4781-9A19-AC725DEDB0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6" b="-1"/>
          <a:stretch/>
        </p:blipFill>
        <p:spPr bwMode="auto">
          <a:xfrm>
            <a:off x="116694" y="0"/>
            <a:ext cx="11434031" cy="6858000"/>
          </a:xfrm>
          <a:custGeom>
            <a:avLst/>
            <a:gdLst/>
            <a:ahLst/>
            <a:cxnLst/>
            <a:rect l="l" t="t" r="r" b="b"/>
            <a:pathLst>
              <a:path w="6933502" h="5571066">
                <a:moveTo>
                  <a:pt x="55276" y="0"/>
                </a:moveTo>
                <a:lnTo>
                  <a:pt x="6933502" y="0"/>
                </a:lnTo>
                <a:lnTo>
                  <a:pt x="6933502" y="5571066"/>
                </a:lnTo>
                <a:lnTo>
                  <a:pt x="0" y="5571066"/>
                </a:lnTo>
                <a:lnTo>
                  <a:pt x="0" y="5571065"/>
                </a:lnTo>
                <a:lnTo>
                  <a:pt x="50061" y="5571065"/>
                </a:lnTo>
                <a:lnTo>
                  <a:pt x="58753" y="5504841"/>
                </a:lnTo>
                <a:lnTo>
                  <a:pt x="73023" y="5397085"/>
                </a:lnTo>
                <a:lnTo>
                  <a:pt x="88078" y="5277828"/>
                </a:lnTo>
                <a:lnTo>
                  <a:pt x="103917" y="5143437"/>
                </a:lnTo>
                <a:lnTo>
                  <a:pt x="120697" y="4996938"/>
                </a:lnTo>
                <a:lnTo>
                  <a:pt x="137476" y="4837726"/>
                </a:lnTo>
                <a:lnTo>
                  <a:pt x="154570" y="4668224"/>
                </a:lnTo>
                <a:lnTo>
                  <a:pt x="170408" y="4485403"/>
                </a:lnTo>
                <a:lnTo>
                  <a:pt x="185620" y="4294107"/>
                </a:lnTo>
                <a:lnTo>
                  <a:pt x="199420" y="4091914"/>
                </a:lnTo>
                <a:lnTo>
                  <a:pt x="212593" y="3881246"/>
                </a:lnTo>
                <a:lnTo>
                  <a:pt x="224982" y="3661498"/>
                </a:lnTo>
                <a:lnTo>
                  <a:pt x="229373" y="3548900"/>
                </a:lnTo>
                <a:lnTo>
                  <a:pt x="234234" y="3433880"/>
                </a:lnTo>
                <a:lnTo>
                  <a:pt x="238782" y="3317044"/>
                </a:lnTo>
                <a:lnTo>
                  <a:pt x="241761" y="3199603"/>
                </a:lnTo>
                <a:lnTo>
                  <a:pt x="244427" y="3079740"/>
                </a:lnTo>
                <a:lnTo>
                  <a:pt x="247250" y="2958667"/>
                </a:lnTo>
                <a:lnTo>
                  <a:pt x="249132" y="2835172"/>
                </a:lnTo>
                <a:lnTo>
                  <a:pt x="249132" y="2710467"/>
                </a:lnTo>
                <a:lnTo>
                  <a:pt x="250073" y="2584550"/>
                </a:lnTo>
                <a:lnTo>
                  <a:pt x="249132" y="2457423"/>
                </a:lnTo>
                <a:lnTo>
                  <a:pt x="247250" y="2328480"/>
                </a:lnTo>
                <a:lnTo>
                  <a:pt x="245525" y="2199537"/>
                </a:lnTo>
                <a:lnTo>
                  <a:pt x="241761" y="2068778"/>
                </a:lnTo>
                <a:lnTo>
                  <a:pt x="237841" y="1936808"/>
                </a:lnTo>
                <a:lnTo>
                  <a:pt x="233293" y="1804838"/>
                </a:lnTo>
                <a:lnTo>
                  <a:pt x="226863" y="1671657"/>
                </a:lnTo>
                <a:lnTo>
                  <a:pt x="219179" y="1537265"/>
                </a:lnTo>
                <a:lnTo>
                  <a:pt x="211809" y="1402269"/>
                </a:lnTo>
                <a:lnTo>
                  <a:pt x="202400" y="1267272"/>
                </a:lnTo>
                <a:lnTo>
                  <a:pt x="191109" y="1130459"/>
                </a:lnTo>
                <a:lnTo>
                  <a:pt x="179818" y="995462"/>
                </a:lnTo>
                <a:lnTo>
                  <a:pt x="166801" y="858044"/>
                </a:lnTo>
                <a:lnTo>
                  <a:pt x="152531" y="720020"/>
                </a:lnTo>
                <a:lnTo>
                  <a:pt x="137476" y="583812"/>
                </a:lnTo>
                <a:lnTo>
                  <a:pt x="119912" y="445789"/>
                </a:lnTo>
                <a:lnTo>
                  <a:pt x="101094" y="308370"/>
                </a:lnTo>
                <a:lnTo>
                  <a:pt x="82432" y="170347"/>
                </a:lnTo>
                <a:lnTo>
                  <a:pt x="60635" y="3292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72BE43CF-5A8F-4260-9B74-14E5BE9D6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62775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616407-3E4D-4469-BDAF-3837EBF9F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Zástupný obsah 4" descr="Obsah obrázku vsedě, stůl, hra&#10;&#10;Popis byl vytvořen automaticky">
            <a:extLst>
              <a:ext uri="{FF2B5EF4-FFF2-40B4-BE49-F238E27FC236}">
                <a16:creationId xmlns:a16="http://schemas.microsoft.com/office/drawing/2014/main" id="{133B07E2-36F9-4010-880E-06BA73ED7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427" b="32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07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D22D1B95-2B54-43E9-85D9-B489F6C5D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21010068">
            <a:off x="8490951" y="4185117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7D0F3F6D-A49D-4406-8D61-1C4F8D792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455612" y="4241801"/>
            <a:ext cx="11277600" cy="2337161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D953A318-DA8D-4405-9536-D889E45C5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382A3D-2F90-475C-8DF2-F666FEA34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84F4ECA-CB58-4E36-9F5E-FAEC52CBA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143000"/>
            <a:ext cx="8825658" cy="3389217"/>
          </a:xfrm>
        </p:spPr>
        <p:txBody>
          <a:bodyPr anchor="ctr">
            <a:normAutofit/>
          </a:bodyPr>
          <a:lstStyle/>
          <a:p>
            <a:pPr algn="ctr"/>
            <a:r>
              <a:rPr lang="cs-CZ" sz="6600">
                <a:solidFill>
                  <a:srgbClr val="FFFFFF"/>
                </a:solidFill>
              </a:rPr>
              <a:t>Děkuji  za pozornost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3F25F770-8BBE-43D5-87D6-DAF96D26C7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1" y="5240851"/>
            <a:ext cx="8825658" cy="828932"/>
          </a:xfrm>
        </p:spPr>
        <p:txBody>
          <a:bodyPr>
            <a:normAutofit/>
          </a:bodyPr>
          <a:lstStyle/>
          <a:p>
            <a:pPr algn="ctr"/>
            <a:endParaRPr lang="cs-CZ" sz="2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00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AB382E-B011-401A-8B97-654970B08A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Průběh operace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CDB04F5-D012-4150-B868-8F2BD9D350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056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FCF19D-DF99-412C-82B8-CC9AB8DA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600" b="0" i="0" kern="1200" spc="8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1. Umístění pacientky na operačním stole v modifikované litotomické pozici po uvedení do narkózy.</a:t>
            </a:r>
            <a:br>
              <a:rPr lang="cs-CZ" sz="2600" b="0" i="0" kern="1200" spc="8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cs-CZ" sz="26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8674B27-345E-48BB-A5CB-9A2AD97A9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55" y="4591665"/>
            <a:ext cx="3161016" cy="162232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cs-CZ" sz="1800" b="0" i="0" kern="1200" cap="all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A657F0-42F3-40D3-BC75-7DA1F5C6A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E94FF68-7A60-47B7-AB98-1674FC7F2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42B4F8D7-4E9C-45EF-9072-1AF32CEF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3ECBDDDB-593C-40F0-8E80-AA75798EE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4" name="Zástupný obsah 4" descr="Obsah obrázku stůl, muž, žena, lyžování&#10;&#10;Popis byl vytvořen automaticky">
            <a:extLst>
              <a:ext uri="{FF2B5EF4-FFF2-40B4-BE49-F238E27FC236}">
                <a16:creationId xmlns:a16="http://schemas.microsoft.com/office/drawing/2014/main" id="{BA0A7495-8510-4027-B979-B8B8123ECF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09763" y="1453391"/>
            <a:ext cx="6443180" cy="395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96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AB8E3704-0CB2-48C2-A46B-EDB627185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6872906-1D7A-472A-B90B-D4B00113A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09D3A24-9F80-4EC9-9D80-28C5CBA8F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4C2B571-8160-4749-AB99-260E8052A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D3C1606-1BAC-4A69-9F43-F6E67CB6C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397045-2268-40AF-9089-9D961D8E0E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AE24740E-2CEE-4EC4-8BDF-623C761B5A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A8A3FE0-02CA-4429-B3E2-5472DAD1E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333" y="2099733"/>
            <a:ext cx="5730960" cy="2677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/>
              <a:t>2. Dezinfekce a příprava operačního pole, zavedení permanentního katétru do močového měchýře, děložního manipulátoru apod.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3D732C6-55AE-4790-AD57-19F132650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2333" y="4777380"/>
            <a:ext cx="5730960" cy="86142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/>
          </a:p>
        </p:txBody>
      </p:sp>
      <p:pic>
        <p:nvPicPr>
          <p:cNvPr id="4" name="Obrázek 3" descr="Obsah obrázku osoba, baseballový míček, modrá, netopýr&#10;&#10;Popis byl vytvořen automaticky">
            <a:extLst>
              <a:ext uri="{FF2B5EF4-FFF2-40B4-BE49-F238E27FC236}">
                <a16:creationId xmlns:a16="http://schemas.microsoft.com/office/drawing/2014/main" id="{2B402A52-118A-4B3C-A84B-42ECBEF853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32" r="1" b="14034"/>
          <a:stretch/>
        </p:blipFill>
        <p:spPr>
          <a:xfrm>
            <a:off x="478965" y="471948"/>
            <a:ext cx="3751053" cy="2957051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1AB3E5B-B3BF-404B-8289-0949F7EE1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Obrázek 4" descr="Obsah obrázku hra&#10;&#10;Popis byl vytvořen automaticky">
            <a:extLst>
              <a:ext uri="{FF2B5EF4-FFF2-40B4-BE49-F238E27FC236}">
                <a16:creationId xmlns:a16="http://schemas.microsoft.com/office/drawing/2014/main" id="{6694B9E1-E229-494B-8252-F8CAA7158C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48" r="-2" b="8748"/>
          <a:stretch/>
        </p:blipFill>
        <p:spPr>
          <a:xfrm>
            <a:off x="478964" y="3428999"/>
            <a:ext cx="3751053" cy="2952155"/>
          </a:xfrm>
          <a:prstGeom prst="rect">
            <a:avLst/>
          </a:prstGeom>
          <a:ln>
            <a:noFill/>
          </a:ln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E5B911B-0E12-4F97-9057-78D206FE4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8964" y="3428999"/>
            <a:ext cx="3751053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259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1E7FA9-7BD9-41AD-9E88-0BCC14BAD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en-US" sz="26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Palpace</a:t>
            </a:r>
            <a:r>
              <a:rPr lang="en-US" sz="2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bifurkace</a:t>
            </a:r>
            <a:r>
              <a:rPr lang="en-US" sz="2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6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rozdělení</a:t>
            </a:r>
            <a:r>
              <a:rPr lang="en-US" sz="2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6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rozvětvení</a:t>
            </a:r>
            <a:r>
              <a:rPr lang="en-US" sz="2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) </a:t>
            </a:r>
            <a:r>
              <a:rPr lang="en-US" sz="26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aorty</a:t>
            </a:r>
            <a:r>
              <a:rPr lang="en-US" sz="2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26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promontoria</a:t>
            </a:r>
            <a:r>
              <a:rPr lang="en-US" sz="2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6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umbilikus</a:t>
            </a:r>
            <a:r>
              <a:rPr lang="en-US" sz="2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v </a:t>
            </a:r>
            <a:r>
              <a:rPr lang="en-US" sz="26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úrovni</a:t>
            </a:r>
            <a:r>
              <a:rPr lang="en-US" sz="2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L3–4, </a:t>
            </a:r>
            <a:r>
              <a:rPr lang="en-US" sz="26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bifurkace</a:t>
            </a:r>
            <a:r>
              <a:rPr lang="en-US" sz="2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L4–5)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CE530C-0A2C-45A0-95E0-E3E05BE17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60773" y="4591665"/>
            <a:ext cx="3382298" cy="115015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 b="0" i="0" kern="1200" cap="all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Obrázek 3" descr="Obsah obrázku text, kreslení&#10;&#10;Popis byl vytvořen automaticky">
            <a:extLst>
              <a:ext uri="{FF2B5EF4-FFF2-40B4-BE49-F238E27FC236}">
                <a16:creationId xmlns:a16="http://schemas.microsoft.com/office/drawing/2014/main" id="{B7E7D628-A194-4A89-AEE1-DEB780B2C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266" y="1113063"/>
            <a:ext cx="5937901" cy="46287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9015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AB8E3704-0CB2-48C2-A46B-EDB627185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6872906-1D7A-472A-B90B-D4B00113A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C09D3A24-9F80-4EC9-9D80-28C5CBA8F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F4C2B571-8160-4749-AB99-260E8052A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62E997A-0432-49A4-B070-3AA336C9F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149" r="3" b="7308"/>
          <a:stretch/>
        </p:blipFill>
        <p:spPr>
          <a:xfrm>
            <a:off x="424435" y="402166"/>
            <a:ext cx="4931853" cy="3026834"/>
          </a:xfrm>
          <a:custGeom>
            <a:avLst/>
            <a:gdLst/>
            <a:ahLst/>
            <a:cxnLst/>
            <a:rect l="l" t="t" r="r" b="b"/>
            <a:pathLst>
              <a:path w="4931853" h="3026834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26834"/>
                </a:lnTo>
                <a:lnTo>
                  <a:pt x="0" y="3026834"/>
                </a:lnTo>
                <a:close/>
              </a:path>
            </a:pathLst>
          </a:cu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6469E47-CED7-48DA-AE21-5D87012116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512" b="-1"/>
          <a:stretch/>
        </p:blipFill>
        <p:spPr>
          <a:xfrm>
            <a:off x="423337" y="3429000"/>
            <a:ext cx="4932951" cy="3026836"/>
          </a:xfrm>
          <a:custGeom>
            <a:avLst/>
            <a:gdLst/>
            <a:ahLst/>
            <a:cxnLst/>
            <a:rect l="l" t="t" r="r" b="b"/>
            <a:pathLst>
              <a:path w="4932951" h="3026836">
                <a:moveTo>
                  <a:pt x="0" y="0"/>
                </a:moveTo>
                <a:lnTo>
                  <a:pt x="4697721" y="0"/>
                </a:lnTo>
                <a:lnTo>
                  <a:pt x="4697721" y="49641"/>
                </a:lnTo>
                <a:lnTo>
                  <a:pt x="4699603" y="173136"/>
                </a:lnTo>
                <a:lnTo>
                  <a:pt x="4702426" y="294209"/>
                </a:lnTo>
                <a:lnTo>
                  <a:pt x="4705092" y="414072"/>
                </a:lnTo>
                <a:lnTo>
                  <a:pt x="4708071" y="531513"/>
                </a:lnTo>
                <a:lnTo>
                  <a:pt x="4712619" y="648349"/>
                </a:lnTo>
                <a:lnTo>
                  <a:pt x="4717480" y="763369"/>
                </a:lnTo>
                <a:lnTo>
                  <a:pt x="4721871" y="875967"/>
                </a:lnTo>
                <a:lnTo>
                  <a:pt x="4734260" y="1095715"/>
                </a:lnTo>
                <a:lnTo>
                  <a:pt x="4747433" y="1306383"/>
                </a:lnTo>
                <a:lnTo>
                  <a:pt x="4761233" y="1508575"/>
                </a:lnTo>
                <a:lnTo>
                  <a:pt x="4776445" y="1699871"/>
                </a:lnTo>
                <a:lnTo>
                  <a:pt x="4792283" y="1882692"/>
                </a:lnTo>
                <a:lnTo>
                  <a:pt x="4809377" y="2052195"/>
                </a:lnTo>
                <a:lnTo>
                  <a:pt x="4826157" y="2211406"/>
                </a:lnTo>
                <a:lnTo>
                  <a:pt x="4842936" y="2357905"/>
                </a:lnTo>
                <a:lnTo>
                  <a:pt x="4858775" y="2492297"/>
                </a:lnTo>
                <a:lnTo>
                  <a:pt x="4873830" y="2611554"/>
                </a:lnTo>
                <a:lnTo>
                  <a:pt x="4888100" y="2719309"/>
                </a:lnTo>
                <a:lnTo>
                  <a:pt x="4900019" y="2810114"/>
                </a:lnTo>
                <a:lnTo>
                  <a:pt x="4911310" y="2886391"/>
                </a:lnTo>
                <a:lnTo>
                  <a:pt x="4927462" y="2991119"/>
                </a:lnTo>
                <a:lnTo>
                  <a:pt x="4932951" y="3026836"/>
                </a:lnTo>
                <a:lnTo>
                  <a:pt x="4478865" y="3026836"/>
                </a:lnTo>
                <a:lnTo>
                  <a:pt x="3683097" y="3026836"/>
                </a:lnTo>
                <a:lnTo>
                  <a:pt x="0" y="3026836"/>
                </a:lnTo>
                <a:close/>
              </a:path>
            </a:pathLst>
          </a:custGeom>
        </p:spPr>
      </p:pic>
      <p:sp>
        <p:nvSpPr>
          <p:cNvPr id="49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3C303C-D7CE-4973-ACA9-97D4C4F8B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5061" y="1241266"/>
            <a:ext cx="5428551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4.Insuflace (</a:t>
            </a:r>
            <a:r>
              <a:rPr lang="en-US" sz="2600" dirty="0" err="1"/>
              <a:t>vpravení</a:t>
            </a:r>
            <a:r>
              <a:rPr lang="en-US" sz="2600" dirty="0"/>
              <a:t>) CO</a:t>
            </a:r>
            <a:r>
              <a:rPr lang="en-US" sz="2600" baseline="-25000" dirty="0"/>
              <a:t>2</a:t>
            </a:r>
            <a:r>
              <a:rPr lang="en-US" sz="2600" dirty="0"/>
              <a:t> </a:t>
            </a:r>
            <a:r>
              <a:rPr lang="en-US" sz="2600" dirty="0" err="1"/>
              <a:t>pomocí</a:t>
            </a:r>
            <a:r>
              <a:rPr lang="en-US" sz="2600" dirty="0"/>
              <a:t> </a:t>
            </a:r>
            <a:r>
              <a:rPr lang="en-US" sz="2600" dirty="0" err="1"/>
              <a:t>Veressovy</a:t>
            </a:r>
            <a:r>
              <a:rPr lang="en-US" sz="2600" dirty="0"/>
              <a:t> </a:t>
            </a:r>
            <a:r>
              <a:rPr lang="en-US" sz="2600" dirty="0" err="1"/>
              <a:t>jehly</a:t>
            </a:r>
            <a:r>
              <a:rPr lang="en-US" sz="2600" dirty="0"/>
              <a:t>–</a:t>
            </a:r>
            <a:r>
              <a:rPr lang="en-US" sz="2600" dirty="0" err="1"/>
              <a:t>nejčastěji</a:t>
            </a:r>
            <a:r>
              <a:rPr lang="en-US" sz="2600" dirty="0"/>
              <a:t> </a:t>
            </a:r>
            <a:r>
              <a:rPr lang="en-US" sz="2600" dirty="0" err="1"/>
              <a:t>intraumbilikálně</a:t>
            </a:r>
            <a:r>
              <a:rPr lang="en-US" sz="2600" dirty="0"/>
              <a:t>.</a:t>
            </a:r>
            <a:br>
              <a:rPr lang="cs-CZ" sz="2600" dirty="0"/>
            </a:br>
            <a:endParaRPr lang="en-US" sz="26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9CA603-5F82-4A3D-A80B-10DC5FF6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5061" y="4591665"/>
            <a:ext cx="5428551" cy="16223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Plyn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nadzvedne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břišní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stěnu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vytvoří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místo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pro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pohyb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laparoskopických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nástrojů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90E5443F-3F43-40D4-AB2D-3AD3B5CE2EFD}"/>
              </a:ext>
            </a:extLst>
          </p:cNvPr>
          <p:cNvSpPr/>
          <p:nvPr/>
        </p:nvSpPr>
        <p:spPr>
          <a:xfrm rot="18797666">
            <a:off x="3592370" y="2646491"/>
            <a:ext cx="1107453" cy="3432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347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EED2E2BB-3846-41EB-9F1E-92C33C4A8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73D5773-5AC9-444A-A47A-EB6656ACD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81EB4475-C020-4325-AF59-31FCBFB7C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F7689D68-C339-4D5B-9DAA-E13F6BD4D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B9CC3E5-EA42-4393-A2C0-5192B91BD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osoba, interiér, vsedě, držení&#10;&#10;Popis byl vytvořen automaticky">
            <a:extLst>
              <a:ext uri="{FF2B5EF4-FFF2-40B4-BE49-F238E27FC236}">
                <a16:creationId xmlns:a16="http://schemas.microsoft.com/office/drawing/2014/main" id="{3D94C12F-3824-4DA0-98C9-0DC19AC1B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87" y="474132"/>
            <a:ext cx="4586156" cy="3439617"/>
          </a:xfrm>
          <a:prstGeom prst="roundRect">
            <a:avLst>
              <a:gd name="adj" fmla="val 0"/>
            </a:avLst>
          </a:prstGeom>
          <a:effectLst/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FB8DBC8E-FBA7-466C-8D97-75B15FBE9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ázek 3" descr="Obsah obrázku zbraň, vsedě, stůl&#10;&#10;Popis byl vytvořen automaticky">
            <a:extLst>
              <a:ext uri="{FF2B5EF4-FFF2-40B4-BE49-F238E27FC236}">
                <a16:creationId xmlns:a16="http://schemas.microsoft.com/office/drawing/2014/main" id="{ACF12877-998C-4E4C-A1A3-D76930461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84"/>
          <a:stretch/>
        </p:blipFill>
        <p:spPr>
          <a:xfrm>
            <a:off x="6949568" y="473338"/>
            <a:ext cx="3816878" cy="3439617"/>
          </a:xfrm>
          <a:prstGeom prst="roundRect">
            <a:avLst>
              <a:gd name="adj" fmla="val 0"/>
            </a:avLst>
          </a:prstGeom>
          <a:effectLst/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E6FFF64E-1FE4-4AE0-9D62-567AA183C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133850"/>
            <a:ext cx="11277600" cy="2250018"/>
          </a:xfrm>
          <a:custGeom>
            <a:avLst/>
            <a:gdLst>
              <a:gd name="connsiteX0" fmla="*/ 5264150 w 11277600"/>
              <a:gd name="connsiteY0" fmla="*/ 0 h 2250018"/>
              <a:gd name="connsiteX1" fmla="*/ 5499100 w 11277600"/>
              <a:gd name="connsiteY1" fmla="*/ 1588 h 2250018"/>
              <a:gd name="connsiteX2" fmla="*/ 5730875 w 11277600"/>
              <a:gd name="connsiteY2" fmla="*/ 1588 h 2250018"/>
              <a:gd name="connsiteX3" fmla="*/ 5961063 w 11277600"/>
              <a:gd name="connsiteY3" fmla="*/ 4763 h 2250018"/>
              <a:gd name="connsiteX4" fmla="*/ 6186488 w 11277600"/>
              <a:gd name="connsiteY4" fmla="*/ 9525 h 2250018"/>
              <a:gd name="connsiteX5" fmla="*/ 6410325 w 11277600"/>
              <a:gd name="connsiteY5" fmla="*/ 14288 h 2250018"/>
              <a:gd name="connsiteX6" fmla="*/ 6629400 w 11277600"/>
              <a:gd name="connsiteY6" fmla="*/ 19050 h 2250018"/>
              <a:gd name="connsiteX7" fmla="*/ 6846888 w 11277600"/>
              <a:gd name="connsiteY7" fmla="*/ 26988 h 2250018"/>
              <a:gd name="connsiteX8" fmla="*/ 7061200 w 11277600"/>
              <a:gd name="connsiteY8" fmla="*/ 34925 h 2250018"/>
              <a:gd name="connsiteX9" fmla="*/ 7270750 w 11277600"/>
              <a:gd name="connsiteY9" fmla="*/ 42863 h 2250018"/>
              <a:gd name="connsiteX10" fmla="*/ 7680325 w 11277600"/>
              <a:gd name="connsiteY10" fmla="*/ 63500 h 2250018"/>
              <a:gd name="connsiteX11" fmla="*/ 8072438 w 11277600"/>
              <a:gd name="connsiteY11" fmla="*/ 85725 h 2250018"/>
              <a:gd name="connsiteX12" fmla="*/ 8448675 w 11277600"/>
              <a:gd name="connsiteY12" fmla="*/ 109538 h 2250018"/>
              <a:gd name="connsiteX13" fmla="*/ 8805862 w 11277600"/>
              <a:gd name="connsiteY13" fmla="*/ 134938 h 2250018"/>
              <a:gd name="connsiteX14" fmla="*/ 9145588 w 11277600"/>
              <a:gd name="connsiteY14" fmla="*/ 161925 h 2250018"/>
              <a:gd name="connsiteX15" fmla="*/ 9461500 w 11277600"/>
              <a:gd name="connsiteY15" fmla="*/ 190500 h 2250018"/>
              <a:gd name="connsiteX16" fmla="*/ 9758362 w 11277600"/>
              <a:gd name="connsiteY16" fmla="*/ 219075 h 2250018"/>
              <a:gd name="connsiteX17" fmla="*/ 10031412 w 11277600"/>
              <a:gd name="connsiteY17" fmla="*/ 247650 h 2250018"/>
              <a:gd name="connsiteX18" fmla="*/ 10282238 w 11277600"/>
              <a:gd name="connsiteY18" fmla="*/ 274638 h 2250018"/>
              <a:gd name="connsiteX19" fmla="*/ 10504488 w 11277600"/>
              <a:gd name="connsiteY19" fmla="*/ 300038 h 2250018"/>
              <a:gd name="connsiteX20" fmla="*/ 10704512 w 11277600"/>
              <a:gd name="connsiteY20" fmla="*/ 323850 h 2250018"/>
              <a:gd name="connsiteX21" fmla="*/ 10874375 w 11277600"/>
              <a:gd name="connsiteY21" fmla="*/ 344488 h 2250018"/>
              <a:gd name="connsiteX22" fmla="*/ 11015662 w 11277600"/>
              <a:gd name="connsiteY22" fmla="*/ 363538 h 2250018"/>
              <a:gd name="connsiteX23" fmla="*/ 11210925 w 11277600"/>
              <a:gd name="connsiteY23" fmla="*/ 390525 h 2250018"/>
              <a:gd name="connsiteX24" fmla="*/ 11277600 w 11277600"/>
              <a:gd name="connsiteY24" fmla="*/ 400050 h 2250018"/>
              <a:gd name="connsiteX25" fmla="*/ 11277600 w 11277600"/>
              <a:gd name="connsiteY25" fmla="*/ 2250018 h 2250018"/>
              <a:gd name="connsiteX26" fmla="*/ 0 w 11277600"/>
              <a:gd name="connsiteY26" fmla="*/ 2250018 h 2250018"/>
              <a:gd name="connsiteX27" fmla="*/ 0 w 11277600"/>
              <a:gd name="connsiteY27" fmla="*/ 398463 h 2250018"/>
              <a:gd name="connsiteX28" fmla="*/ 255588 w 11277600"/>
              <a:gd name="connsiteY28" fmla="*/ 358775 h 2250018"/>
              <a:gd name="connsiteX29" fmla="*/ 511175 w 11277600"/>
              <a:gd name="connsiteY29" fmla="*/ 320675 h 2250018"/>
              <a:gd name="connsiteX30" fmla="*/ 766762 w 11277600"/>
              <a:gd name="connsiteY30" fmla="*/ 284163 h 2250018"/>
              <a:gd name="connsiteX31" fmla="*/ 1023938 w 11277600"/>
              <a:gd name="connsiteY31" fmla="*/ 252413 h 2250018"/>
              <a:gd name="connsiteX32" fmla="*/ 1279525 w 11277600"/>
              <a:gd name="connsiteY32" fmla="*/ 220663 h 2250018"/>
              <a:gd name="connsiteX33" fmla="*/ 1536700 w 11277600"/>
              <a:gd name="connsiteY33" fmla="*/ 190500 h 2250018"/>
              <a:gd name="connsiteX34" fmla="*/ 1790700 w 11277600"/>
              <a:gd name="connsiteY34" fmla="*/ 165100 h 2250018"/>
              <a:gd name="connsiteX35" fmla="*/ 2047875 w 11277600"/>
              <a:gd name="connsiteY35" fmla="*/ 141288 h 2250018"/>
              <a:gd name="connsiteX36" fmla="*/ 2303462 w 11277600"/>
              <a:gd name="connsiteY36" fmla="*/ 119063 h 2250018"/>
              <a:gd name="connsiteX37" fmla="*/ 2555875 w 11277600"/>
              <a:gd name="connsiteY37" fmla="*/ 100013 h 2250018"/>
              <a:gd name="connsiteX38" fmla="*/ 2809875 w 11277600"/>
              <a:gd name="connsiteY38" fmla="*/ 80963 h 2250018"/>
              <a:gd name="connsiteX39" fmla="*/ 3062288 w 11277600"/>
              <a:gd name="connsiteY39" fmla="*/ 65088 h 2250018"/>
              <a:gd name="connsiteX40" fmla="*/ 3313113 w 11277600"/>
              <a:gd name="connsiteY40" fmla="*/ 52388 h 2250018"/>
              <a:gd name="connsiteX41" fmla="*/ 3563938 w 11277600"/>
              <a:gd name="connsiteY41" fmla="*/ 39688 h 2250018"/>
              <a:gd name="connsiteX42" fmla="*/ 3811588 w 11277600"/>
              <a:gd name="connsiteY42" fmla="*/ 28575 h 2250018"/>
              <a:gd name="connsiteX43" fmla="*/ 4057650 w 11277600"/>
              <a:gd name="connsiteY43" fmla="*/ 20638 h 2250018"/>
              <a:gd name="connsiteX44" fmla="*/ 4303713 w 11277600"/>
              <a:gd name="connsiteY44" fmla="*/ 14288 h 2250018"/>
              <a:gd name="connsiteX45" fmla="*/ 4546600 w 11277600"/>
              <a:gd name="connsiteY45" fmla="*/ 7938 h 2250018"/>
              <a:gd name="connsiteX46" fmla="*/ 4787900 w 11277600"/>
              <a:gd name="connsiteY46" fmla="*/ 4763 h 2250018"/>
              <a:gd name="connsiteX47" fmla="*/ 5027613 w 11277600"/>
              <a:gd name="connsiteY47" fmla="*/ 1588 h 22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77600" h="2250018">
                <a:moveTo>
                  <a:pt x="5264150" y="0"/>
                </a:moveTo>
                <a:lnTo>
                  <a:pt x="5499100" y="1588"/>
                </a:lnTo>
                <a:lnTo>
                  <a:pt x="5730875" y="1588"/>
                </a:lnTo>
                <a:lnTo>
                  <a:pt x="5961063" y="4763"/>
                </a:lnTo>
                <a:lnTo>
                  <a:pt x="6186488" y="9525"/>
                </a:lnTo>
                <a:lnTo>
                  <a:pt x="6410325" y="14288"/>
                </a:lnTo>
                <a:lnTo>
                  <a:pt x="6629400" y="19050"/>
                </a:lnTo>
                <a:lnTo>
                  <a:pt x="6846888" y="26988"/>
                </a:lnTo>
                <a:lnTo>
                  <a:pt x="7061200" y="34925"/>
                </a:lnTo>
                <a:lnTo>
                  <a:pt x="7270750" y="42863"/>
                </a:lnTo>
                <a:lnTo>
                  <a:pt x="7680325" y="63500"/>
                </a:lnTo>
                <a:lnTo>
                  <a:pt x="8072438" y="85725"/>
                </a:lnTo>
                <a:lnTo>
                  <a:pt x="8448675" y="109538"/>
                </a:lnTo>
                <a:lnTo>
                  <a:pt x="8805862" y="134938"/>
                </a:lnTo>
                <a:lnTo>
                  <a:pt x="9145588" y="161925"/>
                </a:lnTo>
                <a:lnTo>
                  <a:pt x="9461500" y="190500"/>
                </a:lnTo>
                <a:lnTo>
                  <a:pt x="9758362" y="219075"/>
                </a:lnTo>
                <a:lnTo>
                  <a:pt x="10031412" y="247650"/>
                </a:lnTo>
                <a:lnTo>
                  <a:pt x="10282238" y="274638"/>
                </a:lnTo>
                <a:lnTo>
                  <a:pt x="10504488" y="300038"/>
                </a:lnTo>
                <a:lnTo>
                  <a:pt x="10704512" y="323850"/>
                </a:lnTo>
                <a:lnTo>
                  <a:pt x="10874375" y="344488"/>
                </a:lnTo>
                <a:lnTo>
                  <a:pt x="11015662" y="363538"/>
                </a:lnTo>
                <a:lnTo>
                  <a:pt x="11210925" y="390525"/>
                </a:lnTo>
                <a:lnTo>
                  <a:pt x="11277600" y="400050"/>
                </a:lnTo>
                <a:lnTo>
                  <a:pt x="11277600" y="2250018"/>
                </a:lnTo>
                <a:lnTo>
                  <a:pt x="0" y="2250018"/>
                </a:lnTo>
                <a:lnTo>
                  <a:pt x="0" y="398463"/>
                </a:lnTo>
                <a:lnTo>
                  <a:pt x="255588" y="358775"/>
                </a:lnTo>
                <a:lnTo>
                  <a:pt x="511175" y="320675"/>
                </a:lnTo>
                <a:lnTo>
                  <a:pt x="766762" y="284163"/>
                </a:lnTo>
                <a:lnTo>
                  <a:pt x="1023938" y="252413"/>
                </a:lnTo>
                <a:lnTo>
                  <a:pt x="1279525" y="220663"/>
                </a:lnTo>
                <a:lnTo>
                  <a:pt x="1536700" y="190500"/>
                </a:lnTo>
                <a:lnTo>
                  <a:pt x="1790700" y="165100"/>
                </a:lnTo>
                <a:lnTo>
                  <a:pt x="2047875" y="141288"/>
                </a:lnTo>
                <a:lnTo>
                  <a:pt x="2303462" y="119063"/>
                </a:lnTo>
                <a:lnTo>
                  <a:pt x="2555875" y="100013"/>
                </a:lnTo>
                <a:lnTo>
                  <a:pt x="2809875" y="80963"/>
                </a:lnTo>
                <a:lnTo>
                  <a:pt x="3062288" y="65088"/>
                </a:lnTo>
                <a:lnTo>
                  <a:pt x="3313113" y="52388"/>
                </a:lnTo>
                <a:lnTo>
                  <a:pt x="3563938" y="39688"/>
                </a:lnTo>
                <a:lnTo>
                  <a:pt x="3811588" y="28575"/>
                </a:lnTo>
                <a:lnTo>
                  <a:pt x="4057650" y="20638"/>
                </a:lnTo>
                <a:lnTo>
                  <a:pt x="4303713" y="14288"/>
                </a:lnTo>
                <a:lnTo>
                  <a:pt x="4546600" y="7938"/>
                </a:lnTo>
                <a:lnTo>
                  <a:pt x="4787900" y="4763"/>
                </a:lnTo>
                <a:lnTo>
                  <a:pt x="5027613" y="15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Freeform 5">
            <a:extLst>
              <a:ext uri="{FF2B5EF4-FFF2-40B4-BE49-F238E27FC236}">
                <a16:creationId xmlns:a16="http://schemas.microsoft.com/office/drawing/2014/main" id="{9C80E52D-DE5C-4267-9C99-8741F2E42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123FEB1-DE47-402F-AED8-1724BA25C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976" y="5692877"/>
            <a:ext cx="10893095" cy="5353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0" i="0" kern="1200" cap="all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Trokar vzduchotěsně otevírá linku pro chirurgické nástroje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B16627-EBA9-4E31-B694-63290B92A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5. Zavedení trokaru</a:t>
            </a:r>
          </a:p>
        </p:txBody>
      </p:sp>
    </p:spTree>
    <p:extLst>
      <p:ext uri="{BB962C8B-B14F-4D97-AF65-F5344CB8AC3E}">
        <p14:creationId xmlns:p14="http://schemas.microsoft.com/office/powerpoint/2010/main" val="4012837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A7C0F5DA-B59F-4F13-8BB8-FFD8F2C57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CEA1DEC-CC9E-4776-9E08-048A15BFA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CE399CF-F4B8-4832-A8CB-B93F6B1E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F23E73A-FDC8-462C-83C1-3AA89614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32A7D0C-69E5-4AD8-AE63-FC0EA3E22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87" y="1130603"/>
            <a:ext cx="3342442" cy="4596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dirty="0">
                <a:solidFill>
                  <a:srgbClr val="EBEBEB"/>
                </a:solidFill>
              </a:rPr>
              <a:t>6. </a:t>
            </a:r>
            <a:r>
              <a:rPr lang="en-US" sz="2600" dirty="0" err="1">
                <a:solidFill>
                  <a:srgbClr val="EBEBEB"/>
                </a:solidFill>
              </a:rPr>
              <a:t>Kontrola</a:t>
            </a:r>
            <a:r>
              <a:rPr lang="en-US" sz="2600" dirty="0">
                <a:solidFill>
                  <a:srgbClr val="EBEBEB"/>
                </a:solidFill>
              </a:rPr>
              <a:t> (</a:t>
            </a:r>
            <a:r>
              <a:rPr lang="en-US" sz="2600" dirty="0" err="1">
                <a:solidFill>
                  <a:srgbClr val="EBEBEB"/>
                </a:solidFill>
              </a:rPr>
              <a:t>intraperitoneální</a:t>
            </a:r>
            <a:r>
              <a:rPr lang="en-US" sz="2600" dirty="0">
                <a:solidFill>
                  <a:srgbClr val="EBEBEB"/>
                </a:solidFill>
              </a:rPr>
              <a:t> </a:t>
            </a:r>
            <a:r>
              <a:rPr lang="en-US" sz="2600" dirty="0" err="1">
                <a:solidFill>
                  <a:srgbClr val="EBEBEB"/>
                </a:solidFill>
              </a:rPr>
              <a:t>inzerce</a:t>
            </a:r>
            <a:r>
              <a:rPr lang="en-US" sz="2600" dirty="0">
                <a:solidFill>
                  <a:srgbClr val="EBEBEB"/>
                </a:solidFill>
              </a:rPr>
              <a:t>)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4C983C-FDF3-4D23-B502-7B9F745E1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0077" y="437513"/>
            <a:ext cx="5502614" cy="59543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>
              <a:buAutoNum type="arabicPeriod"/>
            </a:pPr>
            <a:r>
              <a:rPr lang="cs-CZ" sz="2200" dirty="0"/>
              <a:t>Kontrola odporu při průtoku CO</a:t>
            </a:r>
            <a:r>
              <a:rPr lang="cs-CZ" sz="2200" baseline="-25000" dirty="0"/>
              <a:t>2</a:t>
            </a:r>
            <a:r>
              <a:rPr lang="cs-CZ" sz="2200" dirty="0"/>
              <a:t> Veressovou jehlou</a:t>
            </a:r>
          </a:p>
          <a:p>
            <a:pPr marL="457200" indent="-457200">
              <a:buAutoNum type="arabicPeriod"/>
            </a:pPr>
            <a:r>
              <a:rPr lang="cs-CZ" sz="2200" dirty="0"/>
              <a:t>„</a:t>
            </a:r>
            <a:r>
              <a:rPr lang="cs-CZ" sz="2200" dirty="0" err="1"/>
              <a:t>snap</a:t>
            </a:r>
            <a:r>
              <a:rPr lang="cs-CZ" sz="2200" dirty="0"/>
              <a:t> test“ založený na průniku jehly strukturou fascie a peritonea</a:t>
            </a:r>
          </a:p>
          <a:p>
            <a:pPr marL="457200" indent="-457200">
              <a:buAutoNum type="arabicPeriod"/>
            </a:pPr>
            <a:r>
              <a:rPr lang="cs-CZ" sz="2200" dirty="0"/>
              <a:t>Aspirační test (</a:t>
            </a:r>
            <a:r>
              <a:rPr lang="cs-CZ" sz="2200" dirty="0" err="1"/>
              <a:t>Palmerův</a:t>
            </a:r>
            <a:r>
              <a:rPr lang="cs-CZ" sz="2200" dirty="0"/>
              <a:t> test)</a:t>
            </a:r>
          </a:p>
          <a:p>
            <a:pPr marL="457200" indent="-457200">
              <a:buAutoNum type="arabicPeriod"/>
            </a:pPr>
            <a:r>
              <a:rPr lang="cs-CZ" sz="2200" dirty="0"/>
              <a:t> „</a:t>
            </a:r>
            <a:r>
              <a:rPr lang="cs-CZ" sz="2200" dirty="0" err="1"/>
              <a:t>Quadro</a:t>
            </a:r>
            <a:r>
              <a:rPr lang="cs-CZ" sz="2200" dirty="0"/>
              <a:t> test„ se skládá z hodnocení insuflačního tlaku, průtoku plynu, intraabdominálního tlaku a celkového množství intraabdominální insuflovaného plynu</a:t>
            </a:r>
          </a:p>
          <a:p>
            <a:pPr marL="457200" indent="-457200">
              <a:buAutoNum type="arabicPeriod"/>
            </a:pPr>
            <a:r>
              <a:rPr lang="cs-CZ" sz="2200" dirty="0"/>
              <a:t>Zvukový test založený na vymizení poklepového ztemnění nad játry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300702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356</Words>
  <Application>Microsoft Office PowerPoint</Application>
  <PresentationFormat>Širokoúhlá obrazovka</PresentationFormat>
  <Paragraphs>46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Century Gothic</vt:lpstr>
      <vt:lpstr>Wingdings 3</vt:lpstr>
      <vt:lpstr>Ion Boardroom</vt:lpstr>
      <vt:lpstr>Laparoskopie</vt:lpstr>
      <vt:lpstr>Co je to laparoskopie?</vt:lpstr>
      <vt:lpstr>Průběh operace</vt:lpstr>
      <vt:lpstr>1. Umístění pacientky na operačním stole v modifikované litotomické pozici po uvedení do narkózy. </vt:lpstr>
      <vt:lpstr>2. Dezinfekce a příprava operačního pole, zavedení permanentního katétru do močového měchýře, děložního manipulátoru apod.</vt:lpstr>
      <vt:lpstr>3. Palpace bifurkace (rozdělení, rozvětvení) aorty a promontoria (umbilikus v úrovni L3–4, bifurkace L4–5)</vt:lpstr>
      <vt:lpstr>4.Insuflace (vpravení) CO2 pomocí Veressovy jehly–nejčastěji intraumbilikálně. </vt:lpstr>
      <vt:lpstr>5. Zavedení trokaru</vt:lpstr>
      <vt:lpstr>6. Kontrola (intraperitoneální inzerce)</vt:lpstr>
      <vt:lpstr>7. Trendelenburgova poloha až po insuflaci CO2 a zavedení trokaru</vt:lpstr>
      <vt:lpstr>Instrumentarium</vt:lpstr>
      <vt:lpstr>Laparoskopická věž</vt:lpstr>
      <vt:lpstr>Optický kabel a kamera</vt:lpstr>
      <vt:lpstr>Gynekologické výkony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Laparoskopie</dc:title>
  <dc:creator>RenHoch</dc:creator>
  <cp:lastModifiedBy>RenHoch</cp:lastModifiedBy>
  <cp:revision>1</cp:revision>
  <dcterms:created xsi:type="dcterms:W3CDTF">2020-03-26T13:57:06Z</dcterms:created>
  <dcterms:modified xsi:type="dcterms:W3CDTF">2020-03-26T13:58:08Z</dcterms:modified>
</cp:coreProperties>
</file>