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40"/>
  </p:notesMasterIdLst>
  <p:sldIdLst>
    <p:sldId id="256" r:id="rId2"/>
    <p:sldId id="276" r:id="rId3"/>
    <p:sldId id="277" r:id="rId4"/>
    <p:sldId id="257" r:id="rId5"/>
    <p:sldId id="258" r:id="rId6"/>
    <p:sldId id="259" r:id="rId7"/>
    <p:sldId id="261" r:id="rId8"/>
    <p:sldId id="266" r:id="rId9"/>
    <p:sldId id="269" r:id="rId10"/>
    <p:sldId id="260" r:id="rId11"/>
    <p:sldId id="267" r:id="rId12"/>
    <p:sldId id="268" r:id="rId13"/>
    <p:sldId id="270" r:id="rId14"/>
    <p:sldId id="271" r:id="rId15"/>
    <p:sldId id="274" r:id="rId16"/>
    <p:sldId id="262" r:id="rId17"/>
    <p:sldId id="272" r:id="rId18"/>
    <p:sldId id="273" r:id="rId19"/>
    <p:sldId id="263" r:id="rId20"/>
    <p:sldId id="264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43" autoAdjust="0"/>
    <p:restoredTop sz="94660"/>
  </p:normalViewPr>
  <p:slideViewPr>
    <p:cSldViewPr>
      <p:cViewPr varScale="1">
        <p:scale>
          <a:sx n="103" d="100"/>
          <a:sy n="103" d="100"/>
        </p:scale>
        <p:origin x="204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92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Klepnutím lze upravit styly předlohy textu.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</a:p>
        </p:txBody>
      </p:sp>
      <p:sp>
        <p:nvSpPr>
          <p:cNvPr id="1792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792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DED1FC8-AAD1-472C-875B-7BFF84F5C44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276498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en-US" smtClean="0"/>
              <a:t>N 373/07</a:t>
            </a:r>
            <a:endParaRPr lang="en-GB" altLang="en-US" smtClean="0"/>
          </a:p>
        </p:txBody>
      </p:sp>
      <p:sp>
        <p:nvSpPr>
          <p:cNvPr id="512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9BB3E5F-3276-418D-9CCA-6F67D07F097A}" type="slidenum">
              <a:rPr lang="cs-CZ" altLang="cs-CZ" smtClean="0"/>
              <a:pPr/>
              <a:t>1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481619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1024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D736A29-9909-4752-8B4B-56A4F9634537}" type="slidenum">
              <a:rPr lang="cs-CZ" altLang="cs-CZ" smtClean="0"/>
              <a:pPr/>
              <a:t>5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589088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en-US" smtClean="0"/>
              <a:t>N1041/2007</a:t>
            </a:r>
            <a:endParaRPr lang="en-GB" altLang="en-US" smtClean="0"/>
          </a:p>
        </p:txBody>
      </p:sp>
      <p:sp>
        <p:nvSpPr>
          <p:cNvPr id="2765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5A6DD72-2836-48C7-A715-FC5CCA7D67AD}" type="slidenum">
              <a:rPr lang="cs-CZ" altLang="cs-CZ" smtClean="0"/>
              <a:pPr/>
              <a:t>21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716512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4 w 1722"/>
                <a:gd name="T1" fmla="*/ 62 h 66"/>
                <a:gd name="T2" fmla="*/ 1714 w 1722"/>
                <a:gd name="T3" fmla="*/ 56 h 66"/>
                <a:gd name="T4" fmla="*/ 0 w 1722"/>
                <a:gd name="T5" fmla="*/ 0 h 66"/>
                <a:gd name="T6" fmla="*/ 0 w 1722"/>
                <a:gd name="T7" fmla="*/ 44 h 66"/>
                <a:gd name="T8" fmla="*/ 1714 w 1722"/>
                <a:gd name="T9" fmla="*/ 62 h 66"/>
                <a:gd name="T10" fmla="*/ 1714 w 1722"/>
                <a:gd name="T11" fmla="*/ 62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1 w 975"/>
                <a:gd name="T1" fmla="*/ 48 h 101"/>
                <a:gd name="T2" fmla="*/ 971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1 w 975"/>
                <a:gd name="T9" fmla="*/ 48 h 101"/>
                <a:gd name="T10" fmla="*/ 971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3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3 w 2141"/>
                <a:gd name="T7" fmla="*/ 0 h 198"/>
                <a:gd name="T8" fmla="*/ 2133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0 w 2517"/>
                <a:gd name="T1" fmla="*/ 276 h 276"/>
                <a:gd name="T2" fmla="*/ 2505 w 2517"/>
                <a:gd name="T3" fmla="*/ 204 h 276"/>
                <a:gd name="T4" fmla="*/ 2248 w 2517"/>
                <a:gd name="T5" fmla="*/ 0 h 276"/>
                <a:gd name="T6" fmla="*/ 0 w 2517"/>
                <a:gd name="T7" fmla="*/ 276 h 276"/>
                <a:gd name="T8" fmla="*/ 2170 w 2517"/>
                <a:gd name="T9" fmla="*/ 276 h 276"/>
                <a:gd name="T10" fmla="*/ 2170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5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5 w 729"/>
                <a:gd name="T7" fmla="*/ 240 h 240"/>
                <a:gd name="T8" fmla="*/ 725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5 w 729"/>
                <a:gd name="T1" fmla="*/ 318 h 318"/>
                <a:gd name="T2" fmla="*/ 725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5 w 729"/>
                <a:gd name="T9" fmla="*/ 318 h 318"/>
                <a:gd name="T10" fmla="*/ 725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8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</p:grpSp>
      </p:grpSp>
      <p:sp>
        <p:nvSpPr>
          <p:cNvPr id="227370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cs-CZ" altLang="cs-CZ" noProof="0" smtClean="0"/>
              <a:t>Klepnutím lze upravit styl předlohy nadpisů.</a:t>
            </a:r>
          </a:p>
        </p:txBody>
      </p:sp>
      <p:sp>
        <p:nvSpPr>
          <p:cNvPr id="227371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3600"/>
            </a:lvl1pPr>
          </a:lstStyle>
          <a:p>
            <a:pPr lvl="0"/>
            <a:r>
              <a:rPr lang="cs-CZ" altLang="cs-CZ" noProof="0" smtClean="0"/>
              <a:t>Klepnutím lze upravit styl předlohy podnadpisů.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CFD33-250B-44C1-BEDD-16D0AB3CDED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12153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8A97D-0474-45EE-8C69-8A1C5A10EDE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86086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8B291-9009-48A1-91B1-77779F1AA61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69477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0463A-1878-4D20-BD60-BE8E0401CE3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9011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F42A0-BF4A-4AD4-A3E6-3EF862BC176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66333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BCF52-0E36-4715-B427-6F061984AF7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70569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42B40-7E92-44DE-A735-6340809C85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66046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6FDEE-3AB2-4A47-9A8D-3C8C4FEC9BE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9579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1633E-52F8-4F35-8308-F9910A1F482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8284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4D2A3-B9E4-48C2-B1C3-F397CBC9362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46573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E6254-1158-44C1-B34E-A3F2FECC360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36366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54BBA-A7B8-4E73-BFD7-10D43EB400D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81648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2630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22630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22630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4 w 1722"/>
                <a:gd name="T1" fmla="*/ 62 h 66"/>
                <a:gd name="T2" fmla="*/ 1714 w 1722"/>
                <a:gd name="T3" fmla="*/ 56 h 66"/>
                <a:gd name="T4" fmla="*/ 0 w 1722"/>
                <a:gd name="T5" fmla="*/ 0 h 66"/>
                <a:gd name="T6" fmla="*/ 0 w 1722"/>
                <a:gd name="T7" fmla="*/ 44 h 66"/>
                <a:gd name="T8" fmla="*/ 1714 w 1722"/>
                <a:gd name="T9" fmla="*/ 62 h 66"/>
                <a:gd name="T10" fmla="*/ 1714 w 1722"/>
                <a:gd name="T11" fmla="*/ 62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631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1 w 975"/>
                <a:gd name="T1" fmla="*/ 48 h 101"/>
                <a:gd name="T2" fmla="*/ 971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1 w 975"/>
                <a:gd name="T9" fmla="*/ 48 h 101"/>
                <a:gd name="T10" fmla="*/ 971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3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3 w 2141"/>
                <a:gd name="T7" fmla="*/ 0 h 198"/>
                <a:gd name="T8" fmla="*/ 2133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631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0 w 2517"/>
                <a:gd name="T1" fmla="*/ 276 h 276"/>
                <a:gd name="T2" fmla="*/ 2505 w 2517"/>
                <a:gd name="T3" fmla="*/ 204 h 276"/>
                <a:gd name="T4" fmla="*/ 2248 w 2517"/>
                <a:gd name="T5" fmla="*/ 0 h 276"/>
                <a:gd name="T6" fmla="*/ 0 w 2517"/>
                <a:gd name="T7" fmla="*/ 276 h 276"/>
                <a:gd name="T8" fmla="*/ 2170 w 2517"/>
                <a:gd name="T9" fmla="*/ 276 h 276"/>
                <a:gd name="T10" fmla="*/ 2170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631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04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5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5 w 729"/>
                <a:gd name="T7" fmla="*/ 240 h 240"/>
                <a:gd name="T8" fmla="*/ 725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631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5 w 729"/>
                <a:gd name="T1" fmla="*/ 318 h 318"/>
                <a:gd name="T2" fmla="*/ 725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5 w 729"/>
                <a:gd name="T9" fmla="*/ 318 h 318"/>
                <a:gd name="T10" fmla="*/ 725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632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22632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22632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04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632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05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632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22632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22632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05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633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22633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05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8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633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05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633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22633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22633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22633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22633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22634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22634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22634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2634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22634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</p:grpSp>
      </p:grpSp>
      <p:sp>
        <p:nvSpPr>
          <p:cNvPr id="22634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22634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22634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2634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2635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3C0ED4D5-FC9A-491D-A90D-08C6359F9B5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6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anose="05000000000000000000" pitchFamily="2" charset="2"/>
        <a:buBlip>
          <a:blip r:embed="rId14"/>
        </a:buBlip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5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Blip>
          <a:blip r:embed="rId16"/>
        </a:buBlip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84213" y="4724400"/>
            <a:ext cx="82296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cs-CZ" smtClean="0">
                <a:solidFill>
                  <a:schemeClr val="folHlink"/>
                </a:solidFill>
              </a:rPr>
              <a:t>pp. </a:t>
            </a:r>
            <a:r>
              <a:rPr lang="cs-CZ" altLang="cs-CZ" smtClean="0">
                <a:solidFill>
                  <a:schemeClr val="folHlink"/>
                </a:solidFill>
              </a:rPr>
              <a:t>***/2007</a:t>
            </a:r>
            <a:endParaRPr lang="en-US" altLang="cs-CZ" smtClean="0">
              <a:solidFill>
                <a:schemeClr val="folHlink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sz="quarter"/>
          </p:nvPr>
        </p:nvSpPr>
        <p:spPr>
          <a:xfrm>
            <a:off x="457200" y="1600200"/>
            <a:ext cx="4186238" cy="965200"/>
          </a:xfrm>
        </p:spPr>
        <p:txBody>
          <a:bodyPr/>
          <a:lstStyle/>
          <a:p>
            <a:pPr>
              <a:defRPr/>
            </a:pPr>
            <a:r>
              <a:rPr lang="cs-CZ" altLang="cs-CZ"/>
              <a:t>žena 82 let</a:t>
            </a:r>
            <a:endParaRPr lang="en-GB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8"/>
    </mc:Choice>
    <mc:Fallback xmlns="">
      <p:transition spd="slow" advTm="7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0668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smtClean="0">
                <a:solidFill>
                  <a:schemeClr val="folHlink"/>
                </a:solidFill>
              </a:rPr>
              <a:t>Komplikace</a:t>
            </a:r>
            <a:endParaRPr lang="en-US" altLang="cs-CZ" sz="3200" b="1" smtClean="0">
              <a:solidFill>
                <a:schemeClr val="folHlink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43529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smtClean="0"/>
              <a:t>Ohraničený fibrinózní zánět pobřišnice.</a:t>
            </a:r>
          </a:p>
          <a:p>
            <a:pPr eaLnBrk="1" hangingPunct="1">
              <a:defRPr/>
            </a:pPr>
            <a:endParaRPr lang="cs-CZ" altLang="cs-CZ" sz="2800" smtClean="0"/>
          </a:p>
          <a:p>
            <a:pPr eaLnBrk="1" hangingPunct="1">
              <a:defRPr/>
            </a:pPr>
            <a:r>
              <a:rPr lang="cs-CZ" altLang="cs-CZ" sz="2800" smtClean="0"/>
              <a:t>Paralytický ileus. </a:t>
            </a:r>
            <a:endParaRPr lang="en-US" altLang="cs-CZ" sz="2800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67"/>
    </mc:Choice>
    <mc:Fallback xmlns="">
      <p:transition spd="slow" advTm="13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PERITONITIS - ŽLUČNÍ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765175"/>
            <a:ext cx="6480175" cy="480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916238" y="5300663"/>
            <a:ext cx="1727200" cy="2889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388" name="TextovéPole 2"/>
          <p:cNvSpPr txBox="1">
            <a:spLocks noChangeArrowheads="1"/>
          </p:cNvSpPr>
          <p:nvPr/>
        </p:nvSpPr>
        <p:spPr bwMode="auto">
          <a:xfrm>
            <a:off x="1547813" y="5949950"/>
            <a:ext cx="4752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/>
              <a:t>Ohraničený fibrinózní zánět pobřišnice.</a:t>
            </a:r>
          </a:p>
          <a:p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JÁTRA-PERITONIT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620713"/>
            <a:ext cx="6983413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076825" y="6021388"/>
            <a:ext cx="1511300" cy="2762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2"/>
    </mc:Choice>
    <mc:Fallback xmlns="">
      <p:transition spd="slow" advTm="5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JÁTRA-DETAIL PERITONIT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836613"/>
            <a:ext cx="622935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132138" y="5516563"/>
            <a:ext cx="1439862" cy="3238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" name="TextovéPole 2"/>
          <p:cNvSpPr txBox="1"/>
          <p:nvPr/>
        </p:nvSpPr>
        <p:spPr>
          <a:xfrm>
            <a:off x="5940425" y="4076700"/>
            <a:ext cx="2232025" cy="923925"/>
          </a:xfrm>
          <a:prstGeom prst="rect">
            <a:avLst/>
          </a:prstGeom>
          <a:solidFill>
            <a:schemeClr val="accent4">
              <a:lumMod val="1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altLang="cs-CZ"/>
              <a:t>Ohraničený fibrinózní zánět pobřišnice.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7"/>
    </mc:Choice>
    <mc:Fallback xmlns="">
      <p:transition spd="slow" advTm="5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-8308975"/>
            <a:ext cx="19596100" cy="14435138"/>
          </a:xfrm>
        </p:spPr>
        <p:txBody>
          <a:bodyPr/>
          <a:lstStyle/>
          <a:p>
            <a:pPr eaLnBrk="1" hangingPunct="1">
              <a:defRPr/>
            </a:pPr>
            <a:endParaRPr lang="cs-CZ" altLang="cs-CZ" smtClean="0"/>
          </a:p>
        </p:txBody>
      </p:sp>
      <p:pic>
        <p:nvPicPr>
          <p:cNvPr id="19460" name="Picture 4" descr="JÁTRA - PERITONITI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49275"/>
            <a:ext cx="7813675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Obdélník 1"/>
          <p:cNvSpPr>
            <a:spLocks noChangeArrowheads="1"/>
          </p:cNvSpPr>
          <p:nvPr/>
        </p:nvSpPr>
        <p:spPr bwMode="auto">
          <a:xfrm>
            <a:off x="2916238" y="6213475"/>
            <a:ext cx="4171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Ohraničený fibrinózní zánět pobřišnice.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9"/>
    </mc:Choice>
    <mc:Fallback xmlns="">
      <p:transition spd="slow" advTm="4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smtClean="0">
                <a:solidFill>
                  <a:schemeClr val="folHlink"/>
                </a:solidFill>
              </a:rPr>
              <a:t>Komplikace</a:t>
            </a:r>
            <a:endParaRPr lang="en-US" altLang="cs-CZ" sz="3200" b="1" smtClean="0">
              <a:solidFill>
                <a:schemeClr val="folHlink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5038"/>
            <a:ext cx="8229600" cy="392588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smtClean="0"/>
              <a:t>Akutní ischemický zánět tenkého střeva.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sz="2800" smtClean="0"/>
          </a:p>
          <a:p>
            <a:pPr eaLnBrk="1" hangingPunct="1">
              <a:defRPr/>
            </a:pPr>
            <a:r>
              <a:rPr lang="cs-CZ" altLang="cs-CZ" sz="2800" smtClean="0"/>
              <a:t>Terminální vdechnutí  žaludečního obsahu.</a:t>
            </a:r>
            <a:endParaRPr lang="en-US" altLang="cs-CZ" sz="2800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07"/>
    </mc:Choice>
    <mc:Fallback xmlns="">
      <p:transition spd="slow" advTm="11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ILE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572000" y="6453188"/>
            <a:ext cx="1800225" cy="404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1508" name="TextovéPole 2"/>
          <p:cNvSpPr txBox="1">
            <a:spLocks noChangeArrowheads="1"/>
          </p:cNvSpPr>
          <p:nvPr/>
        </p:nvSpPr>
        <p:spPr bwMode="auto">
          <a:xfrm>
            <a:off x="900113" y="765175"/>
            <a:ext cx="430053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Akutní ischemický zánět tenkého střeva.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/>
          </a:p>
          <a:p>
            <a:endParaRPr lang="en-GB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"/>
    </mc:Choice>
    <mc:Fallback xmlns="">
      <p:transition spd="slow" advTm="172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ILEUM - ISCHEMICKÝ ZÁNĚ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635375" y="6237288"/>
            <a:ext cx="4392613" cy="369887"/>
          </a:xfrm>
          <a:prstGeom prst="rect">
            <a:avLst/>
          </a:prstGeom>
          <a:solidFill>
            <a:schemeClr val="accent4">
              <a:lumMod val="1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cs-CZ"/>
              <a:t>Akutní ischemický zánět tenkého střeva.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PLÍCE - ASPIRACE, DETA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765175"/>
            <a:ext cx="727233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2"/>
    </mc:Choice>
    <mc:Fallback xmlns="">
      <p:transition spd="slow" advTm="6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smtClean="0">
                <a:solidFill>
                  <a:schemeClr val="folHlink"/>
                </a:solidFill>
              </a:rPr>
              <a:t>Příčina smrti</a:t>
            </a:r>
            <a:endParaRPr lang="en-US" altLang="cs-CZ" sz="3200" b="1" smtClean="0">
              <a:solidFill>
                <a:schemeClr val="folHlink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49500"/>
            <a:ext cx="8229600" cy="3781425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800" smtClean="0"/>
              <a:t>Neprůchodnost střev. Chronická akutně vzplanutá srdeční nedostatečnost. </a:t>
            </a:r>
            <a:endParaRPr lang="en-US" altLang="cs-CZ" sz="2800" smtClean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1"/>
    </mc:Choice>
    <mc:Fallback xmlns="">
      <p:transition spd="slow" advTm="9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0643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smtClean="0">
                <a:solidFill>
                  <a:srgbClr val="FFCC00"/>
                </a:solidFill>
              </a:rPr>
              <a:t>Klinická zpráva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53276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Průběh choroby: pacientka udává 4denní bolesti břicha, údajně po květáku. Na břiše objemná kýla v jizvě, břicho nad niveau, břišní stěna tenká, na pohmat břicho citlivé. Na stolici byla naposledy před dvěma dny, plyny odchází. Afebrilní.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Vyšetřena na chirurgické ambulanci, kde bez známek NPB, doporučena hospitalizace na interním odd, rehydratace, spasmolytika, chir. kontrola dle potřeby.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Po přijetí na interní odd. bolesti břicha mírnější, k večeru vymizely, nezvracela, bez dušnosti, bez stenokardií.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V 03.15 hod konstatován náhle exitus letalis, v posteli zbytky po zvracení žal. tekutiny biliósní barvy.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99"/>
    </mc:Choice>
    <mc:Fallback xmlns="">
      <p:transition spd="slow" advTm="14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smtClean="0">
                <a:solidFill>
                  <a:schemeClr val="folHlink"/>
                </a:solidFill>
              </a:rPr>
              <a:t>Vedlejší nálezy</a:t>
            </a:r>
            <a:endParaRPr lang="en-US" altLang="cs-CZ" sz="3200" b="1" smtClean="0">
              <a:solidFill>
                <a:schemeClr val="folHlink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428625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smtClean="0"/>
              <a:t>Perisplenitis cartilaginea focalis</a:t>
            </a:r>
          </a:p>
          <a:p>
            <a:pPr eaLnBrk="1" hangingPunct="1">
              <a:defRPr/>
            </a:pPr>
            <a:endParaRPr lang="cs-CZ" altLang="cs-CZ" sz="2800" smtClean="0"/>
          </a:p>
          <a:p>
            <a:pPr eaLnBrk="1" hangingPunct="1">
              <a:defRPr/>
            </a:pPr>
            <a:r>
              <a:rPr lang="cs-CZ" altLang="cs-CZ" sz="2800" smtClean="0"/>
              <a:t>Diverticulosis coli sigmoidei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sz="2800" smtClean="0"/>
          </a:p>
          <a:p>
            <a:pPr eaLnBrk="1" hangingPunct="1">
              <a:defRPr/>
            </a:pPr>
            <a:r>
              <a:rPr lang="cs-CZ" altLang="cs-CZ" sz="2800" smtClean="0"/>
              <a:t>Hernia ventralis libera in cicatrice partim intestinum crassum contineus</a:t>
            </a:r>
            <a:endParaRPr lang="en-US" altLang="cs-CZ" sz="2800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30"/>
    </mc:Choice>
    <mc:Fallback xmlns="">
      <p:transition spd="slow" advTm="22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600200"/>
            <a:ext cx="4978400" cy="154146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Muž</a:t>
            </a:r>
            <a:r>
              <a:rPr lang="cs-CZ" altLang="cs-CZ"/>
              <a:t>, 75 let</a:t>
            </a:r>
          </a:p>
        </p:txBody>
      </p:sp>
      <p:sp>
        <p:nvSpPr>
          <p:cNvPr id="26627" name="TextovéPole 1"/>
          <p:cNvSpPr txBox="1">
            <a:spLocks noChangeArrowheads="1"/>
          </p:cNvSpPr>
          <p:nvPr/>
        </p:nvSpPr>
        <p:spPr bwMode="auto">
          <a:xfrm>
            <a:off x="6011863" y="6021388"/>
            <a:ext cx="1944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/>
              <a:t>N ****/2007</a:t>
            </a:r>
            <a:endParaRPr lang="en-GB" altLang="en-US" sz="18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7"/>
    </mc:Choice>
    <mc:Fallback xmlns="">
      <p:transition spd="slow" advTm="10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Klinická zpráva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primární plicní hypertenze</a:t>
            </a:r>
          </a:p>
          <a:p>
            <a:pPr eaLnBrk="1" hangingPunct="1">
              <a:defRPr/>
            </a:pPr>
            <a:r>
              <a:rPr lang="cs-CZ" altLang="cs-CZ" smtClean="0"/>
              <a:t>fluidothorax l. dx.</a:t>
            </a:r>
          </a:p>
          <a:p>
            <a:pPr eaLnBrk="1" hangingPunct="1">
              <a:defRPr/>
            </a:pPr>
            <a:r>
              <a:rPr lang="cs-CZ" altLang="cs-CZ" smtClean="0"/>
              <a:t>paréza pravé strany bránice</a:t>
            </a:r>
          </a:p>
          <a:p>
            <a:pPr eaLnBrk="1" hangingPunct="1">
              <a:defRPr/>
            </a:pPr>
            <a:r>
              <a:rPr lang="cs-CZ" altLang="cs-CZ" smtClean="0"/>
              <a:t>přijat pro zhoršení dušnosti a dovyšetření PPH</a:t>
            </a:r>
          </a:p>
          <a:p>
            <a:pPr eaLnBrk="1" hangingPunct="1">
              <a:defRPr/>
            </a:pPr>
            <a:r>
              <a:rPr lang="cs-CZ" altLang="cs-CZ" smtClean="0"/>
              <a:t>OA: parciální resekce jater pro hemangiom před 16ti lety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39"/>
    </mc:Choice>
    <mc:Fallback xmlns="">
      <p:transition spd="slow" advTm="20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692150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altLang="cs-CZ" sz="4000" smtClean="0"/>
              <a:t>Pitevní</a:t>
            </a:r>
            <a:br>
              <a:rPr lang="cs-CZ" altLang="cs-CZ" sz="4000" smtClean="0"/>
            </a:br>
            <a:r>
              <a:rPr lang="cs-CZ" altLang="cs-CZ" sz="4000" smtClean="0"/>
              <a:t> nález</a:t>
            </a:r>
            <a:br>
              <a:rPr lang="cs-CZ" altLang="cs-CZ" sz="4000" smtClean="0"/>
            </a:br>
            <a:endParaRPr lang="cs-CZ" altLang="cs-CZ" sz="4000" smtClean="0"/>
          </a:p>
        </p:txBody>
      </p:sp>
      <p:pic>
        <p:nvPicPr>
          <p:cNvPr id="29699" name="Picture 5" descr="P1010017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"/>
          <a:stretch>
            <a:fillRect/>
          </a:stretch>
        </p:blipFill>
        <p:spPr>
          <a:xfrm>
            <a:off x="2124075" y="3175"/>
            <a:ext cx="7019925" cy="685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0"/>
    </mc:Choice>
    <mc:Fallback xmlns="">
      <p:transition spd="slow" advTm="5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cs-CZ" altLang="cs-CZ" sz="4000" smtClean="0"/>
              <a:t>Pitevní nález</a:t>
            </a:r>
            <a:br>
              <a:rPr lang="cs-CZ" altLang="cs-CZ" sz="4000" smtClean="0"/>
            </a:br>
            <a:endParaRPr lang="cs-CZ" altLang="cs-CZ" sz="4000" smtClean="0"/>
          </a:p>
        </p:txBody>
      </p:sp>
      <p:pic>
        <p:nvPicPr>
          <p:cNvPr id="30723" name="Picture 5" descr="P101001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3813"/>
            <a:ext cx="9144000" cy="6859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7"/>
    </mc:Choice>
    <mc:Fallback xmlns="">
      <p:transition spd="slow" advTm="5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cs-CZ" altLang="cs-CZ" sz="4000" smtClean="0"/>
              <a:t>Pitevní nález</a:t>
            </a:r>
            <a:br>
              <a:rPr lang="cs-CZ" altLang="cs-CZ" sz="4000" smtClean="0"/>
            </a:br>
            <a:endParaRPr lang="cs-CZ" altLang="cs-CZ" sz="4000" smtClean="0"/>
          </a:p>
        </p:txBody>
      </p:sp>
      <p:pic>
        <p:nvPicPr>
          <p:cNvPr id="31747" name="Picture 5" descr="P1010019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0"/>
    </mc:Choice>
    <mc:Fallback xmlns="">
      <p:transition spd="slow" advTm="3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6" descr="P1010020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0"/>
            <a:ext cx="4122737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4"/>
    </mc:Choice>
    <mc:Fallback xmlns="">
      <p:transition spd="slow" advTm="3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P1010026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0"/>
            <a:ext cx="55753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1"/>
    </mc:Choice>
    <mc:Fallback xmlns="">
      <p:transition spd="slow" advTm="6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8" descr="P101003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49" b="5278"/>
          <a:stretch>
            <a:fillRect/>
          </a:stretch>
        </p:blipFill>
        <p:spPr>
          <a:xfrm>
            <a:off x="2987675" y="0"/>
            <a:ext cx="2730500" cy="2492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19" name="Picture 9" descr="P101003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9513" y="2420938"/>
            <a:ext cx="4154487" cy="4437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0" name="Picture 10" descr="P101003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0"/>
          <a:stretch>
            <a:fillRect/>
          </a:stretch>
        </p:blipFill>
        <p:spPr>
          <a:xfrm>
            <a:off x="0" y="2420938"/>
            <a:ext cx="3905250" cy="4437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99"/>
    </mc:Choice>
    <mc:Fallback xmlns="">
      <p:transition spd="slow" advTm="13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Pravá plíce</a:t>
            </a:r>
          </a:p>
        </p:txBody>
      </p:sp>
      <p:pic>
        <p:nvPicPr>
          <p:cNvPr id="35843" name="Picture 6" descr="P101000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0"/>
          <a:stretch>
            <a:fillRect/>
          </a:stretch>
        </p:blipFill>
        <p:spPr>
          <a:xfrm>
            <a:off x="0" y="1341438"/>
            <a:ext cx="5033963" cy="5472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4" name="Picture 9" descr="P10100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"/>
          <a:stretch>
            <a:fillRect/>
          </a:stretch>
        </p:blipFill>
        <p:spPr>
          <a:xfrm>
            <a:off x="4932363" y="1341438"/>
            <a:ext cx="4211637" cy="5472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73"/>
    </mc:Choice>
    <mc:Fallback xmlns="">
      <p:transition spd="slow" advTm="11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>
                <a:solidFill>
                  <a:srgbClr val="FFCC00"/>
                </a:solidFill>
              </a:rPr>
              <a:t>Anamnéza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Stav po plicní embolizaci r.1999, DM 2. typu na dietě, AS universalis, ICHS, polyartrosa, gonartrosa, stav po operaci pro perforovaný duodenální vřed před lety, v jizvě ventrální hernie, stav po gynekolog. operaci, chron. žilní insuff. DK</a:t>
            </a:r>
          </a:p>
          <a:p>
            <a:pPr eaLnBrk="1" hangingPunct="1">
              <a:defRPr/>
            </a:pPr>
            <a:r>
              <a:rPr lang="cs-CZ" altLang="cs-CZ" smtClean="0">
                <a:solidFill>
                  <a:srgbClr val="FFCC00"/>
                </a:solidFill>
              </a:rPr>
              <a:t>Klinická diagnóza:</a:t>
            </a:r>
            <a:r>
              <a:rPr lang="cs-CZ" altLang="cs-CZ" smtClean="0"/>
              <a:t> příčina smrti: susp. Plicní embolie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22"/>
    </mc:Choice>
    <mc:Fallback xmlns="">
      <p:transition spd="slow" advTm="17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3" name="Rectangle 7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altLang="cs-CZ" sz="2800" smtClean="0"/>
              <a:t>Pravá plíce – detail         Cor pulmonale chronicum             </a:t>
            </a:r>
          </a:p>
        </p:txBody>
      </p:sp>
      <p:pic>
        <p:nvPicPr>
          <p:cNvPr id="36867" name="Picture 6" descr="P101000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63" y="1196975"/>
            <a:ext cx="4859337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8" name="Picture 9" descr="P10100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4"/>
          <a:stretch>
            <a:fillRect/>
          </a:stretch>
        </p:blipFill>
        <p:spPr>
          <a:xfrm>
            <a:off x="5040313" y="1196975"/>
            <a:ext cx="4103687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95"/>
    </mc:Choice>
    <mc:Fallback xmlns="">
      <p:transition spd="slow" advTm="24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412875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altLang="cs-CZ" sz="4000" smtClean="0"/>
              <a:t>Játra </a:t>
            </a:r>
            <a:br>
              <a:rPr lang="cs-CZ" altLang="cs-CZ" sz="4000" smtClean="0"/>
            </a:br>
            <a:r>
              <a:rPr lang="cs-CZ" altLang="cs-CZ" sz="3600" smtClean="0"/>
              <a:t>– st.p. </a:t>
            </a:r>
            <a:br>
              <a:rPr lang="cs-CZ" altLang="cs-CZ" sz="3600" smtClean="0"/>
            </a:br>
            <a:r>
              <a:rPr lang="cs-CZ" altLang="cs-CZ" sz="3600" smtClean="0"/>
              <a:t>resekci </a:t>
            </a:r>
            <a:br>
              <a:rPr lang="cs-CZ" altLang="cs-CZ" sz="3600" smtClean="0"/>
            </a:br>
            <a:r>
              <a:rPr lang="cs-CZ" altLang="cs-CZ" sz="3600" smtClean="0"/>
              <a:t>hemangiomu</a:t>
            </a:r>
            <a:r>
              <a:rPr lang="cs-CZ" altLang="cs-CZ" sz="4000" smtClean="0"/>
              <a:t/>
            </a:r>
            <a:br>
              <a:rPr lang="cs-CZ" altLang="cs-CZ" sz="4000" smtClean="0"/>
            </a:br>
            <a:endParaRPr lang="cs-CZ" altLang="cs-CZ" sz="4000" smtClean="0"/>
          </a:p>
        </p:txBody>
      </p:sp>
      <p:pic>
        <p:nvPicPr>
          <p:cNvPr id="37891" name="Picture 6" descr="P101000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2"/>
          <a:stretch>
            <a:fillRect/>
          </a:stretch>
        </p:blipFill>
        <p:spPr>
          <a:xfrm>
            <a:off x="2771775" y="0"/>
            <a:ext cx="6372225" cy="5364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2" name="Picture 8" descr="P101001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9"/>
          <a:stretch>
            <a:fillRect/>
          </a:stretch>
        </p:blipFill>
        <p:spPr>
          <a:xfrm>
            <a:off x="0" y="3643313"/>
            <a:ext cx="4095750" cy="32146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05"/>
    </mc:Choice>
    <mc:Fallback xmlns="">
      <p:transition spd="slow" advTm="12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smtClean="0"/>
              <a:t>Sklerotické plicní tepny</a:t>
            </a:r>
            <a:br>
              <a:rPr lang="cs-CZ" altLang="cs-CZ" sz="4000" smtClean="0"/>
            </a:br>
            <a:endParaRPr lang="cs-CZ" altLang="cs-CZ" sz="4000" smtClean="0"/>
          </a:p>
        </p:txBody>
      </p:sp>
      <p:pic>
        <p:nvPicPr>
          <p:cNvPr id="38915" name="Picture 6" descr="N1041-07 atheroskl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81075"/>
            <a:ext cx="4473575" cy="5732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6" name="Picture 9" descr="N1041-07 PPH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0425" y="981075"/>
            <a:ext cx="4473575" cy="5732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6"/>
    </mc:Choice>
    <mc:Fallback xmlns="">
      <p:transition spd="slow" advTm="7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smtClean="0"/>
              <a:t>Materiál z roušky</a:t>
            </a:r>
            <a:br>
              <a:rPr lang="cs-CZ" altLang="cs-CZ" sz="4000" smtClean="0"/>
            </a:br>
            <a:endParaRPr lang="cs-CZ" altLang="cs-CZ" sz="4000" smtClean="0"/>
          </a:p>
        </p:txBody>
      </p:sp>
      <p:pic>
        <p:nvPicPr>
          <p:cNvPr id="39939" name="Picture 6" descr="N1041-07 Rouška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08050"/>
            <a:ext cx="4473575" cy="580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0" name="Picture 9" descr="N1041-07 Rouška-polarizace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2013" y="908050"/>
            <a:ext cx="4471987" cy="580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9"/>
    </mc:Choice>
    <mc:Fallback xmlns="">
      <p:transition spd="slow" advTm="8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Základní onemocnění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smtClean="0"/>
          </a:p>
          <a:p>
            <a:pPr eaLnBrk="1" hangingPunct="1">
              <a:defRPr/>
            </a:pPr>
            <a:r>
              <a:rPr lang="cs-CZ" altLang="cs-CZ" smtClean="0"/>
              <a:t>      </a:t>
            </a:r>
            <a:r>
              <a:rPr lang="cs-CZ" altLang="cs-CZ" smtClean="0">
                <a:solidFill>
                  <a:srgbClr val="FF3300"/>
                </a:solidFill>
              </a:rPr>
              <a:t>Haemangioma</a:t>
            </a:r>
            <a:r>
              <a:rPr lang="cs-CZ" altLang="cs-CZ" smtClean="0"/>
              <a:t> </a:t>
            </a:r>
            <a:r>
              <a:rPr lang="cs-CZ" altLang="cs-CZ" smtClean="0">
                <a:solidFill>
                  <a:srgbClr val="FF3300"/>
                </a:solidFill>
              </a:rPr>
              <a:t>lobi dx. hepatis resectione ante annos XVI curatum</a:t>
            </a:r>
            <a:r>
              <a:rPr lang="cs-CZ" altLang="cs-CZ" smtClean="0"/>
              <a:t> (inv. biopt. extramuralis).</a:t>
            </a:r>
          </a:p>
          <a:p>
            <a:pPr eaLnBrk="1" hangingPunct="1">
              <a:defRPr/>
            </a:pPr>
            <a:r>
              <a:rPr lang="cs-CZ" altLang="cs-CZ" smtClean="0"/>
              <a:t>      Atherosclerosis aortae totius gr.III., aa. coronariarum gravis et aa. cerebri minima.</a:t>
            </a:r>
          </a:p>
          <a:p>
            <a:pPr eaLnBrk="1" hangingPunct="1">
              <a:defRPr/>
            </a:pPr>
            <a:r>
              <a:rPr lang="cs-CZ" altLang="cs-CZ" smtClean="0"/>
              <a:t>      Hypertensio arterialis.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62"/>
    </mc:Choice>
    <mc:Fallback xmlns="">
      <p:transition spd="slow" advTm="17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Komplikace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smtClean="0">
                <a:solidFill>
                  <a:srgbClr val="FF3300"/>
                </a:solidFill>
              </a:rPr>
              <a:t>Corpus alienum regionis subphrenicae l.dx. post resectionem tumoris hepatis.</a:t>
            </a:r>
            <a:r>
              <a:rPr lang="cs-CZ" altLang="cs-CZ" sz="2800" smtClean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smtClean="0"/>
              <a:t>Peritonitis purulenta circumscripta eodem loco drainage ante annos XV curata. Relaparotomia ante annos VII peracta. Haematoma vetus extensum reg. subphraenicae l.dx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smtClean="0"/>
              <a:t>Paresis partialis diaphragmatis l. dx. (clinici scriptu). </a:t>
            </a:r>
            <a:r>
              <a:rPr lang="cs-CZ" altLang="cs-CZ" sz="2800" smtClean="0">
                <a:solidFill>
                  <a:srgbClr val="FF3300"/>
                </a:solidFill>
              </a:rPr>
              <a:t>Positio alta diaphragmatis.</a:t>
            </a:r>
            <a:r>
              <a:rPr lang="cs-CZ" altLang="cs-CZ" sz="2800" smtClean="0"/>
              <a:t> Diminuatio cavi thoracis l.dx. </a:t>
            </a:r>
            <a:r>
              <a:rPr lang="cs-CZ" altLang="cs-CZ" sz="2800" smtClean="0">
                <a:solidFill>
                  <a:srgbClr val="FF3300"/>
                </a:solidFill>
              </a:rPr>
              <a:t>Collapsus compressivus pulmonis dx.</a:t>
            </a:r>
            <a:r>
              <a:rPr lang="cs-CZ" altLang="cs-CZ" sz="2800" smtClean="0"/>
              <a:t> et impressio lobi dx. hepatis.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78"/>
    </mc:Choice>
    <mc:Fallback xmlns="">
      <p:transition spd="slow" advTm="34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Komplikace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Hypertrophia excentrica cordis totius praecipue ventriculi dx. cordis (550g). </a:t>
            </a:r>
            <a:r>
              <a:rPr lang="cs-CZ" altLang="cs-CZ" smtClean="0">
                <a:solidFill>
                  <a:srgbClr val="FF3300"/>
                </a:solidFill>
              </a:rPr>
              <a:t>Cor pulmonale chronicum decompensatum.</a:t>
            </a:r>
            <a:r>
              <a:rPr lang="cs-CZ" altLang="cs-CZ" smtClean="0"/>
              <a:t> Insufficientia cardiorespiratoria. Venostasis organorum parenchymatosum chronica. Catarrhaus venostaticus tractus gastrointestinalis. Oedema cerebri prius atrophici (1180g). Conus occipitalis.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>
                <a:solidFill>
                  <a:srgbClr val="FF3300"/>
                </a:solidFill>
              </a:rPr>
              <a:t>Cachexia.</a:t>
            </a:r>
            <a:endParaRPr lang="cs-CZ" altLang="cs-CZ" smtClean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72"/>
    </mc:Choice>
    <mc:Fallback xmlns="">
      <p:transition spd="slow" advTm="36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Komplikace</a:t>
            </a:r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   Bronchopneumonia catarrhalis purulenta acuta loborum omnium. </a:t>
            </a:r>
          </a:p>
          <a:p>
            <a:pPr eaLnBrk="1" hangingPunct="1">
              <a:defRPr/>
            </a:pPr>
            <a:r>
              <a:rPr lang="cs-CZ" altLang="cs-CZ" smtClean="0"/>
              <a:t>   Encephalopathia angiosclerotica: Atrophia corticis cerebri diffusa. Hydrocephalus internus e vacuo. </a:t>
            </a:r>
          </a:p>
          <a:p>
            <a:pPr eaLnBrk="1" hangingPunct="1">
              <a:defRPr/>
            </a:pPr>
            <a:r>
              <a:rPr lang="cs-CZ" altLang="cs-CZ" smtClean="0"/>
              <a:t>   Nephrosclerosis arterio- et arteriolosclerotica modica.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67"/>
    </mc:Choice>
    <mc:Fallback xmlns="">
      <p:transition spd="slow" advTm="16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Příčina smrti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smtClean="0"/>
          </a:p>
          <a:p>
            <a:pPr eaLnBrk="1" hangingPunct="1">
              <a:defRPr/>
            </a:pPr>
            <a:r>
              <a:rPr lang="cs-CZ" altLang="cs-CZ" sz="3600" smtClean="0"/>
              <a:t>Insufficientia cardiorespiratoria.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7"/>
    </mc:Choice>
    <mc:Fallback xmlns="">
      <p:transition spd="slow" advTm="5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509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cs-CZ" sz="3200" b="1" smtClean="0">
                <a:solidFill>
                  <a:schemeClr val="folHlink"/>
                </a:solidFill>
              </a:rPr>
              <a:t>Z</a:t>
            </a:r>
            <a:r>
              <a:rPr lang="cs-CZ" altLang="cs-CZ" sz="3200" b="1" smtClean="0">
                <a:solidFill>
                  <a:schemeClr val="folHlink"/>
                </a:solidFill>
              </a:rPr>
              <a:t>á</a:t>
            </a:r>
            <a:r>
              <a:rPr lang="en-US" altLang="cs-CZ" sz="3200" b="1" smtClean="0">
                <a:solidFill>
                  <a:schemeClr val="folHlink"/>
                </a:solidFill>
              </a:rPr>
              <a:t>kladn</a:t>
            </a:r>
            <a:r>
              <a:rPr lang="cs-CZ" altLang="cs-CZ" sz="3200" b="1" smtClean="0">
                <a:solidFill>
                  <a:schemeClr val="folHlink"/>
                </a:solidFill>
              </a:rPr>
              <a:t>í</a:t>
            </a:r>
            <a:r>
              <a:rPr lang="en-US" altLang="cs-CZ" sz="3200" b="1" smtClean="0">
                <a:solidFill>
                  <a:schemeClr val="folHlink"/>
                </a:solidFill>
              </a:rPr>
              <a:t> onemocn</a:t>
            </a:r>
            <a:r>
              <a:rPr lang="cs-CZ" altLang="cs-CZ" sz="3200" b="1" smtClean="0">
                <a:solidFill>
                  <a:schemeClr val="folHlink"/>
                </a:solidFill>
              </a:rPr>
              <a:t>ě</a:t>
            </a:r>
            <a:r>
              <a:rPr lang="en-US" altLang="cs-CZ" sz="3200" b="1" smtClean="0">
                <a:solidFill>
                  <a:schemeClr val="folHlink"/>
                </a:solidFill>
              </a:rPr>
              <a:t>n</a:t>
            </a:r>
            <a:r>
              <a:rPr lang="cs-CZ" altLang="cs-CZ" sz="3200" b="1" smtClean="0">
                <a:solidFill>
                  <a:schemeClr val="folHlink"/>
                </a:solidFill>
              </a:rPr>
              <a:t>í</a:t>
            </a:r>
            <a:endParaRPr lang="en-US" altLang="cs-CZ" sz="3200" b="1" smtClean="0">
              <a:solidFill>
                <a:schemeClr val="folHlink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39825"/>
            <a:ext cx="8229600" cy="531336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000" smtClean="0"/>
              <a:t>Moribunda adlata</a:t>
            </a:r>
          </a:p>
          <a:p>
            <a:pPr eaLnBrk="1" hangingPunct="1">
              <a:defRPr/>
            </a:pPr>
            <a:r>
              <a:rPr lang="cs-CZ" altLang="cs-CZ" sz="2000" smtClean="0"/>
              <a:t>Aetas provecta (82 anni)</a:t>
            </a:r>
          </a:p>
          <a:p>
            <a:pPr eaLnBrk="1" hangingPunct="1">
              <a:defRPr/>
            </a:pPr>
            <a:r>
              <a:rPr lang="cs-CZ" altLang="cs-CZ" sz="2000" smtClean="0"/>
              <a:t>Atherosclerosis aortae totius gr. III., aa. cerebri modica et aa. coronariarum gravis</a:t>
            </a:r>
          </a:p>
          <a:p>
            <a:pPr eaLnBrk="1" hangingPunct="1">
              <a:defRPr/>
            </a:pPr>
            <a:r>
              <a:rPr lang="cs-CZ" altLang="cs-CZ" sz="2000" smtClean="0"/>
              <a:t>Diabetes mellitus typi II</a:t>
            </a:r>
          </a:p>
          <a:p>
            <a:pPr eaLnBrk="1" hangingPunct="1">
              <a:defRPr/>
            </a:pPr>
            <a:r>
              <a:rPr lang="cs-CZ" altLang="cs-CZ" sz="2000" smtClean="0"/>
              <a:t>Cholelithiasis: Concrementa aliquot vesicae felleae et ductus choledochi. Cholecystitis pseudomebranosa usque necrotisans.</a:t>
            </a:r>
          </a:p>
          <a:p>
            <a:pPr eaLnBrk="1" hangingPunct="1">
              <a:defRPr/>
            </a:pPr>
            <a:endParaRPr lang="cs-CZ" altLang="cs-CZ" sz="200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200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Přijata umírající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200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Pokročilý věk 82 let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200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Povšechná ateroskleróza 3.st. v aortě, mírná v tepnách mozkových, těžká ve věnčitých.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200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Úplavice cukrová II. typu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200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Žlučové kameny: několik konkrementů ve žlučníku a žlučovodu. Pablánová nekrotizující cholecystitis.</a:t>
            </a:r>
            <a:endParaRPr lang="en-US" altLang="cs-CZ" sz="200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74"/>
    </mc:Choice>
    <mc:Fallback xmlns="">
      <p:transition spd="slow" advTm="23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0643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smtClean="0">
                <a:solidFill>
                  <a:schemeClr val="folHlink"/>
                </a:solidFill>
              </a:rPr>
              <a:t>Komplikace</a:t>
            </a:r>
            <a:endParaRPr lang="en-US" altLang="cs-CZ" sz="3200" b="1" smtClean="0">
              <a:solidFill>
                <a:schemeClr val="folHlink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45688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Hypertrophia excentrica cordis totius(420g)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Thrombosis auriculae cordis dx.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Venostasis organorum parenchymatosum chronica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Vestigia post emboliam thromboticam aa. pulmonalium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Insufficientia cordis chronica acute exacerbans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Oedema pulmonum (dx. 670g, sin. 580g)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000" smtClean="0"/>
              <a:t>	Hydrothorax (aa 200ml). Oedema cerebri (1270g). Conus occipitalis.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Nephrosclerosis arterio- et arteriolosclerotica modica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Zbytnění a rozšíření celého srdce (420g)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Trombóza pravého srdečního ouška.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Chronické městnání v parenchymatózních orgánech.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Stopy po embolizaci do větví plicních tepen.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Chronická srdeční nedostatečnost akutně exacerbovaná.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Otok plic (dx</a:t>
            </a:r>
            <a:r>
              <a:rPr lang="cs-CZ" altLang="cs-CZ" sz="2000"/>
              <a:t>. 670g, sin. </a:t>
            </a:r>
            <a:r>
              <a:rPr lang="cs-CZ" altLang="cs-CZ" sz="2000" smtClean="0"/>
              <a:t>580g) Oboustranný výpotek v hrudní dutině.  </a:t>
            </a:r>
            <a:r>
              <a:rPr lang="cs-CZ" altLang="cs-CZ" sz="2000"/>
              <a:t>(aa 200ml). </a:t>
            </a:r>
            <a:r>
              <a:rPr lang="cs-CZ" altLang="cs-CZ" sz="2000" smtClean="0"/>
              <a:t>Otok mozku. </a:t>
            </a:r>
            <a:r>
              <a:rPr lang="cs-CZ" altLang="cs-CZ" sz="2000"/>
              <a:t>(1270g). </a:t>
            </a:r>
            <a:r>
              <a:rPr lang="cs-CZ" altLang="cs-CZ" sz="2000" smtClean="0"/>
              <a:t>Týlní otlakový kužel. </a:t>
            </a:r>
            <a:endParaRPr lang="cs-CZ" altLang="cs-CZ" sz="200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Mírná arterio- a arteriolosklerotická nefroskleróza.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  <a:defRPr/>
            </a:pPr>
            <a:endParaRPr lang="en-US" altLang="cs-CZ" sz="2000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14"/>
    </mc:Choice>
    <mc:Fallback xmlns="">
      <p:transition spd="slow" advTm="32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SRD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76250"/>
            <a:ext cx="6840538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067175" y="6021388"/>
            <a:ext cx="2160588" cy="358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3"/>
    </mc:Choice>
    <mc:Fallback xmlns="">
      <p:transition spd="slow" advTm="7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ŽLUČNÍK - KAMEN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76250"/>
            <a:ext cx="6192837" cy="597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643438" y="6165850"/>
            <a:ext cx="2016125" cy="2873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9"/>
    </mc:Choice>
    <mc:Fallback xmlns="">
      <p:transition spd="slow" advTm="5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ŽLUČNÍK - ABSCES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98488"/>
            <a:ext cx="7272337" cy="549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19"/>
    </mc:Choice>
    <mc:Fallback xmlns="">
      <p:transition spd="slow" advTm="12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ŽLUČNÍK - PABLÁNOVÝ, NEKR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692150"/>
            <a:ext cx="7451725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prsky">
  <a:themeElements>
    <a:clrScheme name="Paprsky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Paprsk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aprsky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505</TotalTime>
  <Words>639</Words>
  <Application>Microsoft Office PowerPoint</Application>
  <PresentationFormat>Předvádění na obrazovce (4:3)</PresentationFormat>
  <Paragraphs>105</Paragraphs>
  <Slides>38</Slides>
  <Notes>3</Notes>
  <HiddenSlides>0</HiddenSlides>
  <MMClips>34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1" baseType="lpstr">
      <vt:lpstr>Arial</vt:lpstr>
      <vt:lpstr>Wingdings</vt:lpstr>
      <vt:lpstr>Paprsky</vt:lpstr>
      <vt:lpstr>žena 82 let</vt:lpstr>
      <vt:lpstr>Klinická zpráva</vt:lpstr>
      <vt:lpstr>Anamnéza</vt:lpstr>
      <vt:lpstr>Základní onemocnění</vt:lpstr>
      <vt:lpstr>Komplikace</vt:lpstr>
      <vt:lpstr>Prezentace aplikace PowerPoint</vt:lpstr>
      <vt:lpstr>Prezentace aplikace PowerPoint</vt:lpstr>
      <vt:lpstr>Prezentace aplikace PowerPoint</vt:lpstr>
      <vt:lpstr>Prezentace aplikace PowerPoint</vt:lpstr>
      <vt:lpstr>Komplikace</vt:lpstr>
      <vt:lpstr>Prezentace aplikace PowerPoint</vt:lpstr>
      <vt:lpstr>Prezentace aplikace PowerPoint</vt:lpstr>
      <vt:lpstr>Prezentace aplikace PowerPoint</vt:lpstr>
      <vt:lpstr>Prezentace aplikace PowerPoint</vt:lpstr>
      <vt:lpstr>Komplikace</vt:lpstr>
      <vt:lpstr>Prezentace aplikace PowerPoint</vt:lpstr>
      <vt:lpstr>Prezentace aplikace PowerPoint</vt:lpstr>
      <vt:lpstr>Prezentace aplikace PowerPoint</vt:lpstr>
      <vt:lpstr>Příčina smrti</vt:lpstr>
      <vt:lpstr>Vedlejší nálezy</vt:lpstr>
      <vt:lpstr>Muž, 75 let</vt:lpstr>
      <vt:lpstr>Klinická zpráva</vt:lpstr>
      <vt:lpstr>Pitevní  nález </vt:lpstr>
      <vt:lpstr>Pitevní nález </vt:lpstr>
      <vt:lpstr>Pitevní nález </vt:lpstr>
      <vt:lpstr>Prezentace aplikace PowerPoint</vt:lpstr>
      <vt:lpstr>Prezentace aplikace PowerPoint</vt:lpstr>
      <vt:lpstr>Prezentace aplikace PowerPoint</vt:lpstr>
      <vt:lpstr>Pravá plíce</vt:lpstr>
      <vt:lpstr>Pravá plíce – detail         Cor pulmonale chronicum             </vt:lpstr>
      <vt:lpstr>Játra  – st.p.  resekci  hemangiomu </vt:lpstr>
      <vt:lpstr>Sklerotické plicní tepny </vt:lpstr>
      <vt:lpstr>Materiál z roušky </vt:lpstr>
      <vt:lpstr>Základní onemocnění</vt:lpstr>
      <vt:lpstr>Komplikace</vt:lpstr>
      <vt:lpstr>Komplikace</vt:lpstr>
      <vt:lpstr>Komplikace</vt:lpstr>
      <vt:lpstr>Příčina smrti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pp. 373</dc:title>
  <dc:creator>Name</dc:creator>
  <cp:lastModifiedBy>JD</cp:lastModifiedBy>
  <cp:revision>32</cp:revision>
  <dcterms:created xsi:type="dcterms:W3CDTF">2007-04-03T14:48:47Z</dcterms:created>
  <dcterms:modified xsi:type="dcterms:W3CDTF">2020-03-31T07:30:30Z</dcterms:modified>
</cp:coreProperties>
</file>