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1"/>
  </p:notesMasterIdLst>
  <p:sldIdLst>
    <p:sldId id="257" r:id="rId2"/>
    <p:sldId id="273" r:id="rId3"/>
    <p:sldId id="274" r:id="rId4"/>
    <p:sldId id="275" r:id="rId5"/>
    <p:sldId id="258" r:id="rId6"/>
    <p:sldId id="266" r:id="rId7"/>
    <p:sldId id="259" r:id="rId8"/>
    <p:sldId id="267" r:id="rId9"/>
    <p:sldId id="268" r:id="rId10"/>
    <p:sldId id="260" r:id="rId11"/>
    <p:sldId id="272" r:id="rId12"/>
    <p:sldId id="270" r:id="rId13"/>
    <p:sldId id="261" r:id="rId14"/>
    <p:sldId id="262" r:id="rId15"/>
    <p:sldId id="269" r:id="rId16"/>
    <p:sldId id="271" r:id="rId17"/>
    <p:sldId id="263" r:id="rId18"/>
    <p:sldId id="264" r:id="rId19"/>
    <p:sldId id="265" r:id="rId2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425" autoAdjust="0"/>
  </p:normalViewPr>
  <p:slideViewPr>
    <p:cSldViewPr>
      <p:cViewPr varScale="1">
        <p:scale>
          <a:sx n="103" d="100"/>
          <a:sy n="103" d="100"/>
        </p:scale>
        <p:origin x="177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328ED-FDA8-4112-B34C-FC01DBED5852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DCE74-6C06-4F40-A6E9-E819D1D0D5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630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p.p. 1265/06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DCE74-6C06-4F40-A6E9-E819D1D0D5D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404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7411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741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1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1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1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1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741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41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en-US" noProof="0" smtClean="0"/>
              <a:t>Klepnutím lze upravit styl předlohy nadpisů.</a:t>
            </a:r>
          </a:p>
        </p:txBody>
      </p:sp>
      <p:sp>
        <p:nvSpPr>
          <p:cNvPr id="1742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en-US" noProof="0" smtClean="0"/>
              <a:t>Klepnutím lze upravit styl předlohy podnadpisů.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1742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1742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5811098-5245-4E36-A958-6AFAFE776626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D7899FD-EFD0-4EC9-B8F8-67724C98114D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99114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1EA481-37E7-45A8-8F59-527B533A2E0A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1837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71E983-2E02-4D6D-B9EF-627230904186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8946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57F96B-4D20-4C69-87DC-C3D61F5A43D4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61021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AEAD34-47C8-45BA-B885-92DD758A8B23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1595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04D7C5-B08F-4254-B793-0473341F2F00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3933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8CDB3D-504C-4B2B-930D-CB1C108D3DB1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4213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EBD283-6B96-4AC1-BF72-0A310F7B6EE9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35919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0AC0A4-1C4B-4FD8-B378-410F60AC89B7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286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3416CE-DA6A-4872-BBBA-76391F115231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1744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cs-CZ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EAF5979-C6AE-4AC1-B3A9-653F474CEE2A}" type="slidenum">
              <a:rPr lang="cs-CZ" altLang="en-US"/>
              <a:pPr/>
              <a:t>‹#›</a:t>
            </a:fld>
            <a:endParaRPr lang="cs-CZ" altLang="en-US"/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638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639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9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9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9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639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39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6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endParaRPr lang="cs-CZ" altLang="en-US"/>
          </a:p>
        </p:txBody>
      </p:sp>
      <p:sp>
        <p:nvSpPr>
          <p:cNvPr id="1639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en-US" sz="5400">
                <a:latin typeface="Arial" panose="020B0604020202020204" pitchFamily="34" charset="0"/>
                <a:cs typeface="Arial" panose="020B0604020202020204" pitchFamily="34" charset="0"/>
              </a:rPr>
              <a:t>žena, </a:t>
            </a:r>
            <a:r>
              <a:rPr lang="cs-CZ" altLang="en-US" sz="5400" smtClean="0">
                <a:latin typeface="Arial" panose="020B0604020202020204" pitchFamily="34" charset="0"/>
                <a:cs typeface="Arial" panose="020B0604020202020204" pitchFamily="34" charset="0"/>
              </a:rPr>
              <a:t>59 let</a:t>
            </a:r>
            <a:endParaRPr lang="cs-CZ" altLang="en-US" sz="5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8"/>
    </mc:Choice>
    <mc:Fallback>
      <p:transition spd="slow" advTm="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en-US" sz="28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II.</a:t>
            </a:r>
          </a:p>
          <a:p>
            <a:r>
              <a:rPr lang="cs-CZ" altLang="en-US" sz="28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Diathesis haemorrhagica: Haematoma subcutaneum antebrachii extremitatis sup. dx. Haematoma subcutaneum regionis umbilicalis. Petechiae dispersae peritonei parietalis. Gastropathia haemorrhagica. Haemorrhagia pelvis renalis dx. Anaemia et thrombocytopenia secundaria transfusione curata.</a:t>
            </a:r>
          </a:p>
        </p:txBody>
      </p:sp>
      <p:sp>
        <p:nvSpPr>
          <p:cNvPr id="24580" name="Rectangle 4"/>
          <p:cNvSpPr>
            <a:spLocks noGrp="1" noRot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cs-CZ" altLang="en-US" sz="2800" b="0">
                <a:latin typeface="Arial" panose="020B0604020202020204" pitchFamily="34" charset="0"/>
                <a:cs typeface="Arial" panose="020B0604020202020204" pitchFamily="34" charset="0"/>
              </a:rPr>
              <a:t>I. Cirrhosis micronodularis hepatis decompensata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99"/>
    </mc:Choice>
    <mc:Fallback>
      <p:transition spd="slow" advTm="4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jícen a fundus žalud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0" b="4861"/>
          <a:stretch>
            <a:fillRect/>
          </a:stretch>
        </p:blipFill>
        <p:spPr bwMode="auto">
          <a:xfrm>
            <a:off x="0" y="1631950"/>
            <a:ext cx="9144000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3"/>
    </mc:Choice>
    <mc:Fallback>
      <p:transition spd="slow" advTm="8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4"/>
          <a:stretch>
            <a:fillRect/>
          </a:stretch>
        </p:blipFill>
        <p:spPr bwMode="auto">
          <a:xfrm>
            <a:off x="684213" y="-11113"/>
            <a:ext cx="7523162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7"/>
    </mc:Choice>
    <mc:Fallback>
      <p:transition spd="slow" advTm="6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en-US" sz="2800" b="0">
                <a:latin typeface="Arial" panose="020B0604020202020204" pitchFamily="34" charset="0"/>
                <a:cs typeface="Arial" panose="020B0604020202020204" pitchFamily="34" charset="0"/>
              </a:rPr>
              <a:t>I. Cirrhosis micronodularis hepatis decompensata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cs-CZ" altLang="en-US" sz="28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II.</a:t>
            </a:r>
          </a:p>
          <a:p>
            <a:pPr>
              <a:spcBef>
                <a:spcPct val="0"/>
              </a:spcBef>
            </a:pPr>
            <a:r>
              <a:rPr lang="cs-CZ" altLang="en-US" sz="28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Oedema pulmonum (dx. 1230g, sin. 990g).</a:t>
            </a:r>
          </a:p>
          <a:p>
            <a:pPr>
              <a:spcBef>
                <a:spcPct val="0"/>
              </a:spcBef>
            </a:pPr>
            <a:r>
              <a:rPr lang="cs-CZ" altLang="en-US" sz="28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Hydrothorax bilat. (l.dx. 100ml, l.sin. 200ml).</a:t>
            </a:r>
          </a:p>
          <a:p>
            <a:pPr>
              <a:spcBef>
                <a:spcPct val="0"/>
              </a:spcBef>
            </a:pPr>
            <a:r>
              <a:rPr lang="cs-CZ" altLang="en-US" sz="28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Oedema cerebri (1350g). Conus occipitalis.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82"/>
    </mc:Choice>
    <mc:Fallback>
      <p:transition spd="slow" advTm="2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algn="l"/>
            <a:r>
              <a:rPr lang="cs-CZ" altLang="en-US" sz="3200" b="0">
                <a:latin typeface="Arial" panose="020B0604020202020204" pitchFamily="34" charset="0"/>
                <a:cs typeface="Arial" panose="020B0604020202020204" pitchFamily="34" charset="0"/>
              </a:rPr>
              <a:t>I. Diabetes mellitus typi II.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cs-CZ" altLang="en-US" sz="2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II.</a:t>
            </a:r>
          </a:p>
          <a:p>
            <a:pPr>
              <a:spcBef>
                <a:spcPct val="0"/>
              </a:spcBef>
            </a:pPr>
            <a:r>
              <a:rPr lang="cs-CZ" altLang="en-US" sz="2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Pyelonephritis purulenta focalis abscendens bilat.</a:t>
            </a:r>
          </a:p>
          <a:p>
            <a:pPr>
              <a:spcBef>
                <a:spcPct val="0"/>
              </a:spcBef>
            </a:pPr>
            <a:r>
              <a:rPr lang="cs-CZ" altLang="en-US" sz="2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Necroses papillarum renalium G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ű</a:t>
            </a:r>
            <a:r>
              <a:rPr lang="cs-CZ" altLang="en-US" sz="2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nteri multifocales.</a:t>
            </a:r>
          </a:p>
          <a:p>
            <a:pPr>
              <a:spcBef>
                <a:spcPct val="0"/>
              </a:spcBef>
            </a:pPr>
            <a:r>
              <a:rPr lang="cs-CZ" altLang="en-US" sz="2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Insufficientia renalis acuta hemodialysi terminaliter curata.</a:t>
            </a:r>
          </a:p>
          <a:p>
            <a:pPr>
              <a:spcBef>
                <a:spcPct val="0"/>
              </a:spcBef>
            </a:pPr>
            <a:r>
              <a:rPr lang="cs-CZ" altLang="en-US" sz="2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Insufficientia hepatorenalis.</a:t>
            </a:r>
          </a:p>
          <a:p>
            <a:pPr>
              <a:spcBef>
                <a:spcPct val="0"/>
              </a:spcBef>
            </a:pPr>
            <a:r>
              <a:rPr lang="cs-CZ" altLang="en-US" sz="2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Pericarditis et epicarditis serofibrinosa acuta v.s. uraemica.</a:t>
            </a:r>
          </a:p>
          <a:p>
            <a:pPr>
              <a:spcBef>
                <a:spcPct val="0"/>
              </a:spcBef>
            </a:pPr>
            <a:r>
              <a:rPr lang="sk-SK" altLang="en-US" sz="2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Activatio lienis (120g).</a:t>
            </a:r>
            <a:endParaRPr lang="cs-CZ" altLang="en-US" sz="240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29"/>
    </mc:Choice>
    <mc:Fallback>
      <p:transition spd="slow" advTm="45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Gunterové nekrozy pap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2"/>
          <a:stretch>
            <a:fillRect/>
          </a:stretch>
        </p:blipFill>
        <p:spPr bwMode="auto">
          <a:xfrm>
            <a:off x="-14288" y="2119313"/>
            <a:ext cx="9158288" cy="47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6156325" y="1628775"/>
            <a:ext cx="0" cy="115252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 flipV="1">
            <a:off x="4643438" y="6092825"/>
            <a:ext cx="1081087" cy="1444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250825" y="6021388"/>
            <a:ext cx="649288" cy="5762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82"/>
    </mc:Choice>
    <mc:Fallback>
      <p:transition spd="slow" advTm="2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detail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Line 5"/>
          <p:cNvSpPr>
            <a:spLocks noChangeShapeType="1"/>
          </p:cNvSpPr>
          <p:nvPr/>
        </p:nvSpPr>
        <p:spPr bwMode="auto">
          <a:xfrm flipV="1">
            <a:off x="539750" y="2708275"/>
            <a:ext cx="1295400" cy="331311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V="1">
            <a:off x="539750" y="4581525"/>
            <a:ext cx="3240088" cy="143986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539750" y="6021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8"/>
    </mc:Choice>
    <mc:Fallback>
      <p:transition spd="slow" advTm="3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</a:p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Insufficientia cardiorespiratoria intubatione et ventilatione arteficiali curata.</a:t>
            </a:r>
          </a:p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Jejunostomia ante dies IV ante mortem peracta e causa nutritiva.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27"/>
    </mc:Choice>
    <mc:Fallback>
      <p:transition spd="slow" advTm="14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1700213"/>
            <a:ext cx="7772400" cy="1920875"/>
          </a:xfrm>
        </p:spPr>
        <p:txBody>
          <a:bodyPr/>
          <a:lstStyle/>
          <a:p>
            <a:pPr algn="l"/>
            <a:r>
              <a:rPr lang="cs-CZ" altLang="en-US" sz="4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III. Insufficientia hepatorenalis.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4"/>
    </mc:Choice>
    <mc:Fallback>
      <p:transition spd="slow" advTm="8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en-US" sz="4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Defectus dentium subtotalis.</a:t>
            </a:r>
          </a:p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Anthracosis pulmonum et lnn. Intrathoracalium. </a:t>
            </a:r>
          </a:p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Foramen ovale pervium.</a:t>
            </a:r>
          </a:p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Infarctus lienis quattuor vetustiores.</a:t>
            </a:r>
          </a:p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Necroses parvae dispersae adipis pancreatis.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98"/>
    </mc:Choice>
    <mc:Fallback>
      <p:transition spd="slow" advTm="28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Klinická </a:t>
            </a:r>
            <a:r>
              <a:rPr lang="cs-CZ" altLang="en-US" smtClean="0">
                <a:latin typeface="Arial" panose="020B0604020202020204" pitchFamily="34" charset="0"/>
                <a:cs typeface="Arial" panose="020B0604020202020204" pitchFamily="34" charset="0"/>
              </a:rPr>
              <a:t>zpráva</a:t>
            </a:r>
            <a:endParaRPr lang="cs-CZ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en-US" sz="2800">
                <a:latin typeface="Arial" panose="020B0604020202020204" pitchFamily="34" charset="0"/>
                <a:cs typeface="Arial" panose="020B0604020202020204" pitchFamily="34" charset="0"/>
              </a:rPr>
              <a:t>30.11.2006 přeložena z III. interny na II. chir. klin. pro v. s. hepatorenální selhání </a:t>
            </a:r>
            <a:r>
              <a:rPr lang="cs-CZ" alt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						s </a:t>
            </a:r>
            <a:r>
              <a:rPr lang="cs-CZ" altLang="en-US" sz="2800">
                <a:latin typeface="Arial" panose="020B0604020202020204" pitchFamily="34" charset="0"/>
                <a:cs typeface="Arial" panose="020B0604020202020204" pitchFamily="34" charset="0"/>
              </a:rPr>
              <a:t>makrocytární anémií </a:t>
            </a:r>
          </a:p>
          <a:p>
            <a:pPr>
              <a:lnSpc>
                <a:spcPct val="90000"/>
              </a:lnSpc>
            </a:pPr>
            <a:r>
              <a:rPr lang="cs-CZ" altLang="en-US" sz="2800">
                <a:latin typeface="Arial" panose="020B0604020202020204" pitchFamily="34" charset="0"/>
                <a:cs typeface="Arial" panose="020B0604020202020204" pitchFamily="34" charset="0"/>
              </a:rPr>
              <a:t>progrese </a:t>
            </a:r>
            <a:r>
              <a:rPr lang="cs-CZ" alt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akutní renální insuficience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	s </a:t>
            </a:r>
            <a:r>
              <a:rPr lang="cs-CZ" altLang="en-US" sz="2800">
                <a:latin typeface="Arial" panose="020B0604020202020204" pitchFamily="34" charset="0"/>
                <a:cs typeface="Arial" panose="020B0604020202020204" pitchFamily="34" charset="0"/>
              </a:rPr>
              <a:t>nutností hemodialýzy, rozvoj šokového </a:t>
            </a:r>
            <a:r>
              <a:rPr lang="cs-CZ" alt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	stavu</a:t>
            </a:r>
            <a:endParaRPr lang="cs-CZ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800">
                <a:latin typeface="Arial" panose="020B0604020202020204" pitchFamily="34" charset="0"/>
                <a:cs typeface="Arial" panose="020B0604020202020204" pitchFamily="34" charset="0"/>
              </a:rPr>
              <a:t>1.12.2006 hemateméza a meléna, urgentní intubace a UPV, urgentní gastroskopie s nálezem nekrózy jícnu nejasné etiologie, </a:t>
            </a:r>
            <a:endParaRPr lang="cs-CZ" alt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překlad </a:t>
            </a:r>
            <a:r>
              <a:rPr lang="cs-CZ" altLang="en-US" sz="2800">
                <a:latin typeface="Arial" panose="020B0604020202020204" pitchFamily="34" charset="0"/>
                <a:cs typeface="Arial" panose="020B0604020202020204" pitchFamily="34" charset="0"/>
              </a:rPr>
              <a:t>na II. chir. kliniku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cs-CZ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14"/>
    </mc:Choice>
    <mc:Fallback>
      <p:transition spd="slow" advTm="3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en-US" sz="2800" b="0" smtClean="0">
                <a:latin typeface="Arial" panose="020B0604020202020204" pitchFamily="34" charset="0"/>
                <a:cs typeface="Arial" panose="020B0604020202020204" pitchFamily="34" charset="0"/>
              </a:rPr>
              <a:t>Hospitalizace </a:t>
            </a:r>
            <a:r>
              <a:rPr lang="cs-CZ" altLang="en-US" sz="2800" b="0">
                <a:latin typeface="Arial" panose="020B0604020202020204" pitchFamily="34" charset="0"/>
                <a:cs typeface="Arial" panose="020B0604020202020204" pitchFamily="34" charset="0"/>
              </a:rPr>
              <a:t>od 1.12.2006 do 12.12.2006 na II. chirurgické klinice Kardiovaskulární chirurgie VFN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en-US" sz="2800">
                <a:latin typeface="Arial" panose="020B0604020202020204" pitchFamily="34" charset="0"/>
                <a:cs typeface="Arial" panose="020B0604020202020204" pitchFamily="34" charset="0"/>
              </a:rPr>
              <a:t>1.12.2006- nálezy: těžká plicní HT, bilat. pleurál. výpotek (aa 300ml), ascites do 2l, hemodynamická nestabilita, anurie (zahájená hemodialýza), trombocytopenie (opak. hražení)</a:t>
            </a:r>
          </a:p>
          <a:p>
            <a:pPr>
              <a:lnSpc>
                <a:spcPct val="80000"/>
              </a:lnSpc>
            </a:pPr>
            <a:r>
              <a:rPr lang="cs-CZ" altLang="en-US" sz="2800">
                <a:latin typeface="Arial" panose="020B0604020202020204" pitchFamily="34" charset="0"/>
                <a:cs typeface="Arial" panose="020B0604020202020204" pitchFamily="34" charset="0"/>
              </a:rPr>
              <a:t>4.12.2006 perikarditida v rámci mediastinitidy</a:t>
            </a:r>
          </a:p>
          <a:p>
            <a:pPr>
              <a:lnSpc>
                <a:spcPct val="80000"/>
              </a:lnSpc>
            </a:pPr>
            <a:r>
              <a:rPr lang="cs-CZ" altLang="en-US" sz="2800">
                <a:latin typeface="Arial" panose="020B0604020202020204" pitchFamily="34" charset="0"/>
                <a:cs typeface="Arial" panose="020B0604020202020204" pitchFamily="34" charset="0"/>
              </a:rPr>
              <a:t>8.12.2006 nutriční jejunostomie</a:t>
            </a:r>
          </a:p>
          <a:p>
            <a:pPr>
              <a:lnSpc>
                <a:spcPct val="80000"/>
              </a:lnSpc>
            </a:pPr>
            <a:r>
              <a:rPr lang="cs-CZ" altLang="en-US" sz="2800">
                <a:latin typeface="Arial" panose="020B0604020202020204" pitchFamily="34" charset="0"/>
                <a:cs typeface="Arial" panose="020B0604020202020204" pitchFamily="34" charset="0"/>
              </a:rPr>
              <a:t>10.12.2006 febrilní špička, vzestup noradrenalinové podpory, zhoršování jater. funkcí</a:t>
            </a:r>
          </a:p>
          <a:p>
            <a:pPr>
              <a:lnSpc>
                <a:spcPct val="80000"/>
              </a:lnSpc>
            </a:pPr>
            <a:r>
              <a:rPr lang="cs-CZ" altLang="en-US" sz="2800">
                <a:latin typeface="Arial" panose="020B0604020202020204" pitchFamily="34" charset="0"/>
                <a:cs typeface="Arial" panose="020B0604020202020204" pitchFamily="34" charset="0"/>
              </a:rPr>
              <a:t>11.12.2006 výměna invazí</a:t>
            </a:r>
          </a:p>
          <a:p>
            <a:pPr>
              <a:lnSpc>
                <a:spcPct val="80000"/>
              </a:lnSpc>
            </a:pPr>
            <a:r>
              <a:rPr lang="cs-CZ" altLang="en-US" sz="2800">
                <a:latin typeface="Arial" panose="020B0604020202020204" pitchFamily="34" charset="0"/>
                <a:cs typeface="Arial" panose="020B0604020202020204" pitchFamily="34" charset="0"/>
              </a:rPr>
              <a:t>12.12.2006 prudké zhoršení jater. funkcí, progrese hypotenze, exitus letalis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01"/>
    </mc:Choice>
    <mc:Fallback>
      <p:transition spd="slow" advTm="47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23850" y="2276475"/>
            <a:ext cx="8229600" cy="1143000"/>
          </a:xfrm>
        </p:spPr>
        <p:txBody>
          <a:bodyPr/>
          <a:lstStyle/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Pitevní nález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en-US"/>
              <a:t>I.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Cirrhosis micronodularis hepatis decompensata.</a:t>
            </a:r>
          </a:p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Atherosclerosis aortae thoracicae gr. II., aortae abdominalis gr. III., aa. cerebri minima et aa. coronariarum modica.</a:t>
            </a:r>
          </a:p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Hypertensio arterialis.</a:t>
            </a:r>
          </a:p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Diabetes mellitus typi II.</a:t>
            </a:r>
          </a:p>
          <a:p>
            <a:endParaRPr lang="cs-CZ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41"/>
    </mc:Choice>
    <mc:Fallback>
      <p:transition spd="slow" advTm="3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irho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8"/>
          <a:stretch>
            <a:fillRect/>
          </a:stretch>
        </p:blipFill>
        <p:spPr bwMode="auto">
          <a:xfrm>
            <a:off x="0" y="1519238"/>
            <a:ext cx="9144000" cy="53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0"/>
    </mc:Choice>
    <mc:Fallback>
      <p:transition spd="slow" advTm="1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algn="l"/>
            <a:r>
              <a:rPr lang="cs-CZ" altLang="en-US" sz="4000" b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cs-CZ" altLang="en-US" sz="2800" b="0">
                <a:latin typeface="Arial" panose="020B0604020202020204" pitchFamily="34" charset="0"/>
                <a:cs typeface="Arial" panose="020B0604020202020204" pitchFamily="34" charset="0"/>
              </a:rPr>
              <a:t>Cirrhosis micronodularis hepatis decompensata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en-US" sz="400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</a:p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Sclerosis venae portae minima.</a:t>
            </a:r>
          </a:p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Varices oesophageales non ruptae.</a:t>
            </a:r>
          </a:p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Icterus hepatocellularis gravis.</a:t>
            </a:r>
          </a:p>
          <a:p>
            <a:r>
              <a:rPr lang="cs-CZ" altLang="en-US">
                <a:latin typeface="Arial" panose="020B0604020202020204" pitchFamily="34" charset="0"/>
                <a:cs typeface="Arial" panose="020B0604020202020204" pitchFamily="34" charset="0"/>
              </a:rPr>
              <a:t>Ascites sanguinolentus punctione ante dies XI curatus (residuum 400ml).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51"/>
    </mc:Choice>
    <mc:Fallback>
      <p:transition spd="slow" advTm="32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jícen a fundus žaludk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"/>
          <a:stretch>
            <a:fillRect/>
          </a:stretch>
        </p:blipFill>
        <p:spPr bwMode="auto">
          <a:xfrm>
            <a:off x="2205038" y="0"/>
            <a:ext cx="445452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9"/>
    </mc:Choice>
    <mc:Fallback>
      <p:transition spd="slow" advTm="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stena jícn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9"/>
          <a:stretch>
            <a:fillRect/>
          </a:stretch>
        </p:blipFill>
        <p:spPr bwMode="auto">
          <a:xfrm>
            <a:off x="2555875" y="0"/>
            <a:ext cx="4484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4"/>
    </mc:Choice>
    <mc:Fallback>
      <p:transition spd="slow" advTm="5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oudění">
  <a:themeElements>
    <a:clrScheme name="Proudění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156</TotalTime>
  <Words>369</Words>
  <Application>Microsoft Office PowerPoint</Application>
  <PresentationFormat>Předvádění na obrazovce (4:3)</PresentationFormat>
  <Paragraphs>54</Paragraphs>
  <Slides>19</Slides>
  <Notes>1</Notes>
  <HiddenSlides>0</HiddenSlides>
  <MMClips>18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Garamond</vt:lpstr>
      <vt:lpstr>Wingdings</vt:lpstr>
      <vt:lpstr>Proudění</vt:lpstr>
      <vt:lpstr>Prezentace aplikace PowerPoint</vt:lpstr>
      <vt:lpstr>Klinická zpráva</vt:lpstr>
      <vt:lpstr>Hospitalizace od 1.12.2006 do 12.12.2006 na II. chirurgické klinice Kardiovaskulární chirurgie VFN</vt:lpstr>
      <vt:lpstr>Pitevní nález </vt:lpstr>
      <vt:lpstr>I.</vt:lpstr>
      <vt:lpstr>Prezentace aplikace PowerPoint</vt:lpstr>
      <vt:lpstr>I. Cirrhosis micronodularis hepatis decompensata</vt:lpstr>
      <vt:lpstr>Prezentace aplikace PowerPoint</vt:lpstr>
      <vt:lpstr>Prezentace aplikace PowerPoint</vt:lpstr>
      <vt:lpstr>I. Cirrhosis micronodularis hepatis decompensata</vt:lpstr>
      <vt:lpstr>Prezentace aplikace PowerPoint</vt:lpstr>
      <vt:lpstr>Prezentace aplikace PowerPoint</vt:lpstr>
      <vt:lpstr>I. Cirrhosis micronodularis hepatis decompensata</vt:lpstr>
      <vt:lpstr>I. Diabetes mellitus typi II.</vt:lpstr>
      <vt:lpstr>Prezentace aplikace PowerPoint</vt:lpstr>
      <vt:lpstr>Prezentace aplikace PowerPoint</vt:lpstr>
      <vt:lpstr>Prezentace aplikace PowerPoint</vt:lpstr>
      <vt:lpstr>III. Insufficientia hepatorenalis.</vt:lpstr>
      <vt:lpstr>IV.</vt:lpstr>
    </vt:vector>
  </TitlesOfParts>
  <Company>VFN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Pitevní protokol č. 1265/06</dc:title>
  <dc:creator>Patologie</dc:creator>
  <cp:lastModifiedBy>JD</cp:lastModifiedBy>
  <cp:revision>16</cp:revision>
  <dcterms:created xsi:type="dcterms:W3CDTF">2007-01-22T16:09:53Z</dcterms:created>
  <dcterms:modified xsi:type="dcterms:W3CDTF">2020-04-03T05:57:05Z</dcterms:modified>
</cp:coreProperties>
</file>