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77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0289EF-C511-4AA5-9EB9-B5CE641AF05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0570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18F8E1-95C1-4512-80A8-85870CA786BB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N1091/80 II. PAÚ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16507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en-US" smtClean="0"/>
              <a:t>B 9269/11</a:t>
            </a:r>
          </a:p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DFB4C-A2BA-4A98-A526-83F52EE12D8B}" type="slidenum">
              <a:rPr lang="cs-CZ" altLang="en-US" smtClean="0"/>
              <a:pPr/>
              <a:t>10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9372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B275EA-B78F-4DDA-A511-BDA146733D45}" type="slidenum">
              <a:rPr lang="cs-CZ" altLang="en-US"/>
              <a:pPr/>
              <a:t>13</a:t>
            </a:fld>
            <a:endParaRPr lang="cs-CZ" alt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/>
              <a:t>Naříznutá nadledvina 110 x 80 x 60 mm. Na řezu prostoupena šedobělavým rozsáhle nekrotizujícím a prokrváceným nádorovým bujením; na periferii není spolehlivě identifikovatelný zbytek adrenální kůry (makrofoto+). Na povrchu vazivové pouzdro.</a:t>
            </a:r>
          </a:p>
          <a:p>
            <a:endParaRPr lang="cs-CZ" altLang="en-US"/>
          </a:p>
          <a:p>
            <a:r>
              <a:rPr lang="cs-CZ" altLang="en-US"/>
              <a:t>Mikro: Nadledvina prostoupena rozsáhle nekrotizujícím kribriformním středně až málo diferencovaným adenokarcinomem s četnými mitózami i atypickými. </a:t>
            </a:r>
          </a:p>
          <a:p>
            <a:r>
              <a:rPr lang="cs-CZ" altLang="en-US"/>
              <a:t>Pouze fokálně subkapsulárně mikroskopicky nalezeny nepatrné zbytky adrenální kůry pravidelné stavby s tlakovou atrofií. </a:t>
            </a:r>
          </a:p>
          <a:p>
            <a:r>
              <a:rPr lang="cs-CZ" altLang="en-US"/>
              <a:t>Základní morfologie nádoru indikuje s vysokou pravděpodobností metastatický původ, blíží se nejvíce málo diferencovanému adenokarcinomu obvyklému například ve střevě. Dalším možným východiskem je plíce. Doporučujeme pacienta v tomto smyslu podrobně vyšetřit. </a:t>
            </a:r>
          </a:p>
          <a:p>
            <a:r>
              <a:rPr lang="cs-CZ" altLang="en-US"/>
              <a:t>Pokračujeme imunohistochemickým došetřením, o jehož výsledku podáme dodatečnou zprávu.</a:t>
            </a:r>
          </a:p>
          <a:p>
            <a:r>
              <a:rPr lang="cs-CZ" altLang="en-US"/>
              <a:t>T93, M8140/6 </a:t>
            </a:r>
          </a:p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05012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b9269/11</a:t>
            </a: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DFB4C-A2BA-4A98-A526-83F52EE12D8B}" type="slidenum">
              <a:rPr lang="cs-CZ" altLang="en-US" smtClean="0"/>
              <a:pPr/>
              <a:t>17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19495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E33738-CA15-4ADA-9913-FADC31C568CD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N1091/80 II. PAÚ</a:t>
            </a:r>
          </a:p>
        </p:txBody>
      </p:sp>
    </p:spTree>
    <p:extLst>
      <p:ext uri="{BB962C8B-B14F-4D97-AF65-F5344CB8AC3E}">
        <p14:creationId xmlns:p14="http://schemas.microsoft.com/office/powerpoint/2010/main" val="801971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231EE2-EA26-4602-8F3E-0E0651BDA2A7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N1091/80 II. PAÚ</a:t>
            </a:r>
          </a:p>
        </p:txBody>
      </p:sp>
    </p:spTree>
    <p:extLst>
      <p:ext uri="{BB962C8B-B14F-4D97-AF65-F5344CB8AC3E}">
        <p14:creationId xmlns:p14="http://schemas.microsoft.com/office/powerpoint/2010/main" val="3045712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5607B1-912C-4A4B-8D8F-78F8E69F436E}" type="slidenum">
              <a:rPr lang="cs-CZ" altLang="cs-CZ"/>
              <a:pPr/>
              <a:t>4</a:t>
            </a:fld>
            <a:endParaRPr lang="cs-CZ" altLang="cs-CZ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N1091/80 II. PAÚ</a:t>
            </a:r>
          </a:p>
        </p:txBody>
      </p:sp>
    </p:spTree>
    <p:extLst>
      <p:ext uri="{BB962C8B-B14F-4D97-AF65-F5344CB8AC3E}">
        <p14:creationId xmlns:p14="http://schemas.microsoft.com/office/powerpoint/2010/main" val="249240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3606F8-2337-4718-8D46-218DFDBA466D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mtClean="0"/>
              <a:t>N1091/80 II. PAÚ</a:t>
            </a:r>
          </a:p>
        </p:txBody>
      </p:sp>
    </p:spTree>
    <p:extLst>
      <p:ext uri="{BB962C8B-B14F-4D97-AF65-F5344CB8AC3E}">
        <p14:creationId xmlns:p14="http://schemas.microsoft.com/office/powerpoint/2010/main" val="4290578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B9A5B3-DD55-4475-84FA-77F8ABC7927D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69953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E990C1-7571-4D5A-97D8-0044FF48EA37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59676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85DEA9-01EE-471B-9184-A46C04283B29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774677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473C66-CFF6-48EC-96A2-CE9987B8ABD7}" type="slidenum">
              <a:rPr lang="cs-CZ" altLang="cs-CZ"/>
              <a:pPr/>
              <a:t>9</a:t>
            </a:fld>
            <a:endParaRPr lang="cs-CZ" altLang="cs-CZ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864713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</p:grpSp>
      <p:sp>
        <p:nvSpPr>
          <p:cNvPr id="2461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2461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1D7973-FD41-4766-B9C4-60F1EE47AF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6520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31DCC-9392-4D2B-907B-CA8A54E176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754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686EC-E587-417C-A1C5-4A0E514E46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0035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35D23-E23C-4278-B995-376730B27EA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072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F67F3-DE41-47E2-BCE1-F79BB3E06D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675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D69D0-043D-4297-8994-2DB964469E9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103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FDB66-DB97-4F65-86A6-07AAC90BE4F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212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7C394-253A-4BC3-A501-314493BD0B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167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1752F-7385-4720-8574-1C92609C47E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2208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FE471-9220-457C-968F-3AE7E5BADC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0740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7B54B-1169-46DA-A11A-B48041978FB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2927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A8A42-00D1-4DD8-99CE-804E7CCF51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8389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7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7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7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7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8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8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8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8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8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8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8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8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2359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359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2359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</p:grpSp>
      <p:sp>
        <p:nvSpPr>
          <p:cNvPr id="2359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35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359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359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359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9E66CD8-B471-4A81-A557-5B4B6E5099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4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6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429000"/>
            <a:ext cx="8002587" cy="27019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4400" smtClean="0"/>
              <a:t>muž 38 let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1"/>
    </mc:Choice>
    <mc:Fallback xmlns="">
      <p:transition spd="slow" advTm="1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cs-CZ" altLang="en-US" smtClean="0"/>
              <a:t>Muž 61 let</a:t>
            </a:r>
            <a:endParaRPr lang="cs-CZ" altLang="en-US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9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"/>
    </mc:Choice>
    <mc:Fallback xmlns="">
      <p:transition spd="slow" advTm="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en-US" smtClean="0"/>
              <a:t>Anamnéza</a:t>
            </a:r>
            <a:endParaRPr lang="cs-CZ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569325" cy="5040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 smtClean="0"/>
              <a:t>školník v důchodu</a:t>
            </a:r>
            <a:endParaRPr lang="cs-CZ" altLang="en-US"/>
          </a:p>
          <a:p>
            <a:pPr>
              <a:lnSpc>
                <a:spcPct val="90000"/>
              </a:lnSpc>
            </a:pPr>
            <a:r>
              <a:rPr lang="cs-CZ" altLang="en-US" smtClean="0"/>
              <a:t>poslán z oddělení endokrinologie ke korekci hypertenze</a:t>
            </a:r>
            <a:endParaRPr lang="cs-CZ" altLang="en-US"/>
          </a:p>
          <a:p>
            <a:pPr>
              <a:lnSpc>
                <a:spcPct val="90000"/>
              </a:lnSpc>
            </a:pPr>
            <a:r>
              <a:rPr lang="cs-CZ" altLang="en-US" smtClean="0"/>
              <a:t>zvětšená nadledvina bez hormonální aktivity 85x60x50 </a:t>
            </a:r>
            <a:r>
              <a:rPr lang="cs-CZ" altLang="en-US"/>
              <a:t>mm </a:t>
            </a:r>
            <a:r>
              <a:rPr lang="cs-CZ" altLang="en-US" smtClean="0"/>
              <a:t>na </a:t>
            </a:r>
            <a:r>
              <a:rPr lang="cs-CZ" altLang="en-US"/>
              <a:t>CT; </a:t>
            </a:r>
            <a:r>
              <a:rPr lang="cs-CZ" altLang="en-US" smtClean="0"/>
              <a:t>oboustranně cysty ledvin</a:t>
            </a:r>
            <a:endParaRPr lang="cs-CZ" altLang="en-US"/>
          </a:p>
          <a:p>
            <a:pPr>
              <a:lnSpc>
                <a:spcPct val="90000"/>
              </a:lnSpc>
            </a:pPr>
            <a:r>
              <a:rPr lang="cs-CZ" altLang="en-US" smtClean="0"/>
              <a:t>nekuřák</a:t>
            </a:r>
            <a:endParaRPr lang="cs-CZ" altLang="en-US"/>
          </a:p>
          <a:p>
            <a:pPr>
              <a:lnSpc>
                <a:spcPct val="90000"/>
              </a:lnSpc>
            </a:pPr>
            <a:r>
              <a:rPr lang="cs-CZ" altLang="en-US" smtClean="0"/>
              <a:t>rtg: žádné ložisko v plicích, srůsty vpravo</a:t>
            </a:r>
            <a:endParaRPr lang="cs-CZ" altLang="en-US"/>
          </a:p>
          <a:p>
            <a:pPr>
              <a:lnSpc>
                <a:spcPct val="90000"/>
              </a:lnSpc>
            </a:pPr>
            <a:r>
              <a:rPr lang="cs-CZ" altLang="en-US" smtClean="0">
                <a:solidFill>
                  <a:srgbClr val="99FF33"/>
                </a:solidFill>
              </a:rPr>
              <a:t>LAPAROSKOPICKÁ  ADRENALEKTOMIE</a:t>
            </a:r>
            <a:endParaRPr lang="cs-CZ" altLang="en-US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5"/>
    </mc:Choice>
    <mc:Fallback xmlns="">
      <p:transition spd="slow" advTm="34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en-US" sz="4800" smtClean="0">
                <a:solidFill>
                  <a:srgbClr val="99FF33"/>
                </a:solidFill>
              </a:rPr>
              <a:t>Ovoidní opouzdřený nádor</a:t>
            </a:r>
            <a:endParaRPr lang="cs-CZ" altLang="en-US" sz="4800">
              <a:solidFill>
                <a:srgbClr val="99FF33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54450"/>
          </a:xfrm>
        </p:spPr>
        <p:txBody>
          <a:bodyPr/>
          <a:lstStyle/>
          <a:p>
            <a:r>
              <a:rPr lang="cs-CZ" altLang="en-US"/>
              <a:t>110 x 80 x 60 mm</a:t>
            </a:r>
          </a:p>
          <a:p>
            <a:r>
              <a:rPr lang="cs-CZ" altLang="en-US" smtClean="0"/>
              <a:t>nadledvina rozsáhle nahrazena bělavým nekrotizujícím nádorem</a:t>
            </a:r>
            <a:endParaRPr lang="cs-CZ" altLang="en-US"/>
          </a:p>
          <a:p>
            <a:r>
              <a:rPr lang="cs-CZ" altLang="en-US" smtClean="0"/>
              <a:t>zbytky původní nadledviny nebyly makroskopicky patrny</a:t>
            </a:r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1020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07950" y="6092825"/>
            <a:ext cx="2160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800">
                <a:solidFill>
                  <a:srgbClr val="000000"/>
                </a:solidFill>
              </a:rPr>
              <a:t>Alc. blue</a:t>
            </a:r>
          </a:p>
        </p:txBody>
      </p:sp>
      <p:pic>
        <p:nvPicPr>
          <p:cNvPr id="6147" name="Picture 3" descr="b 9269_mac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0"/>
    </mc:Choice>
    <mc:Fallback xmlns="">
      <p:transition spd="slow" advTm="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6400800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400">
                <a:solidFill>
                  <a:schemeClr val="bg2"/>
                </a:solidFill>
              </a:rPr>
              <a:t>CKAE</a:t>
            </a:r>
          </a:p>
        </p:txBody>
      </p:sp>
      <p:pic>
        <p:nvPicPr>
          <p:cNvPr id="9219" name="Picture 3" descr="b 9269_macr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4000" cy="685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9"/>
    </mc:Choice>
    <mc:Fallback xmlns="">
      <p:transition spd="slow" advTm="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07950" y="6092825"/>
            <a:ext cx="2160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800">
                <a:solidFill>
                  <a:srgbClr val="000000"/>
                </a:solidFill>
              </a:rPr>
              <a:t>Alc. blue</a:t>
            </a:r>
          </a:p>
        </p:txBody>
      </p:sp>
      <p:pic>
        <p:nvPicPr>
          <p:cNvPr id="10243" name="Picture 3" descr="b 9269_macr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"/>
    </mc:Choice>
    <mc:Fallback xmlns="">
      <p:transition spd="slow" advTm="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6400800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2400">
                <a:solidFill>
                  <a:schemeClr val="bg2"/>
                </a:solidFill>
              </a:rPr>
              <a:t>CKAE</a:t>
            </a:r>
          </a:p>
        </p:txBody>
      </p:sp>
      <p:pic>
        <p:nvPicPr>
          <p:cNvPr id="11267" name="Picture 3" descr="B9269_11_HE_20x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6"/>
    </mc:Choice>
    <mc:Fallback xmlns="">
      <p:transition spd="slow" advTm="4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9269_11_HE_40x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80288" cy="4762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B9269_11_al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2820988"/>
            <a:ext cx="4999037" cy="4037012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50825" y="4941888"/>
            <a:ext cx="3744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3600"/>
              <a:t>Adenocarcinoma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476375" y="6381750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/>
              <a:t>alcian blue pH 2,5</a:t>
            </a: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H="1" flipV="1">
            <a:off x="6443663" y="5445125"/>
            <a:ext cx="503237" cy="2873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 flipV="1">
            <a:off x="7667625" y="4292600"/>
            <a:ext cx="503238" cy="2873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5651500" y="5445125"/>
            <a:ext cx="503238" cy="2873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H="1" flipV="1">
            <a:off x="5651500" y="6308725"/>
            <a:ext cx="503238" cy="2873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0"/>
    </mc:Choice>
    <mc:Fallback xmlns="">
      <p:transition spd="slow" advTm="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9269_11_CK7_20x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508375"/>
          </a:xfrm>
          <a:prstGeom prst="rect">
            <a:avLst/>
          </a:prstGeom>
          <a:solidFill>
            <a:srgbClr val="000000"/>
          </a:solidFill>
          <a:ln w="285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 descr="B9269_11_CK20_40x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0"/>
            <a:ext cx="4643438" cy="49418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9269_11_PSA_20x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375"/>
            <a:ext cx="4500563" cy="3376613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7956550" y="4437063"/>
            <a:ext cx="1008063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>
                <a:solidFill>
                  <a:srgbClr val="000000"/>
                </a:solidFill>
              </a:rPr>
              <a:t>CK 20+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50825" y="2997200"/>
            <a:ext cx="792163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>
                <a:solidFill>
                  <a:srgbClr val="000000"/>
                </a:solidFill>
              </a:rPr>
              <a:t>CK 7-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95288" y="6381750"/>
            <a:ext cx="792162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>
                <a:solidFill>
                  <a:srgbClr val="000000"/>
                </a:solidFill>
              </a:rPr>
              <a:t>PSA -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076825" y="5157788"/>
            <a:ext cx="37449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3600"/>
              <a:t>Adenocarcinoma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3"/>
    </mc:Choice>
    <mc:Fallback xmlns="">
      <p:transition spd="slow" advTm="10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9269_11_TTF1_40x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00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101013" y="6381750"/>
            <a:ext cx="792162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>
                <a:solidFill>
                  <a:srgbClr val="000000"/>
                </a:solidFill>
              </a:rPr>
              <a:t>TTF1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8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1"/>
    </mc:Choice>
    <mc:Fallback xmlns="">
      <p:transition spd="slow" advTm="14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7813"/>
            <a:ext cx="8424863" cy="7762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smtClean="0">
                <a:solidFill>
                  <a:srgbClr val="FFFF00"/>
                </a:solidFill>
              </a:rPr>
              <a:t>Anamnéza a průběh onemocnění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820150" cy="530066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cs-CZ" altLang="cs-CZ" smtClean="0"/>
              <a:t>38-letý učitel tělocviku, dosud zdráv, 		při hře s tříletou dcerkou na zahradě si 	zlomil třetí krční obratel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altLang="cs-CZ" smtClean="0"/>
              <a:t> vzniklo podezření na </a:t>
            </a:r>
            <a:r>
              <a:rPr lang="cs-CZ" altLang="cs-CZ" smtClean="0">
                <a:solidFill>
                  <a:srgbClr val="99FF33"/>
                </a:solidFill>
              </a:rPr>
              <a:t>patologickou</a:t>
            </a:r>
            <a:r>
              <a:rPr lang="cs-CZ" altLang="cs-CZ" smtClean="0"/>
              <a:t> </a:t>
            </a:r>
            <a:r>
              <a:rPr lang="cs-CZ" altLang="cs-CZ" smtClean="0">
                <a:solidFill>
                  <a:srgbClr val="99FF33"/>
                </a:solidFill>
              </a:rPr>
              <a:t>frakturu</a:t>
            </a:r>
            <a:r>
              <a:rPr lang="cs-CZ" altLang="cs-CZ" smtClean="0"/>
              <a:t>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altLang="cs-CZ" smtClean="0"/>
              <a:t> chirurgický zákrok a biopsie podezření potvrdily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altLang="cs-CZ" smtClean="0"/>
              <a:t>Rychlá progrese onemocnění, kachektizace Zemřel po třech měsících nádorovou generalizací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49"/>
    </mc:Choice>
    <mc:Fallback xmlns="">
      <p:transition spd="slow" advTm="4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9269_11_MIB1_20x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8101013" y="6381750"/>
            <a:ext cx="792162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>
                <a:solidFill>
                  <a:srgbClr val="000000"/>
                </a:solidFill>
              </a:rPr>
              <a:t>MIB1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7"/>
    </mc:Choice>
    <mc:Fallback xmlns="">
      <p:transition spd="slow" advTm="20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en-US" smtClean="0"/>
              <a:t>Diagnóza</a:t>
            </a:r>
            <a:endParaRPr lang="cs-CZ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133850"/>
          </a:xfrm>
        </p:spPr>
        <p:txBody>
          <a:bodyPr/>
          <a:lstStyle/>
          <a:p>
            <a:r>
              <a:rPr lang="cs-CZ" altLang="en-US" smtClean="0"/>
              <a:t>Nadledvina nahrazena metastázou špatně diferencovaného hlenotvorného adenokarcinomu s mnoha mitózami a vysokou proliferační aktivitou  PSA</a:t>
            </a:r>
            <a:r>
              <a:rPr lang="cs-CZ" altLang="en-US"/>
              <a:t>, CK 7 negative</a:t>
            </a:r>
          </a:p>
          <a:p>
            <a:r>
              <a:rPr lang="cs-CZ" altLang="en-US"/>
              <a:t>CK 20, TTF1 </a:t>
            </a:r>
            <a:r>
              <a:rPr lang="cs-CZ" altLang="en-US" smtClean="0"/>
              <a:t>positivní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3"/>
    </mc:Choice>
    <mc:Fallback xmlns="">
      <p:transition spd="slow" advTm="27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en-US" smtClean="0"/>
              <a:t>Bioptická diagnóza</a:t>
            </a:r>
            <a:endParaRPr lang="cs-CZ" altLang="en-US">
              <a:solidFill>
                <a:srgbClr val="99FF33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1801813"/>
            <a:ext cx="8229600" cy="42306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en-US" sz="3600">
                <a:solidFill>
                  <a:srgbClr val="99FF33"/>
                </a:solidFill>
              </a:rPr>
              <a:t> </a:t>
            </a:r>
            <a:r>
              <a:rPr lang="cs-CZ" altLang="en-US" sz="3600" smtClean="0">
                <a:solidFill>
                  <a:srgbClr val="99FF33"/>
                </a:solidFill>
              </a:rPr>
              <a:t>metastatické postižení nadledviny </a:t>
            </a:r>
          </a:p>
          <a:p>
            <a:pPr>
              <a:lnSpc>
                <a:spcPct val="80000"/>
              </a:lnSpc>
            </a:pPr>
            <a:r>
              <a:rPr lang="cs-CZ" altLang="en-US" sz="3600" smtClean="0"/>
              <a:t>adenokarcinom:  lokalizace a TTF1 positivita odpovídá plicnímu východisku</a:t>
            </a:r>
            <a:endParaRPr lang="cs-CZ" altLang="en-US" sz="360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3600" smtClean="0"/>
              <a:t>Propuštěn se navrátil do jižních Čech</a:t>
            </a:r>
          </a:p>
          <a:p>
            <a:pPr>
              <a:lnSpc>
                <a:spcPct val="80000"/>
              </a:lnSpc>
              <a:buNone/>
            </a:pPr>
            <a:r>
              <a:rPr lang="cs-CZ" altLang="en-US" sz="3600"/>
              <a:t>Zemřel  po třech letech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360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360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7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3"/>
    </mc:Choice>
    <mc:Fallback xmlns="">
      <p:transition spd="slow" advTm="23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150813"/>
            <a:ext cx="8686800" cy="5413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800" smtClean="0"/>
              <a:t>Karcinom horního lobárního bronchu pravé plíce</a:t>
            </a:r>
          </a:p>
        </p:txBody>
      </p:sp>
      <p:pic>
        <p:nvPicPr>
          <p:cNvPr id="2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8500"/>
            <a:ext cx="9144000" cy="6188075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8"/>
    </mc:Choice>
    <mc:Fallback xmlns="">
      <p:transition spd="slow" advTm="17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227763" cy="6869113"/>
          </a:xfrm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227763" y="692150"/>
            <a:ext cx="2916237" cy="23034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3600" smtClean="0"/>
              <a:t>Osteolytické metastázy v kalvě</a:t>
            </a:r>
          </a:p>
        </p:txBody>
      </p:sp>
      <p:sp>
        <p:nvSpPr>
          <p:cNvPr id="10244" name="AutoShape 5"/>
          <p:cNvSpPr>
            <a:spLocks noChangeArrowheads="1"/>
          </p:cNvSpPr>
          <p:nvPr/>
        </p:nvSpPr>
        <p:spPr bwMode="auto">
          <a:xfrm>
            <a:off x="3203575" y="2781300"/>
            <a:ext cx="1223963" cy="217488"/>
          </a:xfrm>
          <a:prstGeom prst="leftArrow">
            <a:avLst>
              <a:gd name="adj1" fmla="val 50000"/>
              <a:gd name="adj2" fmla="val 1406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5" name="AutoShape 6"/>
          <p:cNvSpPr>
            <a:spLocks noChangeArrowheads="1"/>
          </p:cNvSpPr>
          <p:nvPr/>
        </p:nvSpPr>
        <p:spPr bwMode="auto">
          <a:xfrm>
            <a:off x="3995738" y="1052513"/>
            <a:ext cx="1223962" cy="217487"/>
          </a:xfrm>
          <a:prstGeom prst="leftArrow">
            <a:avLst>
              <a:gd name="adj1" fmla="val 50000"/>
              <a:gd name="adj2" fmla="val 1406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6" name="AutoShape 7"/>
          <p:cNvSpPr>
            <a:spLocks noChangeArrowheads="1"/>
          </p:cNvSpPr>
          <p:nvPr/>
        </p:nvSpPr>
        <p:spPr bwMode="auto">
          <a:xfrm>
            <a:off x="2987675" y="5734050"/>
            <a:ext cx="1223963" cy="217488"/>
          </a:xfrm>
          <a:prstGeom prst="leftArrow">
            <a:avLst>
              <a:gd name="adj1" fmla="val 50000"/>
              <a:gd name="adj2" fmla="val 1406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7" name="AutoShape 8"/>
          <p:cNvSpPr>
            <a:spLocks noChangeArrowheads="1"/>
          </p:cNvSpPr>
          <p:nvPr/>
        </p:nvSpPr>
        <p:spPr bwMode="auto">
          <a:xfrm>
            <a:off x="5364163" y="2636838"/>
            <a:ext cx="1223962" cy="217487"/>
          </a:xfrm>
          <a:prstGeom prst="leftArrow">
            <a:avLst>
              <a:gd name="adj1" fmla="val 50000"/>
              <a:gd name="adj2" fmla="val 1406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8"/>
    </mc:Choice>
    <mc:Fallback xmlns="">
      <p:transition spd="slow" advTm="9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450"/>
            <a:ext cx="9144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15875"/>
            <a:ext cx="6624638" cy="5365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mtClean="0"/>
              <a:t>Metastáza karcinomu v nadledvině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7"/>
    </mc:Choice>
    <mc:Fallback xmlns="">
      <p:transition spd="slow" advTm="6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188913"/>
            <a:ext cx="8964612" cy="6492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800" smtClean="0"/>
              <a:t>Mnohočetné metastázy plicního karcinomu v játrech</a:t>
            </a:r>
          </a:p>
        </p:txBody>
      </p:sp>
      <p:pic>
        <p:nvPicPr>
          <p:cNvPr id="2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1076325"/>
            <a:ext cx="9142412" cy="5789613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4"/>
    </mc:Choice>
    <mc:Fallback xmlns="">
      <p:transition spd="slow" advTm="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5)1091-80 anapl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74700"/>
            <a:ext cx="9144000" cy="6083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07504" y="116632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smtClean="0"/>
              <a:t>Malobuněčný karcinom plic - mikroskopie</a:t>
            </a:r>
            <a:endParaRPr lang="cs-CZ" altLang="cs-CZ" sz="3200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2483768" y="4077072"/>
            <a:ext cx="865188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9"/>
    </mc:Choice>
    <mc:Fallback xmlns="">
      <p:transition spd="slow" advTm="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8)1091-80 meta anapl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607175"/>
          </a:xfr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6200905"/>
            <a:ext cx="9144000" cy="648171"/>
          </a:xfrm>
          <a:solidFill>
            <a:schemeClr val="tx1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36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Osteolytická metastáza obratlového těla</a:t>
            </a:r>
            <a:endParaRPr lang="cs-CZ" altLang="cs-CZ" i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6"/>
    </mc:Choice>
    <mc:Fallback xmlns="">
      <p:transition spd="slow" advTm="10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7813"/>
            <a:ext cx="8569325" cy="12065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200" smtClean="0">
                <a:solidFill>
                  <a:srgbClr val="FFFF00"/>
                </a:solidFill>
              </a:rPr>
              <a:t>Makroskopické (rtg) formy plicního karcinomu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450" y="1700213"/>
            <a:ext cx="8218488" cy="4681537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centrální			časné symptomy</a:t>
            </a:r>
          </a:p>
          <a:p>
            <a:pPr eaLnBrk="1" hangingPunct="1">
              <a:defRPr/>
            </a:pPr>
            <a:r>
              <a:rPr lang="cs-CZ" altLang="cs-CZ" smtClean="0"/>
              <a:t>periferní			lepší pro chir. zákrok</a:t>
            </a:r>
          </a:p>
          <a:p>
            <a:pPr eaLnBrk="1" hangingPunct="1">
              <a:defRPr/>
            </a:pPr>
            <a:r>
              <a:rPr lang="cs-CZ" altLang="cs-CZ" smtClean="0"/>
              <a:t>Pancoastův tumor		Hornerova trias</a:t>
            </a:r>
          </a:p>
          <a:p>
            <a:pPr eaLnBrk="1" hangingPunct="1">
              <a:defRPr/>
            </a:pPr>
            <a:r>
              <a:rPr lang="cs-CZ" altLang="cs-CZ" smtClean="0"/>
              <a:t>pulmopleurální			x meta</a:t>
            </a:r>
          </a:p>
          <a:p>
            <a:pPr eaLnBrk="1" hangingPunct="1">
              <a:defRPr/>
            </a:pPr>
            <a:r>
              <a:rPr lang="cs-CZ" altLang="cs-CZ" smtClean="0"/>
              <a:t>pulmomediastinální 		x meta</a:t>
            </a:r>
          </a:p>
          <a:p>
            <a:pPr eaLnBrk="1" hangingPunct="1">
              <a:defRPr/>
            </a:pPr>
            <a:r>
              <a:rPr lang="cs-CZ" altLang="cs-CZ" smtClean="0"/>
              <a:t>multifokální				x meta</a:t>
            </a:r>
          </a:p>
          <a:p>
            <a:pPr eaLnBrk="1" hangingPunct="1">
              <a:defRPr/>
            </a:pPr>
            <a:r>
              <a:rPr lang="cs-CZ" altLang="cs-CZ" smtClean="0"/>
              <a:t>lobární					x non neopl.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04"/>
    </mc:Choice>
    <mc:Fallback xmlns="">
      <p:transition spd="slow" advTm="7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prsky">
  <a:themeElements>
    <a:clrScheme name="Paprsky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Papr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147</TotalTime>
  <Words>337</Words>
  <Application>Microsoft Office PowerPoint</Application>
  <PresentationFormat>Předvádění na obrazovce (4:3)</PresentationFormat>
  <Paragraphs>78</Paragraphs>
  <Slides>22</Slides>
  <Notes>12</Notes>
  <HiddenSlides>0</HiddenSlides>
  <MMClips>21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5" baseType="lpstr">
      <vt:lpstr>Arial</vt:lpstr>
      <vt:lpstr>Wingdings</vt:lpstr>
      <vt:lpstr>Paprsky</vt:lpstr>
      <vt:lpstr>Prezentace aplikace PowerPoint</vt:lpstr>
      <vt:lpstr>Anamnéza a průběh onemocnění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Makroskopické (rtg) formy plicního karcinomu</vt:lpstr>
      <vt:lpstr>Muž 61 let</vt:lpstr>
      <vt:lpstr>Anamnéza</vt:lpstr>
      <vt:lpstr>Ovoidní opouzdřený nádor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Diagnóza</vt:lpstr>
      <vt:lpstr>Bioptická diagnóza</vt:lpstr>
    </vt:vector>
  </TitlesOfParts>
  <Company>LF1.CUNI.CZ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5</dc:title>
  <dc:creator>Jaroslava Dušková</dc:creator>
  <cp:lastModifiedBy>JD</cp:lastModifiedBy>
  <cp:revision>13</cp:revision>
  <dcterms:created xsi:type="dcterms:W3CDTF">2013-04-04T10:46:38Z</dcterms:created>
  <dcterms:modified xsi:type="dcterms:W3CDTF">2020-04-03T05:42:11Z</dcterms:modified>
</cp:coreProperties>
</file>