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Autor: MUDr. Magdalena Kučerová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Celková onemocnění v graviditě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Gastroenteritida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S: bolest břicha, zvracení, průjem, někdy </a:t>
            </a:r>
            <a:r>
              <a:rPr lang="cs-CZ" dirty="0" err="1" smtClean="0"/>
              <a:t>subfebrilie</a:t>
            </a:r>
            <a:endParaRPr lang="cs-CZ" dirty="0" smtClean="0"/>
          </a:p>
          <a:p>
            <a:r>
              <a:rPr lang="cs-CZ" dirty="0" smtClean="0"/>
              <a:t>Dg: klinická</a:t>
            </a:r>
          </a:p>
          <a:p>
            <a:r>
              <a:rPr lang="cs-CZ" dirty="0" smtClean="0"/>
              <a:t>T: tekutiny, střevní </a:t>
            </a:r>
            <a:r>
              <a:rPr lang="cs-CZ" dirty="0" err="1" smtClean="0"/>
              <a:t>absorbencia</a:t>
            </a:r>
            <a:r>
              <a:rPr lang="cs-CZ" dirty="0" smtClean="0"/>
              <a:t>, dieta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9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Cholestatická</a:t>
            </a:r>
            <a:r>
              <a:rPr lang="cs-CZ" dirty="0"/>
              <a:t> </a:t>
            </a:r>
            <a:r>
              <a:rPr lang="cs-CZ" dirty="0" err="1" smtClean="0"/>
              <a:t>hepatóza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Cholestáza v jaterních žlučovodech ve 3.trimestru</a:t>
            </a:r>
          </a:p>
          <a:p>
            <a:r>
              <a:rPr lang="cs-CZ" dirty="0" smtClean="0"/>
              <a:t>Zvýšené riziku IUGR a antenatální smrti plodu</a:t>
            </a:r>
          </a:p>
          <a:p>
            <a:r>
              <a:rPr lang="cs-CZ" dirty="0" smtClean="0"/>
              <a:t>Ustupuje po porodu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049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Cholestatická</a:t>
            </a:r>
            <a:r>
              <a:rPr lang="cs-CZ" dirty="0" smtClean="0"/>
              <a:t> </a:t>
            </a:r>
            <a:r>
              <a:rPr lang="cs-CZ" dirty="0" err="1" smtClean="0"/>
              <a:t>hepatoza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S: pruritus (břicho, ruce, </a:t>
            </a:r>
            <a:r>
              <a:rPr lang="cs-CZ" dirty="0" err="1"/>
              <a:t>plosky</a:t>
            </a:r>
            <a:r>
              <a:rPr lang="cs-CZ" dirty="0"/>
              <a:t> nohou), později žloutenka, tmavá moč, světlá stolice</a:t>
            </a:r>
          </a:p>
          <a:p>
            <a:r>
              <a:rPr lang="cs-CZ" dirty="0"/>
              <a:t>Dg: </a:t>
            </a:r>
            <a:r>
              <a:rPr lang="cs-CZ" dirty="0" smtClean="0"/>
              <a:t>klinika + zvýšení </a:t>
            </a:r>
            <a:r>
              <a:rPr lang="cs-CZ" dirty="0"/>
              <a:t>jaterních </a:t>
            </a:r>
            <a:r>
              <a:rPr lang="cs-CZ" dirty="0" smtClean="0"/>
              <a:t>testů</a:t>
            </a:r>
          </a:p>
          <a:p>
            <a:r>
              <a:rPr lang="cs-CZ" dirty="0" smtClean="0"/>
              <a:t>T: podle závažnosti </a:t>
            </a:r>
          </a:p>
          <a:p>
            <a:pPr lvl="1"/>
            <a:r>
              <a:rPr lang="cs-CZ" dirty="0" smtClean="0"/>
              <a:t>monitorace plodu + </a:t>
            </a:r>
            <a:r>
              <a:rPr lang="cs-CZ" dirty="0" err="1" smtClean="0"/>
              <a:t>hepatoprotektiva</a:t>
            </a:r>
            <a:r>
              <a:rPr lang="cs-CZ" dirty="0" smtClean="0"/>
              <a:t>, antihistaminika </a:t>
            </a:r>
          </a:p>
          <a:p>
            <a:pPr lvl="1"/>
            <a:r>
              <a:rPr lang="cs-CZ" dirty="0" smtClean="0"/>
              <a:t>ukončení těhotenství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071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lehká </a:t>
            </a:r>
            <a:r>
              <a:rPr lang="cs-CZ" dirty="0"/>
              <a:t>forma ( AST, ALT do 3 </a:t>
            </a:r>
            <a:r>
              <a:rPr lang="cs-CZ" dirty="0" err="1"/>
              <a:t>ukat</a:t>
            </a:r>
            <a:r>
              <a:rPr lang="cs-CZ" dirty="0"/>
              <a:t>/l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lze ambulantně</a:t>
            </a:r>
          </a:p>
          <a:p>
            <a:pPr lvl="1"/>
            <a:r>
              <a:rPr lang="cs-CZ" dirty="0"/>
              <a:t> </a:t>
            </a:r>
            <a:r>
              <a:rPr lang="cs-CZ" dirty="0" err="1" smtClean="0"/>
              <a:t>Essentiale</a:t>
            </a:r>
            <a:r>
              <a:rPr lang="cs-CZ" dirty="0" smtClean="0"/>
              <a:t>, </a:t>
            </a:r>
            <a:r>
              <a:rPr lang="cs-CZ" dirty="0" err="1" smtClean="0"/>
              <a:t>Transmetil</a:t>
            </a:r>
            <a:r>
              <a:rPr lang="cs-CZ" dirty="0" smtClean="0"/>
              <a:t>, </a:t>
            </a:r>
            <a:r>
              <a:rPr lang="cs-CZ" dirty="0" err="1" smtClean="0"/>
              <a:t>Ursosan</a:t>
            </a:r>
            <a:endParaRPr lang="cs-CZ" dirty="0" smtClean="0"/>
          </a:p>
          <a:p>
            <a:pPr lvl="1"/>
            <a:r>
              <a:rPr lang="cs-CZ" dirty="0"/>
              <a:t> </a:t>
            </a:r>
            <a:r>
              <a:rPr lang="cs-CZ" dirty="0" smtClean="0"/>
              <a:t>CTG, UZ, kontrola JT týdně</a:t>
            </a:r>
          </a:p>
          <a:p>
            <a:pPr lvl="1"/>
            <a:r>
              <a:rPr lang="cs-CZ" dirty="0" smtClean="0"/>
              <a:t> Indukce po 37.t.t.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293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Středně těžká forma (ALT, AST nad 3 </a:t>
            </a:r>
            <a:r>
              <a:rPr lang="cs-CZ" dirty="0" err="1"/>
              <a:t>ukat</a:t>
            </a:r>
            <a:r>
              <a:rPr lang="cs-CZ" dirty="0"/>
              <a:t>/l, střední pruritus, zvýšené žlučové kyseliny v krvi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hospitalizace</a:t>
            </a:r>
          </a:p>
          <a:p>
            <a:pPr lvl="1"/>
            <a:r>
              <a:rPr lang="cs-CZ" dirty="0" smtClean="0"/>
              <a:t>Nad 36. t.t. ukončení těhotenství, při </a:t>
            </a:r>
            <a:r>
              <a:rPr lang="cs-CZ" dirty="0" err="1" smtClean="0"/>
              <a:t>prematuritě</a:t>
            </a:r>
            <a:r>
              <a:rPr lang="cs-CZ" dirty="0" smtClean="0"/>
              <a:t> intenzivní terapie</a:t>
            </a:r>
          </a:p>
          <a:p>
            <a:pPr lvl="1"/>
            <a:r>
              <a:rPr lang="cs-CZ" dirty="0" err="1" smtClean="0"/>
              <a:t>Ursosan</a:t>
            </a:r>
            <a:r>
              <a:rPr lang="cs-CZ" dirty="0" smtClean="0"/>
              <a:t> 250 mg 1-1-1 </a:t>
            </a:r>
            <a:r>
              <a:rPr lang="cs-CZ" dirty="0" err="1" smtClean="0"/>
              <a:t>p.o</a:t>
            </a:r>
            <a:r>
              <a:rPr lang="cs-CZ" dirty="0" smtClean="0"/>
              <a:t>., </a:t>
            </a:r>
            <a:r>
              <a:rPr lang="cs-CZ" dirty="0" err="1" smtClean="0"/>
              <a:t>Transmetil</a:t>
            </a:r>
            <a:r>
              <a:rPr lang="cs-CZ" dirty="0" smtClean="0"/>
              <a:t> 500 mg dvakrát denně v infuzi, 10% </a:t>
            </a:r>
            <a:r>
              <a:rPr lang="cs-CZ" dirty="0" err="1" smtClean="0"/>
              <a:t>Glc</a:t>
            </a:r>
            <a:endParaRPr lang="cs-CZ" dirty="0" smtClean="0"/>
          </a:p>
          <a:p>
            <a:pPr lvl="1"/>
            <a:r>
              <a:rPr lang="cs-CZ" dirty="0" smtClean="0"/>
              <a:t>LB nejméně dvakrát týdně</a:t>
            </a:r>
          </a:p>
          <a:p>
            <a:pPr lvl="1"/>
            <a:r>
              <a:rPr lang="cs-CZ" dirty="0" smtClean="0"/>
              <a:t>CTG 2-3krát denně, UZ á 14 dní</a:t>
            </a:r>
          </a:p>
          <a:p>
            <a:pPr lvl="1"/>
            <a:r>
              <a:rPr lang="cs-CZ" dirty="0" smtClean="0"/>
              <a:t>Ukončení při </a:t>
            </a:r>
            <a:r>
              <a:rPr lang="cs-CZ" dirty="0" err="1" smtClean="0"/>
              <a:t>distresu</a:t>
            </a:r>
            <a:r>
              <a:rPr lang="cs-CZ" dirty="0" smtClean="0"/>
              <a:t> plodu nebo při nedostatečné odezvě na léčbu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70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Těžké formy ( AST, ALT nad 10 </a:t>
            </a:r>
            <a:r>
              <a:rPr lang="cs-CZ" dirty="0" err="1" smtClean="0"/>
              <a:t>ukat</a:t>
            </a:r>
            <a:r>
              <a:rPr lang="cs-CZ" dirty="0" smtClean="0"/>
              <a:t>/l, úporný pruritus)</a:t>
            </a:r>
          </a:p>
          <a:p>
            <a:r>
              <a:rPr lang="cs-CZ" dirty="0" smtClean="0"/>
              <a:t>Velmi intenzivní monitorace plodu</a:t>
            </a:r>
          </a:p>
          <a:p>
            <a:r>
              <a:rPr lang="cs-CZ" dirty="0"/>
              <a:t> </a:t>
            </a:r>
            <a:r>
              <a:rPr lang="cs-CZ" dirty="0" err="1" smtClean="0"/>
              <a:t>Ursosan</a:t>
            </a:r>
            <a:r>
              <a:rPr lang="cs-CZ" dirty="0" smtClean="0"/>
              <a:t> 500 mg 1-1-1, </a:t>
            </a:r>
            <a:r>
              <a:rPr lang="cs-CZ" dirty="0" err="1" smtClean="0"/>
              <a:t>Transmetil</a:t>
            </a:r>
            <a:r>
              <a:rPr lang="cs-CZ" dirty="0" smtClean="0"/>
              <a:t> </a:t>
            </a:r>
            <a:r>
              <a:rPr lang="cs-CZ" dirty="0" err="1" smtClean="0"/>
              <a:t>i.v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Často akutní S.C.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152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Appendicitida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1:1000 – 1500 těhotných</a:t>
            </a:r>
          </a:p>
          <a:p>
            <a:r>
              <a:rPr lang="cs-CZ" dirty="0" smtClean="0"/>
              <a:t>V 1.polovině těhotenství typické příznaky, poté ztížená diagnostika</a:t>
            </a:r>
          </a:p>
          <a:p>
            <a:r>
              <a:rPr lang="cs-CZ" dirty="0" smtClean="0"/>
              <a:t>Hluboká palpační citlivost za pravou hranou dělohy, bolestivé pohyby čípkem, pozitivní </a:t>
            </a:r>
            <a:r>
              <a:rPr lang="cs-CZ" dirty="0" err="1" smtClean="0"/>
              <a:t>markery</a:t>
            </a:r>
            <a:r>
              <a:rPr lang="cs-CZ" dirty="0" smtClean="0"/>
              <a:t> zánětu, </a:t>
            </a:r>
            <a:r>
              <a:rPr lang="cs-CZ" dirty="0" err="1" smtClean="0"/>
              <a:t>subfebrilie</a:t>
            </a:r>
            <a:r>
              <a:rPr lang="cs-CZ" dirty="0" smtClean="0"/>
              <a:t>, nauzea</a:t>
            </a:r>
          </a:p>
          <a:p>
            <a:r>
              <a:rPr lang="cs-CZ" dirty="0" smtClean="0"/>
              <a:t>Terapie chirurgická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972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Kardiovaskulární onemocnění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Plicní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327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Kardiovaskulární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Srdeční vady</a:t>
            </a:r>
          </a:p>
          <a:p>
            <a:r>
              <a:rPr lang="cs-CZ" dirty="0" smtClean="0"/>
              <a:t>Arytmie</a:t>
            </a:r>
          </a:p>
          <a:p>
            <a:r>
              <a:rPr lang="cs-CZ" dirty="0" smtClean="0"/>
              <a:t>Ischemická choroba srdeční</a:t>
            </a:r>
          </a:p>
          <a:p>
            <a:r>
              <a:rPr lang="cs-CZ" dirty="0" smtClean="0"/>
              <a:t>Srdeční insuficience</a:t>
            </a:r>
          </a:p>
          <a:p>
            <a:r>
              <a:rPr lang="cs-CZ" dirty="0" smtClean="0"/>
              <a:t>Astma </a:t>
            </a:r>
            <a:r>
              <a:rPr lang="cs-CZ" dirty="0" err="1" smtClean="0"/>
              <a:t>bronchiale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971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Kardiovaskulární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1.stupeň: bez fyzického omezení, asymptomatické</a:t>
            </a:r>
          </a:p>
          <a:p>
            <a:r>
              <a:rPr lang="cs-CZ" dirty="0" smtClean="0"/>
              <a:t>2.</a:t>
            </a:r>
            <a:r>
              <a:rPr lang="cs-CZ" dirty="0"/>
              <a:t> </a:t>
            </a:r>
            <a:r>
              <a:rPr lang="cs-CZ" dirty="0" smtClean="0"/>
              <a:t>stupeň: při námaze symptomy (stenokardie, palpitace, dyspnoe, únava) – mírně rizikové</a:t>
            </a:r>
            <a:endParaRPr lang="cs-CZ" dirty="0"/>
          </a:p>
          <a:p>
            <a:r>
              <a:rPr lang="cs-CZ" dirty="0" smtClean="0"/>
              <a:t>3.</a:t>
            </a:r>
            <a:r>
              <a:rPr lang="cs-CZ" dirty="0"/>
              <a:t> </a:t>
            </a:r>
            <a:r>
              <a:rPr lang="cs-CZ" dirty="0" smtClean="0"/>
              <a:t>stupeň: symptomy při malé námaze - rizikové</a:t>
            </a:r>
            <a:endParaRPr lang="cs-CZ" dirty="0"/>
          </a:p>
          <a:p>
            <a:r>
              <a:rPr lang="cs-CZ" dirty="0" smtClean="0"/>
              <a:t>4.</a:t>
            </a:r>
            <a:r>
              <a:rPr lang="cs-CZ" dirty="0"/>
              <a:t> </a:t>
            </a:r>
            <a:r>
              <a:rPr lang="cs-CZ" dirty="0" smtClean="0"/>
              <a:t>stupeň: symptomy v klidu, těhotenství nedoporučujeme, velmi špatná </a:t>
            </a:r>
            <a:r>
              <a:rPr lang="cs-CZ" dirty="0" err="1" smtClean="0"/>
              <a:t>prognoza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08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onemocnění v graviditě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patologická gravidita</a:t>
            </a:r>
          </a:p>
          <a:p>
            <a:r>
              <a:rPr lang="cs-CZ" dirty="0" smtClean="0"/>
              <a:t>Zvýšení perinatální morbidity a mortality</a:t>
            </a:r>
          </a:p>
          <a:p>
            <a:r>
              <a:rPr lang="cs-CZ" dirty="0" smtClean="0"/>
              <a:t>Nutná hospitalizace nebo zvýšená péče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63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Kardiovaskulární </a:t>
            </a:r>
            <a:r>
              <a:rPr lang="cs-CZ" dirty="0" smtClean="0"/>
              <a:t>onemocnění -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ve specializované ambulanci</a:t>
            </a:r>
          </a:p>
          <a:p>
            <a:r>
              <a:rPr lang="cs-CZ" dirty="0" smtClean="0"/>
              <a:t>Klidový režim</a:t>
            </a:r>
          </a:p>
          <a:p>
            <a:r>
              <a:rPr lang="cs-CZ" dirty="0" err="1" smtClean="0"/>
              <a:t>Heparinizace</a:t>
            </a:r>
            <a:endParaRPr lang="cs-CZ" dirty="0" smtClean="0"/>
          </a:p>
          <a:p>
            <a:r>
              <a:rPr lang="cs-CZ" dirty="0" smtClean="0"/>
              <a:t>Operativní vedení porodu, přítomnost kardiologa</a:t>
            </a:r>
          </a:p>
          <a:p>
            <a:r>
              <a:rPr lang="cs-CZ" dirty="0" smtClean="0"/>
              <a:t>ATB profylaxe do 3.dne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40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Infekce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598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Hepatitidy, </a:t>
            </a:r>
            <a:r>
              <a:rPr lang="cs-CZ" dirty="0" err="1" smtClean="0"/>
              <a:t>cytomegalovirus</a:t>
            </a:r>
            <a:r>
              <a:rPr lang="cs-CZ" dirty="0" smtClean="0"/>
              <a:t>, rubeola, spalničky, parotitida, zoonózy…</a:t>
            </a:r>
          </a:p>
          <a:p>
            <a:pPr lvl="1"/>
            <a:r>
              <a:rPr lang="cs-CZ" dirty="0" smtClean="0"/>
              <a:t>Symptomatická terapie</a:t>
            </a:r>
          </a:p>
          <a:p>
            <a:pPr lvl="1"/>
            <a:r>
              <a:rPr lang="cs-CZ" dirty="0" smtClean="0"/>
              <a:t>Riziko VVV plodu – UZ, AMC, konzultace s infektology pediatry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548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Hypertenze, </a:t>
            </a:r>
            <a:r>
              <a:rPr lang="cs-CZ" dirty="0" err="1"/>
              <a:t>preeklampsie</a:t>
            </a:r>
            <a:r>
              <a:rPr lang="cs-CZ" dirty="0"/>
              <a:t>, eklampsie, HELLP syndrom</a:t>
            </a:r>
          </a:p>
          <a:p>
            <a:r>
              <a:rPr lang="cs-CZ" dirty="0"/>
              <a:t>Diabetes </a:t>
            </a:r>
            <a:r>
              <a:rPr lang="cs-CZ" dirty="0" err="1"/>
              <a:t>mellitus</a:t>
            </a:r>
            <a:endParaRPr lang="cs-CZ" dirty="0"/>
          </a:p>
          <a:p>
            <a:r>
              <a:rPr lang="cs-CZ" dirty="0"/>
              <a:t>Onemocnění ledvin</a:t>
            </a:r>
          </a:p>
          <a:p>
            <a:r>
              <a:rPr lang="cs-CZ" dirty="0"/>
              <a:t>Nemoci GIT</a:t>
            </a:r>
          </a:p>
          <a:p>
            <a:r>
              <a:rPr lang="cs-CZ" dirty="0"/>
              <a:t>Kardiovaskulární onemocnění</a:t>
            </a:r>
          </a:p>
          <a:p>
            <a:r>
              <a:rPr lang="cs-CZ" dirty="0"/>
              <a:t>Plicní onemocnění</a:t>
            </a:r>
          </a:p>
          <a:p>
            <a:r>
              <a:rPr lang="cs-CZ" dirty="0"/>
              <a:t>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722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58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onemocnění v graviditě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Hypertenze, </a:t>
            </a:r>
            <a:r>
              <a:rPr lang="cs-CZ" dirty="0" err="1" smtClean="0"/>
              <a:t>preeklampsie</a:t>
            </a:r>
            <a:r>
              <a:rPr lang="cs-CZ" dirty="0" smtClean="0"/>
              <a:t>, eklampsie, HELLP syndrom</a:t>
            </a:r>
          </a:p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 smtClean="0"/>
          </a:p>
          <a:p>
            <a:r>
              <a:rPr lang="cs-CZ" dirty="0" smtClean="0"/>
              <a:t>Onemocnění ledvin</a:t>
            </a:r>
          </a:p>
          <a:p>
            <a:r>
              <a:rPr lang="cs-CZ" dirty="0" smtClean="0"/>
              <a:t>Nemoci GIT</a:t>
            </a:r>
          </a:p>
          <a:p>
            <a:r>
              <a:rPr lang="cs-CZ" dirty="0" smtClean="0"/>
              <a:t>Kardiovaskulární onemocnění</a:t>
            </a:r>
          </a:p>
          <a:p>
            <a:r>
              <a:rPr lang="cs-CZ" dirty="0" smtClean="0"/>
              <a:t>Plicní onemocnění</a:t>
            </a:r>
          </a:p>
          <a:p>
            <a:r>
              <a:rPr lang="cs-CZ" dirty="0" smtClean="0"/>
              <a:t>Infekce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14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Ledviny a močové cesty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1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Ledviny a močové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pyelonefritida</a:t>
            </a:r>
          </a:p>
          <a:p>
            <a:r>
              <a:rPr lang="cs-CZ" dirty="0" smtClean="0"/>
              <a:t>Akutní uretritida a cystitida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54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Pyelonefritida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S: horečka</a:t>
            </a:r>
            <a:r>
              <a:rPr lang="cs-CZ" dirty="0"/>
              <a:t>, bolest v boku (záda, třísla), třesavka, dysurie, </a:t>
            </a:r>
            <a:r>
              <a:rPr lang="cs-CZ" dirty="0" err="1"/>
              <a:t>polakisurie</a:t>
            </a:r>
            <a:r>
              <a:rPr lang="cs-CZ" dirty="0"/>
              <a:t>, někdy nauzea a </a:t>
            </a:r>
            <a:r>
              <a:rPr lang="cs-CZ" dirty="0" smtClean="0"/>
              <a:t>zvracení</a:t>
            </a:r>
          </a:p>
          <a:p>
            <a:pPr lvl="1"/>
            <a:r>
              <a:rPr lang="cs-CZ" dirty="0" smtClean="0"/>
              <a:t>Dg</a:t>
            </a:r>
            <a:r>
              <a:rPr lang="cs-CZ" dirty="0"/>
              <a:t>: </a:t>
            </a:r>
            <a:r>
              <a:rPr lang="cs-CZ" dirty="0" smtClean="0"/>
              <a:t>klinická (</a:t>
            </a:r>
            <a:r>
              <a:rPr lang="cs-CZ" dirty="0" err="1" smtClean="0"/>
              <a:t>tapottement</a:t>
            </a:r>
            <a:r>
              <a:rPr lang="cs-CZ" dirty="0" smtClean="0"/>
              <a:t>, typická symptomatologie), </a:t>
            </a:r>
            <a:r>
              <a:rPr lang="cs-CZ" dirty="0" err="1"/>
              <a:t>urokult</a:t>
            </a:r>
            <a:endParaRPr lang="cs-CZ" dirty="0"/>
          </a:p>
          <a:p>
            <a:pPr lvl="1"/>
            <a:r>
              <a:rPr lang="cs-CZ" dirty="0"/>
              <a:t>T: ATB dle citlivosti, </a:t>
            </a:r>
            <a:r>
              <a:rPr lang="cs-CZ" dirty="0" smtClean="0"/>
              <a:t>tekutiny, analgetika, antipyretika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51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Cystitida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S: </a:t>
            </a:r>
            <a:r>
              <a:rPr lang="cs-CZ" dirty="0" err="1" smtClean="0"/>
              <a:t>nromální</a:t>
            </a:r>
            <a:r>
              <a:rPr lang="cs-CZ" dirty="0" smtClean="0"/>
              <a:t> teplota nebo </a:t>
            </a:r>
            <a:r>
              <a:rPr lang="cs-CZ" dirty="0" err="1" smtClean="0"/>
              <a:t>subfebrilie</a:t>
            </a:r>
            <a:r>
              <a:rPr lang="cs-CZ" dirty="0" smtClean="0"/>
              <a:t>, dysurie, hematurie</a:t>
            </a:r>
          </a:p>
          <a:p>
            <a:r>
              <a:rPr lang="cs-CZ" dirty="0" smtClean="0"/>
              <a:t>Dg: klinická, </a:t>
            </a:r>
            <a:r>
              <a:rPr lang="cs-CZ" dirty="0" err="1" smtClean="0"/>
              <a:t>urokult</a:t>
            </a:r>
            <a:endParaRPr lang="cs-CZ" dirty="0" smtClean="0"/>
          </a:p>
          <a:p>
            <a:r>
              <a:rPr lang="cs-CZ" dirty="0" smtClean="0"/>
              <a:t>T: ATB dle citlivosti, tekutiny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73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Nemoci GIT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06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Nemoci GIT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Pyróza, obstipace, hemoroidy</a:t>
            </a:r>
          </a:p>
          <a:p>
            <a:r>
              <a:rPr lang="cs-CZ" dirty="0" smtClean="0"/>
              <a:t>Gastroenteritida</a:t>
            </a:r>
          </a:p>
          <a:p>
            <a:r>
              <a:rPr lang="cs-CZ" dirty="0" err="1" smtClean="0"/>
              <a:t>Cholestatická</a:t>
            </a:r>
            <a:r>
              <a:rPr lang="cs-CZ" dirty="0" smtClean="0"/>
              <a:t> </a:t>
            </a:r>
            <a:r>
              <a:rPr lang="cs-CZ" dirty="0" err="1" smtClean="0"/>
              <a:t>hepatóza</a:t>
            </a:r>
            <a:endParaRPr lang="cs-CZ" dirty="0" smtClean="0"/>
          </a:p>
          <a:p>
            <a:r>
              <a:rPr lang="cs-CZ" dirty="0" err="1" smtClean="0"/>
              <a:t>Appendicitida</a:t>
            </a:r>
            <a:endParaRPr lang="cs-CZ" dirty="0" smtClean="0"/>
          </a:p>
          <a:p>
            <a:r>
              <a:rPr lang="cs-CZ" dirty="0"/>
              <a:t>Cholelitiáza</a:t>
            </a:r>
          </a:p>
          <a:p>
            <a:r>
              <a:rPr lang="cs-CZ" dirty="0"/>
              <a:t>Pankreatitida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059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535</Words>
  <Application>Microsoft Office PowerPoint</Application>
  <PresentationFormat>Předvádění na obrazovce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Celková onemocnění v graviditě</vt:lpstr>
      <vt:lpstr>Celková onemocnění v graviditě</vt:lpstr>
      <vt:lpstr>Celková onemocnění v graviditě</vt:lpstr>
      <vt:lpstr>Ledviny a močové cesty</vt:lpstr>
      <vt:lpstr>Ledviny a močové cesty</vt:lpstr>
      <vt:lpstr>Pyelonefritida</vt:lpstr>
      <vt:lpstr>Cystitida</vt:lpstr>
      <vt:lpstr>Nemoci GIT</vt:lpstr>
      <vt:lpstr>Nemoci GIT</vt:lpstr>
      <vt:lpstr>Gastroenteritida</vt:lpstr>
      <vt:lpstr>Cholestatická hepatóza</vt:lpstr>
      <vt:lpstr>Cholestatická hepatoza</vt:lpstr>
      <vt:lpstr>Terapie</vt:lpstr>
      <vt:lpstr>Terapie</vt:lpstr>
      <vt:lpstr>Terapie</vt:lpstr>
      <vt:lpstr>Appendicitida</vt:lpstr>
      <vt:lpstr>Kardiovaskulární onemocnění</vt:lpstr>
      <vt:lpstr>Kardiovaskulární onemocnění</vt:lpstr>
      <vt:lpstr>Kardiovaskulární onemocnění</vt:lpstr>
      <vt:lpstr>Kardiovaskulární onemocnění - péče</vt:lpstr>
      <vt:lpstr>Infekce</vt:lpstr>
      <vt:lpstr>Infekce</vt:lpstr>
      <vt:lpstr>Rekapitulace</vt:lpstr>
      <vt:lpstr>Děkuji za pozornost!</vt:lpstr>
    </vt:vector>
  </TitlesOfParts>
  <Company>Pražská energetika,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kučeři</cp:lastModifiedBy>
  <cp:revision>36</cp:revision>
  <dcterms:created xsi:type="dcterms:W3CDTF">2015-02-10T12:34:11Z</dcterms:created>
  <dcterms:modified xsi:type="dcterms:W3CDTF">2015-04-09T17:17:50Z</dcterms:modified>
</cp:coreProperties>
</file>