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4" r:id="rId7"/>
    <p:sldId id="262" r:id="rId8"/>
    <p:sldId id="263" r:id="rId9"/>
    <p:sldId id="257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721"/>
    <p:restoredTop sz="94667"/>
  </p:normalViewPr>
  <p:slideViewPr>
    <p:cSldViewPr snapToGrid="0" snapToObjects="1">
      <p:cViewPr varScale="1">
        <p:scale>
          <a:sx n="115" d="100"/>
          <a:sy n="115" d="100"/>
        </p:scale>
        <p:origin x="240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4/19/20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4/19/20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4/19/20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4/19/20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psychosomatika.cz/balintovske-skupiny/" TargetMode="External"/><Relationship Id="rId2" Type="http://schemas.openxmlformats.org/officeDocument/2006/relationships/hyperlink" Target="https://otik.zcu.cz/bitstream/11025/3800/1/Bakalarska%20prace%20-%20Lucie%20Smidova.pdf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lanky.rvp.cz/wp-content/upload/prilohy/2805/balintovska_skupina.pdf" TargetMode="External"/><Relationship Id="rId4" Type="http://schemas.openxmlformats.org/officeDocument/2006/relationships/hyperlink" Target="https://theses.cz/id/ziyfrp/Diplomov_prce.pd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96CF2E7-2A44-144E-9C33-48EB73A9B38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BALINTOVSKÉ SKUPINY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47D5D18-3777-7044-BCB2-BF8E6D3A51A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pPr algn="l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Natálie Gregorová </a:t>
            </a:r>
          </a:p>
          <a:p>
            <a:pPr algn="l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Předmět: Psychoterapeutické techniky v práci porodní asistentky</a:t>
            </a:r>
          </a:p>
          <a:p>
            <a:pPr algn="l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Obor: Porodní asistentka</a:t>
            </a:r>
          </a:p>
          <a:p>
            <a:pPr algn="l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Ročník: 3 </a:t>
            </a:r>
          </a:p>
        </p:txBody>
      </p:sp>
    </p:spTree>
    <p:extLst>
      <p:ext uri="{BB962C8B-B14F-4D97-AF65-F5344CB8AC3E}">
        <p14:creationId xmlns:p14="http://schemas.microsoft.com/office/powerpoint/2010/main" val="18200886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8A9F1C-9231-2A4E-A709-B1EB693293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0949" y="1041400"/>
            <a:ext cx="5083629" cy="653746"/>
          </a:xfrm>
        </p:spPr>
        <p:txBody>
          <a:bodyPr>
            <a:normAutofit fontScale="90000"/>
          </a:bodyPr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MICHAEL BALINT (1896 - 1970)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F6605582-AEAE-1E4A-87E2-FEA97BEAAD27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4520" r="4520"/>
          <a:stretch>
            <a:fillRect/>
          </a:stretch>
        </p:blipFill>
        <p:spPr/>
      </p:pic>
      <p:sp>
        <p:nvSpPr>
          <p:cNvPr id="5" name="Zástupný text 4">
            <a:extLst>
              <a:ext uri="{FF2B5EF4-FFF2-40B4-BE49-F238E27FC236}">
                <a16:creationId xmlns:a16="http://schemas.microsoft.com/office/drawing/2014/main" id="{C09DA128-5027-EE4C-8B13-85985A25CF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10343" y="1970314"/>
            <a:ext cx="6383329" cy="4095949"/>
          </a:xfrm>
          <a:noFill/>
          <a:ln>
            <a:solidFill>
              <a:schemeClr val="bg1"/>
            </a:solidFill>
          </a:ln>
        </p:spPr>
        <p:txBody>
          <a:bodyPr>
            <a:normAutofit fontScale="85000" lnSpcReduction="20000"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sz="2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Maďarský lékař a psychoanalytik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sz="2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Představitel celostní medicíny a průkopník na poli psychosomatiky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sz="2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Značný počet nemocí považuje za důsledek „nevyřešených emočních konfliktů“, které se nemohou projevit psychologicky, ale somaticky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sz="2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Balint</a:t>
            </a:r>
            <a:r>
              <a:rPr lang="cs-CZ" sz="2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 zabývá nejen tělesnými symptomy, ale celým člověkem, v kontextu jeho konkrétního života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sz="2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Cílem </a:t>
            </a:r>
            <a:r>
              <a:rPr lang="cs-CZ" sz="2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Balinta</a:t>
            </a:r>
            <a:r>
              <a:rPr lang="cs-CZ" sz="2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bylo přenést základní poznatky psychoterapie praktickým lékařům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sz="2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Zdůrazňoval, že nejdůležitějším medikamentem je vlastně lékař sám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sz="2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Přál si přenést zájem lékařů od soustředění na nemoc k zaměření na pacienta a především na vztah PACIENT - LÉKAŘ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92962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C89BA0C-E79F-3B49-BBF3-C48AF30B9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METODĚ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687EC3F2-614F-F24B-AFAB-EC26D8DAF3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3790" y="3070822"/>
            <a:ext cx="3879287" cy="30213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92E4AEA-DF71-7F49-9A38-EC87369F49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5905499" cy="3318936"/>
          </a:xfrm>
        </p:spPr>
        <p:txBody>
          <a:bodyPr/>
          <a:lstStyle/>
          <a:p>
            <a:r>
              <a:rPr lang="cs-CZ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Balintovské</a:t>
            </a:r>
            <a:r>
              <a:rPr lang="cs-CZ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skupiny jsou charakteristické svým zaměřením na daný problém, se kterým pracovník přichází, když si s ním neví rady</a:t>
            </a:r>
          </a:p>
          <a:p>
            <a:r>
              <a:rPr lang="cs-CZ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Skupina v klasické podobě je tvořena maximálně 10 účastníky a jedním nebo dvěma vedoucími </a:t>
            </a:r>
          </a:p>
          <a:p>
            <a:r>
              <a:rPr lang="cs-CZ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Návštěva BS může proběhnout jednorázově, vícenásobně nahodile nebo také pravidelně</a:t>
            </a:r>
          </a:p>
          <a:p>
            <a:r>
              <a:rPr lang="cs-CZ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Standardní doba trvání BS je 1,5 hod.</a:t>
            </a:r>
          </a:p>
          <a:p>
            <a:endParaRPr lang="cs-CZ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776145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9A6159-FA55-E64B-8246-A3B6B38865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PRAVIDLA A ZÁSADY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910ECD3-3240-C448-8A0A-B527931473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Otevřenost, upřímnost a mlčenlivost všech členů skupiny </a:t>
            </a:r>
          </a:p>
          <a:p>
            <a:r>
              <a:rPr lang="cs-CZ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Mluvit jazykem pro všechny srozumitelným</a:t>
            </a:r>
          </a:p>
          <a:p>
            <a:r>
              <a:rPr lang="cs-CZ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Předávat osobní zkušenosti, nikoli poučovat nebo hodnotit druhé</a:t>
            </a:r>
          </a:p>
          <a:p>
            <a:r>
              <a:rPr lang="cs-CZ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Pokora k tomu, kdo se o problému rozhodne mluvit</a:t>
            </a:r>
          </a:p>
        </p:txBody>
      </p:sp>
    </p:spTree>
    <p:extLst>
      <p:ext uri="{BB962C8B-B14F-4D97-AF65-F5344CB8AC3E}">
        <p14:creationId xmlns:p14="http://schemas.microsoft.com/office/powerpoint/2010/main" val="4538971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CA046F-0E46-A84A-B142-2A47EE499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STRUKTURA BS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1B160FF-B89C-1844-AADF-C65EA0E458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3486" y="2556932"/>
            <a:ext cx="9765027" cy="3219400"/>
          </a:xfrm>
        </p:spPr>
        <p:txBody>
          <a:bodyPr>
            <a:normAutofit fontScale="70000" lnSpcReduction="20000"/>
          </a:bodyPr>
          <a:lstStyle/>
          <a:p>
            <a:r>
              <a:rPr lang="cs-CZ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fází:</a:t>
            </a:r>
          </a:p>
          <a:p>
            <a:pPr lvl="1">
              <a:buFont typeface="Wingdings" pitchFamily="2" charset="2"/>
              <a:buChar char="q"/>
            </a:pPr>
            <a:r>
              <a:rPr lang="cs-CZ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fáze: PŘEDNESENÍ PŘÍPADU</a:t>
            </a:r>
          </a:p>
          <a:p>
            <a:pPr marL="914400" lvl="2" indent="0">
              <a:buNone/>
            </a:pPr>
            <a:r>
              <a:rPr lang="cs-CZ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Skupina zvolí jedno z předložených témat, nositel tématu tzv. </a:t>
            </a:r>
            <a:r>
              <a:rPr lang="cs-CZ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protagonista</a:t>
            </a:r>
            <a:r>
              <a:rPr lang="cs-CZ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přednese svůj případ ostatním. Ostatní účastníky pouze poslouchají.</a:t>
            </a:r>
          </a:p>
          <a:p>
            <a:pPr lvl="1">
              <a:buFont typeface="Wingdings" pitchFamily="2" charset="2"/>
              <a:buChar char="q"/>
            </a:pPr>
            <a:r>
              <a:rPr lang="cs-CZ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fáze: DOTAZY</a:t>
            </a:r>
          </a:p>
          <a:p>
            <a:pPr marL="914400" lvl="2" indent="0">
              <a:buNone/>
            </a:pPr>
            <a:r>
              <a:rPr lang="cs-CZ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Účastníky se ptají na okolnosti, které nebyly předneseny nebo jsou pro posluchače důležité.</a:t>
            </a:r>
          </a:p>
          <a:p>
            <a:pPr lvl="1">
              <a:buFont typeface="Wingdings" pitchFamily="2" charset="2"/>
              <a:buChar char="q"/>
            </a:pPr>
            <a:r>
              <a:rPr lang="cs-CZ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fáze: FANTAZIE</a:t>
            </a:r>
          </a:p>
          <a:p>
            <a:pPr marL="914400" lvl="2" indent="0">
              <a:buNone/>
            </a:pPr>
            <a:r>
              <a:rPr lang="cs-CZ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Protagonista mlčí a prostor dostávají posluchači. Ti sdělují své myšlenky, pocity a dojmy. Často zapojují fantazii.</a:t>
            </a:r>
          </a:p>
          <a:p>
            <a:pPr marL="914400" lvl="2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48216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DAF47E2-5F88-F442-9E96-03E0190C5B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STRUKTURA BS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3BF1413-377B-194F-BC4C-328118B13A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buFont typeface="Wingdings" pitchFamily="2" charset="2"/>
              <a:buChar char="q"/>
            </a:pPr>
            <a:r>
              <a:rPr lang="cs-CZ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fáze: DOPORUČENÍ</a:t>
            </a:r>
          </a:p>
          <a:p>
            <a:pPr marL="914400" lvl="2" indent="0">
              <a:buNone/>
            </a:pPr>
            <a:r>
              <a:rPr lang="cs-CZ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Posluchači dostávají prostor a sdělují, jak by danou situaci řešili oni sami. Protagonista opět mlčí a naslouchá.</a:t>
            </a:r>
          </a:p>
          <a:p>
            <a:pPr lvl="1">
              <a:buFont typeface="Wingdings" pitchFamily="2" charset="2"/>
              <a:buChar char="q"/>
            </a:pPr>
            <a:r>
              <a:rPr lang="cs-CZ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fáze: REKAPITULACE</a:t>
            </a:r>
          </a:p>
          <a:p>
            <a:pPr marL="914400" lvl="2" indent="0">
              <a:buNone/>
            </a:pPr>
            <a:r>
              <a:rPr lang="cs-CZ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Protagonista se vyjádří k tomu, co slyšel od ostatních účastníků skupiny. Nemusí hned vědět, jak svůj problém vyřeší, ale ocení rady ostatních, které by nejspíš využil.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451180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BB7663-2B34-CA42-83D3-9EAC87B61F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VYUŽITÍ BS V PORODNÍ ASISTENCI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FE02116-F2CB-E24C-9340-9430F25317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Pomocí </a:t>
            </a:r>
            <a:r>
              <a:rPr lang="cs-CZ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Balintovských</a:t>
            </a:r>
            <a:r>
              <a:rPr lang="cs-CZ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skupin můžeme předcházet stresu u porodních asistentek, zdravotních sester a dalších pomáhajících profesí </a:t>
            </a:r>
          </a:p>
          <a:p>
            <a:r>
              <a:rPr lang="cs-CZ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 těchto skupinách se probírají případy z praxe, které se člověku stále vrací a neumí se s nimi dobře vyrovnat</a:t>
            </a:r>
          </a:p>
          <a:p>
            <a:r>
              <a:rPr lang="cs-CZ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Skupina poté prezentuje své úvahy z vlastních zkušeností a člověku, který s problémem přišel, se snaží ukázat jeho trápení z jiného pohledu</a:t>
            </a:r>
          </a:p>
          <a:p>
            <a:r>
              <a:rPr lang="cs-CZ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celé vede k lepšímu pochopení případu a může vést ke změně našeho jednání ve vztahu lékař - pacient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858872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56CC39-8524-994A-BE5A-87243FF3BD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69538" y="2831251"/>
            <a:ext cx="6815669" cy="1515533"/>
          </a:xfrm>
        </p:spPr>
        <p:txBody>
          <a:bodyPr/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DĚKUJI ZA POZORNOST</a:t>
            </a:r>
          </a:p>
        </p:txBody>
      </p:sp>
    </p:spTree>
    <p:extLst>
      <p:ext uri="{BB962C8B-B14F-4D97-AF65-F5344CB8AC3E}">
        <p14:creationId xmlns:p14="http://schemas.microsoft.com/office/powerpoint/2010/main" val="1294930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EBA428-E5E5-894B-8092-1D478F6119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ZDROJE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6AC4E4F-5787-7643-82F5-7C84F8AECA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hlinkClick r:id="rId2"/>
              </a:rPr>
              <a:t>https://otik.zcu.cz/bitstream/11025/3800/1/Bakalarska%20prace%20-%20Lucie%20Smidova.pdf</a:t>
            </a:r>
            <a:endParaRPr lang="cs-CZ" dirty="0"/>
          </a:p>
          <a:p>
            <a:r>
              <a:rPr lang="cs-CZ" dirty="0">
                <a:hlinkClick r:id="rId3"/>
              </a:rPr>
              <a:t>https://psychosomatika.cz/balintovske-skupiny/</a:t>
            </a:r>
            <a:endParaRPr lang="cs-CZ" dirty="0"/>
          </a:p>
          <a:p>
            <a:r>
              <a:rPr lang="cs-CZ" dirty="0">
                <a:hlinkClick r:id="rId4"/>
              </a:rPr>
              <a:t>https://theses.cz/id/ziyfrp/Diplomov_prce.pdf</a:t>
            </a:r>
            <a:r>
              <a:rPr lang="cs-CZ" dirty="0"/>
              <a:t> </a:t>
            </a:r>
          </a:p>
          <a:p>
            <a:r>
              <a:rPr lang="cs-CZ" dirty="0">
                <a:hlinkClick r:id="rId5"/>
              </a:rPr>
              <a:t>https://clanky.rvp.cz/wp-content/upload/prilohy/2805/balintovska_skupina.pdf</a:t>
            </a:r>
            <a:r>
              <a:rPr lang="cs-CZ" dirty="0"/>
              <a:t>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2023086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a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Organika</Template>
  <TotalTime>44896</TotalTime>
  <Words>411</Words>
  <Application>Microsoft Macintosh PowerPoint</Application>
  <PresentationFormat>Širokoúhlá obrazovka</PresentationFormat>
  <Paragraphs>47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4" baseType="lpstr">
      <vt:lpstr>Arial</vt:lpstr>
      <vt:lpstr>Garamond</vt:lpstr>
      <vt:lpstr>Times New Roman</vt:lpstr>
      <vt:lpstr>Wingdings</vt:lpstr>
      <vt:lpstr>Organika</vt:lpstr>
      <vt:lpstr>BALINTOVSKÉ SKUPINY</vt:lpstr>
      <vt:lpstr>MICHAEL BALINT (1896 - 1970)</vt:lpstr>
      <vt:lpstr>O METODĚ</vt:lpstr>
      <vt:lpstr>PRAVIDLA A ZÁSADY</vt:lpstr>
      <vt:lpstr>STRUKTURA BS</vt:lpstr>
      <vt:lpstr>STRUKTURA BS</vt:lpstr>
      <vt:lpstr>VYUŽITÍ BS V PORODNÍ ASISTENCI</vt:lpstr>
      <vt:lpstr>DĚKUJI ZA POZORNOST</vt:lpstr>
      <vt:lpstr>ZDROJE</vt:lpstr>
    </vt:vector>
  </TitlesOfParts>
  <Company/>
  <LinksUpToDate>false</LinksUpToDate>
  <SharedDoc>false</SharedDoc>
  <HyperlinksChanged>false</HyperlinksChanged>
  <AppVersion>16.0012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BALINTOVSKÉ SKUPINY</dc:title>
  <dc:creator>Microsoft Office User</dc:creator>
  <cp:lastModifiedBy>Microsoft Office User</cp:lastModifiedBy>
  <cp:revision>16</cp:revision>
  <dcterms:created xsi:type="dcterms:W3CDTF">2020-03-19T12:55:55Z</dcterms:created>
  <dcterms:modified xsi:type="dcterms:W3CDTF">2020-04-19T17:19:35Z</dcterms:modified>
</cp:coreProperties>
</file>