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6" r:id="rId5"/>
    <p:sldId id="280" r:id="rId6"/>
    <p:sldId id="281" r:id="rId7"/>
    <p:sldId id="282" r:id="rId8"/>
    <p:sldId id="261" r:id="rId9"/>
    <p:sldId id="274" r:id="rId10"/>
    <p:sldId id="275" r:id="rId11"/>
    <p:sldId id="262" r:id="rId12"/>
    <p:sldId id="260" r:id="rId13"/>
    <p:sldId id="268" r:id="rId14"/>
    <p:sldId id="269" r:id="rId15"/>
    <p:sldId id="270" r:id="rId16"/>
    <p:sldId id="272" r:id="rId17"/>
    <p:sldId id="288" r:id="rId18"/>
    <p:sldId id="289" r:id="rId19"/>
    <p:sldId id="290" r:id="rId20"/>
    <p:sldId id="283" r:id="rId21"/>
    <p:sldId id="284" r:id="rId22"/>
    <p:sldId id="286" r:id="rId23"/>
    <p:sldId id="285" r:id="rId24"/>
    <p:sldId id="287" r:id="rId25"/>
    <p:sldId id="291" r:id="rId26"/>
    <p:sldId id="292" r:id="rId27"/>
    <p:sldId id="293" r:id="rId28"/>
    <p:sldId id="26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ka Emrova" initials="LE" lastIdx="2" clrIdx="0">
    <p:extLst>
      <p:ext uri="{19B8F6BF-5375-455C-9EA6-DF929625EA0E}">
        <p15:presenceInfo xmlns:p15="http://schemas.microsoft.com/office/powerpoint/2012/main" userId="15f57ddd15a29cf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SCvtZFV1Fc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psychologii.cz/clanek/78-strach-z-porodu-ceho-se-zeny-nejvice-obavaji/" TargetMode="External"/><Relationship Id="rId3" Type="http://schemas.openxmlformats.org/officeDocument/2006/relationships/hyperlink" Target="https://www.rehabilitace.info/zdravotni/kognitivni-behavioralni-terapie-na-co-je-dobra/" TargetMode="External"/><Relationship Id="rId7" Type="http://schemas.openxmlformats.org/officeDocument/2006/relationships/hyperlink" Target="https://books.google.cz/books?id=GsdoCAAAQBAJ&amp;pg=PA47&amp;lpg=PA47&amp;dq=kognitivne+behavioralni+terapie+v+porodnictv%C3%AD&amp;source=bl&amp;ots=3zZPYzsGh2&amp;sig=ACfU3U2KsUasgkXGT45N-H4BqpdWnwM6wQ&amp;hl=cs&amp;sa=X&amp;ved=2ahUKEwjPtLazyaToAhXAVRUIHRA4DhsQ6AEwAXoECAoQAQ" TargetMode="External"/><Relationship Id="rId2" Type="http://schemas.openxmlformats.org/officeDocument/2006/relationships/hyperlink" Target="http://www.unium.cz/materialy/zcu/fpe/otazky-m12653-p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sycholog-praha.cz/kognitivne-behavioralni-terapie" TargetMode="External"/><Relationship Id="rId5" Type="http://schemas.openxmlformats.org/officeDocument/2006/relationships/hyperlink" Target="http://www.tridistri.cz/inshop/files/978-80-7553-525-2/kogni_behav_terapie_ukazka_web.pdf" TargetMode="External"/><Relationship Id="rId4" Type="http://schemas.openxmlformats.org/officeDocument/2006/relationships/hyperlink" Target="https://obchod.portal.cz/psychologie/racionalne-emocni-behavioralni-psychoterapie-strucny-prehled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2200" dirty="0" smtClean="0">
                <a:latin typeface="Century Gothic" pitchFamily="34" charset="0"/>
              </a:rPr>
              <a:t>Behaviorální (</a:t>
            </a:r>
            <a:r>
              <a:rPr lang="cs-CZ" sz="2200" dirty="0" err="1" smtClean="0">
                <a:latin typeface="Century Gothic" pitchFamily="34" charset="0"/>
              </a:rPr>
              <a:t>Wolpe</a:t>
            </a:r>
            <a:r>
              <a:rPr lang="cs-CZ" sz="2200" dirty="0" smtClean="0">
                <a:latin typeface="Century Gothic" pitchFamily="34" charset="0"/>
              </a:rPr>
              <a:t>)</a:t>
            </a:r>
            <a:br>
              <a:rPr lang="cs-CZ" sz="2200" dirty="0" smtClean="0">
                <a:latin typeface="Century Gothic" pitchFamily="34" charset="0"/>
              </a:rPr>
            </a:br>
            <a:r>
              <a:rPr lang="cs-CZ" sz="2200" dirty="0" smtClean="0">
                <a:latin typeface="Century Gothic" pitchFamily="34" charset="0"/>
              </a:rPr>
              <a:t>Kognitivní terapie (racionálně emoční terapie </a:t>
            </a:r>
            <a:r>
              <a:rPr lang="cs-CZ" sz="2200" dirty="0" err="1" smtClean="0">
                <a:latin typeface="Century Gothic" pitchFamily="34" charset="0"/>
              </a:rPr>
              <a:t>Ellise</a:t>
            </a:r>
            <a:r>
              <a:rPr lang="cs-CZ" sz="2200" dirty="0" smtClean="0">
                <a:latin typeface="Century Gothic" pitchFamily="34" charset="0"/>
              </a:rPr>
              <a:t>, kognitivní terapie </a:t>
            </a:r>
            <a:r>
              <a:rPr lang="cs-CZ" sz="2200" dirty="0" err="1" smtClean="0">
                <a:latin typeface="Century Gothic" pitchFamily="34" charset="0"/>
              </a:rPr>
              <a:t>Becka</a:t>
            </a:r>
            <a:r>
              <a:rPr lang="cs-CZ" sz="2200" dirty="0" smtClean="0">
                <a:latin typeface="Century Gothic" pitchFamily="34" charset="0"/>
              </a:rPr>
              <a:t>, </a:t>
            </a:r>
            <a:br>
              <a:rPr lang="cs-CZ" sz="2200" dirty="0" smtClean="0">
                <a:latin typeface="Century Gothic" pitchFamily="34" charset="0"/>
              </a:rPr>
            </a:br>
            <a:r>
              <a:rPr lang="cs-CZ" sz="2200" dirty="0" smtClean="0">
                <a:latin typeface="Century Gothic" pitchFamily="34" charset="0"/>
              </a:rPr>
              <a:t>kognitivně behaviorální terapie)</a:t>
            </a:r>
            <a:r>
              <a:rPr lang="cs-CZ" dirty="0" smtClean="0">
                <a:latin typeface="Century Gothic" pitchFamily="34" charset="0"/>
              </a:rPr>
              <a:t/>
            </a:r>
            <a:br>
              <a:rPr lang="cs-CZ" dirty="0" smtClean="0">
                <a:latin typeface="Century Gothic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76600" y="6172200"/>
            <a:ext cx="5867400" cy="6858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Michaela </a:t>
            </a:r>
            <a:r>
              <a:rPr lang="cs-CZ" dirty="0" err="1" smtClean="0">
                <a:solidFill>
                  <a:schemeClr val="tx1"/>
                </a:solidFill>
              </a:rPr>
              <a:t>Hodrmentová</a:t>
            </a:r>
            <a:r>
              <a:rPr lang="cs-CZ" dirty="0" smtClean="0">
                <a:solidFill>
                  <a:schemeClr val="tx1"/>
                </a:solidFill>
              </a:rPr>
              <a:t>, 3.APA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828800" y="4724400"/>
            <a:ext cx="5347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hlinkClick r:id="rId2"/>
              </a:rPr>
              <a:t>https://www.youtube.com/watch?v=gSCvtZFV1Fc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KBT se zaměřuje primárně na pozorovatelné chování a na vědomé psychické procesy.</a:t>
            </a:r>
          </a:p>
          <a:p>
            <a:r>
              <a:rPr lang="cs-CZ" dirty="0"/>
              <a:t>V KBT se uplatňuje vědecká metodologie (pozorování, zaznamenávání </a:t>
            </a:r>
            <a:r>
              <a:rPr lang="cs-CZ" dirty="0" smtClean="0"/>
              <a:t>faktů, měření intenzity </a:t>
            </a:r>
            <a:r>
              <a:rPr lang="cs-CZ" dirty="0"/>
              <a:t>a délky trvání pozorovaných jevů, vytváření ověřitelných hypotéz a jejich testování)</a:t>
            </a:r>
          </a:p>
          <a:p>
            <a:r>
              <a:rPr lang="cs-CZ" dirty="0"/>
              <a:t>Cílem KBT je soběstačnost klienta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82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1278" y="685800"/>
            <a:ext cx="8229600" cy="1066800"/>
          </a:xfrm>
        </p:spPr>
        <p:txBody>
          <a:bodyPr>
            <a:normAutofit/>
          </a:bodyPr>
          <a:lstStyle/>
          <a:p>
            <a:r>
              <a:rPr lang="cs-CZ" b="1" dirty="0"/>
              <a:t>Indikace </a:t>
            </a:r>
            <a:r>
              <a:rPr lang="cs-CZ" b="1" dirty="0" smtClean="0"/>
              <a:t>KBT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17136"/>
          </a:xfrm>
        </p:spPr>
        <p:txBody>
          <a:bodyPr>
            <a:normAutofit fontScale="55000" lnSpcReduction="20000"/>
          </a:bodyPr>
          <a:lstStyle/>
          <a:p>
            <a:r>
              <a:rPr lang="cs-CZ" sz="3600" dirty="0"/>
              <a:t>Úzkostné poruchy (specifické fobie, agorafobie, panická porucha, sociální fobie, generalizovaná úzkostná porucha, obsedantně kompulzivní porucha, posttraumatická stresová porucha, hypochondrická porucha, </a:t>
            </a:r>
            <a:r>
              <a:rPr lang="cs-CZ" sz="3600" dirty="0" err="1"/>
              <a:t>somatoformní</a:t>
            </a:r>
            <a:r>
              <a:rPr lang="cs-CZ" sz="3600" dirty="0"/>
              <a:t> </a:t>
            </a:r>
            <a:r>
              <a:rPr lang="cs-CZ" sz="3600" dirty="0" smtClean="0"/>
              <a:t>porucha, tokofobie)</a:t>
            </a:r>
            <a:endParaRPr lang="cs-CZ" sz="3600" dirty="0"/>
          </a:p>
          <a:p>
            <a:r>
              <a:rPr lang="cs-CZ" sz="3600" dirty="0"/>
              <a:t>Depresivní porucha (akutní depresivní fáze, prevence relapsu deprese)</a:t>
            </a:r>
          </a:p>
          <a:p>
            <a:r>
              <a:rPr lang="cs-CZ" sz="3600" dirty="0"/>
              <a:t>Schizofrenie</a:t>
            </a:r>
          </a:p>
          <a:p>
            <a:r>
              <a:rPr lang="cs-CZ" sz="3600" dirty="0"/>
              <a:t>Bipolární afektivní porucha</a:t>
            </a:r>
          </a:p>
          <a:p>
            <a:r>
              <a:rPr lang="cs-CZ" sz="3600" dirty="0"/>
              <a:t>Poruchy příjmu potravy</a:t>
            </a:r>
          </a:p>
          <a:p>
            <a:r>
              <a:rPr lang="cs-CZ" sz="3600" dirty="0"/>
              <a:t>Sexuální dysfunkce</a:t>
            </a:r>
          </a:p>
          <a:p>
            <a:r>
              <a:rPr lang="cs-CZ" sz="3600" dirty="0"/>
              <a:t>Závislost na alkoholu a jiných návykových látkách</a:t>
            </a:r>
          </a:p>
          <a:p>
            <a:r>
              <a:rPr lang="cs-CZ" sz="3600" dirty="0"/>
              <a:t>Mentální retardace a autismus</a:t>
            </a:r>
          </a:p>
          <a:p>
            <a:r>
              <a:rPr lang="cs-CZ" sz="3600" dirty="0"/>
              <a:t>Poruchy chování u dětí</a:t>
            </a:r>
          </a:p>
          <a:p>
            <a:r>
              <a:rPr lang="cs-CZ" sz="3600" dirty="0"/>
              <a:t>Manželské, partnerské a rodinné problémy</a:t>
            </a:r>
          </a:p>
          <a:p>
            <a:r>
              <a:rPr lang="cs-CZ" sz="3600" dirty="0"/>
              <a:t>Poruchy osobnosti</a:t>
            </a:r>
          </a:p>
          <a:p>
            <a:r>
              <a:rPr lang="cs-CZ" sz="3600" dirty="0"/>
              <a:t>Chronické somatické nemoci</a:t>
            </a:r>
          </a:p>
          <a:p>
            <a:endParaRPr lang="cs-CZ" sz="3500" dirty="0" smtClean="0"/>
          </a:p>
          <a:p>
            <a:pPr>
              <a:buNone/>
            </a:pPr>
            <a:endParaRPr lang="cs-CZ" sz="4200" dirty="0" smtClean="0"/>
          </a:p>
          <a:p>
            <a:endParaRPr lang="cs-CZ" sz="76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Kognitivní terapie </a:t>
            </a:r>
            <a:r>
              <a:rPr lang="cs-CZ" dirty="0" err="1" smtClean="0">
                <a:latin typeface="Century Gothic" pitchFamily="34" charset="0"/>
              </a:rPr>
              <a:t>Becka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4325112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 err="1" smtClean="0"/>
              <a:t>Aaron</a:t>
            </a:r>
            <a:r>
              <a:rPr lang="cs-CZ" sz="2400" dirty="0" smtClean="0"/>
              <a:t> </a:t>
            </a:r>
            <a:r>
              <a:rPr lang="cs-CZ" sz="2400" dirty="0" err="1" smtClean="0"/>
              <a:t>Beck</a:t>
            </a:r>
            <a:r>
              <a:rPr lang="cs-CZ" sz="2400" dirty="0" smtClean="0"/>
              <a:t> vyvinul na počátku 60. let 20. století formu psychoterapie, kterou nazval „kognitivní terapie“</a:t>
            </a:r>
          </a:p>
          <a:p>
            <a:r>
              <a:rPr lang="cs-CZ" sz="2400" dirty="0" smtClean="0"/>
              <a:t>Měla by lidem ulevit od příznaků nemoci a tento dosažený stav udržet</a:t>
            </a:r>
          </a:p>
          <a:p>
            <a:r>
              <a:rPr lang="cs-CZ" sz="2400" dirty="0" err="1" smtClean="0"/>
              <a:t>Beck</a:t>
            </a:r>
            <a:r>
              <a:rPr lang="cs-CZ" sz="2400" dirty="0" smtClean="0"/>
              <a:t> vytvořil strukturovanou, krátkodobou, na přítomnost orientovanou psychoterapii </a:t>
            </a:r>
          </a:p>
          <a:p>
            <a:r>
              <a:rPr lang="cs-CZ" sz="2400" dirty="0" smtClean="0"/>
              <a:t>Léčba je rovněž založena na </a:t>
            </a:r>
            <a:r>
              <a:rPr lang="cs-CZ" sz="2400" dirty="0" err="1" smtClean="0"/>
              <a:t>konceptualizaci</a:t>
            </a:r>
            <a:r>
              <a:rPr lang="cs-CZ" sz="2400" dirty="0" smtClean="0"/>
              <a:t> a porozumění individuálnímu pacientovi </a:t>
            </a:r>
          </a:p>
          <a:p>
            <a:r>
              <a:rPr lang="cs-CZ" sz="2400" dirty="0" smtClean="0"/>
              <a:t>Terapeut hledá způsob, jak docílit kognitivní změny – tedy pozměnění pacientova myšlení a systému jeho přesvědčení – tak, aby to přineslo i změnu v emocionálním prožívání a změnu v chování</a:t>
            </a:r>
          </a:p>
          <a:p>
            <a:r>
              <a:rPr lang="cs-CZ" sz="2400" dirty="0" smtClean="0"/>
              <a:t>Je určena k léčbě depresí, zaměřená na řešení aktuálních problémů</a:t>
            </a:r>
          </a:p>
          <a:p>
            <a:r>
              <a:rPr lang="cs-CZ" sz="2400" dirty="0" smtClean="0"/>
              <a:t>Je založena na 10 principech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u="sng" dirty="0" smtClean="0"/>
              <a:t>Princip č. 1</a:t>
            </a:r>
            <a:r>
              <a:rPr lang="cs-CZ" sz="2000" dirty="0" smtClean="0"/>
              <a:t> Kognitivně behaviorální terapie je založená na neustále se vyvíjející formulaci pacientových problémů a individuální </a:t>
            </a:r>
            <a:r>
              <a:rPr lang="cs-CZ" sz="2000" dirty="0" err="1" smtClean="0"/>
              <a:t>konceptualizaci</a:t>
            </a:r>
            <a:r>
              <a:rPr lang="cs-CZ" sz="2000" dirty="0" smtClean="0"/>
              <a:t> případu každého pacienta v kognitivních pojmech.</a:t>
            </a:r>
          </a:p>
          <a:p>
            <a:endParaRPr lang="cs-CZ" sz="2000" dirty="0" smtClean="0"/>
          </a:p>
          <a:p>
            <a:r>
              <a:rPr lang="cs-CZ" sz="2000" u="sng" dirty="0" smtClean="0"/>
              <a:t>Princip č. 2 </a:t>
            </a:r>
            <a:r>
              <a:rPr lang="cs-CZ" sz="2000" dirty="0" smtClean="0"/>
              <a:t>Kognitivně behaviorální terapie vyžaduje zdravé terapeutické spojenectví.</a:t>
            </a:r>
          </a:p>
          <a:p>
            <a:endParaRPr lang="cs-CZ" sz="2000" dirty="0" smtClean="0"/>
          </a:p>
          <a:p>
            <a:r>
              <a:rPr lang="cs-CZ" sz="2000" u="sng" dirty="0" smtClean="0"/>
              <a:t>Princip č. 3 </a:t>
            </a:r>
            <a:r>
              <a:rPr lang="cs-CZ" sz="2000" dirty="0" smtClean="0"/>
              <a:t>Kognitivně behaviorální terapie klade důraz na spolupráci a aktivní účast.</a:t>
            </a:r>
          </a:p>
          <a:p>
            <a:endParaRPr lang="cs-CZ" sz="2000" dirty="0" smtClean="0"/>
          </a:p>
          <a:p>
            <a:r>
              <a:rPr lang="cs-CZ" sz="2000" u="sng" dirty="0" smtClean="0"/>
              <a:t>Princip č. 4 </a:t>
            </a:r>
            <a:r>
              <a:rPr lang="cs-CZ" sz="2000" dirty="0" smtClean="0"/>
              <a:t>Kognitivně behaviorální terapie se zaměřuje na problémy a soustředí se na cíle.</a:t>
            </a:r>
          </a:p>
          <a:p>
            <a:endParaRPr lang="cs-CZ" sz="2000" dirty="0" smtClean="0"/>
          </a:p>
          <a:p>
            <a:r>
              <a:rPr lang="cs-CZ" sz="2000" u="sng" dirty="0" smtClean="0"/>
              <a:t>Princip č. 5 </a:t>
            </a:r>
            <a:r>
              <a:rPr lang="cs-CZ" sz="2000" dirty="0" smtClean="0"/>
              <a:t>Kognitivně behaviorální terapie zpočátku zdůrazňuje hlavně přítomnost.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8393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pt-BR" sz="2000" u="sng" dirty="0" smtClean="0"/>
              <a:t>Princip č. 6 </a:t>
            </a:r>
            <a:r>
              <a:rPr lang="pt-BR" sz="2000" dirty="0" smtClean="0"/>
              <a:t>Kognitivně behaviorální terapie je edukativní, klade si za cíl naučit pacienta, aby se stal sám sobě terapeutem, a klade důraz na prevenci relapsu.</a:t>
            </a:r>
            <a:endParaRPr lang="cs-CZ" sz="2000" dirty="0" smtClean="0"/>
          </a:p>
          <a:p>
            <a:pPr>
              <a:lnSpc>
                <a:spcPct val="110000"/>
              </a:lnSpc>
            </a:pPr>
            <a:endParaRPr lang="cs-CZ" sz="2000" dirty="0" smtClean="0"/>
          </a:p>
          <a:p>
            <a:pPr>
              <a:lnSpc>
                <a:spcPct val="110000"/>
              </a:lnSpc>
            </a:pPr>
            <a:r>
              <a:rPr lang="cs-CZ" sz="2000" u="sng" dirty="0" smtClean="0"/>
              <a:t>Princip č. 7 </a:t>
            </a:r>
            <a:r>
              <a:rPr lang="cs-CZ" sz="2000" dirty="0" smtClean="0"/>
              <a:t>Kognitivně behaviorální terapie se snaží být časově ohraničená.</a:t>
            </a:r>
          </a:p>
          <a:p>
            <a:pPr>
              <a:lnSpc>
                <a:spcPct val="110000"/>
              </a:lnSpc>
            </a:pPr>
            <a:endParaRPr lang="cs-CZ" sz="2000" dirty="0" smtClean="0"/>
          </a:p>
          <a:p>
            <a:pPr>
              <a:lnSpc>
                <a:spcPct val="110000"/>
              </a:lnSpc>
            </a:pPr>
            <a:r>
              <a:rPr lang="cs-CZ" sz="2000" u="sng" dirty="0" smtClean="0"/>
              <a:t>Princip č. 8 </a:t>
            </a:r>
            <a:r>
              <a:rPr lang="cs-CZ" sz="2000" dirty="0" smtClean="0"/>
              <a:t>Sezení kognitivně behaviorální terapie jsou strukturovaná.</a:t>
            </a:r>
          </a:p>
          <a:p>
            <a:pPr>
              <a:lnSpc>
                <a:spcPct val="110000"/>
              </a:lnSpc>
            </a:pPr>
            <a:endParaRPr lang="cs-CZ" sz="2000" dirty="0" smtClean="0"/>
          </a:p>
          <a:p>
            <a:pPr>
              <a:lnSpc>
                <a:spcPct val="110000"/>
              </a:lnSpc>
            </a:pPr>
            <a:r>
              <a:rPr lang="cs-CZ" sz="2000" u="sng" dirty="0" smtClean="0"/>
              <a:t>Princip č. 9 </a:t>
            </a:r>
            <a:r>
              <a:rPr lang="cs-CZ" sz="2000" dirty="0" smtClean="0"/>
              <a:t>Kognitivně behaviorální terapie učí pacienty, jak mají určovat a hodnotit své dysfunkční myšlenky a přesvědčení a jak na ně reagovat.</a:t>
            </a:r>
          </a:p>
          <a:p>
            <a:pPr>
              <a:lnSpc>
                <a:spcPct val="110000"/>
              </a:lnSpc>
            </a:pPr>
            <a:endParaRPr lang="cs-CZ" sz="2000" dirty="0" smtClean="0"/>
          </a:p>
          <a:p>
            <a:pPr>
              <a:lnSpc>
                <a:spcPct val="110000"/>
              </a:lnSpc>
            </a:pPr>
            <a:r>
              <a:rPr lang="cs-CZ" sz="2000" u="sng" dirty="0" smtClean="0"/>
              <a:t>Princip č. 10 </a:t>
            </a:r>
            <a:r>
              <a:rPr lang="cs-CZ" sz="2000" dirty="0" smtClean="0"/>
              <a:t>Kognitivně behaviorální terapie používá řadu technik, jak změnit myšlení, náladu a chování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KBT v porodnictví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000" dirty="0" smtClean="0"/>
              <a:t>Efektivní KBT lze v porodnictví využít ke zvládání emočních potíží, předvídané porodní bolesti, stresu u porodu či zvýšení </a:t>
            </a:r>
            <a:r>
              <a:rPr lang="cs-CZ" sz="2000" dirty="0" err="1" smtClean="0"/>
              <a:t>sebědůvěry</a:t>
            </a:r>
            <a:r>
              <a:rPr lang="cs-CZ" sz="2000" dirty="0" smtClean="0"/>
              <a:t>.</a:t>
            </a:r>
          </a:p>
          <a:p>
            <a:pPr>
              <a:lnSpc>
                <a:spcPct val="110000"/>
              </a:lnSpc>
            </a:pPr>
            <a:r>
              <a:rPr lang="cs-CZ" sz="2000" dirty="0" smtClean="0"/>
              <a:t>Kognitivní procesy mají zprostředkující funkci mezi podnětem a chováním.</a:t>
            </a:r>
          </a:p>
          <a:p>
            <a:pPr>
              <a:lnSpc>
                <a:spcPct val="110000"/>
              </a:lnSpc>
            </a:pPr>
            <a:r>
              <a:rPr lang="cs-CZ" sz="2000" dirty="0" smtClean="0"/>
              <a:t>Není to reakce na podnět jako jsou kontrakce a následný křik, ale obava, že rodička porod nezvládne, žena se pak nedostatečně neuvolní je napjatá a porodní bolest může být více intenzívní .</a:t>
            </a:r>
          </a:p>
          <a:p>
            <a:pPr>
              <a:lnSpc>
                <a:spcPct val="110000"/>
              </a:lnSpc>
            </a:pPr>
            <a:r>
              <a:rPr lang="cs-CZ" sz="2000" dirty="0" smtClean="0"/>
              <a:t>Využití KBT v porodnictví ať již jako individuální či skupinová terapie lze využít při zvýšené úzkosti, strachu z porodu a bolesti.</a:t>
            </a:r>
          </a:p>
          <a:p>
            <a:pPr>
              <a:lnSpc>
                <a:spcPct val="110000"/>
              </a:lnSpc>
            </a:pPr>
            <a:r>
              <a:rPr lang="cs-CZ" sz="2000" dirty="0" smtClean="0"/>
              <a:t>Techniky KBT </a:t>
            </a:r>
            <a:r>
              <a:rPr lang="cs-CZ" sz="2600" dirty="0" smtClean="0"/>
              <a:t>využívané</a:t>
            </a:r>
            <a:r>
              <a:rPr lang="cs-CZ" sz="2000" dirty="0" smtClean="0"/>
              <a:t> v přípravě na porod jsou edukace, nácvik úlevových poloh a v dnešní době lze využít </a:t>
            </a:r>
            <a:r>
              <a:rPr lang="cs-CZ" sz="2000" dirty="0" err="1" smtClean="0"/>
              <a:t>aniball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12536"/>
          </a:xfrm>
        </p:spPr>
        <p:txBody>
          <a:bodyPr>
            <a:normAutofit/>
          </a:bodyPr>
          <a:lstStyle/>
          <a:p>
            <a:r>
              <a:rPr lang="cs-CZ" sz="2600" dirty="0" smtClean="0"/>
              <a:t>Techniky využívané v KBT při porodu mají za účel odvrátit pozornost od bolesti a snížit bolest a </a:t>
            </a:r>
            <a:r>
              <a:rPr lang="cs-CZ" sz="2600" dirty="0" smtClean="0"/>
              <a:t>strach</a:t>
            </a:r>
            <a:endParaRPr lang="cs-CZ" sz="2600" dirty="0" smtClean="0"/>
          </a:p>
          <a:p>
            <a:r>
              <a:rPr lang="cs-CZ" sz="2600" dirty="0" smtClean="0"/>
              <a:t>Kognitivní </a:t>
            </a:r>
            <a:r>
              <a:rPr lang="cs-CZ" sz="2600" dirty="0" smtClean="0"/>
              <a:t>restrukturalizace (přizpůsobení) může ženě pomoci při negativních myšlenkách (ta bolest bude strašná, nezvládnu to..)</a:t>
            </a:r>
          </a:p>
          <a:p>
            <a:r>
              <a:rPr lang="cs-CZ" sz="2600" dirty="0" smtClean="0"/>
              <a:t>Díky této metodě, lze negativní myšlenky pozměnit</a:t>
            </a:r>
          </a:p>
          <a:p>
            <a:r>
              <a:rPr lang="cs-CZ" sz="2600" dirty="0" smtClean="0"/>
              <a:t>V této metodě je důležitá edukace, relaxace, imaginace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Tokofobie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Strach z těhotenství a porodu</a:t>
            </a:r>
          </a:p>
          <a:p>
            <a:r>
              <a:rPr lang="cs-CZ" dirty="0" smtClean="0"/>
              <a:t>Tento pocit strachu, může dokonce bránit otěhotnění</a:t>
            </a:r>
          </a:p>
          <a:p>
            <a:r>
              <a:rPr lang="cs-CZ" dirty="0" smtClean="0"/>
              <a:t>Existuje 5 skupin strachu</a:t>
            </a:r>
          </a:p>
          <a:p>
            <a:r>
              <a:rPr lang="cs-CZ" dirty="0" smtClean="0"/>
              <a:t>KBT </a:t>
            </a:r>
            <a:r>
              <a:rPr lang="cs-CZ" dirty="0" smtClean="0"/>
              <a:t>v tokofobii může být hodně nápomocná, pomáhá změnit pohled na těhotenství a překonat strach</a:t>
            </a:r>
          </a:p>
          <a:p>
            <a:r>
              <a:rPr lang="cs-CZ" dirty="0" smtClean="0"/>
              <a:t>Je dobré o tom mluvit, ne se za to stydět</a:t>
            </a:r>
          </a:p>
          <a:p>
            <a:r>
              <a:rPr lang="cs-CZ" dirty="0" smtClean="0"/>
              <a:t>Ženám je doporučováno chodit na předporodní kurzy, kde lze získat informace o těhotenství a porodu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Skupiny strachu</a:t>
            </a:r>
          </a:p>
          <a:p>
            <a:r>
              <a:rPr lang="cs-CZ" dirty="0" smtClean="0"/>
              <a:t>1 = Patří zejména bolest, dlouhotrvající porod, panika a ztráta kontroly, během porodu pocit neschopnosti a nezpůsobilosti</a:t>
            </a:r>
          </a:p>
          <a:p>
            <a:r>
              <a:rPr lang="cs-CZ" dirty="0" smtClean="0"/>
              <a:t>Otázky.. Budou mi </a:t>
            </a:r>
            <a:r>
              <a:rPr lang="cs-CZ" dirty="0" err="1" smtClean="0"/>
              <a:t>nastříhávat</a:t>
            </a:r>
            <a:r>
              <a:rPr lang="cs-CZ" dirty="0" smtClean="0"/>
              <a:t> hráz nebo se natrhnu? Co když nebudu správně dýchat a tlačit? Co když přijedu pozdě do porodnice? Neporodím doma? </a:t>
            </a:r>
          </a:p>
          <a:p>
            <a:endParaRPr lang="cs-CZ" dirty="0" smtClean="0"/>
          </a:p>
          <a:p>
            <a:r>
              <a:rPr lang="cs-CZ" dirty="0" smtClean="0"/>
              <a:t>2 = Ženy se obávají o vlastní zdraví a zdraví dítěte Otázky.. Budu mít komplikace ohrožující plod? Nestane se miminku při porodu nějaké poranění? Porodím mrtvý plod?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07736"/>
          </a:xfrm>
        </p:spPr>
        <p:txBody>
          <a:bodyPr/>
          <a:lstStyle/>
          <a:p>
            <a:r>
              <a:rPr lang="cs-CZ" dirty="0" smtClean="0"/>
              <a:t>3 = Obavy týkající se zdravotního personálu Otázky ..bude personál nevlídný? Budou přítomni po celou dobu porodu? Nebudou mé dotazy pokládat za hlouposti?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4 = Obavy týkající se rodinného života </a:t>
            </a:r>
          </a:p>
          <a:p>
            <a:r>
              <a:rPr lang="cs-CZ" dirty="0" smtClean="0"/>
              <a:t>Otázky.. Zvládnu roli matky? Jak bude vypadat náš partnerský a sexuální život? </a:t>
            </a:r>
          </a:p>
          <a:p>
            <a:endParaRPr lang="cs-CZ" dirty="0" smtClean="0"/>
          </a:p>
          <a:p>
            <a:r>
              <a:rPr lang="cs-CZ" dirty="0" smtClean="0"/>
              <a:t>5 = Obava z komplikací a ukončení těhotenství císařským řezem</a:t>
            </a:r>
          </a:p>
          <a:p>
            <a:r>
              <a:rPr lang="cs-CZ" dirty="0" smtClean="0"/>
              <a:t>Otázky.. Proč já? Vysvětlí mi přesný důvod?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Behaviorální terapie(</a:t>
            </a:r>
            <a:r>
              <a:rPr lang="cs-CZ" dirty="0" err="1" smtClean="0">
                <a:latin typeface="Century Gothic" pitchFamily="34" charset="0"/>
              </a:rPr>
              <a:t>Wolpe</a:t>
            </a:r>
            <a:r>
              <a:rPr lang="cs-CZ" dirty="0" smtClean="0">
                <a:latin typeface="Century Gothic" pitchFamily="34" charset="0"/>
              </a:rPr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rozvoj </a:t>
            </a:r>
            <a:r>
              <a:rPr lang="cs-CZ" sz="2000" dirty="0" smtClean="0"/>
              <a:t>díky experimentální psychologii – zabývá se procesem učení, což se snaží aplikovat na poruchy </a:t>
            </a:r>
            <a:r>
              <a:rPr lang="cs-CZ" sz="2000" dirty="0" smtClean="0"/>
              <a:t>chování</a:t>
            </a:r>
          </a:p>
          <a:p>
            <a:r>
              <a:rPr lang="cs-CZ" sz="2000" dirty="0" smtClean="0"/>
              <a:t>vychází </a:t>
            </a:r>
            <a:r>
              <a:rPr lang="cs-CZ" sz="2000" dirty="0" smtClean="0"/>
              <a:t>z pozorovatelných vztahů mezi podnětem a </a:t>
            </a:r>
            <a:r>
              <a:rPr lang="cs-CZ" sz="2000" dirty="0" smtClean="0"/>
              <a:t>reakcí</a:t>
            </a:r>
          </a:p>
          <a:p>
            <a:r>
              <a:rPr lang="cs-CZ" sz="2000" dirty="0" smtClean="0"/>
              <a:t>ta</a:t>
            </a:r>
            <a:r>
              <a:rPr lang="cs-CZ" sz="2000" dirty="0" smtClean="0"/>
              <a:t>to </a:t>
            </a:r>
            <a:r>
              <a:rPr lang="cs-CZ" sz="2000" dirty="0" smtClean="0"/>
              <a:t>terapie se nezařazuje do Kognitivně behaviorální terapie </a:t>
            </a:r>
          </a:p>
          <a:p>
            <a:pPr marL="109728" indent="0">
              <a:buNone/>
            </a:pPr>
            <a:endParaRPr lang="cs-CZ" sz="2000" dirty="0" smtClean="0"/>
          </a:p>
          <a:p>
            <a:r>
              <a:rPr lang="cs-CZ" sz="2000" dirty="0" err="1" smtClean="0"/>
              <a:t>Wolpe</a:t>
            </a:r>
            <a:r>
              <a:rPr lang="cs-CZ" sz="2000" dirty="0" smtClean="0"/>
              <a:t> – teorie o vzájemném útlumu</a:t>
            </a:r>
            <a:br>
              <a:rPr lang="cs-CZ" sz="2000" dirty="0" smtClean="0"/>
            </a:br>
            <a:r>
              <a:rPr lang="cs-CZ" sz="2000" dirty="0" smtClean="0"/>
              <a:t>neurotické chování se získává v situacích vyvolávajících strach nebo úzkost</a:t>
            </a:r>
            <a:br>
              <a:rPr lang="cs-CZ" sz="2000" dirty="0" smtClean="0"/>
            </a:br>
            <a:r>
              <a:rPr lang="cs-CZ" sz="2000" dirty="0" smtClean="0"/>
              <a:t>terapie spočívá v útlumu strachu současným vyvoláním jiných reakcí, které jsou se strachem neslučitelné – tím se spojení mezi podnětem a strachem oslabí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Edukace u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Edukace je nejlepší motivací </a:t>
            </a:r>
          </a:p>
          <a:p>
            <a:r>
              <a:rPr lang="cs-CZ" dirty="0" smtClean="0"/>
              <a:t>Žena musí chtít spolupracovat </a:t>
            </a:r>
          </a:p>
          <a:p>
            <a:r>
              <a:rPr lang="cs-CZ" dirty="0" smtClean="0"/>
              <a:t>Spolupráce ulehčuje edukaci a také nácvik různých uvolňovacích praktik</a:t>
            </a:r>
          </a:p>
          <a:p>
            <a:r>
              <a:rPr lang="cs-CZ" dirty="0" smtClean="0"/>
              <a:t>Nejdůležitější u porodu je motivace ženy, vůbec nepřipustit, že to nezvládne</a:t>
            </a:r>
          </a:p>
          <a:p>
            <a:r>
              <a:rPr lang="cs-CZ" dirty="0" smtClean="0"/>
              <a:t>Motivovat ji, pochválit ji, říct, že to zvládne, podporovat a mít pozitivní myšlení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Nácvik dýchání u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dobré ženě říci, aby se snažila, kontrakce </a:t>
            </a:r>
            <a:r>
              <a:rPr lang="cs-CZ" dirty="0" err="1" smtClean="0"/>
              <a:t>prodýchávat</a:t>
            </a:r>
            <a:r>
              <a:rPr lang="cs-CZ" dirty="0" smtClean="0"/>
              <a:t> zhluboka</a:t>
            </a:r>
          </a:p>
          <a:p>
            <a:r>
              <a:rPr lang="cs-CZ" dirty="0" smtClean="0"/>
              <a:t>Dlouhý nádech a výdech</a:t>
            </a:r>
          </a:p>
          <a:p>
            <a:r>
              <a:rPr lang="cs-CZ" dirty="0" smtClean="0"/>
              <a:t>Když se porod posouvá a běží..</a:t>
            </a:r>
          </a:p>
          <a:p>
            <a:r>
              <a:rPr lang="cs-CZ" dirty="0" smtClean="0"/>
              <a:t>Pokud se bolest zvyšuje a hlavička začíná tlačit na zadek je dobré dýchat rychle a povrchově (přirovnání k mašince či pejskovi)</a:t>
            </a:r>
          </a:p>
          <a:p>
            <a:r>
              <a:rPr lang="cs-CZ" dirty="0" smtClean="0"/>
              <a:t>Nutné říct ženě, že nesmí dýchat zhluboka, může se jí motat hlava, brnět končetiny nebo jí být na zvracení či omdlení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úlevových poloh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Každá žena pociťuje úlevu při jiné poloze</a:t>
            </a:r>
          </a:p>
          <a:p>
            <a:r>
              <a:rPr lang="cs-CZ" dirty="0" smtClean="0"/>
              <a:t>Doporučována je sprcha, teplá voda na </a:t>
            </a:r>
            <a:r>
              <a:rPr lang="cs-CZ" dirty="0" err="1" smtClean="0"/>
              <a:t>nahřátí</a:t>
            </a:r>
            <a:r>
              <a:rPr lang="cs-CZ" dirty="0" smtClean="0"/>
              <a:t> podbřišku</a:t>
            </a:r>
          </a:p>
          <a:p>
            <a:r>
              <a:rPr lang="cs-CZ" dirty="0" smtClean="0"/>
              <a:t>Využívá se i suché teplo, </a:t>
            </a:r>
            <a:r>
              <a:rPr lang="cs-CZ" dirty="0" err="1" smtClean="0"/>
              <a:t>nahřátí</a:t>
            </a:r>
            <a:r>
              <a:rPr lang="cs-CZ" dirty="0" smtClean="0"/>
              <a:t> speciálního polštářku, přiložení buď na podbřišek nebo bedra</a:t>
            </a:r>
          </a:p>
          <a:p>
            <a:r>
              <a:rPr lang="cs-CZ" dirty="0" smtClean="0"/>
              <a:t>Úleva může přijít ve stoje, někdy je dobré se opřít lokty např. o postel a přešlapovat na místě a lehce hýbat pánví</a:t>
            </a:r>
          </a:p>
          <a:p>
            <a:r>
              <a:rPr lang="cs-CZ" dirty="0" smtClean="0"/>
              <a:t>Využívá se i gymnastický míč, na kterém žena sedí a pohupuje se</a:t>
            </a:r>
          </a:p>
          <a:p>
            <a:r>
              <a:rPr lang="cs-CZ" dirty="0" smtClean="0"/>
              <a:t>Úlevová poloha v leže, spíše na boku</a:t>
            </a:r>
          </a:p>
          <a:p>
            <a:r>
              <a:rPr lang="cs-CZ" dirty="0" smtClean="0"/>
              <a:t>Preferován je bok, na kterém má dítě záda kvůli rotaci hlavičky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Relaxace u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relaxaci každý z nás považuje něco jiného</a:t>
            </a:r>
          </a:p>
          <a:p>
            <a:r>
              <a:rPr lang="cs-CZ" dirty="0" smtClean="0"/>
              <a:t>Vhodná je muzikoterapie na odvrácení pozornosti</a:t>
            </a:r>
          </a:p>
          <a:p>
            <a:r>
              <a:rPr lang="cs-CZ" dirty="0" smtClean="0"/>
              <a:t>Využití má i aromaterapie, příjemná vůně přináší úlevu a uvolnění napětí</a:t>
            </a:r>
          </a:p>
          <a:p>
            <a:r>
              <a:rPr lang="cs-CZ" dirty="0" smtClean="0"/>
              <a:t>Masáž, tady lze využít partnera, který je přítomen u porodu, může masírovat záda, hlavně v oblasti beder, lze využít i aromatický masážní gel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Imaginace u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Imaginace při porodu má za úkol přivést ženu na jiné, pozitivní vlny</a:t>
            </a:r>
          </a:p>
          <a:p>
            <a:r>
              <a:rPr lang="cs-CZ" dirty="0" smtClean="0"/>
              <a:t>V tomto případě je vhodné použít příklad</a:t>
            </a:r>
          </a:p>
          <a:p>
            <a:r>
              <a:rPr lang="cs-CZ" dirty="0" smtClean="0"/>
              <a:t>Příklad: Uvolnění se</a:t>
            </a:r>
          </a:p>
          <a:p>
            <a:r>
              <a:rPr lang="cs-CZ" dirty="0" smtClean="0"/>
              <a:t>Když se uvolníte a povolíte zadek, nebudete ho stahovat, hlavička se bude posouvat dolů</a:t>
            </a:r>
          </a:p>
          <a:p>
            <a:r>
              <a:rPr lang="cs-CZ" dirty="0" err="1" smtClean="0"/>
              <a:t>Čim</a:t>
            </a:r>
            <a:r>
              <a:rPr lang="cs-CZ" dirty="0" smtClean="0"/>
              <a:t> více se uvolníte, tím více prostoru pro hlavičku</a:t>
            </a:r>
          </a:p>
          <a:p>
            <a:r>
              <a:rPr lang="cs-CZ" dirty="0" err="1" smtClean="0"/>
              <a:t>Čim</a:t>
            </a:r>
            <a:r>
              <a:rPr lang="cs-CZ" dirty="0" smtClean="0"/>
              <a:t> níže hlavička, tím větší tlak</a:t>
            </a:r>
          </a:p>
          <a:p>
            <a:r>
              <a:rPr lang="cs-CZ" dirty="0" smtClean="0"/>
              <a:t>V závěru první doby porodní, pocity tlaku na zadek z důvodu posunu hlavičky k východu pánevnímu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Příklad:Jak by se měla PA chovat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Situace: přijde prvorodička, že nezvládá bolesti a nezvládne porodit</a:t>
            </a:r>
          </a:p>
          <a:p>
            <a:r>
              <a:rPr lang="cs-CZ" dirty="0" smtClean="0"/>
              <a:t>Ženu vyšetříme, zjistíme nález a podle toho se podstupují další kroky</a:t>
            </a:r>
          </a:p>
          <a:p>
            <a:r>
              <a:rPr lang="cs-CZ" dirty="0" smtClean="0"/>
              <a:t>Pokud je porod na začátku..</a:t>
            </a:r>
          </a:p>
          <a:p>
            <a:r>
              <a:rPr lang="cs-CZ" dirty="0" smtClean="0"/>
              <a:t>Ženu pošleme do sprchy, ať si zkusí nahřát záda a podbřišek, dále nabídneme klyzma, které taky porodu napomáhá</a:t>
            </a:r>
          </a:p>
          <a:p>
            <a:r>
              <a:rPr lang="cs-CZ" dirty="0" smtClean="0"/>
              <a:t>Když žena klyzma odmítne, budeme to respektovat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077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 sprše se ženy zeptáme, zda je bolest stejná, mírnější nebo horší</a:t>
            </a:r>
          </a:p>
          <a:p>
            <a:r>
              <a:rPr lang="cs-CZ" dirty="0" smtClean="0"/>
              <a:t>Aktivně nabízíme nefarmakologické možnosti tišení léčby</a:t>
            </a:r>
          </a:p>
          <a:p>
            <a:r>
              <a:rPr lang="cs-CZ" dirty="0" smtClean="0"/>
              <a:t>Nabídneme ženě masáž, je-li přítomen partner u porodu</a:t>
            </a:r>
          </a:p>
          <a:p>
            <a:r>
              <a:rPr lang="cs-CZ" dirty="0" smtClean="0"/>
              <a:t>Nabízíme suché teplo</a:t>
            </a:r>
          </a:p>
          <a:p>
            <a:r>
              <a:rPr lang="cs-CZ" dirty="0" smtClean="0"/>
              <a:t>Aktivně s pacientkou hledáme úlevovou polohu, u které je uvolněná</a:t>
            </a:r>
          </a:p>
          <a:p>
            <a:r>
              <a:rPr lang="cs-CZ" dirty="0" smtClean="0"/>
              <a:t>Ženu musíme motivovat, i přes její negativní přístup</a:t>
            </a:r>
          </a:p>
          <a:p>
            <a:r>
              <a:rPr lang="cs-CZ" dirty="0" smtClean="0"/>
              <a:t>Nabízíme ženě možnost být ve sprše pokud to pomáhá, aromaterapii nebo muzikoterapii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12536"/>
          </a:xfrm>
        </p:spPr>
        <p:txBody>
          <a:bodyPr/>
          <a:lstStyle/>
          <a:p>
            <a:r>
              <a:rPr lang="cs-CZ" dirty="0" smtClean="0"/>
              <a:t>Snažíme se ženě vysvětlit, proč to bolí</a:t>
            </a:r>
          </a:p>
          <a:p>
            <a:r>
              <a:rPr lang="cs-CZ" dirty="0" smtClean="0"/>
              <a:t>I přesto, že to bolí, musíme ženě vysvětlit, že tu bolest potřebujeme, aby se miminko narodilo</a:t>
            </a:r>
          </a:p>
          <a:p>
            <a:r>
              <a:rPr lang="cs-CZ" dirty="0" smtClean="0"/>
              <a:t>Je nutné říct, že se bolest bude stupňovat a přidá se i tlak</a:t>
            </a:r>
          </a:p>
          <a:p>
            <a:r>
              <a:rPr lang="cs-CZ" dirty="0" smtClean="0"/>
              <a:t>Vysvětlit, aby se bolesti a tlaku nebála</a:t>
            </a:r>
          </a:p>
          <a:p>
            <a:r>
              <a:rPr lang="cs-CZ" dirty="0" smtClean="0"/>
              <a:t>Je možné využít </a:t>
            </a:r>
            <a:r>
              <a:rPr lang="cs-CZ" dirty="0" err="1" smtClean="0"/>
              <a:t>imanigace</a:t>
            </a:r>
            <a:r>
              <a:rPr lang="cs-CZ" dirty="0" smtClean="0"/>
              <a:t>, aby si to žena představila</a:t>
            </a:r>
          </a:p>
          <a:p>
            <a:r>
              <a:rPr lang="cs-CZ" dirty="0" smtClean="0"/>
              <a:t>Být pozitivně naladěna, každý krok co budeme dělat ženě vysvětlit</a:t>
            </a:r>
          </a:p>
          <a:p>
            <a:r>
              <a:rPr lang="cs-CZ" dirty="0" smtClean="0"/>
              <a:t>Ženu uklidňovat a psychicky motivovat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 smtClean="0">
                <a:hlinkClick r:id="rId2"/>
              </a:rPr>
              <a:t>http://www.</a:t>
            </a:r>
            <a:r>
              <a:rPr lang="cs-CZ" sz="1800" dirty="0" err="1" smtClean="0">
                <a:hlinkClick r:id="rId2"/>
              </a:rPr>
              <a:t>unium.cz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materialy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zcu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fpe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otazky</a:t>
            </a:r>
            <a:r>
              <a:rPr lang="cs-CZ" sz="1800" dirty="0" smtClean="0">
                <a:hlinkClick r:id="rId2"/>
              </a:rPr>
              <a:t>-m12653-p3.html</a:t>
            </a:r>
            <a:endParaRPr lang="cs-CZ" sz="1800" dirty="0" smtClean="0"/>
          </a:p>
          <a:p>
            <a:r>
              <a:rPr lang="cs-CZ" sz="1800" dirty="0" smtClean="0">
                <a:hlinkClick r:id="rId3"/>
              </a:rPr>
              <a:t>https://www.rehabilitace.info/zdravotni/kognitivni-behavioralni-terapie-na-co-je-dobra/</a:t>
            </a:r>
            <a:endParaRPr lang="cs-CZ" sz="1800" dirty="0" smtClean="0"/>
          </a:p>
          <a:p>
            <a:r>
              <a:rPr lang="cs-CZ" sz="1800" dirty="0" smtClean="0">
                <a:hlinkClick r:id="rId4"/>
              </a:rPr>
              <a:t>https://obchod.portal.cz/psychologie/racionalne-emocni-behavioralni-psychoterapie-strucny-prehled/#ukazky</a:t>
            </a:r>
            <a:endParaRPr lang="cs-CZ" sz="1800" dirty="0" smtClean="0"/>
          </a:p>
          <a:p>
            <a:r>
              <a:rPr lang="cs-CZ" sz="1800" dirty="0" smtClean="0">
                <a:hlinkClick r:id="rId5"/>
              </a:rPr>
              <a:t>http://www.</a:t>
            </a:r>
            <a:r>
              <a:rPr lang="cs-CZ" sz="1800" dirty="0" err="1" smtClean="0">
                <a:hlinkClick r:id="rId5"/>
              </a:rPr>
              <a:t>tridistri.cz</a:t>
            </a:r>
            <a:r>
              <a:rPr lang="cs-CZ" sz="1800" dirty="0" smtClean="0">
                <a:hlinkClick r:id="rId5"/>
              </a:rPr>
              <a:t>/</a:t>
            </a:r>
            <a:r>
              <a:rPr lang="cs-CZ" sz="1800" dirty="0" err="1" smtClean="0">
                <a:hlinkClick r:id="rId5"/>
              </a:rPr>
              <a:t>inshop</a:t>
            </a:r>
            <a:r>
              <a:rPr lang="cs-CZ" sz="1800" dirty="0" smtClean="0">
                <a:hlinkClick r:id="rId5"/>
              </a:rPr>
              <a:t>/</a:t>
            </a:r>
            <a:r>
              <a:rPr lang="cs-CZ" sz="1800" dirty="0" err="1" smtClean="0">
                <a:hlinkClick r:id="rId5"/>
              </a:rPr>
              <a:t>files</a:t>
            </a:r>
            <a:r>
              <a:rPr lang="cs-CZ" sz="1800" dirty="0" smtClean="0">
                <a:hlinkClick r:id="rId5"/>
              </a:rPr>
              <a:t>/978-80-7553-525-2/</a:t>
            </a:r>
            <a:r>
              <a:rPr lang="cs-CZ" sz="1800" dirty="0" err="1" smtClean="0">
                <a:hlinkClick r:id="rId5"/>
              </a:rPr>
              <a:t>kogni</a:t>
            </a:r>
            <a:r>
              <a:rPr lang="cs-CZ" sz="1800" dirty="0" smtClean="0">
                <a:hlinkClick r:id="rId5"/>
              </a:rPr>
              <a:t>_</a:t>
            </a:r>
            <a:r>
              <a:rPr lang="cs-CZ" sz="1800" dirty="0" err="1" smtClean="0">
                <a:hlinkClick r:id="rId5"/>
              </a:rPr>
              <a:t>behav</a:t>
            </a:r>
            <a:r>
              <a:rPr lang="cs-CZ" sz="1800" dirty="0" smtClean="0">
                <a:hlinkClick r:id="rId5"/>
              </a:rPr>
              <a:t>_terapie_</a:t>
            </a:r>
            <a:r>
              <a:rPr lang="cs-CZ" sz="1800" dirty="0" err="1" smtClean="0">
                <a:hlinkClick r:id="rId5"/>
              </a:rPr>
              <a:t>ukazka</a:t>
            </a:r>
            <a:r>
              <a:rPr lang="cs-CZ" sz="1800" dirty="0" smtClean="0">
                <a:hlinkClick r:id="rId5"/>
              </a:rPr>
              <a:t>_web.</a:t>
            </a:r>
            <a:r>
              <a:rPr lang="cs-CZ" sz="1800" dirty="0" err="1" smtClean="0">
                <a:hlinkClick r:id="rId5"/>
              </a:rPr>
              <a:t>pdf</a:t>
            </a:r>
            <a:endParaRPr lang="cs-CZ" sz="1800" dirty="0" smtClean="0"/>
          </a:p>
          <a:p>
            <a:r>
              <a:rPr lang="cs-CZ" sz="1800" dirty="0" smtClean="0">
                <a:hlinkClick r:id="rId6"/>
              </a:rPr>
              <a:t>https://psycholog-praha.cz/kognitivne-behavioralni-terapie</a:t>
            </a:r>
            <a:endParaRPr lang="cs-CZ" sz="1800" dirty="0" smtClean="0"/>
          </a:p>
          <a:p>
            <a:r>
              <a:rPr lang="cs-CZ" sz="1800" dirty="0" smtClean="0">
                <a:hlinkClick r:id="rId7"/>
              </a:rPr>
              <a:t>https://books.google.cz/books?id=GsdoCAAAQBAJ&amp;pg=PA47&amp;lpg=PA47&amp;dq=kognitivne+behavioralni+terapie+v+porodnictv%C3%AD&amp;source=bl&amp;ots=3zZPYzsGh2&amp;sig=ACfU3U2KsUasgkXGT45N-H4BqpdWnwM6wQ&amp;hl=cs&amp;sa=X&amp;ved=2ahUKEwjPtLazyaToAhXAVRUIHRA4DhsQ6AEwAXoECAoQAQ#v=onepage&amp;q=kognitivne%20behavioralni%20terapie%20v%20porodnictv%C3%AD&amp;f=false</a:t>
            </a:r>
            <a:endParaRPr lang="cs-CZ" sz="1800" dirty="0" smtClean="0"/>
          </a:p>
          <a:p>
            <a:r>
              <a:rPr lang="cs-CZ" sz="1800" dirty="0" smtClean="0">
                <a:hlinkClick r:id="rId8"/>
              </a:rPr>
              <a:t>http://www.</a:t>
            </a:r>
            <a:r>
              <a:rPr lang="cs-CZ" sz="1800" dirty="0" err="1" smtClean="0">
                <a:hlinkClick r:id="rId8"/>
              </a:rPr>
              <a:t>opsychologii.cz</a:t>
            </a:r>
            <a:r>
              <a:rPr lang="cs-CZ" sz="1800" dirty="0" smtClean="0">
                <a:hlinkClick r:id="rId8"/>
              </a:rPr>
              <a:t>/</a:t>
            </a:r>
            <a:r>
              <a:rPr lang="cs-CZ" sz="1800" dirty="0" err="1" smtClean="0">
                <a:hlinkClick r:id="rId8"/>
              </a:rPr>
              <a:t>clanek</a:t>
            </a:r>
            <a:r>
              <a:rPr lang="cs-CZ" sz="1800" dirty="0" smtClean="0">
                <a:hlinkClick r:id="rId8"/>
              </a:rPr>
              <a:t>/78-strach-z-porodu-</a:t>
            </a:r>
            <a:r>
              <a:rPr lang="cs-CZ" sz="1800" dirty="0" err="1" smtClean="0">
                <a:hlinkClick r:id="rId8"/>
              </a:rPr>
              <a:t>ceho</a:t>
            </a:r>
            <a:r>
              <a:rPr lang="cs-CZ" sz="1800" dirty="0" smtClean="0">
                <a:hlinkClick r:id="rId8"/>
              </a:rPr>
              <a:t>-se-zeny-</a:t>
            </a:r>
            <a:r>
              <a:rPr lang="cs-CZ" sz="1800" dirty="0" err="1" smtClean="0">
                <a:hlinkClick r:id="rId8"/>
              </a:rPr>
              <a:t>nejvice</a:t>
            </a:r>
            <a:r>
              <a:rPr lang="cs-CZ" sz="1800" dirty="0" smtClean="0">
                <a:hlinkClick r:id="rId8"/>
              </a:rPr>
              <a:t>-</a:t>
            </a:r>
            <a:r>
              <a:rPr lang="cs-CZ" sz="1800" dirty="0" err="1" smtClean="0">
                <a:hlinkClick r:id="rId8"/>
              </a:rPr>
              <a:t>obavaji</a:t>
            </a:r>
            <a:r>
              <a:rPr lang="cs-CZ" sz="1800" dirty="0" smtClean="0">
                <a:hlinkClick r:id="rId8"/>
              </a:rPr>
              <a:t>/</a:t>
            </a:r>
            <a:endParaRPr lang="cs-CZ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6833" y="549972"/>
            <a:ext cx="8229600" cy="1066800"/>
          </a:xfrm>
        </p:spPr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Kognitivní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734" y="1497240"/>
            <a:ext cx="8229600" cy="432511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Kognitivní model předpokládá, že dysfunkční myšlení (které ovlivňuje pacientovu náladu a chování) je společné všem psychickým poruchám. </a:t>
            </a:r>
          </a:p>
          <a:p>
            <a:r>
              <a:rPr lang="cs-CZ" sz="2000" dirty="0" smtClean="0"/>
              <a:t>Když se lidé učí hodnotit své myšlení realističtějším a prospěšnějším způsobem, zažívají následně zlepšení i ve svém emočním stavu a chování.</a:t>
            </a:r>
          </a:p>
          <a:p>
            <a:r>
              <a:rPr lang="cs-CZ" sz="2000" dirty="0" smtClean="0"/>
              <a:t> Například pokud trpíte depresí a nezvládáte nějakou domácí práci, možná Vás napadne myšlenka „Nic neumím udělat správně.“ Tato myšlenka by potom mohla vést k určité reakci: můžete se cítit smutní (emoce) a vrátit se do postele (chování).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02081" y="589788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15734" y="546063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MYŠLENKA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467855" y="5460632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EMOCE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969143" y="5411061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CHOVÁNÍ</a:t>
            </a:r>
            <a:endParaRPr lang="cs-CZ" dirty="0"/>
          </a:p>
        </p:txBody>
      </p:sp>
      <p:sp>
        <p:nvSpPr>
          <p:cNvPr id="9" name="Šipka doprava 8"/>
          <p:cNvSpPr/>
          <p:nvPr/>
        </p:nvSpPr>
        <p:spPr>
          <a:xfrm>
            <a:off x="1651045" y="5595727"/>
            <a:ext cx="762000" cy="99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3507535" y="5595727"/>
            <a:ext cx="762000" cy="99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-62596" y="5804662"/>
            <a:ext cx="2499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NEZVLÁDNU POROD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730080" y="5829964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STRACH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331633" y="5460632"/>
            <a:ext cx="17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REAKCE TĚLA</a:t>
            </a:r>
            <a:endParaRPr lang="cs-CZ" dirty="0"/>
          </a:p>
        </p:txBody>
      </p:sp>
      <p:sp>
        <p:nvSpPr>
          <p:cNvPr id="14" name="Šipka doprava 13"/>
          <p:cNvSpPr/>
          <p:nvPr/>
        </p:nvSpPr>
        <p:spPr>
          <a:xfrm>
            <a:off x="6103164" y="5555537"/>
            <a:ext cx="762000" cy="99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4267130" y="5804662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NAPĚTÍ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801199" y="5801390"/>
            <a:ext cx="332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VĚTŠÍ BOLEST, NEZVLÁDNE</a:t>
            </a:r>
            <a:endParaRPr lang="cs-CZ" dirty="0"/>
          </a:p>
        </p:txBody>
      </p:sp>
      <p:sp>
        <p:nvSpPr>
          <p:cNvPr id="17" name="Šipka doprava 16"/>
          <p:cNvSpPr/>
          <p:nvPr/>
        </p:nvSpPr>
        <p:spPr>
          <a:xfrm>
            <a:off x="2395094" y="5965059"/>
            <a:ext cx="303937" cy="49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/>
          <p:cNvSpPr/>
          <p:nvPr/>
        </p:nvSpPr>
        <p:spPr>
          <a:xfrm>
            <a:off x="3888535" y="5968911"/>
            <a:ext cx="34279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/>
          <p:cNvSpPr/>
          <p:nvPr/>
        </p:nvSpPr>
        <p:spPr>
          <a:xfrm>
            <a:off x="5286156" y="5968911"/>
            <a:ext cx="48604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ve tvaru U 20"/>
          <p:cNvSpPr/>
          <p:nvPr/>
        </p:nvSpPr>
        <p:spPr>
          <a:xfrm>
            <a:off x="942856" y="5030527"/>
            <a:ext cx="6659633" cy="270741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Šipka ve tvaru U 21"/>
          <p:cNvSpPr/>
          <p:nvPr/>
        </p:nvSpPr>
        <p:spPr>
          <a:xfrm rot="10800000">
            <a:off x="937313" y="6305817"/>
            <a:ext cx="6659633" cy="270741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Iracionální myšlenky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Katastrofické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altLang="cs-CZ" sz="2000" dirty="0" smtClean="0">
                <a:solidFill>
                  <a:srgbClr val="800000"/>
                </a:solidFill>
              </a:rPr>
              <a:t>Absolutistické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altLang="cs-CZ" dirty="0"/>
              <a:t>Nikdy nemohu vyhovět požadavkům druhých</a:t>
            </a:r>
          </a:p>
          <a:p>
            <a:r>
              <a:rPr lang="cs-CZ" altLang="cs-CZ" dirty="0"/>
              <a:t>Nezvládnu to</a:t>
            </a:r>
          </a:p>
          <a:p>
            <a:r>
              <a:rPr lang="cs-CZ" altLang="cs-CZ" dirty="0"/>
              <a:t>Určitě </a:t>
            </a:r>
            <a:r>
              <a:rPr lang="cs-CZ" altLang="cs-CZ" dirty="0" smtClean="0"/>
              <a:t>se mi budou smát, křičet na mě</a:t>
            </a:r>
            <a:endParaRPr lang="cs-CZ" altLang="cs-CZ" dirty="0"/>
          </a:p>
          <a:p>
            <a:r>
              <a:rPr lang="cs-CZ" altLang="cs-CZ" dirty="0"/>
              <a:t>Když mě odmítají, nestojím za nic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altLang="cs-CZ" dirty="0"/>
              <a:t>Musíš být </a:t>
            </a:r>
            <a:r>
              <a:rPr lang="cs-CZ" altLang="cs-CZ" dirty="0" smtClean="0"/>
              <a:t>dokonalá</a:t>
            </a:r>
            <a:endParaRPr lang="cs-CZ" altLang="cs-CZ" dirty="0"/>
          </a:p>
          <a:p>
            <a:r>
              <a:rPr lang="cs-CZ" altLang="cs-CZ" dirty="0"/>
              <a:t>Musíš být </a:t>
            </a:r>
            <a:r>
              <a:rPr lang="cs-CZ" altLang="cs-CZ" dirty="0" smtClean="0"/>
              <a:t>silná</a:t>
            </a:r>
            <a:endParaRPr lang="cs-CZ" altLang="cs-CZ" dirty="0"/>
          </a:p>
          <a:p>
            <a:r>
              <a:rPr lang="cs-CZ" altLang="cs-CZ" dirty="0"/>
              <a:t>Musíš všechno zvládnout, uspět</a:t>
            </a:r>
          </a:p>
          <a:p>
            <a:r>
              <a:rPr lang="cs-CZ" altLang="cs-CZ" dirty="0"/>
              <a:t>Musíš se zalíbit všem</a:t>
            </a:r>
          </a:p>
          <a:p>
            <a:r>
              <a:rPr lang="cs-CZ" altLang="cs-CZ" dirty="0"/>
              <a:t>Nesmíš dělat chyby</a:t>
            </a:r>
          </a:p>
          <a:p>
            <a:endParaRPr lang="cs-CZ" dirty="0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2185924" y="4800600"/>
            <a:ext cx="431800" cy="6477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31724" y="555984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altLang="cs-CZ" dirty="0" smtClean="0">
                <a:solidFill>
                  <a:srgbClr val="800000"/>
                </a:solidFill>
              </a:rPr>
              <a:t>Sebepodceňování</a:t>
            </a:r>
            <a:r>
              <a:rPr lang="cs-CZ" altLang="cs-CZ" dirty="0">
                <a:solidFill>
                  <a:srgbClr val="800000"/>
                </a:solidFill>
              </a:rPr>
              <a:t>, strach, </a:t>
            </a:r>
          </a:p>
          <a:p>
            <a:pPr algn="ctr"/>
            <a:r>
              <a:rPr lang="cs-CZ" altLang="cs-CZ" dirty="0">
                <a:solidFill>
                  <a:srgbClr val="800000"/>
                </a:solidFill>
              </a:rPr>
              <a:t>že nebudu </a:t>
            </a:r>
            <a:r>
              <a:rPr lang="cs-CZ" altLang="cs-CZ" dirty="0" smtClean="0">
                <a:solidFill>
                  <a:srgbClr val="800000"/>
                </a:solidFill>
              </a:rPr>
              <a:t>přijímána, </a:t>
            </a:r>
            <a:r>
              <a:rPr lang="cs-CZ" altLang="cs-CZ" dirty="0">
                <a:solidFill>
                  <a:srgbClr val="800000"/>
                </a:solidFill>
              </a:rPr>
              <a:t>strach z </a:t>
            </a:r>
          </a:p>
          <a:p>
            <a:pPr algn="ctr"/>
            <a:r>
              <a:rPr lang="cs-CZ" altLang="cs-CZ" dirty="0">
                <a:solidFill>
                  <a:srgbClr val="800000"/>
                </a:solidFill>
              </a:rPr>
              <a:t>odmítnutí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219924" y="553141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altLang="cs-CZ" dirty="0">
                <a:solidFill>
                  <a:srgbClr val="800000"/>
                </a:solidFill>
              </a:rPr>
              <a:t>Strach z neúspěchu, </a:t>
            </a:r>
          </a:p>
          <a:p>
            <a:pPr algn="ctr"/>
            <a:r>
              <a:rPr lang="cs-CZ" altLang="cs-CZ" dirty="0">
                <a:solidFill>
                  <a:srgbClr val="800000"/>
                </a:solidFill>
              </a:rPr>
              <a:t>smutek při chybování, hněv, když </a:t>
            </a:r>
          </a:p>
          <a:p>
            <a:pPr algn="ctr"/>
            <a:r>
              <a:rPr lang="cs-CZ" altLang="cs-CZ" dirty="0">
                <a:solidFill>
                  <a:srgbClr val="800000"/>
                </a:solidFill>
              </a:rPr>
              <a:t>nezvládnu, radost jen pokud </a:t>
            </a:r>
          </a:p>
          <a:p>
            <a:pPr algn="ctr"/>
            <a:r>
              <a:rPr lang="cs-CZ" altLang="cs-CZ" dirty="0">
                <a:solidFill>
                  <a:srgbClr val="800000"/>
                </a:solidFill>
              </a:rPr>
              <a:t>zvládnu</a:t>
            </a: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6240748" y="4877362"/>
            <a:ext cx="431800" cy="6477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59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Iracionální myšlenky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acionalizující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Obranné mechanismy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Stejně je to jedno, nedá se s tím nic dělat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Za to mohou druzí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Už jsem </a:t>
            </a:r>
            <a:r>
              <a:rPr lang="cs-CZ" altLang="cs-CZ" dirty="0" smtClean="0"/>
              <a:t>taková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Lepší je se problémům vyhnout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„kdo nic nedělá, nic nezkazí“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718304" y="2708518"/>
            <a:ext cx="4273296" cy="414948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rgbClr val="800000"/>
                </a:solidFill>
              </a:rPr>
              <a:t>Popření – racionalizace</a:t>
            </a:r>
            <a:r>
              <a:rPr lang="cs-CZ" altLang="cs-CZ" sz="1600" dirty="0"/>
              <a:t> -  odříznutí od emocí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rgbClr val="800000"/>
                </a:solidFill>
              </a:rPr>
              <a:t>Inhibice </a:t>
            </a:r>
            <a:r>
              <a:rPr lang="cs-CZ" altLang="cs-CZ" sz="1600" dirty="0"/>
              <a:t>– potlačení emocí – skrývání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rgbClr val="800000"/>
                </a:solidFill>
              </a:rPr>
              <a:t>Vyhýbání</a:t>
            </a:r>
            <a:r>
              <a:rPr lang="cs-CZ" altLang="cs-CZ" sz="1600" dirty="0"/>
              <a:t> – vyhýbání se situacím, které by mohly vyvolat emoce („to je život, tak to je, na to se neumírá“)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rgbClr val="800000"/>
                </a:solidFill>
              </a:rPr>
              <a:t>Odvádění pozornosti</a:t>
            </a:r>
            <a:r>
              <a:rPr lang="cs-CZ" altLang="cs-CZ" sz="1600" dirty="0"/>
              <a:t> – žertování, odvádění od tématu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rgbClr val="800000"/>
                </a:solidFill>
              </a:rPr>
              <a:t>Maskování</a:t>
            </a:r>
            <a:r>
              <a:rPr lang="cs-CZ" altLang="cs-CZ" sz="1600" dirty="0"/>
              <a:t> – neutralizování vnějších projevů emocí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rgbClr val="800000"/>
                </a:solidFill>
              </a:rPr>
              <a:t>Disociace</a:t>
            </a:r>
            <a:r>
              <a:rPr lang="cs-CZ" altLang="cs-CZ" sz="1600" dirty="0"/>
              <a:t> – stále prezentuje dobrou náladu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solidFill>
                  <a:srgbClr val="800000"/>
                </a:solidFill>
              </a:rPr>
              <a:t>Derivace  - </a:t>
            </a:r>
            <a:r>
              <a:rPr lang="cs-CZ" altLang="cs-CZ" sz="1600" dirty="0"/>
              <a:t>oslabení emocionální reakce pohybovou aktivitou (hodně mluví, začne uklízet, rychle chodí)</a:t>
            </a:r>
            <a:endParaRPr lang="cs-CZ" sz="1600" dirty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2057400" y="4876800"/>
            <a:ext cx="431800" cy="6477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217748" y="5547246"/>
            <a:ext cx="225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 dirty="0">
                <a:solidFill>
                  <a:srgbClr val="800000"/>
                </a:solidFill>
              </a:rPr>
              <a:t>Popírání emocí</a:t>
            </a:r>
          </a:p>
        </p:txBody>
      </p:sp>
    </p:spTree>
    <p:extLst>
      <p:ext uri="{BB962C8B-B14F-4D97-AF65-F5344CB8AC3E}">
        <p14:creationId xmlns:p14="http://schemas.microsoft.com/office/powerpoint/2010/main" val="254869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Iracionální </a:t>
            </a:r>
            <a:r>
              <a:rPr lang="cs-CZ" altLang="cs-CZ" dirty="0" smtClean="0"/>
              <a:t>myšlenky – znáte je?</a:t>
            </a:r>
            <a:endParaRPr lang="cs-CZ" altLang="cs-CZ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Zobecňování (dedukce) </a:t>
            </a:r>
            <a:r>
              <a:rPr lang="cs-CZ" altLang="cs-CZ" sz="2400"/>
              <a:t>„nedaří se mi to – nedaří se mi nic“, „mračí se – něco jsem zkazil“</a:t>
            </a:r>
          </a:p>
          <a:p>
            <a:pPr>
              <a:lnSpc>
                <a:spcPct val="90000"/>
              </a:lnSpc>
            </a:pPr>
            <a:r>
              <a:rPr lang="cs-CZ" altLang="cs-CZ"/>
              <a:t>Negativní věštby </a:t>
            </a:r>
            <a:r>
              <a:rPr lang="cs-CZ" altLang="cs-CZ" sz="2400"/>
              <a:t>„určitě to nezvládnu, zase mi bude špatně“</a:t>
            </a:r>
          </a:p>
          <a:p>
            <a:pPr>
              <a:lnSpc>
                <a:spcPct val="90000"/>
              </a:lnSpc>
            </a:pPr>
            <a:r>
              <a:rPr lang="cs-CZ" altLang="cs-CZ"/>
              <a:t>Zveličování – katastrofizace </a:t>
            </a:r>
            <a:r>
              <a:rPr lang="cs-CZ" altLang="cs-CZ" sz="2400"/>
              <a:t>„bylo to strašné, selhala jsem, nikdy se mi nic nepovede“</a:t>
            </a:r>
          </a:p>
          <a:p>
            <a:pPr>
              <a:lnSpc>
                <a:spcPct val="90000"/>
              </a:lnSpc>
            </a:pPr>
            <a:r>
              <a:rPr lang="cs-CZ" altLang="cs-CZ"/>
              <a:t>Vztahovačnost a omnipotence </a:t>
            </a:r>
            <a:r>
              <a:rPr lang="cs-CZ" altLang="cs-CZ" sz="2400"/>
              <a:t>„za všechno můžu já“</a:t>
            </a:r>
          </a:p>
          <a:p>
            <a:pPr>
              <a:lnSpc>
                <a:spcPct val="90000"/>
              </a:lnSpc>
            </a:pPr>
            <a:r>
              <a:rPr lang="cs-CZ" altLang="cs-CZ"/>
              <a:t>Černobílé vidění </a:t>
            </a:r>
            <a:r>
              <a:rPr lang="cs-CZ" altLang="cs-CZ" sz="2400"/>
              <a:t>„když to neudělám na 100%, tak nestojím za nic“</a:t>
            </a:r>
          </a:p>
        </p:txBody>
      </p:sp>
    </p:spTree>
    <p:extLst>
      <p:ext uri="{BB962C8B-B14F-4D97-AF65-F5344CB8AC3E}">
        <p14:creationId xmlns:p14="http://schemas.microsoft.com/office/powerpoint/2010/main" val="159032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Iracionální </a:t>
            </a:r>
            <a:r>
              <a:rPr lang="cs-CZ" altLang="cs-CZ" dirty="0" smtClean="0"/>
              <a:t>myšlenky – znáte je?</a:t>
            </a:r>
            <a:endParaRPr lang="cs-CZ" altLang="cs-CZ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Diskvalifikace pozitivního </a:t>
            </a:r>
            <a:r>
              <a:rPr lang="cs-CZ" altLang="cs-CZ" sz="2400"/>
              <a:t>„chválí mě  ze soucitu“</a:t>
            </a:r>
          </a:p>
          <a:p>
            <a:r>
              <a:rPr lang="cs-CZ" altLang="cs-CZ"/>
              <a:t>Bychy a musy </a:t>
            </a:r>
            <a:r>
              <a:rPr lang="cs-CZ" altLang="cs-CZ" sz="2400"/>
              <a:t>„měl bych se více snažit“, „musím to zvládnout“, nesmím jít do konfliktu“</a:t>
            </a:r>
          </a:p>
          <a:p>
            <a:r>
              <a:rPr lang="cs-CZ" altLang="cs-CZ"/>
              <a:t>Nálepkování sebe sama </a:t>
            </a:r>
            <a:r>
              <a:rPr lang="cs-CZ" altLang="cs-CZ" sz="2400"/>
              <a:t>„jsem neschopný, nemožný, hloupý“</a:t>
            </a:r>
          </a:p>
          <a:p>
            <a:r>
              <a:rPr lang="cs-CZ" altLang="cs-CZ"/>
              <a:t>Popírání </a:t>
            </a:r>
            <a:r>
              <a:rPr lang="cs-CZ" altLang="cs-CZ" sz="2400"/>
              <a:t>„stejně se s tím nedá nic dělat, už jsem takový, to je normální, všichni to tak mají“</a:t>
            </a:r>
          </a:p>
        </p:txBody>
      </p:sp>
    </p:spTree>
    <p:extLst>
      <p:ext uri="{BB962C8B-B14F-4D97-AF65-F5344CB8AC3E}">
        <p14:creationId xmlns:p14="http://schemas.microsoft.com/office/powerpoint/2010/main" val="24227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239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Century Gothic" pitchFamily="34" charset="0"/>
              </a:rPr>
              <a:t>Kognitivně behaviorální terapie (KBT)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/>
          </a:bodyPr>
          <a:lstStyle/>
          <a:p>
            <a:endParaRPr lang="cs-CZ" sz="3500" dirty="0" smtClean="0"/>
          </a:p>
          <a:p>
            <a:r>
              <a:rPr lang="cs-CZ" sz="3000" dirty="0" smtClean="0"/>
              <a:t>Slovo „kognitivní“ v názvu souvisí s myšlením a vnímáním, </a:t>
            </a:r>
          </a:p>
          <a:p>
            <a:r>
              <a:rPr lang="cs-CZ" sz="3000" dirty="0"/>
              <a:t>S</a:t>
            </a:r>
            <a:r>
              <a:rPr lang="cs-CZ" sz="3000" dirty="0" smtClean="0"/>
              <a:t>lovo „behaviorální“ s chováním. </a:t>
            </a:r>
          </a:p>
          <a:p>
            <a:r>
              <a:rPr lang="cs-CZ" sz="3000" dirty="0" smtClean="0"/>
              <a:t>Tato terapie neřeší minulost, nehledá příliš příčiny, ale zaměřuje se na aktuální prožívání a chování.</a:t>
            </a:r>
          </a:p>
          <a:p>
            <a:r>
              <a:rPr lang="cs-CZ" sz="3000" dirty="0" smtClean="0"/>
              <a:t>Vznikla ve druhé polovině 20. století spojením přístupů behaviorálního a kognitivního</a:t>
            </a:r>
          </a:p>
          <a:p>
            <a:r>
              <a:rPr lang="cs-CZ" sz="3000" dirty="0" smtClean="0"/>
              <a:t>KBT je krátkodobá, strukturovaná psychoterapie</a:t>
            </a:r>
          </a:p>
          <a:p>
            <a:r>
              <a:rPr lang="cs-CZ" sz="3000" dirty="0" smtClean="0"/>
              <a:t>Řeší konkrétní problémy a potíže</a:t>
            </a:r>
          </a:p>
          <a:p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Základní rysy </a:t>
            </a:r>
            <a:r>
              <a:rPr lang="cs-CZ" b="1" dirty="0" smtClean="0"/>
              <a:t>KBT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</a:t>
            </a:r>
            <a:r>
              <a:rPr lang="cs-CZ" dirty="0"/>
              <a:t>obvykle relativně krátká, od počátku časově omezená.</a:t>
            </a:r>
          </a:p>
          <a:p>
            <a:r>
              <a:rPr lang="cs-CZ" dirty="0"/>
              <a:t>Je strukturovaná a cílená.</a:t>
            </a:r>
          </a:p>
          <a:p>
            <a:r>
              <a:rPr lang="cs-CZ" dirty="0"/>
              <a:t>Terapeutický vztah je založen na otevřené, aktivní spolupráci.</a:t>
            </a:r>
          </a:p>
          <a:p>
            <a:r>
              <a:rPr lang="cs-CZ" dirty="0"/>
              <a:t>Opírá se o poznatky teorie učení a kognitivní psychologie.</a:t>
            </a:r>
          </a:p>
          <a:p>
            <a:r>
              <a:rPr lang="cs-CZ" dirty="0"/>
              <a:t>Zaměřuje se především na přítomnost a na budoucnost.</a:t>
            </a:r>
          </a:p>
          <a:p>
            <a:r>
              <a:rPr lang="cs-CZ" dirty="0"/>
              <a:t>Zaměřuje se na konkrétní, jasně definované problémy.</a:t>
            </a:r>
          </a:p>
          <a:p>
            <a:r>
              <a:rPr lang="cs-CZ" dirty="0"/>
              <a:t>Stanovuje si konkrétní, funkční cíle.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55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1372</TotalTime>
  <Words>1640</Words>
  <Application>Microsoft Office PowerPoint</Application>
  <PresentationFormat>Předvádění na obrazovce (4:3)</PresentationFormat>
  <Paragraphs>219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Century Gothic</vt:lpstr>
      <vt:lpstr>Georgia</vt:lpstr>
      <vt:lpstr>Trebuchet MS</vt:lpstr>
      <vt:lpstr>Wingdings 2</vt:lpstr>
      <vt:lpstr>Urbanistický</vt:lpstr>
      <vt:lpstr>Behaviorální (Wolpe) Kognitivní terapie (racionálně emoční terapie Ellise, kognitivní terapie Becka,  kognitivně behaviorální terapie) </vt:lpstr>
      <vt:lpstr>Behaviorální terapie(Wolpe)</vt:lpstr>
      <vt:lpstr>Kognitivní terapie</vt:lpstr>
      <vt:lpstr>Iracionální myšlenky</vt:lpstr>
      <vt:lpstr>Iracionální myšlenky</vt:lpstr>
      <vt:lpstr>Iracionální myšlenky – znáte je?</vt:lpstr>
      <vt:lpstr>Iracionální myšlenky – znáte je?</vt:lpstr>
      <vt:lpstr>Kognitivně behaviorální terapie (KBT)</vt:lpstr>
      <vt:lpstr>Základní rysy KBT</vt:lpstr>
      <vt:lpstr>Prezentace aplikace PowerPoint</vt:lpstr>
      <vt:lpstr>Indikace KBT</vt:lpstr>
      <vt:lpstr>Kognitivní terapie Becka</vt:lpstr>
      <vt:lpstr>Prezentace aplikace PowerPoint</vt:lpstr>
      <vt:lpstr>Prezentace aplikace PowerPoint</vt:lpstr>
      <vt:lpstr>KBT v porodnictví</vt:lpstr>
      <vt:lpstr>Prezentace aplikace PowerPoint</vt:lpstr>
      <vt:lpstr>Tokofobie</vt:lpstr>
      <vt:lpstr>Prezentace aplikace PowerPoint</vt:lpstr>
      <vt:lpstr>Prezentace aplikace PowerPoint</vt:lpstr>
      <vt:lpstr>Edukace u porodu</vt:lpstr>
      <vt:lpstr>Nácvik dýchání u porodu</vt:lpstr>
      <vt:lpstr>Hledání úlevových poloh</vt:lpstr>
      <vt:lpstr>Relaxace u porodu</vt:lpstr>
      <vt:lpstr>Imaginace u porodu</vt:lpstr>
      <vt:lpstr>Příklad:Jak by se měla PA chovat</vt:lpstr>
      <vt:lpstr>Prezentace aplikace PowerPoint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Behaviorální (Wolpe) Kognitivní terapie (racionálně emoční terapie Ellise, kognitivní terapie Becka,  kognitivně behaviorální terapie) </dc:title>
  <dc:creator>Míša</dc:creator>
  <cp:lastModifiedBy>Lenka Emrova</cp:lastModifiedBy>
  <cp:revision>105</cp:revision>
  <dcterms:created xsi:type="dcterms:W3CDTF">2006-08-16T00:00:00Z</dcterms:created>
  <dcterms:modified xsi:type="dcterms:W3CDTF">2020-03-25T18:26:00Z</dcterms:modified>
</cp:coreProperties>
</file>