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4" r:id="rId4"/>
    <p:sldId id="270" r:id="rId5"/>
    <p:sldId id="265" r:id="rId6"/>
    <p:sldId id="288" r:id="rId7"/>
    <p:sldId id="287" r:id="rId8"/>
    <p:sldId id="258" r:id="rId9"/>
    <p:sldId id="269" r:id="rId10"/>
    <p:sldId id="271" r:id="rId11"/>
    <p:sldId id="289" r:id="rId12"/>
    <p:sldId id="276" r:id="rId13"/>
    <p:sldId id="283" r:id="rId14"/>
    <p:sldId id="292" r:id="rId15"/>
    <p:sldId id="277" r:id="rId16"/>
    <p:sldId id="280" r:id="rId17"/>
    <p:sldId id="281" r:id="rId18"/>
    <p:sldId id="290" r:id="rId19"/>
    <p:sldId id="273" r:id="rId20"/>
    <p:sldId id="272" r:id="rId21"/>
    <p:sldId id="274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3B7DD7-9B9D-450D-8E8B-34483849747A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EAA1B0B-B5F2-4E9A-8047-FA78BB26534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konverzacnihypnoza.cz/erickson-terapie-bez-hypnozy/" TargetMode="External"/><Relationship Id="rId2" Type="http://schemas.openxmlformats.org/officeDocument/2006/relationships/hyperlink" Target="https://www.youtube.com/watch?v=HywhydYzMd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deo.aktualne.cz/dvtv/hypnoporod-neni-samanstvi-je-to-prirozeny-porod-a-meditace-k/r~c9a1e776496211e8a72bac1f6b220ee8/" TargetMode="External"/><Relationship Id="rId5" Type="http://schemas.openxmlformats.org/officeDocument/2006/relationships/hyperlink" Target="https://www.youtube.com/watch?v=l285kJpuFw0" TargetMode="External"/><Relationship Id="rId4" Type="http://schemas.openxmlformats.org/officeDocument/2006/relationships/hyperlink" Target="https://www.youtube.com/watch?v=zArYFc3b5_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orodjekrasny.cz/home" TargetMode="External"/><Relationship Id="rId3" Type="http://schemas.openxmlformats.org/officeDocument/2006/relationships/hyperlink" Target="http://psychoterapeut.kvalitne.cz/hypno/" TargetMode="External"/><Relationship Id="rId7" Type="http://schemas.openxmlformats.org/officeDocument/2006/relationships/hyperlink" Target="https://www.tehotenstvi.cz/3-trimestr-tehotenstvi-priprava-k-porodu/hypnoporod-jeho-nejvetsi-klady" TargetMode="External"/><Relationship Id="rId2" Type="http://schemas.openxmlformats.org/officeDocument/2006/relationships/hyperlink" Target="http://ceteras.cz/wp-content/uploads/2017/05/moje-zdravi_mzd1705_14-18_zajima-hypnoterapi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emnezrozeni.cz/hypnoporod/" TargetMode="External"/><Relationship Id="rId5" Type="http://schemas.openxmlformats.org/officeDocument/2006/relationships/hyperlink" Target="https://www.mojezdravi.cz/psychika/k-cemu-je-dobra-hypnoza-a-co-vas-ceka-kdyz-se-pro-ni-rozhodnete-4083.html" TargetMode="External"/><Relationship Id="rId4" Type="http://schemas.openxmlformats.org/officeDocument/2006/relationships/hyperlink" Target="https://cs.wikipedia.org/wiki/Milton_Erickson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28662" y="1214422"/>
            <a:ext cx="7772400" cy="2243152"/>
          </a:xfrm>
        </p:spPr>
        <p:txBody>
          <a:bodyPr>
            <a:normAutofit/>
          </a:bodyPr>
          <a:lstStyle/>
          <a:p>
            <a:pPr algn="ctr"/>
            <a:r>
              <a:rPr lang="cs-CZ" sz="3500" dirty="0" smtClean="0"/>
              <a:t>Hypnoterapie,</a:t>
            </a:r>
            <a:br>
              <a:rPr lang="cs-CZ" sz="3500" dirty="0" smtClean="0"/>
            </a:br>
            <a:r>
              <a:rPr lang="cs-CZ" sz="3500" dirty="0" smtClean="0"/>
              <a:t> </a:t>
            </a:r>
            <a:r>
              <a:rPr lang="cs-CZ" sz="3500" dirty="0" err="1" smtClean="0"/>
              <a:t>Ericksonovská</a:t>
            </a:r>
            <a:r>
              <a:rPr lang="cs-CZ" sz="3500" dirty="0" smtClean="0"/>
              <a:t> hypnoterapie</a:t>
            </a:r>
            <a:br>
              <a:rPr lang="cs-CZ" sz="3500" dirty="0" smtClean="0"/>
            </a:br>
            <a:r>
              <a:rPr lang="cs-CZ" sz="3500" dirty="0"/>
              <a:t>a</a:t>
            </a:r>
            <a:r>
              <a:rPr lang="cs-CZ" sz="3500" dirty="0" smtClean="0"/>
              <a:t/>
            </a:r>
            <a:br>
              <a:rPr lang="cs-CZ" sz="3500" dirty="0" smtClean="0"/>
            </a:br>
            <a:r>
              <a:rPr lang="cs-CZ" sz="3500" dirty="0" err="1" smtClean="0"/>
              <a:t>hypnoporod</a:t>
            </a:r>
            <a:endParaRPr lang="cs-CZ" sz="35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428860" y="6072206"/>
            <a:ext cx="6400800" cy="542932"/>
          </a:xfrm>
        </p:spPr>
        <p:txBody>
          <a:bodyPr>
            <a:normAutofit/>
          </a:bodyPr>
          <a:lstStyle/>
          <a:p>
            <a:pPr algn="r"/>
            <a:r>
              <a:rPr lang="cs-CZ" sz="1600" dirty="0" smtClean="0">
                <a:solidFill>
                  <a:schemeClr val="tx1"/>
                </a:solidFill>
              </a:rPr>
              <a:t>Vypracovala: Martina Šnajdrová, 3APA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Pro koho není hypnoterapie vhodná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000" dirty="0" smtClean="0"/>
              <a:t>Hypnóza </a:t>
            </a:r>
            <a:r>
              <a:rPr lang="cs-CZ" sz="2000" dirty="0"/>
              <a:t>není vhodná pro klienty s psychiatrickou diagnózou schizofrenie a jejími formami.</a:t>
            </a:r>
          </a:p>
          <a:p>
            <a:endParaRPr lang="cs-CZ" dirty="0"/>
          </a:p>
        </p:txBody>
      </p:sp>
      <p:pic>
        <p:nvPicPr>
          <p:cNvPr id="2050" name="Picture 2" descr="Image result for hypnoterapi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571744"/>
            <a:ext cx="4133857" cy="36025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2285984" y="192880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cs-CZ" sz="3500" dirty="0" err="1" smtClean="0"/>
              <a:t>Hypnoporod</a:t>
            </a:r>
            <a:endParaRPr lang="cs-CZ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467600" cy="631844"/>
          </a:xfrm>
        </p:spPr>
        <p:txBody>
          <a:bodyPr/>
          <a:lstStyle/>
          <a:p>
            <a:pPr algn="ctr"/>
            <a:r>
              <a:rPr lang="cs-CZ" b="1" dirty="0" err="1" smtClean="0"/>
              <a:t>Hypnoporod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71472" y="1214422"/>
            <a:ext cx="8072462" cy="4929222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Hypnopord</a:t>
            </a:r>
            <a:r>
              <a:rPr lang="cs-CZ" sz="2000" dirty="0" smtClean="0"/>
              <a:t> je metoda porodu, kterou “znovuobjevila“ americká </a:t>
            </a:r>
            <a:r>
              <a:rPr lang="cs-CZ" sz="2000" dirty="0" err="1" smtClean="0"/>
              <a:t>hypnoterapeutka</a:t>
            </a:r>
            <a:r>
              <a:rPr lang="cs-CZ" sz="2000" dirty="0" smtClean="0"/>
              <a:t> Marie </a:t>
            </a:r>
            <a:r>
              <a:rPr lang="cs-CZ" sz="2000" dirty="0" err="1" smtClean="0"/>
              <a:t>Monganová</a:t>
            </a:r>
            <a:r>
              <a:rPr lang="cs-CZ" sz="2000" dirty="0" smtClean="0"/>
              <a:t>. </a:t>
            </a:r>
          </a:p>
          <a:p>
            <a:r>
              <a:rPr lang="cs-CZ" sz="2000" dirty="0" smtClean="0"/>
              <a:t>Má </a:t>
            </a:r>
            <a:r>
              <a:rPr lang="cs-CZ" sz="2000" dirty="0"/>
              <a:t>připravit těhotnou ženu na klidný a přirozený porod bez potřeby lékařské intervence. </a:t>
            </a:r>
            <a:endParaRPr lang="cs-CZ" sz="2000" dirty="0" smtClean="0"/>
          </a:p>
          <a:p>
            <a:r>
              <a:rPr lang="cs-CZ" sz="2000" dirty="0" smtClean="0"/>
              <a:t>Soustředí </a:t>
            </a:r>
            <a:r>
              <a:rPr lang="cs-CZ" sz="2000" dirty="0"/>
              <a:t>se na edukaci žen o fungování jejich těla během porodu a učí techniky, které mají ženám umožnit mít během porodu kompletní kontrolu</a:t>
            </a:r>
            <a:r>
              <a:rPr lang="cs-CZ" sz="2000" dirty="0" smtClean="0"/>
              <a:t>.</a:t>
            </a:r>
            <a:r>
              <a:rPr lang="cs-CZ" sz="2000" dirty="0"/>
              <a:t> </a:t>
            </a:r>
            <a:endParaRPr lang="cs-CZ" sz="2000" dirty="0" smtClean="0"/>
          </a:p>
          <a:p>
            <a:r>
              <a:rPr lang="cs-CZ" sz="2000" dirty="0" smtClean="0"/>
              <a:t>„</a:t>
            </a:r>
            <a:r>
              <a:rPr lang="cs-CZ" sz="2000" dirty="0" err="1" smtClean="0"/>
              <a:t>Hypno</a:t>
            </a:r>
            <a:r>
              <a:rPr lang="cs-CZ" sz="2000" dirty="0" smtClean="0"/>
              <a:t>“ ve slově „</a:t>
            </a:r>
            <a:r>
              <a:rPr lang="cs-CZ" sz="2000" dirty="0" err="1" smtClean="0"/>
              <a:t>hypnoporod</a:t>
            </a:r>
            <a:r>
              <a:rPr lang="cs-CZ" sz="2000" dirty="0" smtClean="0"/>
              <a:t>“ odkazuje na hypnoterapii, která je využívaná  k uvolnění strachu a vyplavení endorfinů v některých chvílích během porodu. </a:t>
            </a:r>
          </a:p>
          <a:p>
            <a:r>
              <a:rPr lang="cs-CZ" sz="2000" dirty="0" smtClean="0"/>
              <a:t>Neexistuje </a:t>
            </a:r>
            <a:r>
              <a:rPr lang="cs-CZ" sz="2000" dirty="0"/>
              <a:t>ovšem dostatek důkazů pro tvrzení, že </a:t>
            </a:r>
            <a:r>
              <a:rPr lang="cs-CZ" sz="2000" dirty="0" err="1"/>
              <a:t>hypnoporod</a:t>
            </a:r>
            <a:r>
              <a:rPr lang="cs-CZ" sz="2000" dirty="0"/>
              <a:t> skutečně snižuje míru bolesti při </a:t>
            </a:r>
            <a:r>
              <a:rPr lang="cs-CZ" sz="2000" dirty="0" smtClean="0"/>
              <a:t>porodu, </a:t>
            </a:r>
            <a:r>
              <a:rPr lang="cs-CZ" sz="2000" dirty="0"/>
              <a:t>ani že by snižoval míru postnatální </a:t>
            </a:r>
            <a:r>
              <a:rPr lang="cs-CZ" sz="2000" dirty="0" smtClean="0"/>
              <a:t>deprese</a:t>
            </a:r>
            <a:r>
              <a:rPr lang="cs-CZ" sz="2000" baseline="30000" dirty="0" smtClean="0"/>
              <a:t>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774720"/>
          </a:xfrm>
        </p:spPr>
        <p:txBody>
          <a:bodyPr/>
          <a:lstStyle/>
          <a:p>
            <a:pPr algn="ctr"/>
            <a:r>
              <a:rPr lang="cs-CZ" b="1" dirty="0" err="1" smtClean="0"/>
              <a:t>hypnoporod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4873752"/>
          </a:xfrm>
        </p:spPr>
        <p:txBody>
          <a:bodyPr>
            <a:normAutofit/>
          </a:bodyPr>
          <a:lstStyle/>
          <a:p>
            <a:r>
              <a:rPr lang="cs-CZ" sz="2000" dirty="0" smtClean="0"/>
              <a:t>Jedná se o rozšířenou metodu, která používá systém:</a:t>
            </a:r>
          </a:p>
          <a:p>
            <a:r>
              <a:rPr lang="cs-CZ" sz="2000" b="1" dirty="0" smtClean="0"/>
              <a:t>Relaxace</a:t>
            </a:r>
            <a:r>
              <a:rPr lang="cs-CZ" sz="2000" dirty="0" smtClean="0"/>
              <a:t> – přispívá ke zklidnění, sebeovládání, k lepšímu zvládání zátěže můžeme zvolit například koupel, aromaterapie, hudba, ticho nebo masáže.</a:t>
            </a:r>
          </a:p>
          <a:p>
            <a:r>
              <a:rPr lang="cs-CZ" sz="2000" b="1" dirty="0" smtClean="0"/>
              <a:t>Afirmace</a:t>
            </a:r>
            <a:r>
              <a:rPr lang="cs-CZ" sz="2000" dirty="0" smtClean="0"/>
              <a:t> - krátké a posilující věty (prohlášení), které záměrně opakujeme buď nahlas, nebo v myšlenkách, abychom ovlivnili svůj život k lepšímu</a:t>
            </a:r>
            <a:r>
              <a:rPr lang="cs-CZ" sz="2000" u="sng" baseline="30000" dirty="0" smtClean="0"/>
              <a:t>.</a:t>
            </a:r>
            <a:endParaRPr lang="cs-CZ" sz="2000" dirty="0" smtClean="0"/>
          </a:p>
          <a:p>
            <a:r>
              <a:rPr lang="cs-CZ" sz="2000" b="1" dirty="0" smtClean="0"/>
              <a:t>Dýchání</a:t>
            </a:r>
            <a:r>
              <a:rPr lang="cs-CZ" sz="2000" dirty="0" smtClean="0"/>
              <a:t> - pomalé jógové dýchání, zaměřená pozornost na pomalý výdech. K dechu často ženy přidávají zvuky, soustředí se na dlouhé hluboké „á“ nebo „</a:t>
            </a:r>
            <a:r>
              <a:rPr lang="cs-CZ" sz="2000" dirty="0" err="1" smtClean="0"/>
              <a:t>hů</a:t>
            </a:r>
            <a:r>
              <a:rPr lang="cs-CZ" sz="2000" dirty="0" smtClean="0"/>
              <a:t>“.</a:t>
            </a:r>
          </a:p>
          <a:p>
            <a:r>
              <a:rPr lang="cs-CZ" sz="2000" b="1" dirty="0" smtClean="0"/>
              <a:t>Vizualizace</a:t>
            </a:r>
            <a:r>
              <a:rPr lang="cs-CZ" sz="2000" dirty="0" smtClean="0"/>
              <a:t> -  tedy nějaká představa ženy. Například, že se žena houpe na mořských vlnách a voda jí příjemně chladí.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ravidjóga | Anna Kohutová - porodní asistentka, průvodkyně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4071966" cy="3053975"/>
          </a:xfrm>
          <a:prstGeom prst="rect">
            <a:avLst/>
          </a:prstGeom>
          <a:noFill/>
        </p:spPr>
      </p:pic>
      <p:pic>
        <p:nvPicPr>
          <p:cNvPr id="36868" name="Picture 4" descr="Protancuj, prozpívej a provoň se svým porodem | Mama centrum Havířo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357562"/>
            <a:ext cx="3214710" cy="2411033"/>
          </a:xfrm>
          <a:prstGeom prst="rect">
            <a:avLst/>
          </a:prstGeom>
          <a:noFill/>
        </p:spPr>
      </p:pic>
      <p:pic>
        <p:nvPicPr>
          <p:cNvPr id="36870" name="Picture 6" descr="Afirmace - mandal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285728"/>
            <a:ext cx="3571900" cy="3571901"/>
          </a:xfrm>
          <a:prstGeom prst="rect">
            <a:avLst/>
          </a:prstGeom>
          <a:noFill/>
        </p:spPr>
      </p:pic>
      <p:pic>
        <p:nvPicPr>
          <p:cNvPr id="36866" name="Picture 2" descr="Kouzlo afirmací pro pozitivně naladěné těhotenství i poro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3500438"/>
            <a:ext cx="2181002" cy="3071834"/>
          </a:xfrm>
          <a:prstGeom prst="rect">
            <a:avLst/>
          </a:prstGeom>
          <a:noFill/>
        </p:spPr>
      </p:pic>
      <p:sp>
        <p:nvSpPr>
          <p:cNvPr id="36872" name="AutoShape 8" descr="podporapoporodu Instagram posts (photos and videos) - Instazu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6874" name="AutoShape 10" descr="podporapoporodu Instagram posts (photos and videos) - Instazu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6876" name="AutoShape 12" descr="podporapoporodu Instagram posts (photos and videos) - Instazu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6878" name="Picture 14" descr="Added by @jemnezrozeni Instagram post Jaká je vaše oblíbená ...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0430" y="3429000"/>
            <a:ext cx="3000395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Historie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Použití hypnózy při porodu není novinkou. Možnosti </a:t>
            </a:r>
            <a:r>
              <a:rPr lang="cs-CZ" sz="2200" dirty="0" err="1"/>
              <a:t>hypnotechniky</a:t>
            </a:r>
            <a:r>
              <a:rPr lang="cs-CZ" sz="2200" dirty="0"/>
              <a:t> se začaly vědecky ověřovat již ve 30. letech 20. století a v 60. letech se v Československu za pomoci </a:t>
            </a:r>
            <a:r>
              <a:rPr lang="cs-CZ" sz="2200" dirty="0" err="1"/>
              <a:t>hypnotechnik</a:t>
            </a:r>
            <a:r>
              <a:rPr lang="cs-CZ" sz="2200" dirty="0"/>
              <a:t> uskutečnily první porody. </a:t>
            </a:r>
            <a:endParaRPr lang="cs-CZ" sz="2200" dirty="0" smtClean="0"/>
          </a:p>
          <a:p>
            <a:r>
              <a:rPr lang="cs-CZ" sz="2200" dirty="0" smtClean="0"/>
              <a:t>Prováděl </a:t>
            </a:r>
            <a:r>
              <a:rPr lang="cs-CZ" sz="2200" dirty="0"/>
              <a:t>je gynekolog Antonín Doležal v porodnici „U </a:t>
            </a:r>
            <a:r>
              <a:rPr lang="cs-CZ" sz="2200" dirty="0" err="1"/>
              <a:t>Apolináře</a:t>
            </a:r>
            <a:r>
              <a:rPr lang="cs-CZ" sz="2200" dirty="0"/>
              <a:t>“, pro nízkou analgetickou účinnost ale od metody postupně </a:t>
            </a:r>
            <a:r>
              <a:rPr lang="cs-CZ" sz="2200" dirty="0" smtClean="0"/>
              <a:t>upustil.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9218" name="Picture 2" descr="Hypnoporo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4214818"/>
            <a:ext cx="3786214" cy="19205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výhody </a:t>
            </a:r>
            <a:r>
              <a:rPr lang="cs-CZ" b="1" dirty="0" err="1" smtClean="0"/>
              <a:t>hypnoporodu</a:t>
            </a:r>
            <a:r>
              <a:rPr lang="cs-CZ" b="1" dirty="0" smtClean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rychlejší a příjemnější porod</a:t>
            </a:r>
          </a:p>
          <a:p>
            <a:r>
              <a:rPr lang="cs-CZ" dirty="0" smtClean="0"/>
              <a:t>nulová nebo menší potřeba léků</a:t>
            </a:r>
          </a:p>
          <a:p>
            <a:r>
              <a:rPr lang="cs-CZ" dirty="0" smtClean="0"/>
              <a:t>redukce použití nástřihu a případné poranění hráze</a:t>
            </a:r>
          </a:p>
          <a:p>
            <a:r>
              <a:rPr lang="cs-CZ" dirty="0" smtClean="0"/>
              <a:t>klidnější a uvolněnější novorozenci</a:t>
            </a:r>
          </a:p>
          <a:p>
            <a:r>
              <a:rPr lang="cs-CZ" dirty="0" smtClean="0"/>
              <a:t>kratší poporodní rekonvalescence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467600" cy="631844"/>
          </a:xfrm>
        </p:spPr>
        <p:txBody>
          <a:bodyPr/>
          <a:lstStyle/>
          <a:p>
            <a:pPr algn="ctr"/>
            <a:r>
              <a:rPr lang="cs-CZ" b="1" dirty="0" smtClean="0"/>
              <a:t>Kurz </a:t>
            </a:r>
            <a:r>
              <a:rPr lang="cs-CZ" b="1" dirty="0" err="1" smtClean="0"/>
              <a:t>Hypnoporodu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25953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Pro naučení této techniky ženy často navštěvují kurzy, kde se naučí zapojit svou představivost prostřednictvím takzvaných vizualizací pro jednotlivé fáze porodu, které si pak dokáže ve správnou chvíli vyvolat a odvést jimi pozornost od fyzické bolesti i od nejrůznějších rušivých vlivů, které by jí jinak bránily v uvolnění a soustředění na sebe sama.</a:t>
            </a:r>
          </a:p>
          <a:p>
            <a:endParaRPr lang="cs-CZ" sz="2000" dirty="0" smtClean="0"/>
          </a:p>
          <a:p>
            <a:r>
              <a:rPr lang="cs-CZ" sz="2000" dirty="0" smtClean="0"/>
              <a:t>Čím více relaxace a klidu žena u porodu zažívá, tím více se její uvolnění prohlubuje a je schopná se uvést do hlubokého stavu hypnózy. Fyzické uvolnění a relaxace jsou naučené a žena se denně připravuje </a:t>
            </a:r>
            <a:r>
              <a:rPr lang="cs-CZ" sz="2000" dirty="0" smtClean="0"/>
              <a:t>na porod</a:t>
            </a:r>
            <a:r>
              <a:rPr lang="cs-CZ" sz="2000" dirty="0" smtClean="0"/>
              <a:t>. Když se vědomá mysl hypnózou obejde, můžeme naše podvědomí doslova přeprogramovat aby věřilo, že porod je pohodlný, lehký a radostný.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467600" cy="1143000"/>
          </a:xfrm>
        </p:spPr>
        <p:txBody>
          <a:bodyPr/>
          <a:lstStyle/>
          <a:p>
            <a:pPr algn="ctr"/>
            <a:r>
              <a:rPr lang="cs-CZ" b="1" dirty="0" smtClean="0"/>
              <a:t>Fakta týkající se hypnózy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5000660"/>
          </a:xfrm>
        </p:spPr>
        <p:txBody>
          <a:bodyPr>
            <a:normAutofit/>
          </a:bodyPr>
          <a:lstStyle/>
          <a:p>
            <a:pPr fontAlgn="base"/>
            <a:r>
              <a:rPr lang="cs-CZ" sz="2000" dirty="0" smtClean="0"/>
              <a:t>Veškerý hypnotický stav je </a:t>
            </a:r>
            <a:r>
              <a:rPr lang="cs-CZ" sz="2000" dirty="0" err="1" smtClean="0"/>
              <a:t>samohypnóza</a:t>
            </a:r>
            <a:r>
              <a:rPr lang="cs-CZ" sz="2000" dirty="0" smtClean="0"/>
              <a:t>; terapeut je pouze průvodcem. Člověk se rozhodne jestli se uvede do hypnotického stavu, zůstane v něm nebo z něj vystoupí svou vlastní vůlí.</a:t>
            </a:r>
          </a:p>
          <a:p>
            <a:pPr fontAlgn="base"/>
            <a:r>
              <a:rPr lang="cs-CZ" sz="2000" dirty="0" smtClean="0"/>
              <a:t>Během hypnózy nespíte ani nejste v bezvědomí a můžete se kdykoli z hypnotického stavu “vrátit“ pouhým chtěním.</a:t>
            </a:r>
          </a:p>
          <a:p>
            <a:pPr fontAlgn="base"/>
            <a:r>
              <a:rPr lang="cs-CZ" sz="2000" dirty="0" smtClean="0"/>
              <a:t>Je jednodušší zhypnotizovat lidi se silnější myslí a vůlí – ne naopak, jak se často domníváme.</a:t>
            </a:r>
          </a:p>
          <a:p>
            <a:pPr fontAlgn="base"/>
            <a:r>
              <a:rPr lang="cs-CZ" sz="2000" dirty="0" smtClean="0"/>
              <a:t>Nikdo vás nemůže donutit vyzradit tajemství nebo informaci proti vaši vůli ve stavu hypnózy.</a:t>
            </a:r>
          </a:p>
          <a:p>
            <a:pPr fontAlgn="base"/>
            <a:r>
              <a:rPr lang="cs-CZ" sz="2000" dirty="0" smtClean="0"/>
              <a:t>Hypnóza není nábožensky orientována, je to jen cesta, jak zaměřit vaši mysl k pozitivu.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467600" cy="631844"/>
          </a:xfrm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Ukázky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00034" y="1142984"/>
            <a:ext cx="7467600" cy="5214974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 smtClean="0"/>
              <a:t>Video (</a:t>
            </a:r>
            <a:r>
              <a:rPr lang="en-US" sz="2000" dirty="0" smtClean="0"/>
              <a:t>Milton H. Erickson - Going into Trance</a:t>
            </a:r>
            <a:r>
              <a:rPr lang="cs-CZ" sz="2000" dirty="0" smtClean="0"/>
              <a:t>)</a:t>
            </a:r>
            <a:endParaRPr lang="cs-CZ" sz="2000" dirty="0" smtClean="0">
              <a:hlinkClick r:id="rId2"/>
            </a:endParaRPr>
          </a:p>
          <a:p>
            <a:r>
              <a:rPr lang="cs-CZ" sz="2000" dirty="0" smtClean="0">
                <a:hlinkClick r:id="rId2"/>
              </a:rPr>
              <a:t>https://www.youtube.com/watch?v=HywhydYzMdc</a:t>
            </a:r>
            <a:endParaRPr lang="cs-CZ" sz="2000" dirty="0"/>
          </a:p>
          <a:p>
            <a:endParaRPr lang="cs-CZ" sz="2000" dirty="0"/>
          </a:p>
          <a:p>
            <a:r>
              <a:rPr lang="cs-CZ" sz="2000" dirty="0" smtClean="0"/>
              <a:t>Příběhy</a:t>
            </a:r>
          </a:p>
          <a:p>
            <a:r>
              <a:rPr lang="cs-CZ" sz="2000" dirty="0" smtClean="0">
                <a:hlinkClick r:id="rId3"/>
              </a:rPr>
              <a:t>http://konverzacnihypnoza.cz/erickson-terapie-bez-hypnozy/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 err="1" smtClean="0"/>
              <a:t>Hypnoporod</a:t>
            </a:r>
            <a:endParaRPr lang="cs-CZ" sz="2000" dirty="0" smtClean="0"/>
          </a:p>
          <a:p>
            <a:r>
              <a:rPr lang="cs-CZ" sz="2000" dirty="0" smtClean="0">
                <a:hlinkClick r:id="rId4"/>
              </a:rPr>
              <a:t>https://www.youtube.com/watch?v=zArYFc3b5_o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Rozhovor o </a:t>
            </a:r>
            <a:r>
              <a:rPr lang="cs-CZ" sz="2000" dirty="0" err="1" smtClean="0"/>
              <a:t>hypnoporodu</a:t>
            </a:r>
            <a:r>
              <a:rPr lang="cs-CZ" sz="2000" dirty="0" smtClean="0"/>
              <a:t> </a:t>
            </a:r>
            <a:r>
              <a:rPr lang="cs-CZ" sz="2000" dirty="0" err="1" smtClean="0"/>
              <a:t>E.Burešová</a:t>
            </a:r>
            <a:endParaRPr lang="cs-CZ" sz="2000" dirty="0" smtClean="0"/>
          </a:p>
          <a:p>
            <a:r>
              <a:rPr lang="cs-CZ" sz="2000" dirty="0" smtClean="0">
                <a:hlinkClick r:id="rId5"/>
              </a:rPr>
              <a:t>https://www.youtube.com/watch?v=l285kJpuFw0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Michaela Klementová, lektorka metody </a:t>
            </a:r>
            <a:r>
              <a:rPr lang="cs-CZ" sz="2000" dirty="0" err="1" smtClean="0"/>
              <a:t>hypnoporodu</a:t>
            </a:r>
            <a:endParaRPr lang="cs-CZ" sz="2000" dirty="0" smtClean="0"/>
          </a:p>
          <a:p>
            <a:r>
              <a:rPr lang="cs-CZ" sz="2000" dirty="0" smtClean="0">
                <a:hlinkClick r:id="rId6"/>
              </a:rPr>
              <a:t>https://video.aktualne.cz/dvtv/hypnoporod-neni-samanstvi-je-to-prirozeny-porod-a-meditace-k/r~c9a1e776496211e8a72bac1f6b220ee8/</a:t>
            </a:r>
            <a:endParaRPr lang="cs-CZ" sz="2000" dirty="0" smtClean="0"/>
          </a:p>
          <a:p>
            <a:endParaRPr lang="en-US" sz="2000" dirty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703282"/>
          </a:xfrm>
        </p:spPr>
        <p:txBody>
          <a:bodyPr/>
          <a:lstStyle/>
          <a:p>
            <a:pPr algn="ctr"/>
            <a:r>
              <a:rPr lang="cs-CZ" b="1" dirty="0" smtClean="0"/>
              <a:t>Co</a:t>
            </a:r>
            <a:r>
              <a:rPr lang="cs-CZ" dirty="0" smtClean="0"/>
              <a:t> </a:t>
            </a:r>
            <a:r>
              <a:rPr lang="cs-CZ" b="1" dirty="0" smtClean="0"/>
              <a:t>je</a:t>
            </a:r>
            <a:r>
              <a:rPr lang="cs-CZ" dirty="0" smtClean="0"/>
              <a:t>  </a:t>
            </a:r>
            <a:r>
              <a:rPr lang="cs-CZ" b="1" dirty="0" smtClean="0"/>
              <a:t>Hypnoterapie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fontScale="92500" lnSpcReduction="20000"/>
          </a:bodyPr>
          <a:lstStyle/>
          <a:p>
            <a:r>
              <a:rPr lang="cs-CZ" sz="2200" b="1" dirty="0"/>
              <a:t>Hypnoterapie</a:t>
            </a:r>
            <a:r>
              <a:rPr lang="cs-CZ" sz="2200" dirty="0"/>
              <a:t> je psychologický léčebný proces, který používá hypnózu k dosažení požadovaného výsledku. V hypnóze mohou </a:t>
            </a:r>
            <a:r>
              <a:rPr lang="cs-CZ" sz="2200" dirty="0" smtClean="0"/>
              <a:t>klienti </a:t>
            </a:r>
            <a:r>
              <a:rPr lang="cs-CZ" sz="2200" dirty="0"/>
              <a:t>vykazovat lepší </a:t>
            </a:r>
            <a:r>
              <a:rPr lang="cs-CZ" sz="2200" dirty="0" smtClean="0"/>
              <a:t>vnímavost </a:t>
            </a:r>
            <a:r>
              <a:rPr lang="cs-CZ" sz="2200" dirty="0"/>
              <a:t>na </a:t>
            </a:r>
            <a:r>
              <a:rPr lang="cs-CZ" sz="2200" dirty="0" smtClean="0"/>
              <a:t>sugesce (působení </a:t>
            </a:r>
            <a:r>
              <a:rPr lang="cs-CZ" sz="2200" dirty="0"/>
              <a:t>neboli ovlivňování myšlení či </a:t>
            </a:r>
            <a:r>
              <a:rPr lang="cs-CZ" sz="2200" dirty="0" smtClean="0"/>
              <a:t>představ)</a:t>
            </a:r>
            <a:r>
              <a:rPr lang="cs-CZ" sz="2200" dirty="0"/>
              <a:t> </a:t>
            </a:r>
            <a:r>
              <a:rPr lang="cs-CZ" sz="2200" dirty="0" smtClean="0"/>
              <a:t>a hypnoterapie se pokouší změnit aktuální pocity nebo chování, které si klient přeje změnit.</a:t>
            </a:r>
          </a:p>
          <a:p>
            <a:endParaRPr lang="cs-CZ" sz="2200" dirty="0" smtClean="0"/>
          </a:p>
          <a:p>
            <a:r>
              <a:rPr lang="cs-CZ" sz="2200" b="1" dirty="0" smtClean="0"/>
              <a:t>Hypnóza </a:t>
            </a:r>
            <a:r>
              <a:rPr lang="cs-CZ" sz="2200" dirty="0" smtClean="0"/>
              <a:t>je stav</a:t>
            </a:r>
            <a:r>
              <a:rPr lang="cs-CZ" sz="2200" b="1" dirty="0" smtClean="0"/>
              <a:t> </a:t>
            </a:r>
            <a:r>
              <a:rPr lang="cs-CZ" sz="2200" dirty="0" smtClean="0"/>
              <a:t>změněného vědomí, který je doprovázen jiným – neobvyklým způsobem vnímání a prožívání. Změna vědomí se projevuje změnami v zaměření pozornosti, myšlení, vnímání času, změnami ve vnímání vlastního těla a jeho prožitků</a:t>
            </a:r>
            <a:r>
              <a:rPr lang="cs-CZ" sz="2400" dirty="0" smtClean="0"/>
              <a:t>. </a:t>
            </a:r>
          </a:p>
          <a:p>
            <a:pPr>
              <a:buNone/>
            </a:pPr>
            <a:endParaRPr lang="cs-CZ" sz="2200" dirty="0" smtClean="0"/>
          </a:p>
          <a:p>
            <a:r>
              <a:rPr lang="cs-CZ" sz="2200" b="1" dirty="0" smtClean="0"/>
              <a:t>Cílem </a:t>
            </a:r>
            <a:r>
              <a:rPr lang="cs-CZ" sz="2200" b="1" dirty="0"/>
              <a:t>hypnózy je odstranit určité </a:t>
            </a:r>
            <a:r>
              <a:rPr lang="cs-CZ" sz="2200" b="1" dirty="0" smtClean="0"/>
              <a:t>problémy např.: </a:t>
            </a:r>
            <a:r>
              <a:rPr lang="cs-CZ" sz="2200" dirty="0" smtClean="0"/>
              <a:t>strachy, fobie</a:t>
            </a:r>
            <a:r>
              <a:rPr lang="cs-CZ" sz="2200" dirty="0"/>
              <a:t>, deprese</a:t>
            </a:r>
            <a:r>
              <a:rPr lang="cs-CZ" sz="2200" dirty="0" smtClean="0"/>
              <a:t>, nespavost, odstranění </a:t>
            </a:r>
            <a:r>
              <a:rPr lang="cs-CZ" sz="2200" dirty="0"/>
              <a:t>nebo zmírnění traumatických a stresových </a:t>
            </a:r>
            <a:r>
              <a:rPr lang="cs-CZ" sz="2200" dirty="0" smtClean="0"/>
              <a:t>prožitků, ztrátu sebevědomí,  zvládání stresu a trémy, odvykání kouření, nebo </a:t>
            </a:r>
            <a:r>
              <a:rPr lang="cs-CZ" sz="2200" dirty="0"/>
              <a:t>dosáhnout žádoucích postojů a chování, a to po předchozí dohodě s klientem</a:t>
            </a:r>
            <a:r>
              <a:rPr lang="cs-CZ" sz="2200" dirty="0" smtClean="0"/>
              <a:t>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/>
          <a:lstStyle/>
          <a:p>
            <a:pPr fontAlgn="base"/>
            <a:r>
              <a:rPr lang="cs-CZ" b="1" dirty="0" smtClean="0"/>
              <a:t>zdroje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8686800" cy="4525963"/>
          </a:xfrm>
        </p:spPr>
        <p:txBody>
          <a:bodyPr>
            <a:normAutofit/>
          </a:bodyPr>
          <a:lstStyle/>
          <a:p>
            <a:r>
              <a:rPr lang="cs-CZ" sz="2000" dirty="0" smtClean="0">
                <a:hlinkClick r:id="rId2"/>
              </a:rPr>
              <a:t>http://ceteras.cz/wp-content/uploads/2017/05/moje-zdravi_mzd1705_14-18_zajima-hypnoterapie.pdf</a:t>
            </a:r>
            <a:endParaRPr lang="cs-CZ" sz="2000" dirty="0" smtClean="0"/>
          </a:p>
          <a:p>
            <a:r>
              <a:rPr lang="cs-CZ" sz="2000" dirty="0" smtClean="0">
                <a:hlinkClick r:id="rId3"/>
              </a:rPr>
              <a:t>http://psychoterapeut.</a:t>
            </a:r>
            <a:r>
              <a:rPr lang="cs-CZ" sz="2000" dirty="0" err="1" smtClean="0">
                <a:hlinkClick r:id="rId3"/>
              </a:rPr>
              <a:t>kvalitne.cz</a:t>
            </a:r>
            <a:r>
              <a:rPr lang="cs-CZ" sz="2000" dirty="0" smtClean="0">
                <a:hlinkClick r:id="rId3"/>
              </a:rPr>
              <a:t>/</a:t>
            </a:r>
            <a:r>
              <a:rPr lang="cs-CZ" sz="2000" dirty="0" err="1" smtClean="0">
                <a:hlinkClick r:id="rId3"/>
              </a:rPr>
              <a:t>hypno</a:t>
            </a:r>
            <a:r>
              <a:rPr lang="cs-CZ" sz="2000" dirty="0" smtClean="0">
                <a:hlinkClick r:id="rId3"/>
              </a:rPr>
              <a:t>/</a:t>
            </a:r>
            <a:endParaRPr lang="cs-CZ" sz="2000" dirty="0" smtClean="0"/>
          </a:p>
          <a:p>
            <a:r>
              <a:rPr lang="cs-CZ" sz="2000" dirty="0" smtClean="0">
                <a:hlinkClick r:id="rId4"/>
              </a:rPr>
              <a:t>https://cs.wikipedia.org/wiki/Milton_Erickson</a:t>
            </a:r>
            <a:endParaRPr lang="cs-CZ" sz="2000" dirty="0" smtClean="0"/>
          </a:p>
          <a:p>
            <a:r>
              <a:rPr lang="cs-CZ" sz="2000" dirty="0" smtClean="0">
                <a:hlinkClick r:id="rId5"/>
              </a:rPr>
              <a:t>https://www.mojezdravi.cz/psychika/k-cemu-je-dobra-hypnoza-a-co-vas-ceka-kdyz-se-pro-ni-rozhodnete-4083.html</a:t>
            </a:r>
            <a:endParaRPr lang="cs-CZ" sz="2000" dirty="0" smtClean="0"/>
          </a:p>
          <a:p>
            <a:r>
              <a:rPr lang="cs-CZ" sz="2000" dirty="0" smtClean="0">
                <a:hlinkClick r:id="rId6"/>
              </a:rPr>
              <a:t>https://jemnezrozeni.cz/hypnoporod/</a:t>
            </a:r>
            <a:endParaRPr lang="cs-CZ" sz="2000" dirty="0" smtClean="0"/>
          </a:p>
          <a:p>
            <a:r>
              <a:rPr lang="cs-CZ" sz="2000" dirty="0" smtClean="0">
                <a:hlinkClick r:id="rId7"/>
              </a:rPr>
              <a:t>https://www.tehotenstvi.cz/3-trimestr-tehotenstvi-priprava-k-porodu/hypnoporod-jeho-nejvetsi-klady</a:t>
            </a:r>
            <a:endParaRPr lang="cs-CZ" sz="2000" dirty="0" smtClean="0"/>
          </a:p>
          <a:p>
            <a:r>
              <a:rPr lang="cs-CZ" sz="2000" dirty="0" smtClean="0">
                <a:hlinkClick r:id="rId8"/>
              </a:rPr>
              <a:t>https://www.porodjekrasny.cz/home</a:t>
            </a:r>
            <a:endParaRPr lang="cs-CZ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/>
          <a:lstStyle/>
          <a:p>
            <a:pPr algn="ctr"/>
            <a:r>
              <a:rPr lang="cs-CZ" b="1" dirty="0" smtClean="0"/>
              <a:t>Děkuji za pozornost</a:t>
            </a:r>
            <a:endParaRPr lang="cs-CZ" b="1" dirty="0"/>
          </a:p>
        </p:txBody>
      </p:sp>
      <p:pic>
        <p:nvPicPr>
          <p:cNvPr id="30722" name="Picture 2" descr="Image result for děkuji za pozorno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571744"/>
            <a:ext cx="4362450" cy="3590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Dva směry hypnoterapie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 </a:t>
            </a:r>
            <a:r>
              <a:rPr lang="cs-CZ" sz="2000" b="1" dirty="0" smtClean="0"/>
              <a:t>Klasická hypnóza</a:t>
            </a:r>
            <a:r>
              <a:rPr lang="cs-CZ" sz="2000" b="1" dirty="0"/>
              <a:t> </a:t>
            </a:r>
            <a:r>
              <a:rPr lang="cs-CZ" sz="2000" dirty="0" smtClean="0"/>
              <a:t>– která, pracuje s přímými direktivními sugescemi během různě hlubokého hypnotického stavu klienta.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b="1" dirty="0" smtClean="0"/>
              <a:t> </a:t>
            </a:r>
            <a:r>
              <a:rPr lang="cs-CZ" sz="2000" b="1" dirty="0" err="1" smtClean="0"/>
              <a:t>Ericksonovská</a:t>
            </a:r>
            <a:r>
              <a:rPr lang="cs-CZ" sz="2000" b="1" dirty="0" smtClean="0"/>
              <a:t> hypnóza </a:t>
            </a:r>
            <a:r>
              <a:rPr lang="cs-CZ" sz="2000" dirty="0" smtClean="0"/>
              <a:t>–  se opírá o sugesce nepřímé, které probíhají během na první pohled běžného rozhovoru mezi klientem a terapeutem, kdy se pracuje pomocí metafor, příběhů či pohádek.</a:t>
            </a:r>
          </a:p>
          <a:p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Princip</a:t>
            </a:r>
            <a:r>
              <a:rPr lang="cs-CZ" dirty="0" smtClean="0"/>
              <a:t> </a:t>
            </a:r>
            <a:r>
              <a:rPr lang="cs-CZ" b="1" dirty="0" smtClean="0"/>
              <a:t>hypnoterapie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Hypnoterapie </a:t>
            </a:r>
            <a:r>
              <a:rPr lang="cs-CZ" sz="2000" dirty="0"/>
              <a:t>je postup, při kterém se problémy klienta řeší a odstraňují v hypnotickém stavu. Tehdy je vědomá mysl více či méně utlumená nebo "odpojená" (stupeň ponoření se do hypnózy je individuálně různý) a terapeut pracuje pouze s podvědomím klienta</a:t>
            </a:r>
            <a:r>
              <a:rPr lang="cs-CZ" sz="2000" dirty="0" smtClean="0"/>
              <a:t>.</a:t>
            </a:r>
          </a:p>
          <a:p>
            <a:endParaRPr lang="cs-CZ" sz="2000" dirty="0"/>
          </a:p>
          <a:p>
            <a:r>
              <a:rPr lang="cs-CZ" sz="2000" dirty="0"/>
              <a:t>Podvědomí, které je vlastně jakýmsi "vnitřním Já" každého člověka, má přístup ke všem informacím zapsaným do paměti během jeho života, a toho se při terapii využívá. Pod vedením terapeuta je podvědomí schopno nalézat příčiny současných potíží a odstraňovat je.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Jak probíhá hypnóza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Co </a:t>
            </a:r>
            <a:r>
              <a:rPr lang="cs-CZ" sz="2000" dirty="0"/>
              <a:t>se klasické hypnózy týče, klient se pohodlně usadí do křesla, při prvních sezeních se soustředí na tzv. pomocný fixační bod. Po chvíli se mu oči pomalu zavírají a nechá se unášet mým hlasem, který ho provází při cestě do hypnotického stavu. Lidé vysoce </a:t>
            </a:r>
            <a:r>
              <a:rPr lang="cs-CZ" sz="2000" dirty="0" err="1"/>
              <a:t>hypnabilní</a:t>
            </a:r>
            <a:r>
              <a:rPr lang="cs-CZ" sz="2000" dirty="0"/>
              <a:t> ,jdou‘ do hypnotického stavu velmi rychle. Stejné je to, pokud klient hypnózu prožívá již poněkolikáté. Pak místo fixačního bodu lze použít pouhé gesto či slovo, a to se stejným hypnotickým </a:t>
            </a:r>
            <a:r>
              <a:rPr lang="cs-CZ" sz="2000" dirty="0" smtClean="0"/>
              <a:t>účinkem.</a:t>
            </a:r>
          </a:p>
          <a:p>
            <a:endParaRPr lang="cs-CZ" sz="2000" dirty="0" smtClean="0"/>
          </a:p>
          <a:p>
            <a:r>
              <a:rPr lang="cs-CZ" sz="2000" dirty="0" smtClean="0"/>
              <a:t>Jak již bylo řečeno, </a:t>
            </a:r>
            <a:r>
              <a:rPr lang="cs-CZ" sz="2000" b="1" dirty="0" smtClean="0"/>
              <a:t>klasická hypnóza </a:t>
            </a:r>
            <a:r>
              <a:rPr lang="cs-CZ" sz="2000" dirty="0" smtClean="0"/>
              <a:t>pracuje s přímými sugescemi, tedy pokud například toužíte přestat kouřit, přímou sugescí by v tomto případě mohlo být: ,Po cigaretě vám bude špatně, nechcete kouřit!‘ &lt;- To jsou přímé sugesce. </a:t>
            </a:r>
          </a:p>
          <a:p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7467600" cy="4873752"/>
          </a:xfrm>
        </p:spPr>
        <p:txBody>
          <a:bodyPr>
            <a:normAutofit/>
          </a:bodyPr>
          <a:lstStyle/>
          <a:p>
            <a:r>
              <a:rPr lang="cs-CZ" sz="2000" dirty="0" smtClean="0"/>
              <a:t>Zatímco </a:t>
            </a:r>
            <a:r>
              <a:rPr lang="cs-CZ" sz="2000" b="1" dirty="0" err="1" smtClean="0"/>
              <a:t>ericksonovské</a:t>
            </a:r>
            <a:r>
              <a:rPr lang="cs-CZ" sz="2000" dirty="0" smtClean="0"/>
              <a:t> nepřímé sugesce vytvoří obraz toho, jaké to bude poté, když člověk kouřit přestane. Budeme se tedy s klientem bavit o novém životě bez cigaret, jak tuto situaci bude prožívat, co mu to přinese a jaké hodnoty se tím pro něj</a:t>
            </a:r>
          </a:p>
        </p:txBody>
      </p:sp>
      <p:pic>
        <p:nvPicPr>
          <p:cNvPr id="46082" name="Picture 2" descr="Image result for hypnoterapi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000372"/>
            <a:ext cx="4357718" cy="29081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Druhy hypnoterapie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Kognitivní hypnoterapie</a:t>
            </a:r>
          </a:p>
          <a:p>
            <a:r>
              <a:rPr lang="cs-CZ" sz="2000" b="1" dirty="0" err="1" smtClean="0"/>
              <a:t>Ericksonova</a:t>
            </a:r>
            <a:r>
              <a:rPr lang="cs-CZ" sz="2000" b="1" dirty="0" smtClean="0"/>
              <a:t> Hypnoterapie</a:t>
            </a:r>
            <a:endParaRPr lang="cs-CZ" sz="2000" dirty="0" smtClean="0"/>
          </a:p>
          <a:p>
            <a:r>
              <a:rPr lang="cs-CZ" sz="2000" dirty="0" err="1" smtClean="0"/>
              <a:t>Hypno</a:t>
            </a:r>
            <a:r>
              <a:rPr lang="cs-CZ" sz="2000" dirty="0" smtClean="0"/>
              <a:t>-psychoterapie</a:t>
            </a:r>
          </a:p>
          <a:p>
            <a:r>
              <a:rPr lang="cs-CZ" sz="2000" dirty="0" err="1" smtClean="0"/>
              <a:t>Hypnoanalýza</a:t>
            </a:r>
            <a:endParaRPr lang="cs-CZ" sz="2000" dirty="0" smtClean="0"/>
          </a:p>
          <a:p>
            <a:r>
              <a:rPr lang="cs-CZ" sz="2000" dirty="0" err="1" smtClean="0"/>
              <a:t>Kappasinova</a:t>
            </a:r>
            <a:r>
              <a:rPr lang="cs-CZ" sz="2000" dirty="0" smtClean="0"/>
              <a:t> hypnoterapie</a:t>
            </a:r>
          </a:p>
          <a:p>
            <a:r>
              <a:rPr lang="cs-CZ" sz="2000" dirty="0" err="1" smtClean="0"/>
              <a:t>Time</a:t>
            </a:r>
            <a:r>
              <a:rPr lang="cs-CZ" sz="2000" dirty="0" smtClean="0"/>
              <a:t> Line </a:t>
            </a:r>
            <a:r>
              <a:rPr lang="cs-CZ" sz="2000" dirty="0" err="1" smtClean="0"/>
              <a:t>Therapy</a:t>
            </a:r>
            <a:r>
              <a:rPr lang="cs-CZ" sz="2000" dirty="0" smtClean="0"/>
              <a:t> </a:t>
            </a:r>
          </a:p>
          <a:p>
            <a:r>
              <a:rPr lang="cs-CZ" sz="2000" dirty="0" smtClean="0"/>
              <a:t>Lékařská hypnoterapie</a:t>
            </a:r>
          </a:p>
          <a:p>
            <a:r>
              <a:rPr lang="cs-CZ" sz="2000" dirty="0" smtClean="0"/>
              <a:t>Hypnoterapie zaměřená na řešení</a:t>
            </a:r>
          </a:p>
          <a:p>
            <a:r>
              <a:rPr lang="cs-CZ" sz="2000" dirty="0" smtClean="0"/>
              <a:t>Sugestivní hypnoterapie </a:t>
            </a:r>
          </a:p>
          <a:p>
            <a:pPr>
              <a:buNone/>
            </a:pPr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Image result for Milton Ericks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410744"/>
            <a:ext cx="1657394" cy="2071743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cs-CZ" sz="4000" b="1" dirty="0" err="1" smtClean="0"/>
              <a:t>Ericksonova</a:t>
            </a:r>
            <a:r>
              <a:rPr lang="cs-CZ" sz="4000" b="1" dirty="0" smtClean="0"/>
              <a:t> Hypnoterapie</a:t>
            </a:r>
            <a:endParaRPr lang="cs-CZ" sz="40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4282" y="1357298"/>
            <a:ext cx="8072494" cy="5143536"/>
          </a:xfrm>
        </p:spPr>
        <p:txBody>
          <a:bodyPr>
            <a:normAutofit/>
          </a:bodyPr>
          <a:lstStyle/>
          <a:p>
            <a:r>
              <a:rPr lang="cs-CZ" sz="2000" b="1" dirty="0" err="1" smtClean="0"/>
              <a:t>Milton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Hyland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Erickson</a:t>
            </a:r>
            <a:r>
              <a:rPr lang="cs-CZ" sz="2000" dirty="0" smtClean="0"/>
              <a:t>  (5. 12.  1901- 25. 3. 1980)</a:t>
            </a:r>
          </a:p>
          <a:p>
            <a:r>
              <a:rPr lang="cs-CZ" sz="2000" dirty="0" smtClean="0"/>
              <a:t>Byl americký psycholog, zastánce hypnoterapie a rodinné terapie.</a:t>
            </a:r>
          </a:p>
          <a:p>
            <a:r>
              <a:rPr lang="cs-CZ" sz="2000" dirty="0" smtClean="0"/>
              <a:t>Měl vlastní pojetí nevědomí, velmi odlišné od psychoanalytického: nevědomí pro něj bylo místem, které zná a generuje řešení psychických problémů a s pomocí hypnózy je třeba se k tomuto řešení dostat.</a:t>
            </a:r>
          </a:p>
          <a:p>
            <a:r>
              <a:rPr lang="cs-CZ" sz="2000" dirty="0" smtClean="0"/>
              <a:t>Velkou váhu přitom přikládal metafoře a metaforickému výkladu pacientova problému.  </a:t>
            </a:r>
          </a:p>
          <a:p>
            <a:r>
              <a:rPr lang="cs-CZ" sz="2000" dirty="0" smtClean="0"/>
              <a:t>Jelikož se odmítal přihlásit k nějaké psychologické teorii či škole a tvrdil, že „pro každého pacienta je třeba vymyslet jeho vlastní teorii“rozpracoval vlastní individualizovanou techniku </a:t>
            </a:r>
            <a:r>
              <a:rPr lang="cs-CZ" sz="2000" dirty="0" err="1" smtClean="0"/>
              <a:t>hypnotizace</a:t>
            </a:r>
            <a:r>
              <a:rPr lang="cs-CZ" sz="2000" dirty="0" smtClean="0"/>
              <a:t> a terapie, známou jako</a:t>
            </a:r>
            <a:r>
              <a:rPr lang="cs-CZ" sz="2000" dirty="0"/>
              <a:t> </a:t>
            </a:r>
            <a:r>
              <a:rPr lang="cs-CZ" sz="2000" dirty="0" err="1" smtClean="0"/>
              <a:t>ericksonovská</a:t>
            </a:r>
            <a:r>
              <a:rPr lang="cs-CZ" sz="2000" dirty="0" smtClean="0"/>
              <a:t> hypnoterapie.  </a:t>
            </a:r>
          </a:p>
          <a:p>
            <a:r>
              <a:rPr lang="cs-CZ" sz="2000" dirty="0" smtClean="0"/>
              <a:t>V roce 1957 založil Americkou společnost pro hypnózu.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Hypnóza podle </a:t>
            </a:r>
            <a:r>
              <a:rPr lang="cs-CZ" b="1" dirty="0" err="1" smtClean="0"/>
              <a:t>Ericksona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000" dirty="0" err="1" smtClean="0"/>
              <a:t>Hypnotizace</a:t>
            </a:r>
            <a:r>
              <a:rPr lang="cs-CZ" sz="2000" dirty="0" smtClean="0"/>
              <a:t> probíhá nedirektivní </a:t>
            </a:r>
            <a:r>
              <a:rPr lang="cs-CZ" sz="2000" dirty="0"/>
              <a:t>technikou. Je to postup, který na rozdíl od klasické klinické hypnózy navozuje méně hluboký hypnotický stav, podobný spíše přirozené relaxaci. Proto se také do </a:t>
            </a:r>
            <a:r>
              <a:rPr lang="cs-CZ" sz="2000" dirty="0" err="1"/>
              <a:t>ericksonovské</a:t>
            </a:r>
            <a:r>
              <a:rPr lang="cs-CZ" sz="2000" dirty="0"/>
              <a:t> hypnózy může ponořit prakticky každý bez ohledu na to, zda je (dle klasického pojetí) </a:t>
            </a:r>
            <a:r>
              <a:rPr lang="cs-CZ" sz="2000" dirty="0" err="1"/>
              <a:t>hypnabilní</a:t>
            </a:r>
            <a:r>
              <a:rPr lang="cs-CZ" sz="2000" dirty="0"/>
              <a:t> (= schopen </a:t>
            </a:r>
            <a:r>
              <a:rPr lang="cs-CZ" sz="2000" dirty="0" err="1"/>
              <a:t>hypnotizace</a:t>
            </a:r>
            <a:r>
              <a:rPr lang="cs-CZ" sz="2000" dirty="0"/>
              <a:t>), či nikoliv. Při použití tohoto postupu je také vyloučena jakákoliv možnost nežádoucího či poškozujícího zásahu do organismu</a:t>
            </a:r>
            <a:r>
              <a:rPr lang="cs-CZ" sz="2000" dirty="0" smtClean="0"/>
              <a:t>.</a:t>
            </a:r>
          </a:p>
          <a:p>
            <a:endParaRPr lang="cs-CZ" sz="2000" dirty="0"/>
          </a:p>
          <a:p>
            <a:r>
              <a:rPr lang="cs-CZ" sz="2000" dirty="0" err="1" smtClean="0"/>
              <a:t>Ericksonova</a:t>
            </a:r>
            <a:r>
              <a:rPr lang="cs-CZ" sz="2000" dirty="0" smtClean="0"/>
              <a:t> hypnoterapie používá nepřímé sugesce a vyprávění příběhů ke změně chování. Tento typ hypnoterapie může oslovit ty, kteří hledají odlišný přístup. Může dokonce oslovit i ty, kteří vyzkoušeli tradiční typy hypnoterapií, avšak je neoslovili.</a:t>
            </a:r>
          </a:p>
          <a:p>
            <a:endParaRPr lang="cs-CZ" sz="2000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436</TotalTime>
  <Words>557</Words>
  <Application>Microsoft Office PowerPoint</Application>
  <PresentationFormat>Předvádění na obrazovce (4:3)</PresentationFormat>
  <Paragraphs>104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Century Schoolbook</vt:lpstr>
      <vt:lpstr>Wingdings</vt:lpstr>
      <vt:lpstr>Wingdings 2</vt:lpstr>
      <vt:lpstr>Arkýř</vt:lpstr>
      <vt:lpstr>Hypnoterapie,  Ericksonovská hypnoterapie a hypnoporod</vt:lpstr>
      <vt:lpstr>Co je  Hypnoterapie</vt:lpstr>
      <vt:lpstr>Dva směry hypnoterapie</vt:lpstr>
      <vt:lpstr>Princip hypnoterapie</vt:lpstr>
      <vt:lpstr>Jak probíhá hypnóza</vt:lpstr>
      <vt:lpstr>Prezentace aplikace PowerPoint</vt:lpstr>
      <vt:lpstr>Druhy hypnoterapie</vt:lpstr>
      <vt:lpstr>Ericksonova Hypnoterapie</vt:lpstr>
      <vt:lpstr>Hypnóza podle Ericksona</vt:lpstr>
      <vt:lpstr>Pro koho není hypnoterapie vhodná</vt:lpstr>
      <vt:lpstr>Hypnoporod</vt:lpstr>
      <vt:lpstr>Hypnoporod</vt:lpstr>
      <vt:lpstr>hypnoporod</vt:lpstr>
      <vt:lpstr>Prezentace aplikace PowerPoint</vt:lpstr>
      <vt:lpstr>Historie</vt:lpstr>
      <vt:lpstr>výhody hypnoporodu  </vt:lpstr>
      <vt:lpstr>Kurz Hypnoporodu</vt:lpstr>
      <vt:lpstr>Fakta týkající se hypnózy </vt:lpstr>
      <vt:lpstr>Ukázky</vt:lpstr>
      <vt:lpstr>zdroje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Martina Šnajdrová</dc:creator>
  <cp:lastModifiedBy>Lenka Emrova</cp:lastModifiedBy>
  <cp:revision>46</cp:revision>
  <dcterms:created xsi:type="dcterms:W3CDTF">2020-03-26T11:12:55Z</dcterms:created>
  <dcterms:modified xsi:type="dcterms:W3CDTF">2020-03-27T17:43:48Z</dcterms:modified>
</cp:coreProperties>
</file>