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58" r:id="rId10"/>
    <p:sldId id="265" r:id="rId11"/>
    <p:sldId id="263" r:id="rId12"/>
    <p:sldId id="264" r:id="rId13"/>
    <p:sldId id="266" r:id="rId14"/>
    <p:sldId id="267" r:id="rId15"/>
    <p:sldId id="274" r:id="rId16"/>
    <p:sldId id="26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48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9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1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68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9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1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1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9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52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32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70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7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6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9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93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A82307-D93B-4D66-9B2E-3DA814811564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2E3BE9-DD9C-416B-A7B8-D3A0BCC66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41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PTYKPJaBw" TargetMode="External"/><Relationship Id="rId2" Type="http://schemas.openxmlformats.org/officeDocument/2006/relationships/hyperlink" Target="https://www.youtube.com/watch?v=-Rokt_YywZ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4wWClQhZa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4506C-BD5D-4DE8-A551-FBCC109DD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Komunikační terapie</a:t>
            </a:r>
            <a:br>
              <a:rPr lang="cs-CZ" dirty="0"/>
            </a:br>
            <a:r>
              <a:rPr lang="cs-CZ" dirty="0"/>
              <a:t>Gestalt terapie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AE01AF-6AFA-49BD-8008-CA5DFC725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Nikol Lašáková</a:t>
            </a:r>
          </a:p>
          <a:p>
            <a:r>
              <a:rPr lang="cs-CZ" dirty="0"/>
              <a:t>3. APA</a:t>
            </a:r>
          </a:p>
        </p:txBody>
      </p:sp>
    </p:spTree>
    <p:extLst>
      <p:ext uri="{BB962C8B-B14F-4D97-AF65-F5344CB8AC3E}">
        <p14:creationId xmlns:p14="http://schemas.microsoft.com/office/powerpoint/2010/main" val="374544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12A0F-4D75-40E0-A2FE-634DB56D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Vznik a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1CB04-081E-4488-91DC-8D80DDC6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526479" cy="3318936"/>
          </a:xfrm>
        </p:spPr>
        <p:txBody>
          <a:bodyPr>
            <a:noAutofit/>
          </a:bodyPr>
          <a:lstStyle/>
          <a:p>
            <a:r>
              <a:rPr lang="es-ES" sz="2000" dirty="0"/>
              <a:t>Gestalt terapie se utvářela ve </a:t>
            </a:r>
            <a:r>
              <a:rPr lang="es-ES" sz="2000" b="1" dirty="0"/>
              <a:t>40. a 50. letech 20. století</a:t>
            </a:r>
            <a:r>
              <a:rPr lang="cs-CZ" sz="2000" dirty="0"/>
              <a:t>.</a:t>
            </a:r>
          </a:p>
          <a:p>
            <a:r>
              <a:rPr lang="cs-CZ" sz="2000" dirty="0"/>
              <a:t>Duchovním otcem byl </a:t>
            </a:r>
            <a:r>
              <a:rPr lang="cs-CZ" sz="2000" b="1" dirty="0"/>
              <a:t>Frederick </a:t>
            </a:r>
            <a:r>
              <a:rPr lang="cs-CZ" sz="2000" b="1" dirty="0" err="1"/>
              <a:t>Perls</a:t>
            </a:r>
            <a:r>
              <a:rPr lang="cs-CZ" sz="2000" dirty="0"/>
              <a:t>, původně psychiatr a psychoanalytik. Na vzniku uceleného terapeutického směru se významně podíleli též Laura </a:t>
            </a:r>
            <a:r>
              <a:rPr lang="cs-CZ" sz="2000" dirty="0" err="1"/>
              <a:t>Perlsová</a:t>
            </a:r>
            <a:r>
              <a:rPr lang="cs-CZ" sz="2000" dirty="0"/>
              <a:t> a Paul </a:t>
            </a:r>
            <a:r>
              <a:rPr lang="cs-CZ" sz="2000" dirty="0" err="1"/>
              <a:t>Goodman</a:t>
            </a:r>
            <a:r>
              <a:rPr lang="cs-CZ" sz="2000" dirty="0"/>
              <a:t>.</a:t>
            </a:r>
          </a:p>
          <a:p>
            <a:r>
              <a:rPr lang="cs-CZ" sz="2000" dirty="0"/>
              <a:t>Terapie se postupně vytvářela na základech filozofických (existencialismus, fenomenologie, vztahové pojetí M. </a:t>
            </a:r>
            <a:r>
              <a:rPr lang="cs-CZ" sz="2000" dirty="0" err="1"/>
              <a:t>Bubera</a:t>
            </a:r>
            <a:r>
              <a:rPr lang="cs-CZ" sz="2000" dirty="0"/>
              <a:t>, zen buddhismus) a psychologických (psychoanalýza, </a:t>
            </a:r>
            <a:r>
              <a:rPr lang="cs-CZ" sz="2000" dirty="0" err="1"/>
              <a:t>gestalt</a:t>
            </a:r>
            <a:r>
              <a:rPr lang="cs-CZ" sz="2000" dirty="0"/>
              <a:t> psychologie, holismus, bioenergetika).</a:t>
            </a:r>
          </a:p>
          <a:p>
            <a:r>
              <a:rPr lang="cs-CZ" sz="2000" dirty="0"/>
              <a:t>V roce 1951 vydává F. </a:t>
            </a:r>
            <a:r>
              <a:rPr lang="cs-CZ" sz="2000" dirty="0" err="1"/>
              <a:t>Perls</a:t>
            </a:r>
            <a:r>
              <a:rPr lang="cs-CZ" sz="2000" dirty="0"/>
              <a:t>, P. </a:t>
            </a:r>
            <a:r>
              <a:rPr lang="cs-CZ" sz="2000" dirty="0" err="1"/>
              <a:t>Goodman</a:t>
            </a:r>
            <a:r>
              <a:rPr lang="cs-CZ" sz="2000" dirty="0"/>
              <a:t> a R. </a:t>
            </a:r>
            <a:r>
              <a:rPr lang="cs-CZ" sz="2000" dirty="0" err="1"/>
              <a:t>Hefferline</a:t>
            </a:r>
            <a:r>
              <a:rPr lang="cs-CZ" sz="2000" dirty="0"/>
              <a:t> monografii </a:t>
            </a:r>
            <a:r>
              <a:rPr lang="cs-CZ" sz="2000" b="1" dirty="0"/>
              <a:t>„Gestalt </a:t>
            </a:r>
            <a:r>
              <a:rPr lang="cs-CZ" sz="2000" b="1" dirty="0" err="1"/>
              <a:t>Therapy</a:t>
            </a:r>
            <a:r>
              <a:rPr lang="cs-CZ" sz="2000" b="1" dirty="0"/>
              <a:t>: </a:t>
            </a:r>
            <a:r>
              <a:rPr lang="cs-CZ" sz="2000" b="1" dirty="0" err="1"/>
              <a:t>Excitement</a:t>
            </a:r>
            <a:r>
              <a:rPr lang="cs-CZ" sz="2000" b="1" dirty="0"/>
              <a:t> and </a:t>
            </a:r>
            <a:r>
              <a:rPr lang="cs-CZ" sz="2000" b="1" dirty="0" err="1"/>
              <a:t>Growth</a:t>
            </a:r>
            <a:r>
              <a:rPr lang="cs-CZ" sz="2000" b="1" dirty="0"/>
              <a:t> in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Human</a:t>
            </a:r>
            <a:r>
              <a:rPr lang="cs-CZ" sz="2000" b="1" dirty="0"/>
              <a:t> Personality“</a:t>
            </a:r>
            <a:r>
              <a:rPr lang="cs-CZ" sz="2000" dirty="0"/>
              <a:t>, která zpřístupňuje základní principy Gestalt terapie.</a:t>
            </a:r>
          </a:p>
        </p:txBody>
      </p:sp>
    </p:spTree>
    <p:extLst>
      <p:ext uri="{BB962C8B-B14F-4D97-AF65-F5344CB8AC3E}">
        <p14:creationId xmlns:p14="http://schemas.microsoft.com/office/powerpoint/2010/main" val="390119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7981-9C19-49FF-B30E-80E51769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61573"/>
          </a:xfrm>
        </p:spPr>
        <p:txBody>
          <a:bodyPr/>
          <a:lstStyle/>
          <a:p>
            <a:r>
              <a:rPr lang="cs-CZ" cap="small" dirty="0"/>
              <a:t>Základní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D1821-92DD-42AC-B09D-0A22C3C8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12381"/>
            <a:ext cx="9601196" cy="3363488"/>
          </a:xfrm>
        </p:spPr>
        <p:txBody>
          <a:bodyPr>
            <a:normAutofit fontScale="92500"/>
          </a:bodyPr>
          <a:lstStyle/>
          <a:p>
            <a:r>
              <a:rPr lang="cs-CZ" dirty="0"/>
              <a:t>Terapie směřuje k </a:t>
            </a:r>
            <a:r>
              <a:rPr lang="cs-CZ" b="1" dirty="0"/>
              <a:t>sebepřijetí</a:t>
            </a:r>
            <a:r>
              <a:rPr lang="cs-CZ" dirty="0"/>
              <a:t>, </a:t>
            </a:r>
            <a:r>
              <a:rPr lang="cs-CZ" b="1" dirty="0"/>
              <a:t>sebevyjádření</a:t>
            </a:r>
            <a:r>
              <a:rPr lang="cs-CZ" dirty="0"/>
              <a:t>, </a:t>
            </a:r>
            <a:r>
              <a:rPr lang="cs-CZ" b="1" dirty="0"/>
              <a:t>seberealizaci</a:t>
            </a:r>
            <a:r>
              <a:rPr lang="cs-CZ" dirty="0"/>
              <a:t> a </a:t>
            </a:r>
            <a:r>
              <a:rPr lang="cs-CZ" b="1" dirty="0"/>
              <a:t>osobnímu růstu.</a:t>
            </a:r>
          </a:p>
          <a:p>
            <a:r>
              <a:rPr lang="cs-CZ" dirty="0"/>
              <a:t>Terapie je založena na předpokladu, že člověk má od narození zdroje a schopnosti potřebné k navazování vzájemně prospěšného kontaktu s druhými lidmi a okolním prostředím a k prožití uspokojivého a tvořivého života.</a:t>
            </a:r>
          </a:p>
          <a:p>
            <a:r>
              <a:rPr lang="cs-CZ" dirty="0"/>
              <a:t>Osobní potenciál a proces seberozvoje může být v dětství i během dalšího života různými způsoby narušen a člověk uvízne ve fixovaných vztahových vzorcích.</a:t>
            </a:r>
          </a:p>
          <a:p>
            <a:r>
              <a:rPr lang="cs-CZ" b="1" dirty="0"/>
              <a:t>Nejjednodušeji můžeme myšlenku vyjádřit tak, že v </a:t>
            </a:r>
            <a:r>
              <a:rPr lang="cs-CZ" b="1" dirty="0" err="1"/>
              <a:t>gestalt</a:t>
            </a:r>
            <a:r>
              <a:rPr lang="cs-CZ" b="1" dirty="0"/>
              <a:t> terapii se jedná o to, aby každý byl sám sebou a plně se přijímal.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55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98C9E-B493-486A-9539-631A4807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Cíle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5AADA-852B-4236-A445-C7363354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Zkoumat a odkrývat vztahové vzorce </a:t>
            </a:r>
            <a:r>
              <a:rPr lang="cs-CZ" dirty="0"/>
              <a:t>a nyní způsoby, jak tyto vzorce ovlivňují život klienta v současnosti, a nalézat nové, tvořivější způsoby kontaktu s okolím.</a:t>
            </a:r>
          </a:p>
          <a:p>
            <a:r>
              <a:rPr lang="cs-CZ" dirty="0"/>
              <a:t>V aktuálním dění terapeutické situace a především v terapeutickém vztahu klient rozšiřuje své </a:t>
            </a:r>
            <a:r>
              <a:rPr lang="cs-CZ" b="1" dirty="0"/>
              <a:t>uvědomění v emoční, kognitivní i tělesné složce </a:t>
            </a:r>
            <a:r>
              <a:rPr lang="cs-CZ" dirty="0"/>
              <a:t>a je poté schopen </a:t>
            </a:r>
            <a:r>
              <a:rPr lang="cs-CZ" b="1" dirty="0"/>
              <a:t>převzít zodpovědnost za svobodné vyjádření svých potřeb.</a:t>
            </a:r>
          </a:p>
          <a:p>
            <a:r>
              <a:rPr lang="cs-CZ" dirty="0"/>
              <a:t>Terapeut umožňuje pacientovi </a:t>
            </a:r>
            <a:r>
              <a:rPr lang="cs-CZ" b="1" dirty="0"/>
              <a:t>zpřítomnit zkušenosti, zážitky a vzorce reagování </a:t>
            </a:r>
            <a:r>
              <a:rPr lang="cs-CZ" dirty="0"/>
              <a:t>z jeho osobní historie a vyzkoušet si nové, vhodnější způsoby fungování ve vztahu k okolí i k sobě samému.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2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2DD37-C109-4653-8843-D1AEA08F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Současné pojetí a význam pro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362A2-F8BE-43D6-A512-7595BFF0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Gestalt terapie se dnes uplatňuje nejen v práci s relativně zdravými jedinci, ale velmi významně v klinické praxi v širokém okruhu psychických poruch, např.: </a:t>
            </a:r>
            <a:r>
              <a:rPr lang="cs-CZ" b="1" dirty="0"/>
              <a:t>úzkostné a depresivní poruchy, závislosti, poruchy osobnosti, psychotické poruchy, poruchy příjmu potravy, posttraumatické stavy i psychosomatické choroby</a:t>
            </a:r>
            <a:r>
              <a:rPr lang="cs-CZ" dirty="0"/>
              <a:t>.</a:t>
            </a:r>
          </a:p>
          <a:p>
            <a:r>
              <a:rPr lang="cs-CZ" dirty="0"/>
              <a:t>Ve srovnání s jinými druhy terapie dává Gestalt veliký </a:t>
            </a:r>
            <a:r>
              <a:rPr lang="cs-CZ" b="1" dirty="0"/>
              <a:t>důraz na neverbální projevy chování</a:t>
            </a:r>
            <a:r>
              <a:rPr lang="cs-CZ" dirty="0"/>
              <a:t> (výrazy obličeje, polohy a pohyby těla, tón řeči, atd.). Tento zájem o neverbální projevy je odrazem vlivu Wilhelma Reicha, u kterého </a:t>
            </a:r>
            <a:r>
              <a:rPr lang="cs-CZ" dirty="0" err="1"/>
              <a:t>Perls</a:t>
            </a:r>
            <a:r>
              <a:rPr lang="cs-CZ" dirty="0"/>
              <a:t> prodělal psychoanalýzu. Mluvíme tedy o expresivní formě terapie. </a:t>
            </a:r>
          </a:p>
          <a:p>
            <a:r>
              <a:rPr lang="cs-CZ" dirty="0"/>
              <a:t>Terapie má vypracován vlastní přístup pro práci se skupinou, dětmi, párem či s rodinou.</a:t>
            </a:r>
          </a:p>
          <a:p>
            <a:r>
              <a:rPr lang="cs-CZ" dirty="0"/>
              <a:t>Spojujícím rysem mezi jednotlivými podobami </a:t>
            </a:r>
            <a:r>
              <a:rPr lang="cs-CZ" dirty="0" err="1"/>
              <a:t>gestalt</a:t>
            </a:r>
            <a:r>
              <a:rPr lang="cs-CZ" dirty="0"/>
              <a:t> přístupu je zásadní důraz kladený na </a:t>
            </a:r>
            <a:r>
              <a:rPr lang="cs-CZ" b="1" dirty="0"/>
              <a:t>uvědomění</a:t>
            </a:r>
            <a:r>
              <a:rPr lang="cs-CZ" dirty="0"/>
              <a:t> a </a:t>
            </a:r>
            <a:r>
              <a:rPr lang="cs-CZ" b="1" dirty="0"/>
              <a:t>kontakt </a:t>
            </a:r>
            <a:r>
              <a:rPr lang="cs-CZ" dirty="0"/>
              <a:t>(Roubal, 2010).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35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3D792B76-624D-4CFF-92F0-4D52F56D6F28}"/>
              </a:ext>
            </a:extLst>
          </p:cNvPr>
          <p:cNvSpPr txBox="1"/>
          <p:nvPr/>
        </p:nvSpPr>
        <p:spPr>
          <a:xfrm>
            <a:off x="1020933" y="861134"/>
            <a:ext cx="1012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1A84D2C-6578-4022-832A-6BB41C434FA7}"/>
              </a:ext>
            </a:extLst>
          </p:cNvPr>
          <p:cNvSpPr txBox="1"/>
          <p:nvPr/>
        </p:nvSpPr>
        <p:spPr>
          <a:xfrm>
            <a:off x="1020933" y="1122628"/>
            <a:ext cx="964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Joyce</a:t>
            </a:r>
            <a:r>
              <a:rPr lang="cs-CZ" dirty="0"/>
              <a:t> a </a:t>
            </a:r>
            <a:r>
              <a:rPr lang="cs-CZ" dirty="0" err="1"/>
              <a:t>Sills</a:t>
            </a:r>
            <a:r>
              <a:rPr lang="cs-CZ" dirty="0"/>
              <a:t> (2006) uvádějí příklad terapeutického dialogu zaměřeného na </a:t>
            </a:r>
            <a:r>
              <a:rPr lang="cs-CZ" b="1" dirty="0"/>
              <a:t>uvědomování</a:t>
            </a:r>
            <a:r>
              <a:rPr lang="cs-CZ" dirty="0"/>
              <a:t>: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31E782-5330-48AB-99A4-EEB3422F70DC}"/>
              </a:ext>
            </a:extLst>
          </p:cNvPr>
          <p:cNvSpPr txBox="1"/>
          <p:nvPr/>
        </p:nvSpPr>
        <p:spPr>
          <a:xfrm>
            <a:off x="1095375" y="1733550"/>
            <a:ext cx="4248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Ben: </a:t>
            </a:r>
            <a:r>
              <a:rPr lang="cs-CZ" dirty="0"/>
              <a:t>Není mi jasné, o čem mluvit tento týden. (vypadá nesvůj) </a:t>
            </a:r>
          </a:p>
          <a:p>
            <a:r>
              <a:rPr lang="cs-CZ" b="1" dirty="0"/>
              <a:t>Terapeut: </a:t>
            </a:r>
            <a:r>
              <a:rPr lang="cs-CZ" dirty="0"/>
              <a:t>Podívejte se chvilku na to, co si uvědomujete, když sedíte tady se mnou. </a:t>
            </a:r>
          </a:p>
          <a:p>
            <a:r>
              <a:rPr lang="cs-CZ" b="1" dirty="0"/>
              <a:t>Ben: </a:t>
            </a:r>
            <a:r>
              <a:rPr lang="cs-CZ" dirty="0"/>
              <a:t>Nic si neuvědomuju. </a:t>
            </a:r>
          </a:p>
          <a:p>
            <a:r>
              <a:rPr lang="cs-CZ" b="1" dirty="0"/>
              <a:t>Terapeut: </a:t>
            </a:r>
            <a:r>
              <a:rPr lang="cs-CZ" dirty="0"/>
              <a:t>Jak se teď cítíte? </a:t>
            </a:r>
          </a:p>
          <a:p>
            <a:r>
              <a:rPr lang="cs-CZ" b="1" dirty="0"/>
              <a:t>Ben: </a:t>
            </a:r>
            <a:r>
              <a:rPr lang="cs-CZ" dirty="0"/>
              <a:t>Prázdný. (ticho) </a:t>
            </a:r>
          </a:p>
          <a:p>
            <a:r>
              <a:rPr lang="cs-CZ" b="1" dirty="0"/>
              <a:t>Terapeut: </a:t>
            </a:r>
            <a:r>
              <a:rPr lang="cs-CZ" dirty="0"/>
              <a:t>Můžete mi popsat to „prázdno“? </a:t>
            </a:r>
            <a:r>
              <a:rPr lang="cs-CZ" b="1" dirty="0"/>
              <a:t>Ben: </a:t>
            </a:r>
            <a:r>
              <a:rPr lang="cs-CZ" dirty="0"/>
              <a:t>Jsem jakoby sevřený a nevím, co dělat. </a:t>
            </a:r>
            <a:r>
              <a:rPr lang="cs-CZ" b="1" dirty="0"/>
              <a:t>Terapeut: </a:t>
            </a:r>
            <a:r>
              <a:rPr lang="cs-CZ" dirty="0"/>
              <a:t>Podle čeho poznáváte, že jste sevřený?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7526BD-557F-4342-8A08-9B30FA57FF73}"/>
              </a:ext>
            </a:extLst>
          </p:cNvPr>
          <p:cNvSpPr txBox="1"/>
          <p:nvPr/>
        </p:nvSpPr>
        <p:spPr>
          <a:xfrm>
            <a:off x="5885895" y="1751231"/>
            <a:ext cx="3922600" cy="261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Ben: </a:t>
            </a:r>
            <a:r>
              <a:rPr lang="cs-CZ" dirty="0"/>
              <a:t>Mám stažená ramena a jsem v rozpacích. </a:t>
            </a:r>
          </a:p>
          <a:p>
            <a:r>
              <a:rPr lang="cs-CZ" b="1" dirty="0"/>
              <a:t>Terapeut: </a:t>
            </a:r>
            <a:r>
              <a:rPr lang="cs-CZ" dirty="0"/>
              <a:t>V rozpacích? </a:t>
            </a:r>
          </a:p>
          <a:p>
            <a:r>
              <a:rPr lang="cs-CZ" b="1" dirty="0"/>
              <a:t>Ben: </a:t>
            </a:r>
            <a:r>
              <a:rPr lang="cs-CZ" dirty="0"/>
              <a:t>Ano. (ticho) </a:t>
            </a:r>
          </a:p>
          <a:p>
            <a:r>
              <a:rPr lang="cs-CZ" b="1" dirty="0"/>
              <a:t>Terapeut: </a:t>
            </a:r>
            <a:r>
              <a:rPr lang="cs-CZ" dirty="0"/>
              <a:t>Zajímá mne, jaké to pro vás je, být v rozpacích. </a:t>
            </a:r>
          </a:p>
          <a:p>
            <a:r>
              <a:rPr lang="cs-CZ" b="1" dirty="0"/>
              <a:t>Ben: </a:t>
            </a:r>
            <a:r>
              <a:rPr lang="cs-CZ" dirty="0"/>
              <a:t>Jako bych se styděl. </a:t>
            </a:r>
          </a:p>
          <a:p>
            <a:r>
              <a:rPr lang="cs-CZ" b="1" dirty="0"/>
              <a:t>Terapeut: </a:t>
            </a:r>
            <a:r>
              <a:rPr lang="cs-CZ" dirty="0"/>
              <a:t>A co se ještě děje? </a:t>
            </a:r>
          </a:p>
          <a:p>
            <a:r>
              <a:rPr lang="cs-CZ" b="1" dirty="0"/>
              <a:t>Ben: </a:t>
            </a:r>
            <a:r>
              <a:rPr lang="cs-CZ" dirty="0"/>
              <a:t>Dostávám strach, že mne kritizujete.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592CB97-018E-4819-997B-BF81A1FB615D}"/>
              </a:ext>
            </a:extLst>
          </p:cNvPr>
          <p:cNvSpPr txBox="1"/>
          <p:nvPr/>
        </p:nvSpPr>
        <p:spPr>
          <a:xfrm>
            <a:off x="1095375" y="5211192"/>
            <a:ext cx="1004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Tímto způsobem Ben zaměřuje pozornost na tělesný proces, uvědomuje si svoji nepohodu ve vztahu s terapeutem a rozpoznává svůj strach z kritiky, který mu brání v navazování kontaktu ve vztahu.</a:t>
            </a:r>
          </a:p>
        </p:txBody>
      </p:sp>
    </p:spTree>
    <p:extLst>
      <p:ext uri="{BB962C8B-B14F-4D97-AF65-F5344CB8AC3E}">
        <p14:creationId xmlns:p14="http://schemas.microsoft.com/office/powerpoint/2010/main" val="279946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8A9F4-7958-4275-906A-07C73E29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GESTALT TERAPEUTICKÝ POHLED   NA POPORODNÍ DEPRESI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2A7F2-B533-427B-9B75-7203A913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88256"/>
          </a:xfrm>
        </p:spPr>
        <p:txBody>
          <a:bodyPr>
            <a:normAutofit fontScale="62500" lnSpcReduction="20000"/>
          </a:bodyPr>
          <a:lstStyle/>
          <a:p>
            <a:r>
              <a:rPr lang="cs-CZ" sz="3300" b="1" dirty="0"/>
              <a:t>Cílem terapie deprese je obnovit spontaneitu přetváření osobnosti v interakci      s okolím podle aktuální potřeby. </a:t>
            </a:r>
          </a:p>
          <a:p>
            <a:r>
              <a:rPr lang="cs-CZ" sz="3300" dirty="0"/>
              <a:t>Založen na podpůrném terapeutickém vztahu - podporuje uvědomění a přijetí emočního prožitku pacientky a učí ji novým způsobům emočního zpracování.</a:t>
            </a:r>
          </a:p>
          <a:p>
            <a:r>
              <a:rPr lang="cs-CZ" sz="3300" dirty="0"/>
              <a:t>Přístup je daleko méně konfrontující, více podporující, empatický a oceňující.</a:t>
            </a:r>
          </a:p>
          <a:p>
            <a:r>
              <a:rPr lang="cs-CZ" sz="3300" dirty="0"/>
              <a:t>Terapeutická sezení zahrnují: napojení a uvědomění/vybavování a zkoumání emocionálního materiálu/transformaci (podpora nově se objevujícího sebepojetí).</a:t>
            </a:r>
          </a:p>
          <a:p>
            <a:r>
              <a:rPr lang="cs-CZ" sz="3300" dirty="0"/>
              <a:t>Terapeut aktivně upozorňuje na drobné úspěchy v situaci </a:t>
            </a:r>
            <a:r>
              <a:rPr lang="cs-CZ" sz="3300" b="1" dirty="0"/>
              <a:t>teď a tady</a:t>
            </a:r>
            <a:r>
              <a:rPr lang="cs-CZ" sz="3300" dirty="0"/>
              <a:t>, vede pacientku    k vyjádření </a:t>
            </a:r>
            <a:r>
              <a:rPr lang="cs-CZ" sz="3300" b="1" dirty="0"/>
              <a:t>sebeocenění.</a:t>
            </a:r>
          </a:p>
          <a:p>
            <a:r>
              <a:rPr lang="cs-CZ" sz="3300" dirty="0"/>
              <a:t>Dle výzkumů je </a:t>
            </a:r>
            <a:r>
              <a:rPr lang="cs-CZ" sz="3300" dirty="0" err="1"/>
              <a:t>gestalt</a:t>
            </a:r>
            <a:r>
              <a:rPr lang="cs-CZ" sz="3300" dirty="0"/>
              <a:t> terapie nejúčinnější u pacientek značně socializovaných               s tendencí k internalizaci a k malému odporu.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97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D7129-AC59-49DA-B49D-0E328B6E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FEDDF2-1506-4FD6-BD50-0F32092A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Ukázka </a:t>
            </a:r>
            <a:r>
              <a:rPr lang="cs-CZ" dirty="0" err="1"/>
              <a:t>gestalt</a:t>
            </a:r>
            <a:r>
              <a:rPr lang="cs-CZ" dirty="0"/>
              <a:t> terapie (EN, 5 min):</a:t>
            </a:r>
          </a:p>
          <a:p>
            <a:r>
              <a:rPr lang="cs-CZ" dirty="0">
                <a:hlinkClick r:id="rId2"/>
              </a:rPr>
              <a:t>https://www.youtube.com/watch?v=-Rokt_YywZ0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Komunikace je klíčová během těhotenství:</a:t>
            </a:r>
          </a:p>
          <a:p>
            <a:r>
              <a:rPr lang="cs-CZ" dirty="0">
                <a:hlinkClick r:id="rId3"/>
              </a:rPr>
              <a:t>https://www.youtube.com/watch?v=izPTYKPJaBw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Komunikace s pacientem:</a:t>
            </a:r>
          </a:p>
          <a:p>
            <a:r>
              <a:rPr lang="cs-CZ" dirty="0">
                <a:hlinkClick r:id="rId4"/>
              </a:rPr>
              <a:t>https://www.youtube.com/watch?v=S4wWClQhZaA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5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FF371-47AB-4BAD-8080-CED5F5A5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711A6-CCDC-452E-9775-5B972E2B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192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MELÍŠKOVÁ, Jana. </a:t>
            </a:r>
            <a:r>
              <a:rPr lang="cs-CZ" i="1" dirty="0"/>
              <a:t>Komunikace na porodním sále</a:t>
            </a:r>
            <a:r>
              <a:rPr lang="cs-CZ" dirty="0"/>
              <a:t> [online]. Jihočeská univerzita v Českých Budějovicích. Bakalářská práce. Vedoucí práce Mgr. Andrea </a:t>
            </a:r>
            <a:r>
              <a:rPr lang="cs-CZ" dirty="0" err="1"/>
              <a:t>Festová</a:t>
            </a:r>
            <a:r>
              <a:rPr lang="cs-CZ" dirty="0"/>
              <a:t>. České Budějovice, 2010 [cit. 2020-04-08]. Dostupné z: https://theses.cz/id/vgqo67/downloadPraceContent_adipIdno_16812?lang=en.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ŠPATENKOVÁ, N, KRÁLOVÁ, J. </a:t>
            </a:r>
            <a:r>
              <a:rPr lang="cs-CZ" i="1" dirty="0"/>
              <a:t>Základní otázky komunikace: Komunikace (nejen) pro sestry</a:t>
            </a:r>
            <a:r>
              <a:rPr lang="cs-CZ" dirty="0"/>
              <a:t>. 1. vyd. Praha: </a:t>
            </a:r>
            <a:r>
              <a:rPr lang="cs-CZ" dirty="0" err="1"/>
              <a:t>Galén</a:t>
            </a:r>
            <a:r>
              <a:rPr lang="cs-CZ" dirty="0"/>
              <a:t>, 2009. 128 s. ISBN 978-80-7262-599-4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BAŠTECKÁ, B., J. KNOP, J. ROUBAL a kol., 2009. </a:t>
            </a:r>
            <a:r>
              <a:rPr lang="cs-CZ" i="1" dirty="0"/>
              <a:t>Psychologická encyklopedie: aplikovaná psychologie</a:t>
            </a:r>
            <a:r>
              <a:rPr lang="cs-CZ" dirty="0"/>
              <a:t>. Praha: Portál. ISBN 978-80-7367-470-0.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ROUBAL, J., 2010. </a:t>
            </a:r>
            <a:r>
              <a:rPr lang="cs-CZ" i="1" dirty="0"/>
              <a:t>Gestalt terapie</a:t>
            </a:r>
            <a:r>
              <a:rPr lang="cs-CZ" dirty="0"/>
              <a:t>. In </a:t>
            </a:r>
            <a:r>
              <a:rPr lang="cs-CZ" dirty="0" err="1"/>
              <a:t>Vybiral</a:t>
            </a:r>
            <a:r>
              <a:rPr lang="cs-CZ" dirty="0"/>
              <a:t>, Z., Roubal, J. (</a:t>
            </a:r>
            <a:r>
              <a:rPr lang="cs-CZ" dirty="0" err="1"/>
              <a:t>Eds</a:t>
            </a:r>
            <a:r>
              <a:rPr lang="cs-CZ" dirty="0"/>
              <a:t>.). Současná psychoterapie. 1. vyd. Praha: Portál. s. 164-194, 31 s. 615.8 – Psychoterapie. ISBN 978-80-7367-682-7.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ROUBAL, J., 2007. </a:t>
            </a:r>
            <a:r>
              <a:rPr lang="cs-CZ" i="1" dirty="0"/>
              <a:t>Psychoterapie deprese – přístup </a:t>
            </a:r>
            <a:r>
              <a:rPr lang="cs-CZ" i="1" dirty="0" err="1"/>
              <a:t>gestalt</a:t>
            </a:r>
            <a:r>
              <a:rPr lang="cs-CZ" i="1" dirty="0"/>
              <a:t> terapie</a:t>
            </a:r>
            <a:r>
              <a:rPr lang="cs-CZ" dirty="0"/>
              <a:t>. </a:t>
            </a:r>
            <a:r>
              <a:rPr lang="pl-PL" dirty="0"/>
              <a:t>Čes. a slov. Psychiat., 103, 2007, No. 7, pp. 341–345. Praha: Galén.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31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9ED2C7B-B7BE-4F4D-8D6D-4713DAB5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 cap="small"/>
              <a:t>I. Komunikační Psychoterapie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D1214C9A-DA8C-4761-83F4-B8E898271D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r="2" b="2"/>
          <a:stretch/>
        </p:blipFill>
        <p:spPr>
          <a:xfrm>
            <a:off x="1479358" y="1509966"/>
            <a:ext cx="5250442" cy="383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BA343-8081-45CC-95DF-22A825E6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563533" cy="358637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vychází z teorie komunikace</a:t>
            </a:r>
          </a:p>
          <a:p>
            <a:r>
              <a:rPr lang="pl-PL" dirty="0"/>
              <a:t>zaměřuje se na jedince     a jeho interakce s okolím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i="1" dirty="0"/>
              <a:t>„Nelze nekomunikovat.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i="1" dirty="0"/>
              <a:t>Každé chování je komunikace.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i="1" dirty="0"/>
              <a:t>A proto, že neexistuje nechování, nemůže neexistovat komunikace.“ </a:t>
            </a:r>
            <a:r>
              <a:rPr lang="cs-CZ" dirty="0"/>
              <a:t>P. </a:t>
            </a:r>
            <a:r>
              <a:rPr lang="cs-CZ" dirty="0" err="1"/>
              <a:t>Watzlawick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0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09089-56D8-402C-9FE6-650BC704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Vznik a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102C53-9021-40E7-A8BF-41D2B584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85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Významný podíl na tvorbě této teorie měla skupina psychologů a terapeutů z Palo </a:t>
            </a:r>
            <a:r>
              <a:rPr lang="cs-CZ" dirty="0" err="1"/>
              <a:t>Alto</a:t>
            </a:r>
            <a:r>
              <a:rPr lang="cs-CZ" dirty="0"/>
              <a:t> v Kalifornii. Ke známým jménům této školy patří V. </a:t>
            </a:r>
            <a:r>
              <a:rPr lang="cs-CZ" dirty="0" err="1"/>
              <a:t>Satirová</a:t>
            </a:r>
            <a:r>
              <a:rPr lang="cs-CZ" dirty="0"/>
              <a:t>, E. </a:t>
            </a:r>
            <a:r>
              <a:rPr lang="cs-CZ" dirty="0" err="1"/>
              <a:t>Hall</a:t>
            </a:r>
            <a:r>
              <a:rPr lang="cs-CZ" dirty="0"/>
              <a:t>, A. </a:t>
            </a:r>
            <a:r>
              <a:rPr lang="cs-CZ" dirty="0" err="1"/>
              <a:t>Sheflen</a:t>
            </a:r>
            <a:r>
              <a:rPr lang="cs-CZ" dirty="0"/>
              <a:t> a Paul Watzlavik.</a:t>
            </a:r>
          </a:p>
          <a:p>
            <a:r>
              <a:rPr lang="cs-CZ" dirty="0"/>
              <a:t>Týmy spolupracovníků v letech 1952-1962 prošli změnami v obsazení a to bylo znát na modifikaci oblasti, na kterou se zaměřovaly. </a:t>
            </a:r>
          </a:p>
          <a:p>
            <a:r>
              <a:rPr lang="cs-CZ" dirty="0"/>
              <a:t>Dále byly ovlivňovány moderní krátkodobou terapií determinovanou vědeckými metodami </a:t>
            </a:r>
            <a:r>
              <a:rPr lang="cs-CZ" i="1" dirty="0"/>
              <a:t>„</a:t>
            </a:r>
            <a:r>
              <a:rPr lang="cs-CZ" i="1" dirty="0" err="1"/>
              <a:t>hypnoterapeuta</a:t>
            </a:r>
            <a:r>
              <a:rPr lang="cs-CZ" i="1" dirty="0"/>
              <a:t> </a:t>
            </a:r>
            <a:r>
              <a:rPr lang="cs-CZ" i="1" dirty="0" err="1"/>
              <a:t>Miltona</a:t>
            </a:r>
            <a:r>
              <a:rPr lang="cs-CZ" i="1" dirty="0"/>
              <a:t> </a:t>
            </a:r>
            <a:r>
              <a:rPr lang="cs-CZ" i="1" dirty="0" err="1"/>
              <a:t>Eriksona</a:t>
            </a:r>
            <a:r>
              <a:rPr lang="cs-CZ" i="1" dirty="0"/>
              <a:t>. V teorii se kromě systémového přístupu začala věnovat pozornost … komunikaci a činnosti nedominantní hemisféry.“</a:t>
            </a:r>
            <a:r>
              <a:rPr lang="cs-CZ" dirty="0"/>
              <a:t>(Kratochvíl, 2006, s. 77).</a:t>
            </a:r>
          </a:p>
        </p:txBody>
      </p:sp>
    </p:spTree>
    <p:extLst>
      <p:ext uri="{BB962C8B-B14F-4D97-AF65-F5344CB8AC3E}">
        <p14:creationId xmlns:p14="http://schemas.microsoft.com/office/powerpoint/2010/main" val="198846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178AB-4A63-40EF-AD27-AD822D7F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43818"/>
          </a:xfrm>
        </p:spPr>
        <p:txBody>
          <a:bodyPr>
            <a:normAutofit fontScale="90000"/>
          </a:bodyPr>
          <a:lstStyle/>
          <a:p>
            <a:r>
              <a:rPr lang="cs-CZ" sz="3900" cap="small" dirty="0"/>
              <a:t>ZÁKLADNÍ KOMUNIKAČNÍ AXIOMY </a:t>
            </a:r>
            <a:br>
              <a:rPr lang="cs-CZ" sz="3900" cap="small" dirty="0"/>
            </a:br>
            <a:r>
              <a:rPr lang="cs-CZ" sz="3900" cap="small" dirty="0"/>
              <a:t>(</a:t>
            </a:r>
            <a:r>
              <a:rPr lang="cs-CZ" dirty="0"/>
              <a:t>Paul Watzlavik)</a:t>
            </a:r>
            <a:endParaRPr lang="cs-CZ" cap="small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86B04-A857-40ED-80DF-91633D72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1) Nelze nekomunikovat - každé chování má charakter sdělení</a:t>
            </a:r>
            <a:r>
              <a:rPr lang="cs-CZ" dirty="0"/>
              <a:t>, je komunikativní. V mezilidském, sociálním kontextu nelze nekomunikovat. I odmítnutí vyslat nebo přijmout sdělení komentuje vztah lidí, kteří jsou v kontaktu.</a:t>
            </a:r>
          </a:p>
          <a:p>
            <a:pPr marL="0" indent="0">
              <a:buNone/>
            </a:pPr>
            <a:r>
              <a:rPr lang="cs-CZ" b="1" dirty="0"/>
              <a:t>2) Dvě úrovně komunikace - </a:t>
            </a:r>
            <a:r>
              <a:rPr lang="cs-CZ" dirty="0"/>
              <a:t>každé sdělení má dvě úrovně, dvě funkce: </a:t>
            </a:r>
            <a:r>
              <a:rPr lang="cs-CZ" b="1" dirty="0"/>
              <a:t>obsahovou a vztahovou</a:t>
            </a:r>
            <a:r>
              <a:rPr lang="cs-CZ" dirty="0"/>
              <a:t>. Obsahová úroveň sdělení je věcná informovanost. Vztahová úroveň sdělení charakterizuje vztah jedinců a význam informace v kontextu tohoto vztahu (jde-li o žádání, nařizování, zakazování, atd.).</a:t>
            </a:r>
          </a:p>
          <a:p>
            <a:pPr marL="0" indent="0">
              <a:buNone/>
            </a:pPr>
            <a:r>
              <a:rPr lang="cs-CZ" b="1" dirty="0"/>
              <a:t>3) Vždy dochází ke zkreslení </a:t>
            </a:r>
            <a:r>
              <a:rPr lang="cs-CZ" dirty="0"/>
              <a:t>– co mělo být sděleno, jak tomu druhý porozuměl.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83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C1A00-58C8-408D-BBF5-5AEB3665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Komunikační bariéry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90FDD-007A-4292-BF17-0C3D1B3B9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310128"/>
          </a:xfrm>
        </p:spPr>
        <p:txBody>
          <a:bodyPr>
            <a:normAutofit fontScale="62500" lnSpcReduction="20000"/>
          </a:bodyPr>
          <a:lstStyle/>
          <a:p>
            <a:r>
              <a:rPr lang="cs-CZ" sz="2600" dirty="0"/>
              <a:t>Komunikační bariéry jsou překážky, které stojí v cestě efektivní komunikaci. Chceme-li se dohodnout, potřebujeme komunikační bariéry omezovat.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sz="2700" b="1" u="sng" dirty="0"/>
              <a:t>Hlavní komunikační bariéry</a:t>
            </a:r>
            <a:endParaRPr lang="cs-CZ" sz="2700" dirty="0"/>
          </a:p>
          <a:p>
            <a:pPr lvl="1"/>
            <a:r>
              <a:rPr lang="cs-CZ" sz="2600" dirty="0"/>
              <a:t>  hluk</a:t>
            </a:r>
          </a:p>
          <a:p>
            <a:pPr lvl="1"/>
            <a:r>
              <a:rPr lang="cs-CZ" sz="2600" dirty="0"/>
              <a:t>  jazyk</a:t>
            </a:r>
          </a:p>
          <a:p>
            <a:pPr lvl="1"/>
            <a:r>
              <a:rPr lang="cs-CZ" sz="2600" dirty="0"/>
              <a:t>  stres</a:t>
            </a:r>
          </a:p>
          <a:p>
            <a:pPr lvl="1"/>
            <a:r>
              <a:rPr lang="cs-CZ" sz="2600" dirty="0"/>
              <a:t>  představa a zaujatost</a:t>
            </a:r>
          </a:p>
          <a:p>
            <a:pPr lvl="1"/>
            <a:r>
              <a:rPr lang="cs-CZ" sz="2600" dirty="0"/>
              <a:t>  zkreslení</a:t>
            </a:r>
          </a:p>
          <a:p>
            <a:pPr lvl="1"/>
            <a:r>
              <a:rPr lang="cs-CZ" sz="2600" dirty="0"/>
              <a:t>  okamžitý osobní stav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55C908-A330-483D-AD67-3B8192D78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700" b="1" u="sng" dirty="0"/>
              <a:t>Komunikační bariéry u rodičky/těhotné ženy</a:t>
            </a:r>
          </a:p>
          <a:p>
            <a:r>
              <a:rPr lang="cs-CZ" sz="2600" dirty="0"/>
              <a:t>Emoční stav a prožívání</a:t>
            </a:r>
          </a:p>
          <a:p>
            <a:r>
              <a:rPr lang="cs-CZ" sz="2600" dirty="0"/>
              <a:t>Nesoustředěnost</a:t>
            </a:r>
          </a:p>
          <a:p>
            <a:r>
              <a:rPr lang="cs-CZ" sz="2600" dirty="0"/>
              <a:t>Netrpělivost</a:t>
            </a:r>
          </a:p>
          <a:p>
            <a:r>
              <a:rPr lang="cs-CZ" sz="2600" dirty="0"/>
              <a:t>Nedostatek empatie</a:t>
            </a:r>
          </a:p>
          <a:p>
            <a:r>
              <a:rPr lang="cs-CZ" sz="2600" dirty="0"/>
              <a:t>Povýšenost</a:t>
            </a:r>
          </a:p>
          <a:p>
            <a:r>
              <a:rPr lang="cs-CZ" sz="2600" dirty="0"/>
              <a:t>Skákání do řeči</a:t>
            </a:r>
          </a:p>
          <a:p>
            <a:r>
              <a:rPr lang="cs-CZ" sz="2600" dirty="0"/>
              <a:t>Vizuální rozptylování</a:t>
            </a:r>
          </a:p>
          <a:p>
            <a:r>
              <a:rPr lang="cs-CZ" sz="2600" dirty="0"/>
              <a:t>Bolest/strach</a:t>
            </a:r>
          </a:p>
          <a:p>
            <a:r>
              <a:rPr lang="cs-CZ" sz="2600" dirty="0"/>
              <a:t>Jazyková bariéra (nutná přítomnost tlumočníka)</a:t>
            </a:r>
          </a:p>
        </p:txBody>
      </p:sp>
    </p:spTree>
    <p:extLst>
      <p:ext uri="{BB962C8B-B14F-4D97-AF65-F5344CB8AC3E}">
        <p14:creationId xmlns:p14="http://schemas.microsoft.com/office/powerpoint/2010/main" val="375048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67BEA0D-3BD8-4DD0-B494-E9C8F287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KOMUNIKACE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741072-6937-48B5-903A-6824341A3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026" y="2449537"/>
            <a:ext cx="4718304" cy="576262"/>
          </a:xfrm>
        </p:spPr>
        <p:txBody>
          <a:bodyPr/>
          <a:lstStyle/>
          <a:p>
            <a:r>
              <a:rPr lang="cs-CZ" dirty="0"/>
              <a:t>Neverbální komunikace (75 %)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106BB0-7EA0-4D50-92BA-C4F32DAF5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26" y="3025799"/>
            <a:ext cx="4718304" cy="2850068"/>
          </a:xfrm>
        </p:spPr>
        <p:txBody>
          <a:bodyPr>
            <a:noAutofit/>
          </a:bodyPr>
          <a:lstStyle/>
          <a:p>
            <a:r>
              <a:rPr lang="cs-CZ" sz="1500" dirty="0"/>
              <a:t>  velmi důležitá v práci PA</a:t>
            </a:r>
          </a:p>
          <a:p>
            <a:r>
              <a:rPr lang="cs-CZ" sz="1500" dirty="0"/>
              <a:t>  mimika </a:t>
            </a:r>
          </a:p>
          <a:p>
            <a:r>
              <a:rPr lang="cs-CZ" sz="1500" dirty="0"/>
              <a:t>  oční kontakt (zrakem vnímáme až z 87 %)</a:t>
            </a:r>
          </a:p>
          <a:p>
            <a:r>
              <a:rPr lang="cs-CZ" sz="1500" dirty="0"/>
              <a:t>  pohyby rukou – gesta</a:t>
            </a:r>
          </a:p>
          <a:p>
            <a:r>
              <a:rPr lang="cs-CZ" sz="1500" dirty="0"/>
              <a:t>  pohyby těla – </a:t>
            </a:r>
            <a:r>
              <a:rPr lang="cs-CZ" sz="1500" dirty="0" err="1"/>
              <a:t>kinezika</a:t>
            </a:r>
            <a:endParaRPr lang="cs-CZ" sz="1500" dirty="0"/>
          </a:p>
          <a:p>
            <a:r>
              <a:rPr lang="cs-CZ" sz="1500" dirty="0"/>
              <a:t>  práce s prostorem – proxemika</a:t>
            </a:r>
          </a:p>
          <a:p>
            <a:r>
              <a:rPr lang="cs-CZ" sz="1500" dirty="0"/>
              <a:t>  charakteristika řeči – paralingvistika</a:t>
            </a:r>
          </a:p>
          <a:p>
            <a:r>
              <a:rPr lang="cs-CZ" sz="1500" dirty="0"/>
              <a:t>  doteky a pachy</a:t>
            </a:r>
          </a:p>
          <a:p>
            <a:r>
              <a:rPr lang="cs-CZ" sz="1500" dirty="0"/>
              <a:t>  komunikace prostřednictvím předmětů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C027545-25A8-4913-B5CC-BE6CC0340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4" y="2476499"/>
            <a:ext cx="4718304" cy="576262"/>
          </a:xfrm>
        </p:spPr>
        <p:txBody>
          <a:bodyPr/>
          <a:lstStyle/>
          <a:p>
            <a:r>
              <a:rPr lang="cs-CZ" dirty="0"/>
              <a:t>Verbální komunikace (25 %)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5B0D08F-FE3E-4BCD-A8A9-7D8F5C67B5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Slova</a:t>
            </a:r>
          </a:p>
          <a:p>
            <a:r>
              <a:rPr lang="cs-CZ" b="1" dirty="0"/>
              <a:t>Co?</a:t>
            </a:r>
            <a:r>
              <a:rPr lang="cs-CZ" dirty="0"/>
              <a:t> – obsah sdělení</a:t>
            </a:r>
          </a:p>
          <a:p>
            <a:r>
              <a:rPr lang="cs-CZ" b="1" dirty="0"/>
              <a:t>Jak?</a:t>
            </a:r>
            <a:r>
              <a:rPr lang="cs-CZ" dirty="0"/>
              <a:t> – forma sdělení</a:t>
            </a:r>
          </a:p>
          <a:p>
            <a:r>
              <a:rPr lang="cs-CZ" b="1" dirty="0"/>
              <a:t>Komu?</a:t>
            </a:r>
            <a:r>
              <a:rPr lang="cs-CZ" dirty="0"/>
              <a:t> – adresát</a:t>
            </a:r>
          </a:p>
          <a:p>
            <a:r>
              <a:rPr lang="cs-CZ" b="1" dirty="0"/>
              <a:t>Proč?</a:t>
            </a:r>
            <a:r>
              <a:rPr lang="cs-CZ" dirty="0"/>
              <a:t> – vlastní účel sdělení, důvod proč komunikuji</a:t>
            </a:r>
          </a:p>
        </p:txBody>
      </p:sp>
    </p:spTree>
    <p:extLst>
      <p:ext uri="{BB962C8B-B14F-4D97-AF65-F5344CB8AC3E}">
        <p14:creationId xmlns:p14="http://schemas.microsoft.com/office/powerpoint/2010/main" val="315963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ADAA81E-AE4E-4F2B-8B3A-6BABA09F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KOMUNIKAČNÍ DOVEDNOSTI PORODNÍ ASISTENTKY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C6C093E-E465-4A39-8883-5EBCA4E08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Umění naslouchat </a:t>
            </a:r>
            <a:r>
              <a:rPr lang="cs-CZ" dirty="0"/>
              <a:t>– dobrý kontakt, maximální soustředěnost, …</a:t>
            </a:r>
          </a:p>
          <a:p>
            <a:r>
              <a:rPr lang="cs-CZ" b="1" dirty="0"/>
              <a:t>Sluchem</a:t>
            </a:r>
            <a:r>
              <a:rPr lang="cs-CZ" dirty="0"/>
              <a:t> slyší slova, zabarvení, výšku a rytmus hlasu, rychlost řeči. </a:t>
            </a:r>
            <a:r>
              <a:rPr lang="cs-CZ" b="1" dirty="0"/>
              <a:t>Zrakem</a:t>
            </a:r>
            <a:r>
              <a:rPr lang="cs-CZ" dirty="0"/>
              <a:t> vidí výraz tváře, pohled, postoj, pohyby. </a:t>
            </a:r>
            <a:r>
              <a:rPr lang="cs-CZ" b="1" dirty="0"/>
              <a:t>Srdcem</a:t>
            </a:r>
            <a:r>
              <a:rPr lang="cs-CZ" dirty="0"/>
              <a:t>, zapojuje emoce.</a:t>
            </a:r>
          </a:p>
          <a:p>
            <a:r>
              <a:rPr lang="cs-CZ" b="1" dirty="0"/>
              <a:t>Empatie, trpělivost, klid, rozvážnost…</a:t>
            </a:r>
          </a:p>
          <a:p>
            <a:r>
              <a:rPr lang="cs-CZ" b="1" dirty="0"/>
              <a:t>Asertivní chování </a:t>
            </a:r>
            <a:r>
              <a:rPr lang="cs-CZ" dirty="0"/>
              <a:t>– mluva plynulá, srozumitelná/klidné, důrazné chování/důležité je přiměřené sebevědomí PA.</a:t>
            </a:r>
          </a:p>
          <a:p>
            <a:r>
              <a:rPr lang="cs-CZ" b="1" dirty="0"/>
              <a:t>Pozitivní naladění </a:t>
            </a:r>
            <a:r>
              <a:rPr lang="cs-CZ" dirty="0"/>
              <a:t>– úsměv, pozitivní komunikace, správné oslovování.</a:t>
            </a:r>
          </a:p>
          <a:p>
            <a:r>
              <a:rPr lang="cs-CZ" b="1" dirty="0"/>
              <a:t>Vhodné načasování direktivního/nedirektivního přístupu k rodičce.</a:t>
            </a:r>
          </a:p>
        </p:txBody>
      </p:sp>
    </p:spTree>
    <p:extLst>
      <p:ext uri="{BB962C8B-B14F-4D97-AF65-F5344CB8AC3E}">
        <p14:creationId xmlns:p14="http://schemas.microsoft.com/office/powerpoint/2010/main" val="189912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E9575E2-14D5-4921-90FE-25A3A101276E}"/>
              </a:ext>
            </a:extLst>
          </p:cNvPr>
          <p:cNvSpPr/>
          <p:nvPr/>
        </p:nvSpPr>
        <p:spPr>
          <a:xfrm>
            <a:off x="3048000" y="2875015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500" b="1" i="1" dirty="0"/>
              <a:t>„Bez dobré komunikace není možná dobrá spolupráce. Bez dobré komunikace není možná dobrá péče (2, s. 7)“</a:t>
            </a:r>
          </a:p>
        </p:txBody>
      </p:sp>
    </p:spTree>
    <p:extLst>
      <p:ext uri="{BB962C8B-B14F-4D97-AF65-F5344CB8AC3E}">
        <p14:creationId xmlns:p14="http://schemas.microsoft.com/office/powerpoint/2010/main" val="52146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345C4D-C02D-400D-9880-D9EEC932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42857"/>
            <a:ext cx="3660056" cy="899934"/>
          </a:xfrm>
        </p:spPr>
        <p:txBody>
          <a:bodyPr anchor="b">
            <a:normAutofit/>
          </a:bodyPr>
          <a:lstStyle/>
          <a:p>
            <a:r>
              <a:rPr lang="cs-CZ" sz="3000" cap="small" dirty="0">
                <a:solidFill>
                  <a:srgbClr val="262626"/>
                </a:solidFill>
              </a:rPr>
              <a:t>II. Gestalt terapie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207B2-5A31-4C4D-84E0-5E4B21EEE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867" y="2400639"/>
            <a:ext cx="3660057" cy="37604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262626"/>
                </a:solidFill>
              </a:rPr>
              <a:t>patří k hlavním přístupům </a:t>
            </a:r>
            <a:r>
              <a:rPr lang="cs-CZ" sz="1700" b="1" dirty="0">
                <a:solidFill>
                  <a:srgbClr val="262626"/>
                </a:solidFill>
              </a:rPr>
              <a:t>humanistického</a:t>
            </a:r>
            <a:r>
              <a:rPr lang="cs-CZ" sz="1700" dirty="0">
                <a:solidFill>
                  <a:srgbClr val="262626"/>
                </a:solidFill>
              </a:rPr>
              <a:t>, na vztah a prožitek zaměřeného </a:t>
            </a:r>
            <a:r>
              <a:rPr lang="cs-CZ" sz="1700" b="1" dirty="0">
                <a:solidFill>
                  <a:srgbClr val="262626"/>
                </a:solidFill>
              </a:rPr>
              <a:t>proudu</a:t>
            </a:r>
            <a:r>
              <a:rPr lang="cs-CZ" sz="1700" dirty="0">
                <a:solidFill>
                  <a:srgbClr val="262626"/>
                </a:solidFill>
              </a:rPr>
              <a:t> v současné psychoterapii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262626"/>
                </a:solidFill>
              </a:rPr>
              <a:t>zaměřená na </a:t>
            </a:r>
            <a:r>
              <a:rPr lang="cs-CZ" sz="1700" b="1" dirty="0">
                <a:solidFill>
                  <a:srgbClr val="262626"/>
                </a:solidFill>
              </a:rPr>
              <a:t>přítomnost</a:t>
            </a:r>
            <a:r>
              <a:rPr lang="cs-CZ" sz="1700" dirty="0">
                <a:solidFill>
                  <a:srgbClr val="262626"/>
                </a:solidFill>
              </a:rPr>
              <a:t>, na </a:t>
            </a:r>
            <a:r>
              <a:rPr lang="cs-CZ" sz="1700" b="1" dirty="0">
                <a:solidFill>
                  <a:srgbClr val="262626"/>
                </a:solidFill>
              </a:rPr>
              <a:t>prožívání </a:t>
            </a:r>
            <a:r>
              <a:rPr lang="cs-CZ" sz="1700" dirty="0">
                <a:solidFill>
                  <a:srgbClr val="262626"/>
                </a:solidFill>
              </a:rPr>
              <a:t>a </a:t>
            </a:r>
            <a:r>
              <a:rPr lang="cs-CZ" sz="1700" b="1" dirty="0">
                <a:solidFill>
                  <a:srgbClr val="262626"/>
                </a:solidFill>
              </a:rPr>
              <a:t>vyjadřování emocí</a:t>
            </a:r>
          </a:p>
          <a:p>
            <a:pPr>
              <a:lnSpc>
                <a:spcPct val="90000"/>
              </a:lnSpc>
            </a:pPr>
            <a:r>
              <a:rPr lang="cs-CZ" sz="1700" b="1" dirty="0" err="1">
                <a:solidFill>
                  <a:srgbClr val="262626"/>
                </a:solidFill>
              </a:rPr>
              <a:t>gestalt</a:t>
            </a:r>
            <a:r>
              <a:rPr lang="cs-CZ" sz="1700" b="1" dirty="0">
                <a:solidFill>
                  <a:srgbClr val="262626"/>
                </a:solidFill>
              </a:rPr>
              <a:t> = </a:t>
            </a:r>
            <a:r>
              <a:rPr lang="cs-CZ" sz="1700" dirty="0">
                <a:solidFill>
                  <a:srgbClr val="262626"/>
                </a:solidFill>
              </a:rPr>
              <a:t>německy </a:t>
            </a:r>
            <a:r>
              <a:rPr lang="cs-CZ" sz="1700" b="1" dirty="0">
                <a:solidFill>
                  <a:srgbClr val="262626"/>
                </a:solidFill>
              </a:rPr>
              <a:t>tvar</a:t>
            </a:r>
            <a:r>
              <a:rPr lang="cs-CZ" sz="1700" dirty="0">
                <a:solidFill>
                  <a:srgbClr val="262626"/>
                </a:solidFill>
              </a:rPr>
              <a:t>; organizovaný celek, který je vnímán jako více než součet jeho částí</a:t>
            </a:r>
            <a:endParaRPr lang="cs-CZ" sz="1700" b="1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262626"/>
                </a:solidFill>
              </a:rPr>
              <a:t>problémy lidí vznikají z nedostatku uvědomování si pocitů (proto se terapeuti  především zaměřují na klientovo zvýšené uvědomování)</a:t>
            </a:r>
          </a:p>
        </p:txBody>
      </p:sp>
      <p:pic>
        <p:nvPicPr>
          <p:cNvPr id="5" name="Obrázek 4" descr="Obsah obrázku strom&#10;&#10;Popis byl vytvořen automaticky">
            <a:extLst>
              <a:ext uri="{FF2B5EF4-FFF2-40B4-BE49-F238E27FC236}">
                <a16:creationId xmlns:a16="http://schemas.microsoft.com/office/drawing/2014/main" id="{EBB5F6F4-70AB-4580-BADF-8E9B048F7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60" y="1260634"/>
            <a:ext cx="5164273" cy="4609114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0275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1186</Words>
  <Application>Microsoft Office PowerPoint</Application>
  <PresentationFormat>Širokoúhlá obrazovka</PresentationFormat>
  <Paragraphs>124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Organika</vt:lpstr>
      <vt:lpstr>Komunikační terapie Gestalt terapie</vt:lpstr>
      <vt:lpstr>I. Komunikační Psychoterapie</vt:lpstr>
      <vt:lpstr>Vznik a vývoj</vt:lpstr>
      <vt:lpstr>ZÁKLADNÍ KOMUNIKAČNÍ AXIOMY  (Paul Watzlavik)</vt:lpstr>
      <vt:lpstr>Komunikační bariéry</vt:lpstr>
      <vt:lpstr>FORMY KOMUNIKACE</vt:lpstr>
      <vt:lpstr>KOMUNIKAČNÍ DOVEDNOSTI PORODNÍ ASISTENTKY</vt:lpstr>
      <vt:lpstr>Prezentace aplikace PowerPoint</vt:lpstr>
      <vt:lpstr>II. Gestalt terapie</vt:lpstr>
      <vt:lpstr>Vznik a vývoj</vt:lpstr>
      <vt:lpstr>Základní charakteristika</vt:lpstr>
      <vt:lpstr>Cíle terapie</vt:lpstr>
      <vt:lpstr>Současné pojetí a význam pro praxi</vt:lpstr>
      <vt:lpstr>Prezentace aplikace PowerPoint</vt:lpstr>
      <vt:lpstr>GESTALT TERAPEUTICKÝ POHLED   NA POPORODNÍ DEPRESI</vt:lpstr>
      <vt:lpstr>Ukázka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Komunikační terapie Gestalt terapie</dc:title>
  <dc:creator>Nikol Lašáková</dc:creator>
  <cp:lastModifiedBy>Nikol Lašáková</cp:lastModifiedBy>
  <cp:revision>16</cp:revision>
  <dcterms:created xsi:type="dcterms:W3CDTF">2020-04-08T14:52:10Z</dcterms:created>
  <dcterms:modified xsi:type="dcterms:W3CDTF">2020-04-14T15:02:48Z</dcterms:modified>
</cp:coreProperties>
</file>