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74" r:id="rId4"/>
    <p:sldId id="273" r:id="rId5"/>
    <p:sldId id="276" r:id="rId6"/>
    <p:sldId id="275" r:id="rId7"/>
    <p:sldId id="277" r:id="rId8"/>
    <p:sldId id="278" r:id="rId9"/>
    <p:sldId id="259" r:id="rId10"/>
    <p:sldId id="260" r:id="rId11"/>
    <p:sldId id="279" r:id="rId12"/>
    <p:sldId id="281" r:id="rId13"/>
    <p:sldId id="282" r:id="rId14"/>
    <p:sldId id="283" r:id="rId15"/>
    <p:sldId id="284" r:id="rId16"/>
    <p:sldId id="280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3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08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B0944A-7FD3-4F6B-A969-92AC8508CBD7}" type="datetimeFigureOut">
              <a:rPr lang="cs-CZ"/>
              <a:pPr>
                <a:defRPr/>
              </a:pPr>
              <a:t>16.3.2020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E03BEE-9A58-4870-AE15-7FB39940FA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rrowheads="1"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/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0164B-F6EE-4BEC-A846-B9AB5C2859A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51A-580C-44D5-96AF-FB0128AD3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5FAF-80A2-48A8-8F50-E1891F67745D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BFB3C-69B5-441F-B423-F934B997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DFB91-2324-43C1-BF83-1A4B1121272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5B13-AE0B-4C8B-ABB5-A244AE511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20BE6-65BA-4346-B24B-F27222C96C8E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DC949-E7DA-4F03-A840-3E7ACCD25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EDAD1-DF10-4113-944E-AEEC4D8EB76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40E73-31BB-4806-9A89-F0FA9BEAB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17EC-EA82-4248-95D1-ED5CC9EC354C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0C05-BFF2-43E4-9C5E-A693E0196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64E16-CAFA-4A7D-A3C9-AA81D83A4AC1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F231-59E9-4B22-9D24-6133207EC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E6299-0D3D-469C-B036-3E953FEBE6BB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1132B-633D-41AD-B3FE-8EB6CB84B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9B8F-4A65-4833-B0AD-B16A84EB9CFA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8DE5-094A-4DE2-8948-942F44A22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75C45-4CA2-4625-90E6-D5A9520020B9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090E-8EFC-441B-88D0-E4A6AF20B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C12CA-8439-47A9-9CF3-3BB46699C42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C185-5DC3-4640-A30C-869A0C006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FE10-D6C4-439A-BFEA-804F9726211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DD5C-7145-4327-AD79-2A3A7E722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C547-E256-404F-97A0-5B821EA1908F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00D8-D041-4C63-B6F0-60ADFE82B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29B9-6261-4C73-ABA6-56E8E0422A93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35A38-7409-4730-8BF8-2E2076A71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35210-B127-4898-9996-D21D87880BAE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DAC74-6864-4171-8801-391B57C32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DC223-DB8C-4E94-9593-FF60453CA468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1B493-2608-485E-A83A-F9B7266AF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 noChangeArrowheads="1"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/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 noChangeArrowheads="1"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/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 noChangeArrowheads="1"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/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 noChangeArrowheads="1"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/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 noChangeArrowheads="1"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/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 noChangeArrowheads="1"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/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 noChangeArrowheads="1"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 noChangeArrowheads="1"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/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 noChangeArrowheads="1"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/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 noChangeArrowheads="1"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/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 noChangeArrowheads="1"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 noChangeArrowheads="1"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/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 noChangeArrowheads="1"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/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 noChangeArrowheads="1"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/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 noChangeArrowheads="1"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/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 noChangeArrowheads="1"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/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 noChangeArrowheads="1"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/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 noChangeArrowheads="1"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/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 noChangeArrowheads="1"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 noChangeArrowheads="1"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/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 noChangeArrowheads="1"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/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 noChangeArrowheads="1"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/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 noChangeArrowheads="1"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 noChangeArrowheads="1"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/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5AC94-4713-4A9F-B562-015AE03C1872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dirty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A3C831-DBFC-4E19-B8E2-1D6B27BE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r>
              <a:rPr lang="cs-CZ" smtClean="0"/>
              <a:t>Psychoterapeutické metody v práci PA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PhDr. Lenka </a:t>
            </a:r>
            <a:r>
              <a:rPr lang="cs-CZ" dirty="0" err="1" smtClean="0"/>
              <a:t>Emrová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1. přednáška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altLang="cs-CZ" smtClean="0"/>
              <a:t>Společné faktory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cs-CZ" altLang="cs-CZ" sz="2400" smtClean="0"/>
              <a:t>Vztah naplněný důvěrou a vřelostí (úcta, zájem, porozumění, respekt)</a:t>
            </a:r>
          </a:p>
          <a:p>
            <a:r>
              <a:rPr lang="cs-CZ" altLang="cs-CZ" sz="2400" smtClean="0"/>
              <a:t>Uklidnění a podpora</a:t>
            </a:r>
          </a:p>
          <a:p>
            <a:r>
              <a:rPr lang="cs-CZ" altLang="cs-CZ" sz="2400" smtClean="0"/>
              <a:t>Akceptující prostředí – sdělení, převedení pocitů do slov</a:t>
            </a:r>
          </a:p>
          <a:p>
            <a:r>
              <a:rPr lang="cs-CZ" altLang="cs-CZ" sz="2400" smtClean="0"/>
              <a:t>Zpevňování adaptivních reakcí</a:t>
            </a:r>
          </a:p>
          <a:p>
            <a:r>
              <a:rPr lang="cs-CZ" altLang="cs-CZ" sz="2400" smtClean="0"/>
              <a:t>Porozumění neboli vhled – vysvětlení příčin, změna je možná</a:t>
            </a:r>
          </a:p>
        </p:txBody>
      </p:sp>
      <p:sp>
        <p:nvSpPr>
          <p:cNvPr id="27651" name="TextovéPole 1"/>
          <p:cNvSpPr txBox="1">
            <a:spLocks noChangeArrowheads="1"/>
          </p:cNvSpPr>
          <p:nvPr/>
        </p:nvSpPr>
        <p:spPr bwMode="auto">
          <a:xfrm>
            <a:off x="2151063" y="5540375"/>
            <a:ext cx="8221662" cy="12001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společné faktory mají asi 30% podíl na celkovém terapeutickém efektu,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faktory mimo terapii 40%, vliv očekávání 15%,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specifický účinek použitých postupů a metod 15 %</a:t>
            </a:r>
          </a:p>
          <a:p>
            <a:endParaRPr lang="cs-CZ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2441575" y="22225"/>
            <a:ext cx="8910638" cy="1281113"/>
          </a:xfrm>
        </p:spPr>
        <p:txBody>
          <a:bodyPr/>
          <a:lstStyle/>
          <a:p>
            <a:r>
              <a:rPr lang="cs-CZ" smtClean="0"/>
              <a:t>Psychologické směry - psychoterapie</a:t>
            </a:r>
          </a:p>
        </p:txBody>
      </p:sp>
      <p:sp>
        <p:nvSpPr>
          <p:cNvPr id="28674" name="TextovéPole 3"/>
          <p:cNvSpPr txBox="1">
            <a:spLocks noChangeArrowheads="1"/>
          </p:cNvSpPr>
          <p:nvPr/>
        </p:nvSpPr>
        <p:spPr bwMode="auto">
          <a:xfrm>
            <a:off x="2009775" y="663575"/>
            <a:ext cx="9774238" cy="9223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entury Gothic" pitchFamily="34" charset="0"/>
              </a:rPr>
              <a:t>Hlubinná psychoterapie </a:t>
            </a:r>
            <a:r>
              <a:rPr lang="cs-CZ">
                <a:latin typeface="Century Gothic" pitchFamily="34" charset="0"/>
              </a:rPr>
              <a:t>(Jungiánská, Adlerovská, Psychoanalýza, Otto Rank psychoterapie porodního traumatu)</a:t>
            </a:r>
          </a:p>
          <a:p>
            <a:r>
              <a:rPr lang="cs-CZ" b="1">
                <a:latin typeface="Century Gothic" pitchFamily="34" charset="0"/>
              </a:rPr>
              <a:t>Dynamická terapie </a:t>
            </a:r>
            <a:r>
              <a:rPr lang="cs-CZ">
                <a:latin typeface="Century Gothic" pitchFamily="34" charset="0"/>
              </a:rPr>
              <a:t>(Horneyová, Sullivan)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09775" y="1657350"/>
            <a:ext cx="9774238" cy="3698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latin typeface="+mn-lt"/>
                <a:cs typeface="+mn-cs"/>
              </a:rPr>
              <a:t>Ericksonovská</a:t>
            </a:r>
            <a:r>
              <a:rPr lang="cs-CZ" dirty="0">
                <a:latin typeface="+mn-lt"/>
                <a:cs typeface="+mn-cs"/>
              </a:rPr>
              <a:t> </a:t>
            </a:r>
            <a:r>
              <a:rPr lang="cs-CZ" dirty="0">
                <a:latin typeface="+mn-lt"/>
                <a:cs typeface="+mn-cs"/>
              </a:rPr>
              <a:t>hypnoterapie, </a:t>
            </a:r>
            <a:r>
              <a:rPr lang="cs-CZ" dirty="0" err="1">
                <a:latin typeface="+mn-lt"/>
                <a:cs typeface="+mn-cs"/>
              </a:rPr>
              <a:t>hypnoporod</a:t>
            </a:r>
            <a:endParaRPr lang="cs-CZ" dirty="0">
              <a:latin typeface="+mn-lt"/>
              <a:cs typeface="+mn-cs"/>
            </a:endParaRPr>
          </a:p>
        </p:txBody>
      </p:sp>
      <p:sp>
        <p:nvSpPr>
          <p:cNvPr id="28676" name="TextovéPole 5"/>
          <p:cNvSpPr txBox="1">
            <a:spLocks noChangeArrowheads="1"/>
          </p:cNvSpPr>
          <p:nvPr/>
        </p:nvSpPr>
        <p:spPr bwMode="auto">
          <a:xfrm>
            <a:off x="2009775" y="2135188"/>
            <a:ext cx="9774238" cy="92392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Behaviorální (Wolpe)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Kognitivní terapie (racionálně emoční terapie Ellise, kognitivní terapie Becka,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kognitivně behaviorální terapie)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09775" y="3140075"/>
            <a:ext cx="9774238" cy="647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Komunikační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Watzlawick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Gestalt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Perls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  <a:endParaRPr lang="cs-CZ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09775" y="3868738"/>
            <a:ext cx="9774238" cy="646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Existenciální a humanistická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daseinsanalýza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, logoterapie, humanistická terapie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  <a:endParaRPr lang="cs-CZ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8679" name="TextovéPole 9"/>
          <p:cNvSpPr txBox="1">
            <a:spLocks noChangeArrowheads="1"/>
          </p:cNvSpPr>
          <p:nvPr/>
        </p:nvSpPr>
        <p:spPr bwMode="auto">
          <a:xfrm>
            <a:off x="2009775" y="4584700"/>
            <a:ext cx="9774238" cy="368300"/>
          </a:xfrm>
          <a:prstGeom prst="rect">
            <a:avLst/>
          </a:prstGeom>
          <a:solidFill>
            <a:srgbClr val="68B3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Rogersovská terapie, encounterové skupiny</a:t>
            </a:r>
          </a:p>
        </p:txBody>
      </p:sp>
      <p:sp>
        <p:nvSpPr>
          <p:cNvPr id="28680" name="TextovéPole 10"/>
          <p:cNvSpPr txBox="1">
            <a:spLocks noChangeArrowheads="1"/>
          </p:cNvSpPr>
          <p:nvPr/>
        </p:nvSpPr>
        <p:spPr bwMode="auto">
          <a:xfrm>
            <a:off x="2009775" y="5038725"/>
            <a:ext cx="9774238" cy="3683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entury Gothic" pitchFamily="34" charset="0"/>
              </a:rPr>
              <a:t>Bálintoské skupiny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009775" y="5473700"/>
            <a:ext cx="9774238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Supervize</a:t>
            </a:r>
            <a:endParaRPr lang="cs-CZ" dirty="0">
              <a:latin typeface="+mn-lt"/>
              <a:cs typeface="+mn-cs"/>
            </a:endParaRPr>
          </a:p>
        </p:txBody>
      </p:sp>
      <p:sp>
        <p:nvSpPr>
          <p:cNvPr id="28682" name="TextovéPole 13"/>
          <p:cNvSpPr txBox="1">
            <a:spLocks noChangeArrowheads="1"/>
          </p:cNvSpPr>
          <p:nvPr/>
        </p:nvSpPr>
        <p:spPr bwMode="auto">
          <a:xfrm>
            <a:off x="2009775" y="5910263"/>
            <a:ext cx="9774238" cy="64611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Expresivní terapie (muzikoterapie, taneční a pohybová terapie, arteterapie, psychodrama..)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Terapeutická role zdravotníka – slovo, vztah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2589213" y="2133600"/>
            <a:ext cx="8915400" cy="4405313"/>
          </a:xfrm>
        </p:spPr>
        <p:txBody>
          <a:bodyPr/>
          <a:lstStyle/>
          <a:p>
            <a:r>
              <a:rPr lang="cs-CZ" smtClean="0"/>
              <a:t>Terapeutickou role = dobrý přátelský vztah zdravotníka a pacienta. </a:t>
            </a:r>
          </a:p>
          <a:p>
            <a:r>
              <a:rPr lang="cs-CZ" smtClean="0"/>
              <a:t>Jedná se o druh spojenectví vznikající nejprve po sdělení diagnózy, následujícím doprovázením v nemoci, dále tím, že je zdravotník je pacientovi k dispozici, a vytvořením vzájemné důvěry. </a:t>
            </a:r>
          </a:p>
          <a:p>
            <a:r>
              <a:rPr lang="cs-CZ" smtClean="0"/>
              <a:t>Biomedicínská stránka léčby je provázána se stránkou </a:t>
            </a:r>
            <a:r>
              <a:rPr lang="cs-CZ" b="1" i="1" smtClean="0">
                <a:solidFill>
                  <a:schemeClr val="accent1"/>
                </a:solidFill>
              </a:rPr>
              <a:t>humánní</a:t>
            </a:r>
            <a:r>
              <a:rPr lang="cs-CZ" b="1" smtClean="0">
                <a:solidFill>
                  <a:schemeClr val="accent1"/>
                </a:solidFill>
              </a:rPr>
              <a:t>.</a:t>
            </a:r>
            <a:r>
              <a:rPr lang="cs-CZ" smtClean="0"/>
              <a:t> </a:t>
            </a:r>
          </a:p>
          <a:p>
            <a:r>
              <a:rPr lang="cs-CZ" smtClean="0"/>
              <a:t>Právě zdravotník je velmi často sám „léčebným prostředkem“ (Balint)</a:t>
            </a:r>
          </a:p>
          <a:p>
            <a:r>
              <a:rPr lang="cs-CZ" smtClean="0"/>
              <a:t>Psychologický přístup zdravotníka k pacientovi spočívá v </a:t>
            </a:r>
          </a:p>
          <a:p>
            <a:pPr lvl="1"/>
            <a:r>
              <a:rPr lang="cs-CZ" smtClean="0">
                <a:solidFill>
                  <a:schemeClr val="tx1"/>
                </a:solidFill>
              </a:rPr>
              <a:t>cíleném používání</a:t>
            </a:r>
            <a:r>
              <a:rPr lang="cs-CZ" smtClean="0"/>
              <a:t> vlivu vztahu mezi zdravotníkem a pacientem, </a:t>
            </a:r>
          </a:p>
          <a:p>
            <a:pPr lvl="1"/>
            <a:r>
              <a:rPr lang="cs-CZ" smtClean="0"/>
              <a:t>podpůrné psychoterapii, </a:t>
            </a:r>
          </a:p>
          <a:p>
            <a:pPr lvl="1"/>
            <a:r>
              <a:rPr lang="cs-CZ" smtClean="0"/>
              <a:t>komunikačních dovednostech </a:t>
            </a:r>
          </a:p>
          <a:p>
            <a:pPr lvl="1"/>
            <a:r>
              <a:rPr lang="cs-CZ" smtClean="0"/>
              <a:t>posílení aktivní účasti pacienta na léčbě.“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Psychologický přístup zdravotníka k pacientovi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Cílem psychologického přístupu zdravotníka k pacientovi je </a:t>
            </a:r>
          </a:p>
          <a:p>
            <a:pPr lvl="1"/>
            <a:r>
              <a:rPr lang="cs-CZ" smtClean="0"/>
              <a:t>porozumění individualitě pacienta. </a:t>
            </a:r>
          </a:p>
          <a:p>
            <a:pPr lvl="1"/>
            <a:r>
              <a:rPr lang="cs-CZ" smtClean="0"/>
              <a:t>porozumění pacientovi, </a:t>
            </a:r>
          </a:p>
          <a:p>
            <a:pPr lvl="1"/>
            <a:r>
              <a:rPr lang="cs-CZ" smtClean="0"/>
              <a:t>pomoc v adaptaci na nemoc a při řešení problematických situací </a:t>
            </a:r>
          </a:p>
          <a:p>
            <a:pPr lvl="1"/>
            <a:r>
              <a:rPr lang="cs-CZ" smtClean="0"/>
              <a:t>pozitivní a emoční vazba</a:t>
            </a:r>
          </a:p>
          <a:p>
            <a:pPr lvl="1"/>
            <a:r>
              <a:rPr lang="cs-CZ" smtClean="0"/>
              <a:t>empatie a projev osobního zájmu o pacientovo prožívání</a:t>
            </a:r>
          </a:p>
          <a:p>
            <a:pPr lvl="1">
              <a:buFont typeface="Wingdings 3" pitchFamily="18" charset="2"/>
              <a:buNone/>
            </a:pPr>
            <a:endParaRPr lang="cs-CZ" smtClean="0"/>
          </a:p>
          <a:p>
            <a:pPr lvl="1"/>
            <a:endParaRPr lang="cs-CZ" smtClean="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857875" y="4435475"/>
            <a:ext cx="801688" cy="320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108325" y="5008563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cs-CZ"/>
              <a:t>DŮVĚRA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4349750" y="5078413"/>
            <a:ext cx="1162050" cy="198437"/>
          </a:xfrm>
          <a:prstGeom prst="rightArrow">
            <a:avLst>
              <a:gd name="adj1" fmla="val 50000"/>
              <a:gd name="adj2" fmla="val 1464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622925" y="5027613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VZTAH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7816850" y="501015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SPOLUPRÁCE</a:t>
            </a: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6627813" y="5122863"/>
            <a:ext cx="1162050" cy="198437"/>
          </a:xfrm>
          <a:prstGeom prst="rightArrow">
            <a:avLst>
              <a:gd name="adj1" fmla="val 50000"/>
              <a:gd name="adj2" fmla="val 1464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5862638" y="5589588"/>
            <a:ext cx="801687" cy="320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464175" y="60658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EFEKT LÉČBY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Sororigenie  a iatrogenie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Sororigenie = negativní působení všeobecných sester na pacienty </a:t>
            </a:r>
          </a:p>
          <a:p>
            <a:r>
              <a:rPr lang="cs-CZ" smtClean="0"/>
              <a:t>Iatropatogenie = jev, který je vyvolán součinností tří činitelů: situačním působením </a:t>
            </a:r>
            <a:r>
              <a:rPr lang="cs-CZ" sz="2000" smtClean="0"/>
              <a:t>(</a:t>
            </a:r>
            <a:r>
              <a:rPr lang="cs-CZ" smtClean="0"/>
              <a:t>etiologické, diagnostické, laboratorní, prognostické, terapeutické, administrativní a pedagogické vlivy), osobností zdravotníka (autoritativní a agresivní vystupování spolu s pracovní deformací) a pacientem (úzkostné a přecitlivělé pacienty se sklonem k hypochondrii )</a:t>
            </a:r>
          </a:p>
          <a:p>
            <a:r>
              <a:rPr lang="cs-CZ" smtClean="0"/>
              <a:t>Egrotogenie (aegrotogenie) = negativní působení spolupacientů, kteří mají v mnohých případech větší vliv na daného pacienta, než zdravotnický personál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Příčiny </a:t>
            </a:r>
            <a:r>
              <a:rPr lang="cs-CZ" b="1" smtClean="0"/>
              <a:t>sororigenie a iatropatogenie</a:t>
            </a:r>
            <a:r>
              <a:rPr lang="cs-CZ" smtClean="0"/>
              <a:t> 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1) organizační (nedostatek sester)</a:t>
            </a:r>
          </a:p>
          <a:p>
            <a:r>
              <a:rPr lang="cs-CZ" smtClean="0"/>
              <a:t>2) osobnostní (neustále narůstající stres v zaměstnání, únavu, vyčerpání, emocionální stabilitu sester a s tím silně spjatou spokojenost zdravotníků se svým zaměstnáním)</a:t>
            </a:r>
          </a:p>
          <a:p>
            <a:r>
              <a:rPr lang="cs-CZ" smtClean="0"/>
              <a:t>3) technologické (neustále se vyvíjející technika, se kterou se zdravotnický i lékařský personál musí denně potýkat)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Zadání práce v době karantény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Studentky si připraví prezentaci pro každý terapeutický směr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Hlubinná terapie, psychoanalýza a její využití v porodní asistenci, Otto Rank – psychoterapie porodního traumatu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Hypnoterapie –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Erickson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Hypnoporod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Kognitivně behaviorální terapie a její využití v porodní asistenci – dechová relaxace, svalová relaxace, nácviky, masáže….Racionálně emoční terapie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Ellise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Rogersovská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terapie, PCA přístup,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Encounterové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Expresivní terapie </a:t>
            </a:r>
            <a:r>
              <a:rPr lang="cs-CZ" dirty="0">
                <a:solidFill>
                  <a:schemeClr val="tx1"/>
                </a:solidFill>
              </a:rPr>
              <a:t>muzikoterapie, taneční a pohybová terapie, arteterapie, psychodrama..)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Bálintovské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Supervize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Studijní literatura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SKÁLA, J. a kol.: </a:t>
            </a:r>
            <a:r>
              <a:rPr lang="cs-CZ" i="1" smtClean="0"/>
              <a:t>Psychoterapie v medicínské praxi, Avicenum</a:t>
            </a:r>
            <a:r>
              <a:rPr lang="cs-CZ" smtClean="0"/>
              <a:t>. </a:t>
            </a:r>
          </a:p>
          <a:p>
            <a:endParaRPr lang="cs-CZ" smtClean="0"/>
          </a:p>
          <a:p>
            <a:r>
              <a:rPr lang="cs-CZ" smtClean="0"/>
              <a:t>KŘIVOHLAVÝ, Jaro. </a:t>
            </a:r>
            <a:r>
              <a:rPr lang="cs-CZ" i="1" smtClean="0"/>
              <a:t>Psychologie nemoci</a:t>
            </a:r>
            <a:r>
              <a:rPr lang="cs-CZ" smtClean="0"/>
              <a:t>. Vyd. 1. Praha : Grada Publishing, 2002. 200 s. ISBN 80-247-0179-0. </a:t>
            </a:r>
          </a:p>
          <a:p>
            <a:r>
              <a:rPr lang="cs-CZ" smtClean="0"/>
              <a:t>JANÁČKOVÁ, Laura; WEISS, Petr. </a:t>
            </a:r>
            <a:r>
              <a:rPr lang="cs-CZ" i="1" smtClean="0"/>
              <a:t>Komunikace ve zdravotnické péči</a:t>
            </a:r>
            <a:r>
              <a:rPr lang="cs-CZ" smtClean="0"/>
              <a:t>. Vyd. 1. Praha : Portál, 2008. 136 s. ISBN 978-80-7367-477-9. 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3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Pojem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Obor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obor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interdisciplinární,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vědní disciplína,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empirická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aplikovaná věda,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která se dělí na část obecnou (teorie, metody a výzkumná data) a speciální (aplikace na jednotlivé druhy poruch).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Činnost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léčebná činnost,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léčebné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působení,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specializovaná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metoda léčení nebo soubor léčebných metod.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3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Definice a cíle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92925" y="1635617"/>
            <a:ext cx="8915400" cy="4932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„Každá psychoterapie se snaží pomocí psychologických prostředků zprostředkovat člověku, který přichází do terapie, poznání toho, co se s ním děje a čemu většinou on nerozumí. Každá terapie se snaží umožnit takovému člověku dosáhnout nějaké změny, která vychází přímo z něj a z jeho vlastní zkušenosti. Je důležité, aby lépe rozuměl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sám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sobě i druhým.“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0" lvl="8" indent="0">
              <a:buFont typeface="Wingdings 3" charset="2"/>
              <a:buNone/>
              <a:defRPr/>
            </a:pPr>
            <a:r>
              <a:rPr lang="cs-CZ" dirty="0" smtClean="0"/>
              <a:t>Ján </a:t>
            </a:r>
            <a:r>
              <a:rPr lang="cs-CZ" dirty="0" err="1" smtClean="0"/>
              <a:t>Praško</a:t>
            </a:r>
            <a:r>
              <a:rPr lang="cs-CZ" dirty="0"/>
              <a:t>, Hovory o psychoterapii, </a:t>
            </a:r>
            <a:r>
              <a:rPr lang="cs-CZ" dirty="0" smtClean="0"/>
              <a:t>2001</a:t>
            </a:r>
          </a:p>
          <a:p>
            <a:pPr marL="3657600" lvl="8" indent="0">
              <a:buFont typeface="Wingdings 3" charset="2"/>
              <a:buNone/>
              <a:defRPr/>
            </a:pPr>
            <a:endParaRPr lang="cs-CZ" dirty="0" smtClean="0"/>
          </a:p>
          <a:p>
            <a:pPr marL="400050" indent="-285750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Cílem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odstranění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chorobných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příznaků</a:t>
            </a:r>
          </a:p>
          <a:p>
            <a:pPr marL="800100"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reedukace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resocializace, reorganizace, restrukturace, rozvoj či integrace pacientovy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osobnosti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Kdo provádí psychoterapii</a:t>
            </a:r>
          </a:p>
        </p:txBody>
      </p:sp>
      <p:sp>
        <p:nvSpPr>
          <p:cNvPr id="22530" name="Zástupný symbol pro obsah 3"/>
          <p:cNvSpPr>
            <a:spLocks noGrp="1"/>
          </p:cNvSpPr>
          <p:nvPr>
            <p:ph sz="half" idx="1"/>
          </p:nvPr>
        </p:nvSpPr>
        <p:spPr>
          <a:xfrm>
            <a:off x="2589213" y="2133600"/>
            <a:ext cx="4313237" cy="3778250"/>
          </a:xfrm>
        </p:spPr>
        <p:txBody>
          <a:bodyPr/>
          <a:lstStyle/>
          <a:p>
            <a:r>
              <a:rPr lang="cs-CZ" smtClean="0"/>
              <a:t>Odborná psychoterapie</a:t>
            </a:r>
          </a:p>
          <a:p>
            <a:pPr lvl="1"/>
            <a:r>
              <a:rPr lang="cs-CZ" smtClean="0"/>
              <a:t>Kvalifikovaný pracovník s ukončeným VŠ vzděláním psychologického či jiného směru</a:t>
            </a:r>
          </a:p>
          <a:p>
            <a:pPr lvl="1"/>
            <a:r>
              <a:rPr lang="cs-CZ" smtClean="0"/>
              <a:t>Absolvent některého z psychoterapeutických výcviků </a:t>
            </a:r>
          </a:p>
          <a:p>
            <a:pPr lvl="1"/>
            <a:r>
              <a:rPr lang="cs-CZ" smtClean="0"/>
              <a:t>2-4-5 letý výcvik u akreditovaného institutu</a:t>
            </a:r>
          </a:p>
        </p:txBody>
      </p:sp>
      <p:sp>
        <p:nvSpPr>
          <p:cNvPr id="22531" name="Zástupný symbol pro obsah 4"/>
          <p:cNvSpPr>
            <a:spLocks noGrp="1"/>
          </p:cNvSpPr>
          <p:nvPr>
            <p:ph sz="half" idx="2"/>
          </p:nvPr>
        </p:nvSpPr>
        <p:spPr>
          <a:xfrm>
            <a:off x="7191375" y="2125663"/>
            <a:ext cx="4313238" cy="3778250"/>
          </a:xfrm>
        </p:spPr>
        <p:txBody>
          <a:bodyPr/>
          <a:lstStyle/>
          <a:p>
            <a:r>
              <a:rPr lang="cs-CZ" smtClean="0"/>
              <a:t>Podpůrná psychoterapie </a:t>
            </a:r>
          </a:p>
          <a:p>
            <a:pPr lvl="1"/>
            <a:r>
              <a:rPr lang="cs-CZ" smtClean="0"/>
              <a:t>Podpůrná psychoterapie se nesnaží měnit osobnost, spíše poskytuje porozumění, podporu a pomoc.</a:t>
            </a:r>
          </a:p>
          <a:p>
            <a:pPr lvl="1"/>
            <a:r>
              <a:rPr lang="cs-CZ" smtClean="0"/>
              <a:t>Zdravotník či jiné pomáhající profese</a:t>
            </a:r>
          </a:p>
          <a:p>
            <a:pPr lvl="1"/>
            <a:r>
              <a:rPr lang="cs-CZ" smtClean="0"/>
              <a:t>2 letý výcvik u akreditovaného institutu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2545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léčebné působení psychologickými prostředky, ke kterým patří slova, rozhovor, neverbální chování, podněcování emocí,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vytvoření terapeutického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stavu, sugesce, učení, aj.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léčebné působení na nemoc, poruchu nebo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anomálii.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Působí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psychiku a prostřednictvím psychiky na celý organismus nemocného.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cílevědomé působení na duševní procesy, funkce a stavy, na osobnost a její vztahy, na poruchy a činitele, které poruchy vyvolávají.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odstranit nebo zmírnit potíže a podle možnosti i jejich příčiny.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vést k obnovení zdraví, k poznání a omezení sebezničujícího chování, k účelnému zvládání problémů, konfliktů a životních úkolů.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vést k naplňování životního smyslu, k pocitu vyrovnanosti a spokojenosti.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průběhu psychoterapie dochází ke změnám v prožívání a chování pacienta.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1647825"/>
            <a:ext cx="8915400" cy="4997450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Podle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přístupu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irektivní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 usměrňuje pacientovo myšlení, postoje a chování. Dává mu příkazy a rady, vyžaduje splnění určitých úkolů a cvičení. 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oužívají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dynamické směry,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př. psychoanalýza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kognitivně-behaviorální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pst, lékař ví co je pro pacienta nejlepší, je expertem na jeho duševní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život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edirektivní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neutrální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postoj. Tím podněcuje pacienta ke slovní, emoční, nebo činnostní produkci. Je spíše katalytickým činitelem. Vytváří příznivou atmosféru pro pacientovu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sebeexploraci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Zastává většina humanistických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fenomenologických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přístupů, zde terapeut nevystupuje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apriori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jako expert na duševní zdraví klienta, naopak nejlepším expertem na svůj duševní život je klient sám, jde tu o důvěru v člověka, pozitivní představa o přirozenosti člověka, vytvoření podmínek k emočnímu vyjádření, práce s tělem, naslouchání, lze nastartovat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sebe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úzdravný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proces, člověk se uzdraví de facto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sám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symptomatickou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terapeut se zaměřuje na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chorobný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příznak, např.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fóbii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kognitivní a behaviorální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směry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podpůrnou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terapeut se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nesnaží  měnit osobnost. Poskytuje porozumění, podporu a pomoc osobnosti takové,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jaká je.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ekonstrukční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snaží o přestavbu složek osobnosti – změny a zásahy do osobnosti jsou závažnější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Patří sem převážně hlubinné směry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eedukační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pomáhá pacientovi úspěšně zvládnout jeho potíže a problémy, ale nesnaží se o rekonstrukci osobnosti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Podle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počtu účastníků dělíme psychoterapii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romadnou - terapeut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působí upravenými metodami individuální psychoterapie na více pacientů současně.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Skupinovou, která využívá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 terapeutickým účelům dynamiky vztahů vznikajících mezi členy plánovitě vytvořené psychoterapeutické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Párovou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rodinnou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altLang="cs-CZ" smtClean="0"/>
              <a:t>Dělení psychoterapie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smtClean="0"/>
              <a:t>Podle příslušnosti k základním psychologickým směrům na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dynamickou,</a:t>
            </a:r>
            <a:r>
              <a:rPr lang="cs-CZ" altLang="cs-CZ" sz="2400" smtClean="0"/>
              <a:t> která se zabývá vlivy minulých zážitků a nevědomých procesů na současné potíže.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kognitivně-behaviorální</a:t>
            </a:r>
            <a:r>
              <a:rPr lang="cs-CZ" altLang="cs-CZ" sz="2400" smtClean="0"/>
              <a:t>, která učí překonávat současné problémy a potíže nácvikem žádoucího chování a myšlení.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humanistickou</a:t>
            </a:r>
            <a:r>
              <a:rPr lang="cs-CZ" altLang="cs-CZ" sz="2400" smtClean="0"/>
              <a:t>, která  se zabývá sebe uskutečňováním, vnitřním prožíváním, vlastními možnostmi a naplňováním  životního smyslu.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550</TotalTime>
  <Words>966</Words>
  <Application>Microsoft Office PowerPoint</Application>
  <PresentationFormat>Vlastní</PresentationFormat>
  <Paragraphs>118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17</vt:i4>
      </vt:variant>
      <vt:variant>
        <vt:lpstr>Nadpisy snímků</vt:lpstr>
      </vt:variant>
      <vt:variant>
        <vt:i4>16</vt:i4>
      </vt:variant>
    </vt:vector>
  </HeadingPairs>
  <TitlesOfParts>
    <vt:vector size="37" baseType="lpstr">
      <vt:lpstr>Century Gothic</vt:lpstr>
      <vt:lpstr>Arial</vt:lpstr>
      <vt:lpstr>Wingdings 3</vt:lpstr>
      <vt:lpstr>Calibri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Psychoterapeutické metody v práci PA</vt:lpstr>
      <vt:lpstr>Studijní literatura</vt:lpstr>
      <vt:lpstr>Pojem psychoterapie</vt:lpstr>
      <vt:lpstr>Definice a cíle psychoterapie</vt:lpstr>
      <vt:lpstr>Kdo provádí psychoterapii</vt:lpstr>
      <vt:lpstr>Psychoterapie</vt:lpstr>
      <vt:lpstr>Dělení psychoterapie</vt:lpstr>
      <vt:lpstr>Dělení psychoterapie</vt:lpstr>
      <vt:lpstr>Dělení psychoterapie</vt:lpstr>
      <vt:lpstr>Společné faktory</vt:lpstr>
      <vt:lpstr>Psychologické směry - psychoterapie</vt:lpstr>
      <vt:lpstr>Terapeutická role zdravotníka – slovo, vztah</vt:lpstr>
      <vt:lpstr>Psychologický přístup zdravotníka k pacientovi</vt:lpstr>
      <vt:lpstr>Sororigenie  a iatrogenie</vt:lpstr>
      <vt:lpstr>Příčiny sororigenie a iatropatogenie </vt:lpstr>
      <vt:lpstr>Zadání práce v době karantény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Psychoterapeutické metody v práci PA</dc:title>
  <dc:creator>Lenka Emrova</dc:creator>
  <cp:lastModifiedBy>Lenka Emrová</cp:lastModifiedBy>
  <cp:revision>30</cp:revision>
  <dcterms:created xsi:type="dcterms:W3CDTF">2018-03-04T17:03:48Z</dcterms:created>
  <dcterms:modified xsi:type="dcterms:W3CDTF">2020-03-16T12:57:49Z</dcterms:modified>
</cp:coreProperties>
</file>