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85" r:id="rId3"/>
    <p:sldId id="274" r:id="rId4"/>
    <p:sldId id="273" r:id="rId5"/>
    <p:sldId id="276" r:id="rId6"/>
    <p:sldId id="275" r:id="rId7"/>
    <p:sldId id="277" r:id="rId8"/>
    <p:sldId id="278" r:id="rId9"/>
    <p:sldId id="259" r:id="rId10"/>
    <p:sldId id="260" r:id="rId11"/>
    <p:sldId id="279" r:id="rId12"/>
    <p:sldId id="281" r:id="rId13"/>
    <p:sldId id="282" r:id="rId14"/>
    <p:sldId id="283" r:id="rId15"/>
    <p:sldId id="284" r:id="rId16"/>
    <p:sldId id="280" r:id="rId17"/>
  </p:sldIdLst>
  <p:sldSz cx="12192000" cy="68580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8B34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7" d="100"/>
          <a:sy n="77" d="100"/>
        </p:scale>
        <p:origin x="-108" y="-5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1EB0944A-7FD3-4F6B-A969-92AC8508CBD7}" type="datetimeFigureOut">
              <a:rPr lang="cs-CZ"/>
              <a:pPr>
                <a:defRPr/>
              </a:pPr>
              <a:t>16.3.2020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 smtClean="0"/>
              <a:t>Kliknutím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F1E03BEE-9A58-4870-AE15-7FB39940FA1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6"/>
          <p:cNvSpPr>
            <a:spLocks noChangeArrowheads="1"/>
          </p:cNvSpPr>
          <p:nvPr/>
        </p:nvSpPr>
        <p:spPr bwMode="auto">
          <a:xfrm>
            <a:off x="0" y="4324350"/>
            <a:ext cx="1744663" cy="777875"/>
          </a:xfrm>
          <a:custGeom>
            <a:avLst/>
            <a:gdLst>
              <a:gd name="T0" fmla="*/ 0 w 372"/>
              <a:gd name="T1" fmla="*/ 0 h 166"/>
              <a:gd name="T2" fmla="*/ 372 w 372"/>
              <a:gd name="T3" fmla="*/ 166 h 166"/>
            </a:gdLst>
            <a:ahLst/>
            <a:cxnLst/>
            <a:rect l="T0" t="T1" r="T2" b="T3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10164B-F6EE-4BEC-A846-B9AB5C2859A6}" type="datetimeFigureOut">
              <a:rPr lang="en-US"/>
              <a:pPr>
                <a:defRPr/>
              </a:pPr>
              <a:t>3/16/2020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3" y="4529138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AB151A-580C-44D5-96AF-FB0128AD32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 noChangeArrowheads="1"/>
          </p:cNvSpPr>
          <p:nvPr/>
        </p:nvSpPr>
        <p:spPr bwMode="auto">
          <a:xfrm flipV="1">
            <a:off x="-4763" y="3178175"/>
            <a:ext cx="1589088" cy="508000"/>
          </a:xfrm>
          <a:custGeom>
            <a:avLst/>
            <a:gdLst>
              <a:gd name="T0" fmla="*/ 0 w 9248"/>
              <a:gd name="T1" fmla="*/ 0 h 10000"/>
              <a:gd name="T2" fmla="*/ 9248 w 9248"/>
              <a:gd name="T3" fmla="*/ 10000 h 10000"/>
            </a:gdLst>
            <a:ahLst/>
            <a:cxnLst/>
            <a:rect l="T0" t="T1" r="T2" b="T3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345FAF-80A2-48A8-8F50-E1891F67745D}" type="datetimeFigureOut">
              <a:rPr lang="en-US"/>
              <a:pPr>
                <a:defRPr/>
              </a:pPr>
              <a:t>3/16/2020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3" y="3244850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DBFB3C-69B5-441F-B423-F934B9974B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 noChangeArrowheads="1"/>
          </p:cNvSpPr>
          <p:nvPr/>
        </p:nvSpPr>
        <p:spPr bwMode="auto">
          <a:xfrm flipV="1">
            <a:off x="-4763" y="3178175"/>
            <a:ext cx="1589088" cy="508000"/>
          </a:xfrm>
          <a:custGeom>
            <a:avLst/>
            <a:gdLst>
              <a:gd name="T0" fmla="*/ 0 w 9248"/>
              <a:gd name="T1" fmla="*/ 0 h 10000"/>
              <a:gd name="T2" fmla="*/ 9248 w 9248"/>
              <a:gd name="T3" fmla="*/ 10000 h 10000"/>
            </a:gdLst>
            <a:ahLst/>
            <a:cxnLst/>
            <a:rect l="T0" t="T1" r="T2" b="T3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6" name="TextBox 13"/>
          <p:cNvSpPr txBox="1"/>
          <p:nvPr/>
        </p:nvSpPr>
        <p:spPr>
          <a:xfrm>
            <a:off x="2466975" y="647700"/>
            <a:ext cx="609600" cy="585788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  <a:cs typeface="+mn-cs"/>
              </a:rPr>
              <a:t>“</a:t>
            </a:r>
          </a:p>
        </p:txBody>
      </p:sp>
      <p:sp>
        <p:nvSpPr>
          <p:cNvPr id="7" name="TextBox 14"/>
          <p:cNvSpPr txBox="1"/>
          <p:nvPr/>
        </p:nvSpPr>
        <p:spPr>
          <a:xfrm>
            <a:off x="11114088" y="2905125"/>
            <a:ext cx="6096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  <a:cs typeface="+mn-cs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DFB91-2324-43C1-BF83-1A4B11212725}" type="datetimeFigureOut">
              <a:rPr lang="en-US"/>
              <a:pPr>
                <a:defRPr/>
              </a:pPr>
              <a:t>3/16/2020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531813" y="3244850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8A5B13-AE0B-4C8B-ABB5-A244AE5115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 noChangeArrowheads="1"/>
          </p:cNvSpPr>
          <p:nvPr/>
        </p:nvSpPr>
        <p:spPr bwMode="auto">
          <a:xfrm flipV="1">
            <a:off x="-4763" y="4911725"/>
            <a:ext cx="1589088" cy="508000"/>
          </a:xfrm>
          <a:custGeom>
            <a:avLst/>
            <a:gdLst>
              <a:gd name="T0" fmla="*/ 0 w 9248"/>
              <a:gd name="T1" fmla="*/ 0 h 10000"/>
              <a:gd name="T2" fmla="*/ 9248 w 9248"/>
              <a:gd name="T3" fmla="*/ 10000 h 10000"/>
            </a:gdLst>
            <a:ahLst/>
            <a:cxnLst/>
            <a:rect l="T0" t="T1" r="T2" b="T3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520BE6-65BA-4346-B24B-F27222C96C8E}" type="datetimeFigureOut">
              <a:rPr lang="en-US"/>
              <a:pPr>
                <a:defRPr/>
              </a:pPr>
              <a:t>3/16/2020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7DC949-E7DA-4F03-A840-3E7ACCD259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 noChangeArrowheads="1"/>
          </p:cNvSpPr>
          <p:nvPr/>
        </p:nvSpPr>
        <p:spPr bwMode="auto">
          <a:xfrm flipV="1">
            <a:off x="-4763" y="4911725"/>
            <a:ext cx="1589088" cy="508000"/>
          </a:xfrm>
          <a:custGeom>
            <a:avLst/>
            <a:gdLst>
              <a:gd name="T0" fmla="*/ 0 w 9248"/>
              <a:gd name="T1" fmla="*/ 0 h 10000"/>
              <a:gd name="T2" fmla="*/ 9248 w 9248"/>
              <a:gd name="T3" fmla="*/ 10000 h 10000"/>
            </a:gdLst>
            <a:ahLst/>
            <a:cxnLst/>
            <a:rect l="T0" t="T1" r="T2" b="T3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6" name="TextBox 16"/>
          <p:cNvSpPr txBox="1"/>
          <p:nvPr/>
        </p:nvSpPr>
        <p:spPr>
          <a:xfrm>
            <a:off x="2466975" y="647700"/>
            <a:ext cx="609600" cy="585788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  <a:cs typeface="+mn-cs"/>
              </a:rPr>
              <a:t>“</a:t>
            </a:r>
          </a:p>
        </p:txBody>
      </p:sp>
      <p:sp>
        <p:nvSpPr>
          <p:cNvPr id="7" name="TextBox 17"/>
          <p:cNvSpPr txBox="1"/>
          <p:nvPr/>
        </p:nvSpPr>
        <p:spPr>
          <a:xfrm>
            <a:off x="11114088" y="2905125"/>
            <a:ext cx="6096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  <a:cs typeface="+mn-cs"/>
              </a:rPr>
              <a:t>”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2EDAD1-DF10-4113-944E-AEEC4D8EB766}" type="datetimeFigureOut">
              <a:rPr lang="en-US"/>
              <a:pPr>
                <a:defRPr/>
              </a:pPr>
              <a:t>3/16/2020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E40E73-31BB-4806-9A89-F0FA9BEAB4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 noChangeArrowheads="1"/>
          </p:cNvSpPr>
          <p:nvPr/>
        </p:nvSpPr>
        <p:spPr bwMode="auto">
          <a:xfrm flipV="1">
            <a:off x="-4763" y="4911725"/>
            <a:ext cx="1589088" cy="508000"/>
          </a:xfrm>
          <a:custGeom>
            <a:avLst/>
            <a:gdLst>
              <a:gd name="T0" fmla="*/ 0 w 9248"/>
              <a:gd name="T1" fmla="*/ 0 h 10000"/>
              <a:gd name="T2" fmla="*/ 9248 w 9248"/>
              <a:gd name="T3" fmla="*/ 10000 h 10000"/>
            </a:gdLst>
            <a:ahLst/>
            <a:cxnLst/>
            <a:rect l="T0" t="T1" r="T2" b="T3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C017EC-EA82-4248-95D1-ED5CC9EC354C}" type="datetimeFigureOut">
              <a:rPr lang="en-US"/>
              <a:pPr>
                <a:defRPr/>
              </a:pPr>
              <a:t>3/16/2020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BB0C05-BFF2-43E4-9C5E-A693E0196A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 noChangeArrowheads="1"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>
              <a:gd name="T0" fmla="*/ 0 w 9248"/>
              <a:gd name="T1" fmla="*/ 0 h 10000"/>
              <a:gd name="T2" fmla="*/ 9248 w 9248"/>
              <a:gd name="T3" fmla="*/ 10000 h 10000"/>
            </a:gdLst>
            <a:ahLst/>
            <a:cxnLst/>
            <a:rect l="T0" t="T1" r="T2" b="T3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D64E16-CAFA-4A7D-A3C9-AA81D83A4AC1}" type="datetimeFigureOut">
              <a:rPr lang="en-US"/>
              <a:pPr>
                <a:defRPr/>
              </a:pPr>
              <a:t>3/16/2020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D7F231-59E9-4B22-9D24-6133207ECE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 noChangeArrowheads="1"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>
              <a:gd name="T0" fmla="*/ 0 w 9248"/>
              <a:gd name="T1" fmla="*/ 0 h 10000"/>
              <a:gd name="T2" fmla="*/ 9248 w 9248"/>
              <a:gd name="T3" fmla="*/ 10000 h 10000"/>
            </a:gdLst>
            <a:ahLst/>
            <a:cxnLst/>
            <a:rect l="T0" t="T1" r="T2" b="T3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DE6299-0D3D-469C-B036-3E953FEBE6BB}" type="datetimeFigureOut">
              <a:rPr lang="en-US"/>
              <a:pPr>
                <a:defRPr/>
              </a:pPr>
              <a:t>3/16/2020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91132B-633D-41AD-B3FE-8EB6CB84BD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 noChangeArrowheads="1"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>
              <a:gd name="T0" fmla="*/ 0 w 9248"/>
              <a:gd name="T1" fmla="*/ 0 h 10000"/>
              <a:gd name="T2" fmla="*/ 9248 w 9248"/>
              <a:gd name="T3" fmla="*/ 10000 h 10000"/>
            </a:gdLst>
            <a:ahLst/>
            <a:cxnLst/>
            <a:rect l="T0" t="T1" r="T2" b="T3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79B8F-4A65-4833-B0AD-B16A84EB9CFA}" type="datetimeFigureOut">
              <a:rPr lang="en-US"/>
              <a:pPr>
                <a:defRPr/>
              </a:pPr>
              <a:t>3/16/2020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388DE5-094A-4DE2-8948-942F44A229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 noChangeArrowheads="1"/>
          </p:cNvSpPr>
          <p:nvPr/>
        </p:nvSpPr>
        <p:spPr bwMode="auto">
          <a:xfrm flipV="1">
            <a:off x="-4763" y="3178175"/>
            <a:ext cx="1589088" cy="508000"/>
          </a:xfrm>
          <a:custGeom>
            <a:avLst/>
            <a:gdLst>
              <a:gd name="T0" fmla="*/ 0 w 9248"/>
              <a:gd name="T1" fmla="*/ 0 h 10000"/>
              <a:gd name="T2" fmla="*/ 9248 w 9248"/>
              <a:gd name="T3" fmla="*/ 10000 h 10000"/>
            </a:gdLst>
            <a:ahLst/>
            <a:cxnLst/>
            <a:rect l="T0" t="T1" r="T2" b="T3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175C45-4CA2-4625-90E6-D5A9520020B9}" type="datetimeFigureOut">
              <a:rPr lang="en-US"/>
              <a:pPr>
                <a:defRPr/>
              </a:pPr>
              <a:t>3/16/2020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3" y="3244850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8090E-8EFC-441B-88D0-E4A6AF20B0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 noChangeArrowheads="1"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>
              <a:gd name="T0" fmla="*/ 0 w 9248"/>
              <a:gd name="T1" fmla="*/ 0 h 10000"/>
              <a:gd name="T2" fmla="*/ 9248 w 9248"/>
              <a:gd name="T3" fmla="*/ 10000 h 10000"/>
            </a:gdLst>
            <a:ahLst/>
            <a:cxnLst/>
            <a:rect l="T0" t="T1" r="T2" b="T3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BC12CA-8439-47A9-9CF3-3BB46699C425}" type="datetimeFigureOut">
              <a:rPr lang="en-US"/>
              <a:pPr>
                <a:defRPr/>
              </a:pPr>
              <a:t>3/16/2020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DC185-5DC3-4640-A30C-869A0C0067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11"/>
          <p:cNvSpPr>
            <a:spLocks noChangeArrowheads="1"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>
              <a:gd name="T0" fmla="*/ 0 w 9248"/>
              <a:gd name="T1" fmla="*/ 0 h 10000"/>
              <a:gd name="T2" fmla="*/ 9248 w 9248"/>
              <a:gd name="T3" fmla="*/ 10000 h 10000"/>
            </a:gdLst>
            <a:ahLst/>
            <a:cxnLst/>
            <a:rect l="T0" t="T1" r="T2" b="T3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1FE10-D6C4-439A-BFEA-804F97262116}" type="datetimeFigureOut">
              <a:rPr lang="en-US"/>
              <a:pPr>
                <a:defRPr/>
              </a:pPr>
              <a:t>3/16/2020</a:t>
            </a:fld>
            <a:endParaRPr lang="en-US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7DDD5C-7145-4327-AD79-2A3A7E7223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1"/>
          <p:cNvSpPr>
            <a:spLocks noChangeArrowheads="1"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>
              <a:gd name="T0" fmla="*/ 0 w 9248"/>
              <a:gd name="T1" fmla="*/ 0 h 10000"/>
              <a:gd name="T2" fmla="*/ 9248 w 9248"/>
              <a:gd name="T3" fmla="*/ 10000 h 10000"/>
            </a:gdLst>
            <a:ahLst/>
            <a:cxnLst/>
            <a:rect l="T0" t="T1" r="T2" b="T3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C2C547-E256-404F-97A0-5B821EA1908F}" type="datetimeFigureOut">
              <a:rPr lang="en-US"/>
              <a:pPr>
                <a:defRPr/>
              </a:pPr>
              <a:t>3/16/2020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FB00D8-D041-4C63-B6F0-60ADFE82B8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1"/>
          <p:cNvSpPr>
            <a:spLocks noChangeArrowheads="1"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>
              <a:gd name="T0" fmla="*/ 0 w 9248"/>
              <a:gd name="T1" fmla="*/ 0 h 10000"/>
              <a:gd name="T2" fmla="*/ 9248 w 9248"/>
              <a:gd name="T3" fmla="*/ 10000 h 10000"/>
            </a:gdLst>
            <a:ahLst/>
            <a:cxnLst/>
            <a:rect l="T0" t="T1" r="T2" b="T3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8429B9-6261-4C73-ABA6-56E8E0422A93}" type="datetimeFigureOut">
              <a:rPr lang="en-US"/>
              <a:pPr>
                <a:defRPr/>
              </a:pPr>
              <a:t>3/16/2020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F35A38-7409-4730-8BF8-2E2076A71A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 noChangeArrowheads="1"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>
              <a:gd name="T0" fmla="*/ 0 w 9248"/>
              <a:gd name="T1" fmla="*/ 0 h 10000"/>
              <a:gd name="T2" fmla="*/ 9248 w 9248"/>
              <a:gd name="T3" fmla="*/ 10000 h 10000"/>
            </a:gdLst>
            <a:ahLst/>
            <a:cxnLst/>
            <a:rect l="T0" t="T1" r="T2" b="T3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D35210-B127-4898-9996-D21D87880BAE}" type="datetimeFigureOut">
              <a:rPr lang="en-US"/>
              <a:pPr>
                <a:defRPr/>
              </a:pPr>
              <a:t>3/16/2020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CDAC74-6864-4171-8801-391B57C327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 noChangeArrowheads="1"/>
          </p:cNvSpPr>
          <p:nvPr/>
        </p:nvSpPr>
        <p:spPr bwMode="auto">
          <a:xfrm flipV="1">
            <a:off x="-4763" y="4911725"/>
            <a:ext cx="1589088" cy="508000"/>
          </a:xfrm>
          <a:custGeom>
            <a:avLst/>
            <a:gdLst>
              <a:gd name="T0" fmla="*/ 0 w 9248"/>
              <a:gd name="T1" fmla="*/ 0 h 10000"/>
              <a:gd name="T2" fmla="*/ 9248 w 9248"/>
              <a:gd name="T3" fmla="*/ 10000 h 10000"/>
            </a:gdLst>
            <a:ahLst/>
            <a:cxnLst/>
            <a:rect l="T0" t="T1" r="T2" b="T3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cs-CZ" noProof="0" smtClean="0"/>
              <a:t>Kliknutím na ikonu přidáte obrázek.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4DC223-DB8C-4E94-9593-FF60453CA468}" type="datetimeFigureOut">
              <a:rPr lang="en-US"/>
              <a:pPr>
                <a:defRPr/>
              </a:pPr>
              <a:t>3/16/2020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C1B493-2608-485E-A83A-F9B7266AF3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2"/>
          <p:cNvGrpSpPr>
            <a:grpSpLocks/>
          </p:cNvGrpSpPr>
          <p:nvPr/>
        </p:nvGrpSpPr>
        <p:grpSpPr bwMode="auto">
          <a:xfrm>
            <a:off x="0" y="228600"/>
            <a:ext cx="2851150" cy="6638925"/>
            <a:chOff x="2487613" y="285750"/>
            <a:chExt cx="2428875" cy="5654676"/>
          </a:xfrm>
        </p:grpSpPr>
        <p:sp>
          <p:nvSpPr>
            <p:cNvPr id="1046" name="Freeform 11"/>
            <p:cNvSpPr>
              <a:spLocks noChangeArrowheads="1"/>
            </p:cNvSpPr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>
                <a:gd name="T0" fmla="*/ 0 w 22"/>
                <a:gd name="T1" fmla="*/ 0 h 136"/>
                <a:gd name="T2" fmla="*/ 22 w 22"/>
                <a:gd name="T3" fmla="*/ 136 h 136"/>
              </a:gdLst>
              <a:ahLst/>
              <a:cxnLst/>
              <a:rect l="T0" t="T1" r="T2" b="T3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047" name="Freeform 12"/>
            <p:cNvSpPr>
              <a:spLocks noChangeArrowheads="1"/>
            </p:cNvSpPr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>
                <a:gd name="T0" fmla="*/ 0 w 140"/>
                <a:gd name="T1" fmla="*/ 0 h 504"/>
                <a:gd name="T2" fmla="*/ 140 w 140"/>
                <a:gd name="T3" fmla="*/ 504 h 504"/>
              </a:gdLst>
              <a:ahLst/>
              <a:cxnLst/>
              <a:rect l="T0" t="T1" r="T2" b="T3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048" name="Freeform 13"/>
            <p:cNvSpPr>
              <a:spLocks noChangeArrowheads="1"/>
            </p:cNvSpPr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>
                <a:gd name="T0" fmla="*/ 0 w 132"/>
                <a:gd name="T1" fmla="*/ 0 h 308"/>
                <a:gd name="T2" fmla="*/ 132 w 132"/>
                <a:gd name="T3" fmla="*/ 308 h 308"/>
              </a:gdLst>
              <a:ahLst/>
              <a:cxnLst/>
              <a:rect l="T0" t="T1" r="T2" b="T3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049" name="Freeform 14"/>
            <p:cNvSpPr>
              <a:spLocks noChangeArrowheads="1"/>
            </p:cNvSpPr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>
                <a:gd name="T0" fmla="*/ 0 w 37"/>
                <a:gd name="T1" fmla="*/ 0 h 79"/>
                <a:gd name="T2" fmla="*/ 37 w 37"/>
                <a:gd name="T3" fmla="*/ 79 h 79"/>
              </a:gdLst>
              <a:ahLst/>
              <a:cxnLst/>
              <a:rect l="T0" t="T1" r="T2" b="T3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050" name="Freeform 15"/>
            <p:cNvSpPr>
              <a:spLocks noChangeArrowheads="1"/>
            </p:cNvSpPr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>
                <a:gd name="T0" fmla="*/ 0 w 178"/>
                <a:gd name="T1" fmla="*/ 0 h 722"/>
                <a:gd name="T2" fmla="*/ 178 w 178"/>
                <a:gd name="T3" fmla="*/ 722 h 722"/>
              </a:gdLst>
              <a:ahLst/>
              <a:cxnLst/>
              <a:rect l="T0" t="T1" r="T2" b="T3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051" name="Freeform 16"/>
            <p:cNvSpPr>
              <a:spLocks noChangeArrowheads="1"/>
            </p:cNvSpPr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>
                <a:gd name="T0" fmla="*/ 0 w 23"/>
                <a:gd name="T1" fmla="*/ 0 h 635"/>
                <a:gd name="T2" fmla="*/ 23 w 23"/>
                <a:gd name="T3" fmla="*/ 635 h 635"/>
              </a:gdLst>
              <a:ahLst/>
              <a:cxnLst/>
              <a:rect l="T0" t="T1" r="T2" b="T3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052" name="Freeform 17"/>
            <p:cNvSpPr>
              <a:spLocks noChangeArrowheads="1"/>
            </p:cNvSpPr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>
                <a:gd name="T0" fmla="*/ 0 w 17"/>
                <a:gd name="T1" fmla="*/ 0 h 107"/>
                <a:gd name="T2" fmla="*/ 17 w 17"/>
                <a:gd name="T3" fmla="*/ 107 h 107"/>
              </a:gdLst>
              <a:ahLst/>
              <a:cxnLst/>
              <a:rect l="T0" t="T1" r="T2" b="T3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053" name="Freeform 18"/>
            <p:cNvSpPr>
              <a:spLocks noChangeArrowheads="1"/>
            </p:cNvSpPr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>
                <a:gd name="T0" fmla="*/ 0 w 41"/>
                <a:gd name="T1" fmla="*/ 0 h 222"/>
                <a:gd name="T2" fmla="*/ 41 w 41"/>
                <a:gd name="T3" fmla="*/ 222 h 222"/>
              </a:gdLst>
              <a:ahLst/>
              <a:cxnLst/>
              <a:rect l="T0" t="T1" r="T2" b="T3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054" name="Freeform 19"/>
            <p:cNvSpPr>
              <a:spLocks noChangeArrowheads="1"/>
            </p:cNvSpPr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>
                <a:gd name="T0" fmla="*/ 0 w 450"/>
                <a:gd name="T1" fmla="*/ 0 h 878"/>
                <a:gd name="T2" fmla="*/ 450 w 450"/>
                <a:gd name="T3" fmla="*/ 878 h 878"/>
              </a:gdLst>
              <a:ahLst/>
              <a:cxnLst/>
              <a:rect l="T0" t="T1" r="T2" b="T3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055" name="Freeform 20"/>
            <p:cNvSpPr>
              <a:spLocks noChangeArrowheads="1"/>
            </p:cNvSpPr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>
                <a:gd name="T0" fmla="*/ 0 w 35"/>
                <a:gd name="T1" fmla="*/ 0 h 73"/>
                <a:gd name="T2" fmla="*/ 35 w 35"/>
                <a:gd name="T3" fmla="*/ 73 h 73"/>
              </a:gdLst>
              <a:ahLst/>
              <a:cxnLst/>
              <a:rect l="T0" t="T1" r="T2" b="T3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056" name="Freeform 21"/>
            <p:cNvSpPr>
              <a:spLocks noChangeArrowheads="1"/>
            </p:cNvSpPr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>
                <a:gd name="T0" fmla="*/ 0 w 8"/>
                <a:gd name="T1" fmla="*/ 0 h 48"/>
                <a:gd name="T2" fmla="*/ 8 w 8"/>
                <a:gd name="T3" fmla="*/ 48 h 48"/>
              </a:gdLst>
              <a:ahLst/>
              <a:cxnLst/>
              <a:rect l="T0" t="T1" r="T2" b="T3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057" name="Freeform 22"/>
            <p:cNvSpPr>
              <a:spLocks noChangeArrowheads="1"/>
            </p:cNvSpPr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>
                <a:gd name="T0" fmla="*/ 0 w 52"/>
                <a:gd name="T1" fmla="*/ 0 h 135"/>
                <a:gd name="T2" fmla="*/ 52 w 52"/>
                <a:gd name="T3" fmla="*/ 135 h 135"/>
              </a:gdLst>
              <a:ahLst/>
              <a:cxnLst/>
              <a:rect l="T0" t="T1" r="T2" b="T3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</p:grpSp>
      <p:grpSp>
        <p:nvGrpSpPr>
          <p:cNvPr id="1027" name="Group 9"/>
          <p:cNvGrpSpPr>
            <a:grpSpLocks/>
          </p:cNvGrpSpPr>
          <p:nvPr/>
        </p:nvGrpSpPr>
        <p:grpSpPr bwMode="auto">
          <a:xfrm>
            <a:off x="26988" y="0"/>
            <a:ext cx="2357437" cy="6853238"/>
            <a:chOff x="6627813" y="194833"/>
            <a:chExt cx="1952625" cy="5678918"/>
          </a:xfrm>
        </p:grpSpPr>
        <p:sp>
          <p:nvSpPr>
            <p:cNvPr id="1034" name="Freeform 27"/>
            <p:cNvSpPr>
              <a:spLocks noChangeArrowheads="1"/>
            </p:cNvSpPr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>
                <a:gd name="T0" fmla="*/ 0 w 103"/>
                <a:gd name="T1" fmla="*/ 0 h 920"/>
                <a:gd name="T2" fmla="*/ 103 w 103"/>
                <a:gd name="T3" fmla="*/ 920 h 920"/>
              </a:gdLst>
              <a:ahLst/>
              <a:cxnLst/>
              <a:rect l="T0" t="T1" r="T2" b="T3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035" name="Freeform 28"/>
            <p:cNvSpPr>
              <a:spLocks noChangeArrowheads="1"/>
            </p:cNvSpPr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>
                <a:gd name="T0" fmla="*/ 0 w 88"/>
                <a:gd name="T1" fmla="*/ 0 h 330"/>
                <a:gd name="T2" fmla="*/ 88 w 88"/>
                <a:gd name="T3" fmla="*/ 330 h 330"/>
              </a:gdLst>
              <a:ahLst/>
              <a:cxnLst/>
              <a:rect l="T0" t="T1" r="T2" b="T3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036" name="Freeform 29"/>
            <p:cNvSpPr>
              <a:spLocks noChangeArrowheads="1"/>
            </p:cNvSpPr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>
                <a:gd name="T0" fmla="*/ 0 w 90"/>
                <a:gd name="T1" fmla="*/ 0 h 207"/>
                <a:gd name="T2" fmla="*/ 90 w 90"/>
                <a:gd name="T3" fmla="*/ 207 h 207"/>
              </a:gdLst>
              <a:ahLst/>
              <a:cxnLst/>
              <a:rect l="T0" t="T1" r="T2" b="T3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037" name="Freeform 30"/>
            <p:cNvSpPr>
              <a:spLocks noChangeArrowheads="1"/>
            </p:cNvSpPr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>
                <a:gd name="T0" fmla="*/ 0 w 115"/>
                <a:gd name="T1" fmla="*/ 0 h 467"/>
                <a:gd name="T2" fmla="*/ 115 w 115"/>
                <a:gd name="T3" fmla="*/ 467 h 467"/>
              </a:gdLst>
              <a:ahLst/>
              <a:cxnLst/>
              <a:rect l="T0" t="T1" r="T2" b="T3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038" name="Freeform 31"/>
            <p:cNvSpPr>
              <a:spLocks noChangeArrowheads="1"/>
            </p:cNvSpPr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>
                <a:gd name="T0" fmla="*/ 0 w 36"/>
                <a:gd name="T1" fmla="*/ 0 h 633"/>
                <a:gd name="T2" fmla="*/ 36 w 36"/>
                <a:gd name="T3" fmla="*/ 633 h 633"/>
              </a:gdLst>
              <a:ahLst/>
              <a:cxnLst/>
              <a:rect l="T0" t="T1" r="T2" b="T3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039" name="Freeform 32"/>
            <p:cNvSpPr>
              <a:spLocks noChangeArrowheads="1"/>
            </p:cNvSpPr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>
                <a:gd name="T0" fmla="*/ 0 w 28"/>
                <a:gd name="T1" fmla="*/ 0 h 59"/>
                <a:gd name="T2" fmla="*/ 28 w 28"/>
                <a:gd name="T3" fmla="*/ 59 h 59"/>
              </a:gdLst>
              <a:ahLst/>
              <a:cxnLst/>
              <a:rect l="T0" t="T1" r="T2" b="T3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040" name="Freeform 33"/>
            <p:cNvSpPr>
              <a:spLocks noChangeArrowheads="1"/>
            </p:cNvSpPr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>
                <a:gd name="T0" fmla="*/ 0 w 17"/>
                <a:gd name="T1" fmla="*/ 0 h 107"/>
                <a:gd name="T2" fmla="*/ 17 w 17"/>
                <a:gd name="T3" fmla="*/ 107 h 107"/>
              </a:gdLst>
              <a:ahLst/>
              <a:cxnLst/>
              <a:rect l="T0" t="T1" r="T2" b="T3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041" name="Freeform 34"/>
            <p:cNvSpPr>
              <a:spLocks noChangeArrowheads="1"/>
            </p:cNvSpPr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>
                <a:gd name="T0" fmla="*/ 0 w 294"/>
                <a:gd name="T1" fmla="*/ 0 h 568"/>
                <a:gd name="T2" fmla="*/ 294 w 294"/>
                <a:gd name="T3" fmla="*/ 568 h 568"/>
              </a:gdLst>
              <a:ahLst/>
              <a:cxnLst/>
              <a:rect l="T0" t="T1" r="T2" b="T3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042" name="Freeform 35"/>
            <p:cNvSpPr>
              <a:spLocks noChangeArrowheads="1"/>
            </p:cNvSpPr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>
                <a:gd name="T0" fmla="*/ 0 w 25"/>
                <a:gd name="T1" fmla="*/ 0 h 53"/>
                <a:gd name="T2" fmla="*/ 25 w 25"/>
                <a:gd name="T3" fmla="*/ 53 h 53"/>
              </a:gdLst>
              <a:ahLst/>
              <a:cxnLst/>
              <a:rect l="T0" t="T1" r="T2" b="T3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043" name="Freeform 36"/>
            <p:cNvSpPr>
              <a:spLocks noChangeArrowheads="1"/>
            </p:cNvSpPr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>
                <a:gd name="T0" fmla="*/ 0 w 29"/>
                <a:gd name="T1" fmla="*/ 0 h 141"/>
                <a:gd name="T2" fmla="*/ 29 w 29"/>
                <a:gd name="T3" fmla="*/ 141 h 141"/>
              </a:gdLst>
              <a:ahLst/>
              <a:cxnLst/>
              <a:rect l="T0" t="T1" r="T2" b="T3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044" name="Freeform 37"/>
            <p:cNvSpPr>
              <a:spLocks noChangeArrowheads="1"/>
            </p:cNvSpPr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>
                <a:gd name="T0" fmla="*/ 0 w 8"/>
                <a:gd name="T1" fmla="*/ 0 h 48"/>
                <a:gd name="T2" fmla="*/ 8 w 8"/>
                <a:gd name="T3" fmla="*/ 48 h 48"/>
              </a:gdLst>
              <a:ahLst/>
              <a:cxnLst/>
              <a:rect l="T0" t="T1" r="T2" b="T3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045" name="Freeform 38"/>
            <p:cNvSpPr>
              <a:spLocks noChangeArrowheads="1"/>
            </p:cNvSpPr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>
                <a:gd name="T0" fmla="*/ 0 w 44"/>
                <a:gd name="T1" fmla="*/ 0 h 111"/>
                <a:gd name="T2" fmla="*/ 44 w 44"/>
                <a:gd name="T3" fmla="*/ 111 h 111"/>
              </a:gdLst>
              <a:ahLst/>
              <a:cxnLst/>
              <a:rect l="T0" t="T1" r="T2" b="T3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563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2592388" y="623888"/>
            <a:ext cx="8912225" cy="128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  <a:endParaRPr lang="en-US" smtClean="0"/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589213" y="2133600"/>
            <a:ext cx="89154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3" y="6130925"/>
            <a:ext cx="1146175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935AC94-4713-4A9F-B562-015AE03C1872}" type="datetimeFigureOut">
              <a:rPr lang="en-US"/>
              <a:pPr>
                <a:defRPr/>
              </a:pPr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3" y="6135688"/>
            <a:ext cx="7620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3" y="787400"/>
            <a:ext cx="7794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2000" dirty="0">
                <a:solidFill>
                  <a:srgbClr val="FE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AA3C831-DBFC-4E19-B8E2-1D6B27BEDC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  <p:sldLayoutId id="2147483677" r:id="rId13"/>
    <p:sldLayoutId id="2147483678" r:id="rId14"/>
    <p:sldLayoutId id="2147483679" r:id="rId15"/>
    <p:sldLayoutId id="2147483680" r:id="rId16"/>
  </p:sldLayoutIdLst>
  <p:txStyles>
    <p:titleStyle>
      <a:lvl1pPr algn="l" defTabSz="457200" rtl="0" fontAlgn="base">
        <a:spcBef>
          <a:spcPct val="0"/>
        </a:spcBef>
        <a:spcAft>
          <a:spcPct val="0"/>
        </a:spcAft>
        <a:defRPr sz="3600" kern="1200">
          <a:solidFill>
            <a:srgbClr val="262626"/>
          </a:solidFill>
          <a:latin typeface="+mj-lt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itchFamily="34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itchFamily="34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itchFamily="34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Nadpis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400" cy="2262188"/>
          </a:xfrm>
        </p:spPr>
        <p:txBody>
          <a:bodyPr/>
          <a:lstStyle/>
          <a:p>
            <a:r>
              <a:rPr lang="cs-CZ" smtClean="0"/>
              <a:t>Psychoterapeutické metody v práci PA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589213" y="4776788"/>
            <a:ext cx="8915400" cy="112712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cs-CZ" dirty="0" smtClean="0"/>
              <a:t>PhDr. Lenka </a:t>
            </a:r>
            <a:r>
              <a:rPr lang="cs-CZ" dirty="0" err="1" smtClean="0"/>
              <a:t>Emrová</a:t>
            </a:r>
            <a:endParaRPr lang="cs-CZ" dirty="0" smtClean="0"/>
          </a:p>
          <a:p>
            <a:pPr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cs-CZ" dirty="0" smtClean="0"/>
              <a:t>1. přednáška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ChangeArrowheads="1"/>
          </p:cNvSpPr>
          <p:nvPr>
            <p:ph type="title"/>
          </p:nvPr>
        </p:nvSpPr>
        <p:spPr>
          <a:xfrm>
            <a:off x="2592388" y="623888"/>
            <a:ext cx="8912225" cy="1281112"/>
          </a:xfrm>
        </p:spPr>
        <p:txBody>
          <a:bodyPr/>
          <a:lstStyle/>
          <a:p>
            <a:r>
              <a:rPr lang="cs-CZ" altLang="cs-CZ" smtClean="0"/>
              <a:t>Společné faktory</a:t>
            </a:r>
          </a:p>
        </p:txBody>
      </p:sp>
      <p:sp>
        <p:nvSpPr>
          <p:cNvPr id="27650" name="Rectangle 3"/>
          <p:cNvSpPr>
            <a:spLocks noGrp="1" noChangeArrowheads="1"/>
          </p:cNvSpPr>
          <p:nvPr>
            <p:ph idx="1"/>
          </p:nvPr>
        </p:nvSpPr>
        <p:spPr>
          <a:xfrm>
            <a:off x="2589213" y="2133600"/>
            <a:ext cx="8915400" cy="3778250"/>
          </a:xfrm>
        </p:spPr>
        <p:txBody>
          <a:bodyPr/>
          <a:lstStyle/>
          <a:p>
            <a:r>
              <a:rPr lang="cs-CZ" altLang="cs-CZ" sz="2400" smtClean="0"/>
              <a:t>Vztah naplněný důvěrou a vřelostí (úcta, zájem, porozumění, respekt)</a:t>
            </a:r>
          </a:p>
          <a:p>
            <a:r>
              <a:rPr lang="cs-CZ" altLang="cs-CZ" sz="2400" smtClean="0"/>
              <a:t>Uklidnění a podpora</a:t>
            </a:r>
          </a:p>
          <a:p>
            <a:r>
              <a:rPr lang="cs-CZ" altLang="cs-CZ" sz="2400" smtClean="0"/>
              <a:t>Akceptující prostředí – sdělení, převedení pocitů do slov</a:t>
            </a:r>
          </a:p>
          <a:p>
            <a:r>
              <a:rPr lang="cs-CZ" altLang="cs-CZ" sz="2400" smtClean="0"/>
              <a:t>Zpevňování adaptivních reakcí</a:t>
            </a:r>
          </a:p>
          <a:p>
            <a:r>
              <a:rPr lang="cs-CZ" altLang="cs-CZ" sz="2400" smtClean="0"/>
              <a:t>Porozumění neboli vhled – vysvětlení příčin, změna je možná</a:t>
            </a:r>
          </a:p>
        </p:txBody>
      </p:sp>
      <p:sp>
        <p:nvSpPr>
          <p:cNvPr id="27651" name="TextovéPole 1"/>
          <p:cNvSpPr txBox="1">
            <a:spLocks noChangeArrowheads="1"/>
          </p:cNvSpPr>
          <p:nvPr/>
        </p:nvSpPr>
        <p:spPr bwMode="auto">
          <a:xfrm>
            <a:off x="2151063" y="5540375"/>
            <a:ext cx="8221662" cy="1200150"/>
          </a:xfrm>
          <a:prstGeom prst="rect">
            <a:avLst/>
          </a:prstGeom>
          <a:solidFill>
            <a:srgbClr val="00B0F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solidFill>
                  <a:schemeClr val="bg1"/>
                </a:solidFill>
                <a:latin typeface="Century Gothic" pitchFamily="34" charset="0"/>
              </a:rPr>
              <a:t>společné faktory mají asi 30% podíl na celkovém terapeutickém efektu, </a:t>
            </a:r>
          </a:p>
          <a:p>
            <a:r>
              <a:rPr lang="cs-CZ">
                <a:solidFill>
                  <a:schemeClr val="bg1"/>
                </a:solidFill>
                <a:latin typeface="Century Gothic" pitchFamily="34" charset="0"/>
              </a:rPr>
              <a:t>faktory mimo terapii 40%, vliv očekávání 15%, </a:t>
            </a:r>
          </a:p>
          <a:p>
            <a:r>
              <a:rPr lang="cs-CZ">
                <a:solidFill>
                  <a:schemeClr val="bg1"/>
                </a:solidFill>
                <a:latin typeface="Century Gothic" pitchFamily="34" charset="0"/>
              </a:rPr>
              <a:t>specifický účinek použitých postupů a metod 15 %</a:t>
            </a:r>
          </a:p>
          <a:p>
            <a:endParaRPr lang="cs-CZ"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Nadpis 1"/>
          <p:cNvSpPr>
            <a:spLocks noGrp="1"/>
          </p:cNvSpPr>
          <p:nvPr>
            <p:ph type="title"/>
          </p:nvPr>
        </p:nvSpPr>
        <p:spPr>
          <a:xfrm>
            <a:off x="2441575" y="22225"/>
            <a:ext cx="8910638" cy="1281113"/>
          </a:xfrm>
        </p:spPr>
        <p:txBody>
          <a:bodyPr/>
          <a:lstStyle/>
          <a:p>
            <a:r>
              <a:rPr lang="cs-CZ" smtClean="0"/>
              <a:t>Psychologické směry - psychoterapie</a:t>
            </a:r>
          </a:p>
        </p:txBody>
      </p:sp>
      <p:sp>
        <p:nvSpPr>
          <p:cNvPr id="28674" name="TextovéPole 3"/>
          <p:cNvSpPr txBox="1">
            <a:spLocks noChangeArrowheads="1"/>
          </p:cNvSpPr>
          <p:nvPr/>
        </p:nvSpPr>
        <p:spPr bwMode="auto">
          <a:xfrm>
            <a:off x="2009775" y="663575"/>
            <a:ext cx="9774238" cy="92233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b="1">
                <a:latin typeface="Century Gothic" pitchFamily="34" charset="0"/>
              </a:rPr>
              <a:t>Hlubinná psychoterapie </a:t>
            </a:r>
            <a:r>
              <a:rPr lang="cs-CZ">
                <a:latin typeface="Century Gothic" pitchFamily="34" charset="0"/>
              </a:rPr>
              <a:t>(Jungiánská, Adlerovská, Psychoanalýza, Otto Rank psychoterapie porodního traumatu)</a:t>
            </a:r>
          </a:p>
          <a:p>
            <a:r>
              <a:rPr lang="cs-CZ" b="1">
                <a:latin typeface="Century Gothic" pitchFamily="34" charset="0"/>
              </a:rPr>
              <a:t>Dynamická terapie </a:t>
            </a:r>
            <a:r>
              <a:rPr lang="cs-CZ">
                <a:latin typeface="Century Gothic" pitchFamily="34" charset="0"/>
              </a:rPr>
              <a:t>(Horneyová, Sullivan)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2009775" y="1657350"/>
            <a:ext cx="9774238" cy="369888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 err="1">
                <a:latin typeface="+mn-lt"/>
                <a:cs typeface="+mn-cs"/>
              </a:rPr>
              <a:t>Ericksonovská</a:t>
            </a:r>
            <a:r>
              <a:rPr lang="cs-CZ" dirty="0">
                <a:latin typeface="+mn-lt"/>
                <a:cs typeface="+mn-cs"/>
              </a:rPr>
              <a:t> </a:t>
            </a:r>
            <a:r>
              <a:rPr lang="cs-CZ" dirty="0">
                <a:latin typeface="+mn-lt"/>
                <a:cs typeface="+mn-cs"/>
              </a:rPr>
              <a:t>hypnoterapie, </a:t>
            </a:r>
            <a:r>
              <a:rPr lang="cs-CZ" dirty="0" err="1">
                <a:latin typeface="+mn-lt"/>
                <a:cs typeface="+mn-cs"/>
              </a:rPr>
              <a:t>hypnoporod</a:t>
            </a:r>
            <a:endParaRPr lang="cs-CZ" dirty="0">
              <a:latin typeface="+mn-lt"/>
              <a:cs typeface="+mn-cs"/>
            </a:endParaRPr>
          </a:p>
        </p:txBody>
      </p:sp>
      <p:sp>
        <p:nvSpPr>
          <p:cNvPr id="28676" name="TextovéPole 5"/>
          <p:cNvSpPr txBox="1">
            <a:spLocks noChangeArrowheads="1"/>
          </p:cNvSpPr>
          <p:nvPr/>
        </p:nvSpPr>
        <p:spPr bwMode="auto">
          <a:xfrm>
            <a:off x="2009775" y="2135188"/>
            <a:ext cx="9774238" cy="923925"/>
          </a:xfrm>
          <a:prstGeom prst="rect">
            <a:avLst/>
          </a:prstGeom>
          <a:solidFill>
            <a:srgbClr val="00B0F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>
                <a:solidFill>
                  <a:schemeClr val="bg1"/>
                </a:solidFill>
                <a:latin typeface="Century Gothic" pitchFamily="34" charset="0"/>
              </a:rPr>
              <a:t>Behaviorální (Wolpe)</a:t>
            </a:r>
          </a:p>
          <a:p>
            <a:r>
              <a:rPr lang="cs-CZ">
                <a:solidFill>
                  <a:schemeClr val="bg1"/>
                </a:solidFill>
                <a:latin typeface="Century Gothic" pitchFamily="34" charset="0"/>
              </a:rPr>
              <a:t>Kognitivní terapie (racionálně emoční terapie Ellise, kognitivní terapie Becka, </a:t>
            </a:r>
          </a:p>
          <a:p>
            <a:r>
              <a:rPr lang="cs-CZ">
                <a:solidFill>
                  <a:schemeClr val="bg1"/>
                </a:solidFill>
                <a:latin typeface="Century Gothic" pitchFamily="34" charset="0"/>
              </a:rPr>
              <a:t>kognitivně behaviorální terapie)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2009775" y="3140075"/>
            <a:ext cx="9774238" cy="6477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>
                <a:solidFill>
                  <a:schemeClr val="bg1"/>
                </a:solidFill>
                <a:latin typeface="+mn-lt"/>
                <a:cs typeface="+mn-cs"/>
              </a:rPr>
              <a:t>Komunikační terapie (</a:t>
            </a:r>
            <a:r>
              <a:rPr lang="cs-CZ" dirty="0" err="1">
                <a:solidFill>
                  <a:schemeClr val="bg1"/>
                </a:solidFill>
                <a:latin typeface="+mn-lt"/>
                <a:cs typeface="+mn-cs"/>
              </a:rPr>
              <a:t>Watzlawick</a:t>
            </a:r>
            <a:r>
              <a:rPr lang="cs-CZ" dirty="0">
                <a:solidFill>
                  <a:schemeClr val="bg1"/>
                </a:solidFill>
                <a:latin typeface="+mn-lt"/>
                <a:cs typeface="+mn-cs"/>
              </a:rPr>
              <a:t>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 err="1">
                <a:solidFill>
                  <a:schemeClr val="bg1"/>
                </a:solidFill>
                <a:latin typeface="+mn-lt"/>
                <a:cs typeface="+mn-cs"/>
              </a:rPr>
              <a:t>Gestalt</a:t>
            </a:r>
            <a:r>
              <a:rPr lang="cs-CZ" dirty="0">
                <a:solidFill>
                  <a:schemeClr val="bg1"/>
                </a:solidFill>
                <a:latin typeface="+mn-lt"/>
                <a:cs typeface="+mn-cs"/>
              </a:rPr>
              <a:t> terapie (</a:t>
            </a:r>
            <a:r>
              <a:rPr lang="cs-CZ" dirty="0" err="1">
                <a:solidFill>
                  <a:schemeClr val="bg1"/>
                </a:solidFill>
                <a:latin typeface="+mn-lt"/>
                <a:cs typeface="+mn-cs"/>
              </a:rPr>
              <a:t>Perls</a:t>
            </a:r>
            <a:r>
              <a:rPr lang="cs-CZ" dirty="0">
                <a:solidFill>
                  <a:schemeClr val="bg1"/>
                </a:solidFill>
                <a:latin typeface="+mn-lt"/>
                <a:cs typeface="+mn-cs"/>
              </a:rPr>
              <a:t>)</a:t>
            </a:r>
            <a:endParaRPr lang="cs-CZ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2009775" y="3868738"/>
            <a:ext cx="9774238" cy="64611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>
                <a:solidFill>
                  <a:schemeClr val="bg1"/>
                </a:solidFill>
                <a:latin typeface="+mn-lt"/>
                <a:cs typeface="+mn-cs"/>
              </a:rPr>
              <a:t>Existenciální a humanistická terapie (</a:t>
            </a:r>
            <a:r>
              <a:rPr lang="cs-CZ" dirty="0" err="1">
                <a:solidFill>
                  <a:schemeClr val="bg1"/>
                </a:solidFill>
                <a:latin typeface="+mn-lt"/>
                <a:cs typeface="+mn-cs"/>
              </a:rPr>
              <a:t>daseinsanalýza</a:t>
            </a:r>
            <a:r>
              <a:rPr lang="cs-CZ" dirty="0">
                <a:solidFill>
                  <a:schemeClr val="bg1"/>
                </a:solidFill>
                <a:latin typeface="+mn-lt"/>
                <a:cs typeface="+mn-cs"/>
              </a:rPr>
              <a:t>, logoterapie, humanistická terapie</a:t>
            </a:r>
            <a:r>
              <a:rPr lang="cs-CZ" dirty="0">
                <a:solidFill>
                  <a:schemeClr val="bg1"/>
                </a:solidFill>
                <a:latin typeface="+mn-lt"/>
                <a:cs typeface="+mn-cs"/>
              </a:rPr>
              <a:t>)</a:t>
            </a:r>
            <a:endParaRPr lang="cs-CZ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28679" name="TextovéPole 9"/>
          <p:cNvSpPr txBox="1">
            <a:spLocks noChangeArrowheads="1"/>
          </p:cNvSpPr>
          <p:nvPr/>
        </p:nvSpPr>
        <p:spPr bwMode="auto">
          <a:xfrm>
            <a:off x="2009775" y="4584700"/>
            <a:ext cx="9774238" cy="368300"/>
          </a:xfrm>
          <a:prstGeom prst="rect">
            <a:avLst/>
          </a:prstGeom>
          <a:solidFill>
            <a:srgbClr val="68B343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>
                <a:solidFill>
                  <a:schemeClr val="bg1"/>
                </a:solidFill>
                <a:latin typeface="Century Gothic" pitchFamily="34" charset="0"/>
              </a:rPr>
              <a:t>Rogersovská terapie, encounterové skupiny</a:t>
            </a:r>
          </a:p>
        </p:txBody>
      </p:sp>
      <p:sp>
        <p:nvSpPr>
          <p:cNvPr id="28680" name="TextovéPole 10"/>
          <p:cNvSpPr txBox="1">
            <a:spLocks noChangeArrowheads="1"/>
          </p:cNvSpPr>
          <p:nvPr/>
        </p:nvSpPr>
        <p:spPr bwMode="auto">
          <a:xfrm>
            <a:off x="2009775" y="5038725"/>
            <a:ext cx="9774238" cy="368300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>
                <a:latin typeface="Century Gothic" pitchFamily="34" charset="0"/>
              </a:rPr>
              <a:t>Bálintoské skupiny</a:t>
            </a:r>
          </a:p>
        </p:txBody>
      </p:sp>
      <p:sp>
        <p:nvSpPr>
          <p:cNvPr id="12" name="TextovéPole 11"/>
          <p:cNvSpPr txBox="1"/>
          <p:nvPr/>
        </p:nvSpPr>
        <p:spPr>
          <a:xfrm>
            <a:off x="2009775" y="5473700"/>
            <a:ext cx="9774238" cy="36988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>
                <a:latin typeface="+mn-lt"/>
                <a:cs typeface="+mn-cs"/>
              </a:rPr>
              <a:t>Supervize</a:t>
            </a:r>
            <a:endParaRPr lang="cs-CZ" dirty="0">
              <a:latin typeface="+mn-lt"/>
              <a:cs typeface="+mn-cs"/>
            </a:endParaRPr>
          </a:p>
        </p:txBody>
      </p:sp>
      <p:sp>
        <p:nvSpPr>
          <p:cNvPr id="28682" name="TextovéPole 13"/>
          <p:cNvSpPr txBox="1">
            <a:spLocks noChangeArrowheads="1"/>
          </p:cNvSpPr>
          <p:nvPr/>
        </p:nvSpPr>
        <p:spPr bwMode="auto">
          <a:xfrm>
            <a:off x="2009775" y="5910263"/>
            <a:ext cx="9774238" cy="646112"/>
          </a:xfrm>
          <a:prstGeom prst="rect">
            <a:avLst/>
          </a:prstGeom>
          <a:solidFill>
            <a:srgbClr val="7030A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>
                <a:solidFill>
                  <a:schemeClr val="bg1"/>
                </a:solidFill>
                <a:latin typeface="Century Gothic" pitchFamily="34" charset="0"/>
              </a:rPr>
              <a:t>Expresivní terapie (muzikoterapie, taneční a pohybová terapie, arteterapie, psychodrama..)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cs-CZ" smtClean="0">
                <a:latin typeface="Arial" charset="0"/>
              </a:rPr>
              <a:t>Terapeutická role zdravotníka – slovo, vztah</a:t>
            </a:r>
          </a:p>
        </p:txBody>
      </p:sp>
      <p:sp>
        <p:nvSpPr>
          <p:cNvPr id="47107" name="Rectangle 3"/>
          <p:cNvSpPr>
            <a:spLocks noGrp="1"/>
          </p:cNvSpPr>
          <p:nvPr>
            <p:ph type="body" idx="4294967295"/>
          </p:nvPr>
        </p:nvSpPr>
        <p:spPr>
          <a:xfrm>
            <a:off x="2589213" y="2133600"/>
            <a:ext cx="8915400" cy="4405313"/>
          </a:xfrm>
        </p:spPr>
        <p:txBody>
          <a:bodyPr/>
          <a:lstStyle/>
          <a:p>
            <a:r>
              <a:rPr lang="cs-CZ" smtClean="0"/>
              <a:t>Terapeutickou role = dobrý přátelský vztah zdravotníka a pacienta. </a:t>
            </a:r>
          </a:p>
          <a:p>
            <a:r>
              <a:rPr lang="cs-CZ" smtClean="0"/>
              <a:t>Jedná se o druh spojenectví vznikající nejprve po sdělení diagnózy, následujícím doprovázením v nemoci, dále tím, že je zdravotník je pacientovi k dispozici, a vytvořením vzájemné důvěry. </a:t>
            </a:r>
          </a:p>
          <a:p>
            <a:r>
              <a:rPr lang="cs-CZ" smtClean="0"/>
              <a:t>Biomedicínská stránka léčby je provázána se stránkou </a:t>
            </a:r>
            <a:r>
              <a:rPr lang="cs-CZ" b="1" i="1" smtClean="0">
                <a:solidFill>
                  <a:schemeClr val="accent1"/>
                </a:solidFill>
              </a:rPr>
              <a:t>humánní</a:t>
            </a:r>
            <a:r>
              <a:rPr lang="cs-CZ" b="1" smtClean="0">
                <a:solidFill>
                  <a:schemeClr val="accent1"/>
                </a:solidFill>
              </a:rPr>
              <a:t>.</a:t>
            </a:r>
            <a:r>
              <a:rPr lang="cs-CZ" smtClean="0"/>
              <a:t> </a:t>
            </a:r>
          </a:p>
          <a:p>
            <a:r>
              <a:rPr lang="cs-CZ" smtClean="0"/>
              <a:t>Právě zdravotník je velmi často sám „léčebným prostředkem“ (Balint)</a:t>
            </a:r>
          </a:p>
          <a:p>
            <a:r>
              <a:rPr lang="cs-CZ" smtClean="0"/>
              <a:t>Psychologický přístup zdravotníka k pacientovi spočívá v </a:t>
            </a:r>
          </a:p>
          <a:p>
            <a:pPr lvl="1"/>
            <a:r>
              <a:rPr lang="cs-CZ" smtClean="0">
                <a:solidFill>
                  <a:schemeClr val="tx1"/>
                </a:solidFill>
              </a:rPr>
              <a:t>cíleném používání</a:t>
            </a:r>
            <a:r>
              <a:rPr lang="cs-CZ" smtClean="0"/>
              <a:t> vlivu vztahu mezi zdravotníkem a pacientem, </a:t>
            </a:r>
          </a:p>
          <a:p>
            <a:pPr lvl="1"/>
            <a:r>
              <a:rPr lang="cs-CZ" smtClean="0"/>
              <a:t>podpůrné psychoterapii, </a:t>
            </a:r>
          </a:p>
          <a:p>
            <a:pPr lvl="1"/>
            <a:r>
              <a:rPr lang="cs-CZ" smtClean="0"/>
              <a:t>komunikačních dovednostech </a:t>
            </a:r>
          </a:p>
          <a:p>
            <a:pPr lvl="1"/>
            <a:r>
              <a:rPr lang="cs-CZ" smtClean="0"/>
              <a:t>posílení aktivní účasti pacienta na léčbě.“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cs-CZ" smtClean="0"/>
              <a:t>Psychologický přístup zdravotníka k pacientovi</a:t>
            </a:r>
          </a:p>
        </p:txBody>
      </p:sp>
      <p:sp>
        <p:nvSpPr>
          <p:cNvPr id="48131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cs-CZ" smtClean="0"/>
              <a:t>Cílem psychologického přístupu zdravotníka k pacientovi je </a:t>
            </a:r>
          </a:p>
          <a:p>
            <a:pPr lvl="1"/>
            <a:r>
              <a:rPr lang="cs-CZ" smtClean="0"/>
              <a:t>porozumění individualitě pacienta. </a:t>
            </a:r>
          </a:p>
          <a:p>
            <a:pPr lvl="1"/>
            <a:r>
              <a:rPr lang="cs-CZ" smtClean="0"/>
              <a:t>porozumění pacientovi, </a:t>
            </a:r>
          </a:p>
          <a:p>
            <a:pPr lvl="1"/>
            <a:r>
              <a:rPr lang="cs-CZ" smtClean="0"/>
              <a:t>pomoc v adaptaci na nemoc a při řešení problematických situací </a:t>
            </a:r>
          </a:p>
          <a:p>
            <a:pPr lvl="1"/>
            <a:r>
              <a:rPr lang="cs-CZ" smtClean="0"/>
              <a:t>pozitivní a emoční vazba</a:t>
            </a:r>
          </a:p>
          <a:p>
            <a:pPr lvl="1"/>
            <a:r>
              <a:rPr lang="cs-CZ" smtClean="0"/>
              <a:t>empatie a projev osobního zájmu o pacientovo prožívání</a:t>
            </a:r>
          </a:p>
          <a:p>
            <a:pPr lvl="1">
              <a:buFont typeface="Wingdings 3" pitchFamily="18" charset="2"/>
              <a:buNone/>
            </a:pPr>
            <a:endParaRPr lang="cs-CZ" smtClean="0"/>
          </a:p>
          <a:p>
            <a:pPr lvl="1"/>
            <a:endParaRPr lang="cs-CZ" smtClean="0"/>
          </a:p>
        </p:txBody>
      </p:sp>
      <p:sp>
        <p:nvSpPr>
          <p:cNvPr id="48132" name="AutoShape 4"/>
          <p:cNvSpPr>
            <a:spLocks noChangeArrowheads="1"/>
          </p:cNvSpPr>
          <p:nvPr/>
        </p:nvSpPr>
        <p:spPr bwMode="auto">
          <a:xfrm>
            <a:off x="5857875" y="4435475"/>
            <a:ext cx="801688" cy="320675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3108325" y="5008563"/>
            <a:ext cx="1136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defTabSz="914400"/>
            <a:r>
              <a:rPr lang="cs-CZ"/>
              <a:t>DŮVĚRA</a:t>
            </a:r>
          </a:p>
        </p:txBody>
      </p:sp>
      <p:sp>
        <p:nvSpPr>
          <p:cNvPr id="48134" name="AutoShape 6"/>
          <p:cNvSpPr>
            <a:spLocks noChangeArrowheads="1"/>
          </p:cNvSpPr>
          <p:nvPr/>
        </p:nvSpPr>
        <p:spPr bwMode="auto">
          <a:xfrm>
            <a:off x="4349750" y="5078413"/>
            <a:ext cx="1162050" cy="198437"/>
          </a:xfrm>
          <a:prstGeom prst="rightArrow">
            <a:avLst>
              <a:gd name="adj1" fmla="val 50000"/>
              <a:gd name="adj2" fmla="val 1464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48135" name="Text Box 7"/>
          <p:cNvSpPr txBox="1">
            <a:spLocks noChangeArrowheads="1"/>
          </p:cNvSpPr>
          <p:nvPr/>
        </p:nvSpPr>
        <p:spPr bwMode="auto">
          <a:xfrm>
            <a:off x="5622925" y="5027613"/>
            <a:ext cx="933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VZTAH</a:t>
            </a:r>
          </a:p>
        </p:txBody>
      </p:sp>
      <p:sp>
        <p:nvSpPr>
          <p:cNvPr id="48136" name="Text Box 8"/>
          <p:cNvSpPr txBox="1">
            <a:spLocks noChangeArrowheads="1"/>
          </p:cNvSpPr>
          <p:nvPr/>
        </p:nvSpPr>
        <p:spPr bwMode="auto">
          <a:xfrm>
            <a:off x="7816850" y="5010150"/>
            <a:ext cx="1746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SPOLUPRÁCE</a:t>
            </a:r>
          </a:p>
        </p:txBody>
      </p:sp>
      <p:sp>
        <p:nvSpPr>
          <p:cNvPr id="48137" name="AutoShape 9"/>
          <p:cNvSpPr>
            <a:spLocks noChangeArrowheads="1"/>
          </p:cNvSpPr>
          <p:nvPr/>
        </p:nvSpPr>
        <p:spPr bwMode="auto">
          <a:xfrm>
            <a:off x="6627813" y="5122863"/>
            <a:ext cx="1162050" cy="198437"/>
          </a:xfrm>
          <a:prstGeom prst="rightArrow">
            <a:avLst>
              <a:gd name="adj1" fmla="val 50000"/>
              <a:gd name="adj2" fmla="val 1464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48138" name="AutoShape 10"/>
          <p:cNvSpPr>
            <a:spLocks noChangeArrowheads="1"/>
          </p:cNvSpPr>
          <p:nvPr/>
        </p:nvSpPr>
        <p:spPr bwMode="auto">
          <a:xfrm>
            <a:off x="5862638" y="5589588"/>
            <a:ext cx="801687" cy="320675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48139" name="Text Box 11"/>
          <p:cNvSpPr txBox="1">
            <a:spLocks noChangeArrowheads="1"/>
          </p:cNvSpPr>
          <p:nvPr/>
        </p:nvSpPr>
        <p:spPr bwMode="auto">
          <a:xfrm>
            <a:off x="5464175" y="6065838"/>
            <a:ext cx="1733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EFEKT LÉČBY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cs-CZ" smtClean="0"/>
              <a:t>Sororigenie  a iatrogenie</a:t>
            </a:r>
          </a:p>
        </p:txBody>
      </p:sp>
      <p:sp>
        <p:nvSpPr>
          <p:cNvPr id="49155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cs-CZ" smtClean="0"/>
              <a:t>Sororigenie = negativní působení všeobecných sester na pacienty </a:t>
            </a:r>
          </a:p>
          <a:p>
            <a:r>
              <a:rPr lang="cs-CZ" smtClean="0"/>
              <a:t>Iatropatogenie = jev, který je vyvolán součinností tří činitelů: situačním působením </a:t>
            </a:r>
            <a:r>
              <a:rPr lang="cs-CZ" sz="2000" smtClean="0"/>
              <a:t>(</a:t>
            </a:r>
            <a:r>
              <a:rPr lang="cs-CZ" smtClean="0"/>
              <a:t>etiologické, diagnostické, laboratorní, prognostické, terapeutické, administrativní a pedagogické vlivy), osobností zdravotníka (autoritativní a agresivní vystupování spolu s pracovní deformací) a pacientem (úzkostné a přecitlivělé pacienty se sklonem k hypochondrii )</a:t>
            </a:r>
          </a:p>
          <a:p>
            <a:r>
              <a:rPr lang="cs-CZ" smtClean="0"/>
              <a:t>Egrotogenie (aegrotogenie) = negativní působení spolupacientů, kteří mají v mnohých případech větší vliv na daného pacienta, než zdravotnický personál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cs-CZ" smtClean="0"/>
              <a:t>Příčiny </a:t>
            </a:r>
            <a:r>
              <a:rPr lang="cs-CZ" b="1" smtClean="0"/>
              <a:t>sororigenie a iatropatogenie</a:t>
            </a:r>
            <a:r>
              <a:rPr lang="cs-CZ" smtClean="0"/>
              <a:t> </a:t>
            </a:r>
          </a:p>
        </p:txBody>
      </p:sp>
      <p:sp>
        <p:nvSpPr>
          <p:cNvPr id="50179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cs-CZ" smtClean="0"/>
              <a:t>1) organizační (nedostatek sester)</a:t>
            </a:r>
          </a:p>
          <a:p>
            <a:r>
              <a:rPr lang="cs-CZ" smtClean="0"/>
              <a:t>2) osobnostní (neustále narůstající stres v zaměstnání, únavu, vyčerpání, emocionální stabilitu sester a s tím silně spjatou spokojenost zdravotníků se svým zaměstnáním)</a:t>
            </a:r>
          </a:p>
          <a:p>
            <a:r>
              <a:rPr lang="cs-CZ" smtClean="0"/>
              <a:t>3) technologické (neustále se vyvíjející technika, se kterou se zdravotnický i lékařský personál musí denně potýkat)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Nadpis 1"/>
          <p:cNvSpPr>
            <a:spLocks noGrp="1"/>
          </p:cNvSpPr>
          <p:nvPr>
            <p:ph type="title"/>
          </p:nvPr>
        </p:nvSpPr>
        <p:spPr>
          <a:xfrm>
            <a:off x="2592388" y="623888"/>
            <a:ext cx="8912225" cy="1281112"/>
          </a:xfrm>
        </p:spPr>
        <p:txBody>
          <a:bodyPr/>
          <a:lstStyle/>
          <a:p>
            <a:r>
              <a:rPr lang="cs-CZ" smtClean="0"/>
              <a:t>Zadání práce v době karantény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3" y="2133600"/>
            <a:ext cx="8915400" cy="3778250"/>
          </a:xfrm>
        </p:spPr>
        <p:txBody>
          <a:bodyPr rtlCol="0">
            <a:normAutofit fontScale="92500" lnSpcReduction="10000"/>
          </a:bodyPr>
          <a:lstStyle/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Studentky si připraví prezentaci pro každý terapeutický směr</a:t>
            </a:r>
          </a:p>
          <a:p>
            <a:pPr fontAlgn="auto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Hlubinná terapie, psychoanalýza a její využití v porodní asistenci, Otto Rank – psychoterapie porodního traumatu</a:t>
            </a:r>
          </a:p>
          <a:p>
            <a:pPr fontAlgn="auto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Hypnoterapie – </a:t>
            </a:r>
            <a:r>
              <a:rPr lang="cs-CZ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Erickson</a:t>
            </a: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cs-CZ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Hypnoporod</a:t>
            </a:r>
            <a:endParaRPr lang="cs-CZ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Kognitivně behaviorální terapie a její využití v porodní asistenci – dechová relaxace, svalová relaxace, nácviky, masáže….Racionálně emoční terapie </a:t>
            </a:r>
            <a:r>
              <a:rPr lang="cs-CZ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Ellise</a:t>
            </a:r>
            <a:endParaRPr lang="cs-CZ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cs-CZ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Rogersovská</a:t>
            </a: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terapie, PCA přístup, </a:t>
            </a:r>
            <a:r>
              <a:rPr lang="cs-CZ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Encounterové</a:t>
            </a: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skupiny</a:t>
            </a:r>
          </a:p>
          <a:p>
            <a:pPr fontAlgn="auto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Expresivní terapie </a:t>
            </a:r>
            <a:r>
              <a:rPr lang="cs-CZ" dirty="0">
                <a:solidFill>
                  <a:schemeClr val="tx1"/>
                </a:solidFill>
              </a:rPr>
              <a:t>muzikoterapie, taneční a pohybová terapie, arteterapie, psychodrama..)</a:t>
            </a:r>
          </a:p>
          <a:p>
            <a:pPr fontAlgn="auto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cs-CZ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Bálintovské</a:t>
            </a: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skupiny</a:t>
            </a:r>
          </a:p>
          <a:p>
            <a:pPr fontAlgn="auto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Supervize</a:t>
            </a:r>
          </a:p>
          <a:p>
            <a:pPr fontAlgn="auto">
              <a:spcAft>
                <a:spcPts val="0"/>
              </a:spcAft>
              <a:buFont typeface="Wingdings 3" charset="2"/>
              <a:buChar char=""/>
              <a:defRPr/>
            </a:pPr>
            <a:endParaRPr lang="cs-CZ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Wingdings 3" charset="2"/>
              <a:buChar char=""/>
              <a:defRPr/>
            </a:pPr>
            <a:endParaRPr lang="cs-CZ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cs-CZ" smtClean="0"/>
              <a:t>Studijní literatura</a:t>
            </a:r>
          </a:p>
        </p:txBody>
      </p:sp>
      <p:sp>
        <p:nvSpPr>
          <p:cNvPr id="51203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cs-CZ" smtClean="0"/>
              <a:t>SKÁLA, J. a kol.: </a:t>
            </a:r>
            <a:r>
              <a:rPr lang="cs-CZ" i="1" smtClean="0"/>
              <a:t>Psychoterapie v medicínské praxi, Avicenum</a:t>
            </a:r>
            <a:r>
              <a:rPr lang="cs-CZ" smtClean="0"/>
              <a:t>. </a:t>
            </a:r>
          </a:p>
          <a:p>
            <a:endParaRPr lang="cs-CZ" smtClean="0"/>
          </a:p>
          <a:p>
            <a:r>
              <a:rPr lang="cs-CZ" smtClean="0"/>
              <a:t>KŘIVOHLAVÝ, Jaro. </a:t>
            </a:r>
            <a:r>
              <a:rPr lang="cs-CZ" i="1" smtClean="0"/>
              <a:t>Psychologie nemoci</a:t>
            </a:r>
            <a:r>
              <a:rPr lang="cs-CZ" smtClean="0"/>
              <a:t>. Vyd. 1. Praha : Grada Publishing, 2002. 200 s. ISBN 80-247-0179-0. </a:t>
            </a:r>
          </a:p>
          <a:p>
            <a:r>
              <a:rPr lang="cs-CZ" smtClean="0"/>
              <a:t>JANÁČKOVÁ, Laura; WEISS, Petr. </a:t>
            </a:r>
            <a:r>
              <a:rPr lang="cs-CZ" i="1" smtClean="0"/>
              <a:t>Komunikace ve zdravotnické péči</a:t>
            </a:r>
            <a:r>
              <a:rPr lang="cs-CZ" smtClean="0"/>
              <a:t>. Vyd. 1. Praha : Portál, 2008. 136 s. ISBN 978-80-7367-477-9. </a:t>
            </a:r>
          </a:p>
          <a:p>
            <a:pPr>
              <a:buFont typeface="Wingdings 3" pitchFamily="18" charset="2"/>
              <a:buNone/>
            </a:pPr>
            <a:endParaRPr lang="cs-CZ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Nadpis 3"/>
          <p:cNvSpPr>
            <a:spLocks noGrp="1"/>
          </p:cNvSpPr>
          <p:nvPr>
            <p:ph type="title"/>
          </p:nvPr>
        </p:nvSpPr>
        <p:spPr>
          <a:xfrm>
            <a:off x="2592388" y="623888"/>
            <a:ext cx="8912225" cy="1281112"/>
          </a:xfrm>
        </p:spPr>
        <p:txBody>
          <a:bodyPr/>
          <a:lstStyle/>
          <a:p>
            <a:r>
              <a:rPr lang="cs-CZ" smtClean="0"/>
              <a:t>Pojem psychoterapie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2589213" y="2133600"/>
            <a:ext cx="8915400" cy="377825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cs-CZ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Obor </a:t>
            </a:r>
          </a:p>
          <a:p>
            <a:pPr lvl="1" fontAlgn="auto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obor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interdisciplinární, </a:t>
            </a:r>
          </a:p>
          <a:p>
            <a:pPr lvl="1" fontAlgn="auto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vědní disciplína, </a:t>
            </a:r>
          </a:p>
          <a:p>
            <a:pPr lvl="1" fontAlgn="auto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empirická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</a:t>
            </a: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aplikovaná věda,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která se dělí na část obecnou (teorie, metody a výzkumná data) a speciální (aplikace na jednotlivé druhy poruch). </a:t>
            </a:r>
            <a:endParaRPr lang="cs-CZ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cs-CZ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Činnost</a:t>
            </a:r>
          </a:p>
          <a:p>
            <a:pPr lvl="1" fontAlgn="auto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Psychoterapie je léčebná činnost, </a:t>
            </a:r>
            <a:endParaRPr lang="cs-CZ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léčebné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působení, </a:t>
            </a:r>
            <a:endParaRPr lang="cs-CZ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specializovaná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metoda léčení nebo soubor léčebných metod. </a:t>
            </a:r>
            <a:endParaRPr lang="cs-CZ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Nadpis 3"/>
          <p:cNvSpPr>
            <a:spLocks noGrp="1"/>
          </p:cNvSpPr>
          <p:nvPr>
            <p:ph type="title"/>
          </p:nvPr>
        </p:nvSpPr>
        <p:spPr>
          <a:xfrm>
            <a:off x="2592388" y="623888"/>
            <a:ext cx="8912225" cy="1281112"/>
          </a:xfrm>
        </p:spPr>
        <p:txBody>
          <a:bodyPr/>
          <a:lstStyle/>
          <a:p>
            <a:r>
              <a:rPr lang="cs-CZ" smtClean="0"/>
              <a:t>Definice a cíle psychoterapie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2592925" y="1635617"/>
            <a:ext cx="8915400" cy="4932427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„Každá psychoterapie se snaží pomocí psychologických prostředků zprostředkovat člověku, který přichází do terapie, poznání toho, co se s ním děje a čemu většinou on nerozumí. Každá terapie se snaží umožnit takovému člověku dosáhnout nějaké změny, která vychází přímo z něj a z jeho vlastní zkušenosti. Je důležité, aby lépe rozuměl </a:t>
            </a: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sám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sobě i druhým.“ </a:t>
            </a:r>
            <a:endParaRPr lang="cs-CZ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657600" lvl="8" indent="0">
              <a:buFont typeface="Wingdings 3" charset="2"/>
              <a:buNone/>
              <a:defRPr/>
            </a:pPr>
            <a:r>
              <a:rPr lang="cs-CZ" dirty="0" smtClean="0"/>
              <a:t>Ján </a:t>
            </a:r>
            <a:r>
              <a:rPr lang="cs-CZ" dirty="0" err="1" smtClean="0"/>
              <a:t>Praško</a:t>
            </a:r>
            <a:r>
              <a:rPr lang="cs-CZ" dirty="0"/>
              <a:t>, Hovory o psychoterapii, </a:t>
            </a:r>
            <a:r>
              <a:rPr lang="cs-CZ" dirty="0" smtClean="0"/>
              <a:t>2001</a:t>
            </a:r>
          </a:p>
          <a:p>
            <a:pPr marL="3657600" lvl="8" indent="0">
              <a:buFont typeface="Wingdings 3" charset="2"/>
              <a:buNone/>
              <a:defRPr/>
            </a:pPr>
            <a:endParaRPr lang="cs-CZ" dirty="0" smtClean="0"/>
          </a:p>
          <a:p>
            <a:pPr marL="400050" indent="-285750" fontAlgn="auto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Cílem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psychoterapie je </a:t>
            </a:r>
            <a:endParaRPr lang="cs-CZ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800100" lvl="1" fontAlgn="auto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odstranění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chorobných </a:t>
            </a: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příznaků</a:t>
            </a:r>
          </a:p>
          <a:p>
            <a:pPr marL="800100" lvl="1" fontAlgn="auto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reedukace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resocializace, reorganizace, restrukturace, rozvoj či integrace pacientovy </a:t>
            </a: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osobnosti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Kdo provádí psychoterapii</a:t>
            </a:r>
          </a:p>
        </p:txBody>
      </p:sp>
      <p:sp>
        <p:nvSpPr>
          <p:cNvPr id="22530" name="Zástupný symbol pro obsah 3"/>
          <p:cNvSpPr>
            <a:spLocks noGrp="1"/>
          </p:cNvSpPr>
          <p:nvPr>
            <p:ph sz="half" idx="1"/>
          </p:nvPr>
        </p:nvSpPr>
        <p:spPr>
          <a:xfrm>
            <a:off x="2589213" y="2133600"/>
            <a:ext cx="4313237" cy="3778250"/>
          </a:xfrm>
        </p:spPr>
        <p:txBody>
          <a:bodyPr/>
          <a:lstStyle/>
          <a:p>
            <a:r>
              <a:rPr lang="cs-CZ" smtClean="0"/>
              <a:t>Odborná psychoterapie</a:t>
            </a:r>
          </a:p>
          <a:p>
            <a:pPr lvl="1"/>
            <a:r>
              <a:rPr lang="cs-CZ" smtClean="0"/>
              <a:t>Kvalifikovaný pracovník s ukončeným VŠ vzděláním psychologického či jiného směru</a:t>
            </a:r>
          </a:p>
          <a:p>
            <a:pPr lvl="1"/>
            <a:r>
              <a:rPr lang="cs-CZ" smtClean="0"/>
              <a:t>Absolvent některého z psychoterapeutických výcviků </a:t>
            </a:r>
          </a:p>
          <a:p>
            <a:pPr lvl="1"/>
            <a:r>
              <a:rPr lang="cs-CZ" smtClean="0"/>
              <a:t>2-4-5 letý výcvik u akreditovaného institutu</a:t>
            </a:r>
          </a:p>
        </p:txBody>
      </p:sp>
      <p:sp>
        <p:nvSpPr>
          <p:cNvPr id="22531" name="Zástupný symbol pro obsah 4"/>
          <p:cNvSpPr>
            <a:spLocks noGrp="1"/>
          </p:cNvSpPr>
          <p:nvPr>
            <p:ph sz="half" idx="2"/>
          </p:nvPr>
        </p:nvSpPr>
        <p:spPr>
          <a:xfrm>
            <a:off x="7191375" y="2125663"/>
            <a:ext cx="4313238" cy="3778250"/>
          </a:xfrm>
        </p:spPr>
        <p:txBody>
          <a:bodyPr/>
          <a:lstStyle/>
          <a:p>
            <a:r>
              <a:rPr lang="cs-CZ" smtClean="0"/>
              <a:t>Podpůrná psychoterapie </a:t>
            </a:r>
          </a:p>
          <a:p>
            <a:pPr lvl="1"/>
            <a:r>
              <a:rPr lang="cs-CZ" smtClean="0"/>
              <a:t>Podpůrná psychoterapie se nesnaží měnit osobnost, spíše poskytuje porozumění, podporu a pomoc.</a:t>
            </a:r>
          </a:p>
          <a:p>
            <a:pPr lvl="1"/>
            <a:r>
              <a:rPr lang="cs-CZ" smtClean="0"/>
              <a:t>Zdravotník či jiné pomáhající profese</a:t>
            </a:r>
          </a:p>
          <a:p>
            <a:pPr lvl="1"/>
            <a:r>
              <a:rPr lang="cs-CZ" smtClean="0"/>
              <a:t>2 letý výcvik u akreditovaného institutu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Nadpis 1"/>
          <p:cNvSpPr>
            <a:spLocks noGrp="1"/>
          </p:cNvSpPr>
          <p:nvPr>
            <p:ph type="title"/>
          </p:nvPr>
        </p:nvSpPr>
        <p:spPr>
          <a:xfrm>
            <a:off x="2592388" y="623888"/>
            <a:ext cx="8912225" cy="1281112"/>
          </a:xfrm>
        </p:spPr>
        <p:txBody>
          <a:bodyPr/>
          <a:lstStyle/>
          <a:p>
            <a:r>
              <a:rPr lang="cs-CZ" smtClean="0"/>
              <a:t>Psychoterapie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3" y="2133600"/>
            <a:ext cx="8915400" cy="4254500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Psychoterapie je léčebné působení psychologickými prostředky, ke kterým patří slova, rozhovor, neverbální chování, podněcování emocí, </a:t>
            </a: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vytvoření terapeutického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stavu, sugesce, učení, aj. </a:t>
            </a:r>
            <a:endParaRPr lang="cs-CZ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Psychoterapie je léčebné působení na nemoc, poruchu nebo </a:t>
            </a: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anomálii.</a:t>
            </a:r>
          </a:p>
          <a:p>
            <a:pPr fontAlgn="auto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Působí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na psychiku a prostřednictvím psychiky na celý organismus nemocného. </a:t>
            </a:r>
            <a:endParaRPr lang="cs-CZ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Je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to cílevědomé působení na duševní procesy, funkce a stavy, na osobnost a její vztahy, na poruchy a činitele, které poruchy vyvolávají. </a:t>
            </a:r>
            <a:endParaRPr lang="cs-CZ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Psychoterapie </a:t>
            </a:r>
          </a:p>
          <a:p>
            <a:pPr lvl="1" fontAlgn="auto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má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odstranit nebo zmírnit potíže a podle možnosti i jejich příčiny. </a:t>
            </a:r>
            <a:endParaRPr lang="cs-CZ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má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vést k obnovení zdraví, k poznání a omezení sebezničujícího chování, k účelnému zvládání problémů, konfliktů a životních úkolů. </a:t>
            </a:r>
            <a:endParaRPr lang="cs-CZ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má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vést k naplňování životního smyslu, k pocitu vyrovnanosti a spokojenosti. </a:t>
            </a:r>
            <a:endParaRPr lang="cs-CZ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průběhu psychoterapie dochází ke změnám v prožívání a chování pacienta.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Nadpis 1"/>
          <p:cNvSpPr>
            <a:spLocks noGrp="1"/>
          </p:cNvSpPr>
          <p:nvPr>
            <p:ph type="title"/>
          </p:nvPr>
        </p:nvSpPr>
        <p:spPr>
          <a:xfrm>
            <a:off x="2592388" y="623888"/>
            <a:ext cx="8912225" cy="1281112"/>
          </a:xfrm>
        </p:spPr>
        <p:txBody>
          <a:bodyPr/>
          <a:lstStyle/>
          <a:p>
            <a:r>
              <a:rPr lang="cs-CZ" smtClean="0"/>
              <a:t>Dělení psychoterapie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3" y="1647825"/>
            <a:ext cx="8915400" cy="4997450"/>
          </a:xfrm>
        </p:spPr>
        <p:txBody>
          <a:bodyPr rtlCol="0">
            <a:normAutofit fontScale="85000" lnSpcReduction="10000"/>
          </a:bodyPr>
          <a:lstStyle/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cs-CZ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Podle 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přístupu </a:t>
            </a:r>
            <a:r>
              <a:rPr lang="cs-CZ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na:</a:t>
            </a:r>
          </a:p>
          <a:p>
            <a:pPr fontAlgn="auto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</a:t>
            </a:r>
            <a:r>
              <a:rPr lang="cs-CZ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irektivní </a:t>
            </a: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terapeut usměrňuje pacientovo myšlení, postoje a chování. Dává mu příkazy a rady, vyžaduje splnění určitých úkolů a cvičení. P</a:t>
            </a: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oužívají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dynamické směry, </a:t>
            </a: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př. psychoanalýza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kognitivně-behaviorální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pst, lékař ví co je pro pacienta nejlepší, je expertem na jeho duševní </a:t>
            </a: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život</a:t>
            </a:r>
          </a:p>
          <a:p>
            <a:pPr fontAlgn="auto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</a:t>
            </a:r>
            <a:r>
              <a:rPr lang="cs-CZ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edirektivní </a:t>
            </a: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terapeut </a:t>
            </a: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má neutrální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postoj. Tím podněcuje pacienta ke slovní, emoční, nebo činnostní produkci. Je spíše katalytickým činitelem. Vytváří příznivou atmosféru pro pacientovu 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sebeexploraci</a:t>
            </a: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Zastává většina humanistických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</a:t>
            </a: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fenomenologických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přístupů, zde terapeut nevystupuje 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apriori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jako expert na duševní zdraví klienta, naopak nejlepším expertem na svůj duševní život je klient sám, jde tu o důvěru v člověka, pozitivní představa o přirozenosti člověka, vytvoření podmínek k emočnímu vyjádření, práce s tělem, naslouchání, lze nastartovat </a:t>
            </a: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sebe </a:t>
            </a:r>
            <a:r>
              <a:rPr lang="cs-CZ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úzdravný</a:t>
            </a: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proces, člověk se uzdraví de facto </a:t>
            </a: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sám</a:t>
            </a:r>
          </a:p>
          <a:p>
            <a:pPr fontAlgn="auto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cs-CZ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symptomatickou</a:t>
            </a: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– terapeut se zaměřuje na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chorobný </a:t>
            </a: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příznak, např. </a:t>
            </a:r>
            <a:r>
              <a:rPr lang="cs-CZ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fóbii</a:t>
            </a: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kognitivní a behaviorální </a:t>
            </a: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směry</a:t>
            </a:r>
          </a:p>
          <a:p>
            <a:pPr fontAlgn="auto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cs-CZ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podpůrnou</a:t>
            </a: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– terapeut se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nesnaží  měnit osobnost. Poskytuje porozumění, podporu a pomoc osobnosti takové, </a:t>
            </a: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jaká je. </a:t>
            </a: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</a:t>
            </a:r>
            <a:r>
              <a:rPr lang="cs-CZ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ekonstrukční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se snaží o přestavbu složek osobnosti – změny a zásahy do osobnosti jsou závažnější</a:t>
            </a: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Patří sem převážně hlubinné směry</a:t>
            </a:r>
          </a:p>
          <a:p>
            <a:pPr fontAlgn="auto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</a:t>
            </a:r>
            <a:r>
              <a:rPr lang="cs-CZ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eedukační</a:t>
            </a: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– pomáhá pacientovi úspěšně zvládnout jeho potíže a problémy, ale nesnaží se o rekonstrukci osobnosti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Nadpis 1"/>
          <p:cNvSpPr>
            <a:spLocks noGrp="1"/>
          </p:cNvSpPr>
          <p:nvPr>
            <p:ph type="title"/>
          </p:nvPr>
        </p:nvSpPr>
        <p:spPr>
          <a:xfrm>
            <a:off x="2592388" y="623888"/>
            <a:ext cx="8912225" cy="1281112"/>
          </a:xfrm>
        </p:spPr>
        <p:txBody>
          <a:bodyPr/>
          <a:lstStyle/>
          <a:p>
            <a:r>
              <a:rPr lang="cs-CZ" smtClean="0"/>
              <a:t>Dělení psychoterapie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3" y="2133600"/>
            <a:ext cx="8915400" cy="3778250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cs-CZ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Podle 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počtu účastníků dělíme psychoterapii </a:t>
            </a:r>
            <a:r>
              <a:rPr lang="cs-CZ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na </a:t>
            </a:r>
          </a:p>
          <a:p>
            <a:pPr fontAlgn="auto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individuální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endParaRPr lang="cs-CZ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</a:t>
            </a: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romadnou - terapeut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působí upravenými metodami individuální psychoterapie na více pacientů současně. </a:t>
            </a:r>
            <a:endParaRPr lang="cs-CZ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Skupinovou, která využívá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 terapeutickým účelům dynamiky vztahů vznikajících mezi členy plánovitě vytvořené psychoterapeutické </a:t>
            </a: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skupiny</a:t>
            </a:r>
          </a:p>
          <a:p>
            <a:pPr fontAlgn="auto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Párovou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</a:t>
            </a: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rodinnou</a:t>
            </a: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title"/>
          </p:nvPr>
        </p:nvSpPr>
        <p:spPr>
          <a:xfrm>
            <a:off x="2592388" y="623888"/>
            <a:ext cx="8912225" cy="1281112"/>
          </a:xfrm>
        </p:spPr>
        <p:txBody>
          <a:bodyPr/>
          <a:lstStyle/>
          <a:p>
            <a:r>
              <a:rPr lang="cs-CZ" altLang="cs-CZ" smtClean="0"/>
              <a:t>Dělení psychoterapie</a:t>
            </a:r>
          </a:p>
        </p:txBody>
      </p:sp>
      <p:sp>
        <p:nvSpPr>
          <p:cNvPr id="26626" name="Rectangle 3"/>
          <p:cNvSpPr>
            <a:spLocks noGrp="1" noChangeArrowheads="1"/>
          </p:cNvSpPr>
          <p:nvPr>
            <p:ph idx="1"/>
          </p:nvPr>
        </p:nvSpPr>
        <p:spPr>
          <a:xfrm>
            <a:off x="2589213" y="2133600"/>
            <a:ext cx="8915400" cy="377825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cs-CZ" altLang="cs-CZ" sz="2400" smtClean="0"/>
              <a:t>Podle příslušnosti k základním psychologickým směrům na </a:t>
            </a:r>
          </a:p>
          <a:p>
            <a:pPr>
              <a:lnSpc>
                <a:spcPct val="90000"/>
              </a:lnSpc>
            </a:pPr>
            <a:r>
              <a:rPr lang="cs-CZ" altLang="cs-CZ" sz="2400" b="1" smtClean="0"/>
              <a:t>dynamickou,</a:t>
            </a:r>
            <a:r>
              <a:rPr lang="cs-CZ" altLang="cs-CZ" sz="2400" smtClean="0"/>
              <a:t> která se zabývá vlivy minulých zážitků a nevědomých procesů na současné potíže. </a:t>
            </a:r>
          </a:p>
          <a:p>
            <a:pPr>
              <a:lnSpc>
                <a:spcPct val="90000"/>
              </a:lnSpc>
            </a:pPr>
            <a:r>
              <a:rPr lang="cs-CZ" altLang="cs-CZ" sz="2400" b="1" smtClean="0"/>
              <a:t>kognitivně-behaviorální</a:t>
            </a:r>
            <a:r>
              <a:rPr lang="cs-CZ" altLang="cs-CZ" sz="2400" smtClean="0"/>
              <a:t>, která učí překonávat současné problémy a potíže nácvikem žádoucího chování a myšlení. </a:t>
            </a:r>
          </a:p>
          <a:p>
            <a:pPr>
              <a:lnSpc>
                <a:spcPct val="90000"/>
              </a:lnSpc>
            </a:pPr>
            <a:r>
              <a:rPr lang="cs-CZ" altLang="cs-CZ" sz="2400" b="1" smtClean="0"/>
              <a:t>humanistickou</a:t>
            </a:r>
            <a:r>
              <a:rPr lang="cs-CZ" altLang="cs-CZ" sz="2400" smtClean="0"/>
              <a:t>, která  se zabývá sebe uskutečňováním, vnitřním prožíváním, vlastními možnostmi a naplňováním  životního smyslu.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ébla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550</TotalTime>
  <Words>966</Words>
  <Application>Microsoft Office PowerPoint</Application>
  <PresentationFormat>Vlastní</PresentationFormat>
  <Paragraphs>118</Paragraphs>
  <Slides>16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Šablona návrhu</vt:lpstr>
      </vt:variant>
      <vt:variant>
        <vt:i4>17</vt:i4>
      </vt:variant>
      <vt:variant>
        <vt:lpstr>Nadpisy snímků</vt:lpstr>
      </vt:variant>
      <vt:variant>
        <vt:i4>16</vt:i4>
      </vt:variant>
    </vt:vector>
  </HeadingPairs>
  <TitlesOfParts>
    <vt:vector size="37" baseType="lpstr">
      <vt:lpstr>Century Gothic</vt:lpstr>
      <vt:lpstr>Arial</vt:lpstr>
      <vt:lpstr>Wingdings 3</vt:lpstr>
      <vt:lpstr>Calibri</vt:lpstr>
      <vt:lpstr>Stébla</vt:lpstr>
      <vt:lpstr>Stébla</vt:lpstr>
      <vt:lpstr>Stébla</vt:lpstr>
      <vt:lpstr>Stébla</vt:lpstr>
      <vt:lpstr>Stébla</vt:lpstr>
      <vt:lpstr>Stébla</vt:lpstr>
      <vt:lpstr>Stébla</vt:lpstr>
      <vt:lpstr>Stébla</vt:lpstr>
      <vt:lpstr>Stébla</vt:lpstr>
      <vt:lpstr>Stébla</vt:lpstr>
      <vt:lpstr>Stébla</vt:lpstr>
      <vt:lpstr>Stébla</vt:lpstr>
      <vt:lpstr>Stébla</vt:lpstr>
      <vt:lpstr>Stébla</vt:lpstr>
      <vt:lpstr>Stébla</vt:lpstr>
      <vt:lpstr>Stébla</vt:lpstr>
      <vt:lpstr>Stébla</vt:lpstr>
      <vt:lpstr>Psychoterapeutické metody v práci PA</vt:lpstr>
      <vt:lpstr>Studijní literatura</vt:lpstr>
      <vt:lpstr>Pojem psychoterapie</vt:lpstr>
      <vt:lpstr>Definice a cíle psychoterapie</vt:lpstr>
      <vt:lpstr>Kdo provádí psychoterapii</vt:lpstr>
      <vt:lpstr>Psychoterapie</vt:lpstr>
      <vt:lpstr>Dělení psychoterapie</vt:lpstr>
      <vt:lpstr>Dělení psychoterapie</vt:lpstr>
      <vt:lpstr>Dělení psychoterapie</vt:lpstr>
      <vt:lpstr>Společné faktory</vt:lpstr>
      <vt:lpstr>Psychologické směry - psychoterapie</vt:lpstr>
      <vt:lpstr>Terapeutická role zdravotníka – slovo, vztah</vt:lpstr>
      <vt:lpstr>Psychologický přístup zdravotníka k pacientovi</vt:lpstr>
      <vt:lpstr>Sororigenie  a iatrogenie</vt:lpstr>
      <vt:lpstr>Příčiny sororigenie a iatropatogenie </vt:lpstr>
      <vt:lpstr>Zadání práce v době karantény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Psychoterapeutické metody v práci PA</dc:title>
  <dc:creator>Lenka Emrova</dc:creator>
  <cp:lastModifiedBy>Lenka Emrová</cp:lastModifiedBy>
  <cp:revision>30</cp:revision>
  <dcterms:created xsi:type="dcterms:W3CDTF">2018-03-04T17:03:48Z</dcterms:created>
  <dcterms:modified xsi:type="dcterms:W3CDTF">2020-03-16T12:57:49Z</dcterms:modified>
</cp:coreProperties>
</file>