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75" r:id="rId11"/>
    <p:sldId id="276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nasvobodova.cz/15-2/emocni-terapie/" TargetMode="External"/><Relationship Id="rId2" Type="http://schemas.openxmlformats.org/officeDocument/2006/relationships/hyperlink" Target="https://psycholog-praha.cz/kognitivne-behavioralni-terapi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nium.cz/materialy/zcu/fpe/otazky-m12653-p3.html" TargetMode="External"/><Relationship Id="rId4" Type="http://schemas.openxmlformats.org/officeDocument/2006/relationships/hyperlink" Target="https://obchod.portal.cz/psychologie/racionalne-emocni-behavioralni-psychoterapie-strucny-prehled/#ukazky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Racionálně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emoční terapie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Ellise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Kristýna </a:t>
            </a:r>
            <a:r>
              <a:rPr lang="cs-CZ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Klopanová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3.APA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101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Možné iracionální myšlenky rodičky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Absolutistické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rodička má strach z neúspěchu, cítí smutek při chybování; hněv, když něco nezvládne, radost pouze, když něco zvládne (musím být dokonalá, musím být silná, musím všechno zvládnout, nesmím dělat chyby,…)</a:t>
            </a:r>
          </a:p>
          <a:p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Katastrofické –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rodička se podceňuje, má strach, že nebude přijímána (nikdy nemohu vyhovět požadavkům jiných, nezvládnu to, určitě udělám něco špatně, určitě se mi budou smát, budou na mě zlý,…)</a:t>
            </a:r>
            <a:endParaRPr lang="cs-C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Racionalizující –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rodička popírá své emoce (za tohle, co se vše děje mohou druzí; prostě jsem už taková; stejně je to všechno už jedno, nedá se s tím nic dělat,…)</a:t>
            </a:r>
            <a:endParaRPr lang="cs-C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36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Snížení iracionálních myšlenek metodou REBT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Modelování –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při této metodě se PA ptá rodičky na osobnost, mající vlastnosti, které ji chybí. Jde o vzor, který je následně uváděn jako dobrý příklad alternativního chování.</a:t>
            </a:r>
          </a:p>
          <a:p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Racionálně emoční imaginace – 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rámci emocí se uplatňuje nejvíce. Jde o to, aby si rodička představila nějakou nepříjemnou situaci, které se bojí, vyvolává jí to škodlivé emoce oproti konstruktivním. Snahou je  v představě nahradit nekonstruktivní emoci za přijatelnější, odpovídající situaci. V představě se snažíme s rodičkou nejdříve projít aktuální problémovou situaci s důsledkem oné nekonstruktivní emoce, teprve  poté vyvineme snahu k imaginativnímu přerámování emoce.</a:t>
            </a:r>
          </a:p>
        </p:txBody>
      </p:sp>
    </p:spTree>
    <p:extLst>
      <p:ext uri="{BB962C8B-B14F-4D97-AF65-F5344CB8AC3E}">
        <p14:creationId xmlns:p14="http://schemas.microsoft.com/office/powerpoint/2010/main" val="1825883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Kognitivně-behaviorální terapie v porodnictví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2581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Klinický psycholog provádějící tuto terapii by měl mít absolvovaný akreditovaný výcvik a měl by být zkušený.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Tato terapie vychází z předpokladu, že rodička nereaguje přímo na podněty z okolí, ale na jejich kognitivní reprezentace.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Není to podnět (například stahy v břiše), co vyvolává určité chování (útěk, únik, křik), ale význam, který rodička tomuto podnětu přisoudí (např. „něco je špatně, zemřu); tento význam pak vede k napětí a zvýšení porodní bolesti.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Indikací k individuální či skupinové KBT  v období těhotenství je zvýšená úzkost, strach z porodu a bolesti či jiné závažné emoční problémy.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Psychoterapie má za cíl naučit těhotnou ženu vidět problém z jiného úhlu pohledu (sebereflexe) a změnit postupy spojené s cílovým problémem.</a:t>
            </a:r>
          </a:p>
        </p:txBody>
      </p:sp>
    </p:spTree>
    <p:extLst>
      <p:ext uri="{BB962C8B-B14F-4D97-AF65-F5344CB8AC3E}">
        <p14:creationId xmlns:p14="http://schemas.microsoft.com/office/powerpoint/2010/main" val="3007199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Techniky v KBT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KBT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techniky, které se užívají v přípravě na porod a porodní bolesti, patří například edukace,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sebeinstruktáž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modelování a hraní rolí, řešení problémů.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Techniky KBT užívané při porodu mají za cíl odvrátit pozornost od bolesti a snížit úzkost a strach.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70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Sebeinstruktáž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51934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Metoda, která vychází z poznatků, že jednání a emoce jsou v určité situaci ovlivněny tím, co si člověk zrovna říká. 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chvíli, kdy se rodičce vybaví negativní myšlenky, zkoušíme ji nasměřovat, aby se soustředila na to, co si říká. Například: „Co když budu mít opravdu postižené dítě?“, vzápětí naskakují myšlenky „to bude strašné, to nezvládnu, nevydržím čekat na výsledek, co budu dělat.“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Místo těchto obvyklých reakcí postupně učíme ženu, nabízet si nové odpovědi.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Zaměřujeme se přímo na daný problém a snažíme se na něj pohlížet z nového úhlu pohledu.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Musíme dodávat rodičce odvahu!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Například: „Proč bych čekání na výsledek neměla vydržet? To přeci zvládnu, není to tak dlouho, to rychle uteče, přečtu si mezitím knížku, kterou už chci tak dlouho číst.“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Žena si nesmí klást moc velké cíle, být na sebe přísná. Měla by se pochválit i za drobné úspěchy.</a:t>
            </a:r>
          </a:p>
        </p:txBody>
      </p:sp>
    </p:spTree>
    <p:extLst>
      <p:ext uri="{BB962C8B-B14F-4D97-AF65-F5344CB8AC3E}">
        <p14:creationId xmlns:p14="http://schemas.microsoft.com/office/powerpoint/2010/main" val="1691242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Kognitivní intervence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6168"/>
          </a:xfrm>
        </p:spPr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pohledu KBT ve smyslu edukace při přípravě na porod zmírňuje nejistotu, zatímco odvedení pozornosti od bolesti zmírňuje zaměření se na bolest.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Mezi techniky odvrácení pozornosti patří pasivní techniky (sledování TV, poslouchání hudby,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audioanalgezie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další) a relaxační metody.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Další možností odvrácení pozornosti od bolesti je soustředění se na konkrétní věc (bod), popis věcí v místnosti, přehrávání příjemných scénářů atd.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Odvrácení pozornosti pomáhá zvládat krátkodobě bolest a má úlevový efekt.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Čím více je nutné se na úkol koncipovaný k odvrácení pozornosti soustředit, tím vyšší je úleva od bolesti.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Čím větší je schopnost rodičky odvrátit pozornost, tím je tato metoda efektivnější.</a:t>
            </a:r>
          </a:p>
        </p:txBody>
      </p:sp>
    </p:spTree>
    <p:extLst>
      <p:ext uri="{BB962C8B-B14F-4D97-AF65-F5344CB8AC3E}">
        <p14:creationId xmlns:p14="http://schemas.microsoft.com/office/powerpoint/2010/main" val="3183625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ke KBT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https://www.youtube.com/watch?v=vsyscUP9nAk</a:t>
            </a:r>
          </a:p>
        </p:txBody>
      </p:sp>
    </p:spTree>
    <p:extLst>
      <p:ext uri="{BB962C8B-B14F-4D97-AF65-F5344CB8AC3E}">
        <p14:creationId xmlns:p14="http://schemas.microsoft.com/office/powerpoint/2010/main" val="1250250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Zdroje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</a:t>
            </a:r>
            <a:r>
              <a:rPr lang="cs-CZ" dirty="0" smtClean="0"/>
              <a:t>books.google.cz/</a:t>
            </a:r>
            <a:r>
              <a:rPr lang="cs-CZ" dirty="0" err="1" smtClean="0"/>
              <a:t>books?id</a:t>
            </a:r>
            <a:r>
              <a:rPr lang="cs-CZ" dirty="0" smtClean="0"/>
              <a:t>=</a:t>
            </a:r>
            <a:r>
              <a:rPr lang="cs-CZ" dirty="0" err="1" smtClean="0"/>
              <a:t>GsdoCAAAQBAJ&amp;pg</a:t>
            </a:r>
            <a:r>
              <a:rPr lang="cs-CZ" dirty="0" smtClean="0"/>
              <a:t>=PA47&amp;lpg=PA47&amp;dq=</a:t>
            </a:r>
            <a:r>
              <a:rPr lang="cs-CZ" dirty="0" err="1" smtClean="0"/>
              <a:t>kognitivně+behaviorální+terapie+metody+v+porodnictví&amp;source</a:t>
            </a:r>
            <a:r>
              <a:rPr lang="cs-CZ" dirty="0" smtClean="0"/>
              <a:t>=</a:t>
            </a:r>
            <a:r>
              <a:rPr lang="cs-CZ" dirty="0" err="1" smtClean="0"/>
              <a:t>bl&amp;ots</a:t>
            </a:r>
            <a:r>
              <a:rPr lang="cs-CZ" dirty="0" smtClean="0"/>
              <a:t>=3zZQZAsIc1&amp;sig=ACfU3U3ll5c_G79U2kL3FRfFgVbhflGwsg&amp;hl=</a:t>
            </a:r>
            <a:r>
              <a:rPr lang="cs-CZ" dirty="0" err="1" smtClean="0"/>
              <a:t>cs&amp;sa</a:t>
            </a:r>
            <a:r>
              <a:rPr lang="cs-CZ" dirty="0" smtClean="0"/>
              <a:t>=</a:t>
            </a:r>
            <a:r>
              <a:rPr lang="cs-CZ" dirty="0" err="1" smtClean="0"/>
              <a:t>X&amp;ved</a:t>
            </a:r>
            <a:r>
              <a:rPr lang="cs-CZ" dirty="0" smtClean="0"/>
              <a:t>=2ahUKEwjeyL6D8cToAhUSDuwKHYwWDuAQ6AEwAnoECAgQAQ#v=</a:t>
            </a:r>
            <a:r>
              <a:rPr lang="cs-CZ" dirty="0" err="1" smtClean="0"/>
              <a:t>onepage&amp;q</a:t>
            </a:r>
            <a:r>
              <a:rPr lang="cs-CZ" dirty="0" smtClean="0"/>
              <a:t>=kognitivně%20behaviorální%20terapie%20metody%20v%20porodnictví&amp;f=</a:t>
            </a:r>
            <a:r>
              <a:rPr lang="cs-CZ" dirty="0" err="1" smtClean="0"/>
              <a:t>false</a:t>
            </a:r>
            <a:endParaRPr lang="cs-CZ" dirty="0" smtClean="0"/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psycholog-praha.cz/kognitivne-behavioralni-terapie</a:t>
            </a:r>
            <a:endParaRPr lang="cs-CZ" dirty="0" smtClean="0"/>
          </a:p>
          <a:p>
            <a:r>
              <a:rPr lang="cs-CZ" dirty="0">
                <a:hlinkClick r:id="rId3"/>
              </a:rPr>
              <a:t>https://www.annasvobodova.cz/15-2/emocni-terapie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>
                <a:hlinkClick r:id="rId4"/>
              </a:rPr>
              <a:t>https://obchod.portal.cz/psychologie/racionalne-emocni-behavioralni-psychoterapie-strucny-prehled/#</a:t>
            </a:r>
            <a:r>
              <a:rPr lang="cs-CZ" dirty="0" smtClean="0">
                <a:hlinkClick r:id="rId4"/>
              </a:rPr>
              <a:t>ukazky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www.unium.cz/materialy/zcu/fpe/otazky-m12653-p3.html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353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POZORNOST!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62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acionálně emoční terapie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typ kognitivně behaviorální terapie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Vytvořil ji psycholog Albert </a:t>
            </a:r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Ellis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 50. letech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Známá též jako REBT 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Zdůrazňuje vliv přesvědčení a názorů při vzniku a léčení neurotického chování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zaměřena na pomoc klientům změnit iracionální přesvědčení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848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Racionální emoční terapie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to psychoterapeutický systém, který lidi učí, že za jejich reakce projevující se v chování a za emoční reakce na životní události jsou odpovědné převážně jejich přesvědčení.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kámen racionálně emoční terapie vyjádřil stoický filozof </a:t>
            </a:r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Epiktetos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„Lidé nejsou zneklidňováni věcmi, ale svým pohledem na ně.“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Racionálně emoční terapie učí klienty dívat se nejprve dovnitř a prozkoumávat svůj pohled na události a teprve potom obrátit svou pozornost ven a hledat způsoby, jak změnit nepříznivý dopad těchto událostí.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6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ABCDE emočních problémů a změny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7851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Tento model je hlavním bodem teorie a praxe racionálně emoční terapie.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Zasazuje do něj každý problém, a model ABCDE je tak vodítkem pro terapeuty a slouží výuce klientům.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se skládá z těchto částí: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Situace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to, co se stalo, děje se, nebo se bude dít.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Rozhodující A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to, co klienta nejvíce zneklidňuje.</a:t>
            </a:r>
          </a:p>
          <a:p>
            <a:r>
              <a:rPr lang="cs-CZ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iracionální přesvědčení (v angličtině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belief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Tato přesvědčení se nazývají iracionálními, protože hodnotí spouštěcí událost neměnným a přehánějícím způsobem.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emoční důsledky a důsledky projevující se v chování. Tyto narušené pocity a neužitečné chování jsou z velké části určovány klientovými iracionálními přesvědčeními o události.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zpochybňování. Zahrnuje zpochybnění iracionálních přesvědčení v B, která do značné míry způsobují emoční a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běhaviorální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reakce klienta v C.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nový a účinný náhled a životní postoj.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968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Cíl modelu ABCDE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Podstatné je naučit klienty, že B, a nikoliv A, do značné míry určuje C, jinak budou vidět řešení svých emočních problémů spíše ve změně událostí v A než ve zpochybnění přesvědčení v D.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75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 modelu ABCDE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6168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Situace = „Příští týden povedu seminář.“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Rozhodující A = „Možnost, že budu mít výpadek, když mi posluchači budou klást otázky, a já budu v jejich očích vypadat hloupě.“</a:t>
            </a:r>
          </a:p>
          <a:p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„Když mi budou klást otázky, nesmím mít okno, protože když se to stane, posluchačům se potvrdí, že jsem hloupý.“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úzkost a nadměrná příprava.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= „Doufám, že nebudu mít okno, ale nemohu zaručit, že se to nestane, nebo požadovat, aby se to nestalo. Když budu mít výpadek, bude to kvůli mé nervozitě, nikoli proto, že jsem hloupý, i kdyby si posluchači mysleli něco jiného.“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= klient nyní přijímá úskalí vedení semináře a nebojí se jich; na základě těchto seminářů neposuzuje sebe, ale posuzuje jen svůj výkon, který chce zlepšit.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2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Neměnná a přehánějící přesvědčení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Racionálně emoční terapie předpokládá, že v jádru psychických poruch se nacházejí bezpodmínečná a strnulá, neměnná přesvědčení o tom, co člověk musí a co by měl.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přesvědčení o tom, co člověk musí a co by měl, se můžeme dívat jako na nároky, které klademe na sebe, na druhé lidi a na svět.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4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Tři hlavní přehánějící způsoby reagování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83465"/>
          </a:xfrm>
        </p:spPr>
        <p:txBody>
          <a:bodyPr>
            <a:normAutofit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Přehánění „strašnosti“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popisování negativních událostí jako tak strašných, že už nemůže být nic horšího a z těchto událostí nemůže nikdy vzejít nic dobrého, například: „Je strašné žít sám. Radši bych byl mrtvý.“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Nízká schopnost snášet nepříznivé okolnosti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(nízká frustrační tolerance – NFT), neschopnost snášet frustraci nebo nepohodu v životě, a vyloučení možného štěstí, dokud tyto podmínky budou trvat, například: Nesnesu tvrdnout den co den v těch zatracených dopravních zácpách!“ NFT se popisuje také jako stav „to nemůžu vydržet.“ </a:t>
            </a:r>
          </a:p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Znehodnocování sebe, druhých lidí a života.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Týká se připisování celkového negativního hodnocení sobě nebo druhým lidem, jako by konkrétní případ představoval „skutečné já“ a jako by byl daný případ skutečným zástupcem celkových životních podmínek, například: „Nedostal jsem tu práci, to znamená, že jsem neúspěšný člověk.“ „Jsi mizera, když jsi mi dal tu práci navíc.“ „Život je na nic, když je ke mně tak nespravedlivý.“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41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 je racionálně emoční terapie určena?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57341"/>
          </a:xfrm>
        </p:spPr>
        <p:txBody>
          <a:bodyPr>
            <a:normAutofit/>
          </a:bodyPr>
          <a:lstStyle/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určena pro všechny, kdo si uvědomují, že jejich život by mohl mít zcela jiný rozměr, jsou si toho vědomi a chtějí to změnit. </a:t>
            </a:r>
          </a:p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Okruh problémů, jež lze racionálně emoční terapií řešit, je prakticky neomezený.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Souvisí vždy s tím, kde je emoční zátěž.</a:t>
            </a:r>
          </a:p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Pomáhá odstranit vzniklou emoční zátěž, která se většinou již odráží i ve fyzickém těle, pokud není dlouhodobě řešena.</a:t>
            </a:r>
          </a:p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Odstraňuje hluboká psychická traumata, (pocity samoty, oddělenosti, bezvýznamnosti, nelásky, porážky, nespravedlnosti, apatie, rezignace) nebo s lehkostí sobě vlastní zkvalitňuje život víceméně spokojených lidí.</a:t>
            </a:r>
          </a:p>
          <a:p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Působí do hloubky a přináší výsledky.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95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ty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TM03457503[[fn=Citáty]]</Template>
  <TotalTime>462</TotalTime>
  <Words>1599</Words>
  <Application>Microsoft Office PowerPoint</Application>
  <PresentationFormat>Širokoúhlá obrazovka</PresentationFormat>
  <Paragraphs>85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Gothic</vt:lpstr>
      <vt:lpstr>Times New Roman</vt:lpstr>
      <vt:lpstr>Wingdings 2</vt:lpstr>
      <vt:lpstr>Citáty</vt:lpstr>
      <vt:lpstr> Racionálně emoční terapie Ellise </vt:lpstr>
      <vt:lpstr>Racionálně emoční terapie </vt:lpstr>
      <vt:lpstr>Racionální emoční terapie </vt:lpstr>
      <vt:lpstr>Model ABCDE emočních problémů a změny</vt:lpstr>
      <vt:lpstr>Cíl modelu ABCDE</vt:lpstr>
      <vt:lpstr>Příklad modelu ABCDE</vt:lpstr>
      <vt:lpstr>Neměnná a přehánějící přesvědčení</vt:lpstr>
      <vt:lpstr>Tři hlavní přehánějící způsoby reagování</vt:lpstr>
      <vt:lpstr>Komu je racionálně emoční terapie určena?</vt:lpstr>
      <vt:lpstr>Možné iracionální myšlenky rodičky</vt:lpstr>
      <vt:lpstr>Snížení iracionálních myšlenek metodou REBT</vt:lpstr>
      <vt:lpstr>Kognitivně-behaviorální terapie v porodnictví</vt:lpstr>
      <vt:lpstr>Techniky v KBT</vt:lpstr>
      <vt:lpstr>Sebeinstruktáž </vt:lpstr>
      <vt:lpstr>Kognitivní intervence</vt:lpstr>
      <vt:lpstr>Video ke KBT</vt:lpstr>
      <vt:lpstr>Zdroje</vt:lpstr>
      <vt:lpstr>DĚKUJI ZA POZORNOST!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Racionálně emoční terapie Ellise</dc:title>
  <dc:creator>Windows User</dc:creator>
  <cp:lastModifiedBy>Lenka Emrova</cp:lastModifiedBy>
  <cp:revision>25</cp:revision>
  <dcterms:created xsi:type="dcterms:W3CDTF">2020-03-31T10:02:15Z</dcterms:created>
  <dcterms:modified xsi:type="dcterms:W3CDTF">2020-04-01T19:55:16Z</dcterms:modified>
</cp:coreProperties>
</file>