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45FA8-343E-4663-870C-9A246C7AF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685C05-C273-4035-98FD-1FA6AD704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E65AC5-7CA4-48A8-823F-3C1D7C01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7164E4-36C0-4CE2-B9E9-176FC3CD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8FC71-A28C-4792-B9F4-0405066D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70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C60B2-9826-47A5-B6E3-58DC6655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4601D3-EF72-4FF8-9B4B-409C2604F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8D9FEC-3395-47FB-BF63-7A510268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C76226-8785-4F13-AB4C-BE1BA2F9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889EDB-E6C0-414B-B093-EE7E87B0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49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4F10B17-EFFA-4BC3-A19C-B5D48CD92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E0BB6E-88C8-49CA-960A-DEA2B03B1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B349CD-719B-4A5F-9705-939458243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0C593C-346B-4AFD-A22D-31723123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87BE02-04E9-4807-8AE3-F90B586C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09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6DB3F-1CCA-4C52-9B61-CC8E88B3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BF77C-EDCD-4CF2-A52F-859525B57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D0464C-609F-42A5-B2FB-EDFB2E336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6C6DCC-E9C0-4487-9527-C4969992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603B76-6824-43A8-8E34-64808B30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4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C11CC-6E44-44BA-A78A-78872955E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DC0E56-06F1-4851-806C-89528E84D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4EC67D-0F19-4E87-B4F8-36BB67786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FE0832-6544-4049-9BFD-D60DCD1E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AFAEF-B7DC-4E13-9EBE-4613DC6A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4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F9C7D-490A-4BC9-BA65-973108DB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087FB-25AB-4EE5-8517-1FE3CAEE8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7520E7-46B2-45AF-9F90-EA527CCE9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E5B925-EAF3-4493-997D-3D36AFDB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8CE494-6986-43CD-9CE5-99CD7BC1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B1C850-EEA7-4CCA-9BA7-88438C2A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3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87A70-91DE-4780-841E-6F691A7A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B7C7F-C733-464E-A4E5-166261C77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3A476E-83E8-4BAF-A48E-6A82B160A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55F291-8285-40DE-A862-60109A14E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C5B5CF-6209-44BD-9925-1CB48E154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8B826D-84B7-4562-B2EA-DE302C78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8059FA-D2B2-422B-B831-BF0A85E5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98F5CC-F865-4B9F-ADB8-B829E28B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19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A8E50-4E46-4F1B-BB51-377A30C3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E21D8D-6918-4734-BE99-61421873D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F7E304-2EE8-44C9-A1A3-8F556A70E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701903-B35C-428D-8690-F9AE15F7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33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6DEDCB7-641A-4E35-AD85-3CBE281C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845381-B5CE-4152-A3BF-19E32F28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F1A022-350A-4A19-9854-5159A58E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2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710F5-7321-491D-AD07-B15E7E78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FF308-862D-4155-9EFD-A23BA52F5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77EF9E-9CF6-49EA-AA5A-CD2379D63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C6470A-E4C4-41B6-8479-B64781CA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B98516-D45E-4C2C-80D7-20BFF11F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EF634F-8937-41A7-90E5-86A976C4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77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45B25-8D64-4BE1-96C5-FBF959C7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3A61ED-463F-428F-AFCD-0478A1AC1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3448EF-2C84-4F09-9C2C-93600AB9A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A1CB1C-F0D3-4137-AF24-C51EB70D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992865-EECB-4C28-9CEC-EA31229B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2ADE48-ABA7-4CC7-94F6-B2BAD62F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BD9797-FF39-49E4-9552-CD8B40916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9247A4-2247-4E35-A80B-DF5068441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34BC1F-8843-4545-BF2D-471257461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5FBF8-1A25-49CD-861F-B2E7657323E4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943A05-C667-46EB-80B9-AD9A60DCC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FB6FD-5F0D-418E-B359-7FDE73975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BD3CC-7FB2-4214-A5DF-7E35E8D9F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96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iatriepropraxi.cz/pdfs/psy/2014/01/09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EBtjze_EFo" TargetMode="External"/><Relationship Id="rId5" Type="http://schemas.openxmlformats.org/officeDocument/2006/relationships/hyperlink" Target="http://www.psychoterapie.psychoweb.cz/psychoterapie/humanisticka-psychoterapie" TargetMode="External"/><Relationship Id="rId4" Type="http://schemas.openxmlformats.org/officeDocument/2006/relationships/hyperlink" Target="https://www.psychologie-stein.cz/index.php/druhy-terapii/rogersovska-psychoterapi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cum-grano-salis/a-way-of-being-by-carl-rogers-a920a6f6975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1AED0DB-78FA-4761-A82A-E8900580A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037" y="1524118"/>
            <a:ext cx="6105194" cy="2031055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Rogersovská</a:t>
            </a:r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psychologie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3AA5CD-76E0-4A7C-B31E-90B5319EB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2462" y="3676399"/>
            <a:ext cx="6515099" cy="1796146"/>
          </a:xfrm>
        </p:spPr>
        <p:txBody>
          <a:bodyPr>
            <a:normAutofit fontScale="55000" lnSpcReduction="20000"/>
          </a:bodyPr>
          <a:lstStyle/>
          <a:p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Adéla Švestková, 3.APA</a:t>
            </a:r>
          </a:p>
          <a:p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Psychoterapeutické techniky v práci porodní asistentky</a:t>
            </a:r>
          </a:p>
          <a:p>
            <a:endParaRPr lang="cs-CZ" sz="4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zdravotnická, o. p. s.</a:t>
            </a:r>
          </a:p>
          <a:p>
            <a:endParaRPr lang="cs-CZ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72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9A2354-C3BD-4636-8786-2B7E5B65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3A2E7-2A0E-4903-B12E-D465AEADE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  <a:hlinkClick r:id="rId3"/>
              </a:rPr>
              <a:t>https://www.psychiatriepropraxi.cz/pdfs/psy/2014/01/09.pdf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  <a:hlinkClick r:id="rId4"/>
              </a:rPr>
              <a:t>https://www.psychologie-stein.cz/index.php/druhy-terapii/rogersovska-psychoterapie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hlinkClick r:id="rId5"/>
              </a:rPr>
              <a:t>http://www.psychoterapie.psychoweb.cz/psychoterapie/humanisticka-psychoterapie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/>
              <a:t>ŠALDOVÁ, Helena, 2009. </a:t>
            </a:r>
            <a:r>
              <a:rPr lang="cs-CZ" sz="2000" i="1" dirty="0" err="1"/>
              <a:t>Encounterovské</a:t>
            </a:r>
            <a:r>
              <a:rPr lang="cs-CZ" sz="2000" i="1" dirty="0"/>
              <a:t> skupiny: Místo pro každého? 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[online]</a:t>
            </a:r>
            <a:r>
              <a:rPr lang="cs-CZ" sz="2000" dirty="0"/>
              <a:t> Praha 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[cit. 2020-03-24]</a:t>
            </a:r>
            <a:r>
              <a:rPr lang="cs-CZ" sz="2000" dirty="0"/>
              <a:t>. Diplomová práce. Univerzita Karlova v Praze. Filozofická fakulta</a:t>
            </a:r>
            <a:endParaRPr lang="cs-CZ" sz="2000" i="1" dirty="0"/>
          </a:p>
          <a:p>
            <a:r>
              <a:rPr lang="cs-CZ" sz="2000" dirty="0">
                <a:solidFill>
                  <a:srgbClr val="000000"/>
                </a:solidFill>
              </a:rPr>
              <a:t>Video Carl </a:t>
            </a:r>
            <a:r>
              <a:rPr lang="cs-CZ" sz="2000" dirty="0" err="1">
                <a:solidFill>
                  <a:srgbClr val="000000"/>
                </a:solidFill>
              </a:rPr>
              <a:t>Rogers</a:t>
            </a:r>
            <a:r>
              <a:rPr lang="cs-CZ" sz="2000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cs-CZ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https://www.youtube.com/watch?v=QEBtjze_EFo</a:t>
            </a:r>
            <a:endParaRPr lang="cs-CZ" dirty="0"/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3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05DE0B5-5367-4FEF-9ADD-67FC5802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Humanistická psychoterapie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49ED16-24CC-49B4-B86D-A8718B880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1300" y="165100"/>
            <a:ext cx="6680200" cy="6692900"/>
          </a:xfrm>
        </p:spPr>
        <p:txBody>
          <a:bodyPr anchor="ctr">
            <a:normAutofit fontScale="92500" lnSpcReduction="10000"/>
          </a:bodyPr>
          <a:lstStyle/>
          <a:p>
            <a:pPr lvl="0"/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 50. let</a:t>
            </a:r>
            <a:endParaRPr lang="cs-CZ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Allport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J.F.T.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Bugental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Buhlerová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cs-CZ" sz="1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Maslow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 May, G. Murphy, H. Murray a 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cs-CZ" sz="1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Rodgers</a:t>
            </a:r>
            <a:endParaRPr lang="cs-CZ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 behaviorizmu a hlubinné psychologie je to tzv „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síla“ (cesta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ve vědách o člověku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Klade hlavní důraz na objevování a aktivizací vnitřních možností člověka, neboli na 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seberealizaci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Vnesli do popředí zájmu humanistické myšlenky, subjektivní přístup k poznávání, prožívání, témata jako láska, vůle, důvěra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Zdůrazňuje především i </a:t>
            </a:r>
            <a:r>
              <a:rPr lang="cs-CZ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nezávislost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důstojnost lidských bytostí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Uznává vědomou schopnost lidských bytostí rozvíjet se a utvářet svojí realitu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Pojímá člověka jako reflektující a uvědomující si bytost, která má možnost svobodné volby při rozhodování o svém životě a zároveň je za tato rozhodnutí zodpovědná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Člověk cítí potřebu porozumět svému životu nalézat v něm smysl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Stejně tak je pro něj důležitá potřeba někam patřit, vytvářet plnohodnotné vztahy a cítit se uznávaný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současnosti máme hlavní humanistické směry</a:t>
            </a:r>
          </a:p>
          <a:p>
            <a:pPr lvl="1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člověka zaměřený  přístup – C.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Rodgers</a:t>
            </a:r>
            <a:endParaRPr lang="cs-CZ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Gestaltpsychoterpie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Perls</a:t>
            </a:r>
            <a:endParaRPr lang="cs-CZ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Existenciální analýza a logoterapie – V. </a:t>
            </a:r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Frankl</a:t>
            </a:r>
            <a:endParaRPr lang="cs-CZ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emoce zaměřenou terapie</a:t>
            </a:r>
          </a:p>
          <a:p>
            <a:pPr lvl="1"/>
            <a:r>
              <a:rPr lang="cs-CZ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Daseinanalýza</a:t>
            </a:r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další</a:t>
            </a:r>
          </a:p>
          <a:p>
            <a:pPr lvl="0"/>
            <a:r>
              <a:rPr lang="cs-CZ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 kořeny v humanistické hnutí má i transpersonální psychologie – S. Grof</a:t>
            </a:r>
          </a:p>
          <a:p>
            <a:endParaRPr lang="cs-CZ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7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21FAA75-397B-4EDD-932E-05F2C26B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26" y="1017181"/>
            <a:ext cx="9833548" cy="8751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 </a:t>
            </a:r>
            <a:r>
              <a:rPr lang="cs-CZ" sz="40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Rogers</a:t>
            </a:r>
            <a:br>
              <a:rPr lang="cs-CZ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07DF9-B0F5-4018-8265-63DE560C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14600"/>
            <a:ext cx="9833548" cy="4343400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*1902 nedaleko Chicaga – </a:t>
            </a:r>
            <a:r>
              <a:rPr lang="ka-GE" sz="2000" dirty="0">
                <a:solidFill>
                  <a:srgbClr val="000000"/>
                </a:solidFill>
                <a:ea typeface="Tahoma" panose="020B0604030504040204" pitchFamily="34" charset="0"/>
                <a:cs typeface="Times New Roman" panose="02020603050405020304" pitchFamily="18" charset="0"/>
              </a:rPr>
              <a:t>ⴕ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1987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Americký psycholog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Studoval zemědělství, ale přestoupil na Kolumbijskou univerzitu (získal doktorát z klinické a pedagogické psychologie)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Pracoval na dětské klinice jako psycholog, profesor na Univerzitě v Chicagu a vedl poradenské centrum 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Získal prestižní ocenění APA za významný vědecký přínos (1956)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Založil Center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for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Studies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Person (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LaJolla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v Kalifornii), věnoval se rozvoji duševního růstu a tvořivých možností, podporoval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encounterové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skupiny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1987 – nominován na Nobelovu cenu Míru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Autor 12 knih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Ženatý, 2 děti, jeho dcera Natalie – známá terapeutka a arteterapeutka</a:t>
            </a:r>
          </a:p>
          <a:p>
            <a:endParaRPr lang="cs-CZ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9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38F13-1E54-43B2-93B4-621D78441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76645"/>
            <a:ext cx="5306084" cy="6494319"/>
          </a:xfrm>
        </p:spPr>
        <p:txBody>
          <a:bodyPr anchor="ctr">
            <a:normAutofit fontScale="92500" lnSpcReduction="10000"/>
          </a:bodyPr>
          <a:lstStyle/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Přední představitel humanistické psychoterapie</a:t>
            </a:r>
          </a:p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teorie člověka, jeho prožívání a změny, zásadním významem posunula uvažování o psychoterapii</a:t>
            </a:r>
          </a:p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Začal používat pojem „</a:t>
            </a:r>
            <a:r>
              <a:rPr lang="cs-CZ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namísto tradičního „</a:t>
            </a:r>
            <a:r>
              <a:rPr lang="cs-CZ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Založeno na klinických pozorováních – přímá zkušenost z práce s klienty</a:t>
            </a:r>
          </a:p>
          <a:p>
            <a:pPr lvl="0"/>
            <a:r>
              <a:rPr lang="cs-CZ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Rogersovy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myšlenky ovlivnily nejen psychoterapii, ale i vzdělávání a výchovu, mezilidské vztahy a komunikaci</a:t>
            </a:r>
          </a:p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terapie: umožnit člověku být sám sebou</a:t>
            </a:r>
          </a:p>
          <a:p>
            <a:pPr lvl="0"/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Podporoval </a:t>
            </a:r>
            <a:r>
              <a:rPr lang="cs-CZ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Encounterové</a:t>
            </a:r>
            <a:r>
              <a:rPr lang="cs-CZ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několika lidí (8-16), kteří se scházejí na víkendových setkáních za účelem práce na sobě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Usilují o to, aby se sami v sobě lépe vyznali, aby rostli, byli vůči sobě i světu zodpovědnější, poctivější, pravdivější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Účastníci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Encounterové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skupiny chtějí být spokojenější, svobodnější, chtějí se rozvinout do toho, kým opravdu jsou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carl rogers">
            <a:extLst>
              <a:ext uri="{FF2B5EF4-FFF2-40B4-BE49-F238E27FC236}">
                <a16:creationId xmlns:a16="http://schemas.microsoft.com/office/drawing/2014/main" id="{E057082F-43E5-4433-89E5-932D160E3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50" y="1054100"/>
            <a:ext cx="2796399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CCF1B09-ABB2-4198-9E9A-C3F5A5A707AF}"/>
              </a:ext>
            </a:extLst>
          </p:cNvPr>
          <p:cNvSpPr txBox="1"/>
          <p:nvPr/>
        </p:nvSpPr>
        <p:spPr>
          <a:xfrm>
            <a:off x="651650" y="5157569"/>
            <a:ext cx="279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https://medium.com/cum-grano-salis/a-way-of-being-by-carl-rogers-a920a6f69756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4337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067D187-8E95-490C-BAEA-3856B8C95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zaměřený na člověka</a:t>
            </a:r>
            <a:br>
              <a:rPr lang="cs-CZ" b="1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4412B-CB1E-4C60-8D48-DD15EB107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20000"/>
          </a:bodyPr>
          <a:lstStyle/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Nedirektivní terapie</a:t>
            </a:r>
          </a:p>
          <a:p>
            <a:pPr lvl="2"/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terapeut klienta vlídně podporuje, nechává mu mnoho prostoru, zajímá se o situaci „tady a teď“ a nepátrá po minulých křivdách</a:t>
            </a:r>
            <a:endParaRPr lang="cs-CZ" sz="1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 zaměřená na klienta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PCA (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perosn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centred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aproach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rodgerovská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psychoterapie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předpoklad o člověku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mají vrozenou tendenci k růstu, k zralosti a změně = aktualizační tendence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a růst je možná právě a především ve vztahu s druhým člověkem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Lidským bytostem, jejich prožívání, lze důvěřovat</a:t>
            </a:r>
          </a:p>
          <a:p>
            <a:pPr lvl="0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Aktualizační tendence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Jediná motivační síla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Univerzální formativní síla, která vede všechny bytosti (i rostliny), k tomu, abychom se stali sami sebou</a:t>
            </a: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8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16C9C83-63EF-43EB-B62A-E846A5699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člověka je konstruktivní</a:t>
            </a:r>
            <a:br>
              <a:rPr lang="cs-CZ" b="1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3E6DCD-085A-4B3E-8BF9-D79E52940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8" y="241300"/>
            <a:ext cx="6082110" cy="6464300"/>
          </a:xfrm>
        </p:spPr>
        <p:txBody>
          <a:bodyPr anchor="ctr">
            <a:normAutofit/>
          </a:bodyPr>
          <a:lstStyle/>
          <a:p>
            <a:pPr lvl="0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člověk na základě svých vrozených aktualizačních a hodnotících procesů sám nejlépe, ví, jakou změnu potřebuje, jakou cestou se má vydat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terapeuta je pouze vytvořit takovou atmosféru, která mu umožní osobnostní růst a vytvoření příznivějšího sebepojetí</a:t>
            </a:r>
          </a:p>
          <a:p>
            <a:pPr lvl="0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JAKO LÉČIVÉ SETKÁNÍ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Terapeutická změna není založena na technikách či dovednostech terapeuta, ale na kvalitě jeho jasně vymezených postojů a vztahů s klientem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terapeut je jako člověk, jak dokáže být plně přítomný sám sebou je důležitější než metody a zaměření terapeuta</a:t>
            </a:r>
          </a:p>
          <a:p>
            <a:pPr lvl="1"/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jsem ve vztahu určitým způsobem (co nejvíce sám sebou, opravdový, bez masek), důvěřuji druhému a snažím se porozumět tomu, co vyjadřuje, co to pro něj znamená, vytvářím vztah, ve kterém se druhý cítí stále více bezpečný a odvažuje se podívat se na sebe upřímněji a být víc sám sebou bez obra. A o to jde v terapii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22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375A9E0-76DC-4525-9117-1131C552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Terapeutický vztah</a:t>
            </a:r>
            <a:b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55524E-18A0-4B46-8D27-13B5CF144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7" y="139700"/>
            <a:ext cx="6877451" cy="6502400"/>
          </a:xfrm>
        </p:spPr>
        <p:txBody>
          <a:bodyPr anchor="ctr">
            <a:normAutofit lnSpcReduction="10000"/>
          </a:bodyPr>
          <a:lstStyle/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změnu (terapeutovy postoje)</a:t>
            </a:r>
          </a:p>
          <a:p>
            <a:pPr lvl="1"/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Kongruence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autentický, opravdový terapeut, sám sebou, nekritizuji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soulad mezi tím, co v dané chvíli terapeut prožívá a tím, co vyjadřuje navenek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vůči klientovi je otevřený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klienta je tím čitelný a zároveň i vzorem pro jeho vlastní čitelnost</a:t>
            </a:r>
          </a:p>
          <a:p>
            <a:pPr lvl="1"/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Bezpodmínečné přijetí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akceptace klientem, nesoudím, nehodnotím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Terapeut prožívá a projevuje vzhledem</a:t>
            </a:r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klientovi hlubokou péči a starost o něj jako o člověka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nepřivlastňující přijetí druhé lidské bytosti bez jakýchkoli hodnotících soudů a výhrad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Neznamená to nekriticky souhlasit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 k pochopení, co je pro klienta subjektivně důležité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bezpodmínečně přijímán je základní lidská potřeba</a:t>
            </a:r>
          </a:p>
          <a:p>
            <a:pPr lvl="2"/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mi na klientovi něco vadí, nepracovat s ním (například, že je gay)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Empatické porozumění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snažím si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zreformulovat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 klient říká, abych tomu správně rozuměla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Terapeut se snaží porozumět subjektivnímu světu a pocitům druhého člověka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Snaží se porozumět významům, které tyto pocity pro druhého mají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je schopnost sdělit a ověřit si toto porozumění</a:t>
            </a:r>
          </a:p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Tři podmínky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považované za hybnou sílu terapeutického vztahu a podstatné pro změnu</a:t>
            </a:r>
          </a:p>
          <a:p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9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B0A6E90-A7E2-4FF8-93A5-9B5F868A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osobnosti</a:t>
            </a:r>
            <a:br>
              <a:rPr lang="cs-CZ" b="1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B72AA-1421-4CD7-84DF-542474CA3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27000"/>
            <a:ext cx="6705600" cy="6731000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 -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pojem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uvědomovaný vjem (zážitek) vlastní osoby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organizovanou řadu vjemů (Já není malá osoba uvnitř nás, která řídí naše chování)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Zážitky a vjemy, které tvoří já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Já, jsou k dispozici našemu vědomí, nejsou tedy nevědomé (ačkoliv lidé mají rovněž prožitky, které si neuvědomují</a:t>
            </a:r>
          </a:p>
          <a:p>
            <a:pPr lvl="0"/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sebepojetí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zkušenosti s vlastním prožíváním a na základě interakce s druhými a přijetí od druhých si vytvářím své sebepojetí, obraz o sobě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Ideální je pokud je mé sebepojetí v souladu s mým autentickým (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organismickým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prožíváním</a:t>
            </a:r>
          </a:p>
          <a:p>
            <a:pPr lvl="0"/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Organismické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prožívání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Organismus – celý člověk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mi kladně hodnotit zkušenosti, které život udržují a zkvalitňují a negativně hodnotit zážitky bránící mému růstu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Svému prožívání mohu důvěřovat</a:t>
            </a:r>
          </a:p>
          <a:p>
            <a:endParaRPr lang="cs-CZ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6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785D35F-DADF-47E1-82F5-65A46BCA2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889000"/>
            <a:ext cx="4530436" cy="456714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směru v rámci porodní asistence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68D0A-FFDF-4974-AB50-FEAD49A9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2165" y="547593"/>
            <a:ext cx="6128539" cy="6108700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EMPATICKÝ PŘÍSTUP K RODIČKÁM!</a:t>
            </a:r>
          </a:p>
          <a:p>
            <a:r>
              <a:rPr lang="cs-CZ"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BEZPODMÍNĚČNÉ PŘIJETÍ</a:t>
            </a:r>
          </a:p>
          <a:p>
            <a:pPr lvl="1"/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Pracuji s jakoukoliv rodičkou stejně (</a:t>
            </a:r>
            <a:r>
              <a:rPr lang="cs-CZ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romka</a:t>
            </a:r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lesba, černoška..)</a:t>
            </a:r>
          </a:p>
          <a:p>
            <a:pPr lvl="1"/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si s rodičkou opravdu nesedneme, předat ji kolegyni</a:t>
            </a:r>
          </a:p>
          <a:p>
            <a:r>
              <a:rPr lang="cs-CZ"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ČLOVĚKA( NA RODIČKU)</a:t>
            </a:r>
          </a:p>
          <a:p>
            <a:pPr lvl="1"/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Nebrat v úvahu svoje osobní problémy, pocity či potřeby</a:t>
            </a:r>
            <a:endParaRPr lang="cs-CZ" dirty="0">
              <a:solidFill>
                <a:srgbClr val="FFFFFF"/>
              </a:solidFill>
            </a:endParaRPr>
          </a:p>
          <a:p>
            <a:endParaRPr lang="cs-CZ" sz="2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208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1213</Words>
  <Application>Microsoft Office PowerPoint</Application>
  <PresentationFormat>Širokoúhlá obrazovka</PresentationFormat>
  <Paragraphs>110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Sylfaen</vt:lpstr>
      <vt:lpstr>Times New Roman</vt:lpstr>
      <vt:lpstr>Motiv Office</vt:lpstr>
      <vt:lpstr>Rogersovská psychologie</vt:lpstr>
      <vt:lpstr>Humanistická psychoterapie</vt:lpstr>
      <vt:lpstr>Carl Rogers </vt:lpstr>
      <vt:lpstr>Prezentace aplikace PowerPoint</vt:lpstr>
      <vt:lpstr>Přístup zaměřený na člověka </vt:lpstr>
      <vt:lpstr>Podstata člověka je konstruktivní </vt:lpstr>
      <vt:lpstr>Terapeutický vztah </vt:lpstr>
      <vt:lpstr>Teorie osobnosti </vt:lpstr>
      <vt:lpstr>Využití směru v rámci porodní asistence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Rogersovská psychologie</dc:title>
  <dc:creator>Adéla Švestková</dc:creator>
  <cp:lastModifiedBy>Adéla Švestková</cp:lastModifiedBy>
  <cp:revision>5</cp:revision>
  <dcterms:created xsi:type="dcterms:W3CDTF">2020-03-24T20:34:19Z</dcterms:created>
  <dcterms:modified xsi:type="dcterms:W3CDTF">2020-03-24T21:07:55Z</dcterms:modified>
</cp:coreProperties>
</file>