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381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5C2C3">
              <a:alpha val="63000"/>
            </a:srgbClr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2727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79E9E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6E4D7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E7E4D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4E1D9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CA99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50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9AAA9"/>
              </a:solidFill>
              <a:prstDash val="solid"/>
              <a:miter lim="400000"/>
            </a:ln>
          </a:top>
          <a:bottom>
            <a:ln w="12700" cap="flat">
              <a:solidFill>
                <a:srgbClr val="A9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AA9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Název a podtitul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787400" y="1511300"/>
            <a:ext cx="11430000" cy="3810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276D6D"/>
                </a:solidFill>
              </a:defRPr>
            </a:lvl1pPr>
          </a:lstStyle>
          <a:p>
            <a:pPr/>
            <a:r>
              <a:t>Text názvu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787400" y="5308600"/>
            <a:ext cx="11430000" cy="1447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228600" algn="ctr">
              <a:spcBef>
                <a:spcPts val="0"/>
              </a:spcBef>
              <a:buSzTx/>
              <a:buNone/>
              <a:defRPr sz="4000"/>
            </a:lvl2pPr>
            <a:lvl3pPr marL="0" indent="457200" algn="ctr">
              <a:spcBef>
                <a:spcPts val="0"/>
              </a:spcBef>
              <a:buSzTx/>
              <a:buNone/>
              <a:defRPr sz="4000"/>
            </a:lvl3pPr>
            <a:lvl4pPr marL="0" indent="685800" algn="ctr">
              <a:spcBef>
                <a:spcPts val="0"/>
              </a:spcBef>
              <a:buSzTx/>
              <a:buNone/>
              <a:defRPr sz="4000"/>
            </a:lvl4pPr>
            <a:lvl5pPr marL="0" indent="914400" algn="ctr">
              <a:spcBef>
                <a:spcPts val="0"/>
              </a:spcBef>
              <a:buSzTx/>
              <a:buNone/>
              <a:defRPr sz="4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á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800"/>
            </a:lvl1pPr>
          </a:lstStyle>
          <a:p>
            <a:pPr/>
            <a:r>
              <a:t>–Josef Novák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86250"/>
            <a:ext cx="10464800" cy="647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</a:lvl1pPr>
          </a:lstStyle>
          <a:p>
            <a:pPr/>
            <a:r>
              <a:t>„Sem napište citát.“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graf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grafie - na šířku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sz="half" idx="13"/>
          </p:nvPr>
        </p:nvSpPr>
        <p:spPr>
          <a:xfrm>
            <a:off x="2489200" y="889000"/>
            <a:ext cx="8051800" cy="60833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787400" y="7188200"/>
            <a:ext cx="11430000" cy="1270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276D6D"/>
                </a:solidFill>
              </a:defRPr>
            </a:lvl1pPr>
          </a:lstStyle>
          <a:p>
            <a:pPr/>
            <a:r>
              <a:t>Text názvu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787400" y="8407400"/>
            <a:ext cx="11430000" cy="1041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228600" algn="ctr">
              <a:spcBef>
                <a:spcPts val="0"/>
              </a:spcBef>
              <a:buSzTx/>
              <a:buNone/>
              <a:defRPr sz="4000"/>
            </a:lvl2pPr>
            <a:lvl3pPr marL="0" indent="457200" algn="ctr">
              <a:spcBef>
                <a:spcPts val="0"/>
              </a:spcBef>
              <a:buSzTx/>
              <a:buNone/>
              <a:defRPr sz="4000"/>
            </a:lvl3pPr>
            <a:lvl4pPr marL="0" indent="685800" algn="ctr">
              <a:spcBef>
                <a:spcPts val="0"/>
              </a:spcBef>
              <a:buSzTx/>
              <a:buNone/>
              <a:defRPr sz="4000"/>
            </a:lvl4pPr>
            <a:lvl5pPr marL="0" indent="914400" algn="ctr">
              <a:spcBef>
                <a:spcPts val="0"/>
              </a:spcBef>
              <a:buSzTx/>
              <a:buNone/>
              <a:defRPr sz="4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ázev - ve střed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787400" y="3657600"/>
            <a:ext cx="11430000" cy="2438400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grafie -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484788" y="1206500"/>
            <a:ext cx="5465912" cy="72771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457200" y="1244600"/>
            <a:ext cx="5600700" cy="34671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 názvu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457200" y="4851400"/>
            <a:ext cx="5600700" cy="3632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228600" algn="ctr">
              <a:spcBef>
                <a:spcPts val="0"/>
              </a:spcBef>
              <a:buSzTx/>
              <a:buNone/>
              <a:defRPr sz="4000"/>
            </a:lvl2pPr>
            <a:lvl3pPr marL="0" indent="457200" algn="ctr">
              <a:spcBef>
                <a:spcPts val="0"/>
              </a:spcBef>
              <a:buSzTx/>
              <a:buNone/>
              <a:defRPr sz="4000"/>
            </a:lvl3pPr>
            <a:lvl4pPr marL="0" indent="685800" algn="ctr">
              <a:spcBef>
                <a:spcPts val="0"/>
              </a:spcBef>
              <a:buSzTx/>
              <a:buNone/>
              <a:defRPr sz="4000"/>
            </a:lvl4pPr>
            <a:lvl5pPr marL="0" indent="914400" algn="ctr">
              <a:spcBef>
                <a:spcPts val="0"/>
              </a:spcBef>
              <a:buSzTx/>
              <a:buNone/>
              <a:defRPr sz="4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ázev - nahoř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ázev a 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xfrm>
            <a:off x="787400" y="2768600"/>
            <a:ext cx="11430000" cy="5715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ázev, odrážky, fot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quarter" idx="13"/>
          </p:nvPr>
        </p:nvSpPr>
        <p:spPr>
          <a:xfrm>
            <a:off x="7556500" y="2933700"/>
            <a:ext cx="3987347" cy="53086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787400" y="2768600"/>
            <a:ext cx="5486400" cy="5715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2800"/>
              </a:spcBef>
              <a:buBlip>
                <a:blip r:embed="rId2"/>
              </a:buBlip>
              <a:defRPr sz="3000"/>
            </a:lvl1pPr>
            <a:lvl2pPr marL="685800" indent="-342900">
              <a:spcBef>
                <a:spcPts val="2800"/>
              </a:spcBef>
              <a:buBlip>
                <a:blip r:embed="rId2"/>
              </a:buBlip>
              <a:defRPr sz="3000"/>
            </a:lvl2pPr>
            <a:lvl3pPr marL="1028700" indent="-342900">
              <a:spcBef>
                <a:spcPts val="2800"/>
              </a:spcBef>
              <a:buBlip>
                <a:blip r:embed="rId2"/>
              </a:buBlip>
              <a:defRPr sz="3000"/>
            </a:lvl3pPr>
            <a:lvl4pPr marL="1371600" indent="-342900">
              <a:spcBef>
                <a:spcPts val="2800"/>
              </a:spcBef>
              <a:buBlip>
                <a:blip r:embed="rId2"/>
              </a:buBlip>
              <a:defRPr sz="3000"/>
            </a:lvl4pPr>
            <a:lvl5pPr marL="1714500" indent="-342900">
              <a:spcBef>
                <a:spcPts val="2800"/>
              </a:spcBef>
              <a:buBlip>
                <a:blip r:embed="rId2"/>
              </a:buBlip>
              <a:defRPr sz="3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grafie – 3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idx="13"/>
          </p:nvPr>
        </p:nvSpPr>
        <p:spPr>
          <a:xfrm>
            <a:off x="787400" y="685800"/>
            <a:ext cx="6184900" cy="82296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7645400" y="685800"/>
            <a:ext cx="4572000" cy="29845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quarter" idx="15"/>
          </p:nvPr>
        </p:nvSpPr>
        <p:spPr>
          <a:xfrm>
            <a:off x="7645400" y="4381500"/>
            <a:ext cx="4572000" cy="4546600"/>
          </a:xfrm>
          <a:prstGeom prst="rect">
            <a:avLst/>
          </a:prstGeom>
          <a:ln w="9525">
            <a:round/>
          </a:ln>
          <a:effectLst>
            <a:outerShdw sx="100000" sy="100000" kx="0" ky="0" algn="b" rotWithShape="0" blurRad="63500" dist="38100" dir="540000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body" idx="1"/>
          </p:nvPr>
        </p:nvSpPr>
        <p:spPr>
          <a:xfrm>
            <a:off x="787400" y="1257300"/>
            <a:ext cx="11430000" cy="723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787400" y="254000"/>
            <a:ext cx="114300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02692" y="9131300"/>
            <a:ext cx="386716" cy="4318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ln>
            <a:noFill/>
          </a:ln>
          <a:solidFill>
            <a:srgbClr val="767367"/>
          </a:solidFill>
          <a:effectLst>
            <a:outerShdw sx="100000" sy="100000" kx="0" ky="0" algn="b" rotWithShape="0" blurRad="63500" dist="12700" dir="540000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9pPr>
    </p:titleStyle>
    <p:bodyStyle>
      <a:lvl1pPr marL="3937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1pPr>
      <a:lvl2pPr marL="7874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2pPr>
      <a:lvl3pPr marL="11811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3pPr>
      <a:lvl4pPr marL="15748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4pPr>
      <a:lvl5pPr marL="19685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5pPr>
      <a:lvl6pPr marL="23622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6pPr>
      <a:lvl7pPr marL="27559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7pPr>
      <a:lvl8pPr marL="31496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8pPr>
      <a:lvl9pPr marL="35433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is.muni.cz/el/1441/podzim2016/SC4MK_SUVI/studijni_materialy_I_IS_MUNI_svize_kombi_2016.pdf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SUPERVIZE </a:t>
            </a:r>
          </a:p>
        </p:txBody>
      </p:sp>
      <p:sp>
        <p:nvSpPr>
          <p:cNvPr id="120" name="Shape 120"/>
          <p:cNvSpPr/>
          <p:nvPr>
            <p:ph type="subTitle" sz="quarter" idx="1"/>
          </p:nvPr>
        </p:nvSpPr>
        <p:spPr>
          <a:xfrm>
            <a:off x="787400" y="5803900"/>
            <a:ext cx="11430000" cy="1447800"/>
          </a:xfrm>
          <a:prstGeom prst="rect">
            <a:avLst/>
          </a:prstGeom>
          <a:blipFill>
            <a:blip r:embed="rId2"/>
          </a:blipFill>
        </p:spPr>
        <p:txBody>
          <a:bodyPr/>
          <a:lstStyle/>
          <a:p>
            <a:pPr algn="l" defTabSz="368045">
              <a:defRPr sz="2268">
                <a:solidFill>
                  <a:srgbClr val="FFFFFF"/>
                </a:solidFill>
              </a:defRPr>
            </a:pPr>
            <a:r>
              <a:t>Kateřina Netolická</a:t>
            </a:r>
            <a:endParaRPr sz="1008"/>
          </a:p>
          <a:p>
            <a:pPr algn="l" defTabSz="368045">
              <a:defRPr sz="2268">
                <a:solidFill>
                  <a:srgbClr val="FFFFFF"/>
                </a:solidFill>
              </a:defRPr>
            </a:pPr>
            <a:r>
              <a:t>Předmět: Psychoterapeutické techniky v práci porodní asistentky</a:t>
            </a:r>
            <a:endParaRPr sz="1008"/>
          </a:p>
          <a:p>
            <a:pPr algn="l" defTabSz="368045">
              <a:defRPr sz="2268">
                <a:solidFill>
                  <a:srgbClr val="FFFFFF"/>
                </a:solidFill>
              </a:defRPr>
            </a:pPr>
            <a:r>
              <a:t>Obor: Porodní asistentka</a:t>
            </a:r>
          </a:p>
          <a:p>
            <a:pPr algn="l" defTabSz="368045">
              <a:defRPr sz="2268">
                <a:solidFill>
                  <a:srgbClr val="FFFFFF"/>
                </a:solidFill>
              </a:defRPr>
            </a:pPr>
            <a:r>
              <a:t>Ročník: 3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type="title"/>
          </p:nvPr>
        </p:nvSpPr>
        <p:spPr>
          <a:xfrm>
            <a:off x="787400" y="623341"/>
            <a:ext cx="11430000" cy="1602384"/>
          </a:xfrm>
          <a:prstGeom prst="rect">
            <a:avLst/>
          </a:prstGeom>
        </p:spPr>
        <p:txBody>
          <a:bodyPr/>
          <a:lstStyle>
            <a:lvl1pPr defTabSz="391414">
              <a:defRPr sz="5226">
                <a:effectLst>
                  <a:outerShdw sx="100000" sy="100000" kx="0" ky="0" algn="b" rotWithShape="0" blurRad="42545" dist="8509" dir="5400000">
                    <a:srgbClr val="000000">
                      <a:alpha val="30000"/>
                    </a:srgbClr>
                  </a:outerShdw>
                </a:effectLst>
                <a:latin typeface="Baskerville SemiBold"/>
                <a:ea typeface="Baskerville SemiBold"/>
                <a:cs typeface="Baskerville SemiBold"/>
                <a:sym typeface="Baskerville SemiBold"/>
              </a:defRPr>
            </a:lvl1pPr>
          </a:lstStyle>
          <a:p>
            <a:pPr/>
            <a:r>
              <a:t>SUPERVIZE V OŠETŘOVATELSTVÍ </a:t>
            </a:r>
          </a:p>
        </p:txBody>
      </p:sp>
      <p:sp>
        <p:nvSpPr>
          <p:cNvPr id="146" name="Shape 146"/>
          <p:cNvSpPr/>
          <p:nvPr>
            <p:ph type="body" idx="1"/>
          </p:nvPr>
        </p:nvSpPr>
        <p:spPr>
          <a:xfrm>
            <a:off x="787400" y="2462212"/>
            <a:ext cx="11430000" cy="6021388"/>
          </a:xfrm>
          <a:prstGeom prst="rect">
            <a:avLst/>
          </a:prstGeom>
        </p:spPr>
        <p:txBody>
          <a:bodyPr/>
          <a:lstStyle/>
          <a:p>
            <a:pPr marL="377952" indent="-377952" algn="just" defTabSz="560831">
              <a:spcBef>
                <a:spcPts val="3400"/>
              </a:spcBef>
              <a:buBlip>
                <a:blip r:embed="rId2"/>
              </a:buBlip>
              <a:defRPr sz="3455"/>
            </a:pPr>
            <a:r>
              <a:t>Obsahem rozhovorů během supervize jsou situace, které zdravotníci zažívají během své praxe. </a:t>
            </a:r>
          </a:p>
          <a:p>
            <a:pPr marL="377952" indent="-377952" algn="just" defTabSz="560831">
              <a:spcBef>
                <a:spcPts val="3400"/>
              </a:spcBef>
              <a:buBlip>
                <a:blip r:embed="rId2"/>
              </a:buBlip>
              <a:defRPr sz="3455"/>
            </a:pPr>
            <a:r>
              <a:t>Zátěž pro zdravotnický personál působí nejen kontakt s nemocnými, bolestí a stresem. Často jsou to i vztahy s vedením, s kolegy a také vztah lékař - sestra (porodní asistentka). </a:t>
            </a:r>
          </a:p>
          <a:p>
            <a:pPr marL="377952" indent="-377952" algn="just" defTabSz="560831">
              <a:spcBef>
                <a:spcPts val="3400"/>
              </a:spcBef>
              <a:buBlip>
                <a:blip r:embed="rId2"/>
              </a:buBlip>
              <a:defRPr sz="3455"/>
            </a:pPr>
            <a:r>
              <a:t>Náplní může být i kazuistika obtížného případu, kdy nejde o zvolení optimálního postupu péče, ale o rozebrání pocitů a obav, reflexi vlastního chování a přístupu k nemocným.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Zdroje</a:t>
            </a:r>
          </a:p>
        </p:txBody>
      </p:sp>
      <p:sp>
        <p:nvSpPr>
          <p:cNvPr id="149" name="Shape 1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HORSKÁ, Bohuslava, 2016. Supervize v pomáhajících profesích. Studijní materiály. Dostupné z: </a:t>
            </a:r>
            <a:r>
              <a:rPr u="sng">
                <a:hlinkClick r:id="rId3" invalidUrl="" action="" tgtFrame="" tooltip="" history="1" highlightClick="0" endSnd="0"/>
              </a:rPr>
              <a:t>https://is.muni.cz/el/1441/podzim2016/SC4MK_SUVI/studijni_materialy_I_IS_MUNI_svize_kombi_2016.pdf</a:t>
            </a:r>
          </a:p>
          <a:p>
            <a:pPr>
              <a:buBlip>
                <a:blip r:embed="rId2"/>
              </a:buBlip>
            </a:pPr>
            <a:r>
              <a:t>VENGLÁŘOVÁ, Martina a kol., 2013. Supervize v ošetřovatelské praxi. Praha: Grada. ISBN 978-247-4082-9.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type="title"/>
          </p:nvPr>
        </p:nvSpPr>
        <p:spPr>
          <a:xfrm>
            <a:off x="787400" y="595941"/>
            <a:ext cx="11430000" cy="1754518"/>
          </a:xfrm>
          <a:prstGeom prst="rect">
            <a:avLst/>
          </a:prstGeom>
        </p:spPr>
        <p:txBody>
          <a:bodyPr/>
          <a:lstStyle>
            <a:lvl1pPr>
              <a:defRPr>
                <a:latin typeface="Baskerville SemiBold"/>
                <a:ea typeface="Baskerville SemiBold"/>
                <a:cs typeface="Baskerville SemiBold"/>
                <a:sym typeface="Baskerville SemiBold"/>
              </a:defRPr>
            </a:lvl1pPr>
          </a:lstStyle>
          <a:p>
            <a:pPr/>
            <a:r>
              <a:t>SUPERVIZE</a:t>
            </a:r>
          </a:p>
        </p:txBody>
      </p:sp>
      <p:sp>
        <p:nvSpPr>
          <p:cNvPr id="123" name="Shape 123"/>
          <p:cNvSpPr/>
          <p:nvPr>
            <p:ph type="body" idx="1"/>
          </p:nvPr>
        </p:nvSpPr>
        <p:spPr>
          <a:xfrm>
            <a:off x="787400" y="2168505"/>
            <a:ext cx="11430000" cy="6915190"/>
          </a:xfrm>
          <a:prstGeom prst="rect">
            <a:avLst/>
          </a:prstGeom>
        </p:spPr>
        <p:txBody>
          <a:bodyPr/>
          <a:lstStyle/>
          <a:p>
            <a:pPr marL="307085" indent="-307085" algn="just" defTabSz="455675">
              <a:spcBef>
                <a:spcPts val="2800"/>
              </a:spcBef>
              <a:buBlip>
                <a:blip r:embed="rId2"/>
              </a:buBlip>
              <a:defRPr sz="2807"/>
            </a:pPr>
            <a:r>
              <a:t>Slovo ,,SUPERVIZE” dělá dojem, že SUPERVIZOR je někdo nadřízený. Že vztah mezi supervizorem a supervidovaným je hierarchický. </a:t>
            </a:r>
          </a:p>
          <a:p>
            <a:pPr marL="307085" indent="-307085" algn="just" defTabSz="455675">
              <a:spcBef>
                <a:spcPts val="2800"/>
              </a:spcBef>
              <a:buBlip>
                <a:blip r:embed="rId2"/>
              </a:buBlip>
              <a:defRPr sz="2807"/>
            </a:pPr>
            <a:r>
              <a:t>Podstatou supervize v psychoterapii je ale hlavně reflexe, podpora a rozvoj.  </a:t>
            </a:r>
          </a:p>
          <a:p>
            <a:pPr marL="307085" indent="-307085" algn="just" defTabSz="455675">
              <a:spcBef>
                <a:spcPts val="2800"/>
              </a:spcBef>
              <a:buBlip>
                <a:blip r:embed="rId2"/>
              </a:buBlip>
              <a:defRPr sz="2807"/>
            </a:pPr>
            <a:r>
              <a:t>Neznamená tedy využití moci, ale spíše vlivu, který vyplývá např. z neformální autority zkušenějšího terapeuta, jeho zkušeností, ale také schopnosti využívat metodu supervize k rozvoji a učení méně zkušeného kolegy. </a:t>
            </a:r>
          </a:p>
          <a:p>
            <a:pPr marL="307085" indent="-307085" algn="just" defTabSz="455675">
              <a:spcBef>
                <a:spcPts val="2800"/>
              </a:spcBef>
              <a:buBlip>
                <a:blip r:embed="rId2"/>
              </a:buBlip>
              <a:defRPr b="1" sz="2807"/>
            </a:pPr>
            <a:r>
              <a:t>Supervize je systematická pomoc při řešení profesionálních problémů v neohrožující atmosféře, která dovolí pochopit osobní, zejména emoční podíl člověka na jeho profesním problému.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title"/>
          </p:nvPr>
        </p:nvSpPr>
        <p:spPr>
          <a:xfrm>
            <a:off x="787400" y="254000"/>
            <a:ext cx="11430000" cy="2049333"/>
          </a:xfrm>
          <a:prstGeom prst="rect">
            <a:avLst/>
          </a:prstGeom>
        </p:spPr>
        <p:txBody>
          <a:bodyPr/>
          <a:lstStyle>
            <a:lvl1pPr>
              <a:defRPr>
                <a:latin typeface="Baskerville SemiBold"/>
                <a:ea typeface="Baskerville SemiBold"/>
                <a:cs typeface="Baskerville SemiBold"/>
                <a:sym typeface="Baskerville SemiBold"/>
              </a:defRPr>
            </a:lvl1pPr>
          </a:lstStyle>
          <a:p>
            <a:pPr/>
            <a:r>
              <a:t>SUPERVIZE</a:t>
            </a:r>
          </a:p>
        </p:txBody>
      </p:sp>
      <p:sp>
        <p:nvSpPr>
          <p:cNvPr id="126" name="Shape 126"/>
          <p:cNvSpPr/>
          <p:nvPr>
            <p:ph type="body" idx="1"/>
          </p:nvPr>
        </p:nvSpPr>
        <p:spPr>
          <a:xfrm>
            <a:off x="787400" y="1964905"/>
            <a:ext cx="11430000" cy="7052335"/>
          </a:xfrm>
          <a:prstGeom prst="rect">
            <a:avLst/>
          </a:prstGeom>
        </p:spPr>
        <p:txBody>
          <a:bodyPr/>
          <a:lstStyle/>
          <a:p>
            <a:pPr marL="303148" indent="-303148" defTabSz="449833">
              <a:spcBef>
                <a:spcPts val="2700"/>
              </a:spcBef>
              <a:buBlip>
                <a:blip r:embed="rId2"/>
              </a:buBlip>
              <a:defRPr sz="2772"/>
            </a:pPr>
            <a:r>
              <a:t>Účastníkem procesu supervize může být tým, skupina pracovníků nebo jednotlivec. </a:t>
            </a:r>
          </a:p>
          <a:p>
            <a:pPr marL="303148" indent="-303148" defTabSz="449833">
              <a:spcBef>
                <a:spcPts val="2700"/>
              </a:spcBef>
              <a:buBlip>
                <a:blip r:embed="rId2"/>
              </a:buBlip>
              <a:defRPr sz="2772"/>
            </a:pPr>
            <a:r>
              <a:t>Proces je zaměřen na reflexi profesní role, činností a aktivit spojených s pracovní pozicí. </a:t>
            </a:r>
          </a:p>
          <a:p>
            <a:pPr marL="303148" indent="-303148" defTabSz="449833">
              <a:spcBef>
                <a:spcPts val="2700"/>
              </a:spcBef>
              <a:buBlip>
                <a:blip r:embed="rId2"/>
              </a:buBlip>
              <a:defRPr sz="2772"/>
            </a:pPr>
            <a:r>
              <a:t>Využívá se zejména v profesích zaměřených na práci s lidmi (zdravotnictví, sociální služby, řízení lidských zdrojů a nově i v oblasti vzdělávánbí a výchovy). </a:t>
            </a:r>
          </a:p>
          <a:p>
            <a:pPr marL="303148" indent="-303148" defTabSz="449833">
              <a:spcBef>
                <a:spcPts val="2700"/>
              </a:spcBef>
              <a:buBlip>
                <a:blip r:embed="rId2"/>
              </a:buBlip>
              <a:defRPr sz="2772"/>
            </a:pPr>
            <a:r>
              <a:t>Dá se využít ale ve všech profesích, kdy dochází ke kontaktu zaměstnanec - klient (např. bankovnictví, obchod, služby). </a:t>
            </a:r>
          </a:p>
          <a:p>
            <a:pPr marL="303148" indent="-303148" defTabSz="449833">
              <a:spcBef>
                <a:spcPts val="2700"/>
              </a:spcBef>
              <a:buBlip>
                <a:blip r:embed="rId2"/>
              </a:buBlip>
              <a:defRPr sz="2772"/>
            </a:pPr>
            <a:r>
              <a:t>Supervize není audit či kontrola kvality práce. </a:t>
            </a:r>
          </a:p>
          <a:p>
            <a:pPr marL="303148" indent="-303148" defTabSz="449833">
              <a:spcBef>
                <a:spcPts val="2700"/>
              </a:spcBef>
              <a:buBlip>
                <a:blip r:embed="rId2"/>
              </a:buBlip>
              <a:defRPr sz="2772"/>
            </a:pPr>
            <a:r>
              <a:t>Předpokládá se, že pracovníci mají sami zájem poskytovat kvalitní práci a při sebereflexi odhalují svá slabá místa a mají zájem je měnit.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type="body" sz="half" idx="1"/>
          </p:nvPr>
        </p:nvSpPr>
        <p:spPr>
          <a:xfrm>
            <a:off x="787399" y="634201"/>
            <a:ext cx="5308761" cy="8485197"/>
          </a:xfrm>
          <a:prstGeom prst="rect">
            <a:avLst/>
          </a:prstGeom>
        </p:spPr>
        <p:txBody>
          <a:bodyPr/>
          <a:lstStyle/>
          <a:p>
            <a:pPr marL="0" indent="0" defTabSz="414781">
              <a:spcBef>
                <a:spcPts val="2500"/>
              </a:spcBef>
              <a:buSzTx/>
              <a:buNone/>
              <a:defRPr b="1" sz="2556"/>
            </a:pPr>
            <a:r>
              <a:t>Co je supervize: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Pohled zvnějšku;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Ošetření vztahů;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Učení;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Povzbuzení;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Posílení profesionality;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Obrana proti stereotypu;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Pomoc při zvládání bezmoci, pocitů viny;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Podpora při zavádění nových postupů, změn;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Poradenství;</a:t>
            </a:r>
          </a:p>
          <a:p>
            <a:pPr marL="0" indent="0" defTabSz="414781">
              <a:spcBef>
                <a:spcPts val="2500"/>
              </a:spcBef>
              <a:buSzTx/>
              <a:buNone/>
              <a:defRPr sz="2556"/>
            </a:pPr>
            <a:r>
              <a:t>Možnst profesního růstu.</a:t>
            </a:r>
          </a:p>
        </p:txBody>
      </p:sp>
      <p:sp>
        <p:nvSpPr>
          <p:cNvPr id="129" name="Shape 129"/>
          <p:cNvSpPr/>
          <p:nvPr/>
        </p:nvSpPr>
        <p:spPr>
          <a:xfrm>
            <a:off x="6900173" y="639633"/>
            <a:ext cx="5308761" cy="8301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l" defTabSz="438150">
              <a:spcBef>
                <a:spcPts val="2700"/>
              </a:spcBef>
              <a:defRPr b="1" sz="2700"/>
            </a:pPr>
            <a:r>
              <a:t>Co není supervize:</a:t>
            </a:r>
          </a:p>
          <a:p>
            <a:pPr algn="l" defTabSz="438150">
              <a:spcBef>
                <a:spcPts val="2700"/>
              </a:spcBef>
              <a:defRPr sz="2700"/>
            </a:pPr>
            <a:r>
              <a:t>Kontrola;</a:t>
            </a:r>
          </a:p>
          <a:p>
            <a:pPr algn="l" defTabSz="438150">
              <a:spcBef>
                <a:spcPts val="2700"/>
              </a:spcBef>
              <a:defRPr sz="2700"/>
            </a:pPr>
            <a:r>
              <a:t>Řízení;</a:t>
            </a:r>
          </a:p>
          <a:p>
            <a:pPr algn="l" defTabSz="438150">
              <a:spcBef>
                <a:spcPts val="2700"/>
              </a:spcBef>
              <a:defRPr sz="2700"/>
            </a:pPr>
            <a:r>
              <a:t>Přebírání zodpovědnosti;</a:t>
            </a:r>
          </a:p>
          <a:p>
            <a:pPr algn="l" defTabSz="438150">
              <a:spcBef>
                <a:spcPts val="2700"/>
              </a:spcBef>
              <a:defRPr sz="2700"/>
            </a:pPr>
            <a:r>
              <a:t>Psychoterapie; </a:t>
            </a:r>
          </a:p>
          <a:p>
            <a:pPr algn="l" defTabSz="438150">
              <a:spcBef>
                <a:spcPts val="2700"/>
              </a:spcBef>
              <a:defRPr sz="2700"/>
            </a:pPr>
            <a:r>
              <a:t>Povídání u kávy. </a:t>
            </a:r>
          </a:p>
          <a:p>
            <a:pPr algn="l" defTabSz="438150">
              <a:spcBef>
                <a:spcPts val="2700"/>
              </a:spcBef>
              <a:defRPr sz="2700"/>
            </a:pPr>
          </a:p>
          <a:p>
            <a:pPr algn="l" defTabSz="438150">
              <a:spcBef>
                <a:spcPts val="2700"/>
              </a:spcBef>
              <a:defRPr sz="2700"/>
            </a:pPr>
          </a:p>
          <a:p>
            <a:pPr algn="l" defTabSz="438150">
              <a:spcBef>
                <a:spcPts val="2700"/>
              </a:spcBef>
              <a:defRPr sz="2700"/>
            </a:pPr>
          </a:p>
          <a:p>
            <a:pPr algn="l" defTabSz="438150">
              <a:spcBef>
                <a:spcPts val="2700"/>
              </a:spcBef>
              <a:defRPr sz="2700"/>
            </a:pP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type="title"/>
          </p:nvPr>
        </p:nvSpPr>
        <p:spPr>
          <a:xfrm>
            <a:off x="787400" y="528687"/>
            <a:ext cx="11430000" cy="1572644"/>
          </a:xfrm>
          <a:prstGeom prst="rect">
            <a:avLst/>
          </a:prstGeom>
        </p:spPr>
        <p:txBody>
          <a:bodyPr/>
          <a:lstStyle/>
          <a:p>
            <a:pPr/>
            <a:r>
              <a:t>FUNKCE SUPERVIZE</a:t>
            </a:r>
          </a:p>
        </p:txBody>
      </p:sp>
      <p:sp>
        <p:nvSpPr>
          <p:cNvPr id="132" name="Shape 132"/>
          <p:cNvSpPr/>
          <p:nvPr>
            <p:ph type="body" idx="1"/>
          </p:nvPr>
        </p:nvSpPr>
        <p:spPr>
          <a:xfrm>
            <a:off x="787400" y="2307965"/>
            <a:ext cx="11430000" cy="6175635"/>
          </a:xfrm>
          <a:prstGeom prst="rect">
            <a:avLst/>
          </a:prstGeom>
        </p:spPr>
        <p:txBody>
          <a:bodyPr/>
          <a:lstStyle/>
          <a:p>
            <a:pPr marL="0" indent="0" defTabSz="525779">
              <a:spcBef>
                <a:spcPts val="3200"/>
              </a:spcBef>
              <a:buSzTx/>
              <a:buNone/>
              <a:defRPr b="1" sz="3239"/>
            </a:pPr>
            <a:r>
              <a:t>a) podpůrná (restorativní)</a:t>
            </a:r>
          </a:p>
          <a:p>
            <a:pPr marL="354329" indent="-354329" defTabSz="525779">
              <a:spcBef>
                <a:spcPts val="3200"/>
              </a:spcBef>
              <a:buBlip>
                <a:blip r:embed="rId2"/>
              </a:buBlip>
              <a:defRPr sz="3239"/>
            </a:pPr>
            <a:r>
              <a:t>Poskytuje podporu osobní i profesní. </a:t>
            </a:r>
          </a:p>
          <a:p>
            <a:pPr marL="354329" indent="-354329" defTabSz="525779">
              <a:spcBef>
                <a:spcPts val="3200"/>
              </a:spcBef>
              <a:buBlip>
                <a:blip r:embed="rId2"/>
              </a:buBlip>
              <a:defRPr sz="3239"/>
            </a:pPr>
            <a:r>
              <a:t>Emocionální podpora, která umožňuje pracovníkovi odolávat tlaku povolání, které vykonává. </a:t>
            </a:r>
          </a:p>
          <a:p>
            <a:pPr marL="354329" indent="-354329" defTabSz="525779">
              <a:spcBef>
                <a:spcPts val="3200"/>
              </a:spcBef>
              <a:buBlip>
                <a:blip r:embed="rId2"/>
              </a:buBlip>
              <a:defRPr sz="3239"/>
            </a:pPr>
            <a:r>
              <a:t>Podpora se vztahuje k prožívání pracovníka. </a:t>
            </a:r>
          </a:p>
          <a:p>
            <a:pPr marL="354329" indent="-354329" defTabSz="525779">
              <a:spcBef>
                <a:spcPts val="3200"/>
              </a:spcBef>
              <a:buBlip>
                <a:blip r:embed="rId2"/>
              </a:buBlip>
              <a:defRPr sz="3239"/>
            </a:pPr>
            <a:r>
              <a:t>Nezvládnuté emoce mohou být překážkou profesionality a mohou poškodit jak jej, tak především klienta. </a:t>
            </a:r>
          </a:p>
          <a:p>
            <a:pPr marL="354329" indent="-354329" defTabSz="525779">
              <a:spcBef>
                <a:spcPts val="3200"/>
              </a:spcBef>
              <a:buBlip>
                <a:blip r:embed="rId2"/>
              </a:buBlip>
              <a:defRPr sz="3239"/>
            </a:pPr>
            <a:r>
              <a:t>Je to účinná prevence syndromu vyhoření.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73201">
              <a:spcBef>
                <a:spcPts val="2900"/>
              </a:spcBef>
              <a:buSzTx/>
              <a:buNone/>
              <a:defRPr b="1" sz="2916"/>
            </a:pPr>
            <a:r>
              <a:t>b) vzdělávací (formativní, rozvojová)</a:t>
            </a:r>
          </a:p>
          <a:p>
            <a:pPr marL="318897" indent="-318897" defTabSz="473201">
              <a:spcBef>
                <a:spcPts val="2900"/>
              </a:spcBef>
              <a:buBlip>
                <a:blip r:embed="rId2"/>
              </a:buBlip>
              <a:defRPr sz="2916"/>
            </a:pPr>
            <a:r>
              <a:t>Vzdělání je těžiště supervizního procesu. Cílem vzdělávání je růst supervidovaného, rozvoj jeho profesionálních kompetencí a růst jeho pracovního potenciálu osvojováním nových dovedností. </a:t>
            </a:r>
          </a:p>
          <a:p>
            <a:pPr marL="318897" indent="-318897" defTabSz="473201">
              <a:spcBef>
                <a:spcPts val="2900"/>
              </a:spcBef>
              <a:buBlip>
                <a:blip r:embed="rId2"/>
              </a:buBlip>
              <a:defRPr sz="2916"/>
            </a:pPr>
            <a:r>
              <a:t>Významnou roli zde hraje reflexe.</a:t>
            </a:r>
          </a:p>
          <a:p>
            <a:pPr marL="0" indent="0" defTabSz="473201">
              <a:spcBef>
                <a:spcPts val="2900"/>
              </a:spcBef>
              <a:buSzTx/>
              <a:buNone/>
              <a:defRPr b="1" sz="2916"/>
            </a:pPr>
            <a:r>
              <a:t>c) řídící (normativní, dohlížecí)</a:t>
            </a:r>
          </a:p>
          <a:p>
            <a:pPr marL="318897" indent="-318897" defTabSz="473201">
              <a:spcBef>
                <a:spcPts val="2900"/>
              </a:spcBef>
              <a:buBlip>
                <a:blip r:embed="rId2"/>
              </a:buBlip>
              <a:defRPr sz="2916"/>
            </a:pPr>
            <a:r>
              <a:t>Supervize částečně dohlíží na kvalitu práce pracovníků v pomáhajících profesích. </a:t>
            </a:r>
          </a:p>
          <a:p>
            <a:pPr marL="318897" indent="-318897" defTabSz="473201">
              <a:spcBef>
                <a:spcPts val="2900"/>
              </a:spcBef>
              <a:buBlip>
                <a:blip r:embed="rId2"/>
              </a:buBlip>
              <a:defRPr sz="2916"/>
            </a:pPr>
            <a:r>
              <a:t>V praxi jsou zde dva extrémy - její potlačování až eliminace nebo její dominance.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type="title"/>
          </p:nvPr>
        </p:nvSpPr>
        <p:spPr>
          <a:xfrm>
            <a:off x="787400" y="691071"/>
            <a:ext cx="11430000" cy="1564258"/>
          </a:xfrm>
          <a:prstGeom prst="rect">
            <a:avLst/>
          </a:prstGeom>
        </p:spPr>
        <p:txBody>
          <a:bodyPr/>
          <a:lstStyle/>
          <a:p>
            <a:pPr/>
            <a:r>
              <a:t>SUPERVIZNÍ PROCES</a:t>
            </a:r>
          </a:p>
        </p:txBody>
      </p:sp>
      <p:sp>
        <p:nvSpPr>
          <p:cNvPr id="137" name="Shape 13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  <a:defRPr u="sng"/>
            </a:pPr>
            <a:r>
              <a:t>Průběh supervizního sezení:</a:t>
            </a:r>
          </a:p>
          <a:p>
            <a:pPr lvl="1">
              <a:buBlip>
                <a:blip r:embed="rId2"/>
              </a:buBlip>
            </a:pPr>
            <a:r>
              <a:t>navázání vztahu</a:t>
            </a:r>
          </a:p>
          <a:p>
            <a:pPr lvl="1">
              <a:buBlip>
                <a:blip r:embed="rId2"/>
              </a:buBlip>
            </a:pPr>
            <a:r>
              <a:t>kontrahování zakázky</a:t>
            </a:r>
          </a:p>
          <a:p>
            <a:pPr lvl="1">
              <a:buBlip>
                <a:blip r:embed="rId2"/>
              </a:buBlip>
            </a:pPr>
            <a:r>
              <a:t>vlastní supervizní práce</a:t>
            </a:r>
          </a:p>
          <a:p>
            <a:pPr lvl="1">
              <a:buBlip>
                <a:blip r:embed="rId2"/>
              </a:buBlip>
            </a:pPr>
            <a:r>
              <a:t>sumarizace</a:t>
            </a:r>
          </a:p>
          <a:p>
            <a:pPr lvl="1">
              <a:buBlip>
                <a:blip r:embed="rId2"/>
              </a:buBlip>
            </a:pPr>
            <a:r>
              <a:t>zpětná vazba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type="title"/>
          </p:nvPr>
        </p:nvSpPr>
        <p:spPr>
          <a:xfrm>
            <a:off x="787400" y="606724"/>
            <a:ext cx="11430000" cy="1732952"/>
          </a:xfrm>
          <a:prstGeom prst="rect">
            <a:avLst/>
          </a:prstGeom>
        </p:spPr>
        <p:txBody>
          <a:bodyPr/>
          <a:lstStyle/>
          <a:p>
            <a:pPr/>
            <a:r>
              <a:t>Cyklický model supervize</a:t>
            </a:r>
          </a:p>
        </p:txBody>
      </p:sp>
      <p:sp>
        <p:nvSpPr>
          <p:cNvPr id="140" name="Shape 140"/>
          <p:cNvSpPr/>
          <p:nvPr>
            <p:ph type="body" idx="1"/>
          </p:nvPr>
        </p:nvSpPr>
        <p:spPr>
          <a:xfrm>
            <a:off x="787400" y="2264833"/>
            <a:ext cx="11430000" cy="6218767"/>
          </a:xfrm>
          <a:prstGeom prst="rect">
            <a:avLst/>
          </a:prstGeom>
        </p:spPr>
        <p:txBody>
          <a:bodyPr/>
          <a:lstStyle/>
          <a:p>
            <a:pPr marL="0" indent="0" defTabSz="490727">
              <a:spcBef>
                <a:spcPts val="3000"/>
              </a:spcBef>
              <a:buSzTx/>
              <a:buNone/>
              <a:defRPr sz="3024"/>
            </a:pPr>
            <a:r>
              <a:t>Model se skládá z pěti fází, které na sebe navazují:</a:t>
            </a:r>
          </a:p>
          <a:p>
            <a:pPr marL="533400" indent="-533400" defTabSz="490727">
              <a:spcBef>
                <a:spcPts val="3000"/>
              </a:spcBef>
              <a:buSzPct val="100000"/>
              <a:buAutoNum type="arabicPeriod" startAt="1"/>
              <a:defRPr sz="3024"/>
            </a:pPr>
            <a:r>
              <a:rPr b="1"/>
              <a:t>Smlouva</a:t>
            </a:r>
            <a:r>
              <a:t>: Cíl a smysl supervize, předmět supervize.</a:t>
            </a:r>
          </a:p>
          <a:p>
            <a:pPr marL="533400" indent="-533400" defTabSz="490727">
              <a:spcBef>
                <a:spcPts val="3000"/>
              </a:spcBef>
              <a:buSzPct val="100000"/>
              <a:buAutoNum type="arabicPeriod" startAt="1"/>
              <a:defRPr sz="3024"/>
            </a:pPr>
            <a:r>
              <a:rPr b="1"/>
              <a:t>Zaměření</a:t>
            </a:r>
            <a:r>
              <a:t>: Hlavní téma supervize (co chce supervidovaný řešit). </a:t>
            </a:r>
          </a:p>
          <a:p>
            <a:pPr marL="533400" indent="-533400" defTabSz="490727">
              <a:spcBef>
                <a:spcPts val="3000"/>
              </a:spcBef>
              <a:buSzPct val="100000"/>
              <a:buAutoNum type="arabicPeriod" startAt="1"/>
              <a:defRPr sz="3024"/>
            </a:pPr>
            <a:r>
              <a:rPr b="1"/>
              <a:t>Prostor</a:t>
            </a:r>
            <a:r>
              <a:t>: Společná práce supervizora a supervidovaného. Emoce. </a:t>
            </a:r>
          </a:p>
          <a:p>
            <a:pPr marL="533400" indent="-533400" defTabSz="490727">
              <a:spcBef>
                <a:spcPts val="3000"/>
              </a:spcBef>
              <a:buSzPct val="100000"/>
              <a:buAutoNum type="arabicPeriod" startAt="1"/>
              <a:defRPr sz="3024"/>
            </a:pPr>
            <a:r>
              <a:rPr b="1"/>
              <a:t>Most</a:t>
            </a:r>
            <a:r>
              <a:t>: Návrat k sobě, změně náhledu, zpracování supervizního materiálu. </a:t>
            </a:r>
          </a:p>
          <a:p>
            <a:pPr marL="533400" indent="-533400" defTabSz="490727">
              <a:spcBef>
                <a:spcPts val="3000"/>
              </a:spcBef>
              <a:buSzPct val="100000"/>
              <a:buAutoNum type="arabicPeriod" startAt="1"/>
              <a:defRPr sz="3024"/>
            </a:pPr>
            <a:r>
              <a:rPr b="1"/>
              <a:t>Shrnutí</a:t>
            </a:r>
            <a:r>
              <a:t>: Vyhodnocujeme práci supervizora a supervidovaného, vzájemnou zpětnou vazbu, vyhodnotíme pokrok ve společné práci.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DEBRIEFING </a:t>
            </a:r>
          </a:p>
        </p:txBody>
      </p:sp>
      <p:sp>
        <p:nvSpPr>
          <p:cNvPr id="143" name="Shape 14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Krizově-intervenční technika užívaná pro vyrovnání se s traumatizující událostí. </a:t>
            </a:r>
          </a:p>
          <a:p>
            <a:pPr>
              <a:buBlip>
                <a:blip r:embed="rId2"/>
              </a:buBlip>
            </a:pPr>
            <a:r>
              <a:t>Většinou využívaná pro pracovníky poskytující krizovou pomoc, zejména po náročné profesní aktivitě (zejména emočně).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Harmony">
  <a:themeElements>
    <a:clrScheme name="Harmony">
      <a:dk1>
        <a:srgbClr val="5E5E5E"/>
      </a:dk1>
      <a:lt1>
        <a:srgbClr val="5E0033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Harmony">
  <a:themeElements>
    <a:clrScheme name="Harmony">
      <a:dk1>
        <a:srgbClr val="000000"/>
      </a:dk1>
      <a:lt1>
        <a:srgbClr val="FFFFFF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