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5854"/>
    <p:restoredTop sz="94580"/>
  </p:normalViewPr>
  <p:slideViewPr>
    <p:cSldViewPr snapToGrid="0" snapToObjects="1">
      <p:cViewPr varScale="1">
        <p:scale>
          <a:sx n="70" d="100"/>
          <a:sy n="70" d="100"/>
        </p:scale>
        <p:origin x="111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AD49FA-9EE8-4B0F-969C-3B61E0FACE0A}" type="datetimeFigureOut">
              <a:rPr lang="cs-CZ" smtClean="0"/>
              <a:t>26.4.2020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201355-6856-4DBD-8F42-BE47DDB860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6455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Je mnoho </a:t>
            </a:r>
            <a:r>
              <a:rPr lang="cs-CZ" dirty="0" err="1" smtClean="0"/>
              <a:t>doula</a:t>
            </a:r>
            <a:r>
              <a:rPr lang="cs-CZ" baseline="0" dirty="0" smtClean="0"/>
              <a:t> music </a:t>
            </a:r>
            <a:r>
              <a:rPr lang="cs-CZ" baseline="0" dirty="0" err="1" smtClean="0"/>
              <a:t>therapist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75E6BD-C753-4B67-9509-56B56FECE633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0372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4/26/2020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4/26/2020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4/26/2020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4/26/2020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4/26/2020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Přetáhněte obrázek na zástupný symbol nebo klikněte na ikonu pro přidání.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4/26/2020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4/26/2020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youtube.com/watch?v=XNZNRJiEt5U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6000" dirty="0"/>
              <a:t>Expresivní </a:t>
            </a:r>
            <a:r>
              <a:rPr lang="cs-CZ" sz="6000" dirty="0" smtClean="0"/>
              <a:t>terapie</a:t>
            </a:r>
            <a:br>
              <a:rPr lang="cs-CZ" sz="6000" dirty="0" smtClean="0"/>
            </a:br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2000" dirty="0" smtClean="0"/>
              <a:t>(muzikoterapie</a:t>
            </a:r>
            <a:r>
              <a:rPr lang="cs-CZ" sz="2000" dirty="0"/>
              <a:t>, </a:t>
            </a:r>
            <a:r>
              <a:rPr lang="cs-CZ" sz="2000" dirty="0" smtClean="0"/>
              <a:t>taneční </a:t>
            </a:r>
            <a:r>
              <a:rPr lang="cs-CZ" sz="2000" dirty="0"/>
              <a:t>a pohybová terapie, arteterapie, psychodrama…)</a:t>
            </a:r>
            <a:br>
              <a:rPr lang="cs-CZ" sz="2000" dirty="0"/>
            </a:b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60147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Výhody a nevýhody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Výhodou zcela jistě je, že muzikoterapie je naprosto neškodná, je vhodná i pro těhotnou ženu i pro plod. </a:t>
            </a:r>
          </a:p>
          <a:p>
            <a:pPr lvl="0"/>
            <a:r>
              <a:rPr lang="cs-CZ" dirty="0"/>
              <a:t>Nevýhodou je nízký analgetický účinek.</a:t>
            </a:r>
          </a:p>
          <a:p>
            <a:r>
              <a:rPr lang="cs-CZ" dirty="0"/>
              <a:t>Např. porodní bolesti se díky hudbě </a:t>
            </a:r>
          </a:p>
        </p:txBody>
      </p:sp>
    </p:spTree>
    <p:extLst>
      <p:ext uri="{BB962C8B-B14F-4D97-AF65-F5344CB8AC3E}">
        <p14:creationId xmlns:p14="http://schemas.microsoft.com/office/powerpoint/2010/main" val="32077731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Popis některých muzikoterapeutických technik: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b="1" dirty="0"/>
              <a:t>Hudební </a:t>
            </a:r>
            <a:r>
              <a:rPr lang="cs-CZ" b="1" dirty="0" smtClean="0"/>
              <a:t>improvizace</a:t>
            </a:r>
          </a:p>
          <a:p>
            <a:r>
              <a:rPr lang="cs-CZ" b="1" dirty="0"/>
              <a:t>Diagnostické využití hudební improvizace</a:t>
            </a:r>
            <a:endParaRPr lang="cs-CZ" dirty="0"/>
          </a:p>
          <a:p>
            <a:r>
              <a:rPr lang="cs-CZ" b="1" dirty="0"/>
              <a:t>Terapeutické využití hudební improvizace</a:t>
            </a:r>
            <a:endParaRPr lang="cs-CZ" dirty="0"/>
          </a:p>
          <a:p>
            <a:r>
              <a:rPr lang="cs-CZ" b="1" dirty="0"/>
              <a:t>Zpěv písní</a:t>
            </a:r>
            <a:endParaRPr lang="cs-CZ" dirty="0"/>
          </a:p>
          <a:p>
            <a:r>
              <a:rPr lang="cs-CZ" b="1" dirty="0"/>
              <a:t>Poslech hudby</a:t>
            </a:r>
            <a:endParaRPr lang="cs-CZ" dirty="0"/>
          </a:p>
          <a:p>
            <a:r>
              <a:rPr lang="cs-CZ" b="1" dirty="0"/>
              <a:t>Pohybové aktivity při hudbě</a:t>
            </a:r>
            <a:endParaRPr lang="cs-CZ" dirty="0"/>
          </a:p>
          <a:p>
            <a:r>
              <a:rPr lang="cs-CZ" b="1" dirty="0"/>
              <a:t>Hudba a imaginace</a:t>
            </a:r>
            <a:endParaRPr lang="cs-CZ" dirty="0"/>
          </a:p>
          <a:p>
            <a:r>
              <a:rPr lang="cs-CZ" b="1" dirty="0"/>
              <a:t>Dechová cvičení při interaktivní </a:t>
            </a:r>
            <a:r>
              <a:rPr lang="cs-CZ" b="1" dirty="0" smtClean="0"/>
              <a:t>hudbě</a:t>
            </a:r>
          </a:p>
          <a:p>
            <a:endParaRPr lang="cs-CZ" b="1" smtClean="0"/>
          </a:p>
          <a:p>
            <a:endParaRPr lang="cs-CZ" b="1" dirty="0"/>
          </a:p>
          <a:p>
            <a:r>
              <a:rPr lang="cs-CZ" dirty="0"/>
              <a:t>https://www.youtube.com/watch?v=S-Xm7s9eGxU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42896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8000" dirty="0" smtClean="0"/>
              <a:t>Těhotenství a Porod </a:t>
            </a:r>
            <a:br>
              <a:rPr lang="cs-CZ" sz="8000" dirty="0" smtClean="0"/>
            </a:br>
            <a:r>
              <a:rPr lang="cs-CZ" sz="8000" dirty="0" smtClean="0"/>
              <a:t>s expresivní terapií</a:t>
            </a:r>
            <a:endParaRPr lang="cs-CZ" sz="8000" dirty="0"/>
          </a:p>
        </p:txBody>
      </p:sp>
      <p:sp>
        <p:nvSpPr>
          <p:cNvPr id="2" name="Podnadpis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50381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Muzikoterapie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51678" y="1213946"/>
            <a:ext cx="10178322" cy="3593591"/>
          </a:xfrm>
        </p:spPr>
        <p:txBody>
          <a:bodyPr>
            <a:noAutofit/>
          </a:bodyPr>
          <a:lstStyle/>
          <a:p>
            <a:r>
              <a:rPr lang="cs-CZ" sz="3200" dirty="0" smtClean="0"/>
              <a:t>Muzikoterapeut provází ženu i partnera</a:t>
            </a:r>
          </a:p>
          <a:p>
            <a:endParaRPr lang="cs-CZ" sz="3200" dirty="0" smtClean="0"/>
          </a:p>
          <a:p>
            <a:r>
              <a:rPr lang="cs-CZ" sz="3200" dirty="0" smtClean="0"/>
              <a:t>V třetím trimestru </a:t>
            </a:r>
          </a:p>
          <a:p>
            <a:endParaRPr lang="cs-CZ" sz="3200" dirty="0"/>
          </a:p>
          <a:p>
            <a:endParaRPr lang="cs-CZ" sz="3200" dirty="0"/>
          </a:p>
          <a:p>
            <a:r>
              <a:rPr lang="cs-CZ" sz="3200" dirty="0" smtClean="0"/>
              <a:t>V každé době porodní</a:t>
            </a:r>
            <a:endParaRPr lang="cs-CZ" sz="32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64" t="19487" r="25198" b="43673"/>
          <a:stretch/>
        </p:blipFill>
        <p:spPr bwMode="auto">
          <a:xfrm>
            <a:off x="5520409" y="2081048"/>
            <a:ext cx="6261512" cy="392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18851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736967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Vliv muzikoterapie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51677" y="1119352"/>
            <a:ext cx="10414805" cy="5265681"/>
          </a:xfrm>
        </p:spPr>
        <p:txBody>
          <a:bodyPr>
            <a:normAutofit/>
          </a:bodyPr>
          <a:lstStyle/>
          <a:p>
            <a:r>
              <a:rPr lang="cs-CZ" sz="3200" dirty="0" smtClean="0"/>
              <a:t>Biologické</a:t>
            </a:r>
          </a:p>
          <a:p>
            <a:r>
              <a:rPr lang="cs-CZ" sz="3200" dirty="0" smtClean="0"/>
              <a:t>Psychologické</a:t>
            </a:r>
          </a:p>
          <a:p>
            <a:r>
              <a:rPr lang="cs-CZ" sz="3200" dirty="0" smtClean="0"/>
              <a:t>Sociologické</a:t>
            </a:r>
          </a:p>
          <a:p>
            <a:r>
              <a:rPr lang="cs-CZ" sz="3200" dirty="0" smtClean="0"/>
              <a:t>Emoční</a:t>
            </a:r>
          </a:p>
          <a:p>
            <a:r>
              <a:rPr lang="cs-CZ" sz="3200" dirty="0"/>
              <a:t>Rozvíjející</a:t>
            </a:r>
          </a:p>
          <a:p>
            <a:r>
              <a:rPr lang="cs-CZ" sz="3200" dirty="0"/>
              <a:t>Duševní</a:t>
            </a:r>
          </a:p>
          <a:p>
            <a:r>
              <a:rPr lang="cs-CZ" sz="3200" dirty="0"/>
              <a:t>Prostředí </a:t>
            </a:r>
          </a:p>
          <a:p>
            <a:endParaRPr lang="cs-CZ" dirty="0" smtClean="0"/>
          </a:p>
          <a:p>
            <a:endParaRPr lang="cs-CZ" dirty="0" smtClean="0"/>
          </a:p>
        </p:txBody>
      </p:sp>
      <p:pic>
        <p:nvPicPr>
          <p:cNvPr id="5" name="Picture 2" descr="SouvisejÃ­cÃ­ obrÃ¡z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119352"/>
            <a:ext cx="5715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SouvisejÃ­cÃ­ obrÃ¡ze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9860" y="3657600"/>
            <a:ext cx="4887309" cy="2932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2787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Arteterapie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51678" y="1576553"/>
            <a:ext cx="5779742" cy="4303040"/>
          </a:xfrm>
        </p:spPr>
        <p:txBody>
          <a:bodyPr>
            <a:normAutofit/>
          </a:bodyPr>
          <a:lstStyle/>
          <a:p>
            <a:r>
              <a:rPr lang="cs-CZ" sz="3200" dirty="0" smtClean="0"/>
              <a:t>Kresba spíše v těhotenství</a:t>
            </a:r>
          </a:p>
          <a:p>
            <a:pPr marL="0" indent="0">
              <a:buNone/>
            </a:pPr>
            <a:endParaRPr lang="cs-CZ" sz="3200" dirty="0" smtClean="0"/>
          </a:p>
          <a:p>
            <a:r>
              <a:rPr lang="cs-CZ" sz="3200" dirty="0" smtClean="0"/>
              <a:t>„ladění se na miminko“</a:t>
            </a:r>
          </a:p>
          <a:p>
            <a:endParaRPr lang="cs-CZ" sz="3200" dirty="0"/>
          </a:p>
          <a:p>
            <a:pPr marL="0" indent="0">
              <a:buNone/>
            </a:pPr>
            <a:endParaRPr lang="cs-CZ" sz="3200" dirty="0" smtClean="0"/>
          </a:p>
          <a:p>
            <a:r>
              <a:rPr lang="cs-CZ" sz="3200" dirty="0" smtClean="0"/>
              <a:t>Prostřednictvím mandal, automatických kreseb,…</a:t>
            </a:r>
            <a:endParaRPr lang="cs-CZ" sz="3200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8000" contras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45" r="2809"/>
          <a:stretch/>
        </p:blipFill>
        <p:spPr bwMode="auto">
          <a:xfrm>
            <a:off x="7031420" y="515883"/>
            <a:ext cx="4099035" cy="5861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9090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Při porodu</a:t>
            </a:r>
            <a:endParaRPr lang="cs-CZ" dirty="0"/>
          </a:p>
        </p:txBody>
      </p:sp>
      <p:pic>
        <p:nvPicPr>
          <p:cNvPr id="4" name="Picture 2" descr="https://scontent.fprg2-1.fna.fbcdn.net/v/t34.0-12/30007839_1927622667249311_1270953562_n.jpg?_nc_cat=0&amp;oh=100e49ba24137a819288727085763426&amp;oe=5AC728AB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8000" contras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84" t="11450" r="3461" b="11260"/>
          <a:stretch/>
        </p:blipFill>
        <p:spPr bwMode="auto">
          <a:xfrm>
            <a:off x="5189908" y="382385"/>
            <a:ext cx="5514877" cy="6074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25015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Pohybová terapie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51677" y="1450429"/>
            <a:ext cx="10335977" cy="5218386"/>
          </a:xfrm>
        </p:spPr>
        <p:txBody>
          <a:bodyPr/>
          <a:lstStyle/>
          <a:p>
            <a:r>
              <a:rPr lang="cs-CZ" dirty="0" smtClean="0"/>
              <a:t>Souvisí s hudbou</a:t>
            </a:r>
          </a:p>
          <a:p>
            <a:r>
              <a:rPr lang="cs-CZ" dirty="0" smtClean="0"/>
              <a:t>Pohyb, tanec pomáhá progresi porodu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  <a:p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www.youtube.com/watch?v=XNZNRJiEt5U</a:t>
            </a:r>
            <a:r>
              <a:rPr lang="cs-CZ" dirty="0" smtClean="0"/>
              <a:t> </a:t>
            </a:r>
            <a:endParaRPr lang="cs-CZ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711" y="382385"/>
            <a:ext cx="4532289" cy="342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527" y="2506717"/>
            <a:ext cx="4244440" cy="3092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0967" y="3786932"/>
            <a:ext cx="3736428" cy="2881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5492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51678" y="399393"/>
            <a:ext cx="10178322" cy="5480199"/>
          </a:xfrm>
        </p:spPr>
        <p:txBody>
          <a:bodyPr>
            <a:noAutofit/>
          </a:bodyPr>
          <a:lstStyle/>
          <a:p>
            <a:r>
              <a:rPr lang="cs-CZ" sz="3200" dirty="0"/>
              <a:t>P</a:t>
            </a:r>
            <a:r>
              <a:rPr lang="cs-CZ" sz="3200" dirty="0" smtClean="0"/>
              <a:t>sychoterapie</a:t>
            </a:r>
            <a:r>
              <a:rPr lang="cs-CZ" sz="3200" dirty="0"/>
              <a:t>, která využívá pro vyjádření (expresi), kontakt, intervenci i jiné formy než verbální. </a:t>
            </a:r>
            <a:endParaRPr lang="cs-CZ" sz="3200" dirty="0" smtClean="0"/>
          </a:p>
          <a:p>
            <a:endParaRPr lang="cs-CZ" sz="3200" dirty="0" smtClean="0"/>
          </a:p>
          <a:p>
            <a:r>
              <a:rPr lang="cs-CZ" sz="3200" dirty="0" smtClean="0"/>
              <a:t>Kromě </a:t>
            </a:r>
            <a:r>
              <a:rPr lang="cs-CZ" sz="3200" dirty="0"/>
              <a:t>slova nám ve vztahu a terapeutickém procesu napomáhá pohyb, metafora obrazu, tance, dramatické scénky, hudby, zvuku, básně a podobně.</a:t>
            </a:r>
            <a:br>
              <a:rPr lang="cs-CZ" sz="3200" dirty="0"/>
            </a:br>
            <a:endParaRPr lang="cs-CZ" sz="3200" dirty="0" smtClean="0"/>
          </a:p>
          <a:p>
            <a:r>
              <a:rPr lang="cs-CZ" sz="3200" dirty="0" smtClean="0"/>
              <a:t>Někdy </a:t>
            </a:r>
            <a:r>
              <a:rPr lang="cs-CZ" sz="3200" dirty="0"/>
              <a:t>se mluví o neverbální terapii, kreativní terapii.</a:t>
            </a:r>
          </a:p>
        </p:txBody>
      </p:sp>
    </p:spTree>
    <p:extLst>
      <p:ext uri="{BB962C8B-B14F-4D97-AF65-F5344CB8AC3E}">
        <p14:creationId xmlns:p14="http://schemas.microsoft.com/office/powerpoint/2010/main" val="74517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Arteterapie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Arteterapie je léčebný postup, který využívá výtvarného projevu jako hlavního prostředku poznání a ovlivnění lidské psychiky a mezilidských vztahů. Jde o tvořivou činnost s výtvarným materiálem. Je možné také rozlišovat arteterapii (léčbu) od </a:t>
            </a:r>
            <a:r>
              <a:rPr lang="cs-CZ" dirty="0" err="1"/>
              <a:t>artefiletiky</a:t>
            </a:r>
            <a:r>
              <a:rPr lang="cs-CZ" dirty="0"/>
              <a:t> (vzdělávání a výchova prostřednictvím výtvarných prvků).</a:t>
            </a:r>
          </a:p>
        </p:txBody>
      </p:sp>
    </p:spTree>
    <p:extLst>
      <p:ext uri="{BB962C8B-B14F-4D97-AF65-F5344CB8AC3E}">
        <p14:creationId xmlns:p14="http://schemas.microsoft.com/office/powerpoint/2010/main" val="395918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Psychodrama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(z řeckého psyché </a:t>
            </a:r>
            <a:r>
              <a:rPr lang="cs-CZ" dirty="0" err="1"/>
              <a:t>ψυχη</a:t>
            </a:r>
            <a:r>
              <a:rPr lang="cs-CZ" dirty="0"/>
              <a:t> "duše" a </a:t>
            </a:r>
            <a:r>
              <a:rPr lang="cs-CZ" dirty="0" err="1"/>
              <a:t>δράμ</a:t>
            </a:r>
            <a:r>
              <a:rPr lang="cs-CZ" dirty="0"/>
              <a:t>α dramatické "akce") je metoda osobního rozvoje a psychoterapie, vyvinutá rakouským lékařem Jakobem </a:t>
            </a:r>
            <a:r>
              <a:rPr lang="cs-CZ" dirty="0" err="1"/>
              <a:t>Levy</a:t>
            </a:r>
            <a:r>
              <a:rPr lang="cs-CZ" dirty="0"/>
              <a:t> </a:t>
            </a:r>
            <a:r>
              <a:rPr lang="cs-CZ" dirty="0" err="1"/>
              <a:t>Moreno</a:t>
            </a:r>
            <a:r>
              <a:rPr lang="cs-CZ" dirty="0"/>
              <a:t>, (1890-1974) ve Vídni.</a:t>
            </a:r>
          </a:p>
        </p:txBody>
      </p:sp>
    </p:spTree>
    <p:extLst>
      <p:ext uri="{BB962C8B-B14F-4D97-AF65-F5344CB8AC3E}">
        <p14:creationId xmlns:p14="http://schemas.microsoft.com/office/powerpoint/2010/main" val="34600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Taneční a pohybová terapie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Taneční terapie je forma psychoterapie, která vychází z integrace tělesné a psychické části jedince. Co se s námi děje psychicky se odráží v těle a pohybech, naše pohyby a postoje mají vliv na naše prožívání a pocity. Tělo má svou paměť a dokáže s okolím i s námi samými komunikovat skrze naše pohybové reakce, či dokonce bolest a nemoc. Snahou je, aby obě části - psychická i fyzická byli v jednotě.</a:t>
            </a:r>
          </a:p>
          <a:p>
            <a:r>
              <a:rPr lang="cs-CZ" dirty="0"/>
              <a:t>Taneční terapie využívá jak slova, tak pohyb k vyjadřování, sdílení a terapeutickým intervencím.  </a:t>
            </a:r>
          </a:p>
        </p:txBody>
      </p:sp>
    </p:spTree>
    <p:extLst>
      <p:ext uri="{BB962C8B-B14F-4D97-AF65-F5344CB8AC3E}">
        <p14:creationId xmlns:p14="http://schemas.microsoft.com/office/powerpoint/2010/main" val="1492274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muzikoterapie</a:t>
            </a:r>
            <a:endParaRPr lang="cs-CZ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7788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51678" y="497941"/>
            <a:ext cx="10178322" cy="5381651"/>
          </a:xfrm>
        </p:spPr>
        <p:txBody>
          <a:bodyPr>
            <a:normAutofit/>
          </a:bodyPr>
          <a:lstStyle/>
          <a:p>
            <a:pPr lvl="0"/>
            <a:r>
              <a:rPr lang="cs-CZ" sz="3200" dirty="0"/>
              <a:t>Metoda se používá jako terapeutický prostředek </a:t>
            </a:r>
          </a:p>
          <a:p>
            <a:pPr lvl="0"/>
            <a:endParaRPr lang="cs-CZ" sz="3200" dirty="0" smtClean="0"/>
          </a:p>
          <a:p>
            <a:pPr lvl="0"/>
            <a:r>
              <a:rPr lang="cs-CZ" sz="3200" dirty="0" smtClean="0"/>
              <a:t>samostatný </a:t>
            </a:r>
            <a:r>
              <a:rPr lang="cs-CZ" sz="3200" dirty="0"/>
              <a:t>a svébytný obor pod názvem umělecké terapie (společně s arteterapií, dramaterapií a tanečně - pohybovou terapií).</a:t>
            </a:r>
          </a:p>
          <a:p>
            <a:pPr marL="0" lvl="0" indent="0">
              <a:buNone/>
            </a:pPr>
            <a:r>
              <a:rPr lang="cs-CZ" sz="3200" dirty="0"/>
              <a:t> </a:t>
            </a:r>
            <a:endParaRPr lang="cs-CZ" sz="3200" dirty="0" smtClean="0"/>
          </a:p>
          <a:p>
            <a:pPr lvl="0"/>
            <a:r>
              <a:rPr lang="cs-CZ" sz="3200" dirty="0" smtClean="0"/>
              <a:t>Někde </a:t>
            </a:r>
            <a:r>
              <a:rPr lang="cs-CZ" sz="3200" dirty="0"/>
              <a:t>je ještě vnímána jen jako součást speciální pedagogiky a psychologie, resp. psychoterapie.</a:t>
            </a:r>
          </a:p>
          <a:p>
            <a:endParaRPr lang="cs-CZ" sz="32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5989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historie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dirty="0" smtClean="0"/>
              <a:t>ze</a:t>
            </a:r>
            <a:r>
              <a:rPr lang="cs-CZ" dirty="0"/>
              <a:t> Starého zákona</a:t>
            </a:r>
          </a:p>
          <a:p>
            <a:pPr lvl="0"/>
            <a:r>
              <a:rPr lang="cs-CZ" dirty="0"/>
              <a:t>Ve starých předoasijských kulturách, v Egyptě a v antickém Řecku </a:t>
            </a:r>
            <a:endParaRPr lang="cs-CZ" dirty="0" smtClean="0"/>
          </a:p>
          <a:p>
            <a:pPr lvl="0"/>
            <a:r>
              <a:rPr lang="cs-CZ" dirty="0" smtClean="0"/>
              <a:t>Nová </a:t>
            </a:r>
            <a:r>
              <a:rPr lang="cs-CZ" dirty="0"/>
              <a:t>koncepce muzikoterapie </a:t>
            </a:r>
            <a:r>
              <a:rPr lang="cs-CZ" dirty="0" smtClean="0"/>
              <a:t>v  17. století. </a:t>
            </a:r>
          </a:p>
          <a:p>
            <a:pPr lvl="0"/>
            <a:r>
              <a:rPr lang="cs-CZ" dirty="0" smtClean="0"/>
              <a:t>Koncem</a:t>
            </a:r>
            <a:r>
              <a:rPr lang="cs-CZ" dirty="0"/>
              <a:t> 19. století </a:t>
            </a:r>
            <a:r>
              <a:rPr lang="cs-CZ" dirty="0" smtClean="0"/>
              <a:t>byla </a:t>
            </a:r>
            <a:r>
              <a:rPr lang="cs-CZ" dirty="0"/>
              <a:t>muzikoterapie zavržena jako šarlatánství. </a:t>
            </a:r>
          </a:p>
          <a:p>
            <a:pPr lvl="0"/>
            <a:r>
              <a:rPr lang="cs-CZ" dirty="0"/>
              <a:t>Teprve kolem druhé světové války se v USA a ve Švédsku objevily propracovanější koncepce opřené o psychoanalýzu. </a:t>
            </a:r>
          </a:p>
          <a:p>
            <a:pPr lvl="0"/>
            <a:r>
              <a:rPr lang="cs-CZ" dirty="0" smtClean="0"/>
              <a:t>Muzikoterapie </a:t>
            </a:r>
            <a:r>
              <a:rPr lang="cs-CZ" dirty="0"/>
              <a:t>je zde hlavní léčebnou metodou, neboť hudba může svými specifickými prostředky pronikat do hlubších vrstev osobnosti než mluvené slovo.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5629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Léčebné působení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cs-CZ" dirty="0"/>
              <a:t>hudba ovlivňuje vegetativní funkce - srdeční rytmus, </a:t>
            </a:r>
            <a:r>
              <a:rPr lang="cs-CZ" dirty="0" smtClean="0"/>
              <a:t>krevní tlak</a:t>
            </a:r>
            <a:r>
              <a:rPr lang="cs-CZ" dirty="0"/>
              <a:t>, dýchání, svalový tonus, motoriku, termoregulaci a pod. </a:t>
            </a:r>
          </a:p>
          <a:p>
            <a:pPr lvl="0"/>
            <a:r>
              <a:rPr lang="cs-CZ" dirty="0"/>
              <a:t>Používá se ke zmírnění bolesti, úzkosti, </a:t>
            </a:r>
            <a:r>
              <a:rPr lang="cs-CZ" dirty="0" smtClean="0"/>
              <a:t>strachu, při </a:t>
            </a:r>
            <a:r>
              <a:rPr lang="cs-CZ" dirty="0"/>
              <a:t>léčbě dlouhotrvajících chorob (např. tuberkulózy).</a:t>
            </a:r>
          </a:p>
          <a:p>
            <a:pPr lvl="0"/>
            <a:r>
              <a:rPr lang="cs-CZ" dirty="0"/>
              <a:t>Hudba je sama o sobě komunikací, proto umožňuje oslovení a porozumění i tam, kde jsou narušeny běžné mezilidské kontakty.</a:t>
            </a:r>
          </a:p>
          <a:p>
            <a:pPr lvl="0"/>
            <a:r>
              <a:rPr lang="cs-CZ" dirty="0"/>
              <a:t>Muzikoterapie může být individuální, skupinová nebo hromadná.</a:t>
            </a:r>
          </a:p>
          <a:p>
            <a:pPr lvl="0"/>
            <a:r>
              <a:rPr lang="cs-CZ" dirty="0"/>
              <a:t>U autistických dětí tzv. akustická dieta - omezení zvukových podnětů na triangly či zvony. </a:t>
            </a:r>
          </a:p>
          <a:p>
            <a:pPr lvl="0"/>
            <a:r>
              <a:rPr lang="cs-CZ" dirty="0"/>
              <a:t>Reprodukovaná hudba s následnou reflexí se užívá při léčbě alkoholismu a </a:t>
            </a:r>
            <a:r>
              <a:rPr lang="cs-CZ" dirty="0" smtClean="0"/>
              <a:t>toxikomanie </a:t>
            </a:r>
            <a:endParaRPr lang="cs-CZ" dirty="0"/>
          </a:p>
          <a:p>
            <a:pPr lvl="0"/>
            <a:r>
              <a:rPr lang="cs-CZ" dirty="0"/>
              <a:t>Aktivní muzikoterapie je účinná při rozvoji psychicky i somaticky zaostalých dětí.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8347118"/>
      </p:ext>
    </p:extLst>
  </p:cSld>
  <p:clrMapOvr>
    <a:masterClrMapping/>
  </p:clrMapOvr>
</p:sld>
</file>

<file path=ppt/theme/theme1.xml><?xml version="1.0" encoding="utf-8"?>
<a:theme xmlns:a="http://schemas.openxmlformats.org/drawingml/2006/main" name="Odznáček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</a:majorFont>
      <a:minorFont>
        <a:latin typeface="Gill Sans MT" panose="020B0502020104020203"/>
        <a:ea typeface=""/>
        <a:cs typeface="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Badge</Template>
  <TotalTime>326</TotalTime>
  <Words>215</Words>
  <Application>Microsoft Office PowerPoint</Application>
  <PresentationFormat>Širokoúhlá obrazovka</PresentationFormat>
  <Paragraphs>88</Paragraphs>
  <Slides>17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2" baseType="lpstr">
      <vt:lpstr>Arial</vt:lpstr>
      <vt:lpstr>Calibri</vt:lpstr>
      <vt:lpstr>Gill Sans MT</vt:lpstr>
      <vt:lpstr>Impact</vt:lpstr>
      <vt:lpstr>Odznáček</vt:lpstr>
      <vt:lpstr>Expresivní terapie  (muzikoterapie, taneční a pohybová terapie, arteterapie, psychodrama…) </vt:lpstr>
      <vt:lpstr>Prezentace aplikace PowerPoint</vt:lpstr>
      <vt:lpstr>Arteterapie</vt:lpstr>
      <vt:lpstr>Psychodrama</vt:lpstr>
      <vt:lpstr>Taneční a pohybová terapie</vt:lpstr>
      <vt:lpstr>muzikoterapie</vt:lpstr>
      <vt:lpstr>Prezentace aplikace PowerPoint</vt:lpstr>
      <vt:lpstr>historie</vt:lpstr>
      <vt:lpstr>Léčebné působení</vt:lpstr>
      <vt:lpstr>Výhody a nevýhody</vt:lpstr>
      <vt:lpstr>Popis některých muzikoterapeutických technik: </vt:lpstr>
      <vt:lpstr>Těhotenství a Porod  s expresivní terapií</vt:lpstr>
      <vt:lpstr>Muzikoterapie</vt:lpstr>
      <vt:lpstr>Vliv muzikoterapie</vt:lpstr>
      <vt:lpstr>Arteterapie</vt:lpstr>
      <vt:lpstr>Při porodu</vt:lpstr>
      <vt:lpstr>Pohybová terapie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Expresivní terapie  (muzikoterapie, taneční a pohybová terapie, arteterapie, psychodrama…) </dc:title>
  <dc:creator>Aneta Tintěrová</dc:creator>
  <cp:lastModifiedBy>Lenka Emrova</cp:lastModifiedBy>
  <cp:revision>7</cp:revision>
  <dcterms:created xsi:type="dcterms:W3CDTF">2018-03-28T10:30:01Z</dcterms:created>
  <dcterms:modified xsi:type="dcterms:W3CDTF">2020-04-26T10:34:11Z</dcterms:modified>
</cp:coreProperties>
</file>