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6"/>
  </p:notesMasterIdLst>
  <p:sldIdLst>
    <p:sldId id="256" r:id="rId2"/>
    <p:sldId id="299" r:id="rId3"/>
    <p:sldId id="302" r:id="rId4"/>
    <p:sldId id="303" r:id="rId5"/>
    <p:sldId id="304" r:id="rId6"/>
    <p:sldId id="305" r:id="rId7"/>
    <p:sldId id="307" r:id="rId8"/>
    <p:sldId id="308" r:id="rId9"/>
    <p:sldId id="324" r:id="rId10"/>
    <p:sldId id="309" r:id="rId11"/>
    <p:sldId id="310" r:id="rId12"/>
    <p:sldId id="312" r:id="rId13"/>
    <p:sldId id="313" r:id="rId14"/>
    <p:sldId id="314" r:id="rId15"/>
    <p:sldId id="315" r:id="rId16"/>
    <p:sldId id="311" r:id="rId17"/>
    <p:sldId id="306" r:id="rId18"/>
    <p:sldId id="300" r:id="rId19"/>
    <p:sldId id="301" r:id="rId20"/>
    <p:sldId id="328" r:id="rId21"/>
    <p:sldId id="257" r:id="rId22"/>
    <p:sldId id="258" r:id="rId23"/>
    <p:sldId id="278" r:id="rId24"/>
    <p:sldId id="273" r:id="rId25"/>
    <p:sldId id="277" r:id="rId26"/>
    <p:sldId id="285" r:id="rId27"/>
    <p:sldId id="280" r:id="rId28"/>
    <p:sldId id="274" r:id="rId29"/>
    <p:sldId id="282" r:id="rId30"/>
    <p:sldId id="284" r:id="rId31"/>
    <p:sldId id="283" r:id="rId32"/>
    <p:sldId id="316" r:id="rId33"/>
    <p:sldId id="262" r:id="rId34"/>
    <p:sldId id="263" r:id="rId35"/>
    <p:sldId id="279" r:id="rId36"/>
    <p:sldId id="281" r:id="rId37"/>
    <p:sldId id="286" r:id="rId38"/>
    <p:sldId id="295" r:id="rId39"/>
    <p:sldId id="287" r:id="rId40"/>
    <p:sldId id="291" r:id="rId41"/>
    <p:sldId id="289" r:id="rId42"/>
    <p:sldId id="292" r:id="rId43"/>
    <p:sldId id="260" r:id="rId44"/>
    <p:sldId id="261" r:id="rId45"/>
    <p:sldId id="264" r:id="rId46"/>
    <p:sldId id="270" r:id="rId47"/>
    <p:sldId id="272" r:id="rId48"/>
    <p:sldId id="326" r:id="rId49"/>
    <p:sldId id="266" r:id="rId50"/>
    <p:sldId id="327" r:id="rId51"/>
    <p:sldId id="265" r:id="rId52"/>
    <p:sldId id="267" r:id="rId53"/>
    <p:sldId id="268" r:id="rId54"/>
    <p:sldId id="298" r:id="rId55"/>
    <p:sldId id="317" r:id="rId56"/>
    <p:sldId id="296" r:id="rId57"/>
    <p:sldId id="318" r:id="rId58"/>
    <p:sldId id="319" r:id="rId59"/>
    <p:sldId id="322" r:id="rId60"/>
    <p:sldId id="323" r:id="rId61"/>
    <p:sldId id="321" r:id="rId62"/>
    <p:sldId id="320" r:id="rId63"/>
    <p:sldId id="297" r:id="rId64"/>
    <p:sldId id="330" r:id="rId65"/>
    <p:sldId id="335" r:id="rId66"/>
    <p:sldId id="336" r:id="rId67"/>
    <p:sldId id="337" r:id="rId68"/>
    <p:sldId id="338" r:id="rId69"/>
    <p:sldId id="339" r:id="rId70"/>
    <p:sldId id="331" r:id="rId71"/>
    <p:sldId id="332" r:id="rId72"/>
    <p:sldId id="333" r:id="rId73"/>
    <p:sldId id="334" r:id="rId74"/>
    <p:sldId id="329" r:id="rId7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E22B6-1295-4AB0-A89B-723ECB06AF15}" type="datetimeFigureOut">
              <a:rPr lang="cs-CZ" smtClean="0"/>
              <a:pPr/>
              <a:t>16.03.2020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1E5CC-03F5-4F65-8C3E-63A9D0E4713A}"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61E5CC-03F5-4F65-8C3E-63A9D0E4713A}" type="slidenum">
              <a:rPr lang="cs-CZ" smtClean="0"/>
              <a:pPr/>
              <a:t>16</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61E5CC-03F5-4F65-8C3E-63A9D0E4713A}" type="slidenum">
              <a:rPr lang="cs-CZ" smtClean="0"/>
              <a:pPr/>
              <a:t>18</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61E5CC-03F5-4F65-8C3E-63A9D0E4713A}" type="slidenum">
              <a:rPr lang="cs-CZ" smtClean="0"/>
              <a:pPr/>
              <a:t>20</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61E5CC-03F5-4F65-8C3E-63A9D0E4713A}" type="slidenum">
              <a:rPr lang="cs-CZ" smtClean="0"/>
              <a:pPr/>
              <a:t>21</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61E5CC-03F5-4F65-8C3E-63A9D0E4713A}" type="slidenum">
              <a:rPr lang="cs-CZ" smtClean="0"/>
              <a:pPr/>
              <a:t>42</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4E61E5CC-03F5-4F65-8C3E-63A9D0E4713A}" type="slidenum">
              <a:rPr lang="cs-CZ" smtClean="0"/>
              <a:pPr/>
              <a:t>68</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Ref idx="1002">
        <a:schemeClr val="bg2"/>
      </p:bgRef>
    </p:bg>
    <p:spTree>
      <p:nvGrpSpPr>
        <p:cNvPr id="1" name=""/>
        <p:cNvGrpSpPr/>
        <p:nvPr/>
      </p:nvGrpSpPr>
      <p:grpSpPr>
        <a:xfrm>
          <a:off x="0" y="0"/>
          <a:ext cx="0" cy="0"/>
          <a:chOff x="0" y="0"/>
          <a:chExt cx="0" cy="0"/>
        </a:xfrm>
      </p:grpSpPr>
      <p:sp>
        <p:nvSpPr>
          <p:cNvPr id="9" name="Nadpis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a:t>Klepnutím lze upravit styl předlohy nadpisů.</a:t>
            </a:r>
            <a:endParaRPr kumimoji="0" lang="en-US"/>
          </a:p>
        </p:txBody>
      </p:sp>
      <p:sp>
        <p:nvSpPr>
          <p:cNvPr id="17" name="Podnadpis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C4AEBB96-3ADD-4D82-AB7C-C4049FEFB073}" type="datetimeFigureOut">
              <a:rPr lang="cs-CZ" smtClean="0"/>
              <a:pPr/>
              <a:t>16.03.2020</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A54F182E-8F42-4BBE-9AB5-57D7D65FE687}"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C4AEBB96-3ADD-4D82-AB7C-C4049FEFB073}" type="datetimeFigureOut">
              <a:rPr lang="cs-CZ" smtClean="0"/>
              <a:pPr/>
              <a:t>16.03.2020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4F182E-8F42-4BBE-9AB5-57D7D65FE687}"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914401"/>
            <a:ext cx="2057400" cy="5211763"/>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457200" y="914401"/>
            <a:ext cx="6019800" cy="5211763"/>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C4AEBB96-3ADD-4D82-AB7C-C4049FEFB073}" type="datetimeFigureOut">
              <a:rPr lang="cs-CZ" smtClean="0"/>
              <a:pPr/>
              <a:t>16.03.2020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4F182E-8F42-4BBE-9AB5-57D7D65FE687}"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C4AEBB96-3ADD-4D82-AB7C-C4049FEFB073}" type="datetimeFigureOut">
              <a:rPr lang="cs-CZ" smtClean="0"/>
              <a:pPr/>
              <a:t>16.03.2020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4F182E-8F42-4BBE-9AB5-57D7D65FE687}"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C4AEBB96-3ADD-4D82-AB7C-C4049FEFB073}" type="datetimeFigureOut">
              <a:rPr lang="cs-CZ" smtClean="0"/>
              <a:pPr/>
              <a:t>16.03.2020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4F182E-8F42-4BBE-9AB5-57D7D65FE687}"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a:lstStyle/>
          <a:p>
            <a:r>
              <a:rPr kumimoji="0" lang="cs-CZ"/>
              <a:t>Klepnutím lze upravit styl předlohy nadpisů.</a:t>
            </a:r>
            <a:endParaRPr kumimoji="0" lang="en-US"/>
          </a:p>
        </p:txBody>
      </p:sp>
      <p:sp>
        <p:nvSpPr>
          <p:cNvPr id="3" name="Zástupný symbol pro obsah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C4AEBB96-3ADD-4D82-AB7C-C4049FEFB073}" type="datetimeFigureOut">
              <a:rPr lang="cs-CZ" smtClean="0"/>
              <a:pPr/>
              <a:t>16.03.2020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4F182E-8F42-4BBE-9AB5-57D7D65FE687}"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1143000"/>
          </a:xfrm>
        </p:spPr>
        <p:txBody>
          <a:bodyPr tIns="45720" anchor="b"/>
          <a:lstStyle>
            <a:lvl1pPr>
              <a:defRPr/>
            </a:lvl1pPr>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C4AEBB96-3ADD-4D82-AB7C-C4049FEFB073}" type="datetimeFigureOut">
              <a:rPr lang="cs-CZ" smtClean="0"/>
              <a:pPr/>
              <a:t>16.03.2020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54F182E-8F42-4BBE-9AB5-57D7D65FE687}"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C4AEBB96-3ADD-4D82-AB7C-C4049FEFB073}" type="datetimeFigureOut">
              <a:rPr lang="cs-CZ" smtClean="0"/>
              <a:pPr/>
              <a:t>16.03.2020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54F182E-8F42-4BBE-9AB5-57D7D65FE687}"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4AEBB96-3ADD-4D82-AB7C-C4049FEFB073}" type="datetimeFigureOut">
              <a:rPr lang="cs-CZ" smtClean="0"/>
              <a:pPr/>
              <a:t>16.03.2020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54F182E-8F42-4BBE-9AB5-57D7D65FE687}"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C4AEBB96-3ADD-4D82-AB7C-C4049FEFB073}" type="datetimeFigureOut">
              <a:rPr lang="cs-CZ" smtClean="0"/>
              <a:pPr/>
              <a:t>16.03.2020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4F182E-8F42-4BBE-9AB5-57D7D65FE687}"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Obdélník s odříznutým a zakulaceným jedním roh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úhlý trojúhelní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cs-CZ"/>
              <a:t>Klepnutím lze upravit styl předlohy nadpisů.</a:t>
            </a:r>
            <a:endParaRPr kumimoji="0" lang="en-US"/>
          </a:p>
        </p:txBody>
      </p:sp>
      <p:sp>
        <p:nvSpPr>
          <p:cNvPr id="4" name="Zástupný symbol pro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5" name="Zástupný symbol pro datum 4"/>
          <p:cNvSpPr>
            <a:spLocks noGrp="1"/>
          </p:cNvSpPr>
          <p:nvPr>
            <p:ph type="dt" sz="half" idx="10"/>
          </p:nvPr>
        </p:nvSpPr>
        <p:spPr/>
        <p:txBody>
          <a:bodyPr/>
          <a:lstStyle/>
          <a:p>
            <a:fld id="{C4AEBB96-3ADD-4D82-AB7C-C4049FEFB073}" type="datetimeFigureOut">
              <a:rPr lang="cs-CZ" smtClean="0"/>
              <a:pPr/>
              <a:t>16.03.2020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077200" y="6356350"/>
            <a:ext cx="609600" cy="365125"/>
          </a:xfrm>
        </p:spPr>
        <p:txBody>
          <a:bodyPr/>
          <a:lstStyle/>
          <a:p>
            <a:fld id="{A54F182E-8F42-4BBE-9AB5-57D7D65FE687}" type="slidenum">
              <a:rPr lang="cs-CZ" smtClean="0"/>
              <a:pPr/>
              <a:t>‹#›</a:t>
            </a:fld>
            <a:endParaRPr lang="cs-CZ"/>
          </a:p>
        </p:txBody>
      </p:sp>
      <p:sp>
        <p:nvSpPr>
          <p:cNvPr id="3" name="Zástupný symbol pro obrázek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cs-CZ"/>
              <a:t>Klepnutím na ikonu přidáte obrázek.</a:t>
            </a:r>
            <a:endParaRPr kumimoji="0" lang="en-US" dirty="0"/>
          </a:p>
        </p:txBody>
      </p:sp>
      <p:sp>
        <p:nvSpPr>
          <p:cNvPr id="10" name="Volný tvar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olný tvar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Volný tvar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olný tvar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Zástupný symbol pro nadpis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cs-CZ"/>
              <a:t>Klepnutím lze upravit styl předlohy nadpisů.</a:t>
            </a:r>
            <a:endParaRPr kumimoji="0" lang="en-US"/>
          </a:p>
        </p:txBody>
      </p:sp>
      <p:sp>
        <p:nvSpPr>
          <p:cNvPr id="30" name="Zástupný symbol pro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0" name="Zástupný symbol pro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AEBB96-3ADD-4D82-AB7C-C4049FEFB073}" type="datetimeFigureOut">
              <a:rPr lang="cs-CZ" smtClean="0"/>
              <a:pPr/>
              <a:t>16.03.2020</a:t>
            </a:fld>
            <a:endParaRPr lang="cs-CZ"/>
          </a:p>
        </p:txBody>
      </p:sp>
      <p:sp>
        <p:nvSpPr>
          <p:cNvPr id="22" name="Zástupný symbol pro zápatí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cs-CZ"/>
          </a:p>
        </p:txBody>
      </p:sp>
      <p:sp>
        <p:nvSpPr>
          <p:cNvPr id="18" name="Zástupný symbol pro číslo snímk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54F182E-8F42-4BBE-9AB5-57D7D65FE687}" type="slidenum">
              <a:rPr lang="cs-CZ" smtClean="0"/>
              <a:pPr/>
              <a:t>‹#›</a:t>
            </a:fld>
            <a:endParaRPr lang="cs-CZ"/>
          </a:p>
        </p:txBody>
      </p:sp>
      <p:grpSp>
        <p:nvGrpSpPr>
          <p:cNvPr id="2" name="Skupina 1"/>
          <p:cNvGrpSpPr/>
          <p:nvPr/>
        </p:nvGrpSpPr>
        <p:grpSpPr>
          <a:xfrm>
            <a:off x="-19017" y="202408"/>
            <a:ext cx="9180548" cy="649224"/>
            <a:chOff x="-19045" y="216550"/>
            <a:chExt cx="9180548" cy="649224"/>
          </a:xfrm>
        </p:grpSpPr>
        <p:sp>
          <p:nvSpPr>
            <p:cNvPr id="12" name="Volný tvar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zakony.centrum.cz/zakonik-prace/cast-11-hlava-2-dil-4-paragraf-257"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a:solidFill>
                  <a:srgbClr val="FFFF00"/>
                </a:solidFill>
              </a:rPr>
              <a:t>Vybraná problematika právní odpovědnost ve zdravotnictví</a:t>
            </a:r>
          </a:p>
        </p:txBody>
      </p:sp>
      <p:sp>
        <p:nvSpPr>
          <p:cNvPr id="3" name="Podnadpis 2"/>
          <p:cNvSpPr>
            <a:spLocks noGrp="1"/>
          </p:cNvSpPr>
          <p:nvPr>
            <p:ph type="subTitle" idx="1"/>
          </p:nvPr>
        </p:nvSpPr>
        <p:spPr>
          <a:xfrm>
            <a:off x="857224" y="5072074"/>
            <a:ext cx="7854696" cy="1252534"/>
          </a:xfrm>
        </p:spPr>
        <p:txBody>
          <a:bodyPr>
            <a:normAutofit/>
          </a:bodyPr>
          <a:lstStyle/>
          <a:p>
            <a:pPr algn="ctr"/>
            <a:r>
              <a:rPr lang="cs-CZ" sz="2800" b="1" dirty="0">
                <a:solidFill>
                  <a:srgbClr val="FFFF00"/>
                </a:solidFill>
              </a:rPr>
              <a:t>JUDr. Daniela </a:t>
            </a:r>
            <a:r>
              <a:rPr lang="cs-CZ" sz="2800" b="1" dirty="0" err="1">
                <a:solidFill>
                  <a:srgbClr val="FFFF00"/>
                </a:solidFill>
              </a:rPr>
              <a:t>Bruthansová</a:t>
            </a:r>
            <a:endParaRPr lang="cs-CZ" sz="28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500034" y="214290"/>
            <a:ext cx="821537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Jestliže pacient nemůže s ohledem na svůj zdravotní stav vyslovit souhlas s poskytováním zdravotních služeb</a:t>
            </a:r>
            <a:r>
              <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 nejde-li o zdravotní služby, které lze poskytnout bez souhlasu, </a:t>
            </a: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vyžaduje se souhlas osoby určené pacientem </a:t>
            </a:r>
            <a:r>
              <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podle § 33 odst. 1, není-li takové osoby nebo není-li dosažitelná, </a:t>
            </a: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manžela nebo registrovaného partnera</a:t>
            </a:r>
            <a:r>
              <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není-li takové osoby nebo není-li dosažitelná, vyžaduje se </a:t>
            </a: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souhlas rodiče, </a:t>
            </a:r>
            <a:r>
              <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není-li takové osoby nebo není-li dosažitelná, vyžaduje se </a:t>
            </a: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souhlas jiné svéprávné osoby blízké, pokud je známa.</a:t>
            </a:r>
          </a:p>
          <a:p>
            <a:pPr lvl="0" algn="just" fontAlgn="base">
              <a:spcBef>
                <a:spcPct val="0"/>
              </a:spcBef>
              <a:spcAft>
                <a:spcPct val="0"/>
              </a:spcAft>
            </a:pPr>
            <a:endParaRPr lang="cs-CZ" sz="2400" dirty="0"/>
          </a:p>
          <a:p>
            <a:pPr lvl="0" algn="just" fontAlgn="base">
              <a:spcBef>
                <a:spcPct val="0"/>
              </a:spcBef>
              <a:spcAft>
                <a:spcPct val="0"/>
              </a:spcAft>
            </a:pPr>
            <a:r>
              <a:rPr lang="cs-CZ" sz="2400" b="1" dirty="0"/>
              <a:t>V případě nezletilého pacienta je třeba zjistit jeho názor na poskytnutí zamýšlených zdravotních služeb, jestliže je to přiměřené rozumové a volní vyspělosti jeho věku. </a:t>
            </a:r>
            <a:r>
              <a:rPr lang="cs-CZ" sz="2400" dirty="0"/>
              <a:t>Tento názor musí být zohledněn jako faktor, jehož závažnost narůstá úměrně s věkem a stupněm rozumové a volní vyspělosti nezletilého pacienta. </a:t>
            </a:r>
            <a:endParaRPr kumimoji="0" lang="cs-CZ"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85776"/>
            <a:ext cx="8229600" cy="1428760"/>
          </a:xfrm>
        </p:spPr>
        <p:txBody>
          <a:bodyPr>
            <a:normAutofit/>
          </a:bodyPr>
          <a:lstStyle/>
          <a:p>
            <a:r>
              <a:rPr lang="cs-CZ" sz="2800" b="1" dirty="0"/>
              <a:t>Hospitalizace bez souhlasu pacienta</a:t>
            </a:r>
          </a:p>
        </p:txBody>
      </p:sp>
      <p:sp>
        <p:nvSpPr>
          <p:cNvPr id="3" name="Zástupný symbol pro obsah 2"/>
          <p:cNvSpPr>
            <a:spLocks noGrp="1"/>
          </p:cNvSpPr>
          <p:nvPr>
            <p:ph idx="1"/>
          </p:nvPr>
        </p:nvSpPr>
        <p:spPr>
          <a:xfrm>
            <a:off x="457200" y="1357298"/>
            <a:ext cx="8229600" cy="5072098"/>
          </a:xfrm>
        </p:spPr>
        <p:txBody>
          <a:bodyPr>
            <a:normAutofit lnSpcReduction="10000"/>
          </a:bodyPr>
          <a:lstStyle/>
          <a:p>
            <a:pPr>
              <a:buNone/>
            </a:pPr>
            <a:r>
              <a:rPr lang="cs-CZ" sz="2200" b="1" dirty="0"/>
              <a:t>V případě, že:</a:t>
            </a:r>
          </a:p>
          <a:p>
            <a:r>
              <a:rPr lang="cs-CZ" sz="2200" b="1" dirty="0"/>
              <a:t>1. bylo pravomocným rozhodnutím soudu uloženo ochranné léčení formou lůžkové péče,</a:t>
            </a:r>
          </a:p>
          <a:p>
            <a:r>
              <a:rPr lang="cs-CZ" sz="2200" b="1" dirty="0"/>
              <a:t>2. je nařízena izolace, karanténa nebo léčení podle zákona o ochraně veřejného zdraví,</a:t>
            </a:r>
          </a:p>
          <a:p>
            <a:r>
              <a:rPr lang="cs-CZ" sz="2200" b="1" dirty="0"/>
              <a:t>3. je podle trestního řádu nebo zákona o zvláštních řízeních soudních nařízeno vyšetření zdravotního stavu,</a:t>
            </a:r>
          </a:p>
          <a:p>
            <a:r>
              <a:rPr lang="cs-CZ" sz="2200" b="1" dirty="0"/>
              <a:t>b) ohrožuje bezprostředně a závažným způsobem sebe nebo své okolí a jeví známky duševní poruchy nebo touto poruchou trpí nebo je pod vlivem návykové látky, pokud hrozbu pro pacienta nebo jeho okolí nelze odvrátit jinak, nebo</a:t>
            </a:r>
          </a:p>
          <a:p>
            <a:r>
              <a:rPr lang="cs-CZ" sz="2200" b="1" dirty="0"/>
              <a:t>c) jeho zdravotní stav vyžaduje poskytnutí neodkladné péče a zároveň neumožňuje, aby vyslovil souhlas.</a:t>
            </a:r>
          </a:p>
          <a:p>
            <a:pPr>
              <a:buNone/>
            </a:pPr>
            <a:r>
              <a:rPr lang="cs-CZ" sz="2200" dirty="0"/>
              <a:t> </a:t>
            </a: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85728"/>
            <a:ext cx="8229600" cy="939784"/>
          </a:xfrm>
        </p:spPr>
        <p:txBody>
          <a:bodyPr>
            <a:normAutofit/>
          </a:bodyPr>
          <a:lstStyle/>
          <a:p>
            <a:r>
              <a:rPr lang="cs-CZ" sz="2800" b="1" dirty="0"/>
              <a:t>Omezovací prostředky  </a:t>
            </a:r>
          </a:p>
        </p:txBody>
      </p:sp>
      <p:sp>
        <p:nvSpPr>
          <p:cNvPr id="3" name="Zástupný symbol pro obsah 2"/>
          <p:cNvSpPr>
            <a:spLocks noGrp="1"/>
          </p:cNvSpPr>
          <p:nvPr>
            <p:ph idx="1"/>
          </p:nvPr>
        </p:nvSpPr>
        <p:spPr>
          <a:xfrm>
            <a:off x="457200" y="1428736"/>
            <a:ext cx="8229600" cy="4697427"/>
          </a:xfrm>
        </p:spPr>
        <p:txBody>
          <a:bodyPr>
            <a:normAutofit/>
          </a:bodyPr>
          <a:lstStyle/>
          <a:p>
            <a:pPr>
              <a:buNone/>
            </a:pPr>
            <a:r>
              <a:rPr lang="cs-CZ" sz="2400" dirty="0"/>
              <a:t>  Omezovací prostředky lze použít</a:t>
            </a:r>
          </a:p>
          <a:p>
            <a:r>
              <a:rPr lang="cs-CZ" sz="2400" b="1" dirty="0"/>
              <a:t>a)</a:t>
            </a:r>
            <a:r>
              <a:rPr lang="cs-CZ" sz="2400" dirty="0"/>
              <a:t> pouze tehdy, je-li účelem jejich použití odvrácení bezprostředního ohrožení života, zdraví nebo bezpečnosti pacienta nebo jiných osob,</a:t>
            </a:r>
          </a:p>
          <a:p>
            <a:r>
              <a:rPr lang="cs-CZ" sz="2400" b="1" dirty="0"/>
              <a:t>b)</a:t>
            </a:r>
            <a:r>
              <a:rPr lang="cs-CZ" sz="2400" dirty="0"/>
              <a:t> pouze po dobu, po kterou trvají důvody jejich použití a</a:t>
            </a:r>
          </a:p>
          <a:p>
            <a:r>
              <a:rPr lang="cs-CZ" sz="2400" b="1" dirty="0"/>
              <a:t>c)</a:t>
            </a:r>
            <a:r>
              <a:rPr lang="cs-CZ" sz="2400" dirty="0"/>
              <a:t> poté, co byl neúspěšně použit mírnější postup, než je použití omezovacích prostředků, s výjimkou případu, kdy použití mírnějšího postupu by zjevně nevedlo k dosažení účelu, přičemž musí být zvolen nejméně omezující prostředek odpovídající účelu jeho použití</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58" y="500042"/>
            <a:ext cx="85725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K omezení volného pohybu pacienta při poskytování zdravotních služeb lze použít:</a:t>
            </a:r>
            <a:endParaRPr kumimoji="0" lang="cs-CZ"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a)</a:t>
            </a:r>
            <a:r>
              <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úchop pacienta zdravotnickými pracovníky nebo jinými osobami k tomu určenými poskytovatelem,</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b)</a:t>
            </a:r>
            <a:r>
              <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omezení pacienta v pohybu ochrannými pásy nebo kurty,</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c)</a:t>
            </a:r>
            <a:r>
              <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umístění pacienta v síťovém lůžku; to neplatí v případě poskytování záchytné služby,</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d)</a:t>
            </a:r>
            <a:r>
              <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umístění pacienta v místnosti určené k bezpečnému pohybu,</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e)</a:t>
            </a:r>
            <a:r>
              <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ochranný kabátek nebo vestu zamezující pohybu horních končetin pacienta,</a:t>
            </a:r>
            <a:endParaRPr kumimoji="0" lang="cs-CZ"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f)</a:t>
            </a:r>
            <a:r>
              <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psychofarmaka, popřípadě jiné léčivé přípravky podávané parenterálně, které jsou vhodné k omezení volného pohybu pacienta při poskytování zdravotních služeb, pokud se nejedná o léčbu na žádost pacienta nebo soustavnou léčbu psychiatrické poruchy, nebo</a:t>
            </a:r>
            <a:endParaRPr kumimoji="0" lang="cs-CZ" sz="2400" b="1" i="0" u="none" strike="noStrike" cap="none" normalizeH="0" baseline="0" dirty="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g)</a:t>
            </a:r>
            <a:r>
              <a:rPr kumimoji="0" lang="cs-CZ"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kombinaci  výše uvedených prostředků</a:t>
            </a:r>
            <a:endParaRPr kumimoji="0" lang="cs-CZ"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357158" y="159507"/>
            <a:ext cx="850112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cs-CZ"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Poskytovatel je povinen zajistit, aby</a:t>
            </a:r>
            <a:endParaRPr kumimoji="0" lang="cs-CZ" sz="2000" b="1"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a)</a:t>
            </a:r>
            <a:r>
              <a:rPr kumimoji="0" lang="cs-CZ"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pacient, u kterého je omezovací prostředek použit, byl s ohledem na jeho zdravotní stav srozumitelně informován o důvodech použití omezovacího prostředku,</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b)</a:t>
            </a:r>
            <a:r>
              <a:rPr kumimoji="0" lang="cs-CZ"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zákonný zástupce nebo opatrovník pacienta byl o použití omezovacích prostředků bez zbytečného odkladu informován; sdělení se zaznamená do zdravotnické dokumentace vedené o pacientovi, záznam podepíše zdravotnický pracovník a zákonný zástupce nebo opatrovník,</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c)</a:t>
            </a:r>
            <a:r>
              <a:rPr kumimoji="0" lang="cs-CZ"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cs-CZ"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pacient po dobu použití omezovacího prostředku byl pod dohledem zdravotnických pracovníků; dohled musí odpovídat závažnosti zdravotního stavu pacienta a zároveň musí být přijata taková opatření, která zabrání poškození zdraví pacienta</a:t>
            </a:r>
            <a:r>
              <a:rPr kumimoji="0" lang="cs-CZ"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d)</a:t>
            </a:r>
            <a:r>
              <a:rPr kumimoji="0" lang="cs-CZ"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cs-CZ"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použití omezovacího prostředku indikoval vždy lékař</a:t>
            </a:r>
            <a:r>
              <a:rPr kumimoji="0" lang="cs-CZ"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ve výjimečných případech, vyžadujících neodkladné řešení, může i jiný zdravotnický pracovník nelékařského povolání, který je přítomen; lékař musí být o takovém použití omezovacího prostředku neprodleně informován a musí potvrdit odůvodněnost omezení,</a:t>
            </a:r>
            <a:endParaRPr kumimoji="0" lang="cs-CZ"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e)</a:t>
            </a:r>
            <a:r>
              <a:rPr kumimoji="0" lang="cs-CZ"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cs-CZ" sz="2000" b="1"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každé použití omezovacího prostředku, včetně důvodu jeho použití, bylo zaznamenáno do zdravotnické dokumentace vedené o pacientovi.</a:t>
            </a:r>
            <a:endParaRPr lang="cs-CZ" sz="2000" b="1" dirty="0">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cs-CZ"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428596" y="1000108"/>
            <a:ext cx="821537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cs-CZ" sz="24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 </a:t>
            </a:r>
            <a:r>
              <a:rPr kumimoji="0" lang="cs-CZ" sz="2000" b="0" i="0" u="none" strike="noStrike" cap="none" normalizeH="0" baseline="0" dirty="0">
                <a:ln>
                  <a:noFill/>
                </a:ln>
                <a:solidFill>
                  <a:srgbClr val="000000"/>
                </a:solidFill>
                <a:effectLst/>
                <a:latin typeface="Calibri" pitchFamily="34" charset="0"/>
                <a:ea typeface="Times New Roman" pitchFamily="18" charset="0"/>
                <a:cs typeface="Times New Roman" pitchFamily="18" charset="0"/>
              </a:rPr>
              <a:t>Poskytovatel je povinen vést centrální evidenci použití omezovacích prostředků, která obsahuje souhrnné údaje o počtech případů použití omezovacích prostředků za kalendářní rok, a to pro každý omezovací prostředek zvlášť; identifikační údaje pacientů, u kterých byly omezovací prostředky použity, se v centrální evidenci neuvádějí. Použití omezovacího prostředku se zaznamená do centrální evidence nejpozději do 60 dnů ode dne jeho použití.</a:t>
            </a:r>
            <a:endParaRPr kumimoji="0" lang="cs-CZ"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81772"/>
          </a:xfrm>
        </p:spPr>
        <p:txBody>
          <a:bodyPr>
            <a:normAutofit/>
          </a:bodyPr>
          <a:lstStyle/>
          <a:p>
            <a:r>
              <a:rPr lang="cs-CZ" sz="3200" dirty="0"/>
              <a:t>Oznamovací povinnost zdravotnického zařízení</a:t>
            </a:r>
          </a:p>
        </p:txBody>
      </p:sp>
      <p:sp>
        <p:nvSpPr>
          <p:cNvPr id="3" name="Zástupný symbol pro obsah 2"/>
          <p:cNvSpPr>
            <a:spLocks noGrp="1"/>
          </p:cNvSpPr>
          <p:nvPr>
            <p:ph idx="1"/>
          </p:nvPr>
        </p:nvSpPr>
        <p:spPr>
          <a:xfrm>
            <a:off x="457200" y="1643050"/>
            <a:ext cx="8229600" cy="4681550"/>
          </a:xfrm>
        </p:spPr>
        <p:txBody>
          <a:bodyPr>
            <a:normAutofit/>
          </a:bodyPr>
          <a:lstStyle/>
          <a:p>
            <a:r>
              <a:rPr lang="cs-CZ" sz="2400" b="1" dirty="0"/>
              <a:t>(1)</a:t>
            </a:r>
            <a:r>
              <a:rPr lang="cs-CZ" sz="2400" dirty="0"/>
              <a:t> Poskytovatel oznámí soudu do 24 hodin</a:t>
            </a:r>
          </a:p>
          <a:p>
            <a:r>
              <a:rPr lang="cs-CZ" sz="2400" b="1" dirty="0"/>
              <a:t>a)</a:t>
            </a:r>
            <a:r>
              <a:rPr lang="cs-CZ" sz="2400" dirty="0"/>
              <a:t> hospitalizaci pacienta bez udělení jeho souhlasu; obdobně se postupuje, jestliže pacient, zákonný zástupce nebo opatrovník pacienta souhlas odvolal a nadále existují důvody pro hospitalizaci bez souhlasu,</a:t>
            </a:r>
          </a:p>
          <a:p>
            <a:r>
              <a:rPr lang="cs-CZ" sz="2400" b="1" dirty="0"/>
              <a:t>b)</a:t>
            </a:r>
            <a:r>
              <a:rPr lang="cs-CZ" sz="2400" dirty="0"/>
              <a:t> dodatečné omezení pacienta, který byl hospitalizován na základě souhlasu, ve volném pohybu nebo styku s vnějším světem až v průběhu léčení.</a:t>
            </a:r>
          </a:p>
          <a:p>
            <a:r>
              <a:rPr lang="cs-CZ" sz="2400" b="1" dirty="0"/>
              <a:t>(2)</a:t>
            </a:r>
            <a:r>
              <a:rPr lang="cs-CZ" sz="2400" dirty="0"/>
              <a:t> Hospitalizace a dodatečné omezení pacienta se soudu neoznamuje, jestliže byl souhlas ve lhůtě do 24 hodin prokazatelným způsobem dodatečně vysloven.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2910" y="571480"/>
            <a:ext cx="8229600" cy="1000132"/>
          </a:xfrm>
        </p:spPr>
        <p:txBody>
          <a:bodyPr>
            <a:normAutofit/>
          </a:bodyPr>
          <a:lstStyle/>
          <a:p>
            <a:r>
              <a:rPr lang="cs-CZ" sz="2800" b="1" dirty="0"/>
              <a:t>Informace o nepříznivé diagnóze nebo prognóze zdravotního stavu</a:t>
            </a:r>
          </a:p>
        </p:txBody>
      </p:sp>
      <p:sp>
        <p:nvSpPr>
          <p:cNvPr id="3" name="Zástupný symbol pro obsah 2"/>
          <p:cNvSpPr>
            <a:spLocks noGrp="1"/>
          </p:cNvSpPr>
          <p:nvPr>
            <p:ph idx="1"/>
          </p:nvPr>
        </p:nvSpPr>
        <p:spPr/>
        <p:txBody>
          <a:bodyPr>
            <a:normAutofit fontScale="92500"/>
          </a:bodyPr>
          <a:lstStyle/>
          <a:p>
            <a:r>
              <a:rPr lang="cs-CZ" sz="2400" b="1" dirty="0"/>
              <a:t>může být v nezbytně nutném rozsahu a po dobu nezbytně nutnou zadržena, lze-li důvodně předpokládat, že by její podání mohlo pacientovi způsobit závažnou újmu na zdraví.</a:t>
            </a:r>
          </a:p>
          <a:p>
            <a:r>
              <a:rPr lang="cs-CZ" sz="2400" b="1" dirty="0"/>
              <a:t>Informaci nelze zadržet v případě, kdy</a:t>
            </a:r>
          </a:p>
          <a:p>
            <a:r>
              <a:rPr lang="cs-CZ" sz="2400" b="1" dirty="0"/>
              <a:t>a) informace o určité nemoci nebo predispozici k ní je jediným způsobem, jak pacientovi umožnit podniknout preventivní opatření nebo podstoupit včasnou léčbu,</a:t>
            </a:r>
          </a:p>
          <a:p>
            <a:r>
              <a:rPr lang="cs-CZ" sz="2400" b="1" dirty="0"/>
              <a:t>b) zdravotní stav pacienta představuje riziko pro jeho okolí,</a:t>
            </a:r>
          </a:p>
          <a:p>
            <a:r>
              <a:rPr lang="cs-CZ" sz="2400" b="1" dirty="0"/>
              <a:t>c) pacient žádá výslovně o přesnou a pravdivou informaci, aby si mohl zajistit osobní záležitosti.</a:t>
            </a:r>
          </a:p>
          <a:p>
            <a:endParaRPr lang="cs-CZ"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81772"/>
          </a:xfrm>
        </p:spPr>
        <p:txBody>
          <a:bodyPr>
            <a:normAutofit/>
          </a:bodyPr>
          <a:lstStyle/>
          <a:p>
            <a:r>
              <a:rPr lang="cs-CZ" sz="2800" b="1" dirty="0"/>
              <a:t>Dříve vyslovené přání („</a:t>
            </a:r>
            <a:r>
              <a:rPr lang="cs-CZ" sz="2800" b="1" dirty="0" err="1"/>
              <a:t>living</a:t>
            </a:r>
            <a:r>
              <a:rPr lang="cs-CZ" sz="2800" b="1" dirty="0"/>
              <a:t> </a:t>
            </a:r>
            <a:r>
              <a:rPr lang="cs-CZ" sz="2800" b="1" dirty="0" err="1"/>
              <a:t>will</a:t>
            </a:r>
            <a:r>
              <a:rPr lang="cs-CZ" sz="2800" b="1" dirty="0"/>
              <a:t>“) § 36 ZZS</a:t>
            </a:r>
          </a:p>
        </p:txBody>
      </p:sp>
      <p:sp>
        <p:nvSpPr>
          <p:cNvPr id="3" name="Zástupný symbol pro obsah 2"/>
          <p:cNvSpPr>
            <a:spLocks noGrp="1"/>
          </p:cNvSpPr>
          <p:nvPr>
            <p:ph idx="1"/>
          </p:nvPr>
        </p:nvSpPr>
        <p:spPr>
          <a:xfrm>
            <a:off x="500034" y="1500174"/>
            <a:ext cx="8229600" cy="4714908"/>
          </a:xfrm>
        </p:spPr>
        <p:txBody>
          <a:bodyPr>
            <a:normAutofit fontScale="92500" lnSpcReduction="20000"/>
          </a:bodyPr>
          <a:lstStyle/>
          <a:p>
            <a:r>
              <a:rPr lang="cs-CZ" sz="2400" b="1" dirty="0"/>
              <a:t>umožňuje člověku předem vyjádřit svou vůli pro případ, že by se v budoucnu dostal do zdravotního stavu, ve kterém by nemohl vyjádřit svůj souhlas nebo naopak nesouhlas s poskytnutím zdravotních služeb</a:t>
            </a:r>
          </a:p>
          <a:p>
            <a:r>
              <a:rPr lang="cs-CZ" sz="2400" dirty="0"/>
              <a:t>Pacient přinese s sebou do zdravotnického zařízení dokument s úředně ověřeným podpisem</a:t>
            </a:r>
          </a:p>
          <a:p>
            <a:r>
              <a:rPr lang="cs-CZ" sz="2400" dirty="0"/>
              <a:t>Pacient může učinit dříve vyslovené přání též </a:t>
            </a:r>
            <a:r>
              <a:rPr lang="cs-CZ" sz="2400" b="1" dirty="0"/>
              <a:t>při přijetí do péče poskytovatelem nebo kdykoliv v průběhu hospitalizace. T</a:t>
            </a:r>
            <a:r>
              <a:rPr lang="cs-CZ" sz="2400" dirty="0"/>
              <a:t>akto vyslovené přání se zaznamená do zdravotnické dokumentace vedené o pacientovi a je opatřeno podpisem pacienta, příslušného zdravotnického pracovníka a svědka. V tomto případě se již nevyžaduje úřední ověření podpisu pacienta</a:t>
            </a:r>
          </a:p>
          <a:p>
            <a:r>
              <a:rPr lang="cs-CZ" sz="2400" dirty="0"/>
              <a:t>Není stanovena doba platnosti</a:t>
            </a:r>
          </a:p>
          <a:p>
            <a:r>
              <a:rPr lang="cs-CZ" sz="2400" b="1" dirty="0"/>
              <a:t>Dříve vyslovené přání nelze uplatnit, jde-li o nezletilé pacienty nebo pacienty s omezenou svéprávností.</a:t>
            </a:r>
          </a:p>
          <a:p>
            <a:endParaRPr lang="cs-CZ"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81772"/>
          </a:xfrm>
        </p:spPr>
        <p:txBody>
          <a:bodyPr>
            <a:normAutofit/>
          </a:bodyPr>
          <a:lstStyle/>
          <a:p>
            <a:r>
              <a:rPr lang="cs-CZ" sz="2800" b="1" dirty="0"/>
              <a:t>Možnost nerespektování dříve vyslovených přání</a:t>
            </a:r>
            <a:endParaRPr lang="cs-CZ" sz="2800" dirty="0"/>
          </a:p>
        </p:txBody>
      </p:sp>
      <p:sp>
        <p:nvSpPr>
          <p:cNvPr id="3" name="Zástupný symbol pro obsah 2"/>
          <p:cNvSpPr>
            <a:spLocks noGrp="1"/>
          </p:cNvSpPr>
          <p:nvPr>
            <p:ph idx="1"/>
          </p:nvPr>
        </p:nvSpPr>
        <p:spPr>
          <a:xfrm>
            <a:off x="457200" y="1714488"/>
            <a:ext cx="8229600" cy="4610112"/>
          </a:xfrm>
        </p:spPr>
        <p:txBody>
          <a:bodyPr>
            <a:normAutofit fontScale="77500" lnSpcReduction="20000"/>
          </a:bodyPr>
          <a:lstStyle/>
          <a:p>
            <a:pPr>
              <a:buNone/>
            </a:pPr>
            <a:r>
              <a:rPr lang="cs-CZ" sz="3100" dirty="0"/>
              <a:t>Zákon o zdravotních službách pamatuje i na případy, kdy </a:t>
            </a:r>
            <a:r>
              <a:rPr lang="cs-CZ" sz="3100" b="1" dirty="0"/>
              <a:t>lékař dříve vyslovená přání nesmí respektovat</a:t>
            </a:r>
            <a:r>
              <a:rPr lang="cs-CZ" sz="3100" dirty="0"/>
              <a:t>. </a:t>
            </a:r>
          </a:p>
          <a:p>
            <a:r>
              <a:rPr lang="cs-CZ" sz="3100" dirty="0"/>
              <a:t>dříve vyslovené přání nabádá k aktivnímu způsobení smrti,</a:t>
            </a:r>
          </a:p>
          <a:p>
            <a:r>
              <a:rPr lang="cs-CZ" sz="3100" dirty="0"/>
              <a:t>splnění dříve vyslovené přání může ohrozit jiné osoby,</a:t>
            </a:r>
          </a:p>
          <a:p>
            <a:r>
              <a:rPr lang="cs-CZ" sz="3100" dirty="0"/>
              <a:t>poskytovatel zdravotní služby neměl v době zahájení zákroku dříve vyslovené přání k dispozici a přerušení zákroku by vedlo k aktivnímu způsobení smrti,</a:t>
            </a:r>
          </a:p>
          <a:p>
            <a:pPr>
              <a:buNone/>
            </a:pPr>
            <a:r>
              <a:rPr lang="cs-CZ" sz="3100" dirty="0"/>
              <a:t>Lékař </a:t>
            </a:r>
            <a:r>
              <a:rPr lang="cs-CZ" sz="3100" b="1" dirty="0"/>
              <a:t>dříve vyslovené přání nemusí respektovat</a:t>
            </a:r>
            <a:r>
              <a:rPr lang="cs-CZ" sz="3100" dirty="0"/>
              <a:t>,</a:t>
            </a:r>
          </a:p>
          <a:p>
            <a:r>
              <a:rPr lang="cs-CZ" sz="3100" dirty="0"/>
              <a:t>pokud by od doby, kdy bylo dříve vyslovené přání učiněno, došlo v poskytování příslušných zdravotních služeb k takovému vývoji, že by bylo možno důvodně předpokládat, že by pacient vyslovil souhlas s jejich poskytnutím.</a:t>
            </a:r>
          </a:p>
          <a:p>
            <a:endParaRPr lang="cs-CZ" sz="3100" dirty="0"/>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solidFill>
                  <a:srgbClr val="FFFF00"/>
                </a:solidFill>
              </a:rPr>
              <a:t>Vztah pacient -zdravotník</a:t>
            </a:r>
          </a:p>
        </p:txBody>
      </p:sp>
      <p:sp>
        <p:nvSpPr>
          <p:cNvPr id="5" name="Podnadpis 4"/>
          <p:cNvSpPr>
            <a:spLocks noGrp="1"/>
          </p:cNvSpPr>
          <p:nvPr>
            <p:ph type="subTitle" idx="1"/>
          </p:nvPr>
        </p:nvSpPr>
        <p:spPr/>
        <p:txBody>
          <a:bodyPr/>
          <a:lstStyle/>
          <a:p>
            <a:r>
              <a:rPr lang="cs-CZ" dirty="0">
                <a:solidFill>
                  <a:schemeClr val="tx1"/>
                </a:solidFill>
              </a:rPr>
              <a:t>V souvislosti s právní odpovědností</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ma\Pictures\2019-06-03\122.jpg"/>
          <p:cNvPicPr>
            <a:picLocks noChangeAspect="1" noChangeArrowheads="1"/>
          </p:cNvPicPr>
          <p:nvPr/>
        </p:nvPicPr>
        <p:blipFill>
          <a:blip r:embed="rId3" cstate="print"/>
          <a:srcRect/>
          <a:stretch>
            <a:fillRect/>
          </a:stretch>
        </p:blipFill>
        <p:spPr bwMode="auto">
          <a:xfrm>
            <a:off x="-714412" y="-214338"/>
            <a:ext cx="11287204" cy="721523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724648"/>
          </a:xfrm>
        </p:spPr>
        <p:txBody>
          <a:bodyPr>
            <a:normAutofit/>
          </a:bodyPr>
          <a:lstStyle/>
          <a:p>
            <a:r>
              <a:rPr lang="cs-CZ" sz="3200" b="1" dirty="0"/>
              <a:t>Definice právní odpovědnosti</a:t>
            </a:r>
          </a:p>
        </p:txBody>
      </p:sp>
      <p:sp>
        <p:nvSpPr>
          <p:cNvPr id="3" name="Zástupný symbol pro obsah 2"/>
          <p:cNvSpPr>
            <a:spLocks noGrp="1"/>
          </p:cNvSpPr>
          <p:nvPr>
            <p:ph idx="1"/>
          </p:nvPr>
        </p:nvSpPr>
        <p:spPr/>
        <p:txBody>
          <a:bodyPr>
            <a:normAutofit/>
          </a:bodyPr>
          <a:lstStyle/>
          <a:p>
            <a:pPr>
              <a:buNone/>
            </a:pPr>
            <a:r>
              <a:rPr lang="cs-CZ" sz="2400" dirty="0"/>
              <a:t>Právní odpovědnost se řadí k nejstarším právním institutům, kterými společnost reaguje na protiprávní chování subjektů. Jejím výsledkem by mělo být odstranění důsledků, které takovéto jednání s sebou přináší.</a:t>
            </a:r>
          </a:p>
          <a:p>
            <a:pPr>
              <a:buNone/>
            </a:pPr>
            <a:r>
              <a:rPr lang="cs-CZ" sz="2400" dirty="0"/>
              <a:t>Právní odpovědnost znamená toliko nutnost nést sankční následky svého jednání (výjimečně též cizího, je-li přičitatelné)</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81772"/>
          </a:xfrm>
        </p:spPr>
        <p:txBody>
          <a:bodyPr>
            <a:normAutofit/>
          </a:bodyPr>
          <a:lstStyle/>
          <a:p>
            <a:r>
              <a:rPr lang="cs-CZ" sz="3200" b="1" dirty="0"/>
              <a:t>Koncipování právní odpovědnosti</a:t>
            </a:r>
          </a:p>
        </p:txBody>
      </p:sp>
      <p:sp>
        <p:nvSpPr>
          <p:cNvPr id="3" name="Zástupný symbol pro obsah 2"/>
          <p:cNvSpPr>
            <a:spLocks noGrp="1"/>
          </p:cNvSpPr>
          <p:nvPr>
            <p:ph idx="1"/>
          </p:nvPr>
        </p:nvSpPr>
        <p:spPr/>
        <p:txBody>
          <a:bodyPr>
            <a:normAutofit/>
          </a:bodyPr>
          <a:lstStyle/>
          <a:p>
            <a:pPr>
              <a:buNone/>
            </a:pPr>
            <a:r>
              <a:rPr lang="cs-CZ" sz="2400" dirty="0"/>
              <a:t>Právní předpisy koncipují právní odpovědnost dvěma způsoby:</a:t>
            </a:r>
          </a:p>
          <a:p>
            <a:pPr>
              <a:buNone/>
            </a:pPr>
            <a:r>
              <a:rPr lang="cs-CZ" sz="2400" dirty="0"/>
              <a:t>a) subjektivní odpovědnost (odpovědnostní vztah vzniká zaviněním jednotlivého subjektu),</a:t>
            </a:r>
          </a:p>
          <a:p>
            <a:pPr>
              <a:buNone/>
            </a:pPr>
            <a:r>
              <a:rPr lang="cs-CZ" sz="2400" dirty="0"/>
              <a:t>b) objektivní odpovědnost (</a:t>
            </a:r>
            <a:r>
              <a:rPr lang="pl-PL" sz="2400" dirty="0"/>
              <a:t>odpovědnostní vztah vzniká bez ohledu na </a:t>
            </a:r>
            <a:r>
              <a:rPr lang="cs-CZ" sz="2400" dirty="0"/>
              <a:t>zavinění odpovědného subjektu ).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867524"/>
          </a:xfrm>
        </p:spPr>
        <p:txBody>
          <a:bodyPr>
            <a:normAutofit fontScale="90000"/>
          </a:bodyPr>
          <a:lstStyle/>
          <a:p>
            <a:r>
              <a:rPr lang="cs-CZ" sz="3200" b="1" dirty="0"/>
              <a:t>Pro vznik právní odpovědnosti jsou nezbytné následující právní předpoklady:</a:t>
            </a:r>
          </a:p>
        </p:txBody>
      </p:sp>
      <p:sp>
        <p:nvSpPr>
          <p:cNvPr id="3" name="Zástupný symbol pro obsah 2"/>
          <p:cNvSpPr>
            <a:spLocks noGrp="1"/>
          </p:cNvSpPr>
          <p:nvPr>
            <p:ph idx="1"/>
          </p:nvPr>
        </p:nvSpPr>
        <p:spPr/>
        <p:txBody>
          <a:bodyPr>
            <a:normAutofit/>
          </a:bodyPr>
          <a:lstStyle/>
          <a:p>
            <a:r>
              <a:rPr lang="cs-CZ" sz="2400" dirty="0"/>
              <a:t>a) protiprávní úkon,</a:t>
            </a:r>
          </a:p>
          <a:p>
            <a:r>
              <a:rPr lang="cs-CZ" sz="2400" dirty="0"/>
              <a:t>b) vznik újmy (následek protiprávního jednání),</a:t>
            </a:r>
          </a:p>
          <a:p>
            <a:r>
              <a:rPr lang="cs-CZ" sz="2400" dirty="0"/>
              <a:t>c) příčinná souvislost mezi protiprávním jednáním a vznikem újmy,</a:t>
            </a:r>
          </a:p>
          <a:p>
            <a:pPr>
              <a:buNone/>
            </a:pPr>
            <a:r>
              <a:rPr lang="cs-CZ" sz="2400" dirty="0"/>
              <a:t>  v případě subjektivní odpovědnosti patří mezi základní předpoklady vzniku odpovědnosti ještě</a:t>
            </a:r>
          </a:p>
          <a:p>
            <a:r>
              <a:rPr lang="cs-CZ" sz="2400" dirty="0"/>
              <a:t>d) zavinění (formou úmyslu nebo nedbalosti).</a:t>
            </a:r>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642918"/>
            <a:ext cx="8229600" cy="857256"/>
          </a:xfrm>
        </p:spPr>
        <p:txBody>
          <a:bodyPr>
            <a:noAutofit/>
          </a:bodyPr>
          <a:lstStyle/>
          <a:p>
            <a:r>
              <a:rPr lang="pl-PL" sz="2800" b="1" dirty="0"/>
              <a:t>Odpovědnost za škodu podle vybraných právních</a:t>
            </a:r>
            <a:br>
              <a:rPr lang="pl-PL" sz="2800" b="1" dirty="0"/>
            </a:br>
            <a:r>
              <a:rPr lang="cs-CZ" sz="2800" b="1" dirty="0"/>
              <a:t>ustanovení českého právního řádu</a:t>
            </a:r>
            <a:endParaRPr lang="cs-CZ" sz="2800" dirty="0"/>
          </a:p>
        </p:txBody>
      </p:sp>
      <p:sp>
        <p:nvSpPr>
          <p:cNvPr id="3" name="Zástupný symbol pro obsah 2"/>
          <p:cNvSpPr>
            <a:spLocks noGrp="1"/>
          </p:cNvSpPr>
          <p:nvPr>
            <p:ph idx="1"/>
          </p:nvPr>
        </p:nvSpPr>
        <p:spPr>
          <a:xfrm>
            <a:off x="457200" y="1785926"/>
            <a:ext cx="8229600" cy="4538674"/>
          </a:xfrm>
        </p:spPr>
        <p:txBody>
          <a:bodyPr>
            <a:normAutofit/>
          </a:bodyPr>
          <a:lstStyle/>
          <a:p>
            <a:r>
              <a:rPr lang="cs-CZ" sz="2400" b="1" dirty="0"/>
              <a:t>Mezi zdravotnickým zařízením a poškozeným klientem - </a:t>
            </a:r>
            <a:r>
              <a:rPr lang="cs-CZ" sz="2400" b="1" i="1" dirty="0"/>
              <a:t>občanskoprávní odpovědnost</a:t>
            </a:r>
          </a:p>
          <a:p>
            <a:r>
              <a:rPr lang="cs-CZ" sz="2400" b="1" dirty="0"/>
              <a:t>  mezi zařízením (zaměstnavatelem) a subjektem/ty, který škodu způsobil (zaměstnancem) - </a:t>
            </a:r>
            <a:r>
              <a:rPr lang="cs-CZ" sz="2400" b="1" i="1" dirty="0"/>
              <a:t>pracovněprávní odpovědnost</a:t>
            </a:r>
          </a:p>
          <a:p>
            <a:r>
              <a:rPr lang="cs-CZ" sz="2400" b="1" dirty="0"/>
              <a:t>mezi státem a fyzickou osobou (zaměstnancem, který škodu způsobil)-</a:t>
            </a:r>
            <a:r>
              <a:rPr lang="cs-CZ" sz="2400" b="1" i="1" dirty="0"/>
              <a:t>trestněprávní odpovědnost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438896"/>
          </a:xfrm>
        </p:spPr>
        <p:txBody>
          <a:bodyPr>
            <a:noAutofit/>
          </a:bodyPr>
          <a:lstStyle/>
          <a:p>
            <a:r>
              <a:rPr lang="cs-CZ" sz="3200" b="1" dirty="0"/>
              <a:t>Občanskoprávní odpovědnost</a:t>
            </a:r>
          </a:p>
        </p:txBody>
      </p:sp>
      <p:sp>
        <p:nvSpPr>
          <p:cNvPr id="3" name="Zástupný symbol pro obsah 2"/>
          <p:cNvSpPr>
            <a:spLocks noGrp="1"/>
          </p:cNvSpPr>
          <p:nvPr>
            <p:ph idx="1"/>
          </p:nvPr>
        </p:nvSpPr>
        <p:spPr>
          <a:xfrm>
            <a:off x="457200" y="1428736"/>
            <a:ext cx="8229600" cy="4895864"/>
          </a:xfrm>
        </p:spPr>
        <p:txBody>
          <a:bodyPr>
            <a:normAutofit lnSpcReduction="10000"/>
          </a:bodyPr>
          <a:lstStyle/>
          <a:p>
            <a:r>
              <a:rPr lang="cs-CZ" sz="2400" dirty="0"/>
              <a:t>Hradí zdravotnické zařízení, které škodu způsobilo</a:t>
            </a:r>
          </a:p>
          <a:p>
            <a:pPr>
              <a:buNone/>
            </a:pPr>
            <a:r>
              <a:rPr lang="cs-CZ" sz="2400" dirty="0"/>
              <a:t>     (Náhrada škody přímo dotyčným zdravotnickým pracovníkem, pouze v případě </a:t>
            </a:r>
            <a:r>
              <a:rPr lang="cs-CZ" sz="2400" b="1" dirty="0"/>
              <a:t>excesu</a:t>
            </a:r>
            <a:r>
              <a:rPr lang="cs-CZ" sz="2400" dirty="0"/>
              <a:t>).</a:t>
            </a:r>
            <a:endParaRPr lang="cs-CZ" sz="2400" b="1" dirty="0"/>
          </a:p>
          <a:p>
            <a:r>
              <a:rPr lang="cs-CZ" sz="2400" dirty="0"/>
              <a:t>Proto stanovena povinnost mít uzavřené odpovědnostní pojištění s některou komerční pojišťovnou</a:t>
            </a:r>
          </a:p>
          <a:p>
            <a:r>
              <a:rPr lang="cs-CZ" sz="2400" dirty="0"/>
              <a:t>Uplatňovat nárok na náhradu škody může poškozený (pacient) či osoby jemu blízké. V případě úmrtí pacienta mohou žalovat osoby blízké, které úmrtí pociťují jako osobní újmu, či osobní neštěstí</a:t>
            </a:r>
          </a:p>
          <a:p>
            <a:r>
              <a:rPr lang="cs-CZ" sz="2400" b="1" dirty="0"/>
              <a:t>V případě,že došlo k odsouzení zdravotníka za trestný čin, soud v občanskoprávním řízení je vázán rozsudkem a právo na náhradu škody a nemajetkové újmy je jasně dáno</a:t>
            </a:r>
          </a:p>
          <a:p>
            <a:endParaRPr lang="cs-CZ"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042"/>
            <a:ext cx="8229600" cy="1071570"/>
          </a:xfrm>
        </p:spPr>
        <p:txBody>
          <a:bodyPr>
            <a:normAutofit/>
          </a:bodyPr>
          <a:lstStyle/>
          <a:p>
            <a:r>
              <a:rPr lang="cs-CZ" sz="3200" b="1" dirty="0"/>
              <a:t>Podmínky odpovědnosti za škodu a nemajetkovou újmu</a:t>
            </a:r>
          </a:p>
        </p:txBody>
      </p:sp>
      <p:sp>
        <p:nvSpPr>
          <p:cNvPr id="3" name="Zástupný symbol pro obsah 2"/>
          <p:cNvSpPr>
            <a:spLocks noGrp="1"/>
          </p:cNvSpPr>
          <p:nvPr>
            <p:ph idx="1"/>
          </p:nvPr>
        </p:nvSpPr>
        <p:spPr>
          <a:xfrm>
            <a:off x="457200" y="1785926"/>
            <a:ext cx="8229600" cy="4538674"/>
          </a:xfrm>
        </p:spPr>
        <p:txBody>
          <a:bodyPr>
            <a:normAutofit/>
          </a:bodyPr>
          <a:lstStyle/>
          <a:p>
            <a:r>
              <a:rPr lang="cs-CZ" sz="2400" dirty="0"/>
              <a:t>Osoba, která se domáhá náhrady škody musí prokázat:</a:t>
            </a:r>
          </a:p>
          <a:p>
            <a:pPr>
              <a:buNone/>
            </a:pPr>
            <a:r>
              <a:rPr lang="cs-CZ" sz="2400" dirty="0"/>
              <a:t>    porušení právní odpovědnosti, újmu na zdraví nebo úmrtí pacienta a příčinnou souvislost mezi výše uvedenými a zavinění.</a:t>
            </a:r>
          </a:p>
          <a:p>
            <a:pPr>
              <a:buNone/>
            </a:pPr>
            <a:endParaRPr lang="cs-CZ" sz="2400" dirty="0"/>
          </a:p>
          <a:p>
            <a:pPr>
              <a:buNone/>
            </a:pPr>
            <a:r>
              <a:rPr lang="cs-CZ" sz="2400" dirty="0"/>
              <a:t>   V případě občanskoprávní žaloby nemá žalobce důkazní břemeno  prokázat zavinění.  Žalovaná strana může prokazovat, že poškození zdraví nebo úmrtí nezavinila.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438896"/>
          </a:xfrm>
        </p:spPr>
        <p:txBody>
          <a:bodyPr>
            <a:noAutofit/>
          </a:bodyPr>
          <a:lstStyle/>
          <a:p>
            <a:r>
              <a:rPr lang="cs-CZ" sz="3200" b="1" dirty="0"/>
              <a:t>Zadostiučinění (nemajetková újma)</a:t>
            </a:r>
          </a:p>
        </p:txBody>
      </p:sp>
      <p:sp>
        <p:nvSpPr>
          <p:cNvPr id="3" name="Zástupný symbol pro obsah 2"/>
          <p:cNvSpPr>
            <a:spLocks noGrp="1"/>
          </p:cNvSpPr>
          <p:nvPr>
            <p:ph idx="1"/>
          </p:nvPr>
        </p:nvSpPr>
        <p:spPr>
          <a:xfrm>
            <a:off x="457200" y="1571612"/>
            <a:ext cx="8229600" cy="4752988"/>
          </a:xfrm>
        </p:spPr>
        <p:txBody>
          <a:bodyPr>
            <a:noAutofit/>
          </a:bodyPr>
          <a:lstStyle/>
          <a:p>
            <a:r>
              <a:rPr lang="cs-CZ" sz="2400" dirty="0"/>
              <a:t>Je poskytováno v penězích (§2951 OZ). Při určování způsobu a výše musí být brán zřetel i na další okolnosti (např. uvedení ve veřejnou známost masmedii), pak lze jeho výši úměrně zvýšit (§ 2957 OZ)</a:t>
            </a:r>
          </a:p>
          <a:p>
            <a:r>
              <a:rPr lang="cs-CZ" sz="2400" dirty="0"/>
              <a:t>Náhradu mohou  požadovat i osoby, které újmu důvodně pociťují jako osobní neštěstí, které nelze jinak odčinit (§ 2971 OZ)</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br>
              <a:rPr lang="cs-CZ" sz="2800" b="1" dirty="0"/>
            </a:br>
            <a:endParaRPr lang="cs-CZ" sz="2800" b="1" dirty="0"/>
          </a:p>
        </p:txBody>
      </p:sp>
      <p:sp>
        <p:nvSpPr>
          <p:cNvPr id="3" name="Zástupný symbol pro obsah 2"/>
          <p:cNvSpPr>
            <a:spLocks noGrp="1"/>
          </p:cNvSpPr>
          <p:nvPr>
            <p:ph idx="1"/>
          </p:nvPr>
        </p:nvSpPr>
        <p:spPr>
          <a:xfrm>
            <a:off x="457200" y="428604"/>
            <a:ext cx="8229600" cy="5697559"/>
          </a:xfrm>
        </p:spPr>
        <p:txBody>
          <a:bodyPr>
            <a:normAutofit fontScale="92500"/>
          </a:bodyPr>
          <a:lstStyle/>
          <a:p>
            <a:pPr>
              <a:buNone/>
            </a:pPr>
            <a:r>
              <a:rPr lang="cs-CZ" sz="3000" dirty="0"/>
              <a:t>   </a:t>
            </a:r>
            <a:r>
              <a:rPr lang="cs-CZ" sz="3000" b="1" dirty="0">
                <a:solidFill>
                  <a:schemeClr val="tx2"/>
                </a:solidFill>
              </a:rPr>
              <a:t>Náhrady při ublížení na zdraví a při usmrcení </a:t>
            </a:r>
          </a:p>
          <a:p>
            <a:pPr>
              <a:buNone/>
            </a:pPr>
            <a:r>
              <a:rPr lang="cs-CZ" sz="3000" dirty="0">
                <a:solidFill>
                  <a:schemeClr val="accent2">
                    <a:lumMod val="75000"/>
                  </a:schemeClr>
                </a:solidFill>
              </a:rPr>
              <a:t>   </a:t>
            </a:r>
            <a:r>
              <a:rPr lang="cs-CZ" dirty="0"/>
              <a:t>§ 2958 OZ</a:t>
            </a:r>
          </a:p>
          <a:p>
            <a:r>
              <a:rPr lang="cs-CZ" dirty="0"/>
              <a:t>Při ublížení na zdraví odčiní škůdce újmu poškozeného peněžitou náhradou, vyvažující plně vytrpěné bolesti a další nemajetkové újmy; vznikla-li poškozením zdraví překážka lepší budoucnosti poškozeného, nahradí mu škůdce i ztížení společenského uplatnění. Nelze-li výši náhrady takto určit, stanoví se podle zásad slušnosti. </a:t>
            </a:r>
          </a:p>
          <a:p>
            <a:pPr>
              <a:buNone/>
            </a:pPr>
            <a:r>
              <a:rPr lang="cs-CZ" dirty="0"/>
              <a:t>   § 2959 OZ</a:t>
            </a:r>
          </a:p>
          <a:p>
            <a:r>
              <a:rPr lang="cs-CZ" dirty="0"/>
              <a:t>Při usmrcení nebo zvlášť závažném ublížení na zdraví odčiní škůdce duševní útrapy manželu, rodiči, dítěti nebo jiné osobě blízké peněžitou náhradou vyvažující plně jejich utrpení. Nelze-li výši náhrady takto určit, stanoví se podle zásad slušnosti. </a:t>
            </a:r>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14356"/>
            <a:ext cx="8229600" cy="428628"/>
          </a:xfrm>
        </p:spPr>
        <p:txBody>
          <a:bodyPr>
            <a:normAutofit fontScale="90000"/>
          </a:bodyPr>
          <a:lstStyle/>
          <a:p>
            <a:br>
              <a:rPr lang="cs-CZ" dirty="0"/>
            </a:br>
            <a:r>
              <a:rPr lang="cs-CZ" sz="5400" b="1" dirty="0"/>
              <a:t> </a:t>
            </a:r>
            <a:r>
              <a:rPr lang="cs-CZ" sz="3600" b="1" dirty="0">
                <a:solidFill>
                  <a:schemeClr val="accent2">
                    <a:lumMod val="75000"/>
                  </a:schemeClr>
                </a:solidFill>
              </a:rPr>
              <a:t>Další možné náhrady škody</a:t>
            </a:r>
            <a:endParaRPr lang="cs-CZ" sz="3600" dirty="0">
              <a:solidFill>
                <a:schemeClr val="accent2">
                  <a:lumMod val="75000"/>
                </a:schemeClr>
              </a:solidFill>
            </a:endParaRPr>
          </a:p>
        </p:txBody>
      </p:sp>
      <p:sp>
        <p:nvSpPr>
          <p:cNvPr id="3" name="Zástupný symbol pro obsah 2"/>
          <p:cNvSpPr>
            <a:spLocks noGrp="1"/>
          </p:cNvSpPr>
          <p:nvPr>
            <p:ph idx="1"/>
          </p:nvPr>
        </p:nvSpPr>
        <p:spPr>
          <a:xfrm>
            <a:off x="457200" y="1500174"/>
            <a:ext cx="8229600" cy="4625989"/>
          </a:xfrm>
        </p:spPr>
        <p:txBody>
          <a:bodyPr>
            <a:normAutofit/>
          </a:bodyPr>
          <a:lstStyle/>
          <a:p>
            <a:r>
              <a:rPr lang="cs-CZ" sz="2400" dirty="0"/>
              <a:t>Doplatek do výše rozdílu mezi nemocenským průměrným výdělkem,</a:t>
            </a:r>
          </a:p>
          <a:p>
            <a:r>
              <a:rPr lang="cs-CZ" sz="2400" dirty="0"/>
              <a:t>Doplatek rozdílu mezi výdělkem před poškozením zdraví a současným (s připočítáním případného invalidního důchodu), a to do 65 let věku</a:t>
            </a:r>
          </a:p>
          <a:p>
            <a:r>
              <a:rPr lang="cs-CZ" sz="2400" dirty="0"/>
              <a:t>Ušlý zisk,</a:t>
            </a:r>
          </a:p>
          <a:p>
            <a:r>
              <a:rPr lang="cs-CZ" sz="2400" dirty="0"/>
              <a:t>Zvýšené náklady související se zdravotním stavem (dojíždění do zdravotnického zařízení, léky, lázně)   </a:t>
            </a:r>
          </a:p>
          <a:p>
            <a:pPr>
              <a:buNone/>
            </a:pPr>
            <a:r>
              <a:rPr lang="cs-CZ" sz="28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b="1" dirty="0"/>
              <a:t>Práva pacienta</a:t>
            </a:r>
          </a:p>
        </p:txBody>
      </p:sp>
      <p:sp>
        <p:nvSpPr>
          <p:cNvPr id="3" name="Zástupný symbol pro obsah 2"/>
          <p:cNvSpPr>
            <a:spLocks noGrp="1"/>
          </p:cNvSpPr>
          <p:nvPr>
            <p:ph idx="1"/>
          </p:nvPr>
        </p:nvSpPr>
        <p:spPr/>
        <p:txBody>
          <a:bodyPr>
            <a:normAutofit fontScale="92500" lnSpcReduction="20000"/>
          </a:bodyPr>
          <a:lstStyle/>
          <a:p>
            <a:pPr>
              <a:buNone/>
            </a:pPr>
            <a:r>
              <a:rPr lang="cs-CZ" sz="2400" dirty="0"/>
              <a:t>§ 28 a </a:t>
            </a:r>
            <a:r>
              <a:rPr lang="cs-CZ" sz="2400" dirty="0" err="1"/>
              <a:t>násl</a:t>
            </a:r>
            <a:r>
              <a:rPr lang="cs-CZ" sz="2400" dirty="0"/>
              <a:t>.  ZZS</a:t>
            </a:r>
          </a:p>
          <a:p>
            <a:r>
              <a:rPr lang="cs-CZ" sz="2200" dirty="0"/>
              <a:t>Zdravotní služby lze pacientovi poskytnout pouze s jeho svobodným a informovaným souhlasem, nestanoví-li tento zákon jinak.</a:t>
            </a:r>
          </a:p>
          <a:p>
            <a:r>
              <a:rPr lang="cs-CZ" sz="2200" dirty="0"/>
              <a:t>Pacient má právo na poskytování zdravotních služeb na náležité odborné úrovni a znát jméno a příjmení lékaře a dalších osob, odmítnout přítomnost osob, které nejsou na poskytování zdravotních služeb přímo zúčastněny, a osob připravujících se na výkon povolání zdravotnického pracovníka</a:t>
            </a:r>
          </a:p>
          <a:p>
            <a:r>
              <a:rPr lang="cs-CZ" sz="2200" dirty="0"/>
              <a:t>Pacient má při poskytování zdravotních služeb dále právo na úctu, důstojné zacházení, respektování soukromí, zvolit si poskytovatele služeb, vyžádat si konzultační služby (ne neodkladná péče), seznámen s vnitřním řádem zařízení, </a:t>
            </a:r>
            <a:r>
              <a:rPr lang="cs-CZ" sz="2200" b="1" dirty="0"/>
              <a:t>být předem informován o ceně poskytovaných zdravotních služeb nehrazených nebo částečně hrazených z veřejného zdravotního pojištění </a:t>
            </a:r>
            <a:r>
              <a:rPr lang="cs-CZ" sz="2200" dirty="0"/>
              <a:t>a o způsobu jejich úhrady, pokud to jeho zdravotní stav umožňuje,</a:t>
            </a:r>
          </a:p>
          <a:p>
            <a:pPr>
              <a:buNone/>
            </a:pPr>
            <a:endParaRPr lang="cs-CZ"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653210"/>
          </a:xfrm>
        </p:spPr>
        <p:txBody>
          <a:bodyPr>
            <a:normAutofit/>
          </a:bodyPr>
          <a:lstStyle/>
          <a:p>
            <a:r>
              <a:rPr lang="cs-CZ" sz="3200" b="1" dirty="0">
                <a:solidFill>
                  <a:schemeClr val="accent2">
                    <a:lumMod val="75000"/>
                  </a:schemeClr>
                </a:solidFill>
              </a:rPr>
              <a:t>Náhrada škody na odložených věcech</a:t>
            </a:r>
          </a:p>
        </p:txBody>
      </p:sp>
      <p:sp>
        <p:nvSpPr>
          <p:cNvPr id="3" name="Zástupný symbol pro obsah 2"/>
          <p:cNvSpPr>
            <a:spLocks noGrp="1"/>
          </p:cNvSpPr>
          <p:nvPr>
            <p:ph idx="1"/>
          </p:nvPr>
        </p:nvSpPr>
        <p:spPr/>
        <p:txBody>
          <a:bodyPr>
            <a:normAutofit/>
          </a:bodyPr>
          <a:lstStyle/>
          <a:p>
            <a:r>
              <a:rPr lang="cs-CZ" sz="2400" dirty="0"/>
              <a:t>Kdo provozuje služby spojené zpravidla s odkládáním oděvů a osobních věcí, má mít k tomu určené místo.  V případě ztráty pak odpovídá za vzniklou škodu.</a:t>
            </a:r>
          </a:p>
          <a:p>
            <a:r>
              <a:rPr lang="cs-CZ" sz="2400" dirty="0"/>
              <a:t>V případě, že čekárna je vybavena věšákem a nápisem „Za odložené věci se neručí“, bude provozovatel hradit případnou náhradu škody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653210"/>
          </a:xfrm>
        </p:spPr>
        <p:txBody>
          <a:bodyPr>
            <a:normAutofit/>
          </a:bodyPr>
          <a:lstStyle/>
          <a:p>
            <a:r>
              <a:rPr lang="cs-CZ" sz="3200" b="1" dirty="0"/>
              <a:t>Promlčení odpovědnosti za újmu na zdraví</a:t>
            </a:r>
          </a:p>
        </p:txBody>
      </p:sp>
      <p:sp>
        <p:nvSpPr>
          <p:cNvPr id="3" name="Zástupný symbol pro obsah 2"/>
          <p:cNvSpPr>
            <a:spLocks noGrp="1"/>
          </p:cNvSpPr>
          <p:nvPr>
            <p:ph idx="1"/>
          </p:nvPr>
        </p:nvSpPr>
        <p:spPr>
          <a:xfrm>
            <a:off x="457200" y="1785926"/>
            <a:ext cx="8229600" cy="4538674"/>
          </a:xfrm>
        </p:spPr>
        <p:txBody>
          <a:bodyPr>
            <a:normAutofit/>
          </a:bodyPr>
          <a:lstStyle/>
          <a:p>
            <a:r>
              <a:rPr lang="cs-CZ" sz="2400" dirty="0"/>
              <a:t>3 </a:t>
            </a:r>
            <a:r>
              <a:rPr lang="cs-CZ" sz="2400" dirty="0" err="1"/>
              <a:t>letá</a:t>
            </a:r>
            <a:r>
              <a:rPr lang="cs-CZ" sz="2400" dirty="0"/>
              <a:t> promlčecí doba</a:t>
            </a:r>
          </a:p>
          <a:p>
            <a:r>
              <a:rPr lang="cs-CZ" sz="2400" dirty="0"/>
              <a:t>Začíná běžet až ode dne, kdy poškozený zjistil, že utrpěl újmu na zdraví a kdo ji způsobil</a:t>
            </a:r>
          </a:p>
          <a:p>
            <a:r>
              <a:rPr lang="cs-CZ" sz="2400" dirty="0"/>
              <a:t>V případě, že se onemocnění projeví až po určité době a dovodit čím a kým bylo způsobeno, se tato doba do promlčecí doby nezapočítává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000100" y="642918"/>
            <a:ext cx="7429552" cy="5262979"/>
          </a:xfrm>
          <a:prstGeom prst="rect">
            <a:avLst/>
          </a:prstGeom>
        </p:spPr>
        <p:txBody>
          <a:bodyPr wrap="square">
            <a:spAutoFit/>
          </a:bodyPr>
          <a:lstStyle/>
          <a:p>
            <a:pPr>
              <a:buNone/>
            </a:pPr>
            <a:r>
              <a:rPr lang="cs-CZ" sz="2400" dirty="0"/>
              <a:t>§ 2960 OZ </a:t>
            </a:r>
          </a:p>
          <a:p>
            <a:r>
              <a:rPr lang="cs-CZ" sz="2400" b="1" dirty="0"/>
              <a:t>Náklady spojené s péčí o zdraví </a:t>
            </a:r>
          </a:p>
          <a:p>
            <a:r>
              <a:rPr lang="cs-CZ" sz="2400" dirty="0"/>
              <a:t>Škůdce hradí též účelně vynaložené náklady spojené s péčí o zdraví poškozeného, s péčí o jeho osobu nebo jeho domácnost tomu, kdo je vynaložil; požádá-li o to, složí mu škůdce na tyto náklady přiměřenou zálohu. </a:t>
            </a:r>
          </a:p>
          <a:p>
            <a:endParaRPr lang="cs-CZ" sz="2400" dirty="0"/>
          </a:p>
          <a:p>
            <a:r>
              <a:rPr lang="cs-CZ" sz="2400" dirty="0"/>
              <a:t>§ 2961 OZ</a:t>
            </a:r>
          </a:p>
          <a:p>
            <a:r>
              <a:rPr lang="cs-CZ" sz="2400" b="1" dirty="0"/>
              <a:t>Náklady pohřbu </a:t>
            </a:r>
          </a:p>
          <a:p>
            <a:r>
              <a:rPr lang="cs-CZ" sz="2400" dirty="0"/>
              <a:t>Škůdce nahradí tomu, kdo je vynaložil, přiměřené náklady spojené s pohřbem v rozsahu, v jakém nebyly uhrazeny veřejnou dávkou podle jiného právního předpisu. Přitom se přihlédne k zvyklostem i k okolnostem jednotlivého případu.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2800" b="1" u="sng" dirty="0"/>
              <a:t>Od 1.1. 2014 již ve zdravotnictví neexistuje absolutní právní odpovědnost</a:t>
            </a:r>
            <a:br>
              <a:rPr lang="cs-CZ" sz="2800" dirty="0"/>
            </a:br>
            <a:endParaRPr lang="cs-CZ" sz="2800" dirty="0"/>
          </a:p>
        </p:txBody>
      </p:sp>
      <p:sp>
        <p:nvSpPr>
          <p:cNvPr id="3" name="Zástupný symbol pro obsah 2"/>
          <p:cNvSpPr>
            <a:spLocks noGrp="1"/>
          </p:cNvSpPr>
          <p:nvPr>
            <p:ph idx="1"/>
          </p:nvPr>
        </p:nvSpPr>
        <p:spPr>
          <a:xfrm>
            <a:off x="457200" y="1571612"/>
            <a:ext cx="8229600" cy="4752988"/>
          </a:xfrm>
        </p:spPr>
        <p:txBody>
          <a:bodyPr>
            <a:noAutofit/>
          </a:bodyPr>
          <a:lstStyle/>
          <a:p>
            <a:pPr>
              <a:buNone/>
            </a:pPr>
            <a:r>
              <a:rPr lang="cs-CZ" sz="2000" b="1" dirty="0"/>
              <a:t>Za škodu způsobenou věcí – přístrojem, nástrojem, nebo lékem, odpovídá poskytovatel zdravotních služeb pouze v případě, že:</a:t>
            </a:r>
            <a:endParaRPr lang="cs-CZ" sz="2000" dirty="0"/>
          </a:p>
          <a:p>
            <a:r>
              <a:rPr lang="cs-CZ" sz="2000" b="1" dirty="0"/>
              <a:t>porušil svou právní povinnost tím, že použil věc chybně – non </a:t>
            </a:r>
            <a:r>
              <a:rPr lang="cs-CZ" sz="2000" b="1" dirty="0" err="1"/>
              <a:t>lege</a:t>
            </a:r>
            <a:r>
              <a:rPr lang="cs-CZ" sz="2000" b="1" dirty="0"/>
              <a:t> </a:t>
            </a:r>
            <a:r>
              <a:rPr lang="cs-CZ" sz="2000" b="1" dirty="0" err="1"/>
              <a:t>artis</a:t>
            </a:r>
            <a:r>
              <a:rPr lang="cs-CZ" sz="2000" b="1" dirty="0"/>
              <a:t>, ať již </a:t>
            </a:r>
            <a:r>
              <a:rPr lang="cs-CZ" sz="2000" b="1" dirty="0" err="1"/>
              <a:t>neindikovaně</a:t>
            </a:r>
            <a:r>
              <a:rPr lang="cs-CZ" sz="2000" b="1" dirty="0"/>
              <a:t>, nebo nesprávným způsobem, a tím způsobil újmu na zdraví;</a:t>
            </a:r>
          </a:p>
          <a:p>
            <a:r>
              <a:rPr lang="cs-CZ" sz="2000" b="1" dirty="0"/>
              <a:t>zanedbal náležitý dohled nebo ošetřováním příslušné věci, kterou měl v péči a díky tomuto zanedbání došlo k újmě na zdraví pacienta;</a:t>
            </a:r>
          </a:p>
          <a:p>
            <a:r>
              <a:rPr lang="cs-CZ" sz="2000" b="1" dirty="0"/>
              <a:t> výrobek, který použil, byl vadný  </a:t>
            </a:r>
          </a:p>
          <a:p>
            <a:pPr>
              <a:buNone/>
            </a:pPr>
            <a:r>
              <a:rPr lang="cs-CZ" sz="2000" b="1" dirty="0"/>
              <a:t>     ať již šlo o přístroj, nástroj, nebo léčivý přípravek. V takovém případě za škodu způsobenou pacientovi poskytovatel zdravotní služby odpovídá, ale má pak možnost uplatnit následně nárok na náhradu škody vůči výrobci.</a:t>
            </a:r>
          </a:p>
          <a:p>
            <a:endParaRPr lang="cs-CZ"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653210"/>
          </a:xfrm>
        </p:spPr>
        <p:txBody>
          <a:bodyPr>
            <a:normAutofit/>
          </a:bodyPr>
          <a:lstStyle/>
          <a:p>
            <a:r>
              <a:rPr lang="cs-CZ" sz="3200" b="1" dirty="0"/>
              <a:t>Samovolné způsobení škody </a:t>
            </a:r>
          </a:p>
        </p:txBody>
      </p:sp>
      <p:sp>
        <p:nvSpPr>
          <p:cNvPr id="3" name="Zástupný symbol pro obsah 2"/>
          <p:cNvSpPr>
            <a:spLocks noGrp="1"/>
          </p:cNvSpPr>
          <p:nvPr>
            <p:ph idx="1"/>
          </p:nvPr>
        </p:nvSpPr>
        <p:spPr>
          <a:xfrm>
            <a:off x="642910" y="1571612"/>
            <a:ext cx="8229600" cy="4889186"/>
          </a:xfrm>
        </p:spPr>
        <p:txBody>
          <a:bodyPr>
            <a:noAutofit/>
          </a:bodyPr>
          <a:lstStyle/>
          <a:p>
            <a:r>
              <a:rPr lang="cs-CZ" sz="2400" dirty="0"/>
              <a:t>nový občanský zákoník stanoví, že způsobí-li škodu věc sama od sebe, nahradí škodu ten, kdo nad ní měl mít dohled, nelze-li takovou osobu jinak určit, platí že škodu hradí vlastník věci. Kdo však prokáže , že náležitý dohled nezanedbal, zprostí se povinnosti k náhradě. </a:t>
            </a:r>
          </a:p>
          <a:p>
            <a:r>
              <a:rPr lang="cs-CZ" sz="2400" b="1" dirty="0"/>
              <a:t>pokud nebylo prokázáno, že byl zanedbán náležitý dohled a náležitá péče o příslušnou věc – přístroj, nástroj nebo lék, tedy že poskytovatel zdravotní služby „nezanedbal náležitý dohled nad věcí“ </a:t>
            </a:r>
            <a:r>
              <a:rPr lang="cs-CZ" sz="2400" b="1" u="sng" dirty="0"/>
              <a:t>nebude za škodu odpovídat.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10334"/>
          </a:xfrm>
        </p:spPr>
        <p:txBody>
          <a:bodyPr>
            <a:normAutofit fontScale="90000"/>
          </a:bodyPr>
          <a:lstStyle/>
          <a:p>
            <a:r>
              <a:rPr lang="cs-CZ" sz="3200" b="1" dirty="0"/>
              <a:t>Pracovněprávní odpovědnost</a:t>
            </a:r>
          </a:p>
        </p:txBody>
      </p:sp>
      <p:sp>
        <p:nvSpPr>
          <p:cNvPr id="3" name="Zástupný symbol pro obsah 2"/>
          <p:cNvSpPr>
            <a:spLocks noGrp="1"/>
          </p:cNvSpPr>
          <p:nvPr>
            <p:ph idx="1"/>
          </p:nvPr>
        </p:nvSpPr>
        <p:spPr>
          <a:xfrm>
            <a:off x="457200" y="1571612"/>
            <a:ext cx="8229600" cy="4752988"/>
          </a:xfrm>
        </p:spPr>
        <p:txBody>
          <a:bodyPr>
            <a:normAutofit/>
          </a:bodyPr>
          <a:lstStyle/>
          <a:p>
            <a:pPr>
              <a:buNone/>
            </a:pPr>
            <a:r>
              <a:rPr lang="cs-CZ" sz="2400" dirty="0"/>
              <a:t>§ 250 zákoníku práce stanoví obecnou odpovědnost zaměstnance za škodu</a:t>
            </a:r>
          </a:p>
          <a:p>
            <a:r>
              <a:rPr lang="cs-CZ" sz="2400" dirty="0"/>
              <a:t>(1) Zaměstnanec je povinen nahradit zaměstnavateli škodu, kterou mu způsobil zaviněným porušením povinností při plnění pracovních úkolů nebo v přímé souvislosti s ním.</a:t>
            </a:r>
          </a:p>
          <a:p>
            <a:r>
              <a:rPr lang="cs-CZ" sz="2400" dirty="0"/>
              <a:t>(2) Byla-li škoda způsobena také porušením povinností ze strany zaměstnavatele, povinnost zaměstnance nahradit škodu se poměrně omezí.</a:t>
            </a:r>
          </a:p>
          <a:p>
            <a:r>
              <a:rPr lang="cs-CZ" sz="2400" dirty="0"/>
              <a:t>(3</a:t>
            </a:r>
            <a:r>
              <a:rPr lang="cs-CZ" sz="2400" b="1" dirty="0"/>
              <a:t>) Zaměstnavatel je povinen prokázat zavinění zaměstnance</a:t>
            </a:r>
            <a:r>
              <a:rPr lang="cs-CZ" sz="2400" dirty="0"/>
              <a:t>, s výjimkou případů uvedených v  §§ 252 a 255 (dohoda o hmotné odpovědnosti a ztráta svěřených hodnot).</a:t>
            </a:r>
          </a:p>
          <a:p>
            <a:endParaRPr lang="cs-CZ"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57158" y="428604"/>
            <a:ext cx="8501122" cy="5498188"/>
          </a:xfrm>
          <a:prstGeom prst="rect">
            <a:avLst/>
          </a:prstGeom>
        </p:spPr>
        <p:txBody>
          <a:bodyPr wrap="square">
            <a:spAutoFit/>
          </a:bodyPr>
          <a:lstStyle/>
          <a:p>
            <a:endParaRPr lang="cs-CZ" b="1" dirty="0">
              <a:hlinkClick r:id="rId2"/>
            </a:endParaRPr>
          </a:p>
          <a:p>
            <a:r>
              <a:rPr lang="cs-CZ" sz="2400" b="1" dirty="0"/>
              <a:t>§</a:t>
            </a:r>
            <a:r>
              <a:rPr lang="cs-CZ" sz="2000" b="1" dirty="0"/>
              <a:t>257  ZP stanoví způsob náhrady škody</a:t>
            </a:r>
          </a:p>
          <a:p>
            <a:r>
              <a:rPr lang="cs-CZ" sz="2000" i="1" dirty="0"/>
              <a:t>(1)</a:t>
            </a:r>
            <a:r>
              <a:rPr lang="cs-CZ" sz="2000" dirty="0"/>
              <a:t> </a:t>
            </a:r>
            <a:r>
              <a:rPr lang="cs-CZ" sz="2000" b="1" dirty="0"/>
              <a:t>Zaměstnanec</a:t>
            </a:r>
            <a:r>
              <a:rPr lang="cs-CZ" sz="2000" dirty="0"/>
              <a:t>, který má povinnost nahradit škodu podle § 250, </a:t>
            </a:r>
            <a:r>
              <a:rPr lang="cs-CZ" sz="2000" b="1" dirty="0"/>
              <a:t>je povinen nahradit zaměstnavateli skutečnou škodu, a to v penězích, jestliže neodčiní škodu uvedením v předešlý stav.</a:t>
            </a:r>
          </a:p>
          <a:p>
            <a:r>
              <a:rPr lang="cs-CZ" sz="2000" i="1" dirty="0"/>
              <a:t>(2)</a:t>
            </a:r>
            <a:r>
              <a:rPr lang="cs-CZ" sz="2000" dirty="0"/>
              <a:t> </a:t>
            </a:r>
            <a:r>
              <a:rPr lang="cs-CZ" sz="2000" b="1" dirty="0"/>
              <a:t>Výše požadované náhrady škody způsobené z nedbalosti </a:t>
            </a:r>
            <a:r>
              <a:rPr lang="cs-CZ" sz="2000" dirty="0"/>
              <a:t>nesmí přesáhnout u jednotlivého zaměstnance částku rovnající se </a:t>
            </a:r>
            <a:r>
              <a:rPr lang="cs-CZ" sz="2000" b="1" dirty="0" err="1"/>
              <a:t>čtyřapůlnásobku</a:t>
            </a:r>
            <a:r>
              <a:rPr lang="cs-CZ" sz="2000" b="1" dirty="0"/>
              <a:t> jeho průměrného měsíčního výdělku </a:t>
            </a:r>
            <a:r>
              <a:rPr lang="cs-CZ" sz="2000" dirty="0"/>
              <a:t>před porušením povinnosti, kterým způsobil škodu. Toto </a:t>
            </a:r>
            <a:r>
              <a:rPr lang="cs-CZ" sz="2000" b="1" dirty="0"/>
              <a:t>omezení neplatí, byla-li škoda způsobena úmyslně, v opilosti, nebo po zneužití jiných návykových látek</a:t>
            </a:r>
            <a:r>
              <a:rPr lang="cs-CZ" sz="2000" dirty="0"/>
              <a:t>.</a:t>
            </a:r>
          </a:p>
          <a:p>
            <a:r>
              <a:rPr lang="cs-CZ" sz="2000" i="1" dirty="0"/>
              <a:t>(3)</a:t>
            </a:r>
            <a:r>
              <a:rPr lang="cs-CZ" sz="2000" dirty="0"/>
              <a:t> Jde-li o škodu způsobenou úmyslně, může zaměstnavatel požadovat, kromě částky uvedené v odstavci 2, i náhradu ušlého zisku.</a:t>
            </a:r>
          </a:p>
          <a:p>
            <a:r>
              <a:rPr lang="cs-CZ" sz="2000" i="1" dirty="0"/>
              <a:t>(4)</a:t>
            </a:r>
            <a:r>
              <a:rPr lang="cs-CZ" sz="2000" dirty="0"/>
              <a:t> Způsobil-li škodu také zaměstnavatel, je zaměstnanec povinen nahradit jen poměrnou část škody podle míry svého zavinění.</a:t>
            </a:r>
          </a:p>
          <a:p>
            <a:r>
              <a:rPr lang="cs-CZ" sz="2000" i="1" dirty="0"/>
              <a:t>(5)</a:t>
            </a:r>
            <a:r>
              <a:rPr lang="cs-CZ" sz="2000" dirty="0"/>
              <a:t> Je-li k náhradě škody společně zavázáno více zaměstnanců, je povinen každý z nich nahradit poměrnou část škody podle míry svého zavinění.</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438896"/>
          </a:xfrm>
        </p:spPr>
        <p:txBody>
          <a:bodyPr>
            <a:normAutofit fontScale="90000"/>
          </a:bodyPr>
          <a:lstStyle/>
          <a:p>
            <a:r>
              <a:rPr lang="cs-CZ" sz="3200" b="1" dirty="0"/>
              <a:t>Trestněprávní odpovědnost</a:t>
            </a:r>
          </a:p>
        </p:txBody>
      </p:sp>
      <p:sp>
        <p:nvSpPr>
          <p:cNvPr id="3" name="Zástupný symbol pro obsah 2"/>
          <p:cNvSpPr>
            <a:spLocks noGrp="1"/>
          </p:cNvSpPr>
          <p:nvPr>
            <p:ph idx="1"/>
          </p:nvPr>
        </p:nvSpPr>
        <p:spPr>
          <a:xfrm>
            <a:off x="457200" y="1571612"/>
            <a:ext cx="8229600" cy="4752988"/>
          </a:xfrm>
        </p:spPr>
        <p:txBody>
          <a:bodyPr>
            <a:normAutofit/>
          </a:bodyPr>
          <a:lstStyle/>
          <a:p>
            <a:r>
              <a:rPr lang="cs-CZ" sz="2400" dirty="0"/>
              <a:t>Vzniká mezi státem a fyzickou osobou (zaměstnancem), která škodu způsobila</a:t>
            </a:r>
          </a:p>
          <a:p>
            <a:r>
              <a:rPr lang="cs-CZ" sz="2400" dirty="0"/>
              <a:t>Stejné právní předpoklady jako u občanskoprávní odpovědnosti, ale důkazní břemeno prokázat zavinění je na straně žalobce</a:t>
            </a:r>
          </a:p>
          <a:p>
            <a:r>
              <a:rPr lang="cs-CZ" sz="2400" dirty="0"/>
              <a:t>Trestní oznámení může podat kdokoliv (není to spojeno s žádnou poplatkovou povinností)</a:t>
            </a:r>
          </a:p>
          <a:p>
            <a:r>
              <a:rPr lang="cs-CZ" sz="2400" dirty="0"/>
              <a:t>Policie je povinna prověřit, zda došlo k trestnému činu</a:t>
            </a:r>
          </a:p>
          <a:p>
            <a:r>
              <a:rPr lang="cs-CZ" sz="2400" dirty="0"/>
              <a:t>Povinnost orgánů činných v trestním stíhání zahájit trestní řízení v případě, že trestným činem zdravotníka došlo  z nedbalosti k ublížení na zdraví nebo smrti pacienta.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85786" y="571480"/>
            <a:ext cx="8001056" cy="6370975"/>
          </a:xfrm>
          <a:prstGeom prst="rect">
            <a:avLst/>
          </a:prstGeom>
        </p:spPr>
        <p:txBody>
          <a:bodyPr wrap="square">
            <a:spAutoFit/>
          </a:bodyPr>
          <a:lstStyle/>
          <a:p>
            <a:r>
              <a:rPr lang="cs-CZ" sz="2400" dirty="0"/>
              <a:t>Alternativním trestem k nepodmíněnému trestu odnětí svobody je </a:t>
            </a:r>
            <a:r>
              <a:rPr lang="cs-CZ" sz="2400" b="1" dirty="0"/>
              <a:t>trest zákazu činnosti</a:t>
            </a:r>
            <a:r>
              <a:rPr lang="cs-CZ" sz="2400" dirty="0"/>
              <a:t>. Má zabránit pachateli v následném konání trestných činů. Pachateli následně znemožňuje vykonávat určité zaměstnání, povolání, funkce nebo činnosti, k němuž je potřeba speciálního oprávnění</a:t>
            </a:r>
          </a:p>
          <a:p>
            <a:r>
              <a:rPr lang="cs-CZ" sz="2400" dirty="0"/>
              <a:t>nebo povolení</a:t>
            </a:r>
          </a:p>
          <a:p>
            <a:r>
              <a:rPr lang="cs-CZ" sz="2400" b="1" dirty="0"/>
              <a:t>§ 73 TZ</a:t>
            </a:r>
          </a:p>
          <a:p>
            <a:r>
              <a:rPr lang="cs-CZ" sz="2400" dirty="0"/>
              <a:t>(1)Soud může uložit trest zákazu činnosti na </a:t>
            </a:r>
            <a:r>
              <a:rPr lang="cs-CZ" sz="2400" b="1" dirty="0"/>
              <a:t>jeden rok až deset let</a:t>
            </a:r>
            <a:r>
              <a:rPr lang="cs-CZ" sz="2400" dirty="0"/>
              <a:t>, dopustil-li se pachatel trestného činu v souvislosti s touto činností. </a:t>
            </a:r>
          </a:p>
          <a:p>
            <a:r>
              <a:rPr lang="cs-CZ" sz="2400" dirty="0"/>
              <a:t>(2) Trest zákazu činnosti </a:t>
            </a:r>
            <a:r>
              <a:rPr lang="cs-CZ" sz="2400" b="1" dirty="0"/>
              <a:t>jako trest samostatný </a:t>
            </a:r>
            <a:r>
              <a:rPr lang="cs-CZ" sz="2400" dirty="0"/>
              <a:t>může soud uložit pouze v případě, </a:t>
            </a:r>
            <a:r>
              <a:rPr lang="cs-CZ" sz="2400" b="1" dirty="0"/>
              <a:t>že trestní zákon uložení tohoto trestu za spáchaný trestný čin dovoluje a jestliže vzhledem k povaze a závažnosti spáchaného trestného činu a osobě a poměrům pachatele uložení jiného trestu není třeba. </a:t>
            </a:r>
          </a:p>
          <a:p>
            <a:endParaRPr lang="cs-CZ"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10334"/>
          </a:xfrm>
        </p:spPr>
        <p:txBody>
          <a:bodyPr>
            <a:normAutofit fontScale="90000"/>
          </a:bodyPr>
          <a:lstStyle/>
          <a:p>
            <a:r>
              <a:rPr lang="cs-CZ" sz="3200" b="1" dirty="0"/>
              <a:t>Nejčastější trestné činy</a:t>
            </a:r>
          </a:p>
        </p:txBody>
      </p:sp>
      <p:sp>
        <p:nvSpPr>
          <p:cNvPr id="3" name="Zástupný symbol pro obsah 2"/>
          <p:cNvSpPr>
            <a:spLocks noGrp="1"/>
          </p:cNvSpPr>
          <p:nvPr>
            <p:ph idx="1"/>
          </p:nvPr>
        </p:nvSpPr>
        <p:spPr>
          <a:xfrm>
            <a:off x="457200" y="1357298"/>
            <a:ext cx="8229600" cy="4967302"/>
          </a:xfrm>
        </p:spPr>
        <p:txBody>
          <a:bodyPr>
            <a:normAutofit fontScale="85000" lnSpcReduction="10000"/>
          </a:bodyPr>
          <a:lstStyle/>
          <a:p>
            <a:pPr>
              <a:buNone/>
            </a:pPr>
            <a:r>
              <a:rPr lang="cs-CZ" b="1" dirty="0"/>
              <a:t>§ 143 TZ Usmrcení z nedbalosti</a:t>
            </a:r>
          </a:p>
          <a:p>
            <a:r>
              <a:rPr lang="cs-CZ" dirty="0"/>
              <a:t>(1) Kdo jinému z nedbalosti způsobí smrt, bude potrestán odnětím svobody až na tři léta nebo zákazem činnosti.</a:t>
            </a:r>
          </a:p>
          <a:p>
            <a:r>
              <a:rPr lang="cs-CZ" dirty="0"/>
              <a:t>(2) Odnětím svobody na </a:t>
            </a:r>
            <a:r>
              <a:rPr lang="cs-CZ" b="1" dirty="0"/>
              <a:t>jeden rok až šest let </a:t>
            </a:r>
            <a:r>
              <a:rPr lang="cs-CZ" dirty="0"/>
              <a:t>bude pachatel potrestán, spáchá-li čin uvedený v předchozím odstavci proto, že </a:t>
            </a:r>
            <a:r>
              <a:rPr lang="cs-CZ" b="1" dirty="0"/>
              <a:t>porušil důležitou povinnost vyplývající z jeho zaměstnání, povolání</a:t>
            </a:r>
            <a:r>
              <a:rPr lang="cs-CZ" dirty="0"/>
              <a:t>, postavení nebo funkce nebo uloženou mu podle zákona.</a:t>
            </a:r>
          </a:p>
          <a:p>
            <a:r>
              <a:rPr lang="cs-CZ" dirty="0"/>
              <a:t>(3) Odnětím svobody na </a:t>
            </a:r>
            <a:r>
              <a:rPr lang="cs-CZ" b="1" dirty="0"/>
              <a:t>dvě léta až osm let </a:t>
            </a:r>
            <a:r>
              <a:rPr lang="cs-CZ" dirty="0"/>
              <a:t>bude pachatel potrestán, spáchá-li čin proto, že </a:t>
            </a:r>
            <a:r>
              <a:rPr lang="cs-CZ" b="1" dirty="0"/>
              <a:t>hrubě porušil zákony o ochraně životního prostředí nebo zákony o bezpečnosti práce </a:t>
            </a:r>
            <a:r>
              <a:rPr lang="cs-CZ" dirty="0"/>
              <a:t>nebo dopravy anebo </a:t>
            </a:r>
            <a:r>
              <a:rPr lang="cs-CZ" b="1" dirty="0"/>
              <a:t>hygienické zákony.</a:t>
            </a:r>
          </a:p>
          <a:p>
            <a:r>
              <a:rPr lang="cs-CZ" dirty="0"/>
              <a:t>(4) Odnětím svobody na </a:t>
            </a:r>
            <a:r>
              <a:rPr lang="cs-CZ" b="1" dirty="0"/>
              <a:t>tři léta až deset let </a:t>
            </a:r>
            <a:r>
              <a:rPr lang="cs-CZ" dirty="0"/>
              <a:t>bude pachatel potrestán, způsobí-li činem uvedeným v předchozím odstavci </a:t>
            </a:r>
            <a:r>
              <a:rPr lang="cs-CZ" b="1" dirty="0"/>
              <a:t>smrt nejméně dvou osob.</a:t>
            </a:r>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57158" y="357166"/>
            <a:ext cx="8572560" cy="6555641"/>
          </a:xfrm>
          <a:prstGeom prst="rect">
            <a:avLst/>
          </a:prstGeom>
        </p:spPr>
        <p:txBody>
          <a:bodyPr wrap="square">
            <a:spAutoFit/>
          </a:bodyPr>
          <a:lstStyle/>
          <a:p>
            <a:r>
              <a:rPr lang="cs-CZ" sz="2000" dirty="0"/>
              <a:t> </a:t>
            </a:r>
          </a:p>
          <a:p>
            <a:pPr>
              <a:buFont typeface="Arial" pitchFamily="34" charset="0"/>
              <a:buChar char="•"/>
            </a:pPr>
            <a:r>
              <a:rPr lang="cs-CZ" sz="2000" dirty="0"/>
              <a:t>Přijímat návštěvy (včetně duchovních a duchovní podpory) ve zdravotnickém zařízení lůžkové nebo jednodenní péče, a to s ohledem na svůj zdravotní stav a v souladu s vnitřním řádem a způsobem, který neporušuje práva ostatních pacientů.</a:t>
            </a:r>
          </a:p>
          <a:p>
            <a:pPr>
              <a:buFont typeface="Arial" pitchFamily="34" charset="0"/>
              <a:buChar char="•"/>
            </a:pPr>
            <a:r>
              <a:rPr lang="cs-CZ" sz="2000" dirty="0"/>
              <a:t> Dále má právo na přítomnost osoby blízké nebo osoby určené pacientem.</a:t>
            </a:r>
          </a:p>
          <a:p>
            <a:pPr>
              <a:buFont typeface="Arial" pitchFamily="34" charset="0"/>
              <a:buChar char="•"/>
            </a:pPr>
            <a:r>
              <a:rPr lang="cs-CZ" sz="2000" dirty="0"/>
              <a:t> Osoba se smyslovým postižením má právo na tlumočníka a pokud má asistenčního psa, i na jeho přítomnost (záleží na povaze výkonu a léčby)</a:t>
            </a:r>
          </a:p>
          <a:p>
            <a:pPr>
              <a:buFont typeface="Arial" pitchFamily="34" charset="0"/>
              <a:buChar char="•"/>
            </a:pPr>
            <a:r>
              <a:rPr lang="cs-CZ" sz="2000" dirty="0"/>
              <a:t> V případě cizince, se kterým se nelze domluvit a je mu poskytována neodkladná péče, je to třeba zaznamenat do dokumentace. V případě tlumočníka zapsat jeho osobní údaje do dokumentace, dát pacientovi souhlas s hospitalizací a léčbou podepsat v češtině a do dokumentace zapsat, že mu bylo tlumočeno a z pacientovy reakce lze se domnívat, že pochopil.</a:t>
            </a:r>
          </a:p>
          <a:p>
            <a:pPr>
              <a:buFont typeface="Arial" pitchFamily="34" charset="0"/>
              <a:buChar char="•"/>
            </a:pPr>
            <a:r>
              <a:rPr lang="cs-CZ" sz="2000" dirty="0"/>
              <a:t>Nezletilý má právo na přítomnost  zákonného zástupce (</a:t>
            </a:r>
            <a:r>
              <a:rPr lang="cs-CZ" sz="2000" dirty="0" err="1"/>
              <a:t>ev</a:t>
            </a:r>
            <a:r>
              <a:rPr lang="cs-CZ" sz="2000" dirty="0"/>
              <a:t>. pěstouna)</a:t>
            </a:r>
          </a:p>
          <a:p>
            <a:pPr>
              <a:buFont typeface="Arial" pitchFamily="34" charset="0"/>
              <a:buChar char="•"/>
            </a:pPr>
            <a:r>
              <a:rPr lang="cs-CZ" sz="2000" dirty="0"/>
              <a:t>Pacient s omezenou svéprávností má právo na nepřetržitou přítomnost opatrovníka, popřípadě osoby určené opatrovníkem,</a:t>
            </a:r>
          </a:p>
          <a:p>
            <a:pPr>
              <a:buFont typeface="Arial" pitchFamily="34" charset="0"/>
              <a:buChar char="•"/>
            </a:pPr>
            <a:r>
              <a:rPr lang="cs-CZ" sz="2000" dirty="0"/>
              <a:t>Pacient s omezenou svéprávností nebo který je nezletilý, může požadovat, aby při poskytování zdravotních služeb nebyla přítomna  některá z výše uvedených osob,  uvádí-li, že jde o osobu, která ho týrá nebo jinak zneužívá či zanedbává</a:t>
            </a:r>
          </a:p>
          <a:p>
            <a:pPr>
              <a:buFont typeface="Arial" pitchFamily="34" charset="0"/>
              <a:buChar char="•"/>
            </a:pPr>
            <a:endParaRPr lang="cs-CZ"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928662" y="642918"/>
            <a:ext cx="7572428" cy="5632311"/>
          </a:xfrm>
          <a:prstGeom prst="rect">
            <a:avLst/>
          </a:prstGeom>
        </p:spPr>
        <p:txBody>
          <a:bodyPr wrap="square">
            <a:spAutoFit/>
          </a:bodyPr>
          <a:lstStyle/>
          <a:p>
            <a:r>
              <a:rPr lang="cs-CZ" sz="2400" b="1" dirty="0"/>
              <a:t>§ 147 TZ  Těžké ublížení na zdraví z nedbalosti</a:t>
            </a:r>
          </a:p>
          <a:p>
            <a:r>
              <a:rPr lang="cs-CZ" sz="2400" i="1" dirty="0"/>
              <a:t>(1)</a:t>
            </a:r>
            <a:r>
              <a:rPr lang="cs-CZ" sz="2400" dirty="0"/>
              <a:t> Kdo jinému z nedbalosti způsobí těžkou újmu na zdraví, bude potrestán </a:t>
            </a:r>
            <a:r>
              <a:rPr lang="cs-CZ" sz="2400" b="1" dirty="0"/>
              <a:t>odnětím svobody až na dvě léta nebo zákazem činnosti.</a:t>
            </a:r>
          </a:p>
          <a:p>
            <a:r>
              <a:rPr lang="cs-CZ" sz="2400" i="1" dirty="0"/>
              <a:t>(2)</a:t>
            </a:r>
            <a:r>
              <a:rPr lang="cs-CZ" sz="2400" dirty="0"/>
              <a:t> Odnětím svobody na </a:t>
            </a:r>
            <a:r>
              <a:rPr lang="cs-CZ" sz="2400" b="1" dirty="0"/>
              <a:t>šest měsíců až čtyři léta nebo peněžitým trestem </a:t>
            </a:r>
            <a:r>
              <a:rPr lang="cs-CZ" sz="2400" dirty="0"/>
              <a:t>bude pachatel potrestán, spáchá-li čin uvedený v odstavci 1 proto, že </a:t>
            </a:r>
            <a:r>
              <a:rPr lang="cs-CZ" sz="2400" b="1" dirty="0"/>
              <a:t>porušil důležitou povinnost </a:t>
            </a:r>
            <a:r>
              <a:rPr lang="cs-CZ" sz="2400" dirty="0"/>
              <a:t>vyplývající z jeho zaměstnání, povolání, postavení nebo funkce nebo uloženou mu podle zákona.</a:t>
            </a:r>
          </a:p>
          <a:p>
            <a:r>
              <a:rPr lang="cs-CZ" sz="2400" i="1" dirty="0"/>
              <a:t>(3)</a:t>
            </a:r>
            <a:r>
              <a:rPr lang="cs-CZ" sz="2400" dirty="0"/>
              <a:t> Kdo z nedbalosti způsobí těžkou újmu na zdraví </a:t>
            </a:r>
            <a:r>
              <a:rPr lang="cs-CZ" sz="2400" b="1" dirty="0"/>
              <a:t>nejméně dvou osob </a:t>
            </a:r>
            <a:r>
              <a:rPr lang="cs-CZ" sz="2400" dirty="0"/>
              <a:t>proto, že hrubě porušil zákony o ochraně životního prostředí nebo zákony o bezpečnosti práce nebo dopravy anebo hygienické zákony, bude potrestán odnětím svobody na </a:t>
            </a:r>
            <a:r>
              <a:rPr lang="cs-CZ" sz="2400" b="1" dirty="0"/>
              <a:t>dvě léta až osm let</a:t>
            </a:r>
            <a:r>
              <a:rPr lang="cs-CZ" sz="2400" dirty="0"/>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57224" y="642918"/>
            <a:ext cx="7143800" cy="5429288"/>
          </a:xfrm>
          <a:prstGeom prst="rect">
            <a:avLst/>
          </a:prstGeom>
        </p:spPr>
        <p:txBody>
          <a:bodyPr wrap="square">
            <a:spAutoFit/>
          </a:bodyPr>
          <a:lstStyle/>
          <a:p>
            <a:r>
              <a:rPr lang="cs-CZ" sz="2400" b="1" dirty="0"/>
              <a:t>§ 148 TZ Ublížení na zdraví z nedbalosti</a:t>
            </a:r>
          </a:p>
          <a:p>
            <a:pPr>
              <a:buFont typeface="Arial" pitchFamily="34" charset="0"/>
              <a:buChar char="•"/>
            </a:pPr>
            <a:r>
              <a:rPr lang="cs-CZ" sz="2400" b="1" dirty="0"/>
              <a:t> </a:t>
            </a:r>
            <a:r>
              <a:rPr lang="cs-CZ" sz="2400" dirty="0"/>
              <a:t>Kdo jinému z nedbalosti </a:t>
            </a:r>
            <a:r>
              <a:rPr lang="cs-CZ" sz="2400" b="1" dirty="0"/>
              <a:t>ublíží na zdraví </a:t>
            </a:r>
            <a:r>
              <a:rPr lang="cs-CZ" sz="2400" dirty="0"/>
              <a:t>tím, že </a:t>
            </a:r>
            <a:r>
              <a:rPr lang="cs-CZ" sz="2400" b="1" dirty="0"/>
              <a:t>poruší důležitou povinnost vyplývající z jeho zaměstnání, povolání, postavení nebo funkce nebo uloženou mu    podle zákona,</a:t>
            </a:r>
            <a:r>
              <a:rPr lang="cs-CZ" sz="2400" dirty="0"/>
              <a:t> bude potrestán odnětím svobody až na </a:t>
            </a:r>
            <a:r>
              <a:rPr lang="cs-CZ" sz="2400" b="1" dirty="0"/>
              <a:t>jeden rok nebo zákazem činnosti. </a:t>
            </a:r>
          </a:p>
          <a:p>
            <a:endParaRPr lang="cs-CZ" sz="2400" dirty="0"/>
          </a:p>
          <a:p>
            <a:pPr>
              <a:buFont typeface="Arial" pitchFamily="34" charset="0"/>
              <a:buChar char="•"/>
            </a:pPr>
            <a:r>
              <a:rPr lang="cs-CZ" sz="2400" dirty="0"/>
              <a:t> Kdo z nedbalosti </a:t>
            </a:r>
            <a:r>
              <a:rPr lang="cs-CZ" sz="2400" b="1" dirty="0"/>
              <a:t>způsobí ublížení na zdraví nejméně dvou osob </a:t>
            </a:r>
            <a:r>
              <a:rPr lang="cs-CZ" sz="2400" dirty="0"/>
              <a:t>proto, že hrubě porušil zákony o ochraně životního prostředí nebo zákony o bezpečnosti práce nebo dopravy anebo hygienické zákony, bude potrestán odnětím svobody </a:t>
            </a:r>
            <a:r>
              <a:rPr lang="cs-CZ" sz="2400" b="1" dirty="0"/>
              <a:t>až na tři léta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85786" y="428605"/>
            <a:ext cx="7572428" cy="4893647"/>
          </a:xfrm>
          <a:prstGeom prst="rect">
            <a:avLst/>
          </a:prstGeom>
        </p:spPr>
        <p:txBody>
          <a:bodyPr wrap="square">
            <a:spAutoFit/>
          </a:bodyPr>
          <a:lstStyle/>
          <a:p>
            <a:r>
              <a:rPr lang="cs-CZ" sz="2400" b="1" dirty="0"/>
              <a:t>§ 150 TZ  Neposkytnutí pomoci</a:t>
            </a:r>
          </a:p>
          <a:p>
            <a:endParaRPr lang="cs-CZ" sz="2400" b="1" dirty="0"/>
          </a:p>
          <a:p>
            <a:r>
              <a:rPr lang="cs-CZ" sz="2400" dirty="0"/>
              <a:t>Kdo osobě, která je v nebezpečí smrti nebo jeví známky vážné poruchy zdraví nebo jiného vážného onemocnění, neposkytne potřebnou pomoc, ač tak může učinit bez nebezpečí pro sebe nebo jiného, bude potrestán odnětím svobody až na dvě léta.</a:t>
            </a:r>
          </a:p>
          <a:p>
            <a:r>
              <a:rPr lang="cs-CZ" sz="2400" i="1" dirty="0"/>
              <a:t>(2)</a:t>
            </a:r>
            <a:r>
              <a:rPr lang="cs-CZ" sz="2400" dirty="0"/>
              <a:t> </a:t>
            </a:r>
            <a:r>
              <a:rPr lang="cs-CZ" sz="2400" b="1" dirty="0"/>
              <a:t>Kdo osobě, která je v nebezpečí smrti nebo jeví známky vážné poruchy zdraví nebo vážného onemocnění, neposkytne potřebnou pomoc</a:t>
            </a:r>
            <a:r>
              <a:rPr lang="cs-CZ" sz="2400" dirty="0"/>
              <a:t>, </a:t>
            </a:r>
            <a:r>
              <a:rPr lang="cs-CZ" sz="2400" b="1" dirty="0"/>
              <a:t>ač je podle povahy svého zaměstnání povinen takovou pomoc poskytnout, bude potrestán odnětím svobody až na tři léta nebo zákazem činnosti.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642918"/>
            <a:ext cx="8229600" cy="571504"/>
          </a:xfrm>
        </p:spPr>
        <p:txBody>
          <a:bodyPr>
            <a:noAutofit/>
          </a:bodyPr>
          <a:lstStyle/>
          <a:p>
            <a:r>
              <a:rPr lang="cs-CZ" sz="3200" b="1" dirty="0"/>
              <a:t>Nutná obrana</a:t>
            </a:r>
          </a:p>
        </p:txBody>
      </p:sp>
      <p:sp>
        <p:nvSpPr>
          <p:cNvPr id="3" name="Zástupný symbol pro obsah 2"/>
          <p:cNvSpPr>
            <a:spLocks noGrp="1"/>
          </p:cNvSpPr>
          <p:nvPr>
            <p:ph idx="1"/>
          </p:nvPr>
        </p:nvSpPr>
        <p:spPr>
          <a:xfrm>
            <a:off x="457200" y="1500174"/>
            <a:ext cx="8229600" cy="4824426"/>
          </a:xfrm>
        </p:spPr>
        <p:txBody>
          <a:bodyPr>
            <a:normAutofit/>
          </a:bodyPr>
          <a:lstStyle/>
          <a:p>
            <a:r>
              <a:rPr lang="cs-CZ" sz="2400" dirty="0"/>
              <a:t>Čin jinak trestný, kterým někdo odvrací přímo hrozící nebo trvající útok na zájem chráněný zákonem, není trestným činem. </a:t>
            </a:r>
          </a:p>
          <a:p>
            <a:r>
              <a:rPr lang="cs-CZ" sz="2400" dirty="0"/>
              <a:t>K nutné obraně je oprávněn kdokoli, i když útok nesměřuje proti němu samotnému. Obrana musí směřovat vždy proti útočníkovi, tím se </a:t>
            </a:r>
            <a:r>
              <a:rPr lang="pl-PL" sz="2400" dirty="0"/>
              <a:t>podstatně liší od krajní nouze.</a:t>
            </a:r>
          </a:p>
          <a:p>
            <a:r>
              <a:rPr lang="cs-CZ" sz="2400" dirty="0"/>
              <a:t>O nutnou obranu nejde, byla-li obrana zcela zjevně nepřiměřená způsobu útoku.</a:t>
            </a:r>
          </a:p>
          <a:p>
            <a:pPr>
              <a:buNone/>
            </a:pPr>
            <a:endParaRPr lang="cs-CZ"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10334"/>
          </a:xfrm>
        </p:spPr>
        <p:txBody>
          <a:bodyPr>
            <a:noAutofit/>
          </a:bodyPr>
          <a:lstStyle/>
          <a:p>
            <a:r>
              <a:rPr lang="cs-CZ" sz="3200" b="1" dirty="0"/>
              <a:t>Krajní nouze</a:t>
            </a:r>
          </a:p>
        </p:txBody>
      </p:sp>
      <p:sp>
        <p:nvSpPr>
          <p:cNvPr id="3" name="Zástupný symbol pro obsah 2"/>
          <p:cNvSpPr>
            <a:spLocks noGrp="1"/>
          </p:cNvSpPr>
          <p:nvPr>
            <p:ph idx="1"/>
          </p:nvPr>
        </p:nvSpPr>
        <p:spPr>
          <a:xfrm>
            <a:off x="457200" y="1428736"/>
            <a:ext cx="8229600" cy="4895864"/>
          </a:xfrm>
        </p:spPr>
        <p:txBody>
          <a:bodyPr>
            <a:normAutofit/>
          </a:bodyPr>
          <a:lstStyle/>
          <a:p>
            <a:r>
              <a:rPr lang="cs-CZ" sz="2400" dirty="0"/>
              <a:t>Čin jinak trestný, kterým někdo odvrací nebezpečí přímo hrozící zájmu chráněnému zákonem, není trestným činem. </a:t>
            </a:r>
          </a:p>
          <a:p>
            <a:r>
              <a:rPr lang="cs-CZ" sz="2400" dirty="0"/>
              <a:t>Nejde o krajní nouzi, jestliže bylo možno toto nebezpečí za daných okolností odvrátit jinak</a:t>
            </a:r>
          </a:p>
          <a:p>
            <a:r>
              <a:rPr lang="cs-CZ" sz="2400" dirty="0"/>
              <a:t> anebo způsobený následek je zřejmě stejně závažný nebo ještě závažnější než ten, který hrozil.</a:t>
            </a:r>
          </a:p>
          <a:p>
            <a:pPr>
              <a:buNone/>
            </a:pPr>
            <a:r>
              <a:rPr lang="cs-CZ" sz="2400" dirty="0"/>
              <a:t>Při hodnocení je třeba brát v úvahu jen ty možnosti subjektu, kterými lze nebezpečí odvrátit včas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500042"/>
            <a:ext cx="8229600" cy="642942"/>
          </a:xfrm>
        </p:spPr>
        <p:txBody>
          <a:bodyPr>
            <a:normAutofit/>
          </a:bodyPr>
          <a:lstStyle/>
          <a:p>
            <a:r>
              <a:rPr lang="cs-CZ" sz="3200" b="1" dirty="0"/>
              <a:t>Povinná mlčenlivost</a:t>
            </a:r>
          </a:p>
        </p:txBody>
      </p:sp>
      <p:sp>
        <p:nvSpPr>
          <p:cNvPr id="3" name="Zástupný symbol pro obsah 2"/>
          <p:cNvSpPr>
            <a:spLocks noGrp="1"/>
          </p:cNvSpPr>
          <p:nvPr>
            <p:ph idx="1"/>
          </p:nvPr>
        </p:nvSpPr>
        <p:spPr>
          <a:xfrm>
            <a:off x="457200" y="1428736"/>
            <a:ext cx="8229600" cy="4786346"/>
          </a:xfrm>
        </p:spPr>
        <p:txBody>
          <a:bodyPr>
            <a:normAutofit/>
          </a:bodyPr>
          <a:lstStyle/>
          <a:p>
            <a:r>
              <a:rPr lang="cs-CZ" sz="2400" dirty="0"/>
              <a:t>Platí pro všechny zdravotnické pracovníky a jiné odborné pracovníky v souvislosti s výkonem jejich povolání včetně studentů a dalších osob vykonávajících činnost na základě jiných právních předpisů.</a:t>
            </a:r>
          </a:p>
          <a:p>
            <a:r>
              <a:rPr lang="cs-CZ" sz="2400" dirty="0"/>
              <a:t>Zbavení povinné mlčenlivosti pouze s prokazatelným souhlasem pacienta.</a:t>
            </a:r>
          </a:p>
          <a:p>
            <a:r>
              <a:rPr lang="cs-CZ" sz="2400" dirty="0"/>
              <a:t>Bez souhlasu pacienta lze poskytovat údaje jiným subjektům pouze v případě, že právní předpis stanoví oznamovací povinnost (§ 367 a § 368 trestního zákona), nepřekažení a neoznámení trestného činu)</a:t>
            </a:r>
          </a:p>
          <a:p>
            <a:r>
              <a:rPr lang="cs-CZ" sz="2400" dirty="0"/>
              <a:t>Porušením povinné mlčenlivosti je </a:t>
            </a:r>
            <a:r>
              <a:rPr lang="cs-CZ" sz="2400" b="1" dirty="0"/>
              <a:t>trestný čin neoprávněného nakládání s osobními údaji</a:t>
            </a:r>
            <a:endParaRPr lang="cs-CZ" sz="2400" dirty="0"/>
          </a:p>
          <a:p>
            <a:endParaRPr lang="cs-CZ"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8596" y="785794"/>
            <a:ext cx="8229600" cy="857256"/>
          </a:xfrm>
        </p:spPr>
        <p:txBody>
          <a:bodyPr>
            <a:normAutofit fontScale="90000"/>
          </a:bodyPr>
          <a:lstStyle/>
          <a:p>
            <a:r>
              <a:rPr lang="cs-CZ" sz="3100" b="1" dirty="0"/>
              <a:t>Nepřekažení trestného činu (§ 367 trestního zákoníku)</a:t>
            </a:r>
            <a:br>
              <a:rPr lang="cs-CZ" dirty="0"/>
            </a:br>
            <a:endParaRPr lang="cs-CZ" dirty="0"/>
          </a:p>
        </p:txBody>
      </p:sp>
      <p:sp>
        <p:nvSpPr>
          <p:cNvPr id="3" name="Zástupný symbol pro obsah 2"/>
          <p:cNvSpPr>
            <a:spLocks noGrp="1"/>
          </p:cNvSpPr>
          <p:nvPr>
            <p:ph idx="1"/>
          </p:nvPr>
        </p:nvSpPr>
        <p:spPr>
          <a:xfrm>
            <a:off x="457200" y="1214422"/>
            <a:ext cx="8229600" cy="5214974"/>
          </a:xfrm>
        </p:spPr>
        <p:txBody>
          <a:bodyPr>
            <a:normAutofit/>
          </a:bodyPr>
          <a:lstStyle/>
          <a:p>
            <a:r>
              <a:rPr lang="cs-CZ" sz="2000" dirty="0"/>
              <a:t>Kdo se hodnověrným způsobem dozví, že někdo připravuje nebo páchá některý z vyjmenovaných trestných činů, a trestný čin nepřekazí, bude potrestán odnětím svobody až na 3 léta.</a:t>
            </a:r>
          </a:p>
          <a:p>
            <a:r>
              <a:rPr lang="cs-CZ" sz="2000" dirty="0"/>
              <a:t>Jedná se např. o trestný čin vraždy, zabití, těžkého ublížení na zdraví, mučení a jiného nelidského a krutého zacházení, obchodování s lidmi, zbavení osobní svobody, loupeže, vydírání, znásilnění, pohlavního zneužití, </a:t>
            </a:r>
            <a:r>
              <a:rPr lang="cs-CZ" sz="2000" dirty="0" err="1"/>
              <a:t>zneužití</a:t>
            </a:r>
            <a:r>
              <a:rPr lang="cs-CZ" sz="2000" dirty="0"/>
              <a:t> dítěte k výrobě pornografie, týrání svěřené osoby, některých závažných majetkových a hospodářských trestných činů aj.</a:t>
            </a:r>
          </a:p>
          <a:p>
            <a:r>
              <a:rPr lang="cs-CZ" sz="2000" dirty="0"/>
              <a:t>V případě některých trestných činů, není uvedení osoby blízké v nebezpečí trestního stíhání důvodem pro beztrestnost, např. v případě trestného činu vlastizrady, rozvracení republiky, teroristického útoku, vyzvědačství, útoku proti lidskosti aj.</a:t>
            </a:r>
          </a:p>
          <a:p>
            <a:endParaRPr lang="cs-CZ" sz="2000" dirty="0"/>
          </a:p>
          <a:p>
            <a:r>
              <a:rPr lang="cs-CZ" sz="2000" b="1" dirty="0"/>
              <a:t>Překazit trestný čin lze např. jeho včasným oznámením státnímu zástupci nebo policejnímu orgánu</a:t>
            </a:r>
            <a:r>
              <a:rPr lang="cs-CZ" sz="2000" dirty="0"/>
              <a:t>.</a:t>
            </a:r>
          </a:p>
          <a:p>
            <a:endParaRPr lang="cs-CZ"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042"/>
            <a:ext cx="8229600" cy="642942"/>
          </a:xfrm>
        </p:spPr>
        <p:txBody>
          <a:bodyPr>
            <a:normAutofit/>
          </a:bodyPr>
          <a:lstStyle/>
          <a:p>
            <a:r>
              <a:rPr lang="cs-CZ" sz="2800" b="1" dirty="0"/>
              <a:t>Neoznámení trestného činu (§ 368 trestního zákoníku)</a:t>
            </a:r>
            <a:endParaRPr lang="cs-CZ" sz="2800" dirty="0"/>
          </a:p>
        </p:txBody>
      </p:sp>
      <p:sp>
        <p:nvSpPr>
          <p:cNvPr id="3" name="Zástupný symbol pro obsah 2"/>
          <p:cNvSpPr>
            <a:spLocks noGrp="1"/>
          </p:cNvSpPr>
          <p:nvPr>
            <p:ph idx="1"/>
          </p:nvPr>
        </p:nvSpPr>
        <p:spPr>
          <a:xfrm>
            <a:off x="457200" y="1643050"/>
            <a:ext cx="8229600" cy="4929222"/>
          </a:xfrm>
        </p:spPr>
        <p:txBody>
          <a:bodyPr>
            <a:noAutofit/>
          </a:bodyPr>
          <a:lstStyle/>
          <a:p>
            <a:r>
              <a:rPr lang="cs-CZ" sz="2400" dirty="0">
                <a:latin typeface="Calibri" pitchFamily="34" charset="0"/>
              </a:rPr>
              <a:t>Kdo se </a:t>
            </a:r>
            <a:r>
              <a:rPr lang="cs-CZ" sz="2400" b="1" dirty="0">
                <a:latin typeface="Calibri" pitchFamily="34" charset="0"/>
              </a:rPr>
              <a:t>hodnověrným způsobem dozví, že byl spáchán některý z vyjmenovaných trestných činů, a trestný čin neoznámí bez odkladu státnímu zástupci nebo policejnímu orgánu, bude potrestán odnětím svobody až na 3 léta.</a:t>
            </a:r>
          </a:p>
          <a:p>
            <a:r>
              <a:rPr lang="cs-CZ" sz="2400" dirty="0">
                <a:latin typeface="Calibri" pitchFamily="34" charset="0"/>
              </a:rPr>
              <a:t>Jedná se např. o trestný čin vraždy, zabití, těžkého ublížení na zdraví, mučení a jiného nelidského a krutého zacházení, obchodování s lidmi, </a:t>
            </a:r>
            <a:r>
              <a:rPr lang="cs-CZ" sz="2400" b="1" dirty="0">
                <a:latin typeface="Calibri" pitchFamily="34" charset="0"/>
              </a:rPr>
              <a:t>zbavení osobní svobody</a:t>
            </a:r>
            <a:r>
              <a:rPr lang="cs-CZ" sz="2400" dirty="0">
                <a:latin typeface="Calibri" pitchFamily="34" charset="0"/>
              </a:rPr>
              <a:t>, zneužití dítěte k výrobě pornografie, </a:t>
            </a:r>
            <a:r>
              <a:rPr lang="cs-CZ" sz="2400" b="1" dirty="0">
                <a:latin typeface="Calibri" pitchFamily="34" charset="0"/>
              </a:rPr>
              <a:t>týrání svěřené osoby</a:t>
            </a:r>
            <a:r>
              <a:rPr lang="cs-CZ" sz="2400" dirty="0">
                <a:latin typeface="Calibri" pitchFamily="34" charset="0"/>
              </a:rPr>
              <a:t>, některých závažných hospodářských trestných činů aj.</a:t>
            </a:r>
          </a:p>
          <a:p>
            <a:r>
              <a:rPr lang="cs-CZ" sz="2400" b="1" dirty="0">
                <a:latin typeface="Calibri" pitchFamily="34" charset="0"/>
              </a:rPr>
              <a:t>Oznamovací povinnost vzniká i v případě, kdy oznamovatel nezná pachatele, který trestný čin spáchal.</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14348" y="857233"/>
            <a:ext cx="7858180" cy="4154984"/>
          </a:xfrm>
          <a:prstGeom prst="rect">
            <a:avLst/>
          </a:prstGeom>
        </p:spPr>
        <p:txBody>
          <a:bodyPr wrap="square">
            <a:spAutoFit/>
          </a:bodyPr>
          <a:lstStyle/>
          <a:p>
            <a:r>
              <a:rPr lang="cs-CZ" sz="2400" b="1" dirty="0">
                <a:latin typeface="Calibri" pitchFamily="34" charset="0"/>
              </a:rPr>
              <a:t>Oznamovací povinnost nemá </a:t>
            </a:r>
            <a:r>
              <a:rPr lang="cs-CZ" sz="2400" dirty="0">
                <a:latin typeface="Calibri" pitchFamily="34" charset="0"/>
              </a:rPr>
              <a:t>pouze </a:t>
            </a:r>
            <a:r>
              <a:rPr lang="cs-CZ" sz="2400" b="1" dirty="0">
                <a:latin typeface="Calibri" pitchFamily="34" charset="0"/>
              </a:rPr>
              <a:t>advokát </a:t>
            </a:r>
            <a:r>
              <a:rPr lang="cs-CZ" sz="2400" dirty="0">
                <a:latin typeface="Calibri" pitchFamily="34" charset="0"/>
              </a:rPr>
              <a:t>nebo jeho zaměstnanec, který se o spáchání trestného činu dozvěděl v souvislosti s výkonem advokacie nebo právní praxe, </a:t>
            </a:r>
            <a:r>
              <a:rPr lang="cs-CZ" sz="2400" b="1" dirty="0">
                <a:latin typeface="Calibri" pitchFamily="34" charset="0"/>
              </a:rPr>
              <a:t>a duchovní registrované církve </a:t>
            </a:r>
            <a:r>
              <a:rPr lang="cs-CZ" sz="2400" dirty="0">
                <a:latin typeface="Calibri" pitchFamily="34" charset="0"/>
              </a:rPr>
              <a:t>a náboženské společnosti s oprávněním k výkonu zvláštních práv, dozví-li se o spáchání trestného činu s výkonem zpovědního tajemství.</a:t>
            </a:r>
          </a:p>
          <a:p>
            <a:endParaRPr lang="cs-CZ" sz="2400" b="1" dirty="0">
              <a:latin typeface="Calibri" pitchFamily="34" charset="0"/>
            </a:endParaRPr>
          </a:p>
          <a:p>
            <a:r>
              <a:rPr lang="cs-CZ" sz="2400" b="1" dirty="0">
                <a:latin typeface="Calibri" pitchFamily="34" charset="0"/>
              </a:rPr>
              <a:t>Neoznámení tohoto činu není trestné, nemohl-li pachatel oznámení učinit, aniž by sebe nebo osobu blízkou uvedl v nebezpečí smrti, ublížení na zdraví, jiné závažné újmy nebo trestního stíhání.</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42918"/>
            <a:ext cx="8229600" cy="571504"/>
          </a:xfrm>
        </p:spPr>
        <p:txBody>
          <a:bodyPr>
            <a:normAutofit fontScale="90000"/>
          </a:bodyPr>
          <a:lstStyle/>
          <a:p>
            <a:br>
              <a:rPr lang="cs-CZ" dirty="0"/>
            </a:br>
            <a:endParaRPr lang="cs-CZ" dirty="0"/>
          </a:p>
        </p:txBody>
      </p:sp>
      <p:sp>
        <p:nvSpPr>
          <p:cNvPr id="3" name="Zástupný symbol pro obsah 2"/>
          <p:cNvSpPr>
            <a:spLocks noGrp="1"/>
          </p:cNvSpPr>
          <p:nvPr>
            <p:ph idx="1"/>
          </p:nvPr>
        </p:nvSpPr>
        <p:spPr>
          <a:xfrm>
            <a:off x="500034" y="500042"/>
            <a:ext cx="8229600" cy="5857916"/>
          </a:xfrm>
        </p:spPr>
        <p:txBody>
          <a:bodyPr>
            <a:noAutofit/>
          </a:bodyPr>
          <a:lstStyle/>
          <a:p>
            <a:pPr>
              <a:buNone/>
            </a:pPr>
            <a:r>
              <a:rPr lang="cs-CZ" sz="2400" b="1" dirty="0">
                <a:latin typeface="+mj-lt"/>
              </a:rPr>
              <a:t>§ 180 </a:t>
            </a:r>
            <a:r>
              <a:rPr lang="cs-CZ" sz="2400" b="1" dirty="0" err="1">
                <a:latin typeface="+mj-lt"/>
              </a:rPr>
              <a:t>Tr</a:t>
            </a:r>
            <a:r>
              <a:rPr lang="cs-CZ" sz="2400" b="1" dirty="0">
                <a:latin typeface="+mj-lt"/>
              </a:rPr>
              <a:t>. Z. Neoprávněné nakládání s osobními údaji</a:t>
            </a:r>
          </a:p>
          <a:p>
            <a:r>
              <a:rPr lang="cs-CZ" sz="2400" dirty="0">
                <a:latin typeface="+mj-lt"/>
              </a:rPr>
              <a:t>(1) Kdo, byť i z nedbalosti, neoprávněně zveřejní, sdělí, zpřístupní, jinak zpracovává nebo si přisvojí osobní údaje, které byly o jiném shromážděné v souvislosti s výkonem veřejné moci, a způsobí tím vážnou újmu na právech nebo oprávněných zájmech osoby, jíž se osobní údaje týkají, bude potrestán </a:t>
            </a:r>
            <a:r>
              <a:rPr lang="cs-CZ" sz="2400" b="1" dirty="0">
                <a:latin typeface="+mj-lt"/>
              </a:rPr>
              <a:t>odnětím svobody až na tři léta nebo zákazem činnosti.</a:t>
            </a:r>
          </a:p>
          <a:p>
            <a:r>
              <a:rPr lang="cs-CZ" sz="2400" dirty="0">
                <a:latin typeface="+mj-lt"/>
              </a:rPr>
              <a:t>(2) </a:t>
            </a:r>
            <a:r>
              <a:rPr lang="cs-CZ" sz="2400" b="1" dirty="0">
                <a:latin typeface="+mj-lt"/>
              </a:rPr>
              <a:t>Stejně bude potrestán, kdo, byť i z nedbalosti, poruší státem uloženou nebo uznanou povinnost mlčenlivosti tím, že neoprávněně zveřejní, sdělí nebo zpřístupní třetí osobě osobní údaje získané v souvislosti s výkonem svého povolání, zaměstnání nebo funkce, a způsobí tím vážnou újmu na právech nebo oprávněných zájmech osoby, jíž se osobní údaje týkají.</a:t>
            </a:r>
          </a:p>
          <a:p>
            <a:pPr>
              <a:buNone/>
            </a:pPr>
            <a:r>
              <a:rPr lang="cs-CZ" sz="2400" dirty="0"/>
              <a:t>. </a:t>
            </a:r>
          </a:p>
          <a:p>
            <a:endParaRPr lang="cs-CZ"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8596" y="285728"/>
            <a:ext cx="8429684" cy="6463308"/>
          </a:xfrm>
          <a:prstGeom prst="rect">
            <a:avLst/>
          </a:prstGeom>
        </p:spPr>
        <p:txBody>
          <a:bodyPr wrap="square">
            <a:spAutoFit/>
          </a:bodyPr>
          <a:lstStyle/>
          <a:p>
            <a:r>
              <a:rPr lang="cs-CZ" b="1" dirty="0"/>
              <a:t>Práva pacienta nemůže uplatnit pacient</a:t>
            </a:r>
            <a:r>
              <a:rPr lang="cs-CZ" dirty="0"/>
              <a:t>, kterému je poskytována záchytná služba nebo který je povinen se podrobit odbornému lékařskému vyšetření podle zákona o ochraně zdraví před škodlivými účinky návykových látek. Tento pacient rovněž nemůže odmítnout přítomnost příslušníka Policie České republiky, příslušníka Vojenské policie, strážníka obecní policie nebo příslušníka Vězeňské služby České republiky který na žádost poskytovatele poskytuje součinnost při poskytování záchytné služby nebo při vyšetření.</a:t>
            </a:r>
          </a:p>
          <a:p>
            <a:endParaRPr lang="cs-CZ" dirty="0"/>
          </a:p>
          <a:p>
            <a:r>
              <a:rPr lang="cs-CZ" b="1" dirty="0"/>
              <a:t>Možnost volby poskytovatele a zdravotnického zařízení se nevztahuje </a:t>
            </a:r>
            <a:r>
              <a:rPr lang="cs-CZ" dirty="0"/>
              <a:t>na:</a:t>
            </a:r>
          </a:p>
          <a:p>
            <a:pPr>
              <a:buFont typeface="Arial" pitchFamily="34" charset="0"/>
              <a:buChar char="•"/>
            </a:pPr>
            <a:r>
              <a:rPr lang="cs-CZ" dirty="0"/>
              <a:t>zdravotnickou záchrannou službu, </a:t>
            </a:r>
          </a:p>
          <a:p>
            <a:pPr>
              <a:buFont typeface="Arial" pitchFamily="34" charset="0"/>
              <a:buChar char="•"/>
            </a:pPr>
            <a:r>
              <a:rPr lang="cs-CZ" dirty="0"/>
              <a:t>záchytnou službu,</a:t>
            </a:r>
          </a:p>
          <a:p>
            <a:pPr>
              <a:buFont typeface="Arial" pitchFamily="34" charset="0"/>
              <a:buChar char="•"/>
            </a:pPr>
            <a:r>
              <a:rPr lang="cs-CZ" dirty="0"/>
              <a:t>nařízenou izolaci, karanténu nebo ochranné léčení,</a:t>
            </a:r>
          </a:p>
          <a:p>
            <a:pPr>
              <a:buFont typeface="Arial" pitchFamily="34" charset="0"/>
              <a:buChar char="•"/>
            </a:pPr>
            <a:r>
              <a:rPr lang="cs-CZ" dirty="0"/>
              <a:t>Pracovně lékařské služby,</a:t>
            </a:r>
          </a:p>
          <a:p>
            <a:pPr>
              <a:buFont typeface="Arial" pitchFamily="34" charset="0"/>
              <a:buChar char="•"/>
            </a:pPr>
            <a:r>
              <a:rPr lang="cs-CZ" dirty="0"/>
              <a:t>osoby, jejichž zdravotní stav je posuzován pro účely poskytování služeb v oblasti zaměstnanosti</a:t>
            </a:r>
            <a:r>
              <a:rPr lang="cs-CZ" b="1" dirty="0"/>
              <a:t> </a:t>
            </a:r>
            <a:r>
              <a:rPr lang="cs-CZ" dirty="0"/>
              <a:t>a pro účely sociálního zabezpečení</a:t>
            </a:r>
            <a:r>
              <a:rPr lang="cs-CZ" b="1" baseline="30000" dirty="0"/>
              <a:t>,</a:t>
            </a:r>
          </a:p>
          <a:p>
            <a:pPr>
              <a:buFont typeface="Arial" pitchFamily="34" charset="0"/>
              <a:buChar char="•"/>
            </a:pPr>
            <a:r>
              <a:rPr lang="cs-CZ" dirty="0"/>
              <a:t>osoby ve výkonu vazby, trestu odnětí svobody, zabezpečovací detence, v zařízení pro zajištění cizinců nebo v přijímacím středisku,</a:t>
            </a:r>
          </a:p>
          <a:p>
            <a:pPr>
              <a:buFont typeface="Arial" pitchFamily="34" charset="0"/>
              <a:buChar char="•"/>
            </a:pPr>
            <a:r>
              <a:rPr lang="cs-CZ" dirty="0"/>
              <a:t>Vojáky v činné službě nebo v aktivní záloze,</a:t>
            </a:r>
          </a:p>
          <a:p>
            <a:pPr>
              <a:buFont typeface="Arial" pitchFamily="34" charset="0"/>
              <a:buChar char="•"/>
            </a:pPr>
            <a:r>
              <a:rPr lang="cs-CZ" dirty="0"/>
              <a:t>případy, kdy jiný právní předpis stanoví posuzujícího poskytovatele, nebo jde-li o určení poskytovatele osobou k tomu oprávněnou na základě jiného právního předpisu,</a:t>
            </a:r>
          </a:p>
          <a:p>
            <a:pPr>
              <a:buFont typeface="Arial" pitchFamily="34" charset="0"/>
              <a:buChar char="•"/>
            </a:pPr>
            <a:endParaRPr lang="cs-CZ" dirty="0"/>
          </a:p>
          <a:p>
            <a:pPr>
              <a:buFont typeface="Arial" pitchFamily="34" charset="0"/>
              <a:buChar char="•"/>
            </a:pPr>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42910" y="714356"/>
            <a:ext cx="8215370" cy="5262979"/>
          </a:xfrm>
          <a:prstGeom prst="rect">
            <a:avLst/>
          </a:prstGeom>
        </p:spPr>
        <p:txBody>
          <a:bodyPr wrap="square">
            <a:spAutoFit/>
          </a:bodyPr>
          <a:lstStyle/>
          <a:p>
            <a:r>
              <a:rPr lang="cs-CZ" dirty="0"/>
              <a:t> </a:t>
            </a:r>
            <a:r>
              <a:rPr lang="cs-CZ" sz="2400" dirty="0">
                <a:latin typeface="+mj-lt"/>
              </a:rPr>
              <a:t>(3) </a:t>
            </a:r>
            <a:r>
              <a:rPr lang="cs-CZ" sz="2400" b="1" dirty="0">
                <a:latin typeface="+mj-lt"/>
              </a:rPr>
              <a:t>Odnětím svobody na jeden rok až pět let, peněžitým trestem nebo zákazem činnosti </a:t>
            </a:r>
            <a:r>
              <a:rPr lang="cs-CZ" sz="2400" dirty="0">
                <a:latin typeface="+mj-lt"/>
              </a:rPr>
              <a:t>bude pachatel potrestán,</a:t>
            </a:r>
          </a:p>
          <a:p>
            <a:r>
              <a:rPr lang="cs-CZ" sz="2400" dirty="0">
                <a:latin typeface="+mj-lt"/>
              </a:rPr>
              <a:t>a) spáchá-li čin jako člen organizované skupiny,</a:t>
            </a:r>
          </a:p>
          <a:p>
            <a:r>
              <a:rPr lang="cs-CZ" sz="2400" dirty="0">
                <a:latin typeface="+mj-lt"/>
              </a:rPr>
              <a:t>b</a:t>
            </a:r>
            <a:r>
              <a:rPr lang="cs-CZ" sz="2400" b="1" dirty="0">
                <a:latin typeface="+mj-lt"/>
              </a:rPr>
              <a:t>) spáchá-li takový čin tiskem, filmem, rozhlasem, televizí, veřejně přístupnou počítačovou sítí nebo jiným obdobně účinným způsobem,</a:t>
            </a:r>
          </a:p>
          <a:p>
            <a:r>
              <a:rPr lang="cs-CZ" sz="2400" dirty="0">
                <a:latin typeface="+mj-lt"/>
              </a:rPr>
              <a:t>c) způsobí-li takovým činem značnou škodu, nebo</a:t>
            </a:r>
          </a:p>
          <a:p>
            <a:r>
              <a:rPr lang="cs-CZ" sz="2400" dirty="0">
                <a:latin typeface="+mj-lt"/>
              </a:rPr>
              <a:t>d) spáchá-li takový čin v úmyslu získat pro sebe nebo pro jiného značný prospěch.</a:t>
            </a:r>
          </a:p>
          <a:p>
            <a:r>
              <a:rPr lang="cs-CZ" sz="2400" dirty="0">
                <a:latin typeface="+mj-lt"/>
              </a:rPr>
              <a:t>(4) Odnětím svobody na tři léta až osm let bude pachatel potrestán,</a:t>
            </a:r>
          </a:p>
          <a:p>
            <a:r>
              <a:rPr lang="cs-CZ" sz="2400" dirty="0">
                <a:latin typeface="+mj-lt"/>
              </a:rPr>
              <a:t>a) způsobí-li činem škodu velkého rozsahu, nebo</a:t>
            </a:r>
          </a:p>
          <a:p>
            <a:r>
              <a:rPr lang="cs-CZ" sz="2400" dirty="0">
                <a:latin typeface="+mj-lt"/>
              </a:rPr>
              <a:t>b) spáchá-li takový čin v úmyslu získat pro sebe nebo pro jiného prospěch velkého rozsah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1480"/>
            <a:ext cx="8229600" cy="1071570"/>
          </a:xfrm>
        </p:spPr>
        <p:txBody>
          <a:bodyPr>
            <a:noAutofit/>
          </a:bodyPr>
          <a:lstStyle/>
          <a:p>
            <a:r>
              <a:rPr lang="cs-CZ" sz="3200" b="1" dirty="0"/>
              <a:t>Poskytování údajů policii ČR bez souhlasu pacienta</a:t>
            </a:r>
          </a:p>
        </p:txBody>
      </p:sp>
      <p:sp>
        <p:nvSpPr>
          <p:cNvPr id="3" name="Zástupný symbol pro obsah 2"/>
          <p:cNvSpPr>
            <a:spLocks noGrp="1"/>
          </p:cNvSpPr>
          <p:nvPr>
            <p:ph idx="1"/>
          </p:nvPr>
        </p:nvSpPr>
        <p:spPr>
          <a:xfrm>
            <a:off x="457200" y="2000240"/>
            <a:ext cx="8229600" cy="4125923"/>
          </a:xfrm>
        </p:spPr>
        <p:txBody>
          <a:bodyPr>
            <a:normAutofit/>
          </a:bodyPr>
          <a:lstStyle/>
          <a:p>
            <a:r>
              <a:rPr lang="cs-CZ" sz="2400" dirty="0">
                <a:latin typeface="+mj-lt"/>
              </a:rPr>
              <a:t>Jde-li o trestný čin, který podléhá oznamovací povinnosti nebo povinnosti překazit trestný čin</a:t>
            </a:r>
          </a:p>
          <a:p>
            <a:r>
              <a:rPr lang="cs-CZ" sz="2400" dirty="0">
                <a:latin typeface="+mj-lt"/>
              </a:rPr>
              <a:t>V případě </a:t>
            </a:r>
            <a:r>
              <a:rPr lang="cs-CZ" sz="2400" b="1" dirty="0">
                <a:latin typeface="+mj-lt"/>
              </a:rPr>
              <a:t>vyhlášení celostátního pátrání poskytnout informace o době a místě poskytnutí zdravotních služeb takovéto osobě bez sdělení zdravotního stavu </a:t>
            </a:r>
            <a:r>
              <a:rPr lang="cs-CZ" sz="2400" dirty="0">
                <a:latin typeface="+mj-lt"/>
              </a:rPr>
              <a:t>(písemný dotaz policie založit do zdravotnické dokumentace)</a:t>
            </a:r>
          </a:p>
          <a:p>
            <a:r>
              <a:rPr lang="cs-CZ" sz="2400" b="1" dirty="0">
                <a:latin typeface="+mj-lt"/>
              </a:rPr>
              <a:t>V ostatních případech v trestním řízení pouze s písemným souhlasem soudce </a:t>
            </a:r>
            <a:r>
              <a:rPr lang="cs-CZ" sz="2400" dirty="0">
                <a:latin typeface="+mj-lt"/>
              </a:rPr>
              <a:t>(souhlas založit do zdravotnické dokumentace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81772"/>
          </a:xfrm>
        </p:spPr>
        <p:txBody>
          <a:bodyPr>
            <a:normAutofit/>
          </a:bodyPr>
          <a:lstStyle/>
          <a:p>
            <a:r>
              <a:rPr lang="cs-CZ" sz="2800" b="1" dirty="0"/>
              <a:t>Předání originálu zdravotnické dokumentace PČR</a:t>
            </a:r>
          </a:p>
        </p:txBody>
      </p:sp>
      <p:sp>
        <p:nvSpPr>
          <p:cNvPr id="3" name="Zástupný symbol pro obsah 2"/>
          <p:cNvSpPr>
            <a:spLocks noGrp="1"/>
          </p:cNvSpPr>
          <p:nvPr>
            <p:ph idx="1"/>
          </p:nvPr>
        </p:nvSpPr>
        <p:spPr>
          <a:xfrm>
            <a:off x="457200" y="1714488"/>
            <a:ext cx="8229600" cy="4610112"/>
          </a:xfrm>
        </p:spPr>
        <p:txBody>
          <a:bodyPr>
            <a:normAutofit/>
          </a:bodyPr>
          <a:lstStyle/>
          <a:p>
            <a:pPr>
              <a:buNone/>
            </a:pPr>
            <a:r>
              <a:rPr lang="cs-CZ" sz="2400" b="1" i="1" dirty="0"/>
              <a:t>Policie jako taková nemá na to právo.</a:t>
            </a:r>
          </a:p>
          <a:p>
            <a:r>
              <a:rPr lang="cs-CZ" sz="2400" dirty="0"/>
              <a:t>V případě, že tak učiní s odkazem na zajištění věci důležité pro trestní řízení podle trestního řádu, pak se podřídit (možný přezkum tohoto postupu nadřízeným orgánem nebo GIBS)</a:t>
            </a:r>
          </a:p>
          <a:p>
            <a:r>
              <a:rPr lang="cs-CZ" sz="2400" dirty="0"/>
              <a:t>Pokud ustanoví soudního znalce, umožnit mu nahlédnutí do originálu dokumentace a pořízení kopie.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938962"/>
          </a:xfrm>
        </p:spPr>
        <p:txBody>
          <a:bodyPr>
            <a:normAutofit/>
          </a:bodyPr>
          <a:lstStyle/>
          <a:p>
            <a:r>
              <a:rPr lang="cs-CZ" sz="2800" b="1" dirty="0"/>
              <a:t>Podání vysvětlení týkající se péče o konkrétního pacienta nebo konkrétní situace</a:t>
            </a:r>
          </a:p>
        </p:txBody>
      </p:sp>
      <p:sp>
        <p:nvSpPr>
          <p:cNvPr id="3" name="Zástupný symbol pro obsah 2"/>
          <p:cNvSpPr>
            <a:spLocks noGrp="1"/>
          </p:cNvSpPr>
          <p:nvPr>
            <p:ph idx="1"/>
          </p:nvPr>
        </p:nvSpPr>
        <p:spPr/>
        <p:txBody>
          <a:bodyPr>
            <a:normAutofit/>
          </a:bodyPr>
          <a:lstStyle/>
          <a:p>
            <a:r>
              <a:rPr lang="cs-CZ" sz="2400" b="1" dirty="0">
                <a:latin typeface="+mj-lt"/>
              </a:rPr>
              <a:t>Pokud jde o žijícího pacienta, je třeba, aby policie doložila jeho písemný souhlas s poskytnutím informací, které jinak podléhají povinné mlčenlivosti.</a:t>
            </a:r>
          </a:p>
          <a:p>
            <a:r>
              <a:rPr lang="cs-CZ" sz="2400" dirty="0">
                <a:latin typeface="+mj-lt"/>
              </a:rPr>
              <a:t>V případě předvedení zdravotnického pracovníka k podání vysvětlení na policejní služebnu, má tento </a:t>
            </a:r>
            <a:r>
              <a:rPr lang="cs-CZ" sz="2400" b="1" dirty="0">
                <a:latin typeface="+mj-lt"/>
              </a:rPr>
              <a:t>právo na účast svého právního zástupce </a:t>
            </a:r>
            <a:r>
              <a:rPr lang="cs-CZ" sz="2400" dirty="0">
                <a:latin typeface="+mj-lt"/>
              </a:rPr>
              <a:t>a není povinen vypovídat, pokud by výpovědí porušil povinnou mlčenlivost nebo způsobil nebezpečí trestního stíhání sobě nebo osobě blízké</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71472" y="785794"/>
            <a:ext cx="8143932" cy="5539978"/>
          </a:xfrm>
          <a:prstGeom prst="rect">
            <a:avLst/>
          </a:prstGeom>
        </p:spPr>
        <p:txBody>
          <a:bodyPr wrap="square">
            <a:spAutoFit/>
          </a:bodyPr>
          <a:lstStyle/>
          <a:p>
            <a:r>
              <a:rPr lang="cs-CZ" sz="2400" b="1" dirty="0">
                <a:latin typeface="+mj-lt"/>
              </a:rPr>
              <a:t>Policie je povinna trestní oznámení prověřit, pokud oznamovatel tvrdí, že chybným postupem byla způsobena pacientovi újma na zdraví nebo smrt.</a:t>
            </a:r>
          </a:p>
          <a:p>
            <a:r>
              <a:rPr lang="cs-CZ" sz="2400" dirty="0">
                <a:latin typeface="+mj-lt"/>
              </a:rPr>
              <a:t>Zpravidla si vyžádá znalecký posudek</a:t>
            </a:r>
          </a:p>
          <a:p>
            <a:r>
              <a:rPr lang="cs-CZ" sz="2400" dirty="0">
                <a:latin typeface="+mj-lt"/>
              </a:rPr>
              <a:t>Na základě jeho výsledku pak může být zahájeno trestní stíhání.</a:t>
            </a:r>
          </a:p>
          <a:p>
            <a:r>
              <a:rPr lang="cs-CZ" sz="2400" dirty="0">
                <a:latin typeface="+mj-lt"/>
              </a:rPr>
              <a:t>Pokud nedošlo k odbornému pochybení, policejní orgán trestní oznámení odloží usnesením. (poškozený může podat stížnost, o které rozhoduje státní zástupce.</a:t>
            </a:r>
          </a:p>
          <a:p>
            <a:r>
              <a:rPr lang="cs-CZ" sz="2400" i="1" dirty="0">
                <a:latin typeface="+mj-lt"/>
              </a:rPr>
              <a:t>Na základě nálezu ústavního soudu, měl by policejní orgán umožnit přístup do trestního spisu osobě proti níž bylo trestní stíhání zastaveno (v zákoně tato povinnost stanovena není)</a:t>
            </a:r>
          </a:p>
          <a:p>
            <a:r>
              <a:rPr lang="cs-CZ" sz="2400" dirty="0">
                <a:latin typeface="+mj-lt"/>
              </a:rPr>
              <a:t>Pokud není dovozena příčinná souvislost mezi profesním pochybením a újmou na zdraví či smrtí, policejní orgán, státní zástupce nebo soud předat věc k vyřešení profesní komoře.</a:t>
            </a:r>
          </a:p>
          <a:p>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500042"/>
            <a:ext cx="8229600" cy="785818"/>
          </a:xfrm>
        </p:spPr>
        <p:txBody>
          <a:bodyPr>
            <a:normAutofit/>
          </a:bodyPr>
          <a:lstStyle/>
          <a:p>
            <a:r>
              <a:rPr lang="cs-CZ" sz="3200" b="1" dirty="0"/>
              <a:t>Znalecký posudek</a:t>
            </a:r>
          </a:p>
        </p:txBody>
      </p:sp>
      <p:sp>
        <p:nvSpPr>
          <p:cNvPr id="3" name="Zástupný symbol pro obsah 2"/>
          <p:cNvSpPr>
            <a:spLocks noGrp="1"/>
          </p:cNvSpPr>
          <p:nvPr>
            <p:ph idx="1"/>
          </p:nvPr>
        </p:nvSpPr>
        <p:spPr>
          <a:xfrm>
            <a:off x="457200" y="1357298"/>
            <a:ext cx="8229600" cy="4768865"/>
          </a:xfrm>
        </p:spPr>
        <p:txBody>
          <a:bodyPr>
            <a:normAutofit/>
          </a:bodyPr>
          <a:lstStyle/>
          <a:p>
            <a:r>
              <a:rPr lang="cs-CZ" sz="2400" dirty="0"/>
              <a:t>Policie si vyžádá znalecký posudek (znalec nemusí mít medicínskou kvalifikaci v oboru, kterého se případ týká)</a:t>
            </a:r>
          </a:p>
          <a:p>
            <a:r>
              <a:rPr lang="cs-CZ" sz="2400" dirty="0"/>
              <a:t>V takovém případě je třeba se ohradit a obstarat si vlastní znalecký posudek, který poukáže na případné rozpory a nepřesnosti – ten je pro účely soudního řízení považován za listinný důkaz. Lze požádat o jeho zpracování oborovou komisi ČLK.  Posudek je poskytnut bezplatně.</a:t>
            </a:r>
          </a:p>
          <a:p>
            <a:r>
              <a:rPr lang="cs-CZ" sz="2400" dirty="0"/>
              <a:t>V případě soudního jednání je vhodné žádat, aby soud si vyžádal tzv. revizní posudek – ten zpracovává subjekt s příslušnou kvalifikací</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81772"/>
          </a:xfrm>
        </p:spPr>
        <p:txBody>
          <a:bodyPr>
            <a:normAutofit/>
          </a:bodyPr>
          <a:lstStyle/>
          <a:p>
            <a:r>
              <a:rPr lang="cs-CZ" sz="3200" b="1" dirty="0"/>
              <a:t>Jak postupovat v případě předvolání</a:t>
            </a:r>
          </a:p>
        </p:txBody>
      </p:sp>
      <p:sp>
        <p:nvSpPr>
          <p:cNvPr id="3" name="Zástupný symbol pro obsah 2"/>
          <p:cNvSpPr>
            <a:spLocks noGrp="1"/>
          </p:cNvSpPr>
          <p:nvPr>
            <p:ph idx="1"/>
          </p:nvPr>
        </p:nvSpPr>
        <p:spPr>
          <a:xfrm>
            <a:off x="457200" y="1500174"/>
            <a:ext cx="8229600" cy="4824426"/>
          </a:xfrm>
        </p:spPr>
        <p:txBody>
          <a:bodyPr>
            <a:normAutofit lnSpcReduction="10000"/>
          </a:bodyPr>
          <a:lstStyle/>
          <a:p>
            <a:r>
              <a:rPr lang="cs-CZ" sz="2400" b="1" dirty="0"/>
              <a:t>Rozhodně se předem připravit, nespoléhat na to, že řeknu vše až na místě spatra</a:t>
            </a:r>
          </a:p>
          <a:p>
            <a:r>
              <a:rPr lang="cs-CZ" sz="2400" b="1" dirty="0"/>
              <a:t>Vše k případu si v klidu sepsat a to buď nadiktovat vyšetřovateli nebo mu dát psaný text s tím, aby ho vložil do protokolu o výslechu</a:t>
            </a:r>
          </a:p>
          <a:p>
            <a:r>
              <a:rPr lang="cs-CZ" sz="2400" b="1" dirty="0"/>
              <a:t>Rozhodně nespoléhat na to, co vyšetřovatel napíše podle výslechu do protokolu – mohou být pak pochybnosti v neprospěch toho, kdo vypovídá či podává vysvětlení</a:t>
            </a:r>
          </a:p>
          <a:p>
            <a:r>
              <a:rPr lang="cs-CZ" sz="2400" b="1" dirty="0"/>
              <a:t>Protokol </a:t>
            </a:r>
            <a:r>
              <a:rPr lang="cs-CZ" sz="2400" b="1" u="sng" dirty="0"/>
              <a:t>před podepsáním řádně přečíst </a:t>
            </a:r>
            <a:r>
              <a:rPr lang="cs-CZ" sz="2400" b="1" dirty="0"/>
              <a:t>a v </a:t>
            </a:r>
            <a:r>
              <a:rPr lang="cs-CZ" sz="2400" b="1" u="sng" dirty="0"/>
              <a:t>případě nesouhlasu s textem nepodepisovat a trvat na vlastní formulaci a teprve po opravě textu podepsat!</a:t>
            </a:r>
          </a:p>
          <a:p>
            <a:r>
              <a:rPr lang="cs-CZ" sz="2400" b="1" dirty="0"/>
              <a:t>Podle závažnosti případu vzít s sebou advokáta</a:t>
            </a:r>
          </a:p>
          <a:p>
            <a:endParaRPr lang="cs-CZ" sz="2400" b="1" dirty="0"/>
          </a:p>
          <a:p>
            <a:pPr>
              <a:buNone/>
            </a:pPr>
            <a:endParaRPr lang="cs-CZ" sz="2400"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81772"/>
          </a:xfrm>
        </p:spPr>
        <p:txBody>
          <a:bodyPr>
            <a:normAutofit/>
          </a:bodyPr>
          <a:lstStyle/>
          <a:p>
            <a:r>
              <a:rPr lang="cs-CZ" sz="3200" b="1" dirty="0"/>
              <a:t>Postup při zahájení trestního stíhání</a:t>
            </a:r>
          </a:p>
        </p:txBody>
      </p:sp>
      <p:sp>
        <p:nvSpPr>
          <p:cNvPr id="3" name="Zástupný symbol pro obsah 2"/>
          <p:cNvSpPr>
            <a:spLocks noGrp="1"/>
          </p:cNvSpPr>
          <p:nvPr>
            <p:ph idx="1"/>
          </p:nvPr>
        </p:nvSpPr>
        <p:spPr>
          <a:xfrm>
            <a:off x="457200" y="1500174"/>
            <a:ext cx="8229600" cy="4824426"/>
          </a:xfrm>
        </p:spPr>
        <p:txBody>
          <a:bodyPr>
            <a:normAutofit/>
          </a:bodyPr>
          <a:lstStyle/>
          <a:p>
            <a:r>
              <a:rPr lang="cs-CZ" sz="2400" dirty="0"/>
              <a:t>Pokud se obviněný domnívá, že trestní stíhání bylo zahájeno neprávem, je třeba </a:t>
            </a:r>
            <a:r>
              <a:rPr lang="cs-CZ" sz="2400" b="1" u="sng" dirty="0"/>
              <a:t>podat stížnost proti usnesení o zahájení trestního stíhání. Lhůta je 3 denní</a:t>
            </a:r>
            <a:r>
              <a:rPr lang="cs-CZ" sz="2400" u="sng" dirty="0"/>
              <a:t>.</a:t>
            </a:r>
          </a:p>
          <a:p>
            <a:r>
              <a:rPr lang="cs-CZ" sz="2400" dirty="0"/>
              <a:t>Podat tzv</a:t>
            </a:r>
            <a:r>
              <a:rPr lang="cs-CZ" sz="2400" b="1" dirty="0"/>
              <a:t>. </a:t>
            </a:r>
            <a:r>
              <a:rPr lang="cs-CZ" sz="2400" b="1" u="sng" dirty="0" err="1"/>
              <a:t>blanketní</a:t>
            </a:r>
            <a:r>
              <a:rPr lang="cs-CZ" sz="2400" b="1" u="sng" dirty="0"/>
              <a:t> stížnost</a:t>
            </a:r>
            <a:r>
              <a:rPr lang="cs-CZ" sz="2400" dirty="0"/>
              <a:t>. Stručné oznámení, že podávám tímto stížnost, kterou dodatečně (lhůtu si obviněný stanoví sám) vše písemně odůvodním. Je vhodné využít obhájce.</a:t>
            </a:r>
          </a:p>
          <a:p>
            <a:r>
              <a:rPr lang="cs-CZ" sz="2400" b="1" dirty="0"/>
              <a:t>Pokud by obviněný nepodal stížnost, pak by v případě zproštění obžaloby neměl nárok na náhradu škody včetně nemajetkové újmy.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1480"/>
            <a:ext cx="8229600" cy="928694"/>
          </a:xfrm>
        </p:spPr>
        <p:txBody>
          <a:bodyPr>
            <a:noAutofit/>
          </a:bodyPr>
          <a:lstStyle/>
          <a:p>
            <a:r>
              <a:rPr lang="cs-CZ" sz="3200" b="1" dirty="0"/>
              <a:t>Trestní stíhání je zahájeno, obviněný vinu uznává, či ji může těžko vyvrátit</a:t>
            </a:r>
          </a:p>
        </p:txBody>
      </p:sp>
      <p:sp>
        <p:nvSpPr>
          <p:cNvPr id="3" name="Zástupný symbol pro obsah 2"/>
          <p:cNvSpPr>
            <a:spLocks noGrp="1"/>
          </p:cNvSpPr>
          <p:nvPr>
            <p:ph idx="1"/>
          </p:nvPr>
        </p:nvSpPr>
        <p:spPr>
          <a:xfrm>
            <a:off x="457200" y="1928802"/>
            <a:ext cx="8229600" cy="4197361"/>
          </a:xfrm>
        </p:spPr>
        <p:txBody>
          <a:bodyPr>
            <a:normAutofit/>
          </a:bodyPr>
          <a:lstStyle/>
          <a:p>
            <a:pPr>
              <a:buNone/>
            </a:pPr>
            <a:r>
              <a:rPr lang="cs-CZ" sz="2400" b="1" dirty="0"/>
              <a:t>Pokus o odklon od trestního stíhání a odsouzení.</a:t>
            </a:r>
          </a:p>
          <a:p>
            <a:pPr>
              <a:buFont typeface="Wingdings" pitchFamily="2" charset="2"/>
              <a:buChar char="§"/>
            </a:pPr>
            <a:r>
              <a:rPr lang="cs-CZ" sz="2400" b="1" dirty="0"/>
              <a:t>Narovnání mezi poškozeným a obviněným </a:t>
            </a:r>
            <a:r>
              <a:rPr lang="cs-CZ" sz="2400" dirty="0"/>
              <a:t>prostřednictvím pojišťovny. Doporučuje se kromě pojistky ještě poskytnout poškozenému nebo pozůstalým další finanční kompenzaci.</a:t>
            </a:r>
          </a:p>
          <a:p>
            <a:pPr>
              <a:buFont typeface="Wingdings" pitchFamily="2" charset="2"/>
              <a:buChar char="§"/>
            </a:pPr>
            <a:r>
              <a:rPr lang="cs-CZ" sz="2400" b="1" dirty="0"/>
              <a:t>Pokusit se uzavřít dohodu mezi státním zastupitelstvím a obhajobou o vině a trestu </a:t>
            </a:r>
            <a:r>
              <a:rPr lang="cs-CZ" sz="2400" dirty="0"/>
              <a:t>a dohodnout řešení přijatelné pro obě strany.  Přestože obviněný svou vinu nepopírá, je vhodné </a:t>
            </a:r>
            <a:r>
              <a:rPr lang="cs-CZ" sz="2400" b="1" dirty="0"/>
              <a:t>uvést všechny polehčující okolnosti</a:t>
            </a:r>
            <a:r>
              <a:rPr lang="cs-CZ" sz="2400" dirty="0"/>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357166"/>
            <a:ext cx="8229600" cy="785818"/>
          </a:xfrm>
        </p:spPr>
        <p:txBody>
          <a:bodyPr>
            <a:normAutofit/>
          </a:bodyPr>
          <a:lstStyle/>
          <a:p>
            <a:r>
              <a:rPr lang="cs-CZ" sz="3200" b="1" dirty="0"/>
              <a:t>Trestní příkaz</a:t>
            </a:r>
          </a:p>
        </p:txBody>
      </p:sp>
      <p:sp>
        <p:nvSpPr>
          <p:cNvPr id="3" name="Zástupný symbol pro obsah 2"/>
          <p:cNvSpPr>
            <a:spLocks noGrp="1"/>
          </p:cNvSpPr>
          <p:nvPr>
            <p:ph idx="1"/>
          </p:nvPr>
        </p:nvSpPr>
        <p:spPr>
          <a:xfrm>
            <a:off x="457200" y="1357298"/>
            <a:ext cx="8229600" cy="4768865"/>
          </a:xfrm>
        </p:spPr>
        <p:txBody>
          <a:bodyPr>
            <a:normAutofit/>
          </a:bodyPr>
          <a:lstStyle/>
          <a:p>
            <a:r>
              <a:rPr lang="cs-CZ" sz="2400" dirty="0"/>
              <a:t>Pokud soud má za to, že případ je jasný, především s ohledem na důkazní situaci,   nenařídí hlavní líčení, ale vydá </a:t>
            </a:r>
            <a:r>
              <a:rPr lang="cs-CZ" sz="2400" b="1" dirty="0"/>
              <a:t>trestní příkaz.</a:t>
            </a:r>
          </a:p>
          <a:p>
            <a:r>
              <a:rPr lang="cs-CZ" sz="2400" b="1" dirty="0"/>
              <a:t>Trestním příkazem se obviněný odsuzuje</a:t>
            </a:r>
          </a:p>
          <a:p>
            <a:r>
              <a:rPr lang="cs-CZ" sz="2400" dirty="0"/>
              <a:t>Trestní příkaz je doručen obviněnému do vlastních rukou.</a:t>
            </a:r>
          </a:p>
          <a:p>
            <a:r>
              <a:rPr lang="cs-CZ" sz="2400" b="1" dirty="0"/>
              <a:t>Proti trestnímu příkazu lze podat do 8 dnů od doručení odpor </a:t>
            </a:r>
            <a:r>
              <a:rPr lang="cs-CZ" sz="2400" dirty="0"/>
              <a:t> (stačí jedna věta, že proti trestnímu příkazu podávám odpor) a </a:t>
            </a:r>
            <a:r>
              <a:rPr lang="cs-CZ" sz="2400" b="1" dirty="0"/>
              <a:t>soud musí nařídit hlavní líčení.</a:t>
            </a:r>
          </a:p>
          <a:p>
            <a:r>
              <a:rPr lang="cs-CZ" sz="2400" b="1" u="sng" dirty="0"/>
              <a:t>V případě, že odpor není podán, nabude trestní příkaz právní moci a není možný opravný prostředek.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10334"/>
          </a:xfrm>
        </p:spPr>
        <p:txBody>
          <a:bodyPr>
            <a:normAutofit/>
          </a:bodyPr>
          <a:lstStyle/>
          <a:p>
            <a:r>
              <a:rPr lang="cs-CZ" sz="2800" b="1" dirty="0"/>
              <a:t>Poskytování zdravotních služeb</a:t>
            </a:r>
          </a:p>
        </p:txBody>
      </p:sp>
      <p:sp>
        <p:nvSpPr>
          <p:cNvPr id="3" name="Zástupný symbol pro obsah 2"/>
          <p:cNvSpPr>
            <a:spLocks noGrp="1"/>
          </p:cNvSpPr>
          <p:nvPr>
            <p:ph idx="1"/>
          </p:nvPr>
        </p:nvSpPr>
        <p:spPr>
          <a:xfrm>
            <a:off x="485804" y="1390656"/>
            <a:ext cx="8229600" cy="4967302"/>
          </a:xfrm>
        </p:spPr>
        <p:txBody>
          <a:bodyPr>
            <a:normAutofit fontScale="77500" lnSpcReduction="20000"/>
          </a:bodyPr>
          <a:lstStyle/>
          <a:p>
            <a:pPr>
              <a:buNone/>
            </a:pPr>
            <a:r>
              <a:rPr lang="cs-CZ" dirty="0"/>
              <a:t>Na základě  svobodného a informovaného souhlasu pacienta, tj. </a:t>
            </a:r>
            <a:r>
              <a:rPr lang="cs-CZ" b="1" dirty="0"/>
              <a:t>srozumitelným způsobem v dostatečném rozsahu informovat pacienta o jeho zdravotním stavu a o navrženém individuálním léčebném postupu a všech jeho změnách. Pacient má právo klást doplňující otázky </a:t>
            </a:r>
          </a:p>
          <a:p>
            <a:r>
              <a:rPr lang="cs-CZ" dirty="0"/>
              <a:t>Pacient se může vzdát podání informace o svém zdravotním stavu, popřípadě může určit, které osobě má být podána, či naopak nemá být podána. Záznam o vzdání se podání informace o zdravotním stavu a určení osoby, které má být informace o zdravotním stavu podána, je součástí zdravotnické dokumentace vedené o pacientovi; záznam podepíše pacient a zdravotnický pracovník. </a:t>
            </a:r>
          </a:p>
          <a:p>
            <a:r>
              <a:rPr lang="cs-CZ" dirty="0"/>
              <a:t>K vzdání se podání informace o zdravotním stavu se nepřihlíží, jde-li o informaci, že pacient trpí infekční nemocí nebo jinou nemocí, v souvislosti s níž může ohrozit zdraví nebo život jiných osob.</a:t>
            </a:r>
          </a:p>
          <a:p>
            <a:r>
              <a:rPr lang="cs-CZ" dirty="0"/>
              <a:t>Souhlas se pokládá za informovaný také v případě, že se pacient  podání informace vzdal. </a:t>
            </a:r>
          </a:p>
          <a:p>
            <a:r>
              <a:rPr lang="cs-CZ" dirty="0"/>
              <a:t>Souhlas s hospitalizací musí být vždy v písemné formě. Na vyžádání je pacientovi poskytnuta kopie písemné formy souhlasu.</a:t>
            </a:r>
          </a:p>
          <a:p>
            <a:endParaRPr lang="cs-CZ"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71414"/>
            <a:ext cx="8229600" cy="928694"/>
          </a:xfrm>
        </p:spPr>
        <p:txBody>
          <a:bodyPr>
            <a:normAutofit/>
          </a:bodyPr>
          <a:lstStyle/>
          <a:p>
            <a:r>
              <a:rPr lang="cs-CZ" sz="3200" b="1" dirty="0"/>
              <a:t>Hlavní líčení</a:t>
            </a:r>
          </a:p>
        </p:txBody>
      </p:sp>
      <p:sp>
        <p:nvSpPr>
          <p:cNvPr id="3" name="Zástupný symbol pro obsah 2"/>
          <p:cNvSpPr>
            <a:spLocks noGrp="1"/>
          </p:cNvSpPr>
          <p:nvPr>
            <p:ph idx="1"/>
          </p:nvPr>
        </p:nvSpPr>
        <p:spPr/>
        <p:txBody>
          <a:bodyPr>
            <a:normAutofit/>
          </a:bodyPr>
          <a:lstStyle/>
          <a:p>
            <a:r>
              <a:rPr lang="cs-CZ" sz="2400" b="1" dirty="0"/>
              <a:t>Předem si připravit jak obhajobu, tak závěrečnou řeč.</a:t>
            </a:r>
          </a:p>
          <a:p>
            <a:r>
              <a:rPr lang="cs-CZ" sz="2400" b="1" dirty="0"/>
              <a:t>Nespoléhat na vlastní schopnosti, vyplatí se mít advokáta, který má zkušenosti v této problematice.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714356"/>
            <a:ext cx="8229600" cy="571504"/>
          </a:xfrm>
        </p:spPr>
        <p:txBody>
          <a:bodyPr>
            <a:normAutofit/>
          </a:bodyPr>
          <a:lstStyle/>
          <a:p>
            <a:r>
              <a:rPr lang="cs-CZ" sz="3200" b="1" dirty="0"/>
              <a:t>Opravné prostředky v případě odsouzení</a:t>
            </a:r>
            <a:endParaRPr lang="cs-CZ" sz="2800" b="1" dirty="0"/>
          </a:p>
        </p:txBody>
      </p:sp>
      <p:sp>
        <p:nvSpPr>
          <p:cNvPr id="3" name="Zástupný symbol pro obsah 2"/>
          <p:cNvSpPr>
            <a:spLocks noGrp="1"/>
          </p:cNvSpPr>
          <p:nvPr>
            <p:ph idx="1"/>
          </p:nvPr>
        </p:nvSpPr>
        <p:spPr>
          <a:xfrm>
            <a:off x="457200" y="1643050"/>
            <a:ext cx="8229600" cy="4681550"/>
          </a:xfrm>
        </p:spPr>
        <p:txBody>
          <a:bodyPr>
            <a:normAutofit lnSpcReduction="10000"/>
          </a:bodyPr>
          <a:lstStyle/>
          <a:p>
            <a:pPr>
              <a:buNone/>
            </a:pPr>
            <a:r>
              <a:rPr lang="cs-CZ" sz="2400" b="1" dirty="0"/>
              <a:t>     Odvolání </a:t>
            </a:r>
            <a:r>
              <a:rPr lang="cs-CZ" sz="2400" dirty="0"/>
              <a:t>Rozsudek nenabude právní moci. O odvolání zpravidla rozhoduje 3 členný senát krajského soudu. Pokud odvolání nevyhoví, rozsudek nabude právní moci.</a:t>
            </a:r>
          </a:p>
          <a:p>
            <a:pPr>
              <a:buNone/>
            </a:pPr>
            <a:r>
              <a:rPr lang="cs-CZ" sz="2400" dirty="0"/>
              <a:t>     V případě zamítnutí prostřednictvím advokáta podat </a:t>
            </a:r>
            <a:r>
              <a:rPr lang="cs-CZ" sz="2400" b="1" dirty="0"/>
              <a:t>dovolání</a:t>
            </a:r>
            <a:r>
              <a:rPr lang="cs-CZ" sz="2400" dirty="0"/>
              <a:t> </a:t>
            </a:r>
            <a:r>
              <a:rPr lang="cs-CZ" sz="2400" b="1" dirty="0"/>
              <a:t>k Nejvyššímu soudu ČR. </a:t>
            </a:r>
            <a:r>
              <a:rPr lang="cs-CZ" sz="2400" dirty="0"/>
              <a:t>Pokud dovolání vyhoví, rozsudek zruší a zaujme stanovisko závazné pro obecné soudy.</a:t>
            </a:r>
          </a:p>
          <a:p>
            <a:pPr>
              <a:buNone/>
            </a:pPr>
            <a:r>
              <a:rPr lang="cs-CZ" sz="2400" dirty="0"/>
              <a:t>     Prostřednictvím advokáta podat </a:t>
            </a:r>
            <a:r>
              <a:rPr lang="cs-CZ" sz="2400" b="1" dirty="0"/>
              <a:t>stížnost k Ústavnímu soudu ČR.</a:t>
            </a:r>
            <a:r>
              <a:rPr lang="cs-CZ" sz="2400" dirty="0"/>
              <a:t> Stěžovatel musí dovodit, že chybným soudním postupem (vč. Nejvyššího soudu) byla dotčena jeho ústavní práva nebo ústavní pořádek ČR</a:t>
            </a:r>
          </a:p>
          <a:p>
            <a:pPr>
              <a:buNone/>
            </a:pPr>
            <a:r>
              <a:rPr lang="cs-CZ" sz="2400" b="1" dirty="0"/>
              <a:t>     Stížnost k Evropskému soudu pro lidská práva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724648"/>
          </a:xfrm>
        </p:spPr>
        <p:txBody>
          <a:bodyPr>
            <a:normAutofit/>
          </a:bodyPr>
          <a:lstStyle/>
          <a:p>
            <a:r>
              <a:rPr lang="cs-CZ" sz="3200" b="1" dirty="0"/>
              <a:t>Zastavení trestního stíhání</a:t>
            </a:r>
          </a:p>
        </p:txBody>
      </p:sp>
      <p:sp>
        <p:nvSpPr>
          <p:cNvPr id="3" name="Zástupný symbol pro obsah 2"/>
          <p:cNvSpPr>
            <a:spLocks noGrp="1"/>
          </p:cNvSpPr>
          <p:nvPr>
            <p:ph idx="1"/>
          </p:nvPr>
        </p:nvSpPr>
        <p:spPr/>
        <p:txBody>
          <a:bodyPr>
            <a:normAutofit/>
          </a:bodyPr>
          <a:lstStyle/>
          <a:p>
            <a:r>
              <a:rPr lang="cs-CZ" sz="2400" dirty="0"/>
              <a:t>Trestní stíhání má právo zastavit státní zástupce, kdykoliv v průběhu vyšetřování, pokud dospěje k závěru, že nebyla naplněna skutková podstata trestného činu. </a:t>
            </a:r>
          </a:p>
          <a:p>
            <a:r>
              <a:rPr lang="cs-CZ" sz="2400" b="1" dirty="0"/>
              <a:t>Trestní stíhání je zastaveno usnesením</a:t>
            </a:r>
          </a:p>
          <a:p>
            <a:r>
              <a:rPr lang="cs-CZ" sz="2400" dirty="0"/>
              <a:t>Proti usnesení může poškozený podat stížnost.</a:t>
            </a:r>
          </a:p>
          <a:p>
            <a:r>
              <a:rPr lang="cs-CZ" sz="2400" b="1" dirty="0"/>
              <a:t>Zastavení trestního stíhání  vždy podléhá  přezkumu Nejvyššího státního zastupitelství </a:t>
            </a:r>
            <a:r>
              <a:rPr lang="cs-CZ" sz="2400" dirty="0"/>
              <a:t>(lhůta je tříměsíční)</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68346"/>
          </a:xfrm>
        </p:spPr>
        <p:txBody>
          <a:bodyPr>
            <a:normAutofit/>
          </a:bodyPr>
          <a:lstStyle/>
          <a:p>
            <a:r>
              <a:rPr lang="cs-CZ" sz="3200" b="1" dirty="0"/>
              <a:t>Bezdůvodné trestní stíhání</a:t>
            </a:r>
          </a:p>
        </p:txBody>
      </p:sp>
      <p:sp>
        <p:nvSpPr>
          <p:cNvPr id="3" name="Zástupný symbol pro obsah 2"/>
          <p:cNvSpPr>
            <a:spLocks noGrp="1"/>
          </p:cNvSpPr>
          <p:nvPr>
            <p:ph idx="1"/>
          </p:nvPr>
        </p:nvSpPr>
        <p:spPr>
          <a:xfrm>
            <a:off x="457200" y="1214422"/>
            <a:ext cx="8229600" cy="4911741"/>
          </a:xfrm>
        </p:spPr>
        <p:txBody>
          <a:bodyPr>
            <a:normAutofit/>
          </a:bodyPr>
          <a:lstStyle/>
          <a:p>
            <a:r>
              <a:rPr lang="cs-CZ" sz="2400" dirty="0"/>
              <a:t>Právo na náhradu škody a nemajetkové újmy v případě, že:</a:t>
            </a:r>
          </a:p>
          <a:p>
            <a:r>
              <a:rPr lang="cs-CZ" sz="2400" dirty="0"/>
              <a:t>Trestní stíhání skončilo pravomocným zproštěním obžaloby nebo pravomocným zastavením trestního stíhání,</a:t>
            </a:r>
          </a:p>
          <a:p>
            <a:r>
              <a:rPr lang="cs-CZ" sz="2400" dirty="0"/>
              <a:t>Je třeba uplatnit u ministerstva spravedlnosti do 6ti měsíců od pravomocného zproštění nebo zastavení. Ministerstvo obvykle hradí náklady na právní zastoupení podle advokátního tarifu a  přiměřené náklady na znalecký posudek. </a:t>
            </a:r>
          </a:p>
          <a:p>
            <a:r>
              <a:rPr lang="cs-CZ" sz="2400" dirty="0"/>
              <a:t>Nemajetkovou újmu obvykle nehradí.  Pokud v zákonné lhůtě o ní nerozhodne nebo ji odmítne, pak žaloba proti ČR (ministerstvu spravedlnosti). Příslušný je Obvodní soud pro Prahu 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042"/>
            <a:ext cx="8229600" cy="642942"/>
          </a:xfrm>
        </p:spPr>
        <p:txBody>
          <a:bodyPr>
            <a:normAutofit/>
          </a:bodyPr>
          <a:lstStyle/>
          <a:p>
            <a:r>
              <a:rPr lang="cs-CZ" sz="3200" b="1" dirty="0"/>
              <a:t>Právní ochrana zdravotníků</a:t>
            </a:r>
          </a:p>
        </p:txBody>
      </p:sp>
      <p:sp>
        <p:nvSpPr>
          <p:cNvPr id="3" name="Zástupný symbol pro obsah 2"/>
          <p:cNvSpPr>
            <a:spLocks noGrp="1"/>
          </p:cNvSpPr>
          <p:nvPr>
            <p:ph idx="1"/>
          </p:nvPr>
        </p:nvSpPr>
        <p:spPr>
          <a:xfrm>
            <a:off x="457200" y="1500174"/>
            <a:ext cx="8229600" cy="4824426"/>
          </a:xfrm>
        </p:spPr>
        <p:txBody>
          <a:bodyPr>
            <a:noAutofit/>
          </a:bodyPr>
          <a:lstStyle/>
          <a:p>
            <a:r>
              <a:rPr lang="cs-CZ" sz="2400" dirty="0">
                <a:latin typeface="+mj-lt"/>
              </a:rPr>
              <a:t>Neexistuje  specielní zákon poskytující ochranu zdravotníkům</a:t>
            </a:r>
          </a:p>
          <a:p>
            <a:r>
              <a:rPr lang="cs-CZ" sz="2400" dirty="0">
                <a:latin typeface="+mj-lt"/>
              </a:rPr>
              <a:t>Fyzický útok na zdravotnického pracovníka při výkonu jeho služby nebo povolání není podle našeho právního řádu hodnocen stejně jako útok proti úřední osobě ( </a:t>
            </a:r>
            <a:r>
              <a:rPr lang="cs-CZ" sz="2400" i="1" dirty="0">
                <a:latin typeface="+mj-lt"/>
              </a:rPr>
              <a:t>např. prezident, poslanci, senátoři, soudci, státní zástupci, policisté, exekutoři, notáři, ale i strážci přírody, lesní nebo myslivecká a rybářská stráž</a:t>
            </a:r>
            <a:r>
              <a:rPr lang="cs-CZ" sz="2400" dirty="0">
                <a:latin typeface="+mj-lt"/>
              </a:rPr>
              <a:t>)</a:t>
            </a:r>
          </a:p>
          <a:p>
            <a:r>
              <a:rPr lang="cs-CZ" sz="2400" dirty="0">
                <a:latin typeface="+mj-lt"/>
              </a:rPr>
              <a:t>Pouze v případě závažných trestných činů  jako pachatel vraždy, ublížení na zdraví nebo nebezpečného vyhrožování, kterého se dopustil vůči zdravotníkovi ve službě bude potrestán stejnou trestní sazbou jaká je stanovena v případě, že by se takového jednání dopustil vůči úřední osobě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81772"/>
          </a:xfrm>
        </p:spPr>
        <p:txBody>
          <a:bodyPr>
            <a:normAutofit/>
          </a:bodyPr>
          <a:lstStyle/>
          <a:p>
            <a:r>
              <a:rPr lang="cs-CZ" sz="3200" b="1" dirty="0"/>
              <a:t>Trestné činy proti zdravotnickým pracovníkům</a:t>
            </a:r>
          </a:p>
        </p:txBody>
      </p:sp>
      <p:sp>
        <p:nvSpPr>
          <p:cNvPr id="3" name="Zástupný symbol pro obsah 2"/>
          <p:cNvSpPr>
            <a:spLocks noGrp="1"/>
          </p:cNvSpPr>
          <p:nvPr>
            <p:ph idx="1"/>
          </p:nvPr>
        </p:nvSpPr>
        <p:spPr>
          <a:xfrm>
            <a:off x="457200" y="1500174"/>
            <a:ext cx="8229600" cy="4824426"/>
          </a:xfrm>
        </p:spPr>
        <p:txBody>
          <a:bodyPr>
            <a:normAutofit fontScale="77500" lnSpcReduction="20000"/>
          </a:bodyPr>
          <a:lstStyle/>
          <a:p>
            <a:pPr>
              <a:buNone/>
            </a:pPr>
            <a:r>
              <a:rPr lang="cs-CZ" b="1" dirty="0"/>
              <a:t>Trestný čin nebezpečného vyhrožování § 353 </a:t>
            </a:r>
            <a:r>
              <a:rPr lang="cs-CZ" b="1" dirty="0" err="1"/>
              <a:t>Tr</a:t>
            </a:r>
            <a:r>
              <a:rPr lang="cs-CZ" b="1" dirty="0"/>
              <a:t>. Z. </a:t>
            </a:r>
          </a:p>
          <a:p>
            <a:pPr>
              <a:buNone/>
            </a:pPr>
            <a:r>
              <a:rPr lang="cs-CZ" i="1" dirty="0"/>
              <a:t>1)</a:t>
            </a:r>
            <a:r>
              <a:rPr lang="cs-CZ" dirty="0"/>
              <a:t> Kdo jinému vyhrožuje usmrcením, těžkou újmou na zdraví nebo jinou těžkou újmou takovým způsobem, že to může vzbudit důvodnou obavu, bude potrestán odnětím svobody až na jeden rok nebo zákazem činnosti. </a:t>
            </a:r>
          </a:p>
          <a:p>
            <a:pPr>
              <a:buNone/>
            </a:pPr>
            <a:r>
              <a:rPr lang="cs-CZ" i="1" dirty="0"/>
              <a:t>(2)</a:t>
            </a:r>
            <a:r>
              <a:rPr lang="cs-CZ" dirty="0"/>
              <a:t> </a:t>
            </a:r>
            <a:r>
              <a:rPr lang="cs-CZ" b="1" dirty="0"/>
              <a:t>Odnětím svobody až na tři léta nebo zákazem činnosti bude pachatel potrestán, spáchá-li čin uvedený v odstavci </a:t>
            </a:r>
            <a:r>
              <a:rPr lang="cs-CZ" dirty="0"/>
              <a:t>1</a:t>
            </a:r>
          </a:p>
          <a:p>
            <a:pPr>
              <a:buNone/>
            </a:pPr>
            <a:r>
              <a:rPr lang="cs-CZ" i="1" dirty="0"/>
              <a:t>     a)</a:t>
            </a:r>
            <a:r>
              <a:rPr lang="cs-CZ" dirty="0"/>
              <a:t> jako člen organizované skupiny, </a:t>
            </a:r>
          </a:p>
          <a:p>
            <a:pPr>
              <a:buNone/>
            </a:pPr>
            <a:r>
              <a:rPr lang="cs-CZ" i="1" dirty="0"/>
              <a:t>     b)</a:t>
            </a:r>
            <a:r>
              <a:rPr lang="cs-CZ" dirty="0"/>
              <a:t> vůči dítěti nebo těhotné ženě, </a:t>
            </a:r>
          </a:p>
          <a:p>
            <a:pPr>
              <a:buNone/>
            </a:pPr>
            <a:r>
              <a:rPr lang="cs-CZ" i="1" dirty="0"/>
              <a:t>     c)</a:t>
            </a:r>
            <a:r>
              <a:rPr lang="cs-CZ" dirty="0"/>
              <a:t> se zbraní, </a:t>
            </a:r>
          </a:p>
          <a:p>
            <a:pPr>
              <a:buNone/>
            </a:pPr>
            <a:r>
              <a:rPr lang="cs-CZ" i="1" dirty="0"/>
              <a:t>     d)</a:t>
            </a:r>
            <a:r>
              <a:rPr lang="cs-CZ" dirty="0"/>
              <a:t> na svědkovi, znalci nebo tlumočníkovi v souvislosti s výkonem jejich   povinnosti, nebo </a:t>
            </a:r>
          </a:p>
          <a:p>
            <a:pPr>
              <a:buNone/>
            </a:pPr>
            <a:r>
              <a:rPr lang="cs-CZ" b="1" i="1" dirty="0"/>
              <a:t>      e)</a:t>
            </a:r>
            <a:r>
              <a:rPr lang="cs-CZ" b="1" dirty="0"/>
              <a:t> na zdravotnickém pracovníkovi při výkonu zdravotnického zaměstnání nebo povolání směřujícího k záchraně života nebo ochraně zdraví</a:t>
            </a:r>
            <a:r>
              <a:rPr lang="cs-CZ" dirty="0"/>
              <a:t> nebo na jiném, který plnil svoji obdobnou povinnost při ochraně života, zdraví nebo majetku vyplývající z jeho zaměstnání, povolání, postavení nebo funkce nebo uloženou mu podle zákona. </a:t>
            </a:r>
          </a:p>
          <a:p>
            <a:endParaRPr lang="cs-CZ"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1472" y="58847"/>
            <a:ext cx="8215370" cy="6186309"/>
          </a:xfrm>
          <a:prstGeom prst="rect">
            <a:avLst/>
          </a:prstGeom>
        </p:spPr>
        <p:txBody>
          <a:bodyPr wrap="square">
            <a:spAutoFit/>
          </a:bodyPr>
          <a:lstStyle/>
          <a:p>
            <a:endParaRPr lang="cs-CZ" i="1" dirty="0"/>
          </a:p>
          <a:p>
            <a:r>
              <a:rPr lang="cs-CZ" sz="2000" b="1" dirty="0"/>
              <a:t>Trestný čin  nebezpečného pronásledování § 354 </a:t>
            </a:r>
            <a:r>
              <a:rPr lang="cs-CZ" sz="2000" b="1" dirty="0" err="1"/>
              <a:t>Tr</a:t>
            </a:r>
            <a:r>
              <a:rPr lang="cs-CZ" sz="2000" b="1" dirty="0"/>
              <a:t>. Z.</a:t>
            </a:r>
          </a:p>
          <a:p>
            <a:endParaRPr lang="cs-CZ" i="1" dirty="0"/>
          </a:p>
          <a:p>
            <a:r>
              <a:rPr lang="cs-CZ" sz="2000" i="1" dirty="0"/>
              <a:t>1)</a:t>
            </a:r>
            <a:r>
              <a:rPr lang="cs-CZ" sz="2000" dirty="0"/>
              <a:t> </a:t>
            </a:r>
            <a:r>
              <a:rPr lang="cs-CZ" sz="2000" b="1" dirty="0"/>
              <a:t>Kdo jiného dlouhodobě pronásleduje tím, že </a:t>
            </a:r>
          </a:p>
          <a:p>
            <a:r>
              <a:rPr lang="cs-CZ" sz="2000" b="1" i="1" dirty="0"/>
              <a:t>a)</a:t>
            </a:r>
            <a:r>
              <a:rPr lang="cs-CZ" sz="2000" b="1" dirty="0"/>
              <a:t> vyhrožuje ublížením na zdraví nebo jinou újmou jemu nebo jeho osobám blízkým, </a:t>
            </a:r>
          </a:p>
          <a:p>
            <a:r>
              <a:rPr lang="cs-CZ" sz="2000" b="1" i="1" dirty="0"/>
              <a:t>b)</a:t>
            </a:r>
            <a:r>
              <a:rPr lang="cs-CZ" sz="2000" b="1" dirty="0"/>
              <a:t> vyhledává jeho osobní blízkost nebo jej sleduje, </a:t>
            </a:r>
          </a:p>
          <a:p>
            <a:r>
              <a:rPr lang="cs-CZ" sz="2000" b="1" i="1" dirty="0"/>
              <a:t>c)</a:t>
            </a:r>
            <a:r>
              <a:rPr lang="cs-CZ" sz="2000" b="1" dirty="0"/>
              <a:t> vytrvale jej prostřednictvím prostředků elektronických komunikací, písemně nebo jinak kontaktuje, </a:t>
            </a:r>
          </a:p>
          <a:p>
            <a:r>
              <a:rPr lang="cs-CZ" sz="2000" b="1" i="1" dirty="0"/>
              <a:t>d)</a:t>
            </a:r>
            <a:r>
              <a:rPr lang="cs-CZ" sz="2000" b="1" dirty="0"/>
              <a:t> omezuje jej v jeho obvyklém způsobu života, nebo </a:t>
            </a:r>
          </a:p>
          <a:p>
            <a:r>
              <a:rPr lang="cs-CZ" sz="2000" b="1" i="1" dirty="0"/>
              <a:t>e)</a:t>
            </a:r>
            <a:r>
              <a:rPr lang="cs-CZ" sz="2000" b="1" dirty="0"/>
              <a:t> zneužije jeho osobních údajů za účelem získání osobního nebo jiného kontaktu, </a:t>
            </a:r>
          </a:p>
          <a:p>
            <a:r>
              <a:rPr lang="cs-CZ" sz="2000" b="1" dirty="0"/>
              <a:t>a toto jednání je způsobilé vzbudit v něm důvodnou obavu o jeho život nebo zdraví nebo o život a zdraví osob jemu blízkých, bude potrestán odnětím svobody až na jeden rok nebo zákazem činnosti. </a:t>
            </a:r>
          </a:p>
          <a:p>
            <a:r>
              <a:rPr lang="cs-CZ" sz="2000" i="1" dirty="0"/>
              <a:t>(2)</a:t>
            </a:r>
            <a:r>
              <a:rPr lang="cs-CZ" sz="2000" dirty="0"/>
              <a:t> Odnětím svobody na </a:t>
            </a:r>
            <a:r>
              <a:rPr lang="cs-CZ" sz="2000" b="1" dirty="0"/>
              <a:t>šest měsíců až tři roky </a:t>
            </a:r>
            <a:r>
              <a:rPr lang="cs-CZ" sz="2000" dirty="0"/>
              <a:t>bude pachatel potrestán, spáchá-li čin uvedený v odstavci 1 </a:t>
            </a:r>
          </a:p>
          <a:p>
            <a:r>
              <a:rPr lang="cs-CZ" sz="2000" b="1" i="1" dirty="0"/>
              <a:t>a)</a:t>
            </a:r>
            <a:r>
              <a:rPr lang="cs-CZ" sz="2000" b="1" dirty="0"/>
              <a:t> vůči dítěti nebo těhotné ženě, </a:t>
            </a:r>
          </a:p>
          <a:p>
            <a:r>
              <a:rPr lang="cs-CZ" sz="2000" b="1" i="1" dirty="0"/>
              <a:t>b)</a:t>
            </a:r>
            <a:r>
              <a:rPr lang="cs-CZ" sz="2000" b="1" dirty="0"/>
              <a:t> se zbraní, nebo </a:t>
            </a:r>
          </a:p>
          <a:p>
            <a:r>
              <a:rPr lang="cs-CZ" sz="2000" b="1" i="1" dirty="0"/>
              <a:t>c)</a:t>
            </a:r>
            <a:r>
              <a:rPr lang="cs-CZ" sz="2000" b="1" dirty="0"/>
              <a:t> nejméně se dvěma osobami.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1472" y="642918"/>
            <a:ext cx="8001056" cy="3785652"/>
          </a:xfrm>
          <a:prstGeom prst="rect">
            <a:avLst/>
          </a:prstGeom>
        </p:spPr>
        <p:txBody>
          <a:bodyPr wrap="square">
            <a:spAutoFit/>
          </a:bodyPr>
          <a:lstStyle/>
          <a:p>
            <a:r>
              <a:rPr lang="cs-CZ" sz="2000" b="1" dirty="0"/>
              <a:t>Trestný čin výtržnictví § 358 </a:t>
            </a:r>
            <a:r>
              <a:rPr lang="cs-CZ" sz="2000" b="1" dirty="0" err="1"/>
              <a:t>Tr</a:t>
            </a:r>
            <a:r>
              <a:rPr lang="cs-CZ" sz="2000" b="1" dirty="0"/>
              <a:t>. Z.</a:t>
            </a:r>
          </a:p>
          <a:p>
            <a:r>
              <a:rPr lang="cs-CZ" sz="2000" i="1" dirty="0"/>
              <a:t>(1)</a:t>
            </a:r>
            <a:r>
              <a:rPr lang="cs-CZ" sz="2000" dirty="0"/>
              <a:t> </a:t>
            </a:r>
            <a:r>
              <a:rPr lang="cs-CZ" sz="2000" u="sng" dirty="0"/>
              <a:t>Kdo se dopustí veřejně nebo na místě veřejnosti přístupném hrubé neslušnosti nebo výtržnosti zejména tím, že </a:t>
            </a:r>
            <a:r>
              <a:rPr lang="cs-CZ" sz="2000" b="1" u="sng" dirty="0"/>
              <a:t>napadne jiného</a:t>
            </a:r>
            <a:r>
              <a:rPr lang="cs-CZ" sz="2000" dirty="0"/>
              <a:t>, hanobí hrob, historickou nebo kulturní památku, anebo hrubým způsobem ruší přípravu, průběh nebo zakončení organizovaného sportovního utkání, shromáždění nebo obřadu lidí, bude potrestán odnětím svobody až na dvě léta. </a:t>
            </a:r>
          </a:p>
          <a:p>
            <a:r>
              <a:rPr lang="cs-CZ" sz="2000" i="1" dirty="0"/>
              <a:t>(2)</a:t>
            </a:r>
            <a:r>
              <a:rPr lang="cs-CZ" sz="2000" dirty="0"/>
              <a:t> Odnětím svobody až na tři léta bude pachatel potrestán, spáchá-li čin </a:t>
            </a:r>
            <a:r>
              <a:rPr lang="cs-CZ" sz="2000"/>
              <a:t>uvedený v odst</a:t>
            </a:r>
            <a:r>
              <a:rPr lang="cs-CZ" sz="2000" dirty="0"/>
              <a:t>. 1</a:t>
            </a:r>
          </a:p>
          <a:p>
            <a:r>
              <a:rPr lang="cs-CZ" sz="2000" i="1" dirty="0"/>
              <a:t>a)</a:t>
            </a:r>
            <a:r>
              <a:rPr lang="cs-CZ" sz="2000" dirty="0"/>
              <a:t> opětovně, nebo </a:t>
            </a:r>
          </a:p>
          <a:p>
            <a:r>
              <a:rPr lang="cs-CZ" sz="2000" i="1" dirty="0"/>
              <a:t>b)</a:t>
            </a:r>
            <a:r>
              <a:rPr lang="cs-CZ" sz="2000" dirty="0"/>
              <a:t> jako člen organizované skupiny. </a:t>
            </a:r>
          </a:p>
          <a:p>
            <a:r>
              <a:rPr lang="cs-CZ" sz="2000" b="1" dirty="0"/>
              <a:t> </a:t>
            </a:r>
            <a:endParaRPr lang="cs-CZ" sz="2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1472" y="500042"/>
            <a:ext cx="7929618" cy="6217087"/>
          </a:xfrm>
          <a:prstGeom prst="rect">
            <a:avLst/>
          </a:prstGeom>
        </p:spPr>
        <p:txBody>
          <a:bodyPr wrap="square">
            <a:spAutoFit/>
          </a:bodyPr>
          <a:lstStyle/>
          <a:p>
            <a:r>
              <a:rPr lang="cs-CZ" sz="2000" b="1" dirty="0"/>
              <a:t>Trestný čin vydírání § 175 </a:t>
            </a:r>
            <a:r>
              <a:rPr lang="cs-CZ" sz="2000" b="1" dirty="0" err="1"/>
              <a:t>Tr</a:t>
            </a:r>
            <a:r>
              <a:rPr lang="cs-CZ" sz="2000" b="1" dirty="0"/>
              <a:t>. Z.</a:t>
            </a:r>
          </a:p>
          <a:p>
            <a:pPr marL="342900" indent="-342900">
              <a:buAutoNum type="arabicParenBoth"/>
            </a:pPr>
            <a:r>
              <a:rPr lang="cs-CZ" sz="2000" b="1" u="sng" dirty="0"/>
              <a:t>Kdo jiného násilím, pohrůžkou násilí nebo pohrůžkou jiné těžké újmy nutí, aby něco konal, opominul nebo trpěl, bude potrestán odnětím svobody na šest měsíců až čtyři léta nebo peněžitým trestem</a:t>
            </a:r>
            <a:r>
              <a:rPr lang="cs-CZ" sz="2000" dirty="0"/>
              <a:t>.</a:t>
            </a:r>
          </a:p>
          <a:p>
            <a:r>
              <a:rPr lang="cs-CZ" sz="2000" i="1" dirty="0"/>
              <a:t>2)</a:t>
            </a:r>
            <a:r>
              <a:rPr lang="cs-CZ" sz="2000" dirty="0"/>
              <a:t> Odnětím svobody na dvě léta až osm let bude pachatel potrestán, </a:t>
            </a:r>
          </a:p>
          <a:p>
            <a:r>
              <a:rPr lang="cs-CZ" sz="2000" i="1" dirty="0"/>
              <a:t>a)</a:t>
            </a:r>
            <a:r>
              <a:rPr lang="cs-CZ" sz="2000" dirty="0"/>
              <a:t> spáchá-li čin uvedený v odst. 1 jako člen organizované skupiny, </a:t>
            </a:r>
          </a:p>
          <a:p>
            <a:r>
              <a:rPr lang="cs-CZ" sz="2000" i="1" dirty="0"/>
              <a:t>b)</a:t>
            </a:r>
            <a:r>
              <a:rPr lang="cs-CZ" sz="2000" dirty="0"/>
              <a:t> spáchá-li takový čin nejméně se dvěma osobami, </a:t>
            </a:r>
          </a:p>
          <a:p>
            <a:r>
              <a:rPr lang="cs-CZ" sz="2000" i="1" dirty="0"/>
              <a:t>c)</a:t>
            </a:r>
            <a:r>
              <a:rPr lang="cs-CZ" sz="2000" dirty="0"/>
              <a:t> spáchá-li takový čin se zbraní, </a:t>
            </a:r>
          </a:p>
          <a:p>
            <a:r>
              <a:rPr lang="cs-CZ" sz="2000" i="1" dirty="0"/>
              <a:t>d)</a:t>
            </a:r>
            <a:r>
              <a:rPr lang="cs-CZ" sz="2000" dirty="0"/>
              <a:t> způsobí-li takovým činem značnou škodu, </a:t>
            </a:r>
          </a:p>
          <a:p>
            <a:r>
              <a:rPr lang="cs-CZ" sz="2000" i="1" dirty="0"/>
              <a:t>(3)</a:t>
            </a:r>
            <a:r>
              <a:rPr lang="cs-CZ" sz="2000" dirty="0"/>
              <a:t> Odnětím svobody </a:t>
            </a:r>
            <a:r>
              <a:rPr lang="cs-CZ" sz="2000" b="1" dirty="0"/>
              <a:t>na pět až dvanáct let </a:t>
            </a:r>
            <a:r>
              <a:rPr lang="cs-CZ" sz="2000" dirty="0"/>
              <a:t>bude pachatel potrestán, </a:t>
            </a:r>
          </a:p>
          <a:p>
            <a:r>
              <a:rPr lang="cs-CZ" sz="2000" i="1" dirty="0"/>
              <a:t>a)</a:t>
            </a:r>
            <a:r>
              <a:rPr lang="cs-CZ" sz="2000" dirty="0"/>
              <a:t> </a:t>
            </a:r>
            <a:r>
              <a:rPr lang="cs-CZ" sz="2000" b="1" dirty="0"/>
              <a:t>způsobí-li takovým činem těžkou újmu na zdraví</a:t>
            </a:r>
            <a:r>
              <a:rPr lang="cs-CZ" sz="2000" dirty="0"/>
              <a:t>, </a:t>
            </a:r>
          </a:p>
          <a:p>
            <a:r>
              <a:rPr lang="cs-CZ" sz="2000" i="1" dirty="0"/>
              <a:t>b)</a:t>
            </a:r>
            <a:r>
              <a:rPr lang="cs-CZ" sz="2000" dirty="0"/>
              <a:t> spáchá-li takový čin v úmyslu umožnit nebo usnadnit spáchání teroristického trestného činu, trestného činu financování terorismu§ 312d) nebo vyhrožování teroristickým trestným činem§312f), nebo </a:t>
            </a:r>
          </a:p>
          <a:p>
            <a:r>
              <a:rPr lang="cs-CZ" sz="2000" i="1" dirty="0"/>
              <a:t>c)</a:t>
            </a:r>
            <a:r>
              <a:rPr lang="cs-CZ" sz="2000" dirty="0"/>
              <a:t> způsobí-li takovým činem škodu velkého rozsahu. </a:t>
            </a:r>
          </a:p>
          <a:p>
            <a:r>
              <a:rPr lang="cs-CZ" sz="2000" i="1" dirty="0"/>
              <a:t>(4)</a:t>
            </a:r>
            <a:r>
              <a:rPr lang="cs-CZ" sz="2000" dirty="0"/>
              <a:t> Odnětím svobody </a:t>
            </a:r>
            <a:r>
              <a:rPr lang="cs-CZ" sz="2000" b="1" dirty="0"/>
              <a:t>na osm až šestnáct let </a:t>
            </a:r>
            <a:r>
              <a:rPr lang="cs-CZ" sz="2000" dirty="0"/>
              <a:t>bude pachatel potrestán, </a:t>
            </a:r>
            <a:r>
              <a:rPr lang="cs-CZ" sz="2000" b="1" dirty="0"/>
              <a:t>způsobí-li</a:t>
            </a:r>
            <a:r>
              <a:rPr lang="cs-CZ" sz="2000" dirty="0"/>
              <a:t> činem uvedeným v odst. 1 </a:t>
            </a:r>
            <a:r>
              <a:rPr lang="cs-CZ" sz="2000" b="1" dirty="0"/>
              <a:t>smrt</a:t>
            </a:r>
            <a:r>
              <a:rPr lang="cs-CZ" sz="2000" dirty="0"/>
              <a:t>. </a:t>
            </a:r>
          </a:p>
          <a:p>
            <a:r>
              <a:rPr lang="cs-CZ" sz="2000" i="1" dirty="0"/>
              <a:t>(5</a:t>
            </a:r>
            <a:r>
              <a:rPr lang="cs-CZ" sz="2000" b="1" i="1" dirty="0"/>
              <a:t>)</a:t>
            </a:r>
            <a:r>
              <a:rPr lang="cs-CZ" sz="2000" b="1" dirty="0"/>
              <a:t> Příprava je trestná. </a:t>
            </a:r>
          </a:p>
          <a:p>
            <a:endParaRPr lang="cs-CZ"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785786" y="928670"/>
            <a:ext cx="7929618" cy="1631216"/>
          </a:xfrm>
          <a:prstGeom prst="rect">
            <a:avLst/>
          </a:prstGeom>
        </p:spPr>
        <p:txBody>
          <a:bodyPr wrap="square">
            <a:spAutoFit/>
          </a:bodyPr>
          <a:lstStyle/>
          <a:p>
            <a:r>
              <a:rPr lang="cs-CZ" sz="2000" b="1" dirty="0"/>
              <a:t>V případě, že dojde k fyzickému útoku, který sám o sobě nezanechá ublížení na zdraví, je třeba hodnotit, zda se nejedná o pokus o ublížení na zdraví. </a:t>
            </a:r>
            <a:r>
              <a:rPr lang="cs-CZ" sz="2000" dirty="0"/>
              <a:t> Tedy jednání, které bezprostředně směřovalo ke způsobení ublížení na zdraví. Např. pěstní útok proti obličeji.</a:t>
            </a:r>
            <a:r>
              <a:rPr lang="cs-CZ" sz="2000" b="1" dirty="0"/>
              <a:t> </a:t>
            </a:r>
            <a:endParaRPr lang="cs-CZ"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28596" y="428604"/>
            <a:ext cx="8229600" cy="1143000"/>
          </a:xfrm>
        </p:spPr>
        <p:txBody>
          <a:bodyPr>
            <a:normAutofit/>
          </a:bodyPr>
          <a:lstStyle/>
          <a:p>
            <a:r>
              <a:rPr lang="cs-CZ" sz="2800" b="1" dirty="0"/>
              <a:t>Nesouhlas pacienta s poskytnutím zdravotních služeb či odvolání předchozího souhlasu</a:t>
            </a:r>
          </a:p>
        </p:txBody>
      </p:sp>
      <p:sp>
        <p:nvSpPr>
          <p:cNvPr id="3" name="Zástupný symbol pro obsah 2"/>
          <p:cNvSpPr>
            <a:spLocks noGrp="1"/>
          </p:cNvSpPr>
          <p:nvPr>
            <p:ph idx="1"/>
          </p:nvPr>
        </p:nvSpPr>
        <p:spPr/>
        <p:txBody>
          <a:bodyPr>
            <a:normAutofit/>
          </a:bodyPr>
          <a:lstStyle/>
          <a:p>
            <a:r>
              <a:rPr lang="cs-CZ" sz="2400" dirty="0"/>
              <a:t>Pacient může svůj souhlas s poskytnutím zdravotních služeb odvolat. Odvolání souhlasu není účinné, pokud již bylo započato provádění zdravotního výkonu, jehož přerušení může způsobit vážné poškození zdraví nebo ohrožení života pacienta.</a:t>
            </a:r>
          </a:p>
          <a:p>
            <a:r>
              <a:rPr lang="cs-CZ" sz="2400" dirty="0"/>
              <a:t>Pacientovi je opakovaně podána informace o jeho zdravotním stavu v rozsahu a způsobem, ze kterého je zřejmé, že neposkytnutí zdravotních služeb může vážně poškodit jeho zdraví nebo ohrozit život. Jestliže pacient i nadále odmítá vyslovit souhlas, učiní o tom </a:t>
            </a:r>
            <a:r>
              <a:rPr lang="cs-CZ" sz="2400" b="1" dirty="0"/>
              <a:t>písemné prohlášení </a:t>
            </a:r>
            <a:r>
              <a:rPr lang="cs-CZ" sz="2400" dirty="0"/>
              <a:t>(</a:t>
            </a:r>
            <a:r>
              <a:rPr lang="cs-CZ" sz="2400" b="1" dirty="0"/>
              <a:t>revers</a:t>
            </a:r>
            <a:r>
              <a:rPr lang="cs-CZ" sz="2400" dirty="0"/>
              <a:t>).</a:t>
            </a:r>
          </a:p>
          <a:p>
            <a:endParaRPr lang="cs-CZ"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81772"/>
          </a:xfrm>
        </p:spPr>
        <p:txBody>
          <a:bodyPr>
            <a:normAutofit fontScale="90000"/>
          </a:bodyPr>
          <a:lstStyle/>
          <a:p>
            <a:br>
              <a:rPr lang="cs-CZ" dirty="0"/>
            </a:br>
            <a:br>
              <a:rPr lang="cs-CZ" dirty="0"/>
            </a:br>
            <a:r>
              <a:rPr lang="cs-CZ" sz="3100" b="1" dirty="0"/>
              <a:t>Řešení problémů s agresivními pacienty  policií ČR</a:t>
            </a:r>
          </a:p>
        </p:txBody>
      </p:sp>
      <p:sp>
        <p:nvSpPr>
          <p:cNvPr id="3" name="Zástupný symbol pro obsah 2"/>
          <p:cNvSpPr>
            <a:spLocks noGrp="1"/>
          </p:cNvSpPr>
          <p:nvPr>
            <p:ph idx="1"/>
          </p:nvPr>
        </p:nvSpPr>
        <p:spPr>
          <a:xfrm>
            <a:off x="457200" y="1357298"/>
            <a:ext cx="8229600" cy="4967302"/>
          </a:xfrm>
        </p:spPr>
        <p:txBody>
          <a:bodyPr>
            <a:normAutofit/>
          </a:bodyPr>
          <a:lstStyle/>
          <a:p>
            <a:r>
              <a:rPr lang="cs-CZ" sz="2400" dirty="0">
                <a:latin typeface="+mj-lt"/>
              </a:rPr>
              <a:t>Každý občan  (tedy i zdravotnický pracovník) má právo vyžádat si pomoc policie, nejen pokud byl spáchán trestný čin či přestupek, ale i pokud hrozí spáchání trestného činu.</a:t>
            </a:r>
          </a:p>
          <a:p>
            <a:r>
              <a:rPr lang="cs-CZ" sz="2400" dirty="0">
                <a:latin typeface="+mj-lt"/>
              </a:rPr>
              <a:t>Dle §2 z. č. 273/2008 Sb., o policii ČR </a:t>
            </a:r>
            <a:r>
              <a:rPr lang="cs-CZ" sz="2400" b="1" u="sng" dirty="0">
                <a:latin typeface="+mj-lt"/>
              </a:rPr>
              <a:t>má policie povinnost preventivně předcházet páchání trestných činů, nikoliv čekat až k trestnému činu dojde a pak zakročit</a:t>
            </a:r>
            <a:r>
              <a:rPr lang="cs-CZ" sz="2400" dirty="0">
                <a:latin typeface="+mj-lt"/>
              </a:rPr>
              <a:t>.</a:t>
            </a:r>
          </a:p>
          <a:p>
            <a:r>
              <a:rPr lang="cs-CZ" sz="2400" dirty="0">
                <a:latin typeface="+mj-lt"/>
              </a:rPr>
              <a:t>V případě, že se policista vymlouvá, že nemůže nic dělat, když zatím k ničemu nedošlo, je třeba ho upozornit na výše uvedené právní ustanovení.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357158" y="571480"/>
            <a:ext cx="8286808" cy="6217087"/>
          </a:xfrm>
          <a:prstGeom prst="rect">
            <a:avLst/>
          </a:prstGeom>
        </p:spPr>
        <p:txBody>
          <a:bodyPr wrap="square">
            <a:spAutoFit/>
          </a:bodyPr>
          <a:lstStyle/>
          <a:p>
            <a:endParaRPr lang="cs-CZ" sz="2000" dirty="0"/>
          </a:p>
          <a:p>
            <a:r>
              <a:rPr lang="cs-CZ" sz="2000" dirty="0"/>
              <a:t>Pokud  přesto odmítne vyslat na místo hlídku je vhodné:</a:t>
            </a:r>
          </a:p>
          <a:p>
            <a:pPr>
              <a:buNone/>
            </a:pPr>
            <a:r>
              <a:rPr lang="cs-CZ" sz="2000" dirty="0"/>
              <a:t>     1) Zavolat na 158 </a:t>
            </a:r>
          </a:p>
          <a:p>
            <a:pPr>
              <a:buNone/>
            </a:pPr>
            <a:r>
              <a:rPr lang="cs-CZ" sz="2000" dirty="0"/>
              <a:t>     2) dát telefon na hlasitý poslech a mít přítomného alespoň jednoho         svědka</a:t>
            </a:r>
          </a:p>
          <a:p>
            <a:pPr>
              <a:buNone/>
            </a:pPr>
            <a:r>
              <a:rPr lang="cs-CZ" sz="2000" dirty="0"/>
              <a:t>     4) spojit se s vedoucím operačního střediska (operačním důstojníkem)</a:t>
            </a:r>
          </a:p>
          <a:p>
            <a:pPr>
              <a:buNone/>
            </a:pPr>
            <a:r>
              <a:rPr lang="cs-CZ" sz="2000" dirty="0"/>
              <a:t>     5) vylíčit mu situaci a poukázat na povinnost dle §2 z. č. 273/2008 Sb., o    policii ČR </a:t>
            </a:r>
          </a:p>
          <a:p>
            <a:r>
              <a:rPr lang="cs-CZ" sz="2000" dirty="0">
                <a:latin typeface="Calibri" pitchFamily="34" charset="0"/>
              </a:rPr>
              <a:t>       6)  policista nechce mít problémy a  zpravidla vyhoví. </a:t>
            </a:r>
          </a:p>
          <a:p>
            <a:r>
              <a:rPr lang="cs-CZ" sz="2000" dirty="0">
                <a:latin typeface="Calibri" pitchFamily="34" charset="0"/>
              </a:rPr>
              <a:t>Někdy stačí sdělit policistovi na obvodním oddělení sdělit, že se obrátíte na operačního důstojníka a ten bude raději jednat.</a:t>
            </a:r>
          </a:p>
          <a:p>
            <a:endParaRPr lang="cs-CZ" sz="2000" b="1" dirty="0">
              <a:latin typeface="Calibri" pitchFamily="34" charset="0"/>
            </a:endParaRPr>
          </a:p>
          <a:p>
            <a:r>
              <a:rPr lang="cs-CZ" sz="2000" b="1" dirty="0">
                <a:latin typeface="Calibri" pitchFamily="34" charset="0"/>
              </a:rPr>
              <a:t>V případě, že by operační důstojník odmítl spolupráci, je vhodné podat stížnost řediteli Krajské policie, popř. GIPS. </a:t>
            </a:r>
            <a:r>
              <a:rPr lang="cs-CZ" sz="2000" dirty="0">
                <a:latin typeface="Calibri" pitchFamily="34" charset="0"/>
              </a:rPr>
              <a:t>Policista by se mohl dopustit trestného činu maření úkolu úřední osoby z nedbalosti (§30 </a:t>
            </a:r>
            <a:r>
              <a:rPr lang="cs-CZ" sz="2000" dirty="0" err="1">
                <a:latin typeface="Calibri" pitchFamily="34" charset="0"/>
              </a:rPr>
              <a:t>tr</a:t>
            </a:r>
            <a:r>
              <a:rPr lang="cs-CZ" sz="2000" dirty="0">
                <a:latin typeface="Calibri" pitchFamily="34" charset="0"/>
              </a:rPr>
              <a:t>. z. sankce trest odnětí svobody až na 1 rok nebo zákaz činnosti)</a:t>
            </a:r>
            <a:endParaRPr lang="cs-CZ" sz="2000" b="1" dirty="0">
              <a:latin typeface="Calibri" pitchFamily="34" charset="0"/>
            </a:endParaRPr>
          </a:p>
          <a:p>
            <a:endParaRPr lang="cs-CZ" sz="2000" dirty="0">
              <a:latin typeface="Calibri" pitchFamily="34" charset="0"/>
            </a:endParaRPr>
          </a:p>
          <a:p>
            <a:endParaRPr lang="cs-CZ" sz="2000" dirty="0">
              <a:latin typeface="Calibri" pitchFamily="34" charset="0"/>
            </a:endParaRPr>
          </a:p>
          <a:p>
            <a:endParaRPr lang="cs-CZ" sz="2000" dirty="0">
              <a:latin typeface="Calibri" pitchFamily="34" charset="0"/>
            </a:endParaRPr>
          </a:p>
          <a:p>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71472" y="1071546"/>
            <a:ext cx="7643850" cy="2308324"/>
          </a:xfrm>
          <a:prstGeom prst="rect">
            <a:avLst/>
          </a:prstGeom>
        </p:spPr>
        <p:txBody>
          <a:bodyPr wrap="square">
            <a:spAutoFit/>
          </a:bodyPr>
          <a:lstStyle/>
          <a:p>
            <a:r>
              <a:rPr lang="cs-CZ" dirty="0">
                <a:latin typeface="Calibri" pitchFamily="34" charset="0"/>
              </a:rPr>
              <a:t>V případě méně závažných deliktů ,např. hluk, kouření v prostorách zdravotnického zařízení, postačí povolat městskou policii.</a:t>
            </a:r>
          </a:p>
          <a:p>
            <a:endParaRPr lang="cs-CZ" dirty="0">
              <a:latin typeface="Calibri" pitchFamily="34" charset="0"/>
            </a:endParaRPr>
          </a:p>
          <a:p>
            <a:r>
              <a:rPr lang="cs-CZ" dirty="0">
                <a:latin typeface="Calibri" pitchFamily="34" charset="0"/>
              </a:rPr>
              <a:t>V ostatních případech pak policii ČR. </a:t>
            </a:r>
          </a:p>
          <a:p>
            <a:endParaRPr lang="cs-CZ" b="1" dirty="0">
              <a:latin typeface="Calibri" pitchFamily="34" charset="0"/>
            </a:endParaRPr>
          </a:p>
          <a:p>
            <a:r>
              <a:rPr lang="cs-CZ" b="1" dirty="0">
                <a:latin typeface="Calibri" pitchFamily="34" charset="0"/>
              </a:rPr>
              <a:t>V případě, že již došlo k trestnému činu (násilí, ohrožování, vydírání…), požádat, aby se na místo dostavila výjezdová skupina Služby kriminální policie a vyšetřování</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04088"/>
            <a:ext cx="8229600" cy="581772"/>
          </a:xfrm>
        </p:spPr>
        <p:txBody>
          <a:bodyPr>
            <a:normAutofit/>
          </a:bodyPr>
          <a:lstStyle/>
          <a:p>
            <a:r>
              <a:rPr lang="cs-CZ" sz="3200" dirty="0"/>
              <a:t>Osoby pod vlivem alkoholu  či návykové látky</a:t>
            </a:r>
          </a:p>
        </p:txBody>
      </p:sp>
      <p:sp>
        <p:nvSpPr>
          <p:cNvPr id="3" name="Zástupný symbol pro obsah 2"/>
          <p:cNvSpPr>
            <a:spLocks noGrp="1"/>
          </p:cNvSpPr>
          <p:nvPr>
            <p:ph idx="1"/>
          </p:nvPr>
        </p:nvSpPr>
        <p:spPr>
          <a:xfrm>
            <a:off x="457200" y="1500174"/>
            <a:ext cx="8229600" cy="4824426"/>
          </a:xfrm>
        </p:spPr>
        <p:txBody>
          <a:bodyPr>
            <a:normAutofit fontScale="85000" lnSpcReduction="20000"/>
          </a:bodyPr>
          <a:lstStyle/>
          <a:p>
            <a:r>
              <a:rPr lang="cs-CZ" dirty="0"/>
              <a:t>V případě osob, které nekontrolují své jednání, ohrožují sebe, nebo své okolí, majetek, nebo veřejný pořádek lze rozhodnout o jejich umístění v záchytné stanici. </a:t>
            </a:r>
          </a:p>
          <a:p>
            <a:r>
              <a:rPr lang="cs-CZ" dirty="0"/>
              <a:t>Při převozu lze vyžádat doprovod policie.</a:t>
            </a:r>
          </a:p>
          <a:p>
            <a:r>
              <a:rPr lang="cs-CZ" dirty="0"/>
              <a:t>Je třeba předchozí souhlas lékaře záchytné stanice. </a:t>
            </a:r>
          </a:p>
          <a:p>
            <a:r>
              <a:rPr lang="cs-CZ" dirty="0"/>
              <a:t>Umístění max. na 24 hodin</a:t>
            </a:r>
          </a:p>
          <a:p>
            <a:r>
              <a:rPr lang="cs-CZ" dirty="0"/>
              <a:t>Do záchytné stanice nelze umístit</a:t>
            </a:r>
          </a:p>
          <a:p>
            <a:r>
              <a:rPr lang="cs-CZ" dirty="0">
                <a:latin typeface="Calibri" pitchFamily="34" charset="0"/>
              </a:rPr>
              <a:t>Osobu v bezvědomí</a:t>
            </a:r>
          </a:p>
          <a:p>
            <a:r>
              <a:rPr lang="cs-CZ" dirty="0">
                <a:latin typeface="Calibri" pitchFamily="34" charset="0"/>
              </a:rPr>
              <a:t>Osoba masivně krvácí</a:t>
            </a:r>
          </a:p>
          <a:p>
            <a:r>
              <a:rPr lang="cs-CZ" dirty="0">
                <a:latin typeface="Calibri" pitchFamily="34" charset="0"/>
              </a:rPr>
              <a:t>Má neošetřená zranění</a:t>
            </a:r>
          </a:p>
          <a:p>
            <a:r>
              <a:rPr lang="cs-CZ" dirty="0">
                <a:latin typeface="Calibri" pitchFamily="34" charset="0"/>
              </a:rPr>
              <a:t>Ohrožení života selháním základních životních funkcí</a:t>
            </a:r>
          </a:p>
          <a:p>
            <a:r>
              <a:rPr lang="cs-CZ" dirty="0">
                <a:latin typeface="Calibri" pitchFamily="34" charset="0"/>
              </a:rPr>
              <a:t>Osoba potřebuje zdravotní služby, které záchytná stanice nemůže poskytnout</a:t>
            </a:r>
          </a:p>
          <a:p>
            <a:r>
              <a:rPr lang="cs-CZ" dirty="0">
                <a:latin typeface="Calibri" pitchFamily="34" charset="0"/>
              </a:rPr>
              <a:t>Osoba mladší 15 let</a:t>
            </a:r>
          </a:p>
          <a:p>
            <a:endParaRPr lang="cs-CZ"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ma\Pictures\2019-06-03\222.jpg"/>
          <p:cNvPicPr>
            <a:picLocks noChangeAspect="1" noChangeArrowheads="1"/>
          </p:cNvPicPr>
          <p:nvPr/>
        </p:nvPicPr>
        <p:blipFill>
          <a:blip r:embed="rId2" cstate="print"/>
          <a:srcRect/>
          <a:stretch>
            <a:fillRect/>
          </a:stretch>
        </p:blipFill>
        <p:spPr bwMode="auto">
          <a:xfrm>
            <a:off x="0" y="571480"/>
            <a:ext cx="9144000" cy="5786478"/>
          </a:xfrm>
          <a:prstGeom prst="rect">
            <a:avLst/>
          </a:prstGeom>
          <a:noFill/>
        </p:spPr>
      </p:pic>
      <p:sp>
        <p:nvSpPr>
          <p:cNvPr id="5" name="Obdélník 4"/>
          <p:cNvSpPr/>
          <p:nvPr/>
        </p:nvSpPr>
        <p:spPr>
          <a:xfrm>
            <a:off x="6357950" y="4857760"/>
            <a:ext cx="2643206"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latin typeface="Arial Black" pitchFamily="34" charset="0"/>
              </a:rPr>
              <a:t>Děkuji vám za pozornost</a:t>
            </a:r>
          </a:p>
          <a:p>
            <a:pPr algn="ctr"/>
            <a:endParaRPr lang="cs-CZ" sz="2000" dirty="0">
              <a:latin typeface="Arial Black" pitchFamily="34" charset="0"/>
            </a:endParaRPr>
          </a:p>
          <a:p>
            <a:pPr algn="ctr"/>
            <a:r>
              <a:rPr lang="cs-CZ" sz="2000" dirty="0" err="1">
                <a:latin typeface="Arial Black" pitchFamily="34" charset="0"/>
              </a:rPr>
              <a:t>dbru</a:t>
            </a:r>
            <a:r>
              <a:rPr lang="cs-CZ" sz="2000" dirty="0">
                <a:latin typeface="Arial Black" pitchFamily="34" charset="0"/>
              </a:rPr>
              <a:t>@centrum.</a:t>
            </a:r>
            <a:r>
              <a:rPr lang="cs-CZ" sz="2000" dirty="0" err="1">
                <a:latin typeface="Arial Black" pitchFamily="34" charset="0"/>
              </a:rPr>
              <a:t>cz</a:t>
            </a:r>
            <a:endParaRPr lang="cs-CZ" sz="2000" dirty="0">
              <a:latin typeface="Arial Black"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1480"/>
            <a:ext cx="8229600" cy="857256"/>
          </a:xfrm>
        </p:spPr>
        <p:txBody>
          <a:bodyPr>
            <a:normAutofit fontScale="90000"/>
          </a:bodyPr>
          <a:lstStyle/>
          <a:p>
            <a:r>
              <a:rPr lang="cs-CZ" sz="2800" b="1" dirty="0"/>
              <a:t>Náležitosti souhlasu, nesouhlasu popř. odvolání dříve vysloveného souhlasu</a:t>
            </a:r>
          </a:p>
        </p:txBody>
      </p:sp>
      <p:sp>
        <p:nvSpPr>
          <p:cNvPr id="3" name="Zástupný symbol pro obsah 2"/>
          <p:cNvSpPr>
            <a:spLocks noGrp="1"/>
          </p:cNvSpPr>
          <p:nvPr>
            <p:ph idx="1"/>
          </p:nvPr>
        </p:nvSpPr>
        <p:spPr>
          <a:xfrm>
            <a:off x="457200" y="1714488"/>
            <a:ext cx="8229600" cy="4610112"/>
          </a:xfrm>
        </p:spPr>
        <p:txBody>
          <a:bodyPr>
            <a:normAutofit fontScale="47500" lnSpcReduction="20000"/>
          </a:bodyPr>
          <a:lstStyle/>
          <a:p>
            <a:r>
              <a:rPr lang="cs-CZ" sz="4900" dirty="0"/>
              <a:t>Písemnou formou</a:t>
            </a:r>
          </a:p>
          <a:p>
            <a:r>
              <a:rPr lang="cs-CZ" sz="4900" dirty="0"/>
              <a:t>Je vždy součástí zdravotnické dokumentace</a:t>
            </a:r>
          </a:p>
          <a:p>
            <a:r>
              <a:rPr lang="cs-CZ" sz="4900" dirty="0"/>
              <a:t>Podepisuje pacient a zdravotnický pracovník</a:t>
            </a:r>
          </a:p>
          <a:p>
            <a:r>
              <a:rPr lang="cs-CZ" sz="4900" dirty="0"/>
              <a:t>V případě, že pacient odmítne podepsat, zdravotnický pracovník tuto skutečnost do záznamu doplní; záznam podepíše zdravotnický pracovník a svědek.</a:t>
            </a:r>
          </a:p>
          <a:p>
            <a:r>
              <a:rPr lang="cs-CZ" sz="4900" dirty="0"/>
              <a:t>Jestliže zdravotní stav pacienta nedovoluje takovéto vyjádření, zdravotnický pracovník zaznamená nepochybný projev vůle pacienta do zdravotnické dokumentace o něm vedené, uvede způsob, jakým pacient svou vůli projevil, a zdravotní důvody bránící pacientovi ve vyjádření požadovaným způsobem; záznam podepíše zdravotnický pracovník a svědek.</a:t>
            </a:r>
          </a:p>
          <a:p>
            <a:pPr>
              <a:buNone/>
            </a:pPr>
            <a:r>
              <a:rPr lang="cs-CZ" sz="49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00034" y="1142984"/>
            <a:ext cx="7572428" cy="3046988"/>
          </a:xfrm>
          <a:prstGeom prst="rect">
            <a:avLst/>
          </a:prstGeom>
        </p:spPr>
        <p:txBody>
          <a:bodyPr wrap="square">
            <a:spAutoFit/>
          </a:bodyPr>
          <a:lstStyle/>
          <a:p>
            <a:pPr>
              <a:buNone/>
            </a:pPr>
            <a:r>
              <a:rPr lang="cs-CZ" sz="2400" dirty="0"/>
              <a:t>Pacientovi lze bez jeho souhlasu poskytnout pouze neodkladnou péči, a to v případě</a:t>
            </a:r>
          </a:p>
          <a:p>
            <a:r>
              <a:rPr lang="cs-CZ" sz="2400" b="1" dirty="0"/>
              <a:t>a)</a:t>
            </a:r>
            <a:r>
              <a:rPr lang="cs-CZ" sz="2400" dirty="0"/>
              <a:t> kdy zdravotní stav neumožňuje pacientovi tento souhlas vyslovit; tím není dotčeno dříve vyslovené přání podle § 36, nebo</a:t>
            </a:r>
          </a:p>
          <a:p>
            <a:r>
              <a:rPr lang="cs-CZ" sz="2400" b="1" dirty="0"/>
              <a:t>b)</a:t>
            </a:r>
            <a:r>
              <a:rPr lang="cs-CZ" sz="2400" dirty="0"/>
              <a:t> léčby vážné duševní poruchy, pokud by v důsledku jejího neléčení došlo se vší pravděpodobností k vážnému poškození zdraví pacienta.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k">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o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o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10491</TotalTime>
  <Words>7096</Words>
  <Application>Microsoft Office PowerPoint</Application>
  <PresentationFormat>Předvádění na obrazovce (4:3)</PresentationFormat>
  <Paragraphs>399</Paragraphs>
  <Slides>74</Slides>
  <Notes>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74</vt:i4>
      </vt:variant>
    </vt:vector>
  </HeadingPairs>
  <TitlesOfParts>
    <vt:vector size="82" baseType="lpstr">
      <vt:lpstr>Arial</vt:lpstr>
      <vt:lpstr>Arial Black</vt:lpstr>
      <vt:lpstr>Calibri</vt:lpstr>
      <vt:lpstr>Constantia</vt:lpstr>
      <vt:lpstr>Times New Roman</vt:lpstr>
      <vt:lpstr>Wingdings</vt:lpstr>
      <vt:lpstr>Wingdings 2</vt:lpstr>
      <vt:lpstr>Tok</vt:lpstr>
      <vt:lpstr>Vybraná problematika právní odpovědnost ve zdravotnictví</vt:lpstr>
      <vt:lpstr>Vztah pacient -zdravotník</vt:lpstr>
      <vt:lpstr>Práva pacienta</vt:lpstr>
      <vt:lpstr>Prezentace aplikace PowerPoint</vt:lpstr>
      <vt:lpstr>Prezentace aplikace PowerPoint</vt:lpstr>
      <vt:lpstr>Poskytování zdravotních služeb</vt:lpstr>
      <vt:lpstr>Nesouhlas pacienta s poskytnutím zdravotních služeb či odvolání předchozího souhlasu</vt:lpstr>
      <vt:lpstr>Náležitosti souhlasu, nesouhlasu popř. odvolání dříve vysloveného souhlasu</vt:lpstr>
      <vt:lpstr>Prezentace aplikace PowerPoint</vt:lpstr>
      <vt:lpstr>Prezentace aplikace PowerPoint</vt:lpstr>
      <vt:lpstr>Hospitalizace bez souhlasu pacienta</vt:lpstr>
      <vt:lpstr>Omezovací prostředky  </vt:lpstr>
      <vt:lpstr>Prezentace aplikace PowerPoint</vt:lpstr>
      <vt:lpstr>Prezentace aplikace PowerPoint</vt:lpstr>
      <vt:lpstr>Prezentace aplikace PowerPoint</vt:lpstr>
      <vt:lpstr>Oznamovací povinnost zdravotnického zařízení</vt:lpstr>
      <vt:lpstr>Informace o nepříznivé diagnóze nebo prognóze zdravotního stavu</vt:lpstr>
      <vt:lpstr>Dříve vyslovené přání („living will“) § 36 ZZS</vt:lpstr>
      <vt:lpstr>Možnost nerespektování dříve vyslovených přání</vt:lpstr>
      <vt:lpstr>Prezentace aplikace PowerPoint</vt:lpstr>
      <vt:lpstr>Definice právní odpovědnosti</vt:lpstr>
      <vt:lpstr>Koncipování právní odpovědnosti</vt:lpstr>
      <vt:lpstr>Pro vznik právní odpovědnosti jsou nezbytné následující právní předpoklady:</vt:lpstr>
      <vt:lpstr>Odpovědnost za škodu podle vybraných právních ustanovení českého právního řádu</vt:lpstr>
      <vt:lpstr>Občanskoprávní odpovědnost</vt:lpstr>
      <vt:lpstr>Podmínky odpovědnosti za škodu a nemajetkovou újmu</vt:lpstr>
      <vt:lpstr>Zadostiučinění (nemajetková újma)</vt:lpstr>
      <vt:lpstr> </vt:lpstr>
      <vt:lpstr>  Další možné náhrady škody</vt:lpstr>
      <vt:lpstr>Náhrada škody na odložených věcech</vt:lpstr>
      <vt:lpstr>Promlčení odpovědnosti za újmu na zdraví</vt:lpstr>
      <vt:lpstr>Prezentace aplikace PowerPoint</vt:lpstr>
      <vt:lpstr>Od 1.1. 2014 již ve zdravotnictví neexistuje absolutní právní odpovědnost </vt:lpstr>
      <vt:lpstr>Samovolné způsobení škody </vt:lpstr>
      <vt:lpstr>Pracovněprávní odpovědnost</vt:lpstr>
      <vt:lpstr>Prezentace aplikace PowerPoint</vt:lpstr>
      <vt:lpstr>Trestněprávní odpovědnost</vt:lpstr>
      <vt:lpstr>Prezentace aplikace PowerPoint</vt:lpstr>
      <vt:lpstr>Nejčastější trestné činy</vt:lpstr>
      <vt:lpstr>Prezentace aplikace PowerPoint</vt:lpstr>
      <vt:lpstr>Prezentace aplikace PowerPoint</vt:lpstr>
      <vt:lpstr>Prezentace aplikace PowerPoint</vt:lpstr>
      <vt:lpstr>Nutná obrana</vt:lpstr>
      <vt:lpstr>Krajní nouze</vt:lpstr>
      <vt:lpstr>Povinná mlčenlivost</vt:lpstr>
      <vt:lpstr>Nepřekažení trestného činu (§ 367 trestního zákoníku) </vt:lpstr>
      <vt:lpstr>Neoznámení trestného činu (§ 368 trestního zákoníku)</vt:lpstr>
      <vt:lpstr>Prezentace aplikace PowerPoint</vt:lpstr>
      <vt:lpstr> </vt:lpstr>
      <vt:lpstr>Prezentace aplikace PowerPoint</vt:lpstr>
      <vt:lpstr>Poskytování údajů policii ČR bez souhlasu pacienta</vt:lpstr>
      <vt:lpstr>Předání originálu zdravotnické dokumentace PČR</vt:lpstr>
      <vt:lpstr>Podání vysvětlení týkající se péče o konkrétního pacienta nebo konkrétní situace</vt:lpstr>
      <vt:lpstr>Prezentace aplikace PowerPoint</vt:lpstr>
      <vt:lpstr>Znalecký posudek</vt:lpstr>
      <vt:lpstr>Jak postupovat v případě předvolání</vt:lpstr>
      <vt:lpstr>Postup při zahájení trestního stíhání</vt:lpstr>
      <vt:lpstr>Trestní stíhání je zahájeno, obviněný vinu uznává, či ji může těžko vyvrátit</vt:lpstr>
      <vt:lpstr>Trestní příkaz</vt:lpstr>
      <vt:lpstr>Hlavní líčení</vt:lpstr>
      <vt:lpstr>Opravné prostředky v případě odsouzení</vt:lpstr>
      <vt:lpstr>Zastavení trestního stíhání</vt:lpstr>
      <vt:lpstr>Bezdůvodné trestní stíhání</vt:lpstr>
      <vt:lpstr>Právní ochrana zdravotníků</vt:lpstr>
      <vt:lpstr>Trestné činy proti zdravotnickým pracovníkům</vt:lpstr>
      <vt:lpstr>Prezentace aplikace PowerPoint</vt:lpstr>
      <vt:lpstr>Prezentace aplikace PowerPoint</vt:lpstr>
      <vt:lpstr>Prezentace aplikace PowerPoint</vt:lpstr>
      <vt:lpstr>Prezentace aplikace PowerPoint</vt:lpstr>
      <vt:lpstr>  Řešení problémů s agresivními pacienty  policií ČR</vt:lpstr>
      <vt:lpstr>Prezentace aplikace PowerPoint</vt:lpstr>
      <vt:lpstr>Prezentace aplikace PowerPoint</vt:lpstr>
      <vt:lpstr>Osoby pod vlivem alkoholu  či návykové látky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Právní odpovědnost ve zdravotnictví</dc:title>
  <dc:creator>Mama</dc:creator>
  <cp:lastModifiedBy>Jexová, Soňa</cp:lastModifiedBy>
  <cp:revision>50</cp:revision>
  <dcterms:created xsi:type="dcterms:W3CDTF">2019-07-16T11:56:00Z</dcterms:created>
  <dcterms:modified xsi:type="dcterms:W3CDTF">2020-03-16T17:02:55Z</dcterms:modified>
</cp:coreProperties>
</file>