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804" r:id="rId2"/>
  </p:sldMasterIdLst>
  <p:sldIdLst>
    <p:sldId id="256" r:id="rId3"/>
    <p:sldId id="257" r:id="rId4"/>
    <p:sldId id="258" r:id="rId5"/>
    <p:sldId id="263" r:id="rId6"/>
    <p:sldId id="259" r:id="rId7"/>
    <p:sldId id="260" r:id="rId8"/>
    <p:sldId id="261" r:id="rId9"/>
    <p:sldId id="262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ABE0BC3-9490-4418-9E0C-2FC124640493}" type="datetimeFigureOut">
              <a:rPr lang="cs-CZ" smtClean="0"/>
              <a:pPr/>
              <a:t>2.4.2020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EEB5CE5-EC3C-485D-8703-6790F8BA83E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6600" dirty="0" smtClean="0"/>
              <a:t>Komunikace</a:t>
            </a:r>
            <a:endParaRPr lang="cs-CZ" sz="66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Komunikace s pacientem se závažným onemocněním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1193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b="1" cap="none" dirty="0">
                <a:solidFill>
                  <a:srgbClr val="575F6D"/>
                </a:solidFill>
              </a:rPr>
              <a:t>Komunikace s pacientem se závažným onemocněním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Komunikace s chronicky nemocným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Sociologický pohled na průběh onemocnění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Přijetí/vyrovnání se s chronickým onemocněním závisí na: </a:t>
            </a:r>
            <a:r>
              <a:rPr lang="cs-CZ" dirty="0"/>
              <a:t>osobnosti </a:t>
            </a:r>
            <a:r>
              <a:rPr lang="cs-CZ" dirty="0" smtClean="0"/>
              <a:t>nemocného, charakteru onemocnění, důsledků nemoci, sociálním zázemí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6030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b="1" cap="none" dirty="0">
                <a:solidFill>
                  <a:srgbClr val="575F6D"/>
                </a:solidFill>
              </a:rPr>
              <a:t>Komunikace s pacientem se závažným onemocněním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F0A22E"/>
              </a:buClr>
            </a:pPr>
            <a:r>
              <a:rPr lang="cs-CZ" dirty="0">
                <a:solidFill>
                  <a:srgbClr val="4E3B30"/>
                </a:solidFill>
              </a:rPr>
              <a:t>Komunikace s chronicky nemocným</a:t>
            </a:r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Protipóly přístupu chronicky nemocného </a:t>
            </a:r>
          </a:p>
          <a:p>
            <a:pPr marL="0" indent="0" algn="ctr">
              <a:buNone/>
            </a:pPr>
            <a:r>
              <a:rPr lang="cs-CZ" dirty="0" smtClean="0"/>
              <a:t>k léčbě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odmítnutí léčby			závislost na péči</a:t>
            </a:r>
            <a:endParaRPr lang="cs-CZ" dirty="0"/>
          </a:p>
        </p:txBody>
      </p:sp>
      <p:sp>
        <p:nvSpPr>
          <p:cNvPr id="5" name="Obousměrná vodorovná šipka 4"/>
          <p:cNvSpPr/>
          <p:nvPr/>
        </p:nvSpPr>
        <p:spPr>
          <a:xfrm>
            <a:off x="1547664" y="5157192"/>
            <a:ext cx="5472608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4760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b="1" cap="none" dirty="0">
                <a:solidFill>
                  <a:srgbClr val="575F6D"/>
                </a:solidFill>
              </a:rPr>
              <a:t>Komunikace s pacientem se závažným onemocněním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99174"/>
          </a:xfrm>
        </p:spPr>
        <p:txBody>
          <a:bodyPr>
            <a:normAutofit fontScale="92500" lnSpcReduction="20000"/>
          </a:bodyPr>
          <a:lstStyle/>
          <a:p>
            <a:pPr lvl="0">
              <a:buClr>
                <a:srgbClr val="F0A22E"/>
              </a:buClr>
            </a:pPr>
            <a:r>
              <a:rPr lang="cs-CZ" dirty="0">
                <a:solidFill>
                  <a:srgbClr val="4E3B30"/>
                </a:solidFill>
              </a:rPr>
              <a:t>Komunikace s chronicky </a:t>
            </a:r>
            <a:r>
              <a:rPr lang="cs-CZ" dirty="0" smtClean="0">
                <a:solidFill>
                  <a:srgbClr val="4E3B30"/>
                </a:solidFill>
              </a:rPr>
              <a:t>nemocným</a:t>
            </a:r>
          </a:p>
          <a:p>
            <a:pPr marL="0" lvl="0" indent="0">
              <a:buClr>
                <a:srgbClr val="F0A22E"/>
              </a:buClr>
              <a:buNone/>
            </a:pPr>
            <a:r>
              <a:rPr lang="cs-CZ" dirty="0" smtClean="0">
                <a:solidFill>
                  <a:srgbClr val="4E3B30"/>
                </a:solidFill>
              </a:rPr>
              <a:t>   Zásady komunikace s chronicky nemocným:</a:t>
            </a:r>
          </a:p>
          <a:p>
            <a:pPr lvl="0">
              <a:buClr>
                <a:srgbClr val="F0A22E"/>
              </a:buClr>
              <a:buFont typeface="Arial" pitchFamily="34" charset="0"/>
              <a:buChar char="•"/>
            </a:pPr>
            <a:r>
              <a:rPr lang="cs-CZ" dirty="0" smtClean="0">
                <a:solidFill>
                  <a:srgbClr val="4E3B30"/>
                </a:solidFill>
              </a:rPr>
              <a:t>Vyjadřujte pochopení s náročnou situací nemocného</a:t>
            </a:r>
          </a:p>
          <a:p>
            <a:pPr lvl="0">
              <a:buClr>
                <a:srgbClr val="F0A22E"/>
              </a:buClr>
              <a:buFont typeface="Arial" pitchFamily="34" charset="0"/>
              <a:buChar char="•"/>
            </a:pPr>
            <a:r>
              <a:rPr lang="cs-CZ" dirty="0" smtClean="0">
                <a:solidFill>
                  <a:srgbClr val="4E3B30"/>
                </a:solidFill>
              </a:rPr>
              <a:t>Akceptujte nemocného</a:t>
            </a:r>
          </a:p>
          <a:p>
            <a:pPr lvl="0">
              <a:buClr>
                <a:srgbClr val="F0A22E"/>
              </a:buClr>
              <a:buFont typeface="Arial" pitchFamily="34" charset="0"/>
              <a:buChar char="•"/>
            </a:pPr>
            <a:r>
              <a:rPr lang="cs-CZ" dirty="0" smtClean="0">
                <a:solidFill>
                  <a:srgbClr val="4E3B30"/>
                </a:solidFill>
              </a:rPr>
              <a:t>Věnujte pacientovi čas (i přes dlouhodobé hospitalizace apod.)</a:t>
            </a:r>
          </a:p>
          <a:p>
            <a:pPr lvl="0">
              <a:buClr>
                <a:srgbClr val="F0A22E"/>
              </a:buClr>
              <a:buFont typeface="Arial" pitchFamily="34" charset="0"/>
              <a:buChar char="•"/>
            </a:pPr>
            <a:r>
              <a:rPr lang="cs-CZ" dirty="0" smtClean="0">
                <a:solidFill>
                  <a:srgbClr val="4E3B30"/>
                </a:solidFill>
              </a:rPr>
              <a:t>Poskytujte pacientovi veškeré relevantní informace, které požaduje a které by mohl potřebovat</a:t>
            </a:r>
          </a:p>
          <a:p>
            <a:pPr lvl="0">
              <a:buClr>
                <a:srgbClr val="F0A22E"/>
              </a:buClr>
              <a:buFont typeface="Arial" pitchFamily="34" charset="0"/>
              <a:buChar char="•"/>
            </a:pPr>
            <a:r>
              <a:rPr lang="cs-CZ" dirty="0" smtClean="0">
                <a:solidFill>
                  <a:srgbClr val="4E3B30"/>
                </a:solidFill>
              </a:rPr>
              <a:t>Posilujte samostatnost pacienta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3357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600"/>
              </a:spcBef>
            </a:pPr>
            <a:r>
              <a:rPr lang="cs-CZ" sz="1800" b="1" cap="none" dirty="0">
                <a:solidFill>
                  <a:srgbClr val="575F6D"/>
                </a:solidFill>
                <a:ea typeface="+mn-ea"/>
                <a:cs typeface="+mn-cs"/>
              </a:rPr>
              <a:t>Komunikace s pacientem se závažným onemocněním</a:t>
            </a:r>
            <a:br>
              <a:rPr lang="cs-CZ" sz="1800" b="1" cap="none" dirty="0">
                <a:solidFill>
                  <a:srgbClr val="575F6D"/>
                </a:solidFill>
                <a:ea typeface="+mn-ea"/>
                <a:cs typeface="+mn-cs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3000" y="1556792"/>
            <a:ext cx="7173416" cy="4176464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Podávání veškerých informací </a:t>
            </a:r>
          </a:p>
          <a:p>
            <a:pPr marL="0" indent="0">
              <a:buNone/>
            </a:pPr>
            <a:r>
              <a:rPr lang="cs-CZ" dirty="0" smtClean="0"/>
              <a:t>   o diagnóze, prognóze a terapii je plně </a:t>
            </a:r>
          </a:p>
          <a:p>
            <a:pPr marL="0" indent="0">
              <a:buNone/>
            </a:pPr>
            <a:r>
              <a:rPr lang="cs-CZ" dirty="0" smtClean="0"/>
              <a:t>   v kompetenci lékaře</a:t>
            </a:r>
          </a:p>
          <a:p>
            <a:r>
              <a:rPr lang="cs-CZ" dirty="0" smtClean="0"/>
              <a:t>Sestry znají fáze přijetí závažného onemocnění a možné reakce na nepříznivou zprávu</a:t>
            </a:r>
          </a:p>
          <a:p>
            <a:r>
              <a:rPr lang="cs-CZ" dirty="0" smtClean="0"/>
              <a:t>Sestry si dovedou představit obavy vážně nemocných</a:t>
            </a:r>
            <a:endParaRPr lang="cs-CZ" dirty="0"/>
          </a:p>
          <a:p>
            <a:r>
              <a:rPr lang="cs-CZ" dirty="0" smtClean="0"/>
              <a:t>Sestry mají znalosti a dovednosti zvolit vhodný přístup v péči o pacienty, vést s pacienty hovor, vyslechnout je, ….</a:t>
            </a:r>
            <a:endParaRPr lang="cs-CZ" dirty="0"/>
          </a:p>
          <a:p>
            <a:pPr marL="4572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2100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cs-CZ" sz="1800" b="1" cap="none" dirty="0">
                <a:solidFill>
                  <a:srgbClr val="575F6D"/>
                </a:solidFill>
              </a:rPr>
              <a:t>Komunikace s pacientem se závažným onemocněním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3000" y="1268760"/>
            <a:ext cx="6400800" cy="496855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 smtClean="0"/>
              <a:t>Fáze přijetí závažného onemocnění </a:t>
            </a:r>
          </a:p>
          <a:p>
            <a:pPr marL="45720" indent="0">
              <a:buNone/>
            </a:pPr>
            <a:r>
              <a:rPr lang="cs-CZ" dirty="0" smtClean="0"/>
              <a:t>dle E. </a:t>
            </a:r>
            <a:r>
              <a:rPr lang="cs-CZ" dirty="0" err="1" smtClean="0"/>
              <a:t>Kübler-Ross</a:t>
            </a:r>
            <a:endParaRPr lang="cs-CZ" dirty="0" smtClean="0"/>
          </a:p>
          <a:p>
            <a:pPr marL="502920" indent="-457200">
              <a:buFont typeface="+mj-lt"/>
              <a:buAutoNum type="arabicParenR"/>
            </a:pPr>
            <a:r>
              <a:rPr lang="cs-CZ" dirty="0" smtClean="0"/>
              <a:t>Šok, popření</a:t>
            </a:r>
          </a:p>
          <a:p>
            <a:pPr marL="502920" indent="-457200">
              <a:buFont typeface="+mj-lt"/>
              <a:buAutoNum type="arabicParenR"/>
            </a:pPr>
            <a:endParaRPr lang="cs-CZ" dirty="0" smtClean="0"/>
          </a:p>
          <a:p>
            <a:pPr marL="502920" indent="-457200">
              <a:buFont typeface="+mj-lt"/>
              <a:buAutoNum type="arabicParenR"/>
            </a:pPr>
            <a:r>
              <a:rPr lang="cs-CZ" dirty="0" smtClean="0"/>
              <a:t>Hněv, vzpoura</a:t>
            </a:r>
          </a:p>
          <a:p>
            <a:pPr marL="502920" indent="-457200">
              <a:buFont typeface="+mj-lt"/>
              <a:buAutoNum type="arabicParenR"/>
            </a:pPr>
            <a:endParaRPr lang="cs-CZ" dirty="0" smtClean="0"/>
          </a:p>
          <a:p>
            <a:pPr marL="502920" indent="-457200">
              <a:buFont typeface="+mj-lt"/>
              <a:buAutoNum type="arabicParenR"/>
            </a:pPr>
            <a:r>
              <a:rPr lang="cs-CZ" dirty="0" smtClean="0"/>
              <a:t>Vyjednávání</a:t>
            </a:r>
          </a:p>
          <a:p>
            <a:pPr marL="502920" indent="-457200">
              <a:buFont typeface="+mj-lt"/>
              <a:buAutoNum type="arabicParenR"/>
            </a:pPr>
            <a:endParaRPr lang="cs-CZ" dirty="0" smtClean="0"/>
          </a:p>
          <a:p>
            <a:pPr marL="502920" indent="-457200">
              <a:buFont typeface="+mj-lt"/>
              <a:buAutoNum type="arabicParenR"/>
            </a:pPr>
            <a:r>
              <a:rPr lang="cs-CZ" dirty="0" smtClean="0"/>
              <a:t>Smutek</a:t>
            </a:r>
          </a:p>
          <a:p>
            <a:pPr marL="502920" indent="-457200">
              <a:buFont typeface="+mj-lt"/>
              <a:buAutoNum type="arabicParenR"/>
            </a:pPr>
            <a:endParaRPr lang="cs-CZ" dirty="0" smtClean="0"/>
          </a:p>
          <a:p>
            <a:pPr marL="502920" indent="-457200">
              <a:buFont typeface="+mj-lt"/>
              <a:buAutoNum type="arabicParenR"/>
            </a:pPr>
            <a:r>
              <a:rPr lang="cs-CZ" dirty="0" smtClean="0"/>
              <a:t>Smíření</a:t>
            </a:r>
          </a:p>
          <a:p>
            <a:pPr marL="4572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0879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b="1" cap="none" dirty="0">
                <a:solidFill>
                  <a:srgbClr val="575F6D"/>
                </a:solidFill>
              </a:rPr>
              <a:t>Komunikace s pacientem se závažným onemocněním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Reakce na nepříznivé zprávy: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Přijetí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Přijetí v racionální rovině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Přijetí v emoční rovině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Odmítnutí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9070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cs-CZ" sz="1800" b="1" cap="none" dirty="0">
                <a:solidFill>
                  <a:srgbClr val="575F6D"/>
                </a:solidFill>
              </a:rPr>
              <a:t>Komunikace s pacientem se závažným onemocněním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43000" y="1556792"/>
            <a:ext cx="6400800" cy="39604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Obavy nemocných – př.</a:t>
            </a:r>
          </a:p>
          <a:p>
            <a:r>
              <a:rPr lang="cs-CZ" dirty="0" smtClean="0"/>
              <a:t>Strach z poruchy integrity těla</a:t>
            </a:r>
          </a:p>
          <a:p>
            <a:r>
              <a:rPr lang="cs-CZ" dirty="0" smtClean="0"/>
              <a:t>Obavy ze smrti</a:t>
            </a:r>
          </a:p>
          <a:p>
            <a:r>
              <a:rPr lang="cs-CZ" dirty="0" smtClean="0"/>
              <a:t>Ztráta schopnosti ovládat tělesné funkce</a:t>
            </a:r>
          </a:p>
          <a:p>
            <a:r>
              <a:rPr lang="cs-CZ" dirty="0" smtClean="0"/>
              <a:t>Strach z průběhu léčby, onemocnění, sociálních interakcí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81533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b="1" cap="none" dirty="0">
                <a:solidFill>
                  <a:srgbClr val="575F6D"/>
                </a:solidFill>
              </a:rPr>
              <a:t>Komunikace s pacientem se závažným onemocněním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….a stále dokola:</a:t>
            </a:r>
          </a:p>
          <a:p>
            <a:pPr marL="0" indent="0">
              <a:buNone/>
            </a:pPr>
            <a:r>
              <a:rPr lang="cs-CZ" dirty="0" smtClean="0"/>
              <a:t>Akceptujeme pacienta, nekritizujeme, používáme nedirektivní styl komunikace, vyjadřujeme pochopení (obav, strachu, nepříjemných pocitů), zrcadlíme pocity pacienta, volíme přiměřený způsob komunikace, působíme autenticky….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Neupřímné vystupování působí kontraproduktivně!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4918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b="1" cap="none" dirty="0">
                <a:solidFill>
                  <a:srgbClr val="575F6D"/>
                </a:solidFill>
              </a:rPr>
              <a:t>Komunikace s pacientem se závažným onemocněním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Pacienti často vyžadují od sester pozornost, mají potřebu někomu sdělit své obavy, pocity, nalézt odpovědi na nevyřčené otázky…</a:t>
            </a:r>
          </a:p>
          <a:p>
            <a:endParaRPr lang="cs-CZ" dirty="0"/>
          </a:p>
          <a:p>
            <a:r>
              <a:rPr lang="cs-CZ" dirty="0" smtClean="0"/>
              <a:t>Záchytné body pro komunikaci: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Akceptace diagnózy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Přijetí změn 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Nalezení (ukotvení) životního cíle/vůle k životu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4848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b="1" cap="none" dirty="0">
                <a:solidFill>
                  <a:srgbClr val="575F6D"/>
                </a:solidFill>
              </a:rPr>
              <a:t>Komunikace s pacientem se závažným onemocněním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Komunikace s umírajícím</a:t>
            </a:r>
          </a:p>
          <a:p>
            <a:pPr marL="0" indent="0">
              <a:buNone/>
            </a:pPr>
            <a:r>
              <a:rPr lang="cs-CZ" dirty="0" smtClean="0"/>
              <a:t>   Sestra by měla mít vyjasněný vlastní postoj 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ke smrti a umírání.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Způsob komunikace volíme dle stádia přijetí závažného onemocnění. </a:t>
            </a:r>
            <a:endParaRPr lang="cs-CZ" dirty="0"/>
          </a:p>
          <a:p>
            <a:pPr>
              <a:buFont typeface="Arial" pitchFamily="34" charset="0"/>
              <a:buChar char="•"/>
            </a:pPr>
            <a:r>
              <a:rPr lang="cs-CZ" b="1" dirty="0" smtClean="0"/>
              <a:t>VŽDY </a:t>
            </a:r>
            <a:r>
              <a:rPr lang="cs-CZ" dirty="0" smtClean="0"/>
              <a:t>je důležité projevit zájem, nepředstírat, nepřehánět a </a:t>
            </a:r>
            <a:r>
              <a:rPr lang="cs-CZ" b="1" dirty="0" smtClean="0"/>
              <a:t>nebát se </a:t>
            </a:r>
            <a:r>
              <a:rPr lang="cs-CZ" dirty="0" smtClean="0"/>
              <a:t>s umírajícím hovořit.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xmlns="" val="336113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1800" b="1" cap="none" dirty="0">
                <a:solidFill>
                  <a:srgbClr val="575F6D"/>
                </a:solidFill>
              </a:rPr>
              <a:t>Komunikace s pacientem se závažným onemocněním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Komunikace s pozůstalými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Způsob podání zprávy o úmrtí - dle zvyklostí pracoviště 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Veškerý personál by měl zachovávat společenské zvyklosti (projevit soustrast, apod.)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Umožněte pozůstalým projevit své emoce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Hovořte stručně, </a:t>
            </a:r>
            <a:r>
              <a:rPr lang="cs-CZ" dirty="0" err="1" smtClean="0"/>
              <a:t>nazabíhejte</a:t>
            </a:r>
            <a:r>
              <a:rPr lang="cs-CZ" dirty="0" smtClean="0"/>
              <a:t> do detailů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Nabídněte pozůstalým další schůzku pro pomoc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s formalitami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Veškerá komunikace by měla být vedena v důstojném duchu včetně předání pozůstalosti.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1268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</TotalTime>
  <Words>455</Words>
  <Application>Microsoft Office PowerPoint</Application>
  <PresentationFormat>Předvádění na obrazovce (4:3)</PresentationFormat>
  <Paragraphs>79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12</vt:i4>
      </vt:variant>
    </vt:vector>
  </HeadingPairs>
  <TitlesOfParts>
    <vt:vector size="14" baseType="lpstr">
      <vt:lpstr>Cesta</vt:lpstr>
      <vt:lpstr>1_Cesta</vt:lpstr>
      <vt:lpstr>Komunikace</vt:lpstr>
      <vt:lpstr>Komunikace s pacientem se závažným onemocněním </vt:lpstr>
      <vt:lpstr>Komunikace s pacientem se závažným onemocněním</vt:lpstr>
      <vt:lpstr>Komunikace s pacientem se závažným onemocněním</vt:lpstr>
      <vt:lpstr>Komunikace s pacientem se závažným onemocněním</vt:lpstr>
      <vt:lpstr>Komunikace s pacientem se závažným onemocněním</vt:lpstr>
      <vt:lpstr>Komunikace s pacientem se závažným onemocněním</vt:lpstr>
      <vt:lpstr>Komunikace s pacientem se závažným onemocněním</vt:lpstr>
      <vt:lpstr>Komunikace s pacientem se závažným onemocněním</vt:lpstr>
      <vt:lpstr>Komunikace s pacientem se závažným onemocněním</vt:lpstr>
      <vt:lpstr>Komunikace s pacientem se závažným onemocněním</vt:lpstr>
      <vt:lpstr>Komunikace s pacientem se závažným onemocněním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Komunikace</dc:title>
  <dc:creator>Jan Tošnar</dc:creator>
  <cp:lastModifiedBy>sivt</cp:lastModifiedBy>
  <cp:revision>17</cp:revision>
  <dcterms:created xsi:type="dcterms:W3CDTF">2012-10-09T19:42:00Z</dcterms:created>
  <dcterms:modified xsi:type="dcterms:W3CDTF">2020-04-02T15:26:48Z</dcterms:modified>
</cp:coreProperties>
</file>