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14B1C4D-F83D-4F9E-ACBB-76C28EC0C35E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1EE12DD-E6DB-4FA9-A982-042C8CF731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Nonverbální komunikace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Komunikace </a:t>
            </a:r>
          </a:p>
          <a:p>
            <a:r>
              <a:rPr lang="cs-CZ" dirty="0" smtClean="0"/>
              <a:t>v ošetřovatelství </a:t>
            </a:r>
          </a:p>
          <a:p>
            <a:r>
              <a:rPr lang="cs-CZ" dirty="0" smtClean="0"/>
              <a:t>a porodní asistenci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90757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Teritorialita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Teritorium – prostor jedince, na které si dělá právo</a:t>
            </a:r>
          </a:p>
          <a:p>
            <a:endParaRPr lang="cs-CZ" dirty="0"/>
          </a:p>
          <a:p>
            <a:r>
              <a:rPr lang="cs-CZ" dirty="0" smtClean="0"/>
              <a:t>Souvisí se zónami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91632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Chronemika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Vyjadřování komunikace v časových souvislostech</a:t>
            </a:r>
          </a:p>
          <a:p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Dochvilnost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Poskytnutí prostoru druhým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Trpělivost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57741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Paralingvistika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>
            <a:normAutofit/>
          </a:bodyPr>
          <a:lstStyle/>
          <a:p>
            <a:r>
              <a:rPr lang="cs-CZ" dirty="0" smtClean="0"/>
              <a:t>Mimoslovní komunikace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Přízvuk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Hlasitost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Rychlost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Plynulost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Intonace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Vokalizace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Výslovnost</a:t>
            </a:r>
          </a:p>
        </p:txBody>
      </p:sp>
    </p:spTree>
    <p:extLst>
      <p:ext uri="{BB962C8B-B14F-4D97-AF65-F5344CB8AC3E}">
        <p14:creationId xmlns:p14="http://schemas.microsoft.com/office/powerpoint/2010/main" xmlns="" val="3212027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Komunikace pomocí znaků (předmětů)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Úprava prostředí, barvy</a:t>
            </a:r>
          </a:p>
          <a:p>
            <a:r>
              <a:rPr lang="cs-CZ" dirty="0" smtClean="0"/>
              <a:t>Oblečení, ozdoby, úprava člověka, preference barev, vůně</a:t>
            </a:r>
          </a:p>
          <a:p>
            <a:r>
              <a:rPr lang="cs-CZ" dirty="0" smtClean="0"/>
              <a:t>Dary, klíče, pracovní nástroje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4255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Pasti nonverbální komunikace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Správnost interpretace nonverbálních projevů</a:t>
            </a:r>
          </a:p>
          <a:p>
            <a:r>
              <a:rPr lang="cs-CZ" dirty="0" smtClean="0"/>
              <a:t>Při pochybnostech je nutné ověřit význam verbálně (popř. nonverbálně)</a:t>
            </a:r>
          </a:p>
          <a:p>
            <a:r>
              <a:rPr lang="cs-CZ" dirty="0" smtClean="0"/>
              <a:t>Pozor na inkongruenci nonverbálních projevů (např. pacient trpící bolestí to nedá na sobě znát; člověk prožívající zármutek se může usmívat….)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44982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344934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Složky nonverbální komunikace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453650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Mimika</a:t>
            </a:r>
          </a:p>
          <a:p>
            <a:r>
              <a:rPr lang="cs-CZ" dirty="0" err="1" smtClean="0"/>
              <a:t>Vizika</a:t>
            </a:r>
            <a:endParaRPr lang="cs-CZ" dirty="0" smtClean="0"/>
          </a:p>
          <a:p>
            <a:r>
              <a:rPr lang="cs-CZ" dirty="0" smtClean="0"/>
              <a:t>Kinetika</a:t>
            </a:r>
          </a:p>
          <a:p>
            <a:r>
              <a:rPr lang="cs-CZ" dirty="0" err="1" smtClean="0"/>
              <a:t>Gestika</a:t>
            </a:r>
            <a:endParaRPr lang="cs-CZ" dirty="0" smtClean="0"/>
          </a:p>
          <a:p>
            <a:r>
              <a:rPr lang="cs-CZ" dirty="0" err="1" smtClean="0"/>
              <a:t>Haptika</a:t>
            </a:r>
            <a:endParaRPr lang="cs-CZ" dirty="0" smtClean="0"/>
          </a:p>
          <a:p>
            <a:r>
              <a:rPr lang="cs-CZ" dirty="0" err="1" smtClean="0"/>
              <a:t>Proxemika</a:t>
            </a:r>
            <a:endParaRPr lang="cs-CZ" dirty="0" smtClean="0"/>
          </a:p>
          <a:p>
            <a:r>
              <a:rPr lang="cs-CZ" dirty="0" err="1" smtClean="0"/>
              <a:t>Posturologie</a:t>
            </a:r>
            <a:endParaRPr lang="cs-CZ" dirty="0" smtClean="0"/>
          </a:p>
          <a:p>
            <a:r>
              <a:rPr lang="cs-CZ" dirty="0" smtClean="0"/>
              <a:t>Teritorialita</a:t>
            </a:r>
          </a:p>
          <a:p>
            <a:r>
              <a:rPr lang="cs-CZ" dirty="0" err="1" smtClean="0"/>
              <a:t>Chronemika</a:t>
            </a:r>
            <a:endParaRPr lang="cs-CZ" dirty="0" smtClean="0"/>
          </a:p>
          <a:p>
            <a:r>
              <a:rPr lang="cs-CZ" dirty="0" smtClean="0"/>
              <a:t>Paralingvistika</a:t>
            </a:r>
          </a:p>
          <a:p>
            <a:r>
              <a:rPr lang="cs-CZ" dirty="0" smtClean="0"/>
              <a:t>Komunikace pomocí znaků (předmětů)</a:t>
            </a:r>
            <a:endParaRPr lang="cs-CZ" dirty="0"/>
          </a:p>
          <a:p>
            <a:endParaRPr lang="cs-CZ" dirty="0" smtClean="0"/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8265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Mimika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pohyby tváře (úst, očí a nosu)</a:t>
            </a:r>
          </a:p>
          <a:p>
            <a:r>
              <a:rPr lang="cs-CZ" dirty="0" smtClean="0"/>
              <a:t>Vyjádření především emocí</a:t>
            </a:r>
          </a:p>
          <a:p>
            <a:endParaRPr lang="cs-CZ" dirty="0"/>
          </a:p>
          <a:p>
            <a:r>
              <a:rPr lang="cs-CZ" dirty="0" smtClean="0"/>
              <a:t>Mimické projevy vyjadřují vztah mluvčího k informacím, které sděluje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210699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Vizika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očí</a:t>
            </a:r>
          </a:p>
          <a:p>
            <a:endParaRPr lang="cs-CZ" dirty="0"/>
          </a:p>
          <a:p>
            <a:r>
              <a:rPr lang="cs-CZ" dirty="0" smtClean="0"/>
              <a:t>Nejcitlivější receptor informací o lidech</a:t>
            </a:r>
          </a:p>
          <a:p>
            <a:r>
              <a:rPr lang="cs-CZ" dirty="0" smtClean="0"/>
              <a:t>Vnímáme 87% </a:t>
            </a:r>
            <a:r>
              <a:rPr lang="cs-CZ" dirty="0" err="1" smtClean="0"/>
              <a:t>info</a:t>
            </a:r>
            <a:r>
              <a:rPr lang="cs-CZ" dirty="0" smtClean="0"/>
              <a:t> zrakem, 9% sluchem a 4% ostatními smysly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44420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Gestika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pohybů</a:t>
            </a:r>
          </a:p>
          <a:p>
            <a:r>
              <a:rPr lang="cs-CZ" dirty="0" smtClean="0"/>
              <a:t>Sdělují různé významy</a:t>
            </a:r>
          </a:p>
          <a:p>
            <a:pPr marL="68580" indent="0">
              <a:buNone/>
            </a:pPr>
            <a:endParaRPr lang="cs-CZ" dirty="0" smtClean="0"/>
          </a:p>
          <a:p>
            <a:r>
              <a:rPr lang="cs-CZ" dirty="0" smtClean="0"/>
              <a:t>Musíme rozlišit, které gesta jsou záměrné a které vyplývají z osobnosti mluvčího</a:t>
            </a:r>
          </a:p>
          <a:p>
            <a:r>
              <a:rPr lang="cs-CZ" dirty="0" smtClean="0"/>
              <a:t>Faktory ovlivňující </a:t>
            </a:r>
            <a:r>
              <a:rPr lang="cs-CZ" dirty="0" err="1" smtClean="0"/>
              <a:t>gestiku</a:t>
            </a:r>
            <a:r>
              <a:rPr lang="cs-CZ" dirty="0" smtClean="0"/>
              <a:t>: kultura, komunita, etiketa, etnika, osobnost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10161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Haptika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dotyky</a:t>
            </a:r>
          </a:p>
          <a:p>
            <a:r>
              <a:rPr lang="cs-CZ" dirty="0" smtClean="0"/>
              <a:t>Významy doteků: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vyjádření náklonosti, agrese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rituály – pozdravy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ovládání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funkční dotyky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85783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Proxemika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Sdělení pomocí přiblížení a oddálení</a:t>
            </a:r>
          </a:p>
          <a:p>
            <a:r>
              <a:rPr lang="cs-CZ" dirty="0" err="1" smtClean="0"/>
              <a:t>Proxemický</a:t>
            </a:r>
            <a:r>
              <a:rPr lang="cs-CZ" dirty="0" smtClean="0"/>
              <a:t> tanec – „pokus o nalezení a ustálení sympatické vzdálenosti“ </a:t>
            </a:r>
            <a:r>
              <a:rPr lang="cs-CZ" sz="1200" dirty="0" smtClean="0"/>
              <a:t>(POKORNÁ, 2009)</a:t>
            </a:r>
          </a:p>
          <a:p>
            <a:pPr lvl="0">
              <a:buClr>
                <a:srgbClr val="94C600"/>
              </a:buClr>
            </a:pPr>
            <a:r>
              <a:rPr lang="cs-CZ" dirty="0" err="1" smtClean="0"/>
              <a:t>Proxemické</a:t>
            </a:r>
            <a:r>
              <a:rPr lang="cs-CZ" dirty="0" smtClean="0"/>
              <a:t> zóny: </a:t>
            </a:r>
            <a:r>
              <a:rPr lang="cs-CZ" sz="1200" dirty="0" smtClean="0">
                <a:solidFill>
                  <a:srgbClr val="3E3D2D"/>
                </a:solidFill>
              </a:rPr>
              <a:t>(</a:t>
            </a:r>
            <a:r>
              <a:rPr lang="cs-CZ" sz="1200" dirty="0">
                <a:solidFill>
                  <a:srgbClr val="3E3D2D"/>
                </a:solidFill>
              </a:rPr>
              <a:t>POKORNÁ, 2009)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Intimní 0-30/45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Osobní 30/45-75/100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Společenská 75/100-210/370 cm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Veřejná více než 370 cm</a:t>
            </a:r>
          </a:p>
          <a:p>
            <a:pPr marL="68580" indent="0">
              <a:buNone/>
            </a:pPr>
            <a:endParaRPr lang="cs-CZ" dirty="0" smtClean="0"/>
          </a:p>
          <a:p>
            <a:pPr marL="68580" indent="0">
              <a:buNone/>
            </a:pPr>
            <a:endParaRPr lang="cs-CZ" dirty="0"/>
          </a:p>
          <a:p>
            <a:pPr marL="68580" indent="0">
              <a:buNone/>
            </a:pPr>
            <a:r>
              <a:rPr lang="cs-CZ" sz="1100" dirty="0" smtClean="0"/>
              <a:t>POKORNÁ, Andrea.  </a:t>
            </a:r>
            <a:r>
              <a:rPr lang="cs-CZ" sz="1100" i="1" dirty="0" smtClean="0"/>
              <a:t>Efektivní komunikační techniky v ošetřovatelství. Brno: NCONZO, 2009. ISBN 978-80-7013-466-5</a:t>
            </a:r>
            <a:endParaRPr lang="cs-CZ" sz="1100" i="1" dirty="0"/>
          </a:p>
        </p:txBody>
      </p:sp>
    </p:spTree>
    <p:extLst>
      <p:ext uri="{BB962C8B-B14F-4D97-AF65-F5344CB8AC3E}">
        <p14:creationId xmlns:p14="http://schemas.microsoft.com/office/powerpoint/2010/main" xmlns="" val="275965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Proxemika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Determinanty </a:t>
            </a:r>
            <a:r>
              <a:rPr lang="cs-CZ" dirty="0" err="1" smtClean="0"/>
              <a:t>proxemických</a:t>
            </a:r>
            <a:r>
              <a:rPr lang="cs-CZ" dirty="0" smtClean="0"/>
              <a:t> zón: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Věk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Pohlaví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Osobnost člověka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Poloha těla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Frekvence setkání/ vztah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Kontext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64954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Posturologie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Řeč fyzických postojů</a:t>
            </a:r>
          </a:p>
          <a:p>
            <a:r>
              <a:rPr lang="cs-CZ" dirty="0" smtClean="0"/>
              <a:t>Poloha těla, rukou, nohou, hlavy</a:t>
            </a:r>
          </a:p>
          <a:p>
            <a:endParaRPr lang="cs-CZ" dirty="0"/>
          </a:p>
          <a:p>
            <a:r>
              <a:rPr lang="cs-CZ" dirty="0" err="1" smtClean="0"/>
              <a:t>Posturologické</a:t>
            </a:r>
            <a:r>
              <a:rPr lang="cs-CZ" dirty="0" smtClean="0"/>
              <a:t> echo – při komunikaci dvou lidí, kteří spolu souhlasí dochází k nevědomému zrcadlení postojů; při nesouhlasu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391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57</TotalTime>
  <Words>336</Words>
  <Application>Microsoft Office PowerPoint</Application>
  <PresentationFormat>Předvádění na obrazovce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Austin</vt:lpstr>
      <vt:lpstr>Nonverbální komunikace</vt:lpstr>
      <vt:lpstr>Složky nonverbální komunikace </vt:lpstr>
      <vt:lpstr>Mimika </vt:lpstr>
      <vt:lpstr>Vizika </vt:lpstr>
      <vt:lpstr>Gestika </vt:lpstr>
      <vt:lpstr>Haptika </vt:lpstr>
      <vt:lpstr>Proxemika </vt:lpstr>
      <vt:lpstr>Proxemika </vt:lpstr>
      <vt:lpstr>Posturologie </vt:lpstr>
      <vt:lpstr>Teritorialita </vt:lpstr>
      <vt:lpstr>Chronemika </vt:lpstr>
      <vt:lpstr>Paralingvistika </vt:lpstr>
      <vt:lpstr>Komunikace pomocí znaků (předmětů)</vt:lpstr>
      <vt:lpstr>Pasti nonverbální komunikace </vt:lpstr>
    </vt:vector>
  </TitlesOfParts>
  <Company>Vysoka skola zdravotnicka, Praha 5, Duskova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Nonverbální komunikace</dc:title>
  <dc:creator>Tošnarová Hana</dc:creator>
  <cp:lastModifiedBy>sivt</cp:lastModifiedBy>
  <cp:revision>7</cp:revision>
  <dcterms:created xsi:type="dcterms:W3CDTF">2012-10-16T07:43:51Z</dcterms:created>
  <dcterms:modified xsi:type="dcterms:W3CDTF">2020-04-02T15:29:40Z</dcterms:modified>
</cp:coreProperties>
</file>