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5" r:id="rId3"/>
    <p:sldId id="267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80" r:id="rId13"/>
    <p:sldId id="278" r:id="rId14"/>
    <p:sldId id="277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5857" autoAdjust="0"/>
  </p:normalViewPr>
  <p:slideViewPr>
    <p:cSldViewPr>
      <p:cViewPr varScale="1">
        <p:scale>
          <a:sx n="40" d="100"/>
          <a:sy n="40" d="100"/>
        </p:scale>
        <p:origin x="-22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610CA2-385C-46C2-812B-309511DEC2B3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E1298E5-45C7-4239-A7DD-2FFEAC3E7476}">
      <dgm:prSet phldrT="[Text]"/>
      <dgm:spPr/>
      <dgm:t>
        <a:bodyPr/>
        <a:lstStyle/>
        <a:p>
          <a:r>
            <a:rPr lang="cs-CZ" dirty="0" smtClean="0"/>
            <a:t>Kulturně svébytný jedinec</a:t>
          </a:r>
          <a:endParaRPr lang="cs-CZ" dirty="0"/>
        </a:p>
      </dgm:t>
    </dgm:pt>
    <dgm:pt modelId="{761A3A96-B8BB-424D-AB2E-EA04347ABB26}" type="parTrans" cxnId="{B8D6FE17-402B-4A5B-9731-6287886ECEE6}">
      <dgm:prSet/>
      <dgm:spPr/>
      <dgm:t>
        <a:bodyPr/>
        <a:lstStyle/>
        <a:p>
          <a:endParaRPr lang="cs-CZ"/>
        </a:p>
      </dgm:t>
    </dgm:pt>
    <dgm:pt modelId="{F51B4D67-9C63-46BE-B394-A3010B45DE7F}" type="sibTrans" cxnId="{B8D6FE17-402B-4A5B-9731-6287886ECEE6}">
      <dgm:prSet/>
      <dgm:spPr/>
      <dgm:t>
        <a:bodyPr/>
        <a:lstStyle/>
        <a:p>
          <a:endParaRPr lang="cs-CZ"/>
        </a:p>
      </dgm:t>
    </dgm:pt>
    <dgm:pt modelId="{434FAC87-0BFA-4451-AE34-6F00A1C8B14F}">
      <dgm:prSet phldrT="[Text]"/>
      <dgm:spPr/>
      <dgm:t>
        <a:bodyPr/>
        <a:lstStyle/>
        <a:p>
          <a:r>
            <a:rPr lang="cs-CZ" dirty="0" smtClean="0"/>
            <a:t>biologické odlišnosti</a:t>
          </a:r>
          <a:endParaRPr lang="cs-CZ" dirty="0"/>
        </a:p>
      </dgm:t>
    </dgm:pt>
    <dgm:pt modelId="{902B2FEE-4F11-441E-8973-66CBF6598EA6}" type="parTrans" cxnId="{8512D301-D058-4DAB-A0A6-A4979E0F6CF9}">
      <dgm:prSet/>
      <dgm:spPr/>
      <dgm:t>
        <a:bodyPr/>
        <a:lstStyle/>
        <a:p>
          <a:endParaRPr lang="cs-CZ"/>
        </a:p>
      </dgm:t>
    </dgm:pt>
    <dgm:pt modelId="{0C632A8D-4436-4223-8E49-B31EC59E1598}" type="sibTrans" cxnId="{8512D301-D058-4DAB-A0A6-A4979E0F6CF9}">
      <dgm:prSet/>
      <dgm:spPr/>
      <dgm:t>
        <a:bodyPr/>
        <a:lstStyle/>
        <a:p>
          <a:endParaRPr lang="cs-CZ"/>
        </a:p>
      </dgm:t>
    </dgm:pt>
    <dgm:pt modelId="{B58FCF94-F3D6-4E41-9235-258A0A74A07B}">
      <dgm:prSet phldrT="[Text]"/>
      <dgm:spPr/>
      <dgm:t>
        <a:bodyPr/>
        <a:lstStyle/>
        <a:p>
          <a:r>
            <a:rPr lang="cs-CZ" dirty="0" smtClean="0"/>
            <a:t>komunikace</a:t>
          </a:r>
          <a:endParaRPr lang="cs-CZ" dirty="0"/>
        </a:p>
      </dgm:t>
    </dgm:pt>
    <dgm:pt modelId="{5210C3EE-785A-4F73-BE48-4CC4012B6CED}" type="parTrans" cxnId="{FD326CD5-3689-4CD4-9289-F0850C3A599F}">
      <dgm:prSet/>
      <dgm:spPr/>
      <dgm:t>
        <a:bodyPr/>
        <a:lstStyle/>
        <a:p>
          <a:endParaRPr lang="cs-CZ"/>
        </a:p>
      </dgm:t>
    </dgm:pt>
    <dgm:pt modelId="{730BA1AD-7F76-469D-B9A8-F510E85D5035}" type="sibTrans" cxnId="{FD326CD5-3689-4CD4-9289-F0850C3A599F}">
      <dgm:prSet/>
      <dgm:spPr/>
      <dgm:t>
        <a:bodyPr/>
        <a:lstStyle/>
        <a:p>
          <a:endParaRPr lang="cs-CZ"/>
        </a:p>
      </dgm:t>
    </dgm:pt>
    <dgm:pt modelId="{6AA98225-E24A-444D-856C-2C9091867E82}">
      <dgm:prSet phldrT="[Text]"/>
      <dgm:spPr/>
      <dgm:t>
        <a:bodyPr/>
        <a:lstStyle/>
        <a:p>
          <a:r>
            <a:rPr lang="cs-CZ" dirty="0" smtClean="0"/>
            <a:t>interpersonální prostor</a:t>
          </a:r>
          <a:endParaRPr lang="cs-CZ" dirty="0"/>
        </a:p>
      </dgm:t>
    </dgm:pt>
    <dgm:pt modelId="{BF00E23A-9AB0-45A8-97BC-87629C886C01}" type="parTrans" cxnId="{3FAC8555-A217-4B0C-90DA-DD3F769DDAAC}">
      <dgm:prSet/>
      <dgm:spPr/>
      <dgm:t>
        <a:bodyPr/>
        <a:lstStyle/>
        <a:p>
          <a:endParaRPr lang="cs-CZ"/>
        </a:p>
      </dgm:t>
    </dgm:pt>
    <dgm:pt modelId="{1DE71200-8419-4600-99CF-0D78EFDF5087}" type="sibTrans" cxnId="{3FAC8555-A217-4B0C-90DA-DD3F769DDAAC}">
      <dgm:prSet/>
      <dgm:spPr/>
      <dgm:t>
        <a:bodyPr/>
        <a:lstStyle/>
        <a:p>
          <a:endParaRPr lang="cs-CZ"/>
        </a:p>
      </dgm:t>
    </dgm:pt>
    <dgm:pt modelId="{91C7748A-1E41-494A-8BAC-C70BDD538815}">
      <dgm:prSet phldrT="[Text]"/>
      <dgm:spPr/>
      <dgm:t>
        <a:bodyPr/>
        <a:lstStyle/>
        <a:p>
          <a:r>
            <a:rPr lang="cs-CZ" dirty="0" smtClean="0"/>
            <a:t>sociální začlenění</a:t>
          </a:r>
          <a:endParaRPr lang="cs-CZ" dirty="0"/>
        </a:p>
      </dgm:t>
    </dgm:pt>
    <dgm:pt modelId="{52049438-93CC-4EF0-92F3-242E128EEEA4}" type="parTrans" cxnId="{E0410E8E-5FEA-4B97-A8E4-C99FCAEE7912}">
      <dgm:prSet/>
      <dgm:spPr/>
      <dgm:t>
        <a:bodyPr/>
        <a:lstStyle/>
        <a:p>
          <a:endParaRPr lang="cs-CZ"/>
        </a:p>
      </dgm:t>
    </dgm:pt>
    <dgm:pt modelId="{8A9D2427-0A5D-4752-880E-C58EF995922C}" type="sibTrans" cxnId="{E0410E8E-5FEA-4B97-A8E4-C99FCAEE7912}">
      <dgm:prSet/>
      <dgm:spPr/>
      <dgm:t>
        <a:bodyPr/>
        <a:lstStyle/>
        <a:p>
          <a:endParaRPr lang="cs-CZ"/>
        </a:p>
      </dgm:t>
    </dgm:pt>
    <dgm:pt modelId="{EAA05033-B5BA-485B-9077-9903B022BE45}">
      <dgm:prSet phldrT="[Text]"/>
      <dgm:spPr/>
      <dgm:t>
        <a:bodyPr/>
        <a:lstStyle/>
        <a:p>
          <a:r>
            <a:rPr lang="cs-CZ" dirty="0" smtClean="0"/>
            <a:t>vliv prostředí a výchovy</a:t>
          </a:r>
          <a:endParaRPr lang="cs-CZ" dirty="0"/>
        </a:p>
      </dgm:t>
    </dgm:pt>
    <dgm:pt modelId="{066E89CD-1998-4434-99B7-A3946B3BA705}" type="parTrans" cxnId="{C55F5EE8-1CAA-4EAB-8818-E67854CE7C64}">
      <dgm:prSet/>
      <dgm:spPr/>
      <dgm:t>
        <a:bodyPr/>
        <a:lstStyle/>
        <a:p>
          <a:endParaRPr lang="cs-CZ"/>
        </a:p>
      </dgm:t>
    </dgm:pt>
    <dgm:pt modelId="{EE2607BD-6628-4899-B8FE-B163EDE6818E}" type="sibTrans" cxnId="{C55F5EE8-1CAA-4EAB-8818-E67854CE7C64}">
      <dgm:prSet/>
      <dgm:spPr/>
      <dgm:t>
        <a:bodyPr/>
        <a:lstStyle/>
        <a:p>
          <a:endParaRPr lang="cs-CZ"/>
        </a:p>
      </dgm:t>
    </dgm:pt>
    <dgm:pt modelId="{C0E4EF9E-D037-41D4-BD2E-77C702E37484}">
      <dgm:prSet phldrT="[Text]"/>
      <dgm:spPr/>
      <dgm:t>
        <a:bodyPr/>
        <a:lstStyle/>
        <a:p>
          <a:r>
            <a:rPr lang="cs-CZ" dirty="0" smtClean="0"/>
            <a:t>pojetí času</a:t>
          </a:r>
          <a:endParaRPr lang="cs-CZ" dirty="0"/>
        </a:p>
      </dgm:t>
    </dgm:pt>
    <dgm:pt modelId="{81268ECB-40F9-478C-B5F8-EB03C37281C1}" type="parTrans" cxnId="{32F50578-9393-453C-8E85-2C7476D40066}">
      <dgm:prSet/>
      <dgm:spPr/>
      <dgm:t>
        <a:bodyPr/>
        <a:lstStyle/>
        <a:p>
          <a:endParaRPr lang="cs-CZ"/>
        </a:p>
      </dgm:t>
    </dgm:pt>
    <dgm:pt modelId="{7B0C9AA5-ABBB-4AEE-8311-CA039113212F}" type="sibTrans" cxnId="{32F50578-9393-453C-8E85-2C7476D40066}">
      <dgm:prSet/>
      <dgm:spPr/>
      <dgm:t>
        <a:bodyPr/>
        <a:lstStyle/>
        <a:p>
          <a:endParaRPr lang="cs-CZ"/>
        </a:p>
      </dgm:t>
    </dgm:pt>
    <dgm:pt modelId="{F7130838-8346-40BE-9C80-F0D1239416CD}" type="pres">
      <dgm:prSet presAssocID="{27610CA2-385C-46C2-812B-309511DEC2B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3881512-4DCC-4354-8A1E-D72E8AFE5922}" type="pres">
      <dgm:prSet presAssocID="{27610CA2-385C-46C2-812B-309511DEC2B3}" presName="radial" presStyleCnt="0">
        <dgm:presLayoutVars>
          <dgm:animLvl val="ctr"/>
        </dgm:presLayoutVars>
      </dgm:prSet>
      <dgm:spPr/>
    </dgm:pt>
    <dgm:pt modelId="{E1C5D204-8311-428E-A2E7-104C8F112A24}" type="pres">
      <dgm:prSet presAssocID="{EE1298E5-45C7-4239-A7DD-2FFEAC3E7476}" presName="centerShape" presStyleLbl="vennNode1" presStyleIdx="0" presStyleCnt="7"/>
      <dgm:spPr/>
      <dgm:t>
        <a:bodyPr/>
        <a:lstStyle/>
        <a:p>
          <a:endParaRPr lang="cs-CZ"/>
        </a:p>
      </dgm:t>
    </dgm:pt>
    <dgm:pt modelId="{AA4700F7-D674-4258-B387-6769C2EE1BEB}" type="pres">
      <dgm:prSet presAssocID="{434FAC87-0BFA-4451-AE34-6F00A1C8B14F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9A8AA0F-50CB-41B1-B772-E499D78AEE3B}" type="pres">
      <dgm:prSet presAssocID="{B58FCF94-F3D6-4E41-9235-258A0A74A07B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CC0BBDB-8A44-49F0-A8E3-6BF2F4E47158}" type="pres">
      <dgm:prSet presAssocID="{6AA98225-E24A-444D-856C-2C9091867E82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4D8D692-DFDF-4830-9975-C12E0A32DDCD}" type="pres">
      <dgm:prSet presAssocID="{91C7748A-1E41-494A-8BAC-C70BDD538815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9633FD5-C727-49C5-8EC5-C6B889EEF700}" type="pres">
      <dgm:prSet presAssocID="{EAA05033-B5BA-485B-9077-9903B022BE45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5F1CC4A-1C47-4051-B5FE-7FA17AB6E37D}" type="pres">
      <dgm:prSet presAssocID="{C0E4EF9E-D037-41D4-BD2E-77C702E37484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28FCA33-B51B-441C-9397-1CDCDC1171C8}" type="presOf" srcId="{434FAC87-0BFA-4451-AE34-6F00A1C8B14F}" destId="{AA4700F7-D674-4258-B387-6769C2EE1BEB}" srcOrd="0" destOrd="0" presId="urn:microsoft.com/office/officeart/2005/8/layout/radial3"/>
    <dgm:cxn modelId="{7EB6C0E4-08AE-4D7D-8626-9496B1F69277}" type="presOf" srcId="{91C7748A-1E41-494A-8BAC-C70BDD538815}" destId="{24D8D692-DFDF-4830-9975-C12E0A32DDCD}" srcOrd="0" destOrd="0" presId="urn:microsoft.com/office/officeart/2005/8/layout/radial3"/>
    <dgm:cxn modelId="{CCB21CF0-86DB-48D3-B2B5-1AE2E7CAC6D6}" type="presOf" srcId="{EE1298E5-45C7-4239-A7DD-2FFEAC3E7476}" destId="{E1C5D204-8311-428E-A2E7-104C8F112A24}" srcOrd="0" destOrd="0" presId="urn:microsoft.com/office/officeart/2005/8/layout/radial3"/>
    <dgm:cxn modelId="{3FAC8555-A217-4B0C-90DA-DD3F769DDAAC}" srcId="{EE1298E5-45C7-4239-A7DD-2FFEAC3E7476}" destId="{6AA98225-E24A-444D-856C-2C9091867E82}" srcOrd="2" destOrd="0" parTransId="{BF00E23A-9AB0-45A8-97BC-87629C886C01}" sibTransId="{1DE71200-8419-4600-99CF-0D78EFDF5087}"/>
    <dgm:cxn modelId="{E0410E8E-5FEA-4B97-A8E4-C99FCAEE7912}" srcId="{EE1298E5-45C7-4239-A7DD-2FFEAC3E7476}" destId="{91C7748A-1E41-494A-8BAC-C70BDD538815}" srcOrd="3" destOrd="0" parTransId="{52049438-93CC-4EF0-92F3-242E128EEEA4}" sibTransId="{8A9D2427-0A5D-4752-880E-C58EF995922C}"/>
    <dgm:cxn modelId="{EDAFCECB-F4B9-4B4B-8E28-8C41EC7763CA}" type="presOf" srcId="{C0E4EF9E-D037-41D4-BD2E-77C702E37484}" destId="{75F1CC4A-1C47-4051-B5FE-7FA17AB6E37D}" srcOrd="0" destOrd="0" presId="urn:microsoft.com/office/officeart/2005/8/layout/radial3"/>
    <dgm:cxn modelId="{32F50578-9393-453C-8E85-2C7476D40066}" srcId="{EE1298E5-45C7-4239-A7DD-2FFEAC3E7476}" destId="{C0E4EF9E-D037-41D4-BD2E-77C702E37484}" srcOrd="5" destOrd="0" parTransId="{81268ECB-40F9-478C-B5F8-EB03C37281C1}" sibTransId="{7B0C9AA5-ABBB-4AEE-8311-CA039113212F}"/>
    <dgm:cxn modelId="{0D1C91C5-7B61-420F-B551-42FA200E3657}" type="presOf" srcId="{27610CA2-385C-46C2-812B-309511DEC2B3}" destId="{F7130838-8346-40BE-9C80-F0D1239416CD}" srcOrd="0" destOrd="0" presId="urn:microsoft.com/office/officeart/2005/8/layout/radial3"/>
    <dgm:cxn modelId="{8512D301-D058-4DAB-A0A6-A4979E0F6CF9}" srcId="{EE1298E5-45C7-4239-A7DD-2FFEAC3E7476}" destId="{434FAC87-0BFA-4451-AE34-6F00A1C8B14F}" srcOrd="0" destOrd="0" parTransId="{902B2FEE-4F11-441E-8973-66CBF6598EA6}" sibTransId="{0C632A8D-4436-4223-8E49-B31EC59E1598}"/>
    <dgm:cxn modelId="{C55F5EE8-1CAA-4EAB-8818-E67854CE7C64}" srcId="{EE1298E5-45C7-4239-A7DD-2FFEAC3E7476}" destId="{EAA05033-B5BA-485B-9077-9903B022BE45}" srcOrd="4" destOrd="0" parTransId="{066E89CD-1998-4434-99B7-A3946B3BA705}" sibTransId="{EE2607BD-6628-4899-B8FE-B163EDE6818E}"/>
    <dgm:cxn modelId="{FC6C1F10-711A-42FE-AC3E-A143C70AFB89}" type="presOf" srcId="{EAA05033-B5BA-485B-9077-9903B022BE45}" destId="{C9633FD5-C727-49C5-8EC5-C6B889EEF700}" srcOrd="0" destOrd="0" presId="urn:microsoft.com/office/officeart/2005/8/layout/radial3"/>
    <dgm:cxn modelId="{DDD28262-3D71-4124-B06F-4EEA10A534DA}" type="presOf" srcId="{B58FCF94-F3D6-4E41-9235-258A0A74A07B}" destId="{09A8AA0F-50CB-41B1-B772-E499D78AEE3B}" srcOrd="0" destOrd="0" presId="urn:microsoft.com/office/officeart/2005/8/layout/radial3"/>
    <dgm:cxn modelId="{B8D6FE17-402B-4A5B-9731-6287886ECEE6}" srcId="{27610CA2-385C-46C2-812B-309511DEC2B3}" destId="{EE1298E5-45C7-4239-A7DD-2FFEAC3E7476}" srcOrd="0" destOrd="0" parTransId="{761A3A96-B8BB-424D-AB2E-EA04347ABB26}" sibTransId="{F51B4D67-9C63-46BE-B394-A3010B45DE7F}"/>
    <dgm:cxn modelId="{FD326CD5-3689-4CD4-9289-F0850C3A599F}" srcId="{EE1298E5-45C7-4239-A7DD-2FFEAC3E7476}" destId="{B58FCF94-F3D6-4E41-9235-258A0A74A07B}" srcOrd="1" destOrd="0" parTransId="{5210C3EE-785A-4F73-BE48-4CC4012B6CED}" sibTransId="{730BA1AD-7F76-469D-B9A8-F510E85D5035}"/>
    <dgm:cxn modelId="{85E429A7-9721-4F47-8110-C971AF8776AC}" type="presOf" srcId="{6AA98225-E24A-444D-856C-2C9091867E82}" destId="{1CC0BBDB-8A44-49F0-A8E3-6BF2F4E47158}" srcOrd="0" destOrd="0" presId="urn:microsoft.com/office/officeart/2005/8/layout/radial3"/>
    <dgm:cxn modelId="{CA929982-FADD-4602-B8E0-0180B330B0B3}" type="presParOf" srcId="{F7130838-8346-40BE-9C80-F0D1239416CD}" destId="{83881512-4DCC-4354-8A1E-D72E8AFE5922}" srcOrd="0" destOrd="0" presId="urn:microsoft.com/office/officeart/2005/8/layout/radial3"/>
    <dgm:cxn modelId="{728BB3E8-9C94-4E70-A983-4712E11B182C}" type="presParOf" srcId="{83881512-4DCC-4354-8A1E-D72E8AFE5922}" destId="{E1C5D204-8311-428E-A2E7-104C8F112A24}" srcOrd="0" destOrd="0" presId="urn:microsoft.com/office/officeart/2005/8/layout/radial3"/>
    <dgm:cxn modelId="{92E7579B-5441-4E63-AB93-F83DC3BD99E8}" type="presParOf" srcId="{83881512-4DCC-4354-8A1E-D72E8AFE5922}" destId="{AA4700F7-D674-4258-B387-6769C2EE1BEB}" srcOrd="1" destOrd="0" presId="urn:microsoft.com/office/officeart/2005/8/layout/radial3"/>
    <dgm:cxn modelId="{FE6582AC-F9A6-475E-A113-F50BBCBA16F2}" type="presParOf" srcId="{83881512-4DCC-4354-8A1E-D72E8AFE5922}" destId="{09A8AA0F-50CB-41B1-B772-E499D78AEE3B}" srcOrd="2" destOrd="0" presId="urn:microsoft.com/office/officeart/2005/8/layout/radial3"/>
    <dgm:cxn modelId="{6A4E4644-5022-41C1-A84E-2709E5B23485}" type="presParOf" srcId="{83881512-4DCC-4354-8A1E-D72E8AFE5922}" destId="{1CC0BBDB-8A44-49F0-A8E3-6BF2F4E47158}" srcOrd="3" destOrd="0" presId="urn:microsoft.com/office/officeart/2005/8/layout/radial3"/>
    <dgm:cxn modelId="{7530DABB-AB5A-4476-8198-BAE36C2CAB47}" type="presParOf" srcId="{83881512-4DCC-4354-8A1E-D72E8AFE5922}" destId="{24D8D692-DFDF-4830-9975-C12E0A32DDCD}" srcOrd="4" destOrd="0" presId="urn:microsoft.com/office/officeart/2005/8/layout/radial3"/>
    <dgm:cxn modelId="{D1C5808F-8AF6-4731-887E-88980BA3A15C}" type="presParOf" srcId="{83881512-4DCC-4354-8A1E-D72E8AFE5922}" destId="{C9633FD5-C727-49C5-8EC5-C6B889EEF700}" srcOrd="5" destOrd="0" presId="urn:microsoft.com/office/officeart/2005/8/layout/radial3"/>
    <dgm:cxn modelId="{46523CE1-83B0-4C13-B5A0-07E9A121977D}" type="presParOf" srcId="{83881512-4DCC-4354-8A1E-D72E8AFE5922}" destId="{75F1CC4A-1C47-4051-B5FE-7FA17AB6E37D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C5D204-8311-428E-A2E7-104C8F112A24}">
      <dsp:nvSpPr>
        <dsp:cNvPr id="0" name=""/>
        <dsp:cNvSpPr/>
      </dsp:nvSpPr>
      <dsp:spPr>
        <a:xfrm>
          <a:off x="2382130" y="1085143"/>
          <a:ext cx="2703338" cy="270333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/>
            <a:t>Kulturně svébytný jedinec</a:t>
          </a:r>
          <a:endParaRPr lang="cs-CZ" sz="3600" kern="1200" dirty="0"/>
        </a:p>
      </dsp:txBody>
      <dsp:txXfrm>
        <a:off x="2382130" y="1085143"/>
        <a:ext cx="2703338" cy="2703338"/>
      </dsp:txXfrm>
    </dsp:sp>
    <dsp:sp modelId="{AA4700F7-D674-4258-B387-6769C2EE1BEB}">
      <dsp:nvSpPr>
        <dsp:cNvPr id="0" name=""/>
        <dsp:cNvSpPr/>
      </dsp:nvSpPr>
      <dsp:spPr>
        <a:xfrm>
          <a:off x="3057965" y="482"/>
          <a:ext cx="1351669" cy="13516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biologické odlišnosti</a:t>
          </a:r>
          <a:endParaRPr lang="cs-CZ" sz="1100" kern="1200" dirty="0"/>
        </a:p>
      </dsp:txBody>
      <dsp:txXfrm>
        <a:off x="3057965" y="482"/>
        <a:ext cx="1351669" cy="1351669"/>
      </dsp:txXfrm>
    </dsp:sp>
    <dsp:sp modelId="{09A8AA0F-50CB-41B1-B772-E499D78AEE3B}">
      <dsp:nvSpPr>
        <dsp:cNvPr id="0" name=""/>
        <dsp:cNvSpPr/>
      </dsp:nvSpPr>
      <dsp:spPr>
        <a:xfrm>
          <a:off x="4582598" y="880730"/>
          <a:ext cx="1351669" cy="13516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komunikace</a:t>
          </a:r>
          <a:endParaRPr lang="cs-CZ" sz="1100" kern="1200" dirty="0"/>
        </a:p>
      </dsp:txBody>
      <dsp:txXfrm>
        <a:off x="4582598" y="880730"/>
        <a:ext cx="1351669" cy="1351669"/>
      </dsp:txXfrm>
    </dsp:sp>
    <dsp:sp modelId="{1CC0BBDB-8A44-49F0-A8E3-6BF2F4E47158}">
      <dsp:nvSpPr>
        <dsp:cNvPr id="0" name=""/>
        <dsp:cNvSpPr/>
      </dsp:nvSpPr>
      <dsp:spPr>
        <a:xfrm>
          <a:off x="4582598" y="2641225"/>
          <a:ext cx="1351669" cy="13516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interpersonální prostor</a:t>
          </a:r>
          <a:endParaRPr lang="cs-CZ" sz="1100" kern="1200" dirty="0"/>
        </a:p>
      </dsp:txBody>
      <dsp:txXfrm>
        <a:off x="4582598" y="2641225"/>
        <a:ext cx="1351669" cy="1351669"/>
      </dsp:txXfrm>
    </dsp:sp>
    <dsp:sp modelId="{24D8D692-DFDF-4830-9975-C12E0A32DDCD}">
      <dsp:nvSpPr>
        <dsp:cNvPr id="0" name=""/>
        <dsp:cNvSpPr/>
      </dsp:nvSpPr>
      <dsp:spPr>
        <a:xfrm>
          <a:off x="3057965" y="3521473"/>
          <a:ext cx="1351669" cy="13516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sociální začlenění</a:t>
          </a:r>
          <a:endParaRPr lang="cs-CZ" sz="1100" kern="1200" dirty="0"/>
        </a:p>
      </dsp:txBody>
      <dsp:txXfrm>
        <a:off x="3057965" y="3521473"/>
        <a:ext cx="1351669" cy="1351669"/>
      </dsp:txXfrm>
    </dsp:sp>
    <dsp:sp modelId="{C9633FD5-C727-49C5-8EC5-C6B889EEF700}">
      <dsp:nvSpPr>
        <dsp:cNvPr id="0" name=""/>
        <dsp:cNvSpPr/>
      </dsp:nvSpPr>
      <dsp:spPr>
        <a:xfrm>
          <a:off x="1533331" y="2641225"/>
          <a:ext cx="1351669" cy="13516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vliv prostředí a výchovy</a:t>
          </a:r>
          <a:endParaRPr lang="cs-CZ" sz="1100" kern="1200" dirty="0"/>
        </a:p>
      </dsp:txBody>
      <dsp:txXfrm>
        <a:off x="1533331" y="2641225"/>
        <a:ext cx="1351669" cy="1351669"/>
      </dsp:txXfrm>
    </dsp:sp>
    <dsp:sp modelId="{75F1CC4A-1C47-4051-B5FE-7FA17AB6E37D}">
      <dsp:nvSpPr>
        <dsp:cNvPr id="0" name=""/>
        <dsp:cNvSpPr/>
      </dsp:nvSpPr>
      <dsp:spPr>
        <a:xfrm>
          <a:off x="1533331" y="880730"/>
          <a:ext cx="1351669" cy="13516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pojetí času</a:t>
          </a:r>
          <a:endParaRPr lang="cs-CZ" sz="1100" kern="1200" dirty="0"/>
        </a:p>
      </dsp:txBody>
      <dsp:txXfrm>
        <a:off x="1533331" y="880730"/>
        <a:ext cx="1351669" cy="1351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C02E6-5F7E-4A6B-929B-C2DB9DC53832}" type="datetimeFigureOut">
              <a:rPr lang="cs-CZ" smtClean="0"/>
              <a:pPr/>
              <a:t>2.4.2020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5A770-8459-4F02-BEF2-2C1691BF4B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14028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Rozpracovává další rovinu </a:t>
            </a:r>
            <a:r>
              <a:rPr lang="cs-CZ" dirty="0" err="1" smtClean="0"/>
              <a:t>transkulturního</a:t>
            </a:r>
            <a:r>
              <a:rPr lang="cs-CZ" dirty="0" smtClean="0"/>
              <a:t> ošetřovatelství – hodnocení stavu potřeb pacienta a ošetřovatelské intervence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5A770-8459-4F02-BEF2-2C1691BF4B0D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1845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6 kulturních </a:t>
            </a:r>
            <a:r>
              <a:rPr lang="cs-CZ" dirty="0" err="1" smtClean="0"/>
              <a:t>fenomenů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Podle tohoto modelu každý člověk je kulturně unikátní a má být hodnocen z hlediska 6 kulturních fenoménů</a:t>
            </a:r>
          </a:p>
          <a:p>
            <a:r>
              <a:rPr lang="cs-CZ" dirty="0" smtClean="0"/>
              <a:t>Komunikace – v současnosti základ;</a:t>
            </a:r>
            <a:r>
              <a:rPr lang="cs-CZ" baseline="0" dirty="0" smtClean="0"/>
              <a:t> často největší problém při poskytování ošetřovatelské péče</a:t>
            </a:r>
          </a:p>
          <a:p>
            <a:r>
              <a:rPr lang="cs-CZ" baseline="0" dirty="0" smtClean="0"/>
              <a:t>Interpersonální prostor – teritorialita (nonverbální komunikace) – postoj vůči svému osobnímu prostoru; zóny interpersonální prostoru: intimní, osobní, sociální, veřejná</a:t>
            </a:r>
          </a:p>
          <a:p>
            <a:r>
              <a:rPr lang="cs-CZ" baseline="0" dirty="0" smtClean="0"/>
              <a:t>Sociální začlenění – týká se způsobu chování, kterým kulturní skupina začleňuje sama sebe ve vztahu k rodině (struktura rodiny, její </a:t>
            </a:r>
            <a:r>
              <a:rPr lang="cs-CZ" baseline="0" dirty="0" err="1" smtClean="0"/>
              <a:t>oranizace</a:t>
            </a:r>
            <a:r>
              <a:rPr lang="cs-CZ" baseline="0" dirty="0" smtClean="0"/>
              <a:t>; náboženské hodnoty, víra, plnění rolí mají vztah k etnicitě a kultuře</a:t>
            </a:r>
          </a:p>
          <a:p>
            <a:r>
              <a:rPr lang="cs-CZ" baseline="0" dirty="0" smtClean="0"/>
              <a:t>Čas – prvek </a:t>
            </a:r>
            <a:r>
              <a:rPr lang="cs-CZ" baseline="0" dirty="0" err="1" smtClean="0"/>
              <a:t>inetrpersonální</a:t>
            </a:r>
            <a:r>
              <a:rPr lang="cs-CZ" baseline="0" dirty="0" smtClean="0"/>
              <a:t> komunikace; orientace na minulost, přítomnost a budoucnost – dle kulturní skupiny (prevence – vyžaduje orientaci na budoucnost)</a:t>
            </a:r>
          </a:p>
          <a:p>
            <a:r>
              <a:rPr lang="cs-CZ" baseline="0" dirty="0" smtClean="0"/>
              <a:t>Vliv prostředí a výchovy - ovládání prostředí – některé kultury málo věřím vnitřním silám a vlivům, více věří na externí (bůh, příroda, osud) mohou mít fatalistický náhled, pak může být zdravotní péče vnímána jako nadbytečná (k ničemu)</a:t>
            </a:r>
          </a:p>
          <a:p>
            <a:r>
              <a:rPr lang="cs-CZ" baseline="0" dirty="0" smtClean="0"/>
              <a:t>Biologické variace/diference (= genetické) – např. rozdílné metabolizování některých léčiv (</a:t>
            </a:r>
            <a:r>
              <a:rPr lang="cs-CZ" baseline="0" dirty="0" err="1" smtClean="0"/>
              <a:t>prbíhají</a:t>
            </a:r>
            <a:r>
              <a:rPr lang="cs-CZ" baseline="0" dirty="0" smtClean="0"/>
              <a:t> studie); náchylnost k určitým chorobám – dle rasy (např. výskyt hypertenze je u Afroameričanů vyšší než u bílých)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5A770-8459-4F02-BEF2-2C1691BF4B0D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29028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Transkulturní</a:t>
            </a:r>
            <a:r>
              <a:rPr lang="cs-CZ" dirty="0" smtClean="0"/>
              <a:t> ošetřovatelství – kulturně kompetentní praxe orientovaná na klienta a podložená </a:t>
            </a:r>
            <a:r>
              <a:rPr lang="cs-CZ" dirty="0" err="1" smtClean="0"/>
              <a:t>výzkumeme</a:t>
            </a:r>
            <a:endParaRPr lang="cs-CZ" dirty="0" smtClean="0"/>
          </a:p>
          <a:p>
            <a:r>
              <a:rPr lang="cs-CZ" dirty="0" smtClean="0"/>
              <a:t>Kulturně kompetentní péče – kontinuální</a:t>
            </a:r>
            <a:r>
              <a:rPr lang="cs-CZ" baseline="0" dirty="0" smtClean="0"/>
              <a:t> proces pomocí něhož je poskytována účelná a užitečná ošetřovatelská péče podložená vědomostmi o kulturních souvislostech; rozvoj kulturní způsobilosti je klíčový pro poskytování kulturně kompetentní péče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Kulturní jedinečnost individuální – každý jedinec je kulturně unikátní</a:t>
            </a:r>
            <a:r>
              <a:rPr lang="cs-CZ" baseline="0" dirty="0" smtClean="0"/>
              <a:t> a tito jednici se vyvíjejí na základě kulturních hodnot a norem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Kulturně citlivé prostředí – zdravotnické</a:t>
            </a:r>
            <a:r>
              <a:rPr lang="cs-CZ" baseline="0" dirty="0" smtClean="0"/>
              <a:t> zařízení (na všech úrovních – </a:t>
            </a:r>
            <a:r>
              <a:rPr lang="cs-CZ" baseline="0" dirty="0" err="1" smtClean="0"/>
              <a:t>amb</a:t>
            </a:r>
            <a:r>
              <a:rPr lang="cs-CZ" baseline="0" dirty="0" smtClean="0"/>
              <a:t>, kliniky…) díky znalosti kulturních poměrů lze poskytovat přiměřenou a individualizovanou péči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Zdraví a zdravotní status – základna kulturně specifických chorob</a:t>
            </a:r>
            <a:r>
              <a:rPr lang="cs-CZ" baseline="0" dirty="0" smtClean="0"/>
              <a:t> a zdraví prospěšného chování; individuální kulturní hodnoty, víra a </a:t>
            </a:r>
            <a:r>
              <a:rPr lang="cs-CZ" baseline="0" dirty="0" err="1" smtClean="0"/>
              <a:t>psotoje</a:t>
            </a:r>
            <a:r>
              <a:rPr lang="cs-CZ" baseline="0" dirty="0" smtClean="0"/>
              <a:t> mají hluboký smysl pro </a:t>
            </a:r>
            <a:r>
              <a:rPr lang="cs-CZ" baseline="0" dirty="0" err="1" smtClean="0"/>
              <a:t>pro</a:t>
            </a:r>
            <a:r>
              <a:rPr lang="cs-CZ" baseline="0" dirty="0" smtClean="0"/>
              <a:t> zdraví každého jedince</a:t>
            </a:r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5A770-8459-4F02-BEF2-2C1691BF4B0D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37556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důsledky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5A770-8459-4F02-BEF2-2C1691BF4B0D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60966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1F9EFEC-5D3D-4474-A8B9-D68482E72AFA}" type="datetimeFigureOut">
              <a:rPr lang="cs-CZ" smtClean="0"/>
              <a:pPr/>
              <a:t>2.4.2020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D625FE8-5CC9-41C8-A3AC-35302C2FC6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EFEC-5D3D-4474-A8B9-D68482E72AFA}" type="datetimeFigureOut">
              <a:rPr lang="cs-CZ" smtClean="0"/>
              <a:pPr/>
              <a:t>2.4.2020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25FE8-5CC9-41C8-A3AC-35302C2FC6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EFEC-5D3D-4474-A8B9-D68482E72AFA}" type="datetimeFigureOut">
              <a:rPr lang="cs-CZ" smtClean="0"/>
              <a:pPr/>
              <a:t>2.4.2020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25FE8-5CC9-41C8-A3AC-35302C2FC6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1F9EFEC-5D3D-4474-A8B9-D68482E72AFA}" type="datetimeFigureOut">
              <a:rPr lang="cs-CZ" smtClean="0"/>
              <a:pPr/>
              <a:t>2.4.2020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D625FE8-5CC9-41C8-A3AC-35302C2FC6D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1F9EFEC-5D3D-4474-A8B9-D68482E72AFA}" type="datetimeFigureOut">
              <a:rPr lang="cs-CZ" smtClean="0"/>
              <a:pPr/>
              <a:t>2.4.2020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D625FE8-5CC9-41C8-A3AC-35302C2FC6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EFEC-5D3D-4474-A8B9-D68482E72AFA}" type="datetimeFigureOut">
              <a:rPr lang="cs-CZ" smtClean="0"/>
              <a:pPr/>
              <a:t>2.4.2020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25FE8-5CC9-41C8-A3AC-35302C2FC6D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EFEC-5D3D-4474-A8B9-D68482E72AFA}" type="datetimeFigureOut">
              <a:rPr lang="cs-CZ" smtClean="0"/>
              <a:pPr/>
              <a:t>2.4.2020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25FE8-5CC9-41C8-A3AC-35302C2FC6D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F9EFEC-5D3D-4474-A8B9-D68482E72AFA}" type="datetimeFigureOut">
              <a:rPr lang="cs-CZ" smtClean="0"/>
              <a:pPr/>
              <a:t>2.4.2020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D625FE8-5CC9-41C8-A3AC-35302C2FC6D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EFEC-5D3D-4474-A8B9-D68482E72AFA}" type="datetimeFigureOut">
              <a:rPr lang="cs-CZ" smtClean="0"/>
              <a:pPr/>
              <a:t>2.4.2020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25FE8-5CC9-41C8-A3AC-35302C2FC6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1F9EFEC-5D3D-4474-A8B9-D68482E72AFA}" type="datetimeFigureOut">
              <a:rPr lang="cs-CZ" smtClean="0"/>
              <a:pPr/>
              <a:t>2.4.2020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D625FE8-5CC9-41C8-A3AC-35302C2FC6D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F9EFEC-5D3D-4474-A8B9-D68482E72AFA}" type="datetimeFigureOut">
              <a:rPr lang="cs-CZ" smtClean="0"/>
              <a:pPr/>
              <a:t>2.4.2020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D625FE8-5CC9-41C8-A3AC-35302C2FC6D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1F9EFEC-5D3D-4474-A8B9-D68482E72AFA}" type="datetimeFigureOut">
              <a:rPr lang="cs-CZ" smtClean="0"/>
              <a:pPr/>
              <a:t>2.4.2020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D625FE8-5CC9-41C8-A3AC-35302C2FC6D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Multikulturní ošetřovatelství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Koncepční model </a:t>
            </a:r>
            <a:r>
              <a:rPr lang="cs-CZ" dirty="0" err="1" smtClean="0"/>
              <a:t>Gigerové</a:t>
            </a:r>
            <a:r>
              <a:rPr lang="cs-CZ" dirty="0" smtClean="0"/>
              <a:t> a </a:t>
            </a:r>
            <a:r>
              <a:rPr lang="cs-CZ" dirty="0" err="1" smtClean="0"/>
              <a:t>Davidhizarové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4871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PÉČE O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Jakým způsobem pečujete o své </a:t>
            </a:r>
            <a:r>
              <a:rPr lang="cs-CZ" dirty="0" smtClean="0"/>
              <a:t>zdraví? </a:t>
            </a:r>
            <a:endParaRPr lang="cs-CZ" dirty="0"/>
          </a:p>
          <a:p>
            <a:r>
              <a:rPr lang="cs-CZ" dirty="0"/>
              <a:t>Kouříte</a:t>
            </a:r>
            <a:r>
              <a:rPr lang="cs-CZ" i="1" dirty="0"/>
              <a:t>? </a:t>
            </a:r>
            <a:endParaRPr lang="cs-CZ" dirty="0"/>
          </a:p>
          <a:p>
            <a:r>
              <a:rPr lang="cs-CZ" dirty="0"/>
              <a:t>Konzumujete ve vyšší míře alkohol/ </a:t>
            </a:r>
            <a:r>
              <a:rPr lang="cs-CZ" dirty="0" smtClean="0"/>
              <a:t>drogy?</a:t>
            </a:r>
          </a:p>
          <a:p>
            <a:r>
              <a:rPr lang="cs-CZ" dirty="0" smtClean="0"/>
              <a:t>Chodíte </a:t>
            </a:r>
            <a:r>
              <a:rPr lang="cs-CZ" dirty="0"/>
              <a:t>na preventivní prohlídky? </a:t>
            </a:r>
            <a:endParaRPr lang="cs-CZ" dirty="0" smtClean="0"/>
          </a:p>
          <a:p>
            <a:r>
              <a:rPr lang="cs-CZ" dirty="0" smtClean="0"/>
              <a:t>Upřednostňujete </a:t>
            </a:r>
            <a:r>
              <a:rPr lang="cs-CZ" dirty="0"/>
              <a:t>domácí léčbu, před léčbou ve zdravotnických zařízeních? </a:t>
            </a:r>
            <a:endParaRPr lang="cs-CZ" dirty="0" smtClean="0"/>
          </a:p>
          <a:p>
            <a:r>
              <a:rPr lang="cs-CZ" dirty="0" smtClean="0"/>
              <a:t>Jaké </a:t>
            </a:r>
            <a:r>
              <a:rPr lang="cs-CZ" dirty="0"/>
              <a:t>metody domácí léčby využíváte? </a:t>
            </a:r>
            <a:endParaRPr lang="cs-CZ" dirty="0" smtClean="0"/>
          </a:p>
          <a:p>
            <a:r>
              <a:rPr lang="cs-CZ" dirty="0" smtClean="0"/>
              <a:t>Stalo </a:t>
            </a:r>
            <a:r>
              <a:rPr lang="cs-CZ" dirty="0"/>
              <a:t>se vám, že Vás tyto domácí léčivé prostředky někdy poškodily? </a:t>
            </a:r>
            <a:endParaRPr lang="cs-CZ" dirty="0" smtClean="0"/>
          </a:p>
          <a:p>
            <a:r>
              <a:rPr lang="cs-CZ" dirty="0" smtClean="0"/>
              <a:t>Jak </a:t>
            </a:r>
            <a:r>
              <a:rPr lang="cs-CZ" dirty="0"/>
              <a:t>byste definoval </a:t>
            </a:r>
            <a:r>
              <a:rPr lang="cs-CZ" dirty="0" smtClean="0"/>
              <a:t>„dobré </a:t>
            </a:r>
            <a:r>
              <a:rPr lang="cs-CZ" dirty="0"/>
              <a:t>zdraví</a:t>
            </a:r>
            <a:r>
              <a:rPr lang="cs-CZ" dirty="0" smtClean="0"/>
              <a:t>“? </a:t>
            </a:r>
          </a:p>
          <a:p>
            <a:r>
              <a:rPr lang="cs-CZ" dirty="0" smtClean="0"/>
              <a:t>Jak </a:t>
            </a:r>
            <a:r>
              <a:rPr lang="cs-CZ" dirty="0"/>
              <a:t>byste definoval </a:t>
            </a:r>
            <a:r>
              <a:rPr lang="cs-CZ" dirty="0" smtClean="0"/>
              <a:t>„slabé </a:t>
            </a:r>
            <a:r>
              <a:rPr lang="cs-CZ" dirty="0"/>
              <a:t>zdraví</a:t>
            </a:r>
            <a:r>
              <a:rPr lang="cs-CZ" dirty="0" smtClean="0"/>
              <a:t>“? </a:t>
            </a:r>
          </a:p>
          <a:p>
            <a:r>
              <a:rPr lang="cs-CZ" dirty="0" smtClean="0"/>
              <a:t>Jaké </a:t>
            </a:r>
            <a:r>
              <a:rPr lang="cs-CZ" dirty="0"/>
              <a:t>máte </a:t>
            </a:r>
            <a:r>
              <a:rPr lang="cs-CZ" dirty="0" smtClean="0"/>
              <a:t>volnočasové </a:t>
            </a:r>
            <a:r>
              <a:rPr lang="cs-CZ" dirty="0"/>
              <a:t>aktivity? </a:t>
            </a:r>
          </a:p>
        </p:txBody>
      </p:sp>
    </p:spTree>
    <p:extLst>
      <p:ext uri="{BB962C8B-B14F-4D97-AF65-F5344CB8AC3E}">
        <p14:creationId xmlns:p14="http://schemas.microsoft.com/office/powerpoint/2010/main" xmlns="" val="23341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BIOLOGICKÉ ODLIŠNOSTI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Celkové hodnocení </a:t>
            </a:r>
          </a:p>
          <a:p>
            <a:r>
              <a:rPr lang="cs-CZ" dirty="0" smtClean="0"/>
              <a:t>Doplňující otázky – např. na rodinnou zátěž, přístup k léčbě, způsoby vyrovnávání se se stresem, preference potravin apod.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5660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Doporučená struktura posouzení pacienta dle modelu GD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sz="quarter" idx="1"/>
          </p:nvPr>
        </p:nvPicPr>
        <p:blipFill rotWithShape="1">
          <a:blip r:embed="rId2" cstate="print"/>
          <a:srcRect l="7606" t="32540" r="17824" b="25925"/>
          <a:stretch/>
        </p:blipFill>
        <p:spPr bwMode="auto">
          <a:xfrm>
            <a:off x="251520" y="1417638"/>
            <a:ext cx="7467600" cy="25996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Obrázek 4"/>
          <p:cNvPicPr/>
          <p:nvPr/>
        </p:nvPicPr>
        <p:blipFill rotWithShape="1">
          <a:blip r:embed="rId3" cstate="print"/>
          <a:srcRect l="5292" t="17196" r="52050" b="46561"/>
          <a:stretch/>
        </p:blipFill>
        <p:spPr bwMode="auto">
          <a:xfrm>
            <a:off x="308323" y="3789040"/>
            <a:ext cx="3676997" cy="2383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83563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struktura posouzení pacienta dle modelu GD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sz="quarter" idx="1"/>
          </p:nvPr>
        </p:nvPicPr>
        <p:blipFill rotWithShape="1">
          <a:blip r:embed="rId2" cstate="print"/>
          <a:srcRect l="8928" t="12964" r="31879" b="16401"/>
          <a:stretch/>
        </p:blipFill>
        <p:spPr bwMode="auto">
          <a:xfrm>
            <a:off x="923674" y="1600200"/>
            <a:ext cx="6534652" cy="4873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74880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struktura posouzení pacienta dle modelu GD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sz="quarter" idx="1"/>
          </p:nvPr>
        </p:nvPicPr>
        <p:blipFill rotWithShape="1">
          <a:blip r:embed="rId2" cstate="print"/>
          <a:srcRect l="9259" t="11376" r="22123" b="17724"/>
          <a:stretch/>
        </p:blipFill>
        <p:spPr bwMode="auto">
          <a:xfrm>
            <a:off x="457200" y="1625779"/>
            <a:ext cx="7467600" cy="48224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73924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struktura posouzení pacienta dle modelu GD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sz="quarter" idx="1"/>
          </p:nvPr>
        </p:nvPicPr>
        <p:blipFill rotWithShape="1">
          <a:blip r:embed="rId2" cstate="print"/>
          <a:srcRect l="8267" t="14020" r="60813" b="15344"/>
          <a:stretch/>
        </p:blipFill>
        <p:spPr bwMode="auto">
          <a:xfrm>
            <a:off x="485800" y="1628800"/>
            <a:ext cx="3413386" cy="4873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59394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struktura posouzení pacienta dle modelu GD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sz="quarter" idx="1"/>
          </p:nvPr>
        </p:nvPicPr>
        <p:blipFill rotWithShape="1">
          <a:blip r:embed="rId2" cstate="print"/>
          <a:srcRect l="10251" t="14286" r="17824" b="26455"/>
          <a:stretch/>
        </p:blipFill>
        <p:spPr bwMode="auto">
          <a:xfrm>
            <a:off x="457200" y="1772816"/>
            <a:ext cx="7859216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5739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struktura posouzení pacienta dle modelu GD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sz="quarter" idx="1"/>
          </p:nvPr>
        </p:nvPicPr>
        <p:blipFill rotWithShape="1">
          <a:blip r:embed="rId2" cstate="print"/>
          <a:srcRect l="9921" t="14550" r="34523" b="39418"/>
          <a:stretch/>
        </p:blipFill>
        <p:spPr bwMode="auto">
          <a:xfrm>
            <a:off x="683568" y="1844824"/>
            <a:ext cx="7241232" cy="43924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15577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struktura posouzení pacienta dle modelu GD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sz="quarter" idx="1"/>
          </p:nvPr>
        </p:nvPicPr>
        <p:blipFill rotWithShape="1">
          <a:blip r:embed="rId2" cstate="print"/>
          <a:srcRect l="12070" t="33598" r="15674" b="32804"/>
          <a:stretch/>
        </p:blipFill>
        <p:spPr bwMode="auto">
          <a:xfrm>
            <a:off x="435428" y="1417638"/>
            <a:ext cx="8025003" cy="2803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5195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Doporučené intervence dle modelu DG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sz="quarter" idx="1"/>
          </p:nvPr>
        </p:nvPicPr>
        <p:blipFill rotWithShape="1">
          <a:blip r:embed="rId2" cstate="print"/>
          <a:srcRect l="11904" t="25397" r="12699" b="15608"/>
          <a:stretch/>
        </p:blipFill>
        <p:spPr bwMode="auto">
          <a:xfrm>
            <a:off x="457200" y="1772816"/>
            <a:ext cx="8003232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91311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Model kulturně ohleduplné a uzpůsobené péče </a:t>
            </a:r>
            <a:r>
              <a:rPr lang="cs-CZ" dirty="0" smtClean="0"/>
              <a:t>(1988)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Joyce</a:t>
            </a:r>
            <a:r>
              <a:rPr lang="cs-CZ" dirty="0" smtClean="0"/>
              <a:t> </a:t>
            </a:r>
            <a:r>
              <a:rPr lang="cs-CZ" dirty="0" err="1" smtClean="0"/>
              <a:t>Newman</a:t>
            </a:r>
            <a:r>
              <a:rPr lang="cs-CZ" dirty="0" smtClean="0"/>
              <a:t> </a:t>
            </a:r>
            <a:r>
              <a:rPr lang="cs-CZ" dirty="0" err="1" smtClean="0"/>
              <a:t>Giger</a:t>
            </a:r>
            <a:endParaRPr lang="cs-CZ" dirty="0" smtClean="0"/>
          </a:p>
          <a:p>
            <a:r>
              <a:rPr lang="cs-CZ" dirty="0" smtClean="0"/>
              <a:t>Ruth </a:t>
            </a:r>
            <a:r>
              <a:rPr lang="cs-CZ" dirty="0" err="1" smtClean="0"/>
              <a:t>Davidhizar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Vychází a navazuje na model </a:t>
            </a:r>
            <a:r>
              <a:rPr lang="cs-CZ" dirty="0" err="1" smtClean="0"/>
              <a:t>Leiningerové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8930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Doporučené intervence dle modelu DG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060848"/>
            <a:ext cx="827407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385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Koncepční model </a:t>
            </a:r>
            <a:r>
              <a:rPr lang="cs-CZ" dirty="0" err="1"/>
              <a:t>Gigerové</a:t>
            </a:r>
            <a:r>
              <a:rPr lang="cs-CZ" dirty="0"/>
              <a:t> a </a:t>
            </a:r>
            <a:r>
              <a:rPr lang="cs-CZ" dirty="0" err="1"/>
              <a:t>Davidhizarové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908397556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9061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Metaparadigma</a:t>
            </a:r>
            <a:r>
              <a:rPr lang="cs-CZ" b="1" dirty="0" smtClean="0"/>
              <a:t> modelu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Transkulturní</a:t>
            </a:r>
            <a:r>
              <a:rPr lang="cs-CZ" dirty="0" smtClean="0"/>
              <a:t> ošetřovatelství</a:t>
            </a:r>
          </a:p>
          <a:p>
            <a:r>
              <a:rPr lang="cs-CZ" dirty="0"/>
              <a:t>K</a:t>
            </a:r>
            <a:r>
              <a:rPr lang="cs-CZ" dirty="0" smtClean="0"/>
              <a:t>ulturně kompetentní péče</a:t>
            </a:r>
          </a:p>
          <a:p>
            <a:r>
              <a:rPr lang="cs-CZ" dirty="0" smtClean="0"/>
              <a:t>Kulturní jedinečnost individuální</a:t>
            </a:r>
          </a:p>
          <a:p>
            <a:r>
              <a:rPr lang="cs-CZ" dirty="0" smtClean="0"/>
              <a:t>Kulturně citlivé prostředí</a:t>
            </a:r>
          </a:p>
          <a:p>
            <a:r>
              <a:rPr lang="cs-CZ" dirty="0" smtClean="0"/>
              <a:t>Zdraví a zdravotní status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661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Příklady:</a:t>
            </a:r>
            <a:br>
              <a:rPr lang="cs-CZ" dirty="0" smtClean="0"/>
            </a:br>
            <a:r>
              <a:rPr lang="cs-CZ" dirty="0" smtClean="0"/>
              <a:t>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Hlas</a:t>
            </a:r>
            <a:endParaRPr lang="cs-CZ" dirty="0"/>
          </a:p>
          <a:p>
            <a:r>
              <a:rPr lang="cs-CZ" dirty="0" smtClean="0"/>
              <a:t>Výslovnost </a:t>
            </a:r>
            <a:r>
              <a:rPr lang="cs-CZ" dirty="0"/>
              <a:t>a způsob </a:t>
            </a:r>
            <a:r>
              <a:rPr lang="cs-CZ" dirty="0" smtClean="0"/>
              <a:t>vyjadřování</a:t>
            </a:r>
          </a:p>
          <a:p>
            <a:r>
              <a:rPr lang="cs-CZ" dirty="0" smtClean="0"/>
              <a:t>Použití </a:t>
            </a:r>
            <a:r>
              <a:rPr lang="cs-CZ" dirty="0"/>
              <a:t>pauz a </a:t>
            </a:r>
            <a:r>
              <a:rPr lang="cs-CZ" dirty="0" smtClean="0"/>
              <a:t>mlčení</a:t>
            </a:r>
          </a:p>
          <a:p>
            <a:r>
              <a:rPr lang="cs-CZ" dirty="0" smtClean="0"/>
              <a:t>Použití </a:t>
            </a:r>
            <a:r>
              <a:rPr lang="cs-CZ" dirty="0"/>
              <a:t>nonverbální </a:t>
            </a:r>
            <a:r>
              <a:rPr lang="cs-CZ" dirty="0" smtClean="0"/>
              <a:t>komunikace</a:t>
            </a:r>
          </a:p>
          <a:p>
            <a:r>
              <a:rPr lang="cs-CZ" dirty="0" smtClean="0"/>
              <a:t>Pohyby rukou</a:t>
            </a:r>
          </a:p>
          <a:p>
            <a:r>
              <a:rPr lang="cs-CZ" dirty="0" smtClean="0"/>
              <a:t>Pohyby očí</a:t>
            </a:r>
          </a:p>
          <a:p>
            <a:r>
              <a:rPr lang="cs-CZ" dirty="0" smtClean="0"/>
              <a:t>Pohyby </a:t>
            </a:r>
            <a:r>
              <a:rPr lang="cs-CZ" dirty="0"/>
              <a:t>celého </a:t>
            </a:r>
            <a:r>
              <a:rPr lang="cs-CZ" dirty="0" smtClean="0"/>
              <a:t>těla</a:t>
            </a:r>
          </a:p>
          <a:p>
            <a:r>
              <a:rPr lang="cs-CZ" dirty="0" smtClean="0"/>
              <a:t>Postoj</a:t>
            </a:r>
            <a:endParaRPr lang="cs-CZ" dirty="0"/>
          </a:p>
          <a:p>
            <a:r>
              <a:rPr lang="cs-CZ" dirty="0"/>
              <a:t>Reakce na </a:t>
            </a:r>
            <a:r>
              <a:rPr lang="cs-CZ" dirty="0" smtClean="0"/>
              <a:t>dotek</a:t>
            </a:r>
            <a:r>
              <a:rPr lang="cs-CZ" i="1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3454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INTERPERSONÁLNÍ PROSTOR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daleko stojíte od svých blízkých (rodina, přátelé</a:t>
            </a:r>
            <a:r>
              <a:rPr lang="cs-CZ" i="1" dirty="0"/>
              <a:t>)?  </a:t>
            </a:r>
          </a:p>
          <a:p>
            <a:r>
              <a:rPr lang="cs-CZ" dirty="0" smtClean="0"/>
              <a:t>Jak </a:t>
            </a:r>
            <a:r>
              <a:rPr lang="cs-CZ" dirty="0"/>
              <a:t>daleko stojíte při pracovní konverzaci? </a:t>
            </a:r>
            <a:endParaRPr lang="cs-CZ" dirty="0" smtClean="0"/>
          </a:p>
          <a:p>
            <a:r>
              <a:rPr lang="cs-CZ" dirty="0" smtClean="0"/>
              <a:t>Jak </a:t>
            </a:r>
            <a:r>
              <a:rPr lang="cs-CZ" dirty="0"/>
              <a:t>se cítíte, když se Vás dotkne cizí </a:t>
            </a:r>
            <a:r>
              <a:rPr lang="cs-CZ" dirty="0" smtClean="0"/>
              <a:t>člověk?</a:t>
            </a:r>
          </a:p>
          <a:p>
            <a:r>
              <a:rPr lang="cs-CZ" dirty="0" smtClean="0"/>
              <a:t>Jak </a:t>
            </a:r>
            <a:r>
              <a:rPr lang="cs-CZ" dirty="0"/>
              <a:t>na toto reagujete? </a:t>
            </a:r>
            <a:endParaRPr lang="cs-CZ" dirty="0" smtClean="0"/>
          </a:p>
          <a:p>
            <a:r>
              <a:rPr lang="cs-CZ" dirty="0" smtClean="0"/>
              <a:t>Jste </a:t>
            </a:r>
            <a:r>
              <a:rPr lang="cs-CZ" dirty="0"/>
              <a:t>rád, když se vás dotkne milovaná osoba? </a:t>
            </a:r>
            <a:endParaRPr lang="cs-CZ" i="1" dirty="0"/>
          </a:p>
          <a:p>
            <a:r>
              <a:rPr lang="cs-CZ" dirty="0" smtClean="0"/>
              <a:t>Vyhovuje </a:t>
            </a:r>
            <a:r>
              <a:rPr lang="cs-CZ" dirty="0"/>
              <a:t>Vám zde na oddělení vzdálenost od zdravotnického personálu? </a:t>
            </a:r>
            <a:endParaRPr lang="cs-CZ" dirty="0" smtClean="0"/>
          </a:p>
          <a:p>
            <a:r>
              <a:rPr lang="cs-CZ" dirty="0" smtClean="0"/>
              <a:t>Vymezení </a:t>
            </a:r>
            <a:r>
              <a:rPr lang="cs-CZ" dirty="0"/>
              <a:t>vlastního </a:t>
            </a:r>
            <a:r>
              <a:rPr lang="cs-CZ" dirty="0" smtClean="0"/>
              <a:t>prostoru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8129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ZAČLENĚNÍ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Zdravotní </a:t>
            </a:r>
            <a:r>
              <a:rPr lang="cs-CZ" dirty="0" smtClean="0"/>
              <a:t>stav</a:t>
            </a:r>
          </a:p>
          <a:p>
            <a:r>
              <a:rPr lang="cs-CZ" dirty="0" smtClean="0"/>
              <a:t>Rodinný stav</a:t>
            </a:r>
          </a:p>
          <a:p>
            <a:r>
              <a:rPr lang="cs-CZ" dirty="0" smtClean="0"/>
              <a:t>Počet dětí</a:t>
            </a:r>
          </a:p>
          <a:p>
            <a:r>
              <a:rPr lang="cs-CZ" dirty="0" smtClean="0"/>
              <a:t>Rodiče žijí</a:t>
            </a:r>
          </a:p>
          <a:p>
            <a:r>
              <a:rPr lang="cs-CZ" dirty="0" smtClean="0"/>
              <a:t>Co </a:t>
            </a:r>
            <a:r>
              <a:rPr lang="cs-CZ" dirty="0"/>
              <a:t>děláte ve volném čase? </a:t>
            </a:r>
          </a:p>
          <a:p>
            <a:r>
              <a:rPr lang="cs-CZ" dirty="0"/>
              <a:t>Věříte v boha? </a:t>
            </a:r>
            <a:endParaRPr lang="cs-CZ" dirty="0" smtClean="0"/>
          </a:p>
          <a:p>
            <a:r>
              <a:rPr lang="cs-CZ" dirty="0" smtClean="0"/>
              <a:t>Jak </a:t>
            </a:r>
            <a:r>
              <a:rPr lang="cs-CZ" dirty="0"/>
              <a:t>boha uctíváte? </a:t>
            </a:r>
            <a:endParaRPr lang="cs-CZ" dirty="0" smtClean="0"/>
          </a:p>
          <a:p>
            <a:r>
              <a:rPr lang="cs-CZ" dirty="0" smtClean="0"/>
              <a:t>Vaše </a:t>
            </a:r>
            <a:r>
              <a:rPr lang="cs-CZ" dirty="0"/>
              <a:t>postavení v rodině? </a:t>
            </a:r>
            <a:endParaRPr lang="cs-CZ" dirty="0" smtClean="0"/>
          </a:p>
          <a:p>
            <a:r>
              <a:rPr lang="cs-CZ" dirty="0" smtClean="0"/>
              <a:t>Vaše </a:t>
            </a:r>
            <a:r>
              <a:rPr lang="cs-CZ" dirty="0"/>
              <a:t>role v rodině? </a:t>
            </a:r>
            <a:endParaRPr lang="cs-CZ" dirty="0" smtClean="0"/>
          </a:p>
          <a:p>
            <a:r>
              <a:rPr lang="cs-CZ" dirty="0" smtClean="0"/>
              <a:t>Z</a:t>
            </a:r>
            <a:r>
              <a:rPr lang="cs-CZ" dirty="0"/>
              <a:t> koho si berete příklad například z </a:t>
            </a:r>
            <a:r>
              <a:rPr lang="cs-CZ" dirty="0" smtClean="0"/>
              <a:t>dětství? </a:t>
            </a:r>
          </a:p>
          <a:p>
            <a:r>
              <a:rPr lang="cs-CZ" dirty="0" smtClean="0"/>
              <a:t>Ovlivnilo </a:t>
            </a:r>
            <a:r>
              <a:rPr lang="cs-CZ" dirty="0"/>
              <a:t>Vás něco v dětství? </a:t>
            </a:r>
            <a:endParaRPr lang="cs-CZ" dirty="0" smtClean="0"/>
          </a:p>
          <a:p>
            <a:r>
              <a:rPr lang="cs-CZ" dirty="0" smtClean="0"/>
              <a:t>Jaké </a:t>
            </a:r>
            <a:r>
              <a:rPr lang="cs-CZ" dirty="0"/>
              <a:t>máte vztahy s rodiči a </a:t>
            </a:r>
            <a:r>
              <a:rPr lang="cs-CZ" dirty="0" smtClean="0"/>
              <a:t>sourozenci? </a:t>
            </a:r>
          </a:p>
          <a:p>
            <a:r>
              <a:rPr lang="cs-CZ" dirty="0" smtClean="0"/>
              <a:t>Čím </a:t>
            </a:r>
            <a:r>
              <a:rPr lang="cs-CZ" dirty="0"/>
              <a:t>je pro vás práce? </a:t>
            </a:r>
            <a:endParaRPr lang="cs-CZ" dirty="0" smtClean="0"/>
          </a:p>
          <a:p>
            <a:r>
              <a:rPr lang="cs-CZ" dirty="0" smtClean="0"/>
              <a:t>Ovlivnily </a:t>
            </a:r>
            <a:r>
              <a:rPr lang="cs-CZ" dirty="0"/>
              <a:t>vaše politické názory Váš přístup k nemoci a zdraví? </a:t>
            </a:r>
            <a:endParaRPr lang="cs-CZ" dirty="0" smtClean="0"/>
          </a:p>
          <a:p>
            <a:r>
              <a:rPr lang="cs-CZ" dirty="0" smtClean="0"/>
              <a:t>Tradice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045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POJETÍ ČASU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Jste zaměřeni na více na minulost přítomnost či budoucnost? </a:t>
            </a:r>
            <a:endParaRPr lang="cs-CZ" dirty="0" smtClean="0"/>
          </a:p>
          <a:p>
            <a:r>
              <a:rPr lang="cs-CZ" dirty="0" smtClean="0"/>
              <a:t>Jaký </a:t>
            </a:r>
            <a:r>
              <a:rPr lang="cs-CZ" dirty="0"/>
              <a:t>ukazatel času máte u sebe? </a:t>
            </a:r>
            <a:endParaRPr lang="cs-CZ" dirty="0" smtClean="0"/>
          </a:p>
          <a:p>
            <a:r>
              <a:rPr lang="cs-CZ" dirty="0" smtClean="0"/>
              <a:t>Ctíte </a:t>
            </a:r>
            <a:r>
              <a:rPr lang="cs-CZ" dirty="0"/>
              <a:t>dochvilnost při schůzce? </a:t>
            </a:r>
            <a:endParaRPr lang="cs-CZ" dirty="0" smtClean="0"/>
          </a:p>
          <a:p>
            <a:r>
              <a:rPr lang="cs-CZ" dirty="0" smtClean="0"/>
              <a:t>V</a:t>
            </a:r>
            <a:r>
              <a:rPr lang="cs-CZ" dirty="0"/>
              <a:t> případě, že by vám sestra nepřinesla lék v předem určenou hodinu, urgoval byste ji a za jak dlouho od uplynutí stanovené hodiny? </a:t>
            </a:r>
            <a:r>
              <a:rPr lang="cs-CZ" i="1" dirty="0" smtClean="0"/>
              <a:t> </a:t>
            </a:r>
          </a:p>
          <a:p>
            <a:r>
              <a:rPr lang="cs-CZ" dirty="0" smtClean="0"/>
              <a:t>Jaký </a:t>
            </a:r>
            <a:r>
              <a:rPr lang="cs-CZ" dirty="0"/>
              <a:t>je časový posun oproti vaší zemi ? </a:t>
            </a:r>
            <a:endParaRPr lang="cs-CZ" dirty="0" smtClean="0"/>
          </a:p>
          <a:p>
            <a:r>
              <a:rPr lang="cs-CZ" dirty="0" smtClean="0"/>
              <a:t>Jak </a:t>
            </a:r>
            <a:r>
              <a:rPr lang="cs-CZ" dirty="0"/>
              <a:t>dlouho </a:t>
            </a:r>
            <a:r>
              <a:rPr lang="cs-CZ" dirty="0" smtClean="0"/>
              <a:t>spíte</a:t>
            </a:r>
          </a:p>
          <a:p>
            <a:r>
              <a:rPr lang="cs-CZ" dirty="0" smtClean="0"/>
              <a:t>Usínáte </a:t>
            </a:r>
            <a:r>
              <a:rPr lang="cs-CZ" dirty="0"/>
              <a:t>rychle, nebo máte problémy se spaním?</a:t>
            </a:r>
          </a:p>
        </p:txBody>
      </p:sp>
    </p:spTree>
    <p:extLst>
      <p:ext uri="{BB962C8B-B14F-4D97-AF65-F5344CB8AC3E}">
        <p14:creationId xmlns:p14="http://schemas.microsoft.com/office/powerpoint/2010/main" xmlns="" val="9291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KONTROLOVANÉ PROSTŘEDÍ A VLIV VÝCHOVY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Máte v ČR trvalý </a:t>
            </a:r>
            <a:r>
              <a:rPr lang="cs-CZ" dirty="0" smtClean="0"/>
              <a:t>pobyt? </a:t>
            </a:r>
          </a:p>
          <a:p>
            <a:r>
              <a:rPr lang="cs-CZ" dirty="0" smtClean="0"/>
              <a:t>Vlastníte </a:t>
            </a:r>
            <a:r>
              <a:rPr lang="cs-CZ" dirty="0"/>
              <a:t>byt či dům?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Kontrola </a:t>
            </a:r>
            <a:r>
              <a:rPr lang="cs-CZ" dirty="0"/>
              <a:t>nad vlastním životem: </a:t>
            </a:r>
            <a:endParaRPr lang="cs-CZ" dirty="0" smtClean="0"/>
          </a:p>
          <a:p>
            <a:r>
              <a:rPr lang="cs-CZ" dirty="0" smtClean="0"/>
              <a:t>Hodnotová orientace</a:t>
            </a:r>
            <a:endParaRPr lang="cs-CZ" dirty="0"/>
          </a:p>
          <a:p>
            <a:r>
              <a:rPr lang="cs-CZ" dirty="0"/>
              <a:t>Co je pro vás vzdělání a vzdělávání se? </a:t>
            </a:r>
            <a:endParaRPr lang="cs-CZ" dirty="0" smtClean="0"/>
          </a:p>
          <a:p>
            <a:r>
              <a:rPr lang="cs-CZ" dirty="0" smtClean="0"/>
              <a:t>Co </a:t>
            </a:r>
            <a:r>
              <a:rPr lang="cs-CZ" dirty="0"/>
              <a:t>vám přináší vzdělání ? </a:t>
            </a:r>
            <a:endParaRPr lang="cs-CZ" dirty="0" smtClean="0"/>
          </a:p>
          <a:p>
            <a:r>
              <a:rPr lang="cs-CZ" dirty="0" smtClean="0"/>
              <a:t>Jaký </a:t>
            </a:r>
            <a:r>
              <a:rPr lang="cs-CZ" dirty="0"/>
              <a:t>má na vás vliv prostředí v ČR? </a:t>
            </a:r>
          </a:p>
        </p:txBody>
      </p:sp>
    </p:spTree>
    <p:extLst>
      <p:ext uri="{BB962C8B-B14F-4D97-AF65-F5344CB8AC3E}">
        <p14:creationId xmlns:p14="http://schemas.microsoft.com/office/powerpoint/2010/main" xmlns="" val="290118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134</TotalTime>
  <Words>696</Words>
  <Application>Microsoft Office PowerPoint</Application>
  <PresentationFormat>Předvádění na obrazovce (4:3)</PresentationFormat>
  <Paragraphs>117</Paragraphs>
  <Slides>20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Arkýř</vt:lpstr>
      <vt:lpstr>Multikulturní ošetřovatelství</vt:lpstr>
      <vt:lpstr>Model kulturně ohleduplné a uzpůsobené péče (1988)</vt:lpstr>
      <vt:lpstr>Koncepční model Gigerové a Davidhizarové </vt:lpstr>
      <vt:lpstr>Metaparadigma modelu</vt:lpstr>
      <vt:lpstr>Příklady: komunikace</vt:lpstr>
      <vt:lpstr>INTERPERSONÁLNÍ PROSTOR </vt:lpstr>
      <vt:lpstr>SOCIÁLNÍ ZAČLENĚNÍ</vt:lpstr>
      <vt:lpstr>POJETÍ ČASU</vt:lpstr>
      <vt:lpstr>KONTROLOVANÉ PROSTŘEDÍ A VLIV VÝCHOVY</vt:lpstr>
      <vt:lpstr>PÉČE O ZDRAVÍ</vt:lpstr>
      <vt:lpstr>BIOLOGICKÉ ODLIŠNOSTI</vt:lpstr>
      <vt:lpstr>Doporučená struktura posouzení pacienta dle modelu GD</vt:lpstr>
      <vt:lpstr>Doporučená struktura posouzení pacienta dle modelu GD</vt:lpstr>
      <vt:lpstr>Doporučená struktura posouzení pacienta dle modelu GD</vt:lpstr>
      <vt:lpstr>Doporučená struktura posouzení pacienta dle modelu GD</vt:lpstr>
      <vt:lpstr>Doporučená struktura posouzení pacienta dle modelu GD</vt:lpstr>
      <vt:lpstr>Doporučená struktura posouzení pacienta dle modelu GD</vt:lpstr>
      <vt:lpstr>Doporučená struktura posouzení pacienta dle modelu GD</vt:lpstr>
      <vt:lpstr>Doporučené intervence dle modelu DG</vt:lpstr>
      <vt:lpstr>Doporučené intervence dle modelu DG</vt:lpstr>
    </vt:vector>
  </TitlesOfParts>
  <Company>Vysoka skola zdravotnicka, Praha 5, Duskova 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Multikulturní ošetřovatelství</dc:title>
  <dc:creator>Tošnarová Hana</dc:creator>
  <cp:lastModifiedBy>sivt</cp:lastModifiedBy>
  <cp:revision>15</cp:revision>
  <dcterms:created xsi:type="dcterms:W3CDTF">2014-09-29T07:30:04Z</dcterms:created>
  <dcterms:modified xsi:type="dcterms:W3CDTF">2020-04-02T15:32:40Z</dcterms:modified>
</cp:coreProperties>
</file>