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3" r:id="rId7"/>
    <p:sldId id="265" r:id="rId8"/>
    <p:sldId id="275" r:id="rId9"/>
    <p:sldId id="276" r:id="rId10"/>
    <p:sldId id="267" r:id="rId11"/>
    <p:sldId id="268" r:id="rId12"/>
    <p:sldId id="269" r:id="rId13"/>
    <p:sldId id="270" r:id="rId14"/>
    <p:sldId id="271" r:id="rId15"/>
    <p:sldId id="272" r:id="rId16"/>
    <p:sldId id="274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66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26BB1-E616-40FD-A360-68335F2DF701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BA20BC-A19F-46DD-8F5C-835F5F10C05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490516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Sociologie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cs.wikipedia.org/wiki/N%C3%A1bo%C5%BEenstv%C3%AD" TargetMode="External"/><Relationship Id="rId5" Type="http://schemas.openxmlformats.org/officeDocument/2006/relationships/hyperlink" Target="https://cs.wikipedia.org/wiki/Emigrace" TargetMode="External"/><Relationship Id="rId4" Type="http://schemas.openxmlformats.org/officeDocument/2006/relationships/hyperlink" Target="https://cs.wikipedia.org/wiki/Kulturn%C3%AD_antropologie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Popsat rozdíly zvyklostí např. v Asii, jižní Americe; rozdíly v rámci Evropy (jižní x severní)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BA20BC-A19F-46DD-8F5C-835F5F10C05E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4957605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cs-CZ" dirty="0" smtClean="0"/>
              <a:t>Asimilace - </a:t>
            </a:r>
            <a:r>
              <a:rPr lang="cs-CZ" b="1" dirty="0" smtClean="0">
                <a:effectLst/>
              </a:rPr>
              <a:t>Asimilace</a:t>
            </a:r>
            <a:r>
              <a:rPr lang="cs-CZ" dirty="0" smtClean="0">
                <a:effectLst/>
              </a:rPr>
              <a:t> (z lat. </a:t>
            </a:r>
            <a:r>
              <a:rPr lang="cs-CZ" i="1" dirty="0" smtClean="0">
                <a:effectLst/>
              </a:rPr>
              <a:t>ad-</a:t>
            </a:r>
            <a:r>
              <a:rPr lang="cs-CZ" i="1" dirty="0" err="1" smtClean="0">
                <a:effectLst/>
              </a:rPr>
              <a:t>similare</a:t>
            </a:r>
            <a:r>
              <a:rPr lang="cs-CZ" dirty="0" smtClean="0">
                <a:effectLst/>
              </a:rPr>
              <a:t>, při-</a:t>
            </a:r>
            <a:r>
              <a:rPr lang="cs-CZ" dirty="0" err="1" smtClean="0">
                <a:effectLst/>
              </a:rPr>
              <a:t>podobnit</a:t>
            </a:r>
            <a:r>
              <a:rPr lang="cs-CZ" dirty="0" smtClean="0">
                <a:effectLst/>
              </a:rPr>
              <a:t>, přizpůsobit) v </a:t>
            </a:r>
            <a:r>
              <a:rPr lang="cs-CZ" dirty="0" smtClean="0">
                <a:effectLst/>
                <a:hlinkClick r:id="rId3" tooltip="Sociologie"/>
              </a:rPr>
              <a:t>sociologii</a:t>
            </a:r>
            <a:r>
              <a:rPr lang="cs-CZ" dirty="0" smtClean="0">
                <a:effectLst/>
              </a:rPr>
              <a:t> a v </a:t>
            </a:r>
            <a:r>
              <a:rPr lang="cs-CZ" dirty="0" smtClean="0">
                <a:effectLst/>
                <a:hlinkClick r:id="rId4" tooltip="Kulturní antropologie"/>
              </a:rPr>
              <a:t>kulturní antropologii</a:t>
            </a:r>
            <a:r>
              <a:rPr lang="cs-CZ" dirty="0" smtClean="0">
                <a:effectLst/>
              </a:rPr>
              <a:t> znamená přizpůsobení menšiny nebo přistěhovalce okolní většinové společnosti. Zahrnuje ovládnutí a přijetí většinového jazyka, obyčejů a kultury alespoň v té míře, aby odlišnosti nebránily ve společenském uplatnění, ale může znamenat i úplné splynutí s většinovou společností. </a:t>
            </a:r>
          </a:p>
          <a:p>
            <a:pPr rtl="0"/>
            <a:r>
              <a:rPr lang="cs-CZ" dirty="0" smtClean="0">
                <a:effectLst/>
              </a:rPr>
              <a:t>Problém asimilace vyvstává ve dvou odlišných situacích: </a:t>
            </a:r>
          </a:p>
          <a:p>
            <a:pPr rtl="0"/>
            <a:r>
              <a:rPr lang="cs-CZ" dirty="0" smtClean="0">
                <a:effectLst/>
              </a:rPr>
              <a:t>při integraci lokálních </a:t>
            </a:r>
            <a:r>
              <a:rPr lang="cs-CZ" i="1" dirty="0" smtClean="0">
                <a:effectLst/>
              </a:rPr>
              <a:t>menšin</a:t>
            </a:r>
            <a:r>
              <a:rPr lang="cs-CZ" dirty="0" smtClean="0">
                <a:effectLst/>
              </a:rPr>
              <a:t> do větších národních společností a</a:t>
            </a:r>
          </a:p>
          <a:p>
            <a:pPr rtl="0"/>
            <a:r>
              <a:rPr lang="cs-CZ" dirty="0" smtClean="0">
                <a:effectLst/>
              </a:rPr>
              <a:t>při </a:t>
            </a:r>
            <a:r>
              <a:rPr lang="cs-CZ" i="1" dirty="0" smtClean="0">
                <a:effectLst/>
              </a:rPr>
              <a:t>imigraci</a:t>
            </a:r>
            <a:r>
              <a:rPr lang="cs-CZ" dirty="0" smtClean="0">
                <a:effectLst/>
              </a:rPr>
              <a:t> jednotlivých osob a skupin z jiného kulturního prostředí.</a:t>
            </a:r>
          </a:p>
          <a:p>
            <a:endParaRPr lang="cs-CZ" dirty="0" smtClean="0"/>
          </a:p>
          <a:p>
            <a:r>
              <a:rPr lang="cs-CZ" dirty="0" smtClean="0"/>
              <a:t>Emigrace -  </a:t>
            </a:r>
            <a:r>
              <a:rPr lang="cs-CZ" dirty="0" smtClean="0">
                <a:effectLst/>
              </a:rPr>
              <a:t>(z lat. ex-</a:t>
            </a:r>
            <a:r>
              <a:rPr lang="cs-CZ" dirty="0" err="1" smtClean="0">
                <a:effectLst/>
              </a:rPr>
              <a:t>migrare</a:t>
            </a:r>
            <a:r>
              <a:rPr lang="cs-CZ" dirty="0" smtClean="0">
                <a:effectLst/>
              </a:rPr>
              <a:t>, vystěhovat se) je opuštění (či útěk ze) země původu a přestěhování se do jiné země</a:t>
            </a:r>
            <a:endParaRPr lang="cs-CZ" dirty="0" smtClean="0"/>
          </a:p>
          <a:p>
            <a:r>
              <a:rPr lang="cs-CZ" dirty="0" smtClean="0"/>
              <a:t>Imigrace - </a:t>
            </a:r>
            <a:r>
              <a:rPr lang="cs-CZ" b="1" dirty="0" smtClean="0">
                <a:effectLst/>
              </a:rPr>
              <a:t>přistěhovalectví</a:t>
            </a:r>
            <a:r>
              <a:rPr lang="cs-CZ" dirty="0" smtClean="0">
                <a:effectLst/>
              </a:rPr>
              <a:t> (opakem je </a:t>
            </a:r>
            <a:r>
              <a:rPr lang="cs-CZ" dirty="0" smtClean="0">
                <a:effectLst/>
                <a:hlinkClick r:id="rId5" tooltip="Emigrace"/>
              </a:rPr>
              <a:t>emigrace</a:t>
            </a:r>
            <a:r>
              <a:rPr lang="cs-CZ" dirty="0" smtClean="0">
                <a:effectLst/>
              </a:rPr>
              <a:t>) je proces, při němž se na území státu usazují obyvatelé přicházející ze zahraničí. Konají tak z ekonomických, politických či </a:t>
            </a:r>
            <a:r>
              <a:rPr lang="cs-CZ" dirty="0" smtClean="0">
                <a:effectLst/>
                <a:hlinkClick r:id="rId6" tooltip="Náboženství"/>
              </a:rPr>
              <a:t>náboženských</a:t>
            </a:r>
            <a:r>
              <a:rPr lang="cs-CZ" dirty="0" smtClean="0">
                <a:effectLst/>
              </a:rPr>
              <a:t> důvodů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BA20BC-A19F-46DD-8F5C-835F5F10C05E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0468066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dirty="0" smtClean="0">
                <a:effectLst/>
              </a:rPr>
              <a:t>Afirmace</a:t>
            </a:r>
            <a:r>
              <a:rPr lang="cs-CZ" dirty="0" smtClean="0">
                <a:effectLst/>
              </a:rPr>
              <a:t> (lat. </a:t>
            </a:r>
            <a:r>
              <a:rPr lang="cs-CZ" b="1" dirty="0" err="1" smtClean="0">
                <a:effectLst/>
              </a:rPr>
              <a:t>affirmo</a:t>
            </a:r>
            <a:r>
              <a:rPr lang="cs-CZ" dirty="0" smtClean="0">
                <a:effectLst/>
              </a:rPr>
              <a:t>, česky tvrdit, ujišťovat) je tvrzení, že něco je pravda.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BA20BC-A19F-46DD-8F5C-835F5F10C05E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9200497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Příklady sociální exkluze; prevence sociální exkluze v</a:t>
            </a:r>
            <a:r>
              <a:rPr lang="cs-CZ" baseline="0" dirty="0" smtClean="0"/>
              <a:t> kontextu ošetřovatelství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BA20BC-A19F-46DD-8F5C-835F5F10C05E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710660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CA646-806F-4866-A332-AFA1E38F9050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597F12-A969-4B6C-ACE0-5D3AEED8E51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CA646-806F-4866-A332-AFA1E38F9050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97F12-A969-4B6C-ACE0-5D3AEED8E5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CA646-806F-4866-A332-AFA1E38F9050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97F12-A969-4B6C-ACE0-5D3AEED8E5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CA646-806F-4866-A332-AFA1E38F9050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97F12-A969-4B6C-ACE0-5D3AEED8E5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CA646-806F-4866-A332-AFA1E38F9050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97F12-A969-4B6C-ACE0-5D3AEED8E51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CA646-806F-4866-A332-AFA1E38F9050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97F12-A969-4B6C-ACE0-5D3AEED8E51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CA646-806F-4866-A332-AFA1E38F9050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97F12-A969-4B6C-ACE0-5D3AEED8E51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CA646-806F-4866-A332-AFA1E38F9050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97F12-A969-4B6C-ACE0-5D3AEED8E5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CA646-806F-4866-A332-AFA1E38F9050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97F12-A969-4B6C-ACE0-5D3AEED8E5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CA646-806F-4866-A332-AFA1E38F9050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97F12-A969-4B6C-ACE0-5D3AEED8E5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CA646-806F-4866-A332-AFA1E38F9050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97F12-A969-4B6C-ACE0-5D3AEED8E5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4ACA646-806F-4866-A332-AFA1E38F9050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6597F12-A969-4B6C-ACE0-5D3AEED8E51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8000" dirty="0" smtClean="0"/>
              <a:t>Multikulturní</a:t>
            </a:r>
            <a:br>
              <a:rPr lang="cs-CZ" sz="8000" dirty="0" smtClean="0"/>
            </a:br>
            <a:r>
              <a:rPr lang="cs-CZ" sz="8000" dirty="0" smtClean="0"/>
              <a:t>ošetřovatelství</a:t>
            </a:r>
            <a:endParaRPr lang="cs-CZ" sz="8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71591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Předsudky - </a:t>
            </a:r>
            <a:r>
              <a:rPr lang="cs-CZ" dirty="0" smtClean="0"/>
              <a:t>zvláštní </a:t>
            </a:r>
            <a:r>
              <a:rPr lang="cs-CZ" dirty="0"/>
              <a:t>komplex v podstatě nezdůvodněných postojů a </a:t>
            </a:r>
            <a:r>
              <a:rPr lang="cs-CZ" dirty="0" smtClean="0"/>
              <a:t>stanovisek; citově </a:t>
            </a:r>
            <a:r>
              <a:rPr lang="cs-CZ" dirty="0"/>
              <a:t>determinovaný soud, který je ve vzájemném vztahu s </a:t>
            </a:r>
            <a:r>
              <a:rPr lang="cs-CZ" dirty="0" smtClean="0"/>
              <a:t>diskriminací</a:t>
            </a:r>
          </a:p>
          <a:p>
            <a:r>
              <a:rPr lang="cs-CZ" dirty="0" smtClean="0"/>
              <a:t>faktory </a:t>
            </a:r>
            <a:r>
              <a:rPr lang="cs-CZ" dirty="0"/>
              <a:t>ovlivňující </a:t>
            </a:r>
            <a:r>
              <a:rPr lang="cs-CZ" dirty="0" smtClean="0"/>
              <a:t>předsudky: </a:t>
            </a:r>
          </a:p>
          <a:p>
            <a:pPr>
              <a:buFontTx/>
              <a:buChar char="-"/>
            </a:pPr>
            <a:r>
              <a:rPr lang="cs-CZ" dirty="0" smtClean="0"/>
              <a:t>rodina</a:t>
            </a:r>
          </a:p>
          <a:p>
            <a:pPr>
              <a:buFontTx/>
              <a:buChar char="-"/>
            </a:pPr>
            <a:r>
              <a:rPr lang="cs-CZ" dirty="0"/>
              <a:t>v</a:t>
            </a:r>
            <a:r>
              <a:rPr lang="cs-CZ" dirty="0" smtClean="0"/>
              <a:t>ýchova</a:t>
            </a:r>
          </a:p>
          <a:p>
            <a:pPr>
              <a:buFontTx/>
              <a:buChar char="-"/>
            </a:pPr>
            <a:r>
              <a:rPr lang="cs-CZ" dirty="0" smtClean="0"/>
              <a:t>psychické potřeby</a:t>
            </a:r>
          </a:p>
          <a:p>
            <a:pPr>
              <a:buFontTx/>
              <a:buChar char="-"/>
            </a:pPr>
            <a:r>
              <a:rPr lang="cs-CZ" dirty="0" smtClean="0"/>
              <a:t>sociální status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57218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Xenofobie - </a:t>
            </a:r>
            <a:r>
              <a:rPr lang="cs-CZ" dirty="0" smtClean="0"/>
              <a:t>z</a:t>
            </a:r>
            <a:r>
              <a:rPr lang="cs-CZ" dirty="0"/>
              <a:t> předsudků může vycházet strach z cizího či </a:t>
            </a:r>
            <a:r>
              <a:rPr lang="cs-CZ" dirty="0" smtClean="0"/>
              <a:t>neznámého; bazální </a:t>
            </a:r>
            <a:r>
              <a:rPr lang="cs-CZ" dirty="0"/>
              <a:t>psychický pocit, na kterém mohou vyrůstat nenávistné ideologie, jako je rasismus, šovinismus, nacionalismus, fašismus </a:t>
            </a:r>
            <a:r>
              <a:rPr lang="cs-CZ" dirty="0" smtClean="0"/>
              <a:t>apod.</a:t>
            </a:r>
          </a:p>
          <a:p>
            <a:r>
              <a:rPr lang="cs-CZ" b="1" dirty="0" smtClean="0"/>
              <a:t>Diskriminace - </a:t>
            </a:r>
            <a:r>
              <a:rPr lang="cs-CZ" dirty="0" smtClean="0"/>
              <a:t>rozlišování</a:t>
            </a:r>
            <a:r>
              <a:rPr lang="cs-CZ" dirty="0"/>
              <a:t>, jež </a:t>
            </a:r>
            <a:r>
              <a:rPr lang="cs-CZ" b="1" dirty="0"/>
              <a:t>znevýhodňuje jednu skupinu vůči </a:t>
            </a:r>
            <a:r>
              <a:rPr lang="cs-CZ" b="1" dirty="0" smtClean="0"/>
              <a:t>druhé; </a:t>
            </a:r>
            <a:r>
              <a:rPr lang="cs-CZ" dirty="0" smtClean="0"/>
              <a:t>odpírání </a:t>
            </a:r>
            <a:r>
              <a:rPr lang="cs-CZ" dirty="0"/>
              <a:t>příznivých příležitostí (buď odlišné zacházení nebo úplné vyloučení) určité skupině či jednotlivci odlišných etnických, kulturních nebo rasových </a:t>
            </a:r>
            <a:r>
              <a:rPr lang="cs-CZ" dirty="0" smtClean="0"/>
              <a:t>atributů </a:t>
            </a:r>
          </a:p>
          <a:p>
            <a:r>
              <a:rPr lang="cs-CZ" b="1" dirty="0" smtClean="0"/>
              <a:t>Pozitivní </a:t>
            </a:r>
            <a:r>
              <a:rPr lang="cs-CZ" dirty="0"/>
              <a:t>diskriminace je nazývána afirmativní akcí a znamená kladné úsilí, které podporuje členy menšinové skupiny a hájí jejich </a:t>
            </a:r>
            <a:r>
              <a:rPr lang="cs-CZ" dirty="0" smtClean="0"/>
              <a:t>zájmy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92356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87624" y="332656"/>
            <a:ext cx="7313240" cy="6048672"/>
          </a:xfrm>
        </p:spPr>
        <p:txBody>
          <a:bodyPr>
            <a:normAutofit/>
          </a:bodyPr>
          <a:lstStyle/>
          <a:p>
            <a:r>
              <a:rPr lang="cs-CZ" b="1" dirty="0" smtClean="0"/>
              <a:t>Minorita </a:t>
            </a:r>
            <a:r>
              <a:rPr lang="cs-CZ" dirty="0" smtClean="0"/>
              <a:t>(menšina) - jakákoliv </a:t>
            </a:r>
            <a:r>
              <a:rPr lang="cs-CZ" dirty="0"/>
              <a:t>skupina lidí </a:t>
            </a:r>
            <a:r>
              <a:rPr lang="cs-CZ" dirty="0" smtClean="0"/>
              <a:t>definovaná </a:t>
            </a:r>
            <a:r>
              <a:rPr lang="cs-CZ" dirty="0"/>
              <a:t>nějakým sociologickým významným společným znakem (náboženská, sexuální menšina, jazyková skupina a podobně), která se početně nemůže rovnat jiné skupině, tvořící v dané společnosti většinu (dominantní </a:t>
            </a:r>
            <a:r>
              <a:rPr lang="cs-CZ" dirty="0" smtClean="0"/>
              <a:t>skupina)</a:t>
            </a:r>
          </a:p>
          <a:p>
            <a:r>
              <a:rPr lang="cs-CZ" dirty="0" smtClean="0"/>
              <a:t>je </a:t>
            </a:r>
            <a:r>
              <a:rPr lang="cs-CZ" dirty="0"/>
              <a:t>vyčleněna pro své fyzické či kulturní </a:t>
            </a:r>
            <a:r>
              <a:rPr lang="cs-CZ" dirty="0" smtClean="0"/>
              <a:t>charakteristiky</a:t>
            </a:r>
          </a:p>
          <a:p>
            <a:r>
              <a:rPr lang="cs-CZ" b="1" dirty="0" smtClean="0"/>
              <a:t>Strategie</a:t>
            </a:r>
            <a:r>
              <a:rPr lang="cs-CZ" dirty="0" smtClean="0"/>
              <a:t> vedoucí </a:t>
            </a:r>
            <a:r>
              <a:rPr lang="cs-CZ" dirty="0"/>
              <a:t>k odstranění znevýhodnění </a:t>
            </a:r>
            <a:r>
              <a:rPr lang="cs-CZ" dirty="0" smtClean="0"/>
              <a:t>menšiny: </a:t>
            </a:r>
          </a:p>
          <a:p>
            <a:pPr>
              <a:buFontTx/>
              <a:buChar char="-"/>
            </a:pPr>
            <a:r>
              <a:rPr lang="cs-CZ" dirty="0" smtClean="0"/>
              <a:t>amalgamace </a:t>
            </a:r>
            <a:r>
              <a:rPr lang="cs-CZ" dirty="0"/>
              <a:t>(splynutí, např. </a:t>
            </a:r>
            <a:r>
              <a:rPr lang="cs-CZ" dirty="0" smtClean="0"/>
              <a:t>sňatky)</a:t>
            </a:r>
          </a:p>
          <a:p>
            <a:pPr>
              <a:buFontTx/>
              <a:buChar char="-"/>
            </a:pPr>
            <a:r>
              <a:rPr lang="cs-CZ" dirty="0" smtClean="0"/>
              <a:t>asimilace </a:t>
            </a:r>
            <a:r>
              <a:rPr lang="cs-CZ" dirty="0"/>
              <a:t>(</a:t>
            </a:r>
            <a:r>
              <a:rPr lang="cs-CZ" dirty="0" smtClean="0"/>
              <a:t>přizpůsobení)</a:t>
            </a:r>
          </a:p>
          <a:p>
            <a:pPr>
              <a:buFontTx/>
              <a:buChar char="-"/>
            </a:pPr>
            <a:r>
              <a:rPr lang="cs-CZ" dirty="0" smtClean="0"/>
              <a:t>integrace </a:t>
            </a:r>
            <a:r>
              <a:rPr lang="cs-CZ" dirty="0"/>
              <a:t>(včlenění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78728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err="1" smtClean="0"/>
              <a:t>Marginalita</a:t>
            </a:r>
            <a:r>
              <a:rPr lang="cs-CZ" b="1" dirty="0" smtClean="0"/>
              <a:t> </a:t>
            </a:r>
            <a:r>
              <a:rPr lang="cs-CZ" dirty="0" smtClean="0"/>
              <a:t>(menšina; okrajovost</a:t>
            </a:r>
            <a:r>
              <a:rPr lang="cs-CZ" dirty="0"/>
              <a:t>, </a:t>
            </a:r>
            <a:r>
              <a:rPr lang="cs-CZ" dirty="0" smtClean="0"/>
              <a:t>exkluzivnost, vyloučenost) - </a:t>
            </a:r>
            <a:r>
              <a:rPr lang="cs-CZ" b="1" dirty="0" smtClean="0"/>
              <a:t>opak majority</a:t>
            </a:r>
            <a:r>
              <a:rPr lang="cs-CZ" dirty="0" smtClean="0"/>
              <a:t>; často </a:t>
            </a:r>
            <a:r>
              <a:rPr lang="cs-CZ" dirty="0"/>
              <a:t>se stává menšinová skupina skupinou </a:t>
            </a:r>
            <a:r>
              <a:rPr lang="cs-CZ" dirty="0" smtClean="0"/>
              <a:t>marginální; vyloučením </a:t>
            </a:r>
            <a:r>
              <a:rPr lang="cs-CZ" dirty="0"/>
              <a:t>či životem na okraji společnosti vznikají sociální skupiny, které jsou uzavřené a vytvářejí si uvnitř skupiny negativní strategie </a:t>
            </a:r>
            <a:r>
              <a:rPr lang="cs-CZ" dirty="0" smtClean="0"/>
              <a:t>přežití; výsledkem </a:t>
            </a:r>
            <a:r>
              <a:rPr lang="cs-CZ" dirty="0"/>
              <a:t>je často pauperizace těchto skupin (výrazné chudnutí, nezaměstnanost, malé životní šance</a:t>
            </a:r>
            <a:r>
              <a:rPr lang="cs-CZ" dirty="0" smtClean="0"/>
              <a:t>)</a:t>
            </a:r>
            <a:endParaRPr lang="cs-CZ" dirty="0"/>
          </a:p>
          <a:p>
            <a:r>
              <a:rPr lang="cs-CZ" dirty="0"/>
              <a:t> </a:t>
            </a:r>
            <a:r>
              <a:rPr lang="cs-CZ" b="1" dirty="0" smtClean="0"/>
              <a:t>Sociální exkluze </a:t>
            </a:r>
            <a:r>
              <a:rPr lang="cs-CZ" dirty="0" smtClean="0"/>
              <a:t>– vyloučenost ze společnosti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29197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Segregace -</a:t>
            </a:r>
            <a:r>
              <a:rPr lang="cs-CZ" dirty="0" smtClean="0"/>
              <a:t> fyzické </a:t>
            </a:r>
            <a:r>
              <a:rPr lang="cs-CZ" dirty="0"/>
              <a:t>oddělení dvou skupin, které je často menšinové skupině vnucené dominantní </a:t>
            </a:r>
            <a:r>
              <a:rPr lang="cs-CZ" dirty="0" smtClean="0"/>
              <a:t>(majoritní) skupinou</a:t>
            </a:r>
            <a:endParaRPr lang="cs-CZ" dirty="0"/>
          </a:p>
          <a:p>
            <a:r>
              <a:rPr lang="cs-CZ" b="1" dirty="0" smtClean="0"/>
              <a:t>Rasa</a:t>
            </a:r>
            <a:r>
              <a:rPr lang="cs-CZ" dirty="0" smtClean="0"/>
              <a:t>  - zejména </a:t>
            </a:r>
            <a:r>
              <a:rPr lang="cs-CZ" dirty="0"/>
              <a:t>v evropské kultuře laicky používán s určitým nádechem ideologické </a:t>
            </a:r>
            <a:r>
              <a:rPr lang="cs-CZ" dirty="0" smtClean="0"/>
              <a:t>problematičnosti; </a:t>
            </a:r>
            <a:r>
              <a:rPr lang="cs-CZ" dirty="0"/>
              <a:t>antropologický termín, </a:t>
            </a:r>
            <a:r>
              <a:rPr lang="cs-CZ" dirty="0" smtClean="0"/>
              <a:t>odlišuje </a:t>
            </a:r>
            <a:r>
              <a:rPr lang="cs-CZ" dirty="0"/>
              <a:t>se určitými anatomickými znaky, jako je barva kůže, vlasů a očí, tvar lebky a </a:t>
            </a:r>
            <a:r>
              <a:rPr lang="cs-CZ" dirty="0" smtClean="0"/>
              <a:t>obličeje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3464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 </a:t>
            </a:r>
            <a:r>
              <a:rPr lang="cs-CZ" b="1" dirty="0" smtClean="0"/>
              <a:t>Základní </a:t>
            </a:r>
            <a:r>
              <a:rPr lang="cs-CZ" b="1" dirty="0"/>
              <a:t>rasy: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1) Rasa (plemeno) euroasijské (europoidní) </a:t>
            </a:r>
            <a:r>
              <a:rPr lang="cs-CZ" dirty="0"/>
              <a:t>- bílé, rozšířené v Evropě, Malé a Přední Asii, Kavkaze a v severozápadní </a:t>
            </a:r>
            <a:r>
              <a:rPr lang="cs-CZ" dirty="0" smtClean="0"/>
              <a:t>Indii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b="1" dirty="0" smtClean="0"/>
              <a:t>2</a:t>
            </a:r>
            <a:r>
              <a:rPr lang="cs-CZ" b="1" dirty="0"/>
              <a:t>) Rasa asijsko-americká (mongoloidní) </a:t>
            </a:r>
            <a:r>
              <a:rPr lang="cs-CZ" dirty="0"/>
              <a:t>- žlutohnědá, většina asijské pevniny a původní obyvatelé Ameriky. </a:t>
            </a:r>
          </a:p>
          <a:p>
            <a:pPr marL="0" indent="0">
              <a:buNone/>
            </a:pPr>
            <a:r>
              <a:rPr lang="cs-CZ" b="1" dirty="0"/>
              <a:t>3) Rasa ekvatoriální (negroidní) </a:t>
            </a:r>
            <a:r>
              <a:rPr lang="cs-CZ" dirty="0"/>
              <a:t>- černá, Afrika, jihovýchodní </a:t>
            </a:r>
            <a:r>
              <a:rPr lang="cs-CZ" dirty="0" smtClean="0"/>
              <a:t>Asie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3823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Rasismus - </a:t>
            </a:r>
            <a:r>
              <a:rPr lang="cs-CZ" dirty="0" smtClean="0"/>
              <a:t>ideologie</a:t>
            </a:r>
            <a:r>
              <a:rPr lang="cs-CZ" dirty="0"/>
              <a:t>, která tvrdí, že psychologické kvality jednotlivců jsou nutně spojeny s viditelnými fyzickými rysy a že se nikdy nemohou </a:t>
            </a:r>
            <a:r>
              <a:rPr lang="cs-CZ" dirty="0" smtClean="0"/>
              <a:t>změnit</a:t>
            </a:r>
          </a:p>
          <a:p>
            <a:r>
              <a:rPr lang="cs-CZ" dirty="0" smtClean="0"/>
              <a:t>Genocida - krajní </a:t>
            </a:r>
            <a:r>
              <a:rPr lang="cs-CZ" dirty="0"/>
              <a:t>projev rasismu, který se projevuje snahou skupinu úplně </a:t>
            </a:r>
            <a:r>
              <a:rPr lang="cs-CZ" dirty="0" smtClean="0"/>
              <a:t>vyhubit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5965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Etnická skupina/etnikum – společenství, do kterého se člověk rodí; společenství které udržuje své kulturní a sociální dědictví</a:t>
            </a:r>
          </a:p>
          <a:p>
            <a:r>
              <a:rPr lang="cs-CZ" dirty="0" err="1" smtClean="0"/>
              <a:t>Ethnos</a:t>
            </a:r>
            <a:r>
              <a:rPr lang="cs-CZ" dirty="0" smtClean="0"/>
              <a:t> – řecky „kmen, rasa, národ“</a:t>
            </a:r>
          </a:p>
          <a:p>
            <a:r>
              <a:rPr lang="cs-CZ" dirty="0" smtClean="0"/>
              <a:t>Kulturně diferencovaná skupina</a:t>
            </a:r>
          </a:p>
          <a:p>
            <a:r>
              <a:rPr lang="cs-CZ" dirty="0" smtClean="0"/>
              <a:t>Ne všichni příslušníci jednoho etnika jsou příslušníky stejného národa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67203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Etnicita</a:t>
            </a:r>
            <a:r>
              <a:rPr lang="cs-CZ" dirty="0" smtClean="0"/>
              <a:t> – souhrn znaků typické pro dané etnikum (kulturní, rasové, jazykové znaky, teritoriální faktory); ovlivňuje etnickou identitu</a:t>
            </a:r>
          </a:p>
          <a:p>
            <a:r>
              <a:rPr lang="cs-CZ" b="1" dirty="0" smtClean="0"/>
              <a:t>Národnost - </a:t>
            </a:r>
            <a:r>
              <a:rPr lang="cs-CZ" dirty="0" smtClean="0"/>
              <a:t>příslušnost </a:t>
            </a:r>
            <a:r>
              <a:rPr lang="cs-CZ" dirty="0"/>
              <a:t>k určitému národu nebo </a:t>
            </a:r>
            <a:r>
              <a:rPr lang="cs-CZ" dirty="0" smtClean="0"/>
              <a:t>etniku</a:t>
            </a:r>
          </a:p>
          <a:p>
            <a:r>
              <a:rPr lang="cs-CZ" b="1" dirty="0" smtClean="0"/>
              <a:t>dvojí smysl </a:t>
            </a:r>
            <a:r>
              <a:rPr lang="cs-CZ" dirty="0"/>
              <a:t>pojmu „národ“, na jedné straně ve smyslu </a:t>
            </a:r>
            <a:r>
              <a:rPr lang="cs-CZ" b="1" dirty="0"/>
              <a:t>etnickém </a:t>
            </a:r>
            <a:r>
              <a:rPr lang="cs-CZ" dirty="0"/>
              <a:t>(soubor osob se společným jazykem, společnou historií, tradicí a zvyky, společným územím a národním hospodářstvím), na straně druhé ve smyslu </a:t>
            </a:r>
            <a:r>
              <a:rPr lang="cs-CZ" b="1" dirty="0"/>
              <a:t>politickém</a:t>
            </a:r>
            <a:r>
              <a:rPr lang="cs-CZ" dirty="0"/>
              <a:t> (soubor občanů stejného státního příslušenství</a:t>
            </a:r>
            <a:r>
              <a:rPr lang="cs-CZ" dirty="0" smtClean="0"/>
              <a:t>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6121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Národ – společenství, které je identifikováno 3 kritérii:</a:t>
            </a:r>
          </a:p>
          <a:p>
            <a:pPr marL="514350" indent="-514350">
              <a:buAutoNum type="arabicParenR"/>
            </a:pPr>
            <a:r>
              <a:rPr lang="cs-CZ" b="1" dirty="0" smtClean="0"/>
              <a:t>Kritérium </a:t>
            </a:r>
            <a:r>
              <a:rPr lang="cs-CZ" b="1" dirty="0"/>
              <a:t>kultury: </a:t>
            </a:r>
            <a:r>
              <a:rPr lang="cs-CZ" dirty="0"/>
              <a:t>spisovný jazyk, náboženství, dějinná </a:t>
            </a:r>
            <a:r>
              <a:rPr lang="cs-CZ" dirty="0" smtClean="0"/>
              <a:t>zkušenost </a:t>
            </a:r>
          </a:p>
          <a:p>
            <a:pPr marL="514350" indent="-514350">
              <a:buAutoNum type="arabicParenR"/>
            </a:pPr>
            <a:r>
              <a:rPr lang="cs-CZ" b="1" dirty="0" smtClean="0"/>
              <a:t>Kritérium </a:t>
            </a:r>
            <a:r>
              <a:rPr lang="cs-CZ" b="1" dirty="0"/>
              <a:t>politické existence: </a:t>
            </a:r>
            <a:r>
              <a:rPr lang="cs-CZ" dirty="0"/>
              <a:t>vlastní </a:t>
            </a:r>
            <a:r>
              <a:rPr lang="cs-CZ" dirty="0" smtClean="0"/>
              <a:t>stát</a:t>
            </a:r>
          </a:p>
          <a:p>
            <a:pPr marL="514350" indent="-514350">
              <a:buAutoNum type="arabicParenR"/>
            </a:pPr>
            <a:r>
              <a:rPr lang="cs-CZ" b="1" dirty="0" smtClean="0"/>
              <a:t>Psychologické </a:t>
            </a:r>
            <a:r>
              <a:rPr lang="cs-CZ" b="1" dirty="0"/>
              <a:t>kritérium: </a:t>
            </a:r>
            <a:r>
              <a:rPr lang="cs-CZ" dirty="0"/>
              <a:t>jednotlivci sdílejí společné vědomí o své příslušnosti k určitému národu. Silné národní uvědomění se nazývá vlastenectví, jeho vyhraněnou podobou, kdy dochází ke střetu s jinými národy, nazýváme nacionalismem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44346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Kultura -</a:t>
            </a:r>
            <a:r>
              <a:rPr lang="cs-CZ" dirty="0" smtClean="0"/>
              <a:t> </a:t>
            </a:r>
            <a:r>
              <a:rPr lang="cs-CZ" dirty="0"/>
              <a:t>součástí lidského druhu: sdílený způsob slovního vyjadřování, mimika, různá gesta a postoje, způsob oblékání, strava, to vše a mnoho dalšího prezentuje lidskou kulturu. </a:t>
            </a:r>
            <a:endParaRPr lang="cs-CZ" dirty="0" smtClean="0"/>
          </a:p>
          <a:p>
            <a:r>
              <a:rPr lang="cs-CZ" dirty="0" smtClean="0"/>
              <a:t>Není </a:t>
            </a:r>
            <a:r>
              <a:rPr lang="cs-CZ" dirty="0"/>
              <a:t>předávána geneticky, ale je výsledkem lidské činnosti (je tedy artefaktem). Je to produkt lidského myšlení, zahrnuje ideje, vzory a hodnoty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83788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Kulturní cibule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1) zevní vrstva </a:t>
            </a:r>
            <a:r>
              <a:rPr lang="cs-CZ" dirty="0"/>
              <a:t>- řeč, strava, oblečení, architektura, vše je okamžitě viditelné a vnímatelné.</a:t>
            </a:r>
            <a:br>
              <a:rPr lang="cs-CZ" dirty="0"/>
            </a:br>
            <a:r>
              <a:rPr lang="cs-CZ" b="1" dirty="0"/>
              <a:t>2) střední vrstva </a:t>
            </a:r>
            <a:r>
              <a:rPr lang="cs-CZ" dirty="0"/>
              <a:t>- odhaluje se pomaleji, v bližším kontaktu s danou kulturou. Pravidla silničního provozu, gesta, rituály pozdravů (stisk ruky, políbení ruky, polibek, úklon), témata </a:t>
            </a:r>
            <a:r>
              <a:rPr lang="cs-CZ" dirty="0" smtClean="0"/>
              <a:t>rozhovoru</a:t>
            </a:r>
            <a:br>
              <a:rPr lang="cs-CZ" dirty="0" smtClean="0"/>
            </a:br>
            <a:r>
              <a:rPr lang="cs-CZ" b="1" dirty="0" smtClean="0"/>
              <a:t>3</a:t>
            </a:r>
            <a:r>
              <a:rPr lang="cs-CZ" b="1" dirty="0"/>
              <a:t>) vnitřní vrstva </a:t>
            </a:r>
            <a:r>
              <a:rPr lang="cs-CZ" dirty="0"/>
              <a:t>- základní hodnoty a otázky existence, stereotypy, archetypy a základní pravdy o </a:t>
            </a:r>
            <a:r>
              <a:rPr lang="cs-CZ" dirty="0" smtClean="0"/>
              <a:t>životě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86245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Kulturní šok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-  </a:t>
            </a:r>
            <a:r>
              <a:rPr lang="cs-CZ" dirty="0" smtClean="0"/>
              <a:t>dezorientace </a:t>
            </a:r>
            <a:r>
              <a:rPr lang="cs-CZ" dirty="0"/>
              <a:t>a </a:t>
            </a:r>
            <a:r>
              <a:rPr lang="cs-CZ" dirty="0" smtClean="0"/>
              <a:t>stres lidí vstupujících </a:t>
            </a:r>
            <a:r>
              <a:rPr lang="cs-CZ" dirty="0"/>
              <a:t>do neznámého kulturního </a:t>
            </a:r>
            <a:r>
              <a:rPr lang="cs-CZ" dirty="0" smtClean="0"/>
              <a:t>prostředí; je </a:t>
            </a:r>
            <a:r>
              <a:rPr lang="cs-CZ" dirty="0"/>
              <a:t>zejména způsoben nečekanými nebo překvapujícími zjištěními, která jsou vyvolána kontaktem s cizí, neznámou kulturou.</a:t>
            </a:r>
          </a:p>
          <a:p>
            <a:pPr marL="0" indent="0">
              <a:buNone/>
            </a:pP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Kulturní šok má 4 fáze: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1</a:t>
            </a:r>
            <a:r>
              <a:rPr lang="cs-CZ" b="1" dirty="0" smtClean="0"/>
              <a:t>) </a:t>
            </a:r>
            <a:r>
              <a:rPr lang="cs-CZ" b="1" dirty="0"/>
              <a:t>fáze - fascinace </a:t>
            </a:r>
            <a:r>
              <a:rPr lang="cs-CZ" dirty="0"/>
              <a:t>novými lidmi a novou </a:t>
            </a:r>
            <a:r>
              <a:rPr lang="cs-CZ" dirty="0" smtClean="0"/>
              <a:t>kulturou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2) fáze - krize </a:t>
            </a:r>
            <a:r>
              <a:rPr lang="cs-CZ" dirty="0"/>
              <a:t>- období, kdy člověk začíná mít problémy, která se postupně prohlubuje, život v nové kultuře se stává </a:t>
            </a:r>
            <a:r>
              <a:rPr lang="cs-CZ" dirty="0" smtClean="0"/>
              <a:t>složitým</a:t>
            </a:r>
            <a:endParaRPr lang="cs-CZ" dirty="0"/>
          </a:p>
          <a:p>
            <a:pPr marL="0" indent="0">
              <a:buNone/>
            </a:pPr>
            <a:r>
              <a:rPr lang="cs-CZ" b="1" dirty="0" smtClean="0"/>
              <a:t>3</a:t>
            </a:r>
            <a:r>
              <a:rPr lang="cs-CZ" b="1" dirty="0"/>
              <a:t>) fáze - poznání </a:t>
            </a:r>
            <a:r>
              <a:rPr lang="cs-CZ" dirty="0"/>
              <a:t>- učíte se zvládat různé situace, učíte se jak komunikovat, pravidla </a:t>
            </a:r>
            <a:r>
              <a:rPr lang="cs-CZ" dirty="0" smtClean="0"/>
              <a:t>kultury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4) fáze - přizpůsobení se </a:t>
            </a:r>
            <a:r>
              <a:rPr lang="cs-CZ" dirty="0"/>
              <a:t>- je to období, kdy se člověk opět těší z nové kultury, váží si jí i lidí </a:t>
            </a:r>
            <a:r>
              <a:rPr lang="cs-CZ" dirty="0" smtClean="0"/>
              <a:t>kolem </a:t>
            </a:r>
            <a:r>
              <a:rPr lang="cs-CZ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66132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Psychosomatické dopady kulturního šoku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 smtClean="0"/>
          </a:p>
          <a:p>
            <a:pPr>
              <a:buFontTx/>
              <a:buChar char="-"/>
            </a:pPr>
            <a:r>
              <a:rPr lang="cs-CZ" dirty="0" smtClean="0"/>
              <a:t>Napětí a stres související s psychologickou adaptací</a:t>
            </a:r>
          </a:p>
          <a:p>
            <a:pPr>
              <a:buFontTx/>
              <a:buChar char="-"/>
            </a:pPr>
            <a:r>
              <a:rPr lang="cs-CZ" dirty="0" smtClean="0"/>
              <a:t>Deprivace, pocit ztráty (odloučení od přátel, rodiny…)</a:t>
            </a:r>
          </a:p>
          <a:p>
            <a:pPr>
              <a:buFontTx/>
              <a:buChar char="-"/>
            </a:pPr>
            <a:r>
              <a:rPr lang="cs-CZ" dirty="0" smtClean="0"/>
              <a:t>Obavy/pocity odmítnutí novou kulturou</a:t>
            </a:r>
          </a:p>
          <a:p>
            <a:pPr>
              <a:buFontTx/>
              <a:buChar char="-"/>
            </a:pPr>
            <a:r>
              <a:rPr lang="cs-CZ" dirty="0" smtClean="0"/>
              <a:t>Zmatek v definování rolí, identitě, očekávaných pocitech</a:t>
            </a:r>
          </a:p>
          <a:p>
            <a:pPr>
              <a:buFontTx/>
              <a:buChar char="-"/>
            </a:pPr>
            <a:r>
              <a:rPr lang="cs-CZ" dirty="0" smtClean="0"/>
              <a:t>Neočekávaná úzkost, zklamání vyplývající z kulturních odlišností</a:t>
            </a:r>
          </a:p>
          <a:p>
            <a:pPr>
              <a:buFontTx/>
              <a:buChar char="-"/>
            </a:pPr>
            <a:r>
              <a:rPr lang="cs-CZ" dirty="0" smtClean="0"/>
              <a:t>Pocity bezmocnosti, bezradnosti, frustrace apod.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0707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Ošetřovatelské </a:t>
            </a:r>
            <a:r>
              <a:rPr lang="cs-CZ" dirty="0" err="1" smtClean="0"/>
              <a:t>dgiagnózy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Ošetřovatelské dg. (NANDA International, taxonomie II) úzce související s dopadem kulturního šoku:</a:t>
            </a:r>
          </a:p>
          <a:p>
            <a:pPr>
              <a:buFontTx/>
              <a:buChar char="-"/>
            </a:pPr>
            <a:r>
              <a:rPr lang="cs-CZ" dirty="0" smtClean="0"/>
              <a:t>Doména 9: Zvládání/tolerance zátěže</a:t>
            </a:r>
          </a:p>
          <a:p>
            <a:pPr>
              <a:buFontTx/>
              <a:buChar char="-"/>
            </a:pPr>
            <a:r>
              <a:rPr lang="cs-CZ" dirty="0" smtClean="0"/>
              <a:t>Doména 10: Životní princip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91537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93</TotalTime>
  <Words>610</Words>
  <Application>Microsoft Office PowerPoint</Application>
  <PresentationFormat>Předvádění na obrazovce (4:3)</PresentationFormat>
  <Paragraphs>75</Paragraphs>
  <Slides>16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Exekutivní</vt:lpstr>
      <vt:lpstr>Multikulturní ošetřovatelství</vt:lpstr>
      <vt:lpstr>Snímek 2</vt:lpstr>
      <vt:lpstr>Snímek 3</vt:lpstr>
      <vt:lpstr>Snímek 4</vt:lpstr>
      <vt:lpstr>Snímek 5</vt:lpstr>
      <vt:lpstr>Kulturní cibule</vt:lpstr>
      <vt:lpstr>Kulturní šok</vt:lpstr>
      <vt:lpstr>Psychosomatické dopady kulturního šoku</vt:lpstr>
      <vt:lpstr>Ošetřovatelské dgiagnózy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Multikulturní ošetřovatelství</dc:title>
  <dc:creator>Tosnar</dc:creator>
  <cp:lastModifiedBy>sivt</cp:lastModifiedBy>
  <cp:revision>10</cp:revision>
  <dcterms:created xsi:type="dcterms:W3CDTF">2014-09-12T17:27:43Z</dcterms:created>
  <dcterms:modified xsi:type="dcterms:W3CDTF">2020-04-02T15:31:45Z</dcterms:modified>
</cp:coreProperties>
</file>