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56A8-067F-410C-8766-D65CB9EB0C1B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46FA-DF1D-4880-B840-DA891637FA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56A8-067F-410C-8766-D65CB9EB0C1B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46FA-DF1D-4880-B840-DA891637F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56A8-067F-410C-8766-D65CB9EB0C1B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46FA-DF1D-4880-B840-DA891637F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56A8-067F-410C-8766-D65CB9EB0C1B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46FA-DF1D-4880-B840-DA891637FA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56A8-067F-410C-8766-D65CB9EB0C1B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46FA-DF1D-4880-B840-DA891637F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56A8-067F-410C-8766-D65CB9EB0C1B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46FA-DF1D-4880-B840-DA891637FA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56A8-067F-410C-8766-D65CB9EB0C1B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46FA-DF1D-4880-B840-DA891637FA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56A8-067F-410C-8766-D65CB9EB0C1B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46FA-DF1D-4880-B840-DA891637F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56A8-067F-410C-8766-D65CB9EB0C1B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46FA-DF1D-4880-B840-DA891637F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56A8-067F-410C-8766-D65CB9EB0C1B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46FA-DF1D-4880-B840-DA891637F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56A8-067F-410C-8766-D65CB9EB0C1B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46FA-DF1D-4880-B840-DA891637FA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EA756A8-067F-410C-8766-D65CB9EB0C1B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8FA46FA-DF1D-4880-B840-DA891637F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Multikulturní ošetřovatelství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3845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Multikulturní ošetřovatelství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Amstrdam</a:t>
            </a:r>
            <a:r>
              <a:rPr lang="cs-CZ" dirty="0" smtClean="0"/>
              <a:t> 1994 – Principy práv pacientů v Evropě (soubor zásad na podporu a uplatňování práv  pacientů členských zemí EU)</a:t>
            </a:r>
          </a:p>
          <a:p>
            <a:r>
              <a:rPr lang="cs-CZ" dirty="0" smtClean="0"/>
              <a:t>Multikulturní ošetřovatelství se začíná ve světě rozvíjet na přelomu 60. a 70. let 20. století</a:t>
            </a:r>
            <a:endParaRPr lang="cs-CZ" dirty="0"/>
          </a:p>
          <a:p>
            <a:r>
              <a:rPr lang="cs-CZ" dirty="0" smtClean="0"/>
              <a:t>Termíny multikulturalismus a </a:t>
            </a:r>
            <a:r>
              <a:rPr lang="cs-CZ" dirty="0" err="1" smtClean="0"/>
              <a:t>transkulturalismus</a:t>
            </a:r>
            <a:r>
              <a:rPr lang="cs-CZ" dirty="0" smtClean="0"/>
              <a:t> se v ošetřovatelství často zaměňuje</a:t>
            </a:r>
          </a:p>
          <a:p>
            <a:pPr>
              <a:buFontTx/>
              <a:buChar char="-"/>
            </a:pPr>
            <a:r>
              <a:rPr lang="cs-CZ" dirty="0" smtClean="0"/>
              <a:t>koncept multikulturalismu: předpokládá uchování kulturní identity</a:t>
            </a:r>
          </a:p>
          <a:p>
            <a:pPr>
              <a:buFontTx/>
              <a:buChar char="-"/>
            </a:pPr>
            <a:r>
              <a:rPr lang="cs-CZ" dirty="0" smtClean="0"/>
              <a:t>Koncept </a:t>
            </a:r>
            <a:r>
              <a:rPr lang="cs-CZ" dirty="0" err="1" smtClean="0"/>
              <a:t>transkulturalismu</a:t>
            </a:r>
            <a:r>
              <a:rPr lang="cs-CZ" dirty="0" smtClean="0"/>
              <a:t>: navazující pojem; mísení kultur, jejich vzájemné ovlivňování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1523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3E3D2D">
                        <a:alpha val="65000"/>
                      </a:srgbClr>
                    </a:gs>
                  </a:gsLst>
                  <a:lin ang="5400000" scaled="0"/>
                </a:gradFill>
              </a:rPr>
              <a:t>Multikulturní ošetřovatelství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MKO je teoreticko-praktický obor zabývající se rozdíly v péči o jednotlivce odlišných kultur</a:t>
            </a:r>
          </a:p>
          <a:p>
            <a:r>
              <a:rPr lang="cs-CZ" dirty="0" smtClean="0"/>
              <a:t>Cílem MKO je poskytovat pomoc ve zdraví a nemoci při respektování specifik cizinců tak aby:</a:t>
            </a:r>
          </a:p>
          <a:p>
            <a:pPr>
              <a:buFontTx/>
              <a:buChar char="-"/>
            </a:pPr>
            <a:r>
              <a:rPr lang="cs-CZ" dirty="0" smtClean="0"/>
              <a:t>Pacient dobrovolně spolupracoval</a:t>
            </a:r>
          </a:p>
          <a:p>
            <a:pPr>
              <a:buFontTx/>
              <a:buChar char="-"/>
            </a:pPr>
            <a:r>
              <a:rPr lang="cs-CZ" dirty="0" smtClean="0"/>
              <a:t>Pacient nepociťoval nespokojenost, ponížení</a:t>
            </a:r>
          </a:p>
          <a:p>
            <a:pPr>
              <a:buFontTx/>
              <a:buChar char="-"/>
            </a:pPr>
            <a:r>
              <a:rPr lang="cs-CZ" dirty="0" smtClean="0"/>
              <a:t>Byla zachována důstojnost pacienta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8125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3E3D2D">
                        <a:alpha val="65000"/>
                      </a:srgbClr>
                    </a:gs>
                  </a:gsLst>
                  <a:lin ang="5400000" scaled="0"/>
                </a:gradFill>
              </a:rPr>
              <a:t>Multikulturní ošetřovatelství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Faktory ovlivňující MKO</a:t>
            </a:r>
          </a:p>
          <a:p>
            <a:pPr>
              <a:buFontTx/>
              <a:buChar char="-"/>
            </a:pPr>
            <a:r>
              <a:rPr lang="cs-CZ" dirty="0" smtClean="0"/>
              <a:t>Kulturní požadavky pacientů</a:t>
            </a:r>
          </a:p>
          <a:p>
            <a:pPr>
              <a:buFontTx/>
              <a:buChar char="-"/>
            </a:pPr>
            <a:r>
              <a:rPr lang="cs-CZ" dirty="0" smtClean="0"/>
              <a:t>Zájem o zdraví </a:t>
            </a:r>
          </a:p>
          <a:p>
            <a:pPr>
              <a:buFontTx/>
              <a:buChar char="-"/>
            </a:pPr>
            <a:r>
              <a:rPr lang="cs-CZ" dirty="0" smtClean="0"/>
              <a:t>Ochota spolupráce pacienta</a:t>
            </a:r>
          </a:p>
          <a:p>
            <a:pPr>
              <a:buFontTx/>
              <a:buChar char="-"/>
            </a:pPr>
            <a:r>
              <a:rPr lang="cs-CZ" dirty="0" smtClean="0"/>
              <a:t>Holistický přístup k pacientovi</a:t>
            </a:r>
          </a:p>
          <a:p>
            <a:pPr>
              <a:buFontTx/>
              <a:buChar char="-"/>
            </a:pPr>
            <a:r>
              <a:rPr lang="cs-CZ" dirty="0" smtClean="0"/>
              <a:t>Porozumění sobě samému</a:t>
            </a:r>
          </a:p>
          <a:p>
            <a:pPr>
              <a:buFontTx/>
              <a:buChar char="-"/>
            </a:pPr>
            <a:r>
              <a:rPr lang="cs-CZ" dirty="0" smtClean="0"/>
              <a:t>Očekávání pacienta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26618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3E3D2D">
                        <a:alpha val="65000"/>
                      </a:srgbClr>
                    </a:gs>
                  </a:gsLst>
                  <a:lin ang="5400000" scaled="0"/>
                </a:gradFill>
              </a:rPr>
              <a:t>Multikulturní ošetřovatelství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Užívání verbální a neverbální komunikace</a:t>
            </a:r>
          </a:p>
          <a:p>
            <a:pPr>
              <a:buFontTx/>
              <a:buChar char="-"/>
            </a:pPr>
            <a:r>
              <a:rPr lang="cs-CZ" dirty="0" smtClean="0"/>
              <a:t>Každá kultura má svá specifika</a:t>
            </a:r>
          </a:p>
          <a:p>
            <a:pPr marL="45720" indent="0">
              <a:buNone/>
            </a:pPr>
            <a:r>
              <a:rPr lang="cs-CZ" dirty="0"/>
              <a:t> </a:t>
            </a:r>
            <a:r>
              <a:rPr lang="cs-CZ" dirty="0" smtClean="0"/>
              <a:t> (Romové – emotivní; Vietnamci – magický úsměv, přednost mužům)</a:t>
            </a:r>
          </a:p>
          <a:p>
            <a:r>
              <a:rPr lang="cs-CZ" dirty="0" smtClean="0"/>
              <a:t>Specifika náboženství</a:t>
            </a:r>
          </a:p>
          <a:p>
            <a:pPr>
              <a:buFontTx/>
              <a:buChar char="-"/>
            </a:pPr>
            <a:r>
              <a:rPr lang="cs-CZ" dirty="0" smtClean="0"/>
              <a:t>Např. Islám (zákaz vepřového masa, období půstu,..), židovství, …</a:t>
            </a:r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… odlišné postavení žen v různých kulturách (péče od zdravotníků – mužů je bez dohledu rodiny nepřípustné, různé rituály po úmrtí,…)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02348825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</TotalTime>
  <Words>203</Words>
  <Application>Microsoft Office PowerPoint</Application>
  <PresentationFormat>Předvádění na obrazovce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Aerodynamika</vt:lpstr>
      <vt:lpstr>Multikulturní ošetřovatelství</vt:lpstr>
      <vt:lpstr>Multikulturní ošetřovatelství</vt:lpstr>
      <vt:lpstr>Multikulturní ošetřovatelství</vt:lpstr>
      <vt:lpstr>Multikulturní ošetřovatelství</vt:lpstr>
      <vt:lpstr>Multikulturní ošetřovatelství</vt:lpstr>
    </vt:vector>
  </TitlesOfParts>
  <Company>Vysoka skola zdravotnicka, Praha 5, Duskova 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Multikulturní ošetřovatelství</dc:title>
  <dc:creator>Tošnarová Hana</dc:creator>
  <cp:lastModifiedBy>sivt</cp:lastModifiedBy>
  <cp:revision>6</cp:revision>
  <dcterms:created xsi:type="dcterms:W3CDTF">2012-11-27T12:59:18Z</dcterms:created>
  <dcterms:modified xsi:type="dcterms:W3CDTF">2020-04-02T15:49:36Z</dcterms:modified>
</cp:coreProperties>
</file>