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74"/>
  </p:notesMasterIdLst>
  <p:sldIdLst>
    <p:sldId id="259" r:id="rId2"/>
    <p:sldId id="258" r:id="rId3"/>
    <p:sldId id="262" r:id="rId4"/>
    <p:sldId id="257" r:id="rId5"/>
    <p:sldId id="275" r:id="rId6"/>
    <p:sldId id="264" r:id="rId7"/>
    <p:sldId id="261" r:id="rId8"/>
    <p:sldId id="333" r:id="rId9"/>
    <p:sldId id="336" r:id="rId10"/>
    <p:sldId id="335" r:id="rId11"/>
    <p:sldId id="263" r:id="rId12"/>
    <p:sldId id="265" r:id="rId13"/>
    <p:sldId id="266" r:id="rId14"/>
    <p:sldId id="268" r:id="rId15"/>
    <p:sldId id="269" r:id="rId16"/>
    <p:sldId id="267" r:id="rId17"/>
    <p:sldId id="271" r:id="rId18"/>
    <p:sldId id="270" r:id="rId19"/>
    <p:sldId id="272" r:id="rId20"/>
    <p:sldId id="332" r:id="rId21"/>
    <p:sldId id="330" r:id="rId22"/>
    <p:sldId id="331" r:id="rId23"/>
    <p:sldId id="274" r:id="rId24"/>
    <p:sldId id="307" r:id="rId25"/>
    <p:sldId id="276" r:id="rId26"/>
    <p:sldId id="308" r:id="rId27"/>
    <p:sldId id="320" r:id="rId28"/>
    <p:sldId id="306" r:id="rId29"/>
    <p:sldId id="343" r:id="rId30"/>
    <p:sldId id="303" r:id="rId31"/>
    <p:sldId id="305" r:id="rId32"/>
    <p:sldId id="296" r:id="rId33"/>
    <p:sldId id="299" r:id="rId34"/>
    <p:sldId id="300" r:id="rId35"/>
    <p:sldId id="294" r:id="rId36"/>
    <p:sldId id="344" r:id="rId37"/>
    <p:sldId id="302" r:id="rId38"/>
    <p:sldId id="293" r:id="rId39"/>
    <p:sldId id="283" r:id="rId40"/>
    <p:sldId id="278" r:id="rId41"/>
    <p:sldId id="279" r:id="rId42"/>
    <p:sldId id="280" r:id="rId43"/>
    <p:sldId id="281" r:id="rId44"/>
    <p:sldId id="282" r:id="rId45"/>
    <p:sldId id="309" r:id="rId46"/>
    <p:sldId id="289" r:id="rId47"/>
    <p:sldId id="290" r:id="rId48"/>
    <p:sldId id="291" r:id="rId49"/>
    <p:sldId id="292" r:id="rId50"/>
    <p:sldId id="285" r:id="rId51"/>
    <p:sldId id="286" r:id="rId52"/>
    <p:sldId id="287" r:id="rId53"/>
    <p:sldId id="288" r:id="rId54"/>
    <p:sldId id="319" r:id="rId55"/>
    <p:sldId id="311" r:id="rId56"/>
    <p:sldId id="312" r:id="rId57"/>
    <p:sldId id="313" r:id="rId58"/>
    <p:sldId id="345" r:id="rId59"/>
    <p:sldId id="314" r:id="rId60"/>
    <p:sldId id="315" r:id="rId61"/>
    <p:sldId id="316" r:id="rId62"/>
    <p:sldId id="317" r:id="rId63"/>
    <p:sldId id="321" r:id="rId64"/>
    <p:sldId id="322" r:id="rId65"/>
    <p:sldId id="324" r:id="rId66"/>
    <p:sldId id="325" r:id="rId67"/>
    <p:sldId id="323" r:id="rId68"/>
    <p:sldId id="326" r:id="rId69"/>
    <p:sldId id="327" r:id="rId70"/>
    <p:sldId id="328" r:id="rId71"/>
    <p:sldId id="329" r:id="rId72"/>
    <p:sldId id="310" r:id="rId73"/>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348" autoAdjust="0"/>
  </p:normalViewPr>
  <p:slideViewPr>
    <p:cSldViewPr>
      <p:cViewPr>
        <p:scale>
          <a:sx n="78" d="100"/>
          <a:sy n="78" d="100"/>
        </p:scale>
        <p:origin x="-1134" y="312"/>
      </p:cViewPr>
      <p:guideLst>
        <p:guide orient="horz" pos="2160"/>
        <p:guide pos="2880"/>
      </p:guideLst>
    </p:cSldViewPr>
  </p:slideViewPr>
  <p:notesTextViewPr>
    <p:cViewPr>
      <p:scale>
        <a:sx n="100" d="100"/>
        <a:sy n="100" d="100"/>
      </p:scale>
      <p:origin x="0" y="0"/>
    </p:cViewPr>
  </p:notesTextViewPr>
  <p:sorterViewPr>
    <p:cViewPr>
      <p:scale>
        <a:sx n="62" d="100"/>
        <a:sy n="62" d="100"/>
      </p:scale>
      <p:origin x="0" y="455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F47934-4374-4989-8F53-1CD6005FA5F1}" type="datetimeFigureOut">
              <a:rPr lang="cs-CZ" smtClean="0"/>
              <a:pPr/>
              <a:t>16.10.2015</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12BF00-7AF7-4952-9347-C392BB5067FE}" type="slidenum">
              <a:rPr lang="cs-CZ" smtClean="0"/>
              <a:pPr/>
              <a:t>‹#›</a:t>
            </a:fld>
            <a:endParaRPr lang="cs-CZ"/>
          </a:p>
        </p:txBody>
      </p:sp>
    </p:spTree>
    <p:extLst>
      <p:ext uri="{BB962C8B-B14F-4D97-AF65-F5344CB8AC3E}">
        <p14:creationId xmlns:p14="http://schemas.microsoft.com/office/powerpoint/2010/main" xmlns="" val="3194251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7"/>
          <p:cNvSpPr>
            <a:spLocks noGrp="1" noChangeArrowheads="1"/>
          </p:cNvSpPr>
          <p:nvPr>
            <p:ph type="sldNum" sz="quarter"/>
          </p:nvPr>
        </p:nvSpPr>
        <p:spPr>
          <a:noFill/>
        </p:spPr>
        <p:txBody>
          <a:bodyPr/>
          <a:lstStyle/>
          <a:p>
            <a:fld id="{33EB9BF5-9E3D-4FA1-BCA5-4DBD880C6DAB}" type="slidenum">
              <a:rPr lang="cs-CZ" smtClean="0"/>
              <a:pPr/>
              <a:t>1</a:t>
            </a:fld>
            <a:endParaRPr lang="cs-CZ" smtClean="0"/>
          </a:p>
        </p:txBody>
      </p:sp>
      <p:sp>
        <p:nvSpPr>
          <p:cNvPr id="28675" name="Rectangle 1"/>
          <p:cNvSpPr>
            <a:spLocks noGrp="1" noRot="1" noChangeAspect="1" noChangeArrowheads="1" noTextEdit="1"/>
          </p:cNvSpPr>
          <p:nvPr>
            <p:ph type="sldImg"/>
          </p:nvPr>
        </p:nvSpPr>
        <p:spPr>
          <a:xfrm>
            <a:off x="1143000" y="685800"/>
            <a:ext cx="4572000" cy="3429000"/>
          </a:xfrm>
          <a:ln/>
        </p:spPr>
      </p:sp>
      <p:sp>
        <p:nvSpPr>
          <p:cNvPr id="28676" name="Rectangle 2"/>
          <p:cNvSpPr>
            <a:spLocks noGrp="1" noChangeArrowheads="1"/>
          </p:cNvSpPr>
          <p:nvPr>
            <p:ph type="body" idx="1"/>
          </p:nvPr>
        </p:nvSpPr>
        <p:spPr>
          <a:xfrm>
            <a:off x="685800" y="4343400"/>
            <a:ext cx="5486400" cy="4114800"/>
          </a:xfrm>
          <a:noFill/>
          <a:ln/>
        </p:spPr>
        <p:txBody>
          <a:bodyPr wrap="none" anchor="ctr"/>
          <a:lstStyle/>
          <a:p>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88A1C4-6CC8-4E7C-BB98-73A941D1B482}" type="slidenum">
              <a:rPr lang="cs-CZ"/>
              <a:pPr/>
              <a:t>33</a:t>
            </a:fld>
            <a:endParaRPr lang="cs-CZ"/>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8DBDEAD6-6EEC-4174-A23D-6B81F23BBE96}" type="slidenum">
              <a:rPr lang="cs-CZ"/>
              <a:pPr/>
              <a:t>34</a:t>
            </a:fld>
            <a:endParaRPr lang="cs-CZ"/>
          </a:p>
        </p:txBody>
      </p:sp>
      <p:sp>
        <p:nvSpPr>
          <p:cNvPr id="81922" name="Rectangle 2"/>
          <p:cNvSpPr>
            <a:spLocks noGrp="1" noRot="1" noChangeAspect="1" noChangeArrowheads="1" noTextEdit="1"/>
          </p:cNvSpPr>
          <p:nvPr>
            <p:ph type="sldImg"/>
          </p:nvPr>
        </p:nvSpPr>
        <p:spPr>
          <a:xfrm>
            <a:off x="1146175" y="688975"/>
            <a:ext cx="4567238" cy="3425825"/>
          </a:xfrm>
          <a:ln/>
        </p:spPr>
      </p:sp>
      <p:sp>
        <p:nvSpPr>
          <p:cNvPr id="81923" name="Rectangle 3"/>
          <p:cNvSpPr>
            <a:spLocks noGrp="1" noChangeArrowheads="1"/>
          </p:cNvSpPr>
          <p:nvPr>
            <p:ph type="body" idx="1"/>
          </p:nvPr>
        </p:nvSpPr>
        <p:spPr>
          <a:xfrm>
            <a:off x="685800" y="4344988"/>
            <a:ext cx="5486400" cy="4110037"/>
          </a:xfrm>
        </p:spPr>
        <p:txBody>
          <a:bodyPr/>
          <a:lstStyle/>
          <a:p>
            <a:r>
              <a:rPr lang="en-US"/>
              <a:t>Diagram of the ErbB (HER) signaling pathway. Ligand binding to HER1, HER3, or HER4 induces homodimerization (eg, HER3:HER3) or heterodimerization (eg, HER3:HER2) that leads to activation of the intracellular tyrosine kinase. Upon autophosphorylation and crossphosphorylation of the receptor complex, key downstream effectors are recruited. </a:t>
            </a:r>
          </a:p>
          <a:p>
            <a:r>
              <a:rPr lang="en-US"/>
              <a:t>Two major signaling pathways are the MAPK proliferation pathway, and the Akt pathway that influences cell survival (apoptosis) and cell cycle progression</a:t>
            </a:r>
          </a:p>
          <a:p>
            <a:r>
              <a:rPr lang="en-US"/>
              <a:t>	Abbreviations: FasL = Fas ligand; FKHR = forkhead in rhabdomyosarcoma; Grb = growth factor receptor–bound protein; GSK = glycogen synthase kinase; MAPK = mitogen-activated protein kinase; MEK = MAPK kinase; mTOR = molecular target of rapamycin; PI3K = phosphatidylinositol 3-kinase; PTEN = phosphatase and tensin homolog deleted on chromosome 10; SOS = son-of-sevenless guanine nucleotide exchange factor.</a:t>
            </a:r>
          </a:p>
        </p:txBody>
      </p:sp>
      <p:sp>
        <p:nvSpPr>
          <p:cNvPr id="81924" name="Text Box 4"/>
          <p:cNvSpPr txBox="1">
            <a:spLocks noChangeArrowheads="1"/>
          </p:cNvSpPr>
          <p:nvPr/>
        </p:nvSpPr>
        <p:spPr bwMode="auto">
          <a:xfrm>
            <a:off x="841375" y="8789988"/>
            <a:ext cx="3897313" cy="236537"/>
          </a:xfrm>
          <a:prstGeom prst="rect">
            <a:avLst/>
          </a:prstGeom>
          <a:noFill/>
          <a:ln w="19050" algn="ctr">
            <a:noFill/>
            <a:miter lim="800000"/>
            <a:headEnd/>
            <a:tailEnd type="none" w="lg" len="lg"/>
          </a:ln>
          <a:effectLst/>
        </p:spPr>
        <p:txBody>
          <a:bodyPr lIns="88867" tIns="44433" rIns="88867" bIns="44433" anchor="b">
            <a:spAutoFit/>
          </a:bodyPr>
          <a:lstStyle/>
          <a:p>
            <a:pPr defTabSz="887413" eaLnBrk="0" hangingPunct="0">
              <a:spcBef>
                <a:spcPct val="50000"/>
              </a:spcBef>
            </a:pPr>
            <a:r>
              <a:rPr lang="en-US" sz="1000">
                <a:ea typeface="MS PGothic" pitchFamily="34" charset="-128"/>
                <a:cs typeface="Arial" pitchFamily="34" charset="0"/>
              </a:rPr>
              <a:t>Lin and Winer. </a:t>
            </a:r>
            <a:r>
              <a:rPr lang="en-US" sz="1000" i="1">
                <a:ea typeface="MS PGothic" pitchFamily="34" charset="-128"/>
                <a:cs typeface="Arial" pitchFamily="34" charset="0"/>
              </a:rPr>
              <a:t>Breast Cancer Res.</a:t>
            </a:r>
            <a:r>
              <a:rPr lang="en-US" sz="1000">
                <a:ea typeface="MS PGothic" pitchFamily="34" charset="-128"/>
                <a:cs typeface="Arial" pitchFamily="34" charset="0"/>
              </a:rPr>
              <a:t> 2004;6:204.</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BA8E41-9B03-495C-A390-9C188E3A2F30}" type="slidenum">
              <a:rPr lang="cs-CZ"/>
              <a:pPr/>
              <a:t>37</a:t>
            </a:fld>
            <a:endParaRPr lang="cs-CZ"/>
          </a:p>
        </p:txBody>
      </p:sp>
      <p:sp>
        <p:nvSpPr>
          <p:cNvPr id="129026" name="Rectangle 2"/>
          <p:cNvSpPr>
            <a:spLocks noGrp="1" noRot="1" noChangeAspect="1" noChangeArrowheads="1" noTextEdit="1"/>
          </p:cNvSpPr>
          <p:nvPr>
            <p:ph type="sldImg"/>
          </p:nvPr>
        </p:nvSpPr>
        <p:spPr>
          <a:xfrm>
            <a:off x="1144588" y="685800"/>
            <a:ext cx="4572000" cy="3429000"/>
          </a:xfrm>
          <a:ln/>
        </p:spPr>
      </p:sp>
      <p:sp>
        <p:nvSpPr>
          <p:cNvPr id="129027" name="Rectangle 3"/>
          <p:cNvSpPr>
            <a:spLocks noGrp="1" noChangeArrowheads="1"/>
          </p:cNvSpPr>
          <p:nvPr>
            <p:ph type="body" idx="1"/>
          </p:nvPr>
        </p:nvSpPr>
        <p:spPr>
          <a:xfrm>
            <a:off x="685800" y="4344988"/>
            <a:ext cx="5486400" cy="4113212"/>
          </a:xfrm>
        </p:spPr>
        <p:txBody>
          <a:bodyPr/>
          <a:lstStyle/>
          <a:p>
            <a:pPr marL="228600" indent="-228600">
              <a:lnSpc>
                <a:spcPct val="80000"/>
              </a:lnSpc>
            </a:pPr>
            <a:r>
              <a:rPr lang="en-US" sz="800"/>
              <a:t>Lapatinib is a reversible small-molecule dual-kinase inhibitor targeting both ErbB1 and ErbB2 receptors. It works inside the cell by blocking the kinase activity of the receptor, and for this reason lapatinib can inhibit signaling through receptors that have lost or mutated their extracellular domains. In addition, as a dual-kinase inhibitor, lapatinib can potentially work against multiple receptor combinations. By inhibiting signaling through more than one complex, multiple-kinase inhibitors such as lapatinib could potentially be more effective at blocking tumor growth than single-target agents. Two of the major downstream pathways activated following stimulation of ErbB receptors are involved in cell proliferation (ERK1/2) and survival (PI3K/Akt).</a:t>
            </a:r>
            <a:r>
              <a:rPr lang="en-US" sz="800" baseline="30000"/>
              <a:t>1</a:t>
            </a:r>
            <a:r>
              <a:rPr lang="en-US" sz="800"/>
              <a:t> Preclinical studies with lapatinib have demonstrated that this kinase inhibitor effectively blocks phosphorylation and activation of both ErbB1 and ErbB2, thereby simultaneously blocking activation of both of these downstream pathways.</a:t>
            </a:r>
            <a:r>
              <a:rPr lang="en-US" sz="800" baseline="30000"/>
              <a:t>2,3</a:t>
            </a:r>
          </a:p>
          <a:p>
            <a:pPr marL="228600" indent="-228600">
              <a:lnSpc>
                <a:spcPct val="80000"/>
              </a:lnSpc>
            </a:pPr>
            <a:endParaRPr lang="en-US" sz="800" baseline="30000"/>
          </a:p>
          <a:p>
            <a:pPr marL="228600" indent="-228600">
              <a:lnSpc>
                <a:spcPct val="80000"/>
              </a:lnSpc>
            </a:pPr>
            <a:r>
              <a:rPr lang="en-US" baseline="30000"/>
              <a:t>PTEN must be present (inhibiting PI3K) for Herceptin to work</a:t>
            </a:r>
          </a:p>
          <a:p>
            <a:pPr marL="228600" indent="-228600">
              <a:lnSpc>
                <a:spcPct val="80000"/>
              </a:lnSpc>
            </a:pPr>
            <a:r>
              <a:rPr lang="en-US" sz="800"/>
              <a:t> </a:t>
            </a:r>
          </a:p>
          <a:p>
            <a:pPr marL="228600" indent="-228600">
              <a:lnSpc>
                <a:spcPct val="80000"/>
              </a:lnSpc>
            </a:pPr>
            <a:r>
              <a:rPr lang="en-US" sz="800"/>
              <a:t>1.	Yarden Y, Sliwkowski MX. Untangling the ErbB signalling network. </a:t>
            </a:r>
            <a:r>
              <a:rPr lang="en-US" sz="800" i="1"/>
              <a:t>Nat Rev Mol Cell Biol</a:t>
            </a:r>
            <a:r>
              <a:rPr lang="en-US" sz="800"/>
              <a:t> 2001; 2:127-37.</a:t>
            </a:r>
          </a:p>
          <a:p>
            <a:pPr marL="228600" indent="-228600">
              <a:lnSpc>
                <a:spcPct val="80000"/>
              </a:lnSpc>
            </a:pPr>
            <a:r>
              <a:rPr lang="en-US" sz="800"/>
              <a:t>2.	Xia W, Mullin RJ, Keith BR, et al. Anti-tumor activity of GW572016: a dual tyrosine kinase inhibitor blocks EGF activation of EGFR/erbB2 and downstream Erk1/2 and AKT pathways. </a:t>
            </a:r>
            <a:r>
              <a:rPr lang="en-US" sz="800" i="1"/>
              <a:t>Oncogene</a:t>
            </a:r>
            <a:r>
              <a:rPr lang="en-US" sz="800"/>
              <a:t> 2002; 21:6255-63.</a:t>
            </a:r>
          </a:p>
          <a:p>
            <a:pPr marL="228600" indent="-228600">
              <a:lnSpc>
                <a:spcPct val="80000"/>
              </a:lnSpc>
              <a:buFontTx/>
              <a:buAutoNum type="arabicPeriod" startAt="3"/>
            </a:pPr>
            <a:r>
              <a:rPr lang="en-US" sz="800"/>
              <a:t>Rusnak DW, Lackey K, Affleck K, et al. The effects of the novel, reversible epidermal growth factor receptor/ErbB-2 tyrosine kinase inhibitor, GW2016, on the growth of human normal and tumor-derived cell lines in vitro and in vivo. </a:t>
            </a:r>
            <a:r>
              <a:rPr lang="en-US" sz="800" i="1"/>
              <a:t>Mol Cancer Ther</a:t>
            </a:r>
            <a:r>
              <a:rPr lang="en-US" sz="800"/>
              <a:t> 2001; 1:85-94.</a:t>
            </a:r>
          </a:p>
          <a:p>
            <a:pPr marL="228600" indent="-228600">
              <a:lnSpc>
                <a:spcPct val="80000"/>
              </a:lnSpc>
              <a:buFontTx/>
              <a:buAutoNum type="arabicPeriod" startAt="3"/>
            </a:pPr>
            <a:endParaRPr lang="en-US" sz="800"/>
          </a:p>
          <a:p>
            <a:pPr marL="228600" indent="-228600">
              <a:lnSpc>
                <a:spcPct val="80000"/>
              </a:lnSpc>
            </a:pPr>
            <a:r>
              <a:rPr lang="en-US" sz="800"/>
              <a:t>MORE</a:t>
            </a:r>
          </a:p>
          <a:p>
            <a:pPr marL="228600" indent="-228600">
              <a:lnSpc>
                <a:spcPct val="80000"/>
              </a:lnSpc>
            </a:pPr>
            <a:r>
              <a:rPr lang="en-US" sz="800"/>
              <a:t>Ligand-mediated dimerization of the ErbB receptors and subsequent autophosphorylation or transphosphorylation leads to their association with a variety of cytoplasmic phosphotyrosine binding proteins. This results in the initiation of a phosphorylation cascade and activation of several downstream pathways involved in cell growth and survival, including the Ras/Raf/MAPK and PI3K/Akt pathways.</a:t>
            </a:r>
            <a:r>
              <a:rPr lang="en-US" sz="800" baseline="30000"/>
              <a:t>1</a:t>
            </a:r>
            <a:r>
              <a:rPr lang="en-US" sz="800"/>
              <a:t> Stimulation of these pathways transmits a signal to the nucleus resulting in modification of gene transcription patterns that ultimately affects processes such as cell division, apoptosis, adhesion, migration, and/or differentiation. </a:t>
            </a:r>
          </a:p>
          <a:p>
            <a:pPr marL="228600" indent="-228600">
              <a:lnSpc>
                <a:spcPct val="80000"/>
              </a:lnSpc>
            </a:pPr>
            <a:endParaRPr lang="en-US" sz="800"/>
          </a:p>
          <a:p>
            <a:pPr marL="228600" indent="-228600">
              <a:lnSpc>
                <a:spcPct val="80000"/>
              </a:lnSpc>
            </a:pPr>
            <a:r>
              <a:rPr lang="en-US" sz="800"/>
              <a:t>Although the various dimer combinations activate overlapping downstream pathways, each receptor exhibits a unique phosphorylation pattern. The profile of the adaptor proteins that interact with each family member, and thus the quality and potency of the output signal, is distinct. For example, Erb-B-3 contains 6 binding sites for a PI3K subunit, leading to particularly potent activation of the Akt survival pathway through dimers containing this receptor.</a:t>
            </a:r>
            <a:r>
              <a:rPr lang="en-US" sz="800" baseline="30000"/>
              <a:t>2</a:t>
            </a:r>
            <a:r>
              <a:rPr lang="en-US" sz="800"/>
              <a:t> In addition, the same receptor can also exhibit a different phosphorylation pattern and bind a unique subset of adaptor proteins dependent on ligand and dimerization partner. To illustrate, while EGF-activated ErbB1 homodimers recruit Shc and Grb2 and display rapid internalization, ErbB-1/ErbB-4 heterodimers activated by NRG-1 recruit Shc but not Grb2 and internalize more slowly.</a:t>
            </a:r>
            <a:r>
              <a:rPr lang="en-US" sz="800" baseline="30000"/>
              <a:t>3</a:t>
            </a:r>
            <a:r>
              <a:rPr lang="en-US" sz="800"/>
              <a:t> This combinatorial diversity allows for exquisite control and fine tuning of signal transmission and cellular responses through the ErbB family of receptors.</a:t>
            </a:r>
          </a:p>
          <a:p>
            <a:pPr marL="228600" indent="-228600">
              <a:lnSpc>
                <a:spcPct val="80000"/>
              </a:lnSpc>
            </a:pPr>
            <a:endParaRPr lang="en-US" sz="800"/>
          </a:p>
          <a:p>
            <a:pPr marL="228600" indent="-228600">
              <a:lnSpc>
                <a:spcPct val="80000"/>
              </a:lnSpc>
            </a:pPr>
            <a:r>
              <a:rPr lang="en-US" sz="800"/>
              <a:t>1. Yarden Y, Sliwkowski MX. Untangling the ErbB signalling network. </a:t>
            </a:r>
            <a:r>
              <a:rPr lang="en-US" sz="800" i="1"/>
              <a:t>Nat Rev Mol Cell Biol</a:t>
            </a:r>
            <a:r>
              <a:rPr lang="en-US" sz="800"/>
              <a:t> 2001; 2:127-37.</a:t>
            </a:r>
          </a:p>
          <a:p>
            <a:pPr marL="228600" indent="-228600">
              <a:lnSpc>
                <a:spcPct val="80000"/>
              </a:lnSpc>
            </a:pPr>
            <a:r>
              <a:rPr lang="en-US" sz="800"/>
              <a:t>2. Prigent SA, Gullick WJ. Identification of c-erbB-3 binding sites for phosphatidylinositol 3</a:t>
            </a:r>
            <a:r>
              <a:rPr lang="en-US" sz="800">
                <a:cs typeface="Arial" pitchFamily="34" charset="0"/>
              </a:rPr>
              <a:t>′</a:t>
            </a:r>
            <a:r>
              <a:rPr lang="en-US" sz="800"/>
              <a:t>-kinase and SHC using an EGF receptor/c-erbB-3 chimera. </a:t>
            </a:r>
            <a:r>
              <a:rPr lang="it-IT" sz="800" i="1"/>
              <a:t>EMBO J</a:t>
            </a:r>
            <a:r>
              <a:rPr lang="it-IT" sz="800"/>
              <a:t> 1994; 13:2831-41.</a:t>
            </a:r>
          </a:p>
          <a:p>
            <a:pPr marL="228600" indent="-228600">
              <a:lnSpc>
                <a:spcPct val="80000"/>
              </a:lnSpc>
            </a:pPr>
            <a:r>
              <a:rPr lang="it-IT" sz="800"/>
              <a:t>3. Olayioye MA, Graus-Porta D, Beerli RR, et al. </a:t>
            </a:r>
            <a:r>
              <a:rPr lang="en-US" sz="800"/>
              <a:t>ErbB-1 and ErbB-2 acquire distinct signaling properties dependent upon their dimerization partner. </a:t>
            </a:r>
            <a:r>
              <a:rPr lang="en-US" sz="800" i="1"/>
              <a:t>Mol Cell Biol</a:t>
            </a:r>
            <a:r>
              <a:rPr lang="en-US" sz="800"/>
              <a:t> 1998; 18:5042-51.</a:t>
            </a:r>
          </a:p>
          <a:p>
            <a:pPr marL="228600" indent="-228600">
              <a:lnSpc>
                <a:spcPct val="80000"/>
              </a:lnSpc>
            </a:pPr>
            <a:endParaRPr lang="en-US" sz="800"/>
          </a:p>
          <a:p>
            <a:pPr marL="228600" indent="-228600">
              <a:lnSpc>
                <a:spcPct val="80000"/>
              </a:lnSpc>
            </a:pPr>
            <a:endParaRPr lang="en-US" sz="800"/>
          </a:p>
          <a:p>
            <a:pPr marL="228600" indent="-228600">
              <a:lnSpc>
                <a:spcPct val="80000"/>
              </a:lnSpc>
            </a:pPr>
            <a:endParaRPr lang="en-US" sz="800"/>
          </a:p>
          <a:p>
            <a:pPr marL="228600" indent="-228600">
              <a:lnSpc>
                <a:spcPct val="80000"/>
              </a:lnSpc>
            </a:pPr>
            <a:endParaRPr lang="en-US" sz="8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dirty="0"/>
          </a:p>
        </p:txBody>
      </p:sp>
      <p:sp>
        <p:nvSpPr>
          <p:cNvPr id="4" name="Slide Number Placeholder 3"/>
          <p:cNvSpPr>
            <a:spLocks noGrp="1"/>
          </p:cNvSpPr>
          <p:nvPr>
            <p:ph type="sldNum" sz="quarter" idx="10"/>
          </p:nvPr>
        </p:nvSpPr>
        <p:spPr/>
        <p:txBody>
          <a:bodyPr/>
          <a:lstStyle/>
          <a:p>
            <a:fld id="{F25A3E64-7BFC-9C4F-B887-C10353E4EF4A}" type="slidenum">
              <a:rPr lang="en-US" smtClean="0"/>
              <a:pPr/>
              <a:t>38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xfrm>
            <a:off x="1144588" y="1131888"/>
            <a:ext cx="4573587"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8675" name="Notes Placeholder 2"/>
          <p:cNvSpPr>
            <a:spLocks noGrp="1"/>
          </p:cNvSpPr>
          <p:nvPr>
            <p:ph type="body" idx="1"/>
          </p:nvPr>
        </p:nvSpPr>
        <p:spPr bwMode="auto">
          <a:extLst/>
        </p:spPr>
        <p:txBody>
          <a:bodyPr>
            <a:normAutofit fontScale="92500" lnSpcReduction="20000"/>
          </a:bodyPr>
          <a:lstStyle/>
          <a:p>
            <a:pPr marL="220390" indent="-220390" defTabSz="440780">
              <a:buFontTx/>
              <a:buAutoNum type="arabicPeriod"/>
              <a:defRPr/>
            </a:pPr>
            <a:endParaRPr lang="en-US" dirty="0" smtClean="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xfrm>
            <a:off x="1143000" y="1131888"/>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48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en-GB" dirty="0" smtClean="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xfrm>
            <a:off x="1144588" y="1131888"/>
            <a:ext cx="4573587"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85000" lnSpcReduction="10000"/>
          </a:bodyPr>
          <a:lstStyle/>
          <a:p>
            <a:pPr>
              <a:lnSpc>
                <a:spcPct val="120000"/>
              </a:lnSpc>
              <a:spcBef>
                <a:spcPct val="0"/>
              </a:spcBef>
              <a:spcAft>
                <a:spcPts val="579"/>
              </a:spcAft>
            </a:pPr>
            <a:endParaRPr lang="en-GB" dirty="0" smtClean="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bwMode="auto">
          <a:xfrm>
            <a:off x="1143000" y="1131888"/>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10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en-GB" dirty="0" smtClean="0">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xfrm>
            <a:off x="1144588" y="1131888"/>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30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en-GB" dirty="0" smtClean="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Slide Image Placeholder 1"/>
          <p:cNvSpPr>
            <a:spLocks noGrp="1" noRot="1" noChangeAspect="1" noTextEdit="1"/>
          </p:cNvSpPr>
          <p:nvPr>
            <p:ph type="sldImg"/>
          </p:nvPr>
        </p:nvSpPr>
        <p:spPr>
          <a:ln/>
        </p:spPr>
      </p:sp>
      <p:sp>
        <p:nvSpPr>
          <p:cNvPr id="272387" name="Notes Placeholder 2"/>
          <p:cNvSpPr>
            <a:spLocks noGrp="1"/>
          </p:cNvSpPr>
          <p:nvPr>
            <p:ph type="body" idx="1"/>
          </p:nvPr>
        </p:nvSpPr>
        <p:spPr>
          <a:noFill/>
        </p:spPr>
        <p:txBody>
          <a:bodyPr/>
          <a:lstStyle/>
          <a:p>
            <a:endParaRPr lang="en-GB" dirty="0" smtClean="0">
              <a:latin typeface="Arial" charset="0"/>
              <a:cs typeface="Arial" charset="0"/>
            </a:endParaRPr>
          </a:p>
        </p:txBody>
      </p:sp>
      <p:sp>
        <p:nvSpPr>
          <p:cNvPr id="272388" name="Slide Number Placeholder 3"/>
          <p:cNvSpPr>
            <a:spLocks noGrp="1"/>
          </p:cNvSpPr>
          <p:nvPr>
            <p:ph type="sldNum" sz="quarter" idx="5"/>
          </p:nvPr>
        </p:nvSpPr>
        <p:spPr>
          <a:noFill/>
        </p:spPr>
        <p:txBody>
          <a:bodyPr/>
          <a:lstStyle>
            <a:lvl1pPr defTabSz="931723" eaLnBrk="0" hangingPunct="0">
              <a:defRPr sz="2000">
                <a:solidFill>
                  <a:schemeClr val="tx1"/>
                </a:solidFill>
                <a:latin typeface="Arial" charset="0"/>
              </a:defRPr>
            </a:lvl1pPr>
            <a:lvl2pPr marL="742838" indent="-285707" defTabSz="931723" eaLnBrk="0" hangingPunct="0">
              <a:defRPr sz="2000">
                <a:solidFill>
                  <a:schemeClr val="tx1"/>
                </a:solidFill>
                <a:latin typeface="Arial" charset="0"/>
              </a:defRPr>
            </a:lvl2pPr>
            <a:lvl3pPr marL="1142827" indent="-228565" defTabSz="931723" eaLnBrk="0" hangingPunct="0">
              <a:defRPr sz="2000">
                <a:solidFill>
                  <a:schemeClr val="tx1"/>
                </a:solidFill>
                <a:latin typeface="Arial" charset="0"/>
              </a:defRPr>
            </a:lvl3pPr>
            <a:lvl4pPr marL="1599959" indent="-228565" defTabSz="931723" eaLnBrk="0" hangingPunct="0">
              <a:defRPr sz="2000">
                <a:solidFill>
                  <a:schemeClr val="tx1"/>
                </a:solidFill>
                <a:latin typeface="Arial" charset="0"/>
              </a:defRPr>
            </a:lvl4pPr>
            <a:lvl5pPr marL="2057089" indent="-228565" defTabSz="931723" eaLnBrk="0" hangingPunct="0">
              <a:defRPr sz="2000">
                <a:solidFill>
                  <a:schemeClr val="tx1"/>
                </a:solidFill>
                <a:latin typeface="Arial" charset="0"/>
              </a:defRPr>
            </a:lvl5pPr>
            <a:lvl6pPr marL="2514220" indent="-228565" defTabSz="931723" eaLnBrk="0" fontAlgn="base" hangingPunct="0">
              <a:spcBef>
                <a:spcPct val="0"/>
              </a:spcBef>
              <a:spcAft>
                <a:spcPct val="0"/>
              </a:spcAft>
              <a:defRPr sz="2000">
                <a:solidFill>
                  <a:schemeClr val="tx1"/>
                </a:solidFill>
                <a:latin typeface="Arial" charset="0"/>
              </a:defRPr>
            </a:lvl6pPr>
            <a:lvl7pPr marL="2971351" indent="-228565" defTabSz="931723" eaLnBrk="0" fontAlgn="base" hangingPunct="0">
              <a:spcBef>
                <a:spcPct val="0"/>
              </a:spcBef>
              <a:spcAft>
                <a:spcPct val="0"/>
              </a:spcAft>
              <a:defRPr sz="2000">
                <a:solidFill>
                  <a:schemeClr val="tx1"/>
                </a:solidFill>
                <a:latin typeface="Arial" charset="0"/>
              </a:defRPr>
            </a:lvl7pPr>
            <a:lvl8pPr marL="3428482" indent="-228565" defTabSz="931723" eaLnBrk="0" fontAlgn="base" hangingPunct="0">
              <a:spcBef>
                <a:spcPct val="0"/>
              </a:spcBef>
              <a:spcAft>
                <a:spcPct val="0"/>
              </a:spcAft>
              <a:defRPr sz="2000">
                <a:solidFill>
                  <a:schemeClr val="tx1"/>
                </a:solidFill>
                <a:latin typeface="Arial" charset="0"/>
              </a:defRPr>
            </a:lvl8pPr>
            <a:lvl9pPr marL="3885612" indent="-228565" defTabSz="931723" eaLnBrk="0" fontAlgn="base" hangingPunct="0">
              <a:spcBef>
                <a:spcPct val="0"/>
              </a:spcBef>
              <a:spcAft>
                <a:spcPct val="0"/>
              </a:spcAft>
              <a:defRPr sz="2000">
                <a:solidFill>
                  <a:schemeClr val="tx1"/>
                </a:solidFill>
                <a:latin typeface="Arial" charset="0"/>
              </a:defRPr>
            </a:lvl9pPr>
          </a:lstStyle>
          <a:p>
            <a:pPr eaLnBrk="1" hangingPunct="1"/>
            <a:fld id="{0E6671F1-5014-4458-87F1-EAB56EEE9095}" type="slidenum">
              <a:rPr lang="en-US" sz="1200">
                <a:solidFill>
                  <a:prstClr val="black"/>
                </a:solidFill>
              </a:rPr>
              <a:pPr eaLnBrk="1" hangingPunct="1"/>
              <a:t>46</a:t>
            </a:fld>
            <a:endParaRPr lang="en-US" sz="120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7"/>
          <p:cNvSpPr>
            <a:spLocks noGrp="1" noChangeArrowheads="1"/>
          </p:cNvSpPr>
          <p:nvPr>
            <p:ph type="sldNum" sz="quarter"/>
          </p:nvPr>
        </p:nvSpPr>
        <p:spPr>
          <a:noFill/>
        </p:spPr>
        <p:txBody>
          <a:bodyPr/>
          <a:lstStyle/>
          <a:p>
            <a:fld id="{4F8C0139-1657-4398-9E34-0925A390C7B9}" type="slidenum">
              <a:rPr lang="cs-CZ" smtClean="0"/>
              <a:pPr/>
              <a:t>2</a:t>
            </a:fld>
            <a:endParaRPr lang="cs-CZ" smtClean="0"/>
          </a:p>
        </p:txBody>
      </p:sp>
      <p:sp>
        <p:nvSpPr>
          <p:cNvPr id="31747" name="Rectangle 1"/>
          <p:cNvSpPr>
            <a:spLocks noGrp="1" noRot="1" noChangeAspect="1" noChangeArrowheads="1" noTextEdit="1"/>
          </p:cNvSpPr>
          <p:nvPr>
            <p:ph type="sldImg"/>
          </p:nvPr>
        </p:nvSpPr>
        <p:spPr>
          <a:xfrm>
            <a:off x="1143000" y="685800"/>
            <a:ext cx="4572000" cy="3429000"/>
          </a:xfrm>
          <a:ln/>
        </p:spPr>
      </p:sp>
      <p:sp>
        <p:nvSpPr>
          <p:cNvPr id="31748" name="Rectangle 2"/>
          <p:cNvSpPr>
            <a:spLocks noGrp="1" noChangeArrowheads="1"/>
          </p:cNvSpPr>
          <p:nvPr>
            <p:ph type="body" idx="1"/>
          </p:nvPr>
        </p:nvSpPr>
        <p:spPr>
          <a:xfrm>
            <a:off x="685800" y="4343400"/>
            <a:ext cx="5486400" cy="4114800"/>
          </a:xfrm>
          <a:noFill/>
          <a:ln/>
        </p:spPr>
        <p:txBody>
          <a:bodyPr wrap="none" anchor="ctr"/>
          <a:lstStyle/>
          <a:p>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lvl1pPr defTabSz="938071" eaLnBrk="0" hangingPunct="0">
              <a:defRPr sz="2000">
                <a:solidFill>
                  <a:schemeClr val="tx1"/>
                </a:solidFill>
                <a:latin typeface="Arial" charset="0"/>
              </a:defRPr>
            </a:lvl1pPr>
            <a:lvl2pPr marL="742838" indent="-285707" defTabSz="938071" eaLnBrk="0" hangingPunct="0">
              <a:defRPr sz="2000">
                <a:solidFill>
                  <a:schemeClr val="tx1"/>
                </a:solidFill>
                <a:latin typeface="Arial" charset="0"/>
              </a:defRPr>
            </a:lvl2pPr>
            <a:lvl3pPr marL="1142827" indent="-228565" defTabSz="938071" eaLnBrk="0" hangingPunct="0">
              <a:defRPr sz="2000">
                <a:solidFill>
                  <a:schemeClr val="tx1"/>
                </a:solidFill>
                <a:latin typeface="Arial" charset="0"/>
              </a:defRPr>
            </a:lvl3pPr>
            <a:lvl4pPr marL="1599959" indent="-228565" defTabSz="938071" eaLnBrk="0" hangingPunct="0">
              <a:defRPr sz="2000">
                <a:solidFill>
                  <a:schemeClr val="tx1"/>
                </a:solidFill>
                <a:latin typeface="Arial" charset="0"/>
              </a:defRPr>
            </a:lvl4pPr>
            <a:lvl5pPr marL="2057089" indent="-228565" defTabSz="938071" eaLnBrk="0" hangingPunct="0">
              <a:defRPr sz="2000">
                <a:solidFill>
                  <a:schemeClr val="tx1"/>
                </a:solidFill>
                <a:latin typeface="Arial" charset="0"/>
              </a:defRPr>
            </a:lvl5pPr>
            <a:lvl6pPr marL="2514220" indent="-228565" defTabSz="938071" eaLnBrk="0" fontAlgn="base" hangingPunct="0">
              <a:spcBef>
                <a:spcPct val="0"/>
              </a:spcBef>
              <a:spcAft>
                <a:spcPct val="0"/>
              </a:spcAft>
              <a:defRPr sz="2000">
                <a:solidFill>
                  <a:schemeClr val="tx1"/>
                </a:solidFill>
                <a:latin typeface="Arial" charset="0"/>
              </a:defRPr>
            </a:lvl6pPr>
            <a:lvl7pPr marL="2971351" indent="-228565" defTabSz="938071" eaLnBrk="0" fontAlgn="base" hangingPunct="0">
              <a:spcBef>
                <a:spcPct val="0"/>
              </a:spcBef>
              <a:spcAft>
                <a:spcPct val="0"/>
              </a:spcAft>
              <a:defRPr sz="2000">
                <a:solidFill>
                  <a:schemeClr val="tx1"/>
                </a:solidFill>
                <a:latin typeface="Arial" charset="0"/>
              </a:defRPr>
            </a:lvl7pPr>
            <a:lvl8pPr marL="3428482" indent="-228565" defTabSz="938071" eaLnBrk="0" fontAlgn="base" hangingPunct="0">
              <a:spcBef>
                <a:spcPct val="0"/>
              </a:spcBef>
              <a:spcAft>
                <a:spcPct val="0"/>
              </a:spcAft>
              <a:defRPr sz="2000">
                <a:solidFill>
                  <a:schemeClr val="tx1"/>
                </a:solidFill>
                <a:latin typeface="Arial" charset="0"/>
              </a:defRPr>
            </a:lvl8pPr>
            <a:lvl9pPr marL="3885612" indent="-228565" defTabSz="938071" eaLnBrk="0" fontAlgn="base" hangingPunct="0">
              <a:spcBef>
                <a:spcPct val="0"/>
              </a:spcBef>
              <a:spcAft>
                <a:spcPct val="0"/>
              </a:spcAft>
              <a:defRPr sz="2000">
                <a:solidFill>
                  <a:schemeClr val="tx1"/>
                </a:solidFill>
                <a:latin typeface="Arial" charset="0"/>
              </a:defRPr>
            </a:lvl9pPr>
          </a:lstStyle>
          <a:p>
            <a:pPr eaLnBrk="1" hangingPunct="1"/>
            <a:fld id="{6A451CB6-6BE7-4E86-AA5A-A687A5BF194B}" type="slidenum">
              <a:rPr lang="en-US" sz="1200">
                <a:solidFill>
                  <a:prstClr val="black"/>
                </a:solidFill>
              </a:rPr>
              <a:pPr eaLnBrk="1" hangingPunct="1"/>
              <a:t>48</a:t>
            </a:fld>
            <a:endParaRPr lang="en-US" sz="1200">
              <a:solidFill>
                <a:prstClr val="black"/>
              </a:solidFill>
            </a:endParaRPr>
          </a:p>
        </p:txBody>
      </p:sp>
      <p:sp>
        <p:nvSpPr>
          <p:cNvPr id="276483" name="Rectangle 5"/>
          <p:cNvSpPr>
            <a:spLocks noGrp="1" noRot="1" noChangeAspect="1" noChangeArrowheads="1" noTextEdit="1"/>
          </p:cNvSpPr>
          <p:nvPr>
            <p:ph type="sldImg"/>
          </p:nvPr>
        </p:nvSpPr>
        <p:spPr>
          <a:xfrm>
            <a:off x="1141413" y="676275"/>
            <a:ext cx="4573587" cy="3429000"/>
          </a:xfrm>
          <a:ln/>
        </p:spPr>
      </p:sp>
      <p:sp>
        <p:nvSpPr>
          <p:cNvPr id="276484" name="Rectangle 6"/>
          <p:cNvSpPr>
            <a:spLocks noGrp="1" noChangeArrowheads="1"/>
          </p:cNvSpPr>
          <p:nvPr>
            <p:ph type="body" idx="1"/>
          </p:nvPr>
        </p:nvSpPr>
        <p:spPr>
          <a:xfrm>
            <a:off x="687082" y="4289038"/>
            <a:ext cx="5483837" cy="4116481"/>
          </a:xfrm>
          <a:noFill/>
        </p:spPr>
        <p:txBody>
          <a:bodyPr lIns="0" tIns="45157" rIns="90317" bIns="45157"/>
          <a:lstStyle/>
          <a:p>
            <a:pPr marL="274597" indent="-274597" eaLnBrk="1" hangingPunct="1">
              <a:lnSpc>
                <a:spcPct val="80000"/>
              </a:lnSpc>
              <a:buFontTx/>
              <a:buChar char="•"/>
            </a:pPr>
            <a:r>
              <a:rPr lang="en-US" sz="1000" dirty="0">
                <a:latin typeface="Arial" charset="0"/>
                <a:cs typeface="Arial" charset="0"/>
              </a:rPr>
              <a:t>HER dimers can activate the MAPK pathway, which drives cellular proliferation, </a:t>
            </a:r>
            <a:r>
              <a:rPr lang="en-US" sz="1000" dirty="0" smtClean="0">
                <a:latin typeface="Arial" charset="0"/>
                <a:cs typeface="Arial" charset="0"/>
              </a:rPr>
              <a:t>migration</a:t>
            </a:r>
            <a:r>
              <a:rPr lang="en-US" sz="1000" baseline="0" dirty="0" smtClean="0">
                <a:latin typeface="Arial" charset="0"/>
                <a:cs typeface="Arial" charset="0"/>
              </a:rPr>
              <a:t> , </a:t>
            </a:r>
            <a:r>
              <a:rPr lang="en-US" sz="1000" dirty="0" smtClean="0">
                <a:latin typeface="Arial" charset="0"/>
                <a:cs typeface="Arial" charset="0"/>
              </a:rPr>
              <a:t>differentiation and angiogenesis</a:t>
            </a:r>
            <a:r>
              <a:rPr lang="en-US" sz="1000" baseline="30000" dirty="0" smtClean="0">
                <a:latin typeface="Arial" charset="0"/>
                <a:cs typeface="Arial" charset="0"/>
              </a:rPr>
              <a:t>1</a:t>
            </a:r>
            <a:endParaRPr lang="en-US" sz="1000" baseline="30000" dirty="0">
              <a:latin typeface="Arial" charset="0"/>
              <a:cs typeface="Arial" charset="0"/>
            </a:endParaRPr>
          </a:p>
          <a:p>
            <a:pPr marL="274597" indent="-274597" eaLnBrk="1" hangingPunct="1">
              <a:lnSpc>
                <a:spcPct val="80000"/>
              </a:lnSpc>
              <a:buFontTx/>
              <a:buChar char="•"/>
            </a:pPr>
            <a:r>
              <a:rPr lang="en-US" sz="1000" dirty="0" smtClean="0">
                <a:latin typeface="Arial" charset="0"/>
                <a:cs typeface="Arial" charset="0"/>
              </a:rPr>
              <a:t>HER dimers also activate PI3K </a:t>
            </a:r>
            <a:r>
              <a:rPr lang="en-US" sz="1000" dirty="0">
                <a:latin typeface="Arial" charset="0"/>
                <a:cs typeface="Arial" charset="0"/>
              </a:rPr>
              <a:t>and its downstream </a:t>
            </a:r>
            <a:r>
              <a:rPr lang="en-US" sz="1000" dirty="0" err="1">
                <a:latin typeface="Arial" charset="0"/>
                <a:cs typeface="Arial" charset="0"/>
              </a:rPr>
              <a:t>signalling</a:t>
            </a:r>
            <a:r>
              <a:rPr lang="en-US" sz="1000" dirty="0">
                <a:latin typeface="Arial" charset="0"/>
                <a:cs typeface="Arial" charset="0"/>
              </a:rPr>
              <a:t> pathway, including </a:t>
            </a:r>
            <a:r>
              <a:rPr lang="en-US" sz="1000" dirty="0" smtClean="0">
                <a:latin typeface="Arial" charset="0"/>
                <a:cs typeface="Arial" charset="0"/>
              </a:rPr>
              <a:t>Akt.</a:t>
            </a:r>
            <a:r>
              <a:rPr lang="en-US" sz="1000" baseline="30000" dirty="0" smtClean="0">
                <a:latin typeface="Arial" charset="0"/>
                <a:cs typeface="Arial" charset="0"/>
              </a:rPr>
              <a:t>1</a:t>
            </a:r>
            <a:endParaRPr lang="en-US" sz="1000" baseline="30000" dirty="0">
              <a:latin typeface="Arial" charset="0"/>
              <a:cs typeface="Arial" charset="0"/>
            </a:endParaRPr>
          </a:p>
          <a:p>
            <a:pPr marL="274597" indent="-274597" eaLnBrk="1" hangingPunct="1">
              <a:lnSpc>
                <a:spcPct val="80000"/>
              </a:lnSpc>
              <a:buFontTx/>
              <a:buChar char="•"/>
            </a:pPr>
            <a:r>
              <a:rPr lang="en-US" sz="1000" dirty="0" smtClean="0">
                <a:latin typeface="Arial" charset="0"/>
                <a:cs typeface="Arial" charset="0"/>
              </a:rPr>
              <a:t>Activation of the </a:t>
            </a:r>
            <a:r>
              <a:rPr lang="en-US" sz="1000" dirty="0" err="1" smtClean="0">
                <a:latin typeface="Arial" charset="0"/>
                <a:cs typeface="Arial" charset="0"/>
              </a:rPr>
              <a:t>Akt</a:t>
            </a:r>
            <a:r>
              <a:rPr lang="en-US" sz="1000" dirty="0" smtClean="0">
                <a:latin typeface="Arial" charset="0"/>
                <a:cs typeface="Arial" charset="0"/>
              </a:rPr>
              <a:t> family (serine–threonine kinases) results in phosphorylation and subsequent activation of many other proteins that promote </a:t>
            </a:r>
            <a:r>
              <a:rPr lang="en-US" sz="1000" dirty="0" err="1" smtClean="0">
                <a:latin typeface="Arial" charset="0"/>
                <a:cs typeface="Arial" charset="0"/>
              </a:rPr>
              <a:t>tumour</a:t>
            </a:r>
            <a:r>
              <a:rPr lang="en-US" sz="1000" dirty="0" smtClean="0">
                <a:latin typeface="Arial" charset="0"/>
                <a:cs typeface="Arial" charset="0"/>
              </a:rPr>
              <a:t> cell survival, suppress apoptosis and modify cell cycle control.</a:t>
            </a:r>
            <a:r>
              <a:rPr lang="en-US" sz="1000" baseline="30000" dirty="0" smtClean="0">
                <a:latin typeface="Arial" charset="0"/>
                <a:cs typeface="Arial" charset="0"/>
              </a:rPr>
              <a:t>2</a:t>
            </a:r>
          </a:p>
          <a:p>
            <a:pPr marL="274597" indent="-274597" eaLnBrk="1" hangingPunct="1">
              <a:lnSpc>
                <a:spcPct val="80000"/>
              </a:lnSpc>
              <a:buFontTx/>
              <a:buChar char="•"/>
            </a:pPr>
            <a:r>
              <a:rPr lang="en-GB" sz="1000" dirty="0" smtClean="0">
                <a:latin typeface="Arial" charset="0"/>
                <a:cs typeface="Arial" charset="0"/>
              </a:rPr>
              <a:t>Therefore</a:t>
            </a:r>
            <a:r>
              <a:rPr lang="en-GB" sz="1000" dirty="0">
                <a:latin typeface="Arial" charset="0"/>
                <a:cs typeface="Arial" charset="0"/>
              </a:rPr>
              <a:t>, HER2:HER3 dimerisation initiates multiple signalling pathways, including increased tumour cell proliferation and other processes associated with cancer.</a:t>
            </a:r>
            <a:endParaRPr lang="en-US" sz="1000" dirty="0">
              <a:latin typeface="Arial" charset="0"/>
              <a:cs typeface="Arial" charset="0"/>
            </a:endParaRPr>
          </a:p>
          <a:p>
            <a:pPr marL="274597" indent="-274597" eaLnBrk="1" hangingPunct="1">
              <a:lnSpc>
                <a:spcPct val="80000"/>
              </a:lnSpc>
              <a:buFontTx/>
              <a:buChar char="•"/>
            </a:pPr>
            <a:endParaRPr lang="en-GB" sz="1000" dirty="0">
              <a:latin typeface="Arial" charset="0"/>
              <a:cs typeface="Arial" charset="0"/>
            </a:endParaRPr>
          </a:p>
          <a:p>
            <a:pPr marL="274597" indent="-274597" eaLnBrk="1" hangingPunct="1">
              <a:lnSpc>
                <a:spcPct val="80000"/>
              </a:lnSpc>
            </a:pPr>
            <a:r>
              <a:rPr lang="en-US" sz="1000" b="1" dirty="0">
                <a:latin typeface="Arial" charset="0"/>
                <a:cs typeface="Arial" charset="0"/>
              </a:rPr>
              <a:t>References</a:t>
            </a:r>
          </a:p>
          <a:p>
            <a:pPr marL="274597" indent="-274597" eaLnBrk="1" hangingPunct="1">
              <a:lnSpc>
                <a:spcPct val="80000"/>
              </a:lnSpc>
              <a:buFontTx/>
              <a:buAutoNum type="arabicPeriod"/>
            </a:pPr>
            <a:r>
              <a:rPr lang="en-GB" altLang="ja-JP" sz="1000" dirty="0" err="1">
                <a:latin typeface="Arial" charset="0"/>
                <a:cs typeface="Arial" charset="0"/>
              </a:rPr>
              <a:t>Yarden</a:t>
            </a:r>
            <a:r>
              <a:rPr lang="en-GB" altLang="ja-JP" sz="1000" dirty="0">
                <a:latin typeface="Arial" charset="0"/>
                <a:cs typeface="Arial" charset="0"/>
              </a:rPr>
              <a:t> </a:t>
            </a:r>
            <a:r>
              <a:rPr lang="en-GB" altLang="ja-JP" sz="1000" dirty="0" smtClean="0">
                <a:latin typeface="Arial" charset="0"/>
                <a:cs typeface="Arial" charset="0"/>
              </a:rPr>
              <a:t>Y</a:t>
            </a:r>
            <a:r>
              <a:rPr lang="en-GB" altLang="ja-JP" sz="1000" baseline="0" dirty="0" smtClean="0">
                <a:latin typeface="Arial" charset="0"/>
                <a:cs typeface="Arial" charset="0"/>
              </a:rPr>
              <a:t> &amp;</a:t>
            </a:r>
            <a:r>
              <a:rPr lang="en-GB" altLang="ja-JP" sz="1000" dirty="0" smtClean="0">
                <a:latin typeface="Arial" charset="0"/>
                <a:cs typeface="Arial" charset="0"/>
              </a:rPr>
              <a:t> </a:t>
            </a:r>
            <a:r>
              <a:rPr lang="en-GB" altLang="ja-JP" sz="1000" dirty="0" err="1">
                <a:latin typeface="Arial" charset="0"/>
                <a:cs typeface="Arial" charset="0"/>
              </a:rPr>
              <a:t>Sliwkowski</a:t>
            </a:r>
            <a:r>
              <a:rPr lang="en-GB" altLang="ja-JP" sz="1000" dirty="0">
                <a:latin typeface="Arial" charset="0"/>
                <a:cs typeface="Arial" charset="0"/>
              </a:rPr>
              <a:t> M. Untangling the </a:t>
            </a:r>
            <a:r>
              <a:rPr lang="en-GB" altLang="ja-JP" sz="1000" dirty="0" err="1">
                <a:latin typeface="Arial" charset="0"/>
                <a:cs typeface="Arial" charset="0"/>
              </a:rPr>
              <a:t>ErbB</a:t>
            </a:r>
            <a:r>
              <a:rPr lang="en-GB" altLang="ja-JP" sz="1000" dirty="0">
                <a:latin typeface="Arial" charset="0"/>
                <a:cs typeface="Arial" charset="0"/>
              </a:rPr>
              <a:t> </a:t>
            </a:r>
            <a:r>
              <a:rPr lang="en-GB" altLang="ja-JP" sz="1000" dirty="0" err="1">
                <a:latin typeface="Arial" charset="0"/>
                <a:cs typeface="Arial" charset="0"/>
              </a:rPr>
              <a:t>signaling</a:t>
            </a:r>
            <a:r>
              <a:rPr lang="en-GB" altLang="ja-JP" sz="1000" dirty="0">
                <a:latin typeface="Arial" charset="0"/>
                <a:cs typeface="Arial" charset="0"/>
              </a:rPr>
              <a:t> network. </a:t>
            </a:r>
            <a:r>
              <a:rPr lang="sv-SE" altLang="ja-JP" sz="1000" i="1" dirty="0">
                <a:latin typeface="Arial" charset="0"/>
                <a:cs typeface="Arial" charset="0"/>
              </a:rPr>
              <a:t>Nat Rev Mol Cell Biol </a:t>
            </a:r>
            <a:r>
              <a:rPr lang="sv-SE" altLang="ja-JP" sz="1000" dirty="0">
                <a:latin typeface="Arial" charset="0"/>
                <a:cs typeface="Arial" charset="0"/>
              </a:rPr>
              <a:t>2001</a:t>
            </a:r>
            <a:r>
              <a:rPr lang="sv-SE" altLang="ja-JP" sz="1000" dirty="0" smtClean="0">
                <a:latin typeface="Arial" charset="0"/>
                <a:cs typeface="Arial" charset="0"/>
              </a:rPr>
              <a:t>; </a:t>
            </a:r>
            <a:r>
              <a:rPr lang="sv-SE" altLang="ja-JP" sz="1000" b="1" dirty="0" smtClean="0">
                <a:latin typeface="Arial" charset="0"/>
                <a:cs typeface="Arial" charset="0"/>
              </a:rPr>
              <a:t>2</a:t>
            </a:r>
            <a:r>
              <a:rPr lang="sv-SE" altLang="ja-JP" sz="1000" dirty="0" smtClean="0">
                <a:latin typeface="Arial" charset="0"/>
                <a:cs typeface="Arial" charset="0"/>
              </a:rPr>
              <a:t>:127–137</a:t>
            </a:r>
            <a:r>
              <a:rPr lang="sv-SE" altLang="ja-JP" sz="1000" dirty="0">
                <a:latin typeface="Arial" charset="0"/>
                <a:cs typeface="Arial" charset="0"/>
              </a:rPr>
              <a:t>.</a:t>
            </a:r>
            <a:endParaRPr lang="en-GB" sz="1000" dirty="0">
              <a:latin typeface="Arial" charset="0"/>
              <a:cs typeface="Arial" charset="0"/>
            </a:endParaRPr>
          </a:p>
          <a:p>
            <a:pPr marL="274597" indent="-274597" eaLnBrk="1" hangingPunct="1">
              <a:lnSpc>
                <a:spcPct val="80000"/>
              </a:lnSpc>
              <a:buFontTx/>
              <a:buAutoNum type="arabicPeriod"/>
            </a:pPr>
            <a:r>
              <a:rPr lang="en-GB" sz="1000" dirty="0" err="1" smtClean="0">
                <a:latin typeface="Arial" charset="0"/>
                <a:cs typeface="Arial" charset="0"/>
              </a:rPr>
              <a:t>Baselga</a:t>
            </a:r>
            <a:r>
              <a:rPr lang="en-GB" sz="1000" dirty="0" smtClean="0">
                <a:latin typeface="Arial" charset="0"/>
                <a:cs typeface="Arial" charset="0"/>
              </a:rPr>
              <a:t> J</a:t>
            </a:r>
            <a:r>
              <a:rPr lang="en-GB" sz="1000" baseline="0" dirty="0" smtClean="0">
                <a:latin typeface="Arial" charset="0"/>
                <a:cs typeface="Arial" charset="0"/>
              </a:rPr>
              <a:t> &amp;</a:t>
            </a:r>
            <a:r>
              <a:rPr lang="en-GB" sz="1000" dirty="0" smtClean="0">
                <a:latin typeface="Arial" charset="0"/>
                <a:cs typeface="Arial" charset="0"/>
              </a:rPr>
              <a:t> </a:t>
            </a:r>
            <a:r>
              <a:rPr lang="en-GB" sz="1000" dirty="0">
                <a:latin typeface="Arial" charset="0"/>
                <a:cs typeface="Arial" charset="0"/>
              </a:rPr>
              <a:t>Swain SM. Novel anticancer targets: revisiting HER2 and discovering HER3. </a:t>
            </a:r>
            <a:r>
              <a:rPr lang="en-GB" sz="1000" i="1" dirty="0">
                <a:latin typeface="Arial" charset="0"/>
                <a:cs typeface="Arial" charset="0"/>
              </a:rPr>
              <a:t>Nat Rev Cancer </a:t>
            </a:r>
            <a:r>
              <a:rPr lang="en-GB" sz="1000" dirty="0">
                <a:latin typeface="Arial" charset="0"/>
                <a:cs typeface="Arial" charset="0"/>
              </a:rPr>
              <a:t>2009</a:t>
            </a:r>
            <a:r>
              <a:rPr lang="en-GB" sz="1000" dirty="0" smtClean="0">
                <a:latin typeface="Arial" charset="0"/>
                <a:cs typeface="Arial" charset="0"/>
              </a:rPr>
              <a:t>; </a:t>
            </a:r>
            <a:r>
              <a:rPr lang="en-GB" sz="1000" b="1" dirty="0" smtClean="0">
                <a:latin typeface="Arial" charset="0"/>
                <a:cs typeface="Arial" charset="0"/>
              </a:rPr>
              <a:t>9</a:t>
            </a:r>
            <a:r>
              <a:rPr lang="en-GB" sz="1000" dirty="0" smtClean="0">
                <a:latin typeface="Arial" charset="0"/>
                <a:cs typeface="Arial" charset="0"/>
              </a:rPr>
              <a:t>:463–475.</a:t>
            </a:r>
            <a:endParaRPr lang="en-GB" sz="1000" dirty="0">
              <a:latin typeface="Arial" charset="0"/>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lvl1pPr defTabSz="938071" eaLnBrk="0" hangingPunct="0">
              <a:defRPr sz="2000">
                <a:solidFill>
                  <a:schemeClr val="tx1"/>
                </a:solidFill>
                <a:latin typeface="Arial" charset="0"/>
              </a:defRPr>
            </a:lvl1pPr>
            <a:lvl2pPr marL="742838" indent="-285707" defTabSz="938071" eaLnBrk="0" hangingPunct="0">
              <a:defRPr sz="2000">
                <a:solidFill>
                  <a:schemeClr val="tx1"/>
                </a:solidFill>
                <a:latin typeface="Arial" charset="0"/>
              </a:defRPr>
            </a:lvl2pPr>
            <a:lvl3pPr marL="1142827" indent="-228565" defTabSz="938071" eaLnBrk="0" hangingPunct="0">
              <a:defRPr sz="2000">
                <a:solidFill>
                  <a:schemeClr val="tx1"/>
                </a:solidFill>
                <a:latin typeface="Arial" charset="0"/>
              </a:defRPr>
            </a:lvl3pPr>
            <a:lvl4pPr marL="1599959" indent="-228565" defTabSz="938071" eaLnBrk="0" hangingPunct="0">
              <a:defRPr sz="2000">
                <a:solidFill>
                  <a:schemeClr val="tx1"/>
                </a:solidFill>
                <a:latin typeface="Arial" charset="0"/>
              </a:defRPr>
            </a:lvl4pPr>
            <a:lvl5pPr marL="2057089" indent="-228565" defTabSz="938071" eaLnBrk="0" hangingPunct="0">
              <a:defRPr sz="2000">
                <a:solidFill>
                  <a:schemeClr val="tx1"/>
                </a:solidFill>
                <a:latin typeface="Arial" charset="0"/>
              </a:defRPr>
            </a:lvl5pPr>
            <a:lvl6pPr marL="2514220" indent="-228565" defTabSz="938071" eaLnBrk="0" fontAlgn="base" hangingPunct="0">
              <a:spcBef>
                <a:spcPct val="0"/>
              </a:spcBef>
              <a:spcAft>
                <a:spcPct val="0"/>
              </a:spcAft>
              <a:defRPr sz="2000">
                <a:solidFill>
                  <a:schemeClr val="tx1"/>
                </a:solidFill>
                <a:latin typeface="Arial" charset="0"/>
              </a:defRPr>
            </a:lvl6pPr>
            <a:lvl7pPr marL="2971351" indent="-228565" defTabSz="938071" eaLnBrk="0" fontAlgn="base" hangingPunct="0">
              <a:spcBef>
                <a:spcPct val="0"/>
              </a:spcBef>
              <a:spcAft>
                <a:spcPct val="0"/>
              </a:spcAft>
              <a:defRPr sz="2000">
                <a:solidFill>
                  <a:schemeClr val="tx1"/>
                </a:solidFill>
                <a:latin typeface="Arial" charset="0"/>
              </a:defRPr>
            </a:lvl7pPr>
            <a:lvl8pPr marL="3428482" indent="-228565" defTabSz="938071" eaLnBrk="0" fontAlgn="base" hangingPunct="0">
              <a:spcBef>
                <a:spcPct val="0"/>
              </a:spcBef>
              <a:spcAft>
                <a:spcPct val="0"/>
              </a:spcAft>
              <a:defRPr sz="2000">
                <a:solidFill>
                  <a:schemeClr val="tx1"/>
                </a:solidFill>
                <a:latin typeface="Arial" charset="0"/>
              </a:defRPr>
            </a:lvl8pPr>
            <a:lvl9pPr marL="3885612" indent="-228565" defTabSz="938071" eaLnBrk="0" fontAlgn="base" hangingPunct="0">
              <a:spcBef>
                <a:spcPct val="0"/>
              </a:spcBef>
              <a:spcAft>
                <a:spcPct val="0"/>
              </a:spcAft>
              <a:defRPr sz="2000">
                <a:solidFill>
                  <a:schemeClr val="tx1"/>
                </a:solidFill>
                <a:latin typeface="Arial" charset="0"/>
              </a:defRPr>
            </a:lvl9pPr>
          </a:lstStyle>
          <a:p>
            <a:pPr eaLnBrk="1" hangingPunct="1"/>
            <a:fld id="{BA98CF4B-27EC-4121-8573-B9DE0B945930}" type="slidenum">
              <a:rPr lang="en-US" sz="1200">
                <a:solidFill>
                  <a:prstClr val="black"/>
                </a:solidFill>
              </a:rPr>
              <a:pPr eaLnBrk="1" hangingPunct="1"/>
              <a:t>49</a:t>
            </a:fld>
            <a:endParaRPr lang="en-US" sz="1200">
              <a:solidFill>
                <a:prstClr val="black"/>
              </a:solidFill>
            </a:endParaRPr>
          </a:p>
        </p:txBody>
      </p:sp>
      <p:sp>
        <p:nvSpPr>
          <p:cNvPr id="281603" name="Rectangle 7"/>
          <p:cNvSpPr txBox="1">
            <a:spLocks noGrp="1" noChangeArrowheads="1"/>
          </p:cNvSpPr>
          <p:nvPr/>
        </p:nvSpPr>
        <p:spPr bwMode="auto">
          <a:xfrm>
            <a:off x="3885453" y="8684827"/>
            <a:ext cx="2972547" cy="4591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322" tIns="45160" rIns="90322" bIns="45160" anchor="b"/>
          <a:lstStyle>
            <a:lvl1pPr defTabSz="896938" eaLnBrk="0" hangingPunct="0">
              <a:defRPr sz="2000">
                <a:solidFill>
                  <a:schemeClr val="tx1"/>
                </a:solidFill>
                <a:latin typeface="Arial" charset="0"/>
              </a:defRPr>
            </a:lvl1pPr>
            <a:lvl2pPr marL="742950" indent="-285750" defTabSz="896938" eaLnBrk="0" hangingPunct="0">
              <a:defRPr sz="2000">
                <a:solidFill>
                  <a:schemeClr val="tx1"/>
                </a:solidFill>
                <a:latin typeface="Arial" charset="0"/>
              </a:defRPr>
            </a:lvl2pPr>
            <a:lvl3pPr marL="1143000" indent="-228600" defTabSz="896938" eaLnBrk="0" hangingPunct="0">
              <a:defRPr sz="2000">
                <a:solidFill>
                  <a:schemeClr val="tx1"/>
                </a:solidFill>
                <a:latin typeface="Arial" charset="0"/>
              </a:defRPr>
            </a:lvl3pPr>
            <a:lvl4pPr marL="1600200" indent="-228600" defTabSz="896938" eaLnBrk="0" hangingPunct="0">
              <a:defRPr sz="2000">
                <a:solidFill>
                  <a:schemeClr val="tx1"/>
                </a:solidFill>
                <a:latin typeface="Arial" charset="0"/>
              </a:defRPr>
            </a:lvl4pPr>
            <a:lvl5pPr marL="2057400" indent="-228600" defTabSz="896938" eaLnBrk="0" hangingPunct="0">
              <a:defRPr sz="2000">
                <a:solidFill>
                  <a:schemeClr val="tx1"/>
                </a:solidFill>
                <a:latin typeface="Arial" charset="0"/>
              </a:defRPr>
            </a:lvl5pPr>
            <a:lvl6pPr marL="2514600" indent="-228600" defTabSz="896938" eaLnBrk="0" fontAlgn="base" hangingPunct="0">
              <a:spcBef>
                <a:spcPct val="0"/>
              </a:spcBef>
              <a:spcAft>
                <a:spcPct val="0"/>
              </a:spcAft>
              <a:defRPr sz="2000">
                <a:solidFill>
                  <a:schemeClr val="tx1"/>
                </a:solidFill>
                <a:latin typeface="Arial" charset="0"/>
              </a:defRPr>
            </a:lvl6pPr>
            <a:lvl7pPr marL="2971800" indent="-228600" defTabSz="896938" eaLnBrk="0" fontAlgn="base" hangingPunct="0">
              <a:spcBef>
                <a:spcPct val="0"/>
              </a:spcBef>
              <a:spcAft>
                <a:spcPct val="0"/>
              </a:spcAft>
              <a:defRPr sz="2000">
                <a:solidFill>
                  <a:schemeClr val="tx1"/>
                </a:solidFill>
                <a:latin typeface="Arial" charset="0"/>
              </a:defRPr>
            </a:lvl7pPr>
            <a:lvl8pPr marL="3429000" indent="-228600" defTabSz="896938" eaLnBrk="0" fontAlgn="base" hangingPunct="0">
              <a:spcBef>
                <a:spcPct val="0"/>
              </a:spcBef>
              <a:spcAft>
                <a:spcPct val="0"/>
              </a:spcAft>
              <a:defRPr sz="2000">
                <a:solidFill>
                  <a:schemeClr val="tx1"/>
                </a:solidFill>
                <a:latin typeface="Arial" charset="0"/>
              </a:defRPr>
            </a:lvl8pPr>
            <a:lvl9pPr marL="3886200" indent="-228600" defTabSz="896938" eaLnBrk="0" fontAlgn="base" hangingPunct="0">
              <a:spcBef>
                <a:spcPct val="0"/>
              </a:spcBef>
              <a:spcAft>
                <a:spcPct val="0"/>
              </a:spcAft>
              <a:defRPr sz="2000">
                <a:solidFill>
                  <a:schemeClr val="tx1"/>
                </a:solidFill>
                <a:latin typeface="Arial" charset="0"/>
              </a:defRPr>
            </a:lvl9pPr>
          </a:lstStyle>
          <a:p>
            <a:pPr algn="r"/>
            <a:endParaRPr lang="en-GB" sz="1100">
              <a:solidFill>
                <a:prstClr val="black"/>
              </a:solidFill>
              <a:ea typeface="MS PGothic" pitchFamily="34" charset="-128"/>
            </a:endParaRPr>
          </a:p>
        </p:txBody>
      </p:sp>
      <p:sp>
        <p:nvSpPr>
          <p:cNvPr id="281604" name="Rectangle 7"/>
          <p:cNvSpPr>
            <a:spLocks noGrp="1" noRot="1" noChangeAspect="1" noChangeArrowheads="1" noTextEdit="1"/>
          </p:cNvSpPr>
          <p:nvPr>
            <p:ph type="sldImg"/>
          </p:nvPr>
        </p:nvSpPr>
        <p:spPr>
          <a:xfrm>
            <a:off x="1147763" y="685800"/>
            <a:ext cx="4570412" cy="3427413"/>
          </a:xfrm>
          <a:ln/>
        </p:spPr>
      </p:sp>
      <p:sp>
        <p:nvSpPr>
          <p:cNvPr id="45061" name="Rectangle 8"/>
          <p:cNvSpPr>
            <a:spLocks noGrp="1" noChangeArrowheads="1"/>
          </p:cNvSpPr>
          <p:nvPr>
            <p:ph type="body" idx="1"/>
          </p:nvPr>
        </p:nvSpPr>
        <p:spPr>
          <a:xfrm>
            <a:off x="687082" y="4289038"/>
            <a:ext cx="5483837" cy="4116481"/>
          </a:xfrm>
        </p:spPr>
        <p:txBody>
          <a:bodyPr lIns="0" tIns="45160" rIns="90322" bIns="45160"/>
          <a:lstStyle/>
          <a:p>
            <a:pPr marL="230154" indent="-230154">
              <a:lnSpc>
                <a:spcPct val="80000"/>
              </a:lnSpc>
              <a:defRPr/>
            </a:pPr>
            <a:r>
              <a:rPr lang="da-DK" altLang="ja-JP" sz="900" b="1" dirty="0">
                <a:latin typeface="Arial" charset="0"/>
              </a:rPr>
              <a:t>References</a:t>
            </a:r>
          </a:p>
          <a:p>
            <a:pPr marL="230154" indent="-230154">
              <a:lnSpc>
                <a:spcPct val="80000"/>
              </a:lnSpc>
              <a:buFontTx/>
              <a:buAutoNum type="arabicPeriod"/>
            </a:pPr>
            <a:r>
              <a:rPr lang="en-GB" sz="900" dirty="0" smtClean="0">
                <a:latin typeface="Arial" charset="0"/>
                <a:cs typeface="Arial" charset="0"/>
              </a:rPr>
              <a:t>Franklin MC, Carey KD, </a:t>
            </a:r>
            <a:r>
              <a:rPr lang="en-GB" sz="900" dirty="0" err="1" smtClean="0">
                <a:latin typeface="Arial" charset="0"/>
                <a:cs typeface="Arial" charset="0"/>
              </a:rPr>
              <a:t>Vajdos</a:t>
            </a:r>
            <a:r>
              <a:rPr lang="en-GB" sz="900" dirty="0" smtClean="0">
                <a:latin typeface="Arial" charset="0"/>
                <a:cs typeface="Arial" charset="0"/>
              </a:rPr>
              <a:t> FF, </a:t>
            </a:r>
            <a:r>
              <a:rPr lang="en-GB" sz="900" i="1" dirty="0" smtClean="0">
                <a:latin typeface="Arial" charset="0"/>
                <a:cs typeface="Arial" charset="0"/>
              </a:rPr>
              <a:t>et al. </a:t>
            </a:r>
            <a:r>
              <a:rPr lang="en-GB" sz="900" dirty="0" smtClean="0">
                <a:latin typeface="Arial" charset="0"/>
                <a:cs typeface="Arial" charset="0"/>
              </a:rPr>
              <a:t>Insights into </a:t>
            </a:r>
            <a:r>
              <a:rPr lang="en-GB" sz="900" dirty="0" err="1" smtClean="0">
                <a:latin typeface="Arial" charset="0"/>
                <a:cs typeface="Arial" charset="0"/>
              </a:rPr>
              <a:t>ErbB</a:t>
            </a:r>
            <a:r>
              <a:rPr lang="en-GB" sz="900" dirty="0" smtClean="0">
                <a:latin typeface="Arial" charset="0"/>
                <a:cs typeface="Arial" charset="0"/>
              </a:rPr>
              <a:t> signalling from the structure of the ErbB2-pertuzumab complex. </a:t>
            </a:r>
            <a:r>
              <a:rPr lang="en-GB" sz="900" i="1" dirty="0" smtClean="0">
                <a:latin typeface="Arial" charset="0"/>
                <a:cs typeface="Arial" charset="0"/>
              </a:rPr>
              <a:t>Cancer Cell </a:t>
            </a:r>
            <a:r>
              <a:rPr lang="en-GB" sz="900" dirty="0" smtClean="0">
                <a:latin typeface="Arial" charset="0"/>
                <a:cs typeface="Arial" charset="0"/>
              </a:rPr>
              <a:t>2004; </a:t>
            </a:r>
            <a:r>
              <a:rPr lang="en-GB" sz="900" b="1" dirty="0" smtClean="0">
                <a:latin typeface="Arial" charset="0"/>
                <a:cs typeface="Arial" charset="0"/>
              </a:rPr>
              <a:t>5</a:t>
            </a:r>
            <a:r>
              <a:rPr lang="en-GB" sz="900" dirty="0" smtClean="0">
                <a:latin typeface="Arial" charset="0"/>
                <a:cs typeface="Arial" charset="0"/>
              </a:rPr>
              <a:t>:317</a:t>
            </a:r>
            <a:r>
              <a:rPr lang="en-US" altLang="ja-JP" sz="900" dirty="0" smtClean="0">
                <a:latin typeface="Arial" charset="0"/>
                <a:cs typeface="Arial" charset="0"/>
              </a:rPr>
              <a:t>–</a:t>
            </a:r>
            <a:r>
              <a:rPr lang="en-GB" sz="900" dirty="0" smtClean="0">
                <a:latin typeface="Arial" charset="0"/>
                <a:cs typeface="Arial" charset="0"/>
              </a:rPr>
              <a:t>328.</a:t>
            </a:r>
          </a:p>
          <a:p>
            <a:pPr marL="230154" indent="-230154" defTabSz="920892">
              <a:lnSpc>
                <a:spcPct val="80000"/>
              </a:lnSpc>
              <a:buFontTx/>
              <a:buAutoNum type="arabicPeriod"/>
              <a:defRPr/>
            </a:pPr>
            <a:r>
              <a:rPr lang="en-GB" sz="900" dirty="0" err="1" smtClean="0"/>
              <a:t>Junttila</a:t>
            </a:r>
            <a:r>
              <a:rPr lang="en-GB" sz="900" dirty="0" smtClean="0"/>
              <a:t> </a:t>
            </a:r>
            <a:r>
              <a:rPr lang="en-GB" sz="900" dirty="0"/>
              <a:t>TT, Akita RW, Parsons K, </a:t>
            </a:r>
            <a:r>
              <a:rPr lang="en-GB" sz="900" i="1" dirty="0"/>
              <a:t>et al. </a:t>
            </a:r>
            <a:r>
              <a:rPr lang="en-GB" sz="900" dirty="0"/>
              <a:t>Ligand-independent HER2/HER3/PI3K complex </a:t>
            </a:r>
            <a:r>
              <a:rPr lang="en-US" sz="900" dirty="0"/>
              <a:t>is disrupted by trastuzumab and is effectively inhibited by the PI3K inhibitor GDC-0941. </a:t>
            </a:r>
            <a:r>
              <a:rPr lang="en-GB" sz="900" i="1" dirty="0" smtClean="0"/>
              <a:t>Cancer Cell </a:t>
            </a:r>
            <a:r>
              <a:rPr lang="en-GB" sz="900" dirty="0" smtClean="0"/>
              <a:t>2009; </a:t>
            </a:r>
            <a:r>
              <a:rPr lang="en-GB" sz="900" b="1" dirty="0"/>
              <a:t>15</a:t>
            </a:r>
            <a:r>
              <a:rPr lang="en-GB" sz="900" dirty="0"/>
              <a:t>: </a:t>
            </a:r>
            <a:r>
              <a:rPr lang="en-GB" sz="900" dirty="0" smtClean="0"/>
              <a:t>429–440.</a:t>
            </a:r>
            <a:endParaRPr lang="pt-BR" altLang="ja-JP" sz="900" dirty="0">
              <a:latin typeface="Arial" charset="0"/>
            </a:endParaRPr>
          </a:p>
          <a:p>
            <a:pPr marL="230154" indent="-230154">
              <a:lnSpc>
                <a:spcPct val="80000"/>
              </a:lnSpc>
              <a:buFontTx/>
              <a:buAutoNum type="arabicPeriod"/>
              <a:defRPr/>
            </a:pPr>
            <a:r>
              <a:rPr lang="pt-BR" altLang="ja-JP" sz="900" dirty="0">
                <a:latin typeface="Arial" charset="0"/>
              </a:rPr>
              <a:t>Nahta R, Hung MC, Esteva FJ. </a:t>
            </a:r>
            <a:r>
              <a:rPr lang="en-US" altLang="ja-JP" sz="900" dirty="0">
                <a:latin typeface="Arial" charset="0"/>
              </a:rPr>
              <a:t>The Her-2-targeting antibodies trastuzumab and pertuzumab synergistically inhibit the survival of breast cancer cells. </a:t>
            </a:r>
            <a:r>
              <a:rPr lang="fr-FR" altLang="ja-JP" sz="900" dirty="0">
                <a:latin typeface="Arial" charset="0"/>
              </a:rPr>
              <a:t>Cancer </a:t>
            </a:r>
            <a:r>
              <a:rPr lang="fr-FR" altLang="ja-JP" sz="900" dirty="0" err="1">
                <a:latin typeface="Arial" charset="0"/>
              </a:rPr>
              <a:t>Res</a:t>
            </a:r>
            <a:r>
              <a:rPr lang="fr-FR" altLang="ja-JP" sz="900" dirty="0">
                <a:latin typeface="Arial" charset="0"/>
              </a:rPr>
              <a:t> 2004;64:2343</a:t>
            </a:r>
            <a:r>
              <a:rPr lang="en-US" altLang="ja-JP" sz="900" dirty="0">
                <a:latin typeface="Arial" charset="0"/>
              </a:rPr>
              <a:t>–</a:t>
            </a:r>
            <a:r>
              <a:rPr lang="fr-FR" altLang="ja-JP" sz="900" dirty="0">
                <a:latin typeface="Arial" charset="0"/>
              </a:rPr>
              <a:t>2346.</a:t>
            </a:r>
          </a:p>
          <a:p>
            <a:pPr marL="230154" indent="-230154">
              <a:lnSpc>
                <a:spcPct val="80000"/>
              </a:lnSpc>
              <a:buFontTx/>
              <a:buAutoNum type="arabicPeriod"/>
              <a:defRPr/>
            </a:pPr>
            <a:r>
              <a:rPr lang="de-DE" altLang="ja-JP" sz="900" dirty="0">
                <a:latin typeface="Arial" charset="0"/>
              </a:rPr>
              <a:t>Scheuer W, Friess T, Burtscher H, </a:t>
            </a:r>
            <a:r>
              <a:rPr lang="de-DE" altLang="ja-JP" sz="900" i="1" dirty="0" smtClean="0">
                <a:latin typeface="Arial" charset="0"/>
              </a:rPr>
              <a:t>et al</a:t>
            </a:r>
            <a:r>
              <a:rPr lang="de-DE" altLang="ja-JP" sz="900" dirty="0" smtClean="0">
                <a:latin typeface="Arial" charset="0"/>
              </a:rPr>
              <a:t>. </a:t>
            </a:r>
            <a:r>
              <a:rPr lang="en-GB" altLang="ja-JP" sz="900" dirty="0">
                <a:latin typeface="Arial" charset="0"/>
              </a:rPr>
              <a:t>Strongly enhanced </a:t>
            </a:r>
            <a:r>
              <a:rPr lang="en-GB" altLang="ja-JP" sz="900" dirty="0" err="1">
                <a:latin typeface="Arial" charset="0"/>
              </a:rPr>
              <a:t>antitumour</a:t>
            </a:r>
            <a:r>
              <a:rPr lang="en-GB" altLang="ja-JP" sz="900" dirty="0">
                <a:latin typeface="Arial" charset="0"/>
              </a:rPr>
              <a:t> activity of trastuzumab and </a:t>
            </a:r>
            <a:r>
              <a:rPr lang="en-GB" altLang="ja-JP" sz="900" dirty="0" err="1">
                <a:latin typeface="Arial" charset="0"/>
              </a:rPr>
              <a:t>pertuzumab</a:t>
            </a:r>
            <a:r>
              <a:rPr lang="en-GB" altLang="ja-JP" sz="900" dirty="0">
                <a:latin typeface="Arial" charset="0"/>
              </a:rPr>
              <a:t> combination treatment on HER2-positive human </a:t>
            </a:r>
            <a:r>
              <a:rPr lang="en-GB" altLang="ja-JP" sz="900" dirty="0" err="1">
                <a:latin typeface="Arial" charset="0"/>
              </a:rPr>
              <a:t>xenograft</a:t>
            </a:r>
            <a:r>
              <a:rPr lang="en-GB" altLang="ja-JP" sz="900" dirty="0">
                <a:latin typeface="Arial" charset="0"/>
              </a:rPr>
              <a:t> tumour models. Cancer Res 2009</a:t>
            </a:r>
            <a:r>
              <a:rPr lang="en-GB" altLang="ja-JP" sz="900" dirty="0" smtClean="0">
                <a:latin typeface="Arial" charset="0"/>
              </a:rPr>
              <a:t>; </a:t>
            </a:r>
            <a:r>
              <a:rPr lang="en-GB" altLang="ja-JP" sz="900" b="1" dirty="0" smtClean="0">
                <a:latin typeface="Arial" charset="0"/>
              </a:rPr>
              <a:t>69</a:t>
            </a:r>
            <a:r>
              <a:rPr lang="en-GB" altLang="ja-JP" sz="900" dirty="0" smtClean="0">
                <a:latin typeface="Arial" charset="0"/>
              </a:rPr>
              <a:t>:9330–9336</a:t>
            </a:r>
            <a:r>
              <a:rPr lang="en-GB" altLang="ja-JP" sz="900" dirty="0">
                <a:latin typeface="Arial" charset="0"/>
              </a:rPr>
              <a:t>. </a:t>
            </a:r>
          </a:p>
          <a:p>
            <a:pPr marL="230154" indent="-230154">
              <a:lnSpc>
                <a:spcPct val="80000"/>
              </a:lnSpc>
              <a:buFontTx/>
              <a:buAutoNum type="arabicPeriod"/>
              <a:defRPr/>
            </a:pPr>
            <a:r>
              <a:rPr lang="en-GB" sz="900" dirty="0" smtClean="0"/>
              <a:t>Fields CT, Crocker LM, </a:t>
            </a:r>
            <a:r>
              <a:rPr lang="en-GB" sz="900" dirty="0" err="1" smtClean="0"/>
              <a:t>Sliwkowski</a:t>
            </a:r>
            <a:r>
              <a:rPr lang="en-GB" sz="900" dirty="0" smtClean="0"/>
              <a:t> MX &amp; Lewis Phillips GD.</a:t>
            </a:r>
            <a:r>
              <a:rPr lang="en-GB" sz="900" baseline="0" dirty="0" smtClean="0"/>
              <a:t> </a:t>
            </a:r>
            <a:r>
              <a:rPr lang="en-GB" sz="900" dirty="0" smtClean="0"/>
              <a:t>Dual targeting of HER2: enhanced anti-</a:t>
            </a:r>
            <a:r>
              <a:rPr lang="en-GB" sz="900" dirty="0" err="1" smtClean="0"/>
              <a:t>tumor</a:t>
            </a:r>
            <a:r>
              <a:rPr lang="en-GB" sz="900" dirty="0" smtClean="0"/>
              <a:t> efficacy of trastuzumab-DM1 combined with </a:t>
            </a:r>
            <a:r>
              <a:rPr lang="en-GB" sz="900" dirty="0" err="1" smtClean="0"/>
              <a:t>pertuzumab</a:t>
            </a:r>
            <a:r>
              <a:rPr lang="en-GB" sz="900" dirty="0" smtClean="0"/>
              <a:t>. </a:t>
            </a:r>
            <a:r>
              <a:rPr lang="en-GB" sz="900" i="1" dirty="0" err="1" smtClean="0"/>
              <a:t>Proc</a:t>
            </a:r>
            <a:r>
              <a:rPr lang="en-GB" sz="900" i="1" dirty="0" smtClean="0"/>
              <a:t> Am </a:t>
            </a:r>
            <a:r>
              <a:rPr lang="en-GB" sz="900" i="1" dirty="0" err="1" smtClean="0"/>
              <a:t>Assoc</a:t>
            </a:r>
            <a:r>
              <a:rPr lang="en-GB" sz="900" i="1" dirty="0" smtClean="0"/>
              <a:t> Cancer Res; </a:t>
            </a:r>
            <a:r>
              <a:rPr lang="en-GB" sz="900" b="1" dirty="0" smtClean="0"/>
              <a:t>51</a:t>
            </a:r>
            <a:r>
              <a:rPr lang="en-GB" sz="900" dirty="0" smtClean="0"/>
              <a:t>:5607.</a:t>
            </a:r>
            <a:endParaRPr lang="en-GB" sz="900" dirty="0">
              <a:ea typeface="ＭＳ Ｐゴシック" pitchFamily="34" charset="-128"/>
            </a:endParaRPr>
          </a:p>
          <a:p>
            <a:pPr>
              <a:lnSpc>
                <a:spcPct val="80000"/>
              </a:lnSpc>
              <a:defRPr/>
            </a:pPr>
            <a:endParaRPr lang="en-US" sz="900" dirty="0">
              <a:latin typeface="Arial" charset="0"/>
            </a:endParaRPr>
          </a:p>
          <a:p>
            <a:pPr marL="230154" indent="-230154">
              <a:lnSpc>
                <a:spcPct val="80000"/>
              </a:lnSpc>
              <a:buFontTx/>
              <a:buAutoNum type="arabicPeriod"/>
              <a:defRPr/>
            </a:pPr>
            <a:endParaRPr lang="en-US" sz="900" dirty="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5" lvl="0" indent="-228565" eaLnBrk="1" hangingPunct="1">
              <a:lnSpc>
                <a:spcPct val="80000"/>
              </a:lnSpc>
            </a:pPr>
            <a:r>
              <a:rPr lang="en-GB" sz="1200" b="1" dirty="0" smtClean="0">
                <a:solidFill>
                  <a:srgbClr val="000000"/>
                </a:solidFill>
                <a:latin typeface="Arial" charset="0"/>
                <a:cs typeface="Arial" charset="0"/>
              </a:rPr>
              <a:t>Reference</a:t>
            </a:r>
          </a:p>
          <a:p>
            <a:pPr lvl="0" eaLnBrk="1" hangingPunct="1"/>
            <a:r>
              <a:rPr lang="it-IT" sz="1200" dirty="0" smtClean="0">
                <a:solidFill>
                  <a:srgbClr val="000000"/>
                </a:solidFill>
                <a:latin typeface="Arial" charset="0"/>
                <a:ea typeface="SimSun" pitchFamily="2" charset="-122"/>
                <a:cs typeface="Arial" charset="0"/>
              </a:rPr>
              <a:t>Baselga J, </a:t>
            </a:r>
            <a:r>
              <a:rPr lang="en-GB" sz="1200" dirty="0" smtClean="0">
                <a:solidFill>
                  <a:srgbClr val="000000"/>
                </a:solidFill>
                <a:latin typeface="Arial" charset="0"/>
                <a:cs typeface="Arial" charset="0"/>
              </a:rPr>
              <a:t>Cortés J, Kim SB,</a:t>
            </a:r>
            <a:r>
              <a:rPr lang="it-IT" sz="1200" dirty="0" smtClean="0">
                <a:solidFill>
                  <a:srgbClr val="000000"/>
                </a:solidFill>
                <a:latin typeface="Arial" charset="0"/>
                <a:ea typeface="SimSun" pitchFamily="2" charset="-122"/>
                <a:cs typeface="Arial" charset="0"/>
              </a:rPr>
              <a:t> </a:t>
            </a:r>
            <a:r>
              <a:rPr lang="it-IT" sz="1200" i="1" dirty="0" smtClean="0">
                <a:solidFill>
                  <a:srgbClr val="000000"/>
                </a:solidFill>
                <a:latin typeface="Arial" charset="0"/>
                <a:ea typeface="SimSun" pitchFamily="2" charset="-122"/>
                <a:cs typeface="Arial" charset="0"/>
              </a:rPr>
              <a:t>et al. </a:t>
            </a:r>
            <a:r>
              <a:rPr lang="en-GB" sz="1200" dirty="0" smtClean="0">
                <a:solidFill>
                  <a:srgbClr val="000000"/>
                </a:solidFill>
                <a:latin typeface="Arial" charset="0"/>
                <a:cs typeface="Arial" charset="0"/>
              </a:rPr>
              <a:t>Pertuzumab plus trastuzumab plus docetaxel for metastatic breast cancer. </a:t>
            </a:r>
            <a:r>
              <a:rPr lang="it-IT" sz="1200" i="1" dirty="0" smtClean="0">
                <a:solidFill>
                  <a:srgbClr val="000000"/>
                </a:solidFill>
                <a:latin typeface="Arial" charset="0"/>
                <a:ea typeface="SimSun" pitchFamily="2" charset="-122"/>
                <a:cs typeface="Arial" charset="0"/>
              </a:rPr>
              <a:t>N Engl J Med </a:t>
            </a:r>
            <a:r>
              <a:rPr lang="it-IT" sz="1200" dirty="0" smtClean="0">
                <a:solidFill>
                  <a:srgbClr val="000000"/>
                </a:solidFill>
                <a:latin typeface="Arial" charset="0"/>
                <a:ea typeface="SimSun" pitchFamily="2" charset="-122"/>
                <a:cs typeface="Arial" charset="0"/>
              </a:rPr>
              <a:t>2012; </a:t>
            </a:r>
            <a:r>
              <a:rPr lang="it-IT" sz="1200" b="1" dirty="0" smtClean="0">
                <a:solidFill>
                  <a:srgbClr val="000000"/>
                </a:solidFill>
                <a:latin typeface="Arial" charset="0"/>
                <a:ea typeface="SimSun" pitchFamily="2" charset="-122"/>
                <a:cs typeface="Arial" charset="0"/>
              </a:rPr>
              <a:t>366</a:t>
            </a:r>
            <a:r>
              <a:rPr lang="it-IT" sz="1200" dirty="0" smtClean="0">
                <a:solidFill>
                  <a:srgbClr val="000000"/>
                </a:solidFill>
                <a:latin typeface="Arial" charset="0"/>
                <a:ea typeface="SimSun" pitchFamily="2" charset="-122"/>
                <a:cs typeface="Arial" charset="0"/>
              </a:rPr>
              <a:t>:109</a:t>
            </a:r>
            <a:r>
              <a:rPr lang="en-US" sz="1200" dirty="0" smtClean="0">
                <a:solidFill>
                  <a:srgbClr val="000000"/>
                </a:solidFill>
              </a:rPr>
              <a:t>–</a:t>
            </a:r>
            <a:r>
              <a:rPr lang="it-IT" sz="1200" dirty="0" smtClean="0">
                <a:solidFill>
                  <a:srgbClr val="000000"/>
                </a:solidFill>
                <a:latin typeface="Arial" charset="0"/>
                <a:ea typeface="SimSun" pitchFamily="2" charset="-122"/>
                <a:cs typeface="Arial" charset="0"/>
              </a:rPr>
              <a:t>119.</a:t>
            </a:r>
            <a:endParaRPr lang="fr-FR" sz="1200" dirty="0" smtClean="0">
              <a:solidFill>
                <a:srgbClr val="000000"/>
              </a:solidFill>
              <a:latin typeface="Arial" charset="0"/>
              <a:ea typeface="SimSun" pitchFamily="2" charset="-122"/>
              <a:cs typeface="Arial" charset="0"/>
            </a:endParaRPr>
          </a:p>
          <a:p>
            <a:pPr marL="228565" lvl="0" indent="-228565" eaLnBrk="1" hangingPunct="1"/>
            <a:endParaRPr lang="en-GB" sz="1200" dirty="0" smtClean="0">
              <a:solidFill>
                <a:srgbClr val="000000"/>
              </a:solidFill>
              <a:latin typeface="Arial" charset="0"/>
              <a:cs typeface="Arial" charset="0"/>
            </a:endParaRPr>
          </a:p>
          <a:p>
            <a:endParaRPr lang="en-GB" dirty="0" smtClean="0">
              <a:latin typeface="Arial" charset="0"/>
              <a:cs typeface="Arial" charset="0"/>
            </a:endParaRPr>
          </a:p>
        </p:txBody>
      </p:sp>
      <p:sp>
        <p:nvSpPr>
          <p:cNvPr id="4" name="Slide Number Placeholder 3"/>
          <p:cNvSpPr>
            <a:spLocks noGrp="1"/>
          </p:cNvSpPr>
          <p:nvPr>
            <p:ph type="sldNum" sz="quarter" idx="10"/>
          </p:nvPr>
        </p:nvSpPr>
        <p:spPr/>
        <p:txBody>
          <a:bodyPr/>
          <a:lstStyle/>
          <a:p>
            <a:pPr>
              <a:defRPr/>
            </a:pPr>
            <a:fld id="{C5B977D7-540A-4281-8F47-DEE92733122D}" type="slidenum">
              <a:rPr lang="en-US" smtClean="0"/>
              <a:pPr>
                <a:defRPr/>
              </a:pPr>
              <a:t>50</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80948" indent="-180948">
              <a:buFont typeface="Arial" pitchFamily="34" charset="0"/>
              <a:buChar char="•"/>
              <a:defRPr/>
            </a:pPr>
            <a:r>
              <a:rPr lang="en-GB" sz="1200" dirty="0" smtClean="0"/>
              <a:t>The slide shows the primary endpoint of independently assessed PFS.</a:t>
            </a:r>
          </a:p>
          <a:p>
            <a:pPr marL="180948" indent="-180948">
              <a:buFont typeface="Arial" pitchFamily="34" charset="0"/>
              <a:buChar char="•"/>
              <a:defRPr/>
            </a:pPr>
            <a:r>
              <a:rPr lang="en-GB" sz="1200" dirty="0" smtClean="0"/>
              <a:t>Very similar results were obtained in the investigator assessment of PFS, which also showed a significant improvement with PHT </a:t>
            </a:r>
            <a:r>
              <a:rPr lang="en-GB" sz="1200" dirty="0" err="1" smtClean="0"/>
              <a:t>vs</a:t>
            </a:r>
            <a:r>
              <a:rPr lang="en-GB" sz="1200" dirty="0" smtClean="0"/>
              <a:t> HT (HR 0.65; 95% CI</a:t>
            </a:r>
            <a:r>
              <a:rPr lang="en-GB" sz="1200" baseline="0" dirty="0" smtClean="0"/>
              <a:t> =</a:t>
            </a:r>
            <a:r>
              <a:rPr lang="en-GB" sz="1200" dirty="0" smtClean="0"/>
              <a:t> 0.54,</a:t>
            </a:r>
            <a:r>
              <a:rPr lang="en-GB" sz="1200" baseline="0" dirty="0" smtClean="0"/>
              <a:t> </a:t>
            </a:r>
            <a:r>
              <a:rPr lang="en-GB" sz="1200" dirty="0" smtClean="0"/>
              <a:t>0.78; p &lt; 0.001). Median investigator-assessed PFS was 18.5 months in the PHT group and 12.4 months in the HT group. </a:t>
            </a:r>
          </a:p>
          <a:p>
            <a:pPr marL="180948" indent="-180948">
              <a:buFont typeface="Arial" pitchFamily="34" charset="0"/>
              <a:buChar char="•"/>
              <a:defRPr/>
            </a:pPr>
            <a:endParaRPr lang="en-GB" sz="1200" dirty="0" smtClean="0"/>
          </a:p>
          <a:p>
            <a:pPr marL="228565" lvl="0" indent="-228565" eaLnBrk="1" hangingPunct="1">
              <a:lnSpc>
                <a:spcPct val="80000"/>
              </a:lnSpc>
            </a:pPr>
            <a:r>
              <a:rPr lang="en-GB" sz="1200" b="1" dirty="0" smtClean="0">
                <a:solidFill>
                  <a:srgbClr val="000000"/>
                </a:solidFill>
              </a:rPr>
              <a:t>Reference</a:t>
            </a:r>
          </a:p>
          <a:p>
            <a:pPr lvl="0" eaLnBrk="1" hangingPunct="1"/>
            <a:r>
              <a:rPr lang="it-IT" sz="1200" dirty="0" smtClean="0">
                <a:solidFill>
                  <a:srgbClr val="000000"/>
                </a:solidFill>
                <a:ea typeface="SimSun" pitchFamily="2" charset="-122"/>
              </a:rPr>
              <a:t>Baselga J, </a:t>
            </a:r>
            <a:r>
              <a:rPr lang="en-GB" sz="1200" dirty="0" smtClean="0">
                <a:solidFill>
                  <a:srgbClr val="000000"/>
                </a:solidFill>
              </a:rPr>
              <a:t>Cortés J, Kim SB,</a:t>
            </a:r>
            <a:r>
              <a:rPr lang="it-IT" sz="1200" dirty="0" smtClean="0">
                <a:solidFill>
                  <a:srgbClr val="000000"/>
                </a:solidFill>
                <a:ea typeface="SimSun" pitchFamily="2" charset="-122"/>
              </a:rPr>
              <a:t> </a:t>
            </a:r>
            <a:r>
              <a:rPr lang="it-IT" sz="1200" i="1" dirty="0" smtClean="0">
                <a:solidFill>
                  <a:srgbClr val="000000"/>
                </a:solidFill>
                <a:ea typeface="SimSun" pitchFamily="2" charset="-122"/>
              </a:rPr>
              <a:t>et al. </a:t>
            </a:r>
            <a:r>
              <a:rPr lang="en-GB" sz="1200" dirty="0" smtClean="0">
                <a:solidFill>
                  <a:srgbClr val="000000"/>
                </a:solidFill>
              </a:rPr>
              <a:t>Pertuzumab plus trastuzumab plus docetaxel for metastatic breast cancer. </a:t>
            </a:r>
            <a:r>
              <a:rPr lang="it-IT" sz="1200" i="1" dirty="0" smtClean="0">
                <a:solidFill>
                  <a:srgbClr val="000000"/>
                </a:solidFill>
                <a:ea typeface="SimSun" pitchFamily="2" charset="-122"/>
              </a:rPr>
              <a:t>N Engl J Med </a:t>
            </a:r>
            <a:r>
              <a:rPr lang="it-IT" sz="1200" dirty="0" smtClean="0">
                <a:solidFill>
                  <a:srgbClr val="000000"/>
                </a:solidFill>
                <a:ea typeface="SimSun" pitchFamily="2" charset="-122"/>
              </a:rPr>
              <a:t>2012; </a:t>
            </a:r>
            <a:r>
              <a:rPr lang="it-IT" sz="1200" b="1" dirty="0" smtClean="0">
                <a:solidFill>
                  <a:srgbClr val="000000"/>
                </a:solidFill>
                <a:ea typeface="SimSun" pitchFamily="2" charset="-122"/>
              </a:rPr>
              <a:t>366</a:t>
            </a:r>
            <a:r>
              <a:rPr lang="it-IT" sz="1200" dirty="0" smtClean="0">
                <a:solidFill>
                  <a:srgbClr val="000000"/>
                </a:solidFill>
                <a:ea typeface="SimSun" pitchFamily="2" charset="-122"/>
              </a:rPr>
              <a:t>:109</a:t>
            </a:r>
            <a:r>
              <a:rPr lang="en-US" sz="1200" dirty="0" smtClean="0">
                <a:solidFill>
                  <a:srgbClr val="000000"/>
                </a:solidFill>
              </a:rPr>
              <a:t>–</a:t>
            </a:r>
            <a:r>
              <a:rPr lang="it-IT" sz="1200" dirty="0" smtClean="0">
                <a:solidFill>
                  <a:srgbClr val="000000"/>
                </a:solidFill>
                <a:ea typeface="SimSun" pitchFamily="2" charset="-122"/>
              </a:rPr>
              <a:t>119.</a:t>
            </a:r>
            <a:endParaRPr lang="fr-FR" sz="1200" dirty="0" smtClean="0">
              <a:solidFill>
                <a:srgbClr val="000000"/>
              </a:solidFill>
              <a:ea typeface="SimSun" pitchFamily="2" charset="-122"/>
            </a:endParaRPr>
          </a:p>
          <a:p>
            <a:pPr marL="180948" indent="-180948">
              <a:buFont typeface="Arial" pitchFamily="34" charset="0"/>
              <a:buChar char="•"/>
              <a:defRPr/>
            </a:pPr>
            <a:endParaRPr lang="en-GB" dirty="0" smtClean="0">
              <a:latin typeface="Imago" pitchFamily="2"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B03C5F-8A90-4B14-897A-4D3D1B3C2202}" type="slidenum">
              <a:rPr lang="en-GB" smtClean="0"/>
              <a:pPr/>
              <a:t>52</a:t>
            </a:fld>
            <a:endParaRPr lang="en-GB"/>
          </a:p>
        </p:txBody>
      </p:sp>
    </p:spTree>
    <p:extLst>
      <p:ext uri="{BB962C8B-B14F-4D97-AF65-F5344CB8AC3E}">
        <p14:creationId xmlns:p14="http://schemas.microsoft.com/office/powerpoint/2010/main" xmlns="" val="2281626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0975" indent="-180975">
              <a:buFont typeface="Arial" pitchFamily="34" charset="0"/>
              <a:buChar char="•"/>
            </a:pPr>
            <a:r>
              <a:rPr lang="en-GB" sz="1100" dirty="0" smtClean="0"/>
              <a:t>The benefit of PHT with respect to PFS was observed across all predefined subgroups.</a:t>
            </a:r>
          </a:p>
          <a:p>
            <a:pPr marL="180975" indent="-180975">
              <a:buFont typeface="Arial" pitchFamily="34" charset="0"/>
              <a:buChar char="•"/>
            </a:pPr>
            <a:r>
              <a:rPr lang="en-GB" sz="1100" dirty="0" smtClean="0"/>
              <a:t>The results of the primary endpoint stratified by prior (neo)adjuvant </a:t>
            </a:r>
            <a:r>
              <a:rPr lang="en-GB" sz="1100" dirty="0" err="1" smtClean="0"/>
              <a:t>trastuzumab</a:t>
            </a:r>
            <a:r>
              <a:rPr lang="en-GB" sz="1100" dirty="0" smtClean="0"/>
              <a:t> therapy are shown below. </a:t>
            </a:r>
          </a:p>
          <a:p>
            <a:pPr marL="180975" indent="-180975">
              <a:buFont typeface="Arial" pitchFamily="34" charset="0"/>
              <a:buChar char="•"/>
            </a:pPr>
            <a:endParaRPr lang="en-GB" sz="1100" dirty="0" smtClean="0"/>
          </a:p>
          <a:p>
            <a:pPr eaLnBrk="1" hangingPunct="1"/>
            <a:r>
              <a:rPr lang="en-GB" sz="1100" dirty="0" smtClean="0"/>
              <a:t>		          Median PFS (months) 	</a:t>
            </a:r>
            <a:br>
              <a:rPr lang="en-GB" sz="1100" dirty="0" smtClean="0"/>
            </a:br>
            <a:r>
              <a:rPr lang="en-GB" sz="1100" u="sng" dirty="0" smtClean="0"/>
              <a:t>		 PHT	 HT	   HR (95% CI)	</a:t>
            </a:r>
            <a:endParaRPr lang="en-GB" sz="1100" dirty="0" smtClean="0"/>
          </a:p>
          <a:p>
            <a:pPr eaLnBrk="1" hangingPunct="1"/>
            <a:r>
              <a:rPr lang="en-GB" sz="1100" dirty="0" smtClean="0"/>
              <a:t>Prior (neo)adjuvant  	</a:t>
            </a:r>
            <a:br>
              <a:rPr lang="en-GB" sz="1100" dirty="0" smtClean="0"/>
            </a:br>
            <a:r>
              <a:rPr lang="en-GB" sz="1100" dirty="0" err="1" smtClean="0"/>
              <a:t>trastuzumab</a:t>
            </a:r>
            <a:r>
              <a:rPr lang="en-GB" sz="1100" dirty="0" smtClean="0"/>
              <a:t> (n = 88)</a:t>
            </a:r>
            <a:r>
              <a:rPr lang="en-US" sz="1100" dirty="0" smtClean="0"/>
              <a:t> 	10.4 	16.9 	0.62 (0.35‒1.07)</a:t>
            </a:r>
            <a:endParaRPr lang="en-GB" sz="1100" dirty="0" smtClean="0"/>
          </a:p>
          <a:p>
            <a:pPr eaLnBrk="1" hangingPunct="1"/>
            <a:endParaRPr lang="en-GB" sz="1100" dirty="0" smtClean="0"/>
          </a:p>
          <a:p>
            <a:pPr eaLnBrk="1" hangingPunct="1"/>
            <a:r>
              <a:rPr lang="en-GB" sz="1100" dirty="0" smtClean="0"/>
              <a:t>No prior (neo)adjuvant </a:t>
            </a:r>
            <a:br>
              <a:rPr lang="en-GB" sz="1100" dirty="0" smtClean="0"/>
            </a:br>
            <a:r>
              <a:rPr lang="en-GB" sz="1100" u="sng" dirty="0" err="1" smtClean="0"/>
              <a:t>trastuzumab</a:t>
            </a:r>
            <a:r>
              <a:rPr lang="en-GB" sz="1100" u="sng" dirty="0" smtClean="0"/>
              <a:t> (n = 288) 	</a:t>
            </a:r>
            <a:r>
              <a:rPr lang="en-US" sz="1100" u="sng" dirty="0" smtClean="0"/>
              <a:t>12.6 	</a:t>
            </a:r>
            <a:r>
              <a:rPr lang="en-GB" sz="1100" u="sng" dirty="0" smtClean="0"/>
              <a:t>21.6 	0.60 (0.43</a:t>
            </a:r>
            <a:r>
              <a:rPr lang="en-US" sz="1100" u="sng" dirty="0" smtClean="0"/>
              <a:t>‒0,83)</a:t>
            </a:r>
          </a:p>
          <a:p>
            <a:pPr eaLnBrk="1" hangingPunct="1"/>
            <a:endParaRPr lang="en-US" sz="1100" u="sng" dirty="0" smtClean="0"/>
          </a:p>
          <a:p>
            <a:pPr marL="182563" indent="-182563" eaLnBrk="1" hangingPunct="1"/>
            <a:r>
              <a:rPr lang="en-US" sz="1100" b="1" dirty="0" smtClean="0">
                <a:latin typeface="Imago" pitchFamily="2" charset="0"/>
              </a:rPr>
              <a:t>Reference</a:t>
            </a:r>
          </a:p>
          <a:p>
            <a:pPr marL="182563" indent="-182563" eaLnBrk="1" hangingPunct="1"/>
            <a:r>
              <a:rPr lang="en-US" sz="1100" dirty="0" err="1" smtClean="0">
                <a:latin typeface="Imago" pitchFamily="2" charset="0"/>
              </a:rPr>
              <a:t>Baselga</a:t>
            </a:r>
            <a:r>
              <a:rPr lang="en-US" sz="1100" dirty="0" smtClean="0">
                <a:latin typeface="Imago" pitchFamily="2" charset="0"/>
              </a:rPr>
              <a:t> J, Cortés J, Kim SB, </a:t>
            </a:r>
            <a:r>
              <a:rPr lang="en-US" sz="1100" dirty="0" err="1" smtClean="0">
                <a:latin typeface="Imago" pitchFamily="2" charset="0"/>
              </a:rPr>
              <a:t>Im</a:t>
            </a:r>
            <a:r>
              <a:rPr lang="en-US" sz="1100" dirty="0" smtClean="0">
                <a:latin typeface="Imago" pitchFamily="2" charset="0"/>
              </a:rPr>
              <a:t> SA, </a:t>
            </a:r>
            <a:r>
              <a:rPr lang="en-US" sz="1100" dirty="0" err="1" smtClean="0">
                <a:latin typeface="Imago" pitchFamily="2" charset="0"/>
              </a:rPr>
              <a:t>Hegg</a:t>
            </a:r>
            <a:r>
              <a:rPr lang="en-US" sz="1100" dirty="0" smtClean="0">
                <a:latin typeface="Imago" pitchFamily="2" charset="0"/>
              </a:rPr>
              <a:t> R, </a:t>
            </a:r>
            <a:r>
              <a:rPr lang="en-US" sz="1100" dirty="0" err="1" smtClean="0">
                <a:latin typeface="Imago" pitchFamily="2" charset="0"/>
              </a:rPr>
              <a:t>Im</a:t>
            </a:r>
            <a:r>
              <a:rPr lang="en-US" sz="1100" dirty="0" smtClean="0">
                <a:latin typeface="Imago" pitchFamily="2" charset="0"/>
              </a:rPr>
              <a:t> YH, et al. </a:t>
            </a:r>
            <a:r>
              <a:rPr lang="en-US" sz="1100" dirty="0" err="1" smtClean="0">
                <a:latin typeface="Imago" pitchFamily="2" charset="0"/>
              </a:rPr>
              <a:t>Pertuzumab</a:t>
            </a:r>
            <a:r>
              <a:rPr lang="en-US" sz="1100" dirty="0" smtClean="0">
                <a:latin typeface="Imago" pitchFamily="2" charset="0"/>
              </a:rPr>
              <a:t> plus </a:t>
            </a:r>
            <a:r>
              <a:rPr lang="en-US" sz="1100" dirty="0" err="1" smtClean="0">
                <a:latin typeface="Imago" pitchFamily="2" charset="0"/>
              </a:rPr>
              <a:t>trastuzumab</a:t>
            </a:r>
            <a:r>
              <a:rPr lang="en-US" sz="1100" dirty="0" smtClean="0">
                <a:latin typeface="Imago" pitchFamily="2" charset="0"/>
              </a:rPr>
              <a:t> plus </a:t>
            </a:r>
            <a:r>
              <a:rPr lang="en-US" sz="1100" dirty="0" err="1" smtClean="0">
                <a:latin typeface="Imago" pitchFamily="2" charset="0"/>
              </a:rPr>
              <a:t>docetaxel</a:t>
            </a:r>
            <a:r>
              <a:rPr lang="en-US" sz="1100" dirty="0" smtClean="0">
                <a:latin typeface="Imago" pitchFamily="2" charset="0"/>
              </a:rPr>
              <a:t> for metastatic breast cancer. N </a:t>
            </a:r>
            <a:r>
              <a:rPr lang="en-US" sz="1100" dirty="0" err="1" smtClean="0">
                <a:latin typeface="Imago" pitchFamily="2" charset="0"/>
              </a:rPr>
              <a:t>Engl</a:t>
            </a:r>
            <a:r>
              <a:rPr lang="en-US" sz="1100" dirty="0" smtClean="0">
                <a:latin typeface="Imago" pitchFamily="2" charset="0"/>
              </a:rPr>
              <a:t> J Med 2012;366:109–119. </a:t>
            </a:r>
          </a:p>
          <a:p>
            <a:pPr eaLnBrk="1" hangingPunct="1"/>
            <a:endParaRPr lang="en-GB" sz="1100" u="sng" dirty="0" smtClean="0"/>
          </a:p>
          <a:p>
            <a:pPr eaLnBrk="1" hangingPunct="1"/>
            <a:endParaRPr lang="en-GB" dirty="0" smtClean="0"/>
          </a:p>
          <a:p>
            <a:pPr marL="180975" indent="-180975"/>
            <a:endParaRPr lang="en-GB" dirty="0"/>
          </a:p>
        </p:txBody>
      </p:sp>
      <p:sp>
        <p:nvSpPr>
          <p:cNvPr id="4" name="Slide Number Placeholder 3"/>
          <p:cNvSpPr>
            <a:spLocks noGrp="1"/>
          </p:cNvSpPr>
          <p:nvPr>
            <p:ph type="sldNum" sz="quarter" idx="10"/>
          </p:nvPr>
        </p:nvSpPr>
        <p:spPr/>
        <p:txBody>
          <a:bodyPr/>
          <a:lstStyle/>
          <a:p>
            <a:pPr>
              <a:defRPr/>
            </a:pPr>
            <a:fld id="{C5B977D7-540A-4281-8F47-DEE92733122D}" type="slidenum">
              <a:rPr lang="en-US" smtClean="0"/>
              <a:pPr>
                <a:defRPr/>
              </a:pPr>
              <a:t>53</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B03C5F-8A90-4B14-897A-4D3D1B3C2202}" type="slidenum">
              <a:rPr lang="en-GB" smtClean="0">
                <a:solidFill>
                  <a:prstClr val="black"/>
                </a:solidFill>
              </a:rPr>
              <a:pPr/>
              <a:t>54</a:t>
            </a:fld>
            <a:endParaRPr lang="en-GB">
              <a:solidFill>
                <a:prstClr val="black"/>
              </a:solidFill>
            </a:endParaRPr>
          </a:p>
        </p:txBody>
      </p:sp>
    </p:spTree>
    <p:extLst>
      <p:ext uri="{BB962C8B-B14F-4D97-AF65-F5344CB8AC3E}">
        <p14:creationId xmlns:p14="http://schemas.microsoft.com/office/powerpoint/2010/main" xmlns="" val="2075728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s-CZ" smtClean="0"/>
          </a:p>
        </p:txBody>
      </p:sp>
      <p:sp>
        <p:nvSpPr>
          <p:cNvPr id="40964" name="Slide Number Placeholder 3"/>
          <p:cNvSpPr>
            <a:spLocks noGrp="1"/>
          </p:cNvSpPr>
          <p:nvPr>
            <p:ph type="sldNum" sz="quarter" idx="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defTabSz="457200" fontAlgn="base">
              <a:spcBef>
                <a:spcPct val="0"/>
              </a:spcBef>
              <a:spcAft>
                <a:spcPct val="0"/>
              </a:spcAft>
              <a:defRPr>
                <a:solidFill>
                  <a:schemeClr val="tx1"/>
                </a:solidFill>
                <a:latin typeface="Arial" pitchFamily="34" charset="0"/>
              </a:defRPr>
            </a:lvl6pPr>
            <a:lvl7pPr marL="2971800" indent="-228600" defTabSz="457200" fontAlgn="base">
              <a:spcBef>
                <a:spcPct val="0"/>
              </a:spcBef>
              <a:spcAft>
                <a:spcPct val="0"/>
              </a:spcAft>
              <a:defRPr>
                <a:solidFill>
                  <a:schemeClr val="tx1"/>
                </a:solidFill>
                <a:latin typeface="Arial" pitchFamily="34" charset="0"/>
              </a:defRPr>
            </a:lvl7pPr>
            <a:lvl8pPr marL="3429000" indent="-228600" defTabSz="457200" fontAlgn="base">
              <a:spcBef>
                <a:spcPct val="0"/>
              </a:spcBef>
              <a:spcAft>
                <a:spcPct val="0"/>
              </a:spcAft>
              <a:defRPr>
                <a:solidFill>
                  <a:schemeClr val="tx1"/>
                </a:solidFill>
                <a:latin typeface="Arial" pitchFamily="34" charset="0"/>
              </a:defRPr>
            </a:lvl8pPr>
            <a:lvl9pPr marL="3886200" indent="-228600" defTabSz="45720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fld id="{8552A767-ABC8-4CED-B594-7088E2DDC132}" type="slidenum">
              <a:rPr lang="en-US" smtClean="0">
                <a:solidFill>
                  <a:prstClr val="black"/>
                </a:solidFill>
                <a:latin typeface="Calibri" pitchFamily="34" charset="0"/>
              </a:rPr>
              <a:pPr fontAlgn="base">
                <a:spcBef>
                  <a:spcPct val="0"/>
                </a:spcBef>
                <a:spcAft>
                  <a:spcPct val="0"/>
                </a:spcAft>
                <a:defRPr/>
              </a:pPr>
              <a:t>57</a:t>
            </a:fld>
            <a:endParaRPr lang="en-US" smtClean="0">
              <a:solidFill>
                <a:prstClr val="black"/>
              </a:solidFill>
              <a:latin typeface="Calibri"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687388"/>
            <a:ext cx="4581525" cy="34353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4D355CB-1B11-4A3C-A8DB-FCF4E49F79E9}"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xmlns="" val="24799719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hangingPunct="1"/>
            <a:fld id="{AE8F2215-66D9-46AF-96B0-9D5B0BDC2CD9}" type="slidenum">
              <a:rPr lang="en-US">
                <a:solidFill>
                  <a:srgbClr val="000000"/>
                </a:solidFill>
                <a:ea typeface="MS PGothic" pitchFamily="34" charset="-128"/>
              </a:rPr>
              <a:pPr eaLnBrk="1" hangingPunct="1"/>
              <a:t>60</a:t>
            </a:fld>
            <a:endParaRPr lang="en-US">
              <a:solidFill>
                <a:srgbClr val="000000"/>
              </a:solidFill>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7"/>
          <p:cNvSpPr>
            <a:spLocks noGrp="1" noChangeArrowheads="1"/>
          </p:cNvSpPr>
          <p:nvPr>
            <p:ph type="sldNum" sz="quarter"/>
          </p:nvPr>
        </p:nvSpPr>
        <p:spPr>
          <a:noFill/>
        </p:spPr>
        <p:txBody>
          <a:bodyPr/>
          <a:lstStyle/>
          <a:p>
            <a:fld id="{4F2502C2-F2DB-482F-B813-A671880DB225}" type="slidenum">
              <a:rPr lang="cs-CZ" smtClean="0"/>
              <a:pPr/>
              <a:t>5</a:t>
            </a:fld>
            <a:endParaRPr lang="cs-CZ" smtClean="0"/>
          </a:p>
        </p:txBody>
      </p:sp>
      <p:sp>
        <p:nvSpPr>
          <p:cNvPr id="35843" name="Rectangle 1"/>
          <p:cNvSpPr>
            <a:spLocks noGrp="1" noRot="1" noChangeAspect="1" noChangeArrowheads="1" noTextEdit="1"/>
          </p:cNvSpPr>
          <p:nvPr>
            <p:ph type="sldImg"/>
          </p:nvPr>
        </p:nvSpPr>
        <p:spPr>
          <a:xfrm>
            <a:off x="1149350" y="692150"/>
            <a:ext cx="4556125" cy="3416300"/>
          </a:xfrm>
          <a:ln/>
        </p:spPr>
      </p:sp>
      <p:sp>
        <p:nvSpPr>
          <p:cNvPr id="35844" name="Rectangle 2"/>
          <p:cNvSpPr>
            <a:spLocks noGrp="1" noChangeArrowheads="1"/>
          </p:cNvSpPr>
          <p:nvPr>
            <p:ph type="body" idx="1"/>
          </p:nvPr>
        </p:nvSpPr>
        <p:spPr>
          <a:xfrm>
            <a:off x="912813" y="4343400"/>
            <a:ext cx="5030787" cy="4114800"/>
          </a:xfrm>
          <a:noFill/>
          <a:ln/>
        </p:spPr>
        <p:txBody>
          <a:bodyPr wrap="none" anchor="ctr"/>
          <a:lstStyle/>
          <a:p>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a:t>
            </a:r>
          </a:p>
          <a:p>
            <a:r>
              <a:rPr lang="en-US" b="0" dirty="0" smtClean="0"/>
              <a:t>Krop I,</a:t>
            </a:r>
            <a:r>
              <a:rPr lang="en-US" b="0" baseline="0" dirty="0" smtClean="0"/>
              <a:t> </a:t>
            </a:r>
            <a:r>
              <a:rPr lang="en-US" b="0" dirty="0" smtClean="0"/>
              <a:t>Lin N, Blackwell K, </a:t>
            </a:r>
            <a:r>
              <a:rPr lang="en-US" b="0" i="1" dirty="0" smtClean="0"/>
              <a:t>et al</a:t>
            </a:r>
            <a:r>
              <a:rPr lang="en-US" b="0" i="0" dirty="0" smtClean="0"/>
              <a:t>. Efficacy and Safety of Trastuzumab Emtansine (T-DM1) vs Lapatinib Plus Capecitabine in Patients With Human Epidermal Growth Factor Receptor 2–Positive Metastatic Breast Cancer and Central Nervous System Metastases: Results From a Retrospective Exploratory Analysis of EMILIA. </a:t>
            </a:r>
            <a:r>
              <a:rPr lang="en-US" b="0" i="1" dirty="0" smtClean="0"/>
              <a:t>Cancer Res </a:t>
            </a:r>
            <a:r>
              <a:rPr lang="en-US" b="0" i="0" dirty="0" smtClean="0"/>
              <a:t>2013; </a:t>
            </a:r>
            <a:r>
              <a:rPr lang="en-US" b="1" i="0" dirty="0" smtClean="0"/>
              <a:t>73 (15 December suppl.):</a:t>
            </a:r>
            <a:r>
              <a:rPr lang="en-US" b="0" i="0" baseline="0" dirty="0" smtClean="0"/>
              <a:t> P4-12-27 (and associated poster presentation).</a:t>
            </a:r>
            <a:endParaRPr lang="en-GB" dirty="0"/>
          </a:p>
        </p:txBody>
      </p:sp>
      <p:sp>
        <p:nvSpPr>
          <p:cNvPr id="4" name="Slide Number Placeholder 3"/>
          <p:cNvSpPr>
            <a:spLocks noGrp="1"/>
          </p:cNvSpPr>
          <p:nvPr>
            <p:ph type="sldNum" sz="quarter" idx="10"/>
          </p:nvPr>
        </p:nvSpPr>
        <p:spPr/>
        <p:txBody>
          <a:bodyPr/>
          <a:lstStyle/>
          <a:p>
            <a:pPr>
              <a:defRPr/>
            </a:pPr>
            <a:fld id="{0B44AFC1-59DA-4C08-8519-DD96551ED66E}" type="slidenum">
              <a:rPr lang="en-US" smtClean="0">
                <a:solidFill>
                  <a:prstClr val="black"/>
                </a:solidFill>
              </a:rPr>
              <a:pPr>
                <a:defRPr/>
              </a:pPr>
              <a:t>61</a:t>
            </a:fld>
            <a:endParaRPr lang="en-US" dirty="0">
              <a:solidFill>
                <a:prstClr val="black"/>
              </a:solidFill>
            </a:endParaRPr>
          </a:p>
        </p:txBody>
      </p:sp>
    </p:spTree>
    <p:extLst>
      <p:ext uri="{BB962C8B-B14F-4D97-AF65-F5344CB8AC3E}">
        <p14:creationId xmlns:p14="http://schemas.microsoft.com/office/powerpoint/2010/main" xmlns="" val="36364125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LP</a:t>
            </a:r>
            <a:r>
              <a:rPr lang="cs-CZ" baseline="0" dirty="0" smtClean="0"/>
              <a:t> </a:t>
            </a:r>
            <a:r>
              <a:rPr lang="cs-CZ" baseline="0" dirty="0" err="1" smtClean="0"/>
              <a:t>Kadcyla</a:t>
            </a:r>
            <a:r>
              <a:rPr lang="cs-CZ" baseline="0" dirty="0" smtClean="0"/>
              <a:t> je hrazen od 1.3. 2015 , VZP hradí léčbu mimo paušál </a:t>
            </a:r>
            <a:r>
              <a:rPr lang="cs-CZ" baseline="0" dirty="0" err="1" smtClean="0"/>
              <a:t>centrových</a:t>
            </a:r>
            <a:r>
              <a:rPr lang="cs-CZ" baseline="0" dirty="0" smtClean="0"/>
              <a:t> léků – „ platba za pacientem“</a:t>
            </a:r>
            <a:endParaRPr lang="cs-CZ" dirty="0"/>
          </a:p>
        </p:txBody>
      </p:sp>
      <p:sp>
        <p:nvSpPr>
          <p:cNvPr id="4" name="Zástupný symbol pro číslo snímku 3"/>
          <p:cNvSpPr>
            <a:spLocks noGrp="1"/>
          </p:cNvSpPr>
          <p:nvPr>
            <p:ph type="sldNum" sz="quarter" idx="10"/>
          </p:nvPr>
        </p:nvSpPr>
        <p:spPr/>
        <p:txBody>
          <a:bodyPr/>
          <a:lstStyle/>
          <a:p>
            <a:fld id="{4A94C682-0305-4AC7-90DD-8FDEB27FD4DA}" type="slidenum">
              <a:rPr lang="cs-CZ" smtClean="0"/>
              <a:pPr/>
              <a:t>62</a:t>
            </a:fld>
            <a:endParaRPr lang="cs-CZ"/>
          </a:p>
        </p:txBody>
      </p:sp>
    </p:spTree>
    <p:extLst>
      <p:ext uri="{BB962C8B-B14F-4D97-AF65-F5344CB8AC3E}">
        <p14:creationId xmlns:p14="http://schemas.microsoft.com/office/powerpoint/2010/main" xmlns="" val="11026540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p:spPr>
        <p:txBody>
          <a:bodyPr/>
          <a:lstStyle/>
          <a:p>
            <a:pPr eaLnBrk="1" hangingPunct="1"/>
            <a:endParaRPr lang="en-GB" smtClean="0">
              <a:latin typeface="Arial" pitchFamily="34" charset="0"/>
            </a:endParaRPr>
          </a:p>
        </p:txBody>
      </p:sp>
      <p:sp>
        <p:nvSpPr>
          <p:cNvPr id="227332" name="Slide Number Placeholder 3"/>
          <p:cNvSpPr txBox="1">
            <a:spLocks noGrp="1"/>
          </p:cNvSpPr>
          <p:nvPr/>
        </p:nvSpPr>
        <p:spPr bwMode="auto">
          <a:xfrm>
            <a:off x="3884615" y="8684928"/>
            <a:ext cx="2971800" cy="457512"/>
          </a:xfrm>
          <a:prstGeom prst="rect">
            <a:avLst/>
          </a:prstGeom>
          <a:noFill/>
          <a:ln w="9525">
            <a:noFill/>
            <a:miter lim="800000"/>
            <a:headEnd/>
            <a:tailEnd/>
          </a:ln>
        </p:spPr>
        <p:txBody>
          <a:bodyPr lIns="93177" tIns="46589" rIns="93177" bIns="46589" anchor="b"/>
          <a:lstStyle/>
          <a:p>
            <a:pPr algn="r" defTabSz="931863"/>
            <a:fld id="{7A33E07E-D742-427B-8DF5-D7B197392B70}" type="slidenum">
              <a:rPr lang="en-US"/>
              <a:pPr algn="r" defTabSz="931863"/>
              <a:t>68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a:xfrm>
            <a:off x="695325" y="4347148"/>
            <a:ext cx="5487988" cy="4116050"/>
          </a:xfrm>
          <a:noFill/>
          <a:ln/>
        </p:spPr>
        <p:txBody>
          <a:bodyPr lIns="0" tIns="0" rIns="0" bIns="0"/>
          <a:lstStyle/>
          <a:p>
            <a:pPr marL="225425" indent="-225425">
              <a:buFontTx/>
              <a:buChar char="•"/>
            </a:pPr>
            <a:endParaRPr lang="en-US" smtClean="0">
              <a:latin typeface="Arial" pitchFamily="34" charset="0"/>
            </a:endParaRPr>
          </a:p>
        </p:txBody>
      </p:sp>
      <p:sp>
        <p:nvSpPr>
          <p:cNvPr id="226308" name="Slide Number Placeholder 3"/>
          <p:cNvSpPr txBox="1">
            <a:spLocks noGrp="1"/>
          </p:cNvSpPr>
          <p:nvPr/>
        </p:nvSpPr>
        <p:spPr bwMode="auto">
          <a:xfrm>
            <a:off x="3886200" y="8686490"/>
            <a:ext cx="2970213" cy="455951"/>
          </a:xfrm>
          <a:prstGeom prst="rect">
            <a:avLst/>
          </a:prstGeom>
          <a:noFill/>
          <a:ln w="9525">
            <a:noFill/>
            <a:miter lim="800000"/>
            <a:headEnd/>
            <a:tailEnd/>
          </a:ln>
        </p:spPr>
        <p:txBody>
          <a:bodyPr lIns="92277" tIns="46140" rIns="92277" bIns="46140" anchor="b"/>
          <a:lstStyle/>
          <a:p>
            <a:pPr algn="r" defTabSz="922338"/>
            <a:fld id="{C53BC569-ACAB-4C0D-AE61-C56CA2E9B06C}" type="slidenum">
              <a:rPr lang="en-US">
                <a:solidFill>
                  <a:srgbClr val="000000"/>
                </a:solidFill>
              </a:rPr>
              <a:pPr algn="r" defTabSz="922338"/>
              <a:t>69</a:t>
            </a:fld>
            <a:endParaRPr lang="en-US">
              <a:solidFill>
                <a:srgbClr val="000000"/>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49554" y="4233103"/>
            <a:ext cx="6048806" cy="4757043"/>
          </a:xfrm>
        </p:spPr>
        <p:txBody>
          <a:bodyPr>
            <a:normAutofit/>
          </a:bodyPr>
          <a:lstStyle/>
          <a:p>
            <a:pPr>
              <a:buNone/>
            </a:pPr>
            <a:r>
              <a:rPr lang="en-US" b="1" dirty="0" smtClean="0"/>
              <a:t>EVE+EXE improved PFS in patients regardless of the presence of visceral metastases.</a:t>
            </a:r>
            <a:endParaRPr lang="en-US" sz="1000" b="1" kern="1200" baseline="0" dirty="0" smtClean="0">
              <a:solidFill>
                <a:schemeClr val="tx1"/>
              </a:solidFill>
              <a:latin typeface="+mn-lt"/>
              <a:ea typeface="MS PGothic" pitchFamily="34" charset="-128"/>
              <a:cs typeface="Arial" pitchFamily="34" charset="0"/>
            </a:endParaRPr>
          </a:p>
          <a:p>
            <a:pPr marL="91440" lvl="1" indent="-91440">
              <a:lnSpc>
                <a:spcPct val="100000"/>
              </a:lnSpc>
              <a:spcBef>
                <a:spcPts val="600"/>
              </a:spcBef>
              <a:buFont typeface="Arial" pitchFamily="34" charset="0"/>
              <a:buChar char="•"/>
            </a:pPr>
            <a:r>
              <a:rPr lang="en-US" kern="1200" baseline="0" dirty="0" smtClean="0">
                <a:solidFill>
                  <a:schemeClr val="tx1"/>
                </a:solidFill>
                <a:latin typeface="+mn-lt"/>
                <a:ea typeface="MS PGothic" pitchFamily="34" charset="-128"/>
                <a:cs typeface="Arial" pitchFamily="34" charset="0"/>
              </a:rPr>
              <a:t>56% (406/724) of patients had visceral metastases at baseline;</a:t>
            </a:r>
            <a:r>
              <a:rPr lang="en-US" kern="1200" dirty="0" smtClean="0">
                <a:solidFill>
                  <a:schemeClr val="tx1"/>
                </a:solidFill>
                <a:latin typeface="+mn-lt"/>
                <a:ea typeface="MS PGothic" pitchFamily="34" charset="-128"/>
                <a:cs typeface="Arial" pitchFamily="34" charset="0"/>
              </a:rPr>
              <a:t> 37% (271/724) had ≥ 3 organs involved; </a:t>
            </a:r>
            <a:br>
              <a:rPr lang="en-US" kern="1200" dirty="0" smtClean="0">
                <a:solidFill>
                  <a:schemeClr val="tx1"/>
                </a:solidFill>
                <a:latin typeface="+mn-lt"/>
                <a:ea typeface="MS PGothic" pitchFamily="34" charset="-128"/>
                <a:cs typeface="Arial" pitchFamily="34" charset="0"/>
              </a:rPr>
            </a:br>
            <a:r>
              <a:rPr lang="en-US" kern="1200" dirty="0" smtClean="0">
                <a:solidFill>
                  <a:schemeClr val="tx1"/>
                </a:solidFill>
                <a:latin typeface="+mn-lt"/>
                <a:ea typeface="MS PGothic" pitchFamily="34" charset="-128"/>
                <a:cs typeface="Arial" pitchFamily="34" charset="0"/>
              </a:rPr>
              <a:t>21% (151/724) patients had bone-only metastases</a:t>
            </a:r>
            <a:endParaRPr lang="en-US" kern="1200" baseline="0" dirty="0" smtClean="0">
              <a:solidFill>
                <a:schemeClr val="tx1"/>
              </a:solidFill>
              <a:latin typeface="+mn-lt"/>
              <a:ea typeface="MS PGothic" pitchFamily="34" charset="-128"/>
              <a:cs typeface="Arial" pitchFamily="34" charset="0"/>
            </a:endParaRPr>
          </a:p>
          <a:p>
            <a:pPr marL="91440" lvl="1" indent="-91440">
              <a:lnSpc>
                <a:spcPct val="100000"/>
              </a:lnSpc>
              <a:spcBef>
                <a:spcPts val="600"/>
              </a:spcBef>
              <a:buFont typeface="Arial" pitchFamily="34" charset="0"/>
              <a:buChar char="•"/>
            </a:pPr>
            <a:r>
              <a:rPr lang="en-US" kern="1200" baseline="0" dirty="0" smtClean="0">
                <a:solidFill>
                  <a:schemeClr val="tx1"/>
                </a:solidFill>
                <a:latin typeface="+mn-lt"/>
                <a:ea typeface="MS PGothic" pitchFamily="34" charset="-128"/>
                <a:cs typeface="Arial" pitchFamily="34" charset="0"/>
              </a:rPr>
              <a:t>Patients with visceral metastases had an estimated 53% risk reduction for PFS events</a:t>
            </a:r>
            <a:r>
              <a:rPr lang="en-US" kern="1200" dirty="0" smtClean="0">
                <a:solidFill>
                  <a:schemeClr val="tx1"/>
                </a:solidFill>
                <a:latin typeface="+mn-lt"/>
                <a:ea typeface="MS PGothic" pitchFamily="34" charset="-128"/>
                <a:cs typeface="Arial" pitchFamily="34" charset="0"/>
              </a:rPr>
              <a:t> </a:t>
            </a:r>
            <a:r>
              <a:rPr lang="it-IT" sz="1000" kern="1200" baseline="0" dirty="0" smtClean="0">
                <a:solidFill>
                  <a:schemeClr val="tx1"/>
                </a:solidFill>
                <a:latin typeface="+mn-lt"/>
                <a:ea typeface="MS PGothic" pitchFamily="34" charset="-128"/>
                <a:cs typeface="Arial" pitchFamily="34" charset="0"/>
              </a:rPr>
              <a:t>(HR=0.47; 95% CI, 0.37-0.60; Figure A)</a:t>
            </a:r>
          </a:p>
          <a:p>
            <a:pPr marL="365760" lvl="2" indent="-91440">
              <a:lnSpc>
                <a:spcPct val="100000"/>
              </a:lnSpc>
              <a:spcBef>
                <a:spcPts val="600"/>
              </a:spcBef>
              <a:buFont typeface="Arial" pitchFamily="34" charset="0"/>
              <a:buChar char="‒"/>
            </a:pPr>
            <a:r>
              <a:rPr lang="en-US" dirty="0" smtClean="0"/>
              <a:t>EVE+EXE improved PFS in patients with visceral metastases regardless of ECOG PS</a:t>
            </a:r>
          </a:p>
          <a:p>
            <a:pPr marL="548640" lvl="3" indent="-91440">
              <a:lnSpc>
                <a:spcPct val="100000"/>
              </a:lnSpc>
              <a:spcBef>
                <a:spcPts val="600"/>
              </a:spcBef>
              <a:buFont typeface="Wingdings" pitchFamily="2" charset="2"/>
              <a:buChar char="§"/>
            </a:pPr>
            <a:r>
              <a:rPr lang="en-US" dirty="0" smtClean="0"/>
              <a:t>Median PFS for ECOG PS=0 was higher for EVE+EXE (6.83 mo) vs PBO+EXE (2.76 mo)</a:t>
            </a:r>
          </a:p>
          <a:p>
            <a:pPr marL="548640" lvl="3" indent="-91440">
              <a:lnSpc>
                <a:spcPct val="100000"/>
              </a:lnSpc>
              <a:spcBef>
                <a:spcPts val="600"/>
              </a:spcBef>
              <a:buFont typeface="Wingdings" pitchFamily="2" charset="2"/>
              <a:buChar char="§"/>
            </a:pPr>
            <a:r>
              <a:rPr lang="en-US" dirty="0" smtClean="0"/>
              <a:t>Median PFS for ECOG PS≥1 was higher for EVE+EXE (6.77 mo) vs PBO+EXE (1.45 mo)</a:t>
            </a:r>
            <a:endParaRPr lang="en-US" kern="1200" baseline="0" dirty="0" smtClean="0">
              <a:solidFill>
                <a:schemeClr val="tx1"/>
              </a:solidFill>
              <a:latin typeface="+mn-lt"/>
              <a:ea typeface="MS PGothic" pitchFamily="34" charset="-128"/>
              <a:cs typeface="Arial" pitchFamily="34" charset="0"/>
            </a:endParaRPr>
          </a:p>
          <a:p>
            <a:pPr marL="91440" lvl="1" indent="-91440">
              <a:lnSpc>
                <a:spcPct val="100000"/>
              </a:lnSpc>
              <a:spcBef>
                <a:spcPts val="600"/>
              </a:spcBef>
              <a:buFont typeface="Arial" pitchFamily="34" charset="0"/>
              <a:buChar char="•"/>
            </a:pPr>
            <a:r>
              <a:rPr lang="en-US" kern="1200" baseline="0" dirty="0" smtClean="0">
                <a:solidFill>
                  <a:schemeClr val="tx1"/>
                </a:solidFill>
                <a:latin typeface="+mn-lt"/>
                <a:ea typeface="MS PGothic" pitchFamily="34" charset="-128"/>
                <a:cs typeface="Arial" pitchFamily="34" charset="0"/>
              </a:rPr>
              <a:t>Patients without visceral metastases had an estimated 59% risk reduction for PFS events</a:t>
            </a:r>
            <a:r>
              <a:rPr lang="en-US" kern="1200" dirty="0" smtClean="0">
                <a:solidFill>
                  <a:schemeClr val="tx1"/>
                </a:solidFill>
                <a:latin typeface="+mn-lt"/>
                <a:ea typeface="MS PGothic" pitchFamily="34" charset="-128"/>
                <a:cs typeface="Arial" pitchFamily="34" charset="0"/>
              </a:rPr>
              <a:t> </a:t>
            </a:r>
            <a:r>
              <a:rPr lang="it-IT" sz="1000" kern="1200" baseline="0" dirty="0" smtClean="0">
                <a:solidFill>
                  <a:schemeClr val="tx1"/>
                </a:solidFill>
                <a:latin typeface="+mn-lt"/>
                <a:ea typeface="MS PGothic" pitchFamily="34" charset="-128"/>
                <a:cs typeface="Arial" pitchFamily="34" charset="0"/>
              </a:rPr>
              <a:t>(HR=0.41; 95% CI, 0.31-0.55; Figure B)</a:t>
            </a:r>
          </a:p>
          <a:p>
            <a:pPr marL="91440" lvl="1" indent="-91440">
              <a:lnSpc>
                <a:spcPct val="100000"/>
              </a:lnSpc>
              <a:spcBef>
                <a:spcPts val="600"/>
              </a:spcBef>
              <a:buFont typeface="Arial" pitchFamily="34" charset="0"/>
              <a:buChar char="•"/>
            </a:pPr>
            <a:r>
              <a:rPr lang="it-IT" sz="1000" kern="1200" baseline="0" dirty="0" smtClean="0">
                <a:solidFill>
                  <a:schemeClr val="tx1"/>
                </a:solidFill>
                <a:latin typeface="+mn-lt"/>
                <a:ea typeface="MS PGothic" pitchFamily="34" charset="-128"/>
                <a:cs typeface="Arial" pitchFamily="34" charset="0"/>
              </a:rPr>
              <a:t>Visceral includes lung, liver, spleen, pleural effusions, pericardial effusions, peritoneum, ascites, ovary, and CNS (spinal cord, brain, and meninges)</a:t>
            </a:r>
          </a:p>
          <a:p>
            <a:pPr marL="91440" lvl="1" indent="-91440">
              <a:lnSpc>
                <a:spcPct val="100000"/>
              </a:lnSpc>
              <a:spcBef>
                <a:spcPts val="600"/>
              </a:spcBef>
              <a:buFont typeface="Arial" pitchFamily="34" charset="0"/>
              <a:buChar char="•"/>
            </a:pPr>
            <a:r>
              <a:rPr lang="it-IT" sz="1000" kern="1200" baseline="0" dirty="0" smtClean="0">
                <a:solidFill>
                  <a:schemeClr val="tx1"/>
                </a:solidFill>
                <a:latin typeface="+mn-lt"/>
                <a:ea typeface="MS PGothic" pitchFamily="34" charset="-128"/>
                <a:cs typeface="Arial" pitchFamily="34" charset="0"/>
              </a:rPr>
              <a:t>Nonvisceral metastases included both bone and non-bone lesions (eg, lymph nodes)</a:t>
            </a:r>
          </a:p>
          <a:p>
            <a:pPr marL="91440" lvl="1" indent="-91440">
              <a:lnSpc>
                <a:spcPct val="100000"/>
              </a:lnSpc>
              <a:spcBef>
                <a:spcPts val="600"/>
              </a:spcBef>
              <a:buFont typeface="Arial" pitchFamily="34" charset="0"/>
              <a:buChar char="•"/>
            </a:pPr>
            <a:r>
              <a:rPr lang="it-IT" sz="1000" kern="1200" baseline="0" dirty="0" smtClean="0">
                <a:solidFill>
                  <a:schemeClr val="tx1"/>
                </a:solidFill>
                <a:latin typeface="+mn-lt"/>
                <a:ea typeface="MS PGothic" pitchFamily="34" charset="-128"/>
                <a:cs typeface="Arial" pitchFamily="34" charset="0"/>
              </a:rPr>
              <a:t>406 patients had visceral disease at baseline; 318 patients had nonvisceral disease at baseline; of the 318 patients with nonvisceral disease, 151 patients had bone-only lesions at baseline</a:t>
            </a:r>
          </a:p>
          <a:p>
            <a:pPr marL="91440" lvl="1" indent="-91440">
              <a:lnSpc>
                <a:spcPct val="100000"/>
              </a:lnSpc>
              <a:spcBef>
                <a:spcPts val="600"/>
              </a:spcBef>
              <a:buFont typeface="Arial" pitchFamily="34" charset="0"/>
              <a:buChar char="•"/>
            </a:pPr>
            <a:r>
              <a:rPr lang="en-US" kern="1200" baseline="0" dirty="0" smtClean="0">
                <a:solidFill>
                  <a:schemeClr val="tx1"/>
                </a:solidFill>
                <a:latin typeface="+mn-lt"/>
                <a:ea typeface="MS PGothic" pitchFamily="34" charset="-128"/>
                <a:cs typeface="Arial" pitchFamily="34" charset="0"/>
              </a:rPr>
              <a:t>EVE+EXE also improved PFS in patients with bone-only metastases (12.88 mo EVE+EXE</a:t>
            </a:r>
            <a:r>
              <a:rPr lang="en-US" kern="1200" dirty="0" smtClean="0">
                <a:solidFill>
                  <a:schemeClr val="tx1"/>
                </a:solidFill>
                <a:latin typeface="+mn-lt"/>
                <a:ea typeface="MS PGothic" pitchFamily="34" charset="-128"/>
                <a:cs typeface="Arial" pitchFamily="34" charset="0"/>
              </a:rPr>
              <a:t> </a:t>
            </a:r>
            <a:r>
              <a:rPr lang="en-US" sz="1000" kern="1200" baseline="0" dirty="0" smtClean="0">
                <a:solidFill>
                  <a:schemeClr val="tx1"/>
                </a:solidFill>
                <a:latin typeface="+mn-lt"/>
                <a:ea typeface="MS PGothic" pitchFamily="34" charset="-128"/>
                <a:cs typeface="Arial" pitchFamily="34" charset="0"/>
              </a:rPr>
              <a:t>vs 5.29 mo PBO+EXE; HR=0.33; 95% CI, 0.21-0.53; Figure C)</a:t>
            </a:r>
          </a:p>
          <a:p>
            <a:pPr marL="91440" lvl="1" indent="-91440">
              <a:lnSpc>
                <a:spcPct val="100000"/>
              </a:lnSpc>
              <a:spcBef>
                <a:spcPts val="600"/>
              </a:spcBef>
              <a:buFont typeface="Arial" pitchFamily="34" charset="0"/>
              <a:buChar char="•"/>
            </a:pPr>
            <a:r>
              <a:rPr lang="en-US" dirty="0" smtClean="0"/>
              <a:t>Even though patients with visceral disease had shorter PFS in general compared with non-visceral and bone-only disease, the benefit of adding EVE to EXE was maintained</a:t>
            </a:r>
          </a:p>
          <a:p>
            <a:pPr marL="365760" lvl="2" indent="-91440">
              <a:lnSpc>
                <a:spcPct val="100000"/>
              </a:lnSpc>
              <a:spcBef>
                <a:spcPts val="600"/>
              </a:spcBef>
              <a:buFont typeface="Arial" pitchFamily="34" charset="0"/>
              <a:buChar char="‒"/>
            </a:pPr>
            <a:r>
              <a:rPr lang="en-US" dirty="0" smtClean="0"/>
              <a:t>The &gt;4-month extension in PFS warrants the use of this combination in patients with visceral disease. Furthermore, the majority of patients in BOLERO-2 had 2 or more sites of metastases, and a large proportion had visceral metastases</a:t>
            </a:r>
          </a:p>
          <a:p>
            <a:pPr marL="365760" lvl="2" indent="-91440">
              <a:lnSpc>
                <a:spcPct val="100000"/>
              </a:lnSpc>
              <a:spcBef>
                <a:spcPts val="600"/>
              </a:spcBef>
              <a:buFont typeface="Arial" pitchFamily="34" charset="0"/>
              <a:buChar char="‒"/>
            </a:pPr>
            <a:r>
              <a:rPr lang="en-US" dirty="0" smtClean="0"/>
              <a:t>Therefore, EVE + EXE provides meaningful benefit to patients who are typically considered chemotherapy candidates</a:t>
            </a:r>
          </a:p>
        </p:txBody>
      </p:sp>
      <p:sp>
        <p:nvSpPr>
          <p:cNvPr id="4" name="Slide Number Placeholder 3"/>
          <p:cNvSpPr>
            <a:spLocks noGrp="1"/>
          </p:cNvSpPr>
          <p:nvPr>
            <p:ph type="sldNum" sz="quarter" idx="10"/>
          </p:nvPr>
        </p:nvSpPr>
        <p:spPr/>
        <p:txBody>
          <a:bodyPr/>
          <a:lstStyle/>
          <a:p>
            <a:pPr>
              <a:defRPr/>
            </a:pPr>
            <a:fld id="{95553497-B73C-4D6C-A5D8-073F6759025E}" type="slidenum">
              <a:rPr lang="en-US" smtClean="0"/>
              <a:pPr>
                <a:defRPr/>
              </a:pPr>
              <a:t>70</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1143000" y="685800"/>
            <a:ext cx="4572000" cy="3429000"/>
          </a:xfrm>
          <a:ln/>
        </p:spPr>
      </p:sp>
      <p:sp>
        <p:nvSpPr>
          <p:cNvPr id="153603" name="Rectangle 3"/>
          <p:cNvSpPr>
            <a:spLocks noGrp="1" noChangeArrowheads="1"/>
          </p:cNvSpPr>
          <p:nvPr>
            <p:ph type="body" idx="1"/>
          </p:nvPr>
        </p:nvSpPr>
        <p:spPr>
          <a:xfrm>
            <a:off x="686422" y="4344025"/>
            <a:ext cx="5485158" cy="4114488"/>
          </a:xfrm>
          <a:noFill/>
          <a:ln/>
        </p:spPr>
        <p:txBody>
          <a:bodyPr/>
          <a:lstStyle/>
          <a:p>
            <a:pPr marL="171450" indent="-171450">
              <a:buFontTx/>
              <a:buChar char="•"/>
            </a:pPr>
            <a:r>
              <a:rPr lang="en-US" sz="900" smtClean="0"/>
              <a:t>The addition of everolimus to exemestane is associated with significant and sustained prolongation of PFS. Adverse events were higher in the combination arm but manageable by dose interruption and/or reduction and did not affect QoL. Everolimus in combination with an aromatase inhibitor is a promising therapeutic option for women with hormone receptor–positive advanced breast cancer.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4A33E01D-3CD0-4A8A-8D07-AB1136C62AF1}" type="slidenum">
              <a:rPr lang="cs-CZ">
                <a:latin typeface="Arial" charset="0"/>
              </a:rPr>
              <a:pPr/>
              <a:t>6</a:t>
            </a:fld>
            <a:endParaRPr lang="cs-CZ">
              <a:latin typeface="Arial" charset="0"/>
            </a:endParaRPr>
          </a:p>
        </p:txBody>
      </p:sp>
      <p:sp>
        <p:nvSpPr>
          <p:cNvPr id="4" name="Rectangle 7"/>
          <p:cNvSpPr txBox="1">
            <a:spLocks noGrp="1" noChangeArrowheads="1"/>
          </p:cNvSpPr>
          <p:nvPr/>
        </p:nvSpPr>
        <p:spPr>
          <a:xfrm>
            <a:off x="3884613" y="8685213"/>
            <a:ext cx="2971800" cy="457200"/>
          </a:xfrm>
          <a:prstGeom prst="rect">
            <a:avLst/>
          </a:prstGeom>
          <a:noFill/>
        </p:spPr>
        <p:txBody>
          <a:bodyPr anchor="b"/>
          <a:lstStyle/>
          <a:p>
            <a:pPr algn="r" fontAlgn="auto">
              <a:spcBef>
                <a:spcPts val="0"/>
              </a:spcBef>
              <a:spcAft>
                <a:spcPts val="0"/>
              </a:spcAft>
              <a:defRPr/>
            </a:pPr>
            <a:fld id="{1411CA48-B058-4602-98D4-E3D286413F89}" type="slidenum">
              <a:rPr lang="en-US" sz="1200">
                <a:latin typeface="+mn-lt"/>
              </a:rPr>
              <a:pPr algn="r" fontAlgn="auto">
                <a:spcBef>
                  <a:spcPts val="0"/>
                </a:spcBef>
                <a:spcAft>
                  <a:spcPts val="0"/>
                </a:spcAft>
                <a:defRPr/>
              </a:pPr>
              <a:t>6</a:t>
            </a:fld>
            <a:endParaRPr lang="en-US" sz="1200">
              <a:latin typeface="+mn-lt"/>
            </a:endParaRPr>
          </a:p>
        </p:txBody>
      </p:sp>
      <p:sp>
        <p:nvSpPr>
          <p:cNvPr id="20484" name="Rectangle 2"/>
          <p:cNvSpPr>
            <a:spLocks noGrp="1" noRot="1" noChangeAspect="1" noChangeArrowheads="1" noTextEdit="1"/>
          </p:cNvSpPr>
          <p:nvPr>
            <p:ph type="sldImg"/>
          </p:nvPr>
        </p:nvSpPr>
        <p:spPr>
          <a:ln/>
        </p:spPr>
      </p:sp>
      <p:sp>
        <p:nvSpPr>
          <p:cNvPr id="20485" name="Rectangle 3"/>
          <p:cNvSpPr>
            <a:spLocks noGrp="1" noChangeArrowheads="1"/>
          </p:cNvSpPr>
          <p:nvPr>
            <p:ph type="body" idx="1"/>
          </p:nvPr>
        </p:nvSpPr>
        <p:spPr>
          <a:noFill/>
          <a:ln/>
        </p:spPr>
        <p:txBody>
          <a:bodyPr/>
          <a:lstStyle/>
          <a:p>
            <a:pPr eaLnBrk="1" hangingPunct="1">
              <a:spcBef>
                <a:spcPct val="0"/>
              </a:spcBef>
            </a:pPr>
            <a:r>
              <a:rPr lang="en-US" sz="1100" b="1" smtClean="0">
                <a:latin typeface="Arial" charset="0"/>
                <a:ea typeface="MS PGothic" pitchFamily="34" charset="-128"/>
              </a:rPr>
              <a:t>Targets and bullets in breast cancer</a:t>
            </a:r>
          </a:p>
          <a:p>
            <a:pPr eaLnBrk="1" hangingPunct="1">
              <a:spcBef>
                <a:spcPct val="0"/>
              </a:spcBef>
            </a:pPr>
            <a:r>
              <a:rPr lang="en-US" sz="1100" smtClean="0">
                <a:latin typeface="Arial" charset="0"/>
                <a:ea typeface="MS PGothic" pitchFamily="34" charset="-128"/>
              </a:rPr>
              <a:t>This slide summarizes key ‘targets’ that may be of therapeutic relevance in breast cancer, along with the ‘bullets’ (therapeutics) available or under development (note: it is not an exhaustive diagram of all signaling pathways). The graphic focuses on the most clinically developed agents in breast cancer; additional agents include those listed below:</a:t>
            </a:r>
          </a:p>
          <a:p>
            <a:pPr eaLnBrk="1" hangingPunct="1">
              <a:spcBef>
                <a:spcPct val="0"/>
              </a:spcBef>
              <a:buFontTx/>
              <a:buChar char="•"/>
            </a:pPr>
            <a:r>
              <a:rPr lang="en-GB" sz="1100" smtClean="0">
                <a:latin typeface="Arial" charset="0"/>
                <a:ea typeface="MS PGothic" pitchFamily="34" charset="-128"/>
              </a:rPr>
              <a:t> ErbB1/2 TKI = HKI-272, BIBW 2992, PKI-166, EKB-569</a:t>
            </a:r>
          </a:p>
          <a:p>
            <a:pPr eaLnBrk="1" hangingPunct="1">
              <a:spcBef>
                <a:spcPct val="0"/>
              </a:spcBef>
              <a:buFontTx/>
              <a:buChar char="•"/>
            </a:pPr>
            <a:r>
              <a:rPr lang="en-GB" sz="1100" smtClean="0">
                <a:latin typeface="Arial" charset="0"/>
                <a:ea typeface="MS PGothic" pitchFamily="34" charset="-128"/>
              </a:rPr>
              <a:t> Pan-ErbB TKI = caneritinib, BMS-599626</a:t>
            </a:r>
          </a:p>
          <a:p>
            <a:pPr eaLnBrk="1" hangingPunct="1">
              <a:spcBef>
                <a:spcPct val="0"/>
              </a:spcBef>
              <a:buFontTx/>
              <a:buChar char="•"/>
            </a:pPr>
            <a:r>
              <a:rPr lang="en-GB" sz="1100" smtClean="0">
                <a:latin typeface="Arial" charset="0"/>
                <a:ea typeface="MS PGothic" pitchFamily="34" charset="-128"/>
              </a:rPr>
              <a:t> ErbB1/ErbB2/VEGFR TKI = XL647, AEE788</a:t>
            </a:r>
          </a:p>
          <a:p>
            <a:pPr eaLnBrk="1" hangingPunct="1">
              <a:spcBef>
                <a:spcPct val="0"/>
              </a:spcBef>
              <a:buFontTx/>
              <a:buChar char="•"/>
            </a:pPr>
            <a:r>
              <a:rPr lang="en-GB" sz="1100" smtClean="0">
                <a:latin typeface="Arial" charset="0"/>
                <a:ea typeface="MS PGothic" pitchFamily="34" charset="-128"/>
              </a:rPr>
              <a:t> HSP90 inhibitors = CNF2024, IPI-504, AUY922, SNX5422</a:t>
            </a:r>
          </a:p>
          <a:p>
            <a:pPr eaLnBrk="1" hangingPunct="1">
              <a:spcBef>
                <a:spcPct val="0"/>
              </a:spcBef>
              <a:buFontTx/>
              <a:buChar char="•"/>
            </a:pPr>
            <a:r>
              <a:rPr lang="en-GB" sz="1100" smtClean="0">
                <a:latin typeface="Arial" charset="0"/>
                <a:ea typeface="MS PGothic" pitchFamily="34" charset="-128"/>
              </a:rPr>
              <a:t> IGF-IR inhibitors (mAb or TKI) = CP-751871, EM164, IMC-A12, NVP-ADW742, Insm-18</a:t>
            </a:r>
          </a:p>
          <a:p>
            <a:pPr eaLnBrk="1" hangingPunct="1">
              <a:spcBef>
                <a:spcPct val="0"/>
              </a:spcBef>
              <a:buFontTx/>
              <a:buChar char="•"/>
            </a:pPr>
            <a:r>
              <a:rPr lang="en-GB" sz="1100" smtClean="0">
                <a:latin typeface="Arial" charset="0"/>
                <a:ea typeface="MS PGothic" pitchFamily="34" charset="-128"/>
              </a:rPr>
              <a:t> HDAC inhibitors = LBH589, PXD101, NVP-LAQ824, depsipeptide, CI-994, MS-275</a:t>
            </a:r>
          </a:p>
          <a:p>
            <a:pPr eaLnBrk="1" hangingPunct="1">
              <a:spcBef>
                <a:spcPct val="0"/>
              </a:spcBef>
              <a:buFontTx/>
              <a:buChar char="•"/>
            </a:pPr>
            <a:r>
              <a:rPr lang="en-GB" sz="1100" smtClean="0">
                <a:latin typeface="Arial" charset="0"/>
                <a:ea typeface="MS PGothic" pitchFamily="34" charset="-128"/>
              </a:rPr>
              <a:t> PI3K inhibitors = SF1126, BEZ235, XL147, XL765</a:t>
            </a:r>
          </a:p>
          <a:p>
            <a:pPr eaLnBrk="1" hangingPunct="1">
              <a:spcBef>
                <a:spcPct val="0"/>
              </a:spcBef>
              <a:buFontTx/>
              <a:buChar char="•"/>
            </a:pPr>
            <a:r>
              <a:rPr lang="en-GB" sz="1100" smtClean="0">
                <a:latin typeface="Arial" charset="0"/>
                <a:ea typeface="MS PGothic" pitchFamily="34" charset="-128"/>
              </a:rPr>
              <a:t> Akt inhibitors = perifosine, XL418</a:t>
            </a:r>
          </a:p>
          <a:p>
            <a:pPr eaLnBrk="1" hangingPunct="1">
              <a:spcBef>
                <a:spcPct val="0"/>
              </a:spcBef>
              <a:buFontTx/>
              <a:buChar char="•"/>
            </a:pPr>
            <a:r>
              <a:rPr lang="en-GB" sz="1100" smtClean="0">
                <a:latin typeface="Arial" charset="0"/>
                <a:ea typeface="MS PGothic" pitchFamily="34" charset="-128"/>
              </a:rPr>
              <a:t> mTOR inhibitors = rapamycin (sirolimus), deforolimus, flavopiridol</a:t>
            </a:r>
          </a:p>
          <a:p>
            <a:pPr eaLnBrk="1" hangingPunct="1">
              <a:spcBef>
                <a:spcPct val="0"/>
              </a:spcBef>
            </a:pPr>
            <a:endParaRPr lang="en-US" sz="1100" smtClean="0">
              <a:latin typeface="Arial" charset="0"/>
              <a:ea typeface="MS PGothic" pitchFamily="34" charset="-128"/>
            </a:endParaRPr>
          </a:p>
          <a:p>
            <a:pPr eaLnBrk="1" hangingPunct="1">
              <a:spcBef>
                <a:spcPct val="0"/>
              </a:spcBef>
            </a:pPr>
            <a:r>
              <a:rPr lang="en-US" sz="1100" u="sng" smtClean="0">
                <a:latin typeface="Arial" charset="0"/>
                <a:ea typeface="MS PGothic" pitchFamily="34" charset="-128"/>
              </a:rPr>
              <a:t>Notes for presenter on lesser known agents shown on slide:</a:t>
            </a:r>
            <a:endParaRPr lang="en-US" sz="1100" smtClean="0">
              <a:latin typeface="Arial" charset="0"/>
              <a:ea typeface="MS PGothic" pitchFamily="34" charset="-128"/>
            </a:endParaRPr>
          </a:p>
          <a:p>
            <a:pPr eaLnBrk="1" hangingPunct="1">
              <a:spcBef>
                <a:spcPct val="0"/>
              </a:spcBef>
            </a:pPr>
            <a:r>
              <a:rPr lang="en-US" sz="1100" smtClean="0">
                <a:latin typeface="Arial" charset="0"/>
                <a:ea typeface="MS PGothic" pitchFamily="34" charset="-128"/>
              </a:rPr>
              <a:t>Ertumaxomab (Trion Pharma) is a bi-specific antibody that stimulates an immune response on binding ErbB2 and CD3</a:t>
            </a:r>
          </a:p>
          <a:p>
            <a:pPr eaLnBrk="1" hangingPunct="1">
              <a:spcBef>
                <a:spcPct val="0"/>
              </a:spcBef>
            </a:pPr>
            <a:r>
              <a:rPr lang="en-US" sz="1100" smtClean="0">
                <a:latin typeface="Arial" charset="0"/>
                <a:ea typeface="MS PGothic" pitchFamily="34" charset="-128"/>
              </a:rPr>
              <a:t>Vorinostat = Zolinza</a:t>
            </a:r>
            <a:r>
              <a:rPr lang="en-US" sz="1100" baseline="30000" smtClean="0">
                <a:latin typeface="Arial" charset="0"/>
                <a:ea typeface="MS PGothic" pitchFamily="34" charset="-128"/>
              </a:rPr>
              <a:t>®</a:t>
            </a:r>
            <a:r>
              <a:rPr lang="en-US" sz="1100" smtClean="0">
                <a:latin typeface="Arial" charset="0"/>
                <a:ea typeface="MS PGothic" pitchFamily="34" charset="-128"/>
              </a:rPr>
              <a:t>, Merck</a:t>
            </a:r>
          </a:p>
          <a:p>
            <a:pPr eaLnBrk="1" hangingPunct="1">
              <a:spcBef>
                <a:spcPct val="0"/>
              </a:spcBef>
            </a:pPr>
            <a:r>
              <a:rPr lang="en-US" sz="1100" smtClean="0">
                <a:latin typeface="Arial" charset="0"/>
                <a:ea typeface="MS PGothic" pitchFamily="34" charset="-128"/>
              </a:rPr>
              <a:t>Temsirolimus = Torisel</a:t>
            </a:r>
            <a:r>
              <a:rPr lang="en-US" sz="1100" baseline="30000" smtClean="0">
                <a:latin typeface="Arial" charset="0"/>
                <a:ea typeface="MS PGothic" pitchFamily="34" charset="-128"/>
              </a:rPr>
              <a:t>®</a:t>
            </a:r>
            <a:r>
              <a:rPr lang="en-US" sz="1100" smtClean="0">
                <a:latin typeface="Arial" charset="0"/>
                <a:ea typeface="MS PGothic" pitchFamily="34" charset="-128"/>
              </a:rPr>
              <a:t>, Wyeth</a:t>
            </a:r>
          </a:p>
          <a:p>
            <a:pPr eaLnBrk="1" hangingPunct="1">
              <a:spcBef>
                <a:spcPct val="0"/>
              </a:spcBef>
            </a:pPr>
            <a:r>
              <a:rPr lang="en-US" sz="1100" smtClean="0">
                <a:latin typeface="Arial" charset="0"/>
                <a:ea typeface="MS PGothic" pitchFamily="34" charset="-128"/>
              </a:rPr>
              <a:t>Everolimus = Certican</a:t>
            </a:r>
            <a:r>
              <a:rPr lang="en-US" sz="1100" baseline="30000" smtClean="0">
                <a:latin typeface="Arial" charset="0"/>
                <a:ea typeface="MS PGothic" pitchFamily="34" charset="-128"/>
              </a:rPr>
              <a:t>®</a:t>
            </a:r>
            <a:r>
              <a:rPr lang="en-US" sz="1100" smtClean="0">
                <a:latin typeface="Arial" charset="0"/>
                <a:ea typeface="MS PGothic" pitchFamily="34" charset="-128"/>
              </a:rPr>
              <a:t>, Novartis</a:t>
            </a:r>
          </a:p>
          <a:p>
            <a:pPr eaLnBrk="1" hangingPunct="1">
              <a:spcBef>
                <a:spcPct val="0"/>
              </a:spcBef>
            </a:pPr>
            <a:r>
              <a:rPr lang="en-US" sz="1100" smtClean="0">
                <a:latin typeface="Arial" charset="0"/>
                <a:ea typeface="MS PGothic" pitchFamily="34" charset="-128"/>
              </a:rPr>
              <a:t>Tanespimycin and alvespimycin are both in development by Kosan</a:t>
            </a:r>
          </a:p>
          <a:p>
            <a:pPr eaLnBrk="1" hangingPunct="1">
              <a:spcBef>
                <a:spcPct val="0"/>
              </a:spcBef>
            </a:pPr>
            <a:endParaRPr lang="en-GB" sz="1100" smtClean="0">
              <a:latin typeface="Arial" charset="0"/>
              <a:ea typeface="MS PGothic" pitchFamily="34" charset="-128"/>
            </a:endParaRPr>
          </a:p>
          <a:p>
            <a:pPr eaLnBrk="1" hangingPunct="1">
              <a:spcBef>
                <a:spcPct val="0"/>
              </a:spcBef>
            </a:pPr>
            <a:r>
              <a:rPr lang="en-GB" sz="1100" smtClean="0">
                <a:latin typeface="Arial" charset="0"/>
                <a:ea typeface="MS PGothic" pitchFamily="34" charset="-128"/>
              </a:rPr>
              <a:t>HDAC=histone deacetylase; TKI=tyrosine kinase inhibitor</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7"/>
          <p:cNvSpPr>
            <a:spLocks noGrp="1" noChangeArrowheads="1"/>
          </p:cNvSpPr>
          <p:nvPr>
            <p:ph type="sldNum" sz="quarter"/>
          </p:nvPr>
        </p:nvSpPr>
        <p:spPr>
          <a:noFill/>
        </p:spPr>
        <p:txBody>
          <a:bodyPr/>
          <a:lstStyle/>
          <a:p>
            <a:fld id="{4F2502C2-F2DB-482F-B813-A671880DB225}" type="slidenum">
              <a:rPr lang="cs-CZ" smtClean="0"/>
              <a:pPr/>
              <a:t>9</a:t>
            </a:fld>
            <a:endParaRPr lang="cs-CZ" smtClean="0"/>
          </a:p>
        </p:txBody>
      </p:sp>
      <p:sp>
        <p:nvSpPr>
          <p:cNvPr id="35843" name="Rectangle 1"/>
          <p:cNvSpPr>
            <a:spLocks noGrp="1" noRot="1" noChangeAspect="1" noChangeArrowheads="1" noTextEdit="1"/>
          </p:cNvSpPr>
          <p:nvPr>
            <p:ph type="sldImg"/>
          </p:nvPr>
        </p:nvSpPr>
        <p:spPr>
          <a:xfrm>
            <a:off x="1149350" y="692150"/>
            <a:ext cx="4556125" cy="3416300"/>
          </a:xfrm>
          <a:ln/>
        </p:spPr>
      </p:sp>
      <p:sp>
        <p:nvSpPr>
          <p:cNvPr id="35844" name="Rectangle 2"/>
          <p:cNvSpPr>
            <a:spLocks noGrp="1" noChangeArrowheads="1"/>
          </p:cNvSpPr>
          <p:nvPr>
            <p:ph type="body" idx="1"/>
          </p:nvPr>
        </p:nvSpPr>
        <p:spPr>
          <a:xfrm>
            <a:off x="912813" y="4343400"/>
            <a:ext cx="5030787" cy="4114800"/>
          </a:xfrm>
          <a:noFill/>
          <a:ln/>
        </p:spPr>
        <p:txBody>
          <a:bodyPr wrap="none" anchor="ctr"/>
          <a:lstStyle/>
          <a:p>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7"/>
          <p:cNvSpPr>
            <a:spLocks noGrp="1" noChangeArrowheads="1"/>
          </p:cNvSpPr>
          <p:nvPr>
            <p:ph type="sldNum" sz="quarter"/>
          </p:nvPr>
        </p:nvSpPr>
        <p:spPr>
          <a:noFill/>
        </p:spPr>
        <p:txBody>
          <a:bodyPr/>
          <a:lstStyle/>
          <a:p>
            <a:fld id="{20D82EC9-4880-499A-8FE7-769515115223}" type="slidenum">
              <a:rPr lang="cs-CZ" smtClean="0"/>
              <a:pPr/>
              <a:t>10</a:t>
            </a:fld>
            <a:endParaRPr lang="cs-CZ" smtClean="0"/>
          </a:p>
        </p:txBody>
      </p:sp>
      <p:sp>
        <p:nvSpPr>
          <p:cNvPr id="38915" name="Rectangle 1"/>
          <p:cNvSpPr>
            <a:spLocks noGrp="1" noRot="1" noChangeAspect="1" noChangeArrowheads="1" noTextEdit="1"/>
          </p:cNvSpPr>
          <p:nvPr>
            <p:ph type="sldImg"/>
          </p:nvPr>
        </p:nvSpPr>
        <p:spPr>
          <a:xfrm>
            <a:off x="1143000" y="685800"/>
            <a:ext cx="4572000" cy="3429000"/>
          </a:xfrm>
          <a:ln/>
        </p:spPr>
      </p:sp>
      <p:sp>
        <p:nvSpPr>
          <p:cNvPr id="38916" name="Rectangle 2"/>
          <p:cNvSpPr>
            <a:spLocks noGrp="1" noChangeArrowheads="1"/>
          </p:cNvSpPr>
          <p:nvPr>
            <p:ph type="body" idx="1"/>
          </p:nvPr>
        </p:nvSpPr>
        <p:spPr>
          <a:xfrm>
            <a:off x="685800" y="4343400"/>
            <a:ext cx="5486400" cy="4114800"/>
          </a:xfrm>
          <a:noFill/>
          <a:ln/>
        </p:spPr>
        <p:txBody>
          <a:bodyPr wrap="none" anchor="ctr"/>
          <a:lstStyle/>
          <a:p>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7"/>
          <p:cNvSpPr>
            <a:spLocks noGrp="1" noChangeArrowheads="1"/>
          </p:cNvSpPr>
          <p:nvPr>
            <p:ph type="sldNum" sz="quarter"/>
          </p:nvPr>
        </p:nvSpPr>
        <p:spPr>
          <a:noFill/>
        </p:spPr>
        <p:txBody>
          <a:bodyPr/>
          <a:lstStyle/>
          <a:p>
            <a:fld id="{FF80352C-9F3C-42E6-BE42-F8EB30FC0BAA}" type="slidenum">
              <a:rPr lang="cs-CZ" smtClean="0"/>
              <a:pPr/>
              <a:t>23</a:t>
            </a:fld>
            <a:endParaRPr lang="cs-CZ" smtClean="0"/>
          </a:p>
        </p:txBody>
      </p:sp>
      <p:sp>
        <p:nvSpPr>
          <p:cNvPr id="34819" name="Rectangle 1"/>
          <p:cNvSpPr>
            <a:spLocks noGrp="1" noRot="1" noChangeAspect="1" noChangeArrowheads="1" noTextEdit="1"/>
          </p:cNvSpPr>
          <p:nvPr>
            <p:ph type="sldImg"/>
          </p:nvPr>
        </p:nvSpPr>
        <p:spPr>
          <a:xfrm>
            <a:off x="1143000" y="685800"/>
            <a:ext cx="4572000" cy="3429000"/>
          </a:xfrm>
          <a:ln/>
        </p:spPr>
      </p:sp>
      <p:sp>
        <p:nvSpPr>
          <p:cNvPr id="34820" name="Text Box 2"/>
          <p:cNvSpPr>
            <a:spLocks noGrp="1" noChangeArrowheads="1"/>
          </p:cNvSpPr>
          <p:nvPr>
            <p:ph type="body" idx="1"/>
          </p:nvPr>
        </p:nvSpPr>
        <p:spPr>
          <a:xfrm>
            <a:off x="685800" y="4343400"/>
            <a:ext cx="5486400" cy="4114800"/>
          </a:xfrm>
          <a:noFill/>
          <a:ln/>
        </p:spPr>
        <p:txBody>
          <a:bodyP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mtClean="0">
                <a:latin typeface="Arial" charset="0"/>
              </a:rPr>
              <a:t>The ErbB family is composed of 4 evolutionarily related receptor tyrosine kinases: ErbB-1 (also known as the epidermal growth factor receptor [EGFR] or HER1), ErbB-2 (also known as HER2/</a:t>
            </a:r>
            <a:r>
              <a:rPr lang="en-US" i="1" smtClean="0">
                <a:latin typeface="Arial" charset="0"/>
              </a:rPr>
              <a:t>neu</a:t>
            </a:r>
            <a:r>
              <a:rPr lang="en-US" smtClean="0">
                <a:latin typeface="Arial" charset="0"/>
              </a:rPr>
              <a:t>), ErbB-3 (HER3), and ErbB-4 (HER4). The 4 members of this family share a similar conserved structure</a:t>
            </a:r>
            <a:r>
              <a:rPr lang="en-US" sz="1400" smtClean="0">
                <a:latin typeface="Arial" charset="0"/>
              </a:rPr>
              <a:t>––</a:t>
            </a:r>
            <a:r>
              <a:rPr lang="en-US" smtClean="0">
                <a:latin typeface="Arial" charset="0"/>
              </a:rPr>
              <a:t>an extracellular ligand-binding domain, a single transmembrane-spanning domain, and an intracellular tyrosine kinase domain. </a:t>
            </a:r>
          </a:p>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7"/>
          <p:cNvSpPr>
            <a:spLocks noGrp="1" noChangeArrowheads="1"/>
          </p:cNvSpPr>
          <p:nvPr>
            <p:ph type="sldNum" sz="quarter"/>
          </p:nvPr>
        </p:nvSpPr>
        <p:spPr>
          <a:noFill/>
        </p:spPr>
        <p:txBody>
          <a:bodyPr/>
          <a:lstStyle/>
          <a:p>
            <a:fld id="{9E8D8F8B-E5DB-47A8-951D-395CF4B99544}" type="slidenum">
              <a:rPr lang="cs-CZ" smtClean="0"/>
              <a:pPr/>
              <a:t>25</a:t>
            </a:fld>
            <a:endParaRPr lang="cs-CZ" smtClean="0"/>
          </a:p>
        </p:txBody>
      </p:sp>
      <p:sp>
        <p:nvSpPr>
          <p:cNvPr id="36867" name="Rectangle 1"/>
          <p:cNvSpPr>
            <a:spLocks noGrp="1" noRot="1" noChangeAspect="1" noChangeArrowheads="1" noTextEdit="1"/>
          </p:cNvSpPr>
          <p:nvPr>
            <p:ph type="sldImg"/>
          </p:nvPr>
        </p:nvSpPr>
        <p:spPr>
          <a:xfrm>
            <a:off x="1143000" y="685800"/>
            <a:ext cx="4572000" cy="3429000"/>
          </a:xfrm>
          <a:ln/>
        </p:spPr>
      </p:sp>
      <p:sp>
        <p:nvSpPr>
          <p:cNvPr id="36868" name="Text Box 2"/>
          <p:cNvSpPr>
            <a:spLocks noGrp="1" noChangeArrowheads="1"/>
          </p:cNvSpPr>
          <p:nvPr>
            <p:ph type="body" idx="1"/>
          </p:nvPr>
        </p:nvSpPr>
        <p:spPr>
          <a:xfrm>
            <a:off x="685800" y="4343400"/>
            <a:ext cx="5486400" cy="4114800"/>
          </a:xfrm>
          <a:noFill/>
          <a:ln/>
        </p:spPr>
        <p:txBody>
          <a:bodyPr/>
          <a:lstStyle/>
          <a:p>
            <a:pPr marL="228600" indent="-227013" eaLnBrk="1" hangingPunct="1">
              <a:spcBef>
                <a:spcPts val="375"/>
              </a:spcBef>
              <a:buClrTx/>
              <a:buFontTx/>
              <a:buNone/>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US" sz="1000" smtClean="0">
                <a:latin typeface="Arial" charset="0"/>
              </a:rPr>
              <a:t>There are multiple strategies that could potentially be used to block signaling through the ErbB receptors:</a:t>
            </a:r>
          </a:p>
          <a:p>
            <a:pPr marL="685800" lvl="1" indent="-228600" eaLnBrk="1" hangingPunct="1">
              <a:spcBef>
                <a:spcPts val="375"/>
              </a:spcBef>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US" sz="1000" smtClean="0">
                <a:latin typeface="Arial" charset="0"/>
              </a:rPr>
              <a:t> Monoclonal antibodies (MoAbs) directed toward the extracellular domain of the receptor can be used to prevent interactions with ligands. This approach might also modulate signaling, dimerization, or receptor expression on the cell surface, as well as potentially triggering antibody-dependent cellular cytotoxicity or complement-mediated cytotoxicity.</a:t>
            </a:r>
          </a:p>
          <a:p>
            <a:pPr marL="685800" lvl="1" indent="-228600" eaLnBrk="1" hangingPunct="1">
              <a:spcBef>
                <a:spcPts val="375"/>
              </a:spcBef>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US" sz="1000" smtClean="0">
                <a:latin typeface="Arial" charset="0"/>
              </a:rPr>
              <a:t> Small molecules directed toward the kinase domain can inhibit phosphorylation and activation of downstream signaling pathways.</a:t>
            </a:r>
          </a:p>
          <a:p>
            <a:pPr marL="685800" lvl="1" indent="-228600" eaLnBrk="1" hangingPunct="1">
              <a:spcBef>
                <a:spcPts val="375"/>
              </a:spcBef>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US" sz="1000" smtClean="0">
                <a:latin typeface="Arial" charset="0"/>
              </a:rPr>
              <a:t> Receptor antagonists can be used to competitively block ligand binding.</a:t>
            </a:r>
          </a:p>
          <a:p>
            <a:pPr marL="685800" lvl="1" indent="-228600" eaLnBrk="1" hangingPunct="1">
              <a:spcBef>
                <a:spcPts val="375"/>
              </a:spcBef>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US" sz="1000" smtClean="0">
                <a:latin typeface="Arial" charset="0"/>
              </a:rPr>
              <a:t> Ligands or receptor-specific antibodies can be conjugated to lethal toxins. Following binding to the receptor, the toxin is internalized and kills the tumor cells.</a:t>
            </a:r>
          </a:p>
          <a:p>
            <a:pPr marL="685800" lvl="1" indent="-228600" eaLnBrk="1" hangingPunct="1">
              <a:spcBef>
                <a:spcPts val="375"/>
              </a:spcBef>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US" sz="1000" smtClean="0">
                <a:latin typeface="Arial" charset="0"/>
              </a:rPr>
              <a:t> Antisense oligonucleotides can be used to downregulate the expression of ErbB receptors or ligands.</a:t>
            </a:r>
          </a:p>
          <a:p>
            <a:pPr marL="685800" lvl="1" indent="-228600" eaLnBrk="1" hangingPunct="1">
              <a:spcBef>
                <a:spcPts val="375"/>
              </a:spcBef>
              <a:buFont typeface="Arial" charset="0"/>
              <a:buChar char="•"/>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US" sz="1000" smtClean="0">
                <a:latin typeface="Arial" charset="0"/>
              </a:rPr>
              <a:t> Vaccines can be made to trigger the immune system to attack tumor cells overexpressing normal or mutant ErbB receptors.</a:t>
            </a:r>
          </a:p>
          <a:p>
            <a:pPr marL="685800" lvl="1" indent="-228600" eaLnBrk="1" hangingPunct="1">
              <a:spcBef>
                <a:spcPts val="375"/>
              </a:spcBef>
              <a:buFont typeface="Arial" charset="0"/>
              <a:buNone/>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endParaRPr lang="en-US" sz="1000" smtClean="0">
              <a:latin typeface="Arial" charset="0"/>
            </a:endParaRPr>
          </a:p>
          <a:p>
            <a:pPr marL="228600" indent="-227013" eaLnBrk="1" hangingPunct="1">
              <a:spcBef>
                <a:spcPts val="375"/>
              </a:spcBef>
              <a:buClrTx/>
              <a:buFontTx/>
              <a:buNone/>
              <a:tabLst>
                <a:tab pos="228600" algn="l"/>
                <a:tab pos="1143000" algn="l"/>
                <a:tab pos="2057400" algn="l"/>
                <a:tab pos="2971800" algn="l"/>
                <a:tab pos="3886200" algn="l"/>
                <a:tab pos="4800600" algn="l"/>
                <a:tab pos="5715000" algn="l"/>
                <a:tab pos="6629400" algn="l"/>
                <a:tab pos="7543800" algn="l"/>
                <a:tab pos="8458200" algn="l"/>
                <a:tab pos="9372600" algn="l"/>
                <a:tab pos="10287000" algn="l"/>
              </a:tabLst>
            </a:pPr>
            <a:r>
              <a:rPr lang="en-US" sz="1000" smtClean="0">
                <a:latin typeface="Arial" charset="0"/>
              </a:rPr>
              <a:t>While all of these strategies could potentially be used to inhibit ErbB receptors, so far MoAbs and small-molecule kinase inhibitors have been developed to the greatest extent in a clinical setting.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5115A5-DA4D-43B6-BC8D-29FB658C6EBB}" type="slidenum">
              <a:rPr lang="cs-CZ"/>
              <a:pPr/>
              <a:t>32</a:t>
            </a:fld>
            <a:endParaRPr lang="cs-CZ"/>
          </a:p>
        </p:txBody>
      </p:sp>
      <p:sp>
        <p:nvSpPr>
          <p:cNvPr id="10242" name="Rectangle 2"/>
          <p:cNvSpPr>
            <a:spLocks noGrp="1" noRot="1" noChangeAspect="1" noChangeArrowheads="1" noTextEdit="1"/>
          </p:cNvSpPr>
          <p:nvPr>
            <p:ph type="sldImg"/>
          </p:nvPr>
        </p:nvSpPr>
        <p:spPr>
          <a:xfrm>
            <a:off x="1971675" y="419100"/>
            <a:ext cx="3284538" cy="2463800"/>
          </a:xfrm>
          <a:ln/>
        </p:spPr>
      </p:sp>
      <p:sp>
        <p:nvSpPr>
          <p:cNvPr id="10243" name="Rectangle 3"/>
          <p:cNvSpPr>
            <a:spLocks noGrp="1" noChangeArrowheads="1"/>
          </p:cNvSpPr>
          <p:nvPr>
            <p:ph type="body" idx="1"/>
          </p:nvPr>
        </p:nvSpPr>
        <p:spPr>
          <a:xfrm>
            <a:off x="246063" y="3027363"/>
            <a:ext cx="6383337" cy="4113212"/>
          </a:xfrm>
        </p:spPr>
        <p:txBody>
          <a:bodyPr/>
          <a:lstStyle/>
          <a:p>
            <a:r>
              <a:rPr lang="en-US" altLang="ko-KR" i="1">
                <a:ea typeface="Batang" pitchFamily="18" charset="-127"/>
              </a:rPr>
              <a:t>EGFR, epidermal growth factor receptor; HER, human epidermal growth factor receptor; IGF-1R, insulin-like growth factor receptor 1; TGF, transforming growth factor.</a:t>
            </a:r>
            <a:endParaRPr lang="en-US" altLang="ko-KR">
              <a:ea typeface="Batang" pitchFamily="18" charset="-127"/>
            </a:endParaRPr>
          </a:p>
          <a:p>
            <a:r>
              <a:rPr lang="en-US" altLang="ko-KR">
                <a:ea typeface="Batang" pitchFamily="18" charset="-127"/>
              </a:rPr>
              <a:t>Several mechanisms of action have been proposed for trastuzumab. When trastuzumab binds to the HER2 receptor it inhibits HER2‑mediated signaling in pathways including PI3 kinase and MAP kinase. One downstream consequence is uprogulation of p27 levels, which results in G1 arrest in the cell cycle. Other mechanisms of action include:</a:t>
            </a:r>
          </a:p>
          <a:p>
            <a:pPr>
              <a:buFont typeface="Symbol" pitchFamily="18" charset="2"/>
              <a:buChar char="·"/>
            </a:pPr>
            <a:r>
              <a:rPr lang="en-US">
                <a:ea typeface="Batang" pitchFamily="18" charset="-127"/>
              </a:rPr>
              <a:t>The induction of antibody‑dependent cellular cytotoxicity, which is usually mediated by natural killer cells  </a:t>
            </a:r>
          </a:p>
          <a:p>
            <a:pPr algn="just">
              <a:buFont typeface="Symbol" pitchFamily="18" charset="2"/>
              <a:buChar char="·"/>
            </a:pPr>
            <a:r>
              <a:rPr lang="en-US">
                <a:ea typeface="Batang" pitchFamily="18" charset="-127"/>
              </a:rPr>
              <a:t>Potential downregulation of HER2 levels</a:t>
            </a:r>
          </a:p>
          <a:p>
            <a:pPr algn="just">
              <a:buFont typeface="Symbol" pitchFamily="18" charset="2"/>
              <a:buChar char="·"/>
            </a:pPr>
            <a:r>
              <a:rPr lang="en-US">
                <a:ea typeface="Batang" pitchFamily="18" charset="-127"/>
              </a:rPr>
              <a:t>Inhibition of angiogenesis</a:t>
            </a:r>
          </a:p>
          <a:p>
            <a:pPr algn="just">
              <a:buFont typeface="Symbol" pitchFamily="18" charset="2"/>
              <a:buChar char="·"/>
            </a:pPr>
            <a:r>
              <a:rPr lang="en-US">
                <a:ea typeface="Batang" pitchFamily="18" charset="-127"/>
              </a:rPr>
              <a:t>Inhibition of cleavage of the extracellular domain of the HER2 receptor</a:t>
            </a:r>
          </a:p>
          <a:p>
            <a:pPr algn="just">
              <a:buFont typeface="Symbol" pitchFamily="18" charset="2"/>
              <a:buChar char="·"/>
            </a:pPr>
            <a:r>
              <a:rPr lang="en-US">
                <a:ea typeface="Batang" pitchFamily="18" charset="-127"/>
              </a:rPr>
              <a:t>Inhibition of DNA repair</a:t>
            </a:r>
          </a:p>
          <a:p>
            <a:pPr>
              <a:buFontTx/>
              <a:buChar char="•"/>
            </a:pPr>
            <a:r>
              <a:rPr lang="en-US" altLang="ko-KR">
                <a:ea typeface="Batang" pitchFamily="18" charset="-127"/>
              </a:rPr>
              <a:t>As a result, several mechanisms of resistance have been proposed, including:</a:t>
            </a:r>
          </a:p>
          <a:p>
            <a:pPr>
              <a:buFont typeface="Symbol" pitchFamily="18" charset="2"/>
              <a:buChar char="·"/>
            </a:pPr>
            <a:r>
              <a:rPr lang="en-US">
                <a:ea typeface="Batang" pitchFamily="18" charset="-127"/>
              </a:rPr>
              <a:t>Loss of antibody binding, which could be caused by receptor masking. It could also be caused by the prosence of high levels of the p95 truncated form of the receptor, which is constitutively active</a:t>
            </a:r>
          </a:p>
          <a:p>
            <a:pPr algn="just">
              <a:buFont typeface="Symbol" pitchFamily="18" charset="2"/>
              <a:buChar char="·"/>
            </a:pPr>
            <a:r>
              <a:rPr lang="en-US">
                <a:ea typeface="Batang" pitchFamily="18" charset="-127"/>
              </a:rPr>
              <a:t>Loss of either PTEN or p27. PTEN is required for the regulation of Akt phosphorylation, and p27 is required for induction of G1 arrest by trastuzumab</a:t>
            </a:r>
          </a:p>
          <a:p>
            <a:pPr algn="just">
              <a:buFont typeface="Symbol" pitchFamily="18" charset="2"/>
              <a:buChar char="·"/>
            </a:pPr>
            <a:r>
              <a:rPr lang="en-US">
                <a:ea typeface="Batang" pitchFamily="18" charset="-127"/>
              </a:rPr>
              <a:t>Alternative signaling through other pathways (eg, EGF receptors or the IGF receptor)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7" name="Přímá spojovací čára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Nadpis 28"/>
          <p:cNvSpPr>
            <a:spLocks noGrp="1"/>
          </p:cNvSpPr>
          <p:nvPr>
            <p:ph type="ctrTitle"/>
          </p:nvPr>
        </p:nvSpPr>
        <p:spPr>
          <a:xfrm>
            <a:off x="381000" y="4853411"/>
            <a:ext cx="8458200" cy="1222375"/>
          </a:xfrm>
        </p:spPr>
        <p:txBody>
          <a:bodyPr anchor="t"/>
          <a:lstStyle/>
          <a:p>
            <a:r>
              <a:rPr kumimoji="0" lang="cs-CZ" smtClean="0"/>
              <a:t>Klepnutím lze upravit styl předlohy nadpisů.</a:t>
            </a:r>
            <a:endParaRPr kumimoji="0" lang="en-US"/>
          </a:p>
        </p:txBody>
      </p:sp>
      <p:sp>
        <p:nvSpPr>
          <p:cNvPr id="9" name="Podnadpis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cs-CZ" smtClean="0"/>
              <a:t>Klepnutím lze upravit styl předlohy podnadpisů.</a:t>
            </a:r>
            <a:endParaRPr kumimoji="0" lang="en-US"/>
          </a:p>
        </p:txBody>
      </p:sp>
      <p:sp>
        <p:nvSpPr>
          <p:cNvPr id="16" name="Zástupný symbol pro datum 15"/>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2" name="Zástupný symbol pro zápatí 1"/>
          <p:cNvSpPr>
            <a:spLocks noGrp="1"/>
          </p:cNvSpPr>
          <p:nvPr>
            <p:ph type="ftr" sz="quarter" idx="11"/>
          </p:nvPr>
        </p:nvSpPr>
        <p:spPr/>
        <p:txBody>
          <a:bodyPr/>
          <a:lstStyle/>
          <a:p>
            <a:endParaRPr lang="cs-CZ"/>
          </a:p>
        </p:txBody>
      </p:sp>
      <p:sp>
        <p:nvSpPr>
          <p:cNvPr id="15" name="Zástupný symbol pro číslo snímku 14"/>
          <p:cNvSpPr>
            <a:spLocks noGrp="1"/>
          </p:cNvSpPr>
          <p:nvPr>
            <p:ph type="sldNum" sz="quarter" idx="12"/>
          </p:nvPr>
        </p:nvSpPr>
        <p:spPr>
          <a:xfrm>
            <a:off x="8229600" y="6473952"/>
            <a:ext cx="758952" cy="246888"/>
          </a:xfrm>
        </p:spPr>
        <p:txBody>
          <a:bodyPr/>
          <a:lstStyle/>
          <a:p>
            <a:fld id="{07A0C298-3AFD-4350-9436-82D01008FD14}" type="slidenum">
              <a:rPr lang="cs-CZ" smtClean="0"/>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07A0C298-3AFD-4350-9436-82D01008FD14}"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858000" y="549276"/>
            <a:ext cx="1828800" cy="5851525"/>
          </a:xfrm>
        </p:spPr>
        <p:txBody>
          <a:bodyPr vert="eaVer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457200" y="549276"/>
            <a:ext cx="6248400" cy="5851525"/>
          </a:xfrm>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07A0C298-3AFD-4350-9436-82D01008FD14}" type="slidenum">
              <a:rPr lang="cs-CZ" smtClean="0"/>
              <a:pPr/>
              <a:t>‹#›</a:t>
            </a:fld>
            <a:endParaRPr lang="cs-CZ"/>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Vlastní rozlože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128588"/>
            <a:ext cx="8228013" cy="1433512"/>
          </a:xfrm>
        </p:spPr>
        <p:txBody>
          <a:bodyPr/>
          <a:lstStyle/>
          <a:p>
            <a:r>
              <a:rPr lang="cs-CZ" smtClean="0"/>
              <a:t>Klepnutím lze upravit styl předlohy nadpisů.</a:t>
            </a:r>
            <a:endParaRPr lang="cs-CZ"/>
          </a:p>
        </p:txBody>
      </p:sp>
      <p:sp>
        <p:nvSpPr>
          <p:cNvPr id="3" name="Rectangle 3"/>
          <p:cNvSpPr>
            <a:spLocks noGrp="1" noChangeArrowheads="1"/>
          </p:cNvSpPr>
          <p:nvPr>
            <p:ph type="dt" idx="10"/>
          </p:nvPr>
        </p:nvSpPr>
        <p:spPr>
          <a:ln/>
        </p:spPr>
        <p:txBody>
          <a:bodyPr/>
          <a:lstStyle>
            <a:lvl1pPr>
              <a:defRPr/>
            </a:lvl1pPr>
          </a:lstStyle>
          <a:p>
            <a:pPr>
              <a:defRPr/>
            </a:pPr>
            <a:endParaRPr lang="cs-CZ"/>
          </a:p>
        </p:txBody>
      </p:sp>
      <p:sp>
        <p:nvSpPr>
          <p:cNvPr id="4" name="Rectangle 4"/>
          <p:cNvSpPr>
            <a:spLocks noGrp="1" noChangeArrowheads="1"/>
          </p:cNvSpPr>
          <p:nvPr>
            <p:ph type="ftr" idx="11"/>
          </p:nvPr>
        </p:nvSpPr>
        <p:spPr>
          <a:ln/>
        </p:spPr>
        <p:txBody>
          <a:bodyPr/>
          <a:lstStyle>
            <a:lvl1pPr>
              <a:defRPr/>
            </a:lvl1pPr>
          </a:lstStyle>
          <a:p>
            <a:pPr>
              <a:defRPr/>
            </a:pPr>
            <a:endParaRPr lang="cs-CZ"/>
          </a:p>
        </p:txBody>
      </p:sp>
      <p:sp>
        <p:nvSpPr>
          <p:cNvPr id="5" name="Rectangle 5"/>
          <p:cNvSpPr>
            <a:spLocks noGrp="1" noChangeArrowheads="1"/>
          </p:cNvSpPr>
          <p:nvPr>
            <p:ph type="sldNum" idx="12"/>
          </p:nvPr>
        </p:nvSpPr>
        <p:spPr>
          <a:ln/>
        </p:spPr>
        <p:txBody>
          <a:bodyPr/>
          <a:lstStyle>
            <a:lvl1pPr>
              <a:defRPr/>
            </a:lvl1pPr>
          </a:lstStyle>
          <a:p>
            <a:pPr>
              <a:defRPr/>
            </a:pPr>
            <a:fld id="{B38A5624-61E7-4F09-BFDA-E599C4C88A20}" type="slidenum">
              <a:rPr lang="cs-CZ"/>
              <a:pPr>
                <a:defRPr/>
              </a:pPr>
              <a:t>‹#›</a:t>
            </a:fld>
            <a:endParaRPr lang="cs-CZ"/>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676400"/>
            <a:ext cx="7543800" cy="4495800"/>
          </a:xfrm>
          <a:prstGeom prst="rect">
            <a:avLst/>
          </a:prstGeom>
        </p:spPr>
        <p:txBody>
          <a:bodyPr vert="horz" lIns="91440" tIns="45720" rIns="91440" bIns="45720" rtlCol="0">
            <a:noAutofit/>
          </a:bodyPr>
          <a:lstStyle>
            <a:lvl1pPr>
              <a:defRPr lang="en-US" dirty="0" smtClean="0"/>
            </a:lvl1pPr>
            <a:lvl2pPr>
              <a:spcAft>
                <a:spcPts val="2000"/>
              </a:spcAft>
              <a:defRPr lang="en-US" dirty="0" smtClean="0"/>
            </a:lvl2pPr>
            <a:lvl3pPr>
              <a:defRPr lang="en-US" dirty="0" smtClean="0"/>
            </a:lvl3pPr>
            <a:lvl4pPr>
              <a:defRPr lang="en-US" dirty="0" smtClean="0"/>
            </a:lvl4pPr>
            <a:lvl5pPr>
              <a:defRPr lang="en-US" dirty="0"/>
            </a:lvl5pPr>
          </a:lstStyle>
          <a:p>
            <a:pPr lvl="0"/>
            <a:r>
              <a:rPr lang="en-US" dirty="0" smtClean="0"/>
              <a:t>Click to edit Master text styles</a:t>
            </a:r>
          </a:p>
          <a:p>
            <a:pPr lvl="1">
              <a:spcAft>
                <a:spcPts val="2000"/>
              </a:spcAft>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8" name="Slide Number Placeholder 5"/>
          <p:cNvSpPr>
            <a:spLocks noGrp="1"/>
          </p:cNvSpPr>
          <p:nvPr>
            <p:ph type="sldNum" sz="quarter" idx="4"/>
          </p:nvPr>
        </p:nvSpPr>
        <p:spPr>
          <a:xfrm>
            <a:off x="6477000" y="6356366"/>
            <a:ext cx="2133600" cy="365125"/>
          </a:xfrm>
          <a:prstGeom prst="rect">
            <a:avLst/>
          </a:prstGeom>
        </p:spPr>
        <p:txBody>
          <a:bodyPr vert="horz" lIns="91440" tIns="45720" rIns="91440" bIns="45720" rtlCol="0" anchor="ctr"/>
          <a:lstStyle>
            <a:lvl1pPr algn="ctr">
              <a:defRPr sz="1200">
                <a:solidFill>
                  <a:schemeClr val="tx1">
                    <a:tint val="75000"/>
                  </a:schemeClr>
                </a:solidFill>
                <a:latin typeface="Myriad Pro" pitchFamily="34" charset="0"/>
              </a:defRPr>
            </a:lvl1pPr>
          </a:lstStyle>
          <a:p>
            <a:fld id="{57E0A0EE-BDCC-40C5-9583-9E27C2757317}" type="slidenum">
              <a:rPr lang="en-US" smtClean="0">
                <a:solidFill>
                  <a:prstClr val="black">
                    <a:tint val="75000"/>
                  </a:prstClr>
                </a:solidFill>
              </a:rPr>
              <a:pPr/>
              <a:t>‹#›</a:t>
            </a:fld>
            <a:endParaRPr lang="en-US" dirty="0">
              <a:solidFill>
                <a:prstClr val="black">
                  <a:tint val="75000"/>
                </a:prstClr>
              </a:solidFill>
            </a:endParaRPr>
          </a:p>
        </p:txBody>
      </p:sp>
      <p:sp>
        <p:nvSpPr>
          <p:cNvPr id="2" name="Obdélník 1"/>
          <p:cNvSpPr/>
          <p:nvPr userDrawn="1"/>
        </p:nvSpPr>
        <p:spPr>
          <a:xfrm>
            <a:off x="539552" y="6237312"/>
            <a:ext cx="1152128" cy="620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 name="Obdélník 3"/>
          <p:cNvSpPr/>
          <p:nvPr userDrawn="1"/>
        </p:nvSpPr>
        <p:spPr>
          <a:xfrm>
            <a:off x="2123728" y="6381328"/>
            <a:ext cx="41764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xmlns="" val="376146870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Click to edit Master title style</a:t>
            </a:r>
            <a:endParaRPr lang="en-US" dirty="0"/>
          </a:p>
        </p:txBody>
      </p:sp>
      <p:sp>
        <p:nvSpPr>
          <p:cNvPr id="3" name="Content Placeholder 2"/>
          <p:cNvSpPr>
            <a:spLocks noGrp="1"/>
          </p:cNvSpPr>
          <p:nvPr>
            <p:ph idx="1"/>
          </p:nvPr>
        </p:nvSpPr>
        <p:spPr>
          <a:xfrm>
            <a:off x="457200" y="1600201"/>
            <a:ext cx="8229600" cy="42116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10" name="Text Placeholder 9"/>
          <p:cNvSpPr>
            <a:spLocks noGrp="1"/>
          </p:cNvSpPr>
          <p:nvPr>
            <p:ph type="body" sz="quarter" idx="13"/>
          </p:nvPr>
        </p:nvSpPr>
        <p:spPr>
          <a:xfrm>
            <a:off x="457200" y="5811838"/>
            <a:ext cx="8229600" cy="544512"/>
          </a:xfrm>
        </p:spPr>
        <p:txBody>
          <a:bodyPr/>
          <a:lstStyle>
            <a:lvl1pPr>
              <a:buFontTx/>
              <a:buNone/>
              <a:defRPr sz="1100"/>
            </a:lvl1pPr>
          </a:lstStyle>
          <a:p>
            <a:pPr lvl="0"/>
            <a:r>
              <a:rPr lang="en-US" smtClean="0"/>
              <a:t>Click to edit Master text styles</a:t>
            </a:r>
          </a:p>
        </p:txBody>
      </p:sp>
      <p:sp>
        <p:nvSpPr>
          <p:cNvPr id="13" name="Text Placeholder 12"/>
          <p:cNvSpPr>
            <a:spLocks noGrp="1"/>
          </p:cNvSpPr>
          <p:nvPr>
            <p:ph type="body" sz="quarter" idx="14"/>
          </p:nvPr>
        </p:nvSpPr>
        <p:spPr>
          <a:xfrm>
            <a:off x="457200" y="6356350"/>
            <a:ext cx="4114800" cy="365125"/>
          </a:xfrm>
        </p:spPr>
        <p:txBody>
          <a:bodyPr anchor="ctr"/>
          <a:lstStyle>
            <a:lvl1pPr>
              <a:buFontTx/>
              <a:buNone/>
              <a:defRPr sz="1100"/>
            </a:lvl1pPr>
          </a:lstStyle>
          <a:p>
            <a:pPr lvl="0"/>
            <a:r>
              <a:rPr lang="en-US" smtClean="0"/>
              <a:t>Click to edit Master text styles</a:t>
            </a:r>
          </a:p>
        </p:txBody>
      </p:sp>
      <p:sp>
        <p:nvSpPr>
          <p:cNvPr id="6" name="Slide Number Placeholder 5"/>
          <p:cNvSpPr>
            <a:spLocks noGrp="1"/>
          </p:cNvSpPr>
          <p:nvPr>
            <p:ph type="sldNum" sz="quarter" idx="15"/>
          </p:nvPr>
        </p:nvSpPr>
        <p:spPr/>
        <p:txBody>
          <a:bodyPr/>
          <a:lstStyle>
            <a:lvl1pPr>
              <a:defRPr/>
            </a:lvl1pPr>
          </a:lstStyle>
          <a:p>
            <a:pPr>
              <a:defRPr/>
            </a:pPr>
            <a:fld id="{BD0AEBBD-2939-4066-B24F-F090651E6C93}"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6" name="Text Placeholder 9"/>
          <p:cNvSpPr>
            <a:spLocks noGrp="1"/>
          </p:cNvSpPr>
          <p:nvPr>
            <p:ph type="body" sz="quarter" idx="13"/>
          </p:nvPr>
        </p:nvSpPr>
        <p:spPr>
          <a:xfrm>
            <a:off x="457200" y="5811838"/>
            <a:ext cx="8229600" cy="544512"/>
          </a:xfrm>
        </p:spPr>
        <p:txBody>
          <a:bodyPr/>
          <a:lstStyle>
            <a:lvl1pPr>
              <a:buFontTx/>
              <a:buNone/>
              <a:defRPr sz="1100"/>
            </a:lvl1pPr>
          </a:lstStyle>
          <a:p>
            <a:pPr lvl="0"/>
            <a:r>
              <a:rPr lang="en-US" smtClean="0"/>
              <a:t>Click to edit Master text styles</a:t>
            </a:r>
          </a:p>
        </p:txBody>
      </p:sp>
      <p:sp>
        <p:nvSpPr>
          <p:cNvPr id="7" name="Text Placeholder 12"/>
          <p:cNvSpPr>
            <a:spLocks noGrp="1"/>
          </p:cNvSpPr>
          <p:nvPr>
            <p:ph type="body" sz="quarter" idx="14"/>
          </p:nvPr>
        </p:nvSpPr>
        <p:spPr>
          <a:xfrm>
            <a:off x="457200" y="6356350"/>
            <a:ext cx="4114800" cy="365125"/>
          </a:xfrm>
        </p:spPr>
        <p:txBody>
          <a:bodyPr anchor="ctr"/>
          <a:lstStyle>
            <a:lvl1pPr>
              <a:buFontTx/>
              <a:buNone/>
              <a:defRPr sz="1100"/>
            </a:lvl1pPr>
          </a:lstStyle>
          <a:p>
            <a:pPr lvl="0"/>
            <a:r>
              <a:rPr lang="en-US" smtClean="0"/>
              <a:t>Click to edit Master text styles</a:t>
            </a:r>
          </a:p>
        </p:txBody>
      </p:sp>
      <p:sp>
        <p:nvSpPr>
          <p:cNvPr id="5" name="Slide Number Placeholder 5"/>
          <p:cNvSpPr>
            <a:spLocks noGrp="1"/>
          </p:cNvSpPr>
          <p:nvPr>
            <p:ph type="sldNum" sz="quarter" idx="15"/>
          </p:nvPr>
        </p:nvSpPr>
        <p:spPr/>
        <p:txBody>
          <a:bodyPr/>
          <a:lstStyle>
            <a:lvl1pPr>
              <a:defRPr/>
            </a:lvl1pPr>
          </a:lstStyle>
          <a:p>
            <a:pPr>
              <a:defRPr/>
            </a:pPr>
            <a:fld id="{CE2BDB2A-4354-4681-B9C2-66896DAFAE7D}"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6" name="Text Placeholder 8"/>
          <p:cNvSpPr>
            <a:spLocks noGrp="1"/>
          </p:cNvSpPr>
          <p:nvPr>
            <p:ph type="body" sz="quarter" idx="11" hasCustomPrompt="1"/>
          </p:nvPr>
        </p:nvSpPr>
        <p:spPr>
          <a:xfrm>
            <a:off x="903288" y="1158007"/>
            <a:ext cx="7170669" cy="239602"/>
          </a:xfrm>
        </p:spPr>
        <p:txBody>
          <a:bodyPr anchor="ctr">
            <a:normAutofit/>
          </a:bodyPr>
          <a:lstStyle>
            <a:lvl1pPr marL="0" indent="0">
              <a:spcBef>
                <a:spcPts val="0"/>
              </a:spcBef>
              <a:buFontTx/>
              <a:buNone/>
              <a:defRPr sz="1800">
                <a:solidFill>
                  <a:schemeClr val="bg1"/>
                </a:solidFill>
              </a:defRPr>
            </a:lvl1pPr>
          </a:lstStyle>
          <a:p>
            <a:pPr lvl="0"/>
            <a:r>
              <a:rPr lang="en-US" dirty="0" smtClean="0"/>
              <a:t>Click to edit subhead</a:t>
            </a:r>
          </a:p>
        </p:txBody>
      </p:sp>
      <p:sp>
        <p:nvSpPr>
          <p:cNvPr id="3" name="Slide Number Placeholder 2"/>
          <p:cNvSpPr>
            <a:spLocks noGrp="1"/>
          </p:cNvSpPr>
          <p:nvPr>
            <p:ph type="sldNum" sz="quarter" idx="13"/>
          </p:nvPr>
        </p:nvSpPr>
        <p:spPr/>
        <p:txBody>
          <a:bodyPr/>
          <a:lstStyle/>
          <a:p>
            <a:fld id="{57E0A0EE-BDCC-40C5-9583-9E27C2757317}" type="slidenum">
              <a:rPr lang="en-US" smtClean="0">
                <a:solidFill>
                  <a:srgbClr val="313232"/>
                </a:solidFill>
              </a:rPr>
              <a:pPr/>
              <a:t>‹#›</a:t>
            </a:fld>
            <a:endParaRPr lang="en-US" dirty="0">
              <a:solidFill>
                <a:srgbClr val="313232"/>
              </a:solidFill>
            </a:endParaRPr>
          </a:p>
        </p:txBody>
      </p:sp>
      <p:sp>
        <p:nvSpPr>
          <p:cNvPr id="7" name="Text Placeholder 8"/>
          <p:cNvSpPr>
            <a:spLocks noGrp="1"/>
          </p:cNvSpPr>
          <p:nvPr>
            <p:ph type="body" sz="quarter" idx="12" hasCustomPrompt="1"/>
          </p:nvPr>
        </p:nvSpPr>
        <p:spPr>
          <a:xfrm>
            <a:off x="630904" y="6363352"/>
            <a:ext cx="1154162" cy="153888"/>
          </a:xfrm>
        </p:spPr>
        <p:txBody>
          <a:bodyPr wrap="none" lIns="0" tIns="0" rIns="0" bIns="0" anchor="b">
            <a:spAutoFit/>
          </a:bodyPr>
          <a:lstStyle>
            <a:lvl1pPr marL="0" indent="0">
              <a:spcBef>
                <a:spcPts val="0"/>
              </a:spcBef>
              <a:spcAft>
                <a:spcPts val="0"/>
              </a:spcAft>
              <a:buFontTx/>
              <a:buNone/>
              <a:defRPr sz="1000">
                <a:solidFill>
                  <a:schemeClr val="tx1"/>
                </a:solidFill>
              </a:defRPr>
            </a:lvl1pPr>
          </a:lstStyle>
          <a:p>
            <a:pPr lvl="0"/>
            <a:r>
              <a:rPr lang="en-US" dirty="0" smtClean="0"/>
              <a:t>Click to edit footnote</a:t>
            </a:r>
          </a:p>
        </p:txBody>
      </p:sp>
    </p:spTree>
    <p:extLst>
      <p:ext uri="{BB962C8B-B14F-4D97-AF65-F5344CB8AC3E}">
        <p14:creationId xmlns:p14="http://schemas.microsoft.com/office/powerpoint/2010/main" xmlns="" val="110336722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6" name="Text Placeholder 8"/>
          <p:cNvSpPr>
            <a:spLocks noGrp="1"/>
          </p:cNvSpPr>
          <p:nvPr>
            <p:ph type="body" sz="quarter" idx="11" hasCustomPrompt="1"/>
          </p:nvPr>
        </p:nvSpPr>
        <p:spPr>
          <a:xfrm>
            <a:off x="903288" y="1158007"/>
            <a:ext cx="7170669" cy="239602"/>
          </a:xfrm>
        </p:spPr>
        <p:txBody>
          <a:bodyPr anchor="ctr">
            <a:normAutofit/>
          </a:bodyPr>
          <a:lstStyle>
            <a:lvl1pPr marL="0" indent="0">
              <a:spcBef>
                <a:spcPts val="0"/>
              </a:spcBef>
              <a:buFontTx/>
              <a:buNone/>
              <a:defRPr sz="1800">
                <a:solidFill>
                  <a:schemeClr val="bg1"/>
                </a:solidFill>
              </a:defRPr>
            </a:lvl1pPr>
          </a:lstStyle>
          <a:p>
            <a:pPr lvl="0"/>
            <a:r>
              <a:rPr lang="en-US" dirty="0" smtClean="0"/>
              <a:t>Click to edit subhead</a:t>
            </a:r>
          </a:p>
        </p:txBody>
      </p:sp>
      <p:sp>
        <p:nvSpPr>
          <p:cNvPr id="3" name="Slide Number Placeholder 2"/>
          <p:cNvSpPr>
            <a:spLocks noGrp="1"/>
          </p:cNvSpPr>
          <p:nvPr>
            <p:ph type="sldNum" sz="quarter" idx="13"/>
          </p:nvPr>
        </p:nvSpPr>
        <p:spPr/>
        <p:txBody>
          <a:bodyPr/>
          <a:lstStyle/>
          <a:p>
            <a:fld id="{57E0A0EE-BDCC-40C5-9583-9E27C2757317}" type="slidenum">
              <a:rPr lang="en-US" smtClean="0">
                <a:solidFill>
                  <a:srgbClr val="313232"/>
                </a:solidFill>
              </a:rPr>
              <a:pPr/>
              <a:t>‹#›</a:t>
            </a:fld>
            <a:endParaRPr lang="en-US" dirty="0">
              <a:solidFill>
                <a:srgbClr val="313232"/>
              </a:solidFill>
            </a:endParaRPr>
          </a:p>
        </p:txBody>
      </p:sp>
      <p:sp>
        <p:nvSpPr>
          <p:cNvPr id="7" name="Text Placeholder 8"/>
          <p:cNvSpPr>
            <a:spLocks noGrp="1"/>
          </p:cNvSpPr>
          <p:nvPr>
            <p:ph type="body" sz="quarter" idx="12" hasCustomPrompt="1"/>
          </p:nvPr>
        </p:nvSpPr>
        <p:spPr>
          <a:xfrm>
            <a:off x="630904" y="6363352"/>
            <a:ext cx="1154162" cy="153888"/>
          </a:xfrm>
        </p:spPr>
        <p:txBody>
          <a:bodyPr wrap="none" lIns="0" tIns="0" rIns="0" bIns="0" anchor="b">
            <a:spAutoFit/>
          </a:bodyPr>
          <a:lstStyle>
            <a:lvl1pPr marL="0" indent="0">
              <a:spcBef>
                <a:spcPts val="0"/>
              </a:spcBef>
              <a:spcAft>
                <a:spcPts val="0"/>
              </a:spcAft>
              <a:buFontTx/>
              <a:buNone/>
              <a:defRPr sz="1000">
                <a:solidFill>
                  <a:schemeClr val="tx1"/>
                </a:solidFill>
              </a:defRPr>
            </a:lvl1pPr>
          </a:lstStyle>
          <a:p>
            <a:pPr lvl="0"/>
            <a:r>
              <a:rPr lang="en-US" dirty="0" smtClean="0"/>
              <a:t>Click to edit footnote</a:t>
            </a:r>
          </a:p>
        </p:txBody>
      </p:sp>
    </p:spTree>
    <p:extLst>
      <p:ext uri="{BB962C8B-B14F-4D97-AF65-F5344CB8AC3E}">
        <p14:creationId xmlns:p14="http://schemas.microsoft.com/office/powerpoint/2010/main" xmlns="" val="11033672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lang="en-GB"/>
          </a:p>
        </p:txBody>
      </p:sp>
      <p:sp>
        <p:nvSpPr>
          <p:cNvPr id="9" name="Text Placeholder 8"/>
          <p:cNvSpPr>
            <a:spLocks noGrp="1"/>
          </p:cNvSpPr>
          <p:nvPr>
            <p:ph type="body" sz="quarter" idx="11" hasCustomPrompt="1"/>
          </p:nvPr>
        </p:nvSpPr>
        <p:spPr>
          <a:xfrm>
            <a:off x="903288" y="1158007"/>
            <a:ext cx="7170669" cy="239602"/>
          </a:xfrm>
        </p:spPr>
        <p:txBody>
          <a:bodyPr anchor="ctr">
            <a:normAutofit/>
          </a:bodyPr>
          <a:lstStyle>
            <a:lvl1pPr marL="0" indent="0">
              <a:spcBef>
                <a:spcPts val="0"/>
              </a:spcBef>
              <a:buFontTx/>
              <a:buNone/>
              <a:defRPr sz="1800">
                <a:solidFill>
                  <a:schemeClr val="bg1"/>
                </a:solidFill>
              </a:defRPr>
            </a:lvl1pPr>
          </a:lstStyle>
          <a:p>
            <a:pPr lvl="0"/>
            <a:r>
              <a:rPr lang="en-US" dirty="0" smtClean="0"/>
              <a:t>Click to edit subhead</a:t>
            </a:r>
          </a:p>
        </p:txBody>
      </p:sp>
      <p:sp>
        <p:nvSpPr>
          <p:cNvPr id="3" name="Content Placeholder 2"/>
          <p:cNvSpPr>
            <a:spLocks noGrp="1"/>
          </p:cNvSpPr>
          <p:nvPr>
            <p:ph sz="quarter" idx="13"/>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2" name="Slide Number Placeholder 1"/>
          <p:cNvSpPr>
            <a:spLocks noGrp="1"/>
          </p:cNvSpPr>
          <p:nvPr>
            <p:ph type="sldNum" sz="quarter" idx="14"/>
          </p:nvPr>
        </p:nvSpPr>
        <p:spPr/>
        <p:txBody>
          <a:bodyPr/>
          <a:lstStyle/>
          <a:p>
            <a:fld id="{57E0A0EE-BDCC-40C5-9583-9E27C2757317}" type="slidenum">
              <a:rPr lang="en-US" smtClean="0">
                <a:solidFill>
                  <a:srgbClr val="313232"/>
                </a:solidFill>
              </a:rPr>
              <a:pPr/>
              <a:t>‹#›</a:t>
            </a:fld>
            <a:endParaRPr lang="en-US" dirty="0">
              <a:solidFill>
                <a:srgbClr val="313232"/>
              </a:solidFill>
            </a:endParaRPr>
          </a:p>
        </p:txBody>
      </p:sp>
      <p:sp>
        <p:nvSpPr>
          <p:cNvPr id="8" name="Text Placeholder 8"/>
          <p:cNvSpPr>
            <a:spLocks noGrp="1"/>
          </p:cNvSpPr>
          <p:nvPr>
            <p:ph type="body" sz="quarter" idx="12" hasCustomPrompt="1"/>
          </p:nvPr>
        </p:nvSpPr>
        <p:spPr>
          <a:xfrm>
            <a:off x="630904" y="6363352"/>
            <a:ext cx="1154162" cy="153888"/>
          </a:xfrm>
        </p:spPr>
        <p:txBody>
          <a:bodyPr wrap="none" lIns="0" tIns="0" rIns="0" bIns="0" anchor="b">
            <a:spAutoFit/>
          </a:bodyPr>
          <a:lstStyle>
            <a:lvl1pPr marL="0" indent="0">
              <a:spcBef>
                <a:spcPts val="0"/>
              </a:spcBef>
              <a:spcAft>
                <a:spcPts val="0"/>
              </a:spcAft>
              <a:buFontTx/>
              <a:buNone/>
              <a:defRPr sz="1000">
                <a:solidFill>
                  <a:schemeClr val="tx1"/>
                </a:solidFill>
              </a:defRPr>
            </a:lvl1pPr>
          </a:lstStyle>
          <a:p>
            <a:pPr lvl="0"/>
            <a:r>
              <a:rPr lang="en-US" dirty="0" smtClean="0"/>
              <a:t>Click to edit footnote</a:t>
            </a:r>
          </a:p>
        </p:txBody>
      </p:sp>
    </p:spTree>
    <p:extLst>
      <p:ext uri="{BB962C8B-B14F-4D97-AF65-F5344CB8AC3E}">
        <p14:creationId xmlns:p14="http://schemas.microsoft.com/office/powerpoint/2010/main" xmlns="" val="389357010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7E0A0EE-BDCC-40C5-9583-9E27C2757317}" type="slidenum">
              <a:rPr lang="en-US" smtClean="0">
                <a:solidFill>
                  <a:prstClr val="black">
                    <a:tint val="75000"/>
                  </a:prstClr>
                </a:solidFill>
              </a:rPr>
              <a:pPr/>
              <a:t>‹#›</a:t>
            </a:fld>
            <a:endParaRPr lang="en-US" dirty="0">
              <a:solidFill>
                <a:prstClr val="black">
                  <a:tint val="75000"/>
                </a:prstClr>
              </a:solidFill>
            </a:endParaRPr>
          </a:p>
        </p:txBody>
      </p:sp>
      <p:sp>
        <p:nvSpPr>
          <p:cNvPr id="4" name="Title 3"/>
          <p:cNvSpPr>
            <a:spLocks noGrp="1"/>
          </p:cNvSpPr>
          <p:nvPr>
            <p:ph type="title"/>
          </p:nvPr>
        </p:nvSpPr>
        <p:spPr/>
        <p:txBody>
          <a:bodyPr/>
          <a:lstStyle/>
          <a:p>
            <a:r>
              <a:rPr lang="en-US" dirty="0" smtClean="0"/>
              <a:t>Click to edit Master title style</a:t>
            </a:r>
            <a:endParaRPr lang="en-US" dirty="0"/>
          </a:p>
        </p:txBody>
      </p:sp>
      <p:sp>
        <p:nvSpPr>
          <p:cNvPr id="6" name="Obdélník 5"/>
          <p:cNvSpPr/>
          <p:nvPr userDrawn="1"/>
        </p:nvSpPr>
        <p:spPr>
          <a:xfrm>
            <a:off x="467544" y="6352712"/>
            <a:ext cx="151216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Obdélník 6"/>
          <p:cNvSpPr/>
          <p:nvPr userDrawn="1"/>
        </p:nvSpPr>
        <p:spPr>
          <a:xfrm>
            <a:off x="2123728" y="6314952"/>
            <a:ext cx="417646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7"/>
          <p:cNvSpPr/>
          <p:nvPr userDrawn="1"/>
        </p:nvSpPr>
        <p:spPr>
          <a:xfrm>
            <a:off x="611562" y="6314952"/>
            <a:ext cx="1058416" cy="426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xmlns="" val="3054159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2" name="Nadpis 21"/>
          <p:cNvSpPr>
            <a:spLocks noGrp="1"/>
          </p:cNvSpPr>
          <p:nvPr>
            <p:ph type="title"/>
          </p:nvPr>
        </p:nvSpPr>
        <p:spPr/>
        <p:txBody>
          <a:bodyPr/>
          <a:lstStyle/>
          <a:p>
            <a:r>
              <a:rPr kumimoji="0" lang="cs-CZ" smtClean="0"/>
              <a:t>Klepnutím lze upravit styl předlohy nadpisů.</a:t>
            </a:r>
            <a:endParaRPr kumimoji="0" lang="en-US"/>
          </a:p>
        </p:txBody>
      </p:sp>
      <p:sp>
        <p:nvSpPr>
          <p:cNvPr id="27" name="Zástupný symbol pro obsah 26"/>
          <p:cNvSpPr>
            <a:spLocks noGrp="1"/>
          </p:cNvSpPr>
          <p:nvPr>
            <p:ph idx="1"/>
          </p:nvPr>
        </p:nvSpPr>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25" name="Zástupný symbol pro datum 24"/>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19" name="Zástupný symbol pro zápatí 18"/>
          <p:cNvSpPr>
            <a:spLocks noGrp="1"/>
          </p:cNvSpPr>
          <p:nvPr>
            <p:ph type="ftr" sz="quarter" idx="11"/>
          </p:nvPr>
        </p:nvSpPr>
        <p:spPr>
          <a:xfrm>
            <a:off x="3581400" y="76200"/>
            <a:ext cx="2895600" cy="288925"/>
          </a:xfrm>
        </p:spPr>
        <p:txBody>
          <a:bodyPr/>
          <a:lstStyle/>
          <a:p>
            <a:endParaRPr lang="cs-CZ"/>
          </a:p>
        </p:txBody>
      </p:sp>
      <p:sp>
        <p:nvSpPr>
          <p:cNvPr id="16" name="Zástupný symbol pro číslo snímku 15"/>
          <p:cNvSpPr>
            <a:spLocks noGrp="1"/>
          </p:cNvSpPr>
          <p:nvPr>
            <p:ph type="sldNum" sz="quarter" idx="12"/>
          </p:nvPr>
        </p:nvSpPr>
        <p:spPr>
          <a:xfrm>
            <a:off x="8229600" y="6473952"/>
            <a:ext cx="758952" cy="246888"/>
          </a:xfrm>
        </p:spPr>
        <p:txBody>
          <a:bodyPr/>
          <a:lstStyle/>
          <a:p>
            <a:fld id="{07A0C298-3AFD-4350-9436-82D01008FD14}" type="slidenum">
              <a:rPr lang="cs-CZ" smtClean="0"/>
              <a:pPr/>
              <a:t>‹#›</a:t>
            </a:fld>
            <a:endParaRPr lang="cs-CZ"/>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5" name="Slide Number Placeholder 4"/>
          <p:cNvSpPr>
            <a:spLocks noGrp="1"/>
          </p:cNvSpPr>
          <p:nvPr>
            <p:ph type="sldNum" sz="quarter" idx="12"/>
          </p:nvPr>
        </p:nvSpPr>
        <p:spPr/>
        <p:txBody>
          <a:bodyPr/>
          <a:lstStyle/>
          <a:p>
            <a:fld id="{2D82201F-12EC-41F1-B111-8318CC339F3E}" type="slidenum">
              <a:rPr lang="en-GB" smtClean="0"/>
              <a:pPr/>
              <a:t>‹#›</a:t>
            </a:fld>
            <a:endParaRPr lang="en-GB"/>
          </a:p>
        </p:txBody>
      </p:sp>
      <p:sp>
        <p:nvSpPr>
          <p:cNvPr id="6" name="Text Placeholder 7"/>
          <p:cNvSpPr>
            <a:spLocks noGrp="1"/>
          </p:cNvSpPr>
          <p:nvPr>
            <p:ph type="body" sz="quarter" idx="13"/>
          </p:nvPr>
        </p:nvSpPr>
        <p:spPr>
          <a:xfrm>
            <a:off x="467544" y="6381328"/>
            <a:ext cx="7560444" cy="360040"/>
          </a:xfrm>
        </p:spPr>
        <p:txBody>
          <a:bodyPr anchor="b">
            <a:normAutofit/>
          </a:bodyPr>
          <a:lstStyle>
            <a:lvl1pPr marL="0" indent="0">
              <a:buNone/>
              <a:defRPr sz="1000"/>
            </a:lvl1pPr>
          </a:lstStyle>
          <a:p>
            <a:pPr lvl="0"/>
            <a:endParaRPr lang="en-GB" dirty="0"/>
          </a:p>
        </p:txBody>
      </p:sp>
    </p:spTree>
    <p:extLst>
      <p:ext uri="{BB962C8B-B14F-4D97-AF65-F5344CB8AC3E}">
        <p14:creationId xmlns:p14="http://schemas.microsoft.com/office/powerpoint/2010/main" xmlns="" val="267078726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7E0A0EE-BDCC-40C5-9583-9E27C2757317}" type="slidenum">
              <a:rPr lang="en-US" smtClean="0">
                <a:solidFill>
                  <a:prstClr val="black">
                    <a:tint val="75000"/>
                  </a:prstClr>
                </a:solidFill>
              </a:rPr>
              <a:pPr/>
              <a:t>‹#›</a:t>
            </a:fld>
            <a:endParaRPr lang="en-US" dirty="0">
              <a:solidFill>
                <a:prstClr val="black">
                  <a:tint val="75000"/>
                </a:prstClr>
              </a:solidFill>
            </a:endParaRPr>
          </a:p>
        </p:txBody>
      </p:sp>
      <p:sp>
        <p:nvSpPr>
          <p:cNvPr id="4" name="Title 3"/>
          <p:cNvSpPr>
            <a:spLocks noGrp="1"/>
          </p:cNvSpPr>
          <p:nvPr>
            <p:ph type="title"/>
          </p:nvPr>
        </p:nvSpPr>
        <p:spPr/>
        <p:txBody>
          <a:bodyPr/>
          <a:lstStyle/>
          <a:p>
            <a:r>
              <a:rPr lang="en-US" dirty="0" smtClean="0"/>
              <a:t>Click to edit Master title style</a:t>
            </a:r>
            <a:endParaRPr lang="en-US" dirty="0"/>
          </a:p>
        </p:txBody>
      </p:sp>
      <p:sp>
        <p:nvSpPr>
          <p:cNvPr id="6" name="Obdélník 5"/>
          <p:cNvSpPr/>
          <p:nvPr userDrawn="1"/>
        </p:nvSpPr>
        <p:spPr>
          <a:xfrm>
            <a:off x="467544" y="6352712"/>
            <a:ext cx="151216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Obdélník 6"/>
          <p:cNvSpPr/>
          <p:nvPr userDrawn="1"/>
        </p:nvSpPr>
        <p:spPr>
          <a:xfrm>
            <a:off x="2123728" y="6314952"/>
            <a:ext cx="417646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7"/>
          <p:cNvSpPr/>
          <p:nvPr userDrawn="1"/>
        </p:nvSpPr>
        <p:spPr>
          <a:xfrm>
            <a:off x="611562" y="6314952"/>
            <a:ext cx="1058416" cy="426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xmlns="" val="3054159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b="0"/>
            </a:lvl1pPr>
            <a:lvl2pPr>
              <a:defRPr b="0"/>
            </a:lvl2pPr>
            <a:lvl3pPr>
              <a:defRPr b="0"/>
            </a:lvl3pPr>
            <a:lvl4pPr>
              <a:defRPr b="0"/>
            </a:lvl4pPr>
            <a:lvl5pPr>
              <a:defRPr b="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Text Placeholder 6"/>
          <p:cNvSpPr>
            <a:spLocks noGrp="1"/>
          </p:cNvSpPr>
          <p:nvPr>
            <p:ph type="body" sz="quarter" idx="12"/>
          </p:nvPr>
        </p:nvSpPr>
        <p:spPr>
          <a:xfrm>
            <a:off x="395288" y="6381750"/>
            <a:ext cx="8513762" cy="215900"/>
          </a:xfrm>
        </p:spPr>
        <p:txBody>
          <a:bodyPr/>
          <a:lstStyle>
            <a:lvl1pPr marL="0" indent="0">
              <a:buNone/>
              <a:defRPr sz="1000" b="0"/>
            </a:lvl1pPr>
          </a:lstStyle>
          <a:p>
            <a:pPr lvl="0"/>
            <a:endParaRPr lang="en-GB" dirty="0"/>
          </a:p>
        </p:txBody>
      </p:sp>
    </p:spTree>
    <p:extLst>
      <p:ext uri="{BB962C8B-B14F-4D97-AF65-F5344CB8AC3E}">
        <p14:creationId xmlns:p14="http://schemas.microsoft.com/office/powerpoint/2010/main" xmlns="" val="278502782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GB"/>
          </a:p>
        </p:txBody>
      </p:sp>
      <p:sp>
        <p:nvSpPr>
          <p:cNvPr id="7" name="Text Placeholder 6"/>
          <p:cNvSpPr>
            <a:spLocks noGrp="1"/>
          </p:cNvSpPr>
          <p:nvPr>
            <p:ph type="body" sz="quarter" idx="10" hasCustomPrompt="1"/>
          </p:nvPr>
        </p:nvSpPr>
        <p:spPr>
          <a:xfrm>
            <a:off x="451342" y="6665589"/>
            <a:ext cx="1154162" cy="138499"/>
          </a:xfrm>
        </p:spPr>
        <p:txBody>
          <a:bodyPr wrap="none" lIns="0" tIns="0" rIns="0" bIns="0" anchor="b">
            <a:spAutoFit/>
          </a:bodyPr>
          <a:lstStyle>
            <a:lvl1pPr marL="0" indent="0">
              <a:lnSpc>
                <a:spcPct val="90000"/>
              </a:lnSpc>
              <a:spcBef>
                <a:spcPts val="0"/>
              </a:spcBef>
              <a:buFontTx/>
              <a:buNone/>
              <a:defRPr sz="1000" baseline="0"/>
            </a:lvl1pPr>
          </a:lstStyle>
          <a:p>
            <a:pPr lvl="0"/>
            <a:r>
              <a:rPr lang="en-US" dirty="0" smtClean="0"/>
              <a:t>Click to edit footnote</a:t>
            </a:r>
          </a:p>
        </p:txBody>
      </p:sp>
      <p:sp>
        <p:nvSpPr>
          <p:cNvPr id="8" name="Text Placeholder 6"/>
          <p:cNvSpPr>
            <a:spLocks noGrp="1"/>
          </p:cNvSpPr>
          <p:nvPr>
            <p:ph type="body" sz="quarter" idx="11" hasCustomPrompt="1"/>
          </p:nvPr>
        </p:nvSpPr>
        <p:spPr>
          <a:xfrm>
            <a:off x="6653254" y="6637889"/>
            <a:ext cx="1663917" cy="166199"/>
          </a:xfrm>
        </p:spPr>
        <p:txBody>
          <a:bodyPr wrap="none" lIns="0" tIns="0" rIns="0" bIns="0" anchor="b">
            <a:spAutoFit/>
          </a:bodyPr>
          <a:lstStyle>
            <a:lvl1pPr marL="0" indent="0" algn="r">
              <a:lnSpc>
                <a:spcPct val="90000"/>
              </a:lnSpc>
              <a:spcBef>
                <a:spcPts val="0"/>
              </a:spcBef>
              <a:buFontTx/>
              <a:buNone/>
              <a:defRPr sz="1200" baseline="0"/>
            </a:lvl1pPr>
          </a:lstStyle>
          <a:p>
            <a:pPr lvl="0"/>
            <a:r>
              <a:rPr lang="en-US" dirty="0" smtClean="0"/>
              <a:t>Click to edit Source note</a:t>
            </a:r>
          </a:p>
        </p:txBody>
      </p:sp>
      <p:sp>
        <p:nvSpPr>
          <p:cNvPr id="2" name="TextovéPole 1"/>
          <p:cNvSpPr txBox="1"/>
          <p:nvPr userDrawn="1"/>
        </p:nvSpPr>
        <p:spPr>
          <a:xfrm>
            <a:off x="7020272" y="5733256"/>
            <a:ext cx="2016224" cy="1008112"/>
          </a:xfrm>
          <a:prstGeom prst="rect">
            <a:avLst/>
          </a:prstGeom>
          <a:solidFill>
            <a:schemeClr val="bg1"/>
          </a:solidFill>
        </p:spPr>
        <p:txBody>
          <a:bodyPr wrap="square" rtlCol="0">
            <a:spAutoFit/>
          </a:bodyPr>
          <a:lstStyle/>
          <a:p>
            <a:endParaRPr lang="cs-CZ" dirty="0">
              <a:solidFill>
                <a:prstClr val="black"/>
              </a:solidFill>
            </a:endParaRPr>
          </a:p>
        </p:txBody>
      </p:sp>
    </p:spTree>
    <p:extLst>
      <p:ext uri="{BB962C8B-B14F-4D97-AF65-F5344CB8AC3E}">
        <p14:creationId xmlns:p14="http://schemas.microsoft.com/office/powerpoint/2010/main" xmlns="" val="232656266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ntent Righ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
        <p:nvSpPr>
          <p:cNvPr id="11" name="Content Placeholder 9"/>
          <p:cNvSpPr>
            <a:spLocks noGrp="1"/>
          </p:cNvSpPr>
          <p:nvPr>
            <p:ph sz="quarter" idx="11"/>
          </p:nvPr>
        </p:nvSpPr>
        <p:spPr>
          <a:xfrm>
            <a:off x="3778181" y="1154113"/>
            <a:ext cx="5033178" cy="4451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Text Placeholder 6"/>
          <p:cNvSpPr>
            <a:spLocks noGrp="1"/>
          </p:cNvSpPr>
          <p:nvPr>
            <p:ph type="body" sz="quarter" idx="10" hasCustomPrompt="1"/>
          </p:nvPr>
        </p:nvSpPr>
        <p:spPr>
          <a:xfrm>
            <a:off x="451342" y="6637889"/>
            <a:ext cx="1391407" cy="166199"/>
          </a:xfrm>
        </p:spPr>
        <p:txBody>
          <a:bodyPr wrap="none" lIns="0" tIns="0" rIns="0" bIns="0" anchor="b">
            <a:spAutoFit/>
          </a:bodyPr>
          <a:lstStyle>
            <a:lvl1pPr marL="0" indent="0">
              <a:lnSpc>
                <a:spcPct val="90000"/>
              </a:lnSpc>
              <a:spcBef>
                <a:spcPts val="0"/>
              </a:spcBef>
              <a:buFontTx/>
              <a:buNone/>
              <a:defRPr sz="1200" baseline="0"/>
            </a:lvl1pPr>
          </a:lstStyle>
          <a:p>
            <a:pPr lvl="0"/>
            <a:r>
              <a:rPr lang="en-US" dirty="0" smtClean="0"/>
              <a:t>Click to edit footnote</a:t>
            </a:r>
          </a:p>
        </p:txBody>
      </p:sp>
      <p:sp>
        <p:nvSpPr>
          <p:cNvPr id="7" name="Text Placeholder 6"/>
          <p:cNvSpPr>
            <a:spLocks noGrp="1"/>
          </p:cNvSpPr>
          <p:nvPr>
            <p:ph type="body" sz="quarter" idx="12" hasCustomPrompt="1"/>
          </p:nvPr>
        </p:nvSpPr>
        <p:spPr>
          <a:xfrm>
            <a:off x="6653254" y="6637889"/>
            <a:ext cx="1663917" cy="166199"/>
          </a:xfrm>
        </p:spPr>
        <p:txBody>
          <a:bodyPr wrap="none" lIns="0" tIns="0" rIns="0" bIns="0" anchor="b">
            <a:spAutoFit/>
          </a:bodyPr>
          <a:lstStyle>
            <a:lvl1pPr marL="0" indent="0" algn="r">
              <a:lnSpc>
                <a:spcPct val="90000"/>
              </a:lnSpc>
              <a:spcBef>
                <a:spcPts val="0"/>
              </a:spcBef>
              <a:buFontTx/>
              <a:buNone/>
              <a:defRPr sz="1200" baseline="0"/>
            </a:lvl1pPr>
          </a:lstStyle>
          <a:p>
            <a:pPr lvl="0"/>
            <a:r>
              <a:rPr lang="en-US" dirty="0" smtClean="0"/>
              <a:t>Click to edit Source note</a:t>
            </a:r>
          </a:p>
        </p:txBody>
      </p:sp>
      <p:sp>
        <p:nvSpPr>
          <p:cNvPr id="9" name="TextovéPole 8"/>
          <p:cNvSpPr txBox="1"/>
          <p:nvPr userDrawn="1"/>
        </p:nvSpPr>
        <p:spPr>
          <a:xfrm>
            <a:off x="7020272" y="5733256"/>
            <a:ext cx="2016224" cy="1008112"/>
          </a:xfrm>
          <a:prstGeom prst="rect">
            <a:avLst/>
          </a:prstGeom>
          <a:solidFill>
            <a:schemeClr val="bg1"/>
          </a:solidFill>
        </p:spPr>
        <p:txBody>
          <a:bodyPr wrap="square" rtlCol="0">
            <a:spAutoFit/>
          </a:bodyPr>
          <a:lstStyle/>
          <a:p>
            <a:endParaRPr lang="cs-CZ" dirty="0">
              <a:solidFill>
                <a:prstClr val="black"/>
              </a:solidFill>
            </a:endParaRPr>
          </a:p>
        </p:txBody>
      </p:sp>
    </p:spTree>
    <p:extLst>
      <p:ext uri="{BB962C8B-B14F-4D97-AF65-F5344CB8AC3E}">
        <p14:creationId xmlns:p14="http://schemas.microsoft.com/office/powerpoint/2010/main" xmlns="" val="4024299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bg>
      <p:bgRef idx="1003">
        <a:schemeClr val="bg2"/>
      </p:bgRef>
    </p:bg>
    <p:spTree>
      <p:nvGrpSpPr>
        <p:cNvPr id="1" name=""/>
        <p:cNvGrpSpPr/>
        <p:nvPr/>
      </p:nvGrpSpPr>
      <p:grpSpPr>
        <a:xfrm>
          <a:off x="0" y="0"/>
          <a:ext cx="0" cy="0"/>
          <a:chOff x="0" y="0"/>
          <a:chExt cx="0" cy="0"/>
        </a:xfrm>
      </p:grpSpPr>
      <p:sp>
        <p:nvSpPr>
          <p:cNvPr id="7" name="Přímá spojovací čára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Zástupný symbol pro text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cs-CZ" smtClean="0"/>
              <a:t>Klepnutím lze upravit styly předlohy textu.</a:t>
            </a:r>
          </a:p>
        </p:txBody>
      </p:sp>
      <p:sp>
        <p:nvSpPr>
          <p:cNvPr id="19" name="Zástupný symbol pro datum 18"/>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11" name="Zástupný symbol pro zápatí 10"/>
          <p:cNvSpPr>
            <a:spLocks noGrp="1"/>
          </p:cNvSpPr>
          <p:nvPr>
            <p:ph type="ftr" sz="quarter" idx="11"/>
          </p:nvPr>
        </p:nvSpPr>
        <p:spPr/>
        <p:txBody>
          <a:bodyPr/>
          <a:lstStyle/>
          <a:p>
            <a:endParaRPr lang="cs-CZ"/>
          </a:p>
        </p:txBody>
      </p:sp>
      <p:sp>
        <p:nvSpPr>
          <p:cNvPr id="16" name="Zástupný symbol pro číslo snímku 15"/>
          <p:cNvSpPr>
            <a:spLocks noGrp="1"/>
          </p:cNvSpPr>
          <p:nvPr>
            <p:ph type="sldNum" sz="quarter" idx="12"/>
          </p:nvPr>
        </p:nvSpPr>
        <p:spPr/>
        <p:txBody>
          <a:bodyPr/>
          <a:lstStyle/>
          <a:p>
            <a:fld id="{07A0C298-3AFD-4350-9436-82D01008FD14}" type="slidenum">
              <a:rPr lang="cs-CZ" smtClean="0"/>
              <a:pPr/>
              <a:t>‹#›</a:t>
            </a:fld>
            <a:endParaRPr lang="cs-CZ"/>
          </a:p>
        </p:txBody>
      </p:sp>
      <p:sp>
        <p:nvSpPr>
          <p:cNvPr id="8" name="Nadpis 7"/>
          <p:cNvSpPr>
            <a:spLocks noGrp="1"/>
          </p:cNvSpPr>
          <p:nvPr>
            <p:ph type="title"/>
          </p:nvPr>
        </p:nvSpPr>
        <p:spPr>
          <a:xfrm>
            <a:off x="180475" y="2947085"/>
            <a:ext cx="8686800" cy="1184825"/>
          </a:xfrm>
        </p:spPr>
        <p:txBody>
          <a:bodyPr rtlCol="0" anchor="t"/>
          <a:lstStyle>
            <a:lvl1pPr algn="r">
              <a:defRPr/>
            </a:lvl1pPr>
          </a:lstStyle>
          <a:p>
            <a:r>
              <a:rPr kumimoji="0" lang="cs-CZ" smtClean="0"/>
              <a:t>Klepnutím lze upravit styl předlohy nadpisů.</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0" name="Nadpis 19"/>
          <p:cNvSpPr>
            <a:spLocks noGrp="1"/>
          </p:cNvSpPr>
          <p:nvPr>
            <p:ph type="title"/>
          </p:nvPr>
        </p:nvSpPr>
        <p:spPr>
          <a:xfrm>
            <a:off x="301752" y="457200"/>
            <a:ext cx="8686800" cy="841248"/>
          </a:xfrm>
        </p:spPr>
        <p:txBody>
          <a:bodyPr/>
          <a:lstStyle/>
          <a:p>
            <a:r>
              <a:rPr kumimoji="0" lang="cs-CZ" smtClean="0"/>
              <a:t>Klepnutím lze upravit styl předlohy nadpisů.</a:t>
            </a:r>
            <a:endParaRPr kumimoji="0" lang="en-US"/>
          </a:p>
        </p:txBody>
      </p:sp>
      <p:sp>
        <p:nvSpPr>
          <p:cNvPr id="14" name="Zástupný symbol pro obsah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13" name="Zástupný symbol pro obsah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21" name="Zástupný symbol pro datum 20"/>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10" name="Zástupný symbol pro zápatí 9"/>
          <p:cNvSpPr>
            <a:spLocks noGrp="1"/>
          </p:cNvSpPr>
          <p:nvPr>
            <p:ph type="ftr" sz="quarter" idx="11"/>
          </p:nvPr>
        </p:nvSpPr>
        <p:spPr/>
        <p:txBody>
          <a:bodyPr/>
          <a:lstStyle/>
          <a:p>
            <a:endParaRPr lang="cs-CZ"/>
          </a:p>
        </p:txBody>
      </p:sp>
      <p:sp>
        <p:nvSpPr>
          <p:cNvPr id="31" name="Zástupný symbol pro číslo snímku 30"/>
          <p:cNvSpPr>
            <a:spLocks noGrp="1"/>
          </p:cNvSpPr>
          <p:nvPr>
            <p:ph type="sldNum" sz="quarter" idx="12"/>
          </p:nvPr>
        </p:nvSpPr>
        <p:spPr/>
        <p:txBody>
          <a:bodyPr/>
          <a:lstStyle/>
          <a:p>
            <a:fld id="{07A0C298-3AFD-4350-9436-82D01008FD14}"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spTree>
      <p:nvGrpSpPr>
        <p:cNvPr id="1" name=""/>
        <p:cNvGrpSpPr/>
        <p:nvPr/>
      </p:nvGrpSpPr>
      <p:grpSpPr>
        <a:xfrm>
          <a:off x="0" y="0"/>
          <a:ext cx="0" cy="0"/>
          <a:chOff x="0" y="0"/>
          <a:chExt cx="0" cy="0"/>
        </a:xfrm>
      </p:grpSpPr>
      <p:sp>
        <p:nvSpPr>
          <p:cNvPr id="29" name="Nadpis 28"/>
          <p:cNvSpPr>
            <a:spLocks noGrp="1"/>
          </p:cNvSpPr>
          <p:nvPr>
            <p:ph type="title"/>
          </p:nvPr>
        </p:nvSpPr>
        <p:spPr>
          <a:xfrm>
            <a:off x="304800" y="5410200"/>
            <a:ext cx="8610600" cy="882650"/>
          </a:xfrm>
        </p:spPr>
        <p:txBody>
          <a:bodyPr anchor="ctr"/>
          <a:lstStyle>
            <a:lvl1pPr>
              <a:defRPr/>
            </a:lvl1pPr>
          </a:lstStyle>
          <a:p>
            <a:r>
              <a:rPr kumimoji="0" lang="cs-CZ" smtClean="0"/>
              <a:t>Klepnutím lze upravit styl předlohy nadpisů.</a:t>
            </a:r>
            <a:endParaRPr kumimoji="0" lang="en-US"/>
          </a:p>
        </p:txBody>
      </p:sp>
      <p:sp>
        <p:nvSpPr>
          <p:cNvPr id="13" name="Zástupný symbol pro text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25" name="Zástupný symbol pro text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4" name="Zástupný symbol pro obsah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28" name="Zástupný symbol pro obsah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10" name="Zástupný symbol pro datum 9"/>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a:xfrm>
            <a:off x="8229600" y="6477000"/>
            <a:ext cx="762000" cy="246888"/>
          </a:xfrm>
        </p:spPr>
        <p:txBody>
          <a:bodyPr/>
          <a:lstStyle/>
          <a:p>
            <a:fld id="{07A0C298-3AFD-4350-9436-82D01008FD14}" type="slidenum">
              <a:rPr lang="cs-CZ" smtClean="0"/>
              <a:pPr/>
              <a:t>‹#›</a:t>
            </a:fld>
            <a:endParaRPr lang="cs-CZ"/>
          </a:p>
        </p:txBody>
      </p:sp>
      <p:sp>
        <p:nvSpPr>
          <p:cNvPr id="11" name="Přímá spojovací čára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30" name="Nadpis 29"/>
          <p:cNvSpPr>
            <a:spLocks noGrp="1"/>
          </p:cNvSpPr>
          <p:nvPr>
            <p:ph type="title"/>
          </p:nvPr>
        </p:nvSpPr>
        <p:spPr>
          <a:xfrm>
            <a:off x="301752" y="457200"/>
            <a:ext cx="8686800" cy="841248"/>
          </a:xfrm>
        </p:spPr>
        <p:txBody>
          <a:bodyPr/>
          <a:lstStyle/>
          <a:p>
            <a:r>
              <a:rPr kumimoji="0" lang="cs-CZ" smtClean="0"/>
              <a:t>Klepnutím lze upravit styl předlohy nadpisů.</a:t>
            </a:r>
            <a:endParaRPr kumimoji="0" lang="en-US"/>
          </a:p>
        </p:txBody>
      </p:sp>
      <p:sp>
        <p:nvSpPr>
          <p:cNvPr id="12" name="Zástupný symbol pro datum 11"/>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21" name="Zástupný symbol pro zápatí 20"/>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07A0C298-3AFD-4350-9436-82D01008FD14}"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3" name="Zástupný symbol pro datum 2"/>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24" name="Zástupný symbol pro zápatí 23"/>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07A0C298-3AFD-4350-9436-82D01008FD14}"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8" name="Přímá spojovací čára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Nadpis 11"/>
          <p:cNvSpPr>
            <a:spLocks noGrp="1"/>
          </p:cNvSpPr>
          <p:nvPr>
            <p:ph type="title"/>
          </p:nvPr>
        </p:nvSpPr>
        <p:spPr>
          <a:xfrm>
            <a:off x="457200" y="5486400"/>
            <a:ext cx="8458200" cy="520700"/>
          </a:xfrm>
        </p:spPr>
        <p:txBody>
          <a:bodyPr anchor="ctr"/>
          <a:lstStyle>
            <a:lvl1pPr algn="l">
              <a:buNone/>
              <a:defRPr sz="2000" b="1"/>
            </a:lvl1pPr>
          </a:lstStyle>
          <a:p>
            <a:r>
              <a:rPr kumimoji="0" lang="cs-CZ" smtClean="0"/>
              <a:t>Klepnutím lze upravit styl předlohy nadpisů.</a:t>
            </a:r>
            <a:endParaRPr kumimoji="0" lang="en-US"/>
          </a:p>
        </p:txBody>
      </p:sp>
      <p:sp>
        <p:nvSpPr>
          <p:cNvPr id="26" name="Zástupný symbol pro text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cs-CZ" smtClean="0"/>
              <a:t>Klepnutím lze upravit styly předlohy textu.</a:t>
            </a:r>
          </a:p>
        </p:txBody>
      </p:sp>
      <p:sp>
        <p:nvSpPr>
          <p:cNvPr id="14" name="Zástupný symbol pro obsah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25" name="Zástupný symbol pro datum 24"/>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29" name="Zástupný symbol pro zápatí 28"/>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07A0C298-3AFD-4350-9436-82D01008FD14}"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13" name="Zástupný symbol pro obrázek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cs-CZ" smtClean="0"/>
              <a:t>Klepnutím na ikonu přidáte obrázek.</a:t>
            </a:r>
            <a:endParaRPr kumimoji="0" lang="en-US" dirty="0"/>
          </a:p>
        </p:txBody>
      </p:sp>
      <p:sp>
        <p:nvSpPr>
          <p:cNvPr id="7" name="Zástupný symbol pro datum 6"/>
          <p:cNvSpPr>
            <a:spLocks noGrp="1"/>
          </p:cNvSpPr>
          <p:nvPr>
            <p:ph type="dt" sz="half" idx="10"/>
          </p:nvPr>
        </p:nvSpPr>
        <p:spPr/>
        <p:txBody>
          <a:bodyPr/>
          <a:lstStyle/>
          <a:p>
            <a:fld id="{29E39E26-7650-4D2A-871C-EE4897FF02B5}" type="datetimeFigureOut">
              <a:rPr lang="cs-CZ" smtClean="0"/>
              <a:pPr/>
              <a:t>16.10.2015</a:t>
            </a:fld>
            <a:endParaRPr lang="cs-CZ"/>
          </a:p>
        </p:txBody>
      </p:sp>
      <p:sp>
        <p:nvSpPr>
          <p:cNvPr id="5" name="Zástupný symbol pro zápatí 4"/>
          <p:cNvSpPr>
            <a:spLocks noGrp="1"/>
          </p:cNvSpPr>
          <p:nvPr>
            <p:ph type="ftr" sz="quarter" idx="11"/>
          </p:nvPr>
        </p:nvSpPr>
        <p:spPr/>
        <p:txBody>
          <a:bodyPr/>
          <a:lstStyle/>
          <a:p>
            <a:endParaRPr lang="cs-CZ"/>
          </a:p>
        </p:txBody>
      </p:sp>
      <p:sp>
        <p:nvSpPr>
          <p:cNvPr id="31" name="Zástupný symbol pro číslo snímku 30"/>
          <p:cNvSpPr>
            <a:spLocks noGrp="1"/>
          </p:cNvSpPr>
          <p:nvPr>
            <p:ph type="sldNum" sz="quarter" idx="12"/>
          </p:nvPr>
        </p:nvSpPr>
        <p:spPr/>
        <p:txBody>
          <a:bodyPr/>
          <a:lstStyle/>
          <a:p>
            <a:fld id="{07A0C298-3AFD-4350-9436-82D01008FD14}" type="slidenum">
              <a:rPr lang="cs-CZ" smtClean="0"/>
              <a:pPr/>
              <a:t>‹#›</a:t>
            </a:fld>
            <a:endParaRPr lang="cs-CZ"/>
          </a:p>
        </p:txBody>
      </p:sp>
      <p:sp>
        <p:nvSpPr>
          <p:cNvPr id="17" name="Nadpis 16"/>
          <p:cNvSpPr>
            <a:spLocks noGrp="1"/>
          </p:cNvSpPr>
          <p:nvPr>
            <p:ph type="title"/>
          </p:nvPr>
        </p:nvSpPr>
        <p:spPr>
          <a:xfrm>
            <a:off x="381000" y="4993760"/>
            <a:ext cx="5867400" cy="522288"/>
          </a:xfrm>
        </p:spPr>
        <p:txBody>
          <a:bodyPr anchor="ctr"/>
          <a:lstStyle>
            <a:lvl1pPr algn="l">
              <a:buNone/>
              <a:defRPr sz="2000" b="1"/>
            </a:lvl1pPr>
          </a:lstStyle>
          <a:p>
            <a:r>
              <a:rPr kumimoji="0" lang="cs-CZ" smtClean="0"/>
              <a:t>Klepnutím lze upravit styl předlohy nadpisů.</a:t>
            </a:r>
            <a:endParaRPr kumimoji="0" lang="en-US"/>
          </a:p>
        </p:txBody>
      </p:sp>
      <p:sp>
        <p:nvSpPr>
          <p:cNvPr id="26" name="Zástupný symbol pro text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cs-CZ" smtClean="0"/>
              <a:t>Klepnutím lze upravit styly předlohy textu.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římá spojovací čára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Zástupný symbol pro text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11" name="Zástupný symbol pro datum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29E39E26-7650-4D2A-871C-EE4897FF02B5}" type="datetimeFigureOut">
              <a:rPr lang="cs-CZ" smtClean="0"/>
              <a:pPr/>
              <a:t>16.10.2015</a:t>
            </a:fld>
            <a:endParaRPr lang="cs-CZ"/>
          </a:p>
        </p:txBody>
      </p:sp>
      <p:sp>
        <p:nvSpPr>
          <p:cNvPr id="28" name="Zástupný symbol pro zápatí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cs-CZ"/>
          </a:p>
        </p:txBody>
      </p:sp>
      <p:sp>
        <p:nvSpPr>
          <p:cNvPr id="5" name="Zástupný symbol pro číslo snímk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7A0C298-3AFD-4350-9436-82D01008FD14}" type="slidenum">
              <a:rPr lang="cs-CZ" smtClean="0"/>
              <a:pPr/>
              <a:t>‹#›</a:t>
            </a:fld>
            <a:endParaRPr lang="cs-CZ"/>
          </a:p>
        </p:txBody>
      </p:sp>
      <p:sp>
        <p:nvSpPr>
          <p:cNvPr id="10" name="Zástupný symbol pro nadpis 9"/>
          <p:cNvSpPr>
            <a:spLocks noGrp="1"/>
          </p:cNvSpPr>
          <p:nvPr>
            <p:ph type="title"/>
          </p:nvPr>
        </p:nvSpPr>
        <p:spPr>
          <a:xfrm>
            <a:off x="304800" y="457200"/>
            <a:ext cx="8686800" cy="838200"/>
          </a:xfrm>
          <a:prstGeom prst="rect">
            <a:avLst/>
          </a:prstGeom>
        </p:spPr>
        <p:txBody>
          <a:bodyPr vert="horz" anchor="ctr">
            <a:normAutofit/>
          </a:bodyPr>
          <a:lstStyle/>
          <a:p>
            <a:r>
              <a:rPr kumimoji="0" lang="cs-CZ" smtClean="0"/>
              <a:t>Klepnutím lze upravit styl předlohy nadpisů.</a:t>
            </a:r>
            <a:endParaRPr kumimoji="0" lang="en-US"/>
          </a:p>
        </p:txBody>
      </p:sp>
      <p:sp>
        <p:nvSpPr>
          <p:cNvPr id="9" name="Přímá spojovací čára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Přímá spojovací čára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3.wmf"/></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NUL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NUL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NUL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NUL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NUL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NUL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NUL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NUL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NUL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package" Target="../embeddings/Dokument_aplikace_Microsoft_Office_Word7.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1.xml.rels><?xml version="1.0" encoding="UTF-8" standalone="yes"?>
<Relationships xmlns="http://schemas.openxmlformats.org/package/2006/relationships"><Relationship Id="rId3" Type="http://schemas.openxmlformats.org/officeDocument/2006/relationships/package" Target="../embeddings/Dokument_aplikace_Microsoft_Office_Word8.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package" Target="../embeddings/Dokument_aplikace_Microsoft_Office_Word9.docx"/></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NUL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NUL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ideo" Target="file:///E:\videa\ROCHE_INHIBICE.mp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NUL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video" Target="file:///E:\videa\lapatinib_cz.wmv"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package" Target="../embeddings/Dokument_aplikace_Microsoft_Office_Word6.docx"/><Relationship Id="rId3" Type="http://schemas.openxmlformats.org/officeDocument/2006/relationships/package" Target="../embeddings/Dokument_aplikace_Microsoft_Office_Word1.docx"/><Relationship Id="rId7" Type="http://schemas.openxmlformats.org/officeDocument/2006/relationships/package" Target="../embeddings/Dokument_aplikace_Microsoft_Office_Word5.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Dokument_aplikace_Microsoft_Office_Word4.docx"/><Relationship Id="rId5" Type="http://schemas.openxmlformats.org/officeDocument/2006/relationships/package" Target="../embeddings/Dokument_aplikace_Microsoft_Office_Word3.docx"/><Relationship Id="rId4" Type="http://schemas.openxmlformats.org/officeDocument/2006/relationships/package" Target="../embeddings/Dokument_aplikace_Microsoft_Office_Word2.docx"/></Relationships>
</file>

<file path=ppt/slides/_rels/slide4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slide" Target="slide42.xml"/><Relationship Id="rId4" Type="http://schemas.openxmlformats.org/officeDocument/2006/relationships/image" Target="NUL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15.xml"/><Relationship Id="rId5" Type="http://schemas.openxmlformats.org/officeDocument/2006/relationships/slide" Target="slide42.xml"/><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tags" Target="../tags/tag1.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65.png"/><Relationship Id="rId3" Type="http://schemas.openxmlformats.org/officeDocument/2006/relationships/notesSlide" Target="../notesSlides/notesSlide20.xml"/><Relationship Id="rId7" Type="http://schemas.openxmlformats.org/officeDocument/2006/relationships/image" Target="../media/image55.png"/><Relationship Id="rId12" Type="http://schemas.openxmlformats.org/officeDocument/2006/relationships/image" Target="../media/image60.png"/><Relationship Id="rId17" Type="http://schemas.microsoft.com/office/2007/relationships/hdphoto" Target="../media/hdphoto1.wdp"/><Relationship Id="rId2" Type="http://schemas.openxmlformats.org/officeDocument/2006/relationships/slideLayout" Target="../slideLayouts/slideLayout17.xml"/><Relationship Id="rId16" Type="http://schemas.openxmlformats.org/officeDocument/2006/relationships/image" Target="../media/image64.png"/><Relationship Id="rId20" Type="http://schemas.openxmlformats.org/officeDocument/2006/relationships/image" Target="../media/image67.png"/><Relationship Id="rId1" Type="http://schemas.openxmlformats.org/officeDocument/2006/relationships/tags" Target="../tags/tag2.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19" Type="http://schemas.openxmlformats.org/officeDocument/2006/relationships/image" Target="../media/image66.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s>
</file>

<file path=ppt/slides/_rels/slide4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21.xml"/><Relationship Id="rId7" Type="http://schemas.openxmlformats.org/officeDocument/2006/relationships/image" Target="../media/image56.png"/><Relationship Id="rId2" Type="http://schemas.openxmlformats.org/officeDocument/2006/relationships/slideLayout" Target="../slideLayouts/slideLayout18.xml"/><Relationship Id="rId1" Type="http://schemas.openxmlformats.org/officeDocument/2006/relationships/tags" Target="../tags/tag3.xml"/><Relationship Id="rId6" Type="http://schemas.openxmlformats.org/officeDocument/2006/relationships/image" Target="../media/image69.png"/><Relationship Id="rId11" Type="http://schemas.openxmlformats.org/officeDocument/2006/relationships/image" Target="../media/image58.png"/><Relationship Id="rId5" Type="http://schemas.openxmlformats.org/officeDocument/2006/relationships/image" Target="../media/image55.png"/><Relationship Id="rId10" Type="http://schemas.openxmlformats.org/officeDocument/2006/relationships/image" Target="../media/image70.png"/><Relationship Id="rId4" Type="http://schemas.openxmlformats.org/officeDocument/2006/relationships/image" Target="../media/image68.png"/><Relationship Id="rId9" Type="http://schemas.openxmlformats.org/officeDocument/2006/relationships/image" Target="../media/image5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9.xml"/><Relationship Id="rId1" Type="http://schemas.openxmlformats.org/officeDocument/2006/relationships/tags" Target="../tags/tag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1.xml"/><Relationship Id="rId1" Type="http://schemas.openxmlformats.org/officeDocument/2006/relationships/tags" Target="../tags/tag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5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Layout" Target="../slideLayouts/slideLayout7.xml"/><Relationship Id="rId1" Type="http://schemas.openxmlformats.org/officeDocument/2006/relationships/video" Target="file:///E:\videa\kadcyla_EDIT_FINAL.mp4"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4.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NUL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a:xfrm>
            <a:off x="685800" y="2130425"/>
            <a:ext cx="7772400" cy="1470025"/>
          </a:xfrm>
        </p:spPr>
        <p:txBody>
          <a:bodyPr/>
          <a:lstStyle/>
          <a:p>
            <a:pP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dirty="0" smtClean="0"/>
              <a:t>Biologická léčba</a:t>
            </a:r>
            <a:r>
              <a:rPr lang="cs-CZ" smtClean="0"/>
              <a:t/>
            </a:r>
            <a:br>
              <a:rPr lang="cs-CZ" smtClean="0"/>
            </a:br>
            <a:r>
              <a:rPr lang="cs-CZ" sz="1800" smtClean="0"/>
              <a:t>podzim </a:t>
            </a:r>
            <a:r>
              <a:rPr lang="cs-CZ" sz="1800" dirty="0" smtClean="0"/>
              <a:t>2015</a:t>
            </a:r>
          </a:p>
        </p:txBody>
      </p:sp>
      <p:sp>
        <p:nvSpPr>
          <p:cNvPr id="3075" name="Rectangle 2"/>
          <p:cNvSpPr>
            <a:spLocks noGrp="1" noChangeArrowheads="1"/>
          </p:cNvSpPr>
          <p:nvPr>
            <p:ph type="subTitle" idx="4294967295"/>
          </p:nvPr>
        </p:nvSpPr>
        <p:spPr>
          <a:xfrm>
            <a:off x="0" y="3930650"/>
            <a:ext cx="6400800" cy="1752600"/>
          </a:xfrm>
        </p:spPr>
        <p:txBody>
          <a:bodyPr lIns="0" tIns="0" rIns="0" bIns="0" anchor="ctr"/>
          <a:lstStyle/>
          <a:p>
            <a:pPr algn="ctr" eaLnBrk="1" hangingPunct="1">
              <a:buFont typeface="Times New Roman" pitchFamily="16" charset="0"/>
              <a:buNone/>
            </a:pPr>
            <a:r>
              <a:rPr lang="cs-CZ" dirty="0" smtClean="0"/>
              <a:t>Milan Brychta</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noChangeArrowheads="1"/>
          </p:cNvPicPr>
          <p:nvPr/>
        </p:nvPicPr>
        <p:blipFill>
          <a:blip r:embed="rId3" cstate="print"/>
          <a:srcRect/>
          <a:stretch>
            <a:fillRect/>
          </a:stretch>
        </p:blipFill>
        <p:spPr bwMode="auto">
          <a:xfrm>
            <a:off x="0" y="0"/>
            <a:ext cx="9144000" cy="6856413"/>
          </a:xfrm>
          <a:prstGeom prst="rect">
            <a:avLst/>
          </a:prstGeom>
          <a:noFill/>
          <a:ln w="9525">
            <a:noFill/>
            <a:round/>
            <a:headEnd/>
            <a:tailEnd/>
          </a:ln>
        </p:spPr>
      </p:pic>
      <p:pic>
        <p:nvPicPr>
          <p:cNvPr id="3" name="Picture 1"/>
          <p:cNvPicPr>
            <a:picLocks noChangeAspect="1" noChangeArrowheads="1"/>
          </p:cNvPicPr>
          <p:nvPr/>
        </p:nvPicPr>
        <p:blipFill>
          <a:blip r:embed="rId4" cstate="print"/>
          <a:srcRect/>
          <a:stretch>
            <a:fillRect/>
          </a:stretch>
        </p:blipFill>
        <p:spPr bwMode="auto">
          <a:xfrm>
            <a:off x="251520" y="404664"/>
            <a:ext cx="8136904" cy="6101269"/>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HER signalizace</a:t>
            </a:r>
            <a:endParaRPr lang="cs-CZ" dirty="0"/>
          </a:p>
        </p:txBody>
      </p:sp>
      <p:sp>
        <p:nvSpPr>
          <p:cNvPr id="3" name="Zástupný symbol pro obsah 2"/>
          <p:cNvSpPr>
            <a:spLocks noGrp="1"/>
          </p:cNvSpPr>
          <p:nvPr>
            <p:ph idx="1"/>
          </p:nvPr>
        </p:nvSpPr>
        <p:spPr>
          <a:xfrm>
            <a:off x="457200" y="1600200"/>
            <a:ext cx="3754760" cy="4525963"/>
          </a:xfrm>
        </p:spPr>
        <p:txBody>
          <a:bodyPr/>
          <a:lstStyle/>
          <a:p>
            <a:pPr>
              <a:spcBef>
                <a:spcPct val="50000"/>
              </a:spcBef>
              <a:buFont typeface="Wingdings" pitchFamily="2" charset="2"/>
              <a:buChar char="§"/>
            </a:pPr>
            <a:r>
              <a:rPr lang="cs-CZ" sz="2000" b="1" dirty="0" smtClean="0"/>
              <a:t>Klíčová role v biologii nádorů</a:t>
            </a:r>
          </a:p>
          <a:p>
            <a:pPr>
              <a:spcBef>
                <a:spcPct val="50000"/>
              </a:spcBef>
              <a:buFont typeface="Wingdings" pitchFamily="2" charset="2"/>
              <a:buChar char="Ø"/>
            </a:pPr>
            <a:r>
              <a:rPr lang="cs-CZ" sz="2000" dirty="0" smtClean="0"/>
              <a:t>proliferace buněk</a:t>
            </a:r>
          </a:p>
          <a:p>
            <a:pPr>
              <a:spcBef>
                <a:spcPct val="50000"/>
              </a:spcBef>
              <a:buFont typeface="Wingdings" pitchFamily="2" charset="2"/>
              <a:buChar char="Ø"/>
            </a:pPr>
            <a:r>
              <a:rPr lang="cs-CZ" sz="2000" dirty="0" smtClean="0"/>
              <a:t>rezistence na </a:t>
            </a:r>
            <a:r>
              <a:rPr lang="cs-CZ" sz="2000" dirty="0" err="1" smtClean="0"/>
              <a:t>apoptozu</a:t>
            </a:r>
            <a:endParaRPr lang="cs-CZ" sz="2000" dirty="0" smtClean="0"/>
          </a:p>
          <a:p>
            <a:pPr>
              <a:spcBef>
                <a:spcPct val="50000"/>
              </a:spcBef>
              <a:buFont typeface="Wingdings" pitchFamily="2" charset="2"/>
              <a:buChar char="Ø"/>
            </a:pPr>
            <a:r>
              <a:rPr lang="cs-CZ" sz="2000" dirty="0" smtClean="0"/>
              <a:t>výšená motilita buněk</a:t>
            </a:r>
          </a:p>
          <a:p>
            <a:pPr>
              <a:spcBef>
                <a:spcPct val="50000"/>
              </a:spcBef>
              <a:buFont typeface="Wingdings" pitchFamily="2" charset="2"/>
              <a:buChar char="Ø"/>
            </a:pPr>
            <a:r>
              <a:rPr lang="cs-CZ" sz="2000" dirty="0" smtClean="0"/>
              <a:t> </a:t>
            </a:r>
            <a:r>
              <a:rPr lang="cs-CZ" sz="2000" dirty="0" err="1" smtClean="0"/>
              <a:t>angiogeneze</a:t>
            </a:r>
            <a:endParaRPr lang="cs-CZ" sz="2000" dirty="0" smtClean="0"/>
          </a:p>
          <a:p>
            <a:endParaRPr lang="cs-CZ" dirty="0"/>
          </a:p>
        </p:txBody>
      </p:sp>
      <p:pic>
        <p:nvPicPr>
          <p:cNvPr id="21506" name="Picture 2" descr="C:\Users\fdu-onko\Desktop\MB\biol th\obrázky biol th\HER.jpg"/>
          <p:cNvPicPr>
            <a:picLocks noChangeAspect="1" noChangeArrowheads="1"/>
          </p:cNvPicPr>
          <p:nvPr/>
        </p:nvPicPr>
        <p:blipFill>
          <a:blip r:embed="rId2" cstate="print"/>
          <a:srcRect/>
          <a:stretch>
            <a:fillRect/>
          </a:stretch>
        </p:blipFill>
        <p:spPr bwMode="auto">
          <a:xfrm>
            <a:off x="4321147" y="1599060"/>
            <a:ext cx="4571333" cy="5251004"/>
          </a:xfrm>
          <a:prstGeom prst="rect">
            <a:avLst/>
          </a:prstGeom>
          <a:noFill/>
        </p:spPr>
      </p:pic>
      <p:pic>
        <p:nvPicPr>
          <p:cNvPr id="62465" name="Picture 1" descr="C:\Users\fdu-onko\Desktop\MB\biol th\obrázky biol th\HER.jpg"/>
          <p:cNvPicPr>
            <a:picLocks noChangeAspect="1" noChangeArrowheads="1"/>
          </p:cNvPicPr>
          <p:nvPr/>
        </p:nvPicPr>
        <p:blipFill>
          <a:blip r:embed="rId3" cstate="print"/>
          <a:srcRect/>
          <a:stretch>
            <a:fillRect/>
          </a:stretch>
        </p:blipFill>
        <p:spPr bwMode="auto">
          <a:xfrm>
            <a:off x="4139952" y="1124744"/>
            <a:ext cx="4829511" cy="5547569"/>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PI3K</a:t>
            </a:r>
            <a:endParaRPr lang="cs-CZ" dirty="0"/>
          </a:p>
        </p:txBody>
      </p:sp>
      <p:sp>
        <p:nvSpPr>
          <p:cNvPr id="3" name="Zástupný symbol pro obsah 2"/>
          <p:cNvSpPr>
            <a:spLocks noGrp="1"/>
          </p:cNvSpPr>
          <p:nvPr>
            <p:ph idx="1"/>
          </p:nvPr>
        </p:nvSpPr>
        <p:spPr>
          <a:xfrm>
            <a:off x="457200" y="1600200"/>
            <a:ext cx="3178696" cy="4525963"/>
          </a:xfrm>
        </p:spPr>
        <p:txBody>
          <a:bodyPr/>
          <a:lstStyle/>
          <a:p>
            <a:pPr>
              <a:spcBef>
                <a:spcPct val="50000"/>
              </a:spcBef>
              <a:buFont typeface="Wingdings" pitchFamily="2" charset="2"/>
              <a:buChar char="§"/>
            </a:pPr>
            <a:r>
              <a:rPr lang="cs-CZ" sz="2000" b="1" dirty="0" smtClean="0"/>
              <a:t>Vnitřní signalizační kaskáda</a:t>
            </a:r>
          </a:p>
          <a:p>
            <a:pPr>
              <a:spcBef>
                <a:spcPct val="50000"/>
              </a:spcBef>
              <a:buNone/>
            </a:pPr>
            <a:r>
              <a:rPr lang="cs-CZ" sz="1600" i="1" dirty="0" err="1" smtClean="0"/>
              <a:t>Fosfatidylinositol</a:t>
            </a:r>
            <a:r>
              <a:rPr lang="cs-CZ" sz="1600" i="1" dirty="0" smtClean="0"/>
              <a:t> 3kináza</a:t>
            </a:r>
          </a:p>
          <a:p>
            <a:pPr>
              <a:spcBef>
                <a:spcPct val="50000"/>
              </a:spcBef>
              <a:buFont typeface="Wingdings" pitchFamily="2" charset="2"/>
              <a:buChar char="Ø"/>
            </a:pPr>
            <a:r>
              <a:rPr lang="cs-CZ" sz="2000" dirty="0" smtClean="0"/>
              <a:t>abnormální buněčný růst</a:t>
            </a:r>
          </a:p>
          <a:p>
            <a:pPr>
              <a:spcBef>
                <a:spcPct val="50000"/>
              </a:spcBef>
              <a:buFont typeface="Wingdings" pitchFamily="2" charset="2"/>
              <a:buChar char="Ø"/>
            </a:pPr>
            <a:r>
              <a:rPr lang="cs-CZ" sz="2000" dirty="0" smtClean="0"/>
              <a:t>proliferace</a:t>
            </a:r>
          </a:p>
          <a:p>
            <a:pPr>
              <a:spcBef>
                <a:spcPct val="50000"/>
              </a:spcBef>
              <a:buFont typeface="Wingdings" pitchFamily="2" charset="2"/>
              <a:buChar char="Ø"/>
            </a:pPr>
            <a:r>
              <a:rPr lang="cs-CZ" sz="2000" dirty="0" smtClean="0"/>
              <a:t>přežívání buněk</a:t>
            </a:r>
          </a:p>
          <a:p>
            <a:pPr>
              <a:spcBef>
                <a:spcPct val="50000"/>
              </a:spcBef>
              <a:buFont typeface="Wingdings" pitchFamily="2" charset="2"/>
              <a:buChar char="Ø"/>
            </a:pPr>
            <a:r>
              <a:rPr lang="cs-CZ" sz="2000" dirty="0" smtClean="0"/>
              <a:t>zvýšená pohyblivost</a:t>
            </a:r>
          </a:p>
          <a:p>
            <a:endParaRPr lang="cs-CZ" dirty="0"/>
          </a:p>
        </p:txBody>
      </p:sp>
      <p:pic>
        <p:nvPicPr>
          <p:cNvPr id="22530" name="Picture 2" descr="C:\Users\fdu-onko\Desktop\MB\biol th\obrázky biol th\PI3K.jpg"/>
          <p:cNvPicPr>
            <a:picLocks noChangeAspect="1" noChangeArrowheads="1"/>
          </p:cNvPicPr>
          <p:nvPr/>
        </p:nvPicPr>
        <p:blipFill>
          <a:blip r:embed="rId2" cstate="print"/>
          <a:srcRect/>
          <a:stretch>
            <a:fillRect/>
          </a:stretch>
        </p:blipFill>
        <p:spPr bwMode="auto">
          <a:xfrm>
            <a:off x="3923928" y="1433997"/>
            <a:ext cx="4824536" cy="5424003"/>
          </a:xfrm>
          <a:prstGeom prst="rect">
            <a:avLst/>
          </a:prstGeom>
          <a:noFill/>
        </p:spPr>
      </p:pic>
      <p:pic>
        <p:nvPicPr>
          <p:cNvPr id="61441" name="Picture 1" descr="C:\Users\fdu-onko\Desktop\MB\biol th\obrázky biol th\PI3K.jpg"/>
          <p:cNvPicPr>
            <a:picLocks noChangeAspect="1" noChangeArrowheads="1"/>
          </p:cNvPicPr>
          <p:nvPr/>
        </p:nvPicPr>
        <p:blipFill>
          <a:blip r:embed="rId3" cstate="print"/>
          <a:srcRect/>
          <a:stretch>
            <a:fillRect/>
          </a:stretch>
        </p:blipFill>
        <p:spPr bwMode="auto">
          <a:xfrm>
            <a:off x="3851920" y="1327505"/>
            <a:ext cx="4919258" cy="553049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MAPK</a:t>
            </a:r>
            <a:endParaRPr lang="cs-CZ" dirty="0"/>
          </a:p>
        </p:txBody>
      </p:sp>
      <p:sp>
        <p:nvSpPr>
          <p:cNvPr id="3" name="Zástupný symbol pro obsah 2"/>
          <p:cNvSpPr>
            <a:spLocks noGrp="1"/>
          </p:cNvSpPr>
          <p:nvPr>
            <p:ph idx="1"/>
          </p:nvPr>
        </p:nvSpPr>
        <p:spPr>
          <a:xfrm>
            <a:off x="457200" y="1600200"/>
            <a:ext cx="3106688" cy="4525963"/>
          </a:xfrm>
        </p:spPr>
        <p:txBody>
          <a:bodyPr/>
          <a:lstStyle/>
          <a:p>
            <a:pPr>
              <a:spcBef>
                <a:spcPct val="50000"/>
              </a:spcBef>
              <a:buFont typeface="Wingdings" pitchFamily="2" charset="2"/>
              <a:buChar char="§"/>
            </a:pPr>
            <a:r>
              <a:rPr lang="cs-CZ" sz="2000" b="1" dirty="0" smtClean="0"/>
              <a:t>Signalizační cesta genové exprese,buněčného růstu a přežívání</a:t>
            </a:r>
          </a:p>
          <a:p>
            <a:pPr>
              <a:spcBef>
                <a:spcPct val="50000"/>
              </a:spcBef>
              <a:buFont typeface="Wingdings" pitchFamily="2" charset="2"/>
              <a:buChar char="Ø"/>
            </a:pPr>
            <a:r>
              <a:rPr lang="cs-CZ" sz="2000" dirty="0" smtClean="0"/>
              <a:t>proliferace buněk</a:t>
            </a:r>
          </a:p>
          <a:p>
            <a:pPr>
              <a:spcBef>
                <a:spcPct val="50000"/>
              </a:spcBef>
              <a:buFont typeface="Wingdings" pitchFamily="2" charset="2"/>
              <a:buChar char="Ø"/>
            </a:pPr>
            <a:r>
              <a:rPr lang="cs-CZ" sz="2000" dirty="0" smtClean="0"/>
              <a:t>rezistence na </a:t>
            </a:r>
            <a:r>
              <a:rPr lang="cs-CZ" sz="2000" dirty="0" err="1" smtClean="0"/>
              <a:t>apoptozu</a:t>
            </a:r>
            <a:endParaRPr lang="cs-CZ" sz="2000" dirty="0" smtClean="0"/>
          </a:p>
          <a:p>
            <a:pPr>
              <a:spcBef>
                <a:spcPct val="50000"/>
              </a:spcBef>
              <a:buFont typeface="Wingdings" pitchFamily="2" charset="2"/>
              <a:buChar char="Ø"/>
            </a:pPr>
            <a:r>
              <a:rPr lang="cs-CZ" sz="2000" dirty="0" smtClean="0"/>
              <a:t>rezistence na léčbu(CHT,RT,</a:t>
            </a:r>
            <a:r>
              <a:rPr lang="cs-CZ" sz="2000" dirty="0" err="1" smtClean="0"/>
              <a:t>biol</a:t>
            </a:r>
            <a:r>
              <a:rPr lang="cs-CZ" sz="2000" dirty="0" smtClean="0"/>
              <a:t>.)</a:t>
            </a:r>
          </a:p>
          <a:p>
            <a:endParaRPr lang="cs-CZ" dirty="0"/>
          </a:p>
        </p:txBody>
      </p:sp>
      <p:pic>
        <p:nvPicPr>
          <p:cNvPr id="29698" name="Picture 2" descr="C:\Users\fdu-onko\Desktop\MB\biol th\obrázky biol th\biolog terapie 002.jpg"/>
          <p:cNvPicPr>
            <a:picLocks noChangeAspect="1" noChangeArrowheads="1"/>
          </p:cNvPicPr>
          <p:nvPr/>
        </p:nvPicPr>
        <p:blipFill>
          <a:blip r:embed="rId2" cstate="print"/>
          <a:srcRect/>
          <a:stretch>
            <a:fillRect/>
          </a:stretch>
        </p:blipFill>
        <p:spPr bwMode="auto">
          <a:xfrm>
            <a:off x="3707904" y="1463068"/>
            <a:ext cx="4920412" cy="5394932"/>
          </a:xfrm>
          <a:prstGeom prst="rect">
            <a:avLst/>
          </a:prstGeom>
          <a:noFill/>
        </p:spPr>
      </p:pic>
      <p:pic>
        <p:nvPicPr>
          <p:cNvPr id="60417" name="Picture 1" descr="C:\Users\fdu-onko\Desktop\MB\biol th\obrázky biol th\metastazování.jpg"/>
          <p:cNvPicPr>
            <a:picLocks noChangeAspect="1" noChangeArrowheads="1"/>
          </p:cNvPicPr>
          <p:nvPr/>
        </p:nvPicPr>
        <p:blipFill>
          <a:blip r:embed="rId3" cstate="print"/>
          <a:srcRect/>
          <a:stretch>
            <a:fillRect/>
          </a:stretch>
        </p:blipFill>
        <p:spPr bwMode="auto">
          <a:xfrm>
            <a:off x="3817521" y="1124744"/>
            <a:ext cx="5326479" cy="5541169"/>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MET signalizace</a:t>
            </a:r>
            <a:endParaRPr lang="cs-CZ" dirty="0"/>
          </a:p>
        </p:txBody>
      </p:sp>
      <p:sp>
        <p:nvSpPr>
          <p:cNvPr id="3" name="Zástupný symbol pro obsah 2"/>
          <p:cNvSpPr>
            <a:spLocks noGrp="1"/>
          </p:cNvSpPr>
          <p:nvPr>
            <p:ph idx="1"/>
          </p:nvPr>
        </p:nvSpPr>
        <p:spPr>
          <a:xfrm>
            <a:off x="457200" y="1600200"/>
            <a:ext cx="3034680" cy="4525963"/>
          </a:xfrm>
        </p:spPr>
        <p:txBody>
          <a:bodyPr>
            <a:normAutofit/>
          </a:bodyPr>
          <a:lstStyle/>
          <a:p>
            <a:pPr>
              <a:spcBef>
                <a:spcPct val="50000"/>
              </a:spcBef>
              <a:buFont typeface="Wingdings" pitchFamily="2" charset="2"/>
              <a:buChar char="§"/>
            </a:pPr>
            <a:r>
              <a:rPr lang="cs-CZ" sz="2200" b="1" dirty="0" smtClean="0"/>
              <a:t>Signalizační cesta k invazivnímu růstu nádoru</a:t>
            </a:r>
          </a:p>
          <a:p>
            <a:pPr>
              <a:spcBef>
                <a:spcPct val="50000"/>
              </a:spcBef>
              <a:buFont typeface="Wingdings" pitchFamily="2" charset="2"/>
              <a:buChar char="Ø"/>
            </a:pPr>
            <a:r>
              <a:rPr lang="cs-CZ" sz="2200" dirty="0" smtClean="0"/>
              <a:t>proliferace</a:t>
            </a:r>
          </a:p>
          <a:p>
            <a:pPr>
              <a:spcBef>
                <a:spcPct val="50000"/>
              </a:spcBef>
              <a:buFont typeface="Wingdings" pitchFamily="2" charset="2"/>
              <a:buChar char="Ø"/>
            </a:pPr>
            <a:r>
              <a:rPr lang="cs-CZ" sz="2200" dirty="0" smtClean="0"/>
              <a:t> </a:t>
            </a:r>
            <a:r>
              <a:rPr lang="cs-CZ" sz="2200" dirty="0" err="1" smtClean="0"/>
              <a:t>angiogeneze</a:t>
            </a:r>
            <a:endParaRPr lang="cs-CZ" sz="2200" dirty="0" smtClean="0"/>
          </a:p>
          <a:p>
            <a:pPr>
              <a:spcBef>
                <a:spcPct val="50000"/>
              </a:spcBef>
              <a:buFont typeface="Wingdings" pitchFamily="2" charset="2"/>
              <a:buChar char="Ø"/>
            </a:pPr>
            <a:r>
              <a:rPr lang="cs-CZ" sz="2200" dirty="0" smtClean="0"/>
              <a:t>metastazování</a:t>
            </a:r>
          </a:p>
          <a:p>
            <a:pPr>
              <a:spcBef>
                <a:spcPct val="50000"/>
              </a:spcBef>
              <a:buFont typeface="Wingdings" pitchFamily="2" charset="2"/>
              <a:buChar char="Ø"/>
            </a:pPr>
            <a:r>
              <a:rPr lang="cs-CZ" sz="2200" dirty="0" smtClean="0"/>
              <a:t>rezistence na </a:t>
            </a:r>
            <a:r>
              <a:rPr lang="cs-CZ" sz="2200" dirty="0" err="1" smtClean="0"/>
              <a:t>apoptozu</a:t>
            </a:r>
            <a:endParaRPr lang="cs-CZ" sz="2200" dirty="0" smtClean="0"/>
          </a:p>
          <a:p>
            <a:pPr>
              <a:spcBef>
                <a:spcPct val="50000"/>
              </a:spcBef>
              <a:buFont typeface="Wingdings" pitchFamily="2" charset="2"/>
              <a:buChar char="Ø"/>
            </a:pPr>
            <a:r>
              <a:rPr lang="cs-CZ" sz="2200" dirty="0" smtClean="0"/>
              <a:t>rezistence na léčbu(CHT,RT,</a:t>
            </a:r>
            <a:r>
              <a:rPr lang="cs-CZ" sz="2200" dirty="0" err="1" smtClean="0"/>
              <a:t>biol</a:t>
            </a:r>
            <a:r>
              <a:rPr lang="cs-CZ" sz="2200" dirty="0" smtClean="0"/>
              <a:t>.)</a:t>
            </a:r>
          </a:p>
          <a:p>
            <a:endParaRPr lang="cs-CZ" dirty="0"/>
          </a:p>
        </p:txBody>
      </p:sp>
      <p:pic>
        <p:nvPicPr>
          <p:cNvPr id="24578" name="Picture 2" descr="C:\Users\fdu-onko\Desktop\MB\biol th\obrázky biol th\metastazování.jpg"/>
          <p:cNvPicPr>
            <a:picLocks noChangeAspect="1" noChangeArrowheads="1"/>
          </p:cNvPicPr>
          <p:nvPr/>
        </p:nvPicPr>
        <p:blipFill>
          <a:blip r:embed="rId2" cstate="print"/>
          <a:srcRect/>
          <a:stretch>
            <a:fillRect/>
          </a:stretch>
        </p:blipFill>
        <p:spPr bwMode="auto">
          <a:xfrm>
            <a:off x="3635896" y="1604863"/>
            <a:ext cx="5049607" cy="5253137"/>
          </a:xfrm>
          <a:prstGeom prst="rect">
            <a:avLst/>
          </a:prstGeom>
          <a:noFill/>
        </p:spPr>
      </p:pic>
      <p:pic>
        <p:nvPicPr>
          <p:cNvPr id="59395" name="Picture 3" descr="C:\Users\fdu-onko\Desktop\MB\biol th\obrázky biol th\biolog terapie 002.jpg"/>
          <p:cNvPicPr>
            <a:picLocks noChangeAspect="1" noChangeArrowheads="1"/>
          </p:cNvPicPr>
          <p:nvPr/>
        </p:nvPicPr>
        <p:blipFill>
          <a:blip r:embed="rId3" cstate="print"/>
          <a:srcRect/>
          <a:stretch>
            <a:fillRect/>
          </a:stretch>
        </p:blipFill>
        <p:spPr bwMode="auto">
          <a:xfrm>
            <a:off x="3635896" y="1409488"/>
            <a:ext cx="4968552" cy="544851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Apoptoza</a:t>
            </a:r>
            <a:endParaRPr lang="cs-CZ" dirty="0"/>
          </a:p>
        </p:txBody>
      </p:sp>
      <p:sp>
        <p:nvSpPr>
          <p:cNvPr id="3" name="Zástupný symbol pro obsah 2"/>
          <p:cNvSpPr>
            <a:spLocks noGrp="1"/>
          </p:cNvSpPr>
          <p:nvPr>
            <p:ph idx="1"/>
          </p:nvPr>
        </p:nvSpPr>
        <p:spPr>
          <a:xfrm>
            <a:off x="457200" y="1600200"/>
            <a:ext cx="3322712" cy="4525963"/>
          </a:xfrm>
        </p:spPr>
        <p:txBody>
          <a:bodyPr>
            <a:normAutofit/>
          </a:bodyPr>
          <a:lstStyle/>
          <a:p>
            <a:pPr>
              <a:spcBef>
                <a:spcPct val="50000"/>
              </a:spcBef>
              <a:buFont typeface="Wingdings" pitchFamily="2" charset="2"/>
              <a:buChar char="§"/>
            </a:pPr>
            <a:r>
              <a:rPr lang="cs-CZ" sz="2000" b="1" dirty="0" smtClean="0"/>
              <a:t>Deregulace programované smrti buněk</a:t>
            </a:r>
          </a:p>
          <a:p>
            <a:pPr>
              <a:spcBef>
                <a:spcPct val="50000"/>
              </a:spcBef>
              <a:buFont typeface="Wingdings" pitchFamily="2" charset="2"/>
              <a:buChar char="Ø"/>
            </a:pPr>
            <a:r>
              <a:rPr lang="cs-CZ" sz="2000" dirty="0" smtClean="0"/>
              <a:t>vývoj a progrese nádoru</a:t>
            </a:r>
          </a:p>
          <a:p>
            <a:pPr>
              <a:spcBef>
                <a:spcPct val="50000"/>
              </a:spcBef>
              <a:buFont typeface="Wingdings" pitchFamily="2" charset="2"/>
              <a:buChar char="Ø"/>
            </a:pPr>
            <a:r>
              <a:rPr lang="cs-CZ" sz="2000" dirty="0" smtClean="0"/>
              <a:t>vnější cesta-externí </a:t>
            </a:r>
            <a:r>
              <a:rPr lang="cs-CZ" sz="2000" dirty="0" err="1" smtClean="0"/>
              <a:t>apoptotické</a:t>
            </a:r>
            <a:r>
              <a:rPr lang="cs-CZ" sz="2000" dirty="0" smtClean="0"/>
              <a:t> signály</a:t>
            </a:r>
          </a:p>
          <a:p>
            <a:pPr>
              <a:spcBef>
                <a:spcPct val="50000"/>
              </a:spcBef>
              <a:buFont typeface="Wingdings" pitchFamily="2" charset="2"/>
              <a:buChar char="Ø"/>
            </a:pPr>
            <a:r>
              <a:rPr lang="cs-CZ" sz="2000" dirty="0" smtClean="0"/>
              <a:t>vnitřní cesta –buněčný stres</a:t>
            </a:r>
            <a:endParaRPr lang="cs-CZ" sz="2000" dirty="0"/>
          </a:p>
        </p:txBody>
      </p:sp>
      <p:pic>
        <p:nvPicPr>
          <p:cNvPr id="25602" name="Picture 2" descr="C:\Users\fdu-onko\Desktop\MB\biol th\obrázky biol th\apoptoza.jpg"/>
          <p:cNvPicPr>
            <a:picLocks noChangeAspect="1" noChangeArrowheads="1"/>
          </p:cNvPicPr>
          <p:nvPr/>
        </p:nvPicPr>
        <p:blipFill>
          <a:blip r:embed="rId2" cstate="print"/>
          <a:srcRect/>
          <a:stretch>
            <a:fillRect/>
          </a:stretch>
        </p:blipFill>
        <p:spPr bwMode="auto">
          <a:xfrm>
            <a:off x="3923928" y="1444277"/>
            <a:ext cx="4536504" cy="5413723"/>
          </a:xfrm>
          <a:prstGeom prst="rect">
            <a:avLst/>
          </a:prstGeom>
          <a:noFill/>
        </p:spPr>
      </p:pic>
      <p:pic>
        <p:nvPicPr>
          <p:cNvPr id="58369" name="Picture 1" descr="C:\Users\fdu-onko\Desktop\MB\biol th\obrázky biol th\apoptoza.jpg"/>
          <p:cNvPicPr>
            <a:picLocks noChangeAspect="1" noChangeArrowheads="1"/>
          </p:cNvPicPr>
          <p:nvPr/>
        </p:nvPicPr>
        <p:blipFill>
          <a:blip r:embed="rId3" cstate="print"/>
          <a:srcRect/>
          <a:stretch>
            <a:fillRect/>
          </a:stretch>
        </p:blipFill>
        <p:spPr bwMode="auto">
          <a:xfrm>
            <a:off x="3707904" y="1124744"/>
            <a:ext cx="5140114" cy="6134051"/>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Angiogenní signalizace</a:t>
            </a:r>
            <a:endParaRPr lang="cs-CZ" dirty="0"/>
          </a:p>
        </p:txBody>
      </p:sp>
      <p:sp>
        <p:nvSpPr>
          <p:cNvPr id="3" name="Zástupný symbol pro obsah 2"/>
          <p:cNvSpPr>
            <a:spLocks noGrp="1"/>
          </p:cNvSpPr>
          <p:nvPr>
            <p:ph idx="1"/>
          </p:nvPr>
        </p:nvSpPr>
        <p:spPr>
          <a:xfrm>
            <a:off x="457200" y="1600200"/>
            <a:ext cx="3610744" cy="4525963"/>
          </a:xfrm>
        </p:spPr>
        <p:txBody>
          <a:bodyPr/>
          <a:lstStyle/>
          <a:p>
            <a:pPr>
              <a:spcBef>
                <a:spcPct val="50000"/>
              </a:spcBef>
              <a:buFont typeface="Wingdings" pitchFamily="2" charset="2"/>
              <a:buChar char="§"/>
            </a:pPr>
            <a:r>
              <a:rPr lang="cs-CZ" sz="2000" b="1" dirty="0" smtClean="0"/>
              <a:t>Novotvorba cév, expanze nádoru</a:t>
            </a:r>
          </a:p>
          <a:p>
            <a:pPr>
              <a:spcBef>
                <a:spcPct val="50000"/>
              </a:spcBef>
              <a:buFont typeface="Wingdings" pitchFamily="2" charset="2"/>
              <a:buChar char="Ø"/>
            </a:pPr>
            <a:r>
              <a:rPr lang="cs-CZ" sz="2000" dirty="0" smtClean="0"/>
              <a:t>dodávky kyslíku a živin</a:t>
            </a:r>
          </a:p>
          <a:p>
            <a:pPr>
              <a:spcBef>
                <a:spcPct val="50000"/>
              </a:spcBef>
              <a:buFont typeface="Wingdings" pitchFamily="2" charset="2"/>
              <a:buChar char="Ø"/>
            </a:pPr>
            <a:r>
              <a:rPr lang="cs-CZ" sz="2000" dirty="0" smtClean="0"/>
              <a:t>tvorba růstových faktorů</a:t>
            </a:r>
          </a:p>
          <a:p>
            <a:pPr>
              <a:spcBef>
                <a:spcPct val="50000"/>
              </a:spcBef>
              <a:buFont typeface="Wingdings" pitchFamily="2" charset="2"/>
              <a:buChar char="Ø"/>
            </a:pPr>
            <a:r>
              <a:rPr lang="cs-CZ" sz="2000" dirty="0" smtClean="0"/>
              <a:t>tvorba cesty pro výstup nádorové buňky</a:t>
            </a:r>
          </a:p>
          <a:p>
            <a:endParaRPr lang="cs-CZ" dirty="0"/>
          </a:p>
        </p:txBody>
      </p:sp>
      <p:pic>
        <p:nvPicPr>
          <p:cNvPr id="23554" name="Picture 2" descr="C:\Users\fdu-onko\Desktop\MB\biol th\obrázky biol th\angiogenní stimulace.jpg"/>
          <p:cNvPicPr>
            <a:picLocks noChangeAspect="1" noChangeArrowheads="1"/>
          </p:cNvPicPr>
          <p:nvPr/>
        </p:nvPicPr>
        <p:blipFill>
          <a:blip r:embed="rId2" cstate="print"/>
          <a:srcRect/>
          <a:stretch>
            <a:fillRect/>
          </a:stretch>
        </p:blipFill>
        <p:spPr bwMode="auto">
          <a:xfrm>
            <a:off x="4283968" y="1631792"/>
            <a:ext cx="4320480" cy="5226208"/>
          </a:xfrm>
          <a:prstGeom prst="rect">
            <a:avLst/>
          </a:prstGeom>
          <a:noFill/>
        </p:spPr>
      </p:pic>
      <p:pic>
        <p:nvPicPr>
          <p:cNvPr id="57345" name="Picture 1" descr="C:\Users\fdu-onko\Desktop\MB\biol th\obrázky biol th\angiogenní stimulace.jpg"/>
          <p:cNvPicPr>
            <a:picLocks noChangeAspect="1" noChangeArrowheads="1"/>
          </p:cNvPicPr>
          <p:nvPr/>
        </p:nvPicPr>
        <p:blipFill>
          <a:blip r:embed="rId3" cstate="print"/>
          <a:srcRect/>
          <a:stretch>
            <a:fillRect/>
          </a:stretch>
        </p:blipFill>
        <p:spPr bwMode="auto">
          <a:xfrm>
            <a:off x="4211960" y="1268760"/>
            <a:ext cx="4479843" cy="541898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Povrchové proteiny B buněk</a:t>
            </a:r>
            <a:endParaRPr lang="cs-CZ" dirty="0"/>
          </a:p>
        </p:txBody>
      </p:sp>
      <p:sp>
        <p:nvSpPr>
          <p:cNvPr id="3" name="Zástupný symbol pro obsah 2"/>
          <p:cNvSpPr>
            <a:spLocks noGrp="1"/>
          </p:cNvSpPr>
          <p:nvPr>
            <p:ph idx="1"/>
          </p:nvPr>
        </p:nvSpPr>
        <p:spPr>
          <a:xfrm>
            <a:off x="457200" y="1600200"/>
            <a:ext cx="2818656" cy="4525963"/>
          </a:xfrm>
        </p:spPr>
        <p:txBody>
          <a:bodyPr/>
          <a:lstStyle/>
          <a:p>
            <a:pPr>
              <a:spcBef>
                <a:spcPct val="50000"/>
              </a:spcBef>
              <a:buFont typeface="Wingdings" pitchFamily="2" charset="2"/>
              <a:buChar char="§"/>
            </a:pPr>
            <a:r>
              <a:rPr lang="cs-CZ" sz="2000" b="1" dirty="0" smtClean="0"/>
              <a:t>Základní složka imunitního systému</a:t>
            </a:r>
          </a:p>
          <a:p>
            <a:pPr>
              <a:spcBef>
                <a:spcPct val="50000"/>
              </a:spcBef>
              <a:buFont typeface="Wingdings" pitchFamily="2" charset="2"/>
              <a:buChar char="Ø"/>
            </a:pPr>
            <a:r>
              <a:rPr lang="cs-CZ" sz="2000" dirty="0" smtClean="0"/>
              <a:t> </a:t>
            </a:r>
            <a:r>
              <a:rPr lang="cs-CZ" sz="2000" dirty="0" err="1" smtClean="0"/>
              <a:t>apoptoza</a:t>
            </a:r>
            <a:endParaRPr lang="cs-CZ" sz="2000" dirty="0" smtClean="0"/>
          </a:p>
          <a:p>
            <a:pPr>
              <a:spcBef>
                <a:spcPct val="50000"/>
              </a:spcBef>
              <a:buFont typeface="Wingdings" pitchFamily="2" charset="2"/>
              <a:buChar char="Ø"/>
            </a:pPr>
            <a:r>
              <a:rPr lang="cs-CZ" sz="2000" dirty="0" smtClean="0"/>
              <a:t>identifikace a destrukce nádor.buněk</a:t>
            </a:r>
          </a:p>
          <a:p>
            <a:pPr>
              <a:spcBef>
                <a:spcPct val="50000"/>
              </a:spcBef>
              <a:buFont typeface="Wingdings" pitchFamily="2" charset="2"/>
              <a:buChar char="Ø"/>
            </a:pPr>
            <a:r>
              <a:rPr lang="cs-CZ" sz="2000" dirty="0" smtClean="0"/>
              <a:t>posílení cytotoxicity komplementu</a:t>
            </a:r>
          </a:p>
          <a:p>
            <a:endParaRPr lang="cs-CZ" dirty="0"/>
          </a:p>
        </p:txBody>
      </p:sp>
      <p:pic>
        <p:nvPicPr>
          <p:cNvPr id="27650" name="Picture 2" descr="C:\Users\fdu-onko\Desktop\MB\biol th\obrázky biol th\proteiny B buněk.jpg"/>
          <p:cNvPicPr>
            <a:picLocks noChangeAspect="1" noChangeArrowheads="1"/>
          </p:cNvPicPr>
          <p:nvPr/>
        </p:nvPicPr>
        <p:blipFill>
          <a:blip r:embed="rId2" cstate="print"/>
          <a:srcRect/>
          <a:stretch>
            <a:fillRect/>
          </a:stretch>
        </p:blipFill>
        <p:spPr bwMode="auto">
          <a:xfrm>
            <a:off x="3635896" y="1407443"/>
            <a:ext cx="4850944" cy="5450557"/>
          </a:xfrm>
          <a:prstGeom prst="rect">
            <a:avLst/>
          </a:prstGeom>
          <a:noFill/>
        </p:spPr>
      </p:pic>
      <p:pic>
        <p:nvPicPr>
          <p:cNvPr id="56321" name="Picture 1" descr="C:\Users\fdu-onko\Desktop\MB\biol th\obrázky biol th\proteiny B buněk.jpg"/>
          <p:cNvPicPr>
            <a:picLocks noChangeAspect="1" noChangeArrowheads="1"/>
          </p:cNvPicPr>
          <p:nvPr/>
        </p:nvPicPr>
        <p:blipFill>
          <a:blip r:embed="rId3" cstate="print"/>
          <a:srcRect/>
          <a:stretch>
            <a:fillRect/>
          </a:stretch>
        </p:blipFill>
        <p:spPr bwMode="auto">
          <a:xfrm>
            <a:off x="3635896" y="1340768"/>
            <a:ext cx="4658685" cy="5234533"/>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Hodgehog</a:t>
            </a:r>
            <a:r>
              <a:rPr lang="cs-CZ" dirty="0" smtClean="0"/>
              <a:t> signalizace</a:t>
            </a:r>
            <a:endParaRPr lang="cs-CZ" dirty="0"/>
          </a:p>
        </p:txBody>
      </p:sp>
      <p:sp>
        <p:nvSpPr>
          <p:cNvPr id="3" name="Zástupný symbol pro obsah 2"/>
          <p:cNvSpPr>
            <a:spLocks noGrp="1"/>
          </p:cNvSpPr>
          <p:nvPr>
            <p:ph idx="1"/>
          </p:nvPr>
        </p:nvSpPr>
        <p:spPr>
          <a:xfrm>
            <a:off x="457200" y="1600200"/>
            <a:ext cx="2890664" cy="4525963"/>
          </a:xfrm>
        </p:spPr>
        <p:txBody>
          <a:bodyPr/>
          <a:lstStyle/>
          <a:p>
            <a:pPr>
              <a:spcBef>
                <a:spcPct val="50000"/>
              </a:spcBef>
              <a:buFont typeface="Wingdings" pitchFamily="2" charset="2"/>
              <a:buChar char="§"/>
            </a:pPr>
            <a:r>
              <a:rPr lang="cs-CZ" sz="2000" b="1" dirty="0" smtClean="0"/>
              <a:t>Signalizační cesta embryogeneze</a:t>
            </a:r>
          </a:p>
          <a:p>
            <a:pPr>
              <a:spcBef>
                <a:spcPct val="50000"/>
              </a:spcBef>
              <a:buFont typeface="Wingdings" pitchFamily="2" charset="2"/>
              <a:buChar char="Ø"/>
            </a:pPr>
            <a:r>
              <a:rPr lang="cs-CZ" sz="2000" dirty="0" smtClean="0"/>
              <a:t>růst a diferenciace buněk</a:t>
            </a:r>
          </a:p>
          <a:p>
            <a:endParaRPr lang="cs-CZ" dirty="0"/>
          </a:p>
        </p:txBody>
      </p:sp>
      <p:pic>
        <p:nvPicPr>
          <p:cNvPr id="26626" name="Picture 2" descr="C:\Users\fdu-onko\Desktop\MB\biol th\obrázky biol th\Hodgehog.jpg"/>
          <p:cNvPicPr>
            <a:picLocks noChangeAspect="1" noChangeArrowheads="1"/>
          </p:cNvPicPr>
          <p:nvPr/>
        </p:nvPicPr>
        <p:blipFill>
          <a:blip r:embed="rId2" cstate="print"/>
          <a:srcRect/>
          <a:stretch>
            <a:fillRect/>
          </a:stretch>
        </p:blipFill>
        <p:spPr bwMode="auto">
          <a:xfrm>
            <a:off x="4079730" y="1556792"/>
            <a:ext cx="4236685" cy="5301208"/>
          </a:xfrm>
          <a:prstGeom prst="rect">
            <a:avLst/>
          </a:prstGeom>
          <a:noFill/>
        </p:spPr>
      </p:pic>
      <p:pic>
        <p:nvPicPr>
          <p:cNvPr id="55297" name="Picture 1" descr="C:\Users\fdu-onko\Desktop\MB\biol th\obrázky biol th\Hodgehog.jpg"/>
          <p:cNvPicPr>
            <a:picLocks noChangeAspect="1" noChangeArrowheads="1"/>
          </p:cNvPicPr>
          <p:nvPr/>
        </p:nvPicPr>
        <p:blipFill>
          <a:blip r:embed="rId3" cstate="print"/>
          <a:srcRect/>
          <a:stretch>
            <a:fillRect/>
          </a:stretch>
        </p:blipFill>
        <p:spPr bwMode="auto">
          <a:xfrm>
            <a:off x="3851920" y="1268760"/>
            <a:ext cx="4877171" cy="6102624"/>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Konjugát</a:t>
            </a:r>
            <a:r>
              <a:rPr lang="cs-CZ" dirty="0" smtClean="0"/>
              <a:t> protilátka-lék</a:t>
            </a:r>
            <a:endParaRPr lang="cs-CZ" dirty="0"/>
          </a:p>
        </p:txBody>
      </p:sp>
      <p:sp>
        <p:nvSpPr>
          <p:cNvPr id="3" name="Zástupný symbol pro obsah 2"/>
          <p:cNvSpPr>
            <a:spLocks noGrp="1"/>
          </p:cNvSpPr>
          <p:nvPr>
            <p:ph idx="1"/>
          </p:nvPr>
        </p:nvSpPr>
        <p:spPr>
          <a:xfrm>
            <a:off x="457200" y="1600200"/>
            <a:ext cx="3682752" cy="4525963"/>
          </a:xfrm>
        </p:spPr>
        <p:txBody>
          <a:bodyPr/>
          <a:lstStyle/>
          <a:p>
            <a:pPr>
              <a:spcBef>
                <a:spcPct val="50000"/>
              </a:spcBef>
              <a:buFont typeface="Wingdings" pitchFamily="2" charset="2"/>
              <a:buChar char="§"/>
            </a:pPr>
            <a:r>
              <a:rPr lang="cs-CZ" sz="2000" b="1" dirty="0" smtClean="0"/>
              <a:t>Selektivní likvidace nádorových buněk</a:t>
            </a:r>
          </a:p>
          <a:p>
            <a:pPr>
              <a:spcBef>
                <a:spcPct val="50000"/>
              </a:spcBef>
              <a:buFont typeface="Wingdings" pitchFamily="2" charset="2"/>
              <a:buChar char="Ø"/>
            </a:pPr>
            <a:r>
              <a:rPr lang="cs-CZ" sz="2000" dirty="0" smtClean="0"/>
              <a:t>kombinace monoklonálních protilátek a cytotoxické látky</a:t>
            </a:r>
          </a:p>
          <a:p>
            <a:endParaRPr lang="cs-CZ" dirty="0"/>
          </a:p>
        </p:txBody>
      </p:sp>
      <p:pic>
        <p:nvPicPr>
          <p:cNvPr id="28674" name="Picture 2" descr="C:\Users\fdu-onko\Desktop\MB\biol th\obrázky biol th\konjugát protilátka-lék.jpg"/>
          <p:cNvPicPr>
            <a:picLocks noChangeAspect="1" noChangeArrowheads="1"/>
          </p:cNvPicPr>
          <p:nvPr/>
        </p:nvPicPr>
        <p:blipFill>
          <a:blip r:embed="rId2" cstate="print"/>
          <a:srcRect/>
          <a:stretch>
            <a:fillRect/>
          </a:stretch>
        </p:blipFill>
        <p:spPr bwMode="auto">
          <a:xfrm>
            <a:off x="4499992" y="1431823"/>
            <a:ext cx="3888432" cy="5426177"/>
          </a:xfrm>
          <a:prstGeom prst="rect">
            <a:avLst/>
          </a:prstGeom>
          <a:noFill/>
        </p:spPr>
      </p:pic>
      <p:pic>
        <p:nvPicPr>
          <p:cNvPr id="54273" name="Picture 1" descr="C:\Users\fdu-onko\Desktop\MB\biol th\obrázky biol th\konjugát protilátka-lék.jpg"/>
          <p:cNvPicPr>
            <a:picLocks noChangeAspect="1" noChangeArrowheads="1"/>
          </p:cNvPicPr>
          <p:nvPr/>
        </p:nvPicPr>
        <p:blipFill>
          <a:blip r:embed="rId3" cstate="print"/>
          <a:srcRect/>
          <a:stretch>
            <a:fillRect/>
          </a:stretch>
        </p:blipFill>
        <p:spPr bwMode="auto">
          <a:xfrm>
            <a:off x="4283968" y="1268760"/>
            <a:ext cx="4456685" cy="621915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a:xfrm>
            <a:off x="304800" y="260648"/>
            <a:ext cx="8610600" cy="792088"/>
          </a:xfrm>
        </p:spPr>
        <p:txBody>
          <a:bodyPr>
            <a:normAutofit fontScale="90000"/>
          </a:bodyPr>
          <a:lstStyle/>
          <a:p>
            <a:pP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dirty="0" smtClean="0"/>
              <a:t>Současné trendy onkologické terapie</a:t>
            </a:r>
          </a:p>
        </p:txBody>
      </p:sp>
      <p:sp>
        <p:nvSpPr>
          <p:cNvPr id="5" name="Zástupný symbol pro text 4"/>
          <p:cNvSpPr>
            <a:spLocks noGrp="1"/>
          </p:cNvSpPr>
          <p:nvPr>
            <p:ph type="body" idx="1"/>
          </p:nvPr>
        </p:nvSpPr>
        <p:spPr>
          <a:xfrm>
            <a:off x="179512" y="1772816"/>
            <a:ext cx="4536504" cy="1224136"/>
          </a:xfrm>
        </p:spPr>
        <p:txBody>
          <a:bodyPr>
            <a:normAutofit fontScale="85000" lnSpcReduction="10000"/>
          </a:bodyPr>
          <a:lstStyle/>
          <a:p>
            <a:r>
              <a:rPr lang="cs-CZ" sz="1900" dirty="0" smtClean="0">
                <a:solidFill>
                  <a:srgbClr val="FF0000"/>
                </a:solidFill>
                <a:effectLst>
                  <a:outerShdw blurRad="38100" dist="38100" dir="2700000" algn="tl">
                    <a:srgbClr val="C0C0C0"/>
                  </a:outerShdw>
                </a:effectLst>
                <a:latin typeface="Tahoma" pitchFamily="32" charset="0"/>
              </a:rPr>
              <a:t>Individualizace léčby ( </a:t>
            </a:r>
            <a:r>
              <a:rPr lang="cs-CZ" sz="1900" dirty="0" err="1" smtClean="0">
                <a:solidFill>
                  <a:srgbClr val="FF0000"/>
                </a:solidFill>
                <a:effectLst>
                  <a:outerShdw blurRad="38100" dist="38100" dir="2700000" algn="tl">
                    <a:srgbClr val="C0C0C0"/>
                  </a:outerShdw>
                </a:effectLst>
                <a:latin typeface="Tahoma" pitchFamily="32" charset="0"/>
              </a:rPr>
              <a:t>tailoring</a:t>
            </a:r>
            <a:r>
              <a:rPr lang="cs-CZ" sz="1900" dirty="0" smtClean="0">
                <a:solidFill>
                  <a:srgbClr val="FF0000"/>
                </a:solidFill>
                <a:effectLst>
                  <a:outerShdw blurRad="38100" dist="38100" dir="2700000" algn="tl">
                    <a:srgbClr val="C0C0C0"/>
                  </a:outerShdw>
                </a:effectLst>
                <a:latin typeface="Tahoma" pitchFamily="32" charset="0"/>
              </a:rPr>
              <a:t> </a:t>
            </a:r>
            <a:r>
              <a:rPr lang="cs-CZ" sz="1900" dirty="0" err="1" smtClean="0">
                <a:solidFill>
                  <a:srgbClr val="FF0000"/>
                </a:solidFill>
                <a:effectLst>
                  <a:outerShdw blurRad="38100" dist="38100" dir="2700000" algn="tl">
                    <a:srgbClr val="C0C0C0"/>
                  </a:outerShdw>
                </a:effectLst>
                <a:latin typeface="Tahoma" pitchFamily="32" charset="0"/>
              </a:rPr>
              <a:t>therapy</a:t>
            </a:r>
            <a:r>
              <a:rPr lang="cs-CZ" sz="1900" dirty="0" smtClean="0">
                <a:solidFill>
                  <a:srgbClr val="FF0000"/>
                </a:solidFill>
                <a:effectLst>
                  <a:outerShdw blurRad="38100" dist="38100" dir="2700000" algn="tl">
                    <a:srgbClr val="C0C0C0"/>
                  </a:outerShdw>
                </a:effectLst>
                <a:latin typeface="Tahoma" pitchFamily="32" charset="0"/>
              </a:rPr>
              <a:t> )</a:t>
            </a:r>
          </a:p>
          <a:p>
            <a:r>
              <a:rPr lang="cs-CZ" sz="2000" dirty="0" smtClean="0">
                <a:solidFill>
                  <a:srgbClr val="FF0000"/>
                </a:solidFill>
                <a:effectLst>
                  <a:outerShdw blurRad="38100" dist="38100" dir="2700000" algn="tl">
                    <a:srgbClr val="C0C0C0"/>
                  </a:outerShdw>
                </a:effectLst>
                <a:latin typeface="Monotype Corsiva" pitchFamily="66" charset="0"/>
              </a:rPr>
              <a:t>snaha </a:t>
            </a:r>
            <a:r>
              <a:rPr lang="cs-CZ" sz="2000" dirty="0">
                <a:solidFill>
                  <a:srgbClr val="FF0000"/>
                </a:solidFill>
                <a:effectLst>
                  <a:outerShdw blurRad="38100" dist="38100" dir="2700000" algn="tl">
                    <a:srgbClr val="C0C0C0"/>
                  </a:outerShdw>
                </a:effectLst>
                <a:latin typeface="Monotype Corsiva" pitchFamily="66" charset="0"/>
              </a:rPr>
              <a:t>najít skupiny nemocných které budou mít prospěch z dané terapie</a:t>
            </a:r>
          </a:p>
          <a:p>
            <a:endParaRPr lang="cs-CZ" sz="1900" dirty="0" smtClean="0">
              <a:solidFill>
                <a:srgbClr val="FF0000"/>
              </a:solidFill>
              <a:effectLst>
                <a:outerShdw blurRad="38100" dist="38100" dir="2700000" algn="tl">
                  <a:srgbClr val="C0C0C0"/>
                </a:outerShdw>
              </a:effectLst>
              <a:latin typeface="Tahoma" pitchFamily="32" charset="0"/>
            </a:endParaRPr>
          </a:p>
          <a:p>
            <a:endParaRPr lang="cs-CZ" dirty="0"/>
          </a:p>
        </p:txBody>
      </p:sp>
      <p:sp>
        <p:nvSpPr>
          <p:cNvPr id="7" name="Zástupný symbol pro text 6"/>
          <p:cNvSpPr>
            <a:spLocks noGrp="1"/>
          </p:cNvSpPr>
          <p:nvPr>
            <p:ph type="body" sz="half" idx="3"/>
          </p:nvPr>
        </p:nvSpPr>
        <p:spPr>
          <a:xfrm>
            <a:off x="5004048" y="1700808"/>
            <a:ext cx="3682752" cy="792088"/>
          </a:xfrm>
        </p:spPr>
        <p:txBody>
          <a:bodyPr>
            <a:normAutofit fontScale="92500" lnSpcReduction="20000"/>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1800" dirty="0">
                <a:solidFill>
                  <a:srgbClr val="FF0000"/>
                </a:solidFill>
                <a:effectLst>
                  <a:outerShdw blurRad="38100" dist="38100" dir="2700000" algn="tl">
                    <a:srgbClr val="C0C0C0"/>
                  </a:outerShdw>
                </a:effectLst>
                <a:latin typeface="Tahoma" pitchFamily="32" charset="0"/>
              </a:rPr>
              <a:t>Biologická léčba</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1800" dirty="0">
                <a:solidFill>
                  <a:srgbClr val="D50729"/>
                </a:solidFill>
                <a:latin typeface="Monotype Corsiva" pitchFamily="64" charset="0"/>
              </a:rPr>
              <a:t>bez viditelného terče nelze zasáhnout cíl</a:t>
            </a:r>
          </a:p>
          <a:p>
            <a:endParaRPr lang="cs-CZ" dirty="0"/>
          </a:p>
        </p:txBody>
      </p:sp>
      <p:sp>
        <p:nvSpPr>
          <p:cNvPr id="6" name="Zástupný symbol pro obsah 5"/>
          <p:cNvSpPr>
            <a:spLocks noGrp="1"/>
          </p:cNvSpPr>
          <p:nvPr>
            <p:ph sz="quarter" idx="2"/>
          </p:nvPr>
        </p:nvSpPr>
        <p:spPr>
          <a:xfrm>
            <a:off x="457200" y="3212976"/>
            <a:ext cx="4040188" cy="2913186"/>
          </a:xfrm>
        </p:spPr>
        <p:txBody>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dirty="0">
              <a:solidFill>
                <a:srgbClr val="000000"/>
              </a:solidFill>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2000" dirty="0">
                <a:solidFill>
                  <a:srgbClr val="000000"/>
                </a:solidFill>
                <a:effectLst>
                  <a:outerShdw blurRad="38100" dist="38100" dir="2700000" algn="tl">
                    <a:srgbClr val="C0C0C0"/>
                  </a:outerShdw>
                </a:effectLst>
                <a:latin typeface="Tahoma" pitchFamily="32" charset="0"/>
              </a:rPr>
              <a:t>prognostické a prediktivní faktory</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2000" dirty="0">
              <a:solidFill>
                <a:srgbClr val="000000"/>
              </a:solidFill>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2000" dirty="0">
                <a:solidFill>
                  <a:srgbClr val="000000"/>
                </a:solidFill>
                <a:effectLst>
                  <a:outerShdw blurRad="38100" dist="38100" dir="2700000" algn="tl">
                    <a:srgbClr val="C0C0C0"/>
                  </a:outerShdw>
                </a:effectLst>
                <a:latin typeface="Tahoma" pitchFamily="32" charset="0"/>
              </a:rPr>
              <a:t>genová </a:t>
            </a:r>
            <a:r>
              <a:rPr lang="cs-CZ" sz="2000" dirty="0" smtClean="0">
                <a:solidFill>
                  <a:srgbClr val="000000"/>
                </a:solidFill>
                <a:effectLst>
                  <a:outerShdw blurRad="38100" dist="38100" dir="2700000" algn="tl">
                    <a:srgbClr val="C0C0C0"/>
                  </a:outerShdw>
                </a:effectLst>
                <a:latin typeface="Tahoma" pitchFamily="32" charset="0"/>
              </a:rPr>
              <a:t>analýza</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2000" dirty="0" err="1" smtClean="0">
                <a:solidFill>
                  <a:srgbClr val="000000"/>
                </a:solidFill>
                <a:effectLst>
                  <a:outerShdw blurRad="38100" dist="38100" dir="2700000" algn="tl">
                    <a:srgbClr val="C0C0C0"/>
                  </a:outerShdw>
                </a:effectLst>
                <a:latin typeface="Tahoma" pitchFamily="32" charset="0"/>
              </a:rPr>
              <a:t>OncotypeDX</a:t>
            </a:r>
            <a:endParaRPr lang="cs-CZ" sz="2000" dirty="0"/>
          </a:p>
        </p:txBody>
      </p:sp>
      <p:sp>
        <p:nvSpPr>
          <p:cNvPr id="8" name="Zástupný symbol pro obsah 7"/>
          <p:cNvSpPr>
            <a:spLocks noGrp="1"/>
          </p:cNvSpPr>
          <p:nvPr>
            <p:ph sz="quarter" idx="4"/>
          </p:nvPr>
        </p:nvSpPr>
        <p:spPr>
          <a:xfrm>
            <a:off x="5076056" y="3429000"/>
            <a:ext cx="3933218" cy="1756792"/>
          </a:xfrm>
        </p:spPr>
        <p:txBody>
          <a:bodyPr>
            <a:normAutofit fontScale="25000" lnSpcReduction="20000"/>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dirty="0">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dirty="0" smtClean="0">
                <a:effectLst>
                  <a:outerShdw blurRad="38100" dist="38100" dir="2700000" algn="tl">
                    <a:srgbClr val="C0C0C0"/>
                  </a:outerShdw>
                </a:effectLst>
                <a:latin typeface="Tahoma" pitchFamily="32" charset="0"/>
              </a:rPr>
              <a:t> </a:t>
            </a:r>
            <a:r>
              <a:rPr lang="cs-CZ" sz="6400" b="1" dirty="0" smtClean="0">
                <a:effectLst>
                  <a:outerShdw blurRad="38100" dist="38100" dir="2700000" algn="tl">
                    <a:srgbClr val="C0C0C0"/>
                  </a:outerShdw>
                </a:effectLst>
                <a:latin typeface="Tahoma" pitchFamily="32" charset="0"/>
              </a:rPr>
              <a:t>EGFR</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6400" b="1" dirty="0">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6400" b="1" dirty="0" smtClean="0">
                <a:effectLst>
                  <a:outerShdw blurRad="38100" dist="38100" dir="2700000" algn="tl">
                    <a:srgbClr val="C0C0C0"/>
                  </a:outerShdw>
                </a:effectLst>
                <a:latin typeface="Tahoma" pitchFamily="32" charset="0"/>
              </a:rPr>
              <a:t> VGFR</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6400" b="1" dirty="0">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6400" b="1" dirty="0" smtClean="0">
                <a:effectLst>
                  <a:outerShdw blurRad="38100" dist="38100" dir="2700000" algn="tl">
                    <a:srgbClr val="C0C0C0"/>
                  </a:outerShdw>
                </a:effectLst>
                <a:latin typeface="Tahoma" pitchFamily="32" charset="0"/>
              </a:rPr>
              <a:t> </a:t>
            </a:r>
            <a:r>
              <a:rPr lang="cs-CZ" sz="6400" b="1" dirty="0" err="1" smtClean="0">
                <a:effectLst>
                  <a:outerShdw blurRad="38100" dist="38100" dir="2700000" algn="tl">
                    <a:srgbClr val="C0C0C0"/>
                  </a:outerShdw>
                </a:effectLst>
                <a:latin typeface="Tahoma" pitchFamily="32" charset="0"/>
              </a:rPr>
              <a:t>mTOR</a:t>
            </a:r>
            <a:endParaRPr lang="cs-CZ" sz="6400" b="1" dirty="0" smtClean="0">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6400" b="1" dirty="0" smtClean="0">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6400" b="1" dirty="0" smtClean="0">
                <a:effectLst>
                  <a:outerShdw blurRad="38100" dist="38100" dir="2700000" algn="tl">
                    <a:srgbClr val="C0C0C0"/>
                  </a:outerShdw>
                </a:effectLst>
                <a:latin typeface="Tahoma" pitchFamily="32" charset="0"/>
              </a:rPr>
              <a:t>RAS</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6400" b="1" dirty="0" smtClean="0">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cs-CZ" sz="6400" b="1" dirty="0" smtClean="0">
                <a:effectLst>
                  <a:outerShdw blurRad="38100" dist="38100" dir="2700000" algn="tl">
                    <a:srgbClr val="C0C0C0"/>
                  </a:outerShdw>
                </a:effectLst>
                <a:latin typeface="Tahoma" pitchFamily="32" charset="0"/>
              </a:rPr>
              <a:t>BRAF</a:t>
            </a:r>
            <a:endParaRPr lang="cs-CZ" sz="6400" b="1" dirty="0">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dirty="0">
              <a:solidFill>
                <a:srgbClr val="FFFF00"/>
              </a:solidFill>
              <a:effectLst>
                <a:outerShdw blurRad="38100" dist="38100" dir="2700000" algn="tl">
                  <a:srgbClr val="C0C0C0"/>
                </a:outerShdw>
              </a:effectLst>
              <a:latin typeface="Tahoma" pitchFamily="32" charset="0"/>
            </a:endParaRPr>
          </a:p>
        </p:txBody>
      </p:sp>
      <p:sp>
        <p:nvSpPr>
          <p:cNvPr id="16386" name="Text Box 2"/>
          <p:cNvSpPr txBox="1">
            <a:spLocks noChangeArrowheads="1"/>
          </p:cNvSpPr>
          <p:nvPr/>
        </p:nvSpPr>
        <p:spPr bwMode="auto">
          <a:xfrm>
            <a:off x="1043608" y="2060848"/>
            <a:ext cx="4105275" cy="715197"/>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1600" dirty="0">
              <a:solidFill>
                <a:srgbClr val="000000"/>
              </a:solidFill>
              <a:effectLst>
                <a:outerShdw blurRad="38100" dist="38100" dir="2700000" algn="tl">
                  <a:srgbClr val="C0C0C0"/>
                </a:outerShdw>
              </a:effectLst>
              <a:latin typeface="Tahoma" pitchFamily="32" charset="0"/>
            </a:endParaRPr>
          </a:p>
          <a:p>
            <a:pPr>
              <a:spcBef>
                <a:spcPts val="10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1600" dirty="0">
              <a:solidFill>
                <a:srgbClr val="000000"/>
              </a:solidFill>
              <a:effectLst>
                <a:outerShdw blurRad="38100" dist="38100" dir="2700000" algn="tl">
                  <a:srgbClr val="C0C0C0"/>
                </a:outerShdw>
              </a:effectLst>
              <a:latin typeface="Tahoma" pitchFamily="32" charset="0"/>
            </a:endParaRPr>
          </a:p>
        </p:txBody>
      </p:sp>
      <p:sp>
        <p:nvSpPr>
          <p:cNvPr id="16387" name="Text Box 3"/>
          <p:cNvSpPr txBox="1">
            <a:spLocks noChangeArrowheads="1"/>
          </p:cNvSpPr>
          <p:nvPr/>
        </p:nvSpPr>
        <p:spPr bwMode="auto">
          <a:xfrm>
            <a:off x="5076825" y="1989138"/>
            <a:ext cx="3887788" cy="715197"/>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1600" dirty="0">
              <a:solidFill>
                <a:srgbClr val="000000"/>
              </a:solidFill>
              <a:effectLst>
                <a:outerShdw blurRad="38100" dist="38100" dir="2700000" algn="tl">
                  <a:srgbClr val="C0C0C0"/>
                </a:outerShdw>
              </a:effectLst>
              <a:latin typeface="Tahoma" pitchFamily="32" charset="0"/>
            </a:endParaRPr>
          </a:p>
          <a:p>
            <a:pPr>
              <a:spcBef>
                <a:spcPts val="10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sz="1600" dirty="0">
              <a:solidFill>
                <a:srgbClr val="000000"/>
              </a:solidFill>
              <a:effectLst>
                <a:outerShdw blurRad="38100" dist="38100" dir="2700000" algn="tl">
                  <a:srgbClr val="C0C0C0"/>
                </a:outerShdw>
              </a:effectLst>
              <a:latin typeface="Tahoma" pitchFamily="32"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Biologická léčba</a:t>
            </a:r>
            <a:endParaRPr lang="cs-CZ" dirty="0"/>
          </a:p>
        </p:txBody>
      </p:sp>
      <p:sp>
        <p:nvSpPr>
          <p:cNvPr id="3" name="Zástupný symbol pro obsah 2"/>
          <p:cNvSpPr>
            <a:spLocks noGrp="1"/>
          </p:cNvSpPr>
          <p:nvPr>
            <p:ph idx="1"/>
          </p:nvPr>
        </p:nvSpPr>
        <p:spPr/>
        <p:txBody>
          <a:bodyPr/>
          <a:lstStyle/>
          <a:p>
            <a:pPr>
              <a:buFont typeface="Wingdings" pitchFamily="2" charset="2"/>
              <a:buChar char="§"/>
            </a:pPr>
            <a:r>
              <a:rPr lang="cs-CZ" dirty="0" err="1" smtClean="0"/>
              <a:t>neoadjuvantní</a:t>
            </a:r>
            <a:endParaRPr lang="cs-CZ" dirty="0" smtClean="0"/>
          </a:p>
          <a:p>
            <a:pPr>
              <a:buFont typeface="Wingdings" pitchFamily="2" charset="2"/>
              <a:buChar char="§"/>
            </a:pPr>
            <a:endParaRPr lang="cs-CZ" dirty="0" smtClean="0"/>
          </a:p>
          <a:p>
            <a:pPr>
              <a:buFont typeface="Wingdings" pitchFamily="2" charset="2"/>
              <a:buChar char="§"/>
            </a:pPr>
            <a:r>
              <a:rPr lang="cs-CZ" dirty="0" smtClean="0"/>
              <a:t>adjuvantní</a:t>
            </a:r>
          </a:p>
          <a:p>
            <a:pPr>
              <a:buFont typeface="Wingdings" pitchFamily="2" charset="2"/>
              <a:buChar char="§"/>
            </a:pPr>
            <a:endParaRPr lang="cs-CZ" dirty="0" smtClean="0"/>
          </a:p>
          <a:p>
            <a:pPr>
              <a:buFont typeface="Wingdings" pitchFamily="2" charset="2"/>
              <a:buChar char="§"/>
            </a:pPr>
            <a:r>
              <a:rPr lang="cs-CZ" b="1" dirty="0" smtClean="0"/>
              <a:t>paliativní</a:t>
            </a:r>
            <a:endParaRPr lang="cs-CZ" b="1" dirty="0"/>
          </a:p>
        </p:txBody>
      </p:sp>
      <p:graphicFrame>
        <p:nvGraphicFramePr>
          <p:cNvPr id="53250" name="Object 2"/>
          <p:cNvGraphicFramePr>
            <a:graphicFrameLocks noChangeAspect="1"/>
          </p:cNvGraphicFramePr>
          <p:nvPr/>
        </p:nvGraphicFramePr>
        <p:xfrm>
          <a:off x="4355976" y="1039182"/>
          <a:ext cx="4644008" cy="5818818"/>
        </p:xfrm>
        <a:graphic>
          <a:graphicData uri="http://schemas.openxmlformats.org/presentationml/2006/ole">
            <p:oleObj spid="_x0000_s53251" name="Dokument" r:id="rId3" imgW="0" imgH="0" progId="Word.Document.12">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116632"/>
            <a:ext cx="8229600" cy="720080"/>
          </a:xfrm>
        </p:spPr>
        <p:txBody>
          <a:bodyPr>
            <a:normAutofit/>
          </a:bodyPr>
          <a:lstStyle/>
          <a:p>
            <a:r>
              <a:rPr lang="cs-CZ" dirty="0" smtClean="0"/>
              <a:t>Biologická léčba u karcinomu prsu</a:t>
            </a:r>
            <a:endParaRPr lang="cs-CZ" dirty="0"/>
          </a:p>
        </p:txBody>
      </p:sp>
      <p:sp>
        <p:nvSpPr>
          <p:cNvPr id="3" name="Zástupný symbol pro obsah 2"/>
          <p:cNvSpPr>
            <a:spLocks noGrp="1"/>
          </p:cNvSpPr>
          <p:nvPr>
            <p:ph idx="1"/>
          </p:nvPr>
        </p:nvSpPr>
        <p:spPr/>
        <p:txBody>
          <a:bodyPr/>
          <a:lstStyle/>
          <a:p>
            <a:endParaRPr lang="cs-CZ" dirty="0"/>
          </a:p>
        </p:txBody>
      </p:sp>
      <p:graphicFrame>
        <p:nvGraphicFramePr>
          <p:cNvPr id="39938" name="Object 2"/>
          <p:cNvGraphicFramePr>
            <a:graphicFrameLocks noChangeAspect="1"/>
          </p:cNvGraphicFramePr>
          <p:nvPr/>
        </p:nvGraphicFramePr>
        <p:xfrm>
          <a:off x="1350226" y="836712"/>
          <a:ext cx="6246110" cy="6021288"/>
        </p:xfrm>
        <a:graphic>
          <a:graphicData uri="http://schemas.openxmlformats.org/presentationml/2006/ole">
            <p:oleObj spid="_x0000_s39940" name="Dokument" r:id="rId3" imgW="0" imgH="0" progId="Word.Document.12">
              <p:embed/>
            </p:oleObj>
          </a:graphicData>
        </a:graphic>
      </p:graphicFrame>
      <p:graphicFrame>
        <p:nvGraphicFramePr>
          <p:cNvPr id="39939" name="Object 3"/>
          <p:cNvGraphicFramePr>
            <a:graphicFrameLocks noChangeAspect="1"/>
          </p:cNvGraphicFramePr>
          <p:nvPr/>
        </p:nvGraphicFramePr>
        <p:xfrm>
          <a:off x="1547664" y="1196752"/>
          <a:ext cx="5686698" cy="5464042"/>
        </p:xfrm>
        <a:graphic>
          <a:graphicData uri="http://schemas.openxmlformats.org/presentationml/2006/ole">
            <p:oleObj spid="_x0000_s39941" name="Dokument" r:id="rId4" imgW="7054210" imgH="6777892" progId="Word.Document.12">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Terče biologické terapie Ca Prsu</a:t>
            </a:r>
            <a:endParaRPr lang="cs-CZ" dirty="0"/>
          </a:p>
        </p:txBody>
      </p:sp>
      <p:sp>
        <p:nvSpPr>
          <p:cNvPr id="3" name="Zástupný symbol pro obsah 2"/>
          <p:cNvSpPr>
            <a:spLocks noGrp="1"/>
          </p:cNvSpPr>
          <p:nvPr>
            <p:ph idx="1"/>
          </p:nvPr>
        </p:nvSpPr>
        <p:spPr/>
        <p:txBody>
          <a:bodyPr/>
          <a:lstStyle/>
          <a:p>
            <a:pPr>
              <a:buFont typeface="Wingdings" pitchFamily="2" charset="2"/>
              <a:buChar char="Ø"/>
            </a:pPr>
            <a:r>
              <a:rPr lang="cs-CZ" dirty="0" smtClean="0"/>
              <a:t> </a:t>
            </a:r>
            <a:r>
              <a:rPr lang="cs-CZ" dirty="0" err="1" smtClean="0"/>
              <a:t>cerb</a:t>
            </a:r>
            <a:r>
              <a:rPr lang="cs-CZ" dirty="0" smtClean="0"/>
              <a:t> (HER) receptory</a:t>
            </a:r>
          </a:p>
          <a:p>
            <a:pPr>
              <a:buFont typeface="Wingdings" pitchFamily="2" charset="2"/>
              <a:buChar char="Ø"/>
            </a:pPr>
            <a:r>
              <a:rPr lang="cs-CZ" dirty="0" smtClean="0"/>
              <a:t> VEGF receptory</a:t>
            </a:r>
          </a:p>
          <a:p>
            <a:pPr>
              <a:buFont typeface="Wingdings" pitchFamily="2" charset="2"/>
              <a:buChar char="Ø"/>
            </a:pPr>
            <a:r>
              <a:rPr lang="cs-CZ" dirty="0" smtClean="0"/>
              <a:t> </a:t>
            </a:r>
            <a:r>
              <a:rPr lang="cs-CZ" dirty="0" err="1" smtClean="0"/>
              <a:t>mTOR</a:t>
            </a:r>
            <a:endParaRPr lang="cs-CZ" dirty="0" smtClean="0"/>
          </a:p>
          <a:p>
            <a:pPr>
              <a:buFont typeface="Wingdings" pitchFamily="2" charset="2"/>
              <a:buChar char="Ø"/>
            </a:pPr>
            <a:r>
              <a:rPr lang="cs-CZ" dirty="0" smtClean="0"/>
              <a:t> konjugace </a:t>
            </a:r>
            <a:r>
              <a:rPr lang="cs-CZ" dirty="0" err="1" smtClean="0"/>
              <a:t>antiHER</a:t>
            </a:r>
            <a:r>
              <a:rPr lang="cs-CZ" dirty="0" smtClean="0"/>
              <a:t> a cytostatika</a:t>
            </a:r>
          </a:p>
          <a:p>
            <a:pPr>
              <a:buFont typeface="Wingdings" pitchFamily="2" charset="2"/>
              <a:buChar char="Ø"/>
            </a:pPr>
            <a:r>
              <a:rPr lang="cs-CZ" dirty="0" smtClean="0"/>
              <a:t> </a:t>
            </a:r>
            <a:r>
              <a:rPr lang="cs-CZ" dirty="0" err="1" smtClean="0"/>
              <a:t>eribulin</a:t>
            </a:r>
            <a:endParaRPr lang="cs-CZ"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457200" y="292100"/>
            <a:ext cx="8686800" cy="1384300"/>
          </a:xfrm>
        </p:spPr>
        <p:txBody>
          <a:bodyPr/>
          <a:lstStyle/>
          <a:p>
            <a:pP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err="1" smtClean="0"/>
              <a:t>Tyrosin</a:t>
            </a:r>
            <a:r>
              <a:rPr lang="en-US" dirty="0" smtClean="0"/>
              <a:t> </a:t>
            </a:r>
            <a:r>
              <a:rPr lang="cs-CZ" dirty="0" smtClean="0"/>
              <a:t>k</a:t>
            </a:r>
            <a:r>
              <a:rPr lang="en-US" dirty="0" smtClean="0"/>
              <a:t>in</a:t>
            </a:r>
            <a:r>
              <a:rPr lang="cs-CZ" dirty="0" smtClean="0"/>
              <a:t>á</a:t>
            </a:r>
            <a:r>
              <a:rPr lang="en-US" dirty="0" smtClean="0"/>
              <a:t>s</a:t>
            </a:r>
            <a:r>
              <a:rPr lang="cs-CZ" dirty="0" err="1" smtClean="0"/>
              <a:t>ové</a:t>
            </a:r>
            <a:r>
              <a:rPr lang="cs-CZ" dirty="0" smtClean="0"/>
              <a:t> r</a:t>
            </a:r>
            <a:r>
              <a:rPr lang="en-US" dirty="0" err="1" smtClean="0"/>
              <a:t>eceptor</a:t>
            </a:r>
            <a:r>
              <a:rPr lang="cs-CZ" dirty="0" smtClean="0"/>
              <a:t>y</a:t>
            </a:r>
          </a:p>
        </p:txBody>
      </p:sp>
      <p:sp>
        <p:nvSpPr>
          <p:cNvPr id="8196" name="Text Box 3"/>
          <p:cNvSpPr txBox="1">
            <a:spLocks noChangeArrowheads="1"/>
          </p:cNvSpPr>
          <p:nvPr/>
        </p:nvSpPr>
        <p:spPr bwMode="auto">
          <a:xfrm>
            <a:off x="4427985" y="2348880"/>
            <a:ext cx="2160240" cy="525401"/>
          </a:xfrm>
          <a:prstGeom prst="rect">
            <a:avLst/>
          </a:prstGeom>
          <a:noFill/>
          <a:ln w="9525">
            <a:noFill/>
            <a:round/>
            <a:headEnd/>
            <a:tailEnd/>
          </a:ln>
        </p:spPr>
        <p:txBody>
          <a:bodyPr wrap="square"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sz="1400" dirty="0">
                <a:solidFill>
                  <a:srgbClr val="000000"/>
                </a:solidFill>
              </a:rPr>
              <a:t>e</a:t>
            </a:r>
            <a:r>
              <a:rPr lang="en-US" sz="1400" dirty="0" err="1">
                <a:solidFill>
                  <a:srgbClr val="000000"/>
                </a:solidFill>
              </a:rPr>
              <a:t>xtracellul</a:t>
            </a:r>
            <a:r>
              <a:rPr lang="cs-CZ" sz="1400" dirty="0" err="1">
                <a:solidFill>
                  <a:srgbClr val="000000"/>
                </a:solidFill>
              </a:rPr>
              <a:t>ární</a:t>
            </a:r>
            <a:r>
              <a:rPr lang="en-US" sz="1400" dirty="0">
                <a:solidFill>
                  <a:srgbClr val="000000"/>
                </a:solidFill>
              </a:rPr>
              <a:t> </a:t>
            </a:r>
            <a:r>
              <a:rPr lang="cs-CZ" sz="1400" dirty="0">
                <a:solidFill>
                  <a:srgbClr val="000000"/>
                </a:solidFill>
              </a:rPr>
              <a:t>d</a:t>
            </a:r>
            <a:r>
              <a:rPr lang="en-US" sz="1400" dirty="0" err="1">
                <a:solidFill>
                  <a:srgbClr val="000000"/>
                </a:solidFill>
              </a:rPr>
              <a:t>om</a:t>
            </a:r>
            <a:r>
              <a:rPr lang="cs-CZ" sz="1400" dirty="0" err="1">
                <a:solidFill>
                  <a:srgbClr val="000000"/>
                </a:solidFill>
              </a:rPr>
              <a:t>éna</a:t>
            </a:r>
            <a:endParaRPr lang="cs-CZ" sz="1400" dirty="0">
              <a:solidFill>
                <a:srgbClr val="000000"/>
              </a:solidFill>
            </a:endParaRPr>
          </a:p>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rgbClr val="000000"/>
                </a:solidFill>
              </a:rPr>
              <a:t>(</a:t>
            </a:r>
            <a:r>
              <a:rPr lang="cs-CZ" sz="1400" dirty="0">
                <a:solidFill>
                  <a:srgbClr val="000000"/>
                </a:solidFill>
              </a:rPr>
              <a:t>navázání l</a:t>
            </a:r>
            <a:r>
              <a:rPr lang="en-US" sz="1400" dirty="0" err="1">
                <a:solidFill>
                  <a:srgbClr val="000000"/>
                </a:solidFill>
              </a:rPr>
              <a:t>igand</a:t>
            </a:r>
            <a:r>
              <a:rPr lang="cs-CZ" sz="1400" dirty="0">
                <a:solidFill>
                  <a:srgbClr val="000000"/>
                </a:solidFill>
              </a:rPr>
              <a:t>u</a:t>
            </a:r>
            <a:r>
              <a:rPr lang="en-US" sz="1400" dirty="0">
                <a:solidFill>
                  <a:srgbClr val="000000"/>
                </a:solidFill>
              </a:rPr>
              <a:t>)</a:t>
            </a:r>
          </a:p>
        </p:txBody>
      </p:sp>
      <p:sp>
        <p:nvSpPr>
          <p:cNvPr id="8197" name="Text Box 4"/>
          <p:cNvSpPr txBox="1">
            <a:spLocks noChangeArrowheads="1"/>
          </p:cNvSpPr>
          <p:nvPr/>
        </p:nvSpPr>
        <p:spPr bwMode="auto">
          <a:xfrm>
            <a:off x="5508105" y="3429000"/>
            <a:ext cx="1656184" cy="525401"/>
          </a:xfrm>
          <a:prstGeom prst="rect">
            <a:avLst/>
          </a:prstGeom>
          <a:noFill/>
          <a:ln w="9525">
            <a:noFill/>
            <a:round/>
            <a:headEnd/>
            <a:tailEnd/>
          </a:ln>
        </p:spPr>
        <p:txBody>
          <a:bodyPr wrap="square"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sz="1400" dirty="0" err="1">
                <a:solidFill>
                  <a:srgbClr val="000000"/>
                </a:solidFill>
              </a:rPr>
              <a:t>transmembránová</a:t>
            </a:r>
            <a:endParaRPr lang="cs-CZ" sz="1400" dirty="0">
              <a:solidFill>
                <a:srgbClr val="000000"/>
              </a:solidFill>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sz="1400" dirty="0">
                <a:solidFill>
                  <a:srgbClr val="000000"/>
                </a:solidFill>
              </a:rPr>
              <a:t>d</a:t>
            </a:r>
            <a:r>
              <a:rPr lang="en-US" sz="1400" dirty="0" err="1">
                <a:solidFill>
                  <a:srgbClr val="000000"/>
                </a:solidFill>
              </a:rPr>
              <a:t>om</a:t>
            </a:r>
            <a:r>
              <a:rPr lang="cs-CZ" sz="1400" dirty="0">
                <a:solidFill>
                  <a:srgbClr val="000000"/>
                </a:solidFill>
              </a:rPr>
              <a:t>é</a:t>
            </a:r>
            <a:r>
              <a:rPr lang="en-US" sz="1400" dirty="0">
                <a:solidFill>
                  <a:srgbClr val="000000"/>
                </a:solidFill>
              </a:rPr>
              <a:t>n</a:t>
            </a:r>
            <a:r>
              <a:rPr lang="cs-CZ" sz="1400" dirty="0">
                <a:solidFill>
                  <a:srgbClr val="000000"/>
                </a:solidFill>
              </a:rPr>
              <a:t>a</a:t>
            </a:r>
          </a:p>
        </p:txBody>
      </p:sp>
      <p:sp>
        <p:nvSpPr>
          <p:cNvPr id="8198" name="Text Box 5"/>
          <p:cNvSpPr txBox="1">
            <a:spLocks noChangeArrowheads="1"/>
          </p:cNvSpPr>
          <p:nvPr/>
        </p:nvSpPr>
        <p:spPr bwMode="auto">
          <a:xfrm>
            <a:off x="4644008" y="4576763"/>
            <a:ext cx="2016225" cy="525401"/>
          </a:xfrm>
          <a:prstGeom prst="rect">
            <a:avLst/>
          </a:prstGeom>
          <a:noFill/>
          <a:ln w="9525">
            <a:noFill/>
            <a:round/>
            <a:headEnd/>
            <a:tailEnd/>
          </a:ln>
        </p:spPr>
        <p:txBody>
          <a:bodyPr wrap="square"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sz="1400" dirty="0" smtClean="0">
                <a:solidFill>
                  <a:srgbClr val="000000"/>
                </a:solidFill>
              </a:rPr>
              <a:t>c</a:t>
            </a:r>
            <a:r>
              <a:rPr lang="en-US" sz="1400" dirty="0" err="1" smtClean="0">
                <a:solidFill>
                  <a:srgbClr val="000000"/>
                </a:solidFill>
              </a:rPr>
              <a:t>ytoplasm</a:t>
            </a:r>
            <a:r>
              <a:rPr lang="cs-CZ" sz="1400" dirty="0">
                <a:solidFill>
                  <a:srgbClr val="000000"/>
                </a:solidFill>
              </a:rPr>
              <a:t>atická d</a:t>
            </a:r>
            <a:r>
              <a:rPr lang="en-US" sz="1400" dirty="0" err="1">
                <a:solidFill>
                  <a:srgbClr val="000000"/>
                </a:solidFill>
              </a:rPr>
              <a:t>om</a:t>
            </a:r>
            <a:r>
              <a:rPr lang="cs-CZ" sz="1400" dirty="0" err="1">
                <a:solidFill>
                  <a:srgbClr val="000000"/>
                </a:solidFill>
              </a:rPr>
              <a:t>éna</a:t>
            </a:r>
            <a:endParaRPr lang="cs-CZ" sz="1400" dirty="0">
              <a:solidFill>
                <a:srgbClr val="000000"/>
              </a:solidFill>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a:solidFill>
                  <a:srgbClr val="000000"/>
                </a:solidFill>
              </a:rPr>
              <a:t>(</a:t>
            </a:r>
            <a:r>
              <a:rPr lang="cs-CZ" sz="1400" dirty="0">
                <a:solidFill>
                  <a:srgbClr val="000000"/>
                </a:solidFill>
              </a:rPr>
              <a:t>TK</a:t>
            </a:r>
            <a:r>
              <a:rPr lang="en-US" sz="1400" dirty="0">
                <a:solidFill>
                  <a:srgbClr val="000000"/>
                </a:solidFill>
              </a:rPr>
              <a:t> </a:t>
            </a:r>
            <a:r>
              <a:rPr lang="cs-CZ" sz="1400" dirty="0" err="1" smtClean="0">
                <a:solidFill>
                  <a:srgbClr val="000000"/>
                </a:solidFill>
              </a:rPr>
              <a:t>ak</a:t>
            </a:r>
            <a:r>
              <a:rPr lang="en-US" sz="1400" dirty="0" err="1" smtClean="0">
                <a:solidFill>
                  <a:srgbClr val="000000"/>
                </a:solidFill>
              </a:rPr>
              <a:t>tivit</a:t>
            </a:r>
            <a:r>
              <a:rPr lang="cs-CZ" sz="1400" dirty="0">
                <a:solidFill>
                  <a:srgbClr val="000000"/>
                </a:solidFill>
              </a:rPr>
              <a:t>a</a:t>
            </a:r>
            <a:r>
              <a:rPr lang="en-US" sz="1400" dirty="0">
                <a:solidFill>
                  <a:srgbClr val="000000"/>
                </a:solidFill>
              </a:rPr>
              <a:t>)</a:t>
            </a:r>
          </a:p>
        </p:txBody>
      </p:sp>
      <p:grpSp>
        <p:nvGrpSpPr>
          <p:cNvPr id="2" name="Group 6"/>
          <p:cNvGrpSpPr>
            <a:grpSpLocks/>
          </p:cNvGrpSpPr>
          <p:nvPr/>
        </p:nvGrpSpPr>
        <p:grpSpPr bwMode="auto">
          <a:xfrm>
            <a:off x="3563888" y="2420888"/>
            <a:ext cx="442913" cy="3503612"/>
            <a:chOff x="3750" y="1605"/>
            <a:chExt cx="279" cy="2207"/>
          </a:xfrm>
        </p:grpSpPr>
        <p:sp>
          <p:nvSpPr>
            <p:cNvPr id="8293" name="Rectangle 7"/>
            <p:cNvSpPr>
              <a:spLocks noChangeArrowheads="1"/>
            </p:cNvSpPr>
            <p:nvPr/>
          </p:nvSpPr>
          <p:spPr bwMode="auto">
            <a:xfrm>
              <a:off x="3841" y="2024"/>
              <a:ext cx="97" cy="1787"/>
            </a:xfrm>
            <a:prstGeom prst="rect">
              <a:avLst/>
            </a:prstGeom>
            <a:gradFill rotWithShape="0">
              <a:gsLst>
                <a:gs pos="0">
                  <a:srgbClr val="FFCC00"/>
                </a:gs>
                <a:gs pos="50000">
                  <a:srgbClr val="755E00"/>
                </a:gs>
                <a:gs pos="100000">
                  <a:srgbClr val="FFCC00"/>
                </a:gs>
              </a:gsLst>
              <a:lin ang="10800000" scaled="1"/>
            </a:gradFill>
            <a:ln w="9525">
              <a:noFill/>
              <a:round/>
              <a:headEnd/>
              <a:tailEnd/>
            </a:ln>
          </p:spPr>
          <p:txBody>
            <a:bodyPr wrap="none" anchor="ctr"/>
            <a:lstStyle/>
            <a:p>
              <a:endParaRPr lang="cs-CZ"/>
            </a:p>
          </p:txBody>
        </p:sp>
        <p:sp>
          <p:nvSpPr>
            <p:cNvPr id="8294" name="Freeform 8"/>
            <p:cNvSpPr>
              <a:spLocks noChangeArrowheads="1"/>
            </p:cNvSpPr>
            <p:nvPr/>
          </p:nvSpPr>
          <p:spPr bwMode="auto">
            <a:xfrm>
              <a:off x="3750" y="1605"/>
              <a:ext cx="279" cy="533"/>
            </a:xfrm>
            <a:custGeom>
              <a:avLst/>
              <a:gdLst>
                <a:gd name="T0" fmla="*/ 279 w 270"/>
                <a:gd name="T1" fmla="*/ 433 h 514"/>
                <a:gd name="T2" fmla="*/ 279 w 270"/>
                <a:gd name="T3" fmla="*/ 433 h 514"/>
                <a:gd name="T4" fmla="*/ 277 w 270"/>
                <a:gd name="T5" fmla="*/ 454 h 514"/>
                <a:gd name="T6" fmla="*/ 271 w 270"/>
                <a:gd name="T7" fmla="*/ 473 h 514"/>
                <a:gd name="T8" fmla="*/ 262 w 270"/>
                <a:gd name="T9" fmla="*/ 489 h 514"/>
                <a:gd name="T10" fmla="*/ 250 w 270"/>
                <a:gd name="T11" fmla="*/ 504 h 514"/>
                <a:gd name="T12" fmla="*/ 236 w 270"/>
                <a:gd name="T13" fmla="*/ 516 h 514"/>
                <a:gd name="T14" fmla="*/ 219 w 270"/>
                <a:gd name="T15" fmla="*/ 525 h 514"/>
                <a:gd name="T16" fmla="*/ 200 w 270"/>
                <a:gd name="T17" fmla="*/ 531 h 514"/>
                <a:gd name="T18" fmla="*/ 180 w 270"/>
                <a:gd name="T19" fmla="*/ 533 h 514"/>
                <a:gd name="T20" fmla="*/ 99 w 270"/>
                <a:gd name="T21" fmla="*/ 533 h 514"/>
                <a:gd name="T22" fmla="*/ 99 w 270"/>
                <a:gd name="T23" fmla="*/ 533 h 514"/>
                <a:gd name="T24" fmla="*/ 79 w 270"/>
                <a:gd name="T25" fmla="*/ 531 h 514"/>
                <a:gd name="T26" fmla="*/ 60 w 270"/>
                <a:gd name="T27" fmla="*/ 525 h 514"/>
                <a:gd name="T28" fmla="*/ 43 w 270"/>
                <a:gd name="T29" fmla="*/ 516 h 514"/>
                <a:gd name="T30" fmla="*/ 29 w 270"/>
                <a:gd name="T31" fmla="*/ 504 h 514"/>
                <a:gd name="T32" fmla="*/ 17 w 270"/>
                <a:gd name="T33" fmla="*/ 489 h 514"/>
                <a:gd name="T34" fmla="*/ 8 w 270"/>
                <a:gd name="T35" fmla="*/ 473 h 514"/>
                <a:gd name="T36" fmla="*/ 2 w 270"/>
                <a:gd name="T37" fmla="*/ 454 h 514"/>
                <a:gd name="T38" fmla="*/ 0 w 270"/>
                <a:gd name="T39" fmla="*/ 433 h 514"/>
                <a:gd name="T40" fmla="*/ 0 w 270"/>
                <a:gd name="T41" fmla="*/ 100 h 514"/>
                <a:gd name="T42" fmla="*/ 0 w 270"/>
                <a:gd name="T43" fmla="*/ 100 h 514"/>
                <a:gd name="T44" fmla="*/ 2 w 270"/>
                <a:gd name="T45" fmla="*/ 79 h 514"/>
                <a:gd name="T46" fmla="*/ 8 w 270"/>
                <a:gd name="T47" fmla="*/ 60 h 514"/>
                <a:gd name="T48" fmla="*/ 17 w 270"/>
                <a:gd name="T49" fmla="*/ 44 h 514"/>
                <a:gd name="T50" fmla="*/ 29 w 270"/>
                <a:gd name="T51" fmla="*/ 29 h 514"/>
                <a:gd name="T52" fmla="*/ 43 w 270"/>
                <a:gd name="T53" fmla="*/ 17 h 514"/>
                <a:gd name="T54" fmla="*/ 60 w 270"/>
                <a:gd name="T55" fmla="*/ 8 h 514"/>
                <a:gd name="T56" fmla="*/ 79 w 270"/>
                <a:gd name="T57" fmla="*/ 2 h 514"/>
                <a:gd name="T58" fmla="*/ 99 w 270"/>
                <a:gd name="T59" fmla="*/ 0 h 514"/>
                <a:gd name="T60" fmla="*/ 180 w 270"/>
                <a:gd name="T61" fmla="*/ 0 h 514"/>
                <a:gd name="T62" fmla="*/ 180 w 270"/>
                <a:gd name="T63" fmla="*/ 0 h 514"/>
                <a:gd name="T64" fmla="*/ 200 w 270"/>
                <a:gd name="T65" fmla="*/ 2 h 514"/>
                <a:gd name="T66" fmla="*/ 219 w 270"/>
                <a:gd name="T67" fmla="*/ 8 h 514"/>
                <a:gd name="T68" fmla="*/ 236 w 270"/>
                <a:gd name="T69" fmla="*/ 17 h 514"/>
                <a:gd name="T70" fmla="*/ 250 w 270"/>
                <a:gd name="T71" fmla="*/ 29 h 514"/>
                <a:gd name="T72" fmla="*/ 262 w 270"/>
                <a:gd name="T73" fmla="*/ 44 h 514"/>
                <a:gd name="T74" fmla="*/ 271 w 270"/>
                <a:gd name="T75" fmla="*/ 60 h 514"/>
                <a:gd name="T76" fmla="*/ 277 w 270"/>
                <a:gd name="T77" fmla="*/ 79 h 514"/>
                <a:gd name="T78" fmla="*/ 279 w 270"/>
                <a:gd name="T79" fmla="*/ 100 h 514"/>
                <a:gd name="T80" fmla="*/ 279 w 270"/>
                <a:gd name="T81" fmla="*/ 433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6" y="512"/>
                  </a:lnTo>
                  <a:lnTo>
                    <a:pt x="58" y="506"/>
                  </a:lnTo>
                  <a:lnTo>
                    <a:pt x="42" y="498"/>
                  </a:lnTo>
                  <a:lnTo>
                    <a:pt x="28" y="486"/>
                  </a:lnTo>
                  <a:lnTo>
                    <a:pt x="16" y="472"/>
                  </a:lnTo>
                  <a:lnTo>
                    <a:pt x="8" y="456"/>
                  </a:lnTo>
                  <a:lnTo>
                    <a:pt x="2" y="438"/>
                  </a:lnTo>
                  <a:lnTo>
                    <a:pt x="0" y="418"/>
                  </a:lnTo>
                  <a:lnTo>
                    <a:pt x="0" y="96"/>
                  </a:lnTo>
                  <a:lnTo>
                    <a:pt x="2" y="76"/>
                  </a:lnTo>
                  <a:lnTo>
                    <a:pt x="8" y="58"/>
                  </a:lnTo>
                  <a:lnTo>
                    <a:pt x="16" y="42"/>
                  </a:lnTo>
                  <a:lnTo>
                    <a:pt x="28" y="28"/>
                  </a:lnTo>
                  <a:lnTo>
                    <a:pt x="42" y="16"/>
                  </a:lnTo>
                  <a:lnTo>
                    <a:pt x="58" y="8"/>
                  </a:lnTo>
                  <a:lnTo>
                    <a:pt x="76"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0">
              <a:gsLst>
                <a:gs pos="0">
                  <a:srgbClr val="FF99CC"/>
                </a:gs>
                <a:gs pos="50000">
                  <a:srgbClr val="75465E"/>
                </a:gs>
                <a:gs pos="100000">
                  <a:srgbClr val="FF99CC"/>
                </a:gs>
              </a:gsLst>
              <a:lin ang="10800000" scaled="1"/>
            </a:gradFill>
            <a:ln w="9525">
              <a:noFill/>
              <a:round/>
              <a:headEnd/>
              <a:tailEnd/>
            </a:ln>
          </p:spPr>
          <p:txBody>
            <a:bodyPr wrap="none" anchor="ctr"/>
            <a:lstStyle/>
            <a:p>
              <a:endParaRPr lang="cs-CZ"/>
            </a:p>
          </p:txBody>
        </p:sp>
        <p:sp>
          <p:nvSpPr>
            <p:cNvPr id="8295" name="Rectangle 9"/>
            <p:cNvSpPr>
              <a:spLocks noChangeArrowheads="1"/>
            </p:cNvSpPr>
            <p:nvPr/>
          </p:nvSpPr>
          <p:spPr bwMode="auto">
            <a:xfrm>
              <a:off x="3802" y="2733"/>
              <a:ext cx="175" cy="576"/>
            </a:xfrm>
            <a:prstGeom prst="rect">
              <a:avLst/>
            </a:prstGeom>
            <a:gradFill rotWithShape="0">
              <a:gsLst>
                <a:gs pos="0">
                  <a:srgbClr val="FF99CC"/>
                </a:gs>
                <a:gs pos="50000">
                  <a:srgbClr val="75465E"/>
                </a:gs>
                <a:gs pos="100000">
                  <a:srgbClr val="FF99CC"/>
                </a:gs>
              </a:gsLst>
              <a:lin ang="10800000" scaled="1"/>
            </a:gradFill>
            <a:ln w="9525">
              <a:noFill/>
              <a:round/>
              <a:headEnd/>
              <a:tailEnd/>
            </a:ln>
          </p:spPr>
          <p:txBody>
            <a:bodyPr wrap="none" anchor="ctr"/>
            <a:lstStyle/>
            <a:p>
              <a:endParaRPr lang="cs-CZ"/>
            </a:p>
          </p:txBody>
        </p:sp>
      </p:grpSp>
      <p:grpSp>
        <p:nvGrpSpPr>
          <p:cNvPr id="3" name="Group 10"/>
          <p:cNvGrpSpPr>
            <a:grpSpLocks/>
          </p:cNvGrpSpPr>
          <p:nvPr/>
        </p:nvGrpSpPr>
        <p:grpSpPr bwMode="auto">
          <a:xfrm>
            <a:off x="2555776" y="3284984"/>
            <a:ext cx="2466975" cy="822325"/>
            <a:chOff x="3172" y="2175"/>
            <a:chExt cx="1554" cy="518"/>
          </a:xfrm>
        </p:grpSpPr>
        <p:grpSp>
          <p:nvGrpSpPr>
            <p:cNvPr id="4" name="Group 11"/>
            <p:cNvGrpSpPr>
              <a:grpSpLocks/>
            </p:cNvGrpSpPr>
            <p:nvPr/>
          </p:nvGrpSpPr>
          <p:grpSpPr bwMode="auto">
            <a:xfrm>
              <a:off x="3172" y="2175"/>
              <a:ext cx="96" cy="518"/>
              <a:chOff x="3172" y="2175"/>
              <a:chExt cx="96" cy="518"/>
            </a:xfrm>
          </p:grpSpPr>
          <p:sp>
            <p:nvSpPr>
              <p:cNvPr id="8287" name="Freeform 12"/>
              <p:cNvSpPr>
                <a:spLocks noChangeArrowheads="1"/>
              </p:cNvSpPr>
              <p:nvPr/>
            </p:nvSpPr>
            <p:spPr bwMode="auto">
              <a:xfrm>
                <a:off x="3195"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88" name="Freeform 13"/>
              <p:cNvSpPr>
                <a:spLocks noChangeArrowheads="1"/>
              </p:cNvSpPr>
              <p:nvPr/>
            </p:nvSpPr>
            <p:spPr bwMode="auto">
              <a:xfrm>
                <a:off x="3230"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89" name="Freeform 14"/>
              <p:cNvSpPr>
                <a:spLocks noChangeArrowheads="1"/>
              </p:cNvSpPr>
              <p:nvPr/>
            </p:nvSpPr>
            <p:spPr bwMode="auto">
              <a:xfrm>
                <a:off x="3172"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90" name="Freeform 15"/>
              <p:cNvSpPr>
                <a:spLocks noChangeArrowheads="1"/>
              </p:cNvSpPr>
              <p:nvPr/>
            </p:nvSpPr>
            <p:spPr bwMode="auto">
              <a:xfrm>
                <a:off x="3224"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91" name="Freeform 16"/>
              <p:cNvSpPr>
                <a:spLocks noChangeArrowheads="1"/>
              </p:cNvSpPr>
              <p:nvPr/>
            </p:nvSpPr>
            <p:spPr bwMode="auto">
              <a:xfrm>
                <a:off x="3190"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92" name="Freeform 17"/>
              <p:cNvSpPr>
                <a:spLocks noChangeArrowheads="1"/>
              </p:cNvSpPr>
              <p:nvPr/>
            </p:nvSpPr>
            <p:spPr bwMode="auto">
              <a:xfrm>
                <a:off x="3172"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5" name="Group 18"/>
            <p:cNvGrpSpPr>
              <a:grpSpLocks/>
            </p:cNvGrpSpPr>
            <p:nvPr/>
          </p:nvGrpSpPr>
          <p:grpSpPr bwMode="auto">
            <a:xfrm>
              <a:off x="3293" y="2175"/>
              <a:ext cx="96" cy="518"/>
              <a:chOff x="3293" y="2175"/>
              <a:chExt cx="96" cy="518"/>
            </a:xfrm>
          </p:grpSpPr>
          <p:sp>
            <p:nvSpPr>
              <p:cNvPr id="8281" name="Freeform 19"/>
              <p:cNvSpPr>
                <a:spLocks noChangeArrowheads="1"/>
              </p:cNvSpPr>
              <p:nvPr/>
            </p:nvSpPr>
            <p:spPr bwMode="auto">
              <a:xfrm>
                <a:off x="3316"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82" name="Freeform 20"/>
              <p:cNvSpPr>
                <a:spLocks noChangeArrowheads="1"/>
              </p:cNvSpPr>
              <p:nvPr/>
            </p:nvSpPr>
            <p:spPr bwMode="auto">
              <a:xfrm>
                <a:off x="3351"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83" name="Freeform 21"/>
              <p:cNvSpPr>
                <a:spLocks noChangeArrowheads="1"/>
              </p:cNvSpPr>
              <p:nvPr/>
            </p:nvSpPr>
            <p:spPr bwMode="auto">
              <a:xfrm>
                <a:off x="3293"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84" name="Freeform 22"/>
              <p:cNvSpPr>
                <a:spLocks noChangeArrowheads="1"/>
              </p:cNvSpPr>
              <p:nvPr/>
            </p:nvSpPr>
            <p:spPr bwMode="auto">
              <a:xfrm>
                <a:off x="3345"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85" name="Freeform 23"/>
              <p:cNvSpPr>
                <a:spLocks noChangeArrowheads="1"/>
              </p:cNvSpPr>
              <p:nvPr/>
            </p:nvSpPr>
            <p:spPr bwMode="auto">
              <a:xfrm>
                <a:off x="3312"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86" name="Freeform 24"/>
              <p:cNvSpPr>
                <a:spLocks noChangeArrowheads="1"/>
              </p:cNvSpPr>
              <p:nvPr/>
            </p:nvSpPr>
            <p:spPr bwMode="auto">
              <a:xfrm>
                <a:off x="3293"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6" name="Group 25"/>
            <p:cNvGrpSpPr>
              <a:grpSpLocks/>
            </p:cNvGrpSpPr>
            <p:nvPr/>
          </p:nvGrpSpPr>
          <p:grpSpPr bwMode="auto">
            <a:xfrm>
              <a:off x="3415" y="2175"/>
              <a:ext cx="96" cy="518"/>
              <a:chOff x="3415" y="2175"/>
              <a:chExt cx="96" cy="518"/>
            </a:xfrm>
          </p:grpSpPr>
          <p:sp>
            <p:nvSpPr>
              <p:cNvPr id="8275" name="Freeform 26"/>
              <p:cNvSpPr>
                <a:spLocks noChangeArrowheads="1"/>
              </p:cNvSpPr>
              <p:nvPr/>
            </p:nvSpPr>
            <p:spPr bwMode="auto">
              <a:xfrm>
                <a:off x="3438"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76" name="Freeform 27"/>
              <p:cNvSpPr>
                <a:spLocks noChangeArrowheads="1"/>
              </p:cNvSpPr>
              <p:nvPr/>
            </p:nvSpPr>
            <p:spPr bwMode="auto">
              <a:xfrm>
                <a:off x="3473"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77" name="Freeform 28"/>
              <p:cNvSpPr>
                <a:spLocks noChangeArrowheads="1"/>
              </p:cNvSpPr>
              <p:nvPr/>
            </p:nvSpPr>
            <p:spPr bwMode="auto">
              <a:xfrm>
                <a:off x="3415"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78" name="Freeform 29"/>
              <p:cNvSpPr>
                <a:spLocks noChangeArrowheads="1"/>
              </p:cNvSpPr>
              <p:nvPr/>
            </p:nvSpPr>
            <p:spPr bwMode="auto">
              <a:xfrm>
                <a:off x="3466"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79" name="Freeform 30"/>
              <p:cNvSpPr>
                <a:spLocks noChangeArrowheads="1"/>
              </p:cNvSpPr>
              <p:nvPr/>
            </p:nvSpPr>
            <p:spPr bwMode="auto">
              <a:xfrm>
                <a:off x="3433"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80" name="Freeform 31"/>
              <p:cNvSpPr>
                <a:spLocks noChangeArrowheads="1"/>
              </p:cNvSpPr>
              <p:nvPr/>
            </p:nvSpPr>
            <p:spPr bwMode="auto">
              <a:xfrm>
                <a:off x="3415"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7" name="Group 32"/>
            <p:cNvGrpSpPr>
              <a:grpSpLocks/>
            </p:cNvGrpSpPr>
            <p:nvPr/>
          </p:nvGrpSpPr>
          <p:grpSpPr bwMode="auto">
            <a:xfrm>
              <a:off x="3536" y="2175"/>
              <a:ext cx="96" cy="518"/>
              <a:chOff x="3536" y="2175"/>
              <a:chExt cx="96" cy="518"/>
            </a:xfrm>
          </p:grpSpPr>
          <p:sp>
            <p:nvSpPr>
              <p:cNvPr id="8269" name="Freeform 33"/>
              <p:cNvSpPr>
                <a:spLocks noChangeArrowheads="1"/>
              </p:cNvSpPr>
              <p:nvPr/>
            </p:nvSpPr>
            <p:spPr bwMode="auto">
              <a:xfrm>
                <a:off x="3559"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70" name="Freeform 34"/>
              <p:cNvSpPr>
                <a:spLocks noChangeArrowheads="1"/>
              </p:cNvSpPr>
              <p:nvPr/>
            </p:nvSpPr>
            <p:spPr bwMode="auto">
              <a:xfrm>
                <a:off x="3594"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71" name="Freeform 35"/>
              <p:cNvSpPr>
                <a:spLocks noChangeArrowheads="1"/>
              </p:cNvSpPr>
              <p:nvPr/>
            </p:nvSpPr>
            <p:spPr bwMode="auto">
              <a:xfrm>
                <a:off x="3536"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72" name="Freeform 36"/>
              <p:cNvSpPr>
                <a:spLocks noChangeArrowheads="1"/>
              </p:cNvSpPr>
              <p:nvPr/>
            </p:nvSpPr>
            <p:spPr bwMode="auto">
              <a:xfrm>
                <a:off x="3588"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73" name="Freeform 37"/>
              <p:cNvSpPr>
                <a:spLocks noChangeArrowheads="1"/>
              </p:cNvSpPr>
              <p:nvPr/>
            </p:nvSpPr>
            <p:spPr bwMode="auto">
              <a:xfrm>
                <a:off x="3555"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74" name="Freeform 38"/>
              <p:cNvSpPr>
                <a:spLocks noChangeArrowheads="1"/>
              </p:cNvSpPr>
              <p:nvPr/>
            </p:nvSpPr>
            <p:spPr bwMode="auto">
              <a:xfrm>
                <a:off x="3536"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8" name="Group 39"/>
            <p:cNvGrpSpPr>
              <a:grpSpLocks/>
            </p:cNvGrpSpPr>
            <p:nvPr/>
          </p:nvGrpSpPr>
          <p:grpSpPr bwMode="auto">
            <a:xfrm>
              <a:off x="3658" y="2175"/>
              <a:ext cx="96" cy="518"/>
              <a:chOff x="3658" y="2175"/>
              <a:chExt cx="96" cy="518"/>
            </a:xfrm>
          </p:grpSpPr>
          <p:sp>
            <p:nvSpPr>
              <p:cNvPr id="8263" name="Freeform 40"/>
              <p:cNvSpPr>
                <a:spLocks noChangeArrowheads="1"/>
              </p:cNvSpPr>
              <p:nvPr/>
            </p:nvSpPr>
            <p:spPr bwMode="auto">
              <a:xfrm>
                <a:off x="3681"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64" name="Freeform 41"/>
              <p:cNvSpPr>
                <a:spLocks noChangeArrowheads="1"/>
              </p:cNvSpPr>
              <p:nvPr/>
            </p:nvSpPr>
            <p:spPr bwMode="auto">
              <a:xfrm>
                <a:off x="3716"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65" name="Freeform 42"/>
              <p:cNvSpPr>
                <a:spLocks noChangeArrowheads="1"/>
              </p:cNvSpPr>
              <p:nvPr/>
            </p:nvSpPr>
            <p:spPr bwMode="auto">
              <a:xfrm>
                <a:off x="3658"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66" name="Freeform 43"/>
              <p:cNvSpPr>
                <a:spLocks noChangeArrowheads="1"/>
              </p:cNvSpPr>
              <p:nvPr/>
            </p:nvSpPr>
            <p:spPr bwMode="auto">
              <a:xfrm>
                <a:off x="3709"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67" name="Freeform 44"/>
              <p:cNvSpPr>
                <a:spLocks noChangeArrowheads="1"/>
              </p:cNvSpPr>
              <p:nvPr/>
            </p:nvSpPr>
            <p:spPr bwMode="auto">
              <a:xfrm>
                <a:off x="3676"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68" name="Freeform 45"/>
              <p:cNvSpPr>
                <a:spLocks noChangeArrowheads="1"/>
              </p:cNvSpPr>
              <p:nvPr/>
            </p:nvSpPr>
            <p:spPr bwMode="auto">
              <a:xfrm>
                <a:off x="3658"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9" name="Group 46"/>
            <p:cNvGrpSpPr>
              <a:grpSpLocks/>
            </p:cNvGrpSpPr>
            <p:nvPr/>
          </p:nvGrpSpPr>
          <p:grpSpPr bwMode="auto">
            <a:xfrm>
              <a:off x="3779" y="2175"/>
              <a:ext cx="96" cy="518"/>
              <a:chOff x="3779" y="2175"/>
              <a:chExt cx="96" cy="518"/>
            </a:xfrm>
          </p:grpSpPr>
          <p:sp>
            <p:nvSpPr>
              <p:cNvPr id="8257" name="Freeform 47"/>
              <p:cNvSpPr>
                <a:spLocks noChangeArrowheads="1"/>
              </p:cNvSpPr>
              <p:nvPr/>
            </p:nvSpPr>
            <p:spPr bwMode="auto">
              <a:xfrm>
                <a:off x="3802"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58" name="Freeform 48"/>
              <p:cNvSpPr>
                <a:spLocks noChangeArrowheads="1"/>
              </p:cNvSpPr>
              <p:nvPr/>
            </p:nvSpPr>
            <p:spPr bwMode="auto">
              <a:xfrm>
                <a:off x="3837"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59" name="Freeform 49"/>
              <p:cNvSpPr>
                <a:spLocks noChangeArrowheads="1"/>
              </p:cNvSpPr>
              <p:nvPr/>
            </p:nvSpPr>
            <p:spPr bwMode="auto">
              <a:xfrm>
                <a:off x="3779"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60" name="Freeform 50"/>
              <p:cNvSpPr>
                <a:spLocks noChangeArrowheads="1"/>
              </p:cNvSpPr>
              <p:nvPr/>
            </p:nvSpPr>
            <p:spPr bwMode="auto">
              <a:xfrm>
                <a:off x="3831"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61" name="Freeform 51"/>
              <p:cNvSpPr>
                <a:spLocks noChangeArrowheads="1"/>
              </p:cNvSpPr>
              <p:nvPr/>
            </p:nvSpPr>
            <p:spPr bwMode="auto">
              <a:xfrm>
                <a:off x="3798"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62" name="Freeform 52"/>
              <p:cNvSpPr>
                <a:spLocks noChangeArrowheads="1"/>
              </p:cNvSpPr>
              <p:nvPr/>
            </p:nvSpPr>
            <p:spPr bwMode="auto">
              <a:xfrm>
                <a:off x="3779"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 name="Group 53"/>
            <p:cNvGrpSpPr>
              <a:grpSpLocks/>
            </p:cNvGrpSpPr>
            <p:nvPr/>
          </p:nvGrpSpPr>
          <p:grpSpPr bwMode="auto">
            <a:xfrm>
              <a:off x="3900" y="2175"/>
              <a:ext cx="96" cy="518"/>
              <a:chOff x="3900" y="2175"/>
              <a:chExt cx="96" cy="518"/>
            </a:xfrm>
          </p:grpSpPr>
          <p:sp>
            <p:nvSpPr>
              <p:cNvPr id="8251" name="Freeform 54"/>
              <p:cNvSpPr>
                <a:spLocks noChangeArrowheads="1"/>
              </p:cNvSpPr>
              <p:nvPr/>
            </p:nvSpPr>
            <p:spPr bwMode="auto">
              <a:xfrm>
                <a:off x="3923"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52" name="Freeform 55"/>
              <p:cNvSpPr>
                <a:spLocks noChangeArrowheads="1"/>
              </p:cNvSpPr>
              <p:nvPr/>
            </p:nvSpPr>
            <p:spPr bwMode="auto">
              <a:xfrm>
                <a:off x="3959"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53" name="Freeform 56"/>
              <p:cNvSpPr>
                <a:spLocks noChangeArrowheads="1"/>
              </p:cNvSpPr>
              <p:nvPr/>
            </p:nvSpPr>
            <p:spPr bwMode="auto">
              <a:xfrm>
                <a:off x="3900"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54" name="Freeform 57"/>
              <p:cNvSpPr>
                <a:spLocks noChangeArrowheads="1"/>
              </p:cNvSpPr>
              <p:nvPr/>
            </p:nvSpPr>
            <p:spPr bwMode="auto">
              <a:xfrm>
                <a:off x="3952"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55" name="Freeform 58"/>
              <p:cNvSpPr>
                <a:spLocks noChangeArrowheads="1"/>
              </p:cNvSpPr>
              <p:nvPr/>
            </p:nvSpPr>
            <p:spPr bwMode="auto">
              <a:xfrm>
                <a:off x="3919"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56" name="Freeform 59"/>
              <p:cNvSpPr>
                <a:spLocks noChangeArrowheads="1"/>
              </p:cNvSpPr>
              <p:nvPr/>
            </p:nvSpPr>
            <p:spPr bwMode="auto">
              <a:xfrm>
                <a:off x="3900"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1" name="Group 60"/>
            <p:cNvGrpSpPr>
              <a:grpSpLocks/>
            </p:cNvGrpSpPr>
            <p:nvPr/>
          </p:nvGrpSpPr>
          <p:grpSpPr bwMode="auto">
            <a:xfrm>
              <a:off x="4022" y="2175"/>
              <a:ext cx="96" cy="518"/>
              <a:chOff x="4022" y="2175"/>
              <a:chExt cx="96" cy="518"/>
            </a:xfrm>
          </p:grpSpPr>
          <p:sp>
            <p:nvSpPr>
              <p:cNvPr id="8245" name="Freeform 61"/>
              <p:cNvSpPr>
                <a:spLocks noChangeArrowheads="1"/>
              </p:cNvSpPr>
              <p:nvPr/>
            </p:nvSpPr>
            <p:spPr bwMode="auto">
              <a:xfrm>
                <a:off x="4045"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46" name="Freeform 62"/>
              <p:cNvSpPr>
                <a:spLocks noChangeArrowheads="1"/>
              </p:cNvSpPr>
              <p:nvPr/>
            </p:nvSpPr>
            <p:spPr bwMode="auto">
              <a:xfrm>
                <a:off x="4080"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47" name="Freeform 63"/>
              <p:cNvSpPr>
                <a:spLocks noChangeArrowheads="1"/>
              </p:cNvSpPr>
              <p:nvPr/>
            </p:nvSpPr>
            <p:spPr bwMode="auto">
              <a:xfrm>
                <a:off x="4022"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48" name="Freeform 64"/>
              <p:cNvSpPr>
                <a:spLocks noChangeArrowheads="1"/>
              </p:cNvSpPr>
              <p:nvPr/>
            </p:nvSpPr>
            <p:spPr bwMode="auto">
              <a:xfrm>
                <a:off x="4074"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49" name="Freeform 65"/>
              <p:cNvSpPr>
                <a:spLocks noChangeArrowheads="1"/>
              </p:cNvSpPr>
              <p:nvPr/>
            </p:nvSpPr>
            <p:spPr bwMode="auto">
              <a:xfrm>
                <a:off x="4041"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50" name="Freeform 66"/>
              <p:cNvSpPr>
                <a:spLocks noChangeArrowheads="1"/>
              </p:cNvSpPr>
              <p:nvPr/>
            </p:nvSpPr>
            <p:spPr bwMode="auto">
              <a:xfrm>
                <a:off x="4022"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2" name="Group 67"/>
            <p:cNvGrpSpPr>
              <a:grpSpLocks/>
            </p:cNvGrpSpPr>
            <p:nvPr/>
          </p:nvGrpSpPr>
          <p:grpSpPr bwMode="auto">
            <a:xfrm>
              <a:off x="4143" y="2175"/>
              <a:ext cx="96" cy="518"/>
              <a:chOff x="4143" y="2175"/>
              <a:chExt cx="96" cy="518"/>
            </a:xfrm>
          </p:grpSpPr>
          <p:sp>
            <p:nvSpPr>
              <p:cNvPr id="8239" name="Freeform 68"/>
              <p:cNvSpPr>
                <a:spLocks noChangeArrowheads="1"/>
              </p:cNvSpPr>
              <p:nvPr/>
            </p:nvSpPr>
            <p:spPr bwMode="auto">
              <a:xfrm>
                <a:off x="4166"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40" name="Freeform 69"/>
              <p:cNvSpPr>
                <a:spLocks noChangeArrowheads="1"/>
              </p:cNvSpPr>
              <p:nvPr/>
            </p:nvSpPr>
            <p:spPr bwMode="auto">
              <a:xfrm>
                <a:off x="4201"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41" name="Freeform 70"/>
              <p:cNvSpPr>
                <a:spLocks noChangeArrowheads="1"/>
              </p:cNvSpPr>
              <p:nvPr/>
            </p:nvSpPr>
            <p:spPr bwMode="auto">
              <a:xfrm>
                <a:off x="4143"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42" name="Freeform 71"/>
              <p:cNvSpPr>
                <a:spLocks noChangeArrowheads="1"/>
              </p:cNvSpPr>
              <p:nvPr/>
            </p:nvSpPr>
            <p:spPr bwMode="auto">
              <a:xfrm>
                <a:off x="4195"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43" name="Freeform 72"/>
              <p:cNvSpPr>
                <a:spLocks noChangeArrowheads="1"/>
              </p:cNvSpPr>
              <p:nvPr/>
            </p:nvSpPr>
            <p:spPr bwMode="auto">
              <a:xfrm>
                <a:off x="4162"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44" name="Freeform 73"/>
              <p:cNvSpPr>
                <a:spLocks noChangeArrowheads="1"/>
              </p:cNvSpPr>
              <p:nvPr/>
            </p:nvSpPr>
            <p:spPr bwMode="auto">
              <a:xfrm>
                <a:off x="4143"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3" name="Group 74"/>
            <p:cNvGrpSpPr>
              <a:grpSpLocks/>
            </p:cNvGrpSpPr>
            <p:nvPr/>
          </p:nvGrpSpPr>
          <p:grpSpPr bwMode="auto">
            <a:xfrm>
              <a:off x="4265" y="2175"/>
              <a:ext cx="96" cy="518"/>
              <a:chOff x="4265" y="2175"/>
              <a:chExt cx="96" cy="518"/>
            </a:xfrm>
          </p:grpSpPr>
          <p:sp>
            <p:nvSpPr>
              <p:cNvPr id="8233" name="Freeform 75"/>
              <p:cNvSpPr>
                <a:spLocks noChangeArrowheads="1"/>
              </p:cNvSpPr>
              <p:nvPr/>
            </p:nvSpPr>
            <p:spPr bwMode="auto">
              <a:xfrm>
                <a:off x="4288"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34" name="Freeform 76"/>
              <p:cNvSpPr>
                <a:spLocks noChangeArrowheads="1"/>
              </p:cNvSpPr>
              <p:nvPr/>
            </p:nvSpPr>
            <p:spPr bwMode="auto">
              <a:xfrm>
                <a:off x="4323"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35" name="Freeform 77"/>
              <p:cNvSpPr>
                <a:spLocks noChangeArrowheads="1"/>
              </p:cNvSpPr>
              <p:nvPr/>
            </p:nvSpPr>
            <p:spPr bwMode="auto">
              <a:xfrm>
                <a:off x="4265"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36" name="Freeform 78"/>
              <p:cNvSpPr>
                <a:spLocks noChangeArrowheads="1"/>
              </p:cNvSpPr>
              <p:nvPr/>
            </p:nvSpPr>
            <p:spPr bwMode="auto">
              <a:xfrm>
                <a:off x="4317"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37" name="Freeform 79"/>
              <p:cNvSpPr>
                <a:spLocks noChangeArrowheads="1"/>
              </p:cNvSpPr>
              <p:nvPr/>
            </p:nvSpPr>
            <p:spPr bwMode="auto">
              <a:xfrm>
                <a:off x="4283"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38" name="Freeform 80"/>
              <p:cNvSpPr>
                <a:spLocks noChangeArrowheads="1"/>
              </p:cNvSpPr>
              <p:nvPr/>
            </p:nvSpPr>
            <p:spPr bwMode="auto">
              <a:xfrm>
                <a:off x="4265"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4" name="Group 81"/>
            <p:cNvGrpSpPr>
              <a:grpSpLocks/>
            </p:cNvGrpSpPr>
            <p:nvPr/>
          </p:nvGrpSpPr>
          <p:grpSpPr bwMode="auto">
            <a:xfrm>
              <a:off x="4386" y="2175"/>
              <a:ext cx="96" cy="518"/>
              <a:chOff x="4386" y="2175"/>
              <a:chExt cx="96" cy="518"/>
            </a:xfrm>
          </p:grpSpPr>
          <p:sp>
            <p:nvSpPr>
              <p:cNvPr id="8227" name="Freeform 82"/>
              <p:cNvSpPr>
                <a:spLocks noChangeArrowheads="1"/>
              </p:cNvSpPr>
              <p:nvPr/>
            </p:nvSpPr>
            <p:spPr bwMode="auto">
              <a:xfrm>
                <a:off x="4409"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28" name="Freeform 83"/>
              <p:cNvSpPr>
                <a:spLocks noChangeArrowheads="1"/>
              </p:cNvSpPr>
              <p:nvPr/>
            </p:nvSpPr>
            <p:spPr bwMode="auto">
              <a:xfrm>
                <a:off x="4444"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29" name="Freeform 84"/>
              <p:cNvSpPr>
                <a:spLocks noChangeArrowheads="1"/>
              </p:cNvSpPr>
              <p:nvPr/>
            </p:nvSpPr>
            <p:spPr bwMode="auto">
              <a:xfrm>
                <a:off x="4386"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30" name="Freeform 85"/>
              <p:cNvSpPr>
                <a:spLocks noChangeArrowheads="1"/>
              </p:cNvSpPr>
              <p:nvPr/>
            </p:nvSpPr>
            <p:spPr bwMode="auto">
              <a:xfrm>
                <a:off x="4438"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31" name="Freeform 86"/>
              <p:cNvSpPr>
                <a:spLocks noChangeArrowheads="1"/>
              </p:cNvSpPr>
              <p:nvPr/>
            </p:nvSpPr>
            <p:spPr bwMode="auto">
              <a:xfrm>
                <a:off x="4405"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32" name="Freeform 87"/>
              <p:cNvSpPr>
                <a:spLocks noChangeArrowheads="1"/>
              </p:cNvSpPr>
              <p:nvPr/>
            </p:nvSpPr>
            <p:spPr bwMode="auto">
              <a:xfrm>
                <a:off x="4386"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5" name="Group 88"/>
            <p:cNvGrpSpPr>
              <a:grpSpLocks/>
            </p:cNvGrpSpPr>
            <p:nvPr/>
          </p:nvGrpSpPr>
          <p:grpSpPr bwMode="auto">
            <a:xfrm>
              <a:off x="4508" y="2175"/>
              <a:ext cx="96" cy="518"/>
              <a:chOff x="4508" y="2175"/>
              <a:chExt cx="96" cy="518"/>
            </a:xfrm>
          </p:grpSpPr>
          <p:sp>
            <p:nvSpPr>
              <p:cNvPr id="8221" name="Freeform 89"/>
              <p:cNvSpPr>
                <a:spLocks noChangeArrowheads="1"/>
              </p:cNvSpPr>
              <p:nvPr/>
            </p:nvSpPr>
            <p:spPr bwMode="auto">
              <a:xfrm>
                <a:off x="4530"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22" name="Freeform 90"/>
              <p:cNvSpPr>
                <a:spLocks noChangeArrowheads="1"/>
              </p:cNvSpPr>
              <p:nvPr/>
            </p:nvSpPr>
            <p:spPr bwMode="auto">
              <a:xfrm>
                <a:off x="4566"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23" name="Freeform 91"/>
              <p:cNvSpPr>
                <a:spLocks noChangeArrowheads="1"/>
              </p:cNvSpPr>
              <p:nvPr/>
            </p:nvSpPr>
            <p:spPr bwMode="auto">
              <a:xfrm>
                <a:off x="4508"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24" name="Freeform 92"/>
              <p:cNvSpPr>
                <a:spLocks noChangeArrowheads="1"/>
              </p:cNvSpPr>
              <p:nvPr/>
            </p:nvSpPr>
            <p:spPr bwMode="auto">
              <a:xfrm>
                <a:off x="4559"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25" name="Freeform 93"/>
              <p:cNvSpPr>
                <a:spLocks noChangeArrowheads="1"/>
              </p:cNvSpPr>
              <p:nvPr/>
            </p:nvSpPr>
            <p:spPr bwMode="auto">
              <a:xfrm>
                <a:off x="4526"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26" name="Freeform 94"/>
              <p:cNvSpPr>
                <a:spLocks noChangeArrowheads="1"/>
              </p:cNvSpPr>
              <p:nvPr/>
            </p:nvSpPr>
            <p:spPr bwMode="auto">
              <a:xfrm>
                <a:off x="4508"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6" name="Group 95"/>
            <p:cNvGrpSpPr>
              <a:grpSpLocks/>
            </p:cNvGrpSpPr>
            <p:nvPr/>
          </p:nvGrpSpPr>
          <p:grpSpPr bwMode="auto">
            <a:xfrm>
              <a:off x="4629" y="2175"/>
              <a:ext cx="96" cy="518"/>
              <a:chOff x="4629" y="2175"/>
              <a:chExt cx="96" cy="518"/>
            </a:xfrm>
          </p:grpSpPr>
          <p:sp>
            <p:nvSpPr>
              <p:cNvPr id="8215" name="Freeform 96"/>
              <p:cNvSpPr>
                <a:spLocks noChangeArrowheads="1"/>
              </p:cNvSpPr>
              <p:nvPr/>
            </p:nvSpPr>
            <p:spPr bwMode="auto">
              <a:xfrm>
                <a:off x="4652" y="2241"/>
                <a:ext cx="22" cy="177"/>
              </a:xfrm>
              <a:custGeom>
                <a:avLst/>
                <a:gdLst>
                  <a:gd name="T0" fmla="*/ 14 w 22"/>
                  <a:gd name="T1" fmla="*/ 0 h 172"/>
                  <a:gd name="T2" fmla="*/ 14 w 22"/>
                  <a:gd name="T3" fmla="*/ 0 h 172"/>
                  <a:gd name="T4" fmla="*/ 8 w 22"/>
                  <a:gd name="T5" fmla="*/ 16 h 172"/>
                  <a:gd name="T6" fmla="*/ 2 w 22"/>
                  <a:gd name="T7" fmla="*/ 35 h 172"/>
                  <a:gd name="T8" fmla="*/ 0 w 22"/>
                  <a:gd name="T9" fmla="*/ 56 h 172"/>
                  <a:gd name="T10" fmla="*/ 0 w 22"/>
                  <a:gd name="T11" fmla="*/ 56 h 172"/>
                  <a:gd name="T12" fmla="*/ 0 w 22"/>
                  <a:gd name="T13" fmla="*/ 66 h 172"/>
                  <a:gd name="T14" fmla="*/ 4 w 22"/>
                  <a:gd name="T15" fmla="*/ 76 h 172"/>
                  <a:gd name="T16" fmla="*/ 10 w 22"/>
                  <a:gd name="T17" fmla="*/ 95 h 172"/>
                  <a:gd name="T18" fmla="*/ 18 w 22"/>
                  <a:gd name="T19" fmla="*/ 111 h 172"/>
                  <a:gd name="T20" fmla="*/ 20 w 22"/>
                  <a:gd name="T21" fmla="*/ 119 h 172"/>
                  <a:gd name="T22" fmla="*/ 22 w 22"/>
                  <a:gd name="T23" fmla="*/ 130 h 172"/>
                  <a:gd name="T24" fmla="*/ 22 w 22"/>
                  <a:gd name="T25" fmla="*/ 130 h 172"/>
                  <a:gd name="T26" fmla="*/ 20 w 22"/>
                  <a:gd name="T27" fmla="*/ 148 h 172"/>
                  <a:gd name="T28" fmla="*/ 16 w 22"/>
                  <a:gd name="T29" fmla="*/ 163 h 172"/>
                  <a:gd name="T30" fmla="*/ 10 w 22"/>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16" name="Freeform 97"/>
              <p:cNvSpPr>
                <a:spLocks noChangeArrowheads="1"/>
              </p:cNvSpPr>
              <p:nvPr/>
            </p:nvSpPr>
            <p:spPr bwMode="auto">
              <a:xfrm>
                <a:off x="4687" y="2241"/>
                <a:ext cx="20" cy="177"/>
              </a:xfrm>
              <a:custGeom>
                <a:avLst/>
                <a:gdLst>
                  <a:gd name="T0" fmla="*/ 14 w 20"/>
                  <a:gd name="T1" fmla="*/ 0 h 172"/>
                  <a:gd name="T2" fmla="*/ 14 w 20"/>
                  <a:gd name="T3" fmla="*/ 0 h 172"/>
                  <a:gd name="T4" fmla="*/ 6 w 20"/>
                  <a:gd name="T5" fmla="*/ 16 h 172"/>
                  <a:gd name="T6" fmla="*/ 2 w 20"/>
                  <a:gd name="T7" fmla="*/ 35 h 172"/>
                  <a:gd name="T8" fmla="*/ 0 w 20"/>
                  <a:gd name="T9" fmla="*/ 56 h 172"/>
                  <a:gd name="T10" fmla="*/ 0 w 20"/>
                  <a:gd name="T11" fmla="*/ 56 h 172"/>
                  <a:gd name="T12" fmla="*/ 0 w 20"/>
                  <a:gd name="T13" fmla="*/ 66 h 172"/>
                  <a:gd name="T14" fmla="*/ 2 w 20"/>
                  <a:gd name="T15" fmla="*/ 76 h 172"/>
                  <a:gd name="T16" fmla="*/ 10 w 20"/>
                  <a:gd name="T17" fmla="*/ 95 h 172"/>
                  <a:gd name="T18" fmla="*/ 18 w 20"/>
                  <a:gd name="T19" fmla="*/ 111 h 172"/>
                  <a:gd name="T20" fmla="*/ 20 w 20"/>
                  <a:gd name="T21" fmla="*/ 119 h 172"/>
                  <a:gd name="T22" fmla="*/ 20 w 20"/>
                  <a:gd name="T23" fmla="*/ 130 h 172"/>
                  <a:gd name="T24" fmla="*/ 20 w 20"/>
                  <a:gd name="T25" fmla="*/ 130 h 172"/>
                  <a:gd name="T26" fmla="*/ 18 w 20"/>
                  <a:gd name="T27" fmla="*/ 148 h 172"/>
                  <a:gd name="T28" fmla="*/ 16 w 20"/>
                  <a:gd name="T29" fmla="*/ 163 h 172"/>
                  <a:gd name="T30" fmla="*/ 10 w 20"/>
                  <a:gd name="T31" fmla="*/ 17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8217" name="Freeform 98"/>
              <p:cNvSpPr>
                <a:spLocks noChangeArrowheads="1"/>
              </p:cNvSpPr>
              <p:nvPr/>
            </p:nvSpPr>
            <p:spPr bwMode="auto">
              <a:xfrm>
                <a:off x="4629" y="2175"/>
                <a:ext cx="96" cy="94"/>
              </a:xfrm>
              <a:custGeom>
                <a:avLst/>
                <a:gdLst>
                  <a:gd name="T0" fmla="*/ 96 w 94"/>
                  <a:gd name="T1" fmla="*/ 47 h 92"/>
                  <a:gd name="T2" fmla="*/ 96 w 94"/>
                  <a:gd name="T3" fmla="*/ 47 h 92"/>
                  <a:gd name="T4" fmla="*/ 94 w 94"/>
                  <a:gd name="T5" fmla="*/ 57 h 92"/>
                  <a:gd name="T6" fmla="*/ 92 w 94"/>
                  <a:gd name="T7" fmla="*/ 65 h 92"/>
                  <a:gd name="T8" fmla="*/ 88 w 94"/>
                  <a:gd name="T9" fmla="*/ 74 h 92"/>
                  <a:gd name="T10" fmla="*/ 82 w 94"/>
                  <a:gd name="T11" fmla="*/ 82 h 92"/>
                  <a:gd name="T12" fmla="*/ 76 w 94"/>
                  <a:gd name="T13" fmla="*/ 86 h 92"/>
                  <a:gd name="T14" fmla="*/ 67 w 94"/>
                  <a:gd name="T15" fmla="*/ 92 h 92"/>
                  <a:gd name="T16" fmla="*/ 57 w 94"/>
                  <a:gd name="T17" fmla="*/ 94 h 92"/>
                  <a:gd name="T18" fmla="*/ 49 w 94"/>
                  <a:gd name="T19" fmla="*/ 94 h 92"/>
                  <a:gd name="T20" fmla="*/ 49 w 94"/>
                  <a:gd name="T21" fmla="*/ 94 h 92"/>
                  <a:gd name="T22" fmla="*/ 39 w 94"/>
                  <a:gd name="T23" fmla="*/ 94 h 92"/>
                  <a:gd name="T24" fmla="*/ 29 w 94"/>
                  <a:gd name="T25" fmla="*/ 92 h 92"/>
                  <a:gd name="T26" fmla="*/ 20 w 94"/>
                  <a:gd name="T27" fmla="*/ 86 h 92"/>
                  <a:gd name="T28" fmla="*/ 14 w 94"/>
                  <a:gd name="T29" fmla="*/ 82 h 92"/>
                  <a:gd name="T30" fmla="*/ 8 w 94"/>
                  <a:gd name="T31" fmla="*/ 74 h 92"/>
                  <a:gd name="T32" fmla="*/ 4 w 94"/>
                  <a:gd name="T33" fmla="*/ 65 h 92"/>
                  <a:gd name="T34" fmla="*/ 2 w 94"/>
                  <a:gd name="T35" fmla="*/ 57 h 92"/>
                  <a:gd name="T36" fmla="*/ 0 w 94"/>
                  <a:gd name="T37" fmla="*/ 47 h 92"/>
                  <a:gd name="T38" fmla="*/ 0 w 94"/>
                  <a:gd name="T39" fmla="*/ 47 h 92"/>
                  <a:gd name="T40" fmla="*/ 2 w 94"/>
                  <a:gd name="T41" fmla="*/ 37 h 92"/>
                  <a:gd name="T42" fmla="*/ 4 w 94"/>
                  <a:gd name="T43" fmla="*/ 29 h 92"/>
                  <a:gd name="T44" fmla="*/ 8 w 94"/>
                  <a:gd name="T45" fmla="*/ 20 h 92"/>
                  <a:gd name="T46" fmla="*/ 14 w 94"/>
                  <a:gd name="T47" fmla="*/ 14 h 92"/>
                  <a:gd name="T48" fmla="*/ 20 w 94"/>
                  <a:gd name="T49" fmla="*/ 8 h 92"/>
                  <a:gd name="T50" fmla="*/ 29 w 94"/>
                  <a:gd name="T51" fmla="*/ 4 h 92"/>
                  <a:gd name="T52" fmla="*/ 39 w 94"/>
                  <a:gd name="T53" fmla="*/ 0 h 92"/>
                  <a:gd name="T54" fmla="*/ 49 w 94"/>
                  <a:gd name="T55" fmla="*/ 0 h 92"/>
                  <a:gd name="T56" fmla="*/ 49 w 94"/>
                  <a:gd name="T57" fmla="*/ 0 h 92"/>
                  <a:gd name="T58" fmla="*/ 57 w 94"/>
                  <a:gd name="T59" fmla="*/ 0 h 92"/>
                  <a:gd name="T60" fmla="*/ 67 w 94"/>
                  <a:gd name="T61" fmla="*/ 4 h 92"/>
                  <a:gd name="T62" fmla="*/ 76 w 94"/>
                  <a:gd name="T63" fmla="*/ 8 h 92"/>
                  <a:gd name="T64" fmla="*/ 82 w 94"/>
                  <a:gd name="T65" fmla="*/ 14 h 92"/>
                  <a:gd name="T66" fmla="*/ 88 w 94"/>
                  <a:gd name="T67" fmla="*/ 20 h 92"/>
                  <a:gd name="T68" fmla="*/ 92 w 94"/>
                  <a:gd name="T69" fmla="*/ 29 h 92"/>
                  <a:gd name="T70" fmla="*/ 94 w 94"/>
                  <a:gd name="T71" fmla="*/ 37 h 92"/>
                  <a:gd name="T72" fmla="*/ 96 w 94"/>
                  <a:gd name="T73" fmla="*/ 47 h 92"/>
                  <a:gd name="T74" fmla="*/ 96 w 94"/>
                  <a:gd name="T75" fmla="*/ 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8218" name="Freeform 99"/>
              <p:cNvSpPr>
                <a:spLocks noChangeArrowheads="1"/>
              </p:cNvSpPr>
              <p:nvPr/>
            </p:nvSpPr>
            <p:spPr bwMode="auto">
              <a:xfrm>
                <a:off x="4681" y="2447"/>
                <a:ext cx="22" cy="179"/>
              </a:xfrm>
              <a:custGeom>
                <a:avLst/>
                <a:gdLst>
                  <a:gd name="T0" fmla="*/ 8 w 22"/>
                  <a:gd name="T1" fmla="*/ 179 h 174"/>
                  <a:gd name="T2" fmla="*/ 8 w 22"/>
                  <a:gd name="T3" fmla="*/ 179 h 174"/>
                  <a:gd name="T4" fmla="*/ 16 w 22"/>
                  <a:gd name="T5" fmla="*/ 160 h 174"/>
                  <a:gd name="T6" fmla="*/ 20 w 22"/>
                  <a:gd name="T7" fmla="*/ 144 h 174"/>
                  <a:gd name="T8" fmla="*/ 22 w 22"/>
                  <a:gd name="T9" fmla="*/ 123 h 174"/>
                  <a:gd name="T10" fmla="*/ 22 w 22"/>
                  <a:gd name="T11" fmla="*/ 123 h 174"/>
                  <a:gd name="T12" fmla="*/ 22 w 22"/>
                  <a:gd name="T13" fmla="*/ 111 h 174"/>
                  <a:gd name="T14" fmla="*/ 18 w 22"/>
                  <a:gd name="T15" fmla="*/ 103 h 174"/>
                  <a:gd name="T16" fmla="*/ 12 w 22"/>
                  <a:gd name="T17" fmla="*/ 84 h 174"/>
                  <a:gd name="T18" fmla="*/ 4 w 22"/>
                  <a:gd name="T19" fmla="*/ 68 h 174"/>
                  <a:gd name="T20" fmla="*/ 2 w 22"/>
                  <a:gd name="T21" fmla="*/ 58 h 174"/>
                  <a:gd name="T22" fmla="*/ 0 w 22"/>
                  <a:gd name="T23" fmla="*/ 49 h 174"/>
                  <a:gd name="T24" fmla="*/ 0 w 22"/>
                  <a:gd name="T25" fmla="*/ 49 h 174"/>
                  <a:gd name="T26" fmla="*/ 2 w 22"/>
                  <a:gd name="T27" fmla="*/ 31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8219" name="Freeform 100"/>
              <p:cNvSpPr>
                <a:spLocks noChangeArrowheads="1"/>
              </p:cNvSpPr>
              <p:nvPr/>
            </p:nvSpPr>
            <p:spPr bwMode="auto">
              <a:xfrm>
                <a:off x="4648" y="2447"/>
                <a:ext cx="20" cy="179"/>
              </a:xfrm>
              <a:custGeom>
                <a:avLst/>
                <a:gdLst>
                  <a:gd name="T0" fmla="*/ 6 w 20"/>
                  <a:gd name="T1" fmla="*/ 179 h 174"/>
                  <a:gd name="T2" fmla="*/ 6 w 20"/>
                  <a:gd name="T3" fmla="*/ 179 h 174"/>
                  <a:gd name="T4" fmla="*/ 14 w 20"/>
                  <a:gd name="T5" fmla="*/ 160 h 174"/>
                  <a:gd name="T6" fmla="*/ 18 w 20"/>
                  <a:gd name="T7" fmla="*/ 144 h 174"/>
                  <a:gd name="T8" fmla="*/ 20 w 20"/>
                  <a:gd name="T9" fmla="*/ 123 h 174"/>
                  <a:gd name="T10" fmla="*/ 20 w 20"/>
                  <a:gd name="T11" fmla="*/ 123 h 174"/>
                  <a:gd name="T12" fmla="*/ 20 w 20"/>
                  <a:gd name="T13" fmla="*/ 111 h 174"/>
                  <a:gd name="T14" fmla="*/ 18 w 20"/>
                  <a:gd name="T15" fmla="*/ 103 h 174"/>
                  <a:gd name="T16" fmla="*/ 10 w 20"/>
                  <a:gd name="T17" fmla="*/ 84 h 174"/>
                  <a:gd name="T18" fmla="*/ 2 w 20"/>
                  <a:gd name="T19" fmla="*/ 68 h 174"/>
                  <a:gd name="T20" fmla="*/ 0 w 20"/>
                  <a:gd name="T21" fmla="*/ 58 h 174"/>
                  <a:gd name="T22" fmla="*/ 0 w 20"/>
                  <a:gd name="T23" fmla="*/ 49 h 174"/>
                  <a:gd name="T24" fmla="*/ 0 w 20"/>
                  <a:gd name="T25" fmla="*/ 49 h 174"/>
                  <a:gd name="T26" fmla="*/ 2 w 20"/>
                  <a:gd name="T27" fmla="*/ 31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8220" name="Freeform 101"/>
              <p:cNvSpPr>
                <a:spLocks noChangeArrowheads="1"/>
              </p:cNvSpPr>
              <p:nvPr/>
            </p:nvSpPr>
            <p:spPr bwMode="auto">
              <a:xfrm>
                <a:off x="4629" y="2596"/>
                <a:ext cx="96" cy="96"/>
              </a:xfrm>
              <a:custGeom>
                <a:avLst/>
                <a:gdLst>
                  <a:gd name="T0" fmla="*/ 0 w 94"/>
                  <a:gd name="T1" fmla="*/ 49 h 94"/>
                  <a:gd name="T2" fmla="*/ 0 w 94"/>
                  <a:gd name="T3" fmla="*/ 49 h 94"/>
                  <a:gd name="T4" fmla="*/ 2 w 94"/>
                  <a:gd name="T5" fmla="*/ 39 h 94"/>
                  <a:gd name="T6" fmla="*/ 4 w 94"/>
                  <a:gd name="T7" fmla="*/ 29 h 94"/>
                  <a:gd name="T8" fmla="*/ 8 w 94"/>
                  <a:gd name="T9" fmla="*/ 20 h 94"/>
                  <a:gd name="T10" fmla="*/ 14 w 94"/>
                  <a:gd name="T11" fmla="*/ 14 h 94"/>
                  <a:gd name="T12" fmla="*/ 20 w 94"/>
                  <a:gd name="T13" fmla="*/ 8 h 94"/>
                  <a:gd name="T14" fmla="*/ 29 w 94"/>
                  <a:gd name="T15" fmla="*/ 4 h 94"/>
                  <a:gd name="T16" fmla="*/ 39 w 94"/>
                  <a:gd name="T17" fmla="*/ 2 h 94"/>
                  <a:gd name="T18" fmla="*/ 49 w 94"/>
                  <a:gd name="T19" fmla="*/ 0 h 94"/>
                  <a:gd name="T20" fmla="*/ 49 w 94"/>
                  <a:gd name="T21" fmla="*/ 0 h 94"/>
                  <a:gd name="T22" fmla="*/ 57 w 94"/>
                  <a:gd name="T23" fmla="*/ 2 h 94"/>
                  <a:gd name="T24" fmla="*/ 67 w 94"/>
                  <a:gd name="T25" fmla="*/ 4 h 94"/>
                  <a:gd name="T26" fmla="*/ 76 w 94"/>
                  <a:gd name="T27" fmla="*/ 8 h 94"/>
                  <a:gd name="T28" fmla="*/ 82 w 94"/>
                  <a:gd name="T29" fmla="*/ 14 h 94"/>
                  <a:gd name="T30" fmla="*/ 88 w 94"/>
                  <a:gd name="T31" fmla="*/ 20 h 94"/>
                  <a:gd name="T32" fmla="*/ 92 w 94"/>
                  <a:gd name="T33" fmla="*/ 29 h 94"/>
                  <a:gd name="T34" fmla="*/ 94 w 94"/>
                  <a:gd name="T35" fmla="*/ 39 h 94"/>
                  <a:gd name="T36" fmla="*/ 96 w 94"/>
                  <a:gd name="T37" fmla="*/ 49 h 94"/>
                  <a:gd name="T38" fmla="*/ 96 w 94"/>
                  <a:gd name="T39" fmla="*/ 49 h 94"/>
                  <a:gd name="T40" fmla="*/ 94 w 94"/>
                  <a:gd name="T41" fmla="*/ 57 h 94"/>
                  <a:gd name="T42" fmla="*/ 92 w 94"/>
                  <a:gd name="T43" fmla="*/ 67 h 94"/>
                  <a:gd name="T44" fmla="*/ 88 w 94"/>
                  <a:gd name="T45" fmla="*/ 76 h 94"/>
                  <a:gd name="T46" fmla="*/ 82 w 94"/>
                  <a:gd name="T47" fmla="*/ 82 h 94"/>
                  <a:gd name="T48" fmla="*/ 76 w 94"/>
                  <a:gd name="T49" fmla="*/ 88 h 94"/>
                  <a:gd name="T50" fmla="*/ 67 w 94"/>
                  <a:gd name="T51" fmla="*/ 92 h 94"/>
                  <a:gd name="T52" fmla="*/ 57 w 94"/>
                  <a:gd name="T53" fmla="*/ 94 h 94"/>
                  <a:gd name="T54" fmla="*/ 49 w 94"/>
                  <a:gd name="T55" fmla="*/ 96 h 94"/>
                  <a:gd name="T56" fmla="*/ 49 w 94"/>
                  <a:gd name="T57" fmla="*/ 96 h 94"/>
                  <a:gd name="T58" fmla="*/ 39 w 94"/>
                  <a:gd name="T59" fmla="*/ 94 h 94"/>
                  <a:gd name="T60" fmla="*/ 29 w 94"/>
                  <a:gd name="T61" fmla="*/ 92 h 94"/>
                  <a:gd name="T62" fmla="*/ 20 w 94"/>
                  <a:gd name="T63" fmla="*/ 88 h 94"/>
                  <a:gd name="T64" fmla="*/ 14 w 94"/>
                  <a:gd name="T65" fmla="*/ 82 h 94"/>
                  <a:gd name="T66" fmla="*/ 8 w 94"/>
                  <a:gd name="T67" fmla="*/ 76 h 94"/>
                  <a:gd name="T68" fmla="*/ 4 w 94"/>
                  <a:gd name="T69" fmla="*/ 67 h 94"/>
                  <a:gd name="T70" fmla="*/ 2 w 94"/>
                  <a:gd name="T71" fmla="*/ 57 h 94"/>
                  <a:gd name="T72" fmla="*/ 0 w 94"/>
                  <a:gd name="T73" fmla="*/ 49 h 94"/>
                  <a:gd name="T74" fmla="*/ 0 w 94"/>
                  <a:gd name="T75" fmla="*/ 49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HER2 vyšetření – IHC, ISH</a:t>
            </a:r>
            <a:endParaRPr lang="cs-CZ" dirty="0"/>
          </a:p>
        </p:txBody>
      </p:sp>
      <p:sp>
        <p:nvSpPr>
          <p:cNvPr id="3" name="Zástupný symbol pro obsah 2"/>
          <p:cNvSpPr>
            <a:spLocks noGrp="1"/>
          </p:cNvSpPr>
          <p:nvPr>
            <p:ph sz="half" idx="1"/>
          </p:nvPr>
        </p:nvSpPr>
        <p:spPr/>
        <p:txBody>
          <a:bodyPr>
            <a:normAutofit lnSpcReduction="10000"/>
          </a:bodyPr>
          <a:lstStyle/>
          <a:p>
            <a:endParaRPr lang="cs-CZ" dirty="0" smtClean="0"/>
          </a:p>
          <a:p>
            <a:pPr>
              <a:buFont typeface="Wingdings" pitchFamily="2" charset="2"/>
              <a:buChar char="§"/>
            </a:pPr>
            <a:r>
              <a:rPr lang="cs-CZ" dirty="0" smtClean="0">
                <a:solidFill>
                  <a:srgbClr val="FFC000"/>
                </a:solidFill>
              </a:rPr>
              <a:t>Detekce IHC</a:t>
            </a:r>
          </a:p>
          <a:p>
            <a:pPr lvl="1"/>
            <a:r>
              <a:rPr lang="cs-CZ" dirty="0" smtClean="0"/>
              <a:t>IHC 0, IHC 1+ = negativní</a:t>
            </a:r>
          </a:p>
          <a:p>
            <a:pPr lvl="1"/>
            <a:r>
              <a:rPr lang="cs-CZ" dirty="0" smtClean="0"/>
              <a:t>IHC 2+ = nejistý výsledek – nutno doplnit ISH</a:t>
            </a:r>
          </a:p>
          <a:p>
            <a:pPr lvl="1"/>
            <a:r>
              <a:rPr lang="cs-CZ" dirty="0" smtClean="0"/>
              <a:t>IHC 3+ = pozitivní </a:t>
            </a:r>
          </a:p>
          <a:p>
            <a:pPr lvl="1"/>
            <a:endParaRPr lang="cs-CZ" dirty="0" smtClean="0"/>
          </a:p>
          <a:p>
            <a:pPr>
              <a:buFont typeface="Wingdings" pitchFamily="2" charset="2"/>
              <a:buChar char="§"/>
            </a:pPr>
            <a:r>
              <a:rPr lang="cs-CZ" dirty="0" smtClean="0"/>
              <a:t>IHC 3+, ISH + = léčba anti Her2 (</a:t>
            </a:r>
            <a:r>
              <a:rPr lang="cs-CZ" dirty="0" err="1" smtClean="0"/>
              <a:t>trastuzumab</a:t>
            </a:r>
            <a:r>
              <a:rPr lang="cs-CZ" dirty="0" smtClean="0"/>
              <a:t>, </a:t>
            </a:r>
            <a:r>
              <a:rPr lang="cs-CZ" dirty="0" err="1" smtClean="0"/>
              <a:t>pertuzumab</a:t>
            </a:r>
            <a:r>
              <a:rPr lang="cs-CZ" dirty="0" smtClean="0"/>
              <a:t>, T-DM1, </a:t>
            </a:r>
            <a:r>
              <a:rPr lang="cs-CZ" dirty="0" err="1" smtClean="0"/>
              <a:t>lapatinib</a:t>
            </a:r>
            <a:r>
              <a:rPr lang="cs-CZ" dirty="0" smtClean="0"/>
              <a:t>)</a:t>
            </a:r>
          </a:p>
          <a:p>
            <a:endParaRPr lang="cs-CZ" dirty="0"/>
          </a:p>
        </p:txBody>
      </p:sp>
      <p:pic>
        <p:nvPicPr>
          <p:cNvPr id="5" name="Zástupný symbol pro obsah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4608054" y="2060576"/>
            <a:ext cx="3824388" cy="3705731"/>
          </a:xfrm>
        </p:spPr>
      </p:pic>
      <p:sp>
        <p:nvSpPr>
          <p:cNvPr id="6" name="TextovéPole 5"/>
          <p:cNvSpPr txBox="1"/>
          <p:nvPr/>
        </p:nvSpPr>
        <p:spPr>
          <a:xfrm>
            <a:off x="2987824" y="6237312"/>
            <a:ext cx="5904656" cy="261610"/>
          </a:xfrm>
          <a:prstGeom prst="rect">
            <a:avLst/>
          </a:prstGeom>
          <a:noFill/>
        </p:spPr>
        <p:txBody>
          <a:bodyPr wrap="square" rtlCol="0">
            <a:spAutoFit/>
          </a:bodyPr>
          <a:lstStyle/>
          <a:p>
            <a:r>
              <a:rPr lang="cs-CZ" sz="1100" dirty="0" smtClean="0"/>
              <a:t>IHC – </a:t>
            </a:r>
            <a:r>
              <a:rPr lang="cs-CZ" sz="1100" dirty="0" err="1" smtClean="0"/>
              <a:t>imunohistochemické</a:t>
            </a:r>
            <a:r>
              <a:rPr lang="cs-CZ" sz="1100" dirty="0" smtClean="0"/>
              <a:t> vyš., ISH – in </a:t>
            </a:r>
            <a:r>
              <a:rPr lang="cs-CZ" sz="1100" dirty="0" err="1" smtClean="0"/>
              <a:t>situ</a:t>
            </a:r>
            <a:r>
              <a:rPr lang="cs-CZ" sz="1100" dirty="0" smtClean="0"/>
              <a:t> hybridizace</a:t>
            </a:r>
            <a:endParaRPr lang="cs-CZ" sz="1100" dirty="0"/>
          </a:p>
        </p:txBody>
      </p:sp>
    </p:spTree>
    <p:extLst>
      <p:ext uri="{BB962C8B-B14F-4D97-AF65-F5344CB8AC3E}">
        <p14:creationId xmlns:p14="http://schemas.microsoft.com/office/powerpoint/2010/main" xmlns="" val="800943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p:txBody>
          <a:bodyPr/>
          <a:lstStyle/>
          <a:p>
            <a:pP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err="1" smtClean="0"/>
              <a:t>Strategie</a:t>
            </a:r>
            <a:r>
              <a:rPr lang="en-US" dirty="0" smtClean="0"/>
              <a:t> </a:t>
            </a:r>
            <a:r>
              <a:rPr lang="cs-CZ" dirty="0" smtClean="0"/>
              <a:t>i</a:t>
            </a:r>
            <a:r>
              <a:rPr lang="en-US" dirty="0" err="1" smtClean="0"/>
              <a:t>nhibi</a:t>
            </a:r>
            <a:r>
              <a:rPr lang="cs-CZ" dirty="0" err="1" smtClean="0"/>
              <a:t>ce</a:t>
            </a:r>
            <a:r>
              <a:rPr lang="en-US" dirty="0" smtClean="0"/>
              <a:t> </a:t>
            </a:r>
            <a:r>
              <a:rPr lang="cs-CZ" dirty="0" smtClean="0"/>
              <a:t>receptorů</a:t>
            </a:r>
            <a:endParaRPr lang="en-US" dirty="0" smtClean="0"/>
          </a:p>
        </p:txBody>
      </p:sp>
      <p:sp>
        <p:nvSpPr>
          <p:cNvPr id="10243" name="Rectangle 2"/>
          <p:cNvSpPr>
            <a:spLocks noGrp="1" noChangeArrowheads="1"/>
          </p:cNvSpPr>
          <p:nvPr>
            <p:ph sz="half" idx="4294967295"/>
          </p:nvPr>
        </p:nvSpPr>
        <p:spPr>
          <a:xfrm>
            <a:off x="179512" y="1628775"/>
            <a:ext cx="4070226" cy="4695825"/>
          </a:xfrm>
        </p:spPr>
        <p:txBody>
          <a:bodyPr/>
          <a:lstStyle/>
          <a:p>
            <a:pPr marL="341313" indent="-341313" eaLnBrk="1" hangingPunct="1">
              <a:spcBef>
                <a:spcPts val="6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400" dirty="0" err="1" smtClean="0"/>
              <a:t>MoAbs</a:t>
            </a:r>
            <a:r>
              <a:rPr lang="en-US" sz="2400" dirty="0" smtClean="0"/>
              <a:t> </a:t>
            </a:r>
            <a:r>
              <a:rPr lang="cs-CZ" sz="2400" dirty="0" smtClean="0"/>
              <a:t>–monoklonální protilátky blokují receptor-extracelulární doména </a:t>
            </a:r>
          </a:p>
          <a:p>
            <a:pPr marL="341313" indent="-341313" eaLnBrk="1" hangingPunct="1">
              <a:spcBef>
                <a:spcPts val="6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cs-CZ" sz="2400" dirty="0" smtClean="0"/>
              <a:t>TK inhibitory-malé molekuly (intracelulární doména )</a:t>
            </a:r>
          </a:p>
          <a:p>
            <a:pPr marL="341313" indent="-341313" eaLnBrk="1" hangingPunct="1">
              <a:spcBef>
                <a:spcPts val="6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cs-CZ" sz="2400" dirty="0" smtClean="0"/>
              <a:t>Kompetitivní receptoroví antagonisté</a:t>
            </a:r>
          </a:p>
          <a:p>
            <a:pPr marL="341313" indent="-341313" eaLnBrk="1" hangingPunct="1">
              <a:spcBef>
                <a:spcPts val="6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cs-CZ" sz="2400" dirty="0" smtClean="0"/>
              <a:t>Toxiny -</a:t>
            </a:r>
            <a:r>
              <a:rPr lang="en-US" sz="2400" dirty="0" err="1" smtClean="0"/>
              <a:t>Ligand</a:t>
            </a:r>
            <a:r>
              <a:rPr lang="cs-CZ" sz="2400" dirty="0" smtClean="0"/>
              <a:t>ů</a:t>
            </a:r>
          </a:p>
          <a:p>
            <a:pPr marL="341313" indent="-341313" eaLnBrk="1" hangingPunct="1">
              <a:spcBef>
                <a:spcPts val="600"/>
              </a:spcBef>
              <a:buClrTx/>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sz="2400" dirty="0" smtClean="0"/>
          </a:p>
        </p:txBody>
      </p:sp>
      <p:grpSp>
        <p:nvGrpSpPr>
          <p:cNvPr id="2" name="Group 3"/>
          <p:cNvGrpSpPr>
            <a:grpSpLocks/>
          </p:cNvGrpSpPr>
          <p:nvPr/>
        </p:nvGrpSpPr>
        <p:grpSpPr bwMode="auto">
          <a:xfrm>
            <a:off x="5080000" y="2809875"/>
            <a:ext cx="268288" cy="2117725"/>
            <a:chOff x="3200" y="1770"/>
            <a:chExt cx="169" cy="1334"/>
          </a:xfrm>
        </p:grpSpPr>
        <p:sp>
          <p:nvSpPr>
            <p:cNvPr id="10549" name="Rectangle 4"/>
            <p:cNvSpPr>
              <a:spLocks noChangeArrowheads="1"/>
            </p:cNvSpPr>
            <p:nvPr/>
          </p:nvSpPr>
          <p:spPr bwMode="auto">
            <a:xfrm>
              <a:off x="3255" y="2023"/>
              <a:ext cx="58" cy="1080"/>
            </a:xfrm>
            <a:prstGeom prst="rect">
              <a:avLst/>
            </a:prstGeom>
            <a:gradFill rotWithShape="0">
              <a:gsLst>
                <a:gs pos="0">
                  <a:srgbClr val="FFCC00"/>
                </a:gs>
                <a:gs pos="50000">
                  <a:srgbClr val="755E00"/>
                </a:gs>
                <a:gs pos="100000">
                  <a:srgbClr val="FFCC00"/>
                </a:gs>
              </a:gsLst>
              <a:lin ang="10800000" scaled="1"/>
            </a:gradFill>
            <a:ln w="12600">
              <a:solidFill>
                <a:srgbClr val="666699"/>
              </a:solidFill>
              <a:miter lim="800000"/>
              <a:headEnd/>
              <a:tailEnd/>
            </a:ln>
          </p:spPr>
          <p:txBody>
            <a:bodyPr wrap="none" anchor="ctr"/>
            <a:lstStyle/>
            <a:p>
              <a:endParaRPr lang="cs-CZ"/>
            </a:p>
          </p:txBody>
        </p:sp>
        <p:sp>
          <p:nvSpPr>
            <p:cNvPr id="10550" name="Freeform 5"/>
            <p:cNvSpPr>
              <a:spLocks noChangeArrowheads="1"/>
            </p:cNvSpPr>
            <p:nvPr/>
          </p:nvSpPr>
          <p:spPr bwMode="auto">
            <a:xfrm>
              <a:off x="3200" y="1770"/>
              <a:ext cx="169" cy="322"/>
            </a:xfrm>
            <a:custGeom>
              <a:avLst/>
              <a:gdLst>
                <a:gd name="T0" fmla="*/ 169 w 270"/>
                <a:gd name="T1" fmla="*/ 262 h 514"/>
                <a:gd name="T2" fmla="*/ 169 w 270"/>
                <a:gd name="T3" fmla="*/ 262 h 514"/>
                <a:gd name="T4" fmla="*/ 168 w 270"/>
                <a:gd name="T5" fmla="*/ 274 h 514"/>
                <a:gd name="T6" fmla="*/ 164 w 270"/>
                <a:gd name="T7" fmla="*/ 286 h 514"/>
                <a:gd name="T8" fmla="*/ 159 w 270"/>
                <a:gd name="T9" fmla="*/ 296 h 514"/>
                <a:gd name="T10" fmla="*/ 151 w 270"/>
                <a:gd name="T11" fmla="*/ 304 h 514"/>
                <a:gd name="T12" fmla="*/ 143 w 270"/>
                <a:gd name="T13" fmla="*/ 312 h 514"/>
                <a:gd name="T14" fmla="*/ 133 w 270"/>
                <a:gd name="T15" fmla="*/ 317 h 514"/>
                <a:gd name="T16" fmla="*/ 121 w 270"/>
                <a:gd name="T17" fmla="*/ 321 h 514"/>
                <a:gd name="T18" fmla="*/ 109 w 270"/>
                <a:gd name="T19" fmla="*/ 322 h 514"/>
                <a:gd name="T20" fmla="*/ 60 w 270"/>
                <a:gd name="T21" fmla="*/ 322 h 514"/>
                <a:gd name="T22" fmla="*/ 60 w 270"/>
                <a:gd name="T23" fmla="*/ 322 h 514"/>
                <a:gd name="T24" fmla="*/ 48 w 270"/>
                <a:gd name="T25" fmla="*/ 321 h 514"/>
                <a:gd name="T26" fmla="*/ 36 w 270"/>
                <a:gd name="T27" fmla="*/ 317 h 514"/>
                <a:gd name="T28" fmla="*/ 26 w 270"/>
                <a:gd name="T29" fmla="*/ 312 h 514"/>
                <a:gd name="T30" fmla="*/ 18 w 270"/>
                <a:gd name="T31" fmla="*/ 304 h 514"/>
                <a:gd name="T32" fmla="*/ 10 w 270"/>
                <a:gd name="T33" fmla="*/ 296 h 514"/>
                <a:gd name="T34" fmla="*/ 5 w 270"/>
                <a:gd name="T35" fmla="*/ 286 h 514"/>
                <a:gd name="T36" fmla="*/ 1 w 270"/>
                <a:gd name="T37" fmla="*/ 274 h 514"/>
                <a:gd name="T38" fmla="*/ 0 w 270"/>
                <a:gd name="T39" fmla="*/ 262 h 514"/>
                <a:gd name="T40" fmla="*/ 0 w 270"/>
                <a:gd name="T41" fmla="*/ 60 h 514"/>
                <a:gd name="T42" fmla="*/ 0 w 270"/>
                <a:gd name="T43" fmla="*/ 60 h 514"/>
                <a:gd name="T44" fmla="*/ 1 w 270"/>
                <a:gd name="T45" fmla="*/ 48 h 514"/>
                <a:gd name="T46" fmla="*/ 5 w 270"/>
                <a:gd name="T47" fmla="*/ 36 h 514"/>
                <a:gd name="T48" fmla="*/ 10 w 270"/>
                <a:gd name="T49" fmla="*/ 26 h 514"/>
                <a:gd name="T50" fmla="*/ 18 w 270"/>
                <a:gd name="T51" fmla="*/ 18 h 514"/>
                <a:gd name="T52" fmla="*/ 26 w 270"/>
                <a:gd name="T53" fmla="*/ 10 h 514"/>
                <a:gd name="T54" fmla="*/ 36 w 270"/>
                <a:gd name="T55" fmla="*/ 5 h 514"/>
                <a:gd name="T56" fmla="*/ 48 w 270"/>
                <a:gd name="T57" fmla="*/ 1 h 514"/>
                <a:gd name="T58" fmla="*/ 60 w 270"/>
                <a:gd name="T59" fmla="*/ 0 h 514"/>
                <a:gd name="T60" fmla="*/ 109 w 270"/>
                <a:gd name="T61" fmla="*/ 0 h 514"/>
                <a:gd name="T62" fmla="*/ 109 w 270"/>
                <a:gd name="T63" fmla="*/ 0 h 514"/>
                <a:gd name="T64" fmla="*/ 121 w 270"/>
                <a:gd name="T65" fmla="*/ 1 h 514"/>
                <a:gd name="T66" fmla="*/ 133 w 270"/>
                <a:gd name="T67" fmla="*/ 5 h 514"/>
                <a:gd name="T68" fmla="*/ 143 w 270"/>
                <a:gd name="T69" fmla="*/ 10 h 514"/>
                <a:gd name="T70" fmla="*/ 151 w 270"/>
                <a:gd name="T71" fmla="*/ 18 h 514"/>
                <a:gd name="T72" fmla="*/ 159 w 270"/>
                <a:gd name="T73" fmla="*/ 26 h 514"/>
                <a:gd name="T74" fmla="*/ 164 w 270"/>
                <a:gd name="T75" fmla="*/ 36 h 514"/>
                <a:gd name="T76" fmla="*/ 168 w 270"/>
                <a:gd name="T77" fmla="*/ 48 h 514"/>
                <a:gd name="T78" fmla="*/ 169 w 270"/>
                <a:gd name="T79" fmla="*/ 60 h 514"/>
                <a:gd name="T80" fmla="*/ 169 w 270"/>
                <a:gd name="T81" fmla="*/ 262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6" y="512"/>
                  </a:lnTo>
                  <a:lnTo>
                    <a:pt x="58" y="506"/>
                  </a:lnTo>
                  <a:lnTo>
                    <a:pt x="42" y="498"/>
                  </a:lnTo>
                  <a:lnTo>
                    <a:pt x="28" y="486"/>
                  </a:lnTo>
                  <a:lnTo>
                    <a:pt x="16" y="472"/>
                  </a:lnTo>
                  <a:lnTo>
                    <a:pt x="8" y="456"/>
                  </a:lnTo>
                  <a:lnTo>
                    <a:pt x="2" y="438"/>
                  </a:lnTo>
                  <a:lnTo>
                    <a:pt x="0" y="418"/>
                  </a:lnTo>
                  <a:lnTo>
                    <a:pt x="0" y="96"/>
                  </a:lnTo>
                  <a:lnTo>
                    <a:pt x="2" y="76"/>
                  </a:lnTo>
                  <a:lnTo>
                    <a:pt x="8" y="58"/>
                  </a:lnTo>
                  <a:lnTo>
                    <a:pt x="16" y="42"/>
                  </a:lnTo>
                  <a:lnTo>
                    <a:pt x="28" y="28"/>
                  </a:lnTo>
                  <a:lnTo>
                    <a:pt x="42" y="16"/>
                  </a:lnTo>
                  <a:lnTo>
                    <a:pt x="58" y="8"/>
                  </a:lnTo>
                  <a:lnTo>
                    <a:pt x="76"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0">
              <a:gsLst>
                <a:gs pos="0">
                  <a:srgbClr val="FF99CC"/>
                </a:gs>
                <a:gs pos="50000">
                  <a:srgbClr val="75465E"/>
                </a:gs>
                <a:gs pos="100000">
                  <a:srgbClr val="FF99CC"/>
                </a:gs>
              </a:gsLst>
              <a:lin ang="10800000" scaled="1"/>
            </a:gradFill>
            <a:ln w="12600">
              <a:solidFill>
                <a:srgbClr val="666699"/>
              </a:solidFill>
              <a:round/>
              <a:headEnd/>
              <a:tailEnd/>
            </a:ln>
          </p:spPr>
          <p:txBody>
            <a:bodyPr wrap="none" anchor="ctr"/>
            <a:lstStyle/>
            <a:p>
              <a:endParaRPr lang="cs-CZ"/>
            </a:p>
          </p:txBody>
        </p:sp>
        <p:sp>
          <p:nvSpPr>
            <p:cNvPr id="10551" name="Rectangle 6"/>
            <p:cNvSpPr>
              <a:spLocks noChangeArrowheads="1"/>
            </p:cNvSpPr>
            <p:nvPr/>
          </p:nvSpPr>
          <p:spPr bwMode="auto">
            <a:xfrm>
              <a:off x="3231" y="2452"/>
              <a:ext cx="106" cy="348"/>
            </a:xfrm>
            <a:prstGeom prst="rect">
              <a:avLst/>
            </a:prstGeom>
            <a:gradFill rotWithShape="0">
              <a:gsLst>
                <a:gs pos="0">
                  <a:srgbClr val="FF99CC"/>
                </a:gs>
                <a:gs pos="50000">
                  <a:srgbClr val="75465E"/>
                </a:gs>
                <a:gs pos="100000">
                  <a:srgbClr val="FF99CC"/>
                </a:gs>
              </a:gsLst>
              <a:lin ang="10800000" scaled="1"/>
            </a:gradFill>
            <a:ln w="12600">
              <a:solidFill>
                <a:srgbClr val="666699"/>
              </a:solidFill>
              <a:miter lim="800000"/>
              <a:headEnd/>
              <a:tailEnd/>
            </a:ln>
          </p:spPr>
          <p:txBody>
            <a:bodyPr wrap="none" anchor="ctr"/>
            <a:lstStyle/>
            <a:p>
              <a:endParaRPr lang="cs-CZ"/>
            </a:p>
          </p:txBody>
        </p:sp>
      </p:grpSp>
      <p:grpSp>
        <p:nvGrpSpPr>
          <p:cNvPr id="3" name="Group 7"/>
          <p:cNvGrpSpPr>
            <a:grpSpLocks/>
          </p:cNvGrpSpPr>
          <p:nvPr/>
        </p:nvGrpSpPr>
        <p:grpSpPr bwMode="auto">
          <a:xfrm>
            <a:off x="6096000" y="2809875"/>
            <a:ext cx="268288" cy="2117725"/>
            <a:chOff x="3840" y="1770"/>
            <a:chExt cx="169" cy="1334"/>
          </a:xfrm>
        </p:grpSpPr>
        <p:sp>
          <p:nvSpPr>
            <p:cNvPr id="10546" name="Rectangle 8"/>
            <p:cNvSpPr>
              <a:spLocks noChangeArrowheads="1"/>
            </p:cNvSpPr>
            <p:nvPr/>
          </p:nvSpPr>
          <p:spPr bwMode="auto">
            <a:xfrm>
              <a:off x="3895" y="2023"/>
              <a:ext cx="58" cy="1080"/>
            </a:xfrm>
            <a:prstGeom prst="rect">
              <a:avLst/>
            </a:prstGeom>
            <a:gradFill rotWithShape="0">
              <a:gsLst>
                <a:gs pos="0">
                  <a:srgbClr val="FFCC00"/>
                </a:gs>
                <a:gs pos="50000">
                  <a:srgbClr val="755E00"/>
                </a:gs>
                <a:gs pos="100000">
                  <a:srgbClr val="FFCC00"/>
                </a:gs>
              </a:gsLst>
              <a:lin ang="10800000" scaled="1"/>
            </a:gradFill>
            <a:ln w="12600">
              <a:solidFill>
                <a:srgbClr val="666699"/>
              </a:solidFill>
              <a:miter lim="800000"/>
              <a:headEnd/>
              <a:tailEnd/>
            </a:ln>
          </p:spPr>
          <p:txBody>
            <a:bodyPr wrap="none" anchor="ctr"/>
            <a:lstStyle/>
            <a:p>
              <a:endParaRPr lang="cs-CZ"/>
            </a:p>
          </p:txBody>
        </p:sp>
        <p:sp>
          <p:nvSpPr>
            <p:cNvPr id="10547" name="Freeform 9"/>
            <p:cNvSpPr>
              <a:spLocks noChangeArrowheads="1"/>
            </p:cNvSpPr>
            <p:nvPr/>
          </p:nvSpPr>
          <p:spPr bwMode="auto">
            <a:xfrm>
              <a:off x="3840" y="1770"/>
              <a:ext cx="169" cy="322"/>
            </a:xfrm>
            <a:custGeom>
              <a:avLst/>
              <a:gdLst>
                <a:gd name="T0" fmla="*/ 169 w 270"/>
                <a:gd name="T1" fmla="*/ 262 h 514"/>
                <a:gd name="T2" fmla="*/ 169 w 270"/>
                <a:gd name="T3" fmla="*/ 262 h 514"/>
                <a:gd name="T4" fmla="*/ 168 w 270"/>
                <a:gd name="T5" fmla="*/ 274 h 514"/>
                <a:gd name="T6" fmla="*/ 164 w 270"/>
                <a:gd name="T7" fmla="*/ 286 h 514"/>
                <a:gd name="T8" fmla="*/ 159 w 270"/>
                <a:gd name="T9" fmla="*/ 296 h 514"/>
                <a:gd name="T10" fmla="*/ 151 w 270"/>
                <a:gd name="T11" fmla="*/ 304 h 514"/>
                <a:gd name="T12" fmla="*/ 143 w 270"/>
                <a:gd name="T13" fmla="*/ 312 h 514"/>
                <a:gd name="T14" fmla="*/ 133 w 270"/>
                <a:gd name="T15" fmla="*/ 317 h 514"/>
                <a:gd name="T16" fmla="*/ 121 w 270"/>
                <a:gd name="T17" fmla="*/ 321 h 514"/>
                <a:gd name="T18" fmla="*/ 109 w 270"/>
                <a:gd name="T19" fmla="*/ 322 h 514"/>
                <a:gd name="T20" fmla="*/ 60 w 270"/>
                <a:gd name="T21" fmla="*/ 322 h 514"/>
                <a:gd name="T22" fmla="*/ 60 w 270"/>
                <a:gd name="T23" fmla="*/ 322 h 514"/>
                <a:gd name="T24" fmla="*/ 48 w 270"/>
                <a:gd name="T25" fmla="*/ 321 h 514"/>
                <a:gd name="T26" fmla="*/ 36 w 270"/>
                <a:gd name="T27" fmla="*/ 317 h 514"/>
                <a:gd name="T28" fmla="*/ 26 w 270"/>
                <a:gd name="T29" fmla="*/ 312 h 514"/>
                <a:gd name="T30" fmla="*/ 18 w 270"/>
                <a:gd name="T31" fmla="*/ 304 h 514"/>
                <a:gd name="T32" fmla="*/ 10 w 270"/>
                <a:gd name="T33" fmla="*/ 296 h 514"/>
                <a:gd name="T34" fmla="*/ 5 w 270"/>
                <a:gd name="T35" fmla="*/ 286 h 514"/>
                <a:gd name="T36" fmla="*/ 1 w 270"/>
                <a:gd name="T37" fmla="*/ 274 h 514"/>
                <a:gd name="T38" fmla="*/ 0 w 270"/>
                <a:gd name="T39" fmla="*/ 262 h 514"/>
                <a:gd name="T40" fmla="*/ 0 w 270"/>
                <a:gd name="T41" fmla="*/ 60 h 514"/>
                <a:gd name="T42" fmla="*/ 0 w 270"/>
                <a:gd name="T43" fmla="*/ 60 h 514"/>
                <a:gd name="T44" fmla="*/ 1 w 270"/>
                <a:gd name="T45" fmla="*/ 48 h 514"/>
                <a:gd name="T46" fmla="*/ 5 w 270"/>
                <a:gd name="T47" fmla="*/ 36 h 514"/>
                <a:gd name="T48" fmla="*/ 10 w 270"/>
                <a:gd name="T49" fmla="*/ 26 h 514"/>
                <a:gd name="T50" fmla="*/ 18 w 270"/>
                <a:gd name="T51" fmla="*/ 18 h 514"/>
                <a:gd name="T52" fmla="*/ 26 w 270"/>
                <a:gd name="T53" fmla="*/ 10 h 514"/>
                <a:gd name="T54" fmla="*/ 36 w 270"/>
                <a:gd name="T55" fmla="*/ 5 h 514"/>
                <a:gd name="T56" fmla="*/ 48 w 270"/>
                <a:gd name="T57" fmla="*/ 1 h 514"/>
                <a:gd name="T58" fmla="*/ 60 w 270"/>
                <a:gd name="T59" fmla="*/ 0 h 514"/>
                <a:gd name="T60" fmla="*/ 109 w 270"/>
                <a:gd name="T61" fmla="*/ 0 h 514"/>
                <a:gd name="T62" fmla="*/ 109 w 270"/>
                <a:gd name="T63" fmla="*/ 0 h 514"/>
                <a:gd name="T64" fmla="*/ 121 w 270"/>
                <a:gd name="T65" fmla="*/ 1 h 514"/>
                <a:gd name="T66" fmla="*/ 133 w 270"/>
                <a:gd name="T67" fmla="*/ 5 h 514"/>
                <a:gd name="T68" fmla="*/ 143 w 270"/>
                <a:gd name="T69" fmla="*/ 10 h 514"/>
                <a:gd name="T70" fmla="*/ 151 w 270"/>
                <a:gd name="T71" fmla="*/ 18 h 514"/>
                <a:gd name="T72" fmla="*/ 159 w 270"/>
                <a:gd name="T73" fmla="*/ 26 h 514"/>
                <a:gd name="T74" fmla="*/ 164 w 270"/>
                <a:gd name="T75" fmla="*/ 36 h 514"/>
                <a:gd name="T76" fmla="*/ 168 w 270"/>
                <a:gd name="T77" fmla="*/ 48 h 514"/>
                <a:gd name="T78" fmla="*/ 169 w 270"/>
                <a:gd name="T79" fmla="*/ 60 h 514"/>
                <a:gd name="T80" fmla="*/ 169 w 270"/>
                <a:gd name="T81" fmla="*/ 262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6" y="512"/>
                  </a:lnTo>
                  <a:lnTo>
                    <a:pt x="58" y="506"/>
                  </a:lnTo>
                  <a:lnTo>
                    <a:pt x="42" y="498"/>
                  </a:lnTo>
                  <a:lnTo>
                    <a:pt x="28" y="486"/>
                  </a:lnTo>
                  <a:lnTo>
                    <a:pt x="16" y="472"/>
                  </a:lnTo>
                  <a:lnTo>
                    <a:pt x="8" y="456"/>
                  </a:lnTo>
                  <a:lnTo>
                    <a:pt x="2" y="438"/>
                  </a:lnTo>
                  <a:lnTo>
                    <a:pt x="0" y="418"/>
                  </a:lnTo>
                  <a:lnTo>
                    <a:pt x="0" y="96"/>
                  </a:lnTo>
                  <a:lnTo>
                    <a:pt x="2" y="76"/>
                  </a:lnTo>
                  <a:lnTo>
                    <a:pt x="8" y="58"/>
                  </a:lnTo>
                  <a:lnTo>
                    <a:pt x="16" y="42"/>
                  </a:lnTo>
                  <a:lnTo>
                    <a:pt x="28" y="28"/>
                  </a:lnTo>
                  <a:lnTo>
                    <a:pt x="42" y="16"/>
                  </a:lnTo>
                  <a:lnTo>
                    <a:pt x="58" y="8"/>
                  </a:lnTo>
                  <a:lnTo>
                    <a:pt x="76"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0">
              <a:gsLst>
                <a:gs pos="0">
                  <a:srgbClr val="FF99CC"/>
                </a:gs>
                <a:gs pos="50000">
                  <a:srgbClr val="75465E"/>
                </a:gs>
                <a:gs pos="100000">
                  <a:srgbClr val="FF99CC"/>
                </a:gs>
              </a:gsLst>
              <a:lin ang="10800000" scaled="1"/>
            </a:gradFill>
            <a:ln w="12600">
              <a:solidFill>
                <a:srgbClr val="666699"/>
              </a:solidFill>
              <a:round/>
              <a:headEnd/>
              <a:tailEnd/>
            </a:ln>
          </p:spPr>
          <p:txBody>
            <a:bodyPr wrap="none" anchor="ctr"/>
            <a:lstStyle/>
            <a:p>
              <a:endParaRPr lang="cs-CZ"/>
            </a:p>
          </p:txBody>
        </p:sp>
        <p:sp>
          <p:nvSpPr>
            <p:cNvPr id="10548" name="Rectangle 10"/>
            <p:cNvSpPr>
              <a:spLocks noChangeArrowheads="1"/>
            </p:cNvSpPr>
            <p:nvPr/>
          </p:nvSpPr>
          <p:spPr bwMode="auto">
            <a:xfrm>
              <a:off x="3871" y="2452"/>
              <a:ext cx="106" cy="348"/>
            </a:xfrm>
            <a:prstGeom prst="rect">
              <a:avLst/>
            </a:prstGeom>
            <a:gradFill rotWithShape="0">
              <a:gsLst>
                <a:gs pos="0">
                  <a:srgbClr val="FF99CC"/>
                </a:gs>
                <a:gs pos="50000">
                  <a:srgbClr val="75465E"/>
                </a:gs>
                <a:gs pos="100000">
                  <a:srgbClr val="FF99CC"/>
                </a:gs>
              </a:gsLst>
              <a:lin ang="10800000" scaled="1"/>
            </a:gradFill>
            <a:ln w="12600">
              <a:solidFill>
                <a:srgbClr val="666699"/>
              </a:solidFill>
              <a:miter lim="800000"/>
              <a:headEnd/>
              <a:tailEnd/>
            </a:ln>
          </p:spPr>
          <p:txBody>
            <a:bodyPr wrap="none" anchor="ctr"/>
            <a:lstStyle/>
            <a:p>
              <a:endParaRPr lang="cs-CZ"/>
            </a:p>
          </p:txBody>
        </p:sp>
      </p:grpSp>
      <p:grpSp>
        <p:nvGrpSpPr>
          <p:cNvPr id="4" name="Group 11"/>
          <p:cNvGrpSpPr>
            <a:grpSpLocks/>
          </p:cNvGrpSpPr>
          <p:nvPr/>
        </p:nvGrpSpPr>
        <p:grpSpPr bwMode="auto">
          <a:xfrm>
            <a:off x="7154863" y="2809875"/>
            <a:ext cx="268287" cy="2117725"/>
            <a:chOff x="4507" y="1770"/>
            <a:chExt cx="169" cy="1334"/>
          </a:xfrm>
        </p:grpSpPr>
        <p:sp>
          <p:nvSpPr>
            <p:cNvPr id="10543" name="Rectangle 12"/>
            <p:cNvSpPr>
              <a:spLocks noChangeArrowheads="1"/>
            </p:cNvSpPr>
            <p:nvPr/>
          </p:nvSpPr>
          <p:spPr bwMode="auto">
            <a:xfrm>
              <a:off x="4562" y="2023"/>
              <a:ext cx="58" cy="1080"/>
            </a:xfrm>
            <a:prstGeom prst="rect">
              <a:avLst/>
            </a:prstGeom>
            <a:gradFill rotWithShape="0">
              <a:gsLst>
                <a:gs pos="0">
                  <a:srgbClr val="FFCC00"/>
                </a:gs>
                <a:gs pos="50000">
                  <a:srgbClr val="755E00"/>
                </a:gs>
                <a:gs pos="100000">
                  <a:srgbClr val="FFCC00"/>
                </a:gs>
              </a:gsLst>
              <a:lin ang="10800000" scaled="1"/>
            </a:gradFill>
            <a:ln w="12600">
              <a:solidFill>
                <a:srgbClr val="666699"/>
              </a:solidFill>
              <a:miter lim="800000"/>
              <a:headEnd/>
              <a:tailEnd/>
            </a:ln>
          </p:spPr>
          <p:txBody>
            <a:bodyPr wrap="none" anchor="ctr"/>
            <a:lstStyle/>
            <a:p>
              <a:endParaRPr lang="cs-CZ"/>
            </a:p>
          </p:txBody>
        </p:sp>
        <p:sp>
          <p:nvSpPr>
            <p:cNvPr id="10544" name="Freeform 13"/>
            <p:cNvSpPr>
              <a:spLocks noChangeArrowheads="1"/>
            </p:cNvSpPr>
            <p:nvPr/>
          </p:nvSpPr>
          <p:spPr bwMode="auto">
            <a:xfrm>
              <a:off x="4507" y="1770"/>
              <a:ext cx="169" cy="322"/>
            </a:xfrm>
            <a:custGeom>
              <a:avLst/>
              <a:gdLst>
                <a:gd name="T0" fmla="*/ 169 w 270"/>
                <a:gd name="T1" fmla="*/ 262 h 514"/>
                <a:gd name="T2" fmla="*/ 169 w 270"/>
                <a:gd name="T3" fmla="*/ 262 h 514"/>
                <a:gd name="T4" fmla="*/ 168 w 270"/>
                <a:gd name="T5" fmla="*/ 274 h 514"/>
                <a:gd name="T6" fmla="*/ 164 w 270"/>
                <a:gd name="T7" fmla="*/ 286 h 514"/>
                <a:gd name="T8" fmla="*/ 159 w 270"/>
                <a:gd name="T9" fmla="*/ 296 h 514"/>
                <a:gd name="T10" fmla="*/ 151 w 270"/>
                <a:gd name="T11" fmla="*/ 304 h 514"/>
                <a:gd name="T12" fmla="*/ 143 w 270"/>
                <a:gd name="T13" fmla="*/ 312 h 514"/>
                <a:gd name="T14" fmla="*/ 133 w 270"/>
                <a:gd name="T15" fmla="*/ 317 h 514"/>
                <a:gd name="T16" fmla="*/ 121 w 270"/>
                <a:gd name="T17" fmla="*/ 321 h 514"/>
                <a:gd name="T18" fmla="*/ 109 w 270"/>
                <a:gd name="T19" fmla="*/ 322 h 514"/>
                <a:gd name="T20" fmla="*/ 60 w 270"/>
                <a:gd name="T21" fmla="*/ 322 h 514"/>
                <a:gd name="T22" fmla="*/ 60 w 270"/>
                <a:gd name="T23" fmla="*/ 322 h 514"/>
                <a:gd name="T24" fmla="*/ 48 w 270"/>
                <a:gd name="T25" fmla="*/ 321 h 514"/>
                <a:gd name="T26" fmla="*/ 36 w 270"/>
                <a:gd name="T27" fmla="*/ 317 h 514"/>
                <a:gd name="T28" fmla="*/ 26 w 270"/>
                <a:gd name="T29" fmla="*/ 312 h 514"/>
                <a:gd name="T30" fmla="*/ 18 w 270"/>
                <a:gd name="T31" fmla="*/ 304 h 514"/>
                <a:gd name="T32" fmla="*/ 10 w 270"/>
                <a:gd name="T33" fmla="*/ 296 h 514"/>
                <a:gd name="T34" fmla="*/ 5 w 270"/>
                <a:gd name="T35" fmla="*/ 286 h 514"/>
                <a:gd name="T36" fmla="*/ 1 w 270"/>
                <a:gd name="T37" fmla="*/ 274 h 514"/>
                <a:gd name="T38" fmla="*/ 0 w 270"/>
                <a:gd name="T39" fmla="*/ 262 h 514"/>
                <a:gd name="T40" fmla="*/ 0 w 270"/>
                <a:gd name="T41" fmla="*/ 60 h 514"/>
                <a:gd name="T42" fmla="*/ 0 w 270"/>
                <a:gd name="T43" fmla="*/ 60 h 514"/>
                <a:gd name="T44" fmla="*/ 1 w 270"/>
                <a:gd name="T45" fmla="*/ 48 h 514"/>
                <a:gd name="T46" fmla="*/ 5 w 270"/>
                <a:gd name="T47" fmla="*/ 36 h 514"/>
                <a:gd name="T48" fmla="*/ 10 w 270"/>
                <a:gd name="T49" fmla="*/ 26 h 514"/>
                <a:gd name="T50" fmla="*/ 18 w 270"/>
                <a:gd name="T51" fmla="*/ 18 h 514"/>
                <a:gd name="T52" fmla="*/ 26 w 270"/>
                <a:gd name="T53" fmla="*/ 10 h 514"/>
                <a:gd name="T54" fmla="*/ 36 w 270"/>
                <a:gd name="T55" fmla="*/ 5 h 514"/>
                <a:gd name="T56" fmla="*/ 48 w 270"/>
                <a:gd name="T57" fmla="*/ 1 h 514"/>
                <a:gd name="T58" fmla="*/ 60 w 270"/>
                <a:gd name="T59" fmla="*/ 0 h 514"/>
                <a:gd name="T60" fmla="*/ 109 w 270"/>
                <a:gd name="T61" fmla="*/ 0 h 514"/>
                <a:gd name="T62" fmla="*/ 109 w 270"/>
                <a:gd name="T63" fmla="*/ 0 h 514"/>
                <a:gd name="T64" fmla="*/ 121 w 270"/>
                <a:gd name="T65" fmla="*/ 1 h 514"/>
                <a:gd name="T66" fmla="*/ 133 w 270"/>
                <a:gd name="T67" fmla="*/ 5 h 514"/>
                <a:gd name="T68" fmla="*/ 143 w 270"/>
                <a:gd name="T69" fmla="*/ 10 h 514"/>
                <a:gd name="T70" fmla="*/ 151 w 270"/>
                <a:gd name="T71" fmla="*/ 18 h 514"/>
                <a:gd name="T72" fmla="*/ 159 w 270"/>
                <a:gd name="T73" fmla="*/ 26 h 514"/>
                <a:gd name="T74" fmla="*/ 164 w 270"/>
                <a:gd name="T75" fmla="*/ 36 h 514"/>
                <a:gd name="T76" fmla="*/ 168 w 270"/>
                <a:gd name="T77" fmla="*/ 48 h 514"/>
                <a:gd name="T78" fmla="*/ 169 w 270"/>
                <a:gd name="T79" fmla="*/ 60 h 514"/>
                <a:gd name="T80" fmla="*/ 169 w 270"/>
                <a:gd name="T81" fmla="*/ 262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6" y="512"/>
                  </a:lnTo>
                  <a:lnTo>
                    <a:pt x="58" y="506"/>
                  </a:lnTo>
                  <a:lnTo>
                    <a:pt x="42" y="498"/>
                  </a:lnTo>
                  <a:lnTo>
                    <a:pt x="28" y="486"/>
                  </a:lnTo>
                  <a:lnTo>
                    <a:pt x="16" y="472"/>
                  </a:lnTo>
                  <a:lnTo>
                    <a:pt x="8" y="456"/>
                  </a:lnTo>
                  <a:lnTo>
                    <a:pt x="2" y="438"/>
                  </a:lnTo>
                  <a:lnTo>
                    <a:pt x="0" y="418"/>
                  </a:lnTo>
                  <a:lnTo>
                    <a:pt x="0" y="96"/>
                  </a:lnTo>
                  <a:lnTo>
                    <a:pt x="2" y="76"/>
                  </a:lnTo>
                  <a:lnTo>
                    <a:pt x="8" y="58"/>
                  </a:lnTo>
                  <a:lnTo>
                    <a:pt x="16" y="42"/>
                  </a:lnTo>
                  <a:lnTo>
                    <a:pt x="28" y="28"/>
                  </a:lnTo>
                  <a:lnTo>
                    <a:pt x="42" y="16"/>
                  </a:lnTo>
                  <a:lnTo>
                    <a:pt x="58" y="8"/>
                  </a:lnTo>
                  <a:lnTo>
                    <a:pt x="76"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0">
              <a:gsLst>
                <a:gs pos="0">
                  <a:srgbClr val="FF99CC"/>
                </a:gs>
                <a:gs pos="50000">
                  <a:srgbClr val="75465E"/>
                </a:gs>
                <a:gs pos="100000">
                  <a:srgbClr val="FF99CC"/>
                </a:gs>
              </a:gsLst>
              <a:lin ang="10800000" scaled="1"/>
            </a:gradFill>
            <a:ln w="12600">
              <a:solidFill>
                <a:srgbClr val="666699"/>
              </a:solidFill>
              <a:round/>
              <a:headEnd/>
              <a:tailEnd/>
            </a:ln>
          </p:spPr>
          <p:txBody>
            <a:bodyPr wrap="none" anchor="ctr"/>
            <a:lstStyle/>
            <a:p>
              <a:endParaRPr lang="cs-CZ"/>
            </a:p>
          </p:txBody>
        </p:sp>
        <p:sp>
          <p:nvSpPr>
            <p:cNvPr id="10545" name="Rectangle 14"/>
            <p:cNvSpPr>
              <a:spLocks noChangeArrowheads="1"/>
            </p:cNvSpPr>
            <p:nvPr/>
          </p:nvSpPr>
          <p:spPr bwMode="auto">
            <a:xfrm>
              <a:off x="4539" y="2452"/>
              <a:ext cx="106" cy="348"/>
            </a:xfrm>
            <a:prstGeom prst="rect">
              <a:avLst/>
            </a:prstGeom>
            <a:gradFill rotWithShape="0">
              <a:gsLst>
                <a:gs pos="0">
                  <a:srgbClr val="FF99CC"/>
                </a:gs>
                <a:gs pos="50000">
                  <a:srgbClr val="75465E"/>
                </a:gs>
                <a:gs pos="100000">
                  <a:srgbClr val="FF99CC"/>
                </a:gs>
              </a:gsLst>
              <a:lin ang="10800000" scaled="1"/>
            </a:gradFill>
            <a:ln w="12600">
              <a:solidFill>
                <a:srgbClr val="666699"/>
              </a:solidFill>
              <a:miter lim="800000"/>
              <a:headEnd/>
              <a:tailEnd/>
            </a:ln>
          </p:spPr>
          <p:txBody>
            <a:bodyPr wrap="none" anchor="ctr"/>
            <a:lstStyle/>
            <a:p>
              <a:endParaRPr lang="cs-CZ"/>
            </a:p>
          </p:txBody>
        </p:sp>
      </p:grpSp>
      <p:grpSp>
        <p:nvGrpSpPr>
          <p:cNvPr id="5" name="Group 15"/>
          <p:cNvGrpSpPr>
            <a:grpSpLocks/>
          </p:cNvGrpSpPr>
          <p:nvPr/>
        </p:nvGrpSpPr>
        <p:grpSpPr bwMode="auto">
          <a:xfrm>
            <a:off x="8080375" y="2809875"/>
            <a:ext cx="268288" cy="2117725"/>
            <a:chOff x="5090" y="1770"/>
            <a:chExt cx="169" cy="1334"/>
          </a:xfrm>
        </p:grpSpPr>
        <p:sp>
          <p:nvSpPr>
            <p:cNvPr id="10540" name="Rectangle 16"/>
            <p:cNvSpPr>
              <a:spLocks noChangeArrowheads="1"/>
            </p:cNvSpPr>
            <p:nvPr/>
          </p:nvSpPr>
          <p:spPr bwMode="auto">
            <a:xfrm>
              <a:off x="5145" y="2023"/>
              <a:ext cx="58" cy="1080"/>
            </a:xfrm>
            <a:prstGeom prst="rect">
              <a:avLst/>
            </a:prstGeom>
            <a:gradFill rotWithShape="0">
              <a:gsLst>
                <a:gs pos="0">
                  <a:srgbClr val="FFCC00"/>
                </a:gs>
                <a:gs pos="50000">
                  <a:srgbClr val="755E00"/>
                </a:gs>
                <a:gs pos="100000">
                  <a:srgbClr val="FFCC00"/>
                </a:gs>
              </a:gsLst>
              <a:lin ang="10800000" scaled="1"/>
            </a:gradFill>
            <a:ln w="12600">
              <a:solidFill>
                <a:srgbClr val="666699"/>
              </a:solidFill>
              <a:miter lim="800000"/>
              <a:headEnd/>
              <a:tailEnd/>
            </a:ln>
          </p:spPr>
          <p:txBody>
            <a:bodyPr wrap="none" anchor="ctr"/>
            <a:lstStyle/>
            <a:p>
              <a:endParaRPr lang="cs-CZ"/>
            </a:p>
          </p:txBody>
        </p:sp>
        <p:sp>
          <p:nvSpPr>
            <p:cNvPr id="10541" name="Freeform 17"/>
            <p:cNvSpPr>
              <a:spLocks noChangeArrowheads="1"/>
            </p:cNvSpPr>
            <p:nvPr/>
          </p:nvSpPr>
          <p:spPr bwMode="auto">
            <a:xfrm>
              <a:off x="5090" y="1770"/>
              <a:ext cx="169" cy="322"/>
            </a:xfrm>
            <a:custGeom>
              <a:avLst/>
              <a:gdLst>
                <a:gd name="T0" fmla="*/ 169 w 270"/>
                <a:gd name="T1" fmla="*/ 262 h 514"/>
                <a:gd name="T2" fmla="*/ 169 w 270"/>
                <a:gd name="T3" fmla="*/ 262 h 514"/>
                <a:gd name="T4" fmla="*/ 168 w 270"/>
                <a:gd name="T5" fmla="*/ 274 h 514"/>
                <a:gd name="T6" fmla="*/ 164 w 270"/>
                <a:gd name="T7" fmla="*/ 286 h 514"/>
                <a:gd name="T8" fmla="*/ 159 w 270"/>
                <a:gd name="T9" fmla="*/ 296 h 514"/>
                <a:gd name="T10" fmla="*/ 151 w 270"/>
                <a:gd name="T11" fmla="*/ 304 h 514"/>
                <a:gd name="T12" fmla="*/ 143 w 270"/>
                <a:gd name="T13" fmla="*/ 312 h 514"/>
                <a:gd name="T14" fmla="*/ 133 w 270"/>
                <a:gd name="T15" fmla="*/ 317 h 514"/>
                <a:gd name="T16" fmla="*/ 121 w 270"/>
                <a:gd name="T17" fmla="*/ 321 h 514"/>
                <a:gd name="T18" fmla="*/ 109 w 270"/>
                <a:gd name="T19" fmla="*/ 322 h 514"/>
                <a:gd name="T20" fmla="*/ 60 w 270"/>
                <a:gd name="T21" fmla="*/ 322 h 514"/>
                <a:gd name="T22" fmla="*/ 60 w 270"/>
                <a:gd name="T23" fmla="*/ 322 h 514"/>
                <a:gd name="T24" fmla="*/ 48 w 270"/>
                <a:gd name="T25" fmla="*/ 321 h 514"/>
                <a:gd name="T26" fmla="*/ 36 w 270"/>
                <a:gd name="T27" fmla="*/ 317 h 514"/>
                <a:gd name="T28" fmla="*/ 26 w 270"/>
                <a:gd name="T29" fmla="*/ 312 h 514"/>
                <a:gd name="T30" fmla="*/ 18 w 270"/>
                <a:gd name="T31" fmla="*/ 304 h 514"/>
                <a:gd name="T32" fmla="*/ 10 w 270"/>
                <a:gd name="T33" fmla="*/ 296 h 514"/>
                <a:gd name="T34" fmla="*/ 5 w 270"/>
                <a:gd name="T35" fmla="*/ 286 h 514"/>
                <a:gd name="T36" fmla="*/ 1 w 270"/>
                <a:gd name="T37" fmla="*/ 274 h 514"/>
                <a:gd name="T38" fmla="*/ 0 w 270"/>
                <a:gd name="T39" fmla="*/ 262 h 514"/>
                <a:gd name="T40" fmla="*/ 0 w 270"/>
                <a:gd name="T41" fmla="*/ 60 h 514"/>
                <a:gd name="T42" fmla="*/ 0 w 270"/>
                <a:gd name="T43" fmla="*/ 60 h 514"/>
                <a:gd name="T44" fmla="*/ 1 w 270"/>
                <a:gd name="T45" fmla="*/ 48 h 514"/>
                <a:gd name="T46" fmla="*/ 5 w 270"/>
                <a:gd name="T47" fmla="*/ 36 h 514"/>
                <a:gd name="T48" fmla="*/ 10 w 270"/>
                <a:gd name="T49" fmla="*/ 26 h 514"/>
                <a:gd name="T50" fmla="*/ 18 w 270"/>
                <a:gd name="T51" fmla="*/ 18 h 514"/>
                <a:gd name="T52" fmla="*/ 26 w 270"/>
                <a:gd name="T53" fmla="*/ 10 h 514"/>
                <a:gd name="T54" fmla="*/ 36 w 270"/>
                <a:gd name="T55" fmla="*/ 5 h 514"/>
                <a:gd name="T56" fmla="*/ 48 w 270"/>
                <a:gd name="T57" fmla="*/ 1 h 514"/>
                <a:gd name="T58" fmla="*/ 60 w 270"/>
                <a:gd name="T59" fmla="*/ 0 h 514"/>
                <a:gd name="T60" fmla="*/ 109 w 270"/>
                <a:gd name="T61" fmla="*/ 0 h 514"/>
                <a:gd name="T62" fmla="*/ 109 w 270"/>
                <a:gd name="T63" fmla="*/ 0 h 514"/>
                <a:gd name="T64" fmla="*/ 121 w 270"/>
                <a:gd name="T65" fmla="*/ 1 h 514"/>
                <a:gd name="T66" fmla="*/ 133 w 270"/>
                <a:gd name="T67" fmla="*/ 5 h 514"/>
                <a:gd name="T68" fmla="*/ 143 w 270"/>
                <a:gd name="T69" fmla="*/ 10 h 514"/>
                <a:gd name="T70" fmla="*/ 151 w 270"/>
                <a:gd name="T71" fmla="*/ 18 h 514"/>
                <a:gd name="T72" fmla="*/ 159 w 270"/>
                <a:gd name="T73" fmla="*/ 26 h 514"/>
                <a:gd name="T74" fmla="*/ 164 w 270"/>
                <a:gd name="T75" fmla="*/ 36 h 514"/>
                <a:gd name="T76" fmla="*/ 168 w 270"/>
                <a:gd name="T77" fmla="*/ 48 h 514"/>
                <a:gd name="T78" fmla="*/ 169 w 270"/>
                <a:gd name="T79" fmla="*/ 60 h 514"/>
                <a:gd name="T80" fmla="*/ 169 w 270"/>
                <a:gd name="T81" fmla="*/ 262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6" y="512"/>
                  </a:lnTo>
                  <a:lnTo>
                    <a:pt x="58" y="506"/>
                  </a:lnTo>
                  <a:lnTo>
                    <a:pt x="42" y="498"/>
                  </a:lnTo>
                  <a:lnTo>
                    <a:pt x="28" y="486"/>
                  </a:lnTo>
                  <a:lnTo>
                    <a:pt x="16" y="472"/>
                  </a:lnTo>
                  <a:lnTo>
                    <a:pt x="8" y="456"/>
                  </a:lnTo>
                  <a:lnTo>
                    <a:pt x="2" y="438"/>
                  </a:lnTo>
                  <a:lnTo>
                    <a:pt x="0" y="418"/>
                  </a:lnTo>
                  <a:lnTo>
                    <a:pt x="0" y="96"/>
                  </a:lnTo>
                  <a:lnTo>
                    <a:pt x="2" y="76"/>
                  </a:lnTo>
                  <a:lnTo>
                    <a:pt x="8" y="58"/>
                  </a:lnTo>
                  <a:lnTo>
                    <a:pt x="16" y="42"/>
                  </a:lnTo>
                  <a:lnTo>
                    <a:pt x="28" y="28"/>
                  </a:lnTo>
                  <a:lnTo>
                    <a:pt x="42" y="16"/>
                  </a:lnTo>
                  <a:lnTo>
                    <a:pt x="58" y="8"/>
                  </a:lnTo>
                  <a:lnTo>
                    <a:pt x="76"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0">
              <a:gsLst>
                <a:gs pos="0">
                  <a:srgbClr val="FF99CC"/>
                </a:gs>
                <a:gs pos="50000">
                  <a:srgbClr val="75465E"/>
                </a:gs>
                <a:gs pos="100000">
                  <a:srgbClr val="FF99CC"/>
                </a:gs>
              </a:gsLst>
              <a:lin ang="10800000" scaled="1"/>
            </a:gradFill>
            <a:ln w="12600">
              <a:solidFill>
                <a:srgbClr val="666699"/>
              </a:solidFill>
              <a:round/>
              <a:headEnd/>
              <a:tailEnd/>
            </a:ln>
          </p:spPr>
          <p:txBody>
            <a:bodyPr wrap="none" anchor="ctr"/>
            <a:lstStyle/>
            <a:p>
              <a:endParaRPr lang="cs-CZ"/>
            </a:p>
          </p:txBody>
        </p:sp>
        <p:sp>
          <p:nvSpPr>
            <p:cNvPr id="10542" name="Rectangle 18"/>
            <p:cNvSpPr>
              <a:spLocks noChangeArrowheads="1"/>
            </p:cNvSpPr>
            <p:nvPr/>
          </p:nvSpPr>
          <p:spPr bwMode="auto">
            <a:xfrm>
              <a:off x="5121" y="2452"/>
              <a:ext cx="106" cy="348"/>
            </a:xfrm>
            <a:prstGeom prst="rect">
              <a:avLst/>
            </a:prstGeom>
            <a:gradFill rotWithShape="0">
              <a:gsLst>
                <a:gs pos="0">
                  <a:srgbClr val="FF99CC"/>
                </a:gs>
                <a:gs pos="50000">
                  <a:srgbClr val="75465E"/>
                </a:gs>
                <a:gs pos="100000">
                  <a:srgbClr val="FF99CC"/>
                </a:gs>
              </a:gsLst>
              <a:lin ang="10800000" scaled="1"/>
            </a:gradFill>
            <a:ln w="12600">
              <a:solidFill>
                <a:srgbClr val="666699"/>
              </a:solidFill>
              <a:miter lim="800000"/>
              <a:headEnd/>
              <a:tailEnd/>
            </a:ln>
          </p:spPr>
          <p:txBody>
            <a:bodyPr wrap="none" anchor="ctr"/>
            <a:lstStyle/>
            <a:p>
              <a:endParaRPr lang="cs-CZ"/>
            </a:p>
          </p:txBody>
        </p:sp>
      </p:grpSp>
      <p:sp>
        <p:nvSpPr>
          <p:cNvPr id="10248" name="Text Box 19"/>
          <p:cNvSpPr txBox="1">
            <a:spLocks noChangeArrowheads="1"/>
          </p:cNvSpPr>
          <p:nvPr/>
        </p:nvSpPr>
        <p:spPr bwMode="auto">
          <a:xfrm>
            <a:off x="6829425" y="5095875"/>
            <a:ext cx="903288" cy="276225"/>
          </a:xfrm>
          <a:prstGeom prst="rect">
            <a:avLst/>
          </a:prstGeom>
          <a:noFill/>
          <a:ln w="9525">
            <a:noFill/>
            <a:round/>
            <a:headEnd/>
            <a:tailEnd/>
          </a:ln>
        </p:spPr>
        <p:txBody>
          <a:bodyPr wrap="none"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a:solidFill>
                  <a:srgbClr val="000000"/>
                </a:solidFill>
              </a:rPr>
              <a:t>Antagonist</a:t>
            </a:r>
          </a:p>
        </p:txBody>
      </p:sp>
      <p:sp>
        <p:nvSpPr>
          <p:cNvPr id="10249" name="Text Box 20"/>
          <p:cNvSpPr txBox="1">
            <a:spLocks noChangeArrowheads="1"/>
          </p:cNvSpPr>
          <p:nvPr/>
        </p:nvSpPr>
        <p:spPr bwMode="auto">
          <a:xfrm>
            <a:off x="4911725" y="5095875"/>
            <a:ext cx="579438" cy="276225"/>
          </a:xfrm>
          <a:prstGeom prst="rect">
            <a:avLst/>
          </a:prstGeom>
          <a:noFill/>
          <a:ln w="9525">
            <a:noFill/>
            <a:round/>
            <a:headEnd/>
            <a:tailEnd/>
          </a:ln>
        </p:spPr>
        <p:txBody>
          <a:bodyPr wrap="none"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a:solidFill>
                  <a:srgbClr val="000000"/>
                </a:solidFill>
              </a:rPr>
              <a:t>MoAb</a:t>
            </a:r>
          </a:p>
        </p:txBody>
      </p:sp>
      <p:sp>
        <p:nvSpPr>
          <p:cNvPr id="10250" name="Text Box 21"/>
          <p:cNvSpPr txBox="1">
            <a:spLocks noChangeArrowheads="1"/>
          </p:cNvSpPr>
          <p:nvPr/>
        </p:nvSpPr>
        <p:spPr bwMode="auto">
          <a:xfrm>
            <a:off x="5870575" y="5095875"/>
            <a:ext cx="723900" cy="458788"/>
          </a:xfrm>
          <a:prstGeom prst="rect">
            <a:avLst/>
          </a:prstGeom>
          <a:noFill/>
          <a:ln w="9525">
            <a:noFill/>
            <a:round/>
            <a:headEnd/>
            <a:tailEnd/>
          </a:ln>
        </p:spPr>
        <p:txBody>
          <a:bodyPr wrap="none"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a:solidFill>
                  <a:srgbClr val="000000"/>
                </a:solidFill>
              </a:rPr>
              <a:t>Kinase</a:t>
            </a:r>
          </a:p>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a:solidFill>
                  <a:srgbClr val="000000"/>
                </a:solidFill>
              </a:rPr>
              <a:t>Inhibitor</a:t>
            </a:r>
          </a:p>
        </p:txBody>
      </p:sp>
      <p:sp>
        <p:nvSpPr>
          <p:cNvPr id="10251" name="Text Box 22"/>
          <p:cNvSpPr txBox="1">
            <a:spLocks noChangeArrowheads="1"/>
          </p:cNvSpPr>
          <p:nvPr/>
        </p:nvSpPr>
        <p:spPr bwMode="auto">
          <a:xfrm>
            <a:off x="7870825" y="5095875"/>
            <a:ext cx="688975" cy="458788"/>
          </a:xfrm>
          <a:prstGeom prst="rect">
            <a:avLst/>
          </a:prstGeom>
          <a:noFill/>
          <a:ln w="9525">
            <a:noFill/>
            <a:round/>
            <a:headEnd/>
            <a:tailEnd/>
          </a:ln>
        </p:spPr>
        <p:txBody>
          <a:bodyPr wrap="none"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a:solidFill>
                  <a:srgbClr val="000000"/>
                </a:solidFill>
              </a:rPr>
              <a:t>Ligand-</a:t>
            </a:r>
          </a:p>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a:solidFill>
                  <a:srgbClr val="000000"/>
                </a:solidFill>
              </a:rPr>
              <a:t>toxin</a:t>
            </a:r>
          </a:p>
        </p:txBody>
      </p:sp>
      <p:grpSp>
        <p:nvGrpSpPr>
          <p:cNvPr id="6" name="Group 23"/>
          <p:cNvGrpSpPr>
            <a:grpSpLocks/>
          </p:cNvGrpSpPr>
          <p:nvPr/>
        </p:nvGrpSpPr>
        <p:grpSpPr bwMode="auto">
          <a:xfrm>
            <a:off x="4278313" y="3338513"/>
            <a:ext cx="1492250" cy="496887"/>
            <a:chOff x="2695" y="2103"/>
            <a:chExt cx="940" cy="313"/>
          </a:xfrm>
        </p:grpSpPr>
        <p:grpSp>
          <p:nvGrpSpPr>
            <p:cNvPr id="7" name="Group 24"/>
            <p:cNvGrpSpPr>
              <a:grpSpLocks/>
            </p:cNvGrpSpPr>
            <p:nvPr/>
          </p:nvGrpSpPr>
          <p:grpSpPr bwMode="auto">
            <a:xfrm>
              <a:off x="2695" y="2103"/>
              <a:ext cx="58" cy="313"/>
              <a:chOff x="2695" y="2103"/>
              <a:chExt cx="58" cy="313"/>
            </a:xfrm>
          </p:grpSpPr>
          <p:sp>
            <p:nvSpPr>
              <p:cNvPr id="10534" name="Freeform 25"/>
              <p:cNvSpPr>
                <a:spLocks noChangeArrowheads="1"/>
              </p:cNvSpPr>
              <p:nvPr/>
            </p:nvSpPr>
            <p:spPr bwMode="auto">
              <a:xfrm>
                <a:off x="2709"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35" name="Freeform 26"/>
              <p:cNvSpPr>
                <a:spLocks noChangeArrowheads="1"/>
              </p:cNvSpPr>
              <p:nvPr/>
            </p:nvSpPr>
            <p:spPr bwMode="auto">
              <a:xfrm>
                <a:off x="2730"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36" name="Freeform 27"/>
              <p:cNvSpPr>
                <a:spLocks noChangeArrowheads="1"/>
              </p:cNvSpPr>
              <p:nvPr/>
            </p:nvSpPr>
            <p:spPr bwMode="auto">
              <a:xfrm>
                <a:off x="2695"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537" name="Freeform 28"/>
              <p:cNvSpPr>
                <a:spLocks noChangeArrowheads="1"/>
              </p:cNvSpPr>
              <p:nvPr/>
            </p:nvSpPr>
            <p:spPr bwMode="auto">
              <a:xfrm>
                <a:off x="2726"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538" name="Freeform 29"/>
              <p:cNvSpPr>
                <a:spLocks noChangeArrowheads="1"/>
              </p:cNvSpPr>
              <p:nvPr/>
            </p:nvSpPr>
            <p:spPr bwMode="auto">
              <a:xfrm>
                <a:off x="2706"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539" name="Freeform 30"/>
              <p:cNvSpPr>
                <a:spLocks noChangeArrowheads="1"/>
              </p:cNvSpPr>
              <p:nvPr/>
            </p:nvSpPr>
            <p:spPr bwMode="auto">
              <a:xfrm>
                <a:off x="2695"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8" name="Group 31"/>
            <p:cNvGrpSpPr>
              <a:grpSpLocks/>
            </p:cNvGrpSpPr>
            <p:nvPr/>
          </p:nvGrpSpPr>
          <p:grpSpPr bwMode="auto">
            <a:xfrm>
              <a:off x="2768" y="2103"/>
              <a:ext cx="58" cy="313"/>
              <a:chOff x="2768" y="2103"/>
              <a:chExt cx="58" cy="313"/>
            </a:xfrm>
          </p:grpSpPr>
          <p:sp>
            <p:nvSpPr>
              <p:cNvPr id="10528" name="Freeform 32"/>
              <p:cNvSpPr>
                <a:spLocks noChangeArrowheads="1"/>
              </p:cNvSpPr>
              <p:nvPr/>
            </p:nvSpPr>
            <p:spPr bwMode="auto">
              <a:xfrm>
                <a:off x="2782"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29" name="Freeform 33"/>
              <p:cNvSpPr>
                <a:spLocks noChangeArrowheads="1"/>
              </p:cNvSpPr>
              <p:nvPr/>
            </p:nvSpPr>
            <p:spPr bwMode="auto">
              <a:xfrm>
                <a:off x="2804"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30" name="Freeform 34"/>
              <p:cNvSpPr>
                <a:spLocks noChangeArrowheads="1"/>
              </p:cNvSpPr>
              <p:nvPr/>
            </p:nvSpPr>
            <p:spPr bwMode="auto">
              <a:xfrm>
                <a:off x="2768"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531" name="Freeform 35"/>
              <p:cNvSpPr>
                <a:spLocks noChangeArrowheads="1"/>
              </p:cNvSpPr>
              <p:nvPr/>
            </p:nvSpPr>
            <p:spPr bwMode="auto">
              <a:xfrm>
                <a:off x="2800"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532" name="Freeform 36"/>
              <p:cNvSpPr>
                <a:spLocks noChangeArrowheads="1"/>
              </p:cNvSpPr>
              <p:nvPr/>
            </p:nvSpPr>
            <p:spPr bwMode="auto">
              <a:xfrm>
                <a:off x="2780"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533" name="Freeform 37"/>
              <p:cNvSpPr>
                <a:spLocks noChangeArrowheads="1"/>
              </p:cNvSpPr>
              <p:nvPr/>
            </p:nvSpPr>
            <p:spPr bwMode="auto">
              <a:xfrm>
                <a:off x="2768"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9" name="Group 38"/>
            <p:cNvGrpSpPr>
              <a:grpSpLocks/>
            </p:cNvGrpSpPr>
            <p:nvPr/>
          </p:nvGrpSpPr>
          <p:grpSpPr bwMode="auto">
            <a:xfrm>
              <a:off x="2842" y="2103"/>
              <a:ext cx="58" cy="313"/>
              <a:chOff x="2842" y="2103"/>
              <a:chExt cx="58" cy="313"/>
            </a:xfrm>
          </p:grpSpPr>
          <p:sp>
            <p:nvSpPr>
              <p:cNvPr id="10522" name="Freeform 39"/>
              <p:cNvSpPr>
                <a:spLocks noChangeArrowheads="1"/>
              </p:cNvSpPr>
              <p:nvPr/>
            </p:nvSpPr>
            <p:spPr bwMode="auto">
              <a:xfrm>
                <a:off x="2856"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23" name="Freeform 40"/>
              <p:cNvSpPr>
                <a:spLocks noChangeArrowheads="1"/>
              </p:cNvSpPr>
              <p:nvPr/>
            </p:nvSpPr>
            <p:spPr bwMode="auto">
              <a:xfrm>
                <a:off x="2877"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24" name="Freeform 41"/>
              <p:cNvSpPr>
                <a:spLocks noChangeArrowheads="1"/>
              </p:cNvSpPr>
              <p:nvPr/>
            </p:nvSpPr>
            <p:spPr bwMode="auto">
              <a:xfrm>
                <a:off x="2842"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525" name="Freeform 42"/>
              <p:cNvSpPr>
                <a:spLocks noChangeArrowheads="1"/>
              </p:cNvSpPr>
              <p:nvPr/>
            </p:nvSpPr>
            <p:spPr bwMode="auto">
              <a:xfrm>
                <a:off x="2873"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526" name="Freeform 43"/>
              <p:cNvSpPr>
                <a:spLocks noChangeArrowheads="1"/>
              </p:cNvSpPr>
              <p:nvPr/>
            </p:nvSpPr>
            <p:spPr bwMode="auto">
              <a:xfrm>
                <a:off x="2853"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527" name="Freeform 44"/>
              <p:cNvSpPr>
                <a:spLocks noChangeArrowheads="1"/>
              </p:cNvSpPr>
              <p:nvPr/>
            </p:nvSpPr>
            <p:spPr bwMode="auto">
              <a:xfrm>
                <a:off x="2842"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 name="Group 45"/>
            <p:cNvGrpSpPr>
              <a:grpSpLocks/>
            </p:cNvGrpSpPr>
            <p:nvPr/>
          </p:nvGrpSpPr>
          <p:grpSpPr bwMode="auto">
            <a:xfrm>
              <a:off x="2915" y="2103"/>
              <a:ext cx="58" cy="313"/>
              <a:chOff x="2915" y="2103"/>
              <a:chExt cx="58" cy="313"/>
            </a:xfrm>
          </p:grpSpPr>
          <p:sp>
            <p:nvSpPr>
              <p:cNvPr id="10516" name="Freeform 46"/>
              <p:cNvSpPr>
                <a:spLocks noChangeArrowheads="1"/>
              </p:cNvSpPr>
              <p:nvPr/>
            </p:nvSpPr>
            <p:spPr bwMode="auto">
              <a:xfrm>
                <a:off x="2929"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17" name="Freeform 47"/>
              <p:cNvSpPr>
                <a:spLocks noChangeArrowheads="1"/>
              </p:cNvSpPr>
              <p:nvPr/>
            </p:nvSpPr>
            <p:spPr bwMode="auto">
              <a:xfrm>
                <a:off x="2951"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18" name="Freeform 48"/>
              <p:cNvSpPr>
                <a:spLocks noChangeArrowheads="1"/>
              </p:cNvSpPr>
              <p:nvPr/>
            </p:nvSpPr>
            <p:spPr bwMode="auto">
              <a:xfrm>
                <a:off x="2915"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519" name="Freeform 49"/>
              <p:cNvSpPr>
                <a:spLocks noChangeArrowheads="1"/>
              </p:cNvSpPr>
              <p:nvPr/>
            </p:nvSpPr>
            <p:spPr bwMode="auto">
              <a:xfrm>
                <a:off x="2947"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520" name="Freeform 50"/>
              <p:cNvSpPr>
                <a:spLocks noChangeArrowheads="1"/>
              </p:cNvSpPr>
              <p:nvPr/>
            </p:nvSpPr>
            <p:spPr bwMode="auto">
              <a:xfrm>
                <a:off x="2926"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521" name="Freeform 51"/>
              <p:cNvSpPr>
                <a:spLocks noChangeArrowheads="1"/>
              </p:cNvSpPr>
              <p:nvPr/>
            </p:nvSpPr>
            <p:spPr bwMode="auto">
              <a:xfrm>
                <a:off x="2915"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1" name="Group 52"/>
            <p:cNvGrpSpPr>
              <a:grpSpLocks/>
            </p:cNvGrpSpPr>
            <p:nvPr/>
          </p:nvGrpSpPr>
          <p:grpSpPr bwMode="auto">
            <a:xfrm>
              <a:off x="2989" y="2103"/>
              <a:ext cx="58" cy="313"/>
              <a:chOff x="2989" y="2103"/>
              <a:chExt cx="58" cy="313"/>
            </a:xfrm>
          </p:grpSpPr>
          <p:sp>
            <p:nvSpPr>
              <p:cNvPr id="10510" name="Freeform 53"/>
              <p:cNvSpPr>
                <a:spLocks noChangeArrowheads="1"/>
              </p:cNvSpPr>
              <p:nvPr/>
            </p:nvSpPr>
            <p:spPr bwMode="auto">
              <a:xfrm>
                <a:off x="3003"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11" name="Freeform 54"/>
              <p:cNvSpPr>
                <a:spLocks noChangeArrowheads="1"/>
              </p:cNvSpPr>
              <p:nvPr/>
            </p:nvSpPr>
            <p:spPr bwMode="auto">
              <a:xfrm>
                <a:off x="3024"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12" name="Freeform 55"/>
              <p:cNvSpPr>
                <a:spLocks noChangeArrowheads="1"/>
              </p:cNvSpPr>
              <p:nvPr/>
            </p:nvSpPr>
            <p:spPr bwMode="auto">
              <a:xfrm>
                <a:off x="2989"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513" name="Freeform 56"/>
              <p:cNvSpPr>
                <a:spLocks noChangeArrowheads="1"/>
              </p:cNvSpPr>
              <p:nvPr/>
            </p:nvSpPr>
            <p:spPr bwMode="auto">
              <a:xfrm>
                <a:off x="3020"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514" name="Freeform 57"/>
              <p:cNvSpPr>
                <a:spLocks noChangeArrowheads="1"/>
              </p:cNvSpPr>
              <p:nvPr/>
            </p:nvSpPr>
            <p:spPr bwMode="auto">
              <a:xfrm>
                <a:off x="3000"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515" name="Freeform 58"/>
              <p:cNvSpPr>
                <a:spLocks noChangeArrowheads="1"/>
              </p:cNvSpPr>
              <p:nvPr/>
            </p:nvSpPr>
            <p:spPr bwMode="auto">
              <a:xfrm>
                <a:off x="2989"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2" name="Group 59"/>
            <p:cNvGrpSpPr>
              <a:grpSpLocks/>
            </p:cNvGrpSpPr>
            <p:nvPr/>
          </p:nvGrpSpPr>
          <p:grpSpPr bwMode="auto">
            <a:xfrm>
              <a:off x="3062" y="2103"/>
              <a:ext cx="58" cy="313"/>
              <a:chOff x="3062" y="2103"/>
              <a:chExt cx="58" cy="313"/>
            </a:xfrm>
          </p:grpSpPr>
          <p:sp>
            <p:nvSpPr>
              <p:cNvPr id="10504" name="Freeform 60"/>
              <p:cNvSpPr>
                <a:spLocks noChangeArrowheads="1"/>
              </p:cNvSpPr>
              <p:nvPr/>
            </p:nvSpPr>
            <p:spPr bwMode="auto">
              <a:xfrm>
                <a:off x="3076"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05" name="Freeform 61"/>
              <p:cNvSpPr>
                <a:spLocks noChangeArrowheads="1"/>
              </p:cNvSpPr>
              <p:nvPr/>
            </p:nvSpPr>
            <p:spPr bwMode="auto">
              <a:xfrm>
                <a:off x="3097"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06" name="Freeform 62"/>
              <p:cNvSpPr>
                <a:spLocks noChangeArrowheads="1"/>
              </p:cNvSpPr>
              <p:nvPr/>
            </p:nvSpPr>
            <p:spPr bwMode="auto">
              <a:xfrm>
                <a:off x="3062"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507" name="Freeform 63"/>
              <p:cNvSpPr>
                <a:spLocks noChangeArrowheads="1"/>
              </p:cNvSpPr>
              <p:nvPr/>
            </p:nvSpPr>
            <p:spPr bwMode="auto">
              <a:xfrm>
                <a:off x="3094"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508" name="Freeform 64"/>
              <p:cNvSpPr>
                <a:spLocks noChangeArrowheads="1"/>
              </p:cNvSpPr>
              <p:nvPr/>
            </p:nvSpPr>
            <p:spPr bwMode="auto">
              <a:xfrm>
                <a:off x="3073"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509" name="Freeform 65"/>
              <p:cNvSpPr>
                <a:spLocks noChangeArrowheads="1"/>
              </p:cNvSpPr>
              <p:nvPr/>
            </p:nvSpPr>
            <p:spPr bwMode="auto">
              <a:xfrm>
                <a:off x="3062"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3" name="Group 66"/>
            <p:cNvGrpSpPr>
              <a:grpSpLocks/>
            </p:cNvGrpSpPr>
            <p:nvPr/>
          </p:nvGrpSpPr>
          <p:grpSpPr bwMode="auto">
            <a:xfrm>
              <a:off x="3136" y="2103"/>
              <a:ext cx="58" cy="313"/>
              <a:chOff x="3136" y="2103"/>
              <a:chExt cx="58" cy="313"/>
            </a:xfrm>
          </p:grpSpPr>
          <p:sp>
            <p:nvSpPr>
              <p:cNvPr id="10498" name="Freeform 67"/>
              <p:cNvSpPr>
                <a:spLocks noChangeArrowheads="1"/>
              </p:cNvSpPr>
              <p:nvPr/>
            </p:nvSpPr>
            <p:spPr bwMode="auto">
              <a:xfrm>
                <a:off x="3150"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99" name="Freeform 68"/>
              <p:cNvSpPr>
                <a:spLocks noChangeArrowheads="1"/>
              </p:cNvSpPr>
              <p:nvPr/>
            </p:nvSpPr>
            <p:spPr bwMode="auto">
              <a:xfrm>
                <a:off x="3171"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500" name="Freeform 69"/>
              <p:cNvSpPr>
                <a:spLocks noChangeArrowheads="1"/>
              </p:cNvSpPr>
              <p:nvPr/>
            </p:nvSpPr>
            <p:spPr bwMode="auto">
              <a:xfrm>
                <a:off x="3136"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501" name="Freeform 70"/>
              <p:cNvSpPr>
                <a:spLocks noChangeArrowheads="1"/>
              </p:cNvSpPr>
              <p:nvPr/>
            </p:nvSpPr>
            <p:spPr bwMode="auto">
              <a:xfrm>
                <a:off x="3167"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502" name="Freeform 71"/>
              <p:cNvSpPr>
                <a:spLocks noChangeArrowheads="1"/>
              </p:cNvSpPr>
              <p:nvPr/>
            </p:nvSpPr>
            <p:spPr bwMode="auto">
              <a:xfrm>
                <a:off x="3147"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503" name="Freeform 72"/>
              <p:cNvSpPr>
                <a:spLocks noChangeArrowheads="1"/>
              </p:cNvSpPr>
              <p:nvPr/>
            </p:nvSpPr>
            <p:spPr bwMode="auto">
              <a:xfrm>
                <a:off x="3136"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4" name="Group 73"/>
            <p:cNvGrpSpPr>
              <a:grpSpLocks/>
            </p:cNvGrpSpPr>
            <p:nvPr/>
          </p:nvGrpSpPr>
          <p:grpSpPr bwMode="auto">
            <a:xfrm>
              <a:off x="3209" y="2103"/>
              <a:ext cx="58" cy="313"/>
              <a:chOff x="3209" y="2103"/>
              <a:chExt cx="58" cy="313"/>
            </a:xfrm>
          </p:grpSpPr>
          <p:sp>
            <p:nvSpPr>
              <p:cNvPr id="10492" name="Freeform 74"/>
              <p:cNvSpPr>
                <a:spLocks noChangeArrowheads="1"/>
              </p:cNvSpPr>
              <p:nvPr/>
            </p:nvSpPr>
            <p:spPr bwMode="auto">
              <a:xfrm>
                <a:off x="3223"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93" name="Freeform 75"/>
              <p:cNvSpPr>
                <a:spLocks noChangeArrowheads="1"/>
              </p:cNvSpPr>
              <p:nvPr/>
            </p:nvSpPr>
            <p:spPr bwMode="auto">
              <a:xfrm>
                <a:off x="3244"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94" name="Freeform 76"/>
              <p:cNvSpPr>
                <a:spLocks noChangeArrowheads="1"/>
              </p:cNvSpPr>
              <p:nvPr/>
            </p:nvSpPr>
            <p:spPr bwMode="auto">
              <a:xfrm>
                <a:off x="3209"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95" name="Freeform 77"/>
              <p:cNvSpPr>
                <a:spLocks noChangeArrowheads="1"/>
              </p:cNvSpPr>
              <p:nvPr/>
            </p:nvSpPr>
            <p:spPr bwMode="auto">
              <a:xfrm>
                <a:off x="3241"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96" name="Freeform 78"/>
              <p:cNvSpPr>
                <a:spLocks noChangeArrowheads="1"/>
              </p:cNvSpPr>
              <p:nvPr/>
            </p:nvSpPr>
            <p:spPr bwMode="auto">
              <a:xfrm>
                <a:off x="3220"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97" name="Freeform 79"/>
              <p:cNvSpPr>
                <a:spLocks noChangeArrowheads="1"/>
              </p:cNvSpPr>
              <p:nvPr/>
            </p:nvSpPr>
            <p:spPr bwMode="auto">
              <a:xfrm>
                <a:off x="3209"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5" name="Group 80"/>
            <p:cNvGrpSpPr>
              <a:grpSpLocks/>
            </p:cNvGrpSpPr>
            <p:nvPr/>
          </p:nvGrpSpPr>
          <p:grpSpPr bwMode="auto">
            <a:xfrm>
              <a:off x="3283" y="2103"/>
              <a:ext cx="58" cy="313"/>
              <a:chOff x="3283" y="2103"/>
              <a:chExt cx="58" cy="313"/>
            </a:xfrm>
          </p:grpSpPr>
          <p:sp>
            <p:nvSpPr>
              <p:cNvPr id="10486" name="Freeform 81"/>
              <p:cNvSpPr>
                <a:spLocks noChangeArrowheads="1"/>
              </p:cNvSpPr>
              <p:nvPr/>
            </p:nvSpPr>
            <p:spPr bwMode="auto">
              <a:xfrm>
                <a:off x="3297"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87" name="Freeform 82"/>
              <p:cNvSpPr>
                <a:spLocks noChangeArrowheads="1"/>
              </p:cNvSpPr>
              <p:nvPr/>
            </p:nvSpPr>
            <p:spPr bwMode="auto">
              <a:xfrm>
                <a:off x="3318"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88" name="Freeform 83"/>
              <p:cNvSpPr>
                <a:spLocks noChangeArrowheads="1"/>
              </p:cNvSpPr>
              <p:nvPr/>
            </p:nvSpPr>
            <p:spPr bwMode="auto">
              <a:xfrm>
                <a:off x="3283"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89" name="Freeform 84"/>
              <p:cNvSpPr>
                <a:spLocks noChangeArrowheads="1"/>
              </p:cNvSpPr>
              <p:nvPr/>
            </p:nvSpPr>
            <p:spPr bwMode="auto">
              <a:xfrm>
                <a:off x="3314"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90" name="Freeform 85"/>
              <p:cNvSpPr>
                <a:spLocks noChangeArrowheads="1"/>
              </p:cNvSpPr>
              <p:nvPr/>
            </p:nvSpPr>
            <p:spPr bwMode="auto">
              <a:xfrm>
                <a:off x="3294"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91" name="Freeform 86"/>
              <p:cNvSpPr>
                <a:spLocks noChangeArrowheads="1"/>
              </p:cNvSpPr>
              <p:nvPr/>
            </p:nvSpPr>
            <p:spPr bwMode="auto">
              <a:xfrm>
                <a:off x="3283"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6" name="Group 87"/>
            <p:cNvGrpSpPr>
              <a:grpSpLocks/>
            </p:cNvGrpSpPr>
            <p:nvPr/>
          </p:nvGrpSpPr>
          <p:grpSpPr bwMode="auto">
            <a:xfrm>
              <a:off x="3356" y="2103"/>
              <a:ext cx="58" cy="313"/>
              <a:chOff x="3356" y="2103"/>
              <a:chExt cx="58" cy="313"/>
            </a:xfrm>
          </p:grpSpPr>
          <p:sp>
            <p:nvSpPr>
              <p:cNvPr id="10480" name="Freeform 88"/>
              <p:cNvSpPr>
                <a:spLocks noChangeArrowheads="1"/>
              </p:cNvSpPr>
              <p:nvPr/>
            </p:nvSpPr>
            <p:spPr bwMode="auto">
              <a:xfrm>
                <a:off x="3370"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81" name="Freeform 89"/>
              <p:cNvSpPr>
                <a:spLocks noChangeArrowheads="1"/>
              </p:cNvSpPr>
              <p:nvPr/>
            </p:nvSpPr>
            <p:spPr bwMode="auto">
              <a:xfrm>
                <a:off x="3392"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82" name="Freeform 90"/>
              <p:cNvSpPr>
                <a:spLocks noChangeArrowheads="1"/>
              </p:cNvSpPr>
              <p:nvPr/>
            </p:nvSpPr>
            <p:spPr bwMode="auto">
              <a:xfrm>
                <a:off x="3356"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83" name="Freeform 91"/>
              <p:cNvSpPr>
                <a:spLocks noChangeArrowheads="1"/>
              </p:cNvSpPr>
              <p:nvPr/>
            </p:nvSpPr>
            <p:spPr bwMode="auto">
              <a:xfrm>
                <a:off x="3388"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84" name="Freeform 92"/>
              <p:cNvSpPr>
                <a:spLocks noChangeArrowheads="1"/>
              </p:cNvSpPr>
              <p:nvPr/>
            </p:nvSpPr>
            <p:spPr bwMode="auto">
              <a:xfrm>
                <a:off x="3368"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85" name="Freeform 93"/>
              <p:cNvSpPr>
                <a:spLocks noChangeArrowheads="1"/>
              </p:cNvSpPr>
              <p:nvPr/>
            </p:nvSpPr>
            <p:spPr bwMode="auto">
              <a:xfrm>
                <a:off x="3356"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7" name="Group 94"/>
            <p:cNvGrpSpPr>
              <a:grpSpLocks/>
            </p:cNvGrpSpPr>
            <p:nvPr/>
          </p:nvGrpSpPr>
          <p:grpSpPr bwMode="auto">
            <a:xfrm>
              <a:off x="3430" y="2103"/>
              <a:ext cx="58" cy="313"/>
              <a:chOff x="3430" y="2103"/>
              <a:chExt cx="58" cy="313"/>
            </a:xfrm>
          </p:grpSpPr>
          <p:sp>
            <p:nvSpPr>
              <p:cNvPr id="10474" name="Freeform 95"/>
              <p:cNvSpPr>
                <a:spLocks noChangeArrowheads="1"/>
              </p:cNvSpPr>
              <p:nvPr/>
            </p:nvSpPr>
            <p:spPr bwMode="auto">
              <a:xfrm>
                <a:off x="3444"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75" name="Freeform 96"/>
              <p:cNvSpPr>
                <a:spLocks noChangeArrowheads="1"/>
              </p:cNvSpPr>
              <p:nvPr/>
            </p:nvSpPr>
            <p:spPr bwMode="auto">
              <a:xfrm>
                <a:off x="3465"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76" name="Freeform 97"/>
              <p:cNvSpPr>
                <a:spLocks noChangeArrowheads="1"/>
              </p:cNvSpPr>
              <p:nvPr/>
            </p:nvSpPr>
            <p:spPr bwMode="auto">
              <a:xfrm>
                <a:off x="3430"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77" name="Freeform 98"/>
              <p:cNvSpPr>
                <a:spLocks noChangeArrowheads="1"/>
              </p:cNvSpPr>
              <p:nvPr/>
            </p:nvSpPr>
            <p:spPr bwMode="auto">
              <a:xfrm>
                <a:off x="3461"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78" name="Freeform 99"/>
              <p:cNvSpPr>
                <a:spLocks noChangeArrowheads="1"/>
              </p:cNvSpPr>
              <p:nvPr/>
            </p:nvSpPr>
            <p:spPr bwMode="auto">
              <a:xfrm>
                <a:off x="3441"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79" name="Freeform 100"/>
              <p:cNvSpPr>
                <a:spLocks noChangeArrowheads="1"/>
              </p:cNvSpPr>
              <p:nvPr/>
            </p:nvSpPr>
            <p:spPr bwMode="auto">
              <a:xfrm>
                <a:off x="3430"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8" name="Group 101"/>
            <p:cNvGrpSpPr>
              <a:grpSpLocks/>
            </p:cNvGrpSpPr>
            <p:nvPr/>
          </p:nvGrpSpPr>
          <p:grpSpPr bwMode="auto">
            <a:xfrm>
              <a:off x="3503" y="2103"/>
              <a:ext cx="58" cy="313"/>
              <a:chOff x="3503" y="2103"/>
              <a:chExt cx="58" cy="313"/>
            </a:xfrm>
          </p:grpSpPr>
          <p:sp>
            <p:nvSpPr>
              <p:cNvPr id="10468" name="Freeform 102"/>
              <p:cNvSpPr>
                <a:spLocks noChangeArrowheads="1"/>
              </p:cNvSpPr>
              <p:nvPr/>
            </p:nvSpPr>
            <p:spPr bwMode="auto">
              <a:xfrm>
                <a:off x="3517"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69" name="Freeform 103"/>
              <p:cNvSpPr>
                <a:spLocks noChangeArrowheads="1"/>
              </p:cNvSpPr>
              <p:nvPr/>
            </p:nvSpPr>
            <p:spPr bwMode="auto">
              <a:xfrm>
                <a:off x="3539"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70" name="Freeform 104"/>
              <p:cNvSpPr>
                <a:spLocks noChangeArrowheads="1"/>
              </p:cNvSpPr>
              <p:nvPr/>
            </p:nvSpPr>
            <p:spPr bwMode="auto">
              <a:xfrm>
                <a:off x="3503"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71" name="Freeform 105"/>
              <p:cNvSpPr>
                <a:spLocks noChangeArrowheads="1"/>
              </p:cNvSpPr>
              <p:nvPr/>
            </p:nvSpPr>
            <p:spPr bwMode="auto">
              <a:xfrm>
                <a:off x="3535"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72" name="Freeform 106"/>
              <p:cNvSpPr>
                <a:spLocks noChangeArrowheads="1"/>
              </p:cNvSpPr>
              <p:nvPr/>
            </p:nvSpPr>
            <p:spPr bwMode="auto">
              <a:xfrm>
                <a:off x="3515"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73" name="Freeform 107"/>
              <p:cNvSpPr>
                <a:spLocks noChangeArrowheads="1"/>
              </p:cNvSpPr>
              <p:nvPr/>
            </p:nvSpPr>
            <p:spPr bwMode="auto">
              <a:xfrm>
                <a:off x="3503"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9" name="Group 108"/>
            <p:cNvGrpSpPr>
              <a:grpSpLocks/>
            </p:cNvGrpSpPr>
            <p:nvPr/>
          </p:nvGrpSpPr>
          <p:grpSpPr bwMode="auto">
            <a:xfrm>
              <a:off x="3577" y="2103"/>
              <a:ext cx="58" cy="313"/>
              <a:chOff x="3577" y="2103"/>
              <a:chExt cx="58" cy="313"/>
            </a:xfrm>
          </p:grpSpPr>
          <p:sp>
            <p:nvSpPr>
              <p:cNvPr id="10462" name="Freeform 109"/>
              <p:cNvSpPr>
                <a:spLocks noChangeArrowheads="1"/>
              </p:cNvSpPr>
              <p:nvPr/>
            </p:nvSpPr>
            <p:spPr bwMode="auto">
              <a:xfrm>
                <a:off x="3591"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63" name="Freeform 110"/>
              <p:cNvSpPr>
                <a:spLocks noChangeArrowheads="1"/>
              </p:cNvSpPr>
              <p:nvPr/>
            </p:nvSpPr>
            <p:spPr bwMode="auto">
              <a:xfrm>
                <a:off x="3612"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64" name="Freeform 111"/>
              <p:cNvSpPr>
                <a:spLocks noChangeArrowheads="1"/>
              </p:cNvSpPr>
              <p:nvPr/>
            </p:nvSpPr>
            <p:spPr bwMode="auto">
              <a:xfrm>
                <a:off x="3577"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65" name="Freeform 112"/>
              <p:cNvSpPr>
                <a:spLocks noChangeArrowheads="1"/>
              </p:cNvSpPr>
              <p:nvPr/>
            </p:nvSpPr>
            <p:spPr bwMode="auto">
              <a:xfrm>
                <a:off x="3608"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66" name="Freeform 113"/>
              <p:cNvSpPr>
                <a:spLocks noChangeArrowheads="1"/>
              </p:cNvSpPr>
              <p:nvPr/>
            </p:nvSpPr>
            <p:spPr bwMode="auto">
              <a:xfrm>
                <a:off x="3588"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67" name="Freeform 114"/>
              <p:cNvSpPr>
                <a:spLocks noChangeArrowheads="1"/>
              </p:cNvSpPr>
              <p:nvPr/>
            </p:nvSpPr>
            <p:spPr bwMode="auto">
              <a:xfrm>
                <a:off x="3577"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grpSp>
        <p:nvGrpSpPr>
          <p:cNvPr id="20" name="Group 115"/>
          <p:cNvGrpSpPr>
            <a:grpSpLocks/>
          </p:cNvGrpSpPr>
          <p:nvPr/>
        </p:nvGrpSpPr>
        <p:grpSpPr bwMode="auto">
          <a:xfrm>
            <a:off x="5783263" y="3338513"/>
            <a:ext cx="1492250" cy="496887"/>
            <a:chOff x="3643" y="2103"/>
            <a:chExt cx="940" cy="313"/>
          </a:xfrm>
        </p:grpSpPr>
        <p:grpSp>
          <p:nvGrpSpPr>
            <p:cNvPr id="21" name="Group 116"/>
            <p:cNvGrpSpPr>
              <a:grpSpLocks/>
            </p:cNvGrpSpPr>
            <p:nvPr/>
          </p:nvGrpSpPr>
          <p:grpSpPr bwMode="auto">
            <a:xfrm>
              <a:off x="3643" y="2103"/>
              <a:ext cx="58" cy="313"/>
              <a:chOff x="3643" y="2103"/>
              <a:chExt cx="58" cy="313"/>
            </a:xfrm>
          </p:grpSpPr>
          <p:sp>
            <p:nvSpPr>
              <p:cNvPr id="10443" name="Freeform 117"/>
              <p:cNvSpPr>
                <a:spLocks noChangeArrowheads="1"/>
              </p:cNvSpPr>
              <p:nvPr/>
            </p:nvSpPr>
            <p:spPr bwMode="auto">
              <a:xfrm>
                <a:off x="3657"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44" name="Freeform 118"/>
              <p:cNvSpPr>
                <a:spLocks noChangeArrowheads="1"/>
              </p:cNvSpPr>
              <p:nvPr/>
            </p:nvSpPr>
            <p:spPr bwMode="auto">
              <a:xfrm>
                <a:off x="3678"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45" name="Freeform 119"/>
              <p:cNvSpPr>
                <a:spLocks noChangeArrowheads="1"/>
              </p:cNvSpPr>
              <p:nvPr/>
            </p:nvSpPr>
            <p:spPr bwMode="auto">
              <a:xfrm>
                <a:off x="3643"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46" name="Freeform 120"/>
              <p:cNvSpPr>
                <a:spLocks noChangeArrowheads="1"/>
              </p:cNvSpPr>
              <p:nvPr/>
            </p:nvSpPr>
            <p:spPr bwMode="auto">
              <a:xfrm>
                <a:off x="3674"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47" name="Freeform 121"/>
              <p:cNvSpPr>
                <a:spLocks noChangeArrowheads="1"/>
              </p:cNvSpPr>
              <p:nvPr/>
            </p:nvSpPr>
            <p:spPr bwMode="auto">
              <a:xfrm>
                <a:off x="3654"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48" name="Freeform 122"/>
              <p:cNvSpPr>
                <a:spLocks noChangeArrowheads="1"/>
              </p:cNvSpPr>
              <p:nvPr/>
            </p:nvSpPr>
            <p:spPr bwMode="auto">
              <a:xfrm>
                <a:off x="3643"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22" name="Group 123"/>
            <p:cNvGrpSpPr>
              <a:grpSpLocks/>
            </p:cNvGrpSpPr>
            <p:nvPr/>
          </p:nvGrpSpPr>
          <p:grpSpPr bwMode="auto">
            <a:xfrm>
              <a:off x="3717" y="2103"/>
              <a:ext cx="58" cy="313"/>
              <a:chOff x="3717" y="2103"/>
              <a:chExt cx="58" cy="313"/>
            </a:xfrm>
          </p:grpSpPr>
          <p:sp>
            <p:nvSpPr>
              <p:cNvPr id="10437" name="Freeform 124"/>
              <p:cNvSpPr>
                <a:spLocks noChangeArrowheads="1"/>
              </p:cNvSpPr>
              <p:nvPr/>
            </p:nvSpPr>
            <p:spPr bwMode="auto">
              <a:xfrm>
                <a:off x="3730"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38" name="Freeform 125"/>
              <p:cNvSpPr>
                <a:spLocks noChangeArrowheads="1"/>
              </p:cNvSpPr>
              <p:nvPr/>
            </p:nvSpPr>
            <p:spPr bwMode="auto">
              <a:xfrm>
                <a:off x="3752"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39" name="Freeform 126"/>
              <p:cNvSpPr>
                <a:spLocks noChangeArrowheads="1"/>
              </p:cNvSpPr>
              <p:nvPr/>
            </p:nvSpPr>
            <p:spPr bwMode="auto">
              <a:xfrm>
                <a:off x="3717"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40" name="Freeform 127"/>
              <p:cNvSpPr>
                <a:spLocks noChangeArrowheads="1"/>
              </p:cNvSpPr>
              <p:nvPr/>
            </p:nvSpPr>
            <p:spPr bwMode="auto">
              <a:xfrm>
                <a:off x="3748"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41" name="Freeform 128"/>
              <p:cNvSpPr>
                <a:spLocks noChangeArrowheads="1"/>
              </p:cNvSpPr>
              <p:nvPr/>
            </p:nvSpPr>
            <p:spPr bwMode="auto">
              <a:xfrm>
                <a:off x="3728"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42" name="Freeform 129"/>
              <p:cNvSpPr>
                <a:spLocks noChangeArrowheads="1"/>
              </p:cNvSpPr>
              <p:nvPr/>
            </p:nvSpPr>
            <p:spPr bwMode="auto">
              <a:xfrm>
                <a:off x="3717"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23" name="Group 130"/>
            <p:cNvGrpSpPr>
              <a:grpSpLocks/>
            </p:cNvGrpSpPr>
            <p:nvPr/>
          </p:nvGrpSpPr>
          <p:grpSpPr bwMode="auto">
            <a:xfrm>
              <a:off x="3790" y="2103"/>
              <a:ext cx="58" cy="313"/>
              <a:chOff x="3790" y="2103"/>
              <a:chExt cx="58" cy="313"/>
            </a:xfrm>
          </p:grpSpPr>
          <p:sp>
            <p:nvSpPr>
              <p:cNvPr id="10431" name="Freeform 131"/>
              <p:cNvSpPr>
                <a:spLocks noChangeArrowheads="1"/>
              </p:cNvSpPr>
              <p:nvPr/>
            </p:nvSpPr>
            <p:spPr bwMode="auto">
              <a:xfrm>
                <a:off x="3804"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32" name="Freeform 132"/>
              <p:cNvSpPr>
                <a:spLocks noChangeArrowheads="1"/>
              </p:cNvSpPr>
              <p:nvPr/>
            </p:nvSpPr>
            <p:spPr bwMode="auto">
              <a:xfrm>
                <a:off x="3825"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33" name="Freeform 133"/>
              <p:cNvSpPr>
                <a:spLocks noChangeArrowheads="1"/>
              </p:cNvSpPr>
              <p:nvPr/>
            </p:nvSpPr>
            <p:spPr bwMode="auto">
              <a:xfrm>
                <a:off x="3790"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34" name="Freeform 134"/>
              <p:cNvSpPr>
                <a:spLocks noChangeArrowheads="1"/>
              </p:cNvSpPr>
              <p:nvPr/>
            </p:nvSpPr>
            <p:spPr bwMode="auto">
              <a:xfrm>
                <a:off x="3821"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35" name="Freeform 135"/>
              <p:cNvSpPr>
                <a:spLocks noChangeArrowheads="1"/>
              </p:cNvSpPr>
              <p:nvPr/>
            </p:nvSpPr>
            <p:spPr bwMode="auto">
              <a:xfrm>
                <a:off x="3801"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36" name="Freeform 136"/>
              <p:cNvSpPr>
                <a:spLocks noChangeArrowheads="1"/>
              </p:cNvSpPr>
              <p:nvPr/>
            </p:nvSpPr>
            <p:spPr bwMode="auto">
              <a:xfrm>
                <a:off x="3790"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24" name="Group 137"/>
            <p:cNvGrpSpPr>
              <a:grpSpLocks/>
            </p:cNvGrpSpPr>
            <p:nvPr/>
          </p:nvGrpSpPr>
          <p:grpSpPr bwMode="auto">
            <a:xfrm>
              <a:off x="3864" y="2103"/>
              <a:ext cx="58" cy="313"/>
              <a:chOff x="3864" y="2103"/>
              <a:chExt cx="58" cy="313"/>
            </a:xfrm>
          </p:grpSpPr>
          <p:sp>
            <p:nvSpPr>
              <p:cNvPr id="10425" name="Freeform 138"/>
              <p:cNvSpPr>
                <a:spLocks noChangeArrowheads="1"/>
              </p:cNvSpPr>
              <p:nvPr/>
            </p:nvSpPr>
            <p:spPr bwMode="auto">
              <a:xfrm>
                <a:off x="3877"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26" name="Freeform 139"/>
              <p:cNvSpPr>
                <a:spLocks noChangeArrowheads="1"/>
              </p:cNvSpPr>
              <p:nvPr/>
            </p:nvSpPr>
            <p:spPr bwMode="auto">
              <a:xfrm>
                <a:off x="3899"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27" name="Freeform 140"/>
              <p:cNvSpPr>
                <a:spLocks noChangeArrowheads="1"/>
              </p:cNvSpPr>
              <p:nvPr/>
            </p:nvSpPr>
            <p:spPr bwMode="auto">
              <a:xfrm>
                <a:off x="3864"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28" name="Freeform 141"/>
              <p:cNvSpPr>
                <a:spLocks noChangeArrowheads="1"/>
              </p:cNvSpPr>
              <p:nvPr/>
            </p:nvSpPr>
            <p:spPr bwMode="auto">
              <a:xfrm>
                <a:off x="3895"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29" name="Freeform 142"/>
              <p:cNvSpPr>
                <a:spLocks noChangeArrowheads="1"/>
              </p:cNvSpPr>
              <p:nvPr/>
            </p:nvSpPr>
            <p:spPr bwMode="auto">
              <a:xfrm>
                <a:off x="3875"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30" name="Freeform 143"/>
              <p:cNvSpPr>
                <a:spLocks noChangeArrowheads="1"/>
              </p:cNvSpPr>
              <p:nvPr/>
            </p:nvSpPr>
            <p:spPr bwMode="auto">
              <a:xfrm>
                <a:off x="3864"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25" name="Group 144"/>
            <p:cNvGrpSpPr>
              <a:grpSpLocks/>
            </p:cNvGrpSpPr>
            <p:nvPr/>
          </p:nvGrpSpPr>
          <p:grpSpPr bwMode="auto">
            <a:xfrm>
              <a:off x="3937" y="2103"/>
              <a:ext cx="58" cy="313"/>
              <a:chOff x="3937" y="2103"/>
              <a:chExt cx="58" cy="313"/>
            </a:xfrm>
          </p:grpSpPr>
          <p:sp>
            <p:nvSpPr>
              <p:cNvPr id="10419" name="Freeform 145"/>
              <p:cNvSpPr>
                <a:spLocks noChangeArrowheads="1"/>
              </p:cNvSpPr>
              <p:nvPr/>
            </p:nvSpPr>
            <p:spPr bwMode="auto">
              <a:xfrm>
                <a:off x="3951"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20" name="Freeform 146"/>
              <p:cNvSpPr>
                <a:spLocks noChangeArrowheads="1"/>
              </p:cNvSpPr>
              <p:nvPr/>
            </p:nvSpPr>
            <p:spPr bwMode="auto">
              <a:xfrm>
                <a:off x="3972"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21" name="Freeform 147"/>
              <p:cNvSpPr>
                <a:spLocks noChangeArrowheads="1"/>
              </p:cNvSpPr>
              <p:nvPr/>
            </p:nvSpPr>
            <p:spPr bwMode="auto">
              <a:xfrm>
                <a:off x="3937"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22" name="Freeform 148"/>
              <p:cNvSpPr>
                <a:spLocks noChangeArrowheads="1"/>
              </p:cNvSpPr>
              <p:nvPr/>
            </p:nvSpPr>
            <p:spPr bwMode="auto">
              <a:xfrm>
                <a:off x="3968"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23" name="Freeform 149"/>
              <p:cNvSpPr>
                <a:spLocks noChangeArrowheads="1"/>
              </p:cNvSpPr>
              <p:nvPr/>
            </p:nvSpPr>
            <p:spPr bwMode="auto">
              <a:xfrm>
                <a:off x="3948"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24" name="Freeform 150"/>
              <p:cNvSpPr>
                <a:spLocks noChangeArrowheads="1"/>
              </p:cNvSpPr>
              <p:nvPr/>
            </p:nvSpPr>
            <p:spPr bwMode="auto">
              <a:xfrm>
                <a:off x="3937"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26" name="Group 151"/>
            <p:cNvGrpSpPr>
              <a:grpSpLocks/>
            </p:cNvGrpSpPr>
            <p:nvPr/>
          </p:nvGrpSpPr>
          <p:grpSpPr bwMode="auto">
            <a:xfrm>
              <a:off x="4010" y="2103"/>
              <a:ext cx="58" cy="313"/>
              <a:chOff x="4010" y="2103"/>
              <a:chExt cx="58" cy="313"/>
            </a:xfrm>
          </p:grpSpPr>
          <p:sp>
            <p:nvSpPr>
              <p:cNvPr id="10413" name="Freeform 152"/>
              <p:cNvSpPr>
                <a:spLocks noChangeArrowheads="1"/>
              </p:cNvSpPr>
              <p:nvPr/>
            </p:nvSpPr>
            <p:spPr bwMode="auto">
              <a:xfrm>
                <a:off x="4024"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14" name="Freeform 153"/>
              <p:cNvSpPr>
                <a:spLocks noChangeArrowheads="1"/>
              </p:cNvSpPr>
              <p:nvPr/>
            </p:nvSpPr>
            <p:spPr bwMode="auto">
              <a:xfrm>
                <a:off x="4046"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15" name="Freeform 154"/>
              <p:cNvSpPr>
                <a:spLocks noChangeArrowheads="1"/>
              </p:cNvSpPr>
              <p:nvPr/>
            </p:nvSpPr>
            <p:spPr bwMode="auto">
              <a:xfrm>
                <a:off x="4010"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16" name="Freeform 155"/>
              <p:cNvSpPr>
                <a:spLocks noChangeArrowheads="1"/>
              </p:cNvSpPr>
              <p:nvPr/>
            </p:nvSpPr>
            <p:spPr bwMode="auto">
              <a:xfrm>
                <a:off x="4042"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17" name="Freeform 156"/>
              <p:cNvSpPr>
                <a:spLocks noChangeArrowheads="1"/>
              </p:cNvSpPr>
              <p:nvPr/>
            </p:nvSpPr>
            <p:spPr bwMode="auto">
              <a:xfrm>
                <a:off x="4022"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18" name="Freeform 157"/>
              <p:cNvSpPr>
                <a:spLocks noChangeArrowheads="1"/>
              </p:cNvSpPr>
              <p:nvPr/>
            </p:nvSpPr>
            <p:spPr bwMode="auto">
              <a:xfrm>
                <a:off x="4010"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27" name="Group 158"/>
            <p:cNvGrpSpPr>
              <a:grpSpLocks/>
            </p:cNvGrpSpPr>
            <p:nvPr/>
          </p:nvGrpSpPr>
          <p:grpSpPr bwMode="auto">
            <a:xfrm>
              <a:off x="4084" y="2103"/>
              <a:ext cx="58" cy="313"/>
              <a:chOff x="4084" y="2103"/>
              <a:chExt cx="58" cy="313"/>
            </a:xfrm>
          </p:grpSpPr>
          <p:sp>
            <p:nvSpPr>
              <p:cNvPr id="10407" name="Freeform 159"/>
              <p:cNvSpPr>
                <a:spLocks noChangeArrowheads="1"/>
              </p:cNvSpPr>
              <p:nvPr/>
            </p:nvSpPr>
            <p:spPr bwMode="auto">
              <a:xfrm>
                <a:off x="4098"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08" name="Freeform 160"/>
              <p:cNvSpPr>
                <a:spLocks noChangeArrowheads="1"/>
              </p:cNvSpPr>
              <p:nvPr/>
            </p:nvSpPr>
            <p:spPr bwMode="auto">
              <a:xfrm>
                <a:off x="4119"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09" name="Freeform 161"/>
              <p:cNvSpPr>
                <a:spLocks noChangeArrowheads="1"/>
              </p:cNvSpPr>
              <p:nvPr/>
            </p:nvSpPr>
            <p:spPr bwMode="auto">
              <a:xfrm>
                <a:off x="4084"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10" name="Freeform 162"/>
              <p:cNvSpPr>
                <a:spLocks noChangeArrowheads="1"/>
              </p:cNvSpPr>
              <p:nvPr/>
            </p:nvSpPr>
            <p:spPr bwMode="auto">
              <a:xfrm>
                <a:off x="4115"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11" name="Freeform 163"/>
              <p:cNvSpPr>
                <a:spLocks noChangeArrowheads="1"/>
              </p:cNvSpPr>
              <p:nvPr/>
            </p:nvSpPr>
            <p:spPr bwMode="auto">
              <a:xfrm>
                <a:off x="4095"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12" name="Freeform 164"/>
              <p:cNvSpPr>
                <a:spLocks noChangeArrowheads="1"/>
              </p:cNvSpPr>
              <p:nvPr/>
            </p:nvSpPr>
            <p:spPr bwMode="auto">
              <a:xfrm>
                <a:off x="4084"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28" name="Group 165"/>
            <p:cNvGrpSpPr>
              <a:grpSpLocks/>
            </p:cNvGrpSpPr>
            <p:nvPr/>
          </p:nvGrpSpPr>
          <p:grpSpPr bwMode="auto">
            <a:xfrm>
              <a:off x="4157" y="2103"/>
              <a:ext cx="58" cy="313"/>
              <a:chOff x="4157" y="2103"/>
              <a:chExt cx="58" cy="313"/>
            </a:xfrm>
          </p:grpSpPr>
          <p:sp>
            <p:nvSpPr>
              <p:cNvPr id="10401" name="Freeform 166"/>
              <p:cNvSpPr>
                <a:spLocks noChangeArrowheads="1"/>
              </p:cNvSpPr>
              <p:nvPr/>
            </p:nvSpPr>
            <p:spPr bwMode="auto">
              <a:xfrm>
                <a:off x="4171"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02" name="Freeform 167"/>
              <p:cNvSpPr>
                <a:spLocks noChangeArrowheads="1"/>
              </p:cNvSpPr>
              <p:nvPr/>
            </p:nvSpPr>
            <p:spPr bwMode="auto">
              <a:xfrm>
                <a:off x="4193"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403" name="Freeform 168"/>
              <p:cNvSpPr>
                <a:spLocks noChangeArrowheads="1"/>
              </p:cNvSpPr>
              <p:nvPr/>
            </p:nvSpPr>
            <p:spPr bwMode="auto">
              <a:xfrm>
                <a:off x="4157"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404" name="Freeform 169"/>
              <p:cNvSpPr>
                <a:spLocks noChangeArrowheads="1"/>
              </p:cNvSpPr>
              <p:nvPr/>
            </p:nvSpPr>
            <p:spPr bwMode="auto">
              <a:xfrm>
                <a:off x="4189"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405" name="Freeform 170"/>
              <p:cNvSpPr>
                <a:spLocks noChangeArrowheads="1"/>
              </p:cNvSpPr>
              <p:nvPr/>
            </p:nvSpPr>
            <p:spPr bwMode="auto">
              <a:xfrm>
                <a:off x="4169"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06" name="Freeform 171"/>
              <p:cNvSpPr>
                <a:spLocks noChangeArrowheads="1"/>
              </p:cNvSpPr>
              <p:nvPr/>
            </p:nvSpPr>
            <p:spPr bwMode="auto">
              <a:xfrm>
                <a:off x="4157"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29" name="Group 172"/>
            <p:cNvGrpSpPr>
              <a:grpSpLocks/>
            </p:cNvGrpSpPr>
            <p:nvPr/>
          </p:nvGrpSpPr>
          <p:grpSpPr bwMode="auto">
            <a:xfrm>
              <a:off x="4231" y="2103"/>
              <a:ext cx="58" cy="313"/>
              <a:chOff x="4231" y="2103"/>
              <a:chExt cx="58" cy="313"/>
            </a:xfrm>
          </p:grpSpPr>
          <p:sp>
            <p:nvSpPr>
              <p:cNvPr id="10395" name="Freeform 173"/>
              <p:cNvSpPr>
                <a:spLocks noChangeArrowheads="1"/>
              </p:cNvSpPr>
              <p:nvPr/>
            </p:nvSpPr>
            <p:spPr bwMode="auto">
              <a:xfrm>
                <a:off x="4245"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96" name="Freeform 174"/>
              <p:cNvSpPr>
                <a:spLocks noChangeArrowheads="1"/>
              </p:cNvSpPr>
              <p:nvPr/>
            </p:nvSpPr>
            <p:spPr bwMode="auto">
              <a:xfrm>
                <a:off x="4266"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97" name="Freeform 175"/>
              <p:cNvSpPr>
                <a:spLocks noChangeArrowheads="1"/>
              </p:cNvSpPr>
              <p:nvPr/>
            </p:nvSpPr>
            <p:spPr bwMode="auto">
              <a:xfrm>
                <a:off x="4231"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98" name="Freeform 176"/>
              <p:cNvSpPr>
                <a:spLocks noChangeArrowheads="1"/>
              </p:cNvSpPr>
              <p:nvPr/>
            </p:nvSpPr>
            <p:spPr bwMode="auto">
              <a:xfrm>
                <a:off x="4262"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99" name="Freeform 177"/>
              <p:cNvSpPr>
                <a:spLocks noChangeArrowheads="1"/>
              </p:cNvSpPr>
              <p:nvPr/>
            </p:nvSpPr>
            <p:spPr bwMode="auto">
              <a:xfrm>
                <a:off x="4242"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400" name="Freeform 178"/>
              <p:cNvSpPr>
                <a:spLocks noChangeArrowheads="1"/>
              </p:cNvSpPr>
              <p:nvPr/>
            </p:nvSpPr>
            <p:spPr bwMode="auto">
              <a:xfrm>
                <a:off x="4231"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30" name="Group 179"/>
            <p:cNvGrpSpPr>
              <a:grpSpLocks/>
            </p:cNvGrpSpPr>
            <p:nvPr/>
          </p:nvGrpSpPr>
          <p:grpSpPr bwMode="auto">
            <a:xfrm>
              <a:off x="4304" y="2103"/>
              <a:ext cx="58" cy="313"/>
              <a:chOff x="4304" y="2103"/>
              <a:chExt cx="58" cy="313"/>
            </a:xfrm>
          </p:grpSpPr>
          <p:sp>
            <p:nvSpPr>
              <p:cNvPr id="10389" name="Freeform 180"/>
              <p:cNvSpPr>
                <a:spLocks noChangeArrowheads="1"/>
              </p:cNvSpPr>
              <p:nvPr/>
            </p:nvSpPr>
            <p:spPr bwMode="auto">
              <a:xfrm>
                <a:off x="4318"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90" name="Freeform 181"/>
              <p:cNvSpPr>
                <a:spLocks noChangeArrowheads="1"/>
              </p:cNvSpPr>
              <p:nvPr/>
            </p:nvSpPr>
            <p:spPr bwMode="auto">
              <a:xfrm>
                <a:off x="4340"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91" name="Freeform 182"/>
              <p:cNvSpPr>
                <a:spLocks noChangeArrowheads="1"/>
              </p:cNvSpPr>
              <p:nvPr/>
            </p:nvSpPr>
            <p:spPr bwMode="auto">
              <a:xfrm>
                <a:off x="4304"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92" name="Freeform 183"/>
              <p:cNvSpPr>
                <a:spLocks noChangeArrowheads="1"/>
              </p:cNvSpPr>
              <p:nvPr/>
            </p:nvSpPr>
            <p:spPr bwMode="auto">
              <a:xfrm>
                <a:off x="4336"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93" name="Freeform 184"/>
              <p:cNvSpPr>
                <a:spLocks noChangeArrowheads="1"/>
              </p:cNvSpPr>
              <p:nvPr/>
            </p:nvSpPr>
            <p:spPr bwMode="auto">
              <a:xfrm>
                <a:off x="4315"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94" name="Freeform 185"/>
              <p:cNvSpPr>
                <a:spLocks noChangeArrowheads="1"/>
              </p:cNvSpPr>
              <p:nvPr/>
            </p:nvSpPr>
            <p:spPr bwMode="auto">
              <a:xfrm>
                <a:off x="4304"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31" name="Group 186"/>
            <p:cNvGrpSpPr>
              <a:grpSpLocks/>
            </p:cNvGrpSpPr>
            <p:nvPr/>
          </p:nvGrpSpPr>
          <p:grpSpPr bwMode="auto">
            <a:xfrm>
              <a:off x="4378" y="2103"/>
              <a:ext cx="58" cy="313"/>
              <a:chOff x="4378" y="2103"/>
              <a:chExt cx="58" cy="313"/>
            </a:xfrm>
          </p:grpSpPr>
          <p:sp>
            <p:nvSpPr>
              <p:cNvPr id="10383" name="Freeform 187"/>
              <p:cNvSpPr>
                <a:spLocks noChangeArrowheads="1"/>
              </p:cNvSpPr>
              <p:nvPr/>
            </p:nvSpPr>
            <p:spPr bwMode="auto">
              <a:xfrm>
                <a:off x="4392"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84" name="Freeform 188"/>
              <p:cNvSpPr>
                <a:spLocks noChangeArrowheads="1"/>
              </p:cNvSpPr>
              <p:nvPr/>
            </p:nvSpPr>
            <p:spPr bwMode="auto">
              <a:xfrm>
                <a:off x="4413"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85" name="Freeform 189"/>
              <p:cNvSpPr>
                <a:spLocks noChangeArrowheads="1"/>
              </p:cNvSpPr>
              <p:nvPr/>
            </p:nvSpPr>
            <p:spPr bwMode="auto">
              <a:xfrm>
                <a:off x="4378"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86" name="Freeform 190"/>
              <p:cNvSpPr>
                <a:spLocks noChangeArrowheads="1"/>
              </p:cNvSpPr>
              <p:nvPr/>
            </p:nvSpPr>
            <p:spPr bwMode="auto">
              <a:xfrm>
                <a:off x="4409"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87" name="Freeform 191"/>
              <p:cNvSpPr>
                <a:spLocks noChangeArrowheads="1"/>
              </p:cNvSpPr>
              <p:nvPr/>
            </p:nvSpPr>
            <p:spPr bwMode="auto">
              <a:xfrm>
                <a:off x="4389"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88" name="Freeform 192"/>
              <p:cNvSpPr>
                <a:spLocks noChangeArrowheads="1"/>
              </p:cNvSpPr>
              <p:nvPr/>
            </p:nvSpPr>
            <p:spPr bwMode="auto">
              <a:xfrm>
                <a:off x="4378"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58" name="Group 193"/>
            <p:cNvGrpSpPr>
              <a:grpSpLocks/>
            </p:cNvGrpSpPr>
            <p:nvPr/>
          </p:nvGrpSpPr>
          <p:grpSpPr bwMode="auto">
            <a:xfrm>
              <a:off x="4451" y="2103"/>
              <a:ext cx="58" cy="313"/>
              <a:chOff x="4451" y="2103"/>
              <a:chExt cx="58" cy="313"/>
            </a:xfrm>
          </p:grpSpPr>
          <p:sp>
            <p:nvSpPr>
              <p:cNvPr id="10377" name="Freeform 194"/>
              <p:cNvSpPr>
                <a:spLocks noChangeArrowheads="1"/>
              </p:cNvSpPr>
              <p:nvPr/>
            </p:nvSpPr>
            <p:spPr bwMode="auto">
              <a:xfrm>
                <a:off x="4465"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78" name="Freeform 195"/>
              <p:cNvSpPr>
                <a:spLocks noChangeArrowheads="1"/>
              </p:cNvSpPr>
              <p:nvPr/>
            </p:nvSpPr>
            <p:spPr bwMode="auto">
              <a:xfrm>
                <a:off x="4486"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79" name="Freeform 196"/>
              <p:cNvSpPr>
                <a:spLocks noChangeArrowheads="1"/>
              </p:cNvSpPr>
              <p:nvPr/>
            </p:nvSpPr>
            <p:spPr bwMode="auto">
              <a:xfrm>
                <a:off x="4451"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80" name="Freeform 197"/>
              <p:cNvSpPr>
                <a:spLocks noChangeArrowheads="1"/>
              </p:cNvSpPr>
              <p:nvPr/>
            </p:nvSpPr>
            <p:spPr bwMode="auto">
              <a:xfrm>
                <a:off x="4483"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81" name="Freeform 198"/>
              <p:cNvSpPr>
                <a:spLocks noChangeArrowheads="1"/>
              </p:cNvSpPr>
              <p:nvPr/>
            </p:nvSpPr>
            <p:spPr bwMode="auto">
              <a:xfrm>
                <a:off x="4462"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82" name="Freeform 199"/>
              <p:cNvSpPr>
                <a:spLocks noChangeArrowheads="1"/>
              </p:cNvSpPr>
              <p:nvPr/>
            </p:nvSpPr>
            <p:spPr bwMode="auto">
              <a:xfrm>
                <a:off x="4451"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59" name="Group 200"/>
            <p:cNvGrpSpPr>
              <a:grpSpLocks/>
            </p:cNvGrpSpPr>
            <p:nvPr/>
          </p:nvGrpSpPr>
          <p:grpSpPr bwMode="auto">
            <a:xfrm>
              <a:off x="4525" y="2103"/>
              <a:ext cx="58" cy="313"/>
              <a:chOff x="4525" y="2103"/>
              <a:chExt cx="58" cy="313"/>
            </a:xfrm>
          </p:grpSpPr>
          <p:sp>
            <p:nvSpPr>
              <p:cNvPr id="10371" name="Freeform 201"/>
              <p:cNvSpPr>
                <a:spLocks noChangeArrowheads="1"/>
              </p:cNvSpPr>
              <p:nvPr/>
            </p:nvSpPr>
            <p:spPr bwMode="auto">
              <a:xfrm>
                <a:off x="4539"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72" name="Freeform 202"/>
              <p:cNvSpPr>
                <a:spLocks noChangeArrowheads="1"/>
              </p:cNvSpPr>
              <p:nvPr/>
            </p:nvSpPr>
            <p:spPr bwMode="auto">
              <a:xfrm>
                <a:off x="4560"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73" name="Freeform 203"/>
              <p:cNvSpPr>
                <a:spLocks noChangeArrowheads="1"/>
              </p:cNvSpPr>
              <p:nvPr/>
            </p:nvSpPr>
            <p:spPr bwMode="auto">
              <a:xfrm>
                <a:off x="4525"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74" name="Freeform 204"/>
              <p:cNvSpPr>
                <a:spLocks noChangeArrowheads="1"/>
              </p:cNvSpPr>
              <p:nvPr/>
            </p:nvSpPr>
            <p:spPr bwMode="auto">
              <a:xfrm>
                <a:off x="4556"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75" name="Freeform 205"/>
              <p:cNvSpPr>
                <a:spLocks noChangeArrowheads="1"/>
              </p:cNvSpPr>
              <p:nvPr/>
            </p:nvSpPr>
            <p:spPr bwMode="auto">
              <a:xfrm>
                <a:off x="4536"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76" name="Freeform 206"/>
              <p:cNvSpPr>
                <a:spLocks noChangeArrowheads="1"/>
              </p:cNvSpPr>
              <p:nvPr/>
            </p:nvSpPr>
            <p:spPr bwMode="auto">
              <a:xfrm>
                <a:off x="4525"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grpSp>
        <p:nvGrpSpPr>
          <p:cNvPr id="10360" name="Group 207"/>
          <p:cNvGrpSpPr>
            <a:grpSpLocks/>
          </p:cNvGrpSpPr>
          <p:nvPr/>
        </p:nvGrpSpPr>
        <p:grpSpPr bwMode="auto">
          <a:xfrm>
            <a:off x="7289800" y="3338513"/>
            <a:ext cx="1492250" cy="496887"/>
            <a:chOff x="4592" y="2103"/>
            <a:chExt cx="940" cy="313"/>
          </a:xfrm>
        </p:grpSpPr>
        <p:grpSp>
          <p:nvGrpSpPr>
            <p:cNvPr id="10361" name="Group 208"/>
            <p:cNvGrpSpPr>
              <a:grpSpLocks/>
            </p:cNvGrpSpPr>
            <p:nvPr/>
          </p:nvGrpSpPr>
          <p:grpSpPr bwMode="auto">
            <a:xfrm>
              <a:off x="4592" y="2103"/>
              <a:ext cx="58" cy="313"/>
              <a:chOff x="4592" y="2103"/>
              <a:chExt cx="58" cy="313"/>
            </a:xfrm>
          </p:grpSpPr>
          <p:sp>
            <p:nvSpPr>
              <p:cNvPr id="10352" name="Freeform 209"/>
              <p:cNvSpPr>
                <a:spLocks noChangeArrowheads="1"/>
              </p:cNvSpPr>
              <p:nvPr/>
            </p:nvSpPr>
            <p:spPr bwMode="auto">
              <a:xfrm>
                <a:off x="4606"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53" name="Freeform 210"/>
              <p:cNvSpPr>
                <a:spLocks noChangeArrowheads="1"/>
              </p:cNvSpPr>
              <p:nvPr/>
            </p:nvSpPr>
            <p:spPr bwMode="auto">
              <a:xfrm>
                <a:off x="4627"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54" name="Freeform 211"/>
              <p:cNvSpPr>
                <a:spLocks noChangeArrowheads="1"/>
              </p:cNvSpPr>
              <p:nvPr/>
            </p:nvSpPr>
            <p:spPr bwMode="auto">
              <a:xfrm>
                <a:off x="4592"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55" name="Freeform 212"/>
              <p:cNvSpPr>
                <a:spLocks noChangeArrowheads="1"/>
              </p:cNvSpPr>
              <p:nvPr/>
            </p:nvSpPr>
            <p:spPr bwMode="auto">
              <a:xfrm>
                <a:off x="4623"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56" name="Freeform 213"/>
              <p:cNvSpPr>
                <a:spLocks noChangeArrowheads="1"/>
              </p:cNvSpPr>
              <p:nvPr/>
            </p:nvSpPr>
            <p:spPr bwMode="auto">
              <a:xfrm>
                <a:off x="4603"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57" name="Freeform 214"/>
              <p:cNvSpPr>
                <a:spLocks noChangeArrowheads="1"/>
              </p:cNvSpPr>
              <p:nvPr/>
            </p:nvSpPr>
            <p:spPr bwMode="auto">
              <a:xfrm>
                <a:off x="4592"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62" name="Group 215"/>
            <p:cNvGrpSpPr>
              <a:grpSpLocks/>
            </p:cNvGrpSpPr>
            <p:nvPr/>
          </p:nvGrpSpPr>
          <p:grpSpPr bwMode="auto">
            <a:xfrm>
              <a:off x="4665" y="2103"/>
              <a:ext cx="58" cy="313"/>
              <a:chOff x="4665" y="2103"/>
              <a:chExt cx="58" cy="313"/>
            </a:xfrm>
          </p:grpSpPr>
          <p:sp>
            <p:nvSpPr>
              <p:cNvPr id="10346" name="Freeform 216"/>
              <p:cNvSpPr>
                <a:spLocks noChangeArrowheads="1"/>
              </p:cNvSpPr>
              <p:nvPr/>
            </p:nvSpPr>
            <p:spPr bwMode="auto">
              <a:xfrm>
                <a:off x="4679"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47" name="Freeform 217"/>
              <p:cNvSpPr>
                <a:spLocks noChangeArrowheads="1"/>
              </p:cNvSpPr>
              <p:nvPr/>
            </p:nvSpPr>
            <p:spPr bwMode="auto">
              <a:xfrm>
                <a:off x="4701"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48" name="Freeform 218"/>
              <p:cNvSpPr>
                <a:spLocks noChangeArrowheads="1"/>
              </p:cNvSpPr>
              <p:nvPr/>
            </p:nvSpPr>
            <p:spPr bwMode="auto">
              <a:xfrm>
                <a:off x="4665"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49" name="Freeform 219"/>
              <p:cNvSpPr>
                <a:spLocks noChangeArrowheads="1"/>
              </p:cNvSpPr>
              <p:nvPr/>
            </p:nvSpPr>
            <p:spPr bwMode="auto">
              <a:xfrm>
                <a:off x="4697"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50" name="Freeform 220"/>
              <p:cNvSpPr>
                <a:spLocks noChangeArrowheads="1"/>
              </p:cNvSpPr>
              <p:nvPr/>
            </p:nvSpPr>
            <p:spPr bwMode="auto">
              <a:xfrm>
                <a:off x="4676"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51" name="Freeform 221"/>
              <p:cNvSpPr>
                <a:spLocks noChangeArrowheads="1"/>
              </p:cNvSpPr>
              <p:nvPr/>
            </p:nvSpPr>
            <p:spPr bwMode="auto">
              <a:xfrm>
                <a:off x="4665"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63" name="Group 222"/>
            <p:cNvGrpSpPr>
              <a:grpSpLocks/>
            </p:cNvGrpSpPr>
            <p:nvPr/>
          </p:nvGrpSpPr>
          <p:grpSpPr bwMode="auto">
            <a:xfrm>
              <a:off x="4739" y="2103"/>
              <a:ext cx="58" cy="313"/>
              <a:chOff x="4739" y="2103"/>
              <a:chExt cx="58" cy="313"/>
            </a:xfrm>
          </p:grpSpPr>
          <p:sp>
            <p:nvSpPr>
              <p:cNvPr id="10340" name="Freeform 223"/>
              <p:cNvSpPr>
                <a:spLocks noChangeArrowheads="1"/>
              </p:cNvSpPr>
              <p:nvPr/>
            </p:nvSpPr>
            <p:spPr bwMode="auto">
              <a:xfrm>
                <a:off x="4753"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41" name="Freeform 224"/>
              <p:cNvSpPr>
                <a:spLocks noChangeArrowheads="1"/>
              </p:cNvSpPr>
              <p:nvPr/>
            </p:nvSpPr>
            <p:spPr bwMode="auto">
              <a:xfrm>
                <a:off x="4774"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42" name="Freeform 225"/>
              <p:cNvSpPr>
                <a:spLocks noChangeArrowheads="1"/>
              </p:cNvSpPr>
              <p:nvPr/>
            </p:nvSpPr>
            <p:spPr bwMode="auto">
              <a:xfrm>
                <a:off x="4739"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43" name="Freeform 226"/>
              <p:cNvSpPr>
                <a:spLocks noChangeArrowheads="1"/>
              </p:cNvSpPr>
              <p:nvPr/>
            </p:nvSpPr>
            <p:spPr bwMode="auto">
              <a:xfrm>
                <a:off x="4770"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44" name="Freeform 227"/>
              <p:cNvSpPr>
                <a:spLocks noChangeArrowheads="1"/>
              </p:cNvSpPr>
              <p:nvPr/>
            </p:nvSpPr>
            <p:spPr bwMode="auto">
              <a:xfrm>
                <a:off x="4750"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45" name="Freeform 228"/>
              <p:cNvSpPr>
                <a:spLocks noChangeArrowheads="1"/>
              </p:cNvSpPr>
              <p:nvPr/>
            </p:nvSpPr>
            <p:spPr bwMode="auto">
              <a:xfrm>
                <a:off x="4739"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64" name="Group 229"/>
            <p:cNvGrpSpPr>
              <a:grpSpLocks/>
            </p:cNvGrpSpPr>
            <p:nvPr/>
          </p:nvGrpSpPr>
          <p:grpSpPr bwMode="auto">
            <a:xfrm>
              <a:off x="4812" y="2103"/>
              <a:ext cx="58" cy="313"/>
              <a:chOff x="4812" y="2103"/>
              <a:chExt cx="58" cy="313"/>
            </a:xfrm>
          </p:grpSpPr>
          <p:sp>
            <p:nvSpPr>
              <p:cNvPr id="10334" name="Freeform 230"/>
              <p:cNvSpPr>
                <a:spLocks noChangeArrowheads="1"/>
              </p:cNvSpPr>
              <p:nvPr/>
            </p:nvSpPr>
            <p:spPr bwMode="auto">
              <a:xfrm>
                <a:off x="4826"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35" name="Freeform 231"/>
              <p:cNvSpPr>
                <a:spLocks noChangeArrowheads="1"/>
              </p:cNvSpPr>
              <p:nvPr/>
            </p:nvSpPr>
            <p:spPr bwMode="auto">
              <a:xfrm>
                <a:off x="4847"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36" name="Freeform 232"/>
              <p:cNvSpPr>
                <a:spLocks noChangeArrowheads="1"/>
              </p:cNvSpPr>
              <p:nvPr/>
            </p:nvSpPr>
            <p:spPr bwMode="auto">
              <a:xfrm>
                <a:off x="4812"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37" name="Freeform 233"/>
              <p:cNvSpPr>
                <a:spLocks noChangeArrowheads="1"/>
              </p:cNvSpPr>
              <p:nvPr/>
            </p:nvSpPr>
            <p:spPr bwMode="auto">
              <a:xfrm>
                <a:off x="4844"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38" name="Freeform 234"/>
              <p:cNvSpPr>
                <a:spLocks noChangeArrowheads="1"/>
              </p:cNvSpPr>
              <p:nvPr/>
            </p:nvSpPr>
            <p:spPr bwMode="auto">
              <a:xfrm>
                <a:off x="4823"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39" name="Freeform 235"/>
              <p:cNvSpPr>
                <a:spLocks noChangeArrowheads="1"/>
              </p:cNvSpPr>
              <p:nvPr/>
            </p:nvSpPr>
            <p:spPr bwMode="auto">
              <a:xfrm>
                <a:off x="4812"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65" name="Group 236"/>
            <p:cNvGrpSpPr>
              <a:grpSpLocks/>
            </p:cNvGrpSpPr>
            <p:nvPr/>
          </p:nvGrpSpPr>
          <p:grpSpPr bwMode="auto">
            <a:xfrm>
              <a:off x="4886" y="2103"/>
              <a:ext cx="58" cy="313"/>
              <a:chOff x="4886" y="2103"/>
              <a:chExt cx="58" cy="313"/>
            </a:xfrm>
          </p:grpSpPr>
          <p:sp>
            <p:nvSpPr>
              <p:cNvPr id="10328" name="Freeform 237"/>
              <p:cNvSpPr>
                <a:spLocks noChangeArrowheads="1"/>
              </p:cNvSpPr>
              <p:nvPr/>
            </p:nvSpPr>
            <p:spPr bwMode="auto">
              <a:xfrm>
                <a:off x="4900"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29" name="Freeform 238"/>
              <p:cNvSpPr>
                <a:spLocks noChangeArrowheads="1"/>
              </p:cNvSpPr>
              <p:nvPr/>
            </p:nvSpPr>
            <p:spPr bwMode="auto">
              <a:xfrm>
                <a:off x="4921"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30" name="Freeform 239"/>
              <p:cNvSpPr>
                <a:spLocks noChangeArrowheads="1"/>
              </p:cNvSpPr>
              <p:nvPr/>
            </p:nvSpPr>
            <p:spPr bwMode="auto">
              <a:xfrm>
                <a:off x="4886"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31" name="Freeform 240"/>
              <p:cNvSpPr>
                <a:spLocks noChangeArrowheads="1"/>
              </p:cNvSpPr>
              <p:nvPr/>
            </p:nvSpPr>
            <p:spPr bwMode="auto">
              <a:xfrm>
                <a:off x="4917"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32" name="Freeform 241"/>
              <p:cNvSpPr>
                <a:spLocks noChangeArrowheads="1"/>
              </p:cNvSpPr>
              <p:nvPr/>
            </p:nvSpPr>
            <p:spPr bwMode="auto">
              <a:xfrm>
                <a:off x="4897"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33" name="Freeform 242"/>
              <p:cNvSpPr>
                <a:spLocks noChangeArrowheads="1"/>
              </p:cNvSpPr>
              <p:nvPr/>
            </p:nvSpPr>
            <p:spPr bwMode="auto">
              <a:xfrm>
                <a:off x="4886"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66" name="Group 243"/>
            <p:cNvGrpSpPr>
              <a:grpSpLocks/>
            </p:cNvGrpSpPr>
            <p:nvPr/>
          </p:nvGrpSpPr>
          <p:grpSpPr bwMode="auto">
            <a:xfrm>
              <a:off x="4959" y="2103"/>
              <a:ext cx="58" cy="313"/>
              <a:chOff x="4959" y="2103"/>
              <a:chExt cx="58" cy="313"/>
            </a:xfrm>
          </p:grpSpPr>
          <p:sp>
            <p:nvSpPr>
              <p:cNvPr id="10322" name="Freeform 244"/>
              <p:cNvSpPr>
                <a:spLocks noChangeArrowheads="1"/>
              </p:cNvSpPr>
              <p:nvPr/>
            </p:nvSpPr>
            <p:spPr bwMode="auto">
              <a:xfrm>
                <a:off x="4973"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23" name="Freeform 245"/>
              <p:cNvSpPr>
                <a:spLocks noChangeArrowheads="1"/>
              </p:cNvSpPr>
              <p:nvPr/>
            </p:nvSpPr>
            <p:spPr bwMode="auto">
              <a:xfrm>
                <a:off x="4994"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24" name="Freeform 246"/>
              <p:cNvSpPr>
                <a:spLocks noChangeArrowheads="1"/>
              </p:cNvSpPr>
              <p:nvPr/>
            </p:nvSpPr>
            <p:spPr bwMode="auto">
              <a:xfrm>
                <a:off x="4959"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25" name="Freeform 247"/>
              <p:cNvSpPr>
                <a:spLocks noChangeArrowheads="1"/>
              </p:cNvSpPr>
              <p:nvPr/>
            </p:nvSpPr>
            <p:spPr bwMode="auto">
              <a:xfrm>
                <a:off x="4991"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26" name="Freeform 248"/>
              <p:cNvSpPr>
                <a:spLocks noChangeArrowheads="1"/>
              </p:cNvSpPr>
              <p:nvPr/>
            </p:nvSpPr>
            <p:spPr bwMode="auto">
              <a:xfrm>
                <a:off x="4970"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27" name="Freeform 249"/>
              <p:cNvSpPr>
                <a:spLocks noChangeArrowheads="1"/>
              </p:cNvSpPr>
              <p:nvPr/>
            </p:nvSpPr>
            <p:spPr bwMode="auto">
              <a:xfrm>
                <a:off x="4959"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67" name="Group 250"/>
            <p:cNvGrpSpPr>
              <a:grpSpLocks/>
            </p:cNvGrpSpPr>
            <p:nvPr/>
          </p:nvGrpSpPr>
          <p:grpSpPr bwMode="auto">
            <a:xfrm>
              <a:off x="5033" y="2103"/>
              <a:ext cx="58" cy="313"/>
              <a:chOff x="5033" y="2103"/>
              <a:chExt cx="58" cy="313"/>
            </a:xfrm>
          </p:grpSpPr>
          <p:sp>
            <p:nvSpPr>
              <p:cNvPr id="10316" name="Freeform 251"/>
              <p:cNvSpPr>
                <a:spLocks noChangeArrowheads="1"/>
              </p:cNvSpPr>
              <p:nvPr/>
            </p:nvSpPr>
            <p:spPr bwMode="auto">
              <a:xfrm>
                <a:off x="5047"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17" name="Freeform 252"/>
              <p:cNvSpPr>
                <a:spLocks noChangeArrowheads="1"/>
              </p:cNvSpPr>
              <p:nvPr/>
            </p:nvSpPr>
            <p:spPr bwMode="auto">
              <a:xfrm>
                <a:off x="5068"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18" name="Freeform 253"/>
              <p:cNvSpPr>
                <a:spLocks noChangeArrowheads="1"/>
              </p:cNvSpPr>
              <p:nvPr/>
            </p:nvSpPr>
            <p:spPr bwMode="auto">
              <a:xfrm>
                <a:off x="5033"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19" name="Freeform 254"/>
              <p:cNvSpPr>
                <a:spLocks noChangeArrowheads="1"/>
              </p:cNvSpPr>
              <p:nvPr/>
            </p:nvSpPr>
            <p:spPr bwMode="auto">
              <a:xfrm>
                <a:off x="5064"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20" name="Freeform 255"/>
              <p:cNvSpPr>
                <a:spLocks noChangeArrowheads="1"/>
              </p:cNvSpPr>
              <p:nvPr/>
            </p:nvSpPr>
            <p:spPr bwMode="auto">
              <a:xfrm>
                <a:off x="5044"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21" name="Freeform 256"/>
              <p:cNvSpPr>
                <a:spLocks noChangeArrowheads="1"/>
              </p:cNvSpPr>
              <p:nvPr/>
            </p:nvSpPr>
            <p:spPr bwMode="auto">
              <a:xfrm>
                <a:off x="5033"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68" name="Group 257"/>
            <p:cNvGrpSpPr>
              <a:grpSpLocks/>
            </p:cNvGrpSpPr>
            <p:nvPr/>
          </p:nvGrpSpPr>
          <p:grpSpPr bwMode="auto">
            <a:xfrm>
              <a:off x="5106" y="2103"/>
              <a:ext cx="58" cy="313"/>
              <a:chOff x="5106" y="2103"/>
              <a:chExt cx="58" cy="313"/>
            </a:xfrm>
          </p:grpSpPr>
          <p:sp>
            <p:nvSpPr>
              <p:cNvPr id="10310" name="Freeform 258"/>
              <p:cNvSpPr>
                <a:spLocks noChangeArrowheads="1"/>
              </p:cNvSpPr>
              <p:nvPr/>
            </p:nvSpPr>
            <p:spPr bwMode="auto">
              <a:xfrm>
                <a:off x="5120"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11" name="Freeform 259"/>
              <p:cNvSpPr>
                <a:spLocks noChangeArrowheads="1"/>
              </p:cNvSpPr>
              <p:nvPr/>
            </p:nvSpPr>
            <p:spPr bwMode="auto">
              <a:xfrm>
                <a:off x="5141"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12" name="Freeform 260"/>
              <p:cNvSpPr>
                <a:spLocks noChangeArrowheads="1"/>
              </p:cNvSpPr>
              <p:nvPr/>
            </p:nvSpPr>
            <p:spPr bwMode="auto">
              <a:xfrm>
                <a:off x="5106"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13" name="Freeform 261"/>
              <p:cNvSpPr>
                <a:spLocks noChangeArrowheads="1"/>
              </p:cNvSpPr>
              <p:nvPr/>
            </p:nvSpPr>
            <p:spPr bwMode="auto">
              <a:xfrm>
                <a:off x="5138"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14" name="Freeform 262"/>
              <p:cNvSpPr>
                <a:spLocks noChangeArrowheads="1"/>
              </p:cNvSpPr>
              <p:nvPr/>
            </p:nvSpPr>
            <p:spPr bwMode="auto">
              <a:xfrm>
                <a:off x="5117"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15" name="Freeform 263"/>
              <p:cNvSpPr>
                <a:spLocks noChangeArrowheads="1"/>
              </p:cNvSpPr>
              <p:nvPr/>
            </p:nvSpPr>
            <p:spPr bwMode="auto">
              <a:xfrm>
                <a:off x="5106"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69" name="Group 264"/>
            <p:cNvGrpSpPr>
              <a:grpSpLocks/>
            </p:cNvGrpSpPr>
            <p:nvPr/>
          </p:nvGrpSpPr>
          <p:grpSpPr bwMode="auto">
            <a:xfrm>
              <a:off x="5180" y="2103"/>
              <a:ext cx="58" cy="313"/>
              <a:chOff x="5180" y="2103"/>
              <a:chExt cx="58" cy="313"/>
            </a:xfrm>
          </p:grpSpPr>
          <p:sp>
            <p:nvSpPr>
              <p:cNvPr id="10304" name="Freeform 265"/>
              <p:cNvSpPr>
                <a:spLocks noChangeArrowheads="1"/>
              </p:cNvSpPr>
              <p:nvPr/>
            </p:nvSpPr>
            <p:spPr bwMode="auto">
              <a:xfrm>
                <a:off x="5194"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05" name="Freeform 266"/>
              <p:cNvSpPr>
                <a:spLocks noChangeArrowheads="1"/>
              </p:cNvSpPr>
              <p:nvPr/>
            </p:nvSpPr>
            <p:spPr bwMode="auto">
              <a:xfrm>
                <a:off x="5215"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06" name="Freeform 267"/>
              <p:cNvSpPr>
                <a:spLocks noChangeArrowheads="1"/>
              </p:cNvSpPr>
              <p:nvPr/>
            </p:nvSpPr>
            <p:spPr bwMode="auto">
              <a:xfrm>
                <a:off x="5180"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07" name="Freeform 268"/>
              <p:cNvSpPr>
                <a:spLocks noChangeArrowheads="1"/>
              </p:cNvSpPr>
              <p:nvPr/>
            </p:nvSpPr>
            <p:spPr bwMode="auto">
              <a:xfrm>
                <a:off x="5211"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08" name="Freeform 269"/>
              <p:cNvSpPr>
                <a:spLocks noChangeArrowheads="1"/>
              </p:cNvSpPr>
              <p:nvPr/>
            </p:nvSpPr>
            <p:spPr bwMode="auto">
              <a:xfrm>
                <a:off x="5191"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09" name="Freeform 270"/>
              <p:cNvSpPr>
                <a:spLocks noChangeArrowheads="1"/>
              </p:cNvSpPr>
              <p:nvPr/>
            </p:nvSpPr>
            <p:spPr bwMode="auto">
              <a:xfrm>
                <a:off x="5180"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370" name="Group 271"/>
            <p:cNvGrpSpPr>
              <a:grpSpLocks/>
            </p:cNvGrpSpPr>
            <p:nvPr/>
          </p:nvGrpSpPr>
          <p:grpSpPr bwMode="auto">
            <a:xfrm>
              <a:off x="5253" y="2103"/>
              <a:ext cx="58" cy="313"/>
              <a:chOff x="5253" y="2103"/>
              <a:chExt cx="58" cy="313"/>
            </a:xfrm>
          </p:grpSpPr>
          <p:sp>
            <p:nvSpPr>
              <p:cNvPr id="10298" name="Freeform 272"/>
              <p:cNvSpPr>
                <a:spLocks noChangeArrowheads="1"/>
              </p:cNvSpPr>
              <p:nvPr/>
            </p:nvSpPr>
            <p:spPr bwMode="auto">
              <a:xfrm>
                <a:off x="5267"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299" name="Freeform 273"/>
              <p:cNvSpPr>
                <a:spLocks noChangeArrowheads="1"/>
              </p:cNvSpPr>
              <p:nvPr/>
            </p:nvSpPr>
            <p:spPr bwMode="auto">
              <a:xfrm>
                <a:off x="5289"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300" name="Freeform 274"/>
              <p:cNvSpPr>
                <a:spLocks noChangeArrowheads="1"/>
              </p:cNvSpPr>
              <p:nvPr/>
            </p:nvSpPr>
            <p:spPr bwMode="auto">
              <a:xfrm>
                <a:off x="5253"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301" name="Freeform 275"/>
              <p:cNvSpPr>
                <a:spLocks noChangeArrowheads="1"/>
              </p:cNvSpPr>
              <p:nvPr/>
            </p:nvSpPr>
            <p:spPr bwMode="auto">
              <a:xfrm>
                <a:off x="5285"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302" name="Freeform 276"/>
              <p:cNvSpPr>
                <a:spLocks noChangeArrowheads="1"/>
              </p:cNvSpPr>
              <p:nvPr/>
            </p:nvSpPr>
            <p:spPr bwMode="auto">
              <a:xfrm>
                <a:off x="5265"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303" name="Freeform 277"/>
              <p:cNvSpPr>
                <a:spLocks noChangeArrowheads="1"/>
              </p:cNvSpPr>
              <p:nvPr/>
            </p:nvSpPr>
            <p:spPr bwMode="auto">
              <a:xfrm>
                <a:off x="5253"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449" name="Group 278"/>
            <p:cNvGrpSpPr>
              <a:grpSpLocks/>
            </p:cNvGrpSpPr>
            <p:nvPr/>
          </p:nvGrpSpPr>
          <p:grpSpPr bwMode="auto">
            <a:xfrm>
              <a:off x="5327" y="2103"/>
              <a:ext cx="58" cy="313"/>
              <a:chOff x="5327" y="2103"/>
              <a:chExt cx="58" cy="313"/>
            </a:xfrm>
          </p:grpSpPr>
          <p:sp>
            <p:nvSpPr>
              <p:cNvPr id="10292" name="Freeform 279"/>
              <p:cNvSpPr>
                <a:spLocks noChangeArrowheads="1"/>
              </p:cNvSpPr>
              <p:nvPr/>
            </p:nvSpPr>
            <p:spPr bwMode="auto">
              <a:xfrm>
                <a:off x="5341"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293" name="Freeform 280"/>
              <p:cNvSpPr>
                <a:spLocks noChangeArrowheads="1"/>
              </p:cNvSpPr>
              <p:nvPr/>
            </p:nvSpPr>
            <p:spPr bwMode="auto">
              <a:xfrm>
                <a:off x="5362"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294" name="Freeform 281"/>
              <p:cNvSpPr>
                <a:spLocks noChangeArrowheads="1"/>
              </p:cNvSpPr>
              <p:nvPr/>
            </p:nvSpPr>
            <p:spPr bwMode="auto">
              <a:xfrm>
                <a:off x="5327"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295" name="Freeform 282"/>
              <p:cNvSpPr>
                <a:spLocks noChangeArrowheads="1"/>
              </p:cNvSpPr>
              <p:nvPr/>
            </p:nvSpPr>
            <p:spPr bwMode="auto">
              <a:xfrm>
                <a:off x="5358"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296" name="Freeform 283"/>
              <p:cNvSpPr>
                <a:spLocks noChangeArrowheads="1"/>
              </p:cNvSpPr>
              <p:nvPr/>
            </p:nvSpPr>
            <p:spPr bwMode="auto">
              <a:xfrm>
                <a:off x="5338"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297" name="Freeform 284"/>
              <p:cNvSpPr>
                <a:spLocks noChangeArrowheads="1"/>
              </p:cNvSpPr>
              <p:nvPr/>
            </p:nvSpPr>
            <p:spPr bwMode="auto">
              <a:xfrm>
                <a:off x="5327"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450" name="Group 285"/>
            <p:cNvGrpSpPr>
              <a:grpSpLocks/>
            </p:cNvGrpSpPr>
            <p:nvPr/>
          </p:nvGrpSpPr>
          <p:grpSpPr bwMode="auto">
            <a:xfrm>
              <a:off x="5400" y="2103"/>
              <a:ext cx="58" cy="313"/>
              <a:chOff x="5400" y="2103"/>
              <a:chExt cx="58" cy="313"/>
            </a:xfrm>
          </p:grpSpPr>
          <p:sp>
            <p:nvSpPr>
              <p:cNvPr id="10286" name="Freeform 286"/>
              <p:cNvSpPr>
                <a:spLocks noChangeArrowheads="1"/>
              </p:cNvSpPr>
              <p:nvPr/>
            </p:nvSpPr>
            <p:spPr bwMode="auto">
              <a:xfrm>
                <a:off x="5414"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287" name="Freeform 287"/>
              <p:cNvSpPr>
                <a:spLocks noChangeArrowheads="1"/>
              </p:cNvSpPr>
              <p:nvPr/>
            </p:nvSpPr>
            <p:spPr bwMode="auto">
              <a:xfrm>
                <a:off x="5435"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288" name="Freeform 288"/>
              <p:cNvSpPr>
                <a:spLocks noChangeArrowheads="1"/>
              </p:cNvSpPr>
              <p:nvPr/>
            </p:nvSpPr>
            <p:spPr bwMode="auto">
              <a:xfrm>
                <a:off x="5400"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289" name="Freeform 289"/>
              <p:cNvSpPr>
                <a:spLocks noChangeArrowheads="1"/>
              </p:cNvSpPr>
              <p:nvPr/>
            </p:nvSpPr>
            <p:spPr bwMode="auto">
              <a:xfrm>
                <a:off x="5432"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290" name="Freeform 290"/>
              <p:cNvSpPr>
                <a:spLocks noChangeArrowheads="1"/>
              </p:cNvSpPr>
              <p:nvPr/>
            </p:nvSpPr>
            <p:spPr bwMode="auto">
              <a:xfrm>
                <a:off x="5411"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291" name="Freeform 291"/>
              <p:cNvSpPr>
                <a:spLocks noChangeArrowheads="1"/>
              </p:cNvSpPr>
              <p:nvPr/>
            </p:nvSpPr>
            <p:spPr bwMode="auto">
              <a:xfrm>
                <a:off x="5400"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nvGrpSpPr>
            <p:cNvPr id="10451" name="Group 292"/>
            <p:cNvGrpSpPr>
              <a:grpSpLocks/>
            </p:cNvGrpSpPr>
            <p:nvPr/>
          </p:nvGrpSpPr>
          <p:grpSpPr bwMode="auto">
            <a:xfrm>
              <a:off x="5474" y="2103"/>
              <a:ext cx="58" cy="313"/>
              <a:chOff x="5474" y="2103"/>
              <a:chExt cx="58" cy="313"/>
            </a:xfrm>
          </p:grpSpPr>
          <p:sp>
            <p:nvSpPr>
              <p:cNvPr id="10280" name="Freeform 293"/>
              <p:cNvSpPr>
                <a:spLocks noChangeArrowheads="1"/>
              </p:cNvSpPr>
              <p:nvPr/>
            </p:nvSpPr>
            <p:spPr bwMode="auto">
              <a:xfrm>
                <a:off x="5488" y="2143"/>
                <a:ext cx="13" cy="107"/>
              </a:xfrm>
              <a:custGeom>
                <a:avLst/>
                <a:gdLst>
                  <a:gd name="T0" fmla="*/ 8 w 22"/>
                  <a:gd name="T1" fmla="*/ 0 h 172"/>
                  <a:gd name="T2" fmla="*/ 8 w 22"/>
                  <a:gd name="T3" fmla="*/ 0 h 172"/>
                  <a:gd name="T4" fmla="*/ 5 w 22"/>
                  <a:gd name="T5" fmla="*/ 10 h 172"/>
                  <a:gd name="T6" fmla="*/ 1 w 22"/>
                  <a:gd name="T7" fmla="*/ 21 h 172"/>
                  <a:gd name="T8" fmla="*/ 0 w 22"/>
                  <a:gd name="T9" fmla="*/ 34 h 172"/>
                  <a:gd name="T10" fmla="*/ 0 w 22"/>
                  <a:gd name="T11" fmla="*/ 34 h 172"/>
                  <a:gd name="T12" fmla="*/ 0 w 22"/>
                  <a:gd name="T13" fmla="*/ 40 h 172"/>
                  <a:gd name="T14" fmla="*/ 2 w 22"/>
                  <a:gd name="T15" fmla="*/ 46 h 172"/>
                  <a:gd name="T16" fmla="*/ 6 w 22"/>
                  <a:gd name="T17" fmla="*/ 57 h 172"/>
                  <a:gd name="T18" fmla="*/ 11 w 22"/>
                  <a:gd name="T19" fmla="*/ 67 h 172"/>
                  <a:gd name="T20" fmla="*/ 12 w 22"/>
                  <a:gd name="T21" fmla="*/ 72 h 172"/>
                  <a:gd name="T22" fmla="*/ 13 w 22"/>
                  <a:gd name="T23" fmla="*/ 78 h 172"/>
                  <a:gd name="T24" fmla="*/ 13 w 22"/>
                  <a:gd name="T25" fmla="*/ 78 h 172"/>
                  <a:gd name="T26" fmla="*/ 12 w 22"/>
                  <a:gd name="T27" fmla="*/ 90 h 172"/>
                  <a:gd name="T28" fmla="*/ 9 w 22"/>
                  <a:gd name="T29" fmla="*/ 98 h 172"/>
                  <a:gd name="T30" fmla="*/ 6 w 22"/>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281" name="Freeform 294"/>
              <p:cNvSpPr>
                <a:spLocks noChangeArrowheads="1"/>
              </p:cNvSpPr>
              <p:nvPr/>
            </p:nvSpPr>
            <p:spPr bwMode="auto">
              <a:xfrm>
                <a:off x="5509" y="2143"/>
                <a:ext cx="11" cy="107"/>
              </a:xfrm>
              <a:custGeom>
                <a:avLst/>
                <a:gdLst>
                  <a:gd name="T0" fmla="*/ 8 w 20"/>
                  <a:gd name="T1" fmla="*/ 0 h 172"/>
                  <a:gd name="T2" fmla="*/ 8 w 20"/>
                  <a:gd name="T3" fmla="*/ 0 h 172"/>
                  <a:gd name="T4" fmla="*/ 3 w 20"/>
                  <a:gd name="T5" fmla="*/ 10 h 172"/>
                  <a:gd name="T6" fmla="*/ 1 w 20"/>
                  <a:gd name="T7" fmla="*/ 21 h 172"/>
                  <a:gd name="T8" fmla="*/ 0 w 20"/>
                  <a:gd name="T9" fmla="*/ 34 h 172"/>
                  <a:gd name="T10" fmla="*/ 0 w 20"/>
                  <a:gd name="T11" fmla="*/ 34 h 172"/>
                  <a:gd name="T12" fmla="*/ 0 w 20"/>
                  <a:gd name="T13" fmla="*/ 40 h 172"/>
                  <a:gd name="T14" fmla="*/ 1 w 20"/>
                  <a:gd name="T15" fmla="*/ 46 h 172"/>
                  <a:gd name="T16" fmla="*/ 6 w 20"/>
                  <a:gd name="T17" fmla="*/ 57 h 172"/>
                  <a:gd name="T18" fmla="*/ 10 w 20"/>
                  <a:gd name="T19" fmla="*/ 67 h 172"/>
                  <a:gd name="T20" fmla="*/ 11 w 20"/>
                  <a:gd name="T21" fmla="*/ 72 h 172"/>
                  <a:gd name="T22" fmla="*/ 11 w 20"/>
                  <a:gd name="T23" fmla="*/ 78 h 172"/>
                  <a:gd name="T24" fmla="*/ 11 w 20"/>
                  <a:gd name="T25" fmla="*/ 78 h 172"/>
                  <a:gd name="T26" fmla="*/ 10 w 20"/>
                  <a:gd name="T27" fmla="*/ 90 h 172"/>
                  <a:gd name="T28" fmla="*/ 9 w 20"/>
                  <a:gd name="T29" fmla="*/ 98 h 172"/>
                  <a:gd name="T30" fmla="*/ 6 w 20"/>
                  <a:gd name="T31" fmla="*/ 107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60">
                <a:solidFill>
                  <a:srgbClr val="BBE0E3"/>
                </a:solidFill>
                <a:round/>
                <a:headEnd/>
                <a:tailEnd/>
              </a:ln>
            </p:spPr>
            <p:txBody>
              <a:bodyPr wrap="none" anchor="ctr"/>
              <a:lstStyle/>
              <a:p>
                <a:endParaRPr lang="cs-CZ"/>
              </a:p>
            </p:txBody>
          </p:sp>
          <p:sp>
            <p:nvSpPr>
              <p:cNvPr id="10282" name="Freeform 295"/>
              <p:cNvSpPr>
                <a:spLocks noChangeArrowheads="1"/>
              </p:cNvSpPr>
              <p:nvPr/>
            </p:nvSpPr>
            <p:spPr bwMode="auto">
              <a:xfrm>
                <a:off x="5474" y="2103"/>
                <a:ext cx="58" cy="57"/>
              </a:xfrm>
              <a:custGeom>
                <a:avLst/>
                <a:gdLst>
                  <a:gd name="T0" fmla="*/ 58 w 94"/>
                  <a:gd name="T1" fmla="*/ 29 h 92"/>
                  <a:gd name="T2" fmla="*/ 58 w 94"/>
                  <a:gd name="T3" fmla="*/ 29 h 92"/>
                  <a:gd name="T4" fmla="*/ 57 w 94"/>
                  <a:gd name="T5" fmla="*/ 35 h 92"/>
                  <a:gd name="T6" fmla="*/ 56 w 94"/>
                  <a:gd name="T7" fmla="*/ 40 h 92"/>
                  <a:gd name="T8" fmla="*/ 53 w 94"/>
                  <a:gd name="T9" fmla="*/ 45 h 92"/>
                  <a:gd name="T10" fmla="*/ 49 w 94"/>
                  <a:gd name="T11" fmla="*/ 50 h 92"/>
                  <a:gd name="T12" fmla="*/ 46 w 94"/>
                  <a:gd name="T13" fmla="*/ 52 h 92"/>
                  <a:gd name="T14" fmla="*/ 41 w 94"/>
                  <a:gd name="T15" fmla="*/ 56 h 92"/>
                  <a:gd name="T16" fmla="*/ 35 w 94"/>
                  <a:gd name="T17" fmla="*/ 57 h 92"/>
                  <a:gd name="T18" fmla="*/ 30 w 94"/>
                  <a:gd name="T19" fmla="*/ 57 h 92"/>
                  <a:gd name="T20" fmla="*/ 30 w 94"/>
                  <a:gd name="T21" fmla="*/ 57 h 92"/>
                  <a:gd name="T22" fmla="*/ 23 w 94"/>
                  <a:gd name="T23" fmla="*/ 57 h 92"/>
                  <a:gd name="T24" fmla="*/ 17 w 94"/>
                  <a:gd name="T25" fmla="*/ 56 h 92"/>
                  <a:gd name="T26" fmla="*/ 12 w 94"/>
                  <a:gd name="T27" fmla="*/ 52 h 92"/>
                  <a:gd name="T28" fmla="*/ 9 w 94"/>
                  <a:gd name="T29" fmla="*/ 50 h 92"/>
                  <a:gd name="T30" fmla="*/ 5 w 94"/>
                  <a:gd name="T31" fmla="*/ 45 h 92"/>
                  <a:gd name="T32" fmla="*/ 2 w 94"/>
                  <a:gd name="T33" fmla="*/ 40 h 92"/>
                  <a:gd name="T34" fmla="*/ 1 w 94"/>
                  <a:gd name="T35" fmla="*/ 35 h 92"/>
                  <a:gd name="T36" fmla="*/ 0 w 94"/>
                  <a:gd name="T37" fmla="*/ 29 h 92"/>
                  <a:gd name="T38" fmla="*/ 0 w 94"/>
                  <a:gd name="T39" fmla="*/ 29 h 92"/>
                  <a:gd name="T40" fmla="*/ 1 w 94"/>
                  <a:gd name="T41" fmla="*/ 22 h 92"/>
                  <a:gd name="T42" fmla="*/ 2 w 94"/>
                  <a:gd name="T43" fmla="*/ 17 h 92"/>
                  <a:gd name="T44" fmla="*/ 5 w 94"/>
                  <a:gd name="T45" fmla="*/ 12 h 92"/>
                  <a:gd name="T46" fmla="*/ 9 w 94"/>
                  <a:gd name="T47" fmla="*/ 9 h 92"/>
                  <a:gd name="T48" fmla="*/ 12 w 94"/>
                  <a:gd name="T49" fmla="*/ 5 h 92"/>
                  <a:gd name="T50" fmla="*/ 17 w 94"/>
                  <a:gd name="T51" fmla="*/ 2 h 92"/>
                  <a:gd name="T52" fmla="*/ 23 w 94"/>
                  <a:gd name="T53" fmla="*/ 0 h 92"/>
                  <a:gd name="T54" fmla="*/ 30 w 94"/>
                  <a:gd name="T55" fmla="*/ 0 h 92"/>
                  <a:gd name="T56" fmla="*/ 30 w 94"/>
                  <a:gd name="T57" fmla="*/ 0 h 92"/>
                  <a:gd name="T58" fmla="*/ 35 w 94"/>
                  <a:gd name="T59" fmla="*/ 0 h 92"/>
                  <a:gd name="T60" fmla="*/ 41 w 94"/>
                  <a:gd name="T61" fmla="*/ 2 h 92"/>
                  <a:gd name="T62" fmla="*/ 46 w 94"/>
                  <a:gd name="T63" fmla="*/ 5 h 92"/>
                  <a:gd name="T64" fmla="*/ 49 w 94"/>
                  <a:gd name="T65" fmla="*/ 9 h 92"/>
                  <a:gd name="T66" fmla="*/ 53 w 94"/>
                  <a:gd name="T67" fmla="*/ 12 h 92"/>
                  <a:gd name="T68" fmla="*/ 56 w 94"/>
                  <a:gd name="T69" fmla="*/ 17 h 92"/>
                  <a:gd name="T70" fmla="*/ 57 w 94"/>
                  <a:gd name="T71" fmla="*/ 22 h 92"/>
                  <a:gd name="T72" fmla="*/ 58 w 94"/>
                  <a:gd name="T73" fmla="*/ 29 h 92"/>
                  <a:gd name="T74" fmla="*/ 58 w 94"/>
                  <a:gd name="T75" fmla="*/ 29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2"/>
                  <a:gd name="T116" fmla="*/ 94 w 94"/>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2">
                    <a:moveTo>
                      <a:pt x="94" y="46"/>
                    </a:moveTo>
                    <a:lnTo>
                      <a:pt x="94" y="46"/>
                    </a:lnTo>
                    <a:lnTo>
                      <a:pt x="92" y="56"/>
                    </a:lnTo>
                    <a:lnTo>
                      <a:pt x="90" y="64"/>
                    </a:lnTo>
                    <a:lnTo>
                      <a:pt x="86" y="72"/>
                    </a:lnTo>
                    <a:lnTo>
                      <a:pt x="80" y="80"/>
                    </a:lnTo>
                    <a:lnTo>
                      <a:pt x="74" y="84"/>
                    </a:lnTo>
                    <a:lnTo>
                      <a:pt x="66" y="90"/>
                    </a:lnTo>
                    <a:lnTo>
                      <a:pt x="56" y="92"/>
                    </a:lnTo>
                    <a:lnTo>
                      <a:pt x="48" y="92"/>
                    </a:lnTo>
                    <a:lnTo>
                      <a:pt x="38" y="92"/>
                    </a:lnTo>
                    <a:lnTo>
                      <a:pt x="28" y="90"/>
                    </a:lnTo>
                    <a:lnTo>
                      <a:pt x="20" y="84"/>
                    </a:lnTo>
                    <a:lnTo>
                      <a:pt x="14" y="80"/>
                    </a:lnTo>
                    <a:lnTo>
                      <a:pt x="8" y="72"/>
                    </a:lnTo>
                    <a:lnTo>
                      <a:pt x="4" y="64"/>
                    </a:lnTo>
                    <a:lnTo>
                      <a:pt x="2" y="56"/>
                    </a:lnTo>
                    <a:lnTo>
                      <a:pt x="0" y="46"/>
                    </a:lnTo>
                    <a:lnTo>
                      <a:pt x="2" y="36"/>
                    </a:lnTo>
                    <a:lnTo>
                      <a:pt x="4" y="28"/>
                    </a:lnTo>
                    <a:lnTo>
                      <a:pt x="8" y="20"/>
                    </a:lnTo>
                    <a:lnTo>
                      <a:pt x="14" y="14"/>
                    </a:lnTo>
                    <a:lnTo>
                      <a:pt x="20" y="8"/>
                    </a:lnTo>
                    <a:lnTo>
                      <a:pt x="28" y="4"/>
                    </a:lnTo>
                    <a:lnTo>
                      <a:pt x="38" y="0"/>
                    </a:lnTo>
                    <a:lnTo>
                      <a:pt x="48" y="0"/>
                    </a:lnTo>
                    <a:lnTo>
                      <a:pt x="56" y="0"/>
                    </a:lnTo>
                    <a:lnTo>
                      <a:pt x="66" y="4"/>
                    </a:lnTo>
                    <a:lnTo>
                      <a:pt x="74" y="8"/>
                    </a:lnTo>
                    <a:lnTo>
                      <a:pt x="80" y="14"/>
                    </a:lnTo>
                    <a:lnTo>
                      <a:pt x="86" y="20"/>
                    </a:lnTo>
                    <a:lnTo>
                      <a:pt x="90" y="28"/>
                    </a:lnTo>
                    <a:lnTo>
                      <a:pt x="92" y="36"/>
                    </a:lnTo>
                    <a:lnTo>
                      <a:pt x="94" y="46"/>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sp>
            <p:nvSpPr>
              <p:cNvPr id="10283" name="Freeform 296"/>
              <p:cNvSpPr>
                <a:spLocks noChangeArrowheads="1"/>
              </p:cNvSpPr>
              <p:nvPr/>
            </p:nvSpPr>
            <p:spPr bwMode="auto">
              <a:xfrm>
                <a:off x="5505" y="2267"/>
                <a:ext cx="13" cy="108"/>
              </a:xfrm>
              <a:custGeom>
                <a:avLst/>
                <a:gdLst>
                  <a:gd name="T0" fmla="*/ 5 w 22"/>
                  <a:gd name="T1" fmla="*/ 108 h 174"/>
                  <a:gd name="T2" fmla="*/ 5 w 22"/>
                  <a:gd name="T3" fmla="*/ 108 h 174"/>
                  <a:gd name="T4" fmla="*/ 9 w 22"/>
                  <a:gd name="T5" fmla="*/ 97 h 174"/>
                  <a:gd name="T6" fmla="*/ 12 w 22"/>
                  <a:gd name="T7" fmla="*/ 87 h 174"/>
                  <a:gd name="T8" fmla="*/ 13 w 22"/>
                  <a:gd name="T9" fmla="*/ 74 h 174"/>
                  <a:gd name="T10" fmla="*/ 13 w 22"/>
                  <a:gd name="T11" fmla="*/ 74 h 174"/>
                  <a:gd name="T12" fmla="*/ 13 w 22"/>
                  <a:gd name="T13" fmla="*/ 67 h 174"/>
                  <a:gd name="T14" fmla="*/ 11 w 22"/>
                  <a:gd name="T15" fmla="*/ 62 h 174"/>
                  <a:gd name="T16" fmla="*/ 7 w 22"/>
                  <a:gd name="T17" fmla="*/ 51 h 174"/>
                  <a:gd name="T18" fmla="*/ 2 w 22"/>
                  <a:gd name="T19" fmla="*/ 41 h 174"/>
                  <a:gd name="T20" fmla="*/ 1 w 22"/>
                  <a:gd name="T21" fmla="*/ 35 h 174"/>
                  <a:gd name="T22" fmla="*/ 0 w 22"/>
                  <a:gd name="T23" fmla="*/ 30 h 174"/>
                  <a:gd name="T24" fmla="*/ 0 w 22"/>
                  <a:gd name="T25" fmla="*/ 30 h 174"/>
                  <a:gd name="T26" fmla="*/ 1 w 22"/>
                  <a:gd name="T27" fmla="*/ 19 h 174"/>
                  <a:gd name="T28" fmla="*/ 4 w 22"/>
                  <a:gd name="T29" fmla="*/ 9 h 174"/>
                  <a:gd name="T30" fmla="*/ 7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60">
                <a:solidFill>
                  <a:srgbClr val="BBE0E3"/>
                </a:solidFill>
                <a:round/>
                <a:headEnd/>
                <a:tailEnd/>
              </a:ln>
            </p:spPr>
            <p:txBody>
              <a:bodyPr wrap="none" anchor="ctr"/>
              <a:lstStyle/>
              <a:p>
                <a:endParaRPr lang="cs-CZ"/>
              </a:p>
            </p:txBody>
          </p:sp>
          <p:sp>
            <p:nvSpPr>
              <p:cNvPr id="10284" name="Freeform 297"/>
              <p:cNvSpPr>
                <a:spLocks noChangeArrowheads="1"/>
              </p:cNvSpPr>
              <p:nvPr/>
            </p:nvSpPr>
            <p:spPr bwMode="auto">
              <a:xfrm>
                <a:off x="5485" y="2267"/>
                <a:ext cx="11" cy="108"/>
              </a:xfrm>
              <a:custGeom>
                <a:avLst/>
                <a:gdLst>
                  <a:gd name="T0" fmla="*/ 3 w 20"/>
                  <a:gd name="T1" fmla="*/ 108 h 174"/>
                  <a:gd name="T2" fmla="*/ 3 w 20"/>
                  <a:gd name="T3" fmla="*/ 108 h 174"/>
                  <a:gd name="T4" fmla="*/ 8 w 20"/>
                  <a:gd name="T5" fmla="*/ 97 h 174"/>
                  <a:gd name="T6" fmla="*/ 10 w 20"/>
                  <a:gd name="T7" fmla="*/ 87 h 174"/>
                  <a:gd name="T8" fmla="*/ 11 w 20"/>
                  <a:gd name="T9" fmla="*/ 74 h 174"/>
                  <a:gd name="T10" fmla="*/ 11 w 20"/>
                  <a:gd name="T11" fmla="*/ 74 h 174"/>
                  <a:gd name="T12" fmla="*/ 11 w 20"/>
                  <a:gd name="T13" fmla="*/ 67 h 174"/>
                  <a:gd name="T14" fmla="*/ 10 w 20"/>
                  <a:gd name="T15" fmla="*/ 62 h 174"/>
                  <a:gd name="T16" fmla="*/ 6 w 20"/>
                  <a:gd name="T17" fmla="*/ 51 h 174"/>
                  <a:gd name="T18" fmla="*/ 1 w 20"/>
                  <a:gd name="T19" fmla="*/ 41 h 174"/>
                  <a:gd name="T20" fmla="*/ 0 w 20"/>
                  <a:gd name="T21" fmla="*/ 35 h 174"/>
                  <a:gd name="T22" fmla="*/ 0 w 20"/>
                  <a:gd name="T23" fmla="*/ 30 h 174"/>
                  <a:gd name="T24" fmla="*/ 0 w 20"/>
                  <a:gd name="T25" fmla="*/ 30 h 174"/>
                  <a:gd name="T26" fmla="*/ 1 w 20"/>
                  <a:gd name="T27" fmla="*/ 19 h 174"/>
                  <a:gd name="T28" fmla="*/ 2 w 20"/>
                  <a:gd name="T29" fmla="*/ 9 h 174"/>
                  <a:gd name="T30" fmla="*/ 6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60">
                <a:solidFill>
                  <a:srgbClr val="BBE0E3"/>
                </a:solidFill>
                <a:round/>
                <a:headEnd/>
                <a:tailEnd/>
              </a:ln>
            </p:spPr>
            <p:txBody>
              <a:bodyPr wrap="none" anchor="ctr"/>
              <a:lstStyle/>
              <a:p>
                <a:endParaRPr lang="cs-CZ"/>
              </a:p>
            </p:txBody>
          </p:sp>
          <p:sp>
            <p:nvSpPr>
              <p:cNvPr id="10285" name="Freeform 298"/>
              <p:cNvSpPr>
                <a:spLocks noChangeArrowheads="1"/>
              </p:cNvSpPr>
              <p:nvPr/>
            </p:nvSpPr>
            <p:spPr bwMode="auto">
              <a:xfrm>
                <a:off x="5474" y="2358"/>
                <a:ext cx="58" cy="58"/>
              </a:xfrm>
              <a:custGeom>
                <a:avLst/>
                <a:gdLst>
                  <a:gd name="T0" fmla="*/ 0 w 94"/>
                  <a:gd name="T1" fmla="*/ 30 h 94"/>
                  <a:gd name="T2" fmla="*/ 0 w 94"/>
                  <a:gd name="T3" fmla="*/ 30 h 94"/>
                  <a:gd name="T4" fmla="*/ 1 w 94"/>
                  <a:gd name="T5" fmla="*/ 23 h 94"/>
                  <a:gd name="T6" fmla="*/ 2 w 94"/>
                  <a:gd name="T7" fmla="*/ 17 h 94"/>
                  <a:gd name="T8" fmla="*/ 5 w 94"/>
                  <a:gd name="T9" fmla="*/ 12 h 94"/>
                  <a:gd name="T10" fmla="*/ 9 w 94"/>
                  <a:gd name="T11" fmla="*/ 9 h 94"/>
                  <a:gd name="T12" fmla="*/ 12 w 94"/>
                  <a:gd name="T13" fmla="*/ 5 h 94"/>
                  <a:gd name="T14" fmla="*/ 17 w 94"/>
                  <a:gd name="T15" fmla="*/ 2 h 94"/>
                  <a:gd name="T16" fmla="*/ 23 w 94"/>
                  <a:gd name="T17" fmla="*/ 1 h 94"/>
                  <a:gd name="T18" fmla="*/ 30 w 94"/>
                  <a:gd name="T19" fmla="*/ 0 h 94"/>
                  <a:gd name="T20" fmla="*/ 30 w 94"/>
                  <a:gd name="T21" fmla="*/ 0 h 94"/>
                  <a:gd name="T22" fmla="*/ 35 w 94"/>
                  <a:gd name="T23" fmla="*/ 1 h 94"/>
                  <a:gd name="T24" fmla="*/ 41 w 94"/>
                  <a:gd name="T25" fmla="*/ 2 h 94"/>
                  <a:gd name="T26" fmla="*/ 46 w 94"/>
                  <a:gd name="T27" fmla="*/ 5 h 94"/>
                  <a:gd name="T28" fmla="*/ 49 w 94"/>
                  <a:gd name="T29" fmla="*/ 9 h 94"/>
                  <a:gd name="T30" fmla="*/ 53 w 94"/>
                  <a:gd name="T31" fmla="*/ 12 h 94"/>
                  <a:gd name="T32" fmla="*/ 56 w 94"/>
                  <a:gd name="T33" fmla="*/ 17 h 94"/>
                  <a:gd name="T34" fmla="*/ 57 w 94"/>
                  <a:gd name="T35" fmla="*/ 23 h 94"/>
                  <a:gd name="T36" fmla="*/ 58 w 94"/>
                  <a:gd name="T37" fmla="*/ 30 h 94"/>
                  <a:gd name="T38" fmla="*/ 58 w 94"/>
                  <a:gd name="T39" fmla="*/ 30 h 94"/>
                  <a:gd name="T40" fmla="*/ 57 w 94"/>
                  <a:gd name="T41" fmla="*/ 35 h 94"/>
                  <a:gd name="T42" fmla="*/ 56 w 94"/>
                  <a:gd name="T43" fmla="*/ 41 h 94"/>
                  <a:gd name="T44" fmla="*/ 53 w 94"/>
                  <a:gd name="T45" fmla="*/ 46 h 94"/>
                  <a:gd name="T46" fmla="*/ 49 w 94"/>
                  <a:gd name="T47" fmla="*/ 49 h 94"/>
                  <a:gd name="T48" fmla="*/ 46 w 94"/>
                  <a:gd name="T49" fmla="*/ 53 h 94"/>
                  <a:gd name="T50" fmla="*/ 41 w 94"/>
                  <a:gd name="T51" fmla="*/ 56 h 94"/>
                  <a:gd name="T52" fmla="*/ 35 w 94"/>
                  <a:gd name="T53" fmla="*/ 57 h 94"/>
                  <a:gd name="T54" fmla="*/ 30 w 94"/>
                  <a:gd name="T55" fmla="*/ 58 h 94"/>
                  <a:gd name="T56" fmla="*/ 30 w 94"/>
                  <a:gd name="T57" fmla="*/ 58 h 94"/>
                  <a:gd name="T58" fmla="*/ 23 w 94"/>
                  <a:gd name="T59" fmla="*/ 57 h 94"/>
                  <a:gd name="T60" fmla="*/ 17 w 94"/>
                  <a:gd name="T61" fmla="*/ 56 h 94"/>
                  <a:gd name="T62" fmla="*/ 12 w 94"/>
                  <a:gd name="T63" fmla="*/ 53 h 94"/>
                  <a:gd name="T64" fmla="*/ 9 w 94"/>
                  <a:gd name="T65" fmla="*/ 49 h 94"/>
                  <a:gd name="T66" fmla="*/ 5 w 94"/>
                  <a:gd name="T67" fmla="*/ 46 h 94"/>
                  <a:gd name="T68" fmla="*/ 2 w 94"/>
                  <a:gd name="T69" fmla="*/ 41 h 94"/>
                  <a:gd name="T70" fmla="*/ 1 w 94"/>
                  <a:gd name="T71" fmla="*/ 35 h 94"/>
                  <a:gd name="T72" fmla="*/ 0 w 94"/>
                  <a:gd name="T73" fmla="*/ 30 h 94"/>
                  <a:gd name="T74" fmla="*/ 0 w 94"/>
                  <a:gd name="T75" fmla="*/ 30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94"/>
                  <a:gd name="T116" fmla="*/ 94 w 94"/>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94">
                    <a:moveTo>
                      <a:pt x="0" y="48"/>
                    </a:moveTo>
                    <a:lnTo>
                      <a:pt x="0" y="48"/>
                    </a:lnTo>
                    <a:lnTo>
                      <a:pt x="2" y="38"/>
                    </a:lnTo>
                    <a:lnTo>
                      <a:pt x="4" y="28"/>
                    </a:lnTo>
                    <a:lnTo>
                      <a:pt x="8" y="20"/>
                    </a:lnTo>
                    <a:lnTo>
                      <a:pt x="14" y="14"/>
                    </a:lnTo>
                    <a:lnTo>
                      <a:pt x="20" y="8"/>
                    </a:lnTo>
                    <a:lnTo>
                      <a:pt x="28" y="4"/>
                    </a:lnTo>
                    <a:lnTo>
                      <a:pt x="38" y="2"/>
                    </a:lnTo>
                    <a:lnTo>
                      <a:pt x="48" y="0"/>
                    </a:lnTo>
                    <a:lnTo>
                      <a:pt x="56" y="2"/>
                    </a:lnTo>
                    <a:lnTo>
                      <a:pt x="66" y="4"/>
                    </a:lnTo>
                    <a:lnTo>
                      <a:pt x="74" y="8"/>
                    </a:lnTo>
                    <a:lnTo>
                      <a:pt x="80" y="14"/>
                    </a:lnTo>
                    <a:lnTo>
                      <a:pt x="86" y="20"/>
                    </a:lnTo>
                    <a:lnTo>
                      <a:pt x="90" y="28"/>
                    </a:lnTo>
                    <a:lnTo>
                      <a:pt x="92" y="38"/>
                    </a:lnTo>
                    <a:lnTo>
                      <a:pt x="94" y="48"/>
                    </a:lnTo>
                    <a:lnTo>
                      <a:pt x="92" y="56"/>
                    </a:lnTo>
                    <a:lnTo>
                      <a:pt x="90" y="66"/>
                    </a:lnTo>
                    <a:lnTo>
                      <a:pt x="86" y="74"/>
                    </a:lnTo>
                    <a:lnTo>
                      <a:pt x="80" y="80"/>
                    </a:lnTo>
                    <a:lnTo>
                      <a:pt x="74" y="86"/>
                    </a:lnTo>
                    <a:lnTo>
                      <a:pt x="66" y="90"/>
                    </a:lnTo>
                    <a:lnTo>
                      <a:pt x="56" y="92"/>
                    </a:lnTo>
                    <a:lnTo>
                      <a:pt x="48" y="94"/>
                    </a:lnTo>
                    <a:lnTo>
                      <a:pt x="38" y="92"/>
                    </a:lnTo>
                    <a:lnTo>
                      <a:pt x="28" y="90"/>
                    </a:lnTo>
                    <a:lnTo>
                      <a:pt x="20" y="86"/>
                    </a:lnTo>
                    <a:lnTo>
                      <a:pt x="14" y="80"/>
                    </a:lnTo>
                    <a:lnTo>
                      <a:pt x="8" y="74"/>
                    </a:lnTo>
                    <a:lnTo>
                      <a:pt x="4" y="66"/>
                    </a:lnTo>
                    <a:lnTo>
                      <a:pt x="2" y="56"/>
                    </a:lnTo>
                    <a:lnTo>
                      <a:pt x="0" y="48"/>
                    </a:lnTo>
                    <a:close/>
                  </a:path>
                </a:pathLst>
              </a:custGeom>
              <a:gradFill rotWithShape="0">
                <a:gsLst>
                  <a:gs pos="0">
                    <a:srgbClr val="566768"/>
                  </a:gs>
                  <a:gs pos="100000">
                    <a:srgbClr val="BBE0E3"/>
                  </a:gs>
                </a:gsLst>
                <a:path path="rect">
                  <a:fillToRect l="50000" t="50000" r="50000" b="50000"/>
                </a:path>
              </a:gradFill>
              <a:ln w="12600">
                <a:solidFill>
                  <a:srgbClr val="666699"/>
                </a:solidFill>
                <a:round/>
                <a:headEnd/>
                <a:tailEnd/>
              </a:ln>
            </p:spPr>
            <p:txBody>
              <a:bodyPr wrap="none" anchor="ctr"/>
              <a:lstStyle/>
              <a:p>
                <a:endParaRPr lang="cs-CZ"/>
              </a:p>
            </p:txBody>
          </p:sp>
        </p:grpSp>
      </p:grpSp>
      <p:sp>
        <p:nvSpPr>
          <p:cNvPr id="10255" name="Freeform 299"/>
          <p:cNvSpPr>
            <a:spLocks noChangeArrowheads="1"/>
          </p:cNvSpPr>
          <p:nvPr/>
        </p:nvSpPr>
        <p:spPr bwMode="auto">
          <a:xfrm>
            <a:off x="5972175" y="3902075"/>
            <a:ext cx="531813" cy="531813"/>
          </a:xfrm>
          <a:custGeom>
            <a:avLst/>
            <a:gdLst>
              <a:gd name="T0" fmla="*/ 531813 w 396"/>
              <a:gd name="T1" fmla="*/ 265907 h 396"/>
              <a:gd name="T2" fmla="*/ 265907 w 396"/>
              <a:gd name="T3" fmla="*/ 531813 h 396"/>
              <a:gd name="T4" fmla="*/ 0 w 396"/>
              <a:gd name="T5" fmla="*/ 265907 h 396"/>
              <a:gd name="T6" fmla="*/ 265907 w 396"/>
              <a:gd name="T7" fmla="*/ 0 h 396"/>
              <a:gd name="T8" fmla="*/ 531813 w 396"/>
              <a:gd name="T9" fmla="*/ 265907 h 396"/>
              <a:gd name="T10" fmla="*/ 0 60000 65536"/>
              <a:gd name="T11" fmla="*/ 0 60000 65536"/>
              <a:gd name="T12" fmla="*/ 0 60000 65536"/>
              <a:gd name="T13" fmla="*/ 0 60000 65536"/>
              <a:gd name="T14" fmla="*/ 0 60000 65536"/>
              <a:gd name="T15" fmla="*/ 0 w 396"/>
              <a:gd name="T16" fmla="*/ 0 h 396"/>
              <a:gd name="T17" fmla="*/ 396 w 396"/>
              <a:gd name="T18" fmla="*/ 396 h 396"/>
            </a:gdLst>
            <a:ahLst/>
            <a:cxnLst>
              <a:cxn ang="T10">
                <a:pos x="T0" y="T1"/>
              </a:cxn>
              <a:cxn ang="T11">
                <a:pos x="T2" y="T3"/>
              </a:cxn>
              <a:cxn ang="T12">
                <a:pos x="T4" y="T5"/>
              </a:cxn>
              <a:cxn ang="T13">
                <a:pos x="T6" y="T7"/>
              </a:cxn>
              <a:cxn ang="T14">
                <a:pos x="T8" y="T9"/>
              </a:cxn>
            </a:cxnLst>
            <a:rect l="T15" t="T16" r="T17" b="T18"/>
            <a:pathLst>
              <a:path w="396" h="396">
                <a:moveTo>
                  <a:pt x="396" y="198"/>
                </a:moveTo>
                <a:lnTo>
                  <a:pt x="198" y="396"/>
                </a:lnTo>
                <a:lnTo>
                  <a:pt x="0" y="198"/>
                </a:lnTo>
                <a:lnTo>
                  <a:pt x="198" y="0"/>
                </a:lnTo>
                <a:lnTo>
                  <a:pt x="396" y="198"/>
                </a:lnTo>
                <a:close/>
              </a:path>
            </a:pathLst>
          </a:custGeom>
          <a:solidFill>
            <a:srgbClr val="FFCC99"/>
          </a:solidFill>
          <a:ln w="12600">
            <a:solidFill>
              <a:srgbClr val="666699"/>
            </a:solidFill>
            <a:round/>
            <a:headEnd/>
            <a:tailEnd/>
          </a:ln>
        </p:spPr>
        <p:txBody>
          <a:bodyPr wrap="none" anchor="ctr"/>
          <a:lstStyle/>
          <a:p>
            <a:endParaRPr lang="cs-CZ"/>
          </a:p>
        </p:txBody>
      </p:sp>
      <p:sp>
        <p:nvSpPr>
          <p:cNvPr id="10256" name="Freeform 300"/>
          <p:cNvSpPr>
            <a:spLocks noChangeArrowheads="1"/>
          </p:cNvSpPr>
          <p:nvPr/>
        </p:nvSpPr>
        <p:spPr bwMode="auto">
          <a:xfrm>
            <a:off x="7813675" y="2366963"/>
            <a:ext cx="814388" cy="403225"/>
          </a:xfrm>
          <a:custGeom>
            <a:avLst/>
            <a:gdLst>
              <a:gd name="T0" fmla="*/ 408538 w 606"/>
              <a:gd name="T1" fmla="*/ 0 h 300"/>
              <a:gd name="T2" fmla="*/ 478419 w 606"/>
              <a:gd name="T3" fmla="*/ 110215 h 300"/>
              <a:gd name="T4" fmla="*/ 674625 w 606"/>
              <a:gd name="T5" fmla="*/ 48387 h 300"/>
              <a:gd name="T6" fmla="*/ 585929 w 606"/>
              <a:gd name="T7" fmla="*/ 155914 h 300"/>
              <a:gd name="T8" fmla="*/ 814388 w 606"/>
              <a:gd name="T9" fmla="*/ 172043 h 300"/>
              <a:gd name="T10" fmla="*/ 610119 w 606"/>
              <a:gd name="T11" fmla="*/ 225806 h 300"/>
              <a:gd name="T12" fmla="*/ 766009 w 606"/>
              <a:gd name="T13" fmla="*/ 311827 h 300"/>
              <a:gd name="T14" fmla="*/ 540238 w 606"/>
              <a:gd name="T15" fmla="*/ 287634 h 300"/>
              <a:gd name="T16" fmla="*/ 548301 w 606"/>
              <a:gd name="T17" fmla="*/ 403225 h 300"/>
              <a:gd name="T18" fmla="*/ 408538 w 606"/>
              <a:gd name="T19" fmla="*/ 311827 h 300"/>
              <a:gd name="T20" fmla="*/ 266087 w 606"/>
              <a:gd name="T21" fmla="*/ 403225 h 300"/>
              <a:gd name="T22" fmla="*/ 274150 w 606"/>
              <a:gd name="T23" fmla="*/ 287634 h 300"/>
              <a:gd name="T24" fmla="*/ 48379 w 606"/>
              <a:gd name="T25" fmla="*/ 311827 h 300"/>
              <a:gd name="T26" fmla="*/ 204269 w 606"/>
              <a:gd name="T27" fmla="*/ 225806 h 300"/>
              <a:gd name="T28" fmla="*/ 0 w 606"/>
              <a:gd name="T29" fmla="*/ 172043 h 300"/>
              <a:gd name="T30" fmla="*/ 228459 w 606"/>
              <a:gd name="T31" fmla="*/ 155914 h 300"/>
              <a:gd name="T32" fmla="*/ 139763 w 606"/>
              <a:gd name="T33" fmla="*/ 48387 h 300"/>
              <a:gd name="T34" fmla="*/ 335969 w 606"/>
              <a:gd name="T35" fmla="*/ 110215 h 300"/>
              <a:gd name="T36" fmla="*/ 408538 w 606"/>
              <a:gd name="T37" fmla="*/ 0 h 3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6"/>
              <a:gd name="T58" fmla="*/ 0 h 300"/>
              <a:gd name="T59" fmla="*/ 606 w 606"/>
              <a:gd name="T60" fmla="*/ 300 h 3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6" h="300">
                <a:moveTo>
                  <a:pt x="304" y="0"/>
                </a:moveTo>
                <a:lnTo>
                  <a:pt x="356" y="82"/>
                </a:lnTo>
                <a:lnTo>
                  <a:pt x="502" y="36"/>
                </a:lnTo>
                <a:lnTo>
                  <a:pt x="436" y="116"/>
                </a:lnTo>
                <a:lnTo>
                  <a:pt x="606" y="128"/>
                </a:lnTo>
                <a:lnTo>
                  <a:pt x="454" y="168"/>
                </a:lnTo>
                <a:lnTo>
                  <a:pt x="570" y="232"/>
                </a:lnTo>
                <a:lnTo>
                  <a:pt x="402" y="214"/>
                </a:lnTo>
                <a:lnTo>
                  <a:pt x="408" y="300"/>
                </a:lnTo>
                <a:lnTo>
                  <a:pt x="304" y="232"/>
                </a:lnTo>
                <a:lnTo>
                  <a:pt x="198" y="300"/>
                </a:lnTo>
                <a:lnTo>
                  <a:pt x="204" y="214"/>
                </a:lnTo>
                <a:lnTo>
                  <a:pt x="36" y="232"/>
                </a:lnTo>
                <a:lnTo>
                  <a:pt x="152" y="168"/>
                </a:lnTo>
                <a:lnTo>
                  <a:pt x="0" y="128"/>
                </a:lnTo>
                <a:lnTo>
                  <a:pt x="170" y="116"/>
                </a:lnTo>
                <a:lnTo>
                  <a:pt x="104" y="36"/>
                </a:lnTo>
                <a:lnTo>
                  <a:pt x="250" y="82"/>
                </a:lnTo>
                <a:lnTo>
                  <a:pt x="304" y="0"/>
                </a:lnTo>
                <a:close/>
              </a:path>
            </a:pathLst>
          </a:custGeom>
          <a:blipFill dpi="0" rotWithShape="0">
            <a:blip r:embed="rId3" cstate="print"/>
            <a:srcRect/>
            <a:stretch>
              <a:fillRect/>
            </a:stretch>
          </a:blipFill>
          <a:ln w="12600">
            <a:solidFill>
              <a:srgbClr val="666699"/>
            </a:solidFill>
            <a:round/>
            <a:headEnd/>
            <a:tailEnd/>
          </a:ln>
        </p:spPr>
        <p:txBody>
          <a:bodyPr wrap="none" anchor="ctr"/>
          <a:lstStyle/>
          <a:p>
            <a:endParaRPr lang="cs-CZ"/>
          </a:p>
        </p:txBody>
      </p:sp>
      <p:sp>
        <p:nvSpPr>
          <p:cNvPr id="10257" name="Freeform 301"/>
          <p:cNvSpPr>
            <a:spLocks noChangeArrowheads="1"/>
          </p:cNvSpPr>
          <p:nvPr/>
        </p:nvSpPr>
        <p:spPr bwMode="auto">
          <a:xfrm>
            <a:off x="6946900" y="2633663"/>
            <a:ext cx="677863" cy="215900"/>
          </a:xfrm>
          <a:custGeom>
            <a:avLst/>
            <a:gdLst>
              <a:gd name="T0" fmla="*/ 564886 w 504"/>
              <a:gd name="T1" fmla="*/ 215900 h 160"/>
              <a:gd name="T2" fmla="*/ 677863 w 504"/>
              <a:gd name="T3" fmla="*/ 215900 h 160"/>
              <a:gd name="T4" fmla="*/ 677863 w 504"/>
              <a:gd name="T5" fmla="*/ 129540 h 160"/>
              <a:gd name="T6" fmla="*/ 677863 w 504"/>
              <a:gd name="T7" fmla="*/ 129540 h 160"/>
              <a:gd name="T8" fmla="*/ 675173 w 504"/>
              <a:gd name="T9" fmla="*/ 102553 h 160"/>
              <a:gd name="T10" fmla="*/ 667103 w 504"/>
              <a:gd name="T11" fmla="*/ 78264 h 160"/>
              <a:gd name="T12" fmla="*/ 656344 w 504"/>
              <a:gd name="T13" fmla="*/ 56674 h 160"/>
              <a:gd name="T14" fmla="*/ 640204 w 504"/>
              <a:gd name="T15" fmla="*/ 37782 h 160"/>
              <a:gd name="T16" fmla="*/ 621374 w 504"/>
              <a:gd name="T17" fmla="*/ 21590 h 160"/>
              <a:gd name="T18" fmla="*/ 597165 w 504"/>
              <a:gd name="T19" fmla="*/ 10795 h 160"/>
              <a:gd name="T20" fmla="*/ 572956 w 504"/>
              <a:gd name="T21" fmla="*/ 2699 h 160"/>
              <a:gd name="T22" fmla="*/ 548746 w 504"/>
              <a:gd name="T23" fmla="*/ 0 h 160"/>
              <a:gd name="T24" fmla="*/ 129117 w 504"/>
              <a:gd name="T25" fmla="*/ 0 h 160"/>
              <a:gd name="T26" fmla="*/ 129117 w 504"/>
              <a:gd name="T27" fmla="*/ 0 h 160"/>
              <a:gd name="T28" fmla="*/ 102217 w 504"/>
              <a:gd name="T29" fmla="*/ 2699 h 160"/>
              <a:gd name="T30" fmla="*/ 78008 w 504"/>
              <a:gd name="T31" fmla="*/ 10795 h 160"/>
              <a:gd name="T32" fmla="*/ 56489 w 504"/>
              <a:gd name="T33" fmla="*/ 21590 h 160"/>
              <a:gd name="T34" fmla="*/ 37659 w 504"/>
              <a:gd name="T35" fmla="*/ 37782 h 160"/>
              <a:gd name="T36" fmla="*/ 21519 w 504"/>
              <a:gd name="T37" fmla="*/ 56674 h 160"/>
              <a:gd name="T38" fmla="*/ 10760 w 504"/>
              <a:gd name="T39" fmla="*/ 78264 h 160"/>
              <a:gd name="T40" fmla="*/ 2690 w 504"/>
              <a:gd name="T41" fmla="*/ 102553 h 160"/>
              <a:gd name="T42" fmla="*/ 0 w 504"/>
              <a:gd name="T43" fmla="*/ 129540 h 160"/>
              <a:gd name="T44" fmla="*/ 0 w 504"/>
              <a:gd name="T45" fmla="*/ 215900 h 160"/>
              <a:gd name="T46" fmla="*/ 110287 w 504"/>
              <a:gd name="T47" fmla="*/ 215900 h 160"/>
              <a:gd name="T48" fmla="*/ 110287 w 504"/>
              <a:gd name="T49" fmla="*/ 207804 h 160"/>
              <a:gd name="T50" fmla="*/ 110287 w 504"/>
              <a:gd name="T51" fmla="*/ 207804 h 160"/>
              <a:gd name="T52" fmla="*/ 112977 w 504"/>
              <a:gd name="T53" fmla="*/ 183515 h 160"/>
              <a:gd name="T54" fmla="*/ 121047 w 504"/>
              <a:gd name="T55" fmla="*/ 161925 h 160"/>
              <a:gd name="T56" fmla="*/ 129117 w 504"/>
              <a:gd name="T57" fmla="*/ 143034 h 160"/>
              <a:gd name="T58" fmla="*/ 145256 w 504"/>
              <a:gd name="T59" fmla="*/ 126841 h 160"/>
              <a:gd name="T60" fmla="*/ 161396 w 504"/>
              <a:gd name="T61" fmla="*/ 110649 h 160"/>
              <a:gd name="T62" fmla="*/ 180226 w 504"/>
              <a:gd name="T63" fmla="*/ 102553 h 160"/>
              <a:gd name="T64" fmla="*/ 201745 w 504"/>
              <a:gd name="T65" fmla="*/ 94456 h 160"/>
              <a:gd name="T66" fmla="*/ 225954 w 504"/>
              <a:gd name="T67" fmla="*/ 91758 h 160"/>
              <a:gd name="T68" fmla="*/ 451909 w 504"/>
              <a:gd name="T69" fmla="*/ 91758 h 160"/>
              <a:gd name="T70" fmla="*/ 451909 w 504"/>
              <a:gd name="T71" fmla="*/ 91758 h 160"/>
              <a:gd name="T72" fmla="*/ 473428 w 504"/>
              <a:gd name="T73" fmla="*/ 94456 h 160"/>
              <a:gd name="T74" fmla="*/ 494948 w 504"/>
              <a:gd name="T75" fmla="*/ 102553 h 160"/>
              <a:gd name="T76" fmla="*/ 516467 w 504"/>
              <a:gd name="T77" fmla="*/ 110649 h 160"/>
              <a:gd name="T78" fmla="*/ 532607 w 504"/>
              <a:gd name="T79" fmla="*/ 126841 h 160"/>
              <a:gd name="T80" fmla="*/ 546056 w 504"/>
              <a:gd name="T81" fmla="*/ 143034 h 160"/>
              <a:gd name="T82" fmla="*/ 556816 w 504"/>
              <a:gd name="T83" fmla="*/ 161925 h 160"/>
              <a:gd name="T84" fmla="*/ 562196 w 504"/>
              <a:gd name="T85" fmla="*/ 183515 h 160"/>
              <a:gd name="T86" fmla="*/ 564886 w 504"/>
              <a:gd name="T87" fmla="*/ 207804 h 160"/>
              <a:gd name="T88" fmla="*/ 564886 w 504"/>
              <a:gd name="T89" fmla="*/ 215900 h 1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04"/>
              <a:gd name="T136" fmla="*/ 0 h 160"/>
              <a:gd name="T137" fmla="*/ 504 w 504"/>
              <a:gd name="T138" fmla="*/ 160 h 16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04" h="160">
                <a:moveTo>
                  <a:pt x="420" y="160"/>
                </a:moveTo>
                <a:lnTo>
                  <a:pt x="504" y="160"/>
                </a:lnTo>
                <a:lnTo>
                  <a:pt x="504" y="96"/>
                </a:lnTo>
                <a:lnTo>
                  <a:pt x="502" y="76"/>
                </a:lnTo>
                <a:lnTo>
                  <a:pt x="496" y="58"/>
                </a:lnTo>
                <a:lnTo>
                  <a:pt x="488" y="42"/>
                </a:lnTo>
                <a:lnTo>
                  <a:pt x="476" y="28"/>
                </a:lnTo>
                <a:lnTo>
                  <a:pt x="462" y="16"/>
                </a:lnTo>
                <a:lnTo>
                  <a:pt x="444" y="8"/>
                </a:lnTo>
                <a:lnTo>
                  <a:pt x="426" y="2"/>
                </a:lnTo>
                <a:lnTo>
                  <a:pt x="408" y="0"/>
                </a:lnTo>
                <a:lnTo>
                  <a:pt x="96" y="0"/>
                </a:lnTo>
                <a:lnTo>
                  <a:pt x="76" y="2"/>
                </a:lnTo>
                <a:lnTo>
                  <a:pt x="58" y="8"/>
                </a:lnTo>
                <a:lnTo>
                  <a:pt x="42" y="16"/>
                </a:lnTo>
                <a:lnTo>
                  <a:pt x="28" y="28"/>
                </a:lnTo>
                <a:lnTo>
                  <a:pt x="16" y="42"/>
                </a:lnTo>
                <a:lnTo>
                  <a:pt x="8" y="58"/>
                </a:lnTo>
                <a:lnTo>
                  <a:pt x="2" y="76"/>
                </a:lnTo>
                <a:lnTo>
                  <a:pt x="0" y="96"/>
                </a:lnTo>
                <a:lnTo>
                  <a:pt x="0" y="160"/>
                </a:lnTo>
                <a:lnTo>
                  <a:pt x="82" y="160"/>
                </a:lnTo>
                <a:lnTo>
                  <a:pt x="82" y="154"/>
                </a:lnTo>
                <a:lnTo>
                  <a:pt x="84" y="136"/>
                </a:lnTo>
                <a:lnTo>
                  <a:pt x="90" y="120"/>
                </a:lnTo>
                <a:lnTo>
                  <a:pt x="96" y="106"/>
                </a:lnTo>
                <a:lnTo>
                  <a:pt x="108" y="94"/>
                </a:lnTo>
                <a:lnTo>
                  <a:pt x="120" y="82"/>
                </a:lnTo>
                <a:lnTo>
                  <a:pt x="134" y="76"/>
                </a:lnTo>
                <a:lnTo>
                  <a:pt x="150" y="70"/>
                </a:lnTo>
                <a:lnTo>
                  <a:pt x="168" y="68"/>
                </a:lnTo>
                <a:lnTo>
                  <a:pt x="336" y="68"/>
                </a:lnTo>
                <a:lnTo>
                  <a:pt x="352" y="70"/>
                </a:lnTo>
                <a:lnTo>
                  <a:pt x="368" y="76"/>
                </a:lnTo>
                <a:lnTo>
                  <a:pt x="384" y="82"/>
                </a:lnTo>
                <a:lnTo>
                  <a:pt x="396" y="94"/>
                </a:lnTo>
                <a:lnTo>
                  <a:pt x="406" y="106"/>
                </a:lnTo>
                <a:lnTo>
                  <a:pt x="414" y="120"/>
                </a:lnTo>
                <a:lnTo>
                  <a:pt x="418" y="136"/>
                </a:lnTo>
                <a:lnTo>
                  <a:pt x="420" y="154"/>
                </a:lnTo>
                <a:lnTo>
                  <a:pt x="420" y="160"/>
                </a:lnTo>
                <a:close/>
              </a:path>
            </a:pathLst>
          </a:custGeom>
          <a:solidFill>
            <a:srgbClr val="CCFF99"/>
          </a:solidFill>
          <a:ln w="12600">
            <a:solidFill>
              <a:srgbClr val="666699"/>
            </a:solidFill>
            <a:round/>
            <a:headEnd/>
            <a:tailEnd/>
          </a:ln>
        </p:spPr>
        <p:txBody>
          <a:bodyPr wrap="none" anchor="ctr"/>
          <a:lstStyle/>
          <a:p>
            <a:endParaRPr lang="cs-CZ"/>
          </a:p>
        </p:txBody>
      </p:sp>
      <p:grpSp>
        <p:nvGrpSpPr>
          <p:cNvPr id="10452" name="Group 302"/>
          <p:cNvGrpSpPr>
            <a:grpSpLocks/>
          </p:cNvGrpSpPr>
          <p:nvPr/>
        </p:nvGrpSpPr>
        <p:grpSpPr bwMode="auto">
          <a:xfrm>
            <a:off x="4954588" y="2225675"/>
            <a:ext cx="511175" cy="600075"/>
            <a:chOff x="3121" y="1402"/>
            <a:chExt cx="322" cy="378"/>
          </a:xfrm>
        </p:grpSpPr>
        <p:sp>
          <p:nvSpPr>
            <p:cNvPr id="10261" name="Freeform 303"/>
            <p:cNvSpPr>
              <a:spLocks noChangeArrowheads="1"/>
            </p:cNvSpPr>
            <p:nvPr/>
          </p:nvSpPr>
          <p:spPr bwMode="auto">
            <a:xfrm>
              <a:off x="3121" y="1408"/>
              <a:ext cx="322" cy="371"/>
            </a:xfrm>
            <a:custGeom>
              <a:avLst/>
              <a:gdLst>
                <a:gd name="T0" fmla="*/ 310 w 382"/>
                <a:gd name="T1" fmla="*/ 304 h 440"/>
                <a:gd name="T2" fmla="*/ 201 w 382"/>
                <a:gd name="T3" fmla="*/ 194 h 440"/>
                <a:gd name="T4" fmla="*/ 201 w 382"/>
                <a:gd name="T5" fmla="*/ 40 h 440"/>
                <a:gd name="T6" fmla="*/ 201 w 382"/>
                <a:gd name="T7" fmla="*/ 40 h 440"/>
                <a:gd name="T8" fmla="*/ 199 w 382"/>
                <a:gd name="T9" fmla="*/ 32 h 440"/>
                <a:gd name="T10" fmla="*/ 197 w 382"/>
                <a:gd name="T11" fmla="*/ 25 h 440"/>
                <a:gd name="T12" fmla="*/ 194 w 382"/>
                <a:gd name="T13" fmla="*/ 19 h 440"/>
                <a:gd name="T14" fmla="*/ 189 w 382"/>
                <a:gd name="T15" fmla="*/ 12 h 440"/>
                <a:gd name="T16" fmla="*/ 184 w 382"/>
                <a:gd name="T17" fmla="*/ 7 h 440"/>
                <a:gd name="T18" fmla="*/ 177 w 382"/>
                <a:gd name="T19" fmla="*/ 3 h 440"/>
                <a:gd name="T20" fmla="*/ 169 w 382"/>
                <a:gd name="T21" fmla="*/ 2 h 440"/>
                <a:gd name="T22" fmla="*/ 162 w 382"/>
                <a:gd name="T23" fmla="*/ 0 h 440"/>
                <a:gd name="T24" fmla="*/ 162 w 382"/>
                <a:gd name="T25" fmla="*/ 0 h 440"/>
                <a:gd name="T26" fmla="*/ 153 w 382"/>
                <a:gd name="T27" fmla="*/ 2 h 440"/>
                <a:gd name="T28" fmla="*/ 147 w 382"/>
                <a:gd name="T29" fmla="*/ 3 h 440"/>
                <a:gd name="T30" fmla="*/ 140 w 382"/>
                <a:gd name="T31" fmla="*/ 7 h 440"/>
                <a:gd name="T32" fmla="*/ 133 w 382"/>
                <a:gd name="T33" fmla="*/ 12 h 440"/>
                <a:gd name="T34" fmla="*/ 128 w 382"/>
                <a:gd name="T35" fmla="*/ 19 h 440"/>
                <a:gd name="T36" fmla="*/ 125 w 382"/>
                <a:gd name="T37" fmla="*/ 25 h 440"/>
                <a:gd name="T38" fmla="*/ 123 w 382"/>
                <a:gd name="T39" fmla="*/ 32 h 440"/>
                <a:gd name="T40" fmla="*/ 121 w 382"/>
                <a:gd name="T41" fmla="*/ 40 h 440"/>
                <a:gd name="T42" fmla="*/ 121 w 382"/>
                <a:gd name="T43" fmla="*/ 194 h 440"/>
                <a:gd name="T44" fmla="*/ 12 w 382"/>
                <a:gd name="T45" fmla="*/ 304 h 440"/>
                <a:gd name="T46" fmla="*/ 12 w 382"/>
                <a:gd name="T47" fmla="*/ 304 h 440"/>
                <a:gd name="T48" fmla="*/ 7 w 382"/>
                <a:gd name="T49" fmla="*/ 310 h 440"/>
                <a:gd name="T50" fmla="*/ 3 w 382"/>
                <a:gd name="T51" fmla="*/ 317 h 440"/>
                <a:gd name="T52" fmla="*/ 2 w 382"/>
                <a:gd name="T53" fmla="*/ 324 h 440"/>
                <a:gd name="T54" fmla="*/ 0 w 382"/>
                <a:gd name="T55" fmla="*/ 332 h 440"/>
                <a:gd name="T56" fmla="*/ 2 w 382"/>
                <a:gd name="T57" fmla="*/ 339 h 440"/>
                <a:gd name="T58" fmla="*/ 3 w 382"/>
                <a:gd name="T59" fmla="*/ 347 h 440"/>
                <a:gd name="T60" fmla="*/ 7 w 382"/>
                <a:gd name="T61" fmla="*/ 354 h 440"/>
                <a:gd name="T62" fmla="*/ 12 w 382"/>
                <a:gd name="T63" fmla="*/ 359 h 440"/>
                <a:gd name="T64" fmla="*/ 12 w 382"/>
                <a:gd name="T65" fmla="*/ 359 h 440"/>
                <a:gd name="T66" fmla="*/ 19 w 382"/>
                <a:gd name="T67" fmla="*/ 364 h 440"/>
                <a:gd name="T68" fmla="*/ 25 w 382"/>
                <a:gd name="T69" fmla="*/ 368 h 440"/>
                <a:gd name="T70" fmla="*/ 32 w 382"/>
                <a:gd name="T71" fmla="*/ 371 h 440"/>
                <a:gd name="T72" fmla="*/ 40 w 382"/>
                <a:gd name="T73" fmla="*/ 371 h 440"/>
                <a:gd name="T74" fmla="*/ 47 w 382"/>
                <a:gd name="T75" fmla="*/ 371 h 440"/>
                <a:gd name="T76" fmla="*/ 54 w 382"/>
                <a:gd name="T77" fmla="*/ 368 h 440"/>
                <a:gd name="T78" fmla="*/ 61 w 382"/>
                <a:gd name="T79" fmla="*/ 364 h 440"/>
                <a:gd name="T80" fmla="*/ 67 w 382"/>
                <a:gd name="T81" fmla="*/ 359 h 440"/>
                <a:gd name="T82" fmla="*/ 162 w 382"/>
                <a:gd name="T83" fmla="*/ 266 h 440"/>
                <a:gd name="T84" fmla="*/ 255 w 382"/>
                <a:gd name="T85" fmla="*/ 359 h 440"/>
                <a:gd name="T86" fmla="*/ 255 w 382"/>
                <a:gd name="T87" fmla="*/ 359 h 440"/>
                <a:gd name="T88" fmla="*/ 261 w 382"/>
                <a:gd name="T89" fmla="*/ 364 h 440"/>
                <a:gd name="T90" fmla="*/ 268 w 382"/>
                <a:gd name="T91" fmla="*/ 368 h 440"/>
                <a:gd name="T92" fmla="*/ 275 w 382"/>
                <a:gd name="T93" fmla="*/ 371 h 440"/>
                <a:gd name="T94" fmla="*/ 282 w 382"/>
                <a:gd name="T95" fmla="*/ 371 h 440"/>
                <a:gd name="T96" fmla="*/ 290 w 382"/>
                <a:gd name="T97" fmla="*/ 371 h 440"/>
                <a:gd name="T98" fmla="*/ 297 w 382"/>
                <a:gd name="T99" fmla="*/ 368 h 440"/>
                <a:gd name="T100" fmla="*/ 303 w 382"/>
                <a:gd name="T101" fmla="*/ 364 h 440"/>
                <a:gd name="T102" fmla="*/ 310 w 382"/>
                <a:gd name="T103" fmla="*/ 359 h 440"/>
                <a:gd name="T104" fmla="*/ 310 w 382"/>
                <a:gd name="T105" fmla="*/ 359 h 440"/>
                <a:gd name="T106" fmla="*/ 315 w 382"/>
                <a:gd name="T107" fmla="*/ 354 h 440"/>
                <a:gd name="T108" fmla="*/ 319 w 382"/>
                <a:gd name="T109" fmla="*/ 347 h 440"/>
                <a:gd name="T110" fmla="*/ 320 w 382"/>
                <a:gd name="T111" fmla="*/ 339 h 440"/>
                <a:gd name="T112" fmla="*/ 322 w 382"/>
                <a:gd name="T113" fmla="*/ 332 h 440"/>
                <a:gd name="T114" fmla="*/ 320 w 382"/>
                <a:gd name="T115" fmla="*/ 324 h 440"/>
                <a:gd name="T116" fmla="*/ 319 w 382"/>
                <a:gd name="T117" fmla="*/ 317 h 440"/>
                <a:gd name="T118" fmla="*/ 315 w 382"/>
                <a:gd name="T119" fmla="*/ 310 h 440"/>
                <a:gd name="T120" fmla="*/ 310 w 382"/>
                <a:gd name="T121" fmla="*/ 304 h 440"/>
                <a:gd name="T122" fmla="*/ 310 w 382"/>
                <a:gd name="T123" fmla="*/ 304 h 4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82"/>
                <a:gd name="T187" fmla="*/ 0 h 440"/>
                <a:gd name="T188" fmla="*/ 382 w 382"/>
                <a:gd name="T189" fmla="*/ 440 h 44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82" h="440">
                  <a:moveTo>
                    <a:pt x="368" y="360"/>
                  </a:moveTo>
                  <a:lnTo>
                    <a:pt x="238" y="230"/>
                  </a:lnTo>
                  <a:lnTo>
                    <a:pt x="238" y="48"/>
                  </a:lnTo>
                  <a:lnTo>
                    <a:pt x="236" y="38"/>
                  </a:lnTo>
                  <a:lnTo>
                    <a:pt x="234" y="30"/>
                  </a:lnTo>
                  <a:lnTo>
                    <a:pt x="230" y="22"/>
                  </a:lnTo>
                  <a:lnTo>
                    <a:pt x="224" y="14"/>
                  </a:lnTo>
                  <a:lnTo>
                    <a:pt x="218" y="8"/>
                  </a:lnTo>
                  <a:lnTo>
                    <a:pt x="210" y="4"/>
                  </a:lnTo>
                  <a:lnTo>
                    <a:pt x="200" y="2"/>
                  </a:lnTo>
                  <a:lnTo>
                    <a:pt x="192" y="0"/>
                  </a:lnTo>
                  <a:lnTo>
                    <a:pt x="182" y="2"/>
                  </a:lnTo>
                  <a:lnTo>
                    <a:pt x="174" y="4"/>
                  </a:lnTo>
                  <a:lnTo>
                    <a:pt x="166" y="8"/>
                  </a:lnTo>
                  <a:lnTo>
                    <a:pt x="158" y="14"/>
                  </a:lnTo>
                  <a:lnTo>
                    <a:pt x="152" y="22"/>
                  </a:lnTo>
                  <a:lnTo>
                    <a:pt x="148" y="30"/>
                  </a:lnTo>
                  <a:lnTo>
                    <a:pt x="146" y="38"/>
                  </a:lnTo>
                  <a:lnTo>
                    <a:pt x="144" y="48"/>
                  </a:lnTo>
                  <a:lnTo>
                    <a:pt x="144" y="230"/>
                  </a:lnTo>
                  <a:lnTo>
                    <a:pt x="14" y="360"/>
                  </a:lnTo>
                  <a:lnTo>
                    <a:pt x="8" y="368"/>
                  </a:lnTo>
                  <a:lnTo>
                    <a:pt x="4" y="376"/>
                  </a:lnTo>
                  <a:lnTo>
                    <a:pt x="2" y="384"/>
                  </a:lnTo>
                  <a:lnTo>
                    <a:pt x="0" y="394"/>
                  </a:lnTo>
                  <a:lnTo>
                    <a:pt x="2" y="402"/>
                  </a:lnTo>
                  <a:lnTo>
                    <a:pt x="4" y="412"/>
                  </a:lnTo>
                  <a:lnTo>
                    <a:pt x="8" y="420"/>
                  </a:lnTo>
                  <a:lnTo>
                    <a:pt x="14" y="426"/>
                  </a:lnTo>
                  <a:lnTo>
                    <a:pt x="22" y="432"/>
                  </a:lnTo>
                  <a:lnTo>
                    <a:pt x="30" y="436"/>
                  </a:lnTo>
                  <a:lnTo>
                    <a:pt x="38" y="440"/>
                  </a:lnTo>
                  <a:lnTo>
                    <a:pt x="48" y="440"/>
                  </a:lnTo>
                  <a:lnTo>
                    <a:pt x="56" y="440"/>
                  </a:lnTo>
                  <a:lnTo>
                    <a:pt x="64" y="436"/>
                  </a:lnTo>
                  <a:lnTo>
                    <a:pt x="72" y="432"/>
                  </a:lnTo>
                  <a:lnTo>
                    <a:pt x="80" y="426"/>
                  </a:lnTo>
                  <a:lnTo>
                    <a:pt x="192" y="316"/>
                  </a:lnTo>
                  <a:lnTo>
                    <a:pt x="302" y="426"/>
                  </a:lnTo>
                  <a:lnTo>
                    <a:pt x="310" y="432"/>
                  </a:lnTo>
                  <a:lnTo>
                    <a:pt x="318" y="436"/>
                  </a:lnTo>
                  <a:lnTo>
                    <a:pt x="326" y="440"/>
                  </a:lnTo>
                  <a:lnTo>
                    <a:pt x="334" y="440"/>
                  </a:lnTo>
                  <a:lnTo>
                    <a:pt x="344" y="440"/>
                  </a:lnTo>
                  <a:lnTo>
                    <a:pt x="352" y="436"/>
                  </a:lnTo>
                  <a:lnTo>
                    <a:pt x="360" y="432"/>
                  </a:lnTo>
                  <a:lnTo>
                    <a:pt x="368" y="426"/>
                  </a:lnTo>
                  <a:lnTo>
                    <a:pt x="374" y="420"/>
                  </a:lnTo>
                  <a:lnTo>
                    <a:pt x="378" y="412"/>
                  </a:lnTo>
                  <a:lnTo>
                    <a:pt x="380" y="402"/>
                  </a:lnTo>
                  <a:lnTo>
                    <a:pt x="382" y="394"/>
                  </a:lnTo>
                  <a:lnTo>
                    <a:pt x="380" y="384"/>
                  </a:lnTo>
                  <a:lnTo>
                    <a:pt x="378" y="376"/>
                  </a:lnTo>
                  <a:lnTo>
                    <a:pt x="374" y="368"/>
                  </a:lnTo>
                  <a:lnTo>
                    <a:pt x="368" y="360"/>
                  </a:lnTo>
                  <a:close/>
                </a:path>
              </a:pathLst>
            </a:custGeom>
            <a:gradFill rotWithShape="0">
              <a:gsLst>
                <a:gs pos="0">
                  <a:srgbClr val="FFCC00"/>
                </a:gs>
                <a:gs pos="50000">
                  <a:srgbClr val="755E00"/>
                </a:gs>
                <a:gs pos="100000">
                  <a:srgbClr val="FFCC00"/>
                </a:gs>
              </a:gsLst>
              <a:lin ang="10800000" scaled="1"/>
            </a:gradFill>
            <a:ln w="12600">
              <a:solidFill>
                <a:srgbClr val="666699"/>
              </a:solidFill>
              <a:round/>
              <a:headEnd/>
              <a:tailEnd/>
            </a:ln>
          </p:spPr>
          <p:txBody>
            <a:bodyPr wrap="none" anchor="ctr"/>
            <a:lstStyle/>
            <a:p>
              <a:endParaRPr lang="cs-CZ"/>
            </a:p>
          </p:txBody>
        </p:sp>
        <p:sp>
          <p:nvSpPr>
            <p:cNvPr id="10262" name="Freeform 304"/>
            <p:cNvSpPr>
              <a:spLocks noChangeArrowheads="1"/>
            </p:cNvSpPr>
            <p:nvPr/>
          </p:nvSpPr>
          <p:spPr bwMode="auto">
            <a:xfrm>
              <a:off x="3167" y="1676"/>
              <a:ext cx="55" cy="55"/>
            </a:xfrm>
            <a:custGeom>
              <a:avLst/>
              <a:gdLst>
                <a:gd name="T0" fmla="*/ 0 w 66"/>
                <a:gd name="T1" fmla="*/ 0 h 66"/>
                <a:gd name="T2" fmla="*/ 55 w 66"/>
                <a:gd name="T3" fmla="*/ 55 h 66"/>
                <a:gd name="T4" fmla="*/ 0 w 66"/>
                <a:gd name="T5" fmla="*/ 0 h 66"/>
                <a:gd name="T6" fmla="*/ 0 60000 65536"/>
                <a:gd name="T7" fmla="*/ 0 60000 65536"/>
                <a:gd name="T8" fmla="*/ 0 60000 65536"/>
                <a:gd name="T9" fmla="*/ 0 w 66"/>
                <a:gd name="T10" fmla="*/ 0 h 66"/>
                <a:gd name="T11" fmla="*/ 66 w 66"/>
                <a:gd name="T12" fmla="*/ 66 h 66"/>
              </a:gdLst>
              <a:ahLst/>
              <a:cxnLst>
                <a:cxn ang="T6">
                  <a:pos x="T0" y="T1"/>
                </a:cxn>
                <a:cxn ang="T7">
                  <a:pos x="T2" y="T3"/>
                </a:cxn>
                <a:cxn ang="T8">
                  <a:pos x="T4" y="T5"/>
                </a:cxn>
              </a:cxnLst>
              <a:rect l="T9" t="T10" r="T11" b="T12"/>
              <a:pathLst>
                <a:path w="66" h="66">
                  <a:moveTo>
                    <a:pt x="0" y="0"/>
                  </a:moveTo>
                  <a:lnTo>
                    <a:pt x="66" y="66"/>
                  </a:lnTo>
                  <a:lnTo>
                    <a:pt x="0" y="0"/>
                  </a:lnTo>
                  <a:close/>
                </a:path>
              </a:pathLst>
            </a:custGeom>
            <a:solidFill>
              <a:srgbClr val="FFFFFF"/>
            </a:solidFill>
            <a:ln w="9525">
              <a:noFill/>
              <a:round/>
              <a:headEnd/>
              <a:tailEnd/>
            </a:ln>
          </p:spPr>
          <p:txBody>
            <a:bodyPr wrap="none" anchor="ctr"/>
            <a:lstStyle/>
            <a:p>
              <a:endParaRPr lang="cs-CZ"/>
            </a:p>
          </p:txBody>
        </p:sp>
        <p:sp>
          <p:nvSpPr>
            <p:cNvPr id="10263" name="Line 305"/>
            <p:cNvSpPr>
              <a:spLocks noChangeShapeType="1"/>
            </p:cNvSpPr>
            <p:nvPr/>
          </p:nvSpPr>
          <p:spPr bwMode="auto">
            <a:xfrm>
              <a:off x="3167" y="1676"/>
              <a:ext cx="55" cy="55"/>
            </a:xfrm>
            <a:prstGeom prst="line">
              <a:avLst/>
            </a:prstGeom>
            <a:noFill/>
            <a:ln w="12600">
              <a:solidFill>
                <a:srgbClr val="221F1F"/>
              </a:solidFill>
              <a:miter lim="800000"/>
              <a:headEnd/>
              <a:tailEnd/>
            </a:ln>
          </p:spPr>
          <p:txBody>
            <a:bodyPr/>
            <a:lstStyle/>
            <a:p>
              <a:endParaRPr lang="cs-CZ"/>
            </a:p>
          </p:txBody>
        </p:sp>
        <p:sp>
          <p:nvSpPr>
            <p:cNvPr id="10264" name="Freeform 306"/>
            <p:cNvSpPr>
              <a:spLocks noChangeArrowheads="1"/>
            </p:cNvSpPr>
            <p:nvPr/>
          </p:nvSpPr>
          <p:spPr bwMode="auto">
            <a:xfrm>
              <a:off x="3339" y="1676"/>
              <a:ext cx="55" cy="55"/>
            </a:xfrm>
            <a:custGeom>
              <a:avLst/>
              <a:gdLst>
                <a:gd name="T0" fmla="*/ 55 w 66"/>
                <a:gd name="T1" fmla="*/ 0 h 66"/>
                <a:gd name="T2" fmla="*/ 0 w 66"/>
                <a:gd name="T3" fmla="*/ 55 h 66"/>
                <a:gd name="T4" fmla="*/ 55 w 66"/>
                <a:gd name="T5" fmla="*/ 0 h 66"/>
                <a:gd name="T6" fmla="*/ 0 60000 65536"/>
                <a:gd name="T7" fmla="*/ 0 60000 65536"/>
                <a:gd name="T8" fmla="*/ 0 60000 65536"/>
                <a:gd name="T9" fmla="*/ 0 w 66"/>
                <a:gd name="T10" fmla="*/ 0 h 66"/>
                <a:gd name="T11" fmla="*/ 66 w 66"/>
                <a:gd name="T12" fmla="*/ 66 h 66"/>
              </a:gdLst>
              <a:ahLst/>
              <a:cxnLst>
                <a:cxn ang="T6">
                  <a:pos x="T0" y="T1"/>
                </a:cxn>
                <a:cxn ang="T7">
                  <a:pos x="T2" y="T3"/>
                </a:cxn>
                <a:cxn ang="T8">
                  <a:pos x="T4" y="T5"/>
                </a:cxn>
              </a:cxnLst>
              <a:rect l="T9" t="T10" r="T11" b="T12"/>
              <a:pathLst>
                <a:path w="66" h="66">
                  <a:moveTo>
                    <a:pt x="66" y="0"/>
                  </a:moveTo>
                  <a:lnTo>
                    <a:pt x="0" y="66"/>
                  </a:lnTo>
                  <a:lnTo>
                    <a:pt x="66" y="0"/>
                  </a:lnTo>
                  <a:close/>
                </a:path>
              </a:pathLst>
            </a:custGeom>
            <a:solidFill>
              <a:srgbClr val="FFFFFF"/>
            </a:solidFill>
            <a:ln w="9525">
              <a:noFill/>
              <a:round/>
              <a:headEnd/>
              <a:tailEnd/>
            </a:ln>
          </p:spPr>
          <p:txBody>
            <a:bodyPr wrap="none" anchor="ctr"/>
            <a:lstStyle/>
            <a:p>
              <a:endParaRPr lang="cs-CZ"/>
            </a:p>
          </p:txBody>
        </p:sp>
        <p:sp>
          <p:nvSpPr>
            <p:cNvPr id="10265" name="Line 307"/>
            <p:cNvSpPr>
              <a:spLocks noChangeShapeType="1"/>
            </p:cNvSpPr>
            <p:nvPr/>
          </p:nvSpPr>
          <p:spPr bwMode="auto">
            <a:xfrm flipH="1">
              <a:off x="3338" y="1676"/>
              <a:ext cx="57" cy="55"/>
            </a:xfrm>
            <a:prstGeom prst="line">
              <a:avLst/>
            </a:prstGeom>
            <a:noFill/>
            <a:ln w="12600">
              <a:solidFill>
                <a:srgbClr val="221F1F"/>
              </a:solidFill>
              <a:miter lim="800000"/>
              <a:headEnd/>
              <a:tailEnd/>
            </a:ln>
          </p:spPr>
          <p:txBody>
            <a:bodyPr/>
            <a:lstStyle/>
            <a:p>
              <a:endParaRPr lang="cs-CZ"/>
            </a:p>
          </p:txBody>
        </p:sp>
        <p:sp>
          <p:nvSpPr>
            <p:cNvPr id="10266" name="Freeform 308"/>
            <p:cNvSpPr>
              <a:spLocks noChangeArrowheads="1"/>
            </p:cNvSpPr>
            <p:nvPr/>
          </p:nvSpPr>
          <p:spPr bwMode="auto">
            <a:xfrm>
              <a:off x="3172" y="1402"/>
              <a:ext cx="222" cy="322"/>
            </a:xfrm>
            <a:custGeom>
              <a:avLst/>
              <a:gdLst>
                <a:gd name="T0" fmla="*/ 0 w 264"/>
                <a:gd name="T1" fmla="*/ 265 h 382"/>
                <a:gd name="T2" fmla="*/ 71 w 264"/>
                <a:gd name="T3" fmla="*/ 194 h 382"/>
                <a:gd name="T4" fmla="*/ 71 w 264"/>
                <a:gd name="T5" fmla="*/ 39 h 382"/>
                <a:gd name="T6" fmla="*/ 71 w 264"/>
                <a:gd name="T7" fmla="*/ 39 h 382"/>
                <a:gd name="T8" fmla="*/ 72 w 264"/>
                <a:gd name="T9" fmla="*/ 34 h 382"/>
                <a:gd name="T10" fmla="*/ 74 w 264"/>
                <a:gd name="T11" fmla="*/ 27 h 382"/>
                <a:gd name="T12" fmla="*/ 77 w 264"/>
                <a:gd name="T13" fmla="*/ 20 h 382"/>
                <a:gd name="T14" fmla="*/ 82 w 264"/>
                <a:gd name="T15" fmla="*/ 12 h 382"/>
                <a:gd name="T16" fmla="*/ 89 w 264"/>
                <a:gd name="T17" fmla="*/ 7 h 382"/>
                <a:gd name="T18" fmla="*/ 99 w 264"/>
                <a:gd name="T19" fmla="*/ 2 h 382"/>
                <a:gd name="T20" fmla="*/ 111 w 264"/>
                <a:gd name="T21" fmla="*/ 0 h 382"/>
                <a:gd name="T22" fmla="*/ 111 w 264"/>
                <a:gd name="T23" fmla="*/ 0 h 382"/>
                <a:gd name="T24" fmla="*/ 123 w 264"/>
                <a:gd name="T25" fmla="*/ 2 h 382"/>
                <a:gd name="T26" fmla="*/ 131 w 264"/>
                <a:gd name="T27" fmla="*/ 7 h 382"/>
                <a:gd name="T28" fmla="*/ 138 w 264"/>
                <a:gd name="T29" fmla="*/ 12 h 382"/>
                <a:gd name="T30" fmla="*/ 143 w 264"/>
                <a:gd name="T31" fmla="*/ 20 h 382"/>
                <a:gd name="T32" fmla="*/ 146 w 264"/>
                <a:gd name="T33" fmla="*/ 27 h 382"/>
                <a:gd name="T34" fmla="*/ 148 w 264"/>
                <a:gd name="T35" fmla="*/ 34 h 382"/>
                <a:gd name="T36" fmla="*/ 150 w 264"/>
                <a:gd name="T37" fmla="*/ 39 h 382"/>
                <a:gd name="T38" fmla="*/ 150 w 264"/>
                <a:gd name="T39" fmla="*/ 194 h 382"/>
                <a:gd name="T40" fmla="*/ 222 w 264"/>
                <a:gd name="T41" fmla="*/ 266 h 382"/>
                <a:gd name="T42" fmla="*/ 166 w 264"/>
                <a:gd name="T43" fmla="*/ 320 h 382"/>
                <a:gd name="T44" fmla="*/ 111 w 264"/>
                <a:gd name="T45" fmla="*/ 265 h 382"/>
                <a:gd name="T46" fmla="*/ 54 w 264"/>
                <a:gd name="T47" fmla="*/ 322 h 382"/>
                <a:gd name="T48" fmla="*/ 0 w 264"/>
                <a:gd name="T49" fmla="*/ 265 h 3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64"/>
                <a:gd name="T76" fmla="*/ 0 h 382"/>
                <a:gd name="T77" fmla="*/ 264 w 264"/>
                <a:gd name="T78" fmla="*/ 382 h 3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64" h="382">
                  <a:moveTo>
                    <a:pt x="0" y="314"/>
                  </a:moveTo>
                  <a:lnTo>
                    <a:pt x="84" y="230"/>
                  </a:lnTo>
                  <a:lnTo>
                    <a:pt x="84" y="46"/>
                  </a:lnTo>
                  <a:lnTo>
                    <a:pt x="86" y="40"/>
                  </a:lnTo>
                  <a:lnTo>
                    <a:pt x="88" y="32"/>
                  </a:lnTo>
                  <a:lnTo>
                    <a:pt x="92" y="24"/>
                  </a:lnTo>
                  <a:lnTo>
                    <a:pt x="98" y="14"/>
                  </a:lnTo>
                  <a:lnTo>
                    <a:pt x="106" y="8"/>
                  </a:lnTo>
                  <a:lnTo>
                    <a:pt x="118" y="2"/>
                  </a:lnTo>
                  <a:lnTo>
                    <a:pt x="132" y="0"/>
                  </a:lnTo>
                  <a:lnTo>
                    <a:pt x="146" y="2"/>
                  </a:lnTo>
                  <a:lnTo>
                    <a:pt x="156" y="8"/>
                  </a:lnTo>
                  <a:lnTo>
                    <a:pt x="164" y="14"/>
                  </a:lnTo>
                  <a:lnTo>
                    <a:pt x="170" y="24"/>
                  </a:lnTo>
                  <a:lnTo>
                    <a:pt x="174" y="32"/>
                  </a:lnTo>
                  <a:lnTo>
                    <a:pt x="176" y="40"/>
                  </a:lnTo>
                  <a:lnTo>
                    <a:pt x="178" y="46"/>
                  </a:lnTo>
                  <a:lnTo>
                    <a:pt x="178" y="230"/>
                  </a:lnTo>
                  <a:lnTo>
                    <a:pt x="264" y="316"/>
                  </a:lnTo>
                  <a:lnTo>
                    <a:pt x="198" y="380"/>
                  </a:lnTo>
                  <a:lnTo>
                    <a:pt x="132" y="314"/>
                  </a:lnTo>
                  <a:lnTo>
                    <a:pt x="64" y="382"/>
                  </a:lnTo>
                  <a:lnTo>
                    <a:pt x="0" y="314"/>
                  </a:lnTo>
                  <a:close/>
                </a:path>
              </a:pathLst>
            </a:custGeom>
            <a:gradFill rotWithShape="0">
              <a:gsLst>
                <a:gs pos="0">
                  <a:srgbClr val="99CCFF"/>
                </a:gs>
                <a:gs pos="50000">
                  <a:srgbClr val="4E6882"/>
                </a:gs>
                <a:gs pos="100000">
                  <a:srgbClr val="99CCFF"/>
                </a:gs>
              </a:gsLst>
              <a:lin ang="10800000" scaled="1"/>
            </a:gradFill>
            <a:ln w="9360">
              <a:solidFill>
                <a:srgbClr val="666699"/>
              </a:solidFill>
              <a:round/>
              <a:headEnd/>
              <a:tailEnd/>
            </a:ln>
          </p:spPr>
          <p:txBody>
            <a:bodyPr wrap="none" anchor="ctr"/>
            <a:lstStyle/>
            <a:p>
              <a:endParaRPr lang="cs-CZ"/>
            </a:p>
          </p:txBody>
        </p:sp>
      </p:gr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Extracelulární doména HER- </a:t>
            </a:r>
            <a:r>
              <a:rPr lang="cs-CZ" dirty="0" err="1" smtClean="0"/>
              <a:t>trastuzumab</a:t>
            </a:r>
            <a:endParaRPr lang="cs-CZ" dirty="0"/>
          </a:p>
        </p:txBody>
      </p:sp>
      <p:sp>
        <p:nvSpPr>
          <p:cNvPr id="3" name="Zástupný symbol pro obsah 2"/>
          <p:cNvSpPr>
            <a:spLocks noGrp="1"/>
          </p:cNvSpPr>
          <p:nvPr>
            <p:ph sz="half" idx="1"/>
          </p:nvPr>
        </p:nvSpPr>
        <p:spPr/>
        <p:txBody>
          <a:bodyPr>
            <a:normAutofit/>
          </a:bodyPr>
          <a:lstStyle/>
          <a:p>
            <a:pPr>
              <a:buFont typeface="Wingdings" pitchFamily="2" charset="2"/>
              <a:buChar char="§"/>
            </a:pPr>
            <a:r>
              <a:rPr lang="cs-CZ" dirty="0" smtClean="0"/>
              <a:t>Vazba na HER2 (subdoména IV)</a:t>
            </a:r>
          </a:p>
          <a:p>
            <a:pPr lvl="1"/>
            <a:r>
              <a:rPr lang="cs-CZ" dirty="0" smtClean="0"/>
              <a:t>Blokáda na ligandu nezávislé </a:t>
            </a:r>
            <a:r>
              <a:rPr lang="cs-CZ" dirty="0"/>
              <a:t>signalizace </a:t>
            </a:r>
          </a:p>
          <a:p>
            <a:pPr lvl="1"/>
            <a:r>
              <a:rPr lang="cs-CZ" dirty="0" smtClean="0"/>
              <a:t>ADCC</a:t>
            </a:r>
          </a:p>
          <a:p>
            <a:pPr marL="457200" lvl="1" indent="0">
              <a:buNone/>
            </a:pPr>
            <a:endParaRPr lang="cs-CZ" dirty="0" smtClean="0"/>
          </a:p>
        </p:txBody>
      </p:sp>
      <p:pic>
        <p:nvPicPr>
          <p:cNvPr id="5" name="Zástupný symbol pro obsah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4454214" y="2207308"/>
            <a:ext cx="4366258" cy="3601230"/>
          </a:xfrm>
        </p:spPr>
      </p:pic>
    </p:spTree>
    <p:extLst>
      <p:ext uri="{BB962C8B-B14F-4D97-AF65-F5344CB8AC3E}">
        <p14:creationId xmlns:p14="http://schemas.microsoft.com/office/powerpoint/2010/main" xmlns="" val="2910872647"/>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p:txBody>
          <a:bodyPr/>
          <a:lstStyle/>
          <a:p>
            <a:r>
              <a:rPr lang="en-US" dirty="0" err="1" smtClean="0"/>
              <a:t>Strategie</a:t>
            </a:r>
            <a:r>
              <a:rPr lang="en-US" dirty="0" smtClean="0"/>
              <a:t> </a:t>
            </a:r>
            <a:r>
              <a:rPr lang="cs-CZ" dirty="0" smtClean="0"/>
              <a:t>i</a:t>
            </a:r>
            <a:r>
              <a:rPr lang="en-US" dirty="0" err="1" smtClean="0"/>
              <a:t>nhibi</a:t>
            </a:r>
            <a:r>
              <a:rPr lang="cs-CZ" dirty="0" err="1" smtClean="0"/>
              <a:t>ce</a:t>
            </a:r>
            <a:r>
              <a:rPr lang="en-US" dirty="0" smtClean="0"/>
              <a:t> </a:t>
            </a:r>
            <a:r>
              <a:rPr lang="cs-CZ" dirty="0" smtClean="0"/>
              <a:t>receptorů</a:t>
            </a:r>
            <a:endParaRPr lang="cs-CZ" dirty="0"/>
          </a:p>
        </p:txBody>
      </p:sp>
      <p:pic>
        <p:nvPicPr>
          <p:cNvPr id="6" name="Zástupný symbol pro obsah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3568" y="1617412"/>
            <a:ext cx="7596336" cy="5240588"/>
          </a:xfrm>
          <a:prstGeom prst="rect">
            <a:avLst/>
          </a:prstGeom>
        </p:spPr>
      </p:pic>
      <p:pic>
        <p:nvPicPr>
          <p:cNvPr id="4" name="Picture 1"/>
          <p:cNvPicPr>
            <a:picLocks noChangeAspect="1" noChangeArrowheads="1"/>
          </p:cNvPicPr>
          <p:nvPr/>
        </p:nvPicPr>
        <p:blipFill>
          <a:blip r:embed="rId3" cstate="print"/>
          <a:srcRect/>
          <a:stretch>
            <a:fillRect/>
          </a:stretch>
        </p:blipFill>
        <p:spPr bwMode="auto">
          <a:xfrm>
            <a:off x="971600" y="1439654"/>
            <a:ext cx="6401021" cy="4869666"/>
          </a:xfrm>
          <a:prstGeom prst="rect">
            <a:avLst/>
          </a:prstGeom>
          <a:noFill/>
          <a:ln w="9525">
            <a:noFill/>
            <a:round/>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Zástupný symbol pro obsah 2"/>
          <p:cNvSpPr>
            <a:spLocks noGrp="1"/>
          </p:cNvSpPr>
          <p:nvPr>
            <p:ph idx="1"/>
          </p:nvPr>
        </p:nvSpPr>
        <p:spPr/>
        <p:txBody>
          <a:bodyPr/>
          <a:lstStyle/>
          <a:p>
            <a:r>
              <a:rPr lang="cs-CZ" dirty="0" smtClean="0"/>
              <a:t>Aktivace = ↑ proliferace, ↑ </a:t>
            </a:r>
            <a:r>
              <a:rPr lang="cs-CZ" dirty="0" err="1" smtClean="0"/>
              <a:t>antiapoptotické</a:t>
            </a:r>
            <a:r>
              <a:rPr lang="cs-CZ" dirty="0" smtClean="0"/>
              <a:t> signály</a:t>
            </a:r>
          </a:p>
        </p:txBody>
      </p:sp>
      <p:sp>
        <p:nvSpPr>
          <p:cNvPr id="2" name="Nadpis 1"/>
          <p:cNvSpPr>
            <a:spLocks noGrp="1"/>
          </p:cNvSpPr>
          <p:nvPr>
            <p:ph type="title"/>
          </p:nvPr>
        </p:nvSpPr>
        <p:spPr/>
        <p:txBody>
          <a:bodyPr/>
          <a:lstStyle/>
          <a:p>
            <a:r>
              <a:rPr lang="cs-CZ" dirty="0" smtClean="0"/>
              <a:t>HER signalizace</a:t>
            </a:r>
            <a:endParaRPr lang="cs-CZ"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27984" y="2948032"/>
            <a:ext cx="4426789" cy="3909968"/>
          </a:xfrm>
          <a:prstGeom prst="rect">
            <a:avLst/>
          </a:prstGeom>
        </p:spPr>
      </p:pic>
      <p:pic>
        <p:nvPicPr>
          <p:cNvPr id="6" name="Zástupný symbol pro obsah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5075" y="2948032"/>
            <a:ext cx="4220508" cy="3909968"/>
          </a:xfrm>
          <a:prstGeom prst="rect">
            <a:avLst/>
          </a:prstGeom>
        </p:spPr>
      </p:pic>
    </p:spTree>
    <p:extLst>
      <p:ext uri="{BB962C8B-B14F-4D97-AF65-F5344CB8AC3E}">
        <p14:creationId xmlns:p14="http://schemas.microsoft.com/office/powerpoint/2010/main" xmlns="" val="4231569144"/>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OCHE_INHIBICE.mp4">
            <a:hlinkClick r:id="" action="ppaction://media"/>
          </p:cNvPr>
          <p:cNvPicPr>
            <a:picLocks noRot="1" noChangeAspect="1"/>
          </p:cNvPicPr>
          <p:nvPr>
            <a:videoFile r:link="rId1"/>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6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04800" y="404664"/>
            <a:ext cx="8610600" cy="648072"/>
          </a:xfrm>
        </p:spPr>
        <p:txBody>
          <a:bodyPr/>
          <a:lstStyle/>
          <a:p>
            <a:r>
              <a:rPr lang="cs-CZ" dirty="0" smtClean="0"/>
              <a:t>Biologická léčba</a:t>
            </a:r>
            <a:endParaRPr lang="cs-CZ" dirty="0"/>
          </a:p>
        </p:txBody>
      </p:sp>
      <p:sp>
        <p:nvSpPr>
          <p:cNvPr id="3" name="Zástupný symbol pro text 2"/>
          <p:cNvSpPr>
            <a:spLocks noGrp="1"/>
          </p:cNvSpPr>
          <p:nvPr>
            <p:ph type="body" idx="1"/>
          </p:nvPr>
        </p:nvSpPr>
        <p:spPr>
          <a:xfrm>
            <a:off x="281444" y="1700808"/>
            <a:ext cx="4290556" cy="720080"/>
          </a:xfrm>
        </p:spPr>
        <p:txBody>
          <a:bodyPr/>
          <a:lstStyle/>
          <a:p>
            <a:r>
              <a:rPr lang="cs-CZ" dirty="0" smtClean="0"/>
              <a:t>Indikace</a:t>
            </a:r>
            <a:endParaRPr lang="cs-CZ" dirty="0"/>
          </a:p>
        </p:txBody>
      </p:sp>
      <p:sp>
        <p:nvSpPr>
          <p:cNvPr id="5" name="Zástupný symbol pro text 4"/>
          <p:cNvSpPr>
            <a:spLocks noGrp="1"/>
          </p:cNvSpPr>
          <p:nvPr>
            <p:ph type="body" sz="half" idx="3"/>
          </p:nvPr>
        </p:nvSpPr>
        <p:spPr>
          <a:xfrm>
            <a:off x="4645025" y="1700808"/>
            <a:ext cx="4292241" cy="864096"/>
          </a:xfrm>
        </p:spPr>
        <p:txBody>
          <a:bodyPr>
            <a:normAutofit/>
          </a:bodyPr>
          <a:lstStyle/>
          <a:p>
            <a:r>
              <a:rPr lang="cs-CZ" dirty="0"/>
              <a:t>U</a:t>
            </a:r>
            <a:r>
              <a:rPr lang="cs-CZ" dirty="0" smtClean="0"/>
              <a:t>žití</a:t>
            </a:r>
            <a:endParaRPr lang="cs-CZ" dirty="0"/>
          </a:p>
        </p:txBody>
      </p:sp>
      <p:sp>
        <p:nvSpPr>
          <p:cNvPr id="4" name="Zástupný symbol pro obsah 3"/>
          <p:cNvSpPr>
            <a:spLocks noGrp="1"/>
          </p:cNvSpPr>
          <p:nvPr>
            <p:ph sz="quarter" idx="2"/>
          </p:nvPr>
        </p:nvSpPr>
        <p:spPr>
          <a:xfrm>
            <a:off x="281444" y="3068960"/>
            <a:ext cx="4290556" cy="2188840"/>
          </a:xfrm>
        </p:spPr>
        <p:txBody>
          <a:bodyPr/>
          <a:lstStyle/>
          <a:p>
            <a:pPr>
              <a:buFont typeface="Wingdings" pitchFamily="2" charset="2"/>
              <a:buChar char="Ø"/>
            </a:pPr>
            <a:r>
              <a:rPr lang="cs-CZ" dirty="0" err="1" smtClean="0"/>
              <a:t>neoadjuvantní</a:t>
            </a:r>
            <a:endParaRPr lang="cs-CZ" dirty="0" smtClean="0"/>
          </a:p>
          <a:p>
            <a:pPr>
              <a:buFont typeface="Wingdings" pitchFamily="2" charset="2"/>
              <a:buChar char="Ø"/>
            </a:pPr>
            <a:r>
              <a:rPr lang="cs-CZ" dirty="0" smtClean="0"/>
              <a:t>adjuvantní</a:t>
            </a:r>
          </a:p>
          <a:p>
            <a:pPr>
              <a:buFont typeface="Wingdings" pitchFamily="2" charset="2"/>
              <a:buChar char="Ø"/>
            </a:pPr>
            <a:r>
              <a:rPr lang="cs-CZ" dirty="0" smtClean="0"/>
              <a:t>paliativní</a:t>
            </a:r>
            <a:endParaRPr lang="cs-CZ" dirty="0"/>
          </a:p>
        </p:txBody>
      </p:sp>
      <p:sp>
        <p:nvSpPr>
          <p:cNvPr id="6" name="Zástupný symbol pro obsah 5"/>
          <p:cNvSpPr>
            <a:spLocks noGrp="1"/>
          </p:cNvSpPr>
          <p:nvPr>
            <p:ph sz="quarter" idx="4"/>
          </p:nvPr>
        </p:nvSpPr>
        <p:spPr>
          <a:xfrm>
            <a:off x="4648730" y="2996952"/>
            <a:ext cx="4288536" cy="2260848"/>
          </a:xfrm>
        </p:spPr>
        <p:txBody>
          <a:bodyPr/>
          <a:lstStyle/>
          <a:p>
            <a:pPr>
              <a:buFont typeface="Wingdings" pitchFamily="2" charset="2"/>
              <a:buChar char="Ø"/>
            </a:pPr>
            <a:r>
              <a:rPr lang="cs-CZ" dirty="0"/>
              <a:t>k</a:t>
            </a:r>
            <a:r>
              <a:rPr lang="cs-CZ" dirty="0" smtClean="0"/>
              <a:t>ombinace s chemoterapií či </a:t>
            </a:r>
            <a:r>
              <a:rPr lang="cs-CZ" dirty="0" err="1" smtClean="0"/>
              <a:t>hormonoterapií</a:t>
            </a:r>
            <a:endParaRPr lang="cs-CZ" dirty="0" smtClean="0"/>
          </a:p>
          <a:p>
            <a:pPr>
              <a:buFont typeface="Wingdings" pitchFamily="2" charset="2"/>
              <a:buChar char="Ø"/>
            </a:pPr>
            <a:r>
              <a:rPr lang="cs-CZ" dirty="0" smtClean="0"/>
              <a:t> </a:t>
            </a:r>
            <a:r>
              <a:rPr lang="cs-CZ" dirty="0" err="1" smtClean="0"/>
              <a:t>monoterapie</a:t>
            </a:r>
            <a:endParaRPr lang="cs-CZ"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HER receptory</a:t>
            </a:r>
            <a:endParaRPr lang="cs-CZ" dirty="0"/>
          </a:p>
        </p:txBody>
      </p:sp>
      <p:pic>
        <p:nvPicPr>
          <p:cNvPr id="4" name="Zástupný symbol pro obsah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300595" y="1554163"/>
            <a:ext cx="6695210" cy="4525962"/>
          </a:xfrm>
          <a:prstGeom prst="rect">
            <a:avLst/>
          </a:prstGeom>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HER signalizace</a:t>
            </a:r>
            <a:endParaRPr lang="cs-CZ" dirty="0"/>
          </a:p>
        </p:txBody>
      </p:sp>
      <p:sp>
        <p:nvSpPr>
          <p:cNvPr id="3" name="Zástupný symbol pro obsah 2"/>
          <p:cNvSpPr>
            <a:spLocks noGrp="1"/>
          </p:cNvSpPr>
          <p:nvPr>
            <p:ph sz="half" idx="1"/>
          </p:nvPr>
        </p:nvSpPr>
        <p:spPr>
          <a:xfrm>
            <a:off x="457200" y="1600200"/>
            <a:ext cx="3106688" cy="4525963"/>
          </a:xfrm>
        </p:spPr>
        <p:txBody>
          <a:bodyPr>
            <a:normAutofit/>
          </a:bodyPr>
          <a:lstStyle/>
          <a:p>
            <a:r>
              <a:rPr lang="cs-CZ" sz="1400" dirty="0" smtClean="0"/>
              <a:t>Her rodina = Her1, Her2, Her3, Her4 – aktivace homo-, </a:t>
            </a:r>
            <a:r>
              <a:rPr lang="cs-CZ" sz="1400" dirty="0" err="1" smtClean="0"/>
              <a:t>heterodimerizací</a:t>
            </a:r>
            <a:endParaRPr lang="cs-CZ" sz="1400" dirty="0" smtClean="0"/>
          </a:p>
          <a:p>
            <a:pPr marL="457200" lvl="1" indent="0">
              <a:buNone/>
            </a:pPr>
            <a:endParaRPr lang="cs-CZ" sz="1400" dirty="0"/>
          </a:p>
          <a:p>
            <a:pPr lvl="1"/>
            <a:r>
              <a:rPr lang="cs-CZ" sz="1400" dirty="0" smtClean="0"/>
              <a:t>Her1, Her3, Her4 – přirozeně „uzavřená“ konformace = možnost homo-, </a:t>
            </a:r>
            <a:r>
              <a:rPr lang="cs-CZ" sz="1400" dirty="0" err="1" smtClean="0"/>
              <a:t>heterodimerizace</a:t>
            </a:r>
            <a:r>
              <a:rPr lang="cs-CZ" sz="1400" dirty="0" smtClean="0"/>
              <a:t> až po vazbě ligandu</a:t>
            </a:r>
          </a:p>
          <a:p>
            <a:pPr lvl="1"/>
            <a:endParaRPr lang="cs-CZ" dirty="0" smtClean="0"/>
          </a:p>
          <a:p>
            <a:pPr lvl="1"/>
            <a:r>
              <a:rPr lang="cs-CZ" sz="1400" dirty="0" smtClean="0"/>
              <a:t>Her2 – přirozeně „otevřená“ konformace = možnost homo-, </a:t>
            </a:r>
            <a:r>
              <a:rPr lang="cs-CZ" sz="1400" dirty="0" err="1" smtClean="0"/>
              <a:t>heterodimerizace</a:t>
            </a:r>
            <a:r>
              <a:rPr lang="cs-CZ" sz="1400" dirty="0" smtClean="0"/>
              <a:t> bez vazby ligandu</a:t>
            </a:r>
          </a:p>
          <a:p>
            <a:endParaRPr lang="cs-CZ" dirty="0"/>
          </a:p>
        </p:txBody>
      </p:sp>
      <p:pic>
        <p:nvPicPr>
          <p:cNvPr id="5" name="Zástupný symbol pro obsah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3851920" y="1484784"/>
            <a:ext cx="4867499" cy="4867499"/>
          </a:xfrm>
        </p:spPr>
      </p:pic>
    </p:spTree>
    <p:extLst>
      <p:ext uri="{BB962C8B-B14F-4D97-AF65-F5344CB8AC3E}">
        <p14:creationId xmlns:p14="http://schemas.microsoft.com/office/powerpoint/2010/main" xmlns="" val="863076082"/>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title"/>
          </p:nvPr>
        </p:nvSpPr>
        <p:spPr>
          <a:xfrm>
            <a:off x="144463" y="300038"/>
            <a:ext cx="8655050" cy="955675"/>
          </a:xfrm>
        </p:spPr>
        <p:txBody>
          <a:bodyPr>
            <a:normAutofit fontScale="90000"/>
          </a:bodyPr>
          <a:lstStyle/>
          <a:p>
            <a:pPr algn="ctr"/>
            <a:r>
              <a:rPr lang="sk-SK" sz="4000" dirty="0" err="1"/>
              <a:t>Trastuzumab</a:t>
            </a:r>
            <a:r>
              <a:rPr lang="sk-SK" sz="4000" dirty="0"/>
              <a:t>- možné mechanizmy </a:t>
            </a:r>
            <a:r>
              <a:rPr lang="sk-SK" sz="4000" dirty="0" err="1"/>
              <a:t>rezistence</a:t>
            </a:r>
            <a:endParaRPr lang="sk-SK" sz="4000" dirty="0"/>
          </a:p>
        </p:txBody>
      </p:sp>
      <p:sp>
        <p:nvSpPr>
          <p:cNvPr id="9218" name="Rectangle 2"/>
          <p:cNvSpPr>
            <a:spLocks noGrp="1" noChangeArrowheads="1"/>
          </p:cNvSpPr>
          <p:nvPr>
            <p:ph idx="1"/>
          </p:nvPr>
        </p:nvSpPr>
        <p:spPr>
          <a:xfrm>
            <a:off x="395288" y="1773238"/>
            <a:ext cx="8497887" cy="4525962"/>
          </a:xfrm>
        </p:spPr>
        <p:txBody>
          <a:bodyPr/>
          <a:lstStyle/>
          <a:p>
            <a:pPr>
              <a:lnSpc>
                <a:spcPct val="85000"/>
              </a:lnSpc>
              <a:buFont typeface="Wingdings" pitchFamily="2" charset="2"/>
              <a:buChar char="§"/>
              <a:tabLst>
                <a:tab pos="3044825" algn="l"/>
              </a:tabLst>
            </a:pPr>
            <a:r>
              <a:rPr lang="sk-SK" sz="2400" b="1" u="sng" dirty="0" err="1">
                <a:solidFill>
                  <a:schemeClr val="hlink"/>
                </a:solidFill>
              </a:rPr>
              <a:t>ztráta</a:t>
            </a:r>
            <a:r>
              <a:rPr lang="sk-SK" sz="2400" b="1" u="sng" dirty="0">
                <a:solidFill>
                  <a:schemeClr val="hlink"/>
                </a:solidFill>
              </a:rPr>
              <a:t> </a:t>
            </a:r>
            <a:r>
              <a:rPr lang="sk-SK" sz="2400" b="1" u="sng" dirty="0" err="1">
                <a:solidFill>
                  <a:schemeClr val="hlink"/>
                </a:solidFill>
              </a:rPr>
              <a:t>vazby</a:t>
            </a:r>
            <a:r>
              <a:rPr lang="sk-SK" sz="2400" b="1" u="sng" dirty="0">
                <a:solidFill>
                  <a:schemeClr val="hlink"/>
                </a:solidFill>
              </a:rPr>
              <a:t> na protilátku</a:t>
            </a:r>
            <a:endParaRPr lang="en-GB" sz="2400" b="1" u="sng" dirty="0">
              <a:solidFill>
                <a:schemeClr val="hlink"/>
              </a:solidFill>
            </a:endParaRPr>
          </a:p>
          <a:p>
            <a:pPr lvl="1">
              <a:lnSpc>
                <a:spcPct val="85000"/>
              </a:lnSpc>
              <a:tabLst>
                <a:tab pos="3044825" algn="l"/>
              </a:tabLst>
            </a:pPr>
            <a:r>
              <a:rPr lang="en-IE" sz="2400" b="1" dirty="0"/>
              <a:t>JIMT-1 </a:t>
            </a:r>
            <a:r>
              <a:rPr lang="sk-SK" sz="2400" b="1" dirty="0" err="1"/>
              <a:t>buněčná</a:t>
            </a:r>
            <a:r>
              <a:rPr lang="sk-SK" sz="2400" b="1" dirty="0"/>
              <a:t> </a:t>
            </a:r>
            <a:r>
              <a:rPr lang="sk-SK" sz="2400" b="1" dirty="0" err="1"/>
              <a:t>linie</a:t>
            </a:r>
            <a:r>
              <a:rPr lang="en-IE" sz="2400" b="1" dirty="0"/>
              <a:t>: MUC4</a:t>
            </a:r>
            <a:r>
              <a:rPr lang="sk-SK" sz="2400" b="1" dirty="0"/>
              <a:t> (</a:t>
            </a:r>
            <a:r>
              <a:rPr lang="sk-SK" sz="2400" b="1" dirty="0" err="1">
                <a:solidFill>
                  <a:schemeClr val="hlink"/>
                </a:solidFill>
              </a:rPr>
              <a:t>maskování</a:t>
            </a:r>
            <a:r>
              <a:rPr lang="sk-SK" sz="2400" b="1" dirty="0">
                <a:solidFill>
                  <a:schemeClr val="hlink"/>
                </a:solidFill>
              </a:rPr>
              <a:t> receptoru</a:t>
            </a:r>
            <a:r>
              <a:rPr lang="sk-SK" sz="2400" b="1" dirty="0"/>
              <a:t>)</a:t>
            </a:r>
            <a:endParaRPr lang="en-IE" sz="2400" b="1" dirty="0"/>
          </a:p>
          <a:p>
            <a:pPr lvl="1">
              <a:lnSpc>
                <a:spcPct val="85000"/>
              </a:lnSpc>
              <a:tabLst>
                <a:tab pos="3044825" algn="l"/>
              </a:tabLst>
            </a:pPr>
            <a:r>
              <a:rPr lang="en-IE" sz="2400" b="1" dirty="0">
                <a:solidFill>
                  <a:schemeClr val="hlink"/>
                </a:solidFill>
              </a:rPr>
              <a:t>p95</a:t>
            </a:r>
            <a:r>
              <a:rPr lang="en-IE" sz="2400" b="1" dirty="0"/>
              <a:t>: </a:t>
            </a:r>
            <a:r>
              <a:rPr lang="sk-SK" sz="2400" b="1" dirty="0"/>
              <a:t>p95</a:t>
            </a:r>
            <a:r>
              <a:rPr lang="en-IE" sz="2400" b="1" baseline="30000" dirty="0"/>
              <a:t>HER2</a:t>
            </a:r>
            <a:r>
              <a:rPr lang="sk-SK" sz="2400" b="1" dirty="0"/>
              <a:t>      (trvalá aktivita)</a:t>
            </a:r>
          </a:p>
          <a:p>
            <a:pPr lvl="1">
              <a:lnSpc>
                <a:spcPct val="85000"/>
              </a:lnSpc>
              <a:tabLst>
                <a:tab pos="3044825" algn="l"/>
              </a:tabLst>
            </a:pPr>
            <a:endParaRPr lang="en-GB" sz="2400" b="1" dirty="0"/>
          </a:p>
          <a:p>
            <a:pPr>
              <a:lnSpc>
                <a:spcPct val="85000"/>
              </a:lnSpc>
              <a:buFont typeface="Wingdings" pitchFamily="2" charset="2"/>
              <a:buChar char="§"/>
              <a:tabLst>
                <a:tab pos="3044825" algn="l"/>
              </a:tabLst>
            </a:pPr>
            <a:r>
              <a:rPr lang="sk-SK" sz="2400" b="1" dirty="0" smtClean="0"/>
              <a:t> </a:t>
            </a:r>
            <a:r>
              <a:rPr lang="sk-SK" sz="2400" b="1" dirty="0" err="1" smtClean="0"/>
              <a:t>ztráta</a:t>
            </a:r>
            <a:r>
              <a:rPr lang="en-IE" sz="2400" b="1" dirty="0" smtClean="0"/>
              <a:t> </a:t>
            </a:r>
            <a:r>
              <a:rPr lang="en-IE" sz="2400" b="1" dirty="0">
                <a:solidFill>
                  <a:schemeClr val="hlink"/>
                </a:solidFill>
              </a:rPr>
              <a:t>PTEN</a:t>
            </a:r>
            <a:r>
              <a:rPr lang="sk-SK" sz="2400" b="1" dirty="0"/>
              <a:t>  	(reguluje </a:t>
            </a:r>
            <a:r>
              <a:rPr lang="sk-SK" sz="2400" b="1" dirty="0" err="1"/>
              <a:t>fosforylaci</a:t>
            </a:r>
            <a:r>
              <a:rPr lang="sk-SK" sz="2400" b="1" dirty="0"/>
              <a:t> Akt)</a:t>
            </a:r>
            <a:endParaRPr lang="en-IE" sz="2400" b="1" dirty="0"/>
          </a:p>
          <a:p>
            <a:pPr>
              <a:lnSpc>
                <a:spcPct val="85000"/>
              </a:lnSpc>
              <a:buFont typeface="Wingdings" pitchFamily="2" charset="2"/>
              <a:buChar char="§"/>
              <a:tabLst>
                <a:tab pos="3044825" algn="l"/>
              </a:tabLst>
            </a:pPr>
            <a:r>
              <a:rPr lang="sk-SK" sz="2400" b="1" dirty="0" smtClean="0"/>
              <a:t> </a:t>
            </a:r>
            <a:r>
              <a:rPr lang="sk-SK" sz="2400" b="1" dirty="0" err="1" smtClean="0"/>
              <a:t>ztráta</a:t>
            </a:r>
            <a:r>
              <a:rPr lang="en-IE" sz="2400" b="1" dirty="0" smtClean="0"/>
              <a:t> </a:t>
            </a:r>
            <a:r>
              <a:rPr lang="en-IE" sz="2400" b="1" dirty="0">
                <a:solidFill>
                  <a:schemeClr val="hlink"/>
                </a:solidFill>
              </a:rPr>
              <a:t>p27</a:t>
            </a:r>
            <a:r>
              <a:rPr lang="sk-SK" sz="2400" b="1" dirty="0"/>
              <a:t>    	(induktor </a:t>
            </a:r>
            <a:r>
              <a:rPr lang="sk-SK" sz="2400" b="1" dirty="0" err="1"/>
              <a:t>přerušení</a:t>
            </a:r>
            <a:r>
              <a:rPr lang="sk-SK" sz="2400" b="1" dirty="0"/>
              <a:t> v G1)</a:t>
            </a:r>
          </a:p>
          <a:p>
            <a:pPr>
              <a:lnSpc>
                <a:spcPct val="85000"/>
              </a:lnSpc>
              <a:tabLst>
                <a:tab pos="3044825" algn="l"/>
              </a:tabLst>
            </a:pPr>
            <a:endParaRPr lang="en-IE" sz="2400" b="1" dirty="0"/>
          </a:p>
          <a:p>
            <a:pPr>
              <a:lnSpc>
                <a:spcPct val="85000"/>
              </a:lnSpc>
              <a:buFont typeface="Wingdings" pitchFamily="2" charset="2"/>
              <a:buChar char="§"/>
              <a:tabLst>
                <a:tab pos="3044825" algn="l"/>
              </a:tabLst>
            </a:pPr>
            <a:r>
              <a:rPr lang="sk-SK" sz="2400" b="1" dirty="0">
                <a:solidFill>
                  <a:schemeClr val="hlink"/>
                </a:solidFill>
              </a:rPr>
              <a:t>Kompenzační </a:t>
            </a:r>
            <a:r>
              <a:rPr lang="sk-SK" sz="2400" b="1" dirty="0" err="1">
                <a:solidFill>
                  <a:schemeClr val="hlink"/>
                </a:solidFill>
              </a:rPr>
              <a:t>signální</a:t>
            </a:r>
            <a:r>
              <a:rPr lang="sk-SK" sz="2400" b="1" dirty="0">
                <a:solidFill>
                  <a:schemeClr val="hlink"/>
                </a:solidFill>
              </a:rPr>
              <a:t> dráhy</a:t>
            </a:r>
            <a:endParaRPr lang="sk-SK" sz="2400" b="1" dirty="0"/>
          </a:p>
          <a:p>
            <a:pPr lvl="1">
              <a:lnSpc>
                <a:spcPct val="85000"/>
              </a:lnSpc>
              <a:tabLst>
                <a:tab pos="3044825" algn="l"/>
              </a:tabLst>
            </a:pPr>
            <a:r>
              <a:rPr lang="en-IE" sz="2400" b="1" dirty="0"/>
              <a:t>EGFR, HER3</a:t>
            </a:r>
          </a:p>
          <a:p>
            <a:pPr lvl="1">
              <a:lnSpc>
                <a:spcPct val="85000"/>
              </a:lnSpc>
              <a:tabLst>
                <a:tab pos="3044825" algn="l"/>
              </a:tabLst>
            </a:pPr>
            <a:r>
              <a:rPr lang="en-IE" sz="2400" b="1" dirty="0"/>
              <a:t>TGF-</a:t>
            </a:r>
            <a:r>
              <a:rPr lang="el-GR" sz="2400" b="1" dirty="0"/>
              <a:t>α</a:t>
            </a:r>
            <a:r>
              <a:rPr lang="en-IE" sz="2400" b="1" dirty="0">
                <a:latin typeface="Symbol" pitchFamily="18" charset="2"/>
              </a:rPr>
              <a:t>, </a:t>
            </a:r>
            <a:r>
              <a:rPr lang="en-IE" sz="2400" b="1" dirty="0"/>
              <a:t>am</a:t>
            </a:r>
            <a:r>
              <a:rPr lang="sk-SK" sz="2400" b="1" dirty="0"/>
              <a:t>f</a:t>
            </a:r>
            <a:r>
              <a:rPr lang="en-IE" sz="2400" b="1" dirty="0" err="1"/>
              <a:t>iregulin</a:t>
            </a:r>
            <a:endParaRPr lang="en-IE" sz="2400" b="1" dirty="0">
              <a:latin typeface="Symbol" pitchFamily="18" charset="2"/>
            </a:endParaRPr>
          </a:p>
          <a:p>
            <a:pPr lvl="1">
              <a:lnSpc>
                <a:spcPct val="85000"/>
              </a:lnSpc>
              <a:tabLst>
                <a:tab pos="3044825" algn="l"/>
              </a:tabLst>
            </a:pPr>
            <a:r>
              <a:rPr lang="en-IE" sz="2400" b="1" dirty="0"/>
              <a:t>IGF-1R</a:t>
            </a:r>
            <a:endParaRPr lang="en-US" sz="2400" b="1"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450975" y="3276600"/>
            <a:ext cx="5705475" cy="3248025"/>
            <a:chOff x="906" y="1952"/>
            <a:chExt cx="3594" cy="2352"/>
          </a:xfrm>
        </p:grpSpPr>
        <p:sp>
          <p:nvSpPr>
            <p:cNvPr id="76803" name="AutoShape 3"/>
            <p:cNvSpPr>
              <a:spLocks noChangeArrowheads="1"/>
            </p:cNvSpPr>
            <p:nvPr/>
          </p:nvSpPr>
          <p:spPr bwMode="auto">
            <a:xfrm rot="10800000">
              <a:off x="906" y="1952"/>
              <a:ext cx="3594" cy="2352"/>
            </a:xfrm>
            <a:custGeom>
              <a:avLst/>
              <a:gdLst>
                <a:gd name="G0" fmla="+- 9828 0 0"/>
                <a:gd name="G1" fmla="+- 21600 0 9828"/>
                <a:gd name="G2" fmla="*/ 9828 1 2"/>
                <a:gd name="G3" fmla="+- 21600 0 G2"/>
                <a:gd name="G4" fmla="+/ 9828 21600 2"/>
                <a:gd name="G5" fmla="+/ G1 0 2"/>
                <a:gd name="G6" fmla="*/ 21600 21600 9828"/>
                <a:gd name="G7" fmla="*/ G6 1 2"/>
                <a:gd name="G8" fmla="+- 21600 0 G7"/>
                <a:gd name="G9" fmla="*/ 21600 1 2"/>
                <a:gd name="G10" fmla="+- 9828 0 G9"/>
                <a:gd name="G11" fmla="?: G10 G8 0"/>
                <a:gd name="G12" fmla="?: G10 G7 21600"/>
                <a:gd name="T0" fmla="*/ 16686 w 21600"/>
                <a:gd name="T1" fmla="*/ 10800 h 21600"/>
                <a:gd name="T2" fmla="*/ 10800 w 21600"/>
                <a:gd name="T3" fmla="*/ 21600 h 21600"/>
                <a:gd name="T4" fmla="*/ 4914 w 21600"/>
                <a:gd name="T5" fmla="*/ 10800 h 21600"/>
                <a:gd name="T6" fmla="*/ 10800 w 21600"/>
                <a:gd name="T7" fmla="*/ 0 h 21600"/>
                <a:gd name="T8" fmla="*/ 6714 w 21600"/>
                <a:gd name="T9" fmla="*/ 6714 h 21600"/>
                <a:gd name="T10" fmla="*/ 14886 w 21600"/>
                <a:gd name="T11" fmla="*/ 14886 h 21600"/>
              </a:gdLst>
              <a:ahLst/>
              <a:cxnLst>
                <a:cxn ang="0">
                  <a:pos x="T0" y="T1"/>
                </a:cxn>
                <a:cxn ang="0">
                  <a:pos x="T2" y="T3"/>
                </a:cxn>
                <a:cxn ang="0">
                  <a:pos x="T4" y="T5"/>
                </a:cxn>
                <a:cxn ang="0">
                  <a:pos x="T6" y="T7"/>
                </a:cxn>
              </a:cxnLst>
              <a:rect l="T8" t="T9" r="T10" b="T11"/>
              <a:pathLst>
                <a:path w="21600" h="21600">
                  <a:moveTo>
                    <a:pt x="0" y="0"/>
                  </a:moveTo>
                  <a:lnTo>
                    <a:pt x="9828" y="21600"/>
                  </a:lnTo>
                  <a:lnTo>
                    <a:pt x="11772" y="21600"/>
                  </a:lnTo>
                  <a:lnTo>
                    <a:pt x="21600" y="0"/>
                  </a:lnTo>
                  <a:close/>
                </a:path>
              </a:pathLst>
            </a:custGeom>
            <a:gradFill rotWithShape="1">
              <a:gsLst>
                <a:gs pos="0">
                  <a:srgbClr val="FFFF00">
                    <a:gamma/>
                    <a:tint val="38039"/>
                    <a:invGamma/>
                    <a:alpha val="10001"/>
                  </a:srgbClr>
                </a:gs>
                <a:gs pos="100000">
                  <a:srgbClr val="FFFF00">
                    <a:alpha val="87000"/>
                  </a:srgbClr>
                </a:gs>
              </a:gsLst>
              <a:lin ang="5400000" scaled="1"/>
            </a:gradFill>
            <a:ln w="9525" algn="ctr">
              <a:noFill/>
              <a:miter lim="800000"/>
              <a:headEnd/>
              <a:tailEnd/>
            </a:ln>
            <a:effectLst/>
          </p:spPr>
          <p:txBody>
            <a:bodyPr wrap="none" anchor="ctr"/>
            <a:lstStyle/>
            <a:p>
              <a:endParaRPr lang="cs-CZ"/>
            </a:p>
          </p:txBody>
        </p:sp>
        <p:sp>
          <p:nvSpPr>
            <p:cNvPr id="76804" name="Text Box 4"/>
            <p:cNvSpPr txBox="1">
              <a:spLocks noChangeArrowheads="1"/>
            </p:cNvSpPr>
            <p:nvPr/>
          </p:nvSpPr>
          <p:spPr bwMode="auto">
            <a:xfrm>
              <a:off x="1581" y="3456"/>
              <a:ext cx="2597" cy="304"/>
            </a:xfrm>
            <a:prstGeom prst="rect">
              <a:avLst/>
            </a:prstGeom>
            <a:noFill/>
            <a:ln w="9525" algn="ctr">
              <a:noFill/>
              <a:miter lim="800000"/>
              <a:headEnd/>
              <a:tailEnd/>
            </a:ln>
            <a:effectLst/>
          </p:spPr>
          <p:txBody>
            <a:bodyPr>
              <a:spAutoFit/>
            </a:bodyPr>
            <a:lstStyle/>
            <a:p>
              <a:pPr algn="ctr">
                <a:lnSpc>
                  <a:spcPct val="90000"/>
                </a:lnSpc>
                <a:spcBef>
                  <a:spcPct val="50000"/>
                </a:spcBef>
                <a:spcAft>
                  <a:spcPct val="25000"/>
                </a:spcAft>
                <a:buClr>
                  <a:schemeClr val="folHlink"/>
                </a:buClr>
                <a:buFont typeface="Wingdings" pitchFamily="2" charset="2"/>
                <a:buNone/>
              </a:pPr>
              <a:endParaRPr lang="cs-CZ" sz="2400">
                <a:solidFill>
                  <a:schemeClr val="bg1"/>
                </a:solidFill>
                <a:ea typeface="MS PGothic" pitchFamily="34" charset="-128"/>
              </a:endParaRPr>
            </a:p>
          </p:txBody>
        </p:sp>
      </p:grpSp>
      <p:grpSp>
        <p:nvGrpSpPr>
          <p:cNvPr id="3" name="Group 5"/>
          <p:cNvGrpSpPr>
            <a:grpSpLocks/>
          </p:cNvGrpSpPr>
          <p:nvPr/>
        </p:nvGrpSpPr>
        <p:grpSpPr bwMode="auto">
          <a:xfrm>
            <a:off x="384175" y="2290763"/>
            <a:ext cx="8474075" cy="944562"/>
            <a:chOff x="-28" y="1852"/>
            <a:chExt cx="5815" cy="595"/>
          </a:xfrm>
        </p:grpSpPr>
        <p:sp>
          <p:nvSpPr>
            <p:cNvPr id="76806" name="Freeform 6"/>
            <p:cNvSpPr>
              <a:spLocks/>
            </p:cNvSpPr>
            <p:nvPr/>
          </p:nvSpPr>
          <p:spPr bwMode="auto">
            <a:xfrm>
              <a:off x="0" y="2033"/>
              <a:ext cx="5772" cy="250"/>
            </a:xfrm>
            <a:custGeom>
              <a:avLst/>
              <a:gdLst/>
              <a:ahLst/>
              <a:cxnLst>
                <a:cxn ang="0">
                  <a:pos x="0" y="1078"/>
                </a:cxn>
                <a:cxn ang="0">
                  <a:pos x="2796" y="34"/>
                </a:cxn>
                <a:cxn ang="0">
                  <a:pos x="5772" y="874"/>
                </a:cxn>
              </a:cxnLst>
              <a:rect l="0" t="0" r="r" b="b"/>
              <a:pathLst>
                <a:path w="5772" h="1078">
                  <a:moveTo>
                    <a:pt x="0" y="1078"/>
                  </a:moveTo>
                  <a:cubicBezTo>
                    <a:pt x="917" y="573"/>
                    <a:pt x="1834" y="68"/>
                    <a:pt x="2796" y="34"/>
                  </a:cubicBezTo>
                  <a:cubicBezTo>
                    <a:pt x="3758" y="0"/>
                    <a:pt x="5276" y="734"/>
                    <a:pt x="5772" y="874"/>
                  </a:cubicBezTo>
                </a:path>
              </a:pathLst>
            </a:custGeom>
            <a:noFill/>
            <a:ln w="355600">
              <a:solidFill>
                <a:srgbClr val="FFCC99"/>
              </a:solidFill>
              <a:round/>
              <a:headEnd/>
              <a:tailEnd/>
            </a:ln>
            <a:effectLst/>
          </p:spPr>
          <p:txBody>
            <a:bodyPr/>
            <a:lstStyle/>
            <a:p>
              <a:endParaRPr lang="cs-CZ"/>
            </a:p>
          </p:txBody>
        </p:sp>
        <p:grpSp>
          <p:nvGrpSpPr>
            <p:cNvPr id="4" name="Group 7"/>
            <p:cNvGrpSpPr>
              <a:grpSpLocks/>
            </p:cNvGrpSpPr>
            <p:nvPr/>
          </p:nvGrpSpPr>
          <p:grpSpPr bwMode="auto">
            <a:xfrm rot="-206451">
              <a:off x="2927" y="1859"/>
              <a:ext cx="368" cy="365"/>
              <a:chOff x="4494" y="1296"/>
              <a:chExt cx="147" cy="146"/>
            </a:xfrm>
          </p:grpSpPr>
          <p:sp>
            <p:nvSpPr>
              <p:cNvPr id="76808" name="Freeform 8"/>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09" name="Freeform 9"/>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10" name="Freeform 10"/>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11" name="Freeform 11"/>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12" name="Freeform 12"/>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13" name="Freeform 13"/>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5" name="Group 14"/>
              <p:cNvGrpSpPr>
                <a:grpSpLocks/>
              </p:cNvGrpSpPr>
              <p:nvPr/>
            </p:nvGrpSpPr>
            <p:grpSpPr bwMode="auto">
              <a:xfrm>
                <a:off x="4497" y="1296"/>
                <a:ext cx="144" cy="40"/>
                <a:chOff x="4497" y="1296"/>
                <a:chExt cx="144" cy="40"/>
              </a:xfrm>
            </p:grpSpPr>
            <p:sp>
              <p:nvSpPr>
                <p:cNvPr id="76815" name="Oval 15"/>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16" name="Oval 16"/>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17" name="Oval 17"/>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18" name="Oval 18"/>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819" name="Freeform 19"/>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20" name="Freeform 20"/>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21" name="Freeform 21"/>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22" name="Freeform 22"/>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23" name="Freeform 23"/>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24" name="Freeform 24"/>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25" name="Freeform 25"/>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26" name="Freeform 26"/>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6" name="Group 27"/>
              <p:cNvGrpSpPr>
                <a:grpSpLocks/>
              </p:cNvGrpSpPr>
              <p:nvPr/>
            </p:nvGrpSpPr>
            <p:grpSpPr bwMode="auto">
              <a:xfrm>
                <a:off x="4494" y="1402"/>
                <a:ext cx="145" cy="40"/>
                <a:chOff x="4494" y="1402"/>
                <a:chExt cx="145" cy="40"/>
              </a:xfrm>
            </p:grpSpPr>
            <p:sp>
              <p:nvSpPr>
                <p:cNvPr id="76828" name="Oval 28"/>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29" name="Oval 29"/>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30" name="Oval 30"/>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31" name="Oval 31"/>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832" name="Freeform 32"/>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33" name="Freeform 33"/>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7" name="Group 34"/>
            <p:cNvGrpSpPr>
              <a:grpSpLocks/>
            </p:cNvGrpSpPr>
            <p:nvPr/>
          </p:nvGrpSpPr>
          <p:grpSpPr bwMode="auto">
            <a:xfrm rot="-150099">
              <a:off x="4358" y="1946"/>
              <a:ext cx="368" cy="365"/>
              <a:chOff x="4494" y="1296"/>
              <a:chExt cx="147" cy="146"/>
            </a:xfrm>
          </p:grpSpPr>
          <p:sp>
            <p:nvSpPr>
              <p:cNvPr id="76835" name="Freeform 35"/>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36" name="Freeform 36"/>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37" name="Freeform 37"/>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38" name="Freeform 38"/>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39" name="Freeform 39"/>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40" name="Freeform 40"/>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8" name="Group 41"/>
              <p:cNvGrpSpPr>
                <a:grpSpLocks/>
              </p:cNvGrpSpPr>
              <p:nvPr/>
            </p:nvGrpSpPr>
            <p:grpSpPr bwMode="auto">
              <a:xfrm>
                <a:off x="4497" y="1296"/>
                <a:ext cx="144" cy="40"/>
                <a:chOff x="4497" y="1296"/>
                <a:chExt cx="144" cy="40"/>
              </a:xfrm>
            </p:grpSpPr>
            <p:sp>
              <p:nvSpPr>
                <p:cNvPr id="76842" name="Oval 42"/>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43" name="Oval 43"/>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44" name="Oval 44"/>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45" name="Oval 45"/>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846" name="Freeform 46"/>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47" name="Freeform 47"/>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48" name="Freeform 48"/>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49" name="Freeform 49"/>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50" name="Freeform 50"/>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51" name="Freeform 51"/>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52" name="Freeform 52"/>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53" name="Freeform 53"/>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9" name="Group 54"/>
              <p:cNvGrpSpPr>
                <a:grpSpLocks/>
              </p:cNvGrpSpPr>
              <p:nvPr/>
            </p:nvGrpSpPr>
            <p:grpSpPr bwMode="auto">
              <a:xfrm>
                <a:off x="4494" y="1402"/>
                <a:ext cx="145" cy="40"/>
                <a:chOff x="4494" y="1402"/>
                <a:chExt cx="145" cy="40"/>
              </a:xfrm>
            </p:grpSpPr>
            <p:sp>
              <p:nvSpPr>
                <p:cNvPr id="76855" name="Oval 55"/>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56" name="Oval 56"/>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57" name="Oval 57"/>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58" name="Oval 58"/>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859" name="Freeform 59"/>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60" name="Freeform 60"/>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10" name="Group 61"/>
            <p:cNvGrpSpPr>
              <a:grpSpLocks/>
            </p:cNvGrpSpPr>
            <p:nvPr/>
          </p:nvGrpSpPr>
          <p:grpSpPr bwMode="auto">
            <a:xfrm rot="-150099">
              <a:off x="4717" y="1971"/>
              <a:ext cx="368" cy="365"/>
              <a:chOff x="4494" y="1296"/>
              <a:chExt cx="147" cy="146"/>
            </a:xfrm>
          </p:grpSpPr>
          <p:sp>
            <p:nvSpPr>
              <p:cNvPr id="76862" name="Freeform 62"/>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63" name="Freeform 63"/>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64" name="Freeform 64"/>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65" name="Freeform 65"/>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66" name="Freeform 66"/>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67" name="Freeform 67"/>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11" name="Group 68"/>
              <p:cNvGrpSpPr>
                <a:grpSpLocks/>
              </p:cNvGrpSpPr>
              <p:nvPr/>
            </p:nvGrpSpPr>
            <p:grpSpPr bwMode="auto">
              <a:xfrm>
                <a:off x="4497" y="1296"/>
                <a:ext cx="144" cy="40"/>
                <a:chOff x="4497" y="1296"/>
                <a:chExt cx="144" cy="40"/>
              </a:xfrm>
            </p:grpSpPr>
            <p:sp>
              <p:nvSpPr>
                <p:cNvPr id="76869" name="Oval 69"/>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70" name="Oval 70"/>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71" name="Oval 71"/>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72" name="Oval 72"/>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873" name="Freeform 73"/>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74" name="Freeform 74"/>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75" name="Freeform 75"/>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76" name="Freeform 76"/>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77" name="Freeform 77"/>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78" name="Freeform 78"/>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79" name="Freeform 79"/>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80" name="Freeform 80"/>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12" name="Group 81"/>
              <p:cNvGrpSpPr>
                <a:grpSpLocks/>
              </p:cNvGrpSpPr>
              <p:nvPr/>
            </p:nvGrpSpPr>
            <p:grpSpPr bwMode="auto">
              <a:xfrm>
                <a:off x="4494" y="1402"/>
                <a:ext cx="145" cy="40"/>
                <a:chOff x="4494" y="1402"/>
                <a:chExt cx="145" cy="40"/>
              </a:xfrm>
            </p:grpSpPr>
            <p:sp>
              <p:nvSpPr>
                <p:cNvPr id="76882" name="Oval 82"/>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83" name="Oval 83"/>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84" name="Oval 84"/>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85" name="Oval 85"/>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886" name="Freeform 86"/>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87" name="Freeform 87"/>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13" name="Group 88"/>
            <p:cNvGrpSpPr>
              <a:grpSpLocks/>
            </p:cNvGrpSpPr>
            <p:nvPr/>
          </p:nvGrpSpPr>
          <p:grpSpPr bwMode="auto">
            <a:xfrm>
              <a:off x="5419" y="2034"/>
              <a:ext cx="368" cy="365"/>
              <a:chOff x="4494" y="1296"/>
              <a:chExt cx="147" cy="146"/>
            </a:xfrm>
          </p:grpSpPr>
          <p:sp>
            <p:nvSpPr>
              <p:cNvPr id="76889" name="Freeform 89"/>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90" name="Freeform 90"/>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91" name="Freeform 91"/>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92" name="Freeform 92"/>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93" name="Freeform 93"/>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894" name="Freeform 94"/>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14" name="Group 95"/>
              <p:cNvGrpSpPr>
                <a:grpSpLocks/>
              </p:cNvGrpSpPr>
              <p:nvPr/>
            </p:nvGrpSpPr>
            <p:grpSpPr bwMode="auto">
              <a:xfrm>
                <a:off x="4497" y="1296"/>
                <a:ext cx="144" cy="40"/>
                <a:chOff x="4497" y="1296"/>
                <a:chExt cx="144" cy="40"/>
              </a:xfrm>
            </p:grpSpPr>
            <p:sp>
              <p:nvSpPr>
                <p:cNvPr id="76896" name="Oval 96"/>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97" name="Oval 97"/>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98" name="Oval 98"/>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899" name="Oval 99"/>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900" name="Freeform 100"/>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01" name="Freeform 101"/>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02" name="Freeform 102"/>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03" name="Freeform 103"/>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04" name="Freeform 104"/>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05" name="Freeform 105"/>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06" name="Freeform 106"/>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07" name="Freeform 107"/>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15" name="Group 108"/>
              <p:cNvGrpSpPr>
                <a:grpSpLocks/>
              </p:cNvGrpSpPr>
              <p:nvPr/>
            </p:nvGrpSpPr>
            <p:grpSpPr bwMode="auto">
              <a:xfrm>
                <a:off x="4494" y="1402"/>
                <a:ext cx="145" cy="40"/>
                <a:chOff x="4494" y="1402"/>
                <a:chExt cx="145" cy="40"/>
              </a:xfrm>
            </p:grpSpPr>
            <p:sp>
              <p:nvSpPr>
                <p:cNvPr id="76909" name="Oval 109"/>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10" name="Oval 110"/>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11" name="Oval 111"/>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12" name="Oval 112"/>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913" name="Freeform 113"/>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14" name="Freeform 114"/>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16" name="Group 115"/>
            <p:cNvGrpSpPr>
              <a:grpSpLocks/>
            </p:cNvGrpSpPr>
            <p:nvPr/>
          </p:nvGrpSpPr>
          <p:grpSpPr bwMode="auto">
            <a:xfrm>
              <a:off x="5070" y="1996"/>
              <a:ext cx="368" cy="365"/>
              <a:chOff x="4494" y="1296"/>
              <a:chExt cx="147" cy="146"/>
            </a:xfrm>
          </p:grpSpPr>
          <p:sp>
            <p:nvSpPr>
              <p:cNvPr id="76916" name="Freeform 116"/>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17" name="Freeform 117"/>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18" name="Freeform 118"/>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19" name="Freeform 119"/>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20" name="Freeform 120"/>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21" name="Freeform 121"/>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17" name="Group 122"/>
              <p:cNvGrpSpPr>
                <a:grpSpLocks/>
              </p:cNvGrpSpPr>
              <p:nvPr/>
            </p:nvGrpSpPr>
            <p:grpSpPr bwMode="auto">
              <a:xfrm>
                <a:off x="4497" y="1296"/>
                <a:ext cx="144" cy="40"/>
                <a:chOff x="4497" y="1296"/>
                <a:chExt cx="144" cy="40"/>
              </a:xfrm>
            </p:grpSpPr>
            <p:sp>
              <p:nvSpPr>
                <p:cNvPr id="76923" name="Oval 123"/>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24" name="Oval 124"/>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25" name="Oval 125"/>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26" name="Oval 126"/>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927" name="Freeform 127"/>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28" name="Freeform 128"/>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29" name="Freeform 129"/>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30" name="Freeform 130"/>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31" name="Freeform 131"/>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32" name="Freeform 132"/>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33" name="Freeform 133"/>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34" name="Freeform 134"/>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18" name="Group 135"/>
              <p:cNvGrpSpPr>
                <a:grpSpLocks/>
              </p:cNvGrpSpPr>
              <p:nvPr/>
            </p:nvGrpSpPr>
            <p:grpSpPr bwMode="auto">
              <a:xfrm>
                <a:off x="4494" y="1402"/>
                <a:ext cx="145" cy="40"/>
                <a:chOff x="4494" y="1402"/>
                <a:chExt cx="145" cy="40"/>
              </a:xfrm>
            </p:grpSpPr>
            <p:sp>
              <p:nvSpPr>
                <p:cNvPr id="76936" name="Oval 136"/>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37" name="Oval 137"/>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38" name="Oval 138"/>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39" name="Oval 139"/>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940" name="Freeform 140"/>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41" name="Freeform 141"/>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19" name="Group 142"/>
            <p:cNvGrpSpPr>
              <a:grpSpLocks/>
            </p:cNvGrpSpPr>
            <p:nvPr/>
          </p:nvGrpSpPr>
          <p:grpSpPr bwMode="auto">
            <a:xfrm rot="-150099">
              <a:off x="3282" y="1872"/>
              <a:ext cx="368" cy="365"/>
              <a:chOff x="4494" y="1296"/>
              <a:chExt cx="147" cy="146"/>
            </a:xfrm>
          </p:grpSpPr>
          <p:sp>
            <p:nvSpPr>
              <p:cNvPr id="76943" name="Freeform 143"/>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44" name="Freeform 144"/>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45" name="Freeform 145"/>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46" name="Freeform 146"/>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47" name="Freeform 147"/>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48" name="Freeform 148"/>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20" name="Group 149"/>
              <p:cNvGrpSpPr>
                <a:grpSpLocks/>
              </p:cNvGrpSpPr>
              <p:nvPr/>
            </p:nvGrpSpPr>
            <p:grpSpPr bwMode="auto">
              <a:xfrm>
                <a:off x="4497" y="1296"/>
                <a:ext cx="144" cy="40"/>
                <a:chOff x="4497" y="1296"/>
                <a:chExt cx="144" cy="40"/>
              </a:xfrm>
            </p:grpSpPr>
            <p:sp>
              <p:nvSpPr>
                <p:cNvPr id="76950" name="Oval 150"/>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51" name="Oval 151"/>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52" name="Oval 152"/>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53" name="Oval 153"/>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954" name="Freeform 154"/>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55" name="Freeform 155"/>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56" name="Freeform 156"/>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57" name="Freeform 157"/>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58" name="Freeform 158"/>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59" name="Freeform 159"/>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60" name="Freeform 160"/>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61" name="Freeform 161"/>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21" name="Group 162"/>
              <p:cNvGrpSpPr>
                <a:grpSpLocks/>
              </p:cNvGrpSpPr>
              <p:nvPr/>
            </p:nvGrpSpPr>
            <p:grpSpPr bwMode="auto">
              <a:xfrm>
                <a:off x="4494" y="1402"/>
                <a:ext cx="145" cy="40"/>
                <a:chOff x="4494" y="1402"/>
                <a:chExt cx="145" cy="40"/>
              </a:xfrm>
            </p:grpSpPr>
            <p:sp>
              <p:nvSpPr>
                <p:cNvPr id="76963" name="Oval 163"/>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64" name="Oval 164"/>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65" name="Oval 165"/>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66" name="Oval 166"/>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967" name="Freeform 167"/>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68" name="Freeform 168"/>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22" name="Group 169"/>
            <p:cNvGrpSpPr>
              <a:grpSpLocks/>
            </p:cNvGrpSpPr>
            <p:nvPr/>
          </p:nvGrpSpPr>
          <p:grpSpPr bwMode="auto">
            <a:xfrm rot="-150099">
              <a:off x="3638" y="1894"/>
              <a:ext cx="368" cy="365"/>
              <a:chOff x="4494" y="1296"/>
              <a:chExt cx="147" cy="146"/>
            </a:xfrm>
          </p:grpSpPr>
          <p:sp>
            <p:nvSpPr>
              <p:cNvPr id="76970" name="Freeform 170"/>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71" name="Freeform 171"/>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72" name="Freeform 172"/>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73" name="Freeform 173"/>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74" name="Freeform 174"/>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75" name="Freeform 175"/>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23" name="Group 176"/>
              <p:cNvGrpSpPr>
                <a:grpSpLocks/>
              </p:cNvGrpSpPr>
              <p:nvPr/>
            </p:nvGrpSpPr>
            <p:grpSpPr bwMode="auto">
              <a:xfrm>
                <a:off x="4497" y="1296"/>
                <a:ext cx="144" cy="40"/>
                <a:chOff x="4497" y="1296"/>
                <a:chExt cx="144" cy="40"/>
              </a:xfrm>
            </p:grpSpPr>
            <p:sp>
              <p:nvSpPr>
                <p:cNvPr id="76977" name="Oval 177"/>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78" name="Oval 178"/>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79" name="Oval 179"/>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80" name="Oval 180"/>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981" name="Freeform 181"/>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82" name="Freeform 182"/>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83" name="Freeform 183"/>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84" name="Freeform 184"/>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85" name="Freeform 185"/>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86" name="Freeform 186"/>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87" name="Freeform 187"/>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88" name="Freeform 188"/>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24" name="Group 189"/>
              <p:cNvGrpSpPr>
                <a:grpSpLocks/>
              </p:cNvGrpSpPr>
              <p:nvPr/>
            </p:nvGrpSpPr>
            <p:grpSpPr bwMode="auto">
              <a:xfrm>
                <a:off x="4494" y="1402"/>
                <a:ext cx="145" cy="40"/>
                <a:chOff x="4494" y="1402"/>
                <a:chExt cx="145" cy="40"/>
              </a:xfrm>
            </p:grpSpPr>
            <p:sp>
              <p:nvSpPr>
                <p:cNvPr id="76990" name="Oval 190"/>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91" name="Oval 191"/>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92" name="Oval 192"/>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6993" name="Oval 193"/>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6994" name="Freeform 194"/>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95" name="Freeform 195"/>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25" name="Group 196"/>
            <p:cNvGrpSpPr>
              <a:grpSpLocks/>
            </p:cNvGrpSpPr>
            <p:nvPr/>
          </p:nvGrpSpPr>
          <p:grpSpPr bwMode="auto">
            <a:xfrm rot="-150099">
              <a:off x="3998" y="1919"/>
              <a:ext cx="368" cy="365"/>
              <a:chOff x="4494" y="1296"/>
              <a:chExt cx="147" cy="146"/>
            </a:xfrm>
          </p:grpSpPr>
          <p:sp>
            <p:nvSpPr>
              <p:cNvPr id="76997" name="Freeform 197"/>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98" name="Freeform 198"/>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6999" name="Freeform 199"/>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00" name="Freeform 200"/>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01" name="Freeform 201"/>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02" name="Freeform 202"/>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26" name="Group 203"/>
              <p:cNvGrpSpPr>
                <a:grpSpLocks/>
              </p:cNvGrpSpPr>
              <p:nvPr/>
            </p:nvGrpSpPr>
            <p:grpSpPr bwMode="auto">
              <a:xfrm>
                <a:off x="4497" y="1296"/>
                <a:ext cx="144" cy="40"/>
                <a:chOff x="4497" y="1296"/>
                <a:chExt cx="144" cy="40"/>
              </a:xfrm>
            </p:grpSpPr>
            <p:sp>
              <p:nvSpPr>
                <p:cNvPr id="77004" name="Oval 204"/>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05" name="Oval 205"/>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06" name="Oval 206"/>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07" name="Oval 207"/>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008" name="Freeform 208"/>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09" name="Freeform 209"/>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10" name="Freeform 210"/>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11" name="Freeform 211"/>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12" name="Freeform 212"/>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13" name="Freeform 213"/>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14" name="Freeform 214"/>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15" name="Freeform 215"/>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27" name="Group 216"/>
              <p:cNvGrpSpPr>
                <a:grpSpLocks/>
              </p:cNvGrpSpPr>
              <p:nvPr/>
            </p:nvGrpSpPr>
            <p:grpSpPr bwMode="auto">
              <a:xfrm>
                <a:off x="4494" y="1402"/>
                <a:ext cx="145" cy="40"/>
                <a:chOff x="4494" y="1402"/>
                <a:chExt cx="145" cy="40"/>
              </a:xfrm>
            </p:grpSpPr>
            <p:sp>
              <p:nvSpPr>
                <p:cNvPr id="77017" name="Oval 217"/>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18" name="Oval 218"/>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19" name="Oval 219"/>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20" name="Oval 220"/>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021" name="Freeform 221"/>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22" name="Freeform 222"/>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28" name="Group 223"/>
            <p:cNvGrpSpPr>
              <a:grpSpLocks/>
            </p:cNvGrpSpPr>
            <p:nvPr/>
          </p:nvGrpSpPr>
          <p:grpSpPr bwMode="auto">
            <a:xfrm rot="-375458">
              <a:off x="2573" y="1852"/>
              <a:ext cx="368" cy="365"/>
              <a:chOff x="4494" y="1296"/>
              <a:chExt cx="147" cy="146"/>
            </a:xfrm>
          </p:grpSpPr>
          <p:sp>
            <p:nvSpPr>
              <p:cNvPr id="77024" name="Freeform 224"/>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25" name="Freeform 225"/>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26" name="Freeform 226"/>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27" name="Freeform 227"/>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28" name="Freeform 228"/>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29" name="Freeform 229"/>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29" name="Group 230"/>
              <p:cNvGrpSpPr>
                <a:grpSpLocks/>
              </p:cNvGrpSpPr>
              <p:nvPr/>
            </p:nvGrpSpPr>
            <p:grpSpPr bwMode="auto">
              <a:xfrm>
                <a:off x="4497" y="1296"/>
                <a:ext cx="144" cy="40"/>
                <a:chOff x="4497" y="1296"/>
                <a:chExt cx="144" cy="40"/>
              </a:xfrm>
            </p:grpSpPr>
            <p:sp>
              <p:nvSpPr>
                <p:cNvPr id="77031" name="Oval 231"/>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32" name="Oval 232"/>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33" name="Oval 233"/>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34" name="Oval 234"/>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035" name="Freeform 235"/>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36" name="Freeform 236"/>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37" name="Freeform 237"/>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38" name="Freeform 238"/>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39" name="Freeform 239"/>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40" name="Freeform 240"/>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41" name="Freeform 241"/>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42" name="Freeform 242"/>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30" name="Group 243"/>
              <p:cNvGrpSpPr>
                <a:grpSpLocks/>
              </p:cNvGrpSpPr>
              <p:nvPr/>
            </p:nvGrpSpPr>
            <p:grpSpPr bwMode="auto">
              <a:xfrm>
                <a:off x="4494" y="1402"/>
                <a:ext cx="145" cy="40"/>
                <a:chOff x="4494" y="1402"/>
                <a:chExt cx="145" cy="40"/>
              </a:xfrm>
            </p:grpSpPr>
            <p:sp>
              <p:nvSpPr>
                <p:cNvPr id="77044" name="Oval 244"/>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45" name="Oval 245"/>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46" name="Oval 246"/>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47" name="Oval 247"/>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048" name="Freeform 248"/>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49" name="Freeform 249"/>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31" name="Group 250"/>
            <p:cNvGrpSpPr>
              <a:grpSpLocks/>
            </p:cNvGrpSpPr>
            <p:nvPr/>
          </p:nvGrpSpPr>
          <p:grpSpPr bwMode="auto">
            <a:xfrm rot="-506470">
              <a:off x="2223" y="1864"/>
              <a:ext cx="368" cy="365"/>
              <a:chOff x="4494" y="1296"/>
              <a:chExt cx="147" cy="146"/>
            </a:xfrm>
          </p:grpSpPr>
          <p:sp>
            <p:nvSpPr>
              <p:cNvPr id="77051" name="Freeform 251"/>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52" name="Freeform 252"/>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53" name="Freeform 253"/>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54" name="Freeform 254"/>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55" name="Freeform 255"/>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56" name="Freeform 256"/>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00" name="Group 257"/>
              <p:cNvGrpSpPr>
                <a:grpSpLocks/>
              </p:cNvGrpSpPr>
              <p:nvPr/>
            </p:nvGrpSpPr>
            <p:grpSpPr bwMode="auto">
              <a:xfrm>
                <a:off x="4497" y="1296"/>
                <a:ext cx="144" cy="40"/>
                <a:chOff x="4497" y="1296"/>
                <a:chExt cx="144" cy="40"/>
              </a:xfrm>
            </p:grpSpPr>
            <p:sp>
              <p:nvSpPr>
                <p:cNvPr id="77058" name="Oval 258"/>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59" name="Oval 259"/>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60" name="Oval 260"/>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61" name="Oval 261"/>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062" name="Freeform 262"/>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63" name="Freeform 263"/>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64" name="Freeform 264"/>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65" name="Freeform 265"/>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66" name="Freeform 266"/>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67" name="Freeform 267"/>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68" name="Freeform 268"/>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69" name="Freeform 269"/>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01" name="Group 270"/>
              <p:cNvGrpSpPr>
                <a:grpSpLocks/>
              </p:cNvGrpSpPr>
              <p:nvPr/>
            </p:nvGrpSpPr>
            <p:grpSpPr bwMode="auto">
              <a:xfrm>
                <a:off x="4494" y="1402"/>
                <a:ext cx="145" cy="40"/>
                <a:chOff x="4494" y="1402"/>
                <a:chExt cx="145" cy="40"/>
              </a:xfrm>
            </p:grpSpPr>
            <p:sp>
              <p:nvSpPr>
                <p:cNvPr id="77071" name="Oval 271"/>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72" name="Oval 272"/>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73" name="Oval 273"/>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74" name="Oval 274"/>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075" name="Freeform 275"/>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76" name="Freeform 276"/>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76802" name="Group 277"/>
            <p:cNvGrpSpPr>
              <a:grpSpLocks/>
            </p:cNvGrpSpPr>
            <p:nvPr/>
          </p:nvGrpSpPr>
          <p:grpSpPr bwMode="auto">
            <a:xfrm rot="-506470">
              <a:off x="1864" y="1883"/>
              <a:ext cx="368" cy="365"/>
              <a:chOff x="4494" y="1296"/>
              <a:chExt cx="147" cy="146"/>
            </a:xfrm>
          </p:grpSpPr>
          <p:sp>
            <p:nvSpPr>
              <p:cNvPr id="77078" name="Freeform 278"/>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79" name="Freeform 279"/>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80" name="Freeform 280"/>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81" name="Freeform 281"/>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82" name="Freeform 282"/>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83" name="Freeform 283"/>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05" name="Group 284"/>
              <p:cNvGrpSpPr>
                <a:grpSpLocks/>
              </p:cNvGrpSpPr>
              <p:nvPr/>
            </p:nvGrpSpPr>
            <p:grpSpPr bwMode="auto">
              <a:xfrm>
                <a:off x="4497" y="1296"/>
                <a:ext cx="144" cy="40"/>
                <a:chOff x="4497" y="1296"/>
                <a:chExt cx="144" cy="40"/>
              </a:xfrm>
            </p:grpSpPr>
            <p:sp>
              <p:nvSpPr>
                <p:cNvPr id="77085" name="Oval 285"/>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86" name="Oval 286"/>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87" name="Oval 287"/>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88" name="Oval 288"/>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089" name="Freeform 289"/>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90" name="Freeform 290"/>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91" name="Freeform 291"/>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92" name="Freeform 292"/>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93" name="Freeform 293"/>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94" name="Freeform 294"/>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95" name="Freeform 295"/>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096" name="Freeform 296"/>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07" name="Group 297"/>
              <p:cNvGrpSpPr>
                <a:grpSpLocks/>
              </p:cNvGrpSpPr>
              <p:nvPr/>
            </p:nvGrpSpPr>
            <p:grpSpPr bwMode="auto">
              <a:xfrm>
                <a:off x="4494" y="1402"/>
                <a:ext cx="145" cy="40"/>
                <a:chOff x="4494" y="1402"/>
                <a:chExt cx="145" cy="40"/>
              </a:xfrm>
            </p:grpSpPr>
            <p:sp>
              <p:nvSpPr>
                <p:cNvPr id="77098" name="Oval 298"/>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099" name="Oval 299"/>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00" name="Oval 300"/>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01" name="Oval 301"/>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102" name="Freeform 302"/>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03" name="Freeform 303"/>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sp>
          <p:nvSpPr>
            <p:cNvPr id="77104" name="Freeform 304"/>
            <p:cNvSpPr>
              <a:spLocks noChangeAspect="1"/>
            </p:cNvSpPr>
            <p:nvPr/>
          </p:nvSpPr>
          <p:spPr bwMode="auto">
            <a:xfrm rot="19950015">
              <a:off x="12" y="2190"/>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05" name="Freeform 305"/>
            <p:cNvSpPr>
              <a:spLocks noChangeAspect="1"/>
            </p:cNvSpPr>
            <p:nvPr/>
          </p:nvSpPr>
          <p:spPr bwMode="auto">
            <a:xfrm rot="19950015">
              <a:off x="46" y="2184"/>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06" name="Freeform 306"/>
            <p:cNvSpPr>
              <a:spLocks noChangeAspect="1"/>
            </p:cNvSpPr>
            <p:nvPr/>
          </p:nvSpPr>
          <p:spPr bwMode="auto">
            <a:xfrm rot="19950015">
              <a:off x="101" y="2178"/>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07" name="Freeform 307"/>
            <p:cNvSpPr>
              <a:spLocks noChangeAspect="1"/>
            </p:cNvSpPr>
            <p:nvPr/>
          </p:nvSpPr>
          <p:spPr bwMode="auto">
            <a:xfrm rot="19950015">
              <a:off x="136" y="2172"/>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08" name="Oval 308"/>
            <p:cNvSpPr>
              <a:spLocks noChangeAspect="1" noChangeArrowheads="1"/>
            </p:cNvSpPr>
            <p:nvPr/>
          </p:nvSpPr>
          <p:spPr bwMode="auto">
            <a:xfrm rot="-449986">
              <a:off x="-28" y="2115"/>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09" name="Oval 309"/>
            <p:cNvSpPr>
              <a:spLocks noChangeAspect="1" noChangeArrowheads="1"/>
            </p:cNvSpPr>
            <p:nvPr/>
          </p:nvSpPr>
          <p:spPr bwMode="auto">
            <a:xfrm rot="-449986">
              <a:off x="62" y="2103"/>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10" name="Oval 310"/>
            <p:cNvSpPr>
              <a:spLocks noChangeAspect="1" noChangeArrowheads="1"/>
            </p:cNvSpPr>
            <p:nvPr/>
          </p:nvSpPr>
          <p:spPr bwMode="auto">
            <a:xfrm rot="-449986">
              <a:off x="149" y="2090"/>
              <a:ext cx="92" cy="72"/>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11" name="Freeform 311"/>
            <p:cNvSpPr>
              <a:spLocks noChangeAspect="1"/>
            </p:cNvSpPr>
            <p:nvPr/>
          </p:nvSpPr>
          <p:spPr bwMode="auto">
            <a:xfrm rot="19950015">
              <a:off x="187" y="2164"/>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12" name="Freeform 312"/>
            <p:cNvSpPr>
              <a:spLocks noChangeAspect="1"/>
            </p:cNvSpPr>
            <p:nvPr/>
          </p:nvSpPr>
          <p:spPr bwMode="auto">
            <a:xfrm rot="19950015">
              <a:off x="222" y="2158"/>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13" name="Freeform 313"/>
            <p:cNvSpPr>
              <a:spLocks noChangeAspect="1"/>
            </p:cNvSpPr>
            <p:nvPr/>
          </p:nvSpPr>
          <p:spPr bwMode="auto">
            <a:xfrm rot="30750015">
              <a:off x="69" y="2295"/>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14" name="Freeform 314"/>
            <p:cNvSpPr>
              <a:spLocks noChangeAspect="1"/>
            </p:cNvSpPr>
            <p:nvPr/>
          </p:nvSpPr>
          <p:spPr bwMode="auto">
            <a:xfrm rot="30750015">
              <a:off x="34" y="2300"/>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15" name="Freeform 315"/>
            <p:cNvSpPr>
              <a:spLocks noChangeAspect="1"/>
            </p:cNvSpPr>
            <p:nvPr/>
          </p:nvSpPr>
          <p:spPr bwMode="auto">
            <a:xfrm rot="30750015">
              <a:off x="160" y="2279"/>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16" name="Freeform 316"/>
            <p:cNvSpPr>
              <a:spLocks noChangeAspect="1"/>
            </p:cNvSpPr>
            <p:nvPr/>
          </p:nvSpPr>
          <p:spPr bwMode="auto">
            <a:xfrm rot="30750015">
              <a:off x="125" y="2286"/>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17" name="Oval 317"/>
            <p:cNvSpPr>
              <a:spLocks noChangeAspect="1" noChangeArrowheads="1"/>
            </p:cNvSpPr>
            <p:nvPr/>
          </p:nvSpPr>
          <p:spPr bwMode="auto">
            <a:xfrm rot="10350014">
              <a:off x="27" y="2374"/>
              <a:ext cx="92"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18" name="Oval 318"/>
            <p:cNvSpPr>
              <a:spLocks noChangeAspect="1" noChangeArrowheads="1"/>
            </p:cNvSpPr>
            <p:nvPr/>
          </p:nvSpPr>
          <p:spPr bwMode="auto">
            <a:xfrm rot="10350014">
              <a:off x="118" y="2359"/>
              <a:ext cx="93" cy="72"/>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19" name="Oval 319"/>
            <p:cNvSpPr>
              <a:spLocks noChangeAspect="1" noChangeArrowheads="1"/>
            </p:cNvSpPr>
            <p:nvPr/>
          </p:nvSpPr>
          <p:spPr bwMode="auto">
            <a:xfrm rot="10350014">
              <a:off x="208" y="2347"/>
              <a:ext cx="93" cy="72"/>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20" name="Freeform 320"/>
            <p:cNvSpPr>
              <a:spLocks noChangeAspect="1"/>
            </p:cNvSpPr>
            <p:nvPr/>
          </p:nvSpPr>
          <p:spPr bwMode="auto">
            <a:xfrm rot="30750015">
              <a:off x="249" y="2267"/>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21" name="Freeform 321"/>
            <p:cNvSpPr>
              <a:spLocks noChangeAspect="1"/>
            </p:cNvSpPr>
            <p:nvPr/>
          </p:nvSpPr>
          <p:spPr bwMode="auto">
            <a:xfrm rot="30750015">
              <a:off x="215" y="2273"/>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14" name="Group 322"/>
            <p:cNvGrpSpPr>
              <a:grpSpLocks/>
            </p:cNvGrpSpPr>
            <p:nvPr/>
          </p:nvGrpSpPr>
          <p:grpSpPr bwMode="auto">
            <a:xfrm rot="-806517">
              <a:off x="262" y="2042"/>
              <a:ext cx="368" cy="365"/>
              <a:chOff x="4494" y="1296"/>
              <a:chExt cx="147" cy="146"/>
            </a:xfrm>
          </p:grpSpPr>
          <p:sp>
            <p:nvSpPr>
              <p:cNvPr id="77123" name="Freeform 323"/>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24" name="Freeform 324"/>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25" name="Freeform 325"/>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26" name="Freeform 326"/>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27" name="Freeform 327"/>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28" name="Freeform 328"/>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27" name="Group 329"/>
              <p:cNvGrpSpPr>
                <a:grpSpLocks/>
              </p:cNvGrpSpPr>
              <p:nvPr/>
            </p:nvGrpSpPr>
            <p:grpSpPr bwMode="auto">
              <a:xfrm>
                <a:off x="4497" y="1296"/>
                <a:ext cx="144" cy="40"/>
                <a:chOff x="4497" y="1296"/>
                <a:chExt cx="144" cy="40"/>
              </a:xfrm>
            </p:grpSpPr>
            <p:sp>
              <p:nvSpPr>
                <p:cNvPr id="77130" name="Oval 330"/>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31" name="Oval 331"/>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32" name="Oval 332"/>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33" name="Oval 333"/>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134" name="Freeform 334"/>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35" name="Freeform 335"/>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36" name="Freeform 336"/>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37" name="Freeform 337"/>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38" name="Freeform 338"/>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39" name="Freeform 339"/>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40" name="Freeform 340"/>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41" name="Freeform 341"/>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34" name="Group 342"/>
              <p:cNvGrpSpPr>
                <a:grpSpLocks/>
              </p:cNvGrpSpPr>
              <p:nvPr/>
            </p:nvGrpSpPr>
            <p:grpSpPr bwMode="auto">
              <a:xfrm>
                <a:off x="4494" y="1402"/>
                <a:ext cx="145" cy="40"/>
                <a:chOff x="4494" y="1402"/>
                <a:chExt cx="145" cy="40"/>
              </a:xfrm>
            </p:grpSpPr>
            <p:sp>
              <p:nvSpPr>
                <p:cNvPr id="77143" name="Oval 343"/>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44" name="Oval 344"/>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45" name="Oval 345"/>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46" name="Oval 346"/>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147" name="Freeform 347"/>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48" name="Freeform 348"/>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76841" name="Group 349"/>
            <p:cNvGrpSpPr>
              <a:grpSpLocks/>
            </p:cNvGrpSpPr>
            <p:nvPr/>
          </p:nvGrpSpPr>
          <p:grpSpPr bwMode="auto">
            <a:xfrm rot="-806517">
              <a:off x="618" y="1994"/>
              <a:ext cx="368" cy="365"/>
              <a:chOff x="4494" y="1296"/>
              <a:chExt cx="147" cy="146"/>
            </a:xfrm>
          </p:grpSpPr>
          <p:sp>
            <p:nvSpPr>
              <p:cNvPr id="77150" name="Freeform 350"/>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51" name="Freeform 351"/>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52" name="Freeform 352"/>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53" name="Freeform 353"/>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54" name="Freeform 354"/>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55" name="Freeform 355"/>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54" name="Group 356"/>
              <p:cNvGrpSpPr>
                <a:grpSpLocks/>
              </p:cNvGrpSpPr>
              <p:nvPr/>
            </p:nvGrpSpPr>
            <p:grpSpPr bwMode="auto">
              <a:xfrm>
                <a:off x="4497" y="1296"/>
                <a:ext cx="144" cy="40"/>
                <a:chOff x="4497" y="1296"/>
                <a:chExt cx="144" cy="40"/>
              </a:xfrm>
            </p:grpSpPr>
            <p:sp>
              <p:nvSpPr>
                <p:cNvPr id="77157" name="Oval 357"/>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58" name="Oval 358"/>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59" name="Oval 359"/>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60" name="Oval 360"/>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161" name="Freeform 361"/>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62" name="Freeform 362"/>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63" name="Freeform 363"/>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64" name="Freeform 364"/>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65" name="Freeform 365"/>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66" name="Freeform 366"/>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67" name="Freeform 367"/>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68" name="Freeform 368"/>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61" name="Group 369"/>
              <p:cNvGrpSpPr>
                <a:grpSpLocks/>
              </p:cNvGrpSpPr>
              <p:nvPr/>
            </p:nvGrpSpPr>
            <p:grpSpPr bwMode="auto">
              <a:xfrm>
                <a:off x="4494" y="1402"/>
                <a:ext cx="145" cy="40"/>
                <a:chOff x="4494" y="1402"/>
                <a:chExt cx="145" cy="40"/>
              </a:xfrm>
            </p:grpSpPr>
            <p:sp>
              <p:nvSpPr>
                <p:cNvPr id="77170" name="Oval 370"/>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71" name="Oval 371"/>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72" name="Oval 372"/>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73" name="Oval 373"/>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174" name="Freeform 374"/>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75" name="Freeform 375"/>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grpSp>
          <p:nvGrpSpPr>
            <p:cNvPr id="76868" name="Group 376"/>
            <p:cNvGrpSpPr>
              <a:grpSpLocks/>
            </p:cNvGrpSpPr>
            <p:nvPr/>
          </p:nvGrpSpPr>
          <p:grpSpPr bwMode="auto">
            <a:xfrm rot="-581199">
              <a:off x="1505" y="1905"/>
              <a:ext cx="368" cy="365"/>
              <a:chOff x="4494" y="1296"/>
              <a:chExt cx="147" cy="146"/>
            </a:xfrm>
          </p:grpSpPr>
          <p:sp>
            <p:nvSpPr>
              <p:cNvPr id="77177" name="Freeform 377"/>
              <p:cNvSpPr>
                <a:spLocks noChangeAspect="1"/>
              </p:cNvSpPr>
              <p:nvPr/>
            </p:nvSpPr>
            <p:spPr bwMode="auto">
              <a:xfrm rot="20794102">
                <a:off x="4505" y="132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78" name="Freeform 378"/>
              <p:cNvSpPr>
                <a:spLocks noChangeAspect="1"/>
              </p:cNvSpPr>
              <p:nvPr/>
            </p:nvSpPr>
            <p:spPr bwMode="auto">
              <a:xfrm rot="20794102">
                <a:off x="4519" y="132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79" name="Freeform 379"/>
              <p:cNvSpPr>
                <a:spLocks noChangeAspect="1"/>
              </p:cNvSpPr>
              <p:nvPr/>
            </p:nvSpPr>
            <p:spPr bwMode="auto">
              <a:xfrm rot="20794102">
                <a:off x="4541" y="1329"/>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80" name="Freeform 380"/>
              <p:cNvSpPr>
                <a:spLocks noChangeAspect="1"/>
              </p:cNvSpPr>
              <p:nvPr/>
            </p:nvSpPr>
            <p:spPr bwMode="auto">
              <a:xfrm rot="20794102">
                <a:off x="4555" y="133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81" name="Freeform 381"/>
              <p:cNvSpPr>
                <a:spLocks noChangeAspect="1"/>
              </p:cNvSpPr>
              <p:nvPr/>
            </p:nvSpPr>
            <p:spPr bwMode="auto">
              <a:xfrm rot="20794102">
                <a:off x="4577" y="1333"/>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82" name="Freeform 382"/>
              <p:cNvSpPr>
                <a:spLocks noChangeAspect="1"/>
              </p:cNvSpPr>
              <p:nvPr/>
            </p:nvSpPr>
            <p:spPr bwMode="auto">
              <a:xfrm rot="20794102">
                <a:off x="4591" y="133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81" name="Group 383"/>
              <p:cNvGrpSpPr>
                <a:grpSpLocks/>
              </p:cNvGrpSpPr>
              <p:nvPr/>
            </p:nvGrpSpPr>
            <p:grpSpPr bwMode="auto">
              <a:xfrm>
                <a:off x="4497" y="1296"/>
                <a:ext cx="144" cy="40"/>
                <a:chOff x="4497" y="1296"/>
                <a:chExt cx="144" cy="40"/>
              </a:xfrm>
            </p:grpSpPr>
            <p:sp>
              <p:nvSpPr>
                <p:cNvPr id="77184" name="Oval 384"/>
                <p:cNvSpPr>
                  <a:spLocks noChangeAspect="1" noChangeArrowheads="1"/>
                </p:cNvSpPr>
                <p:nvPr/>
              </p:nvSpPr>
              <p:spPr bwMode="auto">
                <a:xfrm rot="394101">
                  <a:off x="4497" y="129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85" name="Oval 385"/>
                <p:cNvSpPr>
                  <a:spLocks noChangeAspect="1" noChangeArrowheads="1"/>
                </p:cNvSpPr>
                <p:nvPr/>
              </p:nvSpPr>
              <p:spPr bwMode="auto">
                <a:xfrm rot="394101">
                  <a:off x="4533" y="1300"/>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86" name="Oval 386"/>
                <p:cNvSpPr>
                  <a:spLocks noChangeAspect="1" noChangeArrowheads="1"/>
                </p:cNvSpPr>
                <p:nvPr/>
              </p:nvSpPr>
              <p:spPr bwMode="auto">
                <a:xfrm rot="394101">
                  <a:off x="4569" y="1304"/>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87" name="Oval 387"/>
                <p:cNvSpPr>
                  <a:spLocks noChangeAspect="1" noChangeArrowheads="1"/>
                </p:cNvSpPr>
                <p:nvPr/>
              </p:nvSpPr>
              <p:spPr bwMode="auto">
                <a:xfrm rot="394101">
                  <a:off x="4604" y="1307"/>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188" name="Freeform 388"/>
              <p:cNvSpPr>
                <a:spLocks noChangeAspect="1"/>
              </p:cNvSpPr>
              <p:nvPr/>
            </p:nvSpPr>
            <p:spPr bwMode="auto">
              <a:xfrm rot="20794102">
                <a:off x="4612" y="1336"/>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89" name="Freeform 389"/>
              <p:cNvSpPr>
                <a:spLocks noChangeAspect="1"/>
              </p:cNvSpPr>
              <p:nvPr/>
            </p:nvSpPr>
            <p:spPr bwMode="auto">
              <a:xfrm rot="20794102">
                <a:off x="4626" y="133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90" name="Freeform 390"/>
              <p:cNvSpPr>
                <a:spLocks noChangeAspect="1"/>
              </p:cNvSpPr>
              <p:nvPr/>
            </p:nvSpPr>
            <p:spPr bwMode="auto">
              <a:xfrm rot="31594102">
                <a:off x="4518" y="137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91" name="Freeform 391"/>
              <p:cNvSpPr>
                <a:spLocks noChangeAspect="1"/>
              </p:cNvSpPr>
              <p:nvPr/>
            </p:nvSpPr>
            <p:spPr bwMode="auto">
              <a:xfrm rot="31594102">
                <a:off x="4504" y="1370"/>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92" name="Freeform 392"/>
              <p:cNvSpPr>
                <a:spLocks noChangeAspect="1"/>
              </p:cNvSpPr>
              <p:nvPr/>
            </p:nvSpPr>
            <p:spPr bwMode="auto">
              <a:xfrm rot="31594102">
                <a:off x="4553" y="1375"/>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93" name="Freeform 393"/>
              <p:cNvSpPr>
                <a:spLocks noChangeAspect="1"/>
              </p:cNvSpPr>
              <p:nvPr/>
            </p:nvSpPr>
            <p:spPr bwMode="auto">
              <a:xfrm rot="31594102">
                <a:off x="4539" y="1374"/>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94" name="Freeform 394"/>
              <p:cNvSpPr>
                <a:spLocks noChangeAspect="1"/>
              </p:cNvSpPr>
              <p:nvPr/>
            </p:nvSpPr>
            <p:spPr bwMode="auto">
              <a:xfrm rot="31594102">
                <a:off x="4590" y="1378"/>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195" name="Freeform 395"/>
              <p:cNvSpPr>
                <a:spLocks noChangeAspect="1"/>
              </p:cNvSpPr>
              <p:nvPr/>
            </p:nvSpPr>
            <p:spPr bwMode="auto">
              <a:xfrm rot="31594102">
                <a:off x="4576" y="1377"/>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88" name="Group 396"/>
              <p:cNvGrpSpPr>
                <a:grpSpLocks/>
              </p:cNvGrpSpPr>
              <p:nvPr/>
            </p:nvGrpSpPr>
            <p:grpSpPr bwMode="auto">
              <a:xfrm>
                <a:off x="4494" y="1402"/>
                <a:ext cx="145" cy="40"/>
                <a:chOff x="4494" y="1402"/>
                <a:chExt cx="145" cy="40"/>
              </a:xfrm>
            </p:grpSpPr>
            <p:sp>
              <p:nvSpPr>
                <p:cNvPr id="77197" name="Oval 397"/>
                <p:cNvSpPr>
                  <a:spLocks noChangeAspect="1" noChangeArrowheads="1"/>
                </p:cNvSpPr>
                <p:nvPr/>
              </p:nvSpPr>
              <p:spPr bwMode="auto">
                <a:xfrm rot="11194101">
                  <a:off x="4494" y="1402"/>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98" name="Oval 398"/>
                <p:cNvSpPr>
                  <a:spLocks noChangeAspect="1" noChangeArrowheads="1"/>
                </p:cNvSpPr>
                <p:nvPr/>
              </p:nvSpPr>
              <p:spPr bwMode="auto">
                <a:xfrm rot="11194101">
                  <a:off x="4529" y="1406"/>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199" name="Oval 399"/>
                <p:cNvSpPr>
                  <a:spLocks noChangeAspect="1" noChangeArrowheads="1"/>
                </p:cNvSpPr>
                <p:nvPr/>
              </p:nvSpPr>
              <p:spPr bwMode="auto">
                <a:xfrm rot="11194101">
                  <a:off x="4566" y="1409"/>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00" name="Oval 400"/>
                <p:cNvSpPr>
                  <a:spLocks noChangeAspect="1" noChangeArrowheads="1"/>
                </p:cNvSpPr>
                <p:nvPr/>
              </p:nvSpPr>
              <p:spPr bwMode="auto">
                <a:xfrm rot="11194101">
                  <a:off x="4602" y="1413"/>
                  <a:ext cx="37" cy="29"/>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201" name="Freeform 401"/>
              <p:cNvSpPr>
                <a:spLocks noChangeAspect="1"/>
              </p:cNvSpPr>
              <p:nvPr/>
            </p:nvSpPr>
            <p:spPr bwMode="auto">
              <a:xfrm rot="31594102">
                <a:off x="4626" y="1382"/>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02" name="Freeform 402"/>
              <p:cNvSpPr>
                <a:spLocks noChangeAspect="1"/>
              </p:cNvSpPr>
              <p:nvPr/>
            </p:nvSpPr>
            <p:spPr bwMode="auto">
              <a:xfrm rot="31594102">
                <a:off x="4612" y="1381"/>
                <a:ext cx="6" cy="32"/>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sp>
          <p:nvSpPr>
            <p:cNvPr id="77203" name="Freeform 403"/>
            <p:cNvSpPr>
              <a:spLocks noChangeAspect="1"/>
            </p:cNvSpPr>
            <p:nvPr/>
          </p:nvSpPr>
          <p:spPr bwMode="auto">
            <a:xfrm rot="20212903">
              <a:off x="1346" y="2016"/>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04" name="Freeform 404"/>
            <p:cNvSpPr>
              <a:spLocks noChangeAspect="1"/>
            </p:cNvSpPr>
            <p:nvPr/>
          </p:nvSpPr>
          <p:spPr bwMode="auto">
            <a:xfrm rot="20212903">
              <a:off x="1380" y="2012"/>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05" name="Oval 405"/>
            <p:cNvSpPr>
              <a:spLocks noChangeAspect="1" noChangeArrowheads="1"/>
            </p:cNvSpPr>
            <p:nvPr/>
          </p:nvSpPr>
          <p:spPr bwMode="auto">
            <a:xfrm rot="-187098">
              <a:off x="1312" y="1940"/>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06" name="Oval 406"/>
            <p:cNvSpPr>
              <a:spLocks noChangeAspect="1" noChangeArrowheads="1"/>
            </p:cNvSpPr>
            <p:nvPr/>
          </p:nvSpPr>
          <p:spPr bwMode="auto">
            <a:xfrm rot="-187098">
              <a:off x="1400" y="1934"/>
              <a:ext cx="92" cy="72"/>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07" name="Freeform 407"/>
            <p:cNvSpPr>
              <a:spLocks noChangeAspect="1"/>
            </p:cNvSpPr>
            <p:nvPr/>
          </p:nvSpPr>
          <p:spPr bwMode="auto">
            <a:xfrm rot="20212903">
              <a:off x="1433" y="2008"/>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08" name="Freeform 408"/>
            <p:cNvSpPr>
              <a:spLocks noChangeAspect="1"/>
            </p:cNvSpPr>
            <p:nvPr/>
          </p:nvSpPr>
          <p:spPr bwMode="auto">
            <a:xfrm rot="20212903">
              <a:off x="1468" y="2005"/>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09" name="Freeform 409"/>
            <p:cNvSpPr>
              <a:spLocks noChangeAspect="1"/>
            </p:cNvSpPr>
            <p:nvPr/>
          </p:nvSpPr>
          <p:spPr bwMode="auto">
            <a:xfrm rot="31012903">
              <a:off x="1396" y="2121"/>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10" name="Freeform 410"/>
            <p:cNvSpPr>
              <a:spLocks noChangeAspect="1"/>
            </p:cNvSpPr>
            <p:nvPr/>
          </p:nvSpPr>
          <p:spPr bwMode="auto">
            <a:xfrm rot="31012903">
              <a:off x="1361" y="2125"/>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895" name="Group 411"/>
            <p:cNvGrpSpPr>
              <a:grpSpLocks/>
            </p:cNvGrpSpPr>
            <p:nvPr/>
          </p:nvGrpSpPr>
          <p:grpSpPr bwMode="auto">
            <a:xfrm>
              <a:off x="1131" y="1946"/>
              <a:ext cx="218" cy="340"/>
              <a:chOff x="1131" y="1623"/>
              <a:chExt cx="218" cy="340"/>
            </a:xfrm>
          </p:grpSpPr>
          <p:sp>
            <p:nvSpPr>
              <p:cNvPr id="77212" name="Freeform 412"/>
              <p:cNvSpPr>
                <a:spLocks noChangeAspect="1"/>
              </p:cNvSpPr>
              <p:nvPr/>
            </p:nvSpPr>
            <p:spPr bwMode="auto">
              <a:xfrm rot="20212903">
                <a:off x="1165" y="1703"/>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13" name="Freeform 413"/>
              <p:cNvSpPr>
                <a:spLocks noChangeAspect="1"/>
              </p:cNvSpPr>
              <p:nvPr/>
            </p:nvSpPr>
            <p:spPr bwMode="auto">
              <a:xfrm rot="20212903">
                <a:off x="1200" y="1699"/>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14" name="Freeform 414"/>
              <p:cNvSpPr>
                <a:spLocks noChangeAspect="1"/>
              </p:cNvSpPr>
              <p:nvPr/>
            </p:nvSpPr>
            <p:spPr bwMode="auto">
              <a:xfrm rot="20212903">
                <a:off x="1255" y="1698"/>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15" name="Freeform 415"/>
              <p:cNvSpPr>
                <a:spLocks noChangeAspect="1"/>
              </p:cNvSpPr>
              <p:nvPr/>
            </p:nvSpPr>
            <p:spPr bwMode="auto">
              <a:xfrm rot="20212903">
                <a:off x="1290" y="1694"/>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16" name="Oval 416"/>
              <p:cNvSpPr>
                <a:spLocks noChangeAspect="1" noChangeArrowheads="1"/>
              </p:cNvSpPr>
              <p:nvPr/>
            </p:nvSpPr>
            <p:spPr bwMode="auto">
              <a:xfrm rot="-187098">
                <a:off x="1131" y="1628"/>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17" name="Oval 417"/>
              <p:cNvSpPr>
                <a:spLocks noChangeAspect="1" noChangeArrowheads="1"/>
              </p:cNvSpPr>
              <p:nvPr/>
            </p:nvSpPr>
            <p:spPr bwMode="auto">
              <a:xfrm rot="-187098">
                <a:off x="1222" y="1623"/>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18" name="Freeform 418"/>
              <p:cNvSpPr>
                <a:spLocks noChangeAspect="1"/>
              </p:cNvSpPr>
              <p:nvPr/>
            </p:nvSpPr>
            <p:spPr bwMode="auto">
              <a:xfrm rot="31012903">
                <a:off x="1216" y="1811"/>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19" name="Freeform 419"/>
              <p:cNvSpPr>
                <a:spLocks noChangeAspect="1"/>
              </p:cNvSpPr>
              <p:nvPr/>
            </p:nvSpPr>
            <p:spPr bwMode="auto">
              <a:xfrm rot="31012903">
                <a:off x="1181" y="1814"/>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20" name="Freeform 420"/>
              <p:cNvSpPr>
                <a:spLocks noChangeAspect="1"/>
              </p:cNvSpPr>
              <p:nvPr/>
            </p:nvSpPr>
            <p:spPr bwMode="auto">
              <a:xfrm rot="31012903">
                <a:off x="1304" y="1806"/>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21" name="Freeform 421"/>
              <p:cNvSpPr>
                <a:spLocks noChangeAspect="1"/>
              </p:cNvSpPr>
              <p:nvPr/>
            </p:nvSpPr>
            <p:spPr bwMode="auto">
              <a:xfrm rot="31012903">
                <a:off x="1269" y="1809"/>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22" name="Oval 422"/>
              <p:cNvSpPr>
                <a:spLocks noChangeAspect="1" noChangeArrowheads="1"/>
              </p:cNvSpPr>
              <p:nvPr/>
            </p:nvSpPr>
            <p:spPr bwMode="auto">
              <a:xfrm rot="10612902">
                <a:off x="1168" y="1890"/>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23" name="Oval 423"/>
              <p:cNvSpPr>
                <a:spLocks noChangeAspect="1" noChangeArrowheads="1"/>
              </p:cNvSpPr>
              <p:nvPr/>
            </p:nvSpPr>
            <p:spPr bwMode="auto">
              <a:xfrm rot="10612902">
                <a:off x="1257" y="1886"/>
                <a:ext cx="92"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sp>
          <p:nvSpPr>
            <p:cNvPr id="77224" name="Oval 424"/>
            <p:cNvSpPr>
              <a:spLocks noChangeAspect="1" noChangeArrowheads="1"/>
            </p:cNvSpPr>
            <p:nvPr/>
          </p:nvSpPr>
          <p:spPr bwMode="auto">
            <a:xfrm rot="10612902">
              <a:off x="1349" y="2201"/>
              <a:ext cx="93" cy="72"/>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25" name="Oval 425"/>
            <p:cNvSpPr>
              <a:spLocks noChangeAspect="1" noChangeArrowheads="1"/>
            </p:cNvSpPr>
            <p:nvPr/>
          </p:nvSpPr>
          <p:spPr bwMode="auto">
            <a:xfrm rot="10612902">
              <a:off x="1439" y="2196"/>
              <a:ext cx="93" cy="72"/>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26" name="Freeform 426"/>
            <p:cNvSpPr>
              <a:spLocks noChangeAspect="1"/>
            </p:cNvSpPr>
            <p:nvPr/>
          </p:nvSpPr>
          <p:spPr bwMode="auto">
            <a:xfrm rot="31012903">
              <a:off x="1486" y="2116"/>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27" name="Freeform 427"/>
            <p:cNvSpPr>
              <a:spLocks noChangeAspect="1"/>
            </p:cNvSpPr>
            <p:nvPr/>
          </p:nvSpPr>
          <p:spPr bwMode="auto">
            <a:xfrm rot="31012903">
              <a:off x="1452" y="2119"/>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grpSp>
          <p:nvGrpSpPr>
            <p:cNvPr id="76908" name="Group 428"/>
            <p:cNvGrpSpPr>
              <a:grpSpLocks/>
            </p:cNvGrpSpPr>
            <p:nvPr/>
          </p:nvGrpSpPr>
          <p:grpSpPr bwMode="auto">
            <a:xfrm rot="-201987">
              <a:off x="958" y="1965"/>
              <a:ext cx="218" cy="340"/>
              <a:chOff x="1131" y="1623"/>
              <a:chExt cx="218" cy="340"/>
            </a:xfrm>
          </p:grpSpPr>
          <p:sp>
            <p:nvSpPr>
              <p:cNvPr id="77229" name="Freeform 429"/>
              <p:cNvSpPr>
                <a:spLocks noChangeAspect="1"/>
              </p:cNvSpPr>
              <p:nvPr/>
            </p:nvSpPr>
            <p:spPr bwMode="auto">
              <a:xfrm rot="20212903">
                <a:off x="1165" y="1703"/>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30" name="Freeform 430"/>
              <p:cNvSpPr>
                <a:spLocks noChangeAspect="1"/>
              </p:cNvSpPr>
              <p:nvPr/>
            </p:nvSpPr>
            <p:spPr bwMode="auto">
              <a:xfrm rot="20212903">
                <a:off x="1200" y="1699"/>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31" name="Freeform 431"/>
              <p:cNvSpPr>
                <a:spLocks noChangeAspect="1"/>
              </p:cNvSpPr>
              <p:nvPr/>
            </p:nvSpPr>
            <p:spPr bwMode="auto">
              <a:xfrm rot="20212903">
                <a:off x="1255" y="1698"/>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32" name="Freeform 432"/>
              <p:cNvSpPr>
                <a:spLocks noChangeAspect="1"/>
              </p:cNvSpPr>
              <p:nvPr/>
            </p:nvSpPr>
            <p:spPr bwMode="auto">
              <a:xfrm rot="20212903">
                <a:off x="1290" y="1694"/>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33" name="Oval 433"/>
              <p:cNvSpPr>
                <a:spLocks noChangeAspect="1" noChangeArrowheads="1"/>
              </p:cNvSpPr>
              <p:nvPr/>
            </p:nvSpPr>
            <p:spPr bwMode="auto">
              <a:xfrm rot="-187098">
                <a:off x="1131" y="1628"/>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34" name="Oval 434"/>
              <p:cNvSpPr>
                <a:spLocks noChangeAspect="1" noChangeArrowheads="1"/>
              </p:cNvSpPr>
              <p:nvPr/>
            </p:nvSpPr>
            <p:spPr bwMode="auto">
              <a:xfrm rot="-187098">
                <a:off x="1222" y="1623"/>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35" name="Freeform 435"/>
              <p:cNvSpPr>
                <a:spLocks noChangeAspect="1"/>
              </p:cNvSpPr>
              <p:nvPr/>
            </p:nvSpPr>
            <p:spPr bwMode="auto">
              <a:xfrm rot="31012903">
                <a:off x="1216" y="1811"/>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36" name="Freeform 436"/>
              <p:cNvSpPr>
                <a:spLocks noChangeAspect="1"/>
              </p:cNvSpPr>
              <p:nvPr/>
            </p:nvSpPr>
            <p:spPr bwMode="auto">
              <a:xfrm rot="31012903">
                <a:off x="1181" y="1814"/>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37" name="Freeform 437"/>
              <p:cNvSpPr>
                <a:spLocks noChangeAspect="1"/>
              </p:cNvSpPr>
              <p:nvPr/>
            </p:nvSpPr>
            <p:spPr bwMode="auto">
              <a:xfrm rot="31012903">
                <a:off x="1304" y="1806"/>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38" name="Freeform 438"/>
              <p:cNvSpPr>
                <a:spLocks noChangeAspect="1"/>
              </p:cNvSpPr>
              <p:nvPr/>
            </p:nvSpPr>
            <p:spPr bwMode="auto">
              <a:xfrm rot="31012903">
                <a:off x="1269" y="1809"/>
                <a:ext cx="15" cy="80"/>
              </a:xfrm>
              <a:custGeom>
                <a:avLst/>
                <a:gdLst/>
                <a:ahLst/>
                <a:cxnLst>
                  <a:cxn ang="0">
                    <a:pos x="12" y="0"/>
                  </a:cxn>
                  <a:cxn ang="0">
                    <a:pos x="2" y="16"/>
                  </a:cxn>
                  <a:cxn ang="0">
                    <a:pos x="8" y="36"/>
                  </a:cxn>
                  <a:cxn ang="0">
                    <a:pos x="0" y="46"/>
                  </a:cxn>
                </a:cxnLst>
                <a:rect l="0" t="0" r="r" b="b"/>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ffectLst/>
            </p:spPr>
            <p:txBody>
              <a:bodyPr/>
              <a:lstStyle/>
              <a:p>
                <a:endParaRPr lang="cs-CZ"/>
              </a:p>
            </p:txBody>
          </p:sp>
          <p:sp>
            <p:nvSpPr>
              <p:cNvPr id="77239" name="Oval 439"/>
              <p:cNvSpPr>
                <a:spLocks noChangeAspect="1" noChangeArrowheads="1"/>
              </p:cNvSpPr>
              <p:nvPr/>
            </p:nvSpPr>
            <p:spPr bwMode="auto">
              <a:xfrm rot="10612902">
                <a:off x="1168" y="1890"/>
                <a:ext cx="93"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sp>
            <p:nvSpPr>
              <p:cNvPr id="77240" name="Oval 440"/>
              <p:cNvSpPr>
                <a:spLocks noChangeAspect="1" noChangeArrowheads="1"/>
              </p:cNvSpPr>
              <p:nvPr/>
            </p:nvSpPr>
            <p:spPr bwMode="auto">
              <a:xfrm rot="10612902">
                <a:off x="1257" y="1886"/>
                <a:ext cx="92" cy="73"/>
              </a:xfrm>
              <a:prstGeom prst="ellipse">
                <a:avLst/>
              </a:prstGeom>
              <a:gradFill rotWithShape="1">
                <a:gsLst>
                  <a:gs pos="0">
                    <a:srgbClr val="A36B05"/>
                  </a:gs>
                  <a:gs pos="100000">
                    <a:srgbClr val="A36B05">
                      <a:gamma/>
                      <a:shade val="46275"/>
                      <a:invGamma/>
                    </a:srgbClr>
                  </a:gs>
                </a:gsLst>
                <a:path path="shape">
                  <a:fillToRect l="50000" t="50000" r="50000" b="50000"/>
                </a:path>
              </a:gradFill>
              <a:ln w="9525">
                <a:noFill/>
                <a:round/>
                <a:headEnd/>
                <a:tailEnd/>
              </a:ln>
              <a:effectLst/>
            </p:spPr>
            <p:txBody>
              <a:bodyPr wrap="none" anchor="ctr"/>
              <a:lstStyle/>
              <a:p>
                <a:endParaRPr lang="cs-CZ"/>
              </a:p>
            </p:txBody>
          </p:sp>
        </p:grpSp>
      </p:grpSp>
      <p:sp>
        <p:nvSpPr>
          <p:cNvPr id="77241" name="AutoShape 441"/>
          <p:cNvSpPr>
            <a:spLocks noChangeArrowheads="1"/>
          </p:cNvSpPr>
          <p:nvPr/>
        </p:nvSpPr>
        <p:spPr bwMode="auto">
          <a:xfrm rot="10800000">
            <a:off x="3962400" y="3676650"/>
            <a:ext cx="309563" cy="290513"/>
          </a:xfrm>
          <a:prstGeom prst="flowChartOnlineStorage">
            <a:avLst/>
          </a:prstGeom>
          <a:gradFill rotWithShape="1">
            <a:gsLst>
              <a:gs pos="0">
                <a:srgbClr val="99CCFF"/>
              </a:gs>
              <a:gs pos="100000">
                <a:srgbClr val="99CCFF">
                  <a:gamma/>
                  <a:shade val="46275"/>
                  <a:invGamma/>
                </a:srgbClr>
              </a:gs>
            </a:gsLst>
            <a:path path="rect">
              <a:fillToRect r="100000" b="100000"/>
            </a:path>
          </a:gradFill>
          <a:ln w="9525">
            <a:noFill/>
            <a:miter lim="800000"/>
            <a:headEnd/>
            <a:tailEnd/>
          </a:ln>
          <a:effectLst/>
        </p:spPr>
        <p:txBody>
          <a:bodyPr wrap="none" anchor="ctr"/>
          <a:lstStyle/>
          <a:p>
            <a:endParaRPr lang="cs-CZ"/>
          </a:p>
        </p:txBody>
      </p:sp>
      <p:sp>
        <p:nvSpPr>
          <p:cNvPr id="77242" name="Rectangle 442"/>
          <p:cNvSpPr>
            <a:spLocks noChangeArrowheads="1"/>
          </p:cNvSpPr>
          <p:nvPr/>
        </p:nvSpPr>
        <p:spPr bwMode="auto">
          <a:xfrm>
            <a:off x="4089400" y="2889250"/>
            <a:ext cx="133350" cy="796925"/>
          </a:xfrm>
          <a:prstGeom prst="rect">
            <a:avLst/>
          </a:prstGeom>
          <a:gradFill rotWithShape="1">
            <a:gsLst>
              <a:gs pos="0">
                <a:srgbClr val="99CCFF"/>
              </a:gs>
              <a:gs pos="100000">
                <a:srgbClr val="99CCFF">
                  <a:gamma/>
                  <a:shade val="46275"/>
                  <a:invGamma/>
                </a:srgbClr>
              </a:gs>
            </a:gsLst>
            <a:lin ang="0" scaled="1"/>
          </a:gradFill>
          <a:ln w="9525" algn="ctr">
            <a:noFill/>
            <a:miter lim="800000"/>
            <a:headEnd/>
            <a:tailEnd/>
          </a:ln>
          <a:effectLst/>
        </p:spPr>
        <p:txBody>
          <a:bodyPr wrap="none" anchor="ctr"/>
          <a:lstStyle/>
          <a:p>
            <a:endParaRPr lang="cs-CZ"/>
          </a:p>
        </p:txBody>
      </p:sp>
      <p:sp>
        <p:nvSpPr>
          <p:cNvPr id="77243" name="Rectangle 443"/>
          <p:cNvSpPr>
            <a:spLocks noChangeArrowheads="1"/>
          </p:cNvSpPr>
          <p:nvPr/>
        </p:nvSpPr>
        <p:spPr bwMode="auto">
          <a:xfrm>
            <a:off x="4021138" y="2228850"/>
            <a:ext cx="274637" cy="747713"/>
          </a:xfrm>
          <a:prstGeom prst="rect">
            <a:avLst/>
          </a:prstGeom>
          <a:gradFill rotWithShape="1">
            <a:gsLst>
              <a:gs pos="0">
                <a:srgbClr val="006699">
                  <a:gamma/>
                  <a:shade val="46275"/>
                  <a:invGamma/>
                </a:srgbClr>
              </a:gs>
              <a:gs pos="50000">
                <a:srgbClr val="006699"/>
              </a:gs>
              <a:gs pos="100000">
                <a:srgbClr val="006699">
                  <a:gamma/>
                  <a:shade val="46275"/>
                  <a:invGamma/>
                </a:srgbClr>
              </a:gs>
            </a:gsLst>
            <a:lin ang="0" scaled="1"/>
          </a:gradFill>
          <a:ln w="9525">
            <a:noFill/>
            <a:miter lim="800000"/>
            <a:headEnd/>
            <a:tailEnd/>
          </a:ln>
          <a:effectLst/>
        </p:spPr>
        <p:txBody>
          <a:bodyPr wrap="none" anchor="ctr"/>
          <a:lstStyle/>
          <a:p>
            <a:endParaRPr lang="cs-CZ"/>
          </a:p>
        </p:txBody>
      </p:sp>
      <p:sp>
        <p:nvSpPr>
          <p:cNvPr id="77244" name="AutoShape 444"/>
          <p:cNvSpPr>
            <a:spLocks noChangeArrowheads="1"/>
          </p:cNvSpPr>
          <p:nvPr/>
        </p:nvSpPr>
        <p:spPr bwMode="auto">
          <a:xfrm rot="10800000" flipH="1">
            <a:off x="4291013" y="3676650"/>
            <a:ext cx="309562" cy="290513"/>
          </a:xfrm>
          <a:prstGeom prst="flowChartOnlineStorage">
            <a:avLst/>
          </a:prstGeom>
          <a:gradFill rotWithShape="1">
            <a:gsLst>
              <a:gs pos="0">
                <a:srgbClr val="99CCFF"/>
              </a:gs>
              <a:gs pos="100000">
                <a:srgbClr val="99CCFF">
                  <a:gamma/>
                  <a:shade val="46275"/>
                  <a:invGamma/>
                </a:srgbClr>
              </a:gs>
            </a:gsLst>
            <a:path path="rect">
              <a:fillToRect l="100000" b="100000"/>
            </a:path>
          </a:gradFill>
          <a:ln w="9525">
            <a:noFill/>
            <a:miter lim="800000"/>
            <a:headEnd/>
            <a:tailEnd/>
          </a:ln>
          <a:effectLst/>
        </p:spPr>
        <p:txBody>
          <a:bodyPr wrap="none" anchor="ctr"/>
          <a:lstStyle/>
          <a:p>
            <a:endParaRPr lang="cs-CZ"/>
          </a:p>
        </p:txBody>
      </p:sp>
      <p:sp>
        <p:nvSpPr>
          <p:cNvPr id="77245" name="Rectangle 445"/>
          <p:cNvSpPr>
            <a:spLocks noChangeArrowheads="1"/>
          </p:cNvSpPr>
          <p:nvPr/>
        </p:nvSpPr>
        <p:spPr bwMode="auto">
          <a:xfrm flipH="1">
            <a:off x="4340225" y="2889250"/>
            <a:ext cx="131763" cy="796925"/>
          </a:xfrm>
          <a:prstGeom prst="rect">
            <a:avLst/>
          </a:prstGeom>
          <a:gradFill rotWithShape="1">
            <a:gsLst>
              <a:gs pos="0">
                <a:srgbClr val="99CCFF">
                  <a:gamma/>
                  <a:shade val="46275"/>
                  <a:invGamma/>
                </a:srgbClr>
              </a:gs>
              <a:gs pos="100000">
                <a:srgbClr val="99CCFF"/>
              </a:gs>
            </a:gsLst>
            <a:lin ang="0" scaled="1"/>
          </a:gradFill>
          <a:ln w="9525" algn="ctr">
            <a:noFill/>
            <a:miter lim="800000"/>
            <a:headEnd/>
            <a:tailEnd/>
          </a:ln>
          <a:effectLst/>
        </p:spPr>
        <p:txBody>
          <a:bodyPr wrap="none" anchor="ctr"/>
          <a:lstStyle/>
          <a:p>
            <a:endParaRPr lang="cs-CZ"/>
          </a:p>
        </p:txBody>
      </p:sp>
      <p:sp>
        <p:nvSpPr>
          <p:cNvPr id="77246" name="Rectangle 446"/>
          <p:cNvSpPr>
            <a:spLocks noChangeArrowheads="1"/>
          </p:cNvSpPr>
          <p:nvPr/>
        </p:nvSpPr>
        <p:spPr bwMode="auto">
          <a:xfrm flipH="1">
            <a:off x="4267200" y="2228850"/>
            <a:ext cx="274638" cy="747713"/>
          </a:xfrm>
          <a:prstGeom prst="rect">
            <a:avLst/>
          </a:prstGeom>
          <a:gradFill rotWithShape="1">
            <a:gsLst>
              <a:gs pos="0">
                <a:srgbClr val="006699">
                  <a:gamma/>
                  <a:shade val="46275"/>
                  <a:invGamma/>
                </a:srgbClr>
              </a:gs>
              <a:gs pos="50000">
                <a:srgbClr val="006699"/>
              </a:gs>
              <a:gs pos="100000">
                <a:srgbClr val="006699">
                  <a:gamma/>
                  <a:shade val="46275"/>
                  <a:invGamma/>
                </a:srgbClr>
              </a:gs>
            </a:gsLst>
            <a:lin ang="0" scaled="1"/>
          </a:gradFill>
          <a:ln w="9525">
            <a:noFill/>
            <a:miter lim="800000"/>
            <a:headEnd/>
            <a:tailEnd/>
          </a:ln>
          <a:effectLst/>
        </p:spPr>
        <p:txBody>
          <a:bodyPr wrap="none" anchor="ctr"/>
          <a:lstStyle/>
          <a:p>
            <a:endParaRPr lang="cs-CZ"/>
          </a:p>
        </p:txBody>
      </p:sp>
      <p:sp>
        <p:nvSpPr>
          <p:cNvPr id="77247" name="Text Box 447"/>
          <p:cNvSpPr txBox="1">
            <a:spLocks noChangeArrowheads="1"/>
          </p:cNvSpPr>
          <p:nvPr/>
        </p:nvSpPr>
        <p:spPr bwMode="auto">
          <a:xfrm>
            <a:off x="155575" y="800100"/>
            <a:ext cx="8702675" cy="1112838"/>
          </a:xfrm>
          <a:prstGeom prst="rect">
            <a:avLst/>
          </a:prstGeom>
          <a:noFill/>
          <a:ln w="9525">
            <a:noFill/>
            <a:miter lim="800000"/>
            <a:headEnd/>
            <a:tailEnd/>
          </a:ln>
          <a:effectLst/>
        </p:spPr>
        <p:txBody>
          <a:bodyPr>
            <a:spAutoFit/>
          </a:bodyPr>
          <a:lstStyle/>
          <a:p>
            <a:pPr algn="ctr" eaLnBrk="0" hangingPunct="0"/>
            <a:r>
              <a:rPr lang="en-US" sz="3200" dirty="0" err="1">
                <a:ea typeface="MS PGothic" pitchFamily="34" charset="-128"/>
              </a:rPr>
              <a:t>Zkrácená</a:t>
            </a:r>
            <a:r>
              <a:rPr lang="en-US" sz="3200" dirty="0">
                <a:ea typeface="MS PGothic" pitchFamily="34" charset="-128"/>
              </a:rPr>
              <a:t> (</a:t>
            </a:r>
            <a:r>
              <a:rPr lang="en-US" sz="3200" dirty="0" err="1">
                <a:ea typeface="MS PGothic" pitchFamily="34" charset="-128"/>
              </a:rPr>
              <a:t>zanořená</a:t>
            </a:r>
            <a:r>
              <a:rPr lang="en-US" sz="3200" dirty="0">
                <a:ea typeface="MS PGothic" pitchFamily="34" charset="-128"/>
              </a:rPr>
              <a:t>) forma </a:t>
            </a:r>
            <a:r>
              <a:rPr lang="en-US" sz="3200" dirty="0" err="1">
                <a:ea typeface="MS PGothic" pitchFamily="34" charset="-128"/>
              </a:rPr>
              <a:t>receptoru</a:t>
            </a:r>
            <a:r>
              <a:rPr lang="en-US" sz="3200" dirty="0">
                <a:ea typeface="MS PGothic" pitchFamily="34" charset="-128"/>
              </a:rPr>
              <a:t> HER2</a:t>
            </a:r>
          </a:p>
          <a:p>
            <a:pPr eaLnBrk="0" hangingPunct="0"/>
            <a:r>
              <a:rPr lang="en-US" sz="3500" b="1" dirty="0">
                <a:solidFill>
                  <a:srgbClr val="FFFF00"/>
                </a:solidFill>
                <a:ea typeface="MS PGothic" pitchFamily="34" charset="-128"/>
              </a:rPr>
              <a:t> </a:t>
            </a:r>
          </a:p>
        </p:txBody>
      </p:sp>
      <p:grpSp>
        <p:nvGrpSpPr>
          <p:cNvPr id="76915" name="Group 448"/>
          <p:cNvGrpSpPr>
            <a:grpSpLocks/>
          </p:cNvGrpSpPr>
          <p:nvPr/>
        </p:nvGrpSpPr>
        <p:grpSpPr bwMode="auto">
          <a:xfrm>
            <a:off x="2813050" y="1708150"/>
            <a:ext cx="706438" cy="2144713"/>
            <a:chOff x="2094" y="654"/>
            <a:chExt cx="445" cy="1711"/>
          </a:xfrm>
        </p:grpSpPr>
        <p:sp>
          <p:nvSpPr>
            <p:cNvPr id="77249" name="Rectangle 449"/>
            <p:cNvSpPr>
              <a:spLocks noChangeArrowheads="1"/>
            </p:cNvSpPr>
            <p:nvPr/>
          </p:nvSpPr>
          <p:spPr bwMode="auto">
            <a:xfrm>
              <a:off x="2276" y="963"/>
              <a:ext cx="84" cy="502"/>
            </a:xfrm>
            <a:prstGeom prst="rect">
              <a:avLst/>
            </a:prstGeom>
            <a:gradFill rotWithShape="1">
              <a:gsLst>
                <a:gs pos="0">
                  <a:srgbClr val="0099FF">
                    <a:gamma/>
                    <a:shade val="46275"/>
                    <a:invGamma/>
                  </a:srgbClr>
                </a:gs>
                <a:gs pos="50000">
                  <a:srgbClr val="0099FF"/>
                </a:gs>
                <a:gs pos="100000">
                  <a:srgbClr val="0099FF">
                    <a:gamma/>
                    <a:shade val="46275"/>
                    <a:invGamma/>
                  </a:srgbClr>
                </a:gs>
              </a:gsLst>
              <a:lin ang="0" scaled="1"/>
            </a:gradFill>
            <a:ln w="9525" algn="ctr">
              <a:noFill/>
              <a:miter lim="800000"/>
              <a:headEnd/>
              <a:tailEnd/>
            </a:ln>
            <a:effectLst/>
          </p:spPr>
          <p:txBody>
            <a:bodyPr wrap="none" anchor="ctr"/>
            <a:lstStyle/>
            <a:p>
              <a:endParaRPr lang="cs-CZ"/>
            </a:p>
          </p:txBody>
        </p:sp>
        <p:sp>
          <p:nvSpPr>
            <p:cNvPr id="77250" name="AutoShape 450"/>
            <p:cNvSpPr>
              <a:spLocks noChangeArrowheads="1"/>
            </p:cNvSpPr>
            <p:nvPr/>
          </p:nvSpPr>
          <p:spPr bwMode="auto">
            <a:xfrm flipH="1">
              <a:off x="2094" y="667"/>
              <a:ext cx="445" cy="365"/>
            </a:xfrm>
            <a:prstGeom prst="flowChartMerge">
              <a:avLst/>
            </a:prstGeom>
            <a:gradFill rotWithShape="1">
              <a:gsLst>
                <a:gs pos="0">
                  <a:srgbClr val="0099FF"/>
                </a:gs>
                <a:gs pos="100000">
                  <a:srgbClr val="0099FF">
                    <a:gamma/>
                    <a:shade val="46275"/>
                    <a:invGamma/>
                  </a:srgbClr>
                </a:gs>
              </a:gsLst>
              <a:lin ang="5400000" scaled="1"/>
            </a:gradFill>
            <a:ln w="9525">
              <a:noFill/>
              <a:miter lim="800000"/>
              <a:headEnd/>
              <a:tailEnd/>
            </a:ln>
            <a:effectLst/>
          </p:spPr>
          <p:txBody>
            <a:bodyPr wrap="none" anchor="ctr"/>
            <a:lstStyle/>
            <a:p>
              <a:endParaRPr lang="cs-CZ"/>
            </a:p>
          </p:txBody>
        </p:sp>
        <p:sp>
          <p:nvSpPr>
            <p:cNvPr id="77251" name="AutoShape 451"/>
            <p:cNvSpPr>
              <a:spLocks noChangeArrowheads="1"/>
            </p:cNvSpPr>
            <p:nvPr/>
          </p:nvSpPr>
          <p:spPr bwMode="auto">
            <a:xfrm>
              <a:off x="2165" y="654"/>
              <a:ext cx="297" cy="259"/>
            </a:xfrm>
            <a:prstGeom prst="flowChartMerge">
              <a:avLst/>
            </a:prstGeom>
            <a:gradFill rotWithShape="1">
              <a:gsLst>
                <a:gs pos="0">
                  <a:srgbClr val="CCFFFF"/>
                </a:gs>
                <a:gs pos="100000">
                  <a:srgbClr val="CCFFFF">
                    <a:gamma/>
                    <a:shade val="46275"/>
                    <a:invGamma/>
                  </a:srgbClr>
                </a:gs>
              </a:gsLst>
              <a:lin ang="5400000" scaled="1"/>
            </a:gradFill>
            <a:ln w="9525">
              <a:noFill/>
              <a:miter lim="800000"/>
              <a:headEnd/>
              <a:tailEnd/>
            </a:ln>
            <a:effectLst/>
          </p:spPr>
          <p:txBody>
            <a:bodyPr wrap="none" anchor="ctr"/>
            <a:lstStyle/>
            <a:p>
              <a:endParaRPr lang="cs-CZ"/>
            </a:p>
          </p:txBody>
        </p:sp>
        <p:sp>
          <p:nvSpPr>
            <p:cNvPr id="77252" name="AutoShape 452"/>
            <p:cNvSpPr>
              <a:spLocks noChangeArrowheads="1"/>
            </p:cNvSpPr>
            <p:nvPr/>
          </p:nvSpPr>
          <p:spPr bwMode="auto">
            <a:xfrm rot="10800000">
              <a:off x="2196" y="2182"/>
              <a:ext cx="195" cy="183"/>
            </a:xfrm>
            <a:prstGeom prst="flowChartOnlineStorage">
              <a:avLst/>
            </a:prstGeom>
            <a:gradFill rotWithShape="1">
              <a:gsLst>
                <a:gs pos="0">
                  <a:srgbClr val="99CCFF"/>
                </a:gs>
                <a:gs pos="100000">
                  <a:srgbClr val="99CCFF">
                    <a:gamma/>
                    <a:shade val="46275"/>
                    <a:invGamma/>
                  </a:srgbClr>
                </a:gs>
              </a:gsLst>
              <a:path path="rect">
                <a:fillToRect r="100000" b="100000"/>
              </a:path>
            </a:gradFill>
            <a:ln w="9525">
              <a:noFill/>
              <a:miter lim="800000"/>
              <a:headEnd/>
              <a:tailEnd/>
            </a:ln>
            <a:effectLst/>
          </p:spPr>
          <p:txBody>
            <a:bodyPr wrap="none" anchor="ctr"/>
            <a:lstStyle/>
            <a:p>
              <a:endParaRPr lang="cs-CZ"/>
            </a:p>
          </p:txBody>
        </p:sp>
        <p:sp>
          <p:nvSpPr>
            <p:cNvPr id="77253" name="Rectangle 453"/>
            <p:cNvSpPr>
              <a:spLocks noChangeArrowheads="1"/>
            </p:cNvSpPr>
            <p:nvPr/>
          </p:nvSpPr>
          <p:spPr bwMode="auto">
            <a:xfrm>
              <a:off x="2276" y="1686"/>
              <a:ext cx="84" cy="502"/>
            </a:xfrm>
            <a:prstGeom prst="rect">
              <a:avLst/>
            </a:prstGeom>
            <a:gradFill rotWithShape="1">
              <a:gsLst>
                <a:gs pos="0">
                  <a:srgbClr val="99CCFF"/>
                </a:gs>
                <a:gs pos="100000">
                  <a:srgbClr val="99CCFF">
                    <a:gamma/>
                    <a:shade val="46275"/>
                    <a:invGamma/>
                  </a:srgbClr>
                </a:gs>
              </a:gsLst>
              <a:lin ang="0" scaled="1"/>
            </a:gradFill>
            <a:ln w="9525" algn="ctr">
              <a:noFill/>
              <a:miter lim="800000"/>
              <a:headEnd/>
              <a:tailEnd/>
            </a:ln>
            <a:effectLst/>
          </p:spPr>
          <p:txBody>
            <a:bodyPr wrap="none" anchor="ctr"/>
            <a:lstStyle/>
            <a:p>
              <a:endParaRPr lang="cs-CZ"/>
            </a:p>
          </p:txBody>
        </p:sp>
        <p:sp>
          <p:nvSpPr>
            <p:cNvPr id="77254" name="Rectangle 454"/>
            <p:cNvSpPr>
              <a:spLocks noChangeArrowheads="1"/>
            </p:cNvSpPr>
            <p:nvPr/>
          </p:nvSpPr>
          <p:spPr bwMode="auto">
            <a:xfrm>
              <a:off x="2233" y="1270"/>
              <a:ext cx="173" cy="471"/>
            </a:xfrm>
            <a:prstGeom prst="rect">
              <a:avLst/>
            </a:prstGeom>
            <a:gradFill rotWithShape="1">
              <a:gsLst>
                <a:gs pos="0">
                  <a:srgbClr val="006699">
                    <a:gamma/>
                    <a:shade val="46275"/>
                    <a:invGamma/>
                  </a:srgbClr>
                </a:gs>
                <a:gs pos="50000">
                  <a:srgbClr val="006699"/>
                </a:gs>
                <a:gs pos="100000">
                  <a:srgbClr val="006699">
                    <a:gamma/>
                    <a:shade val="46275"/>
                    <a:invGamma/>
                  </a:srgbClr>
                </a:gs>
              </a:gsLst>
              <a:lin ang="0" scaled="1"/>
            </a:gradFill>
            <a:ln w="9525">
              <a:noFill/>
              <a:miter lim="800000"/>
              <a:headEnd/>
              <a:tailEnd/>
            </a:ln>
            <a:effectLst/>
          </p:spPr>
          <p:txBody>
            <a:bodyPr wrap="none" anchor="ctr"/>
            <a:lstStyle/>
            <a:p>
              <a:endParaRPr lang="cs-CZ"/>
            </a:p>
          </p:txBody>
        </p:sp>
      </p:grpSp>
      <p:grpSp>
        <p:nvGrpSpPr>
          <p:cNvPr id="76922" name="Group 455"/>
          <p:cNvGrpSpPr>
            <a:grpSpLocks/>
          </p:cNvGrpSpPr>
          <p:nvPr/>
        </p:nvGrpSpPr>
        <p:grpSpPr bwMode="auto">
          <a:xfrm>
            <a:off x="257175" y="3238500"/>
            <a:ext cx="5705475" cy="3248025"/>
            <a:chOff x="906" y="1952"/>
            <a:chExt cx="3594" cy="2352"/>
          </a:xfrm>
        </p:grpSpPr>
        <p:sp>
          <p:nvSpPr>
            <p:cNvPr id="77256" name="AutoShape 456"/>
            <p:cNvSpPr>
              <a:spLocks noChangeArrowheads="1"/>
            </p:cNvSpPr>
            <p:nvPr/>
          </p:nvSpPr>
          <p:spPr bwMode="auto">
            <a:xfrm rot="10800000">
              <a:off x="906" y="1952"/>
              <a:ext cx="3594" cy="2352"/>
            </a:xfrm>
            <a:custGeom>
              <a:avLst/>
              <a:gdLst>
                <a:gd name="G0" fmla="+- 9828 0 0"/>
                <a:gd name="G1" fmla="+- 21600 0 9828"/>
                <a:gd name="G2" fmla="*/ 9828 1 2"/>
                <a:gd name="G3" fmla="+- 21600 0 G2"/>
                <a:gd name="G4" fmla="+/ 9828 21600 2"/>
                <a:gd name="G5" fmla="+/ G1 0 2"/>
                <a:gd name="G6" fmla="*/ 21600 21600 9828"/>
                <a:gd name="G7" fmla="*/ G6 1 2"/>
                <a:gd name="G8" fmla="+- 21600 0 G7"/>
                <a:gd name="G9" fmla="*/ 21600 1 2"/>
                <a:gd name="G10" fmla="+- 9828 0 G9"/>
                <a:gd name="G11" fmla="?: G10 G8 0"/>
                <a:gd name="G12" fmla="?: G10 G7 21600"/>
                <a:gd name="T0" fmla="*/ 16686 w 21600"/>
                <a:gd name="T1" fmla="*/ 10800 h 21600"/>
                <a:gd name="T2" fmla="*/ 10800 w 21600"/>
                <a:gd name="T3" fmla="*/ 21600 h 21600"/>
                <a:gd name="T4" fmla="*/ 4914 w 21600"/>
                <a:gd name="T5" fmla="*/ 10800 h 21600"/>
                <a:gd name="T6" fmla="*/ 10800 w 21600"/>
                <a:gd name="T7" fmla="*/ 0 h 21600"/>
                <a:gd name="T8" fmla="*/ 6714 w 21600"/>
                <a:gd name="T9" fmla="*/ 6714 h 21600"/>
                <a:gd name="T10" fmla="*/ 14886 w 21600"/>
                <a:gd name="T11" fmla="*/ 14886 h 21600"/>
              </a:gdLst>
              <a:ahLst/>
              <a:cxnLst>
                <a:cxn ang="0">
                  <a:pos x="T0" y="T1"/>
                </a:cxn>
                <a:cxn ang="0">
                  <a:pos x="T2" y="T3"/>
                </a:cxn>
                <a:cxn ang="0">
                  <a:pos x="T4" y="T5"/>
                </a:cxn>
                <a:cxn ang="0">
                  <a:pos x="T6" y="T7"/>
                </a:cxn>
              </a:cxnLst>
              <a:rect l="T8" t="T9" r="T10" b="T11"/>
              <a:pathLst>
                <a:path w="21600" h="21600">
                  <a:moveTo>
                    <a:pt x="0" y="0"/>
                  </a:moveTo>
                  <a:lnTo>
                    <a:pt x="9828" y="21600"/>
                  </a:lnTo>
                  <a:lnTo>
                    <a:pt x="11772" y="21600"/>
                  </a:lnTo>
                  <a:lnTo>
                    <a:pt x="21600" y="0"/>
                  </a:lnTo>
                  <a:close/>
                </a:path>
              </a:pathLst>
            </a:custGeom>
            <a:gradFill rotWithShape="1">
              <a:gsLst>
                <a:gs pos="0">
                  <a:srgbClr val="FFFF00">
                    <a:gamma/>
                    <a:tint val="38039"/>
                    <a:invGamma/>
                    <a:alpha val="10001"/>
                  </a:srgbClr>
                </a:gs>
                <a:gs pos="100000">
                  <a:srgbClr val="FFFF00">
                    <a:alpha val="87000"/>
                  </a:srgbClr>
                </a:gs>
              </a:gsLst>
              <a:lin ang="5400000" scaled="1"/>
            </a:gradFill>
            <a:ln w="9525" algn="ctr">
              <a:noFill/>
              <a:miter lim="800000"/>
              <a:headEnd/>
              <a:tailEnd/>
            </a:ln>
            <a:effectLst/>
          </p:spPr>
          <p:txBody>
            <a:bodyPr wrap="none" anchor="ctr"/>
            <a:lstStyle/>
            <a:p>
              <a:endParaRPr lang="cs-CZ"/>
            </a:p>
          </p:txBody>
        </p:sp>
        <p:sp>
          <p:nvSpPr>
            <p:cNvPr id="77257" name="Text Box 457"/>
            <p:cNvSpPr txBox="1">
              <a:spLocks noChangeArrowheads="1"/>
            </p:cNvSpPr>
            <p:nvPr/>
          </p:nvSpPr>
          <p:spPr bwMode="auto">
            <a:xfrm>
              <a:off x="1581" y="3456"/>
              <a:ext cx="2597" cy="304"/>
            </a:xfrm>
            <a:prstGeom prst="rect">
              <a:avLst/>
            </a:prstGeom>
            <a:noFill/>
            <a:ln w="9525" algn="ctr">
              <a:noFill/>
              <a:miter lim="800000"/>
              <a:headEnd/>
              <a:tailEnd/>
            </a:ln>
            <a:effectLst/>
          </p:spPr>
          <p:txBody>
            <a:bodyPr>
              <a:spAutoFit/>
            </a:bodyPr>
            <a:lstStyle/>
            <a:p>
              <a:pPr algn="ctr">
                <a:lnSpc>
                  <a:spcPct val="90000"/>
                </a:lnSpc>
                <a:spcBef>
                  <a:spcPct val="50000"/>
                </a:spcBef>
                <a:spcAft>
                  <a:spcPct val="25000"/>
                </a:spcAft>
                <a:buClr>
                  <a:schemeClr val="folHlink"/>
                </a:buClr>
                <a:buFont typeface="Wingdings" pitchFamily="2" charset="2"/>
                <a:buNone/>
              </a:pPr>
              <a:endParaRPr lang="cs-CZ" sz="2400">
                <a:solidFill>
                  <a:schemeClr val="bg1"/>
                </a:solidFill>
                <a:ea typeface="MS PGothic" pitchFamily="34" charset="-128"/>
              </a:endParaRPr>
            </a:p>
          </p:txBody>
        </p:sp>
      </p:grpSp>
      <p:sp>
        <p:nvSpPr>
          <p:cNvPr id="77258" name="Text Box 458"/>
          <p:cNvSpPr txBox="1">
            <a:spLocks noChangeArrowheads="1"/>
          </p:cNvSpPr>
          <p:nvPr/>
        </p:nvSpPr>
        <p:spPr bwMode="auto">
          <a:xfrm>
            <a:off x="352425" y="6397625"/>
            <a:ext cx="4043363" cy="304800"/>
          </a:xfrm>
          <a:prstGeom prst="rect">
            <a:avLst/>
          </a:prstGeom>
          <a:noFill/>
          <a:ln w="9525">
            <a:noFill/>
            <a:miter lim="800000"/>
            <a:headEnd/>
            <a:tailEnd/>
          </a:ln>
          <a:effectLst/>
        </p:spPr>
        <p:txBody>
          <a:bodyPr>
            <a:spAutoFit/>
          </a:bodyPr>
          <a:lstStyle/>
          <a:p>
            <a:r>
              <a:rPr lang="en-US" sz="1400">
                <a:ea typeface="MS PGothic" pitchFamily="34" charset="-128"/>
              </a:rPr>
              <a:t>Weiner</a:t>
            </a:r>
            <a:r>
              <a:rPr lang="cs-CZ" sz="1400">
                <a:ea typeface="MS PGothic" pitchFamily="34" charset="-128"/>
              </a:rPr>
              <a:t>,clinicaloptions/com.oncology,2008</a:t>
            </a:r>
          </a:p>
        </p:txBody>
      </p:sp>
      <p:sp>
        <p:nvSpPr>
          <p:cNvPr id="77259" name="Rectangle 459"/>
          <p:cNvSpPr>
            <a:spLocks noChangeArrowheads="1"/>
          </p:cNvSpPr>
          <p:nvPr/>
        </p:nvSpPr>
        <p:spPr bwMode="auto">
          <a:xfrm>
            <a:off x="4575175" y="1887538"/>
            <a:ext cx="1479550" cy="366712"/>
          </a:xfrm>
          <a:prstGeom prst="rect">
            <a:avLst/>
          </a:prstGeom>
          <a:noFill/>
          <a:ln w="9525">
            <a:noFill/>
            <a:miter lim="800000"/>
            <a:headEnd/>
            <a:tailEnd/>
          </a:ln>
          <a:effectLst/>
        </p:spPr>
        <p:txBody>
          <a:bodyPr>
            <a:spAutoFit/>
          </a:bodyPr>
          <a:lstStyle/>
          <a:p>
            <a:r>
              <a:rPr lang="en-US" b="1">
                <a:ea typeface="MS PGothic" pitchFamily="34" charset="-128"/>
              </a:rPr>
              <a:t>p95HER2</a:t>
            </a:r>
            <a:endParaRPr lang="cs-CZ" b="1">
              <a:ea typeface="MS PGothic" pitchFamily="34" charset="-128"/>
            </a:endParaRPr>
          </a:p>
        </p:txBody>
      </p:sp>
      <p:sp>
        <p:nvSpPr>
          <p:cNvPr id="77260" name="Text Box 460"/>
          <p:cNvSpPr txBox="1">
            <a:spLocks noChangeArrowheads="1"/>
          </p:cNvSpPr>
          <p:nvPr/>
        </p:nvSpPr>
        <p:spPr bwMode="auto">
          <a:xfrm>
            <a:off x="5148263" y="4005263"/>
            <a:ext cx="3671887" cy="641350"/>
          </a:xfrm>
          <a:prstGeom prst="rect">
            <a:avLst/>
          </a:prstGeom>
          <a:noFill/>
          <a:ln w="9525">
            <a:noFill/>
            <a:miter lim="800000"/>
            <a:headEnd/>
            <a:tailEnd/>
          </a:ln>
          <a:effectLst/>
        </p:spPr>
        <p:txBody>
          <a:bodyPr>
            <a:spAutoFit/>
          </a:bodyPr>
          <a:lstStyle/>
          <a:p>
            <a:pPr>
              <a:spcBef>
                <a:spcPct val="50000"/>
              </a:spcBef>
            </a:pPr>
            <a:r>
              <a:rPr lang="cs-CZ">
                <a:solidFill>
                  <a:schemeClr val="tx2"/>
                </a:solidFill>
                <a:effectLst>
                  <a:outerShdw blurRad="38100" dist="38100" dir="2700000" algn="tl">
                    <a:srgbClr val="000000"/>
                  </a:outerShdw>
                </a:effectLst>
              </a:rPr>
              <a:t>Zatím není dostupný rutinní</a:t>
            </a:r>
            <a:r>
              <a:rPr lang="en-GB">
                <a:solidFill>
                  <a:schemeClr val="tx2"/>
                </a:solidFill>
                <a:effectLst>
                  <a:outerShdw blurRad="38100" dist="38100" dir="2700000" algn="tl">
                    <a:srgbClr val="000000"/>
                  </a:outerShdw>
                </a:effectLst>
              </a:rPr>
              <a:t> </a:t>
            </a:r>
            <a:r>
              <a:rPr lang="cs-CZ">
                <a:solidFill>
                  <a:schemeClr val="tx2"/>
                </a:solidFill>
                <a:effectLst>
                  <a:outerShdw blurRad="38100" dist="38100" dir="2700000" algn="tl">
                    <a:srgbClr val="000000"/>
                  </a:outerShdw>
                </a:effectLst>
              </a:rPr>
              <a:t>test  molekulární </a:t>
            </a:r>
            <a:r>
              <a:rPr lang="en-GB">
                <a:solidFill>
                  <a:schemeClr val="tx2"/>
                </a:solidFill>
                <a:effectLst>
                  <a:outerShdw blurRad="38100" dist="38100" dir="2700000" algn="tl">
                    <a:srgbClr val="000000"/>
                  </a:outerShdw>
                </a:effectLst>
              </a:rPr>
              <a:t>diagnos</a:t>
            </a:r>
            <a:r>
              <a:rPr lang="cs-CZ">
                <a:solidFill>
                  <a:schemeClr val="tx2"/>
                </a:solidFill>
                <a:effectLst>
                  <a:outerShdw blurRad="38100" dist="38100" dir="2700000" algn="tl">
                    <a:srgbClr val="000000"/>
                  </a:outerShdw>
                </a:effectLst>
              </a:rPr>
              <a:t>tiky</a:t>
            </a:r>
            <a:r>
              <a:rPr lang="en-GB">
                <a:solidFill>
                  <a:schemeClr val="tx2"/>
                </a:solidFill>
                <a:effectLst>
                  <a:outerShdw blurRad="38100" dist="38100" dir="2700000" algn="tl">
                    <a:srgbClr val="000000"/>
                  </a:outerShdw>
                </a:effectLst>
              </a:rPr>
              <a:t> p95ErbB2</a:t>
            </a:r>
            <a:endParaRPr lang="cs-CZ">
              <a:solidFill>
                <a:schemeClr val="tx2"/>
              </a:solidFill>
              <a:effectLst>
                <a:outerShdw blurRad="38100" dist="38100" dir="2700000" algn="tl">
                  <a:srgbClr val="000000"/>
                </a:outerShdw>
              </a:effectLst>
            </a:endParaRPr>
          </a:p>
        </p:txBody>
      </p:sp>
      <p:sp>
        <p:nvSpPr>
          <p:cNvPr id="77261" name="Text Box 461"/>
          <p:cNvSpPr txBox="1">
            <a:spLocks noChangeArrowheads="1"/>
          </p:cNvSpPr>
          <p:nvPr/>
        </p:nvSpPr>
        <p:spPr bwMode="auto">
          <a:xfrm>
            <a:off x="5219700" y="4868863"/>
            <a:ext cx="3673475" cy="2149475"/>
          </a:xfrm>
          <a:prstGeom prst="rect">
            <a:avLst/>
          </a:prstGeom>
          <a:noFill/>
          <a:ln w="9525">
            <a:noFill/>
            <a:miter lim="800000"/>
            <a:headEnd/>
            <a:tailEnd/>
          </a:ln>
          <a:effectLst/>
        </p:spPr>
        <p:txBody>
          <a:bodyPr>
            <a:spAutoFit/>
          </a:bodyPr>
          <a:lstStyle/>
          <a:p>
            <a:r>
              <a:rPr lang="en-GB" sz="1000">
                <a:effectLst>
                  <a:outerShdw blurRad="38100" dist="38100" dir="2700000" algn="tl">
                    <a:srgbClr val="000000"/>
                  </a:outerShdw>
                </a:effectLst>
              </a:rPr>
              <a:t>p95ErbB2 </a:t>
            </a:r>
            <a:r>
              <a:rPr lang="cs-CZ" sz="1000">
                <a:effectLst>
                  <a:outerShdw blurRad="38100" dist="38100" dir="2700000" algn="tl">
                    <a:srgbClr val="000000"/>
                  </a:outerShdw>
                </a:effectLst>
              </a:rPr>
              <a:t>je exprimován přibližně u </a:t>
            </a:r>
            <a:r>
              <a:rPr lang="en-GB" sz="1000">
                <a:effectLst>
                  <a:outerShdw blurRad="38100" dist="38100" dir="2700000" algn="tl">
                    <a:srgbClr val="000000"/>
                  </a:outerShdw>
                </a:effectLst>
              </a:rPr>
              <a:t>9% </a:t>
            </a:r>
            <a:r>
              <a:rPr lang="cs-CZ" sz="1000">
                <a:effectLst>
                  <a:outerShdw blurRad="38100" dist="38100" dir="2700000" algn="tl">
                    <a:srgbClr val="000000"/>
                  </a:outerShdw>
                </a:effectLst>
              </a:rPr>
              <a:t>pacientů </a:t>
            </a:r>
            <a:br>
              <a:rPr lang="cs-CZ" sz="1000">
                <a:effectLst>
                  <a:outerShdw blurRad="38100" dist="38100" dir="2700000" algn="tl">
                    <a:srgbClr val="000000"/>
                  </a:outerShdw>
                </a:effectLst>
              </a:rPr>
            </a:br>
            <a:r>
              <a:rPr lang="cs-CZ" sz="1000">
                <a:effectLst>
                  <a:outerShdw blurRad="38100" dist="38100" dir="2700000" algn="tl">
                    <a:srgbClr val="000000"/>
                  </a:outerShdw>
                </a:effectLst>
              </a:rPr>
              <a:t>s karcinomem prsu</a:t>
            </a:r>
            <a:r>
              <a:rPr lang="en-GB" sz="1000">
                <a:effectLst>
                  <a:outerShdw blurRad="38100" dist="38100" dir="2700000" algn="tl">
                    <a:srgbClr val="000000"/>
                  </a:outerShdw>
                </a:effectLst>
              </a:rPr>
              <a:t>; </a:t>
            </a:r>
            <a:endParaRPr lang="cs-CZ" sz="1000">
              <a:effectLst>
                <a:outerShdw blurRad="38100" dist="38100" dir="2700000" algn="tl">
                  <a:srgbClr val="000000"/>
                </a:outerShdw>
              </a:effectLst>
            </a:endParaRPr>
          </a:p>
          <a:p>
            <a:endParaRPr lang="cs-CZ" sz="1000">
              <a:effectLst>
                <a:outerShdw blurRad="38100" dist="38100" dir="2700000" algn="tl">
                  <a:srgbClr val="000000"/>
                </a:outerShdw>
              </a:effectLst>
            </a:endParaRPr>
          </a:p>
          <a:p>
            <a:r>
              <a:rPr lang="en-GB" sz="1000">
                <a:effectLst>
                  <a:outerShdw blurRad="38100" dist="38100" dir="2700000" algn="tl">
                    <a:srgbClr val="000000"/>
                  </a:outerShdw>
                </a:effectLst>
              </a:rPr>
              <a:t>p95ErbB2</a:t>
            </a:r>
            <a:r>
              <a:rPr lang="cs-CZ" sz="1000">
                <a:effectLst>
                  <a:outerShdw blurRad="38100" dist="38100" dir="2700000" algn="tl">
                    <a:srgbClr val="000000"/>
                  </a:outerShdw>
                </a:effectLst>
              </a:rPr>
              <a:t> </a:t>
            </a:r>
            <a:r>
              <a:rPr lang="en-GB" sz="1000">
                <a:effectLst>
                  <a:outerShdw blurRad="38100" dist="38100" dir="2700000" algn="tl">
                    <a:srgbClr val="000000"/>
                  </a:outerShdw>
                </a:effectLst>
              </a:rPr>
              <a:t> </a:t>
            </a:r>
            <a:r>
              <a:rPr lang="cs-CZ" sz="1000">
                <a:effectLst>
                  <a:outerShdw blurRad="38100" dist="38100" dir="2700000" algn="tl">
                    <a:srgbClr val="000000"/>
                  </a:outerShdw>
                </a:effectLst>
              </a:rPr>
              <a:t>je k</a:t>
            </a:r>
            <a:r>
              <a:rPr lang="en-GB" sz="1000">
                <a:effectLst>
                  <a:outerShdw blurRad="38100" dist="38100" dir="2700000" algn="tl">
                    <a:srgbClr val="000000"/>
                  </a:outerShdw>
                </a:effectLst>
              </a:rPr>
              <a:t>o-expr</a:t>
            </a:r>
            <a:r>
              <a:rPr lang="cs-CZ" sz="1000">
                <a:effectLst>
                  <a:outerShdw blurRad="38100" dist="38100" dir="2700000" algn="tl">
                    <a:srgbClr val="000000"/>
                  </a:outerShdw>
                </a:effectLst>
              </a:rPr>
              <a:t>imován současně u přibližně</a:t>
            </a:r>
            <a:r>
              <a:rPr lang="en-GB" sz="1000">
                <a:effectLst>
                  <a:outerShdw blurRad="38100" dist="38100" dir="2700000" algn="tl">
                    <a:srgbClr val="000000"/>
                  </a:outerShdw>
                </a:effectLst>
              </a:rPr>
              <a:t> 30% ErbB2</a:t>
            </a:r>
            <a:r>
              <a:rPr lang="cs-CZ" sz="1000">
                <a:effectLst>
                  <a:outerShdw blurRad="38100" dist="38100" dir="2700000" algn="tl">
                    <a:srgbClr val="000000"/>
                  </a:outerShdw>
                </a:effectLst>
              </a:rPr>
              <a:t>+</a:t>
            </a:r>
            <a:r>
              <a:rPr lang="en-GB" sz="1000">
                <a:effectLst>
                  <a:outerShdw blurRad="38100" dist="38100" dir="2700000" algn="tl">
                    <a:srgbClr val="000000"/>
                  </a:outerShdw>
                </a:effectLst>
              </a:rPr>
              <a:t> </a:t>
            </a:r>
            <a:r>
              <a:rPr lang="cs-CZ" sz="1000">
                <a:effectLst>
                  <a:outerShdw blurRad="38100" dist="38100" dir="2700000" algn="tl">
                    <a:srgbClr val="000000"/>
                  </a:outerShdw>
                </a:effectLst>
              </a:rPr>
              <a:t>tumorů</a:t>
            </a:r>
            <a:r>
              <a:rPr lang="en-GB" sz="1000">
                <a:effectLst>
                  <a:outerShdw blurRad="38100" dist="38100" dir="2700000" algn="tl">
                    <a:srgbClr val="000000"/>
                  </a:outerShdw>
                </a:effectLst>
              </a:rPr>
              <a:t>1</a:t>
            </a:r>
          </a:p>
          <a:p>
            <a:endParaRPr lang="en-GB" sz="1000">
              <a:effectLst>
                <a:outerShdw blurRad="38100" dist="38100" dir="2700000" algn="tl">
                  <a:srgbClr val="000000"/>
                </a:outerShdw>
              </a:effectLst>
            </a:endParaRPr>
          </a:p>
          <a:p>
            <a:r>
              <a:rPr lang="cs-CZ" sz="1000">
                <a:effectLst>
                  <a:outerShdw blurRad="38100" dist="38100" dir="2700000" algn="tl">
                    <a:srgbClr val="000000"/>
                  </a:outerShdw>
                </a:effectLst>
              </a:rPr>
              <a:t>V současnosti jsou k dispozici pouze experimentální diagnostické metody k průkazu</a:t>
            </a:r>
            <a:r>
              <a:rPr lang="en-GB" sz="1000">
                <a:effectLst>
                  <a:outerShdw blurRad="38100" dist="38100" dir="2700000" algn="tl">
                    <a:srgbClr val="000000"/>
                  </a:outerShdw>
                </a:effectLst>
              </a:rPr>
              <a:t> </a:t>
            </a:r>
            <a:r>
              <a:rPr lang="cs-CZ" sz="1000">
                <a:effectLst>
                  <a:outerShdw blurRad="38100" dist="38100" dir="2700000" algn="tl">
                    <a:srgbClr val="000000"/>
                  </a:outerShdw>
                </a:effectLst>
              </a:rPr>
              <a:t>mutací </a:t>
            </a:r>
            <a:r>
              <a:rPr lang="en-GB" sz="1000">
                <a:effectLst>
                  <a:outerShdw blurRad="38100" dist="38100" dir="2700000" algn="tl">
                    <a:srgbClr val="000000"/>
                  </a:outerShdw>
                </a:effectLst>
              </a:rPr>
              <a:t>p95ErbB2 </a:t>
            </a:r>
            <a:r>
              <a:rPr lang="cs-CZ" sz="1000">
                <a:effectLst>
                  <a:outerShdw blurRad="38100" dist="38100" dir="2700000" algn="tl">
                    <a:srgbClr val="000000"/>
                  </a:outerShdw>
                </a:effectLst>
              </a:rPr>
              <a:t> a nemohou být využity k rutinnímu použití.</a:t>
            </a:r>
            <a:endParaRPr lang="en-GB" sz="1000">
              <a:effectLst>
                <a:outerShdw blurRad="38100" dist="38100" dir="2700000" algn="tl">
                  <a:srgbClr val="000000"/>
                </a:outerShdw>
              </a:effectLst>
            </a:endParaRPr>
          </a:p>
          <a:p>
            <a:endParaRPr lang="en-GB" sz="1000">
              <a:effectLst>
                <a:outerShdw blurRad="38100" dist="38100" dir="2700000" algn="tl">
                  <a:srgbClr val="000000"/>
                </a:outerShdw>
              </a:effectLst>
            </a:endParaRPr>
          </a:p>
          <a:p>
            <a:r>
              <a:rPr lang="cs-CZ" sz="1000">
                <a:effectLst>
                  <a:outerShdw blurRad="38100" dist="38100" dir="2700000" algn="tl">
                    <a:srgbClr val="000000"/>
                  </a:outerShdw>
                </a:effectLst>
              </a:rPr>
              <a:t>Předpokládaná aktivita </a:t>
            </a:r>
            <a:r>
              <a:rPr lang="en-GB" sz="1000">
                <a:effectLst>
                  <a:outerShdw blurRad="38100" dist="38100" dir="2700000" algn="tl">
                    <a:srgbClr val="000000"/>
                  </a:outerShdw>
                </a:effectLst>
              </a:rPr>
              <a:t>lapatinib</a:t>
            </a:r>
            <a:r>
              <a:rPr lang="cs-CZ" sz="1000">
                <a:effectLst>
                  <a:outerShdw blurRad="38100" dist="38100" dir="2700000" algn="tl">
                    <a:srgbClr val="000000"/>
                  </a:outerShdw>
                </a:effectLst>
              </a:rPr>
              <a:t>u</a:t>
            </a:r>
            <a:r>
              <a:rPr lang="en-GB" sz="1000">
                <a:effectLst>
                  <a:outerShdw blurRad="38100" dist="38100" dir="2700000" algn="tl">
                    <a:srgbClr val="000000"/>
                  </a:outerShdw>
                </a:effectLst>
              </a:rPr>
              <a:t> </a:t>
            </a:r>
            <a:r>
              <a:rPr lang="cs-CZ" sz="1000">
                <a:effectLst>
                  <a:outerShdw blurRad="38100" dist="38100" dir="2700000" algn="tl">
                    <a:srgbClr val="000000"/>
                  </a:outerShdw>
                </a:effectLst>
              </a:rPr>
              <a:t>u těchto nádorů je zatím ověřena jen experimentálně a čeká na další klinické ověření</a:t>
            </a:r>
            <a:endParaRPr lang="en-GB" sz="1000">
              <a:effectLst>
                <a:outerShdw blurRad="38100" dist="38100" dir="2700000" algn="tl">
                  <a:srgbClr val="000000"/>
                </a:outerShdw>
              </a:effectLst>
            </a:endParaRPr>
          </a:p>
          <a:p>
            <a:pPr>
              <a:spcBef>
                <a:spcPct val="50000"/>
              </a:spcBef>
            </a:pPr>
            <a:endParaRPr lang="cs-CZ" sz="100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Freeform 2"/>
          <p:cNvSpPr>
            <a:spLocks/>
          </p:cNvSpPr>
          <p:nvPr/>
        </p:nvSpPr>
        <p:spPr bwMode="invGray">
          <a:xfrm>
            <a:off x="161925" y="2733675"/>
            <a:ext cx="8810625" cy="3649663"/>
          </a:xfrm>
          <a:custGeom>
            <a:avLst/>
            <a:gdLst/>
            <a:ahLst/>
            <a:cxnLst>
              <a:cxn ang="0">
                <a:pos x="0" y="720"/>
              </a:cxn>
              <a:cxn ang="0">
                <a:pos x="576" y="426"/>
              </a:cxn>
              <a:cxn ang="0">
                <a:pos x="1074" y="252"/>
              </a:cxn>
              <a:cxn ang="0">
                <a:pos x="1584" y="120"/>
              </a:cxn>
              <a:cxn ang="0">
                <a:pos x="2124" y="24"/>
              </a:cxn>
              <a:cxn ang="0">
                <a:pos x="2652" y="0"/>
              </a:cxn>
              <a:cxn ang="0">
                <a:pos x="3180" y="0"/>
              </a:cxn>
              <a:cxn ang="0">
                <a:pos x="3882" y="96"/>
              </a:cxn>
              <a:cxn ang="0">
                <a:pos x="4602" y="276"/>
              </a:cxn>
              <a:cxn ang="0">
                <a:pos x="5292" y="582"/>
              </a:cxn>
              <a:cxn ang="0">
                <a:pos x="5550" y="720"/>
              </a:cxn>
              <a:cxn ang="0">
                <a:pos x="5549" y="2299"/>
              </a:cxn>
              <a:cxn ang="0">
                <a:pos x="2" y="2299"/>
              </a:cxn>
              <a:cxn ang="0">
                <a:pos x="2" y="722"/>
              </a:cxn>
            </a:cxnLst>
            <a:rect l="0" t="0" r="r" b="b"/>
            <a:pathLst>
              <a:path w="5550" h="2299">
                <a:moveTo>
                  <a:pt x="0" y="720"/>
                </a:moveTo>
                <a:lnTo>
                  <a:pt x="576" y="426"/>
                </a:lnTo>
                <a:lnTo>
                  <a:pt x="1074" y="252"/>
                </a:lnTo>
                <a:lnTo>
                  <a:pt x="1584" y="120"/>
                </a:lnTo>
                <a:lnTo>
                  <a:pt x="2124" y="24"/>
                </a:lnTo>
                <a:lnTo>
                  <a:pt x="2652" y="0"/>
                </a:lnTo>
                <a:lnTo>
                  <a:pt x="3180" y="0"/>
                </a:lnTo>
                <a:lnTo>
                  <a:pt x="3882" y="96"/>
                </a:lnTo>
                <a:lnTo>
                  <a:pt x="4602" y="276"/>
                </a:lnTo>
                <a:lnTo>
                  <a:pt x="5292" y="582"/>
                </a:lnTo>
                <a:lnTo>
                  <a:pt x="5550" y="720"/>
                </a:lnTo>
                <a:lnTo>
                  <a:pt x="5549" y="2299"/>
                </a:lnTo>
                <a:lnTo>
                  <a:pt x="2" y="2299"/>
                </a:lnTo>
                <a:lnTo>
                  <a:pt x="2" y="722"/>
                </a:lnTo>
              </a:path>
            </a:pathLst>
          </a:custGeom>
          <a:gradFill rotWithShape="1">
            <a:gsLst>
              <a:gs pos="0">
                <a:srgbClr val="99CCFF">
                  <a:gamma/>
                  <a:shade val="46275"/>
                  <a:invGamma/>
                </a:srgbClr>
              </a:gs>
              <a:gs pos="50000">
                <a:srgbClr val="99CCFF"/>
              </a:gs>
              <a:gs pos="100000">
                <a:srgbClr val="99CCFF">
                  <a:gamma/>
                  <a:shade val="46275"/>
                  <a:invGamma/>
                </a:srgbClr>
              </a:gs>
            </a:gsLst>
            <a:lin ang="5400000" scaled="1"/>
          </a:gradFill>
          <a:ln w="19050" cap="flat" cmpd="sng">
            <a:noFill/>
            <a:prstDash val="solid"/>
            <a:round/>
            <a:headEnd type="none" w="med" len="med"/>
            <a:tailEnd type="none" w="med" len="med"/>
          </a:ln>
          <a:effectLst/>
        </p:spPr>
        <p:txBody>
          <a:bodyPr wrap="none" lIns="91632" tIns="45816" rIns="91632" bIns="45816">
            <a:spAutoFit/>
          </a:bodyPr>
          <a:lstStyle/>
          <a:p>
            <a:endParaRPr lang="cs-CZ"/>
          </a:p>
        </p:txBody>
      </p:sp>
      <p:grpSp>
        <p:nvGrpSpPr>
          <p:cNvPr id="2" name="Group 3"/>
          <p:cNvGrpSpPr>
            <a:grpSpLocks/>
          </p:cNvGrpSpPr>
          <p:nvPr/>
        </p:nvGrpSpPr>
        <p:grpSpPr bwMode="auto">
          <a:xfrm>
            <a:off x="41275" y="2463800"/>
            <a:ext cx="9064625" cy="1487488"/>
            <a:chOff x="26" y="2555"/>
            <a:chExt cx="5710" cy="937"/>
          </a:xfrm>
        </p:grpSpPr>
        <p:grpSp>
          <p:nvGrpSpPr>
            <p:cNvPr id="3" name="Group 4"/>
            <p:cNvGrpSpPr>
              <a:grpSpLocks/>
            </p:cNvGrpSpPr>
            <p:nvPr/>
          </p:nvGrpSpPr>
          <p:grpSpPr bwMode="auto">
            <a:xfrm>
              <a:off x="860" y="2656"/>
              <a:ext cx="4876" cy="726"/>
              <a:chOff x="281" y="1687"/>
              <a:chExt cx="6269" cy="933"/>
            </a:xfrm>
          </p:grpSpPr>
          <p:sp>
            <p:nvSpPr>
              <p:cNvPr id="80901" name="Line 5"/>
              <p:cNvSpPr>
                <a:spLocks noChangeShapeType="1"/>
              </p:cNvSpPr>
              <p:nvPr/>
            </p:nvSpPr>
            <p:spPr bwMode="auto">
              <a:xfrm flipH="1">
                <a:off x="4174" y="1737"/>
                <a:ext cx="19" cy="75"/>
              </a:xfrm>
              <a:prstGeom prst="line">
                <a:avLst/>
              </a:prstGeom>
              <a:noFill/>
              <a:ln w="22225">
                <a:solidFill>
                  <a:srgbClr val="A2DCE4"/>
                </a:solidFill>
                <a:miter lim="800000"/>
                <a:headEnd/>
                <a:tailEnd/>
              </a:ln>
            </p:spPr>
            <p:txBody>
              <a:bodyPr/>
              <a:lstStyle/>
              <a:p>
                <a:endParaRPr lang="cs-CZ"/>
              </a:p>
            </p:txBody>
          </p:sp>
          <p:sp>
            <p:nvSpPr>
              <p:cNvPr id="80902" name="Freeform 6"/>
              <p:cNvSpPr>
                <a:spLocks/>
              </p:cNvSpPr>
              <p:nvPr/>
            </p:nvSpPr>
            <p:spPr bwMode="auto">
              <a:xfrm>
                <a:off x="4256" y="1687"/>
                <a:ext cx="69" cy="71"/>
              </a:xfrm>
              <a:custGeom>
                <a:avLst/>
                <a:gdLst/>
                <a:ahLst/>
                <a:cxnLst>
                  <a:cxn ang="0">
                    <a:pos x="1" y="12"/>
                  </a:cxn>
                  <a:cxn ang="0">
                    <a:pos x="17" y="2"/>
                  </a:cxn>
                  <a:cxn ang="0">
                    <a:pos x="27" y="17"/>
                  </a:cxn>
                  <a:cxn ang="0">
                    <a:pos x="12" y="28"/>
                  </a:cxn>
                  <a:cxn ang="0">
                    <a:pos x="1" y="12"/>
                  </a:cxn>
                </a:cxnLst>
                <a:rect l="0" t="0" r="r" b="b"/>
                <a:pathLst>
                  <a:path w="29" h="30">
                    <a:moveTo>
                      <a:pt x="1" y="12"/>
                    </a:moveTo>
                    <a:cubicBezTo>
                      <a:pt x="2" y="5"/>
                      <a:pt x="9" y="0"/>
                      <a:pt x="17" y="2"/>
                    </a:cubicBezTo>
                    <a:cubicBezTo>
                      <a:pt x="24" y="3"/>
                      <a:pt x="29" y="10"/>
                      <a:pt x="27" y="17"/>
                    </a:cubicBezTo>
                    <a:cubicBezTo>
                      <a:pt x="26" y="25"/>
                      <a:pt x="19" y="30"/>
                      <a:pt x="12" y="28"/>
                    </a:cubicBezTo>
                    <a:cubicBezTo>
                      <a:pt x="4" y="27"/>
                      <a:pt x="0" y="20"/>
                      <a:pt x="1" y="12"/>
                    </a:cubicBezTo>
                    <a:close/>
                  </a:path>
                </a:pathLst>
              </a:custGeom>
              <a:noFill/>
              <a:ln w="22225" cap="flat">
                <a:solidFill>
                  <a:srgbClr val="A2DCE4"/>
                </a:solidFill>
                <a:prstDash val="solid"/>
                <a:miter lim="800000"/>
                <a:headEnd/>
                <a:tailEnd/>
              </a:ln>
            </p:spPr>
            <p:txBody>
              <a:bodyPr/>
              <a:lstStyle/>
              <a:p>
                <a:endParaRPr lang="cs-CZ"/>
              </a:p>
            </p:txBody>
          </p:sp>
          <p:sp>
            <p:nvSpPr>
              <p:cNvPr id="80903" name="Line 7"/>
              <p:cNvSpPr>
                <a:spLocks noChangeShapeType="1"/>
              </p:cNvSpPr>
              <p:nvPr/>
            </p:nvSpPr>
            <p:spPr bwMode="auto">
              <a:xfrm flipH="1">
                <a:off x="4275" y="1756"/>
                <a:ext cx="19" cy="75"/>
              </a:xfrm>
              <a:prstGeom prst="line">
                <a:avLst/>
              </a:prstGeom>
              <a:noFill/>
              <a:ln w="22225">
                <a:solidFill>
                  <a:srgbClr val="A2DCE4"/>
                </a:solidFill>
                <a:miter lim="800000"/>
                <a:headEnd/>
                <a:tailEnd/>
              </a:ln>
            </p:spPr>
            <p:txBody>
              <a:bodyPr/>
              <a:lstStyle/>
              <a:p>
                <a:endParaRPr lang="cs-CZ"/>
              </a:p>
            </p:txBody>
          </p:sp>
          <p:sp>
            <p:nvSpPr>
              <p:cNvPr id="80904" name="Line 8"/>
              <p:cNvSpPr>
                <a:spLocks noChangeShapeType="1"/>
              </p:cNvSpPr>
              <p:nvPr/>
            </p:nvSpPr>
            <p:spPr bwMode="auto">
              <a:xfrm flipH="1">
                <a:off x="4252" y="1751"/>
                <a:ext cx="19" cy="75"/>
              </a:xfrm>
              <a:prstGeom prst="line">
                <a:avLst/>
              </a:prstGeom>
              <a:noFill/>
              <a:ln w="22225">
                <a:solidFill>
                  <a:srgbClr val="A2DCE4"/>
                </a:solidFill>
                <a:miter lim="800000"/>
                <a:headEnd/>
                <a:tailEnd/>
              </a:ln>
            </p:spPr>
            <p:txBody>
              <a:bodyPr/>
              <a:lstStyle/>
              <a:p>
                <a:endParaRPr lang="cs-CZ"/>
              </a:p>
            </p:txBody>
          </p:sp>
          <p:sp>
            <p:nvSpPr>
              <p:cNvPr id="80905" name="Freeform 9"/>
              <p:cNvSpPr>
                <a:spLocks/>
              </p:cNvSpPr>
              <p:nvPr/>
            </p:nvSpPr>
            <p:spPr bwMode="auto">
              <a:xfrm>
                <a:off x="4332" y="1704"/>
                <a:ext cx="71" cy="68"/>
              </a:xfrm>
              <a:custGeom>
                <a:avLst/>
                <a:gdLst/>
                <a:ahLst/>
                <a:cxnLst>
                  <a:cxn ang="0">
                    <a:pos x="2" y="12"/>
                  </a:cxn>
                  <a:cxn ang="0">
                    <a:pos x="18" y="1"/>
                  </a:cxn>
                  <a:cxn ang="0">
                    <a:pos x="28" y="17"/>
                  </a:cxn>
                  <a:cxn ang="0">
                    <a:pos x="12" y="28"/>
                  </a:cxn>
                  <a:cxn ang="0">
                    <a:pos x="2" y="12"/>
                  </a:cxn>
                </a:cxnLst>
                <a:rect l="0" t="0" r="r" b="b"/>
                <a:pathLst>
                  <a:path w="30" h="29">
                    <a:moveTo>
                      <a:pt x="2" y="12"/>
                    </a:moveTo>
                    <a:cubicBezTo>
                      <a:pt x="3" y="4"/>
                      <a:pt x="10" y="0"/>
                      <a:pt x="18" y="1"/>
                    </a:cubicBezTo>
                    <a:cubicBezTo>
                      <a:pt x="25" y="3"/>
                      <a:pt x="30" y="10"/>
                      <a:pt x="28" y="17"/>
                    </a:cubicBezTo>
                    <a:cubicBezTo>
                      <a:pt x="27" y="24"/>
                      <a:pt x="20" y="29"/>
                      <a:pt x="12" y="28"/>
                    </a:cubicBezTo>
                    <a:cubicBezTo>
                      <a:pt x="5" y="26"/>
                      <a:pt x="0" y="19"/>
                      <a:pt x="2" y="12"/>
                    </a:cubicBezTo>
                    <a:close/>
                  </a:path>
                </a:pathLst>
              </a:custGeom>
              <a:noFill/>
              <a:ln w="22225" cap="flat">
                <a:solidFill>
                  <a:srgbClr val="A2DCE4"/>
                </a:solidFill>
                <a:prstDash val="solid"/>
                <a:miter lim="800000"/>
                <a:headEnd/>
                <a:tailEnd/>
              </a:ln>
            </p:spPr>
            <p:txBody>
              <a:bodyPr/>
              <a:lstStyle/>
              <a:p>
                <a:endParaRPr lang="cs-CZ"/>
              </a:p>
            </p:txBody>
          </p:sp>
          <p:sp>
            <p:nvSpPr>
              <p:cNvPr id="80906" name="Line 10"/>
              <p:cNvSpPr>
                <a:spLocks noChangeShapeType="1"/>
              </p:cNvSpPr>
              <p:nvPr/>
            </p:nvSpPr>
            <p:spPr bwMode="auto">
              <a:xfrm flipH="1">
                <a:off x="4351" y="1770"/>
                <a:ext cx="21" cy="75"/>
              </a:xfrm>
              <a:prstGeom prst="line">
                <a:avLst/>
              </a:prstGeom>
              <a:noFill/>
              <a:ln w="22225">
                <a:solidFill>
                  <a:srgbClr val="A2DCE4"/>
                </a:solidFill>
                <a:miter lim="800000"/>
                <a:headEnd/>
                <a:tailEnd/>
              </a:ln>
            </p:spPr>
            <p:txBody>
              <a:bodyPr/>
              <a:lstStyle/>
              <a:p>
                <a:endParaRPr lang="cs-CZ"/>
              </a:p>
            </p:txBody>
          </p:sp>
          <p:sp>
            <p:nvSpPr>
              <p:cNvPr id="80907" name="Line 11"/>
              <p:cNvSpPr>
                <a:spLocks noChangeShapeType="1"/>
              </p:cNvSpPr>
              <p:nvPr/>
            </p:nvSpPr>
            <p:spPr bwMode="auto">
              <a:xfrm flipH="1">
                <a:off x="4327" y="1765"/>
                <a:ext cx="22" cy="76"/>
              </a:xfrm>
              <a:prstGeom prst="line">
                <a:avLst/>
              </a:prstGeom>
              <a:noFill/>
              <a:ln w="22225">
                <a:solidFill>
                  <a:srgbClr val="A2DCE4"/>
                </a:solidFill>
                <a:miter lim="800000"/>
                <a:headEnd/>
                <a:tailEnd/>
              </a:ln>
            </p:spPr>
            <p:txBody>
              <a:bodyPr/>
              <a:lstStyle/>
              <a:p>
                <a:endParaRPr lang="cs-CZ"/>
              </a:p>
            </p:txBody>
          </p:sp>
          <p:sp>
            <p:nvSpPr>
              <p:cNvPr id="80908" name="Freeform 12"/>
              <p:cNvSpPr>
                <a:spLocks/>
              </p:cNvSpPr>
              <p:nvPr/>
            </p:nvSpPr>
            <p:spPr bwMode="auto">
              <a:xfrm>
                <a:off x="4410" y="1718"/>
                <a:ext cx="68" cy="71"/>
              </a:xfrm>
              <a:custGeom>
                <a:avLst/>
                <a:gdLst/>
                <a:ahLst/>
                <a:cxnLst>
                  <a:cxn ang="0">
                    <a:pos x="2" y="12"/>
                  </a:cxn>
                  <a:cxn ang="0">
                    <a:pos x="18" y="2"/>
                  </a:cxn>
                  <a:cxn ang="0">
                    <a:pos x="28" y="18"/>
                  </a:cxn>
                  <a:cxn ang="0">
                    <a:pos x="12" y="28"/>
                  </a:cxn>
                  <a:cxn ang="0">
                    <a:pos x="2" y="12"/>
                  </a:cxn>
                </a:cxnLst>
                <a:rect l="0" t="0" r="r" b="b"/>
                <a:pathLst>
                  <a:path w="29" h="30">
                    <a:moveTo>
                      <a:pt x="2" y="12"/>
                    </a:moveTo>
                    <a:cubicBezTo>
                      <a:pt x="3" y="5"/>
                      <a:pt x="10" y="0"/>
                      <a:pt x="18" y="2"/>
                    </a:cubicBezTo>
                    <a:cubicBezTo>
                      <a:pt x="25" y="4"/>
                      <a:pt x="29" y="11"/>
                      <a:pt x="28" y="18"/>
                    </a:cubicBezTo>
                    <a:cubicBezTo>
                      <a:pt x="26" y="25"/>
                      <a:pt x="19" y="30"/>
                      <a:pt x="12" y="28"/>
                    </a:cubicBezTo>
                    <a:cubicBezTo>
                      <a:pt x="5" y="27"/>
                      <a:pt x="0" y="20"/>
                      <a:pt x="2" y="12"/>
                    </a:cubicBezTo>
                    <a:close/>
                  </a:path>
                </a:pathLst>
              </a:custGeom>
              <a:noFill/>
              <a:ln w="22225" cap="flat">
                <a:solidFill>
                  <a:srgbClr val="A2DCE4"/>
                </a:solidFill>
                <a:prstDash val="solid"/>
                <a:miter lim="800000"/>
                <a:headEnd/>
                <a:tailEnd/>
              </a:ln>
            </p:spPr>
            <p:txBody>
              <a:bodyPr/>
              <a:lstStyle/>
              <a:p>
                <a:endParaRPr lang="cs-CZ"/>
              </a:p>
            </p:txBody>
          </p:sp>
          <p:sp>
            <p:nvSpPr>
              <p:cNvPr id="80909" name="Line 13"/>
              <p:cNvSpPr>
                <a:spLocks noChangeShapeType="1"/>
              </p:cNvSpPr>
              <p:nvPr/>
            </p:nvSpPr>
            <p:spPr bwMode="auto">
              <a:xfrm flipH="1">
                <a:off x="4427" y="1786"/>
                <a:ext cx="21" cy="76"/>
              </a:xfrm>
              <a:prstGeom prst="line">
                <a:avLst/>
              </a:prstGeom>
              <a:noFill/>
              <a:ln w="22225">
                <a:solidFill>
                  <a:srgbClr val="A2DCE4"/>
                </a:solidFill>
                <a:miter lim="800000"/>
                <a:headEnd/>
                <a:tailEnd/>
              </a:ln>
            </p:spPr>
            <p:txBody>
              <a:bodyPr/>
              <a:lstStyle/>
              <a:p>
                <a:endParaRPr lang="cs-CZ"/>
              </a:p>
            </p:txBody>
          </p:sp>
          <p:sp>
            <p:nvSpPr>
              <p:cNvPr id="80910" name="Line 14"/>
              <p:cNvSpPr>
                <a:spLocks noChangeShapeType="1"/>
              </p:cNvSpPr>
              <p:nvPr/>
            </p:nvSpPr>
            <p:spPr bwMode="auto">
              <a:xfrm flipH="1">
                <a:off x="4403" y="1782"/>
                <a:ext cx="24" cy="75"/>
              </a:xfrm>
              <a:prstGeom prst="line">
                <a:avLst/>
              </a:prstGeom>
              <a:noFill/>
              <a:ln w="22225">
                <a:solidFill>
                  <a:srgbClr val="A2DCE4"/>
                </a:solidFill>
                <a:miter lim="800000"/>
                <a:headEnd/>
                <a:tailEnd/>
              </a:ln>
            </p:spPr>
            <p:txBody>
              <a:bodyPr/>
              <a:lstStyle/>
              <a:p>
                <a:endParaRPr lang="cs-CZ"/>
              </a:p>
            </p:txBody>
          </p:sp>
          <p:sp>
            <p:nvSpPr>
              <p:cNvPr id="80911" name="Freeform 15"/>
              <p:cNvSpPr>
                <a:spLocks/>
              </p:cNvSpPr>
              <p:nvPr/>
            </p:nvSpPr>
            <p:spPr bwMode="auto">
              <a:xfrm>
                <a:off x="4488" y="1737"/>
                <a:ext cx="68" cy="68"/>
              </a:xfrm>
              <a:custGeom>
                <a:avLst/>
                <a:gdLst/>
                <a:ahLst/>
                <a:cxnLst>
                  <a:cxn ang="0">
                    <a:pos x="1" y="11"/>
                  </a:cxn>
                  <a:cxn ang="0">
                    <a:pos x="17" y="1"/>
                  </a:cxn>
                  <a:cxn ang="0">
                    <a:pos x="28" y="17"/>
                  </a:cxn>
                  <a:cxn ang="0">
                    <a:pos x="12" y="27"/>
                  </a:cxn>
                  <a:cxn ang="0">
                    <a:pos x="1" y="11"/>
                  </a:cxn>
                </a:cxnLst>
                <a:rect l="0" t="0" r="r" b="b"/>
                <a:pathLst>
                  <a:path w="29" h="29">
                    <a:moveTo>
                      <a:pt x="1" y="11"/>
                    </a:moveTo>
                    <a:cubicBezTo>
                      <a:pt x="3" y="4"/>
                      <a:pt x="10" y="0"/>
                      <a:pt x="17" y="1"/>
                    </a:cubicBezTo>
                    <a:cubicBezTo>
                      <a:pt x="25" y="3"/>
                      <a:pt x="29" y="10"/>
                      <a:pt x="28" y="17"/>
                    </a:cubicBezTo>
                    <a:cubicBezTo>
                      <a:pt x="26" y="24"/>
                      <a:pt x="19" y="29"/>
                      <a:pt x="12" y="27"/>
                    </a:cubicBezTo>
                    <a:cubicBezTo>
                      <a:pt x="4" y="26"/>
                      <a:pt x="0" y="19"/>
                      <a:pt x="1" y="11"/>
                    </a:cubicBezTo>
                    <a:close/>
                  </a:path>
                </a:pathLst>
              </a:custGeom>
              <a:noFill/>
              <a:ln w="22225" cap="flat">
                <a:solidFill>
                  <a:srgbClr val="A2DCE4"/>
                </a:solidFill>
                <a:prstDash val="solid"/>
                <a:miter lim="800000"/>
                <a:headEnd/>
                <a:tailEnd/>
              </a:ln>
            </p:spPr>
            <p:txBody>
              <a:bodyPr/>
              <a:lstStyle/>
              <a:p>
                <a:endParaRPr lang="cs-CZ"/>
              </a:p>
            </p:txBody>
          </p:sp>
          <p:sp>
            <p:nvSpPr>
              <p:cNvPr id="80912" name="Line 16"/>
              <p:cNvSpPr>
                <a:spLocks noChangeShapeType="1"/>
              </p:cNvSpPr>
              <p:nvPr/>
            </p:nvSpPr>
            <p:spPr bwMode="auto">
              <a:xfrm flipH="1">
                <a:off x="4502" y="1803"/>
                <a:ext cx="24" cy="75"/>
              </a:xfrm>
              <a:prstGeom prst="line">
                <a:avLst/>
              </a:prstGeom>
              <a:noFill/>
              <a:ln w="22225">
                <a:solidFill>
                  <a:srgbClr val="A2DCE4"/>
                </a:solidFill>
                <a:miter lim="800000"/>
                <a:headEnd/>
                <a:tailEnd/>
              </a:ln>
            </p:spPr>
            <p:txBody>
              <a:bodyPr/>
              <a:lstStyle/>
              <a:p>
                <a:endParaRPr lang="cs-CZ"/>
              </a:p>
            </p:txBody>
          </p:sp>
          <p:sp>
            <p:nvSpPr>
              <p:cNvPr id="80913" name="Line 17"/>
              <p:cNvSpPr>
                <a:spLocks noChangeShapeType="1"/>
              </p:cNvSpPr>
              <p:nvPr/>
            </p:nvSpPr>
            <p:spPr bwMode="auto">
              <a:xfrm flipH="1">
                <a:off x="4481" y="1798"/>
                <a:ext cx="21" cy="76"/>
              </a:xfrm>
              <a:prstGeom prst="line">
                <a:avLst/>
              </a:prstGeom>
              <a:noFill/>
              <a:ln w="22225">
                <a:solidFill>
                  <a:srgbClr val="A2DCE4"/>
                </a:solidFill>
                <a:miter lim="800000"/>
                <a:headEnd/>
                <a:tailEnd/>
              </a:ln>
            </p:spPr>
            <p:txBody>
              <a:bodyPr/>
              <a:lstStyle/>
              <a:p>
                <a:endParaRPr lang="cs-CZ"/>
              </a:p>
            </p:txBody>
          </p:sp>
          <p:sp>
            <p:nvSpPr>
              <p:cNvPr id="80914" name="Freeform 18"/>
              <p:cNvSpPr>
                <a:spLocks/>
              </p:cNvSpPr>
              <p:nvPr/>
            </p:nvSpPr>
            <p:spPr bwMode="auto">
              <a:xfrm>
                <a:off x="4564" y="1753"/>
                <a:ext cx="70" cy="69"/>
              </a:xfrm>
              <a:custGeom>
                <a:avLst/>
                <a:gdLst/>
                <a:ahLst/>
                <a:cxnLst>
                  <a:cxn ang="0">
                    <a:pos x="2" y="12"/>
                  </a:cxn>
                  <a:cxn ang="0">
                    <a:pos x="18" y="2"/>
                  </a:cxn>
                  <a:cxn ang="0">
                    <a:pos x="28" y="18"/>
                  </a:cxn>
                  <a:cxn ang="0">
                    <a:pos x="12" y="28"/>
                  </a:cxn>
                  <a:cxn ang="0">
                    <a:pos x="2" y="12"/>
                  </a:cxn>
                </a:cxnLst>
                <a:rect l="0" t="0" r="r" b="b"/>
                <a:pathLst>
                  <a:path w="30" h="29">
                    <a:moveTo>
                      <a:pt x="2" y="12"/>
                    </a:moveTo>
                    <a:cubicBezTo>
                      <a:pt x="4" y="4"/>
                      <a:pt x="11" y="0"/>
                      <a:pt x="18" y="2"/>
                    </a:cubicBezTo>
                    <a:cubicBezTo>
                      <a:pt x="25" y="3"/>
                      <a:pt x="30" y="11"/>
                      <a:pt x="28" y="18"/>
                    </a:cubicBezTo>
                    <a:cubicBezTo>
                      <a:pt x="26" y="25"/>
                      <a:pt x="19" y="29"/>
                      <a:pt x="12" y="28"/>
                    </a:cubicBezTo>
                    <a:cubicBezTo>
                      <a:pt x="5" y="26"/>
                      <a:pt x="0" y="19"/>
                      <a:pt x="2" y="12"/>
                    </a:cubicBezTo>
                    <a:close/>
                  </a:path>
                </a:pathLst>
              </a:custGeom>
              <a:noFill/>
              <a:ln w="22225" cap="flat">
                <a:solidFill>
                  <a:srgbClr val="A2DCE4"/>
                </a:solidFill>
                <a:prstDash val="solid"/>
                <a:miter lim="800000"/>
                <a:headEnd/>
                <a:tailEnd/>
              </a:ln>
            </p:spPr>
            <p:txBody>
              <a:bodyPr/>
              <a:lstStyle/>
              <a:p>
                <a:endParaRPr lang="cs-CZ"/>
              </a:p>
            </p:txBody>
          </p:sp>
          <p:sp>
            <p:nvSpPr>
              <p:cNvPr id="80915" name="Line 19"/>
              <p:cNvSpPr>
                <a:spLocks noChangeShapeType="1"/>
              </p:cNvSpPr>
              <p:nvPr/>
            </p:nvSpPr>
            <p:spPr bwMode="auto">
              <a:xfrm flipH="1">
                <a:off x="4580" y="1822"/>
                <a:ext cx="21" cy="73"/>
              </a:xfrm>
              <a:prstGeom prst="line">
                <a:avLst/>
              </a:prstGeom>
              <a:noFill/>
              <a:ln w="22225">
                <a:solidFill>
                  <a:srgbClr val="A2DCE4"/>
                </a:solidFill>
                <a:miter lim="800000"/>
                <a:headEnd/>
                <a:tailEnd/>
              </a:ln>
            </p:spPr>
            <p:txBody>
              <a:bodyPr/>
              <a:lstStyle/>
              <a:p>
                <a:endParaRPr lang="cs-CZ"/>
              </a:p>
            </p:txBody>
          </p:sp>
          <p:sp>
            <p:nvSpPr>
              <p:cNvPr id="80916" name="Line 20"/>
              <p:cNvSpPr>
                <a:spLocks noChangeShapeType="1"/>
              </p:cNvSpPr>
              <p:nvPr/>
            </p:nvSpPr>
            <p:spPr bwMode="auto">
              <a:xfrm flipH="1">
                <a:off x="4556" y="1815"/>
                <a:ext cx="24" cy="75"/>
              </a:xfrm>
              <a:prstGeom prst="line">
                <a:avLst/>
              </a:prstGeom>
              <a:noFill/>
              <a:ln w="22225">
                <a:solidFill>
                  <a:srgbClr val="A2DCE4"/>
                </a:solidFill>
                <a:miter lim="800000"/>
                <a:headEnd/>
                <a:tailEnd/>
              </a:ln>
            </p:spPr>
            <p:txBody>
              <a:bodyPr/>
              <a:lstStyle/>
              <a:p>
                <a:endParaRPr lang="cs-CZ"/>
              </a:p>
            </p:txBody>
          </p:sp>
          <p:sp>
            <p:nvSpPr>
              <p:cNvPr id="80917" name="Freeform 21"/>
              <p:cNvSpPr>
                <a:spLocks/>
              </p:cNvSpPr>
              <p:nvPr/>
            </p:nvSpPr>
            <p:spPr bwMode="auto">
              <a:xfrm>
                <a:off x="4641" y="1772"/>
                <a:ext cx="69" cy="69"/>
              </a:xfrm>
              <a:custGeom>
                <a:avLst/>
                <a:gdLst/>
                <a:ahLst/>
                <a:cxnLst>
                  <a:cxn ang="0">
                    <a:pos x="2" y="11"/>
                  </a:cxn>
                  <a:cxn ang="0">
                    <a:pos x="18" y="1"/>
                  </a:cxn>
                  <a:cxn ang="0">
                    <a:pos x="28" y="18"/>
                  </a:cxn>
                  <a:cxn ang="0">
                    <a:pos x="11" y="28"/>
                  </a:cxn>
                  <a:cxn ang="0">
                    <a:pos x="2" y="11"/>
                  </a:cxn>
                </a:cxnLst>
                <a:rect l="0" t="0" r="r" b="b"/>
                <a:pathLst>
                  <a:path w="29" h="29">
                    <a:moveTo>
                      <a:pt x="2" y="11"/>
                    </a:moveTo>
                    <a:cubicBezTo>
                      <a:pt x="3" y="4"/>
                      <a:pt x="11" y="0"/>
                      <a:pt x="18" y="1"/>
                    </a:cubicBezTo>
                    <a:cubicBezTo>
                      <a:pt x="25" y="3"/>
                      <a:pt x="29" y="11"/>
                      <a:pt x="28" y="18"/>
                    </a:cubicBezTo>
                    <a:cubicBezTo>
                      <a:pt x="26" y="25"/>
                      <a:pt x="19" y="29"/>
                      <a:pt x="11" y="28"/>
                    </a:cubicBezTo>
                    <a:cubicBezTo>
                      <a:pt x="4" y="26"/>
                      <a:pt x="0" y="19"/>
                      <a:pt x="2" y="11"/>
                    </a:cubicBezTo>
                    <a:close/>
                  </a:path>
                </a:pathLst>
              </a:custGeom>
              <a:noFill/>
              <a:ln w="22225" cap="flat">
                <a:solidFill>
                  <a:srgbClr val="A2DCE4"/>
                </a:solidFill>
                <a:prstDash val="solid"/>
                <a:miter lim="800000"/>
                <a:headEnd/>
                <a:tailEnd/>
              </a:ln>
            </p:spPr>
            <p:txBody>
              <a:bodyPr/>
              <a:lstStyle/>
              <a:p>
                <a:endParaRPr lang="cs-CZ"/>
              </a:p>
            </p:txBody>
          </p:sp>
          <p:sp>
            <p:nvSpPr>
              <p:cNvPr id="80918" name="Line 22"/>
              <p:cNvSpPr>
                <a:spLocks noChangeShapeType="1"/>
              </p:cNvSpPr>
              <p:nvPr/>
            </p:nvSpPr>
            <p:spPr bwMode="auto">
              <a:xfrm flipH="1">
                <a:off x="4656" y="1841"/>
                <a:ext cx="23" cy="73"/>
              </a:xfrm>
              <a:prstGeom prst="line">
                <a:avLst/>
              </a:prstGeom>
              <a:noFill/>
              <a:ln w="22225">
                <a:solidFill>
                  <a:srgbClr val="A2DCE4"/>
                </a:solidFill>
                <a:miter lim="800000"/>
                <a:headEnd/>
                <a:tailEnd/>
              </a:ln>
            </p:spPr>
            <p:txBody>
              <a:bodyPr/>
              <a:lstStyle/>
              <a:p>
                <a:endParaRPr lang="cs-CZ"/>
              </a:p>
            </p:txBody>
          </p:sp>
          <p:sp>
            <p:nvSpPr>
              <p:cNvPr id="80919" name="Line 23"/>
              <p:cNvSpPr>
                <a:spLocks noChangeShapeType="1"/>
              </p:cNvSpPr>
              <p:nvPr/>
            </p:nvSpPr>
            <p:spPr bwMode="auto">
              <a:xfrm flipH="1">
                <a:off x="4632" y="1834"/>
                <a:ext cx="24" cy="73"/>
              </a:xfrm>
              <a:prstGeom prst="line">
                <a:avLst/>
              </a:prstGeom>
              <a:noFill/>
              <a:ln w="22225">
                <a:solidFill>
                  <a:srgbClr val="A2DCE4"/>
                </a:solidFill>
                <a:miter lim="800000"/>
                <a:headEnd/>
                <a:tailEnd/>
              </a:ln>
            </p:spPr>
            <p:txBody>
              <a:bodyPr/>
              <a:lstStyle/>
              <a:p>
                <a:endParaRPr lang="cs-CZ"/>
              </a:p>
            </p:txBody>
          </p:sp>
          <p:sp>
            <p:nvSpPr>
              <p:cNvPr id="80920" name="Freeform 24"/>
              <p:cNvSpPr>
                <a:spLocks/>
              </p:cNvSpPr>
              <p:nvPr/>
            </p:nvSpPr>
            <p:spPr bwMode="auto">
              <a:xfrm>
                <a:off x="4717" y="1791"/>
                <a:ext cx="71" cy="69"/>
              </a:xfrm>
              <a:custGeom>
                <a:avLst/>
                <a:gdLst/>
                <a:ahLst/>
                <a:cxnLst>
                  <a:cxn ang="0">
                    <a:pos x="2" y="11"/>
                  </a:cxn>
                  <a:cxn ang="0">
                    <a:pos x="18" y="2"/>
                  </a:cxn>
                  <a:cxn ang="0">
                    <a:pos x="28" y="18"/>
                  </a:cxn>
                  <a:cxn ang="0">
                    <a:pos x="12" y="28"/>
                  </a:cxn>
                  <a:cxn ang="0">
                    <a:pos x="2" y="11"/>
                  </a:cxn>
                </a:cxnLst>
                <a:rect l="0" t="0" r="r" b="b"/>
                <a:pathLst>
                  <a:path w="30" h="29">
                    <a:moveTo>
                      <a:pt x="2" y="11"/>
                    </a:moveTo>
                    <a:cubicBezTo>
                      <a:pt x="4" y="4"/>
                      <a:pt x="11" y="0"/>
                      <a:pt x="18" y="2"/>
                    </a:cubicBezTo>
                    <a:cubicBezTo>
                      <a:pt x="26" y="3"/>
                      <a:pt x="30" y="11"/>
                      <a:pt x="28" y="18"/>
                    </a:cubicBezTo>
                    <a:cubicBezTo>
                      <a:pt x="26" y="25"/>
                      <a:pt x="19" y="29"/>
                      <a:pt x="12" y="28"/>
                    </a:cubicBezTo>
                    <a:cubicBezTo>
                      <a:pt x="5" y="26"/>
                      <a:pt x="0" y="18"/>
                      <a:pt x="2" y="11"/>
                    </a:cubicBezTo>
                    <a:close/>
                  </a:path>
                </a:pathLst>
              </a:custGeom>
              <a:noFill/>
              <a:ln w="22225" cap="flat">
                <a:solidFill>
                  <a:srgbClr val="A2DCE4"/>
                </a:solidFill>
                <a:prstDash val="solid"/>
                <a:miter lim="800000"/>
                <a:headEnd/>
                <a:tailEnd/>
              </a:ln>
            </p:spPr>
            <p:txBody>
              <a:bodyPr/>
              <a:lstStyle/>
              <a:p>
                <a:endParaRPr lang="cs-CZ"/>
              </a:p>
            </p:txBody>
          </p:sp>
          <p:sp>
            <p:nvSpPr>
              <p:cNvPr id="80921" name="Line 25"/>
              <p:cNvSpPr>
                <a:spLocks noChangeShapeType="1"/>
              </p:cNvSpPr>
              <p:nvPr/>
            </p:nvSpPr>
            <p:spPr bwMode="auto">
              <a:xfrm flipH="1">
                <a:off x="4731" y="1860"/>
                <a:ext cx="24" cy="73"/>
              </a:xfrm>
              <a:prstGeom prst="line">
                <a:avLst/>
              </a:prstGeom>
              <a:noFill/>
              <a:ln w="22225">
                <a:solidFill>
                  <a:srgbClr val="A2DCE4"/>
                </a:solidFill>
                <a:miter lim="800000"/>
                <a:headEnd/>
                <a:tailEnd/>
              </a:ln>
            </p:spPr>
            <p:txBody>
              <a:bodyPr/>
              <a:lstStyle/>
              <a:p>
                <a:endParaRPr lang="cs-CZ"/>
              </a:p>
            </p:txBody>
          </p:sp>
          <p:sp>
            <p:nvSpPr>
              <p:cNvPr id="80922" name="Line 26"/>
              <p:cNvSpPr>
                <a:spLocks noChangeShapeType="1"/>
              </p:cNvSpPr>
              <p:nvPr/>
            </p:nvSpPr>
            <p:spPr bwMode="auto">
              <a:xfrm flipH="1">
                <a:off x="4708" y="1852"/>
                <a:ext cx="23" cy="74"/>
              </a:xfrm>
              <a:prstGeom prst="line">
                <a:avLst/>
              </a:prstGeom>
              <a:noFill/>
              <a:ln w="22225">
                <a:solidFill>
                  <a:srgbClr val="A2DCE4"/>
                </a:solidFill>
                <a:miter lim="800000"/>
                <a:headEnd/>
                <a:tailEnd/>
              </a:ln>
            </p:spPr>
            <p:txBody>
              <a:bodyPr/>
              <a:lstStyle/>
              <a:p>
                <a:endParaRPr lang="cs-CZ"/>
              </a:p>
            </p:txBody>
          </p:sp>
          <p:sp>
            <p:nvSpPr>
              <p:cNvPr id="80923" name="Freeform 27"/>
              <p:cNvSpPr>
                <a:spLocks/>
              </p:cNvSpPr>
              <p:nvPr/>
            </p:nvSpPr>
            <p:spPr bwMode="auto">
              <a:xfrm>
                <a:off x="4795" y="1810"/>
                <a:ext cx="69" cy="71"/>
              </a:xfrm>
              <a:custGeom>
                <a:avLst/>
                <a:gdLst/>
                <a:ahLst/>
                <a:cxnLst>
                  <a:cxn ang="0">
                    <a:pos x="1" y="12"/>
                  </a:cxn>
                  <a:cxn ang="0">
                    <a:pos x="18" y="2"/>
                  </a:cxn>
                  <a:cxn ang="0">
                    <a:pos x="27" y="19"/>
                  </a:cxn>
                  <a:cxn ang="0">
                    <a:pos x="11" y="28"/>
                  </a:cxn>
                  <a:cxn ang="0">
                    <a:pos x="1" y="12"/>
                  </a:cxn>
                </a:cxnLst>
                <a:rect l="0" t="0" r="r" b="b"/>
                <a:pathLst>
                  <a:path w="29" h="30">
                    <a:moveTo>
                      <a:pt x="1" y="12"/>
                    </a:moveTo>
                    <a:cubicBezTo>
                      <a:pt x="3" y="4"/>
                      <a:pt x="11" y="0"/>
                      <a:pt x="18" y="2"/>
                    </a:cubicBezTo>
                    <a:cubicBezTo>
                      <a:pt x="25" y="4"/>
                      <a:pt x="29" y="11"/>
                      <a:pt x="27" y="19"/>
                    </a:cubicBezTo>
                    <a:cubicBezTo>
                      <a:pt x="26" y="26"/>
                      <a:pt x="18" y="30"/>
                      <a:pt x="11" y="28"/>
                    </a:cubicBezTo>
                    <a:cubicBezTo>
                      <a:pt x="4" y="26"/>
                      <a:pt x="0" y="19"/>
                      <a:pt x="1" y="12"/>
                    </a:cubicBezTo>
                    <a:close/>
                  </a:path>
                </a:pathLst>
              </a:custGeom>
              <a:noFill/>
              <a:ln w="22225" cap="flat">
                <a:solidFill>
                  <a:srgbClr val="A2DCE4"/>
                </a:solidFill>
                <a:prstDash val="solid"/>
                <a:miter lim="800000"/>
                <a:headEnd/>
                <a:tailEnd/>
              </a:ln>
            </p:spPr>
            <p:txBody>
              <a:bodyPr/>
              <a:lstStyle/>
              <a:p>
                <a:endParaRPr lang="cs-CZ"/>
              </a:p>
            </p:txBody>
          </p:sp>
          <p:sp>
            <p:nvSpPr>
              <p:cNvPr id="80924" name="Line 28"/>
              <p:cNvSpPr>
                <a:spLocks noChangeShapeType="1"/>
              </p:cNvSpPr>
              <p:nvPr/>
            </p:nvSpPr>
            <p:spPr bwMode="auto">
              <a:xfrm flipH="1">
                <a:off x="4807" y="1878"/>
                <a:ext cx="23" cy="74"/>
              </a:xfrm>
              <a:prstGeom prst="line">
                <a:avLst/>
              </a:prstGeom>
              <a:noFill/>
              <a:ln w="22225">
                <a:solidFill>
                  <a:srgbClr val="A2DCE4"/>
                </a:solidFill>
                <a:miter lim="800000"/>
                <a:headEnd/>
                <a:tailEnd/>
              </a:ln>
            </p:spPr>
            <p:txBody>
              <a:bodyPr/>
              <a:lstStyle/>
              <a:p>
                <a:endParaRPr lang="cs-CZ"/>
              </a:p>
            </p:txBody>
          </p:sp>
          <p:sp>
            <p:nvSpPr>
              <p:cNvPr id="80925" name="Line 29"/>
              <p:cNvSpPr>
                <a:spLocks noChangeShapeType="1"/>
              </p:cNvSpPr>
              <p:nvPr/>
            </p:nvSpPr>
            <p:spPr bwMode="auto">
              <a:xfrm flipH="1">
                <a:off x="4783" y="1874"/>
                <a:ext cx="26" cy="73"/>
              </a:xfrm>
              <a:prstGeom prst="line">
                <a:avLst/>
              </a:prstGeom>
              <a:noFill/>
              <a:ln w="22225">
                <a:solidFill>
                  <a:srgbClr val="A2DCE4"/>
                </a:solidFill>
                <a:miter lim="800000"/>
                <a:headEnd/>
                <a:tailEnd/>
              </a:ln>
            </p:spPr>
            <p:txBody>
              <a:bodyPr/>
              <a:lstStyle/>
              <a:p>
                <a:endParaRPr lang="cs-CZ"/>
              </a:p>
            </p:txBody>
          </p:sp>
          <p:sp>
            <p:nvSpPr>
              <p:cNvPr id="80926" name="Freeform 30"/>
              <p:cNvSpPr>
                <a:spLocks/>
              </p:cNvSpPr>
              <p:nvPr/>
            </p:nvSpPr>
            <p:spPr bwMode="auto">
              <a:xfrm>
                <a:off x="4871" y="1831"/>
                <a:ext cx="70" cy="71"/>
              </a:xfrm>
              <a:custGeom>
                <a:avLst/>
                <a:gdLst/>
                <a:ahLst/>
                <a:cxnLst>
                  <a:cxn ang="0">
                    <a:pos x="2" y="11"/>
                  </a:cxn>
                  <a:cxn ang="0">
                    <a:pos x="18" y="2"/>
                  </a:cxn>
                  <a:cxn ang="0">
                    <a:pos x="28" y="19"/>
                  </a:cxn>
                  <a:cxn ang="0">
                    <a:pos x="11" y="28"/>
                  </a:cxn>
                  <a:cxn ang="0">
                    <a:pos x="2" y="11"/>
                  </a:cxn>
                </a:cxnLst>
                <a:rect l="0" t="0" r="r" b="b"/>
                <a:pathLst>
                  <a:path w="30" h="30">
                    <a:moveTo>
                      <a:pt x="2" y="11"/>
                    </a:moveTo>
                    <a:cubicBezTo>
                      <a:pt x="4" y="4"/>
                      <a:pt x="11" y="0"/>
                      <a:pt x="18" y="2"/>
                    </a:cubicBezTo>
                    <a:cubicBezTo>
                      <a:pt x="26" y="4"/>
                      <a:pt x="30" y="11"/>
                      <a:pt x="28" y="19"/>
                    </a:cubicBezTo>
                    <a:cubicBezTo>
                      <a:pt x="26" y="26"/>
                      <a:pt x="18" y="30"/>
                      <a:pt x="11" y="28"/>
                    </a:cubicBezTo>
                    <a:cubicBezTo>
                      <a:pt x="4" y="26"/>
                      <a:pt x="0" y="18"/>
                      <a:pt x="2" y="11"/>
                    </a:cubicBezTo>
                    <a:close/>
                  </a:path>
                </a:pathLst>
              </a:custGeom>
              <a:noFill/>
              <a:ln w="22225" cap="flat">
                <a:solidFill>
                  <a:srgbClr val="A2DCE4"/>
                </a:solidFill>
                <a:prstDash val="solid"/>
                <a:miter lim="800000"/>
                <a:headEnd/>
                <a:tailEnd/>
              </a:ln>
            </p:spPr>
            <p:txBody>
              <a:bodyPr/>
              <a:lstStyle/>
              <a:p>
                <a:endParaRPr lang="cs-CZ"/>
              </a:p>
            </p:txBody>
          </p:sp>
          <p:sp>
            <p:nvSpPr>
              <p:cNvPr id="80927" name="Line 31"/>
              <p:cNvSpPr>
                <a:spLocks noChangeShapeType="1"/>
              </p:cNvSpPr>
              <p:nvPr/>
            </p:nvSpPr>
            <p:spPr bwMode="auto">
              <a:xfrm flipH="1">
                <a:off x="4880" y="1900"/>
                <a:ext cx="26" cy="73"/>
              </a:xfrm>
              <a:prstGeom prst="line">
                <a:avLst/>
              </a:prstGeom>
              <a:noFill/>
              <a:ln w="22225">
                <a:solidFill>
                  <a:srgbClr val="A2DCE4"/>
                </a:solidFill>
                <a:miter lim="800000"/>
                <a:headEnd/>
                <a:tailEnd/>
              </a:ln>
            </p:spPr>
            <p:txBody>
              <a:bodyPr/>
              <a:lstStyle/>
              <a:p>
                <a:endParaRPr lang="cs-CZ"/>
              </a:p>
            </p:txBody>
          </p:sp>
          <p:sp>
            <p:nvSpPr>
              <p:cNvPr id="80928" name="Line 32"/>
              <p:cNvSpPr>
                <a:spLocks noChangeShapeType="1"/>
              </p:cNvSpPr>
              <p:nvPr/>
            </p:nvSpPr>
            <p:spPr bwMode="auto">
              <a:xfrm flipH="1">
                <a:off x="4859" y="1893"/>
                <a:ext cx="26" cy="73"/>
              </a:xfrm>
              <a:prstGeom prst="line">
                <a:avLst/>
              </a:prstGeom>
              <a:noFill/>
              <a:ln w="22225">
                <a:solidFill>
                  <a:srgbClr val="A2DCE4"/>
                </a:solidFill>
                <a:miter lim="800000"/>
                <a:headEnd/>
                <a:tailEnd/>
              </a:ln>
            </p:spPr>
            <p:txBody>
              <a:bodyPr/>
              <a:lstStyle/>
              <a:p>
                <a:endParaRPr lang="cs-CZ"/>
              </a:p>
            </p:txBody>
          </p:sp>
          <p:sp>
            <p:nvSpPr>
              <p:cNvPr id="80929" name="Freeform 33"/>
              <p:cNvSpPr>
                <a:spLocks/>
              </p:cNvSpPr>
              <p:nvPr/>
            </p:nvSpPr>
            <p:spPr bwMode="auto">
              <a:xfrm>
                <a:off x="4946" y="1852"/>
                <a:ext cx="71" cy="71"/>
              </a:xfrm>
              <a:custGeom>
                <a:avLst/>
                <a:gdLst/>
                <a:ahLst/>
                <a:cxnLst>
                  <a:cxn ang="0">
                    <a:pos x="2" y="11"/>
                  </a:cxn>
                  <a:cxn ang="0">
                    <a:pos x="19" y="2"/>
                  </a:cxn>
                  <a:cxn ang="0">
                    <a:pos x="28" y="19"/>
                  </a:cxn>
                  <a:cxn ang="0">
                    <a:pos x="11" y="28"/>
                  </a:cxn>
                  <a:cxn ang="0">
                    <a:pos x="2" y="11"/>
                  </a:cxn>
                </a:cxnLst>
                <a:rect l="0" t="0" r="r" b="b"/>
                <a:pathLst>
                  <a:path w="30" h="30">
                    <a:moveTo>
                      <a:pt x="2" y="11"/>
                    </a:moveTo>
                    <a:cubicBezTo>
                      <a:pt x="4" y="4"/>
                      <a:pt x="12" y="0"/>
                      <a:pt x="19" y="2"/>
                    </a:cubicBezTo>
                    <a:cubicBezTo>
                      <a:pt x="26" y="4"/>
                      <a:pt x="30" y="12"/>
                      <a:pt x="28" y="19"/>
                    </a:cubicBezTo>
                    <a:cubicBezTo>
                      <a:pt x="26" y="26"/>
                      <a:pt x="18" y="30"/>
                      <a:pt x="11" y="28"/>
                    </a:cubicBezTo>
                    <a:cubicBezTo>
                      <a:pt x="4" y="26"/>
                      <a:pt x="0" y="18"/>
                      <a:pt x="2" y="11"/>
                    </a:cubicBezTo>
                    <a:close/>
                  </a:path>
                </a:pathLst>
              </a:custGeom>
              <a:noFill/>
              <a:ln w="22225" cap="flat">
                <a:solidFill>
                  <a:srgbClr val="A2DCE4"/>
                </a:solidFill>
                <a:prstDash val="solid"/>
                <a:miter lim="800000"/>
                <a:headEnd/>
                <a:tailEnd/>
              </a:ln>
            </p:spPr>
            <p:txBody>
              <a:bodyPr/>
              <a:lstStyle/>
              <a:p>
                <a:endParaRPr lang="cs-CZ"/>
              </a:p>
            </p:txBody>
          </p:sp>
          <p:sp>
            <p:nvSpPr>
              <p:cNvPr id="80930" name="Line 34"/>
              <p:cNvSpPr>
                <a:spLocks noChangeShapeType="1"/>
              </p:cNvSpPr>
              <p:nvPr/>
            </p:nvSpPr>
            <p:spPr bwMode="auto">
              <a:xfrm flipH="1">
                <a:off x="4956" y="1921"/>
                <a:ext cx="28" cy="73"/>
              </a:xfrm>
              <a:prstGeom prst="line">
                <a:avLst/>
              </a:prstGeom>
              <a:noFill/>
              <a:ln w="22225">
                <a:solidFill>
                  <a:srgbClr val="A2DCE4"/>
                </a:solidFill>
                <a:miter lim="800000"/>
                <a:headEnd/>
                <a:tailEnd/>
              </a:ln>
            </p:spPr>
            <p:txBody>
              <a:bodyPr/>
              <a:lstStyle/>
              <a:p>
                <a:endParaRPr lang="cs-CZ"/>
              </a:p>
            </p:txBody>
          </p:sp>
          <p:sp>
            <p:nvSpPr>
              <p:cNvPr id="80931" name="Line 35"/>
              <p:cNvSpPr>
                <a:spLocks noChangeShapeType="1"/>
              </p:cNvSpPr>
              <p:nvPr/>
            </p:nvSpPr>
            <p:spPr bwMode="auto">
              <a:xfrm flipH="1">
                <a:off x="4934" y="1914"/>
                <a:ext cx="26" cy="73"/>
              </a:xfrm>
              <a:prstGeom prst="line">
                <a:avLst/>
              </a:prstGeom>
              <a:noFill/>
              <a:ln w="22225">
                <a:solidFill>
                  <a:srgbClr val="A2DCE4"/>
                </a:solidFill>
                <a:miter lim="800000"/>
                <a:headEnd/>
                <a:tailEnd/>
              </a:ln>
            </p:spPr>
            <p:txBody>
              <a:bodyPr/>
              <a:lstStyle/>
              <a:p>
                <a:endParaRPr lang="cs-CZ"/>
              </a:p>
            </p:txBody>
          </p:sp>
          <p:sp>
            <p:nvSpPr>
              <p:cNvPr id="80932" name="Freeform 36"/>
              <p:cNvSpPr>
                <a:spLocks/>
              </p:cNvSpPr>
              <p:nvPr/>
            </p:nvSpPr>
            <p:spPr bwMode="auto">
              <a:xfrm>
                <a:off x="5022" y="1876"/>
                <a:ext cx="71" cy="71"/>
              </a:xfrm>
              <a:custGeom>
                <a:avLst/>
                <a:gdLst/>
                <a:ahLst/>
                <a:cxnLst>
                  <a:cxn ang="0">
                    <a:pos x="2" y="11"/>
                  </a:cxn>
                  <a:cxn ang="0">
                    <a:pos x="19" y="2"/>
                  </a:cxn>
                  <a:cxn ang="0">
                    <a:pos x="28" y="18"/>
                  </a:cxn>
                  <a:cxn ang="0">
                    <a:pos x="11" y="27"/>
                  </a:cxn>
                  <a:cxn ang="0">
                    <a:pos x="2" y="11"/>
                  </a:cxn>
                </a:cxnLst>
                <a:rect l="0" t="0" r="r" b="b"/>
                <a:pathLst>
                  <a:path w="30" h="30">
                    <a:moveTo>
                      <a:pt x="2" y="11"/>
                    </a:moveTo>
                    <a:cubicBezTo>
                      <a:pt x="4" y="4"/>
                      <a:pt x="12" y="0"/>
                      <a:pt x="19" y="2"/>
                    </a:cubicBezTo>
                    <a:cubicBezTo>
                      <a:pt x="26" y="4"/>
                      <a:pt x="30" y="11"/>
                      <a:pt x="28" y="18"/>
                    </a:cubicBezTo>
                    <a:cubicBezTo>
                      <a:pt x="26" y="26"/>
                      <a:pt x="18" y="30"/>
                      <a:pt x="11" y="27"/>
                    </a:cubicBezTo>
                    <a:cubicBezTo>
                      <a:pt x="4" y="25"/>
                      <a:pt x="0" y="18"/>
                      <a:pt x="2" y="11"/>
                    </a:cubicBezTo>
                    <a:close/>
                  </a:path>
                </a:pathLst>
              </a:custGeom>
              <a:noFill/>
              <a:ln w="22225" cap="flat">
                <a:solidFill>
                  <a:srgbClr val="A2DCE4"/>
                </a:solidFill>
                <a:prstDash val="solid"/>
                <a:miter lim="800000"/>
                <a:headEnd/>
                <a:tailEnd/>
              </a:ln>
            </p:spPr>
            <p:txBody>
              <a:bodyPr/>
              <a:lstStyle/>
              <a:p>
                <a:endParaRPr lang="cs-CZ"/>
              </a:p>
            </p:txBody>
          </p:sp>
          <p:sp>
            <p:nvSpPr>
              <p:cNvPr id="80933" name="Line 37"/>
              <p:cNvSpPr>
                <a:spLocks noChangeShapeType="1"/>
              </p:cNvSpPr>
              <p:nvPr/>
            </p:nvSpPr>
            <p:spPr bwMode="auto">
              <a:xfrm flipH="1">
                <a:off x="5031" y="1945"/>
                <a:ext cx="26" cy="70"/>
              </a:xfrm>
              <a:prstGeom prst="line">
                <a:avLst/>
              </a:prstGeom>
              <a:noFill/>
              <a:ln w="22225">
                <a:solidFill>
                  <a:srgbClr val="A2DCE4"/>
                </a:solidFill>
                <a:miter lim="800000"/>
                <a:headEnd/>
                <a:tailEnd/>
              </a:ln>
            </p:spPr>
            <p:txBody>
              <a:bodyPr/>
              <a:lstStyle/>
              <a:p>
                <a:endParaRPr lang="cs-CZ"/>
              </a:p>
            </p:txBody>
          </p:sp>
          <p:sp>
            <p:nvSpPr>
              <p:cNvPr id="80934" name="Line 38"/>
              <p:cNvSpPr>
                <a:spLocks noChangeShapeType="1"/>
              </p:cNvSpPr>
              <p:nvPr/>
            </p:nvSpPr>
            <p:spPr bwMode="auto">
              <a:xfrm flipH="1">
                <a:off x="5008" y="1937"/>
                <a:ext cx="28" cy="71"/>
              </a:xfrm>
              <a:prstGeom prst="line">
                <a:avLst/>
              </a:prstGeom>
              <a:noFill/>
              <a:ln w="22225">
                <a:solidFill>
                  <a:srgbClr val="A2DCE4"/>
                </a:solidFill>
                <a:miter lim="800000"/>
                <a:headEnd/>
                <a:tailEnd/>
              </a:ln>
            </p:spPr>
            <p:txBody>
              <a:bodyPr/>
              <a:lstStyle/>
              <a:p>
                <a:endParaRPr lang="cs-CZ"/>
              </a:p>
            </p:txBody>
          </p:sp>
          <p:sp>
            <p:nvSpPr>
              <p:cNvPr id="80935" name="Freeform 39"/>
              <p:cNvSpPr>
                <a:spLocks/>
              </p:cNvSpPr>
              <p:nvPr/>
            </p:nvSpPr>
            <p:spPr bwMode="auto">
              <a:xfrm>
                <a:off x="5097" y="1897"/>
                <a:ext cx="71" cy="71"/>
              </a:xfrm>
              <a:custGeom>
                <a:avLst/>
                <a:gdLst/>
                <a:ahLst/>
                <a:cxnLst>
                  <a:cxn ang="0">
                    <a:pos x="2" y="11"/>
                  </a:cxn>
                  <a:cxn ang="0">
                    <a:pos x="19" y="3"/>
                  </a:cxn>
                  <a:cxn ang="0">
                    <a:pos x="28" y="19"/>
                  </a:cxn>
                  <a:cxn ang="0">
                    <a:pos x="11" y="28"/>
                  </a:cxn>
                  <a:cxn ang="0">
                    <a:pos x="2" y="11"/>
                  </a:cxn>
                </a:cxnLst>
                <a:rect l="0" t="0" r="r" b="b"/>
                <a:pathLst>
                  <a:path w="30" h="30">
                    <a:moveTo>
                      <a:pt x="2" y="11"/>
                    </a:moveTo>
                    <a:cubicBezTo>
                      <a:pt x="4" y="4"/>
                      <a:pt x="12" y="0"/>
                      <a:pt x="19" y="3"/>
                    </a:cubicBezTo>
                    <a:cubicBezTo>
                      <a:pt x="26" y="5"/>
                      <a:pt x="30" y="12"/>
                      <a:pt x="28" y="19"/>
                    </a:cubicBezTo>
                    <a:cubicBezTo>
                      <a:pt x="26" y="26"/>
                      <a:pt x="18" y="30"/>
                      <a:pt x="11" y="28"/>
                    </a:cubicBezTo>
                    <a:cubicBezTo>
                      <a:pt x="4" y="26"/>
                      <a:pt x="0" y="18"/>
                      <a:pt x="2" y="11"/>
                    </a:cubicBezTo>
                    <a:close/>
                  </a:path>
                </a:pathLst>
              </a:custGeom>
              <a:noFill/>
              <a:ln w="22225" cap="flat">
                <a:solidFill>
                  <a:srgbClr val="A2DCE4"/>
                </a:solidFill>
                <a:prstDash val="solid"/>
                <a:miter lim="800000"/>
                <a:headEnd/>
                <a:tailEnd/>
              </a:ln>
            </p:spPr>
            <p:txBody>
              <a:bodyPr/>
              <a:lstStyle/>
              <a:p>
                <a:endParaRPr lang="cs-CZ"/>
              </a:p>
            </p:txBody>
          </p:sp>
          <p:sp>
            <p:nvSpPr>
              <p:cNvPr id="80936" name="Line 40"/>
              <p:cNvSpPr>
                <a:spLocks noChangeShapeType="1"/>
              </p:cNvSpPr>
              <p:nvPr/>
            </p:nvSpPr>
            <p:spPr bwMode="auto">
              <a:xfrm flipH="1">
                <a:off x="5104" y="1966"/>
                <a:ext cx="29" cy="73"/>
              </a:xfrm>
              <a:prstGeom prst="line">
                <a:avLst/>
              </a:prstGeom>
              <a:noFill/>
              <a:ln w="22225">
                <a:solidFill>
                  <a:srgbClr val="A2DCE4"/>
                </a:solidFill>
                <a:miter lim="800000"/>
                <a:headEnd/>
                <a:tailEnd/>
              </a:ln>
            </p:spPr>
            <p:txBody>
              <a:bodyPr/>
              <a:lstStyle/>
              <a:p>
                <a:endParaRPr lang="cs-CZ"/>
              </a:p>
            </p:txBody>
          </p:sp>
          <p:sp>
            <p:nvSpPr>
              <p:cNvPr id="80937" name="Line 41"/>
              <p:cNvSpPr>
                <a:spLocks noChangeShapeType="1"/>
              </p:cNvSpPr>
              <p:nvPr/>
            </p:nvSpPr>
            <p:spPr bwMode="auto">
              <a:xfrm flipH="1">
                <a:off x="5083" y="1959"/>
                <a:ext cx="29" cy="73"/>
              </a:xfrm>
              <a:prstGeom prst="line">
                <a:avLst/>
              </a:prstGeom>
              <a:noFill/>
              <a:ln w="22225">
                <a:solidFill>
                  <a:srgbClr val="A2DCE4"/>
                </a:solidFill>
                <a:miter lim="800000"/>
                <a:headEnd/>
                <a:tailEnd/>
              </a:ln>
            </p:spPr>
            <p:txBody>
              <a:bodyPr/>
              <a:lstStyle/>
              <a:p>
                <a:endParaRPr lang="cs-CZ"/>
              </a:p>
            </p:txBody>
          </p:sp>
          <p:sp>
            <p:nvSpPr>
              <p:cNvPr id="80938" name="Freeform 42"/>
              <p:cNvSpPr>
                <a:spLocks/>
              </p:cNvSpPr>
              <p:nvPr/>
            </p:nvSpPr>
            <p:spPr bwMode="auto">
              <a:xfrm>
                <a:off x="5173" y="1921"/>
                <a:ext cx="71" cy="73"/>
              </a:xfrm>
              <a:custGeom>
                <a:avLst/>
                <a:gdLst/>
                <a:ahLst/>
                <a:cxnLst>
                  <a:cxn ang="0">
                    <a:pos x="2" y="11"/>
                  </a:cxn>
                  <a:cxn ang="0">
                    <a:pos x="19" y="3"/>
                  </a:cxn>
                  <a:cxn ang="0">
                    <a:pos x="28" y="20"/>
                  </a:cxn>
                  <a:cxn ang="0">
                    <a:pos x="11" y="28"/>
                  </a:cxn>
                  <a:cxn ang="0">
                    <a:pos x="2" y="11"/>
                  </a:cxn>
                </a:cxnLst>
                <a:rect l="0" t="0" r="r" b="b"/>
                <a:pathLst>
                  <a:path w="30" h="31">
                    <a:moveTo>
                      <a:pt x="2" y="11"/>
                    </a:moveTo>
                    <a:cubicBezTo>
                      <a:pt x="4" y="4"/>
                      <a:pt x="12" y="0"/>
                      <a:pt x="19" y="3"/>
                    </a:cubicBezTo>
                    <a:cubicBezTo>
                      <a:pt x="26" y="5"/>
                      <a:pt x="30" y="13"/>
                      <a:pt x="28" y="20"/>
                    </a:cubicBezTo>
                    <a:cubicBezTo>
                      <a:pt x="25" y="27"/>
                      <a:pt x="18" y="31"/>
                      <a:pt x="11" y="28"/>
                    </a:cubicBezTo>
                    <a:cubicBezTo>
                      <a:pt x="4" y="26"/>
                      <a:pt x="0" y="18"/>
                      <a:pt x="2" y="11"/>
                    </a:cubicBezTo>
                    <a:close/>
                  </a:path>
                </a:pathLst>
              </a:custGeom>
              <a:noFill/>
              <a:ln w="22225" cap="flat">
                <a:solidFill>
                  <a:srgbClr val="A2DCE4"/>
                </a:solidFill>
                <a:prstDash val="solid"/>
                <a:miter lim="800000"/>
                <a:headEnd/>
                <a:tailEnd/>
              </a:ln>
            </p:spPr>
            <p:txBody>
              <a:bodyPr/>
              <a:lstStyle/>
              <a:p>
                <a:endParaRPr lang="cs-CZ"/>
              </a:p>
            </p:txBody>
          </p:sp>
          <p:sp>
            <p:nvSpPr>
              <p:cNvPr id="80939" name="Line 43"/>
              <p:cNvSpPr>
                <a:spLocks noChangeShapeType="1"/>
              </p:cNvSpPr>
              <p:nvPr/>
            </p:nvSpPr>
            <p:spPr bwMode="auto">
              <a:xfrm flipH="1">
                <a:off x="5180" y="1992"/>
                <a:ext cx="28" cy="71"/>
              </a:xfrm>
              <a:prstGeom prst="line">
                <a:avLst/>
              </a:prstGeom>
              <a:noFill/>
              <a:ln w="22225">
                <a:solidFill>
                  <a:srgbClr val="A2DCE4"/>
                </a:solidFill>
                <a:miter lim="800000"/>
                <a:headEnd/>
                <a:tailEnd/>
              </a:ln>
            </p:spPr>
            <p:txBody>
              <a:bodyPr/>
              <a:lstStyle/>
              <a:p>
                <a:endParaRPr lang="cs-CZ"/>
              </a:p>
            </p:txBody>
          </p:sp>
          <p:sp>
            <p:nvSpPr>
              <p:cNvPr id="80940" name="Line 44"/>
              <p:cNvSpPr>
                <a:spLocks noChangeShapeType="1"/>
              </p:cNvSpPr>
              <p:nvPr/>
            </p:nvSpPr>
            <p:spPr bwMode="auto">
              <a:xfrm flipH="1">
                <a:off x="5156" y="1985"/>
                <a:ext cx="31" cy="71"/>
              </a:xfrm>
              <a:prstGeom prst="line">
                <a:avLst/>
              </a:prstGeom>
              <a:noFill/>
              <a:ln w="22225">
                <a:solidFill>
                  <a:srgbClr val="A2DCE4"/>
                </a:solidFill>
                <a:miter lim="800000"/>
                <a:headEnd/>
                <a:tailEnd/>
              </a:ln>
            </p:spPr>
            <p:txBody>
              <a:bodyPr/>
              <a:lstStyle/>
              <a:p>
                <a:endParaRPr lang="cs-CZ"/>
              </a:p>
            </p:txBody>
          </p:sp>
          <p:sp>
            <p:nvSpPr>
              <p:cNvPr id="80941" name="Freeform 45"/>
              <p:cNvSpPr>
                <a:spLocks/>
              </p:cNvSpPr>
              <p:nvPr/>
            </p:nvSpPr>
            <p:spPr bwMode="auto">
              <a:xfrm>
                <a:off x="5249" y="1947"/>
                <a:ext cx="70" cy="71"/>
              </a:xfrm>
              <a:custGeom>
                <a:avLst/>
                <a:gdLst/>
                <a:ahLst/>
                <a:cxnLst>
                  <a:cxn ang="0">
                    <a:pos x="2" y="11"/>
                  </a:cxn>
                  <a:cxn ang="0">
                    <a:pos x="19" y="2"/>
                  </a:cxn>
                  <a:cxn ang="0">
                    <a:pos x="27" y="19"/>
                  </a:cxn>
                  <a:cxn ang="0">
                    <a:pos x="10" y="28"/>
                  </a:cxn>
                  <a:cxn ang="0">
                    <a:pos x="2" y="11"/>
                  </a:cxn>
                </a:cxnLst>
                <a:rect l="0" t="0" r="r" b="b"/>
                <a:pathLst>
                  <a:path w="30" h="30">
                    <a:moveTo>
                      <a:pt x="2" y="11"/>
                    </a:moveTo>
                    <a:cubicBezTo>
                      <a:pt x="4" y="4"/>
                      <a:pt x="12" y="0"/>
                      <a:pt x="19" y="2"/>
                    </a:cubicBezTo>
                    <a:cubicBezTo>
                      <a:pt x="26" y="5"/>
                      <a:pt x="30" y="12"/>
                      <a:pt x="27" y="19"/>
                    </a:cubicBezTo>
                    <a:cubicBezTo>
                      <a:pt x="25" y="26"/>
                      <a:pt x="17" y="30"/>
                      <a:pt x="10" y="28"/>
                    </a:cubicBezTo>
                    <a:cubicBezTo>
                      <a:pt x="3" y="25"/>
                      <a:pt x="0" y="18"/>
                      <a:pt x="2" y="11"/>
                    </a:cubicBezTo>
                    <a:close/>
                  </a:path>
                </a:pathLst>
              </a:custGeom>
              <a:noFill/>
              <a:ln w="22225" cap="flat">
                <a:solidFill>
                  <a:srgbClr val="A2DCE4"/>
                </a:solidFill>
                <a:prstDash val="solid"/>
                <a:miter lim="800000"/>
                <a:headEnd/>
                <a:tailEnd/>
              </a:ln>
            </p:spPr>
            <p:txBody>
              <a:bodyPr/>
              <a:lstStyle/>
              <a:p>
                <a:endParaRPr lang="cs-CZ"/>
              </a:p>
            </p:txBody>
          </p:sp>
          <p:sp>
            <p:nvSpPr>
              <p:cNvPr id="80942" name="Line 46"/>
              <p:cNvSpPr>
                <a:spLocks noChangeShapeType="1"/>
              </p:cNvSpPr>
              <p:nvPr/>
            </p:nvSpPr>
            <p:spPr bwMode="auto">
              <a:xfrm flipH="1">
                <a:off x="5253" y="2015"/>
                <a:ext cx="31" cy="71"/>
              </a:xfrm>
              <a:prstGeom prst="line">
                <a:avLst/>
              </a:prstGeom>
              <a:noFill/>
              <a:ln w="22225">
                <a:solidFill>
                  <a:srgbClr val="A2DCE4"/>
                </a:solidFill>
                <a:miter lim="800000"/>
                <a:headEnd/>
                <a:tailEnd/>
              </a:ln>
            </p:spPr>
            <p:txBody>
              <a:bodyPr/>
              <a:lstStyle/>
              <a:p>
                <a:endParaRPr lang="cs-CZ"/>
              </a:p>
            </p:txBody>
          </p:sp>
          <p:sp>
            <p:nvSpPr>
              <p:cNvPr id="80943" name="Line 47"/>
              <p:cNvSpPr>
                <a:spLocks noChangeShapeType="1"/>
              </p:cNvSpPr>
              <p:nvPr/>
            </p:nvSpPr>
            <p:spPr bwMode="auto">
              <a:xfrm flipH="1">
                <a:off x="5232" y="2008"/>
                <a:ext cx="28" cy="71"/>
              </a:xfrm>
              <a:prstGeom prst="line">
                <a:avLst/>
              </a:prstGeom>
              <a:noFill/>
              <a:ln w="22225">
                <a:solidFill>
                  <a:srgbClr val="A2DCE4"/>
                </a:solidFill>
                <a:miter lim="800000"/>
                <a:headEnd/>
                <a:tailEnd/>
              </a:ln>
            </p:spPr>
            <p:txBody>
              <a:bodyPr/>
              <a:lstStyle/>
              <a:p>
                <a:endParaRPr lang="cs-CZ"/>
              </a:p>
            </p:txBody>
          </p:sp>
          <p:sp>
            <p:nvSpPr>
              <p:cNvPr id="80944" name="Freeform 48"/>
              <p:cNvSpPr>
                <a:spLocks/>
              </p:cNvSpPr>
              <p:nvPr/>
            </p:nvSpPr>
            <p:spPr bwMode="auto">
              <a:xfrm>
                <a:off x="5322" y="1973"/>
                <a:ext cx="73" cy="71"/>
              </a:xfrm>
              <a:custGeom>
                <a:avLst/>
                <a:gdLst/>
                <a:ahLst/>
                <a:cxnLst>
                  <a:cxn ang="0">
                    <a:pos x="3" y="10"/>
                  </a:cxn>
                  <a:cxn ang="0">
                    <a:pos x="20" y="2"/>
                  </a:cxn>
                  <a:cxn ang="0">
                    <a:pos x="28" y="19"/>
                  </a:cxn>
                  <a:cxn ang="0">
                    <a:pos x="11" y="28"/>
                  </a:cxn>
                  <a:cxn ang="0">
                    <a:pos x="3" y="10"/>
                  </a:cxn>
                </a:cxnLst>
                <a:rect l="0" t="0" r="r" b="b"/>
                <a:pathLst>
                  <a:path w="31" h="30">
                    <a:moveTo>
                      <a:pt x="3" y="10"/>
                    </a:moveTo>
                    <a:cubicBezTo>
                      <a:pt x="5" y="3"/>
                      <a:pt x="13" y="0"/>
                      <a:pt x="20" y="2"/>
                    </a:cubicBezTo>
                    <a:cubicBezTo>
                      <a:pt x="27" y="5"/>
                      <a:pt x="31" y="12"/>
                      <a:pt x="28" y="19"/>
                    </a:cubicBezTo>
                    <a:cubicBezTo>
                      <a:pt x="26" y="26"/>
                      <a:pt x="18" y="30"/>
                      <a:pt x="11" y="28"/>
                    </a:cubicBezTo>
                    <a:cubicBezTo>
                      <a:pt x="4" y="25"/>
                      <a:pt x="0" y="17"/>
                      <a:pt x="3" y="10"/>
                    </a:cubicBezTo>
                    <a:close/>
                  </a:path>
                </a:pathLst>
              </a:custGeom>
              <a:noFill/>
              <a:ln w="22225" cap="flat">
                <a:solidFill>
                  <a:srgbClr val="A2DCE4"/>
                </a:solidFill>
                <a:prstDash val="solid"/>
                <a:miter lim="800000"/>
                <a:headEnd/>
                <a:tailEnd/>
              </a:ln>
            </p:spPr>
            <p:txBody>
              <a:bodyPr/>
              <a:lstStyle/>
              <a:p>
                <a:endParaRPr lang="cs-CZ"/>
              </a:p>
            </p:txBody>
          </p:sp>
          <p:sp>
            <p:nvSpPr>
              <p:cNvPr id="80945" name="Line 49"/>
              <p:cNvSpPr>
                <a:spLocks noChangeShapeType="1"/>
              </p:cNvSpPr>
              <p:nvPr/>
            </p:nvSpPr>
            <p:spPr bwMode="auto">
              <a:xfrm flipH="1">
                <a:off x="5327" y="2041"/>
                <a:ext cx="30" cy="71"/>
              </a:xfrm>
              <a:prstGeom prst="line">
                <a:avLst/>
              </a:prstGeom>
              <a:noFill/>
              <a:ln w="22225">
                <a:solidFill>
                  <a:srgbClr val="A2DCE4"/>
                </a:solidFill>
                <a:miter lim="800000"/>
                <a:headEnd/>
                <a:tailEnd/>
              </a:ln>
            </p:spPr>
            <p:txBody>
              <a:bodyPr/>
              <a:lstStyle/>
              <a:p>
                <a:endParaRPr lang="cs-CZ"/>
              </a:p>
            </p:txBody>
          </p:sp>
          <p:sp>
            <p:nvSpPr>
              <p:cNvPr id="80946" name="Line 50"/>
              <p:cNvSpPr>
                <a:spLocks noChangeShapeType="1"/>
              </p:cNvSpPr>
              <p:nvPr/>
            </p:nvSpPr>
            <p:spPr bwMode="auto">
              <a:xfrm flipH="1">
                <a:off x="5305" y="2034"/>
                <a:ext cx="31" cy="71"/>
              </a:xfrm>
              <a:prstGeom prst="line">
                <a:avLst/>
              </a:prstGeom>
              <a:noFill/>
              <a:ln w="22225">
                <a:solidFill>
                  <a:srgbClr val="A2DCE4"/>
                </a:solidFill>
                <a:miter lim="800000"/>
                <a:headEnd/>
                <a:tailEnd/>
              </a:ln>
            </p:spPr>
            <p:txBody>
              <a:bodyPr/>
              <a:lstStyle/>
              <a:p>
                <a:endParaRPr lang="cs-CZ"/>
              </a:p>
            </p:txBody>
          </p:sp>
          <p:sp>
            <p:nvSpPr>
              <p:cNvPr id="80947" name="Freeform 51"/>
              <p:cNvSpPr>
                <a:spLocks/>
              </p:cNvSpPr>
              <p:nvPr/>
            </p:nvSpPr>
            <p:spPr bwMode="auto">
              <a:xfrm>
                <a:off x="5397" y="1999"/>
                <a:ext cx="71" cy="71"/>
              </a:xfrm>
              <a:custGeom>
                <a:avLst/>
                <a:gdLst/>
                <a:ahLst/>
                <a:cxnLst>
                  <a:cxn ang="0">
                    <a:pos x="2" y="10"/>
                  </a:cxn>
                  <a:cxn ang="0">
                    <a:pos x="20" y="2"/>
                  </a:cxn>
                  <a:cxn ang="0">
                    <a:pos x="28" y="20"/>
                  </a:cxn>
                  <a:cxn ang="0">
                    <a:pos x="10" y="28"/>
                  </a:cxn>
                  <a:cxn ang="0">
                    <a:pos x="2" y="10"/>
                  </a:cxn>
                </a:cxnLst>
                <a:rect l="0" t="0" r="r" b="b"/>
                <a:pathLst>
                  <a:path w="30" h="30">
                    <a:moveTo>
                      <a:pt x="2" y="10"/>
                    </a:moveTo>
                    <a:cubicBezTo>
                      <a:pt x="5" y="3"/>
                      <a:pt x="13" y="0"/>
                      <a:pt x="20" y="2"/>
                    </a:cubicBezTo>
                    <a:cubicBezTo>
                      <a:pt x="26" y="5"/>
                      <a:pt x="30" y="13"/>
                      <a:pt x="28" y="20"/>
                    </a:cubicBezTo>
                    <a:cubicBezTo>
                      <a:pt x="25" y="27"/>
                      <a:pt x="17" y="30"/>
                      <a:pt x="10" y="28"/>
                    </a:cubicBezTo>
                    <a:cubicBezTo>
                      <a:pt x="3" y="25"/>
                      <a:pt x="0" y="17"/>
                      <a:pt x="2" y="10"/>
                    </a:cubicBezTo>
                    <a:close/>
                  </a:path>
                </a:pathLst>
              </a:custGeom>
              <a:noFill/>
              <a:ln w="22225" cap="flat">
                <a:solidFill>
                  <a:srgbClr val="A2DCE4"/>
                </a:solidFill>
                <a:prstDash val="solid"/>
                <a:miter lim="800000"/>
                <a:headEnd/>
                <a:tailEnd/>
              </a:ln>
            </p:spPr>
            <p:txBody>
              <a:bodyPr/>
              <a:lstStyle/>
              <a:p>
                <a:endParaRPr lang="cs-CZ"/>
              </a:p>
            </p:txBody>
          </p:sp>
          <p:sp>
            <p:nvSpPr>
              <p:cNvPr id="80948" name="Line 52"/>
              <p:cNvSpPr>
                <a:spLocks noChangeShapeType="1"/>
              </p:cNvSpPr>
              <p:nvPr/>
            </p:nvSpPr>
            <p:spPr bwMode="auto">
              <a:xfrm flipH="1">
                <a:off x="5400" y="2067"/>
                <a:ext cx="33" cy="71"/>
              </a:xfrm>
              <a:prstGeom prst="line">
                <a:avLst/>
              </a:prstGeom>
              <a:noFill/>
              <a:ln w="22225">
                <a:solidFill>
                  <a:srgbClr val="A2DCE4"/>
                </a:solidFill>
                <a:miter lim="800000"/>
                <a:headEnd/>
                <a:tailEnd/>
              </a:ln>
            </p:spPr>
            <p:txBody>
              <a:bodyPr/>
              <a:lstStyle/>
              <a:p>
                <a:endParaRPr lang="cs-CZ"/>
              </a:p>
            </p:txBody>
          </p:sp>
          <p:sp>
            <p:nvSpPr>
              <p:cNvPr id="80949" name="Line 53"/>
              <p:cNvSpPr>
                <a:spLocks noChangeShapeType="1"/>
              </p:cNvSpPr>
              <p:nvPr/>
            </p:nvSpPr>
            <p:spPr bwMode="auto">
              <a:xfrm flipH="1">
                <a:off x="5378" y="2060"/>
                <a:ext cx="31" cy="71"/>
              </a:xfrm>
              <a:prstGeom prst="line">
                <a:avLst/>
              </a:prstGeom>
              <a:noFill/>
              <a:ln w="22225">
                <a:solidFill>
                  <a:srgbClr val="A2DCE4"/>
                </a:solidFill>
                <a:miter lim="800000"/>
                <a:headEnd/>
                <a:tailEnd/>
              </a:ln>
            </p:spPr>
            <p:txBody>
              <a:bodyPr/>
              <a:lstStyle/>
              <a:p>
                <a:endParaRPr lang="cs-CZ"/>
              </a:p>
            </p:txBody>
          </p:sp>
          <p:sp>
            <p:nvSpPr>
              <p:cNvPr id="80950" name="Freeform 54"/>
              <p:cNvSpPr>
                <a:spLocks/>
              </p:cNvSpPr>
              <p:nvPr/>
            </p:nvSpPr>
            <p:spPr bwMode="auto">
              <a:xfrm>
                <a:off x="5471" y="2025"/>
                <a:ext cx="73" cy="73"/>
              </a:xfrm>
              <a:custGeom>
                <a:avLst/>
                <a:gdLst/>
                <a:ahLst/>
                <a:cxnLst>
                  <a:cxn ang="0">
                    <a:pos x="3" y="11"/>
                  </a:cxn>
                  <a:cxn ang="0">
                    <a:pos x="20" y="3"/>
                  </a:cxn>
                  <a:cxn ang="0">
                    <a:pos x="28" y="20"/>
                  </a:cxn>
                  <a:cxn ang="0">
                    <a:pos x="11" y="28"/>
                  </a:cxn>
                  <a:cxn ang="0">
                    <a:pos x="3" y="11"/>
                  </a:cxn>
                </a:cxnLst>
                <a:rect l="0" t="0" r="r" b="b"/>
                <a:pathLst>
                  <a:path w="31" h="31">
                    <a:moveTo>
                      <a:pt x="3" y="11"/>
                    </a:moveTo>
                    <a:cubicBezTo>
                      <a:pt x="5" y="4"/>
                      <a:pt x="13" y="0"/>
                      <a:pt x="20" y="3"/>
                    </a:cubicBezTo>
                    <a:cubicBezTo>
                      <a:pt x="27" y="5"/>
                      <a:pt x="31" y="13"/>
                      <a:pt x="28" y="20"/>
                    </a:cubicBezTo>
                    <a:cubicBezTo>
                      <a:pt x="25" y="27"/>
                      <a:pt x="18" y="31"/>
                      <a:pt x="11" y="28"/>
                    </a:cubicBezTo>
                    <a:cubicBezTo>
                      <a:pt x="4" y="25"/>
                      <a:pt x="0" y="18"/>
                      <a:pt x="3" y="11"/>
                    </a:cubicBezTo>
                    <a:close/>
                  </a:path>
                </a:pathLst>
              </a:custGeom>
              <a:noFill/>
              <a:ln w="22225" cap="flat">
                <a:solidFill>
                  <a:srgbClr val="A2DCE4"/>
                </a:solidFill>
                <a:prstDash val="solid"/>
                <a:miter lim="800000"/>
                <a:headEnd/>
                <a:tailEnd/>
              </a:ln>
            </p:spPr>
            <p:txBody>
              <a:bodyPr/>
              <a:lstStyle/>
              <a:p>
                <a:endParaRPr lang="cs-CZ"/>
              </a:p>
            </p:txBody>
          </p:sp>
          <p:sp>
            <p:nvSpPr>
              <p:cNvPr id="80951" name="Line 55"/>
              <p:cNvSpPr>
                <a:spLocks noChangeShapeType="1"/>
              </p:cNvSpPr>
              <p:nvPr/>
            </p:nvSpPr>
            <p:spPr bwMode="auto">
              <a:xfrm flipH="1">
                <a:off x="5473" y="2096"/>
                <a:ext cx="33" cy="68"/>
              </a:xfrm>
              <a:prstGeom prst="line">
                <a:avLst/>
              </a:prstGeom>
              <a:noFill/>
              <a:ln w="22225">
                <a:solidFill>
                  <a:srgbClr val="A2DCE4"/>
                </a:solidFill>
                <a:miter lim="800000"/>
                <a:headEnd/>
                <a:tailEnd/>
              </a:ln>
            </p:spPr>
            <p:txBody>
              <a:bodyPr/>
              <a:lstStyle/>
              <a:p>
                <a:endParaRPr lang="cs-CZ"/>
              </a:p>
            </p:txBody>
          </p:sp>
          <p:sp>
            <p:nvSpPr>
              <p:cNvPr id="80952" name="Line 56"/>
              <p:cNvSpPr>
                <a:spLocks noChangeShapeType="1"/>
              </p:cNvSpPr>
              <p:nvPr/>
            </p:nvSpPr>
            <p:spPr bwMode="auto">
              <a:xfrm flipH="1">
                <a:off x="5452" y="2086"/>
                <a:ext cx="33" cy="71"/>
              </a:xfrm>
              <a:prstGeom prst="line">
                <a:avLst/>
              </a:prstGeom>
              <a:noFill/>
              <a:ln w="22225">
                <a:solidFill>
                  <a:srgbClr val="A2DCE4"/>
                </a:solidFill>
                <a:miter lim="800000"/>
                <a:headEnd/>
                <a:tailEnd/>
              </a:ln>
            </p:spPr>
            <p:txBody>
              <a:bodyPr/>
              <a:lstStyle/>
              <a:p>
                <a:endParaRPr lang="cs-CZ"/>
              </a:p>
            </p:txBody>
          </p:sp>
          <p:sp>
            <p:nvSpPr>
              <p:cNvPr id="80953" name="Freeform 57"/>
              <p:cNvSpPr>
                <a:spLocks/>
              </p:cNvSpPr>
              <p:nvPr/>
            </p:nvSpPr>
            <p:spPr bwMode="auto">
              <a:xfrm>
                <a:off x="5546" y="2053"/>
                <a:ext cx="71" cy="71"/>
              </a:xfrm>
              <a:custGeom>
                <a:avLst/>
                <a:gdLst/>
                <a:ahLst/>
                <a:cxnLst>
                  <a:cxn ang="0">
                    <a:pos x="2" y="10"/>
                  </a:cxn>
                  <a:cxn ang="0">
                    <a:pos x="20" y="3"/>
                  </a:cxn>
                  <a:cxn ang="0">
                    <a:pos x="27" y="20"/>
                  </a:cxn>
                  <a:cxn ang="0">
                    <a:pos x="10" y="28"/>
                  </a:cxn>
                  <a:cxn ang="0">
                    <a:pos x="2" y="10"/>
                  </a:cxn>
                </a:cxnLst>
                <a:rect l="0" t="0" r="r" b="b"/>
                <a:pathLst>
                  <a:path w="30" h="30">
                    <a:moveTo>
                      <a:pt x="2" y="10"/>
                    </a:moveTo>
                    <a:cubicBezTo>
                      <a:pt x="5" y="4"/>
                      <a:pt x="13" y="0"/>
                      <a:pt x="20" y="3"/>
                    </a:cubicBezTo>
                    <a:cubicBezTo>
                      <a:pt x="26" y="5"/>
                      <a:pt x="30" y="13"/>
                      <a:pt x="27" y="20"/>
                    </a:cubicBezTo>
                    <a:cubicBezTo>
                      <a:pt x="25" y="27"/>
                      <a:pt x="17" y="30"/>
                      <a:pt x="10" y="28"/>
                    </a:cubicBezTo>
                    <a:cubicBezTo>
                      <a:pt x="3" y="25"/>
                      <a:pt x="0" y="17"/>
                      <a:pt x="2" y="10"/>
                    </a:cubicBezTo>
                    <a:close/>
                  </a:path>
                </a:pathLst>
              </a:custGeom>
              <a:noFill/>
              <a:ln w="22225" cap="flat">
                <a:solidFill>
                  <a:srgbClr val="A2DCE4"/>
                </a:solidFill>
                <a:prstDash val="solid"/>
                <a:miter lim="800000"/>
                <a:headEnd/>
                <a:tailEnd/>
              </a:ln>
            </p:spPr>
            <p:txBody>
              <a:bodyPr/>
              <a:lstStyle/>
              <a:p>
                <a:endParaRPr lang="cs-CZ"/>
              </a:p>
            </p:txBody>
          </p:sp>
          <p:sp>
            <p:nvSpPr>
              <p:cNvPr id="80954" name="Line 58"/>
              <p:cNvSpPr>
                <a:spLocks noChangeShapeType="1"/>
              </p:cNvSpPr>
              <p:nvPr/>
            </p:nvSpPr>
            <p:spPr bwMode="auto">
              <a:xfrm flipH="1">
                <a:off x="5546" y="2122"/>
                <a:ext cx="33" cy="71"/>
              </a:xfrm>
              <a:prstGeom prst="line">
                <a:avLst/>
              </a:prstGeom>
              <a:noFill/>
              <a:ln w="22225">
                <a:solidFill>
                  <a:srgbClr val="A2DCE4"/>
                </a:solidFill>
                <a:miter lim="800000"/>
                <a:headEnd/>
                <a:tailEnd/>
              </a:ln>
            </p:spPr>
            <p:txBody>
              <a:bodyPr/>
              <a:lstStyle/>
              <a:p>
                <a:endParaRPr lang="cs-CZ"/>
              </a:p>
            </p:txBody>
          </p:sp>
          <p:sp>
            <p:nvSpPr>
              <p:cNvPr id="80955" name="Line 59"/>
              <p:cNvSpPr>
                <a:spLocks noChangeShapeType="1"/>
              </p:cNvSpPr>
              <p:nvPr/>
            </p:nvSpPr>
            <p:spPr bwMode="auto">
              <a:xfrm flipH="1">
                <a:off x="5525" y="2115"/>
                <a:ext cx="33" cy="71"/>
              </a:xfrm>
              <a:prstGeom prst="line">
                <a:avLst/>
              </a:prstGeom>
              <a:noFill/>
              <a:ln w="22225">
                <a:solidFill>
                  <a:srgbClr val="A2DCE4"/>
                </a:solidFill>
                <a:miter lim="800000"/>
                <a:headEnd/>
                <a:tailEnd/>
              </a:ln>
            </p:spPr>
            <p:txBody>
              <a:bodyPr/>
              <a:lstStyle/>
              <a:p>
                <a:endParaRPr lang="cs-CZ"/>
              </a:p>
            </p:txBody>
          </p:sp>
          <p:sp>
            <p:nvSpPr>
              <p:cNvPr id="80956" name="Freeform 60"/>
              <p:cNvSpPr>
                <a:spLocks/>
              </p:cNvSpPr>
              <p:nvPr/>
            </p:nvSpPr>
            <p:spPr bwMode="auto">
              <a:xfrm>
                <a:off x="5619" y="2082"/>
                <a:ext cx="71" cy="73"/>
              </a:xfrm>
              <a:custGeom>
                <a:avLst/>
                <a:gdLst/>
                <a:ahLst/>
                <a:cxnLst>
                  <a:cxn ang="0">
                    <a:pos x="2" y="10"/>
                  </a:cxn>
                  <a:cxn ang="0">
                    <a:pos x="20" y="3"/>
                  </a:cxn>
                  <a:cxn ang="0">
                    <a:pos x="27" y="20"/>
                  </a:cxn>
                  <a:cxn ang="0">
                    <a:pos x="10" y="28"/>
                  </a:cxn>
                  <a:cxn ang="0">
                    <a:pos x="2" y="10"/>
                  </a:cxn>
                </a:cxnLst>
                <a:rect l="0" t="0" r="r" b="b"/>
                <a:pathLst>
                  <a:path w="30" h="31">
                    <a:moveTo>
                      <a:pt x="2" y="10"/>
                    </a:moveTo>
                    <a:cubicBezTo>
                      <a:pt x="5" y="4"/>
                      <a:pt x="13" y="0"/>
                      <a:pt x="20" y="3"/>
                    </a:cubicBezTo>
                    <a:cubicBezTo>
                      <a:pt x="27" y="6"/>
                      <a:pt x="30" y="13"/>
                      <a:pt x="27" y="20"/>
                    </a:cubicBezTo>
                    <a:cubicBezTo>
                      <a:pt x="25" y="27"/>
                      <a:pt x="17" y="31"/>
                      <a:pt x="10" y="28"/>
                    </a:cubicBezTo>
                    <a:cubicBezTo>
                      <a:pt x="3" y="25"/>
                      <a:pt x="0" y="17"/>
                      <a:pt x="2" y="10"/>
                    </a:cubicBezTo>
                    <a:close/>
                  </a:path>
                </a:pathLst>
              </a:custGeom>
              <a:noFill/>
              <a:ln w="22225" cap="flat">
                <a:solidFill>
                  <a:srgbClr val="A2DCE4"/>
                </a:solidFill>
                <a:prstDash val="solid"/>
                <a:miter lim="800000"/>
                <a:headEnd/>
                <a:tailEnd/>
              </a:ln>
            </p:spPr>
            <p:txBody>
              <a:bodyPr/>
              <a:lstStyle/>
              <a:p>
                <a:endParaRPr lang="cs-CZ"/>
              </a:p>
            </p:txBody>
          </p:sp>
          <p:sp>
            <p:nvSpPr>
              <p:cNvPr id="80957" name="Line 61"/>
              <p:cNvSpPr>
                <a:spLocks noChangeShapeType="1"/>
              </p:cNvSpPr>
              <p:nvPr/>
            </p:nvSpPr>
            <p:spPr bwMode="auto">
              <a:xfrm flipH="1">
                <a:off x="5619" y="2150"/>
                <a:ext cx="33" cy="71"/>
              </a:xfrm>
              <a:prstGeom prst="line">
                <a:avLst/>
              </a:prstGeom>
              <a:noFill/>
              <a:ln w="22225">
                <a:solidFill>
                  <a:srgbClr val="A2DCE4"/>
                </a:solidFill>
                <a:miter lim="800000"/>
                <a:headEnd/>
                <a:tailEnd/>
              </a:ln>
            </p:spPr>
            <p:txBody>
              <a:bodyPr/>
              <a:lstStyle/>
              <a:p>
                <a:endParaRPr lang="cs-CZ"/>
              </a:p>
            </p:txBody>
          </p:sp>
          <p:sp>
            <p:nvSpPr>
              <p:cNvPr id="80958" name="Line 62"/>
              <p:cNvSpPr>
                <a:spLocks noChangeShapeType="1"/>
              </p:cNvSpPr>
              <p:nvPr/>
            </p:nvSpPr>
            <p:spPr bwMode="auto">
              <a:xfrm flipH="1">
                <a:off x="5598" y="2143"/>
                <a:ext cx="33" cy="68"/>
              </a:xfrm>
              <a:prstGeom prst="line">
                <a:avLst/>
              </a:prstGeom>
              <a:noFill/>
              <a:ln w="22225">
                <a:solidFill>
                  <a:srgbClr val="A2DCE4"/>
                </a:solidFill>
                <a:miter lim="800000"/>
                <a:headEnd/>
                <a:tailEnd/>
              </a:ln>
            </p:spPr>
            <p:txBody>
              <a:bodyPr/>
              <a:lstStyle/>
              <a:p>
                <a:endParaRPr lang="cs-CZ"/>
              </a:p>
            </p:txBody>
          </p:sp>
          <p:sp>
            <p:nvSpPr>
              <p:cNvPr id="80959" name="Freeform 63"/>
              <p:cNvSpPr>
                <a:spLocks/>
              </p:cNvSpPr>
              <p:nvPr/>
            </p:nvSpPr>
            <p:spPr bwMode="auto">
              <a:xfrm>
                <a:off x="5693" y="2112"/>
                <a:ext cx="71" cy="71"/>
              </a:xfrm>
              <a:custGeom>
                <a:avLst/>
                <a:gdLst/>
                <a:ahLst/>
                <a:cxnLst>
                  <a:cxn ang="0">
                    <a:pos x="3" y="10"/>
                  </a:cxn>
                  <a:cxn ang="0">
                    <a:pos x="20" y="2"/>
                  </a:cxn>
                  <a:cxn ang="0">
                    <a:pos x="27" y="20"/>
                  </a:cxn>
                  <a:cxn ang="0">
                    <a:pos x="10" y="27"/>
                  </a:cxn>
                  <a:cxn ang="0">
                    <a:pos x="3" y="10"/>
                  </a:cxn>
                </a:cxnLst>
                <a:rect l="0" t="0" r="r" b="b"/>
                <a:pathLst>
                  <a:path w="30" h="30">
                    <a:moveTo>
                      <a:pt x="3" y="10"/>
                    </a:moveTo>
                    <a:cubicBezTo>
                      <a:pt x="5" y="3"/>
                      <a:pt x="13" y="0"/>
                      <a:pt x="20" y="2"/>
                    </a:cubicBezTo>
                    <a:cubicBezTo>
                      <a:pt x="27" y="5"/>
                      <a:pt x="30" y="13"/>
                      <a:pt x="27" y="20"/>
                    </a:cubicBezTo>
                    <a:cubicBezTo>
                      <a:pt x="25" y="27"/>
                      <a:pt x="17" y="30"/>
                      <a:pt x="10" y="27"/>
                    </a:cubicBezTo>
                    <a:cubicBezTo>
                      <a:pt x="3" y="25"/>
                      <a:pt x="0" y="17"/>
                      <a:pt x="3" y="10"/>
                    </a:cubicBezTo>
                    <a:close/>
                  </a:path>
                </a:pathLst>
              </a:custGeom>
              <a:noFill/>
              <a:ln w="22225" cap="flat">
                <a:solidFill>
                  <a:srgbClr val="A2DCE4"/>
                </a:solidFill>
                <a:prstDash val="solid"/>
                <a:miter lim="800000"/>
                <a:headEnd/>
                <a:tailEnd/>
              </a:ln>
            </p:spPr>
            <p:txBody>
              <a:bodyPr/>
              <a:lstStyle/>
              <a:p>
                <a:endParaRPr lang="cs-CZ"/>
              </a:p>
            </p:txBody>
          </p:sp>
          <p:sp>
            <p:nvSpPr>
              <p:cNvPr id="80960" name="Line 64"/>
              <p:cNvSpPr>
                <a:spLocks noChangeShapeType="1"/>
              </p:cNvSpPr>
              <p:nvPr/>
            </p:nvSpPr>
            <p:spPr bwMode="auto">
              <a:xfrm flipH="1">
                <a:off x="5693" y="2181"/>
                <a:ext cx="33" cy="68"/>
              </a:xfrm>
              <a:prstGeom prst="line">
                <a:avLst/>
              </a:prstGeom>
              <a:noFill/>
              <a:ln w="22225">
                <a:solidFill>
                  <a:srgbClr val="A2DCE4"/>
                </a:solidFill>
                <a:miter lim="800000"/>
                <a:headEnd/>
                <a:tailEnd/>
              </a:ln>
            </p:spPr>
            <p:txBody>
              <a:bodyPr/>
              <a:lstStyle/>
              <a:p>
                <a:endParaRPr lang="cs-CZ"/>
              </a:p>
            </p:txBody>
          </p:sp>
          <p:sp>
            <p:nvSpPr>
              <p:cNvPr id="80961" name="Line 65"/>
              <p:cNvSpPr>
                <a:spLocks noChangeShapeType="1"/>
              </p:cNvSpPr>
              <p:nvPr/>
            </p:nvSpPr>
            <p:spPr bwMode="auto">
              <a:xfrm flipH="1">
                <a:off x="5669" y="2171"/>
                <a:ext cx="35" cy="71"/>
              </a:xfrm>
              <a:prstGeom prst="line">
                <a:avLst/>
              </a:prstGeom>
              <a:noFill/>
              <a:ln w="22225">
                <a:solidFill>
                  <a:srgbClr val="A2DCE4"/>
                </a:solidFill>
                <a:miter lim="800000"/>
                <a:headEnd/>
                <a:tailEnd/>
              </a:ln>
            </p:spPr>
            <p:txBody>
              <a:bodyPr/>
              <a:lstStyle/>
              <a:p>
                <a:endParaRPr lang="cs-CZ"/>
              </a:p>
            </p:txBody>
          </p:sp>
          <p:sp>
            <p:nvSpPr>
              <p:cNvPr id="80962" name="Freeform 66"/>
              <p:cNvSpPr>
                <a:spLocks/>
              </p:cNvSpPr>
              <p:nvPr/>
            </p:nvSpPr>
            <p:spPr bwMode="auto">
              <a:xfrm>
                <a:off x="5766" y="2141"/>
                <a:ext cx="71" cy="73"/>
              </a:xfrm>
              <a:custGeom>
                <a:avLst/>
                <a:gdLst/>
                <a:ahLst/>
                <a:cxnLst>
                  <a:cxn ang="0">
                    <a:pos x="3" y="10"/>
                  </a:cxn>
                  <a:cxn ang="0">
                    <a:pos x="20" y="3"/>
                  </a:cxn>
                  <a:cxn ang="0">
                    <a:pos x="27" y="21"/>
                  </a:cxn>
                  <a:cxn ang="0">
                    <a:pos x="10" y="28"/>
                  </a:cxn>
                  <a:cxn ang="0">
                    <a:pos x="3" y="10"/>
                  </a:cxn>
                </a:cxnLst>
                <a:rect l="0" t="0" r="r" b="b"/>
                <a:pathLst>
                  <a:path w="30" h="31">
                    <a:moveTo>
                      <a:pt x="3" y="10"/>
                    </a:moveTo>
                    <a:cubicBezTo>
                      <a:pt x="5" y="4"/>
                      <a:pt x="13" y="0"/>
                      <a:pt x="20" y="3"/>
                    </a:cubicBezTo>
                    <a:cubicBezTo>
                      <a:pt x="27" y="6"/>
                      <a:pt x="30" y="14"/>
                      <a:pt x="27" y="21"/>
                    </a:cubicBezTo>
                    <a:cubicBezTo>
                      <a:pt x="24" y="28"/>
                      <a:pt x="17" y="31"/>
                      <a:pt x="10" y="28"/>
                    </a:cubicBezTo>
                    <a:cubicBezTo>
                      <a:pt x="3" y="25"/>
                      <a:pt x="0" y="17"/>
                      <a:pt x="3" y="10"/>
                    </a:cubicBezTo>
                    <a:close/>
                  </a:path>
                </a:pathLst>
              </a:custGeom>
              <a:noFill/>
              <a:ln w="22225" cap="flat">
                <a:solidFill>
                  <a:srgbClr val="A2DCE4"/>
                </a:solidFill>
                <a:prstDash val="solid"/>
                <a:miter lim="800000"/>
                <a:headEnd/>
                <a:tailEnd/>
              </a:ln>
            </p:spPr>
            <p:txBody>
              <a:bodyPr/>
              <a:lstStyle/>
              <a:p>
                <a:endParaRPr lang="cs-CZ"/>
              </a:p>
            </p:txBody>
          </p:sp>
          <p:sp>
            <p:nvSpPr>
              <p:cNvPr id="80963" name="Line 67"/>
              <p:cNvSpPr>
                <a:spLocks noChangeShapeType="1"/>
              </p:cNvSpPr>
              <p:nvPr/>
            </p:nvSpPr>
            <p:spPr bwMode="auto">
              <a:xfrm flipH="1">
                <a:off x="5764" y="2211"/>
                <a:ext cx="35" cy="69"/>
              </a:xfrm>
              <a:prstGeom prst="line">
                <a:avLst/>
              </a:prstGeom>
              <a:noFill/>
              <a:ln w="22225">
                <a:solidFill>
                  <a:srgbClr val="A2DCE4"/>
                </a:solidFill>
                <a:miter lim="800000"/>
                <a:headEnd/>
                <a:tailEnd/>
              </a:ln>
            </p:spPr>
            <p:txBody>
              <a:bodyPr/>
              <a:lstStyle/>
              <a:p>
                <a:endParaRPr lang="cs-CZ"/>
              </a:p>
            </p:txBody>
          </p:sp>
          <p:sp>
            <p:nvSpPr>
              <p:cNvPr id="80964" name="Line 68"/>
              <p:cNvSpPr>
                <a:spLocks noChangeShapeType="1"/>
              </p:cNvSpPr>
              <p:nvPr/>
            </p:nvSpPr>
            <p:spPr bwMode="auto">
              <a:xfrm flipH="1">
                <a:off x="5742" y="2202"/>
                <a:ext cx="36" cy="69"/>
              </a:xfrm>
              <a:prstGeom prst="line">
                <a:avLst/>
              </a:prstGeom>
              <a:noFill/>
              <a:ln w="22225">
                <a:solidFill>
                  <a:srgbClr val="A2DCE4"/>
                </a:solidFill>
                <a:miter lim="800000"/>
                <a:headEnd/>
                <a:tailEnd/>
              </a:ln>
            </p:spPr>
            <p:txBody>
              <a:bodyPr/>
              <a:lstStyle/>
              <a:p>
                <a:endParaRPr lang="cs-CZ"/>
              </a:p>
            </p:txBody>
          </p:sp>
          <p:sp>
            <p:nvSpPr>
              <p:cNvPr id="80965" name="Freeform 69"/>
              <p:cNvSpPr>
                <a:spLocks/>
              </p:cNvSpPr>
              <p:nvPr/>
            </p:nvSpPr>
            <p:spPr bwMode="auto">
              <a:xfrm>
                <a:off x="5837" y="2174"/>
                <a:ext cx="73" cy="71"/>
              </a:xfrm>
              <a:custGeom>
                <a:avLst/>
                <a:gdLst/>
                <a:ahLst/>
                <a:cxnLst>
                  <a:cxn ang="0">
                    <a:pos x="3" y="9"/>
                  </a:cxn>
                  <a:cxn ang="0">
                    <a:pos x="21" y="2"/>
                  </a:cxn>
                  <a:cxn ang="0">
                    <a:pos x="28" y="20"/>
                  </a:cxn>
                  <a:cxn ang="0">
                    <a:pos x="10" y="27"/>
                  </a:cxn>
                  <a:cxn ang="0">
                    <a:pos x="3" y="9"/>
                  </a:cxn>
                </a:cxnLst>
                <a:rect l="0" t="0" r="r" b="b"/>
                <a:pathLst>
                  <a:path w="31" h="30">
                    <a:moveTo>
                      <a:pt x="3" y="9"/>
                    </a:moveTo>
                    <a:cubicBezTo>
                      <a:pt x="6" y="3"/>
                      <a:pt x="14" y="0"/>
                      <a:pt x="21" y="2"/>
                    </a:cubicBezTo>
                    <a:cubicBezTo>
                      <a:pt x="28" y="5"/>
                      <a:pt x="31" y="13"/>
                      <a:pt x="28" y="20"/>
                    </a:cubicBezTo>
                    <a:cubicBezTo>
                      <a:pt x="25" y="27"/>
                      <a:pt x="17" y="30"/>
                      <a:pt x="10" y="27"/>
                    </a:cubicBezTo>
                    <a:cubicBezTo>
                      <a:pt x="4" y="24"/>
                      <a:pt x="0" y="16"/>
                      <a:pt x="3" y="9"/>
                    </a:cubicBezTo>
                    <a:close/>
                  </a:path>
                </a:pathLst>
              </a:custGeom>
              <a:noFill/>
              <a:ln w="22225" cap="flat">
                <a:solidFill>
                  <a:srgbClr val="A2DCE4"/>
                </a:solidFill>
                <a:prstDash val="solid"/>
                <a:miter lim="800000"/>
                <a:headEnd/>
                <a:tailEnd/>
              </a:ln>
            </p:spPr>
            <p:txBody>
              <a:bodyPr/>
              <a:lstStyle/>
              <a:p>
                <a:endParaRPr lang="cs-CZ"/>
              </a:p>
            </p:txBody>
          </p:sp>
          <p:sp>
            <p:nvSpPr>
              <p:cNvPr id="80966" name="Line 70"/>
              <p:cNvSpPr>
                <a:spLocks noChangeShapeType="1"/>
              </p:cNvSpPr>
              <p:nvPr/>
            </p:nvSpPr>
            <p:spPr bwMode="auto">
              <a:xfrm flipH="1">
                <a:off x="5834" y="2242"/>
                <a:ext cx="38" cy="69"/>
              </a:xfrm>
              <a:prstGeom prst="line">
                <a:avLst/>
              </a:prstGeom>
              <a:noFill/>
              <a:ln w="22225">
                <a:solidFill>
                  <a:srgbClr val="A2DCE4"/>
                </a:solidFill>
                <a:miter lim="800000"/>
                <a:headEnd/>
                <a:tailEnd/>
              </a:ln>
            </p:spPr>
            <p:txBody>
              <a:bodyPr/>
              <a:lstStyle/>
              <a:p>
                <a:endParaRPr lang="cs-CZ"/>
              </a:p>
            </p:txBody>
          </p:sp>
          <p:sp>
            <p:nvSpPr>
              <p:cNvPr id="80967" name="Line 71"/>
              <p:cNvSpPr>
                <a:spLocks noChangeShapeType="1"/>
              </p:cNvSpPr>
              <p:nvPr/>
            </p:nvSpPr>
            <p:spPr bwMode="auto">
              <a:xfrm flipH="1">
                <a:off x="5813" y="2233"/>
                <a:ext cx="36" cy="68"/>
              </a:xfrm>
              <a:prstGeom prst="line">
                <a:avLst/>
              </a:prstGeom>
              <a:noFill/>
              <a:ln w="22225">
                <a:solidFill>
                  <a:srgbClr val="A2DCE4"/>
                </a:solidFill>
                <a:miter lim="800000"/>
                <a:headEnd/>
                <a:tailEnd/>
              </a:ln>
            </p:spPr>
            <p:txBody>
              <a:bodyPr/>
              <a:lstStyle/>
              <a:p>
                <a:endParaRPr lang="cs-CZ"/>
              </a:p>
            </p:txBody>
          </p:sp>
          <p:sp>
            <p:nvSpPr>
              <p:cNvPr id="80968" name="Freeform 72"/>
              <p:cNvSpPr>
                <a:spLocks/>
              </p:cNvSpPr>
              <p:nvPr/>
            </p:nvSpPr>
            <p:spPr bwMode="auto">
              <a:xfrm>
                <a:off x="5910" y="2204"/>
                <a:ext cx="73" cy="74"/>
              </a:xfrm>
              <a:custGeom>
                <a:avLst/>
                <a:gdLst/>
                <a:ahLst/>
                <a:cxnLst>
                  <a:cxn ang="0">
                    <a:pos x="3" y="10"/>
                  </a:cxn>
                  <a:cxn ang="0">
                    <a:pos x="21" y="3"/>
                  </a:cxn>
                  <a:cxn ang="0">
                    <a:pos x="28" y="21"/>
                  </a:cxn>
                  <a:cxn ang="0">
                    <a:pos x="10" y="27"/>
                  </a:cxn>
                  <a:cxn ang="0">
                    <a:pos x="3" y="10"/>
                  </a:cxn>
                </a:cxnLst>
                <a:rect l="0" t="0" r="r" b="b"/>
                <a:pathLst>
                  <a:path w="31" h="31">
                    <a:moveTo>
                      <a:pt x="3" y="10"/>
                    </a:moveTo>
                    <a:cubicBezTo>
                      <a:pt x="6" y="3"/>
                      <a:pt x="14" y="0"/>
                      <a:pt x="21" y="3"/>
                    </a:cubicBezTo>
                    <a:cubicBezTo>
                      <a:pt x="28" y="6"/>
                      <a:pt x="31" y="14"/>
                      <a:pt x="28" y="21"/>
                    </a:cubicBezTo>
                    <a:cubicBezTo>
                      <a:pt x="25" y="27"/>
                      <a:pt x="17" y="31"/>
                      <a:pt x="10" y="27"/>
                    </a:cubicBezTo>
                    <a:cubicBezTo>
                      <a:pt x="3" y="24"/>
                      <a:pt x="0" y="17"/>
                      <a:pt x="3" y="10"/>
                    </a:cubicBezTo>
                    <a:close/>
                  </a:path>
                </a:pathLst>
              </a:custGeom>
              <a:noFill/>
              <a:ln w="22225" cap="flat">
                <a:solidFill>
                  <a:srgbClr val="A2DCE4"/>
                </a:solidFill>
                <a:prstDash val="solid"/>
                <a:miter lim="800000"/>
                <a:headEnd/>
                <a:tailEnd/>
              </a:ln>
            </p:spPr>
            <p:txBody>
              <a:bodyPr/>
              <a:lstStyle/>
              <a:p>
                <a:endParaRPr lang="cs-CZ"/>
              </a:p>
            </p:txBody>
          </p:sp>
          <p:sp>
            <p:nvSpPr>
              <p:cNvPr id="80969" name="Line 73"/>
              <p:cNvSpPr>
                <a:spLocks noChangeShapeType="1"/>
              </p:cNvSpPr>
              <p:nvPr/>
            </p:nvSpPr>
            <p:spPr bwMode="auto">
              <a:xfrm flipH="1">
                <a:off x="5908" y="2273"/>
                <a:ext cx="35" cy="68"/>
              </a:xfrm>
              <a:prstGeom prst="line">
                <a:avLst/>
              </a:prstGeom>
              <a:noFill/>
              <a:ln w="22225">
                <a:solidFill>
                  <a:srgbClr val="A2DCE4"/>
                </a:solidFill>
                <a:miter lim="800000"/>
                <a:headEnd/>
                <a:tailEnd/>
              </a:ln>
            </p:spPr>
            <p:txBody>
              <a:bodyPr/>
              <a:lstStyle/>
              <a:p>
                <a:endParaRPr lang="cs-CZ"/>
              </a:p>
            </p:txBody>
          </p:sp>
          <p:sp>
            <p:nvSpPr>
              <p:cNvPr id="80970" name="Line 74"/>
              <p:cNvSpPr>
                <a:spLocks noChangeShapeType="1"/>
              </p:cNvSpPr>
              <p:nvPr/>
            </p:nvSpPr>
            <p:spPr bwMode="auto">
              <a:xfrm flipH="1">
                <a:off x="5884" y="2263"/>
                <a:ext cx="38" cy="69"/>
              </a:xfrm>
              <a:prstGeom prst="line">
                <a:avLst/>
              </a:prstGeom>
              <a:noFill/>
              <a:ln w="22225">
                <a:solidFill>
                  <a:srgbClr val="A2DCE4"/>
                </a:solidFill>
                <a:miter lim="800000"/>
                <a:headEnd/>
                <a:tailEnd/>
              </a:ln>
            </p:spPr>
            <p:txBody>
              <a:bodyPr/>
              <a:lstStyle/>
              <a:p>
                <a:endParaRPr lang="cs-CZ"/>
              </a:p>
            </p:txBody>
          </p:sp>
          <p:sp>
            <p:nvSpPr>
              <p:cNvPr id="80971" name="Freeform 75"/>
              <p:cNvSpPr>
                <a:spLocks/>
              </p:cNvSpPr>
              <p:nvPr/>
            </p:nvSpPr>
            <p:spPr bwMode="auto">
              <a:xfrm>
                <a:off x="5983" y="2237"/>
                <a:ext cx="71" cy="71"/>
              </a:xfrm>
              <a:custGeom>
                <a:avLst/>
                <a:gdLst/>
                <a:ahLst/>
                <a:cxnLst>
                  <a:cxn ang="0">
                    <a:pos x="3" y="9"/>
                  </a:cxn>
                  <a:cxn ang="0">
                    <a:pos x="20" y="3"/>
                  </a:cxn>
                  <a:cxn ang="0">
                    <a:pos x="27" y="21"/>
                  </a:cxn>
                  <a:cxn ang="0">
                    <a:pos x="9" y="27"/>
                  </a:cxn>
                  <a:cxn ang="0">
                    <a:pos x="3" y="9"/>
                  </a:cxn>
                </a:cxnLst>
                <a:rect l="0" t="0" r="r" b="b"/>
                <a:pathLst>
                  <a:path w="30" h="30">
                    <a:moveTo>
                      <a:pt x="3" y="9"/>
                    </a:moveTo>
                    <a:cubicBezTo>
                      <a:pt x="6" y="3"/>
                      <a:pt x="14" y="0"/>
                      <a:pt x="20" y="3"/>
                    </a:cubicBezTo>
                    <a:cubicBezTo>
                      <a:pt x="27" y="6"/>
                      <a:pt x="30" y="14"/>
                      <a:pt x="27" y="21"/>
                    </a:cubicBezTo>
                    <a:cubicBezTo>
                      <a:pt x="24" y="27"/>
                      <a:pt x="16" y="30"/>
                      <a:pt x="9" y="27"/>
                    </a:cubicBezTo>
                    <a:cubicBezTo>
                      <a:pt x="3" y="24"/>
                      <a:pt x="0" y="16"/>
                      <a:pt x="3" y="9"/>
                    </a:cubicBezTo>
                    <a:close/>
                  </a:path>
                </a:pathLst>
              </a:custGeom>
              <a:noFill/>
              <a:ln w="22225" cap="flat">
                <a:solidFill>
                  <a:srgbClr val="A2DCE4"/>
                </a:solidFill>
                <a:prstDash val="solid"/>
                <a:miter lim="800000"/>
                <a:headEnd/>
                <a:tailEnd/>
              </a:ln>
            </p:spPr>
            <p:txBody>
              <a:bodyPr/>
              <a:lstStyle/>
              <a:p>
                <a:endParaRPr lang="cs-CZ"/>
              </a:p>
            </p:txBody>
          </p:sp>
          <p:sp>
            <p:nvSpPr>
              <p:cNvPr id="80972" name="Line 76"/>
              <p:cNvSpPr>
                <a:spLocks noChangeShapeType="1"/>
              </p:cNvSpPr>
              <p:nvPr/>
            </p:nvSpPr>
            <p:spPr bwMode="auto">
              <a:xfrm flipH="1">
                <a:off x="5978" y="2306"/>
                <a:ext cx="36" cy="68"/>
              </a:xfrm>
              <a:prstGeom prst="line">
                <a:avLst/>
              </a:prstGeom>
              <a:noFill/>
              <a:ln w="22225">
                <a:solidFill>
                  <a:srgbClr val="A2DCE4"/>
                </a:solidFill>
                <a:miter lim="800000"/>
                <a:headEnd/>
                <a:tailEnd/>
              </a:ln>
            </p:spPr>
            <p:txBody>
              <a:bodyPr/>
              <a:lstStyle/>
              <a:p>
                <a:endParaRPr lang="cs-CZ"/>
              </a:p>
            </p:txBody>
          </p:sp>
          <p:sp>
            <p:nvSpPr>
              <p:cNvPr id="80973" name="Line 77"/>
              <p:cNvSpPr>
                <a:spLocks noChangeShapeType="1"/>
              </p:cNvSpPr>
              <p:nvPr/>
            </p:nvSpPr>
            <p:spPr bwMode="auto">
              <a:xfrm flipH="1">
                <a:off x="5957" y="2297"/>
                <a:ext cx="36" cy="68"/>
              </a:xfrm>
              <a:prstGeom prst="line">
                <a:avLst/>
              </a:prstGeom>
              <a:noFill/>
              <a:ln w="22225">
                <a:solidFill>
                  <a:srgbClr val="A2DCE4"/>
                </a:solidFill>
                <a:miter lim="800000"/>
                <a:headEnd/>
                <a:tailEnd/>
              </a:ln>
            </p:spPr>
            <p:txBody>
              <a:bodyPr/>
              <a:lstStyle/>
              <a:p>
                <a:endParaRPr lang="cs-CZ"/>
              </a:p>
            </p:txBody>
          </p:sp>
          <p:sp>
            <p:nvSpPr>
              <p:cNvPr id="80974" name="Freeform 78"/>
              <p:cNvSpPr>
                <a:spLocks/>
              </p:cNvSpPr>
              <p:nvPr/>
            </p:nvSpPr>
            <p:spPr bwMode="auto">
              <a:xfrm>
                <a:off x="6054" y="2271"/>
                <a:ext cx="73" cy="70"/>
              </a:xfrm>
              <a:custGeom>
                <a:avLst/>
                <a:gdLst/>
                <a:ahLst/>
                <a:cxnLst>
                  <a:cxn ang="0">
                    <a:pos x="3" y="9"/>
                  </a:cxn>
                  <a:cxn ang="0">
                    <a:pos x="21" y="3"/>
                  </a:cxn>
                  <a:cxn ang="0">
                    <a:pos x="27" y="21"/>
                  </a:cxn>
                  <a:cxn ang="0">
                    <a:pos x="10" y="27"/>
                  </a:cxn>
                  <a:cxn ang="0">
                    <a:pos x="3" y="9"/>
                  </a:cxn>
                </a:cxnLst>
                <a:rect l="0" t="0" r="r" b="b"/>
                <a:pathLst>
                  <a:path w="31" h="30">
                    <a:moveTo>
                      <a:pt x="3" y="9"/>
                    </a:moveTo>
                    <a:cubicBezTo>
                      <a:pt x="6" y="3"/>
                      <a:pt x="14" y="0"/>
                      <a:pt x="21" y="3"/>
                    </a:cubicBezTo>
                    <a:cubicBezTo>
                      <a:pt x="28" y="6"/>
                      <a:pt x="31" y="14"/>
                      <a:pt x="27" y="21"/>
                    </a:cubicBezTo>
                    <a:cubicBezTo>
                      <a:pt x="24" y="27"/>
                      <a:pt x="16" y="30"/>
                      <a:pt x="10" y="27"/>
                    </a:cubicBezTo>
                    <a:cubicBezTo>
                      <a:pt x="3" y="24"/>
                      <a:pt x="0" y="16"/>
                      <a:pt x="3" y="9"/>
                    </a:cubicBezTo>
                    <a:close/>
                  </a:path>
                </a:pathLst>
              </a:custGeom>
              <a:noFill/>
              <a:ln w="22225" cap="flat">
                <a:solidFill>
                  <a:srgbClr val="A2DCE4"/>
                </a:solidFill>
                <a:prstDash val="solid"/>
                <a:miter lim="800000"/>
                <a:headEnd/>
                <a:tailEnd/>
              </a:ln>
            </p:spPr>
            <p:txBody>
              <a:bodyPr/>
              <a:lstStyle/>
              <a:p>
                <a:endParaRPr lang="cs-CZ"/>
              </a:p>
            </p:txBody>
          </p:sp>
          <p:sp>
            <p:nvSpPr>
              <p:cNvPr id="80975" name="Line 79"/>
              <p:cNvSpPr>
                <a:spLocks noChangeShapeType="1"/>
              </p:cNvSpPr>
              <p:nvPr/>
            </p:nvSpPr>
            <p:spPr bwMode="auto">
              <a:xfrm flipH="1">
                <a:off x="6049" y="2339"/>
                <a:ext cx="38" cy="69"/>
              </a:xfrm>
              <a:prstGeom prst="line">
                <a:avLst/>
              </a:prstGeom>
              <a:noFill/>
              <a:ln w="22225">
                <a:solidFill>
                  <a:srgbClr val="A2DCE4"/>
                </a:solidFill>
                <a:miter lim="800000"/>
                <a:headEnd/>
                <a:tailEnd/>
              </a:ln>
            </p:spPr>
            <p:txBody>
              <a:bodyPr/>
              <a:lstStyle/>
              <a:p>
                <a:endParaRPr lang="cs-CZ"/>
              </a:p>
            </p:txBody>
          </p:sp>
          <p:sp>
            <p:nvSpPr>
              <p:cNvPr id="80976" name="Line 80"/>
              <p:cNvSpPr>
                <a:spLocks noChangeShapeType="1"/>
              </p:cNvSpPr>
              <p:nvPr/>
            </p:nvSpPr>
            <p:spPr bwMode="auto">
              <a:xfrm flipH="1">
                <a:off x="6028" y="2330"/>
                <a:ext cx="38" cy="66"/>
              </a:xfrm>
              <a:prstGeom prst="line">
                <a:avLst/>
              </a:prstGeom>
              <a:noFill/>
              <a:ln w="22225">
                <a:solidFill>
                  <a:srgbClr val="A2DCE4"/>
                </a:solidFill>
                <a:miter lim="800000"/>
                <a:headEnd/>
                <a:tailEnd/>
              </a:ln>
            </p:spPr>
            <p:txBody>
              <a:bodyPr/>
              <a:lstStyle/>
              <a:p>
                <a:endParaRPr lang="cs-CZ"/>
              </a:p>
            </p:txBody>
          </p:sp>
          <p:sp>
            <p:nvSpPr>
              <p:cNvPr id="80977" name="Freeform 81"/>
              <p:cNvSpPr>
                <a:spLocks/>
              </p:cNvSpPr>
              <p:nvPr/>
            </p:nvSpPr>
            <p:spPr bwMode="auto">
              <a:xfrm>
                <a:off x="6125" y="2304"/>
                <a:ext cx="73" cy="73"/>
              </a:xfrm>
              <a:custGeom>
                <a:avLst/>
                <a:gdLst/>
                <a:ahLst/>
                <a:cxnLst>
                  <a:cxn ang="0">
                    <a:pos x="3" y="10"/>
                  </a:cxn>
                  <a:cxn ang="0">
                    <a:pos x="21" y="3"/>
                  </a:cxn>
                  <a:cxn ang="0">
                    <a:pos x="28" y="21"/>
                  </a:cxn>
                  <a:cxn ang="0">
                    <a:pos x="10" y="28"/>
                  </a:cxn>
                  <a:cxn ang="0">
                    <a:pos x="3" y="10"/>
                  </a:cxn>
                </a:cxnLst>
                <a:rect l="0" t="0" r="r" b="b"/>
                <a:pathLst>
                  <a:path w="31" h="31">
                    <a:moveTo>
                      <a:pt x="3" y="10"/>
                    </a:moveTo>
                    <a:cubicBezTo>
                      <a:pt x="7" y="3"/>
                      <a:pt x="15" y="0"/>
                      <a:pt x="21" y="3"/>
                    </a:cubicBezTo>
                    <a:cubicBezTo>
                      <a:pt x="28" y="7"/>
                      <a:pt x="31" y="15"/>
                      <a:pt x="28" y="21"/>
                    </a:cubicBezTo>
                    <a:cubicBezTo>
                      <a:pt x="24" y="28"/>
                      <a:pt x="16" y="31"/>
                      <a:pt x="10" y="28"/>
                    </a:cubicBezTo>
                    <a:cubicBezTo>
                      <a:pt x="3" y="24"/>
                      <a:pt x="0" y="16"/>
                      <a:pt x="3" y="10"/>
                    </a:cubicBezTo>
                    <a:close/>
                  </a:path>
                </a:pathLst>
              </a:custGeom>
              <a:noFill/>
              <a:ln w="22225" cap="flat">
                <a:solidFill>
                  <a:srgbClr val="A2DCE4"/>
                </a:solidFill>
                <a:prstDash val="solid"/>
                <a:miter lim="800000"/>
                <a:headEnd/>
                <a:tailEnd/>
              </a:ln>
            </p:spPr>
            <p:txBody>
              <a:bodyPr/>
              <a:lstStyle/>
              <a:p>
                <a:endParaRPr lang="cs-CZ"/>
              </a:p>
            </p:txBody>
          </p:sp>
          <p:sp>
            <p:nvSpPr>
              <p:cNvPr id="80978" name="Line 82"/>
              <p:cNvSpPr>
                <a:spLocks noChangeShapeType="1"/>
              </p:cNvSpPr>
              <p:nvPr/>
            </p:nvSpPr>
            <p:spPr bwMode="auto">
              <a:xfrm flipH="1">
                <a:off x="6118" y="2372"/>
                <a:ext cx="40" cy="69"/>
              </a:xfrm>
              <a:prstGeom prst="line">
                <a:avLst/>
              </a:prstGeom>
              <a:noFill/>
              <a:ln w="22225">
                <a:solidFill>
                  <a:srgbClr val="A2DCE4"/>
                </a:solidFill>
                <a:miter lim="800000"/>
                <a:headEnd/>
                <a:tailEnd/>
              </a:ln>
            </p:spPr>
            <p:txBody>
              <a:bodyPr/>
              <a:lstStyle/>
              <a:p>
                <a:endParaRPr lang="cs-CZ"/>
              </a:p>
            </p:txBody>
          </p:sp>
          <p:sp>
            <p:nvSpPr>
              <p:cNvPr id="80979" name="Line 83"/>
              <p:cNvSpPr>
                <a:spLocks noChangeShapeType="1"/>
              </p:cNvSpPr>
              <p:nvPr/>
            </p:nvSpPr>
            <p:spPr bwMode="auto">
              <a:xfrm flipH="1">
                <a:off x="6097" y="2363"/>
                <a:ext cx="40" cy="68"/>
              </a:xfrm>
              <a:prstGeom prst="line">
                <a:avLst/>
              </a:prstGeom>
              <a:noFill/>
              <a:ln w="22225">
                <a:solidFill>
                  <a:srgbClr val="A2DCE4"/>
                </a:solidFill>
                <a:miter lim="800000"/>
                <a:headEnd/>
                <a:tailEnd/>
              </a:ln>
            </p:spPr>
            <p:txBody>
              <a:bodyPr/>
              <a:lstStyle/>
              <a:p>
                <a:endParaRPr lang="cs-CZ"/>
              </a:p>
            </p:txBody>
          </p:sp>
          <p:sp>
            <p:nvSpPr>
              <p:cNvPr id="80980" name="Freeform 84"/>
              <p:cNvSpPr>
                <a:spLocks/>
              </p:cNvSpPr>
              <p:nvPr/>
            </p:nvSpPr>
            <p:spPr bwMode="auto">
              <a:xfrm>
                <a:off x="6196" y="2339"/>
                <a:ext cx="73" cy="71"/>
              </a:xfrm>
              <a:custGeom>
                <a:avLst/>
                <a:gdLst/>
                <a:ahLst/>
                <a:cxnLst>
                  <a:cxn ang="0">
                    <a:pos x="3" y="9"/>
                  </a:cxn>
                  <a:cxn ang="0">
                    <a:pos x="22" y="3"/>
                  </a:cxn>
                  <a:cxn ang="0">
                    <a:pos x="28" y="21"/>
                  </a:cxn>
                  <a:cxn ang="0">
                    <a:pos x="10" y="27"/>
                  </a:cxn>
                  <a:cxn ang="0">
                    <a:pos x="3" y="9"/>
                  </a:cxn>
                </a:cxnLst>
                <a:rect l="0" t="0" r="r" b="b"/>
                <a:pathLst>
                  <a:path w="31" h="30">
                    <a:moveTo>
                      <a:pt x="3" y="9"/>
                    </a:moveTo>
                    <a:cubicBezTo>
                      <a:pt x="7" y="3"/>
                      <a:pt x="15" y="0"/>
                      <a:pt x="22" y="3"/>
                    </a:cubicBezTo>
                    <a:cubicBezTo>
                      <a:pt x="28" y="6"/>
                      <a:pt x="31" y="14"/>
                      <a:pt x="28" y="21"/>
                    </a:cubicBezTo>
                    <a:cubicBezTo>
                      <a:pt x="24" y="28"/>
                      <a:pt x="16" y="30"/>
                      <a:pt x="10" y="27"/>
                    </a:cubicBezTo>
                    <a:cubicBezTo>
                      <a:pt x="3" y="24"/>
                      <a:pt x="0" y="16"/>
                      <a:pt x="3" y="9"/>
                    </a:cubicBezTo>
                    <a:close/>
                  </a:path>
                </a:pathLst>
              </a:custGeom>
              <a:noFill/>
              <a:ln w="22225" cap="flat">
                <a:solidFill>
                  <a:srgbClr val="A2DCE4"/>
                </a:solidFill>
                <a:prstDash val="solid"/>
                <a:miter lim="800000"/>
                <a:headEnd/>
                <a:tailEnd/>
              </a:ln>
            </p:spPr>
            <p:txBody>
              <a:bodyPr/>
              <a:lstStyle/>
              <a:p>
                <a:endParaRPr lang="cs-CZ"/>
              </a:p>
            </p:txBody>
          </p:sp>
          <p:sp>
            <p:nvSpPr>
              <p:cNvPr id="80981" name="Line 85"/>
              <p:cNvSpPr>
                <a:spLocks noChangeShapeType="1"/>
              </p:cNvSpPr>
              <p:nvPr/>
            </p:nvSpPr>
            <p:spPr bwMode="auto">
              <a:xfrm flipH="1">
                <a:off x="6189" y="2408"/>
                <a:ext cx="40" cy="66"/>
              </a:xfrm>
              <a:prstGeom prst="line">
                <a:avLst/>
              </a:prstGeom>
              <a:noFill/>
              <a:ln w="22225">
                <a:solidFill>
                  <a:srgbClr val="A2DCE4"/>
                </a:solidFill>
                <a:miter lim="800000"/>
                <a:headEnd/>
                <a:tailEnd/>
              </a:ln>
            </p:spPr>
            <p:txBody>
              <a:bodyPr/>
              <a:lstStyle/>
              <a:p>
                <a:endParaRPr lang="cs-CZ"/>
              </a:p>
            </p:txBody>
          </p:sp>
          <p:sp>
            <p:nvSpPr>
              <p:cNvPr id="80982" name="Line 86"/>
              <p:cNvSpPr>
                <a:spLocks noChangeShapeType="1"/>
              </p:cNvSpPr>
              <p:nvPr/>
            </p:nvSpPr>
            <p:spPr bwMode="auto">
              <a:xfrm flipH="1">
                <a:off x="6167" y="2398"/>
                <a:ext cx="41" cy="66"/>
              </a:xfrm>
              <a:prstGeom prst="line">
                <a:avLst/>
              </a:prstGeom>
              <a:noFill/>
              <a:ln w="22225">
                <a:solidFill>
                  <a:srgbClr val="A2DCE4"/>
                </a:solidFill>
                <a:miter lim="800000"/>
                <a:headEnd/>
                <a:tailEnd/>
              </a:ln>
            </p:spPr>
            <p:txBody>
              <a:bodyPr/>
              <a:lstStyle/>
              <a:p>
                <a:endParaRPr lang="cs-CZ"/>
              </a:p>
            </p:txBody>
          </p:sp>
          <p:sp>
            <p:nvSpPr>
              <p:cNvPr id="80983" name="Freeform 87"/>
              <p:cNvSpPr>
                <a:spLocks/>
              </p:cNvSpPr>
              <p:nvPr/>
            </p:nvSpPr>
            <p:spPr bwMode="auto">
              <a:xfrm>
                <a:off x="6267" y="2374"/>
                <a:ext cx="73" cy="71"/>
              </a:xfrm>
              <a:custGeom>
                <a:avLst/>
                <a:gdLst/>
                <a:ahLst/>
                <a:cxnLst>
                  <a:cxn ang="0">
                    <a:pos x="3" y="9"/>
                  </a:cxn>
                  <a:cxn ang="0">
                    <a:pos x="22" y="3"/>
                  </a:cxn>
                  <a:cxn ang="0">
                    <a:pos x="27" y="21"/>
                  </a:cxn>
                  <a:cxn ang="0">
                    <a:pos x="9" y="27"/>
                  </a:cxn>
                  <a:cxn ang="0">
                    <a:pos x="3" y="9"/>
                  </a:cxn>
                </a:cxnLst>
                <a:rect l="0" t="0" r="r" b="b"/>
                <a:pathLst>
                  <a:path w="31" h="30">
                    <a:moveTo>
                      <a:pt x="3" y="9"/>
                    </a:moveTo>
                    <a:cubicBezTo>
                      <a:pt x="7" y="2"/>
                      <a:pt x="15" y="0"/>
                      <a:pt x="22" y="3"/>
                    </a:cubicBezTo>
                    <a:cubicBezTo>
                      <a:pt x="28" y="7"/>
                      <a:pt x="31" y="15"/>
                      <a:pt x="27" y="21"/>
                    </a:cubicBezTo>
                    <a:cubicBezTo>
                      <a:pt x="24" y="28"/>
                      <a:pt x="16" y="30"/>
                      <a:pt x="9" y="27"/>
                    </a:cubicBezTo>
                    <a:cubicBezTo>
                      <a:pt x="3" y="24"/>
                      <a:pt x="0" y="16"/>
                      <a:pt x="3" y="9"/>
                    </a:cubicBezTo>
                    <a:close/>
                  </a:path>
                </a:pathLst>
              </a:custGeom>
              <a:noFill/>
              <a:ln w="22225" cap="flat">
                <a:solidFill>
                  <a:srgbClr val="A2DCE4"/>
                </a:solidFill>
                <a:prstDash val="solid"/>
                <a:miter lim="800000"/>
                <a:headEnd/>
                <a:tailEnd/>
              </a:ln>
            </p:spPr>
            <p:txBody>
              <a:bodyPr/>
              <a:lstStyle/>
              <a:p>
                <a:endParaRPr lang="cs-CZ"/>
              </a:p>
            </p:txBody>
          </p:sp>
          <p:sp>
            <p:nvSpPr>
              <p:cNvPr id="80984" name="Line 88"/>
              <p:cNvSpPr>
                <a:spLocks noChangeShapeType="1"/>
              </p:cNvSpPr>
              <p:nvPr/>
            </p:nvSpPr>
            <p:spPr bwMode="auto">
              <a:xfrm flipH="1">
                <a:off x="6257" y="2443"/>
                <a:ext cx="40" cy="66"/>
              </a:xfrm>
              <a:prstGeom prst="line">
                <a:avLst/>
              </a:prstGeom>
              <a:noFill/>
              <a:ln w="22225">
                <a:solidFill>
                  <a:srgbClr val="A2DCE4"/>
                </a:solidFill>
                <a:miter lim="800000"/>
                <a:headEnd/>
                <a:tailEnd/>
              </a:ln>
            </p:spPr>
            <p:txBody>
              <a:bodyPr/>
              <a:lstStyle/>
              <a:p>
                <a:endParaRPr lang="cs-CZ"/>
              </a:p>
            </p:txBody>
          </p:sp>
          <p:sp>
            <p:nvSpPr>
              <p:cNvPr id="80985" name="Line 89"/>
              <p:cNvSpPr>
                <a:spLocks noChangeShapeType="1"/>
              </p:cNvSpPr>
              <p:nvPr/>
            </p:nvSpPr>
            <p:spPr bwMode="auto">
              <a:xfrm flipH="1">
                <a:off x="6238" y="2434"/>
                <a:ext cx="38" cy="66"/>
              </a:xfrm>
              <a:prstGeom prst="line">
                <a:avLst/>
              </a:prstGeom>
              <a:noFill/>
              <a:ln w="22225">
                <a:solidFill>
                  <a:srgbClr val="A2DCE4"/>
                </a:solidFill>
                <a:miter lim="800000"/>
                <a:headEnd/>
                <a:tailEnd/>
              </a:ln>
            </p:spPr>
            <p:txBody>
              <a:bodyPr/>
              <a:lstStyle/>
              <a:p>
                <a:endParaRPr lang="cs-CZ"/>
              </a:p>
            </p:txBody>
          </p:sp>
          <p:sp>
            <p:nvSpPr>
              <p:cNvPr id="80986" name="Freeform 90"/>
              <p:cNvSpPr>
                <a:spLocks/>
              </p:cNvSpPr>
              <p:nvPr/>
            </p:nvSpPr>
            <p:spPr bwMode="auto">
              <a:xfrm>
                <a:off x="6338" y="2410"/>
                <a:ext cx="73" cy="73"/>
              </a:xfrm>
              <a:custGeom>
                <a:avLst/>
                <a:gdLst/>
                <a:ahLst/>
                <a:cxnLst>
                  <a:cxn ang="0">
                    <a:pos x="3" y="9"/>
                  </a:cxn>
                  <a:cxn ang="0">
                    <a:pos x="21" y="4"/>
                  </a:cxn>
                  <a:cxn ang="0">
                    <a:pos x="27" y="22"/>
                  </a:cxn>
                  <a:cxn ang="0">
                    <a:pos x="9" y="27"/>
                  </a:cxn>
                  <a:cxn ang="0">
                    <a:pos x="3" y="9"/>
                  </a:cxn>
                </a:cxnLst>
                <a:rect l="0" t="0" r="r" b="b"/>
                <a:pathLst>
                  <a:path w="31" h="31">
                    <a:moveTo>
                      <a:pt x="3" y="9"/>
                    </a:moveTo>
                    <a:cubicBezTo>
                      <a:pt x="7" y="3"/>
                      <a:pt x="15" y="0"/>
                      <a:pt x="21" y="4"/>
                    </a:cubicBezTo>
                    <a:cubicBezTo>
                      <a:pt x="28" y="7"/>
                      <a:pt x="31" y="15"/>
                      <a:pt x="27" y="22"/>
                    </a:cubicBezTo>
                    <a:cubicBezTo>
                      <a:pt x="24" y="28"/>
                      <a:pt x="16" y="31"/>
                      <a:pt x="9" y="27"/>
                    </a:cubicBezTo>
                    <a:cubicBezTo>
                      <a:pt x="2" y="24"/>
                      <a:pt x="0" y="16"/>
                      <a:pt x="3" y="9"/>
                    </a:cubicBezTo>
                    <a:close/>
                  </a:path>
                </a:pathLst>
              </a:custGeom>
              <a:noFill/>
              <a:ln w="22225" cap="flat">
                <a:solidFill>
                  <a:srgbClr val="A2DCE4"/>
                </a:solidFill>
                <a:prstDash val="solid"/>
                <a:miter lim="800000"/>
                <a:headEnd/>
                <a:tailEnd/>
              </a:ln>
            </p:spPr>
            <p:txBody>
              <a:bodyPr/>
              <a:lstStyle/>
              <a:p>
                <a:endParaRPr lang="cs-CZ"/>
              </a:p>
            </p:txBody>
          </p:sp>
          <p:sp>
            <p:nvSpPr>
              <p:cNvPr id="80987" name="Line 91"/>
              <p:cNvSpPr>
                <a:spLocks noChangeShapeType="1"/>
              </p:cNvSpPr>
              <p:nvPr/>
            </p:nvSpPr>
            <p:spPr bwMode="auto">
              <a:xfrm flipH="1">
                <a:off x="6328" y="2478"/>
                <a:ext cx="40" cy="67"/>
              </a:xfrm>
              <a:prstGeom prst="line">
                <a:avLst/>
              </a:prstGeom>
              <a:noFill/>
              <a:ln w="22225">
                <a:solidFill>
                  <a:srgbClr val="A2DCE4"/>
                </a:solidFill>
                <a:miter lim="800000"/>
                <a:headEnd/>
                <a:tailEnd/>
              </a:ln>
            </p:spPr>
            <p:txBody>
              <a:bodyPr/>
              <a:lstStyle/>
              <a:p>
                <a:endParaRPr lang="cs-CZ"/>
              </a:p>
            </p:txBody>
          </p:sp>
          <p:sp>
            <p:nvSpPr>
              <p:cNvPr id="80988" name="Line 92"/>
              <p:cNvSpPr>
                <a:spLocks noChangeShapeType="1"/>
              </p:cNvSpPr>
              <p:nvPr/>
            </p:nvSpPr>
            <p:spPr bwMode="auto">
              <a:xfrm flipH="1">
                <a:off x="6307" y="2469"/>
                <a:ext cx="40" cy="66"/>
              </a:xfrm>
              <a:prstGeom prst="line">
                <a:avLst/>
              </a:prstGeom>
              <a:noFill/>
              <a:ln w="22225">
                <a:solidFill>
                  <a:srgbClr val="A2DCE4"/>
                </a:solidFill>
                <a:miter lim="800000"/>
                <a:headEnd/>
                <a:tailEnd/>
              </a:ln>
            </p:spPr>
            <p:txBody>
              <a:bodyPr/>
              <a:lstStyle/>
              <a:p>
                <a:endParaRPr lang="cs-CZ"/>
              </a:p>
            </p:txBody>
          </p:sp>
          <p:sp>
            <p:nvSpPr>
              <p:cNvPr id="80989" name="Freeform 93"/>
              <p:cNvSpPr>
                <a:spLocks/>
              </p:cNvSpPr>
              <p:nvPr/>
            </p:nvSpPr>
            <p:spPr bwMode="auto">
              <a:xfrm>
                <a:off x="6406" y="2448"/>
                <a:ext cx="73" cy="71"/>
              </a:xfrm>
              <a:custGeom>
                <a:avLst/>
                <a:gdLst/>
                <a:ahLst/>
                <a:cxnLst>
                  <a:cxn ang="0">
                    <a:pos x="4" y="9"/>
                  </a:cxn>
                  <a:cxn ang="0">
                    <a:pos x="22" y="3"/>
                  </a:cxn>
                  <a:cxn ang="0">
                    <a:pos x="28" y="21"/>
                  </a:cxn>
                  <a:cxn ang="0">
                    <a:pos x="9" y="27"/>
                  </a:cxn>
                  <a:cxn ang="0">
                    <a:pos x="4" y="9"/>
                  </a:cxn>
                </a:cxnLst>
                <a:rect l="0" t="0" r="r" b="b"/>
                <a:pathLst>
                  <a:path w="31" h="30">
                    <a:moveTo>
                      <a:pt x="4" y="9"/>
                    </a:moveTo>
                    <a:cubicBezTo>
                      <a:pt x="7" y="2"/>
                      <a:pt x="16" y="0"/>
                      <a:pt x="22" y="3"/>
                    </a:cubicBezTo>
                    <a:cubicBezTo>
                      <a:pt x="29" y="7"/>
                      <a:pt x="31" y="15"/>
                      <a:pt x="28" y="21"/>
                    </a:cubicBezTo>
                    <a:cubicBezTo>
                      <a:pt x="24" y="28"/>
                      <a:pt x="16" y="30"/>
                      <a:pt x="9" y="27"/>
                    </a:cubicBezTo>
                    <a:cubicBezTo>
                      <a:pt x="3" y="23"/>
                      <a:pt x="0" y="15"/>
                      <a:pt x="4" y="9"/>
                    </a:cubicBezTo>
                    <a:close/>
                  </a:path>
                </a:pathLst>
              </a:custGeom>
              <a:noFill/>
              <a:ln w="22225" cap="flat">
                <a:solidFill>
                  <a:srgbClr val="A2DCE4"/>
                </a:solidFill>
                <a:prstDash val="solid"/>
                <a:miter lim="800000"/>
                <a:headEnd/>
                <a:tailEnd/>
              </a:ln>
            </p:spPr>
            <p:txBody>
              <a:bodyPr/>
              <a:lstStyle/>
              <a:p>
                <a:endParaRPr lang="cs-CZ"/>
              </a:p>
            </p:txBody>
          </p:sp>
          <p:sp>
            <p:nvSpPr>
              <p:cNvPr id="80990" name="Line 94"/>
              <p:cNvSpPr>
                <a:spLocks noChangeShapeType="1"/>
              </p:cNvSpPr>
              <p:nvPr/>
            </p:nvSpPr>
            <p:spPr bwMode="auto">
              <a:xfrm flipH="1">
                <a:off x="6397" y="2516"/>
                <a:ext cx="40" cy="66"/>
              </a:xfrm>
              <a:prstGeom prst="line">
                <a:avLst/>
              </a:prstGeom>
              <a:noFill/>
              <a:ln w="22225">
                <a:solidFill>
                  <a:srgbClr val="A2DCE4"/>
                </a:solidFill>
                <a:miter lim="800000"/>
                <a:headEnd/>
                <a:tailEnd/>
              </a:ln>
            </p:spPr>
            <p:txBody>
              <a:bodyPr/>
              <a:lstStyle/>
              <a:p>
                <a:endParaRPr lang="cs-CZ"/>
              </a:p>
            </p:txBody>
          </p:sp>
          <p:sp>
            <p:nvSpPr>
              <p:cNvPr id="80991" name="Line 95"/>
              <p:cNvSpPr>
                <a:spLocks noChangeShapeType="1"/>
              </p:cNvSpPr>
              <p:nvPr/>
            </p:nvSpPr>
            <p:spPr bwMode="auto">
              <a:xfrm flipH="1">
                <a:off x="6375" y="2504"/>
                <a:ext cx="43" cy="67"/>
              </a:xfrm>
              <a:prstGeom prst="line">
                <a:avLst/>
              </a:prstGeom>
              <a:noFill/>
              <a:ln w="22225">
                <a:solidFill>
                  <a:srgbClr val="A2DCE4"/>
                </a:solidFill>
                <a:miter lim="800000"/>
                <a:headEnd/>
                <a:tailEnd/>
              </a:ln>
            </p:spPr>
            <p:txBody>
              <a:bodyPr/>
              <a:lstStyle/>
              <a:p>
                <a:endParaRPr lang="cs-CZ"/>
              </a:p>
            </p:txBody>
          </p:sp>
          <p:sp>
            <p:nvSpPr>
              <p:cNvPr id="80992" name="Freeform 96"/>
              <p:cNvSpPr>
                <a:spLocks/>
              </p:cNvSpPr>
              <p:nvPr/>
            </p:nvSpPr>
            <p:spPr bwMode="auto">
              <a:xfrm>
                <a:off x="6477" y="2486"/>
                <a:ext cx="73" cy="70"/>
              </a:xfrm>
              <a:custGeom>
                <a:avLst/>
                <a:gdLst/>
                <a:ahLst/>
                <a:cxnLst>
                  <a:cxn ang="0">
                    <a:pos x="3" y="9"/>
                  </a:cxn>
                  <a:cxn ang="0">
                    <a:pos x="22" y="3"/>
                  </a:cxn>
                  <a:cxn ang="0">
                    <a:pos x="27" y="22"/>
                  </a:cxn>
                  <a:cxn ang="0">
                    <a:pos x="9" y="27"/>
                  </a:cxn>
                  <a:cxn ang="0">
                    <a:pos x="3" y="9"/>
                  </a:cxn>
                </a:cxnLst>
                <a:rect l="0" t="0" r="r" b="b"/>
                <a:pathLst>
                  <a:path w="31" h="30">
                    <a:moveTo>
                      <a:pt x="3" y="9"/>
                    </a:moveTo>
                    <a:cubicBezTo>
                      <a:pt x="7" y="2"/>
                      <a:pt x="15" y="0"/>
                      <a:pt x="22" y="3"/>
                    </a:cubicBezTo>
                    <a:cubicBezTo>
                      <a:pt x="28" y="7"/>
                      <a:pt x="31" y="15"/>
                      <a:pt x="27" y="22"/>
                    </a:cubicBezTo>
                    <a:cubicBezTo>
                      <a:pt x="23" y="28"/>
                      <a:pt x="15" y="30"/>
                      <a:pt x="9" y="27"/>
                    </a:cubicBezTo>
                    <a:cubicBezTo>
                      <a:pt x="2" y="23"/>
                      <a:pt x="0" y="15"/>
                      <a:pt x="3" y="9"/>
                    </a:cubicBezTo>
                    <a:close/>
                  </a:path>
                </a:pathLst>
              </a:custGeom>
              <a:noFill/>
              <a:ln w="22225" cap="flat">
                <a:solidFill>
                  <a:srgbClr val="A2DCE4"/>
                </a:solidFill>
                <a:prstDash val="solid"/>
                <a:miter lim="800000"/>
                <a:headEnd/>
                <a:tailEnd/>
              </a:ln>
            </p:spPr>
            <p:txBody>
              <a:bodyPr/>
              <a:lstStyle/>
              <a:p>
                <a:endParaRPr lang="cs-CZ"/>
              </a:p>
            </p:txBody>
          </p:sp>
          <p:sp>
            <p:nvSpPr>
              <p:cNvPr id="80993" name="Line 97"/>
              <p:cNvSpPr>
                <a:spLocks noChangeShapeType="1"/>
              </p:cNvSpPr>
              <p:nvPr/>
            </p:nvSpPr>
            <p:spPr bwMode="auto">
              <a:xfrm flipH="1">
                <a:off x="6465" y="2554"/>
                <a:ext cx="43" cy="66"/>
              </a:xfrm>
              <a:prstGeom prst="line">
                <a:avLst/>
              </a:prstGeom>
              <a:noFill/>
              <a:ln w="22225">
                <a:solidFill>
                  <a:srgbClr val="A2DCE4"/>
                </a:solidFill>
                <a:miter lim="800000"/>
                <a:headEnd/>
                <a:tailEnd/>
              </a:ln>
            </p:spPr>
            <p:txBody>
              <a:bodyPr/>
              <a:lstStyle/>
              <a:p>
                <a:endParaRPr lang="cs-CZ"/>
              </a:p>
            </p:txBody>
          </p:sp>
          <p:sp>
            <p:nvSpPr>
              <p:cNvPr id="80994" name="Line 98"/>
              <p:cNvSpPr>
                <a:spLocks noChangeShapeType="1"/>
              </p:cNvSpPr>
              <p:nvPr/>
            </p:nvSpPr>
            <p:spPr bwMode="auto">
              <a:xfrm flipH="1">
                <a:off x="6444" y="2542"/>
                <a:ext cx="42" cy="66"/>
              </a:xfrm>
              <a:prstGeom prst="line">
                <a:avLst/>
              </a:prstGeom>
              <a:noFill/>
              <a:ln w="22225">
                <a:solidFill>
                  <a:srgbClr val="A2DCE4"/>
                </a:solidFill>
                <a:miter lim="800000"/>
                <a:headEnd/>
                <a:tailEnd/>
              </a:ln>
            </p:spPr>
            <p:txBody>
              <a:bodyPr/>
              <a:lstStyle/>
              <a:p>
                <a:endParaRPr lang="cs-CZ"/>
              </a:p>
            </p:txBody>
          </p:sp>
          <p:sp>
            <p:nvSpPr>
              <p:cNvPr id="80995" name="Freeform 99"/>
              <p:cNvSpPr>
                <a:spLocks/>
              </p:cNvSpPr>
              <p:nvPr/>
            </p:nvSpPr>
            <p:spPr bwMode="auto">
              <a:xfrm>
                <a:off x="2778" y="1777"/>
                <a:ext cx="63" cy="64"/>
              </a:xfrm>
              <a:custGeom>
                <a:avLst/>
                <a:gdLst/>
                <a:ahLst/>
                <a:cxnLst>
                  <a:cxn ang="0">
                    <a:pos x="27" y="13"/>
                  </a:cxn>
                  <a:cxn ang="0">
                    <a:pos x="14" y="27"/>
                  </a:cxn>
                  <a:cxn ang="0">
                    <a:pos x="1" y="13"/>
                  </a:cxn>
                  <a:cxn ang="0">
                    <a:pos x="14" y="0"/>
                  </a:cxn>
                  <a:cxn ang="0">
                    <a:pos x="27" y="13"/>
                  </a:cxn>
                </a:cxnLst>
                <a:rect l="0" t="0" r="r" b="b"/>
                <a:pathLst>
                  <a:path w="27" h="27">
                    <a:moveTo>
                      <a:pt x="27" y="13"/>
                    </a:moveTo>
                    <a:cubicBezTo>
                      <a:pt x="27" y="20"/>
                      <a:pt x="22" y="27"/>
                      <a:pt x="14" y="27"/>
                    </a:cubicBezTo>
                    <a:cubicBezTo>
                      <a:pt x="7" y="27"/>
                      <a:pt x="1" y="21"/>
                      <a:pt x="1" y="13"/>
                    </a:cubicBezTo>
                    <a:cubicBezTo>
                      <a:pt x="0" y="6"/>
                      <a:pt x="6" y="0"/>
                      <a:pt x="14" y="0"/>
                    </a:cubicBezTo>
                    <a:cubicBezTo>
                      <a:pt x="21" y="0"/>
                      <a:pt x="27" y="6"/>
                      <a:pt x="27" y="13"/>
                    </a:cubicBezTo>
                    <a:close/>
                  </a:path>
                </a:pathLst>
              </a:custGeom>
              <a:noFill/>
              <a:ln w="22225" cap="flat">
                <a:solidFill>
                  <a:srgbClr val="A2DCE4"/>
                </a:solidFill>
                <a:prstDash val="solid"/>
                <a:miter lim="800000"/>
                <a:headEnd/>
                <a:tailEnd/>
              </a:ln>
            </p:spPr>
            <p:txBody>
              <a:bodyPr/>
              <a:lstStyle/>
              <a:p>
                <a:endParaRPr lang="cs-CZ"/>
              </a:p>
            </p:txBody>
          </p:sp>
          <p:sp>
            <p:nvSpPr>
              <p:cNvPr id="80996" name="Line 100"/>
              <p:cNvSpPr>
                <a:spLocks noChangeShapeType="1"/>
              </p:cNvSpPr>
              <p:nvPr/>
            </p:nvSpPr>
            <p:spPr bwMode="auto">
              <a:xfrm flipV="1">
                <a:off x="2799" y="1699"/>
                <a:ext cx="5" cy="78"/>
              </a:xfrm>
              <a:prstGeom prst="line">
                <a:avLst/>
              </a:prstGeom>
              <a:noFill/>
              <a:ln w="22225">
                <a:solidFill>
                  <a:srgbClr val="A2DCE4"/>
                </a:solidFill>
                <a:miter lim="800000"/>
                <a:headEnd/>
                <a:tailEnd/>
              </a:ln>
            </p:spPr>
            <p:txBody>
              <a:bodyPr/>
              <a:lstStyle/>
              <a:p>
                <a:endParaRPr lang="cs-CZ"/>
              </a:p>
            </p:txBody>
          </p:sp>
          <p:sp>
            <p:nvSpPr>
              <p:cNvPr id="80997" name="Line 101"/>
              <p:cNvSpPr>
                <a:spLocks noChangeShapeType="1"/>
              </p:cNvSpPr>
              <p:nvPr/>
            </p:nvSpPr>
            <p:spPr bwMode="auto">
              <a:xfrm flipV="1">
                <a:off x="2823" y="1699"/>
                <a:ext cx="4" cy="78"/>
              </a:xfrm>
              <a:prstGeom prst="line">
                <a:avLst/>
              </a:prstGeom>
              <a:noFill/>
              <a:ln w="22225">
                <a:solidFill>
                  <a:srgbClr val="A2DCE4"/>
                </a:solidFill>
                <a:miter lim="800000"/>
                <a:headEnd/>
                <a:tailEnd/>
              </a:ln>
            </p:spPr>
            <p:txBody>
              <a:bodyPr/>
              <a:lstStyle/>
              <a:p>
                <a:endParaRPr lang="cs-CZ"/>
              </a:p>
            </p:txBody>
          </p:sp>
          <p:sp>
            <p:nvSpPr>
              <p:cNvPr id="80998" name="Freeform 102"/>
              <p:cNvSpPr>
                <a:spLocks/>
              </p:cNvSpPr>
              <p:nvPr/>
            </p:nvSpPr>
            <p:spPr bwMode="auto">
              <a:xfrm>
                <a:off x="2707" y="1777"/>
                <a:ext cx="64" cy="64"/>
              </a:xfrm>
              <a:custGeom>
                <a:avLst/>
                <a:gdLst/>
                <a:ahLst/>
                <a:cxnLst>
                  <a:cxn ang="0">
                    <a:pos x="27" y="13"/>
                  </a:cxn>
                  <a:cxn ang="0">
                    <a:pos x="13" y="27"/>
                  </a:cxn>
                  <a:cxn ang="0">
                    <a:pos x="0" y="14"/>
                  </a:cxn>
                  <a:cxn ang="0">
                    <a:pos x="13" y="0"/>
                  </a:cxn>
                  <a:cxn ang="0">
                    <a:pos x="27" y="13"/>
                  </a:cxn>
                </a:cxnLst>
                <a:rect l="0" t="0" r="r" b="b"/>
                <a:pathLst>
                  <a:path w="27" h="27">
                    <a:moveTo>
                      <a:pt x="27" y="13"/>
                    </a:moveTo>
                    <a:cubicBezTo>
                      <a:pt x="27" y="20"/>
                      <a:pt x="21" y="27"/>
                      <a:pt x="13" y="27"/>
                    </a:cubicBezTo>
                    <a:cubicBezTo>
                      <a:pt x="6" y="27"/>
                      <a:pt x="0" y="21"/>
                      <a:pt x="0" y="14"/>
                    </a:cubicBezTo>
                    <a:cubicBezTo>
                      <a:pt x="0" y="6"/>
                      <a:pt x="5" y="0"/>
                      <a:pt x="13" y="0"/>
                    </a:cubicBezTo>
                    <a:cubicBezTo>
                      <a:pt x="20" y="0"/>
                      <a:pt x="26" y="6"/>
                      <a:pt x="27" y="13"/>
                    </a:cubicBezTo>
                    <a:close/>
                  </a:path>
                </a:pathLst>
              </a:custGeom>
              <a:noFill/>
              <a:ln w="22225" cap="flat">
                <a:solidFill>
                  <a:srgbClr val="A2DCE4"/>
                </a:solidFill>
                <a:prstDash val="solid"/>
                <a:miter lim="800000"/>
                <a:headEnd/>
                <a:tailEnd/>
              </a:ln>
            </p:spPr>
            <p:txBody>
              <a:bodyPr/>
              <a:lstStyle/>
              <a:p>
                <a:endParaRPr lang="cs-CZ"/>
              </a:p>
            </p:txBody>
          </p:sp>
          <p:sp>
            <p:nvSpPr>
              <p:cNvPr id="80999" name="Line 103"/>
              <p:cNvSpPr>
                <a:spLocks noChangeShapeType="1"/>
              </p:cNvSpPr>
              <p:nvPr/>
            </p:nvSpPr>
            <p:spPr bwMode="auto">
              <a:xfrm flipV="1">
                <a:off x="2726" y="1699"/>
                <a:ext cx="4" cy="78"/>
              </a:xfrm>
              <a:prstGeom prst="line">
                <a:avLst/>
              </a:prstGeom>
              <a:noFill/>
              <a:ln w="22225">
                <a:solidFill>
                  <a:srgbClr val="A2DCE4"/>
                </a:solidFill>
                <a:miter lim="800000"/>
                <a:headEnd/>
                <a:tailEnd/>
              </a:ln>
            </p:spPr>
            <p:txBody>
              <a:bodyPr/>
              <a:lstStyle/>
              <a:p>
                <a:endParaRPr lang="cs-CZ"/>
              </a:p>
            </p:txBody>
          </p:sp>
          <p:sp>
            <p:nvSpPr>
              <p:cNvPr id="81000" name="Line 104"/>
              <p:cNvSpPr>
                <a:spLocks noChangeShapeType="1"/>
              </p:cNvSpPr>
              <p:nvPr/>
            </p:nvSpPr>
            <p:spPr bwMode="auto">
              <a:xfrm flipV="1">
                <a:off x="2749" y="1699"/>
                <a:ext cx="5" cy="78"/>
              </a:xfrm>
              <a:prstGeom prst="line">
                <a:avLst/>
              </a:prstGeom>
              <a:noFill/>
              <a:ln w="22225">
                <a:solidFill>
                  <a:srgbClr val="A2DCE4"/>
                </a:solidFill>
                <a:miter lim="800000"/>
                <a:headEnd/>
                <a:tailEnd/>
              </a:ln>
            </p:spPr>
            <p:txBody>
              <a:bodyPr/>
              <a:lstStyle/>
              <a:p>
                <a:endParaRPr lang="cs-CZ"/>
              </a:p>
            </p:txBody>
          </p:sp>
          <p:sp>
            <p:nvSpPr>
              <p:cNvPr id="81001" name="Freeform 105"/>
              <p:cNvSpPr>
                <a:spLocks/>
              </p:cNvSpPr>
              <p:nvPr/>
            </p:nvSpPr>
            <p:spPr bwMode="auto">
              <a:xfrm>
                <a:off x="2634" y="1777"/>
                <a:ext cx="63" cy="64"/>
              </a:xfrm>
              <a:custGeom>
                <a:avLst/>
                <a:gdLst/>
                <a:ahLst/>
                <a:cxnLst>
                  <a:cxn ang="0">
                    <a:pos x="27" y="13"/>
                  </a:cxn>
                  <a:cxn ang="0">
                    <a:pos x="14" y="27"/>
                  </a:cxn>
                  <a:cxn ang="0">
                    <a:pos x="0" y="14"/>
                  </a:cxn>
                  <a:cxn ang="0">
                    <a:pos x="13" y="0"/>
                  </a:cxn>
                  <a:cxn ang="0">
                    <a:pos x="27" y="13"/>
                  </a:cxn>
                </a:cxnLst>
                <a:rect l="0" t="0" r="r" b="b"/>
                <a:pathLst>
                  <a:path w="27" h="27">
                    <a:moveTo>
                      <a:pt x="27" y="13"/>
                    </a:moveTo>
                    <a:cubicBezTo>
                      <a:pt x="27" y="21"/>
                      <a:pt x="21" y="27"/>
                      <a:pt x="14" y="27"/>
                    </a:cubicBezTo>
                    <a:cubicBezTo>
                      <a:pt x="6" y="27"/>
                      <a:pt x="0" y="21"/>
                      <a:pt x="0" y="14"/>
                    </a:cubicBezTo>
                    <a:cubicBezTo>
                      <a:pt x="0" y="7"/>
                      <a:pt x="5" y="0"/>
                      <a:pt x="13" y="0"/>
                    </a:cubicBezTo>
                    <a:cubicBezTo>
                      <a:pt x="20" y="0"/>
                      <a:pt x="27" y="6"/>
                      <a:pt x="27" y="13"/>
                    </a:cubicBezTo>
                    <a:close/>
                  </a:path>
                </a:pathLst>
              </a:custGeom>
              <a:noFill/>
              <a:ln w="22225" cap="flat">
                <a:solidFill>
                  <a:srgbClr val="A2DCE4"/>
                </a:solidFill>
                <a:prstDash val="solid"/>
                <a:miter lim="800000"/>
                <a:headEnd/>
                <a:tailEnd/>
              </a:ln>
            </p:spPr>
            <p:txBody>
              <a:bodyPr/>
              <a:lstStyle/>
              <a:p>
                <a:endParaRPr lang="cs-CZ"/>
              </a:p>
            </p:txBody>
          </p:sp>
          <p:sp>
            <p:nvSpPr>
              <p:cNvPr id="81002" name="Line 106"/>
              <p:cNvSpPr>
                <a:spLocks noChangeShapeType="1"/>
              </p:cNvSpPr>
              <p:nvPr/>
            </p:nvSpPr>
            <p:spPr bwMode="auto">
              <a:xfrm flipV="1">
                <a:off x="2653" y="1701"/>
                <a:ext cx="4" cy="76"/>
              </a:xfrm>
              <a:prstGeom prst="line">
                <a:avLst/>
              </a:prstGeom>
              <a:noFill/>
              <a:ln w="22225">
                <a:solidFill>
                  <a:srgbClr val="A2DCE4"/>
                </a:solidFill>
                <a:miter lim="800000"/>
                <a:headEnd/>
                <a:tailEnd/>
              </a:ln>
            </p:spPr>
            <p:txBody>
              <a:bodyPr/>
              <a:lstStyle/>
              <a:p>
                <a:endParaRPr lang="cs-CZ"/>
              </a:p>
            </p:txBody>
          </p:sp>
          <p:sp>
            <p:nvSpPr>
              <p:cNvPr id="81003" name="Line 107"/>
              <p:cNvSpPr>
                <a:spLocks noChangeShapeType="1"/>
              </p:cNvSpPr>
              <p:nvPr/>
            </p:nvSpPr>
            <p:spPr bwMode="auto">
              <a:xfrm flipV="1">
                <a:off x="2676" y="1699"/>
                <a:ext cx="5" cy="78"/>
              </a:xfrm>
              <a:prstGeom prst="line">
                <a:avLst/>
              </a:prstGeom>
              <a:noFill/>
              <a:ln w="22225">
                <a:solidFill>
                  <a:srgbClr val="A2DCE4"/>
                </a:solidFill>
                <a:miter lim="800000"/>
                <a:headEnd/>
                <a:tailEnd/>
              </a:ln>
            </p:spPr>
            <p:txBody>
              <a:bodyPr/>
              <a:lstStyle/>
              <a:p>
                <a:endParaRPr lang="cs-CZ"/>
              </a:p>
            </p:txBody>
          </p:sp>
          <p:sp>
            <p:nvSpPr>
              <p:cNvPr id="81004" name="Freeform 108"/>
              <p:cNvSpPr>
                <a:spLocks/>
              </p:cNvSpPr>
              <p:nvPr/>
            </p:nvSpPr>
            <p:spPr bwMode="auto">
              <a:xfrm>
                <a:off x="2560" y="1779"/>
                <a:ext cx="64" cy="64"/>
              </a:xfrm>
              <a:custGeom>
                <a:avLst/>
                <a:gdLst/>
                <a:ahLst/>
                <a:cxnLst>
                  <a:cxn ang="0">
                    <a:pos x="27" y="13"/>
                  </a:cxn>
                  <a:cxn ang="0">
                    <a:pos x="14" y="27"/>
                  </a:cxn>
                  <a:cxn ang="0">
                    <a:pos x="0" y="14"/>
                  </a:cxn>
                  <a:cxn ang="0">
                    <a:pos x="13" y="0"/>
                  </a:cxn>
                  <a:cxn ang="0">
                    <a:pos x="27" y="13"/>
                  </a:cxn>
                </a:cxnLst>
                <a:rect l="0" t="0" r="r" b="b"/>
                <a:pathLst>
                  <a:path w="27" h="27">
                    <a:moveTo>
                      <a:pt x="27" y="13"/>
                    </a:moveTo>
                    <a:cubicBezTo>
                      <a:pt x="27" y="20"/>
                      <a:pt x="21" y="26"/>
                      <a:pt x="14" y="27"/>
                    </a:cubicBezTo>
                    <a:cubicBezTo>
                      <a:pt x="7" y="27"/>
                      <a:pt x="0" y="21"/>
                      <a:pt x="0" y="14"/>
                    </a:cubicBezTo>
                    <a:cubicBezTo>
                      <a:pt x="0" y="6"/>
                      <a:pt x="6" y="0"/>
                      <a:pt x="13" y="0"/>
                    </a:cubicBezTo>
                    <a:cubicBezTo>
                      <a:pt x="20" y="0"/>
                      <a:pt x="27" y="5"/>
                      <a:pt x="27" y="13"/>
                    </a:cubicBezTo>
                    <a:close/>
                  </a:path>
                </a:pathLst>
              </a:custGeom>
              <a:noFill/>
              <a:ln w="22225" cap="flat">
                <a:solidFill>
                  <a:srgbClr val="A2DCE4"/>
                </a:solidFill>
                <a:prstDash val="solid"/>
                <a:miter lim="800000"/>
                <a:headEnd/>
                <a:tailEnd/>
              </a:ln>
            </p:spPr>
            <p:txBody>
              <a:bodyPr/>
              <a:lstStyle/>
              <a:p>
                <a:endParaRPr lang="cs-CZ"/>
              </a:p>
            </p:txBody>
          </p:sp>
          <p:sp>
            <p:nvSpPr>
              <p:cNvPr id="81005" name="Line 109"/>
              <p:cNvSpPr>
                <a:spLocks noChangeShapeType="1"/>
              </p:cNvSpPr>
              <p:nvPr/>
            </p:nvSpPr>
            <p:spPr bwMode="auto">
              <a:xfrm flipV="1">
                <a:off x="2579" y="1701"/>
                <a:ext cx="3" cy="78"/>
              </a:xfrm>
              <a:prstGeom prst="line">
                <a:avLst/>
              </a:prstGeom>
              <a:noFill/>
              <a:ln w="22225">
                <a:solidFill>
                  <a:srgbClr val="A2DCE4"/>
                </a:solidFill>
                <a:miter lim="800000"/>
                <a:headEnd/>
                <a:tailEnd/>
              </a:ln>
            </p:spPr>
            <p:txBody>
              <a:bodyPr/>
              <a:lstStyle/>
              <a:p>
                <a:endParaRPr lang="cs-CZ"/>
              </a:p>
            </p:txBody>
          </p:sp>
          <p:sp>
            <p:nvSpPr>
              <p:cNvPr id="81006" name="Line 110"/>
              <p:cNvSpPr>
                <a:spLocks noChangeShapeType="1"/>
              </p:cNvSpPr>
              <p:nvPr/>
            </p:nvSpPr>
            <p:spPr bwMode="auto">
              <a:xfrm flipV="1">
                <a:off x="2603" y="1701"/>
                <a:ext cx="2" cy="78"/>
              </a:xfrm>
              <a:prstGeom prst="line">
                <a:avLst/>
              </a:prstGeom>
              <a:noFill/>
              <a:ln w="22225">
                <a:solidFill>
                  <a:srgbClr val="A2DCE4"/>
                </a:solidFill>
                <a:miter lim="800000"/>
                <a:headEnd/>
                <a:tailEnd/>
              </a:ln>
            </p:spPr>
            <p:txBody>
              <a:bodyPr/>
              <a:lstStyle/>
              <a:p>
                <a:endParaRPr lang="cs-CZ"/>
              </a:p>
            </p:txBody>
          </p:sp>
          <p:sp>
            <p:nvSpPr>
              <p:cNvPr id="81007" name="Freeform 111"/>
              <p:cNvSpPr>
                <a:spLocks/>
              </p:cNvSpPr>
              <p:nvPr/>
            </p:nvSpPr>
            <p:spPr bwMode="auto">
              <a:xfrm>
                <a:off x="2487" y="1782"/>
                <a:ext cx="64" cy="63"/>
              </a:xfrm>
              <a:custGeom>
                <a:avLst/>
                <a:gdLst/>
                <a:ahLst/>
                <a:cxnLst>
                  <a:cxn ang="0">
                    <a:pos x="27" y="13"/>
                  </a:cxn>
                  <a:cxn ang="0">
                    <a:pos x="14" y="27"/>
                  </a:cxn>
                  <a:cxn ang="0">
                    <a:pos x="0" y="14"/>
                  </a:cxn>
                  <a:cxn ang="0">
                    <a:pos x="13" y="0"/>
                  </a:cxn>
                  <a:cxn ang="0">
                    <a:pos x="27" y="13"/>
                  </a:cxn>
                </a:cxnLst>
                <a:rect l="0" t="0" r="r" b="b"/>
                <a:pathLst>
                  <a:path w="27" h="27">
                    <a:moveTo>
                      <a:pt x="27" y="13"/>
                    </a:moveTo>
                    <a:cubicBezTo>
                      <a:pt x="27" y="20"/>
                      <a:pt x="22" y="26"/>
                      <a:pt x="14" y="27"/>
                    </a:cubicBezTo>
                    <a:cubicBezTo>
                      <a:pt x="7" y="27"/>
                      <a:pt x="1" y="21"/>
                      <a:pt x="0" y="14"/>
                    </a:cubicBezTo>
                    <a:cubicBezTo>
                      <a:pt x="0" y="7"/>
                      <a:pt x="6" y="0"/>
                      <a:pt x="13" y="0"/>
                    </a:cubicBezTo>
                    <a:cubicBezTo>
                      <a:pt x="20" y="0"/>
                      <a:pt x="27" y="5"/>
                      <a:pt x="27" y="13"/>
                    </a:cubicBezTo>
                    <a:close/>
                  </a:path>
                </a:pathLst>
              </a:custGeom>
              <a:noFill/>
              <a:ln w="22225" cap="flat">
                <a:solidFill>
                  <a:srgbClr val="A2DCE4"/>
                </a:solidFill>
                <a:prstDash val="solid"/>
                <a:miter lim="800000"/>
                <a:headEnd/>
                <a:tailEnd/>
              </a:ln>
            </p:spPr>
            <p:txBody>
              <a:bodyPr/>
              <a:lstStyle/>
              <a:p>
                <a:endParaRPr lang="cs-CZ"/>
              </a:p>
            </p:txBody>
          </p:sp>
          <p:sp>
            <p:nvSpPr>
              <p:cNvPr id="81008" name="Line 112"/>
              <p:cNvSpPr>
                <a:spLocks noChangeShapeType="1"/>
              </p:cNvSpPr>
              <p:nvPr/>
            </p:nvSpPr>
            <p:spPr bwMode="auto">
              <a:xfrm flipV="1">
                <a:off x="2508" y="1704"/>
                <a:ext cx="1" cy="78"/>
              </a:xfrm>
              <a:prstGeom prst="line">
                <a:avLst/>
              </a:prstGeom>
              <a:noFill/>
              <a:ln w="22225">
                <a:solidFill>
                  <a:srgbClr val="A2DCE4"/>
                </a:solidFill>
                <a:miter lim="800000"/>
                <a:headEnd/>
                <a:tailEnd/>
              </a:ln>
            </p:spPr>
            <p:txBody>
              <a:bodyPr/>
              <a:lstStyle/>
              <a:p>
                <a:endParaRPr lang="cs-CZ"/>
              </a:p>
            </p:txBody>
          </p:sp>
          <p:sp>
            <p:nvSpPr>
              <p:cNvPr id="81009" name="Line 113"/>
              <p:cNvSpPr>
                <a:spLocks noChangeShapeType="1"/>
              </p:cNvSpPr>
              <p:nvPr/>
            </p:nvSpPr>
            <p:spPr bwMode="auto">
              <a:xfrm flipV="1">
                <a:off x="2532" y="1704"/>
                <a:ext cx="1" cy="78"/>
              </a:xfrm>
              <a:prstGeom prst="line">
                <a:avLst/>
              </a:prstGeom>
              <a:noFill/>
              <a:ln w="22225">
                <a:solidFill>
                  <a:srgbClr val="A2DCE4"/>
                </a:solidFill>
                <a:miter lim="800000"/>
                <a:headEnd/>
                <a:tailEnd/>
              </a:ln>
            </p:spPr>
            <p:txBody>
              <a:bodyPr/>
              <a:lstStyle/>
              <a:p>
                <a:endParaRPr lang="cs-CZ"/>
              </a:p>
            </p:txBody>
          </p:sp>
          <p:sp>
            <p:nvSpPr>
              <p:cNvPr id="81010" name="Freeform 114"/>
              <p:cNvSpPr>
                <a:spLocks/>
              </p:cNvSpPr>
              <p:nvPr/>
            </p:nvSpPr>
            <p:spPr bwMode="auto">
              <a:xfrm>
                <a:off x="2414" y="1784"/>
                <a:ext cx="66" cy="66"/>
              </a:xfrm>
              <a:custGeom>
                <a:avLst/>
                <a:gdLst/>
                <a:ahLst/>
                <a:cxnLst>
                  <a:cxn ang="0">
                    <a:pos x="27" y="13"/>
                  </a:cxn>
                  <a:cxn ang="0">
                    <a:pos x="15" y="27"/>
                  </a:cxn>
                  <a:cxn ang="0">
                    <a:pos x="0" y="15"/>
                  </a:cxn>
                  <a:cxn ang="0">
                    <a:pos x="13" y="0"/>
                  </a:cxn>
                  <a:cxn ang="0">
                    <a:pos x="27" y="13"/>
                  </a:cxn>
                </a:cxnLst>
                <a:rect l="0" t="0" r="r" b="b"/>
                <a:pathLst>
                  <a:path w="28" h="28">
                    <a:moveTo>
                      <a:pt x="27" y="13"/>
                    </a:moveTo>
                    <a:cubicBezTo>
                      <a:pt x="28" y="20"/>
                      <a:pt x="22" y="27"/>
                      <a:pt x="15" y="27"/>
                    </a:cubicBezTo>
                    <a:cubicBezTo>
                      <a:pt x="7" y="28"/>
                      <a:pt x="1" y="22"/>
                      <a:pt x="0" y="15"/>
                    </a:cubicBezTo>
                    <a:cubicBezTo>
                      <a:pt x="0" y="7"/>
                      <a:pt x="6" y="1"/>
                      <a:pt x="13" y="0"/>
                    </a:cubicBezTo>
                    <a:cubicBezTo>
                      <a:pt x="20" y="0"/>
                      <a:pt x="27" y="5"/>
                      <a:pt x="27" y="13"/>
                    </a:cubicBezTo>
                    <a:close/>
                  </a:path>
                </a:pathLst>
              </a:custGeom>
              <a:noFill/>
              <a:ln w="22225" cap="flat">
                <a:solidFill>
                  <a:srgbClr val="A2DCE4"/>
                </a:solidFill>
                <a:prstDash val="solid"/>
                <a:miter lim="800000"/>
                <a:headEnd/>
                <a:tailEnd/>
              </a:ln>
            </p:spPr>
            <p:txBody>
              <a:bodyPr/>
              <a:lstStyle/>
              <a:p>
                <a:endParaRPr lang="cs-CZ"/>
              </a:p>
            </p:txBody>
          </p:sp>
          <p:sp>
            <p:nvSpPr>
              <p:cNvPr id="81011" name="Line 115"/>
              <p:cNvSpPr>
                <a:spLocks noChangeShapeType="1"/>
              </p:cNvSpPr>
              <p:nvPr/>
            </p:nvSpPr>
            <p:spPr bwMode="auto">
              <a:xfrm flipV="1">
                <a:off x="2435" y="1708"/>
                <a:ext cx="1" cy="78"/>
              </a:xfrm>
              <a:prstGeom prst="line">
                <a:avLst/>
              </a:prstGeom>
              <a:noFill/>
              <a:ln w="22225">
                <a:solidFill>
                  <a:srgbClr val="A2DCE4"/>
                </a:solidFill>
                <a:miter lim="800000"/>
                <a:headEnd/>
                <a:tailEnd/>
              </a:ln>
            </p:spPr>
            <p:txBody>
              <a:bodyPr/>
              <a:lstStyle/>
              <a:p>
                <a:endParaRPr lang="cs-CZ"/>
              </a:p>
            </p:txBody>
          </p:sp>
          <p:sp>
            <p:nvSpPr>
              <p:cNvPr id="81012" name="Line 116"/>
              <p:cNvSpPr>
                <a:spLocks noChangeShapeType="1"/>
              </p:cNvSpPr>
              <p:nvPr/>
            </p:nvSpPr>
            <p:spPr bwMode="auto">
              <a:xfrm flipV="1">
                <a:off x="2459" y="1706"/>
                <a:ext cx="1" cy="78"/>
              </a:xfrm>
              <a:prstGeom prst="line">
                <a:avLst/>
              </a:prstGeom>
              <a:noFill/>
              <a:ln w="22225">
                <a:solidFill>
                  <a:srgbClr val="A2DCE4"/>
                </a:solidFill>
                <a:miter lim="800000"/>
                <a:headEnd/>
                <a:tailEnd/>
              </a:ln>
            </p:spPr>
            <p:txBody>
              <a:bodyPr/>
              <a:lstStyle/>
              <a:p>
                <a:endParaRPr lang="cs-CZ"/>
              </a:p>
            </p:txBody>
          </p:sp>
          <p:sp>
            <p:nvSpPr>
              <p:cNvPr id="81013" name="Freeform 117"/>
              <p:cNvSpPr>
                <a:spLocks/>
              </p:cNvSpPr>
              <p:nvPr/>
            </p:nvSpPr>
            <p:spPr bwMode="auto">
              <a:xfrm>
                <a:off x="2341" y="1786"/>
                <a:ext cx="66" cy="66"/>
              </a:xfrm>
              <a:custGeom>
                <a:avLst/>
                <a:gdLst/>
                <a:ahLst/>
                <a:cxnLst>
                  <a:cxn ang="0">
                    <a:pos x="28" y="13"/>
                  </a:cxn>
                  <a:cxn ang="0">
                    <a:pos x="15" y="28"/>
                  </a:cxn>
                  <a:cxn ang="0">
                    <a:pos x="1" y="15"/>
                  </a:cxn>
                  <a:cxn ang="0">
                    <a:pos x="13" y="1"/>
                  </a:cxn>
                  <a:cxn ang="0">
                    <a:pos x="28" y="13"/>
                  </a:cxn>
                </a:cxnLst>
                <a:rect l="0" t="0" r="r" b="b"/>
                <a:pathLst>
                  <a:path w="28" h="28">
                    <a:moveTo>
                      <a:pt x="28" y="13"/>
                    </a:moveTo>
                    <a:cubicBezTo>
                      <a:pt x="28" y="21"/>
                      <a:pt x="22" y="27"/>
                      <a:pt x="15" y="28"/>
                    </a:cubicBezTo>
                    <a:cubicBezTo>
                      <a:pt x="8" y="28"/>
                      <a:pt x="1" y="23"/>
                      <a:pt x="1" y="15"/>
                    </a:cubicBezTo>
                    <a:cubicBezTo>
                      <a:pt x="0" y="8"/>
                      <a:pt x="6" y="1"/>
                      <a:pt x="13" y="1"/>
                    </a:cubicBezTo>
                    <a:cubicBezTo>
                      <a:pt x="21" y="0"/>
                      <a:pt x="27" y="6"/>
                      <a:pt x="28" y="13"/>
                    </a:cubicBezTo>
                    <a:close/>
                  </a:path>
                </a:pathLst>
              </a:custGeom>
              <a:noFill/>
              <a:ln w="22225" cap="flat">
                <a:solidFill>
                  <a:srgbClr val="A2DCE4"/>
                </a:solidFill>
                <a:prstDash val="solid"/>
                <a:miter lim="800000"/>
                <a:headEnd/>
                <a:tailEnd/>
              </a:ln>
            </p:spPr>
            <p:txBody>
              <a:bodyPr/>
              <a:lstStyle/>
              <a:p>
                <a:endParaRPr lang="cs-CZ"/>
              </a:p>
            </p:txBody>
          </p:sp>
          <p:sp>
            <p:nvSpPr>
              <p:cNvPr id="81014" name="Line 118"/>
              <p:cNvSpPr>
                <a:spLocks noChangeShapeType="1"/>
              </p:cNvSpPr>
              <p:nvPr/>
            </p:nvSpPr>
            <p:spPr bwMode="auto">
              <a:xfrm flipV="1">
                <a:off x="2362" y="1711"/>
                <a:ext cx="1" cy="78"/>
              </a:xfrm>
              <a:prstGeom prst="line">
                <a:avLst/>
              </a:prstGeom>
              <a:noFill/>
              <a:ln w="22225">
                <a:solidFill>
                  <a:srgbClr val="A2DCE4"/>
                </a:solidFill>
                <a:miter lim="800000"/>
                <a:headEnd/>
                <a:tailEnd/>
              </a:ln>
            </p:spPr>
            <p:txBody>
              <a:bodyPr/>
              <a:lstStyle/>
              <a:p>
                <a:endParaRPr lang="cs-CZ"/>
              </a:p>
            </p:txBody>
          </p:sp>
          <p:sp>
            <p:nvSpPr>
              <p:cNvPr id="81015" name="Line 119"/>
              <p:cNvSpPr>
                <a:spLocks noChangeShapeType="1"/>
              </p:cNvSpPr>
              <p:nvPr/>
            </p:nvSpPr>
            <p:spPr bwMode="auto">
              <a:xfrm flipV="1">
                <a:off x="2386" y="1711"/>
                <a:ext cx="1" cy="78"/>
              </a:xfrm>
              <a:prstGeom prst="line">
                <a:avLst/>
              </a:prstGeom>
              <a:noFill/>
              <a:ln w="22225">
                <a:solidFill>
                  <a:srgbClr val="A2DCE4"/>
                </a:solidFill>
                <a:miter lim="800000"/>
                <a:headEnd/>
                <a:tailEnd/>
              </a:ln>
            </p:spPr>
            <p:txBody>
              <a:bodyPr/>
              <a:lstStyle/>
              <a:p>
                <a:endParaRPr lang="cs-CZ"/>
              </a:p>
            </p:txBody>
          </p:sp>
          <p:sp>
            <p:nvSpPr>
              <p:cNvPr id="81016" name="Freeform 120"/>
              <p:cNvSpPr>
                <a:spLocks/>
              </p:cNvSpPr>
              <p:nvPr/>
            </p:nvSpPr>
            <p:spPr bwMode="auto">
              <a:xfrm>
                <a:off x="2267" y="1791"/>
                <a:ext cx="67" cy="66"/>
              </a:xfrm>
              <a:custGeom>
                <a:avLst/>
                <a:gdLst/>
                <a:ahLst/>
                <a:cxnLst>
                  <a:cxn ang="0">
                    <a:pos x="28" y="13"/>
                  </a:cxn>
                  <a:cxn ang="0">
                    <a:pos x="15" y="28"/>
                  </a:cxn>
                  <a:cxn ang="0">
                    <a:pos x="1" y="15"/>
                  </a:cxn>
                  <a:cxn ang="0">
                    <a:pos x="13" y="1"/>
                  </a:cxn>
                  <a:cxn ang="0">
                    <a:pos x="28" y="13"/>
                  </a:cxn>
                </a:cxnLst>
                <a:rect l="0" t="0" r="r" b="b"/>
                <a:pathLst>
                  <a:path w="28" h="28">
                    <a:moveTo>
                      <a:pt x="28" y="13"/>
                    </a:moveTo>
                    <a:cubicBezTo>
                      <a:pt x="28" y="21"/>
                      <a:pt x="23" y="27"/>
                      <a:pt x="15" y="28"/>
                    </a:cubicBezTo>
                    <a:cubicBezTo>
                      <a:pt x="8" y="28"/>
                      <a:pt x="2" y="23"/>
                      <a:pt x="1" y="15"/>
                    </a:cubicBezTo>
                    <a:cubicBezTo>
                      <a:pt x="0" y="8"/>
                      <a:pt x="6" y="2"/>
                      <a:pt x="13" y="1"/>
                    </a:cubicBezTo>
                    <a:cubicBezTo>
                      <a:pt x="21" y="0"/>
                      <a:pt x="27" y="6"/>
                      <a:pt x="28" y="13"/>
                    </a:cubicBezTo>
                    <a:close/>
                  </a:path>
                </a:pathLst>
              </a:custGeom>
              <a:noFill/>
              <a:ln w="22225" cap="flat">
                <a:solidFill>
                  <a:srgbClr val="A2DCE4"/>
                </a:solidFill>
                <a:prstDash val="solid"/>
                <a:miter lim="800000"/>
                <a:headEnd/>
                <a:tailEnd/>
              </a:ln>
            </p:spPr>
            <p:txBody>
              <a:bodyPr/>
              <a:lstStyle/>
              <a:p>
                <a:endParaRPr lang="cs-CZ"/>
              </a:p>
            </p:txBody>
          </p:sp>
          <p:sp>
            <p:nvSpPr>
              <p:cNvPr id="81017" name="Line 121"/>
              <p:cNvSpPr>
                <a:spLocks noChangeShapeType="1"/>
              </p:cNvSpPr>
              <p:nvPr/>
            </p:nvSpPr>
            <p:spPr bwMode="auto">
              <a:xfrm flipH="1" flipV="1">
                <a:off x="2286" y="1715"/>
                <a:ext cx="3" cy="78"/>
              </a:xfrm>
              <a:prstGeom prst="line">
                <a:avLst/>
              </a:prstGeom>
              <a:noFill/>
              <a:ln w="22225">
                <a:solidFill>
                  <a:srgbClr val="A2DCE4"/>
                </a:solidFill>
                <a:miter lim="800000"/>
                <a:headEnd/>
                <a:tailEnd/>
              </a:ln>
            </p:spPr>
            <p:txBody>
              <a:bodyPr/>
              <a:lstStyle/>
              <a:p>
                <a:endParaRPr lang="cs-CZ"/>
              </a:p>
            </p:txBody>
          </p:sp>
          <p:sp>
            <p:nvSpPr>
              <p:cNvPr id="81018" name="Line 122"/>
              <p:cNvSpPr>
                <a:spLocks noChangeShapeType="1"/>
              </p:cNvSpPr>
              <p:nvPr/>
            </p:nvSpPr>
            <p:spPr bwMode="auto">
              <a:xfrm flipH="1" flipV="1">
                <a:off x="2310" y="1715"/>
                <a:ext cx="2" cy="78"/>
              </a:xfrm>
              <a:prstGeom prst="line">
                <a:avLst/>
              </a:prstGeom>
              <a:noFill/>
              <a:ln w="22225">
                <a:solidFill>
                  <a:srgbClr val="A2DCE4"/>
                </a:solidFill>
                <a:miter lim="800000"/>
                <a:headEnd/>
                <a:tailEnd/>
              </a:ln>
            </p:spPr>
            <p:txBody>
              <a:bodyPr/>
              <a:lstStyle/>
              <a:p>
                <a:endParaRPr lang="cs-CZ"/>
              </a:p>
            </p:txBody>
          </p:sp>
          <p:sp>
            <p:nvSpPr>
              <p:cNvPr id="81019" name="Freeform 123"/>
              <p:cNvSpPr>
                <a:spLocks/>
              </p:cNvSpPr>
              <p:nvPr/>
            </p:nvSpPr>
            <p:spPr bwMode="auto">
              <a:xfrm>
                <a:off x="2197" y="1798"/>
                <a:ext cx="66" cy="66"/>
              </a:xfrm>
              <a:custGeom>
                <a:avLst/>
                <a:gdLst/>
                <a:ahLst/>
                <a:cxnLst>
                  <a:cxn ang="0">
                    <a:pos x="27" y="12"/>
                  </a:cxn>
                  <a:cxn ang="0">
                    <a:pos x="15" y="27"/>
                  </a:cxn>
                  <a:cxn ang="0">
                    <a:pos x="0" y="15"/>
                  </a:cxn>
                  <a:cxn ang="0">
                    <a:pos x="12" y="0"/>
                  </a:cxn>
                  <a:cxn ang="0">
                    <a:pos x="27" y="12"/>
                  </a:cxn>
                </a:cxnLst>
                <a:rect l="0" t="0" r="r" b="b"/>
                <a:pathLst>
                  <a:path w="28" h="28">
                    <a:moveTo>
                      <a:pt x="27" y="12"/>
                    </a:moveTo>
                    <a:cubicBezTo>
                      <a:pt x="28" y="20"/>
                      <a:pt x="22" y="26"/>
                      <a:pt x="15" y="27"/>
                    </a:cubicBezTo>
                    <a:cubicBezTo>
                      <a:pt x="7" y="28"/>
                      <a:pt x="1" y="22"/>
                      <a:pt x="0" y="15"/>
                    </a:cubicBezTo>
                    <a:cubicBezTo>
                      <a:pt x="0" y="7"/>
                      <a:pt x="5" y="1"/>
                      <a:pt x="12" y="0"/>
                    </a:cubicBezTo>
                    <a:cubicBezTo>
                      <a:pt x="20" y="0"/>
                      <a:pt x="26" y="5"/>
                      <a:pt x="27" y="12"/>
                    </a:cubicBezTo>
                    <a:close/>
                  </a:path>
                </a:pathLst>
              </a:custGeom>
              <a:noFill/>
              <a:ln w="22225" cap="flat">
                <a:solidFill>
                  <a:srgbClr val="A2DCE4"/>
                </a:solidFill>
                <a:prstDash val="solid"/>
                <a:miter lim="800000"/>
                <a:headEnd/>
                <a:tailEnd/>
              </a:ln>
            </p:spPr>
            <p:txBody>
              <a:bodyPr/>
              <a:lstStyle/>
              <a:p>
                <a:endParaRPr lang="cs-CZ"/>
              </a:p>
            </p:txBody>
          </p:sp>
          <p:sp>
            <p:nvSpPr>
              <p:cNvPr id="81020" name="Line 124"/>
              <p:cNvSpPr>
                <a:spLocks noChangeShapeType="1"/>
              </p:cNvSpPr>
              <p:nvPr/>
            </p:nvSpPr>
            <p:spPr bwMode="auto">
              <a:xfrm flipH="1" flipV="1">
                <a:off x="2213" y="1723"/>
                <a:ext cx="2" cy="77"/>
              </a:xfrm>
              <a:prstGeom prst="line">
                <a:avLst/>
              </a:prstGeom>
              <a:noFill/>
              <a:ln w="22225">
                <a:solidFill>
                  <a:srgbClr val="A2DCE4"/>
                </a:solidFill>
                <a:miter lim="800000"/>
                <a:headEnd/>
                <a:tailEnd/>
              </a:ln>
            </p:spPr>
            <p:txBody>
              <a:bodyPr/>
              <a:lstStyle/>
              <a:p>
                <a:endParaRPr lang="cs-CZ"/>
              </a:p>
            </p:txBody>
          </p:sp>
          <p:sp>
            <p:nvSpPr>
              <p:cNvPr id="81021" name="Line 125"/>
              <p:cNvSpPr>
                <a:spLocks noChangeShapeType="1"/>
              </p:cNvSpPr>
              <p:nvPr/>
            </p:nvSpPr>
            <p:spPr bwMode="auto">
              <a:xfrm flipH="1" flipV="1">
                <a:off x="2237" y="1720"/>
                <a:ext cx="2" cy="78"/>
              </a:xfrm>
              <a:prstGeom prst="line">
                <a:avLst/>
              </a:prstGeom>
              <a:noFill/>
              <a:ln w="22225">
                <a:solidFill>
                  <a:srgbClr val="A2DCE4"/>
                </a:solidFill>
                <a:miter lim="800000"/>
                <a:headEnd/>
                <a:tailEnd/>
              </a:ln>
            </p:spPr>
            <p:txBody>
              <a:bodyPr/>
              <a:lstStyle/>
              <a:p>
                <a:endParaRPr lang="cs-CZ"/>
              </a:p>
            </p:txBody>
          </p:sp>
          <p:sp>
            <p:nvSpPr>
              <p:cNvPr id="81022" name="Freeform 126"/>
              <p:cNvSpPr>
                <a:spLocks/>
              </p:cNvSpPr>
              <p:nvPr/>
            </p:nvSpPr>
            <p:spPr bwMode="auto">
              <a:xfrm>
                <a:off x="2123" y="1803"/>
                <a:ext cx="67" cy="66"/>
              </a:xfrm>
              <a:custGeom>
                <a:avLst/>
                <a:gdLst/>
                <a:ahLst/>
                <a:cxnLst>
                  <a:cxn ang="0">
                    <a:pos x="27" y="13"/>
                  </a:cxn>
                  <a:cxn ang="0">
                    <a:pos x="15" y="28"/>
                  </a:cxn>
                  <a:cxn ang="0">
                    <a:pos x="1" y="16"/>
                  </a:cxn>
                  <a:cxn ang="0">
                    <a:pos x="12" y="1"/>
                  </a:cxn>
                  <a:cxn ang="0">
                    <a:pos x="27" y="13"/>
                  </a:cxn>
                </a:cxnLst>
                <a:rect l="0" t="0" r="r" b="b"/>
                <a:pathLst>
                  <a:path w="28" h="28">
                    <a:moveTo>
                      <a:pt x="27" y="13"/>
                    </a:moveTo>
                    <a:cubicBezTo>
                      <a:pt x="28" y="20"/>
                      <a:pt x="23" y="27"/>
                      <a:pt x="15" y="28"/>
                    </a:cubicBezTo>
                    <a:cubicBezTo>
                      <a:pt x="8" y="28"/>
                      <a:pt x="1" y="23"/>
                      <a:pt x="1" y="16"/>
                    </a:cubicBezTo>
                    <a:cubicBezTo>
                      <a:pt x="0" y="8"/>
                      <a:pt x="5" y="2"/>
                      <a:pt x="12" y="1"/>
                    </a:cubicBezTo>
                    <a:cubicBezTo>
                      <a:pt x="20" y="0"/>
                      <a:pt x="26" y="5"/>
                      <a:pt x="27" y="13"/>
                    </a:cubicBezTo>
                    <a:close/>
                  </a:path>
                </a:pathLst>
              </a:custGeom>
              <a:noFill/>
              <a:ln w="22225" cap="flat">
                <a:solidFill>
                  <a:srgbClr val="A2DCE4"/>
                </a:solidFill>
                <a:prstDash val="solid"/>
                <a:miter lim="800000"/>
                <a:headEnd/>
                <a:tailEnd/>
              </a:ln>
            </p:spPr>
            <p:txBody>
              <a:bodyPr/>
              <a:lstStyle/>
              <a:p>
                <a:endParaRPr lang="cs-CZ"/>
              </a:p>
            </p:txBody>
          </p:sp>
          <p:sp>
            <p:nvSpPr>
              <p:cNvPr id="81023" name="Line 127"/>
              <p:cNvSpPr>
                <a:spLocks noChangeShapeType="1"/>
              </p:cNvSpPr>
              <p:nvPr/>
            </p:nvSpPr>
            <p:spPr bwMode="auto">
              <a:xfrm flipH="1" flipV="1">
                <a:off x="2140" y="1730"/>
                <a:ext cx="2" cy="75"/>
              </a:xfrm>
              <a:prstGeom prst="line">
                <a:avLst/>
              </a:prstGeom>
              <a:noFill/>
              <a:ln w="22225">
                <a:solidFill>
                  <a:srgbClr val="A2DCE4"/>
                </a:solidFill>
                <a:miter lim="800000"/>
                <a:headEnd/>
                <a:tailEnd/>
              </a:ln>
            </p:spPr>
            <p:txBody>
              <a:bodyPr/>
              <a:lstStyle/>
              <a:p>
                <a:endParaRPr lang="cs-CZ"/>
              </a:p>
            </p:txBody>
          </p:sp>
          <p:sp>
            <p:nvSpPr>
              <p:cNvPr id="81024" name="Line 128"/>
              <p:cNvSpPr>
                <a:spLocks noChangeShapeType="1"/>
              </p:cNvSpPr>
              <p:nvPr/>
            </p:nvSpPr>
            <p:spPr bwMode="auto">
              <a:xfrm flipH="1" flipV="1">
                <a:off x="2164" y="1725"/>
                <a:ext cx="2" cy="78"/>
              </a:xfrm>
              <a:prstGeom prst="line">
                <a:avLst/>
              </a:prstGeom>
              <a:noFill/>
              <a:ln w="22225">
                <a:solidFill>
                  <a:srgbClr val="A2DCE4"/>
                </a:solidFill>
                <a:miter lim="800000"/>
                <a:headEnd/>
                <a:tailEnd/>
              </a:ln>
            </p:spPr>
            <p:txBody>
              <a:bodyPr/>
              <a:lstStyle/>
              <a:p>
                <a:endParaRPr lang="cs-CZ"/>
              </a:p>
            </p:txBody>
          </p:sp>
          <p:sp>
            <p:nvSpPr>
              <p:cNvPr id="81025" name="Freeform 129"/>
              <p:cNvSpPr>
                <a:spLocks/>
              </p:cNvSpPr>
              <p:nvPr/>
            </p:nvSpPr>
            <p:spPr bwMode="auto">
              <a:xfrm>
                <a:off x="2050" y="1810"/>
                <a:ext cx="66" cy="66"/>
              </a:xfrm>
              <a:custGeom>
                <a:avLst/>
                <a:gdLst/>
                <a:ahLst/>
                <a:cxnLst>
                  <a:cxn ang="0">
                    <a:pos x="28" y="13"/>
                  </a:cxn>
                  <a:cxn ang="0">
                    <a:pos x="16" y="28"/>
                  </a:cxn>
                  <a:cxn ang="0">
                    <a:pos x="1" y="16"/>
                  </a:cxn>
                  <a:cxn ang="0">
                    <a:pos x="13" y="1"/>
                  </a:cxn>
                  <a:cxn ang="0">
                    <a:pos x="28" y="13"/>
                  </a:cxn>
                </a:cxnLst>
                <a:rect l="0" t="0" r="r" b="b"/>
                <a:pathLst>
                  <a:path w="28" h="28">
                    <a:moveTo>
                      <a:pt x="28" y="13"/>
                    </a:moveTo>
                    <a:cubicBezTo>
                      <a:pt x="28" y="20"/>
                      <a:pt x="23" y="27"/>
                      <a:pt x="16" y="28"/>
                    </a:cubicBezTo>
                    <a:cubicBezTo>
                      <a:pt x="8" y="28"/>
                      <a:pt x="2" y="23"/>
                      <a:pt x="1" y="16"/>
                    </a:cubicBezTo>
                    <a:cubicBezTo>
                      <a:pt x="0" y="8"/>
                      <a:pt x="5" y="2"/>
                      <a:pt x="13" y="1"/>
                    </a:cubicBezTo>
                    <a:cubicBezTo>
                      <a:pt x="20" y="0"/>
                      <a:pt x="27" y="5"/>
                      <a:pt x="28" y="13"/>
                    </a:cubicBezTo>
                    <a:close/>
                  </a:path>
                </a:pathLst>
              </a:custGeom>
              <a:noFill/>
              <a:ln w="22225" cap="flat">
                <a:solidFill>
                  <a:srgbClr val="A2DCE4"/>
                </a:solidFill>
                <a:prstDash val="solid"/>
                <a:miter lim="800000"/>
                <a:headEnd/>
                <a:tailEnd/>
              </a:ln>
            </p:spPr>
            <p:txBody>
              <a:bodyPr/>
              <a:lstStyle/>
              <a:p>
                <a:endParaRPr lang="cs-CZ"/>
              </a:p>
            </p:txBody>
          </p:sp>
          <p:sp>
            <p:nvSpPr>
              <p:cNvPr id="81026" name="Line 130"/>
              <p:cNvSpPr>
                <a:spLocks noChangeShapeType="1"/>
              </p:cNvSpPr>
              <p:nvPr/>
            </p:nvSpPr>
            <p:spPr bwMode="auto">
              <a:xfrm flipH="1" flipV="1">
                <a:off x="2067" y="1737"/>
                <a:ext cx="2" cy="75"/>
              </a:xfrm>
              <a:prstGeom prst="line">
                <a:avLst/>
              </a:prstGeom>
              <a:noFill/>
              <a:ln w="22225">
                <a:solidFill>
                  <a:srgbClr val="A2DCE4"/>
                </a:solidFill>
                <a:miter lim="800000"/>
                <a:headEnd/>
                <a:tailEnd/>
              </a:ln>
            </p:spPr>
            <p:txBody>
              <a:bodyPr/>
              <a:lstStyle/>
              <a:p>
                <a:endParaRPr lang="cs-CZ"/>
              </a:p>
            </p:txBody>
          </p:sp>
          <p:sp>
            <p:nvSpPr>
              <p:cNvPr id="81027" name="Line 131"/>
              <p:cNvSpPr>
                <a:spLocks noChangeShapeType="1"/>
              </p:cNvSpPr>
              <p:nvPr/>
            </p:nvSpPr>
            <p:spPr bwMode="auto">
              <a:xfrm flipH="1" flipV="1">
                <a:off x="2090" y="1732"/>
                <a:ext cx="3" cy="78"/>
              </a:xfrm>
              <a:prstGeom prst="line">
                <a:avLst/>
              </a:prstGeom>
              <a:noFill/>
              <a:ln w="22225">
                <a:solidFill>
                  <a:srgbClr val="A2DCE4"/>
                </a:solidFill>
                <a:miter lim="800000"/>
                <a:headEnd/>
                <a:tailEnd/>
              </a:ln>
            </p:spPr>
            <p:txBody>
              <a:bodyPr/>
              <a:lstStyle/>
              <a:p>
                <a:endParaRPr lang="cs-CZ"/>
              </a:p>
            </p:txBody>
          </p:sp>
          <p:sp>
            <p:nvSpPr>
              <p:cNvPr id="81028" name="Freeform 132"/>
              <p:cNvSpPr>
                <a:spLocks/>
              </p:cNvSpPr>
              <p:nvPr/>
            </p:nvSpPr>
            <p:spPr bwMode="auto">
              <a:xfrm>
                <a:off x="1977" y="1817"/>
                <a:ext cx="68" cy="68"/>
              </a:xfrm>
              <a:custGeom>
                <a:avLst/>
                <a:gdLst/>
                <a:ahLst/>
                <a:cxnLst>
                  <a:cxn ang="0">
                    <a:pos x="28" y="13"/>
                  </a:cxn>
                  <a:cxn ang="0">
                    <a:pos x="16" y="28"/>
                  </a:cxn>
                  <a:cxn ang="0">
                    <a:pos x="1" y="16"/>
                  </a:cxn>
                  <a:cxn ang="0">
                    <a:pos x="13" y="1"/>
                  </a:cxn>
                  <a:cxn ang="0">
                    <a:pos x="28" y="13"/>
                  </a:cxn>
                </a:cxnLst>
                <a:rect l="0" t="0" r="r" b="b"/>
                <a:pathLst>
                  <a:path w="29" h="29">
                    <a:moveTo>
                      <a:pt x="28" y="13"/>
                    </a:moveTo>
                    <a:cubicBezTo>
                      <a:pt x="29" y="20"/>
                      <a:pt x="24" y="27"/>
                      <a:pt x="16" y="28"/>
                    </a:cubicBezTo>
                    <a:cubicBezTo>
                      <a:pt x="9" y="29"/>
                      <a:pt x="2" y="23"/>
                      <a:pt x="1" y="16"/>
                    </a:cubicBezTo>
                    <a:cubicBezTo>
                      <a:pt x="0" y="9"/>
                      <a:pt x="5" y="2"/>
                      <a:pt x="13" y="1"/>
                    </a:cubicBezTo>
                    <a:cubicBezTo>
                      <a:pt x="20" y="0"/>
                      <a:pt x="27" y="5"/>
                      <a:pt x="28" y="13"/>
                    </a:cubicBezTo>
                    <a:close/>
                  </a:path>
                </a:pathLst>
              </a:custGeom>
              <a:noFill/>
              <a:ln w="22225" cap="flat">
                <a:solidFill>
                  <a:srgbClr val="A2DCE4"/>
                </a:solidFill>
                <a:prstDash val="solid"/>
                <a:miter lim="800000"/>
                <a:headEnd/>
                <a:tailEnd/>
              </a:ln>
            </p:spPr>
            <p:txBody>
              <a:bodyPr/>
              <a:lstStyle/>
              <a:p>
                <a:endParaRPr lang="cs-CZ"/>
              </a:p>
            </p:txBody>
          </p:sp>
          <p:sp>
            <p:nvSpPr>
              <p:cNvPr id="81029" name="Line 133"/>
              <p:cNvSpPr>
                <a:spLocks noChangeShapeType="1"/>
              </p:cNvSpPr>
              <p:nvPr/>
            </p:nvSpPr>
            <p:spPr bwMode="auto">
              <a:xfrm flipH="1" flipV="1">
                <a:off x="1993" y="1744"/>
                <a:ext cx="3" cy="78"/>
              </a:xfrm>
              <a:prstGeom prst="line">
                <a:avLst/>
              </a:prstGeom>
              <a:noFill/>
              <a:ln w="22225">
                <a:solidFill>
                  <a:srgbClr val="A2DCE4"/>
                </a:solidFill>
                <a:miter lim="800000"/>
                <a:headEnd/>
                <a:tailEnd/>
              </a:ln>
            </p:spPr>
            <p:txBody>
              <a:bodyPr/>
              <a:lstStyle/>
              <a:p>
                <a:endParaRPr lang="cs-CZ"/>
              </a:p>
            </p:txBody>
          </p:sp>
          <p:sp>
            <p:nvSpPr>
              <p:cNvPr id="81030" name="Line 134"/>
              <p:cNvSpPr>
                <a:spLocks noChangeShapeType="1"/>
              </p:cNvSpPr>
              <p:nvPr/>
            </p:nvSpPr>
            <p:spPr bwMode="auto">
              <a:xfrm flipH="1" flipV="1">
                <a:off x="2017" y="1741"/>
                <a:ext cx="2" cy="78"/>
              </a:xfrm>
              <a:prstGeom prst="line">
                <a:avLst/>
              </a:prstGeom>
              <a:noFill/>
              <a:ln w="22225">
                <a:solidFill>
                  <a:srgbClr val="A2DCE4"/>
                </a:solidFill>
                <a:miter lim="800000"/>
                <a:headEnd/>
                <a:tailEnd/>
              </a:ln>
            </p:spPr>
            <p:txBody>
              <a:bodyPr/>
              <a:lstStyle/>
              <a:p>
                <a:endParaRPr lang="cs-CZ"/>
              </a:p>
            </p:txBody>
          </p:sp>
          <p:sp>
            <p:nvSpPr>
              <p:cNvPr id="81031" name="Freeform 135"/>
              <p:cNvSpPr>
                <a:spLocks/>
              </p:cNvSpPr>
              <p:nvPr/>
            </p:nvSpPr>
            <p:spPr bwMode="auto">
              <a:xfrm>
                <a:off x="1906" y="1826"/>
                <a:ext cx="66" cy="67"/>
              </a:xfrm>
              <a:custGeom>
                <a:avLst/>
                <a:gdLst/>
                <a:ahLst/>
                <a:cxnLst>
                  <a:cxn ang="0">
                    <a:pos x="27" y="12"/>
                  </a:cxn>
                  <a:cxn ang="0">
                    <a:pos x="16" y="27"/>
                  </a:cxn>
                  <a:cxn ang="0">
                    <a:pos x="1" y="16"/>
                  </a:cxn>
                  <a:cxn ang="0">
                    <a:pos x="12" y="1"/>
                  </a:cxn>
                  <a:cxn ang="0">
                    <a:pos x="27" y="12"/>
                  </a:cxn>
                </a:cxnLst>
                <a:rect l="0" t="0" r="r" b="b"/>
                <a:pathLst>
                  <a:path w="28" h="28">
                    <a:moveTo>
                      <a:pt x="27" y="12"/>
                    </a:moveTo>
                    <a:cubicBezTo>
                      <a:pt x="28" y="20"/>
                      <a:pt x="23" y="26"/>
                      <a:pt x="16" y="27"/>
                    </a:cubicBezTo>
                    <a:cubicBezTo>
                      <a:pt x="8" y="28"/>
                      <a:pt x="2" y="23"/>
                      <a:pt x="1" y="16"/>
                    </a:cubicBezTo>
                    <a:cubicBezTo>
                      <a:pt x="0" y="8"/>
                      <a:pt x="5" y="2"/>
                      <a:pt x="12" y="1"/>
                    </a:cubicBezTo>
                    <a:cubicBezTo>
                      <a:pt x="19" y="0"/>
                      <a:pt x="26" y="5"/>
                      <a:pt x="27" y="12"/>
                    </a:cubicBezTo>
                    <a:close/>
                  </a:path>
                </a:pathLst>
              </a:custGeom>
              <a:noFill/>
              <a:ln w="22225" cap="flat">
                <a:solidFill>
                  <a:srgbClr val="A2DCE4"/>
                </a:solidFill>
                <a:prstDash val="solid"/>
                <a:miter lim="800000"/>
                <a:headEnd/>
                <a:tailEnd/>
              </a:ln>
            </p:spPr>
            <p:txBody>
              <a:bodyPr/>
              <a:lstStyle/>
              <a:p>
                <a:endParaRPr lang="cs-CZ"/>
              </a:p>
            </p:txBody>
          </p:sp>
          <p:sp>
            <p:nvSpPr>
              <p:cNvPr id="81032" name="Line 136"/>
              <p:cNvSpPr>
                <a:spLocks noChangeShapeType="1"/>
              </p:cNvSpPr>
              <p:nvPr/>
            </p:nvSpPr>
            <p:spPr bwMode="auto">
              <a:xfrm flipH="1" flipV="1">
                <a:off x="1920" y="1753"/>
                <a:ext cx="5" cy="76"/>
              </a:xfrm>
              <a:prstGeom prst="line">
                <a:avLst/>
              </a:prstGeom>
              <a:noFill/>
              <a:ln w="22225">
                <a:solidFill>
                  <a:srgbClr val="A2DCE4"/>
                </a:solidFill>
                <a:miter lim="800000"/>
                <a:headEnd/>
                <a:tailEnd/>
              </a:ln>
            </p:spPr>
            <p:txBody>
              <a:bodyPr/>
              <a:lstStyle/>
              <a:p>
                <a:endParaRPr lang="cs-CZ"/>
              </a:p>
            </p:txBody>
          </p:sp>
          <p:sp>
            <p:nvSpPr>
              <p:cNvPr id="81033" name="Line 137"/>
              <p:cNvSpPr>
                <a:spLocks noChangeShapeType="1"/>
              </p:cNvSpPr>
              <p:nvPr/>
            </p:nvSpPr>
            <p:spPr bwMode="auto">
              <a:xfrm flipH="1" flipV="1">
                <a:off x="1941" y="1748"/>
                <a:ext cx="8" cy="78"/>
              </a:xfrm>
              <a:prstGeom prst="line">
                <a:avLst/>
              </a:prstGeom>
              <a:noFill/>
              <a:ln w="22225">
                <a:solidFill>
                  <a:srgbClr val="A2DCE4"/>
                </a:solidFill>
                <a:miter lim="800000"/>
                <a:headEnd/>
                <a:tailEnd/>
              </a:ln>
            </p:spPr>
            <p:txBody>
              <a:bodyPr/>
              <a:lstStyle/>
              <a:p>
                <a:endParaRPr lang="cs-CZ"/>
              </a:p>
            </p:txBody>
          </p:sp>
          <p:sp>
            <p:nvSpPr>
              <p:cNvPr id="81034" name="Freeform 138"/>
              <p:cNvSpPr>
                <a:spLocks/>
              </p:cNvSpPr>
              <p:nvPr/>
            </p:nvSpPr>
            <p:spPr bwMode="auto">
              <a:xfrm>
                <a:off x="1833" y="1836"/>
                <a:ext cx="68" cy="66"/>
              </a:xfrm>
              <a:custGeom>
                <a:avLst/>
                <a:gdLst/>
                <a:ahLst/>
                <a:cxnLst>
                  <a:cxn ang="0">
                    <a:pos x="28" y="12"/>
                  </a:cxn>
                  <a:cxn ang="0">
                    <a:pos x="16" y="27"/>
                  </a:cxn>
                  <a:cxn ang="0">
                    <a:pos x="1" y="16"/>
                  </a:cxn>
                  <a:cxn ang="0">
                    <a:pos x="12" y="1"/>
                  </a:cxn>
                  <a:cxn ang="0">
                    <a:pos x="28" y="12"/>
                  </a:cxn>
                </a:cxnLst>
                <a:rect l="0" t="0" r="r" b="b"/>
                <a:pathLst>
                  <a:path w="29" h="28">
                    <a:moveTo>
                      <a:pt x="28" y="12"/>
                    </a:moveTo>
                    <a:cubicBezTo>
                      <a:pt x="29" y="19"/>
                      <a:pt x="24" y="26"/>
                      <a:pt x="16" y="27"/>
                    </a:cubicBezTo>
                    <a:cubicBezTo>
                      <a:pt x="9" y="28"/>
                      <a:pt x="2" y="23"/>
                      <a:pt x="1" y="16"/>
                    </a:cubicBezTo>
                    <a:cubicBezTo>
                      <a:pt x="0" y="9"/>
                      <a:pt x="5" y="2"/>
                      <a:pt x="12" y="1"/>
                    </a:cubicBezTo>
                    <a:cubicBezTo>
                      <a:pt x="20" y="0"/>
                      <a:pt x="27" y="5"/>
                      <a:pt x="28" y="12"/>
                    </a:cubicBezTo>
                    <a:close/>
                  </a:path>
                </a:pathLst>
              </a:custGeom>
              <a:noFill/>
              <a:ln w="22225" cap="flat">
                <a:solidFill>
                  <a:srgbClr val="A2DCE4"/>
                </a:solidFill>
                <a:prstDash val="solid"/>
                <a:miter lim="800000"/>
                <a:headEnd/>
                <a:tailEnd/>
              </a:ln>
            </p:spPr>
            <p:txBody>
              <a:bodyPr/>
              <a:lstStyle/>
              <a:p>
                <a:endParaRPr lang="cs-CZ"/>
              </a:p>
            </p:txBody>
          </p:sp>
          <p:sp>
            <p:nvSpPr>
              <p:cNvPr id="81035" name="Line 139"/>
              <p:cNvSpPr>
                <a:spLocks noChangeShapeType="1"/>
              </p:cNvSpPr>
              <p:nvPr/>
            </p:nvSpPr>
            <p:spPr bwMode="auto">
              <a:xfrm flipH="1" flipV="1">
                <a:off x="1845" y="1763"/>
                <a:ext cx="7" cy="75"/>
              </a:xfrm>
              <a:prstGeom prst="line">
                <a:avLst/>
              </a:prstGeom>
              <a:noFill/>
              <a:ln w="22225">
                <a:solidFill>
                  <a:srgbClr val="A2DCE4"/>
                </a:solidFill>
                <a:miter lim="800000"/>
                <a:headEnd/>
                <a:tailEnd/>
              </a:ln>
            </p:spPr>
            <p:txBody>
              <a:bodyPr/>
              <a:lstStyle/>
              <a:p>
                <a:endParaRPr lang="cs-CZ"/>
              </a:p>
            </p:txBody>
          </p:sp>
          <p:sp>
            <p:nvSpPr>
              <p:cNvPr id="81036" name="Line 140"/>
              <p:cNvSpPr>
                <a:spLocks noChangeShapeType="1"/>
              </p:cNvSpPr>
              <p:nvPr/>
            </p:nvSpPr>
            <p:spPr bwMode="auto">
              <a:xfrm flipH="1" flipV="1">
                <a:off x="1868" y="1758"/>
                <a:ext cx="7" cy="78"/>
              </a:xfrm>
              <a:prstGeom prst="line">
                <a:avLst/>
              </a:prstGeom>
              <a:noFill/>
              <a:ln w="22225">
                <a:solidFill>
                  <a:srgbClr val="A2DCE4"/>
                </a:solidFill>
                <a:miter lim="800000"/>
                <a:headEnd/>
                <a:tailEnd/>
              </a:ln>
            </p:spPr>
            <p:txBody>
              <a:bodyPr/>
              <a:lstStyle/>
              <a:p>
                <a:endParaRPr lang="cs-CZ"/>
              </a:p>
            </p:txBody>
          </p:sp>
          <p:sp>
            <p:nvSpPr>
              <p:cNvPr id="81037" name="Freeform 141"/>
              <p:cNvSpPr>
                <a:spLocks/>
              </p:cNvSpPr>
              <p:nvPr/>
            </p:nvSpPr>
            <p:spPr bwMode="auto">
              <a:xfrm>
                <a:off x="1760" y="1845"/>
                <a:ext cx="68" cy="69"/>
              </a:xfrm>
              <a:custGeom>
                <a:avLst/>
                <a:gdLst/>
                <a:ahLst/>
                <a:cxnLst>
                  <a:cxn ang="0">
                    <a:pos x="28" y="12"/>
                  </a:cxn>
                  <a:cxn ang="0">
                    <a:pos x="17" y="27"/>
                  </a:cxn>
                  <a:cxn ang="0">
                    <a:pos x="2" y="16"/>
                  </a:cxn>
                  <a:cxn ang="0">
                    <a:pos x="13" y="1"/>
                  </a:cxn>
                  <a:cxn ang="0">
                    <a:pos x="28" y="12"/>
                  </a:cxn>
                </a:cxnLst>
                <a:rect l="0" t="0" r="r" b="b"/>
                <a:pathLst>
                  <a:path w="29" h="29">
                    <a:moveTo>
                      <a:pt x="28" y="12"/>
                    </a:moveTo>
                    <a:cubicBezTo>
                      <a:pt x="29" y="19"/>
                      <a:pt x="24" y="26"/>
                      <a:pt x="17" y="27"/>
                    </a:cubicBezTo>
                    <a:cubicBezTo>
                      <a:pt x="10" y="29"/>
                      <a:pt x="3" y="24"/>
                      <a:pt x="2" y="16"/>
                    </a:cubicBezTo>
                    <a:cubicBezTo>
                      <a:pt x="0" y="9"/>
                      <a:pt x="5" y="2"/>
                      <a:pt x="13" y="1"/>
                    </a:cubicBezTo>
                    <a:cubicBezTo>
                      <a:pt x="20" y="0"/>
                      <a:pt x="27" y="5"/>
                      <a:pt x="28" y="12"/>
                    </a:cubicBezTo>
                    <a:close/>
                  </a:path>
                </a:pathLst>
              </a:custGeom>
              <a:noFill/>
              <a:ln w="22225" cap="flat">
                <a:solidFill>
                  <a:srgbClr val="A2DCE4"/>
                </a:solidFill>
                <a:prstDash val="solid"/>
                <a:miter lim="800000"/>
                <a:headEnd/>
                <a:tailEnd/>
              </a:ln>
            </p:spPr>
            <p:txBody>
              <a:bodyPr/>
              <a:lstStyle/>
              <a:p>
                <a:endParaRPr lang="cs-CZ"/>
              </a:p>
            </p:txBody>
          </p:sp>
          <p:sp>
            <p:nvSpPr>
              <p:cNvPr id="81038" name="Line 142"/>
              <p:cNvSpPr>
                <a:spLocks noChangeShapeType="1"/>
              </p:cNvSpPr>
              <p:nvPr/>
            </p:nvSpPr>
            <p:spPr bwMode="auto">
              <a:xfrm flipH="1" flipV="1">
                <a:off x="1771" y="1772"/>
                <a:ext cx="7" cy="78"/>
              </a:xfrm>
              <a:prstGeom prst="line">
                <a:avLst/>
              </a:prstGeom>
              <a:noFill/>
              <a:ln w="22225">
                <a:solidFill>
                  <a:srgbClr val="A2DCE4"/>
                </a:solidFill>
                <a:miter lim="800000"/>
                <a:headEnd/>
                <a:tailEnd/>
              </a:ln>
            </p:spPr>
            <p:txBody>
              <a:bodyPr/>
              <a:lstStyle/>
              <a:p>
                <a:endParaRPr lang="cs-CZ"/>
              </a:p>
            </p:txBody>
          </p:sp>
          <p:sp>
            <p:nvSpPr>
              <p:cNvPr id="81039" name="Line 143"/>
              <p:cNvSpPr>
                <a:spLocks noChangeShapeType="1"/>
              </p:cNvSpPr>
              <p:nvPr/>
            </p:nvSpPr>
            <p:spPr bwMode="auto">
              <a:xfrm flipH="1" flipV="1">
                <a:off x="1795" y="1767"/>
                <a:ext cx="7" cy="78"/>
              </a:xfrm>
              <a:prstGeom prst="line">
                <a:avLst/>
              </a:prstGeom>
              <a:noFill/>
              <a:ln w="22225">
                <a:solidFill>
                  <a:srgbClr val="A2DCE4"/>
                </a:solidFill>
                <a:miter lim="800000"/>
                <a:headEnd/>
                <a:tailEnd/>
              </a:ln>
            </p:spPr>
            <p:txBody>
              <a:bodyPr/>
              <a:lstStyle/>
              <a:p>
                <a:endParaRPr lang="cs-CZ"/>
              </a:p>
            </p:txBody>
          </p:sp>
          <p:sp>
            <p:nvSpPr>
              <p:cNvPr id="81040" name="Freeform 144"/>
              <p:cNvSpPr>
                <a:spLocks/>
              </p:cNvSpPr>
              <p:nvPr/>
            </p:nvSpPr>
            <p:spPr bwMode="auto">
              <a:xfrm>
                <a:off x="1689" y="1855"/>
                <a:ext cx="68" cy="68"/>
              </a:xfrm>
              <a:custGeom>
                <a:avLst/>
                <a:gdLst/>
                <a:ahLst/>
                <a:cxnLst>
                  <a:cxn ang="0">
                    <a:pos x="28" y="12"/>
                  </a:cxn>
                  <a:cxn ang="0">
                    <a:pos x="17" y="28"/>
                  </a:cxn>
                  <a:cxn ang="0">
                    <a:pos x="1" y="17"/>
                  </a:cxn>
                  <a:cxn ang="0">
                    <a:pos x="12" y="1"/>
                  </a:cxn>
                  <a:cxn ang="0">
                    <a:pos x="28" y="12"/>
                  </a:cxn>
                </a:cxnLst>
                <a:rect l="0" t="0" r="r" b="b"/>
                <a:pathLst>
                  <a:path w="29" h="29">
                    <a:moveTo>
                      <a:pt x="28" y="12"/>
                    </a:moveTo>
                    <a:cubicBezTo>
                      <a:pt x="29" y="20"/>
                      <a:pt x="24" y="27"/>
                      <a:pt x="17" y="28"/>
                    </a:cubicBezTo>
                    <a:cubicBezTo>
                      <a:pt x="9" y="29"/>
                      <a:pt x="2" y="24"/>
                      <a:pt x="1" y="17"/>
                    </a:cubicBezTo>
                    <a:cubicBezTo>
                      <a:pt x="0" y="10"/>
                      <a:pt x="5" y="3"/>
                      <a:pt x="12" y="1"/>
                    </a:cubicBezTo>
                    <a:cubicBezTo>
                      <a:pt x="19" y="0"/>
                      <a:pt x="26" y="5"/>
                      <a:pt x="28" y="12"/>
                    </a:cubicBezTo>
                    <a:close/>
                  </a:path>
                </a:pathLst>
              </a:custGeom>
              <a:noFill/>
              <a:ln w="22225" cap="flat">
                <a:solidFill>
                  <a:srgbClr val="A2DCE4"/>
                </a:solidFill>
                <a:prstDash val="solid"/>
                <a:miter lim="800000"/>
                <a:headEnd/>
                <a:tailEnd/>
              </a:ln>
            </p:spPr>
            <p:txBody>
              <a:bodyPr/>
              <a:lstStyle/>
              <a:p>
                <a:endParaRPr lang="cs-CZ"/>
              </a:p>
            </p:txBody>
          </p:sp>
          <p:sp>
            <p:nvSpPr>
              <p:cNvPr id="81041" name="Line 145"/>
              <p:cNvSpPr>
                <a:spLocks noChangeShapeType="1"/>
              </p:cNvSpPr>
              <p:nvPr/>
            </p:nvSpPr>
            <p:spPr bwMode="auto">
              <a:xfrm flipH="1" flipV="1">
                <a:off x="1698" y="1784"/>
                <a:ext cx="10" cy="76"/>
              </a:xfrm>
              <a:prstGeom prst="line">
                <a:avLst/>
              </a:prstGeom>
              <a:noFill/>
              <a:ln w="22225">
                <a:solidFill>
                  <a:srgbClr val="A2DCE4"/>
                </a:solidFill>
                <a:miter lim="800000"/>
                <a:headEnd/>
                <a:tailEnd/>
              </a:ln>
            </p:spPr>
            <p:txBody>
              <a:bodyPr/>
              <a:lstStyle/>
              <a:p>
                <a:endParaRPr lang="cs-CZ"/>
              </a:p>
            </p:txBody>
          </p:sp>
          <p:sp>
            <p:nvSpPr>
              <p:cNvPr id="81042" name="Line 146"/>
              <p:cNvSpPr>
                <a:spLocks noChangeShapeType="1"/>
              </p:cNvSpPr>
              <p:nvPr/>
            </p:nvSpPr>
            <p:spPr bwMode="auto">
              <a:xfrm flipH="1" flipV="1">
                <a:off x="1722" y="1779"/>
                <a:ext cx="9" cy="78"/>
              </a:xfrm>
              <a:prstGeom prst="line">
                <a:avLst/>
              </a:prstGeom>
              <a:noFill/>
              <a:ln w="22225">
                <a:solidFill>
                  <a:srgbClr val="A2DCE4"/>
                </a:solidFill>
                <a:miter lim="800000"/>
                <a:headEnd/>
                <a:tailEnd/>
              </a:ln>
            </p:spPr>
            <p:txBody>
              <a:bodyPr/>
              <a:lstStyle/>
              <a:p>
                <a:endParaRPr lang="cs-CZ"/>
              </a:p>
            </p:txBody>
          </p:sp>
          <p:sp>
            <p:nvSpPr>
              <p:cNvPr id="81043" name="Freeform 147"/>
              <p:cNvSpPr>
                <a:spLocks/>
              </p:cNvSpPr>
              <p:nvPr/>
            </p:nvSpPr>
            <p:spPr bwMode="auto">
              <a:xfrm>
                <a:off x="1616" y="1867"/>
                <a:ext cx="68" cy="68"/>
              </a:xfrm>
              <a:custGeom>
                <a:avLst/>
                <a:gdLst/>
                <a:ahLst/>
                <a:cxnLst>
                  <a:cxn ang="0">
                    <a:pos x="28" y="12"/>
                  </a:cxn>
                  <a:cxn ang="0">
                    <a:pos x="17" y="28"/>
                  </a:cxn>
                  <a:cxn ang="0">
                    <a:pos x="2" y="17"/>
                  </a:cxn>
                  <a:cxn ang="0">
                    <a:pos x="12" y="1"/>
                  </a:cxn>
                  <a:cxn ang="0">
                    <a:pos x="28" y="12"/>
                  </a:cxn>
                </a:cxnLst>
                <a:rect l="0" t="0" r="r" b="b"/>
                <a:pathLst>
                  <a:path w="29" h="29">
                    <a:moveTo>
                      <a:pt x="28" y="12"/>
                    </a:moveTo>
                    <a:cubicBezTo>
                      <a:pt x="29" y="19"/>
                      <a:pt x="25" y="26"/>
                      <a:pt x="17" y="28"/>
                    </a:cubicBezTo>
                    <a:cubicBezTo>
                      <a:pt x="10" y="29"/>
                      <a:pt x="3" y="24"/>
                      <a:pt x="2" y="17"/>
                    </a:cubicBezTo>
                    <a:cubicBezTo>
                      <a:pt x="0" y="10"/>
                      <a:pt x="5" y="3"/>
                      <a:pt x="12" y="1"/>
                    </a:cubicBezTo>
                    <a:cubicBezTo>
                      <a:pt x="20" y="0"/>
                      <a:pt x="27" y="5"/>
                      <a:pt x="28" y="12"/>
                    </a:cubicBezTo>
                    <a:close/>
                  </a:path>
                </a:pathLst>
              </a:custGeom>
              <a:noFill/>
              <a:ln w="22225" cap="flat">
                <a:solidFill>
                  <a:srgbClr val="A2DCE4"/>
                </a:solidFill>
                <a:prstDash val="solid"/>
                <a:miter lim="800000"/>
                <a:headEnd/>
                <a:tailEnd/>
              </a:ln>
            </p:spPr>
            <p:txBody>
              <a:bodyPr/>
              <a:lstStyle/>
              <a:p>
                <a:endParaRPr lang="cs-CZ"/>
              </a:p>
            </p:txBody>
          </p:sp>
          <p:sp>
            <p:nvSpPr>
              <p:cNvPr id="81044" name="Line 148"/>
              <p:cNvSpPr>
                <a:spLocks noChangeShapeType="1"/>
              </p:cNvSpPr>
              <p:nvPr/>
            </p:nvSpPr>
            <p:spPr bwMode="auto">
              <a:xfrm flipH="1" flipV="1">
                <a:off x="1627" y="1796"/>
                <a:ext cx="7" cy="75"/>
              </a:xfrm>
              <a:prstGeom prst="line">
                <a:avLst/>
              </a:prstGeom>
              <a:noFill/>
              <a:ln w="22225">
                <a:solidFill>
                  <a:srgbClr val="A2DCE4"/>
                </a:solidFill>
                <a:miter lim="800000"/>
                <a:headEnd/>
                <a:tailEnd/>
              </a:ln>
            </p:spPr>
            <p:txBody>
              <a:bodyPr/>
              <a:lstStyle/>
              <a:p>
                <a:endParaRPr lang="cs-CZ"/>
              </a:p>
            </p:txBody>
          </p:sp>
          <p:sp>
            <p:nvSpPr>
              <p:cNvPr id="81045" name="Line 149"/>
              <p:cNvSpPr>
                <a:spLocks noChangeShapeType="1"/>
              </p:cNvSpPr>
              <p:nvPr/>
            </p:nvSpPr>
            <p:spPr bwMode="auto">
              <a:xfrm flipH="1" flipV="1">
                <a:off x="1649" y="1791"/>
                <a:ext cx="9" cy="76"/>
              </a:xfrm>
              <a:prstGeom prst="line">
                <a:avLst/>
              </a:prstGeom>
              <a:noFill/>
              <a:ln w="22225">
                <a:solidFill>
                  <a:srgbClr val="A2DCE4"/>
                </a:solidFill>
                <a:miter lim="800000"/>
                <a:headEnd/>
                <a:tailEnd/>
              </a:ln>
            </p:spPr>
            <p:txBody>
              <a:bodyPr/>
              <a:lstStyle/>
              <a:p>
                <a:endParaRPr lang="cs-CZ"/>
              </a:p>
            </p:txBody>
          </p:sp>
          <p:sp>
            <p:nvSpPr>
              <p:cNvPr id="81046" name="Freeform 150"/>
              <p:cNvSpPr>
                <a:spLocks/>
              </p:cNvSpPr>
              <p:nvPr/>
            </p:nvSpPr>
            <p:spPr bwMode="auto">
              <a:xfrm>
                <a:off x="1545" y="1878"/>
                <a:ext cx="68" cy="69"/>
              </a:xfrm>
              <a:custGeom>
                <a:avLst/>
                <a:gdLst/>
                <a:ahLst/>
                <a:cxnLst>
                  <a:cxn ang="0">
                    <a:pos x="28" y="12"/>
                  </a:cxn>
                  <a:cxn ang="0">
                    <a:pos x="17" y="28"/>
                  </a:cxn>
                  <a:cxn ang="0">
                    <a:pos x="1" y="17"/>
                  </a:cxn>
                  <a:cxn ang="0">
                    <a:pos x="12" y="2"/>
                  </a:cxn>
                  <a:cxn ang="0">
                    <a:pos x="28" y="12"/>
                  </a:cxn>
                </a:cxnLst>
                <a:rect l="0" t="0" r="r" b="b"/>
                <a:pathLst>
                  <a:path w="29" h="29">
                    <a:moveTo>
                      <a:pt x="28" y="12"/>
                    </a:moveTo>
                    <a:cubicBezTo>
                      <a:pt x="29" y="20"/>
                      <a:pt x="24" y="27"/>
                      <a:pt x="17" y="28"/>
                    </a:cubicBezTo>
                    <a:cubicBezTo>
                      <a:pt x="10" y="29"/>
                      <a:pt x="3" y="25"/>
                      <a:pt x="1" y="17"/>
                    </a:cubicBezTo>
                    <a:cubicBezTo>
                      <a:pt x="0" y="10"/>
                      <a:pt x="5" y="3"/>
                      <a:pt x="12" y="2"/>
                    </a:cubicBezTo>
                    <a:cubicBezTo>
                      <a:pt x="19" y="0"/>
                      <a:pt x="26" y="5"/>
                      <a:pt x="28" y="12"/>
                    </a:cubicBezTo>
                    <a:close/>
                  </a:path>
                </a:pathLst>
              </a:custGeom>
              <a:noFill/>
              <a:ln w="22225" cap="flat">
                <a:solidFill>
                  <a:srgbClr val="A2DCE4"/>
                </a:solidFill>
                <a:prstDash val="solid"/>
                <a:miter lim="800000"/>
                <a:headEnd/>
                <a:tailEnd/>
              </a:ln>
            </p:spPr>
            <p:txBody>
              <a:bodyPr/>
              <a:lstStyle/>
              <a:p>
                <a:endParaRPr lang="cs-CZ"/>
              </a:p>
            </p:txBody>
          </p:sp>
          <p:sp>
            <p:nvSpPr>
              <p:cNvPr id="81047" name="Line 151"/>
              <p:cNvSpPr>
                <a:spLocks noChangeShapeType="1"/>
              </p:cNvSpPr>
              <p:nvPr/>
            </p:nvSpPr>
            <p:spPr bwMode="auto">
              <a:xfrm flipH="1" flipV="1">
                <a:off x="1554" y="1808"/>
                <a:ext cx="10" cy="75"/>
              </a:xfrm>
              <a:prstGeom prst="line">
                <a:avLst/>
              </a:prstGeom>
              <a:noFill/>
              <a:ln w="22225">
                <a:solidFill>
                  <a:srgbClr val="A2DCE4"/>
                </a:solidFill>
                <a:miter lim="800000"/>
                <a:headEnd/>
                <a:tailEnd/>
              </a:ln>
            </p:spPr>
            <p:txBody>
              <a:bodyPr/>
              <a:lstStyle/>
              <a:p>
                <a:endParaRPr lang="cs-CZ"/>
              </a:p>
            </p:txBody>
          </p:sp>
          <p:sp>
            <p:nvSpPr>
              <p:cNvPr id="81048" name="Line 152"/>
              <p:cNvSpPr>
                <a:spLocks noChangeShapeType="1"/>
              </p:cNvSpPr>
              <p:nvPr/>
            </p:nvSpPr>
            <p:spPr bwMode="auto">
              <a:xfrm flipH="1" flipV="1">
                <a:off x="1578" y="1803"/>
                <a:ext cx="7" cy="78"/>
              </a:xfrm>
              <a:prstGeom prst="line">
                <a:avLst/>
              </a:prstGeom>
              <a:noFill/>
              <a:ln w="22225">
                <a:solidFill>
                  <a:srgbClr val="A2DCE4"/>
                </a:solidFill>
                <a:miter lim="800000"/>
                <a:headEnd/>
                <a:tailEnd/>
              </a:ln>
            </p:spPr>
            <p:txBody>
              <a:bodyPr/>
              <a:lstStyle/>
              <a:p>
                <a:endParaRPr lang="cs-CZ"/>
              </a:p>
            </p:txBody>
          </p:sp>
          <p:sp>
            <p:nvSpPr>
              <p:cNvPr id="81049" name="Freeform 153"/>
              <p:cNvSpPr>
                <a:spLocks/>
              </p:cNvSpPr>
              <p:nvPr/>
            </p:nvSpPr>
            <p:spPr bwMode="auto">
              <a:xfrm>
                <a:off x="1471" y="1893"/>
                <a:ext cx="71" cy="68"/>
              </a:xfrm>
              <a:custGeom>
                <a:avLst/>
                <a:gdLst/>
                <a:ahLst/>
                <a:cxnLst>
                  <a:cxn ang="0">
                    <a:pos x="28" y="12"/>
                  </a:cxn>
                  <a:cxn ang="0">
                    <a:pos x="18" y="27"/>
                  </a:cxn>
                  <a:cxn ang="0">
                    <a:pos x="2" y="17"/>
                  </a:cxn>
                  <a:cxn ang="0">
                    <a:pos x="12" y="1"/>
                  </a:cxn>
                  <a:cxn ang="0">
                    <a:pos x="28" y="12"/>
                  </a:cxn>
                </a:cxnLst>
                <a:rect l="0" t="0" r="r" b="b"/>
                <a:pathLst>
                  <a:path w="30" h="29">
                    <a:moveTo>
                      <a:pt x="28" y="12"/>
                    </a:moveTo>
                    <a:cubicBezTo>
                      <a:pt x="30" y="19"/>
                      <a:pt x="25" y="26"/>
                      <a:pt x="18" y="27"/>
                    </a:cubicBezTo>
                    <a:cubicBezTo>
                      <a:pt x="11" y="29"/>
                      <a:pt x="3" y="24"/>
                      <a:pt x="2" y="17"/>
                    </a:cubicBezTo>
                    <a:cubicBezTo>
                      <a:pt x="0" y="10"/>
                      <a:pt x="5" y="3"/>
                      <a:pt x="12" y="1"/>
                    </a:cubicBezTo>
                    <a:cubicBezTo>
                      <a:pt x="20" y="0"/>
                      <a:pt x="27" y="4"/>
                      <a:pt x="28" y="12"/>
                    </a:cubicBezTo>
                    <a:close/>
                  </a:path>
                </a:pathLst>
              </a:custGeom>
              <a:noFill/>
              <a:ln w="22225" cap="flat">
                <a:solidFill>
                  <a:srgbClr val="A2DCE4"/>
                </a:solidFill>
                <a:prstDash val="solid"/>
                <a:miter lim="800000"/>
                <a:headEnd/>
                <a:tailEnd/>
              </a:ln>
            </p:spPr>
            <p:txBody>
              <a:bodyPr/>
              <a:lstStyle/>
              <a:p>
                <a:endParaRPr lang="cs-CZ"/>
              </a:p>
            </p:txBody>
          </p:sp>
          <p:sp>
            <p:nvSpPr>
              <p:cNvPr id="81050" name="Line 154"/>
              <p:cNvSpPr>
                <a:spLocks noChangeShapeType="1"/>
              </p:cNvSpPr>
              <p:nvPr/>
            </p:nvSpPr>
            <p:spPr bwMode="auto">
              <a:xfrm flipH="1" flipV="1">
                <a:off x="1481" y="1819"/>
                <a:ext cx="9" cy="78"/>
              </a:xfrm>
              <a:prstGeom prst="line">
                <a:avLst/>
              </a:prstGeom>
              <a:noFill/>
              <a:ln w="22225">
                <a:solidFill>
                  <a:srgbClr val="A2DCE4"/>
                </a:solidFill>
                <a:miter lim="800000"/>
                <a:headEnd/>
                <a:tailEnd/>
              </a:ln>
            </p:spPr>
            <p:txBody>
              <a:bodyPr/>
              <a:lstStyle/>
              <a:p>
                <a:endParaRPr lang="cs-CZ"/>
              </a:p>
            </p:txBody>
          </p:sp>
          <p:sp>
            <p:nvSpPr>
              <p:cNvPr id="81051" name="Line 155"/>
              <p:cNvSpPr>
                <a:spLocks noChangeShapeType="1"/>
              </p:cNvSpPr>
              <p:nvPr/>
            </p:nvSpPr>
            <p:spPr bwMode="auto">
              <a:xfrm flipH="1" flipV="1">
                <a:off x="1504" y="1815"/>
                <a:ext cx="10" cy="78"/>
              </a:xfrm>
              <a:prstGeom prst="line">
                <a:avLst/>
              </a:prstGeom>
              <a:noFill/>
              <a:ln w="22225">
                <a:solidFill>
                  <a:srgbClr val="A2DCE4"/>
                </a:solidFill>
                <a:miter lim="800000"/>
                <a:headEnd/>
                <a:tailEnd/>
              </a:ln>
            </p:spPr>
            <p:txBody>
              <a:bodyPr/>
              <a:lstStyle/>
              <a:p>
                <a:endParaRPr lang="cs-CZ"/>
              </a:p>
            </p:txBody>
          </p:sp>
          <p:sp>
            <p:nvSpPr>
              <p:cNvPr id="81052" name="Freeform 156"/>
              <p:cNvSpPr>
                <a:spLocks/>
              </p:cNvSpPr>
              <p:nvPr/>
            </p:nvSpPr>
            <p:spPr bwMode="auto">
              <a:xfrm>
                <a:off x="1401" y="1904"/>
                <a:ext cx="70" cy="71"/>
              </a:xfrm>
              <a:custGeom>
                <a:avLst/>
                <a:gdLst/>
                <a:ahLst/>
                <a:cxnLst>
                  <a:cxn ang="0">
                    <a:pos x="28" y="12"/>
                  </a:cxn>
                  <a:cxn ang="0">
                    <a:pos x="18" y="28"/>
                  </a:cxn>
                  <a:cxn ang="0">
                    <a:pos x="2" y="18"/>
                  </a:cxn>
                  <a:cxn ang="0">
                    <a:pos x="12" y="2"/>
                  </a:cxn>
                  <a:cxn ang="0">
                    <a:pos x="28" y="12"/>
                  </a:cxn>
                </a:cxnLst>
                <a:rect l="0" t="0" r="r" b="b"/>
                <a:pathLst>
                  <a:path w="30" h="30">
                    <a:moveTo>
                      <a:pt x="28" y="12"/>
                    </a:moveTo>
                    <a:cubicBezTo>
                      <a:pt x="30" y="20"/>
                      <a:pt x="25" y="27"/>
                      <a:pt x="18" y="28"/>
                    </a:cubicBezTo>
                    <a:cubicBezTo>
                      <a:pt x="10" y="30"/>
                      <a:pt x="3" y="25"/>
                      <a:pt x="2" y="18"/>
                    </a:cubicBezTo>
                    <a:cubicBezTo>
                      <a:pt x="0" y="11"/>
                      <a:pt x="5" y="3"/>
                      <a:pt x="12" y="2"/>
                    </a:cubicBezTo>
                    <a:cubicBezTo>
                      <a:pt x="19" y="0"/>
                      <a:pt x="26" y="5"/>
                      <a:pt x="28" y="12"/>
                    </a:cubicBezTo>
                    <a:close/>
                  </a:path>
                </a:pathLst>
              </a:custGeom>
              <a:noFill/>
              <a:ln w="22225" cap="flat">
                <a:solidFill>
                  <a:srgbClr val="A2DCE4"/>
                </a:solidFill>
                <a:prstDash val="solid"/>
                <a:miter lim="800000"/>
                <a:headEnd/>
                <a:tailEnd/>
              </a:ln>
            </p:spPr>
            <p:txBody>
              <a:bodyPr/>
              <a:lstStyle/>
              <a:p>
                <a:endParaRPr lang="cs-CZ"/>
              </a:p>
            </p:txBody>
          </p:sp>
          <p:sp>
            <p:nvSpPr>
              <p:cNvPr id="81053" name="Line 157"/>
              <p:cNvSpPr>
                <a:spLocks noChangeShapeType="1"/>
              </p:cNvSpPr>
              <p:nvPr/>
            </p:nvSpPr>
            <p:spPr bwMode="auto">
              <a:xfrm flipH="1" flipV="1">
                <a:off x="1408" y="1834"/>
                <a:ext cx="11" cy="77"/>
              </a:xfrm>
              <a:prstGeom prst="line">
                <a:avLst/>
              </a:prstGeom>
              <a:noFill/>
              <a:ln w="22225">
                <a:solidFill>
                  <a:srgbClr val="A2DCE4"/>
                </a:solidFill>
                <a:miter lim="800000"/>
                <a:headEnd/>
                <a:tailEnd/>
              </a:ln>
            </p:spPr>
            <p:txBody>
              <a:bodyPr/>
              <a:lstStyle/>
              <a:p>
                <a:endParaRPr lang="cs-CZ"/>
              </a:p>
            </p:txBody>
          </p:sp>
          <p:sp>
            <p:nvSpPr>
              <p:cNvPr id="81054" name="Line 158"/>
              <p:cNvSpPr>
                <a:spLocks noChangeShapeType="1"/>
              </p:cNvSpPr>
              <p:nvPr/>
            </p:nvSpPr>
            <p:spPr bwMode="auto">
              <a:xfrm flipH="1" flipV="1">
                <a:off x="1431" y="1829"/>
                <a:ext cx="10" cy="78"/>
              </a:xfrm>
              <a:prstGeom prst="line">
                <a:avLst/>
              </a:prstGeom>
              <a:noFill/>
              <a:ln w="22225">
                <a:solidFill>
                  <a:srgbClr val="A2DCE4"/>
                </a:solidFill>
                <a:miter lim="800000"/>
                <a:headEnd/>
                <a:tailEnd/>
              </a:ln>
            </p:spPr>
            <p:txBody>
              <a:bodyPr/>
              <a:lstStyle/>
              <a:p>
                <a:endParaRPr lang="cs-CZ"/>
              </a:p>
            </p:txBody>
          </p:sp>
          <p:sp>
            <p:nvSpPr>
              <p:cNvPr id="81055" name="Freeform 159"/>
              <p:cNvSpPr>
                <a:spLocks/>
              </p:cNvSpPr>
              <p:nvPr/>
            </p:nvSpPr>
            <p:spPr bwMode="auto">
              <a:xfrm>
                <a:off x="1330" y="1919"/>
                <a:ext cx="68" cy="70"/>
              </a:xfrm>
              <a:custGeom>
                <a:avLst/>
                <a:gdLst/>
                <a:ahLst/>
                <a:cxnLst>
                  <a:cxn ang="0">
                    <a:pos x="28" y="12"/>
                  </a:cxn>
                  <a:cxn ang="0">
                    <a:pos x="18" y="28"/>
                  </a:cxn>
                  <a:cxn ang="0">
                    <a:pos x="2" y="18"/>
                  </a:cxn>
                  <a:cxn ang="0">
                    <a:pos x="12" y="2"/>
                  </a:cxn>
                  <a:cxn ang="0">
                    <a:pos x="28" y="12"/>
                  </a:cxn>
                </a:cxnLst>
                <a:rect l="0" t="0" r="r" b="b"/>
                <a:pathLst>
                  <a:path w="29" h="30">
                    <a:moveTo>
                      <a:pt x="28" y="12"/>
                    </a:moveTo>
                    <a:cubicBezTo>
                      <a:pt x="29" y="20"/>
                      <a:pt x="25" y="27"/>
                      <a:pt x="18" y="28"/>
                    </a:cubicBezTo>
                    <a:cubicBezTo>
                      <a:pt x="10" y="30"/>
                      <a:pt x="3" y="25"/>
                      <a:pt x="2" y="18"/>
                    </a:cubicBezTo>
                    <a:cubicBezTo>
                      <a:pt x="0" y="11"/>
                      <a:pt x="4" y="4"/>
                      <a:pt x="12" y="2"/>
                    </a:cubicBezTo>
                    <a:cubicBezTo>
                      <a:pt x="19" y="0"/>
                      <a:pt x="26" y="5"/>
                      <a:pt x="28" y="12"/>
                    </a:cubicBezTo>
                    <a:close/>
                  </a:path>
                </a:pathLst>
              </a:custGeom>
              <a:noFill/>
              <a:ln w="22225" cap="flat">
                <a:solidFill>
                  <a:srgbClr val="A2DCE4"/>
                </a:solidFill>
                <a:prstDash val="solid"/>
                <a:miter lim="800000"/>
                <a:headEnd/>
                <a:tailEnd/>
              </a:ln>
            </p:spPr>
            <p:txBody>
              <a:bodyPr/>
              <a:lstStyle/>
              <a:p>
                <a:endParaRPr lang="cs-CZ"/>
              </a:p>
            </p:txBody>
          </p:sp>
          <p:sp>
            <p:nvSpPr>
              <p:cNvPr id="81056" name="Line 160"/>
              <p:cNvSpPr>
                <a:spLocks noChangeShapeType="1"/>
              </p:cNvSpPr>
              <p:nvPr/>
            </p:nvSpPr>
            <p:spPr bwMode="auto">
              <a:xfrm flipH="1" flipV="1">
                <a:off x="1334" y="1850"/>
                <a:ext cx="12" cy="76"/>
              </a:xfrm>
              <a:prstGeom prst="line">
                <a:avLst/>
              </a:prstGeom>
              <a:noFill/>
              <a:ln w="22225">
                <a:solidFill>
                  <a:srgbClr val="A2DCE4"/>
                </a:solidFill>
                <a:miter lim="800000"/>
                <a:headEnd/>
                <a:tailEnd/>
              </a:ln>
            </p:spPr>
            <p:txBody>
              <a:bodyPr/>
              <a:lstStyle/>
              <a:p>
                <a:endParaRPr lang="cs-CZ"/>
              </a:p>
            </p:txBody>
          </p:sp>
          <p:sp>
            <p:nvSpPr>
              <p:cNvPr id="81057" name="Line 161"/>
              <p:cNvSpPr>
                <a:spLocks noChangeShapeType="1"/>
              </p:cNvSpPr>
              <p:nvPr/>
            </p:nvSpPr>
            <p:spPr bwMode="auto">
              <a:xfrm flipH="1" flipV="1">
                <a:off x="1358" y="1843"/>
                <a:ext cx="12" cy="78"/>
              </a:xfrm>
              <a:prstGeom prst="line">
                <a:avLst/>
              </a:prstGeom>
              <a:noFill/>
              <a:ln w="22225">
                <a:solidFill>
                  <a:srgbClr val="A2DCE4"/>
                </a:solidFill>
                <a:miter lim="800000"/>
                <a:headEnd/>
                <a:tailEnd/>
              </a:ln>
            </p:spPr>
            <p:txBody>
              <a:bodyPr/>
              <a:lstStyle/>
              <a:p>
                <a:endParaRPr lang="cs-CZ"/>
              </a:p>
            </p:txBody>
          </p:sp>
          <p:sp>
            <p:nvSpPr>
              <p:cNvPr id="81058" name="Freeform 162"/>
              <p:cNvSpPr>
                <a:spLocks/>
              </p:cNvSpPr>
              <p:nvPr/>
            </p:nvSpPr>
            <p:spPr bwMode="auto">
              <a:xfrm>
                <a:off x="1259" y="1935"/>
                <a:ext cx="68" cy="69"/>
              </a:xfrm>
              <a:custGeom>
                <a:avLst/>
                <a:gdLst/>
                <a:ahLst/>
                <a:cxnLst>
                  <a:cxn ang="0">
                    <a:pos x="28" y="12"/>
                  </a:cxn>
                  <a:cxn ang="0">
                    <a:pos x="18" y="28"/>
                  </a:cxn>
                  <a:cxn ang="0">
                    <a:pos x="1" y="18"/>
                  </a:cxn>
                  <a:cxn ang="0">
                    <a:pos x="11" y="2"/>
                  </a:cxn>
                  <a:cxn ang="0">
                    <a:pos x="28" y="12"/>
                  </a:cxn>
                </a:cxnLst>
                <a:rect l="0" t="0" r="r" b="b"/>
                <a:pathLst>
                  <a:path w="29" h="29">
                    <a:moveTo>
                      <a:pt x="28" y="12"/>
                    </a:moveTo>
                    <a:cubicBezTo>
                      <a:pt x="29" y="19"/>
                      <a:pt x="25" y="26"/>
                      <a:pt x="18" y="28"/>
                    </a:cubicBezTo>
                    <a:cubicBezTo>
                      <a:pt x="10" y="29"/>
                      <a:pt x="3" y="25"/>
                      <a:pt x="1" y="18"/>
                    </a:cubicBezTo>
                    <a:cubicBezTo>
                      <a:pt x="0" y="11"/>
                      <a:pt x="4" y="3"/>
                      <a:pt x="11" y="2"/>
                    </a:cubicBezTo>
                    <a:cubicBezTo>
                      <a:pt x="19" y="0"/>
                      <a:pt x="26" y="4"/>
                      <a:pt x="28" y="12"/>
                    </a:cubicBezTo>
                    <a:close/>
                  </a:path>
                </a:pathLst>
              </a:custGeom>
              <a:noFill/>
              <a:ln w="22225" cap="flat">
                <a:solidFill>
                  <a:srgbClr val="A2DCE4"/>
                </a:solidFill>
                <a:prstDash val="solid"/>
                <a:miter lim="800000"/>
                <a:headEnd/>
                <a:tailEnd/>
              </a:ln>
            </p:spPr>
            <p:txBody>
              <a:bodyPr/>
              <a:lstStyle/>
              <a:p>
                <a:endParaRPr lang="cs-CZ"/>
              </a:p>
            </p:txBody>
          </p:sp>
          <p:sp>
            <p:nvSpPr>
              <p:cNvPr id="81059" name="Line 163"/>
              <p:cNvSpPr>
                <a:spLocks noChangeShapeType="1"/>
              </p:cNvSpPr>
              <p:nvPr/>
            </p:nvSpPr>
            <p:spPr bwMode="auto">
              <a:xfrm flipH="1" flipV="1">
                <a:off x="1264" y="1864"/>
                <a:ext cx="11" cy="78"/>
              </a:xfrm>
              <a:prstGeom prst="line">
                <a:avLst/>
              </a:prstGeom>
              <a:noFill/>
              <a:ln w="22225">
                <a:solidFill>
                  <a:srgbClr val="A2DCE4"/>
                </a:solidFill>
                <a:miter lim="800000"/>
                <a:headEnd/>
                <a:tailEnd/>
              </a:ln>
            </p:spPr>
            <p:txBody>
              <a:bodyPr/>
              <a:lstStyle/>
              <a:p>
                <a:endParaRPr lang="cs-CZ"/>
              </a:p>
            </p:txBody>
          </p:sp>
          <p:sp>
            <p:nvSpPr>
              <p:cNvPr id="81060" name="Line 164"/>
              <p:cNvSpPr>
                <a:spLocks noChangeShapeType="1"/>
              </p:cNvSpPr>
              <p:nvPr/>
            </p:nvSpPr>
            <p:spPr bwMode="auto">
              <a:xfrm flipH="1" flipV="1">
                <a:off x="1287" y="1860"/>
                <a:ext cx="12" cy="75"/>
              </a:xfrm>
              <a:prstGeom prst="line">
                <a:avLst/>
              </a:prstGeom>
              <a:noFill/>
              <a:ln w="22225">
                <a:solidFill>
                  <a:srgbClr val="A2DCE4"/>
                </a:solidFill>
                <a:miter lim="800000"/>
                <a:headEnd/>
                <a:tailEnd/>
              </a:ln>
            </p:spPr>
            <p:txBody>
              <a:bodyPr/>
              <a:lstStyle/>
              <a:p>
                <a:endParaRPr lang="cs-CZ"/>
              </a:p>
            </p:txBody>
          </p:sp>
          <p:sp>
            <p:nvSpPr>
              <p:cNvPr id="81061" name="Freeform 165"/>
              <p:cNvSpPr>
                <a:spLocks/>
              </p:cNvSpPr>
              <p:nvPr/>
            </p:nvSpPr>
            <p:spPr bwMode="auto">
              <a:xfrm>
                <a:off x="1188" y="1952"/>
                <a:ext cx="68" cy="68"/>
              </a:xfrm>
              <a:custGeom>
                <a:avLst/>
                <a:gdLst/>
                <a:ahLst/>
                <a:cxnLst>
                  <a:cxn ang="0">
                    <a:pos x="27" y="11"/>
                  </a:cxn>
                  <a:cxn ang="0">
                    <a:pos x="18" y="27"/>
                  </a:cxn>
                  <a:cxn ang="0">
                    <a:pos x="1" y="18"/>
                  </a:cxn>
                  <a:cxn ang="0">
                    <a:pos x="11" y="1"/>
                  </a:cxn>
                  <a:cxn ang="0">
                    <a:pos x="27" y="11"/>
                  </a:cxn>
                </a:cxnLst>
                <a:rect l="0" t="0" r="r" b="b"/>
                <a:pathLst>
                  <a:path w="29" h="29">
                    <a:moveTo>
                      <a:pt x="27" y="11"/>
                    </a:moveTo>
                    <a:cubicBezTo>
                      <a:pt x="29" y="18"/>
                      <a:pt x="25" y="26"/>
                      <a:pt x="18" y="27"/>
                    </a:cubicBezTo>
                    <a:cubicBezTo>
                      <a:pt x="10" y="29"/>
                      <a:pt x="3" y="25"/>
                      <a:pt x="1" y="18"/>
                    </a:cubicBezTo>
                    <a:cubicBezTo>
                      <a:pt x="0" y="10"/>
                      <a:pt x="4" y="3"/>
                      <a:pt x="11" y="1"/>
                    </a:cubicBezTo>
                    <a:cubicBezTo>
                      <a:pt x="18" y="0"/>
                      <a:pt x="26" y="4"/>
                      <a:pt x="27" y="11"/>
                    </a:cubicBezTo>
                    <a:close/>
                  </a:path>
                </a:pathLst>
              </a:custGeom>
              <a:noFill/>
              <a:ln w="22225" cap="flat">
                <a:solidFill>
                  <a:srgbClr val="A2DCE4"/>
                </a:solidFill>
                <a:prstDash val="solid"/>
                <a:miter lim="800000"/>
                <a:headEnd/>
                <a:tailEnd/>
              </a:ln>
            </p:spPr>
            <p:txBody>
              <a:bodyPr/>
              <a:lstStyle/>
              <a:p>
                <a:endParaRPr lang="cs-CZ"/>
              </a:p>
            </p:txBody>
          </p:sp>
          <p:sp>
            <p:nvSpPr>
              <p:cNvPr id="81062" name="Line 166"/>
              <p:cNvSpPr>
                <a:spLocks noChangeShapeType="1"/>
              </p:cNvSpPr>
              <p:nvPr/>
            </p:nvSpPr>
            <p:spPr bwMode="auto">
              <a:xfrm flipH="1" flipV="1">
                <a:off x="1190" y="1881"/>
                <a:ext cx="14" cy="78"/>
              </a:xfrm>
              <a:prstGeom prst="line">
                <a:avLst/>
              </a:prstGeom>
              <a:noFill/>
              <a:ln w="22225">
                <a:solidFill>
                  <a:srgbClr val="A2DCE4"/>
                </a:solidFill>
                <a:miter lim="800000"/>
                <a:headEnd/>
                <a:tailEnd/>
              </a:ln>
            </p:spPr>
            <p:txBody>
              <a:bodyPr/>
              <a:lstStyle/>
              <a:p>
                <a:endParaRPr lang="cs-CZ"/>
              </a:p>
            </p:txBody>
          </p:sp>
          <p:sp>
            <p:nvSpPr>
              <p:cNvPr id="81063" name="Line 167"/>
              <p:cNvSpPr>
                <a:spLocks noChangeShapeType="1"/>
              </p:cNvSpPr>
              <p:nvPr/>
            </p:nvSpPr>
            <p:spPr bwMode="auto">
              <a:xfrm flipH="1" flipV="1">
                <a:off x="1214" y="1876"/>
                <a:ext cx="14" cy="76"/>
              </a:xfrm>
              <a:prstGeom prst="line">
                <a:avLst/>
              </a:prstGeom>
              <a:noFill/>
              <a:ln w="22225">
                <a:solidFill>
                  <a:srgbClr val="A2DCE4"/>
                </a:solidFill>
                <a:miter lim="800000"/>
                <a:headEnd/>
                <a:tailEnd/>
              </a:ln>
            </p:spPr>
            <p:txBody>
              <a:bodyPr/>
              <a:lstStyle/>
              <a:p>
                <a:endParaRPr lang="cs-CZ"/>
              </a:p>
            </p:txBody>
          </p:sp>
          <p:sp>
            <p:nvSpPr>
              <p:cNvPr id="81064" name="Freeform 168"/>
              <p:cNvSpPr>
                <a:spLocks/>
              </p:cNvSpPr>
              <p:nvPr/>
            </p:nvSpPr>
            <p:spPr bwMode="auto">
              <a:xfrm>
                <a:off x="1117" y="1968"/>
                <a:ext cx="69" cy="69"/>
              </a:xfrm>
              <a:custGeom>
                <a:avLst/>
                <a:gdLst/>
                <a:ahLst/>
                <a:cxnLst>
                  <a:cxn ang="0">
                    <a:pos x="27" y="11"/>
                  </a:cxn>
                  <a:cxn ang="0">
                    <a:pos x="18" y="28"/>
                  </a:cxn>
                  <a:cxn ang="0">
                    <a:pos x="1" y="18"/>
                  </a:cxn>
                  <a:cxn ang="0">
                    <a:pos x="11" y="1"/>
                  </a:cxn>
                  <a:cxn ang="0">
                    <a:pos x="27" y="11"/>
                  </a:cxn>
                </a:cxnLst>
                <a:rect l="0" t="0" r="r" b="b"/>
                <a:pathLst>
                  <a:path w="29" h="29">
                    <a:moveTo>
                      <a:pt x="27" y="11"/>
                    </a:moveTo>
                    <a:cubicBezTo>
                      <a:pt x="29" y="18"/>
                      <a:pt x="25" y="26"/>
                      <a:pt x="18" y="28"/>
                    </a:cubicBezTo>
                    <a:cubicBezTo>
                      <a:pt x="11" y="29"/>
                      <a:pt x="3" y="25"/>
                      <a:pt x="1" y="18"/>
                    </a:cubicBezTo>
                    <a:cubicBezTo>
                      <a:pt x="0" y="11"/>
                      <a:pt x="4" y="3"/>
                      <a:pt x="11" y="1"/>
                    </a:cubicBezTo>
                    <a:cubicBezTo>
                      <a:pt x="18" y="0"/>
                      <a:pt x="26" y="4"/>
                      <a:pt x="27" y="11"/>
                    </a:cubicBezTo>
                    <a:close/>
                  </a:path>
                </a:pathLst>
              </a:custGeom>
              <a:noFill/>
              <a:ln w="22225" cap="flat">
                <a:solidFill>
                  <a:srgbClr val="A2DCE4"/>
                </a:solidFill>
                <a:prstDash val="solid"/>
                <a:miter lim="800000"/>
                <a:headEnd/>
                <a:tailEnd/>
              </a:ln>
            </p:spPr>
            <p:txBody>
              <a:bodyPr/>
              <a:lstStyle/>
              <a:p>
                <a:endParaRPr lang="cs-CZ"/>
              </a:p>
            </p:txBody>
          </p:sp>
          <p:sp>
            <p:nvSpPr>
              <p:cNvPr id="81065" name="Line 169"/>
              <p:cNvSpPr>
                <a:spLocks noChangeShapeType="1"/>
              </p:cNvSpPr>
              <p:nvPr/>
            </p:nvSpPr>
            <p:spPr bwMode="auto">
              <a:xfrm flipH="1" flipV="1">
                <a:off x="1119" y="1897"/>
                <a:ext cx="15" cy="78"/>
              </a:xfrm>
              <a:prstGeom prst="line">
                <a:avLst/>
              </a:prstGeom>
              <a:noFill/>
              <a:ln w="22225">
                <a:solidFill>
                  <a:srgbClr val="A2DCE4"/>
                </a:solidFill>
                <a:miter lim="800000"/>
                <a:headEnd/>
                <a:tailEnd/>
              </a:ln>
            </p:spPr>
            <p:txBody>
              <a:bodyPr/>
              <a:lstStyle/>
              <a:p>
                <a:endParaRPr lang="cs-CZ"/>
              </a:p>
            </p:txBody>
          </p:sp>
          <p:sp>
            <p:nvSpPr>
              <p:cNvPr id="81066" name="Line 170"/>
              <p:cNvSpPr>
                <a:spLocks noChangeShapeType="1"/>
              </p:cNvSpPr>
              <p:nvPr/>
            </p:nvSpPr>
            <p:spPr bwMode="auto">
              <a:xfrm flipH="1" flipV="1">
                <a:off x="1143" y="1893"/>
                <a:ext cx="12" cy="75"/>
              </a:xfrm>
              <a:prstGeom prst="line">
                <a:avLst/>
              </a:prstGeom>
              <a:noFill/>
              <a:ln w="22225">
                <a:solidFill>
                  <a:srgbClr val="A2DCE4"/>
                </a:solidFill>
                <a:miter lim="800000"/>
                <a:headEnd/>
                <a:tailEnd/>
              </a:ln>
            </p:spPr>
            <p:txBody>
              <a:bodyPr/>
              <a:lstStyle/>
              <a:p>
                <a:endParaRPr lang="cs-CZ"/>
              </a:p>
            </p:txBody>
          </p:sp>
          <p:sp>
            <p:nvSpPr>
              <p:cNvPr id="81067" name="Freeform 171"/>
              <p:cNvSpPr>
                <a:spLocks/>
              </p:cNvSpPr>
              <p:nvPr/>
            </p:nvSpPr>
            <p:spPr bwMode="auto">
              <a:xfrm>
                <a:off x="1046" y="1985"/>
                <a:ext cx="69" cy="71"/>
              </a:xfrm>
              <a:custGeom>
                <a:avLst/>
                <a:gdLst/>
                <a:ahLst/>
                <a:cxnLst>
                  <a:cxn ang="0">
                    <a:pos x="27" y="11"/>
                  </a:cxn>
                  <a:cxn ang="0">
                    <a:pos x="18" y="28"/>
                  </a:cxn>
                  <a:cxn ang="0">
                    <a:pos x="1" y="18"/>
                  </a:cxn>
                  <a:cxn ang="0">
                    <a:pos x="11" y="2"/>
                  </a:cxn>
                  <a:cxn ang="0">
                    <a:pos x="27" y="11"/>
                  </a:cxn>
                </a:cxnLst>
                <a:rect l="0" t="0" r="r" b="b"/>
                <a:pathLst>
                  <a:path w="29" h="30">
                    <a:moveTo>
                      <a:pt x="27" y="11"/>
                    </a:moveTo>
                    <a:cubicBezTo>
                      <a:pt x="29" y="19"/>
                      <a:pt x="25" y="26"/>
                      <a:pt x="18" y="28"/>
                    </a:cubicBezTo>
                    <a:cubicBezTo>
                      <a:pt x="11" y="30"/>
                      <a:pt x="3" y="26"/>
                      <a:pt x="1" y="18"/>
                    </a:cubicBezTo>
                    <a:cubicBezTo>
                      <a:pt x="0" y="11"/>
                      <a:pt x="4" y="4"/>
                      <a:pt x="11" y="2"/>
                    </a:cubicBezTo>
                    <a:cubicBezTo>
                      <a:pt x="18" y="0"/>
                      <a:pt x="26" y="4"/>
                      <a:pt x="27" y="11"/>
                    </a:cubicBezTo>
                    <a:close/>
                  </a:path>
                </a:pathLst>
              </a:custGeom>
              <a:noFill/>
              <a:ln w="22225" cap="flat">
                <a:solidFill>
                  <a:srgbClr val="A2DCE4"/>
                </a:solidFill>
                <a:prstDash val="solid"/>
                <a:miter lim="800000"/>
                <a:headEnd/>
                <a:tailEnd/>
              </a:ln>
            </p:spPr>
            <p:txBody>
              <a:bodyPr/>
              <a:lstStyle/>
              <a:p>
                <a:endParaRPr lang="cs-CZ"/>
              </a:p>
            </p:txBody>
          </p:sp>
          <p:sp>
            <p:nvSpPr>
              <p:cNvPr id="81068" name="Line 172"/>
              <p:cNvSpPr>
                <a:spLocks noChangeShapeType="1"/>
              </p:cNvSpPr>
              <p:nvPr/>
            </p:nvSpPr>
            <p:spPr bwMode="auto">
              <a:xfrm flipH="1" flipV="1">
                <a:off x="1046" y="1916"/>
                <a:ext cx="17" cy="76"/>
              </a:xfrm>
              <a:prstGeom prst="line">
                <a:avLst/>
              </a:prstGeom>
              <a:noFill/>
              <a:ln w="22225">
                <a:solidFill>
                  <a:srgbClr val="A2DCE4"/>
                </a:solidFill>
                <a:miter lim="800000"/>
                <a:headEnd/>
                <a:tailEnd/>
              </a:ln>
            </p:spPr>
            <p:txBody>
              <a:bodyPr/>
              <a:lstStyle/>
              <a:p>
                <a:endParaRPr lang="cs-CZ"/>
              </a:p>
            </p:txBody>
          </p:sp>
          <p:sp>
            <p:nvSpPr>
              <p:cNvPr id="81069" name="Line 173"/>
              <p:cNvSpPr>
                <a:spLocks noChangeShapeType="1"/>
              </p:cNvSpPr>
              <p:nvPr/>
            </p:nvSpPr>
            <p:spPr bwMode="auto">
              <a:xfrm flipH="1" flipV="1">
                <a:off x="1070" y="1909"/>
                <a:ext cx="14" cy="78"/>
              </a:xfrm>
              <a:prstGeom prst="line">
                <a:avLst/>
              </a:prstGeom>
              <a:noFill/>
              <a:ln w="22225">
                <a:solidFill>
                  <a:srgbClr val="A2DCE4"/>
                </a:solidFill>
                <a:miter lim="800000"/>
                <a:headEnd/>
                <a:tailEnd/>
              </a:ln>
            </p:spPr>
            <p:txBody>
              <a:bodyPr/>
              <a:lstStyle/>
              <a:p>
                <a:endParaRPr lang="cs-CZ"/>
              </a:p>
            </p:txBody>
          </p:sp>
          <p:sp>
            <p:nvSpPr>
              <p:cNvPr id="81070" name="Freeform 174"/>
              <p:cNvSpPr>
                <a:spLocks/>
              </p:cNvSpPr>
              <p:nvPr/>
            </p:nvSpPr>
            <p:spPr bwMode="auto">
              <a:xfrm>
                <a:off x="975" y="2004"/>
                <a:ext cx="71" cy="70"/>
              </a:xfrm>
              <a:custGeom>
                <a:avLst/>
                <a:gdLst/>
                <a:ahLst/>
                <a:cxnLst>
                  <a:cxn ang="0">
                    <a:pos x="28" y="11"/>
                  </a:cxn>
                  <a:cxn ang="0">
                    <a:pos x="18" y="28"/>
                  </a:cxn>
                  <a:cxn ang="0">
                    <a:pos x="2" y="18"/>
                  </a:cxn>
                  <a:cxn ang="0">
                    <a:pos x="11" y="2"/>
                  </a:cxn>
                  <a:cxn ang="0">
                    <a:pos x="28" y="11"/>
                  </a:cxn>
                </a:cxnLst>
                <a:rect l="0" t="0" r="r" b="b"/>
                <a:pathLst>
                  <a:path w="30" h="30">
                    <a:moveTo>
                      <a:pt x="28" y="11"/>
                    </a:moveTo>
                    <a:cubicBezTo>
                      <a:pt x="30" y="18"/>
                      <a:pt x="25" y="26"/>
                      <a:pt x="18" y="28"/>
                    </a:cubicBezTo>
                    <a:cubicBezTo>
                      <a:pt x="11" y="30"/>
                      <a:pt x="4" y="25"/>
                      <a:pt x="2" y="18"/>
                    </a:cubicBezTo>
                    <a:cubicBezTo>
                      <a:pt x="0" y="11"/>
                      <a:pt x="4" y="4"/>
                      <a:pt x="11" y="2"/>
                    </a:cubicBezTo>
                    <a:cubicBezTo>
                      <a:pt x="18" y="0"/>
                      <a:pt x="26" y="4"/>
                      <a:pt x="28" y="11"/>
                    </a:cubicBezTo>
                    <a:close/>
                  </a:path>
                </a:pathLst>
              </a:custGeom>
              <a:noFill/>
              <a:ln w="22225" cap="flat">
                <a:solidFill>
                  <a:srgbClr val="A2DCE4"/>
                </a:solidFill>
                <a:prstDash val="solid"/>
                <a:miter lim="800000"/>
                <a:headEnd/>
                <a:tailEnd/>
              </a:ln>
            </p:spPr>
            <p:txBody>
              <a:bodyPr/>
              <a:lstStyle/>
              <a:p>
                <a:endParaRPr lang="cs-CZ"/>
              </a:p>
            </p:txBody>
          </p:sp>
          <p:sp>
            <p:nvSpPr>
              <p:cNvPr id="81071" name="Line 175"/>
              <p:cNvSpPr>
                <a:spLocks noChangeShapeType="1"/>
              </p:cNvSpPr>
              <p:nvPr/>
            </p:nvSpPr>
            <p:spPr bwMode="auto">
              <a:xfrm flipH="1" flipV="1">
                <a:off x="975" y="1935"/>
                <a:ext cx="17" cy="76"/>
              </a:xfrm>
              <a:prstGeom prst="line">
                <a:avLst/>
              </a:prstGeom>
              <a:noFill/>
              <a:ln w="22225">
                <a:solidFill>
                  <a:srgbClr val="A2DCE4"/>
                </a:solidFill>
                <a:miter lim="800000"/>
                <a:headEnd/>
                <a:tailEnd/>
              </a:ln>
            </p:spPr>
            <p:txBody>
              <a:bodyPr/>
              <a:lstStyle/>
              <a:p>
                <a:endParaRPr lang="cs-CZ"/>
              </a:p>
            </p:txBody>
          </p:sp>
          <p:sp>
            <p:nvSpPr>
              <p:cNvPr id="81072" name="Line 176"/>
              <p:cNvSpPr>
                <a:spLocks noChangeShapeType="1"/>
              </p:cNvSpPr>
              <p:nvPr/>
            </p:nvSpPr>
            <p:spPr bwMode="auto">
              <a:xfrm flipH="1" flipV="1">
                <a:off x="999" y="1928"/>
                <a:ext cx="14" cy="76"/>
              </a:xfrm>
              <a:prstGeom prst="line">
                <a:avLst/>
              </a:prstGeom>
              <a:noFill/>
              <a:ln w="22225">
                <a:solidFill>
                  <a:srgbClr val="A2DCE4"/>
                </a:solidFill>
                <a:miter lim="800000"/>
                <a:headEnd/>
                <a:tailEnd/>
              </a:ln>
            </p:spPr>
            <p:txBody>
              <a:bodyPr/>
              <a:lstStyle/>
              <a:p>
                <a:endParaRPr lang="cs-CZ"/>
              </a:p>
            </p:txBody>
          </p:sp>
          <p:sp>
            <p:nvSpPr>
              <p:cNvPr id="81073" name="Freeform 177"/>
              <p:cNvSpPr>
                <a:spLocks/>
              </p:cNvSpPr>
              <p:nvPr/>
            </p:nvSpPr>
            <p:spPr bwMode="auto">
              <a:xfrm>
                <a:off x="904" y="2023"/>
                <a:ext cx="71" cy="70"/>
              </a:xfrm>
              <a:custGeom>
                <a:avLst/>
                <a:gdLst/>
                <a:ahLst/>
                <a:cxnLst>
                  <a:cxn ang="0">
                    <a:pos x="28" y="11"/>
                  </a:cxn>
                  <a:cxn ang="0">
                    <a:pos x="19" y="28"/>
                  </a:cxn>
                  <a:cxn ang="0">
                    <a:pos x="2" y="18"/>
                  </a:cxn>
                  <a:cxn ang="0">
                    <a:pos x="11" y="2"/>
                  </a:cxn>
                  <a:cxn ang="0">
                    <a:pos x="28" y="11"/>
                  </a:cxn>
                </a:cxnLst>
                <a:rect l="0" t="0" r="r" b="b"/>
                <a:pathLst>
                  <a:path w="30" h="30">
                    <a:moveTo>
                      <a:pt x="28" y="11"/>
                    </a:moveTo>
                    <a:cubicBezTo>
                      <a:pt x="30" y="18"/>
                      <a:pt x="26" y="25"/>
                      <a:pt x="19" y="28"/>
                    </a:cubicBezTo>
                    <a:cubicBezTo>
                      <a:pt x="11" y="30"/>
                      <a:pt x="4" y="25"/>
                      <a:pt x="2" y="18"/>
                    </a:cubicBezTo>
                    <a:cubicBezTo>
                      <a:pt x="0" y="11"/>
                      <a:pt x="4" y="4"/>
                      <a:pt x="11" y="2"/>
                    </a:cubicBezTo>
                    <a:cubicBezTo>
                      <a:pt x="18" y="0"/>
                      <a:pt x="26" y="4"/>
                      <a:pt x="28" y="11"/>
                    </a:cubicBezTo>
                    <a:close/>
                  </a:path>
                </a:pathLst>
              </a:custGeom>
              <a:noFill/>
              <a:ln w="22225" cap="flat">
                <a:solidFill>
                  <a:srgbClr val="A2DCE4"/>
                </a:solidFill>
                <a:prstDash val="solid"/>
                <a:miter lim="800000"/>
                <a:headEnd/>
                <a:tailEnd/>
              </a:ln>
            </p:spPr>
            <p:txBody>
              <a:bodyPr/>
              <a:lstStyle/>
              <a:p>
                <a:endParaRPr lang="cs-CZ"/>
              </a:p>
            </p:txBody>
          </p:sp>
          <p:sp>
            <p:nvSpPr>
              <p:cNvPr id="81074" name="Line 178"/>
              <p:cNvSpPr>
                <a:spLocks noChangeShapeType="1"/>
              </p:cNvSpPr>
              <p:nvPr/>
            </p:nvSpPr>
            <p:spPr bwMode="auto">
              <a:xfrm flipH="1" flipV="1">
                <a:off x="904" y="1954"/>
                <a:ext cx="17" cy="76"/>
              </a:xfrm>
              <a:prstGeom prst="line">
                <a:avLst/>
              </a:prstGeom>
              <a:noFill/>
              <a:ln w="22225">
                <a:solidFill>
                  <a:srgbClr val="A2DCE4"/>
                </a:solidFill>
                <a:miter lim="800000"/>
                <a:headEnd/>
                <a:tailEnd/>
              </a:ln>
            </p:spPr>
            <p:txBody>
              <a:bodyPr/>
              <a:lstStyle/>
              <a:p>
                <a:endParaRPr lang="cs-CZ"/>
              </a:p>
            </p:txBody>
          </p:sp>
          <p:sp>
            <p:nvSpPr>
              <p:cNvPr id="81075" name="Line 179"/>
              <p:cNvSpPr>
                <a:spLocks noChangeShapeType="1"/>
              </p:cNvSpPr>
              <p:nvPr/>
            </p:nvSpPr>
            <p:spPr bwMode="auto">
              <a:xfrm flipH="1" flipV="1">
                <a:off x="926" y="1947"/>
                <a:ext cx="16" cy="76"/>
              </a:xfrm>
              <a:prstGeom prst="line">
                <a:avLst/>
              </a:prstGeom>
              <a:noFill/>
              <a:ln w="22225">
                <a:solidFill>
                  <a:srgbClr val="A2DCE4"/>
                </a:solidFill>
                <a:miter lim="800000"/>
                <a:headEnd/>
                <a:tailEnd/>
              </a:ln>
            </p:spPr>
            <p:txBody>
              <a:bodyPr/>
              <a:lstStyle/>
              <a:p>
                <a:endParaRPr lang="cs-CZ"/>
              </a:p>
            </p:txBody>
          </p:sp>
          <p:sp>
            <p:nvSpPr>
              <p:cNvPr id="81076" name="Freeform 180"/>
              <p:cNvSpPr>
                <a:spLocks/>
              </p:cNvSpPr>
              <p:nvPr/>
            </p:nvSpPr>
            <p:spPr bwMode="auto">
              <a:xfrm>
                <a:off x="834" y="2041"/>
                <a:ext cx="70" cy="71"/>
              </a:xfrm>
              <a:custGeom>
                <a:avLst/>
                <a:gdLst/>
                <a:ahLst/>
                <a:cxnLst>
                  <a:cxn ang="0">
                    <a:pos x="28" y="11"/>
                  </a:cxn>
                  <a:cxn ang="0">
                    <a:pos x="19" y="28"/>
                  </a:cxn>
                  <a:cxn ang="0">
                    <a:pos x="2" y="19"/>
                  </a:cxn>
                  <a:cxn ang="0">
                    <a:pos x="11" y="2"/>
                  </a:cxn>
                  <a:cxn ang="0">
                    <a:pos x="28" y="11"/>
                  </a:cxn>
                </a:cxnLst>
                <a:rect l="0" t="0" r="r" b="b"/>
                <a:pathLst>
                  <a:path w="30" h="30">
                    <a:moveTo>
                      <a:pt x="28" y="11"/>
                    </a:moveTo>
                    <a:cubicBezTo>
                      <a:pt x="30" y="18"/>
                      <a:pt x="26" y="26"/>
                      <a:pt x="19" y="28"/>
                    </a:cubicBezTo>
                    <a:cubicBezTo>
                      <a:pt x="12" y="30"/>
                      <a:pt x="4" y="26"/>
                      <a:pt x="2" y="19"/>
                    </a:cubicBezTo>
                    <a:cubicBezTo>
                      <a:pt x="0" y="12"/>
                      <a:pt x="4" y="4"/>
                      <a:pt x="11" y="2"/>
                    </a:cubicBezTo>
                    <a:cubicBezTo>
                      <a:pt x="18" y="0"/>
                      <a:pt x="26" y="4"/>
                      <a:pt x="28" y="11"/>
                    </a:cubicBezTo>
                    <a:close/>
                  </a:path>
                </a:pathLst>
              </a:custGeom>
              <a:noFill/>
              <a:ln w="22225" cap="flat">
                <a:solidFill>
                  <a:srgbClr val="A2DCE4"/>
                </a:solidFill>
                <a:prstDash val="solid"/>
                <a:miter lim="800000"/>
                <a:headEnd/>
                <a:tailEnd/>
              </a:ln>
            </p:spPr>
            <p:txBody>
              <a:bodyPr/>
              <a:lstStyle/>
              <a:p>
                <a:endParaRPr lang="cs-CZ"/>
              </a:p>
            </p:txBody>
          </p:sp>
          <p:sp>
            <p:nvSpPr>
              <p:cNvPr id="81077" name="Line 181"/>
              <p:cNvSpPr>
                <a:spLocks noChangeShapeType="1"/>
              </p:cNvSpPr>
              <p:nvPr/>
            </p:nvSpPr>
            <p:spPr bwMode="auto">
              <a:xfrm flipH="1" flipV="1">
                <a:off x="834" y="1973"/>
                <a:ext cx="16" cy="75"/>
              </a:xfrm>
              <a:prstGeom prst="line">
                <a:avLst/>
              </a:prstGeom>
              <a:noFill/>
              <a:ln w="22225">
                <a:solidFill>
                  <a:srgbClr val="A2DCE4"/>
                </a:solidFill>
                <a:miter lim="800000"/>
                <a:headEnd/>
                <a:tailEnd/>
              </a:ln>
            </p:spPr>
            <p:txBody>
              <a:bodyPr/>
              <a:lstStyle/>
              <a:p>
                <a:endParaRPr lang="cs-CZ"/>
              </a:p>
            </p:txBody>
          </p:sp>
          <p:sp>
            <p:nvSpPr>
              <p:cNvPr id="81078" name="Line 182"/>
              <p:cNvSpPr>
                <a:spLocks noChangeShapeType="1"/>
              </p:cNvSpPr>
              <p:nvPr/>
            </p:nvSpPr>
            <p:spPr bwMode="auto">
              <a:xfrm flipH="1" flipV="1">
                <a:off x="855" y="1966"/>
                <a:ext cx="19" cy="78"/>
              </a:xfrm>
              <a:prstGeom prst="line">
                <a:avLst/>
              </a:prstGeom>
              <a:noFill/>
              <a:ln w="22225">
                <a:solidFill>
                  <a:srgbClr val="A2DCE4"/>
                </a:solidFill>
                <a:miter lim="800000"/>
                <a:headEnd/>
                <a:tailEnd/>
              </a:ln>
            </p:spPr>
            <p:txBody>
              <a:bodyPr/>
              <a:lstStyle/>
              <a:p>
                <a:endParaRPr lang="cs-CZ"/>
              </a:p>
            </p:txBody>
          </p:sp>
          <p:sp>
            <p:nvSpPr>
              <p:cNvPr id="81079" name="Freeform 183"/>
              <p:cNvSpPr>
                <a:spLocks/>
              </p:cNvSpPr>
              <p:nvPr/>
            </p:nvSpPr>
            <p:spPr bwMode="auto">
              <a:xfrm>
                <a:off x="765" y="2063"/>
                <a:ext cx="71" cy="71"/>
              </a:xfrm>
              <a:custGeom>
                <a:avLst/>
                <a:gdLst/>
                <a:ahLst/>
                <a:cxnLst>
                  <a:cxn ang="0">
                    <a:pos x="27" y="11"/>
                  </a:cxn>
                  <a:cxn ang="0">
                    <a:pos x="19" y="27"/>
                  </a:cxn>
                  <a:cxn ang="0">
                    <a:pos x="2" y="19"/>
                  </a:cxn>
                  <a:cxn ang="0">
                    <a:pos x="11" y="2"/>
                  </a:cxn>
                  <a:cxn ang="0">
                    <a:pos x="27" y="11"/>
                  </a:cxn>
                </a:cxnLst>
                <a:rect l="0" t="0" r="r" b="b"/>
                <a:pathLst>
                  <a:path w="30" h="30">
                    <a:moveTo>
                      <a:pt x="27" y="11"/>
                    </a:moveTo>
                    <a:cubicBezTo>
                      <a:pt x="30" y="18"/>
                      <a:pt x="26" y="25"/>
                      <a:pt x="19" y="27"/>
                    </a:cubicBezTo>
                    <a:cubicBezTo>
                      <a:pt x="12" y="30"/>
                      <a:pt x="4" y="26"/>
                      <a:pt x="2" y="19"/>
                    </a:cubicBezTo>
                    <a:cubicBezTo>
                      <a:pt x="0" y="12"/>
                      <a:pt x="3" y="4"/>
                      <a:pt x="11" y="2"/>
                    </a:cubicBezTo>
                    <a:cubicBezTo>
                      <a:pt x="18" y="0"/>
                      <a:pt x="25" y="3"/>
                      <a:pt x="27" y="11"/>
                    </a:cubicBezTo>
                    <a:close/>
                  </a:path>
                </a:pathLst>
              </a:custGeom>
              <a:noFill/>
              <a:ln w="22225" cap="flat">
                <a:solidFill>
                  <a:srgbClr val="A2DCE4"/>
                </a:solidFill>
                <a:prstDash val="solid"/>
                <a:miter lim="800000"/>
                <a:headEnd/>
                <a:tailEnd/>
              </a:ln>
            </p:spPr>
            <p:txBody>
              <a:bodyPr/>
              <a:lstStyle/>
              <a:p>
                <a:endParaRPr lang="cs-CZ"/>
              </a:p>
            </p:txBody>
          </p:sp>
          <p:sp>
            <p:nvSpPr>
              <p:cNvPr id="81080" name="Line 184"/>
              <p:cNvSpPr>
                <a:spLocks noChangeShapeType="1"/>
              </p:cNvSpPr>
              <p:nvPr/>
            </p:nvSpPr>
            <p:spPr bwMode="auto">
              <a:xfrm flipH="1" flipV="1">
                <a:off x="763" y="1994"/>
                <a:ext cx="16" cy="76"/>
              </a:xfrm>
              <a:prstGeom prst="line">
                <a:avLst/>
              </a:prstGeom>
              <a:noFill/>
              <a:ln w="22225">
                <a:solidFill>
                  <a:srgbClr val="A2DCE4"/>
                </a:solidFill>
                <a:miter lim="800000"/>
                <a:headEnd/>
                <a:tailEnd/>
              </a:ln>
            </p:spPr>
            <p:txBody>
              <a:bodyPr/>
              <a:lstStyle/>
              <a:p>
                <a:endParaRPr lang="cs-CZ"/>
              </a:p>
            </p:txBody>
          </p:sp>
          <p:sp>
            <p:nvSpPr>
              <p:cNvPr id="81081" name="Line 185"/>
              <p:cNvSpPr>
                <a:spLocks noChangeShapeType="1"/>
              </p:cNvSpPr>
              <p:nvPr/>
            </p:nvSpPr>
            <p:spPr bwMode="auto">
              <a:xfrm flipH="1" flipV="1">
                <a:off x="784" y="1987"/>
                <a:ext cx="19" cy="76"/>
              </a:xfrm>
              <a:prstGeom prst="line">
                <a:avLst/>
              </a:prstGeom>
              <a:noFill/>
              <a:ln w="22225">
                <a:solidFill>
                  <a:srgbClr val="A2DCE4"/>
                </a:solidFill>
                <a:miter lim="800000"/>
                <a:headEnd/>
                <a:tailEnd/>
              </a:ln>
            </p:spPr>
            <p:txBody>
              <a:bodyPr/>
              <a:lstStyle/>
              <a:p>
                <a:endParaRPr lang="cs-CZ"/>
              </a:p>
            </p:txBody>
          </p:sp>
          <p:sp>
            <p:nvSpPr>
              <p:cNvPr id="81082" name="Freeform 186"/>
              <p:cNvSpPr>
                <a:spLocks/>
              </p:cNvSpPr>
              <p:nvPr/>
            </p:nvSpPr>
            <p:spPr bwMode="auto">
              <a:xfrm>
                <a:off x="694" y="2082"/>
                <a:ext cx="71" cy="73"/>
              </a:xfrm>
              <a:custGeom>
                <a:avLst/>
                <a:gdLst/>
                <a:ahLst/>
                <a:cxnLst>
                  <a:cxn ang="0">
                    <a:pos x="28" y="11"/>
                  </a:cxn>
                  <a:cxn ang="0">
                    <a:pos x="19" y="28"/>
                  </a:cxn>
                  <a:cxn ang="0">
                    <a:pos x="2" y="20"/>
                  </a:cxn>
                  <a:cxn ang="0">
                    <a:pos x="11" y="3"/>
                  </a:cxn>
                  <a:cxn ang="0">
                    <a:pos x="28" y="11"/>
                  </a:cxn>
                </a:cxnLst>
                <a:rect l="0" t="0" r="r" b="b"/>
                <a:pathLst>
                  <a:path w="30" h="31">
                    <a:moveTo>
                      <a:pt x="28" y="11"/>
                    </a:moveTo>
                    <a:cubicBezTo>
                      <a:pt x="30" y="18"/>
                      <a:pt x="26" y="26"/>
                      <a:pt x="19" y="28"/>
                    </a:cubicBezTo>
                    <a:cubicBezTo>
                      <a:pt x="12" y="31"/>
                      <a:pt x="5" y="27"/>
                      <a:pt x="2" y="20"/>
                    </a:cubicBezTo>
                    <a:cubicBezTo>
                      <a:pt x="0" y="13"/>
                      <a:pt x="4" y="5"/>
                      <a:pt x="11" y="3"/>
                    </a:cubicBezTo>
                    <a:cubicBezTo>
                      <a:pt x="18" y="0"/>
                      <a:pt x="26" y="4"/>
                      <a:pt x="28" y="11"/>
                    </a:cubicBezTo>
                    <a:close/>
                  </a:path>
                </a:pathLst>
              </a:custGeom>
              <a:noFill/>
              <a:ln w="22225" cap="flat">
                <a:solidFill>
                  <a:srgbClr val="A2DCE4"/>
                </a:solidFill>
                <a:prstDash val="solid"/>
                <a:miter lim="800000"/>
                <a:headEnd/>
                <a:tailEnd/>
              </a:ln>
            </p:spPr>
            <p:txBody>
              <a:bodyPr/>
              <a:lstStyle/>
              <a:p>
                <a:endParaRPr lang="cs-CZ"/>
              </a:p>
            </p:txBody>
          </p:sp>
          <p:sp>
            <p:nvSpPr>
              <p:cNvPr id="81083" name="Line 187"/>
              <p:cNvSpPr>
                <a:spLocks noChangeShapeType="1"/>
              </p:cNvSpPr>
              <p:nvPr/>
            </p:nvSpPr>
            <p:spPr bwMode="auto">
              <a:xfrm flipH="1" flipV="1">
                <a:off x="692" y="2015"/>
                <a:ext cx="19" cy="76"/>
              </a:xfrm>
              <a:prstGeom prst="line">
                <a:avLst/>
              </a:prstGeom>
              <a:noFill/>
              <a:ln w="22225">
                <a:solidFill>
                  <a:srgbClr val="A2DCE4"/>
                </a:solidFill>
                <a:miter lim="800000"/>
                <a:headEnd/>
                <a:tailEnd/>
              </a:ln>
            </p:spPr>
            <p:txBody>
              <a:bodyPr/>
              <a:lstStyle/>
              <a:p>
                <a:endParaRPr lang="cs-CZ"/>
              </a:p>
            </p:txBody>
          </p:sp>
          <p:sp>
            <p:nvSpPr>
              <p:cNvPr id="81084" name="Line 188"/>
              <p:cNvSpPr>
                <a:spLocks noChangeShapeType="1"/>
              </p:cNvSpPr>
              <p:nvPr/>
            </p:nvSpPr>
            <p:spPr bwMode="auto">
              <a:xfrm flipH="1" flipV="1">
                <a:off x="713" y="2008"/>
                <a:ext cx="19" cy="76"/>
              </a:xfrm>
              <a:prstGeom prst="line">
                <a:avLst/>
              </a:prstGeom>
              <a:noFill/>
              <a:ln w="22225">
                <a:solidFill>
                  <a:srgbClr val="A2DCE4"/>
                </a:solidFill>
                <a:miter lim="800000"/>
                <a:headEnd/>
                <a:tailEnd/>
              </a:ln>
            </p:spPr>
            <p:txBody>
              <a:bodyPr/>
              <a:lstStyle/>
              <a:p>
                <a:endParaRPr lang="cs-CZ"/>
              </a:p>
            </p:txBody>
          </p:sp>
          <p:sp>
            <p:nvSpPr>
              <p:cNvPr id="81085" name="Freeform 189"/>
              <p:cNvSpPr>
                <a:spLocks/>
              </p:cNvSpPr>
              <p:nvPr/>
            </p:nvSpPr>
            <p:spPr bwMode="auto">
              <a:xfrm>
                <a:off x="626" y="2105"/>
                <a:ext cx="71" cy="71"/>
              </a:xfrm>
              <a:custGeom>
                <a:avLst/>
                <a:gdLst/>
                <a:ahLst/>
                <a:cxnLst>
                  <a:cxn ang="0">
                    <a:pos x="27" y="11"/>
                  </a:cxn>
                  <a:cxn ang="0">
                    <a:pos x="19" y="28"/>
                  </a:cxn>
                  <a:cxn ang="0">
                    <a:pos x="2" y="19"/>
                  </a:cxn>
                  <a:cxn ang="0">
                    <a:pos x="10" y="2"/>
                  </a:cxn>
                  <a:cxn ang="0">
                    <a:pos x="27" y="11"/>
                  </a:cxn>
                </a:cxnLst>
                <a:rect l="0" t="0" r="r" b="b"/>
                <a:pathLst>
                  <a:path w="30" h="30">
                    <a:moveTo>
                      <a:pt x="27" y="11"/>
                    </a:moveTo>
                    <a:cubicBezTo>
                      <a:pt x="30" y="18"/>
                      <a:pt x="26" y="25"/>
                      <a:pt x="19" y="28"/>
                    </a:cubicBezTo>
                    <a:cubicBezTo>
                      <a:pt x="12" y="30"/>
                      <a:pt x="4" y="26"/>
                      <a:pt x="2" y="19"/>
                    </a:cubicBezTo>
                    <a:cubicBezTo>
                      <a:pt x="0" y="12"/>
                      <a:pt x="3" y="4"/>
                      <a:pt x="10" y="2"/>
                    </a:cubicBezTo>
                    <a:cubicBezTo>
                      <a:pt x="17" y="0"/>
                      <a:pt x="25" y="3"/>
                      <a:pt x="27" y="11"/>
                    </a:cubicBezTo>
                    <a:close/>
                  </a:path>
                </a:pathLst>
              </a:custGeom>
              <a:noFill/>
              <a:ln w="22225" cap="flat">
                <a:solidFill>
                  <a:srgbClr val="A2DCE4"/>
                </a:solidFill>
                <a:prstDash val="solid"/>
                <a:miter lim="800000"/>
                <a:headEnd/>
                <a:tailEnd/>
              </a:ln>
            </p:spPr>
            <p:txBody>
              <a:bodyPr/>
              <a:lstStyle/>
              <a:p>
                <a:endParaRPr lang="cs-CZ"/>
              </a:p>
            </p:txBody>
          </p:sp>
          <p:sp>
            <p:nvSpPr>
              <p:cNvPr id="81086" name="Line 190"/>
              <p:cNvSpPr>
                <a:spLocks noChangeShapeType="1"/>
              </p:cNvSpPr>
              <p:nvPr/>
            </p:nvSpPr>
            <p:spPr bwMode="auto">
              <a:xfrm flipH="1" flipV="1">
                <a:off x="621" y="2039"/>
                <a:ext cx="19" cy="76"/>
              </a:xfrm>
              <a:prstGeom prst="line">
                <a:avLst/>
              </a:prstGeom>
              <a:noFill/>
              <a:ln w="22225">
                <a:solidFill>
                  <a:srgbClr val="A2DCE4"/>
                </a:solidFill>
                <a:miter lim="800000"/>
                <a:headEnd/>
                <a:tailEnd/>
              </a:ln>
            </p:spPr>
            <p:txBody>
              <a:bodyPr/>
              <a:lstStyle/>
              <a:p>
                <a:endParaRPr lang="cs-CZ"/>
              </a:p>
            </p:txBody>
          </p:sp>
          <p:sp>
            <p:nvSpPr>
              <p:cNvPr id="81087" name="Line 191"/>
              <p:cNvSpPr>
                <a:spLocks noChangeShapeType="1"/>
              </p:cNvSpPr>
              <p:nvPr/>
            </p:nvSpPr>
            <p:spPr bwMode="auto">
              <a:xfrm flipH="1" flipV="1">
                <a:off x="642" y="2032"/>
                <a:ext cx="22" cy="73"/>
              </a:xfrm>
              <a:prstGeom prst="line">
                <a:avLst/>
              </a:prstGeom>
              <a:noFill/>
              <a:ln w="22225">
                <a:solidFill>
                  <a:srgbClr val="A2DCE4"/>
                </a:solidFill>
                <a:miter lim="800000"/>
                <a:headEnd/>
                <a:tailEnd/>
              </a:ln>
            </p:spPr>
            <p:txBody>
              <a:bodyPr/>
              <a:lstStyle/>
              <a:p>
                <a:endParaRPr lang="cs-CZ"/>
              </a:p>
            </p:txBody>
          </p:sp>
          <p:sp>
            <p:nvSpPr>
              <p:cNvPr id="81088" name="Freeform 192"/>
              <p:cNvSpPr>
                <a:spLocks/>
              </p:cNvSpPr>
              <p:nvPr/>
            </p:nvSpPr>
            <p:spPr bwMode="auto">
              <a:xfrm>
                <a:off x="555" y="2126"/>
                <a:ext cx="71" cy="74"/>
              </a:xfrm>
              <a:custGeom>
                <a:avLst/>
                <a:gdLst/>
                <a:ahLst/>
                <a:cxnLst>
                  <a:cxn ang="0">
                    <a:pos x="28" y="11"/>
                  </a:cxn>
                  <a:cxn ang="0">
                    <a:pos x="20" y="28"/>
                  </a:cxn>
                  <a:cxn ang="0">
                    <a:pos x="3" y="20"/>
                  </a:cxn>
                  <a:cxn ang="0">
                    <a:pos x="11" y="3"/>
                  </a:cxn>
                  <a:cxn ang="0">
                    <a:pos x="28" y="11"/>
                  </a:cxn>
                </a:cxnLst>
                <a:rect l="0" t="0" r="r" b="b"/>
                <a:pathLst>
                  <a:path w="30" h="31">
                    <a:moveTo>
                      <a:pt x="28" y="11"/>
                    </a:moveTo>
                    <a:cubicBezTo>
                      <a:pt x="30" y="18"/>
                      <a:pt x="27" y="26"/>
                      <a:pt x="20" y="28"/>
                    </a:cubicBezTo>
                    <a:cubicBezTo>
                      <a:pt x="13" y="31"/>
                      <a:pt x="5" y="27"/>
                      <a:pt x="3" y="20"/>
                    </a:cubicBezTo>
                    <a:cubicBezTo>
                      <a:pt x="0" y="13"/>
                      <a:pt x="4" y="5"/>
                      <a:pt x="11" y="3"/>
                    </a:cubicBezTo>
                    <a:cubicBezTo>
                      <a:pt x="18" y="0"/>
                      <a:pt x="26" y="4"/>
                      <a:pt x="28" y="11"/>
                    </a:cubicBezTo>
                    <a:close/>
                  </a:path>
                </a:pathLst>
              </a:custGeom>
              <a:noFill/>
              <a:ln w="22225" cap="flat">
                <a:solidFill>
                  <a:srgbClr val="A2DCE4"/>
                </a:solidFill>
                <a:prstDash val="solid"/>
                <a:miter lim="800000"/>
                <a:headEnd/>
                <a:tailEnd/>
              </a:ln>
            </p:spPr>
            <p:txBody>
              <a:bodyPr/>
              <a:lstStyle/>
              <a:p>
                <a:endParaRPr lang="cs-CZ"/>
              </a:p>
            </p:txBody>
          </p:sp>
          <p:sp>
            <p:nvSpPr>
              <p:cNvPr id="81089" name="Line 193"/>
              <p:cNvSpPr>
                <a:spLocks noChangeShapeType="1"/>
              </p:cNvSpPr>
              <p:nvPr/>
            </p:nvSpPr>
            <p:spPr bwMode="auto">
              <a:xfrm flipH="1" flipV="1">
                <a:off x="550" y="2060"/>
                <a:ext cx="21" cy="76"/>
              </a:xfrm>
              <a:prstGeom prst="line">
                <a:avLst/>
              </a:prstGeom>
              <a:noFill/>
              <a:ln w="22225">
                <a:solidFill>
                  <a:srgbClr val="A2DCE4"/>
                </a:solidFill>
                <a:miter lim="800000"/>
                <a:headEnd/>
                <a:tailEnd/>
              </a:ln>
            </p:spPr>
            <p:txBody>
              <a:bodyPr/>
              <a:lstStyle/>
              <a:p>
                <a:endParaRPr lang="cs-CZ"/>
              </a:p>
            </p:txBody>
          </p:sp>
          <p:sp>
            <p:nvSpPr>
              <p:cNvPr id="81090" name="Line 194"/>
              <p:cNvSpPr>
                <a:spLocks noChangeShapeType="1"/>
              </p:cNvSpPr>
              <p:nvPr/>
            </p:nvSpPr>
            <p:spPr bwMode="auto">
              <a:xfrm flipH="1" flipV="1">
                <a:off x="574" y="2053"/>
                <a:ext cx="19" cy="76"/>
              </a:xfrm>
              <a:prstGeom prst="line">
                <a:avLst/>
              </a:prstGeom>
              <a:noFill/>
              <a:ln w="22225">
                <a:solidFill>
                  <a:srgbClr val="A2DCE4"/>
                </a:solidFill>
                <a:miter lim="800000"/>
                <a:headEnd/>
                <a:tailEnd/>
              </a:ln>
            </p:spPr>
            <p:txBody>
              <a:bodyPr/>
              <a:lstStyle/>
              <a:p>
                <a:endParaRPr lang="cs-CZ"/>
              </a:p>
            </p:txBody>
          </p:sp>
          <p:sp>
            <p:nvSpPr>
              <p:cNvPr id="81091" name="Freeform 195"/>
              <p:cNvSpPr>
                <a:spLocks/>
              </p:cNvSpPr>
              <p:nvPr/>
            </p:nvSpPr>
            <p:spPr bwMode="auto">
              <a:xfrm>
                <a:off x="486" y="2150"/>
                <a:ext cx="71" cy="71"/>
              </a:xfrm>
              <a:custGeom>
                <a:avLst/>
                <a:gdLst/>
                <a:ahLst/>
                <a:cxnLst>
                  <a:cxn ang="0">
                    <a:pos x="28" y="11"/>
                  </a:cxn>
                  <a:cxn ang="0">
                    <a:pos x="20" y="28"/>
                  </a:cxn>
                  <a:cxn ang="0">
                    <a:pos x="3" y="20"/>
                  </a:cxn>
                  <a:cxn ang="0">
                    <a:pos x="11" y="3"/>
                  </a:cxn>
                  <a:cxn ang="0">
                    <a:pos x="28" y="11"/>
                  </a:cxn>
                </a:cxnLst>
                <a:rect l="0" t="0" r="r" b="b"/>
                <a:pathLst>
                  <a:path w="30" h="30">
                    <a:moveTo>
                      <a:pt x="28" y="11"/>
                    </a:moveTo>
                    <a:cubicBezTo>
                      <a:pt x="30" y="18"/>
                      <a:pt x="27" y="25"/>
                      <a:pt x="20" y="28"/>
                    </a:cubicBezTo>
                    <a:cubicBezTo>
                      <a:pt x="13" y="30"/>
                      <a:pt x="5" y="27"/>
                      <a:pt x="3" y="20"/>
                    </a:cubicBezTo>
                    <a:cubicBezTo>
                      <a:pt x="0" y="13"/>
                      <a:pt x="4" y="5"/>
                      <a:pt x="11" y="3"/>
                    </a:cubicBezTo>
                    <a:cubicBezTo>
                      <a:pt x="18" y="0"/>
                      <a:pt x="25" y="4"/>
                      <a:pt x="28" y="11"/>
                    </a:cubicBezTo>
                    <a:close/>
                  </a:path>
                </a:pathLst>
              </a:custGeom>
              <a:noFill/>
              <a:ln w="22225" cap="flat">
                <a:solidFill>
                  <a:srgbClr val="A2DCE4"/>
                </a:solidFill>
                <a:prstDash val="solid"/>
                <a:miter lim="800000"/>
                <a:headEnd/>
                <a:tailEnd/>
              </a:ln>
            </p:spPr>
            <p:txBody>
              <a:bodyPr/>
              <a:lstStyle/>
              <a:p>
                <a:endParaRPr lang="cs-CZ"/>
              </a:p>
            </p:txBody>
          </p:sp>
          <p:sp>
            <p:nvSpPr>
              <p:cNvPr id="81092" name="Line 196"/>
              <p:cNvSpPr>
                <a:spLocks noChangeShapeType="1"/>
              </p:cNvSpPr>
              <p:nvPr/>
            </p:nvSpPr>
            <p:spPr bwMode="auto">
              <a:xfrm flipH="1" flipV="1">
                <a:off x="479" y="2086"/>
                <a:ext cx="22" cy="74"/>
              </a:xfrm>
              <a:prstGeom prst="line">
                <a:avLst/>
              </a:prstGeom>
              <a:noFill/>
              <a:ln w="22225">
                <a:solidFill>
                  <a:srgbClr val="A2DCE4"/>
                </a:solidFill>
                <a:miter lim="800000"/>
                <a:headEnd/>
                <a:tailEnd/>
              </a:ln>
            </p:spPr>
            <p:txBody>
              <a:bodyPr/>
              <a:lstStyle/>
              <a:p>
                <a:endParaRPr lang="cs-CZ"/>
              </a:p>
            </p:txBody>
          </p:sp>
          <p:sp>
            <p:nvSpPr>
              <p:cNvPr id="81093" name="Line 197"/>
              <p:cNvSpPr>
                <a:spLocks noChangeShapeType="1"/>
              </p:cNvSpPr>
              <p:nvPr/>
            </p:nvSpPr>
            <p:spPr bwMode="auto">
              <a:xfrm flipH="1" flipV="1">
                <a:off x="503" y="2077"/>
                <a:ext cx="21" cy="75"/>
              </a:xfrm>
              <a:prstGeom prst="line">
                <a:avLst/>
              </a:prstGeom>
              <a:noFill/>
              <a:ln w="22225">
                <a:solidFill>
                  <a:srgbClr val="A2DCE4"/>
                </a:solidFill>
                <a:miter lim="800000"/>
                <a:headEnd/>
                <a:tailEnd/>
              </a:ln>
            </p:spPr>
            <p:txBody>
              <a:bodyPr/>
              <a:lstStyle/>
              <a:p>
                <a:endParaRPr lang="cs-CZ"/>
              </a:p>
            </p:txBody>
          </p:sp>
          <p:sp>
            <p:nvSpPr>
              <p:cNvPr id="81094" name="Freeform 198"/>
              <p:cNvSpPr>
                <a:spLocks/>
              </p:cNvSpPr>
              <p:nvPr/>
            </p:nvSpPr>
            <p:spPr bwMode="auto">
              <a:xfrm>
                <a:off x="418" y="2174"/>
                <a:ext cx="71" cy="73"/>
              </a:xfrm>
              <a:custGeom>
                <a:avLst/>
                <a:gdLst/>
                <a:ahLst/>
                <a:cxnLst>
                  <a:cxn ang="0">
                    <a:pos x="28" y="11"/>
                  </a:cxn>
                  <a:cxn ang="0">
                    <a:pos x="20" y="28"/>
                  </a:cxn>
                  <a:cxn ang="0">
                    <a:pos x="2" y="20"/>
                  </a:cxn>
                  <a:cxn ang="0">
                    <a:pos x="10" y="3"/>
                  </a:cxn>
                  <a:cxn ang="0">
                    <a:pos x="28" y="11"/>
                  </a:cxn>
                </a:cxnLst>
                <a:rect l="0" t="0" r="r" b="b"/>
                <a:pathLst>
                  <a:path w="30" h="31">
                    <a:moveTo>
                      <a:pt x="28" y="11"/>
                    </a:moveTo>
                    <a:cubicBezTo>
                      <a:pt x="30" y="18"/>
                      <a:pt x="27" y="25"/>
                      <a:pt x="20" y="28"/>
                    </a:cubicBezTo>
                    <a:cubicBezTo>
                      <a:pt x="13" y="31"/>
                      <a:pt x="5" y="27"/>
                      <a:pt x="2" y="20"/>
                    </a:cubicBezTo>
                    <a:cubicBezTo>
                      <a:pt x="0" y="13"/>
                      <a:pt x="3" y="5"/>
                      <a:pt x="10" y="3"/>
                    </a:cubicBezTo>
                    <a:cubicBezTo>
                      <a:pt x="17" y="0"/>
                      <a:pt x="25" y="4"/>
                      <a:pt x="28" y="11"/>
                    </a:cubicBezTo>
                    <a:close/>
                  </a:path>
                </a:pathLst>
              </a:custGeom>
              <a:noFill/>
              <a:ln w="22225" cap="flat">
                <a:solidFill>
                  <a:srgbClr val="A2DCE4"/>
                </a:solidFill>
                <a:prstDash val="solid"/>
                <a:miter lim="800000"/>
                <a:headEnd/>
                <a:tailEnd/>
              </a:ln>
            </p:spPr>
            <p:txBody>
              <a:bodyPr/>
              <a:lstStyle/>
              <a:p>
                <a:endParaRPr lang="cs-CZ"/>
              </a:p>
            </p:txBody>
          </p:sp>
          <p:sp>
            <p:nvSpPr>
              <p:cNvPr id="81095" name="Line 199"/>
              <p:cNvSpPr>
                <a:spLocks noChangeShapeType="1"/>
              </p:cNvSpPr>
              <p:nvPr/>
            </p:nvSpPr>
            <p:spPr bwMode="auto">
              <a:xfrm flipH="1" flipV="1">
                <a:off x="411" y="2110"/>
                <a:ext cx="21" cy="73"/>
              </a:xfrm>
              <a:prstGeom prst="line">
                <a:avLst/>
              </a:prstGeom>
              <a:noFill/>
              <a:ln w="22225">
                <a:solidFill>
                  <a:srgbClr val="A2DCE4"/>
                </a:solidFill>
                <a:miter lim="800000"/>
                <a:headEnd/>
                <a:tailEnd/>
              </a:ln>
            </p:spPr>
            <p:txBody>
              <a:bodyPr/>
              <a:lstStyle/>
              <a:p>
                <a:endParaRPr lang="cs-CZ"/>
              </a:p>
            </p:txBody>
          </p:sp>
          <p:sp>
            <p:nvSpPr>
              <p:cNvPr id="81096" name="Line 200"/>
              <p:cNvSpPr>
                <a:spLocks noChangeShapeType="1"/>
              </p:cNvSpPr>
              <p:nvPr/>
            </p:nvSpPr>
            <p:spPr bwMode="auto">
              <a:xfrm flipH="1" flipV="1">
                <a:off x="432" y="2100"/>
                <a:ext cx="24" cy="76"/>
              </a:xfrm>
              <a:prstGeom prst="line">
                <a:avLst/>
              </a:prstGeom>
              <a:noFill/>
              <a:ln w="22225">
                <a:solidFill>
                  <a:srgbClr val="A2DCE4"/>
                </a:solidFill>
                <a:miter lim="800000"/>
                <a:headEnd/>
                <a:tailEnd/>
              </a:ln>
            </p:spPr>
            <p:txBody>
              <a:bodyPr/>
              <a:lstStyle/>
              <a:p>
                <a:endParaRPr lang="cs-CZ"/>
              </a:p>
            </p:txBody>
          </p:sp>
          <p:sp>
            <p:nvSpPr>
              <p:cNvPr id="81097" name="Freeform 201"/>
              <p:cNvSpPr>
                <a:spLocks/>
              </p:cNvSpPr>
              <p:nvPr/>
            </p:nvSpPr>
            <p:spPr bwMode="auto">
              <a:xfrm>
                <a:off x="349" y="2200"/>
                <a:ext cx="71" cy="71"/>
              </a:xfrm>
              <a:custGeom>
                <a:avLst/>
                <a:gdLst/>
                <a:ahLst/>
                <a:cxnLst>
                  <a:cxn ang="0">
                    <a:pos x="28" y="10"/>
                  </a:cxn>
                  <a:cxn ang="0">
                    <a:pos x="20" y="27"/>
                  </a:cxn>
                  <a:cxn ang="0">
                    <a:pos x="3" y="20"/>
                  </a:cxn>
                  <a:cxn ang="0">
                    <a:pos x="10" y="2"/>
                  </a:cxn>
                  <a:cxn ang="0">
                    <a:pos x="28" y="10"/>
                  </a:cxn>
                </a:cxnLst>
                <a:rect l="0" t="0" r="r" b="b"/>
                <a:pathLst>
                  <a:path w="30" h="30">
                    <a:moveTo>
                      <a:pt x="28" y="10"/>
                    </a:moveTo>
                    <a:cubicBezTo>
                      <a:pt x="30" y="17"/>
                      <a:pt x="27" y="25"/>
                      <a:pt x="20" y="27"/>
                    </a:cubicBezTo>
                    <a:cubicBezTo>
                      <a:pt x="13" y="30"/>
                      <a:pt x="5" y="27"/>
                      <a:pt x="3" y="20"/>
                    </a:cubicBezTo>
                    <a:cubicBezTo>
                      <a:pt x="0" y="13"/>
                      <a:pt x="3" y="5"/>
                      <a:pt x="10" y="2"/>
                    </a:cubicBezTo>
                    <a:cubicBezTo>
                      <a:pt x="17" y="0"/>
                      <a:pt x="25" y="3"/>
                      <a:pt x="28" y="10"/>
                    </a:cubicBezTo>
                    <a:close/>
                  </a:path>
                </a:pathLst>
              </a:custGeom>
              <a:noFill/>
              <a:ln w="22225" cap="flat">
                <a:solidFill>
                  <a:srgbClr val="A2DCE4"/>
                </a:solidFill>
                <a:prstDash val="solid"/>
                <a:miter lim="800000"/>
                <a:headEnd/>
                <a:tailEnd/>
              </a:ln>
            </p:spPr>
            <p:txBody>
              <a:bodyPr/>
              <a:lstStyle/>
              <a:p>
                <a:endParaRPr lang="cs-CZ"/>
              </a:p>
            </p:txBody>
          </p:sp>
          <p:sp>
            <p:nvSpPr>
              <p:cNvPr id="81098" name="Line 202"/>
              <p:cNvSpPr>
                <a:spLocks noChangeShapeType="1"/>
              </p:cNvSpPr>
              <p:nvPr/>
            </p:nvSpPr>
            <p:spPr bwMode="auto">
              <a:xfrm flipH="1" flipV="1">
                <a:off x="340" y="2136"/>
                <a:ext cx="24" cy="73"/>
              </a:xfrm>
              <a:prstGeom prst="line">
                <a:avLst/>
              </a:prstGeom>
              <a:noFill/>
              <a:ln w="22225">
                <a:solidFill>
                  <a:srgbClr val="A2DCE4"/>
                </a:solidFill>
                <a:miter lim="800000"/>
                <a:headEnd/>
                <a:tailEnd/>
              </a:ln>
            </p:spPr>
            <p:txBody>
              <a:bodyPr/>
              <a:lstStyle/>
              <a:p>
                <a:endParaRPr lang="cs-CZ"/>
              </a:p>
            </p:txBody>
          </p:sp>
          <p:sp>
            <p:nvSpPr>
              <p:cNvPr id="81099" name="Line 203"/>
              <p:cNvSpPr>
                <a:spLocks noChangeShapeType="1"/>
              </p:cNvSpPr>
              <p:nvPr/>
            </p:nvSpPr>
            <p:spPr bwMode="auto">
              <a:xfrm flipH="1" flipV="1">
                <a:off x="364" y="2126"/>
                <a:ext cx="21" cy="74"/>
              </a:xfrm>
              <a:prstGeom prst="line">
                <a:avLst/>
              </a:prstGeom>
              <a:noFill/>
              <a:ln w="22225">
                <a:solidFill>
                  <a:srgbClr val="A2DCE4"/>
                </a:solidFill>
                <a:miter lim="800000"/>
                <a:headEnd/>
                <a:tailEnd/>
              </a:ln>
            </p:spPr>
            <p:txBody>
              <a:bodyPr/>
              <a:lstStyle/>
              <a:p>
                <a:endParaRPr lang="cs-CZ"/>
              </a:p>
            </p:txBody>
          </p:sp>
          <p:sp>
            <p:nvSpPr>
              <p:cNvPr id="81100" name="Freeform 204"/>
              <p:cNvSpPr>
                <a:spLocks/>
              </p:cNvSpPr>
              <p:nvPr/>
            </p:nvSpPr>
            <p:spPr bwMode="auto">
              <a:xfrm>
                <a:off x="281" y="2223"/>
                <a:ext cx="71" cy="74"/>
              </a:xfrm>
              <a:custGeom>
                <a:avLst/>
                <a:gdLst/>
                <a:ahLst/>
                <a:cxnLst>
                  <a:cxn ang="0">
                    <a:pos x="28" y="11"/>
                  </a:cxn>
                  <a:cxn ang="0">
                    <a:pos x="20" y="28"/>
                  </a:cxn>
                  <a:cxn ang="0">
                    <a:pos x="3" y="21"/>
                  </a:cxn>
                  <a:cxn ang="0">
                    <a:pos x="10" y="3"/>
                  </a:cxn>
                  <a:cxn ang="0">
                    <a:pos x="28" y="11"/>
                  </a:cxn>
                </a:cxnLst>
                <a:rect l="0" t="0" r="r" b="b"/>
                <a:pathLst>
                  <a:path w="30" h="31">
                    <a:moveTo>
                      <a:pt x="28" y="11"/>
                    </a:moveTo>
                    <a:cubicBezTo>
                      <a:pt x="30" y="18"/>
                      <a:pt x="27" y="25"/>
                      <a:pt x="20" y="28"/>
                    </a:cubicBezTo>
                    <a:cubicBezTo>
                      <a:pt x="13" y="31"/>
                      <a:pt x="5" y="28"/>
                      <a:pt x="3" y="21"/>
                    </a:cubicBezTo>
                    <a:cubicBezTo>
                      <a:pt x="0" y="14"/>
                      <a:pt x="3" y="6"/>
                      <a:pt x="10" y="3"/>
                    </a:cubicBezTo>
                    <a:cubicBezTo>
                      <a:pt x="17" y="0"/>
                      <a:pt x="25" y="4"/>
                      <a:pt x="28" y="11"/>
                    </a:cubicBezTo>
                    <a:close/>
                  </a:path>
                </a:pathLst>
              </a:custGeom>
              <a:noFill/>
              <a:ln w="22225" cap="flat">
                <a:solidFill>
                  <a:srgbClr val="A2DCE4"/>
                </a:solidFill>
                <a:prstDash val="solid"/>
                <a:miter lim="800000"/>
                <a:headEnd/>
                <a:tailEnd/>
              </a:ln>
            </p:spPr>
            <p:txBody>
              <a:bodyPr/>
              <a:lstStyle/>
              <a:p>
                <a:endParaRPr lang="cs-CZ"/>
              </a:p>
            </p:txBody>
          </p:sp>
        </p:grpSp>
        <p:grpSp>
          <p:nvGrpSpPr>
            <p:cNvPr id="4" name="Group 205"/>
            <p:cNvGrpSpPr>
              <a:grpSpLocks/>
            </p:cNvGrpSpPr>
            <p:nvPr/>
          </p:nvGrpSpPr>
          <p:grpSpPr bwMode="auto">
            <a:xfrm>
              <a:off x="74" y="2665"/>
              <a:ext cx="5564" cy="827"/>
              <a:chOff x="-730" y="1699"/>
              <a:chExt cx="7155" cy="1063"/>
            </a:xfrm>
          </p:grpSpPr>
          <p:sp>
            <p:nvSpPr>
              <p:cNvPr id="81102" name="Line 206"/>
              <p:cNvSpPr>
                <a:spLocks noChangeShapeType="1"/>
              </p:cNvSpPr>
              <p:nvPr/>
            </p:nvSpPr>
            <p:spPr bwMode="auto">
              <a:xfrm flipH="1" flipV="1">
                <a:off x="271" y="2162"/>
                <a:ext cx="24" cy="73"/>
              </a:xfrm>
              <a:prstGeom prst="line">
                <a:avLst/>
              </a:prstGeom>
              <a:noFill/>
              <a:ln w="22225">
                <a:solidFill>
                  <a:srgbClr val="A2DCE4"/>
                </a:solidFill>
                <a:miter lim="800000"/>
                <a:headEnd/>
                <a:tailEnd/>
              </a:ln>
            </p:spPr>
            <p:txBody>
              <a:bodyPr/>
              <a:lstStyle/>
              <a:p>
                <a:endParaRPr lang="cs-CZ"/>
              </a:p>
            </p:txBody>
          </p:sp>
          <p:sp>
            <p:nvSpPr>
              <p:cNvPr id="81103" name="Line 207"/>
              <p:cNvSpPr>
                <a:spLocks noChangeShapeType="1"/>
              </p:cNvSpPr>
              <p:nvPr/>
            </p:nvSpPr>
            <p:spPr bwMode="auto">
              <a:xfrm flipH="1" flipV="1">
                <a:off x="293" y="2152"/>
                <a:ext cx="23" cy="74"/>
              </a:xfrm>
              <a:prstGeom prst="line">
                <a:avLst/>
              </a:prstGeom>
              <a:noFill/>
              <a:ln w="22225">
                <a:solidFill>
                  <a:srgbClr val="A2DCE4"/>
                </a:solidFill>
                <a:miter lim="800000"/>
                <a:headEnd/>
                <a:tailEnd/>
              </a:ln>
            </p:spPr>
            <p:txBody>
              <a:bodyPr/>
              <a:lstStyle/>
              <a:p>
                <a:endParaRPr lang="cs-CZ"/>
              </a:p>
            </p:txBody>
          </p:sp>
          <p:sp>
            <p:nvSpPr>
              <p:cNvPr id="81104" name="Freeform 208"/>
              <p:cNvSpPr>
                <a:spLocks/>
              </p:cNvSpPr>
              <p:nvPr/>
            </p:nvSpPr>
            <p:spPr bwMode="auto">
              <a:xfrm>
                <a:off x="212" y="2252"/>
                <a:ext cx="74" cy="71"/>
              </a:xfrm>
              <a:custGeom>
                <a:avLst/>
                <a:gdLst/>
                <a:ahLst/>
                <a:cxnLst>
                  <a:cxn ang="0">
                    <a:pos x="28" y="10"/>
                  </a:cxn>
                  <a:cxn ang="0">
                    <a:pos x="20" y="27"/>
                  </a:cxn>
                  <a:cxn ang="0">
                    <a:pos x="3" y="20"/>
                  </a:cxn>
                  <a:cxn ang="0">
                    <a:pos x="10" y="2"/>
                  </a:cxn>
                  <a:cxn ang="0">
                    <a:pos x="28" y="10"/>
                  </a:cxn>
                </a:cxnLst>
                <a:rect l="0" t="0" r="r" b="b"/>
                <a:pathLst>
                  <a:path w="31" h="30">
                    <a:moveTo>
                      <a:pt x="28" y="10"/>
                    </a:moveTo>
                    <a:cubicBezTo>
                      <a:pt x="31" y="17"/>
                      <a:pt x="27" y="24"/>
                      <a:pt x="20" y="27"/>
                    </a:cubicBezTo>
                    <a:cubicBezTo>
                      <a:pt x="14" y="30"/>
                      <a:pt x="6" y="27"/>
                      <a:pt x="3" y="20"/>
                    </a:cubicBezTo>
                    <a:cubicBezTo>
                      <a:pt x="0" y="13"/>
                      <a:pt x="3" y="5"/>
                      <a:pt x="10" y="2"/>
                    </a:cubicBezTo>
                    <a:cubicBezTo>
                      <a:pt x="17" y="0"/>
                      <a:pt x="25" y="3"/>
                      <a:pt x="28" y="10"/>
                    </a:cubicBezTo>
                    <a:close/>
                  </a:path>
                </a:pathLst>
              </a:custGeom>
              <a:noFill/>
              <a:ln w="22225" cap="flat">
                <a:solidFill>
                  <a:srgbClr val="A2DCE4"/>
                </a:solidFill>
                <a:prstDash val="solid"/>
                <a:miter lim="800000"/>
                <a:headEnd/>
                <a:tailEnd/>
              </a:ln>
            </p:spPr>
            <p:txBody>
              <a:bodyPr/>
              <a:lstStyle/>
              <a:p>
                <a:endParaRPr lang="cs-CZ"/>
              </a:p>
            </p:txBody>
          </p:sp>
          <p:sp>
            <p:nvSpPr>
              <p:cNvPr id="81105" name="Line 209"/>
              <p:cNvSpPr>
                <a:spLocks noChangeShapeType="1"/>
              </p:cNvSpPr>
              <p:nvPr/>
            </p:nvSpPr>
            <p:spPr bwMode="auto">
              <a:xfrm flipH="1" flipV="1">
                <a:off x="203" y="2188"/>
                <a:ext cx="24" cy="73"/>
              </a:xfrm>
              <a:prstGeom prst="line">
                <a:avLst/>
              </a:prstGeom>
              <a:noFill/>
              <a:ln w="22225">
                <a:solidFill>
                  <a:srgbClr val="A2DCE4"/>
                </a:solidFill>
                <a:miter lim="800000"/>
                <a:headEnd/>
                <a:tailEnd/>
              </a:ln>
            </p:spPr>
            <p:txBody>
              <a:bodyPr/>
              <a:lstStyle/>
              <a:p>
                <a:endParaRPr lang="cs-CZ"/>
              </a:p>
            </p:txBody>
          </p:sp>
          <p:sp>
            <p:nvSpPr>
              <p:cNvPr id="81106" name="Line 210"/>
              <p:cNvSpPr>
                <a:spLocks noChangeShapeType="1"/>
              </p:cNvSpPr>
              <p:nvPr/>
            </p:nvSpPr>
            <p:spPr bwMode="auto">
              <a:xfrm flipH="1" flipV="1">
                <a:off x="224" y="2178"/>
                <a:ext cx="24" cy="74"/>
              </a:xfrm>
              <a:prstGeom prst="line">
                <a:avLst/>
              </a:prstGeom>
              <a:noFill/>
              <a:ln w="22225">
                <a:solidFill>
                  <a:srgbClr val="A2DCE4"/>
                </a:solidFill>
                <a:miter lim="800000"/>
                <a:headEnd/>
                <a:tailEnd/>
              </a:ln>
            </p:spPr>
            <p:txBody>
              <a:bodyPr/>
              <a:lstStyle/>
              <a:p>
                <a:endParaRPr lang="cs-CZ"/>
              </a:p>
            </p:txBody>
          </p:sp>
          <p:sp>
            <p:nvSpPr>
              <p:cNvPr id="81107" name="Freeform 211"/>
              <p:cNvSpPr>
                <a:spLocks/>
              </p:cNvSpPr>
              <p:nvPr/>
            </p:nvSpPr>
            <p:spPr bwMode="auto">
              <a:xfrm>
                <a:off x="146" y="2278"/>
                <a:ext cx="71" cy="71"/>
              </a:xfrm>
              <a:custGeom>
                <a:avLst/>
                <a:gdLst/>
                <a:ahLst/>
                <a:cxnLst>
                  <a:cxn ang="0">
                    <a:pos x="27" y="10"/>
                  </a:cxn>
                  <a:cxn ang="0">
                    <a:pos x="20" y="28"/>
                  </a:cxn>
                  <a:cxn ang="0">
                    <a:pos x="2" y="20"/>
                  </a:cxn>
                  <a:cxn ang="0">
                    <a:pos x="10" y="3"/>
                  </a:cxn>
                  <a:cxn ang="0">
                    <a:pos x="27" y="10"/>
                  </a:cxn>
                </a:cxnLst>
                <a:rect l="0" t="0" r="r" b="b"/>
                <a:pathLst>
                  <a:path w="30" h="30">
                    <a:moveTo>
                      <a:pt x="27" y="10"/>
                    </a:moveTo>
                    <a:cubicBezTo>
                      <a:pt x="30" y="17"/>
                      <a:pt x="27" y="25"/>
                      <a:pt x="20" y="28"/>
                    </a:cubicBezTo>
                    <a:cubicBezTo>
                      <a:pt x="13" y="30"/>
                      <a:pt x="5" y="27"/>
                      <a:pt x="2" y="20"/>
                    </a:cubicBezTo>
                    <a:cubicBezTo>
                      <a:pt x="0" y="14"/>
                      <a:pt x="3" y="6"/>
                      <a:pt x="10" y="3"/>
                    </a:cubicBezTo>
                    <a:cubicBezTo>
                      <a:pt x="16" y="0"/>
                      <a:pt x="24" y="3"/>
                      <a:pt x="27" y="10"/>
                    </a:cubicBezTo>
                    <a:close/>
                  </a:path>
                </a:pathLst>
              </a:custGeom>
              <a:noFill/>
              <a:ln w="22225" cap="flat">
                <a:solidFill>
                  <a:srgbClr val="A2DCE4"/>
                </a:solidFill>
                <a:prstDash val="solid"/>
                <a:miter lim="800000"/>
                <a:headEnd/>
                <a:tailEnd/>
              </a:ln>
            </p:spPr>
            <p:txBody>
              <a:bodyPr/>
              <a:lstStyle/>
              <a:p>
                <a:endParaRPr lang="cs-CZ"/>
              </a:p>
            </p:txBody>
          </p:sp>
          <p:sp>
            <p:nvSpPr>
              <p:cNvPr id="81108" name="Line 212"/>
              <p:cNvSpPr>
                <a:spLocks noChangeShapeType="1"/>
              </p:cNvSpPr>
              <p:nvPr/>
            </p:nvSpPr>
            <p:spPr bwMode="auto">
              <a:xfrm flipH="1" flipV="1">
                <a:off x="134" y="2214"/>
                <a:ext cx="24" cy="75"/>
              </a:xfrm>
              <a:prstGeom prst="line">
                <a:avLst/>
              </a:prstGeom>
              <a:noFill/>
              <a:ln w="22225">
                <a:solidFill>
                  <a:srgbClr val="A2DCE4"/>
                </a:solidFill>
                <a:miter lim="800000"/>
                <a:headEnd/>
                <a:tailEnd/>
              </a:ln>
            </p:spPr>
            <p:txBody>
              <a:bodyPr/>
              <a:lstStyle/>
              <a:p>
                <a:endParaRPr lang="cs-CZ"/>
              </a:p>
            </p:txBody>
          </p:sp>
          <p:sp>
            <p:nvSpPr>
              <p:cNvPr id="81109" name="Line 213"/>
              <p:cNvSpPr>
                <a:spLocks noChangeShapeType="1"/>
              </p:cNvSpPr>
              <p:nvPr/>
            </p:nvSpPr>
            <p:spPr bwMode="auto">
              <a:xfrm flipH="1" flipV="1">
                <a:off x="156" y="2207"/>
                <a:ext cx="26" cy="73"/>
              </a:xfrm>
              <a:prstGeom prst="line">
                <a:avLst/>
              </a:prstGeom>
              <a:noFill/>
              <a:ln w="22225">
                <a:solidFill>
                  <a:srgbClr val="A2DCE4"/>
                </a:solidFill>
                <a:miter lim="800000"/>
                <a:headEnd/>
                <a:tailEnd/>
              </a:ln>
            </p:spPr>
            <p:txBody>
              <a:bodyPr/>
              <a:lstStyle/>
              <a:p>
                <a:endParaRPr lang="cs-CZ"/>
              </a:p>
            </p:txBody>
          </p:sp>
          <p:sp>
            <p:nvSpPr>
              <p:cNvPr id="81110" name="Freeform 214"/>
              <p:cNvSpPr>
                <a:spLocks/>
              </p:cNvSpPr>
              <p:nvPr/>
            </p:nvSpPr>
            <p:spPr bwMode="auto">
              <a:xfrm>
                <a:off x="78" y="2306"/>
                <a:ext cx="71" cy="71"/>
              </a:xfrm>
              <a:custGeom>
                <a:avLst/>
                <a:gdLst/>
                <a:ahLst/>
                <a:cxnLst>
                  <a:cxn ang="0">
                    <a:pos x="28" y="10"/>
                  </a:cxn>
                  <a:cxn ang="0">
                    <a:pos x="21" y="27"/>
                  </a:cxn>
                  <a:cxn ang="0">
                    <a:pos x="3" y="20"/>
                  </a:cxn>
                  <a:cxn ang="0">
                    <a:pos x="10" y="3"/>
                  </a:cxn>
                  <a:cxn ang="0">
                    <a:pos x="28" y="10"/>
                  </a:cxn>
                </a:cxnLst>
                <a:rect l="0" t="0" r="r" b="b"/>
                <a:pathLst>
                  <a:path w="30" h="30">
                    <a:moveTo>
                      <a:pt x="28" y="10"/>
                    </a:moveTo>
                    <a:cubicBezTo>
                      <a:pt x="30" y="16"/>
                      <a:pt x="27" y="24"/>
                      <a:pt x="21" y="27"/>
                    </a:cubicBezTo>
                    <a:cubicBezTo>
                      <a:pt x="14" y="30"/>
                      <a:pt x="6" y="27"/>
                      <a:pt x="3" y="20"/>
                    </a:cubicBezTo>
                    <a:cubicBezTo>
                      <a:pt x="0" y="13"/>
                      <a:pt x="3" y="5"/>
                      <a:pt x="10" y="3"/>
                    </a:cubicBezTo>
                    <a:cubicBezTo>
                      <a:pt x="17" y="0"/>
                      <a:pt x="25" y="3"/>
                      <a:pt x="28" y="10"/>
                    </a:cubicBezTo>
                    <a:close/>
                  </a:path>
                </a:pathLst>
              </a:custGeom>
              <a:noFill/>
              <a:ln w="22225" cap="flat">
                <a:solidFill>
                  <a:srgbClr val="A2DCE4"/>
                </a:solidFill>
                <a:prstDash val="solid"/>
                <a:miter lim="800000"/>
                <a:headEnd/>
                <a:tailEnd/>
              </a:ln>
            </p:spPr>
            <p:txBody>
              <a:bodyPr/>
              <a:lstStyle/>
              <a:p>
                <a:endParaRPr lang="cs-CZ"/>
              </a:p>
            </p:txBody>
          </p:sp>
          <p:sp>
            <p:nvSpPr>
              <p:cNvPr id="81111" name="Line 215"/>
              <p:cNvSpPr>
                <a:spLocks noChangeShapeType="1"/>
              </p:cNvSpPr>
              <p:nvPr/>
            </p:nvSpPr>
            <p:spPr bwMode="auto">
              <a:xfrm flipH="1" flipV="1">
                <a:off x="66" y="2242"/>
                <a:ext cx="26" cy="73"/>
              </a:xfrm>
              <a:prstGeom prst="line">
                <a:avLst/>
              </a:prstGeom>
              <a:noFill/>
              <a:ln w="22225">
                <a:solidFill>
                  <a:srgbClr val="A2DCE4"/>
                </a:solidFill>
                <a:miter lim="800000"/>
                <a:headEnd/>
                <a:tailEnd/>
              </a:ln>
            </p:spPr>
            <p:txBody>
              <a:bodyPr/>
              <a:lstStyle/>
              <a:p>
                <a:endParaRPr lang="cs-CZ"/>
              </a:p>
            </p:txBody>
          </p:sp>
          <p:sp>
            <p:nvSpPr>
              <p:cNvPr id="81112" name="Line 216"/>
              <p:cNvSpPr>
                <a:spLocks noChangeShapeType="1"/>
              </p:cNvSpPr>
              <p:nvPr/>
            </p:nvSpPr>
            <p:spPr bwMode="auto">
              <a:xfrm flipH="1" flipV="1">
                <a:off x="87" y="2233"/>
                <a:ext cx="26" cy="73"/>
              </a:xfrm>
              <a:prstGeom prst="line">
                <a:avLst/>
              </a:prstGeom>
              <a:noFill/>
              <a:ln w="22225">
                <a:solidFill>
                  <a:srgbClr val="A2DCE4"/>
                </a:solidFill>
                <a:miter lim="800000"/>
                <a:headEnd/>
                <a:tailEnd/>
              </a:ln>
            </p:spPr>
            <p:txBody>
              <a:bodyPr/>
              <a:lstStyle/>
              <a:p>
                <a:endParaRPr lang="cs-CZ"/>
              </a:p>
            </p:txBody>
          </p:sp>
          <p:sp>
            <p:nvSpPr>
              <p:cNvPr id="81113" name="Freeform 217"/>
              <p:cNvSpPr>
                <a:spLocks/>
              </p:cNvSpPr>
              <p:nvPr/>
            </p:nvSpPr>
            <p:spPr bwMode="auto">
              <a:xfrm>
                <a:off x="12" y="2334"/>
                <a:ext cx="70" cy="71"/>
              </a:xfrm>
              <a:custGeom>
                <a:avLst/>
                <a:gdLst/>
                <a:ahLst/>
                <a:cxnLst>
                  <a:cxn ang="0">
                    <a:pos x="27" y="9"/>
                  </a:cxn>
                  <a:cxn ang="0">
                    <a:pos x="20" y="27"/>
                  </a:cxn>
                  <a:cxn ang="0">
                    <a:pos x="3" y="20"/>
                  </a:cxn>
                  <a:cxn ang="0">
                    <a:pos x="9" y="3"/>
                  </a:cxn>
                  <a:cxn ang="0">
                    <a:pos x="27" y="9"/>
                  </a:cxn>
                </a:cxnLst>
                <a:rect l="0" t="0" r="r" b="b"/>
                <a:pathLst>
                  <a:path w="30" h="30">
                    <a:moveTo>
                      <a:pt x="27" y="9"/>
                    </a:moveTo>
                    <a:cubicBezTo>
                      <a:pt x="30" y="16"/>
                      <a:pt x="27" y="24"/>
                      <a:pt x="20" y="27"/>
                    </a:cubicBezTo>
                    <a:cubicBezTo>
                      <a:pt x="14" y="30"/>
                      <a:pt x="6" y="27"/>
                      <a:pt x="3" y="20"/>
                    </a:cubicBezTo>
                    <a:cubicBezTo>
                      <a:pt x="0" y="14"/>
                      <a:pt x="3" y="6"/>
                      <a:pt x="9" y="3"/>
                    </a:cubicBezTo>
                    <a:cubicBezTo>
                      <a:pt x="16" y="0"/>
                      <a:pt x="24" y="3"/>
                      <a:pt x="27" y="9"/>
                    </a:cubicBezTo>
                    <a:close/>
                  </a:path>
                </a:pathLst>
              </a:custGeom>
              <a:noFill/>
              <a:ln w="22225" cap="flat">
                <a:solidFill>
                  <a:srgbClr val="A2DCE4"/>
                </a:solidFill>
                <a:prstDash val="solid"/>
                <a:miter lim="800000"/>
                <a:headEnd/>
                <a:tailEnd/>
              </a:ln>
            </p:spPr>
            <p:txBody>
              <a:bodyPr/>
              <a:lstStyle/>
              <a:p>
                <a:endParaRPr lang="cs-CZ"/>
              </a:p>
            </p:txBody>
          </p:sp>
          <p:sp>
            <p:nvSpPr>
              <p:cNvPr id="81114" name="Line 218"/>
              <p:cNvSpPr>
                <a:spLocks noChangeShapeType="1"/>
              </p:cNvSpPr>
              <p:nvPr/>
            </p:nvSpPr>
            <p:spPr bwMode="auto">
              <a:xfrm flipH="1" flipV="1">
                <a:off x="-3" y="2273"/>
                <a:ext cx="26" cy="71"/>
              </a:xfrm>
              <a:prstGeom prst="line">
                <a:avLst/>
              </a:prstGeom>
              <a:noFill/>
              <a:ln w="22225">
                <a:solidFill>
                  <a:srgbClr val="A2DCE4"/>
                </a:solidFill>
                <a:miter lim="800000"/>
                <a:headEnd/>
                <a:tailEnd/>
              </a:ln>
            </p:spPr>
            <p:txBody>
              <a:bodyPr/>
              <a:lstStyle/>
              <a:p>
                <a:endParaRPr lang="cs-CZ"/>
              </a:p>
            </p:txBody>
          </p:sp>
          <p:sp>
            <p:nvSpPr>
              <p:cNvPr id="81115" name="Line 219"/>
              <p:cNvSpPr>
                <a:spLocks noChangeShapeType="1"/>
              </p:cNvSpPr>
              <p:nvPr/>
            </p:nvSpPr>
            <p:spPr bwMode="auto">
              <a:xfrm flipH="1" flipV="1">
                <a:off x="19" y="2263"/>
                <a:ext cx="26" cy="71"/>
              </a:xfrm>
              <a:prstGeom prst="line">
                <a:avLst/>
              </a:prstGeom>
              <a:noFill/>
              <a:ln w="22225">
                <a:solidFill>
                  <a:srgbClr val="A2DCE4"/>
                </a:solidFill>
                <a:miter lim="800000"/>
                <a:headEnd/>
                <a:tailEnd/>
              </a:ln>
            </p:spPr>
            <p:txBody>
              <a:bodyPr/>
              <a:lstStyle/>
              <a:p>
                <a:endParaRPr lang="cs-CZ"/>
              </a:p>
            </p:txBody>
          </p:sp>
          <p:sp>
            <p:nvSpPr>
              <p:cNvPr id="81116" name="Freeform 220"/>
              <p:cNvSpPr>
                <a:spLocks/>
              </p:cNvSpPr>
              <p:nvPr/>
            </p:nvSpPr>
            <p:spPr bwMode="auto">
              <a:xfrm>
                <a:off x="-57" y="2363"/>
                <a:ext cx="73" cy="71"/>
              </a:xfrm>
              <a:custGeom>
                <a:avLst/>
                <a:gdLst/>
                <a:ahLst/>
                <a:cxnLst>
                  <a:cxn ang="0">
                    <a:pos x="28" y="10"/>
                  </a:cxn>
                  <a:cxn ang="0">
                    <a:pos x="21" y="27"/>
                  </a:cxn>
                  <a:cxn ang="0">
                    <a:pos x="3" y="21"/>
                  </a:cxn>
                  <a:cxn ang="0">
                    <a:pos x="10" y="3"/>
                  </a:cxn>
                  <a:cxn ang="0">
                    <a:pos x="28" y="10"/>
                  </a:cxn>
                </a:cxnLst>
                <a:rect l="0" t="0" r="r" b="b"/>
                <a:pathLst>
                  <a:path w="31" h="30">
                    <a:moveTo>
                      <a:pt x="28" y="10"/>
                    </a:moveTo>
                    <a:cubicBezTo>
                      <a:pt x="31" y="16"/>
                      <a:pt x="28" y="24"/>
                      <a:pt x="21" y="27"/>
                    </a:cubicBezTo>
                    <a:cubicBezTo>
                      <a:pt x="14" y="30"/>
                      <a:pt x="6" y="27"/>
                      <a:pt x="3" y="21"/>
                    </a:cubicBezTo>
                    <a:cubicBezTo>
                      <a:pt x="0" y="14"/>
                      <a:pt x="3" y="6"/>
                      <a:pt x="10" y="3"/>
                    </a:cubicBezTo>
                    <a:cubicBezTo>
                      <a:pt x="17" y="0"/>
                      <a:pt x="25" y="3"/>
                      <a:pt x="28" y="10"/>
                    </a:cubicBezTo>
                    <a:close/>
                  </a:path>
                </a:pathLst>
              </a:custGeom>
              <a:noFill/>
              <a:ln w="22225" cap="flat">
                <a:solidFill>
                  <a:srgbClr val="A2DCE4"/>
                </a:solidFill>
                <a:prstDash val="solid"/>
                <a:miter lim="800000"/>
                <a:headEnd/>
                <a:tailEnd/>
              </a:ln>
            </p:spPr>
            <p:txBody>
              <a:bodyPr/>
              <a:lstStyle/>
              <a:p>
                <a:endParaRPr lang="cs-CZ"/>
              </a:p>
            </p:txBody>
          </p:sp>
          <p:sp>
            <p:nvSpPr>
              <p:cNvPr id="81117" name="Line 221"/>
              <p:cNvSpPr>
                <a:spLocks noChangeShapeType="1"/>
              </p:cNvSpPr>
              <p:nvPr/>
            </p:nvSpPr>
            <p:spPr bwMode="auto">
              <a:xfrm flipH="1" flipV="1">
                <a:off x="-71" y="2301"/>
                <a:ext cx="28" cy="73"/>
              </a:xfrm>
              <a:prstGeom prst="line">
                <a:avLst/>
              </a:prstGeom>
              <a:noFill/>
              <a:ln w="22225">
                <a:solidFill>
                  <a:srgbClr val="A2DCE4"/>
                </a:solidFill>
                <a:miter lim="800000"/>
                <a:headEnd/>
                <a:tailEnd/>
              </a:ln>
            </p:spPr>
            <p:txBody>
              <a:bodyPr/>
              <a:lstStyle/>
              <a:p>
                <a:endParaRPr lang="cs-CZ"/>
              </a:p>
            </p:txBody>
          </p:sp>
          <p:sp>
            <p:nvSpPr>
              <p:cNvPr id="81118" name="Line 222"/>
              <p:cNvSpPr>
                <a:spLocks noChangeShapeType="1"/>
              </p:cNvSpPr>
              <p:nvPr/>
            </p:nvSpPr>
            <p:spPr bwMode="auto">
              <a:xfrm flipH="1" flipV="1">
                <a:off x="-50" y="2292"/>
                <a:ext cx="29" cy="73"/>
              </a:xfrm>
              <a:prstGeom prst="line">
                <a:avLst/>
              </a:prstGeom>
              <a:noFill/>
              <a:ln w="22225">
                <a:solidFill>
                  <a:srgbClr val="A2DCE4"/>
                </a:solidFill>
                <a:miter lim="800000"/>
                <a:headEnd/>
                <a:tailEnd/>
              </a:ln>
            </p:spPr>
            <p:txBody>
              <a:bodyPr/>
              <a:lstStyle/>
              <a:p>
                <a:endParaRPr lang="cs-CZ"/>
              </a:p>
            </p:txBody>
          </p:sp>
          <p:sp>
            <p:nvSpPr>
              <p:cNvPr id="81119" name="Freeform 223"/>
              <p:cNvSpPr>
                <a:spLocks/>
              </p:cNvSpPr>
              <p:nvPr/>
            </p:nvSpPr>
            <p:spPr bwMode="auto">
              <a:xfrm>
                <a:off x="-123" y="2391"/>
                <a:ext cx="73" cy="73"/>
              </a:xfrm>
              <a:custGeom>
                <a:avLst/>
                <a:gdLst/>
                <a:ahLst/>
                <a:cxnLst>
                  <a:cxn ang="0">
                    <a:pos x="28" y="10"/>
                  </a:cxn>
                  <a:cxn ang="0">
                    <a:pos x="21" y="28"/>
                  </a:cxn>
                  <a:cxn ang="0">
                    <a:pos x="3" y="21"/>
                  </a:cxn>
                  <a:cxn ang="0">
                    <a:pos x="10" y="4"/>
                  </a:cxn>
                  <a:cxn ang="0">
                    <a:pos x="28" y="10"/>
                  </a:cxn>
                </a:cxnLst>
                <a:rect l="0" t="0" r="r" b="b"/>
                <a:pathLst>
                  <a:path w="31" h="31">
                    <a:moveTo>
                      <a:pt x="28" y="10"/>
                    </a:moveTo>
                    <a:cubicBezTo>
                      <a:pt x="31" y="17"/>
                      <a:pt x="28" y="25"/>
                      <a:pt x="21" y="28"/>
                    </a:cubicBezTo>
                    <a:cubicBezTo>
                      <a:pt x="14" y="31"/>
                      <a:pt x="6" y="28"/>
                      <a:pt x="3" y="21"/>
                    </a:cubicBezTo>
                    <a:cubicBezTo>
                      <a:pt x="0" y="15"/>
                      <a:pt x="3" y="7"/>
                      <a:pt x="10" y="4"/>
                    </a:cubicBezTo>
                    <a:cubicBezTo>
                      <a:pt x="16" y="0"/>
                      <a:pt x="24" y="3"/>
                      <a:pt x="28" y="10"/>
                    </a:cubicBezTo>
                    <a:close/>
                  </a:path>
                </a:pathLst>
              </a:custGeom>
              <a:noFill/>
              <a:ln w="22225" cap="flat">
                <a:solidFill>
                  <a:srgbClr val="A2DCE4"/>
                </a:solidFill>
                <a:prstDash val="solid"/>
                <a:miter lim="800000"/>
                <a:headEnd/>
                <a:tailEnd/>
              </a:ln>
            </p:spPr>
            <p:txBody>
              <a:bodyPr/>
              <a:lstStyle/>
              <a:p>
                <a:endParaRPr lang="cs-CZ"/>
              </a:p>
            </p:txBody>
          </p:sp>
          <p:sp>
            <p:nvSpPr>
              <p:cNvPr id="81120" name="Line 224"/>
              <p:cNvSpPr>
                <a:spLocks noChangeShapeType="1"/>
              </p:cNvSpPr>
              <p:nvPr/>
            </p:nvSpPr>
            <p:spPr bwMode="auto">
              <a:xfrm flipH="1" flipV="1">
                <a:off x="-137" y="2332"/>
                <a:ext cx="28" cy="73"/>
              </a:xfrm>
              <a:prstGeom prst="line">
                <a:avLst/>
              </a:prstGeom>
              <a:noFill/>
              <a:ln w="22225">
                <a:solidFill>
                  <a:srgbClr val="A2DCE4"/>
                </a:solidFill>
                <a:miter lim="800000"/>
                <a:headEnd/>
                <a:tailEnd/>
              </a:ln>
            </p:spPr>
            <p:txBody>
              <a:bodyPr/>
              <a:lstStyle/>
              <a:p>
                <a:endParaRPr lang="cs-CZ"/>
              </a:p>
            </p:txBody>
          </p:sp>
          <p:sp>
            <p:nvSpPr>
              <p:cNvPr id="81121" name="Line 225"/>
              <p:cNvSpPr>
                <a:spLocks noChangeShapeType="1"/>
              </p:cNvSpPr>
              <p:nvPr/>
            </p:nvSpPr>
            <p:spPr bwMode="auto">
              <a:xfrm flipH="1" flipV="1">
                <a:off x="-116" y="2323"/>
                <a:ext cx="28" cy="70"/>
              </a:xfrm>
              <a:prstGeom prst="line">
                <a:avLst/>
              </a:prstGeom>
              <a:noFill/>
              <a:ln w="22225">
                <a:solidFill>
                  <a:srgbClr val="A2DCE4"/>
                </a:solidFill>
                <a:miter lim="800000"/>
                <a:headEnd/>
                <a:tailEnd/>
              </a:ln>
            </p:spPr>
            <p:txBody>
              <a:bodyPr/>
              <a:lstStyle/>
              <a:p>
                <a:endParaRPr lang="cs-CZ"/>
              </a:p>
            </p:txBody>
          </p:sp>
          <p:sp>
            <p:nvSpPr>
              <p:cNvPr id="81122" name="Freeform 226"/>
              <p:cNvSpPr>
                <a:spLocks/>
              </p:cNvSpPr>
              <p:nvPr/>
            </p:nvSpPr>
            <p:spPr bwMode="auto">
              <a:xfrm>
                <a:off x="-189" y="2422"/>
                <a:ext cx="73" cy="73"/>
              </a:xfrm>
              <a:custGeom>
                <a:avLst/>
                <a:gdLst/>
                <a:ahLst/>
                <a:cxnLst>
                  <a:cxn ang="0">
                    <a:pos x="27" y="10"/>
                  </a:cxn>
                  <a:cxn ang="0">
                    <a:pos x="21" y="28"/>
                  </a:cxn>
                  <a:cxn ang="0">
                    <a:pos x="3" y="21"/>
                  </a:cxn>
                  <a:cxn ang="0">
                    <a:pos x="10" y="4"/>
                  </a:cxn>
                  <a:cxn ang="0">
                    <a:pos x="27" y="10"/>
                  </a:cxn>
                </a:cxnLst>
                <a:rect l="0" t="0" r="r" b="b"/>
                <a:pathLst>
                  <a:path w="31" h="31">
                    <a:moveTo>
                      <a:pt x="27" y="10"/>
                    </a:moveTo>
                    <a:cubicBezTo>
                      <a:pt x="31" y="16"/>
                      <a:pt x="28" y="24"/>
                      <a:pt x="21" y="28"/>
                    </a:cubicBezTo>
                    <a:cubicBezTo>
                      <a:pt x="15" y="31"/>
                      <a:pt x="7" y="28"/>
                      <a:pt x="3" y="21"/>
                    </a:cubicBezTo>
                    <a:cubicBezTo>
                      <a:pt x="0" y="15"/>
                      <a:pt x="3" y="7"/>
                      <a:pt x="10" y="4"/>
                    </a:cubicBezTo>
                    <a:cubicBezTo>
                      <a:pt x="16" y="0"/>
                      <a:pt x="24" y="3"/>
                      <a:pt x="27" y="10"/>
                    </a:cubicBezTo>
                    <a:close/>
                  </a:path>
                </a:pathLst>
              </a:custGeom>
              <a:noFill/>
              <a:ln w="22225" cap="flat">
                <a:solidFill>
                  <a:srgbClr val="A2DCE4"/>
                </a:solidFill>
                <a:prstDash val="solid"/>
                <a:miter lim="800000"/>
                <a:headEnd/>
                <a:tailEnd/>
              </a:ln>
            </p:spPr>
            <p:txBody>
              <a:bodyPr/>
              <a:lstStyle/>
              <a:p>
                <a:endParaRPr lang="cs-CZ"/>
              </a:p>
            </p:txBody>
          </p:sp>
          <p:sp>
            <p:nvSpPr>
              <p:cNvPr id="81123" name="Line 227"/>
              <p:cNvSpPr>
                <a:spLocks noChangeShapeType="1"/>
              </p:cNvSpPr>
              <p:nvPr/>
            </p:nvSpPr>
            <p:spPr bwMode="auto">
              <a:xfrm flipH="1" flipV="1">
                <a:off x="-206" y="2363"/>
                <a:ext cx="31" cy="73"/>
              </a:xfrm>
              <a:prstGeom prst="line">
                <a:avLst/>
              </a:prstGeom>
              <a:noFill/>
              <a:ln w="22225">
                <a:solidFill>
                  <a:srgbClr val="A2DCE4"/>
                </a:solidFill>
                <a:miter lim="800000"/>
                <a:headEnd/>
                <a:tailEnd/>
              </a:ln>
            </p:spPr>
            <p:txBody>
              <a:bodyPr/>
              <a:lstStyle/>
              <a:p>
                <a:endParaRPr lang="cs-CZ"/>
              </a:p>
            </p:txBody>
          </p:sp>
          <p:sp>
            <p:nvSpPr>
              <p:cNvPr id="81124" name="Line 228"/>
              <p:cNvSpPr>
                <a:spLocks noChangeShapeType="1"/>
              </p:cNvSpPr>
              <p:nvPr/>
            </p:nvSpPr>
            <p:spPr bwMode="auto">
              <a:xfrm flipH="1" flipV="1">
                <a:off x="-184" y="2353"/>
                <a:ext cx="30" cy="71"/>
              </a:xfrm>
              <a:prstGeom prst="line">
                <a:avLst/>
              </a:prstGeom>
              <a:noFill/>
              <a:ln w="22225">
                <a:solidFill>
                  <a:srgbClr val="A2DCE4"/>
                </a:solidFill>
                <a:miter lim="800000"/>
                <a:headEnd/>
                <a:tailEnd/>
              </a:ln>
            </p:spPr>
            <p:txBody>
              <a:bodyPr/>
              <a:lstStyle/>
              <a:p>
                <a:endParaRPr lang="cs-CZ"/>
              </a:p>
            </p:txBody>
          </p:sp>
          <p:sp>
            <p:nvSpPr>
              <p:cNvPr id="81125" name="Freeform 229"/>
              <p:cNvSpPr>
                <a:spLocks/>
              </p:cNvSpPr>
              <p:nvPr/>
            </p:nvSpPr>
            <p:spPr bwMode="auto">
              <a:xfrm>
                <a:off x="-255" y="2452"/>
                <a:ext cx="73" cy="74"/>
              </a:xfrm>
              <a:custGeom>
                <a:avLst/>
                <a:gdLst/>
                <a:ahLst/>
                <a:cxnLst>
                  <a:cxn ang="0">
                    <a:pos x="28" y="10"/>
                  </a:cxn>
                  <a:cxn ang="0">
                    <a:pos x="21" y="28"/>
                  </a:cxn>
                  <a:cxn ang="0">
                    <a:pos x="3" y="22"/>
                  </a:cxn>
                  <a:cxn ang="0">
                    <a:pos x="10" y="4"/>
                  </a:cxn>
                  <a:cxn ang="0">
                    <a:pos x="28" y="10"/>
                  </a:cxn>
                </a:cxnLst>
                <a:rect l="0" t="0" r="r" b="b"/>
                <a:pathLst>
                  <a:path w="31" h="31">
                    <a:moveTo>
                      <a:pt x="28" y="10"/>
                    </a:moveTo>
                    <a:cubicBezTo>
                      <a:pt x="31" y="16"/>
                      <a:pt x="28" y="25"/>
                      <a:pt x="21" y="28"/>
                    </a:cubicBezTo>
                    <a:cubicBezTo>
                      <a:pt x="15" y="31"/>
                      <a:pt x="7" y="28"/>
                      <a:pt x="3" y="22"/>
                    </a:cubicBezTo>
                    <a:cubicBezTo>
                      <a:pt x="0" y="15"/>
                      <a:pt x="3" y="7"/>
                      <a:pt x="10" y="4"/>
                    </a:cubicBezTo>
                    <a:cubicBezTo>
                      <a:pt x="16" y="0"/>
                      <a:pt x="24" y="3"/>
                      <a:pt x="28" y="10"/>
                    </a:cubicBezTo>
                    <a:close/>
                  </a:path>
                </a:pathLst>
              </a:custGeom>
              <a:noFill/>
              <a:ln w="22225" cap="flat">
                <a:solidFill>
                  <a:srgbClr val="A2DCE4"/>
                </a:solidFill>
                <a:prstDash val="solid"/>
                <a:miter lim="800000"/>
                <a:headEnd/>
                <a:tailEnd/>
              </a:ln>
            </p:spPr>
            <p:txBody>
              <a:bodyPr/>
              <a:lstStyle/>
              <a:p>
                <a:endParaRPr lang="cs-CZ"/>
              </a:p>
            </p:txBody>
          </p:sp>
          <p:sp>
            <p:nvSpPr>
              <p:cNvPr id="81126" name="Line 230"/>
              <p:cNvSpPr>
                <a:spLocks noChangeShapeType="1"/>
              </p:cNvSpPr>
              <p:nvPr/>
            </p:nvSpPr>
            <p:spPr bwMode="auto">
              <a:xfrm flipH="1" flipV="1">
                <a:off x="-272" y="2393"/>
                <a:ext cx="31" cy="74"/>
              </a:xfrm>
              <a:prstGeom prst="line">
                <a:avLst/>
              </a:prstGeom>
              <a:noFill/>
              <a:ln w="22225">
                <a:solidFill>
                  <a:srgbClr val="A2DCE4"/>
                </a:solidFill>
                <a:miter lim="800000"/>
                <a:headEnd/>
                <a:tailEnd/>
              </a:ln>
            </p:spPr>
            <p:txBody>
              <a:bodyPr/>
              <a:lstStyle/>
              <a:p>
                <a:endParaRPr lang="cs-CZ"/>
              </a:p>
            </p:txBody>
          </p:sp>
          <p:sp>
            <p:nvSpPr>
              <p:cNvPr id="81127" name="Line 231"/>
              <p:cNvSpPr>
                <a:spLocks noChangeShapeType="1"/>
              </p:cNvSpPr>
              <p:nvPr/>
            </p:nvSpPr>
            <p:spPr bwMode="auto">
              <a:xfrm flipH="1" flipV="1">
                <a:off x="-251" y="2384"/>
                <a:ext cx="31" cy="71"/>
              </a:xfrm>
              <a:prstGeom prst="line">
                <a:avLst/>
              </a:prstGeom>
              <a:noFill/>
              <a:ln w="22225">
                <a:solidFill>
                  <a:srgbClr val="A2DCE4"/>
                </a:solidFill>
                <a:miter lim="800000"/>
                <a:headEnd/>
                <a:tailEnd/>
              </a:ln>
            </p:spPr>
            <p:txBody>
              <a:bodyPr/>
              <a:lstStyle/>
              <a:p>
                <a:endParaRPr lang="cs-CZ"/>
              </a:p>
            </p:txBody>
          </p:sp>
          <p:sp>
            <p:nvSpPr>
              <p:cNvPr id="81128" name="Freeform 232"/>
              <p:cNvSpPr>
                <a:spLocks/>
              </p:cNvSpPr>
              <p:nvPr/>
            </p:nvSpPr>
            <p:spPr bwMode="auto">
              <a:xfrm>
                <a:off x="-321" y="2486"/>
                <a:ext cx="73" cy="73"/>
              </a:xfrm>
              <a:custGeom>
                <a:avLst/>
                <a:gdLst/>
                <a:ahLst/>
                <a:cxnLst>
                  <a:cxn ang="0">
                    <a:pos x="28" y="9"/>
                  </a:cxn>
                  <a:cxn ang="0">
                    <a:pos x="22" y="27"/>
                  </a:cxn>
                  <a:cxn ang="0">
                    <a:pos x="4" y="21"/>
                  </a:cxn>
                  <a:cxn ang="0">
                    <a:pos x="10" y="3"/>
                  </a:cxn>
                  <a:cxn ang="0">
                    <a:pos x="28" y="9"/>
                  </a:cxn>
                </a:cxnLst>
                <a:rect l="0" t="0" r="r" b="b"/>
                <a:pathLst>
                  <a:path w="31" h="31">
                    <a:moveTo>
                      <a:pt x="28" y="9"/>
                    </a:moveTo>
                    <a:cubicBezTo>
                      <a:pt x="31" y="16"/>
                      <a:pt x="28" y="24"/>
                      <a:pt x="22" y="27"/>
                    </a:cubicBezTo>
                    <a:cubicBezTo>
                      <a:pt x="15" y="31"/>
                      <a:pt x="7" y="28"/>
                      <a:pt x="4" y="21"/>
                    </a:cubicBezTo>
                    <a:cubicBezTo>
                      <a:pt x="0" y="15"/>
                      <a:pt x="3" y="7"/>
                      <a:pt x="10" y="3"/>
                    </a:cubicBezTo>
                    <a:cubicBezTo>
                      <a:pt x="16" y="0"/>
                      <a:pt x="24" y="3"/>
                      <a:pt x="28" y="9"/>
                    </a:cubicBezTo>
                    <a:close/>
                  </a:path>
                </a:pathLst>
              </a:custGeom>
              <a:noFill/>
              <a:ln w="22225" cap="flat">
                <a:solidFill>
                  <a:srgbClr val="A2DCE4"/>
                </a:solidFill>
                <a:prstDash val="solid"/>
                <a:miter lim="800000"/>
                <a:headEnd/>
                <a:tailEnd/>
              </a:ln>
            </p:spPr>
            <p:txBody>
              <a:bodyPr/>
              <a:lstStyle/>
              <a:p>
                <a:endParaRPr lang="cs-CZ"/>
              </a:p>
            </p:txBody>
          </p:sp>
          <p:sp>
            <p:nvSpPr>
              <p:cNvPr id="81129" name="Line 233"/>
              <p:cNvSpPr>
                <a:spLocks noChangeShapeType="1"/>
              </p:cNvSpPr>
              <p:nvPr/>
            </p:nvSpPr>
            <p:spPr bwMode="auto">
              <a:xfrm flipH="1" flipV="1">
                <a:off x="-338" y="2426"/>
                <a:ext cx="31" cy="71"/>
              </a:xfrm>
              <a:prstGeom prst="line">
                <a:avLst/>
              </a:prstGeom>
              <a:noFill/>
              <a:ln w="22225">
                <a:solidFill>
                  <a:srgbClr val="A2DCE4"/>
                </a:solidFill>
                <a:miter lim="800000"/>
                <a:headEnd/>
                <a:tailEnd/>
              </a:ln>
            </p:spPr>
            <p:txBody>
              <a:bodyPr/>
              <a:lstStyle/>
              <a:p>
                <a:endParaRPr lang="cs-CZ"/>
              </a:p>
            </p:txBody>
          </p:sp>
          <p:sp>
            <p:nvSpPr>
              <p:cNvPr id="81130" name="Line 234"/>
              <p:cNvSpPr>
                <a:spLocks noChangeShapeType="1"/>
              </p:cNvSpPr>
              <p:nvPr/>
            </p:nvSpPr>
            <p:spPr bwMode="auto">
              <a:xfrm flipH="1" flipV="1">
                <a:off x="-317" y="2417"/>
                <a:ext cx="31" cy="71"/>
              </a:xfrm>
              <a:prstGeom prst="line">
                <a:avLst/>
              </a:prstGeom>
              <a:noFill/>
              <a:ln w="22225">
                <a:solidFill>
                  <a:srgbClr val="A2DCE4"/>
                </a:solidFill>
                <a:miter lim="800000"/>
                <a:headEnd/>
                <a:tailEnd/>
              </a:ln>
            </p:spPr>
            <p:txBody>
              <a:bodyPr/>
              <a:lstStyle/>
              <a:p>
                <a:endParaRPr lang="cs-CZ"/>
              </a:p>
            </p:txBody>
          </p:sp>
          <p:sp>
            <p:nvSpPr>
              <p:cNvPr id="81131" name="Freeform 235"/>
              <p:cNvSpPr>
                <a:spLocks/>
              </p:cNvSpPr>
              <p:nvPr/>
            </p:nvSpPr>
            <p:spPr bwMode="auto">
              <a:xfrm>
                <a:off x="-385" y="2519"/>
                <a:ext cx="73" cy="70"/>
              </a:xfrm>
              <a:custGeom>
                <a:avLst/>
                <a:gdLst/>
                <a:ahLst/>
                <a:cxnLst>
                  <a:cxn ang="0">
                    <a:pos x="27" y="9"/>
                  </a:cxn>
                  <a:cxn ang="0">
                    <a:pos x="21" y="27"/>
                  </a:cxn>
                  <a:cxn ang="0">
                    <a:pos x="3" y="21"/>
                  </a:cxn>
                  <a:cxn ang="0">
                    <a:pos x="9" y="3"/>
                  </a:cxn>
                  <a:cxn ang="0">
                    <a:pos x="27" y="9"/>
                  </a:cxn>
                </a:cxnLst>
                <a:rect l="0" t="0" r="r" b="b"/>
                <a:pathLst>
                  <a:path w="31" h="30">
                    <a:moveTo>
                      <a:pt x="27" y="9"/>
                    </a:moveTo>
                    <a:cubicBezTo>
                      <a:pt x="31" y="15"/>
                      <a:pt x="28" y="23"/>
                      <a:pt x="21" y="27"/>
                    </a:cubicBezTo>
                    <a:cubicBezTo>
                      <a:pt x="15" y="30"/>
                      <a:pt x="7" y="28"/>
                      <a:pt x="3" y="21"/>
                    </a:cubicBezTo>
                    <a:cubicBezTo>
                      <a:pt x="0" y="15"/>
                      <a:pt x="2" y="6"/>
                      <a:pt x="9" y="3"/>
                    </a:cubicBezTo>
                    <a:cubicBezTo>
                      <a:pt x="16" y="0"/>
                      <a:pt x="24" y="2"/>
                      <a:pt x="27" y="9"/>
                    </a:cubicBezTo>
                    <a:close/>
                  </a:path>
                </a:pathLst>
              </a:custGeom>
              <a:noFill/>
              <a:ln w="22225" cap="flat">
                <a:solidFill>
                  <a:srgbClr val="A2DCE4"/>
                </a:solidFill>
                <a:prstDash val="solid"/>
                <a:miter lim="800000"/>
                <a:headEnd/>
                <a:tailEnd/>
              </a:ln>
            </p:spPr>
            <p:txBody>
              <a:bodyPr/>
              <a:lstStyle/>
              <a:p>
                <a:endParaRPr lang="cs-CZ"/>
              </a:p>
            </p:txBody>
          </p:sp>
          <p:sp>
            <p:nvSpPr>
              <p:cNvPr id="81132" name="Line 236"/>
              <p:cNvSpPr>
                <a:spLocks noChangeShapeType="1"/>
              </p:cNvSpPr>
              <p:nvPr/>
            </p:nvSpPr>
            <p:spPr bwMode="auto">
              <a:xfrm flipH="1" flipV="1">
                <a:off x="-404" y="2460"/>
                <a:ext cx="31" cy="70"/>
              </a:xfrm>
              <a:prstGeom prst="line">
                <a:avLst/>
              </a:prstGeom>
              <a:noFill/>
              <a:ln w="22225">
                <a:solidFill>
                  <a:srgbClr val="A2DCE4"/>
                </a:solidFill>
                <a:miter lim="800000"/>
                <a:headEnd/>
                <a:tailEnd/>
              </a:ln>
            </p:spPr>
            <p:txBody>
              <a:bodyPr/>
              <a:lstStyle/>
              <a:p>
                <a:endParaRPr lang="cs-CZ"/>
              </a:p>
            </p:txBody>
          </p:sp>
          <p:sp>
            <p:nvSpPr>
              <p:cNvPr id="81133" name="Line 237"/>
              <p:cNvSpPr>
                <a:spLocks noChangeShapeType="1"/>
              </p:cNvSpPr>
              <p:nvPr/>
            </p:nvSpPr>
            <p:spPr bwMode="auto">
              <a:xfrm flipH="1" flipV="1">
                <a:off x="-383" y="2448"/>
                <a:ext cx="31" cy="73"/>
              </a:xfrm>
              <a:prstGeom prst="line">
                <a:avLst/>
              </a:prstGeom>
              <a:noFill/>
              <a:ln w="22225">
                <a:solidFill>
                  <a:srgbClr val="A2DCE4"/>
                </a:solidFill>
                <a:miter lim="800000"/>
                <a:headEnd/>
                <a:tailEnd/>
              </a:ln>
            </p:spPr>
            <p:txBody>
              <a:bodyPr/>
              <a:lstStyle/>
              <a:p>
                <a:endParaRPr lang="cs-CZ"/>
              </a:p>
            </p:txBody>
          </p:sp>
          <p:sp>
            <p:nvSpPr>
              <p:cNvPr id="81134" name="Freeform 238"/>
              <p:cNvSpPr>
                <a:spLocks/>
              </p:cNvSpPr>
              <p:nvPr/>
            </p:nvSpPr>
            <p:spPr bwMode="auto">
              <a:xfrm>
                <a:off x="-451" y="2552"/>
                <a:ext cx="73" cy="71"/>
              </a:xfrm>
              <a:custGeom>
                <a:avLst/>
                <a:gdLst/>
                <a:ahLst/>
                <a:cxnLst>
                  <a:cxn ang="0">
                    <a:pos x="28" y="9"/>
                  </a:cxn>
                  <a:cxn ang="0">
                    <a:pos x="22" y="27"/>
                  </a:cxn>
                  <a:cxn ang="0">
                    <a:pos x="4" y="21"/>
                  </a:cxn>
                  <a:cxn ang="0">
                    <a:pos x="9" y="3"/>
                  </a:cxn>
                  <a:cxn ang="0">
                    <a:pos x="28" y="9"/>
                  </a:cxn>
                </a:cxnLst>
                <a:rect l="0" t="0" r="r" b="b"/>
                <a:pathLst>
                  <a:path w="31" h="30">
                    <a:moveTo>
                      <a:pt x="28" y="9"/>
                    </a:moveTo>
                    <a:cubicBezTo>
                      <a:pt x="31" y="15"/>
                      <a:pt x="29" y="23"/>
                      <a:pt x="22" y="27"/>
                    </a:cubicBezTo>
                    <a:cubicBezTo>
                      <a:pt x="16" y="30"/>
                      <a:pt x="7" y="28"/>
                      <a:pt x="4" y="21"/>
                    </a:cubicBezTo>
                    <a:cubicBezTo>
                      <a:pt x="0" y="15"/>
                      <a:pt x="3" y="7"/>
                      <a:pt x="9" y="3"/>
                    </a:cubicBezTo>
                    <a:cubicBezTo>
                      <a:pt x="16" y="0"/>
                      <a:pt x="24" y="2"/>
                      <a:pt x="28" y="9"/>
                    </a:cubicBezTo>
                    <a:close/>
                  </a:path>
                </a:pathLst>
              </a:custGeom>
              <a:noFill/>
              <a:ln w="22225" cap="flat">
                <a:solidFill>
                  <a:srgbClr val="A2DCE4"/>
                </a:solidFill>
                <a:prstDash val="solid"/>
                <a:miter lim="800000"/>
                <a:headEnd/>
                <a:tailEnd/>
              </a:ln>
            </p:spPr>
            <p:txBody>
              <a:bodyPr/>
              <a:lstStyle/>
              <a:p>
                <a:endParaRPr lang="cs-CZ"/>
              </a:p>
            </p:txBody>
          </p:sp>
          <p:sp>
            <p:nvSpPr>
              <p:cNvPr id="81135" name="Line 239"/>
              <p:cNvSpPr>
                <a:spLocks noChangeShapeType="1"/>
              </p:cNvSpPr>
              <p:nvPr/>
            </p:nvSpPr>
            <p:spPr bwMode="auto">
              <a:xfrm flipH="1" flipV="1">
                <a:off x="-470" y="2493"/>
                <a:ext cx="30" cy="70"/>
              </a:xfrm>
              <a:prstGeom prst="line">
                <a:avLst/>
              </a:prstGeom>
              <a:noFill/>
              <a:ln w="22225">
                <a:solidFill>
                  <a:srgbClr val="A2DCE4"/>
                </a:solidFill>
                <a:miter lim="800000"/>
                <a:headEnd/>
                <a:tailEnd/>
              </a:ln>
            </p:spPr>
            <p:txBody>
              <a:bodyPr/>
              <a:lstStyle/>
              <a:p>
                <a:endParaRPr lang="cs-CZ"/>
              </a:p>
            </p:txBody>
          </p:sp>
          <p:sp>
            <p:nvSpPr>
              <p:cNvPr id="81136" name="Line 240"/>
              <p:cNvSpPr>
                <a:spLocks noChangeShapeType="1"/>
              </p:cNvSpPr>
              <p:nvPr/>
            </p:nvSpPr>
            <p:spPr bwMode="auto">
              <a:xfrm flipH="1" flipV="1">
                <a:off x="-449" y="2483"/>
                <a:ext cx="31" cy="71"/>
              </a:xfrm>
              <a:prstGeom prst="line">
                <a:avLst/>
              </a:prstGeom>
              <a:noFill/>
              <a:ln w="22225">
                <a:solidFill>
                  <a:srgbClr val="A2DCE4"/>
                </a:solidFill>
                <a:miter lim="800000"/>
                <a:headEnd/>
                <a:tailEnd/>
              </a:ln>
            </p:spPr>
            <p:txBody>
              <a:bodyPr/>
              <a:lstStyle/>
              <a:p>
                <a:endParaRPr lang="cs-CZ"/>
              </a:p>
            </p:txBody>
          </p:sp>
          <p:sp>
            <p:nvSpPr>
              <p:cNvPr id="81137" name="Freeform 241"/>
              <p:cNvSpPr>
                <a:spLocks/>
              </p:cNvSpPr>
              <p:nvPr/>
            </p:nvSpPr>
            <p:spPr bwMode="auto">
              <a:xfrm>
                <a:off x="-515" y="2585"/>
                <a:ext cx="73" cy="73"/>
              </a:xfrm>
              <a:custGeom>
                <a:avLst/>
                <a:gdLst/>
                <a:ahLst/>
                <a:cxnLst>
                  <a:cxn ang="0">
                    <a:pos x="27" y="9"/>
                  </a:cxn>
                  <a:cxn ang="0">
                    <a:pos x="22" y="27"/>
                  </a:cxn>
                  <a:cxn ang="0">
                    <a:pos x="4" y="22"/>
                  </a:cxn>
                  <a:cxn ang="0">
                    <a:pos x="9" y="4"/>
                  </a:cxn>
                  <a:cxn ang="0">
                    <a:pos x="27" y="9"/>
                  </a:cxn>
                </a:cxnLst>
                <a:rect l="0" t="0" r="r" b="b"/>
                <a:pathLst>
                  <a:path w="31" h="31">
                    <a:moveTo>
                      <a:pt x="27" y="9"/>
                    </a:moveTo>
                    <a:cubicBezTo>
                      <a:pt x="31" y="15"/>
                      <a:pt x="28" y="24"/>
                      <a:pt x="22" y="27"/>
                    </a:cubicBezTo>
                    <a:cubicBezTo>
                      <a:pt x="15" y="31"/>
                      <a:pt x="7" y="28"/>
                      <a:pt x="4" y="22"/>
                    </a:cubicBezTo>
                    <a:cubicBezTo>
                      <a:pt x="0" y="15"/>
                      <a:pt x="2" y="7"/>
                      <a:pt x="9" y="4"/>
                    </a:cubicBezTo>
                    <a:cubicBezTo>
                      <a:pt x="15" y="0"/>
                      <a:pt x="24" y="2"/>
                      <a:pt x="27" y="9"/>
                    </a:cubicBezTo>
                    <a:close/>
                  </a:path>
                </a:pathLst>
              </a:custGeom>
              <a:noFill/>
              <a:ln w="22225" cap="flat">
                <a:solidFill>
                  <a:srgbClr val="A2DCE4"/>
                </a:solidFill>
                <a:prstDash val="solid"/>
                <a:miter lim="800000"/>
                <a:headEnd/>
                <a:tailEnd/>
              </a:ln>
            </p:spPr>
            <p:txBody>
              <a:bodyPr/>
              <a:lstStyle/>
              <a:p>
                <a:endParaRPr lang="cs-CZ"/>
              </a:p>
            </p:txBody>
          </p:sp>
          <p:sp>
            <p:nvSpPr>
              <p:cNvPr id="81138" name="Line 242"/>
              <p:cNvSpPr>
                <a:spLocks noChangeShapeType="1"/>
              </p:cNvSpPr>
              <p:nvPr/>
            </p:nvSpPr>
            <p:spPr bwMode="auto">
              <a:xfrm flipH="1" flipV="1">
                <a:off x="-536" y="2528"/>
                <a:ext cx="33" cy="71"/>
              </a:xfrm>
              <a:prstGeom prst="line">
                <a:avLst/>
              </a:prstGeom>
              <a:noFill/>
              <a:ln w="22225">
                <a:solidFill>
                  <a:srgbClr val="A2DCE4"/>
                </a:solidFill>
                <a:miter lim="800000"/>
                <a:headEnd/>
                <a:tailEnd/>
              </a:ln>
            </p:spPr>
            <p:txBody>
              <a:bodyPr/>
              <a:lstStyle/>
              <a:p>
                <a:endParaRPr lang="cs-CZ"/>
              </a:p>
            </p:txBody>
          </p:sp>
          <p:sp>
            <p:nvSpPr>
              <p:cNvPr id="81139" name="Line 243"/>
              <p:cNvSpPr>
                <a:spLocks noChangeShapeType="1"/>
              </p:cNvSpPr>
              <p:nvPr/>
            </p:nvSpPr>
            <p:spPr bwMode="auto">
              <a:xfrm flipH="1" flipV="1">
                <a:off x="-515" y="2516"/>
                <a:ext cx="33" cy="71"/>
              </a:xfrm>
              <a:prstGeom prst="line">
                <a:avLst/>
              </a:prstGeom>
              <a:noFill/>
              <a:ln w="22225">
                <a:solidFill>
                  <a:srgbClr val="A2DCE4"/>
                </a:solidFill>
                <a:miter lim="800000"/>
                <a:headEnd/>
                <a:tailEnd/>
              </a:ln>
            </p:spPr>
            <p:txBody>
              <a:bodyPr/>
              <a:lstStyle/>
              <a:p>
                <a:endParaRPr lang="cs-CZ"/>
              </a:p>
            </p:txBody>
          </p:sp>
          <p:sp>
            <p:nvSpPr>
              <p:cNvPr id="81140" name="Freeform 244"/>
              <p:cNvSpPr>
                <a:spLocks/>
              </p:cNvSpPr>
              <p:nvPr/>
            </p:nvSpPr>
            <p:spPr bwMode="auto">
              <a:xfrm>
                <a:off x="-579" y="2620"/>
                <a:ext cx="73" cy="71"/>
              </a:xfrm>
              <a:custGeom>
                <a:avLst/>
                <a:gdLst/>
                <a:ahLst/>
                <a:cxnLst>
                  <a:cxn ang="0">
                    <a:pos x="27" y="8"/>
                  </a:cxn>
                  <a:cxn ang="0">
                    <a:pos x="22" y="27"/>
                  </a:cxn>
                  <a:cxn ang="0">
                    <a:pos x="4" y="22"/>
                  </a:cxn>
                  <a:cxn ang="0">
                    <a:pos x="9" y="3"/>
                  </a:cxn>
                  <a:cxn ang="0">
                    <a:pos x="27" y="8"/>
                  </a:cxn>
                </a:cxnLst>
                <a:rect l="0" t="0" r="r" b="b"/>
                <a:pathLst>
                  <a:path w="31" h="30">
                    <a:moveTo>
                      <a:pt x="27" y="8"/>
                    </a:moveTo>
                    <a:cubicBezTo>
                      <a:pt x="31" y="15"/>
                      <a:pt x="28" y="23"/>
                      <a:pt x="22" y="27"/>
                    </a:cubicBezTo>
                    <a:cubicBezTo>
                      <a:pt x="15" y="30"/>
                      <a:pt x="7" y="28"/>
                      <a:pt x="4" y="22"/>
                    </a:cubicBezTo>
                    <a:cubicBezTo>
                      <a:pt x="0" y="15"/>
                      <a:pt x="2" y="7"/>
                      <a:pt x="9" y="3"/>
                    </a:cubicBezTo>
                    <a:cubicBezTo>
                      <a:pt x="15" y="0"/>
                      <a:pt x="23" y="2"/>
                      <a:pt x="27" y="8"/>
                    </a:cubicBezTo>
                    <a:close/>
                  </a:path>
                </a:pathLst>
              </a:custGeom>
              <a:noFill/>
              <a:ln w="22225" cap="flat">
                <a:solidFill>
                  <a:srgbClr val="A2DCE4"/>
                </a:solidFill>
                <a:prstDash val="solid"/>
                <a:miter lim="800000"/>
                <a:headEnd/>
                <a:tailEnd/>
              </a:ln>
            </p:spPr>
            <p:txBody>
              <a:bodyPr/>
              <a:lstStyle/>
              <a:p>
                <a:endParaRPr lang="cs-CZ"/>
              </a:p>
            </p:txBody>
          </p:sp>
          <p:sp>
            <p:nvSpPr>
              <p:cNvPr id="81141" name="Line 245"/>
              <p:cNvSpPr>
                <a:spLocks noChangeShapeType="1"/>
              </p:cNvSpPr>
              <p:nvPr/>
            </p:nvSpPr>
            <p:spPr bwMode="auto">
              <a:xfrm flipH="1" flipV="1">
                <a:off x="-600" y="2563"/>
                <a:ext cx="33" cy="69"/>
              </a:xfrm>
              <a:prstGeom prst="line">
                <a:avLst/>
              </a:prstGeom>
              <a:noFill/>
              <a:ln w="22225">
                <a:solidFill>
                  <a:srgbClr val="A2DCE4"/>
                </a:solidFill>
                <a:miter lim="800000"/>
                <a:headEnd/>
                <a:tailEnd/>
              </a:ln>
            </p:spPr>
            <p:txBody>
              <a:bodyPr/>
              <a:lstStyle/>
              <a:p>
                <a:endParaRPr lang="cs-CZ"/>
              </a:p>
            </p:txBody>
          </p:sp>
          <p:sp>
            <p:nvSpPr>
              <p:cNvPr id="81142" name="Line 246"/>
              <p:cNvSpPr>
                <a:spLocks noChangeShapeType="1"/>
              </p:cNvSpPr>
              <p:nvPr/>
            </p:nvSpPr>
            <p:spPr bwMode="auto">
              <a:xfrm flipH="1" flipV="1">
                <a:off x="-581" y="2552"/>
                <a:ext cx="35" cy="71"/>
              </a:xfrm>
              <a:prstGeom prst="line">
                <a:avLst/>
              </a:prstGeom>
              <a:noFill/>
              <a:ln w="22225">
                <a:solidFill>
                  <a:srgbClr val="A2DCE4"/>
                </a:solidFill>
                <a:miter lim="800000"/>
                <a:headEnd/>
                <a:tailEnd/>
              </a:ln>
            </p:spPr>
            <p:txBody>
              <a:bodyPr/>
              <a:lstStyle/>
              <a:p>
                <a:endParaRPr lang="cs-CZ"/>
              </a:p>
            </p:txBody>
          </p:sp>
          <p:sp>
            <p:nvSpPr>
              <p:cNvPr id="81143" name="Freeform 247"/>
              <p:cNvSpPr>
                <a:spLocks/>
              </p:cNvSpPr>
              <p:nvPr/>
            </p:nvSpPr>
            <p:spPr bwMode="auto">
              <a:xfrm>
                <a:off x="-643" y="2653"/>
                <a:ext cx="73" cy="73"/>
              </a:xfrm>
              <a:custGeom>
                <a:avLst/>
                <a:gdLst/>
                <a:ahLst/>
                <a:cxnLst>
                  <a:cxn ang="0">
                    <a:pos x="27" y="9"/>
                  </a:cxn>
                  <a:cxn ang="0">
                    <a:pos x="22" y="27"/>
                  </a:cxn>
                  <a:cxn ang="0">
                    <a:pos x="4" y="23"/>
                  </a:cxn>
                  <a:cxn ang="0">
                    <a:pos x="9" y="4"/>
                  </a:cxn>
                  <a:cxn ang="0">
                    <a:pos x="27" y="9"/>
                  </a:cxn>
                </a:cxnLst>
                <a:rect l="0" t="0" r="r" b="b"/>
                <a:pathLst>
                  <a:path w="31" h="31">
                    <a:moveTo>
                      <a:pt x="27" y="9"/>
                    </a:moveTo>
                    <a:cubicBezTo>
                      <a:pt x="31" y="16"/>
                      <a:pt x="28" y="24"/>
                      <a:pt x="22" y="27"/>
                    </a:cubicBezTo>
                    <a:cubicBezTo>
                      <a:pt x="16" y="31"/>
                      <a:pt x="7" y="29"/>
                      <a:pt x="4" y="23"/>
                    </a:cubicBezTo>
                    <a:cubicBezTo>
                      <a:pt x="0" y="16"/>
                      <a:pt x="2" y="8"/>
                      <a:pt x="9" y="4"/>
                    </a:cubicBezTo>
                    <a:cubicBezTo>
                      <a:pt x="15" y="0"/>
                      <a:pt x="23" y="3"/>
                      <a:pt x="27" y="9"/>
                    </a:cubicBezTo>
                    <a:close/>
                  </a:path>
                </a:pathLst>
              </a:custGeom>
              <a:noFill/>
              <a:ln w="22225" cap="flat">
                <a:solidFill>
                  <a:srgbClr val="A2DCE4"/>
                </a:solidFill>
                <a:prstDash val="solid"/>
                <a:miter lim="800000"/>
                <a:headEnd/>
                <a:tailEnd/>
              </a:ln>
            </p:spPr>
            <p:txBody>
              <a:bodyPr/>
              <a:lstStyle/>
              <a:p>
                <a:endParaRPr lang="cs-CZ"/>
              </a:p>
            </p:txBody>
          </p:sp>
          <p:sp>
            <p:nvSpPr>
              <p:cNvPr id="81144" name="Line 248"/>
              <p:cNvSpPr>
                <a:spLocks noChangeShapeType="1"/>
              </p:cNvSpPr>
              <p:nvPr/>
            </p:nvSpPr>
            <p:spPr bwMode="auto">
              <a:xfrm flipH="1" flipV="1">
                <a:off x="-666" y="2599"/>
                <a:ext cx="35" cy="68"/>
              </a:xfrm>
              <a:prstGeom prst="line">
                <a:avLst/>
              </a:prstGeom>
              <a:noFill/>
              <a:ln w="22225">
                <a:solidFill>
                  <a:srgbClr val="A2DCE4"/>
                </a:solidFill>
                <a:miter lim="800000"/>
                <a:headEnd/>
                <a:tailEnd/>
              </a:ln>
            </p:spPr>
            <p:txBody>
              <a:bodyPr/>
              <a:lstStyle/>
              <a:p>
                <a:endParaRPr lang="cs-CZ"/>
              </a:p>
            </p:txBody>
          </p:sp>
          <p:sp>
            <p:nvSpPr>
              <p:cNvPr id="81145" name="Line 249"/>
              <p:cNvSpPr>
                <a:spLocks noChangeShapeType="1"/>
              </p:cNvSpPr>
              <p:nvPr/>
            </p:nvSpPr>
            <p:spPr bwMode="auto">
              <a:xfrm flipH="1" flipV="1">
                <a:off x="-645" y="2587"/>
                <a:ext cx="33" cy="71"/>
              </a:xfrm>
              <a:prstGeom prst="line">
                <a:avLst/>
              </a:prstGeom>
              <a:noFill/>
              <a:ln w="22225">
                <a:solidFill>
                  <a:srgbClr val="A2DCE4"/>
                </a:solidFill>
                <a:miter lim="800000"/>
                <a:headEnd/>
                <a:tailEnd/>
              </a:ln>
            </p:spPr>
            <p:txBody>
              <a:bodyPr/>
              <a:lstStyle/>
              <a:p>
                <a:endParaRPr lang="cs-CZ"/>
              </a:p>
            </p:txBody>
          </p:sp>
          <p:sp>
            <p:nvSpPr>
              <p:cNvPr id="81146" name="Freeform 250"/>
              <p:cNvSpPr>
                <a:spLocks/>
              </p:cNvSpPr>
              <p:nvPr/>
            </p:nvSpPr>
            <p:spPr bwMode="auto">
              <a:xfrm>
                <a:off x="2778" y="1777"/>
                <a:ext cx="63" cy="64"/>
              </a:xfrm>
              <a:custGeom>
                <a:avLst/>
                <a:gdLst/>
                <a:ahLst/>
                <a:cxnLst>
                  <a:cxn ang="0">
                    <a:pos x="27" y="13"/>
                  </a:cxn>
                  <a:cxn ang="0">
                    <a:pos x="14" y="27"/>
                  </a:cxn>
                  <a:cxn ang="0">
                    <a:pos x="1" y="13"/>
                  </a:cxn>
                  <a:cxn ang="0">
                    <a:pos x="14" y="0"/>
                  </a:cxn>
                  <a:cxn ang="0">
                    <a:pos x="27" y="13"/>
                  </a:cxn>
                </a:cxnLst>
                <a:rect l="0" t="0" r="r" b="b"/>
                <a:pathLst>
                  <a:path w="27" h="27">
                    <a:moveTo>
                      <a:pt x="27" y="13"/>
                    </a:moveTo>
                    <a:cubicBezTo>
                      <a:pt x="27" y="20"/>
                      <a:pt x="22" y="27"/>
                      <a:pt x="14" y="27"/>
                    </a:cubicBezTo>
                    <a:cubicBezTo>
                      <a:pt x="7" y="27"/>
                      <a:pt x="1" y="21"/>
                      <a:pt x="1" y="13"/>
                    </a:cubicBezTo>
                    <a:cubicBezTo>
                      <a:pt x="0" y="6"/>
                      <a:pt x="6" y="0"/>
                      <a:pt x="14" y="0"/>
                    </a:cubicBezTo>
                    <a:cubicBezTo>
                      <a:pt x="21" y="0"/>
                      <a:pt x="27" y="6"/>
                      <a:pt x="27" y="13"/>
                    </a:cubicBezTo>
                    <a:close/>
                  </a:path>
                </a:pathLst>
              </a:custGeom>
              <a:noFill/>
              <a:ln w="22225" cap="flat">
                <a:solidFill>
                  <a:srgbClr val="A2DCE4"/>
                </a:solidFill>
                <a:prstDash val="solid"/>
                <a:miter lim="800000"/>
                <a:headEnd/>
                <a:tailEnd/>
              </a:ln>
            </p:spPr>
            <p:txBody>
              <a:bodyPr/>
              <a:lstStyle/>
              <a:p>
                <a:endParaRPr lang="cs-CZ"/>
              </a:p>
            </p:txBody>
          </p:sp>
          <p:sp>
            <p:nvSpPr>
              <p:cNvPr id="81147" name="Line 251"/>
              <p:cNvSpPr>
                <a:spLocks noChangeShapeType="1"/>
              </p:cNvSpPr>
              <p:nvPr/>
            </p:nvSpPr>
            <p:spPr bwMode="auto">
              <a:xfrm flipV="1">
                <a:off x="2799" y="1699"/>
                <a:ext cx="5" cy="78"/>
              </a:xfrm>
              <a:prstGeom prst="line">
                <a:avLst/>
              </a:prstGeom>
              <a:noFill/>
              <a:ln w="22225">
                <a:solidFill>
                  <a:srgbClr val="A2DCE4"/>
                </a:solidFill>
                <a:miter lim="800000"/>
                <a:headEnd/>
                <a:tailEnd/>
              </a:ln>
            </p:spPr>
            <p:txBody>
              <a:bodyPr/>
              <a:lstStyle/>
              <a:p>
                <a:endParaRPr lang="cs-CZ"/>
              </a:p>
            </p:txBody>
          </p:sp>
          <p:sp>
            <p:nvSpPr>
              <p:cNvPr id="81148" name="Line 252"/>
              <p:cNvSpPr>
                <a:spLocks noChangeShapeType="1"/>
              </p:cNvSpPr>
              <p:nvPr/>
            </p:nvSpPr>
            <p:spPr bwMode="auto">
              <a:xfrm flipV="1">
                <a:off x="2823" y="1699"/>
                <a:ext cx="4" cy="78"/>
              </a:xfrm>
              <a:prstGeom prst="line">
                <a:avLst/>
              </a:prstGeom>
              <a:noFill/>
              <a:ln w="22225">
                <a:solidFill>
                  <a:srgbClr val="A2DCE4"/>
                </a:solidFill>
                <a:miter lim="800000"/>
                <a:headEnd/>
                <a:tailEnd/>
              </a:ln>
            </p:spPr>
            <p:txBody>
              <a:bodyPr/>
              <a:lstStyle/>
              <a:p>
                <a:endParaRPr lang="cs-CZ"/>
              </a:p>
            </p:txBody>
          </p:sp>
          <p:sp>
            <p:nvSpPr>
              <p:cNvPr id="81149" name="Freeform 253"/>
              <p:cNvSpPr>
                <a:spLocks/>
              </p:cNvSpPr>
              <p:nvPr/>
            </p:nvSpPr>
            <p:spPr bwMode="auto">
              <a:xfrm>
                <a:off x="-707" y="2691"/>
                <a:ext cx="74" cy="71"/>
              </a:xfrm>
              <a:custGeom>
                <a:avLst/>
                <a:gdLst/>
                <a:ahLst/>
                <a:cxnLst>
                  <a:cxn ang="0">
                    <a:pos x="27" y="8"/>
                  </a:cxn>
                  <a:cxn ang="0">
                    <a:pos x="22" y="27"/>
                  </a:cxn>
                  <a:cxn ang="0">
                    <a:pos x="4" y="22"/>
                  </a:cxn>
                  <a:cxn ang="0">
                    <a:pos x="9" y="3"/>
                  </a:cxn>
                  <a:cxn ang="0">
                    <a:pos x="27" y="8"/>
                  </a:cxn>
                </a:cxnLst>
                <a:rect l="0" t="0" r="r" b="b"/>
                <a:pathLst>
                  <a:path w="31" h="30">
                    <a:moveTo>
                      <a:pt x="27" y="8"/>
                    </a:moveTo>
                    <a:cubicBezTo>
                      <a:pt x="31" y="15"/>
                      <a:pt x="29" y="23"/>
                      <a:pt x="22" y="27"/>
                    </a:cubicBezTo>
                    <a:cubicBezTo>
                      <a:pt x="16" y="30"/>
                      <a:pt x="8" y="28"/>
                      <a:pt x="4" y="22"/>
                    </a:cubicBezTo>
                    <a:cubicBezTo>
                      <a:pt x="0" y="15"/>
                      <a:pt x="2" y="7"/>
                      <a:pt x="9" y="3"/>
                    </a:cubicBezTo>
                    <a:cubicBezTo>
                      <a:pt x="15" y="0"/>
                      <a:pt x="23" y="2"/>
                      <a:pt x="27" y="8"/>
                    </a:cubicBezTo>
                    <a:close/>
                  </a:path>
                </a:pathLst>
              </a:custGeom>
              <a:noFill/>
              <a:ln w="22225" cap="flat">
                <a:solidFill>
                  <a:srgbClr val="A2DCE4"/>
                </a:solidFill>
                <a:prstDash val="solid"/>
                <a:miter lim="800000"/>
                <a:headEnd/>
                <a:tailEnd/>
              </a:ln>
            </p:spPr>
            <p:txBody>
              <a:bodyPr/>
              <a:lstStyle/>
              <a:p>
                <a:endParaRPr lang="cs-CZ"/>
              </a:p>
            </p:txBody>
          </p:sp>
          <p:sp>
            <p:nvSpPr>
              <p:cNvPr id="81150" name="Line 254"/>
              <p:cNvSpPr>
                <a:spLocks noChangeShapeType="1"/>
              </p:cNvSpPr>
              <p:nvPr/>
            </p:nvSpPr>
            <p:spPr bwMode="auto">
              <a:xfrm flipH="1" flipV="1">
                <a:off x="-730" y="2634"/>
                <a:ext cx="35" cy="71"/>
              </a:xfrm>
              <a:prstGeom prst="line">
                <a:avLst/>
              </a:prstGeom>
              <a:noFill/>
              <a:ln w="22225">
                <a:solidFill>
                  <a:srgbClr val="A2DCE4"/>
                </a:solidFill>
                <a:miter lim="800000"/>
                <a:headEnd/>
                <a:tailEnd/>
              </a:ln>
            </p:spPr>
            <p:txBody>
              <a:bodyPr/>
              <a:lstStyle/>
              <a:p>
                <a:endParaRPr lang="cs-CZ"/>
              </a:p>
            </p:txBody>
          </p:sp>
          <p:sp>
            <p:nvSpPr>
              <p:cNvPr id="81151" name="Line 255"/>
              <p:cNvSpPr>
                <a:spLocks noChangeShapeType="1"/>
              </p:cNvSpPr>
              <p:nvPr/>
            </p:nvSpPr>
            <p:spPr bwMode="auto">
              <a:xfrm flipH="1" flipV="1">
                <a:off x="-709" y="2623"/>
                <a:ext cx="33" cy="70"/>
              </a:xfrm>
              <a:prstGeom prst="line">
                <a:avLst/>
              </a:prstGeom>
              <a:noFill/>
              <a:ln w="22225">
                <a:solidFill>
                  <a:srgbClr val="A2DCE4"/>
                </a:solidFill>
                <a:miter lim="800000"/>
                <a:headEnd/>
                <a:tailEnd/>
              </a:ln>
            </p:spPr>
            <p:txBody>
              <a:bodyPr/>
              <a:lstStyle/>
              <a:p>
                <a:endParaRPr lang="cs-CZ"/>
              </a:p>
            </p:txBody>
          </p:sp>
          <p:sp>
            <p:nvSpPr>
              <p:cNvPr id="81152" name="Freeform 256"/>
              <p:cNvSpPr>
                <a:spLocks/>
              </p:cNvSpPr>
              <p:nvPr/>
            </p:nvSpPr>
            <p:spPr bwMode="auto">
              <a:xfrm>
                <a:off x="2917" y="1777"/>
                <a:ext cx="64" cy="64"/>
              </a:xfrm>
              <a:custGeom>
                <a:avLst/>
                <a:gdLst/>
                <a:ahLst/>
                <a:cxnLst>
                  <a:cxn ang="0">
                    <a:pos x="0" y="13"/>
                  </a:cxn>
                  <a:cxn ang="0">
                    <a:pos x="13" y="27"/>
                  </a:cxn>
                  <a:cxn ang="0">
                    <a:pos x="27" y="13"/>
                  </a:cxn>
                  <a:cxn ang="0">
                    <a:pos x="14" y="0"/>
                  </a:cxn>
                  <a:cxn ang="0">
                    <a:pos x="0" y="13"/>
                  </a:cxn>
                </a:cxnLst>
                <a:rect l="0" t="0" r="r" b="b"/>
                <a:pathLst>
                  <a:path w="27" h="27">
                    <a:moveTo>
                      <a:pt x="0" y="13"/>
                    </a:moveTo>
                    <a:cubicBezTo>
                      <a:pt x="0" y="20"/>
                      <a:pt x="6" y="27"/>
                      <a:pt x="13" y="27"/>
                    </a:cubicBezTo>
                    <a:cubicBezTo>
                      <a:pt x="21" y="27"/>
                      <a:pt x="27" y="21"/>
                      <a:pt x="27" y="13"/>
                    </a:cubicBezTo>
                    <a:cubicBezTo>
                      <a:pt x="27" y="6"/>
                      <a:pt x="21" y="0"/>
                      <a:pt x="14" y="0"/>
                    </a:cubicBezTo>
                    <a:cubicBezTo>
                      <a:pt x="6" y="0"/>
                      <a:pt x="0" y="6"/>
                      <a:pt x="0" y="13"/>
                    </a:cubicBezTo>
                    <a:close/>
                  </a:path>
                </a:pathLst>
              </a:custGeom>
              <a:noFill/>
              <a:ln w="22225" cap="flat">
                <a:solidFill>
                  <a:srgbClr val="A2DCE4"/>
                </a:solidFill>
                <a:prstDash val="solid"/>
                <a:miter lim="800000"/>
                <a:headEnd/>
                <a:tailEnd/>
              </a:ln>
            </p:spPr>
            <p:txBody>
              <a:bodyPr/>
              <a:lstStyle/>
              <a:p>
                <a:endParaRPr lang="cs-CZ"/>
              </a:p>
            </p:txBody>
          </p:sp>
          <p:sp>
            <p:nvSpPr>
              <p:cNvPr id="81153" name="Line 257"/>
              <p:cNvSpPr>
                <a:spLocks noChangeShapeType="1"/>
              </p:cNvSpPr>
              <p:nvPr/>
            </p:nvSpPr>
            <p:spPr bwMode="auto">
              <a:xfrm flipH="1" flipV="1">
                <a:off x="2955" y="1699"/>
                <a:ext cx="5" cy="78"/>
              </a:xfrm>
              <a:prstGeom prst="line">
                <a:avLst/>
              </a:prstGeom>
              <a:noFill/>
              <a:ln w="22225">
                <a:solidFill>
                  <a:srgbClr val="A2DCE4"/>
                </a:solidFill>
                <a:miter lim="800000"/>
                <a:headEnd/>
                <a:tailEnd/>
              </a:ln>
            </p:spPr>
            <p:txBody>
              <a:bodyPr/>
              <a:lstStyle/>
              <a:p>
                <a:endParaRPr lang="cs-CZ"/>
              </a:p>
            </p:txBody>
          </p:sp>
          <p:sp>
            <p:nvSpPr>
              <p:cNvPr id="81154" name="Line 258"/>
              <p:cNvSpPr>
                <a:spLocks noChangeShapeType="1"/>
              </p:cNvSpPr>
              <p:nvPr/>
            </p:nvSpPr>
            <p:spPr bwMode="auto">
              <a:xfrm flipH="1" flipV="1">
                <a:off x="2931" y="1699"/>
                <a:ext cx="5" cy="78"/>
              </a:xfrm>
              <a:prstGeom prst="line">
                <a:avLst/>
              </a:prstGeom>
              <a:noFill/>
              <a:ln w="22225">
                <a:solidFill>
                  <a:srgbClr val="A2DCE4"/>
                </a:solidFill>
                <a:miter lim="800000"/>
                <a:headEnd/>
                <a:tailEnd/>
              </a:ln>
            </p:spPr>
            <p:txBody>
              <a:bodyPr/>
              <a:lstStyle/>
              <a:p>
                <a:endParaRPr lang="cs-CZ"/>
              </a:p>
            </p:txBody>
          </p:sp>
          <p:sp>
            <p:nvSpPr>
              <p:cNvPr id="81155" name="Freeform 259"/>
              <p:cNvSpPr>
                <a:spLocks/>
              </p:cNvSpPr>
              <p:nvPr/>
            </p:nvSpPr>
            <p:spPr bwMode="auto">
              <a:xfrm>
                <a:off x="2990" y="1777"/>
                <a:ext cx="64" cy="64"/>
              </a:xfrm>
              <a:custGeom>
                <a:avLst/>
                <a:gdLst/>
                <a:ahLst/>
                <a:cxnLst>
                  <a:cxn ang="0">
                    <a:pos x="0" y="13"/>
                  </a:cxn>
                  <a:cxn ang="0">
                    <a:pos x="13" y="27"/>
                  </a:cxn>
                  <a:cxn ang="0">
                    <a:pos x="27" y="14"/>
                  </a:cxn>
                  <a:cxn ang="0">
                    <a:pos x="14" y="0"/>
                  </a:cxn>
                  <a:cxn ang="0">
                    <a:pos x="0" y="13"/>
                  </a:cxn>
                </a:cxnLst>
                <a:rect l="0" t="0" r="r" b="b"/>
                <a:pathLst>
                  <a:path w="27" h="27">
                    <a:moveTo>
                      <a:pt x="0" y="13"/>
                    </a:moveTo>
                    <a:cubicBezTo>
                      <a:pt x="0" y="20"/>
                      <a:pt x="6" y="27"/>
                      <a:pt x="13" y="27"/>
                    </a:cubicBezTo>
                    <a:cubicBezTo>
                      <a:pt x="20" y="27"/>
                      <a:pt x="27" y="21"/>
                      <a:pt x="27" y="14"/>
                    </a:cubicBezTo>
                    <a:cubicBezTo>
                      <a:pt x="27" y="6"/>
                      <a:pt x="21" y="0"/>
                      <a:pt x="14" y="0"/>
                    </a:cubicBezTo>
                    <a:cubicBezTo>
                      <a:pt x="6" y="0"/>
                      <a:pt x="0" y="6"/>
                      <a:pt x="0" y="13"/>
                    </a:cubicBezTo>
                    <a:close/>
                  </a:path>
                </a:pathLst>
              </a:custGeom>
              <a:noFill/>
              <a:ln w="22225" cap="flat">
                <a:solidFill>
                  <a:srgbClr val="A2DCE4"/>
                </a:solidFill>
                <a:prstDash val="solid"/>
                <a:miter lim="800000"/>
                <a:headEnd/>
                <a:tailEnd/>
              </a:ln>
            </p:spPr>
            <p:txBody>
              <a:bodyPr/>
              <a:lstStyle/>
              <a:p>
                <a:endParaRPr lang="cs-CZ"/>
              </a:p>
            </p:txBody>
          </p:sp>
          <p:sp>
            <p:nvSpPr>
              <p:cNvPr id="81156" name="Line 260"/>
              <p:cNvSpPr>
                <a:spLocks noChangeShapeType="1"/>
              </p:cNvSpPr>
              <p:nvPr/>
            </p:nvSpPr>
            <p:spPr bwMode="auto">
              <a:xfrm flipH="1" flipV="1">
                <a:off x="3028" y="1699"/>
                <a:ext cx="5" cy="78"/>
              </a:xfrm>
              <a:prstGeom prst="line">
                <a:avLst/>
              </a:prstGeom>
              <a:noFill/>
              <a:ln w="22225">
                <a:solidFill>
                  <a:srgbClr val="A2DCE4"/>
                </a:solidFill>
                <a:miter lim="800000"/>
                <a:headEnd/>
                <a:tailEnd/>
              </a:ln>
            </p:spPr>
            <p:txBody>
              <a:bodyPr/>
              <a:lstStyle/>
              <a:p>
                <a:endParaRPr lang="cs-CZ"/>
              </a:p>
            </p:txBody>
          </p:sp>
          <p:sp>
            <p:nvSpPr>
              <p:cNvPr id="81157" name="Line 261"/>
              <p:cNvSpPr>
                <a:spLocks noChangeShapeType="1"/>
              </p:cNvSpPr>
              <p:nvPr/>
            </p:nvSpPr>
            <p:spPr bwMode="auto">
              <a:xfrm flipH="1" flipV="1">
                <a:off x="3004" y="1699"/>
                <a:ext cx="5" cy="78"/>
              </a:xfrm>
              <a:prstGeom prst="line">
                <a:avLst/>
              </a:prstGeom>
              <a:noFill/>
              <a:ln w="22225">
                <a:solidFill>
                  <a:srgbClr val="A2DCE4"/>
                </a:solidFill>
                <a:miter lim="800000"/>
                <a:headEnd/>
                <a:tailEnd/>
              </a:ln>
            </p:spPr>
            <p:txBody>
              <a:bodyPr/>
              <a:lstStyle/>
              <a:p>
                <a:endParaRPr lang="cs-CZ"/>
              </a:p>
            </p:txBody>
          </p:sp>
          <p:sp>
            <p:nvSpPr>
              <p:cNvPr id="81158" name="Freeform 262"/>
              <p:cNvSpPr>
                <a:spLocks/>
              </p:cNvSpPr>
              <p:nvPr/>
            </p:nvSpPr>
            <p:spPr bwMode="auto">
              <a:xfrm>
                <a:off x="3064" y="1777"/>
                <a:ext cx="63" cy="64"/>
              </a:xfrm>
              <a:custGeom>
                <a:avLst/>
                <a:gdLst/>
                <a:ahLst/>
                <a:cxnLst>
                  <a:cxn ang="0">
                    <a:pos x="0" y="13"/>
                  </a:cxn>
                  <a:cxn ang="0">
                    <a:pos x="13" y="27"/>
                  </a:cxn>
                  <a:cxn ang="0">
                    <a:pos x="27" y="14"/>
                  </a:cxn>
                  <a:cxn ang="0">
                    <a:pos x="14" y="0"/>
                  </a:cxn>
                  <a:cxn ang="0">
                    <a:pos x="0" y="13"/>
                  </a:cxn>
                </a:cxnLst>
                <a:rect l="0" t="0" r="r" b="b"/>
                <a:pathLst>
                  <a:path w="27" h="27">
                    <a:moveTo>
                      <a:pt x="0" y="13"/>
                    </a:moveTo>
                    <a:cubicBezTo>
                      <a:pt x="0" y="21"/>
                      <a:pt x="5" y="27"/>
                      <a:pt x="13" y="27"/>
                    </a:cubicBezTo>
                    <a:cubicBezTo>
                      <a:pt x="20" y="27"/>
                      <a:pt x="26" y="21"/>
                      <a:pt x="27" y="14"/>
                    </a:cubicBezTo>
                    <a:cubicBezTo>
                      <a:pt x="27" y="7"/>
                      <a:pt x="21" y="0"/>
                      <a:pt x="14" y="0"/>
                    </a:cubicBezTo>
                    <a:cubicBezTo>
                      <a:pt x="6" y="0"/>
                      <a:pt x="0" y="6"/>
                      <a:pt x="0" y="13"/>
                    </a:cubicBezTo>
                    <a:close/>
                  </a:path>
                </a:pathLst>
              </a:custGeom>
              <a:noFill/>
              <a:ln w="22225" cap="flat">
                <a:solidFill>
                  <a:srgbClr val="A2DCE4"/>
                </a:solidFill>
                <a:prstDash val="solid"/>
                <a:miter lim="800000"/>
                <a:headEnd/>
                <a:tailEnd/>
              </a:ln>
            </p:spPr>
            <p:txBody>
              <a:bodyPr/>
              <a:lstStyle/>
              <a:p>
                <a:endParaRPr lang="cs-CZ"/>
              </a:p>
            </p:txBody>
          </p:sp>
          <p:sp>
            <p:nvSpPr>
              <p:cNvPr id="81159" name="Line 263"/>
              <p:cNvSpPr>
                <a:spLocks noChangeShapeType="1"/>
              </p:cNvSpPr>
              <p:nvPr/>
            </p:nvSpPr>
            <p:spPr bwMode="auto">
              <a:xfrm flipH="1" flipV="1">
                <a:off x="3104" y="1701"/>
                <a:ext cx="2" cy="76"/>
              </a:xfrm>
              <a:prstGeom prst="line">
                <a:avLst/>
              </a:prstGeom>
              <a:noFill/>
              <a:ln w="22225">
                <a:solidFill>
                  <a:srgbClr val="A2DCE4"/>
                </a:solidFill>
                <a:miter lim="800000"/>
                <a:headEnd/>
                <a:tailEnd/>
              </a:ln>
            </p:spPr>
            <p:txBody>
              <a:bodyPr/>
              <a:lstStyle/>
              <a:p>
                <a:endParaRPr lang="cs-CZ"/>
              </a:p>
            </p:txBody>
          </p:sp>
          <p:sp>
            <p:nvSpPr>
              <p:cNvPr id="81160" name="Line 264"/>
              <p:cNvSpPr>
                <a:spLocks noChangeShapeType="1"/>
              </p:cNvSpPr>
              <p:nvPr/>
            </p:nvSpPr>
            <p:spPr bwMode="auto">
              <a:xfrm flipH="1" flipV="1">
                <a:off x="3080" y="1699"/>
                <a:ext cx="2" cy="78"/>
              </a:xfrm>
              <a:prstGeom prst="line">
                <a:avLst/>
              </a:prstGeom>
              <a:noFill/>
              <a:ln w="22225">
                <a:solidFill>
                  <a:srgbClr val="A2DCE4"/>
                </a:solidFill>
                <a:miter lim="800000"/>
                <a:headEnd/>
                <a:tailEnd/>
              </a:ln>
            </p:spPr>
            <p:txBody>
              <a:bodyPr/>
              <a:lstStyle/>
              <a:p>
                <a:endParaRPr lang="cs-CZ"/>
              </a:p>
            </p:txBody>
          </p:sp>
          <p:sp>
            <p:nvSpPr>
              <p:cNvPr id="81161" name="Freeform 265"/>
              <p:cNvSpPr>
                <a:spLocks/>
              </p:cNvSpPr>
              <p:nvPr/>
            </p:nvSpPr>
            <p:spPr bwMode="auto">
              <a:xfrm>
                <a:off x="3134" y="1779"/>
                <a:ext cx="67" cy="64"/>
              </a:xfrm>
              <a:custGeom>
                <a:avLst/>
                <a:gdLst/>
                <a:ahLst/>
                <a:cxnLst>
                  <a:cxn ang="0">
                    <a:pos x="1" y="13"/>
                  </a:cxn>
                  <a:cxn ang="0">
                    <a:pos x="13" y="27"/>
                  </a:cxn>
                  <a:cxn ang="0">
                    <a:pos x="27" y="14"/>
                  </a:cxn>
                  <a:cxn ang="0">
                    <a:pos x="15" y="0"/>
                  </a:cxn>
                  <a:cxn ang="0">
                    <a:pos x="1" y="13"/>
                  </a:cxn>
                </a:cxnLst>
                <a:rect l="0" t="0" r="r" b="b"/>
                <a:pathLst>
                  <a:path w="28" h="27">
                    <a:moveTo>
                      <a:pt x="1" y="13"/>
                    </a:moveTo>
                    <a:cubicBezTo>
                      <a:pt x="0" y="20"/>
                      <a:pt x="6" y="26"/>
                      <a:pt x="13" y="27"/>
                    </a:cubicBezTo>
                    <a:cubicBezTo>
                      <a:pt x="21" y="27"/>
                      <a:pt x="27" y="21"/>
                      <a:pt x="27" y="14"/>
                    </a:cubicBezTo>
                    <a:cubicBezTo>
                      <a:pt x="28" y="6"/>
                      <a:pt x="22" y="0"/>
                      <a:pt x="15" y="0"/>
                    </a:cubicBezTo>
                    <a:cubicBezTo>
                      <a:pt x="7" y="0"/>
                      <a:pt x="1" y="5"/>
                      <a:pt x="1" y="13"/>
                    </a:cubicBezTo>
                    <a:close/>
                  </a:path>
                </a:pathLst>
              </a:custGeom>
              <a:noFill/>
              <a:ln w="22225" cap="flat">
                <a:solidFill>
                  <a:srgbClr val="A2DCE4"/>
                </a:solidFill>
                <a:prstDash val="solid"/>
                <a:miter lim="800000"/>
                <a:headEnd/>
                <a:tailEnd/>
              </a:ln>
            </p:spPr>
            <p:txBody>
              <a:bodyPr/>
              <a:lstStyle/>
              <a:p>
                <a:endParaRPr lang="cs-CZ"/>
              </a:p>
            </p:txBody>
          </p:sp>
          <p:sp>
            <p:nvSpPr>
              <p:cNvPr id="81162" name="Line 266"/>
              <p:cNvSpPr>
                <a:spLocks noChangeShapeType="1"/>
              </p:cNvSpPr>
              <p:nvPr/>
            </p:nvSpPr>
            <p:spPr bwMode="auto">
              <a:xfrm flipH="1" flipV="1">
                <a:off x="3177" y="1701"/>
                <a:ext cx="2" cy="78"/>
              </a:xfrm>
              <a:prstGeom prst="line">
                <a:avLst/>
              </a:prstGeom>
              <a:noFill/>
              <a:ln w="22225">
                <a:solidFill>
                  <a:srgbClr val="A2DCE4"/>
                </a:solidFill>
                <a:miter lim="800000"/>
                <a:headEnd/>
                <a:tailEnd/>
              </a:ln>
            </p:spPr>
            <p:txBody>
              <a:bodyPr/>
              <a:lstStyle/>
              <a:p>
                <a:endParaRPr lang="cs-CZ"/>
              </a:p>
            </p:txBody>
          </p:sp>
          <p:sp>
            <p:nvSpPr>
              <p:cNvPr id="81163" name="Line 267"/>
              <p:cNvSpPr>
                <a:spLocks noChangeShapeType="1"/>
              </p:cNvSpPr>
              <p:nvPr/>
            </p:nvSpPr>
            <p:spPr bwMode="auto">
              <a:xfrm flipH="1" flipV="1">
                <a:off x="3153" y="1701"/>
                <a:ext cx="3" cy="78"/>
              </a:xfrm>
              <a:prstGeom prst="line">
                <a:avLst/>
              </a:prstGeom>
              <a:noFill/>
              <a:ln w="22225">
                <a:solidFill>
                  <a:srgbClr val="A2DCE4"/>
                </a:solidFill>
                <a:miter lim="800000"/>
                <a:headEnd/>
                <a:tailEnd/>
              </a:ln>
            </p:spPr>
            <p:txBody>
              <a:bodyPr/>
              <a:lstStyle/>
              <a:p>
                <a:endParaRPr lang="cs-CZ"/>
              </a:p>
            </p:txBody>
          </p:sp>
          <p:sp>
            <p:nvSpPr>
              <p:cNvPr id="81164" name="Freeform 268"/>
              <p:cNvSpPr>
                <a:spLocks/>
              </p:cNvSpPr>
              <p:nvPr/>
            </p:nvSpPr>
            <p:spPr bwMode="auto">
              <a:xfrm>
                <a:off x="3208" y="1782"/>
                <a:ext cx="66" cy="63"/>
              </a:xfrm>
              <a:custGeom>
                <a:avLst/>
                <a:gdLst/>
                <a:ahLst/>
                <a:cxnLst>
                  <a:cxn ang="0">
                    <a:pos x="0" y="13"/>
                  </a:cxn>
                  <a:cxn ang="0">
                    <a:pos x="13" y="27"/>
                  </a:cxn>
                  <a:cxn ang="0">
                    <a:pos x="27" y="14"/>
                  </a:cxn>
                  <a:cxn ang="0">
                    <a:pos x="15" y="0"/>
                  </a:cxn>
                  <a:cxn ang="0">
                    <a:pos x="0" y="13"/>
                  </a:cxn>
                </a:cxnLst>
                <a:rect l="0" t="0" r="r" b="b"/>
                <a:pathLst>
                  <a:path w="28" h="27">
                    <a:moveTo>
                      <a:pt x="0" y="13"/>
                    </a:moveTo>
                    <a:cubicBezTo>
                      <a:pt x="0" y="20"/>
                      <a:pt x="6" y="26"/>
                      <a:pt x="13" y="27"/>
                    </a:cubicBezTo>
                    <a:cubicBezTo>
                      <a:pt x="21" y="27"/>
                      <a:pt x="27" y="21"/>
                      <a:pt x="27" y="14"/>
                    </a:cubicBezTo>
                    <a:cubicBezTo>
                      <a:pt x="28" y="7"/>
                      <a:pt x="22" y="0"/>
                      <a:pt x="15" y="0"/>
                    </a:cubicBezTo>
                    <a:cubicBezTo>
                      <a:pt x="7" y="0"/>
                      <a:pt x="1" y="5"/>
                      <a:pt x="0" y="13"/>
                    </a:cubicBezTo>
                    <a:close/>
                  </a:path>
                </a:pathLst>
              </a:custGeom>
              <a:noFill/>
              <a:ln w="22225" cap="flat">
                <a:solidFill>
                  <a:srgbClr val="A2DCE4"/>
                </a:solidFill>
                <a:prstDash val="solid"/>
                <a:miter lim="800000"/>
                <a:headEnd/>
                <a:tailEnd/>
              </a:ln>
            </p:spPr>
            <p:txBody>
              <a:bodyPr/>
              <a:lstStyle/>
              <a:p>
                <a:endParaRPr lang="cs-CZ"/>
              </a:p>
            </p:txBody>
          </p:sp>
          <p:sp>
            <p:nvSpPr>
              <p:cNvPr id="81165" name="Line 269"/>
              <p:cNvSpPr>
                <a:spLocks noChangeShapeType="1"/>
              </p:cNvSpPr>
              <p:nvPr/>
            </p:nvSpPr>
            <p:spPr bwMode="auto">
              <a:xfrm flipH="1" flipV="1">
                <a:off x="3250" y="1704"/>
                <a:ext cx="3" cy="78"/>
              </a:xfrm>
              <a:prstGeom prst="line">
                <a:avLst/>
              </a:prstGeom>
              <a:noFill/>
              <a:ln w="22225">
                <a:solidFill>
                  <a:srgbClr val="A2DCE4"/>
                </a:solidFill>
                <a:miter lim="800000"/>
                <a:headEnd/>
                <a:tailEnd/>
              </a:ln>
            </p:spPr>
            <p:txBody>
              <a:bodyPr/>
              <a:lstStyle/>
              <a:p>
                <a:endParaRPr lang="cs-CZ"/>
              </a:p>
            </p:txBody>
          </p:sp>
          <p:sp>
            <p:nvSpPr>
              <p:cNvPr id="81166" name="Line 270"/>
              <p:cNvSpPr>
                <a:spLocks noChangeShapeType="1"/>
              </p:cNvSpPr>
              <p:nvPr/>
            </p:nvSpPr>
            <p:spPr bwMode="auto">
              <a:xfrm flipH="1" flipV="1">
                <a:off x="3227" y="1704"/>
                <a:ext cx="2" cy="78"/>
              </a:xfrm>
              <a:prstGeom prst="line">
                <a:avLst/>
              </a:prstGeom>
              <a:noFill/>
              <a:ln w="22225">
                <a:solidFill>
                  <a:srgbClr val="A2DCE4"/>
                </a:solidFill>
                <a:miter lim="800000"/>
                <a:headEnd/>
                <a:tailEnd/>
              </a:ln>
            </p:spPr>
            <p:txBody>
              <a:bodyPr/>
              <a:lstStyle/>
              <a:p>
                <a:endParaRPr lang="cs-CZ"/>
              </a:p>
            </p:txBody>
          </p:sp>
          <p:sp>
            <p:nvSpPr>
              <p:cNvPr id="81167" name="Freeform 271"/>
              <p:cNvSpPr>
                <a:spLocks/>
              </p:cNvSpPr>
              <p:nvPr/>
            </p:nvSpPr>
            <p:spPr bwMode="auto">
              <a:xfrm>
                <a:off x="3281" y="1784"/>
                <a:ext cx="64" cy="66"/>
              </a:xfrm>
              <a:custGeom>
                <a:avLst/>
                <a:gdLst/>
                <a:ahLst/>
                <a:cxnLst>
                  <a:cxn ang="0">
                    <a:pos x="0" y="13"/>
                  </a:cxn>
                  <a:cxn ang="0">
                    <a:pos x="13" y="27"/>
                  </a:cxn>
                  <a:cxn ang="0">
                    <a:pos x="27" y="15"/>
                  </a:cxn>
                  <a:cxn ang="0">
                    <a:pos x="14" y="0"/>
                  </a:cxn>
                  <a:cxn ang="0">
                    <a:pos x="0" y="13"/>
                  </a:cxn>
                </a:cxnLst>
                <a:rect l="0" t="0" r="r" b="b"/>
                <a:pathLst>
                  <a:path w="27" h="28">
                    <a:moveTo>
                      <a:pt x="0" y="13"/>
                    </a:moveTo>
                    <a:cubicBezTo>
                      <a:pt x="0" y="20"/>
                      <a:pt x="5" y="27"/>
                      <a:pt x="13" y="27"/>
                    </a:cubicBezTo>
                    <a:cubicBezTo>
                      <a:pt x="20" y="28"/>
                      <a:pt x="27" y="22"/>
                      <a:pt x="27" y="15"/>
                    </a:cubicBezTo>
                    <a:cubicBezTo>
                      <a:pt x="27" y="7"/>
                      <a:pt x="22" y="1"/>
                      <a:pt x="14" y="0"/>
                    </a:cubicBezTo>
                    <a:cubicBezTo>
                      <a:pt x="7" y="0"/>
                      <a:pt x="1" y="5"/>
                      <a:pt x="0" y="13"/>
                    </a:cubicBezTo>
                    <a:close/>
                  </a:path>
                </a:pathLst>
              </a:custGeom>
              <a:noFill/>
              <a:ln w="22225" cap="flat">
                <a:solidFill>
                  <a:srgbClr val="A2DCE4"/>
                </a:solidFill>
                <a:prstDash val="solid"/>
                <a:miter lim="800000"/>
                <a:headEnd/>
                <a:tailEnd/>
              </a:ln>
            </p:spPr>
            <p:txBody>
              <a:bodyPr/>
              <a:lstStyle/>
              <a:p>
                <a:endParaRPr lang="cs-CZ"/>
              </a:p>
            </p:txBody>
          </p:sp>
          <p:sp>
            <p:nvSpPr>
              <p:cNvPr id="81168" name="Line 272"/>
              <p:cNvSpPr>
                <a:spLocks noChangeShapeType="1"/>
              </p:cNvSpPr>
              <p:nvPr/>
            </p:nvSpPr>
            <p:spPr bwMode="auto">
              <a:xfrm flipV="1">
                <a:off x="3326" y="1708"/>
                <a:ext cx="1" cy="78"/>
              </a:xfrm>
              <a:prstGeom prst="line">
                <a:avLst/>
              </a:prstGeom>
              <a:noFill/>
              <a:ln w="22225">
                <a:solidFill>
                  <a:srgbClr val="A2DCE4"/>
                </a:solidFill>
                <a:miter lim="800000"/>
                <a:headEnd/>
                <a:tailEnd/>
              </a:ln>
            </p:spPr>
            <p:txBody>
              <a:bodyPr/>
              <a:lstStyle/>
              <a:p>
                <a:endParaRPr lang="cs-CZ"/>
              </a:p>
            </p:txBody>
          </p:sp>
          <p:sp>
            <p:nvSpPr>
              <p:cNvPr id="81169" name="Line 273"/>
              <p:cNvSpPr>
                <a:spLocks noChangeShapeType="1"/>
              </p:cNvSpPr>
              <p:nvPr/>
            </p:nvSpPr>
            <p:spPr bwMode="auto">
              <a:xfrm flipV="1">
                <a:off x="3302" y="1706"/>
                <a:ext cx="1" cy="78"/>
              </a:xfrm>
              <a:prstGeom prst="line">
                <a:avLst/>
              </a:prstGeom>
              <a:noFill/>
              <a:ln w="22225">
                <a:solidFill>
                  <a:srgbClr val="A2DCE4"/>
                </a:solidFill>
                <a:miter lim="800000"/>
                <a:headEnd/>
                <a:tailEnd/>
              </a:ln>
            </p:spPr>
            <p:txBody>
              <a:bodyPr/>
              <a:lstStyle/>
              <a:p>
                <a:endParaRPr lang="cs-CZ"/>
              </a:p>
            </p:txBody>
          </p:sp>
          <p:sp>
            <p:nvSpPr>
              <p:cNvPr id="81170" name="Freeform 274"/>
              <p:cNvSpPr>
                <a:spLocks/>
              </p:cNvSpPr>
              <p:nvPr/>
            </p:nvSpPr>
            <p:spPr bwMode="auto">
              <a:xfrm>
                <a:off x="3352" y="1786"/>
                <a:ext cx="66" cy="66"/>
              </a:xfrm>
              <a:custGeom>
                <a:avLst/>
                <a:gdLst/>
                <a:ahLst/>
                <a:cxnLst>
                  <a:cxn ang="0">
                    <a:pos x="1" y="13"/>
                  </a:cxn>
                  <a:cxn ang="0">
                    <a:pos x="13" y="28"/>
                  </a:cxn>
                  <a:cxn ang="0">
                    <a:pos x="28" y="15"/>
                  </a:cxn>
                  <a:cxn ang="0">
                    <a:pos x="15" y="1"/>
                  </a:cxn>
                  <a:cxn ang="0">
                    <a:pos x="1" y="13"/>
                  </a:cxn>
                </a:cxnLst>
                <a:rect l="0" t="0" r="r" b="b"/>
                <a:pathLst>
                  <a:path w="28" h="28">
                    <a:moveTo>
                      <a:pt x="1" y="13"/>
                    </a:moveTo>
                    <a:cubicBezTo>
                      <a:pt x="0" y="21"/>
                      <a:pt x="6" y="27"/>
                      <a:pt x="13" y="28"/>
                    </a:cubicBezTo>
                    <a:cubicBezTo>
                      <a:pt x="21" y="28"/>
                      <a:pt x="27" y="23"/>
                      <a:pt x="28" y="15"/>
                    </a:cubicBezTo>
                    <a:cubicBezTo>
                      <a:pt x="28" y="8"/>
                      <a:pt x="23" y="1"/>
                      <a:pt x="15" y="1"/>
                    </a:cubicBezTo>
                    <a:cubicBezTo>
                      <a:pt x="8" y="0"/>
                      <a:pt x="2" y="6"/>
                      <a:pt x="1" y="13"/>
                    </a:cubicBezTo>
                    <a:close/>
                  </a:path>
                </a:pathLst>
              </a:custGeom>
              <a:noFill/>
              <a:ln w="22225" cap="flat">
                <a:solidFill>
                  <a:srgbClr val="A2DCE4"/>
                </a:solidFill>
                <a:prstDash val="solid"/>
                <a:miter lim="800000"/>
                <a:headEnd/>
                <a:tailEnd/>
              </a:ln>
            </p:spPr>
            <p:txBody>
              <a:bodyPr/>
              <a:lstStyle/>
              <a:p>
                <a:endParaRPr lang="cs-CZ"/>
              </a:p>
            </p:txBody>
          </p:sp>
          <p:sp>
            <p:nvSpPr>
              <p:cNvPr id="81171" name="Line 275"/>
              <p:cNvSpPr>
                <a:spLocks noChangeShapeType="1"/>
              </p:cNvSpPr>
              <p:nvPr/>
            </p:nvSpPr>
            <p:spPr bwMode="auto">
              <a:xfrm flipV="1">
                <a:off x="3399" y="1711"/>
                <a:ext cx="1" cy="78"/>
              </a:xfrm>
              <a:prstGeom prst="line">
                <a:avLst/>
              </a:prstGeom>
              <a:noFill/>
              <a:ln w="22225">
                <a:solidFill>
                  <a:srgbClr val="A2DCE4"/>
                </a:solidFill>
                <a:miter lim="800000"/>
                <a:headEnd/>
                <a:tailEnd/>
              </a:ln>
            </p:spPr>
            <p:txBody>
              <a:bodyPr/>
              <a:lstStyle/>
              <a:p>
                <a:endParaRPr lang="cs-CZ"/>
              </a:p>
            </p:txBody>
          </p:sp>
          <p:sp>
            <p:nvSpPr>
              <p:cNvPr id="81172" name="Line 276"/>
              <p:cNvSpPr>
                <a:spLocks noChangeShapeType="1"/>
              </p:cNvSpPr>
              <p:nvPr/>
            </p:nvSpPr>
            <p:spPr bwMode="auto">
              <a:xfrm flipV="1">
                <a:off x="3375" y="1711"/>
                <a:ext cx="1" cy="78"/>
              </a:xfrm>
              <a:prstGeom prst="line">
                <a:avLst/>
              </a:prstGeom>
              <a:noFill/>
              <a:ln w="22225">
                <a:solidFill>
                  <a:srgbClr val="A2DCE4"/>
                </a:solidFill>
                <a:miter lim="800000"/>
                <a:headEnd/>
                <a:tailEnd/>
              </a:ln>
            </p:spPr>
            <p:txBody>
              <a:bodyPr/>
              <a:lstStyle/>
              <a:p>
                <a:endParaRPr lang="cs-CZ"/>
              </a:p>
            </p:txBody>
          </p:sp>
          <p:sp>
            <p:nvSpPr>
              <p:cNvPr id="81173" name="Freeform 277"/>
              <p:cNvSpPr>
                <a:spLocks/>
              </p:cNvSpPr>
              <p:nvPr/>
            </p:nvSpPr>
            <p:spPr bwMode="auto">
              <a:xfrm>
                <a:off x="3425" y="1791"/>
                <a:ext cx="66" cy="66"/>
              </a:xfrm>
              <a:custGeom>
                <a:avLst/>
                <a:gdLst/>
                <a:ahLst/>
                <a:cxnLst>
                  <a:cxn ang="0">
                    <a:pos x="1" y="13"/>
                  </a:cxn>
                  <a:cxn ang="0">
                    <a:pos x="13" y="28"/>
                  </a:cxn>
                  <a:cxn ang="0">
                    <a:pos x="28" y="15"/>
                  </a:cxn>
                  <a:cxn ang="0">
                    <a:pos x="15" y="1"/>
                  </a:cxn>
                  <a:cxn ang="0">
                    <a:pos x="1" y="13"/>
                  </a:cxn>
                </a:cxnLst>
                <a:rect l="0" t="0" r="r" b="b"/>
                <a:pathLst>
                  <a:path w="28" h="28">
                    <a:moveTo>
                      <a:pt x="1" y="13"/>
                    </a:moveTo>
                    <a:cubicBezTo>
                      <a:pt x="0" y="21"/>
                      <a:pt x="6" y="27"/>
                      <a:pt x="13" y="28"/>
                    </a:cubicBezTo>
                    <a:cubicBezTo>
                      <a:pt x="20" y="28"/>
                      <a:pt x="27" y="23"/>
                      <a:pt x="28" y="15"/>
                    </a:cubicBezTo>
                    <a:cubicBezTo>
                      <a:pt x="28" y="8"/>
                      <a:pt x="23" y="2"/>
                      <a:pt x="15" y="1"/>
                    </a:cubicBezTo>
                    <a:cubicBezTo>
                      <a:pt x="8" y="0"/>
                      <a:pt x="1" y="6"/>
                      <a:pt x="1" y="13"/>
                    </a:cubicBezTo>
                    <a:close/>
                  </a:path>
                </a:pathLst>
              </a:custGeom>
              <a:noFill/>
              <a:ln w="22225" cap="flat">
                <a:solidFill>
                  <a:srgbClr val="A2DCE4"/>
                </a:solidFill>
                <a:prstDash val="solid"/>
                <a:miter lim="800000"/>
                <a:headEnd/>
                <a:tailEnd/>
              </a:ln>
            </p:spPr>
            <p:txBody>
              <a:bodyPr/>
              <a:lstStyle/>
              <a:p>
                <a:endParaRPr lang="cs-CZ"/>
              </a:p>
            </p:txBody>
          </p:sp>
          <p:sp>
            <p:nvSpPr>
              <p:cNvPr id="81174" name="Line 278"/>
              <p:cNvSpPr>
                <a:spLocks noChangeShapeType="1"/>
              </p:cNvSpPr>
              <p:nvPr/>
            </p:nvSpPr>
            <p:spPr bwMode="auto">
              <a:xfrm flipV="1">
                <a:off x="3472" y="1715"/>
                <a:ext cx="1" cy="78"/>
              </a:xfrm>
              <a:prstGeom prst="line">
                <a:avLst/>
              </a:prstGeom>
              <a:noFill/>
              <a:ln w="22225">
                <a:solidFill>
                  <a:srgbClr val="A2DCE4"/>
                </a:solidFill>
                <a:miter lim="800000"/>
                <a:headEnd/>
                <a:tailEnd/>
              </a:ln>
            </p:spPr>
            <p:txBody>
              <a:bodyPr/>
              <a:lstStyle/>
              <a:p>
                <a:endParaRPr lang="cs-CZ"/>
              </a:p>
            </p:txBody>
          </p:sp>
          <p:sp>
            <p:nvSpPr>
              <p:cNvPr id="81175" name="Line 279"/>
              <p:cNvSpPr>
                <a:spLocks noChangeShapeType="1"/>
              </p:cNvSpPr>
              <p:nvPr/>
            </p:nvSpPr>
            <p:spPr bwMode="auto">
              <a:xfrm flipV="1">
                <a:off x="3449" y="1715"/>
                <a:ext cx="1" cy="78"/>
              </a:xfrm>
              <a:prstGeom prst="line">
                <a:avLst/>
              </a:prstGeom>
              <a:noFill/>
              <a:ln w="22225">
                <a:solidFill>
                  <a:srgbClr val="A2DCE4"/>
                </a:solidFill>
                <a:miter lim="800000"/>
                <a:headEnd/>
                <a:tailEnd/>
              </a:ln>
            </p:spPr>
            <p:txBody>
              <a:bodyPr/>
              <a:lstStyle/>
              <a:p>
                <a:endParaRPr lang="cs-CZ"/>
              </a:p>
            </p:txBody>
          </p:sp>
          <p:sp>
            <p:nvSpPr>
              <p:cNvPr id="81176" name="Freeform 280"/>
              <p:cNvSpPr>
                <a:spLocks/>
              </p:cNvSpPr>
              <p:nvPr/>
            </p:nvSpPr>
            <p:spPr bwMode="auto">
              <a:xfrm>
                <a:off x="3498" y="1798"/>
                <a:ext cx="66" cy="66"/>
              </a:xfrm>
              <a:custGeom>
                <a:avLst/>
                <a:gdLst/>
                <a:ahLst/>
                <a:cxnLst>
                  <a:cxn ang="0">
                    <a:pos x="1" y="12"/>
                  </a:cxn>
                  <a:cxn ang="0">
                    <a:pos x="13" y="27"/>
                  </a:cxn>
                  <a:cxn ang="0">
                    <a:pos x="27" y="15"/>
                  </a:cxn>
                  <a:cxn ang="0">
                    <a:pos x="15" y="0"/>
                  </a:cxn>
                  <a:cxn ang="0">
                    <a:pos x="1" y="12"/>
                  </a:cxn>
                </a:cxnLst>
                <a:rect l="0" t="0" r="r" b="b"/>
                <a:pathLst>
                  <a:path w="28" h="28">
                    <a:moveTo>
                      <a:pt x="1" y="12"/>
                    </a:moveTo>
                    <a:cubicBezTo>
                      <a:pt x="0" y="20"/>
                      <a:pt x="5" y="26"/>
                      <a:pt x="13" y="27"/>
                    </a:cubicBezTo>
                    <a:cubicBezTo>
                      <a:pt x="20" y="28"/>
                      <a:pt x="27" y="22"/>
                      <a:pt x="27" y="15"/>
                    </a:cubicBezTo>
                    <a:cubicBezTo>
                      <a:pt x="28" y="7"/>
                      <a:pt x="23" y="1"/>
                      <a:pt x="15" y="0"/>
                    </a:cubicBezTo>
                    <a:cubicBezTo>
                      <a:pt x="8" y="0"/>
                      <a:pt x="1" y="5"/>
                      <a:pt x="1" y="12"/>
                    </a:cubicBezTo>
                    <a:close/>
                  </a:path>
                </a:pathLst>
              </a:custGeom>
              <a:noFill/>
              <a:ln w="22225" cap="flat">
                <a:solidFill>
                  <a:srgbClr val="A2DCE4"/>
                </a:solidFill>
                <a:prstDash val="solid"/>
                <a:miter lim="800000"/>
                <a:headEnd/>
                <a:tailEnd/>
              </a:ln>
            </p:spPr>
            <p:txBody>
              <a:bodyPr/>
              <a:lstStyle/>
              <a:p>
                <a:endParaRPr lang="cs-CZ"/>
              </a:p>
            </p:txBody>
          </p:sp>
          <p:sp>
            <p:nvSpPr>
              <p:cNvPr id="81177" name="Line 281"/>
              <p:cNvSpPr>
                <a:spLocks noChangeShapeType="1"/>
              </p:cNvSpPr>
              <p:nvPr/>
            </p:nvSpPr>
            <p:spPr bwMode="auto">
              <a:xfrm flipV="1">
                <a:off x="3545" y="1723"/>
                <a:ext cx="1" cy="77"/>
              </a:xfrm>
              <a:prstGeom prst="line">
                <a:avLst/>
              </a:prstGeom>
              <a:noFill/>
              <a:ln w="22225">
                <a:solidFill>
                  <a:srgbClr val="A2DCE4"/>
                </a:solidFill>
                <a:miter lim="800000"/>
                <a:headEnd/>
                <a:tailEnd/>
              </a:ln>
            </p:spPr>
            <p:txBody>
              <a:bodyPr/>
              <a:lstStyle/>
              <a:p>
                <a:endParaRPr lang="cs-CZ"/>
              </a:p>
            </p:txBody>
          </p:sp>
          <p:sp>
            <p:nvSpPr>
              <p:cNvPr id="81178" name="Line 282"/>
              <p:cNvSpPr>
                <a:spLocks noChangeShapeType="1"/>
              </p:cNvSpPr>
              <p:nvPr/>
            </p:nvSpPr>
            <p:spPr bwMode="auto">
              <a:xfrm flipV="1">
                <a:off x="3522" y="1720"/>
                <a:ext cx="1" cy="78"/>
              </a:xfrm>
              <a:prstGeom prst="line">
                <a:avLst/>
              </a:prstGeom>
              <a:noFill/>
              <a:ln w="22225">
                <a:solidFill>
                  <a:srgbClr val="A2DCE4"/>
                </a:solidFill>
                <a:miter lim="800000"/>
                <a:headEnd/>
                <a:tailEnd/>
              </a:ln>
            </p:spPr>
            <p:txBody>
              <a:bodyPr/>
              <a:lstStyle/>
              <a:p>
                <a:endParaRPr lang="cs-CZ"/>
              </a:p>
            </p:txBody>
          </p:sp>
          <p:sp>
            <p:nvSpPr>
              <p:cNvPr id="81179" name="Freeform 283"/>
              <p:cNvSpPr>
                <a:spLocks/>
              </p:cNvSpPr>
              <p:nvPr/>
            </p:nvSpPr>
            <p:spPr bwMode="auto">
              <a:xfrm>
                <a:off x="3569" y="1803"/>
                <a:ext cx="69" cy="66"/>
              </a:xfrm>
              <a:custGeom>
                <a:avLst/>
                <a:gdLst/>
                <a:ahLst/>
                <a:cxnLst>
                  <a:cxn ang="0">
                    <a:pos x="1" y="13"/>
                  </a:cxn>
                  <a:cxn ang="0">
                    <a:pos x="13" y="28"/>
                  </a:cxn>
                  <a:cxn ang="0">
                    <a:pos x="28" y="16"/>
                  </a:cxn>
                  <a:cxn ang="0">
                    <a:pos x="16" y="1"/>
                  </a:cxn>
                  <a:cxn ang="0">
                    <a:pos x="1" y="13"/>
                  </a:cxn>
                </a:cxnLst>
                <a:rect l="0" t="0" r="r" b="b"/>
                <a:pathLst>
                  <a:path w="29" h="28">
                    <a:moveTo>
                      <a:pt x="1" y="13"/>
                    </a:moveTo>
                    <a:cubicBezTo>
                      <a:pt x="0" y="20"/>
                      <a:pt x="6" y="27"/>
                      <a:pt x="13" y="28"/>
                    </a:cubicBezTo>
                    <a:cubicBezTo>
                      <a:pt x="21" y="28"/>
                      <a:pt x="27" y="23"/>
                      <a:pt x="28" y="16"/>
                    </a:cubicBezTo>
                    <a:cubicBezTo>
                      <a:pt x="29" y="8"/>
                      <a:pt x="23" y="2"/>
                      <a:pt x="16" y="1"/>
                    </a:cubicBezTo>
                    <a:cubicBezTo>
                      <a:pt x="9" y="0"/>
                      <a:pt x="2" y="5"/>
                      <a:pt x="1" y="13"/>
                    </a:cubicBezTo>
                    <a:close/>
                  </a:path>
                </a:pathLst>
              </a:custGeom>
              <a:noFill/>
              <a:ln w="22225" cap="flat">
                <a:solidFill>
                  <a:srgbClr val="A2DCE4"/>
                </a:solidFill>
                <a:prstDash val="solid"/>
                <a:miter lim="800000"/>
                <a:headEnd/>
                <a:tailEnd/>
              </a:ln>
            </p:spPr>
            <p:txBody>
              <a:bodyPr/>
              <a:lstStyle/>
              <a:p>
                <a:endParaRPr lang="cs-CZ"/>
              </a:p>
            </p:txBody>
          </p:sp>
          <p:sp>
            <p:nvSpPr>
              <p:cNvPr id="81180" name="Line 284"/>
              <p:cNvSpPr>
                <a:spLocks noChangeShapeType="1"/>
              </p:cNvSpPr>
              <p:nvPr/>
            </p:nvSpPr>
            <p:spPr bwMode="auto">
              <a:xfrm flipV="1">
                <a:off x="3616" y="1730"/>
                <a:ext cx="5" cy="75"/>
              </a:xfrm>
              <a:prstGeom prst="line">
                <a:avLst/>
              </a:prstGeom>
              <a:noFill/>
              <a:ln w="22225">
                <a:solidFill>
                  <a:srgbClr val="A2DCE4"/>
                </a:solidFill>
                <a:miter lim="800000"/>
                <a:headEnd/>
                <a:tailEnd/>
              </a:ln>
            </p:spPr>
            <p:txBody>
              <a:bodyPr/>
              <a:lstStyle/>
              <a:p>
                <a:endParaRPr lang="cs-CZ"/>
              </a:p>
            </p:txBody>
          </p:sp>
          <p:sp>
            <p:nvSpPr>
              <p:cNvPr id="81181" name="Line 285"/>
              <p:cNvSpPr>
                <a:spLocks noChangeShapeType="1"/>
              </p:cNvSpPr>
              <p:nvPr/>
            </p:nvSpPr>
            <p:spPr bwMode="auto">
              <a:xfrm flipV="1">
                <a:off x="3595" y="1725"/>
                <a:ext cx="2" cy="78"/>
              </a:xfrm>
              <a:prstGeom prst="line">
                <a:avLst/>
              </a:prstGeom>
              <a:noFill/>
              <a:ln w="22225">
                <a:solidFill>
                  <a:srgbClr val="A2DCE4"/>
                </a:solidFill>
                <a:miter lim="800000"/>
                <a:headEnd/>
                <a:tailEnd/>
              </a:ln>
            </p:spPr>
            <p:txBody>
              <a:bodyPr/>
              <a:lstStyle/>
              <a:p>
                <a:endParaRPr lang="cs-CZ"/>
              </a:p>
            </p:txBody>
          </p:sp>
          <p:sp>
            <p:nvSpPr>
              <p:cNvPr id="81182" name="Freeform 286"/>
              <p:cNvSpPr>
                <a:spLocks/>
              </p:cNvSpPr>
              <p:nvPr/>
            </p:nvSpPr>
            <p:spPr bwMode="auto">
              <a:xfrm>
                <a:off x="3642" y="1810"/>
                <a:ext cx="69" cy="66"/>
              </a:xfrm>
              <a:custGeom>
                <a:avLst/>
                <a:gdLst/>
                <a:ahLst/>
                <a:cxnLst>
                  <a:cxn ang="0">
                    <a:pos x="1" y="13"/>
                  </a:cxn>
                  <a:cxn ang="0">
                    <a:pos x="13" y="28"/>
                  </a:cxn>
                  <a:cxn ang="0">
                    <a:pos x="28" y="16"/>
                  </a:cxn>
                  <a:cxn ang="0">
                    <a:pos x="16" y="1"/>
                  </a:cxn>
                  <a:cxn ang="0">
                    <a:pos x="1" y="13"/>
                  </a:cxn>
                </a:cxnLst>
                <a:rect l="0" t="0" r="r" b="b"/>
                <a:pathLst>
                  <a:path w="29" h="28">
                    <a:moveTo>
                      <a:pt x="1" y="13"/>
                    </a:moveTo>
                    <a:cubicBezTo>
                      <a:pt x="0" y="20"/>
                      <a:pt x="5" y="27"/>
                      <a:pt x="13" y="28"/>
                    </a:cubicBezTo>
                    <a:cubicBezTo>
                      <a:pt x="20" y="28"/>
                      <a:pt x="27" y="23"/>
                      <a:pt x="28" y="16"/>
                    </a:cubicBezTo>
                    <a:cubicBezTo>
                      <a:pt x="29" y="8"/>
                      <a:pt x="23" y="2"/>
                      <a:pt x="16" y="1"/>
                    </a:cubicBezTo>
                    <a:cubicBezTo>
                      <a:pt x="8" y="0"/>
                      <a:pt x="2" y="5"/>
                      <a:pt x="1" y="13"/>
                    </a:cubicBezTo>
                    <a:close/>
                  </a:path>
                </a:pathLst>
              </a:custGeom>
              <a:noFill/>
              <a:ln w="22225" cap="flat">
                <a:solidFill>
                  <a:srgbClr val="A2DCE4"/>
                </a:solidFill>
                <a:prstDash val="solid"/>
                <a:miter lim="800000"/>
                <a:headEnd/>
                <a:tailEnd/>
              </a:ln>
            </p:spPr>
            <p:txBody>
              <a:bodyPr/>
              <a:lstStyle/>
              <a:p>
                <a:endParaRPr lang="cs-CZ"/>
              </a:p>
            </p:txBody>
          </p:sp>
          <p:sp>
            <p:nvSpPr>
              <p:cNvPr id="81183" name="Line 287"/>
              <p:cNvSpPr>
                <a:spLocks noChangeShapeType="1"/>
              </p:cNvSpPr>
              <p:nvPr/>
            </p:nvSpPr>
            <p:spPr bwMode="auto">
              <a:xfrm flipV="1">
                <a:off x="3690" y="1737"/>
                <a:ext cx="4" cy="75"/>
              </a:xfrm>
              <a:prstGeom prst="line">
                <a:avLst/>
              </a:prstGeom>
              <a:noFill/>
              <a:ln w="22225">
                <a:solidFill>
                  <a:srgbClr val="A2DCE4"/>
                </a:solidFill>
                <a:miter lim="800000"/>
                <a:headEnd/>
                <a:tailEnd/>
              </a:ln>
            </p:spPr>
            <p:txBody>
              <a:bodyPr/>
              <a:lstStyle/>
              <a:p>
                <a:endParaRPr lang="cs-CZ"/>
              </a:p>
            </p:txBody>
          </p:sp>
          <p:sp>
            <p:nvSpPr>
              <p:cNvPr id="81184" name="Line 288"/>
              <p:cNvSpPr>
                <a:spLocks noChangeShapeType="1"/>
              </p:cNvSpPr>
              <p:nvPr/>
            </p:nvSpPr>
            <p:spPr bwMode="auto">
              <a:xfrm flipV="1">
                <a:off x="3666" y="1732"/>
                <a:ext cx="5" cy="78"/>
              </a:xfrm>
              <a:prstGeom prst="line">
                <a:avLst/>
              </a:prstGeom>
              <a:noFill/>
              <a:ln w="22225">
                <a:solidFill>
                  <a:srgbClr val="A2DCE4"/>
                </a:solidFill>
                <a:miter lim="800000"/>
                <a:headEnd/>
                <a:tailEnd/>
              </a:ln>
            </p:spPr>
            <p:txBody>
              <a:bodyPr/>
              <a:lstStyle/>
              <a:p>
                <a:endParaRPr lang="cs-CZ"/>
              </a:p>
            </p:txBody>
          </p:sp>
          <p:sp>
            <p:nvSpPr>
              <p:cNvPr id="81185" name="Freeform 289"/>
              <p:cNvSpPr>
                <a:spLocks/>
              </p:cNvSpPr>
              <p:nvPr/>
            </p:nvSpPr>
            <p:spPr bwMode="auto">
              <a:xfrm>
                <a:off x="3715" y="1817"/>
                <a:ext cx="67" cy="68"/>
              </a:xfrm>
              <a:custGeom>
                <a:avLst/>
                <a:gdLst/>
                <a:ahLst/>
                <a:cxnLst>
                  <a:cxn ang="0">
                    <a:pos x="1" y="13"/>
                  </a:cxn>
                  <a:cxn ang="0">
                    <a:pos x="12" y="28"/>
                  </a:cxn>
                  <a:cxn ang="0">
                    <a:pos x="27" y="16"/>
                  </a:cxn>
                  <a:cxn ang="0">
                    <a:pos x="16" y="1"/>
                  </a:cxn>
                  <a:cxn ang="0">
                    <a:pos x="1" y="13"/>
                  </a:cxn>
                </a:cxnLst>
                <a:rect l="0" t="0" r="r" b="b"/>
                <a:pathLst>
                  <a:path w="28" h="29">
                    <a:moveTo>
                      <a:pt x="1" y="13"/>
                    </a:moveTo>
                    <a:cubicBezTo>
                      <a:pt x="0" y="20"/>
                      <a:pt x="5" y="27"/>
                      <a:pt x="12" y="28"/>
                    </a:cubicBezTo>
                    <a:cubicBezTo>
                      <a:pt x="20" y="29"/>
                      <a:pt x="26" y="23"/>
                      <a:pt x="27" y="16"/>
                    </a:cubicBezTo>
                    <a:cubicBezTo>
                      <a:pt x="28" y="9"/>
                      <a:pt x="23" y="2"/>
                      <a:pt x="16" y="1"/>
                    </a:cubicBezTo>
                    <a:cubicBezTo>
                      <a:pt x="8" y="0"/>
                      <a:pt x="2" y="5"/>
                      <a:pt x="1" y="13"/>
                    </a:cubicBezTo>
                    <a:close/>
                  </a:path>
                </a:pathLst>
              </a:custGeom>
              <a:noFill/>
              <a:ln w="22225" cap="flat">
                <a:solidFill>
                  <a:srgbClr val="A2DCE4"/>
                </a:solidFill>
                <a:prstDash val="solid"/>
                <a:miter lim="800000"/>
                <a:headEnd/>
                <a:tailEnd/>
              </a:ln>
            </p:spPr>
            <p:txBody>
              <a:bodyPr/>
              <a:lstStyle/>
              <a:p>
                <a:endParaRPr lang="cs-CZ"/>
              </a:p>
            </p:txBody>
          </p:sp>
          <p:sp>
            <p:nvSpPr>
              <p:cNvPr id="81186" name="Line 290"/>
              <p:cNvSpPr>
                <a:spLocks noChangeShapeType="1"/>
              </p:cNvSpPr>
              <p:nvPr/>
            </p:nvSpPr>
            <p:spPr bwMode="auto">
              <a:xfrm flipV="1">
                <a:off x="3763" y="1744"/>
                <a:ext cx="4" cy="78"/>
              </a:xfrm>
              <a:prstGeom prst="line">
                <a:avLst/>
              </a:prstGeom>
              <a:noFill/>
              <a:ln w="22225">
                <a:solidFill>
                  <a:srgbClr val="A2DCE4"/>
                </a:solidFill>
                <a:miter lim="800000"/>
                <a:headEnd/>
                <a:tailEnd/>
              </a:ln>
            </p:spPr>
            <p:txBody>
              <a:bodyPr/>
              <a:lstStyle/>
              <a:p>
                <a:endParaRPr lang="cs-CZ"/>
              </a:p>
            </p:txBody>
          </p:sp>
          <p:sp>
            <p:nvSpPr>
              <p:cNvPr id="81187" name="Line 291"/>
              <p:cNvSpPr>
                <a:spLocks noChangeShapeType="1"/>
              </p:cNvSpPr>
              <p:nvPr/>
            </p:nvSpPr>
            <p:spPr bwMode="auto">
              <a:xfrm flipV="1">
                <a:off x="3739" y="1741"/>
                <a:ext cx="5" cy="78"/>
              </a:xfrm>
              <a:prstGeom prst="line">
                <a:avLst/>
              </a:prstGeom>
              <a:noFill/>
              <a:ln w="22225">
                <a:solidFill>
                  <a:srgbClr val="A2DCE4"/>
                </a:solidFill>
                <a:miter lim="800000"/>
                <a:headEnd/>
                <a:tailEnd/>
              </a:ln>
            </p:spPr>
            <p:txBody>
              <a:bodyPr/>
              <a:lstStyle/>
              <a:p>
                <a:endParaRPr lang="cs-CZ"/>
              </a:p>
            </p:txBody>
          </p:sp>
          <p:sp>
            <p:nvSpPr>
              <p:cNvPr id="81188" name="Freeform 292"/>
              <p:cNvSpPr>
                <a:spLocks/>
              </p:cNvSpPr>
              <p:nvPr/>
            </p:nvSpPr>
            <p:spPr bwMode="auto">
              <a:xfrm>
                <a:off x="3786" y="1826"/>
                <a:ext cx="69" cy="67"/>
              </a:xfrm>
              <a:custGeom>
                <a:avLst/>
                <a:gdLst/>
                <a:ahLst/>
                <a:cxnLst>
                  <a:cxn ang="0">
                    <a:pos x="1" y="12"/>
                  </a:cxn>
                  <a:cxn ang="0">
                    <a:pos x="13" y="27"/>
                  </a:cxn>
                  <a:cxn ang="0">
                    <a:pos x="28" y="16"/>
                  </a:cxn>
                  <a:cxn ang="0">
                    <a:pos x="16" y="1"/>
                  </a:cxn>
                  <a:cxn ang="0">
                    <a:pos x="1" y="12"/>
                  </a:cxn>
                </a:cxnLst>
                <a:rect l="0" t="0" r="r" b="b"/>
                <a:pathLst>
                  <a:path w="29" h="28">
                    <a:moveTo>
                      <a:pt x="1" y="12"/>
                    </a:moveTo>
                    <a:cubicBezTo>
                      <a:pt x="0" y="20"/>
                      <a:pt x="5" y="26"/>
                      <a:pt x="13" y="27"/>
                    </a:cubicBezTo>
                    <a:cubicBezTo>
                      <a:pt x="20" y="28"/>
                      <a:pt x="27" y="23"/>
                      <a:pt x="28" y="16"/>
                    </a:cubicBezTo>
                    <a:cubicBezTo>
                      <a:pt x="29" y="8"/>
                      <a:pt x="24" y="2"/>
                      <a:pt x="16" y="1"/>
                    </a:cubicBezTo>
                    <a:cubicBezTo>
                      <a:pt x="9" y="0"/>
                      <a:pt x="2" y="5"/>
                      <a:pt x="1" y="12"/>
                    </a:cubicBezTo>
                    <a:close/>
                  </a:path>
                </a:pathLst>
              </a:custGeom>
              <a:noFill/>
              <a:ln w="22225" cap="flat">
                <a:solidFill>
                  <a:srgbClr val="A2DCE4"/>
                </a:solidFill>
                <a:prstDash val="solid"/>
                <a:miter lim="800000"/>
                <a:headEnd/>
                <a:tailEnd/>
              </a:ln>
            </p:spPr>
            <p:txBody>
              <a:bodyPr/>
              <a:lstStyle/>
              <a:p>
                <a:endParaRPr lang="cs-CZ"/>
              </a:p>
            </p:txBody>
          </p:sp>
          <p:sp>
            <p:nvSpPr>
              <p:cNvPr id="81189" name="Line 293"/>
              <p:cNvSpPr>
                <a:spLocks noChangeShapeType="1"/>
              </p:cNvSpPr>
              <p:nvPr/>
            </p:nvSpPr>
            <p:spPr bwMode="auto">
              <a:xfrm flipV="1">
                <a:off x="3836" y="1753"/>
                <a:ext cx="5" cy="76"/>
              </a:xfrm>
              <a:prstGeom prst="line">
                <a:avLst/>
              </a:prstGeom>
              <a:noFill/>
              <a:ln w="22225">
                <a:solidFill>
                  <a:srgbClr val="A2DCE4"/>
                </a:solidFill>
                <a:miter lim="800000"/>
                <a:headEnd/>
                <a:tailEnd/>
              </a:ln>
            </p:spPr>
            <p:txBody>
              <a:bodyPr/>
              <a:lstStyle/>
              <a:p>
                <a:endParaRPr lang="cs-CZ"/>
              </a:p>
            </p:txBody>
          </p:sp>
          <p:sp>
            <p:nvSpPr>
              <p:cNvPr id="81190" name="Line 294"/>
              <p:cNvSpPr>
                <a:spLocks noChangeShapeType="1"/>
              </p:cNvSpPr>
              <p:nvPr/>
            </p:nvSpPr>
            <p:spPr bwMode="auto">
              <a:xfrm flipV="1">
                <a:off x="3812" y="1748"/>
                <a:ext cx="5" cy="78"/>
              </a:xfrm>
              <a:prstGeom prst="line">
                <a:avLst/>
              </a:prstGeom>
              <a:noFill/>
              <a:ln w="22225">
                <a:solidFill>
                  <a:srgbClr val="A2DCE4"/>
                </a:solidFill>
                <a:miter lim="800000"/>
                <a:headEnd/>
                <a:tailEnd/>
              </a:ln>
            </p:spPr>
            <p:txBody>
              <a:bodyPr/>
              <a:lstStyle/>
              <a:p>
                <a:endParaRPr lang="cs-CZ"/>
              </a:p>
            </p:txBody>
          </p:sp>
          <p:sp>
            <p:nvSpPr>
              <p:cNvPr id="81191" name="Freeform 295"/>
              <p:cNvSpPr>
                <a:spLocks/>
              </p:cNvSpPr>
              <p:nvPr/>
            </p:nvSpPr>
            <p:spPr bwMode="auto">
              <a:xfrm>
                <a:off x="3860" y="1836"/>
                <a:ext cx="68" cy="66"/>
              </a:xfrm>
              <a:custGeom>
                <a:avLst/>
                <a:gdLst/>
                <a:ahLst/>
                <a:cxnLst>
                  <a:cxn ang="0">
                    <a:pos x="1" y="12"/>
                  </a:cxn>
                  <a:cxn ang="0">
                    <a:pos x="12" y="27"/>
                  </a:cxn>
                  <a:cxn ang="0">
                    <a:pos x="27" y="16"/>
                  </a:cxn>
                  <a:cxn ang="0">
                    <a:pos x="16" y="1"/>
                  </a:cxn>
                  <a:cxn ang="0">
                    <a:pos x="1" y="12"/>
                  </a:cxn>
                </a:cxnLst>
                <a:rect l="0" t="0" r="r" b="b"/>
                <a:pathLst>
                  <a:path w="29" h="28">
                    <a:moveTo>
                      <a:pt x="1" y="12"/>
                    </a:moveTo>
                    <a:cubicBezTo>
                      <a:pt x="0" y="19"/>
                      <a:pt x="5" y="26"/>
                      <a:pt x="12" y="27"/>
                    </a:cubicBezTo>
                    <a:cubicBezTo>
                      <a:pt x="20" y="28"/>
                      <a:pt x="26" y="23"/>
                      <a:pt x="27" y="16"/>
                    </a:cubicBezTo>
                    <a:cubicBezTo>
                      <a:pt x="29" y="9"/>
                      <a:pt x="23" y="2"/>
                      <a:pt x="16" y="1"/>
                    </a:cubicBezTo>
                    <a:cubicBezTo>
                      <a:pt x="9" y="0"/>
                      <a:pt x="2" y="5"/>
                      <a:pt x="1" y="12"/>
                    </a:cubicBezTo>
                    <a:close/>
                  </a:path>
                </a:pathLst>
              </a:custGeom>
              <a:noFill/>
              <a:ln w="22225" cap="flat">
                <a:solidFill>
                  <a:srgbClr val="A2DCE4"/>
                </a:solidFill>
                <a:prstDash val="solid"/>
                <a:miter lim="800000"/>
                <a:headEnd/>
                <a:tailEnd/>
              </a:ln>
            </p:spPr>
            <p:txBody>
              <a:bodyPr/>
              <a:lstStyle/>
              <a:p>
                <a:endParaRPr lang="cs-CZ"/>
              </a:p>
            </p:txBody>
          </p:sp>
          <p:sp>
            <p:nvSpPr>
              <p:cNvPr id="81192" name="Line 296"/>
              <p:cNvSpPr>
                <a:spLocks noChangeShapeType="1"/>
              </p:cNvSpPr>
              <p:nvPr/>
            </p:nvSpPr>
            <p:spPr bwMode="auto">
              <a:xfrm flipV="1">
                <a:off x="3909" y="1763"/>
                <a:ext cx="5" cy="75"/>
              </a:xfrm>
              <a:prstGeom prst="line">
                <a:avLst/>
              </a:prstGeom>
              <a:noFill/>
              <a:ln w="22225">
                <a:solidFill>
                  <a:srgbClr val="A2DCE4"/>
                </a:solidFill>
                <a:miter lim="800000"/>
                <a:headEnd/>
                <a:tailEnd/>
              </a:ln>
            </p:spPr>
            <p:txBody>
              <a:bodyPr/>
              <a:lstStyle/>
              <a:p>
                <a:endParaRPr lang="cs-CZ"/>
              </a:p>
            </p:txBody>
          </p:sp>
          <p:sp>
            <p:nvSpPr>
              <p:cNvPr id="81193" name="Line 297"/>
              <p:cNvSpPr>
                <a:spLocks noChangeShapeType="1"/>
              </p:cNvSpPr>
              <p:nvPr/>
            </p:nvSpPr>
            <p:spPr bwMode="auto">
              <a:xfrm flipV="1">
                <a:off x="3886" y="1758"/>
                <a:ext cx="4" cy="78"/>
              </a:xfrm>
              <a:prstGeom prst="line">
                <a:avLst/>
              </a:prstGeom>
              <a:noFill/>
              <a:ln w="22225">
                <a:solidFill>
                  <a:srgbClr val="A2DCE4"/>
                </a:solidFill>
                <a:miter lim="800000"/>
                <a:headEnd/>
                <a:tailEnd/>
              </a:ln>
            </p:spPr>
            <p:txBody>
              <a:bodyPr/>
              <a:lstStyle/>
              <a:p>
                <a:endParaRPr lang="cs-CZ"/>
              </a:p>
            </p:txBody>
          </p:sp>
          <p:sp>
            <p:nvSpPr>
              <p:cNvPr id="81194" name="Freeform 298"/>
              <p:cNvSpPr>
                <a:spLocks/>
              </p:cNvSpPr>
              <p:nvPr/>
            </p:nvSpPr>
            <p:spPr bwMode="auto">
              <a:xfrm>
                <a:off x="3930" y="1845"/>
                <a:ext cx="69" cy="69"/>
              </a:xfrm>
              <a:custGeom>
                <a:avLst/>
                <a:gdLst/>
                <a:ahLst/>
                <a:cxnLst>
                  <a:cxn ang="0">
                    <a:pos x="1" y="12"/>
                  </a:cxn>
                  <a:cxn ang="0">
                    <a:pos x="13" y="27"/>
                  </a:cxn>
                  <a:cxn ang="0">
                    <a:pos x="28" y="16"/>
                  </a:cxn>
                  <a:cxn ang="0">
                    <a:pos x="17" y="1"/>
                  </a:cxn>
                  <a:cxn ang="0">
                    <a:pos x="1" y="12"/>
                  </a:cxn>
                </a:cxnLst>
                <a:rect l="0" t="0" r="r" b="b"/>
                <a:pathLst>
                  <a:path w="29" h="29">
                    <a:moveTo>
                      <a:pt x="1" y="12"/>
                    </a:moveTo>
                    <a:cubicBezTo>
                      <a:pt x="0" y="19"/>
                      <a:pt x="5" y="26"/>
                      <a:pt x="13" y="27"/>
                    </a:cubicBezTo>
                    <a:cubicBezTo>
                      <a:pt x="20" y="29"/>
                      <a:pt x="27" y="24"/>
                      <a:pt x="28" y="16"/>
                    </a:cubicBezTo>
                    <a:cubicBezTo>
                      <a:pt x="29" y="9"/>
                      <a:pt x="24" y="2"/>
                      <a:pt x="17" y="1"/>
                    </a:cubicBezTo>
                    <a:cubicBezTo>
                      <a:pt x="9" y="0"/>
                      <a:pt x="3" y="5"/>
                      <a:pt x="1" y="12"/>
                    </a:cubicBezTo>
                    <a:close/>
                  </a:path>
                </a:pathLst>
              </a:custGeom>
              <a:noFill/>
              <a:ln w="22225" cap="flat">
                <a:solidFill>
                  <a:srgbClr val="A2DCE4"/>
                </a:solidFill>
                <a:prstDash val="solid"/>
                <a:miter lim="800000"/>
                <a:headEnd/>
                <a:tailEnd/>
              </a:ln>
            </p:spPr>
            <p:txBody>
              <a:bodyPr/>
              <a:lstStyle/>
              <a:p>
                <a:endParaRPr lang="cs-CZ"/>
              </a:p>
            </p:txBody>
          </p:sp>
          <p:sp>
            <p:nvSpPr>
              <p:cNvPr id="81195" name="Line 299"/>
              <p:cNvSpPr>
                <a:spLocks noChangeShapeType="1"/>
              </p:cNvSpPr>
              <p:nvPr/>
            </p:nvSpPr>
            <p:spPr bwMode="auto">
              <a:xfrm flipV="1">
                <a:off x="3980" y="1772"/>
                <a:ext cx="7" cy="78"/>
              </a:xfrm>
              <a:prstGeom prst="line">
                <a:avLst/>
              </a:prstGeom>
              <a:noFill/>
              <a:ln w="22225">
                <a:solidFill>
                  <a:srgbClr val="A2DCE4"/>
                </a:solidFill>
                <a:miter lim="800000"/>
                <a:headEnd/>
                <a:tailEnd/>
              </a:ln>
            </p:spPr>
            <p:txBody>
              <a:bodyPr/>
              <a:lstStyle/>
              <a:p>
                <a:endParaRPr lang="cs-CZ"/>
              </a:p>
            </p:txBody>
          </p:sp>
          <p:sp>
            <p:nvSpPr>
              <p:cNvPr id="81196" name="Line 300"/>
              <p:cNvSpPr>
                <a:spLocks noChangeShapeType="1"/>
              </p:cNvSpPr>
              <p:nvPr/>
            </p:nvSpPr>
            <p:spPr bwMode="auto">
              <a:xfrm flipV="1">
                <a:off x="3956" y="1767"/>
                <a:ext cx="8" cy="78"/>
              </a:xfrm>
              <a:prstGeom prst="line">
                <a:avLst/>
              </a:prstGeom>
              <a:noFill/>
              <a:ln w="22225">
                <a:solidFill>
                  <a:srgbClr val="A2DCE4"/>
                </a:solidFill>
                <a:miter lim="800000"/>
                <a:headEnd/>
                <a:tailEnd/>
              </a:ln>
            </p:spPr>
            <p:txBody>
              <a:bodyPr/>
              <a:lstStyle/>
              <a:p>
                <a:endParaRPr lang="cs-CZ"/>
              </a:p>
            </p:txBody>
          </p:sp>
          <p:sp>
            <p:nvSpPr>
              <p:cNvPr id="81197" name="Freeform 301"/>
              <p:cNvSpPr>
                <a:spLocks/>
              </p:cNvSpPr>
              <p:nvPr/>
            </p:nvSpPr>
            <p:spPr bwMode="auto">
              <a:xfrm>
                <a:off x="4004" y="1855"/>
                <a:ext cx="68" cy="68"/>
              </a:xfrm>
              <a:custGeom>
                <a:avLst/>
                <a:gdLst/>
                <a:ahLst/>
                <a:cxnLst>
                  <a:cxn ang="0">
                    <a:pos x="1" y="12"/>
                  </a:cxn>
                  <a:cxn ang="0">
                    <a:pos x="12" y="28"/>
                  </a:cxn>
                  <a:cxn ang="0">
                    <a:pos x="27" y="17"/>
                  </a:cxn>
                  <a:cxn ang="0">
                    <a:pos x="16" y="1"/>
                  </a:cxn>
                  <a:cxn ang="0">
                    <a:pos x="1" y="12"/>
                  </a:cxn>
                </a:cxnLst>
                <a:rect l="0" t="0" r="r" b="b"/>
                <a:pathLst>
                  <a:path w="29" h="29">
                    <a:moveTo>
                      <a:pt x="1" y="12"/>
                    </a:moveTo>
                    <a:cubicBezTo>
                      <a:pt x="0" y="20"/>
                      <a:pt x="5" y="27"/>
                      <a:pt x="12" y="28"/>
                    </a:cubicBezTo>
                    <a:cubicBezTo>
                      <a:pt x="19" y="29"/>
                      <a:pt x="26" y="24"/>
                      <a:pt x="27" y="17"/>
                    </a:cubicBezTo>
                    <a:cubicBezTo>
                      <a:pt x="29" y="10"/>
                      <a:pt x="24" y="3"/>
                      <a:pt x="16" y="1"/>
                    </a:cubicBezTo>
                    <a:cubicBezTo>
                      <a:pt x="9" y="0"/>
                      <a:pt x="2" y="5"/>
                      <a:pt x="1" y="12"/>
                    </a:cubicBezTo>
                    <a:close/>
                  </a:path>
                </a:pathLst>
              </a:custGeom>
              <a:noFill/>
              <a:ln w="22225" cap="flat">
                <a:solidFill>
                  <a:srgbClr val="A2DCE4"/>
                </a:solidFill>
                <a:prstDash val="solid"/>
                <a:miter lim="800000"/>
                <a:headEnd/>
                <a:tailEnd/>
              </a:ln>
            </p:spPr>
            <p:txBody>
              <a:bodyPr/>
              <a:lstStyle/>
              <a:p>
                <a:endParaRPr lang="cs-CZ"/>
              </a:p>
            </p:txBody>
          </p:sp>
          <p:sp>
            <p:nvSpPr>
              <p:cNvPr id="81198" name="Line 302"/>
              <p:cNvSpPr>
                <a:spLocks noChangeShapeType="1"/>
              </p:cNvSpPr>
              <p:nvPr/>
            </p:nvSpPr>
            <p:spPr bwMode="auto">
              <a:xfrm flipV="1">
                <a:off x="4053" y="1784"/>
                <a:ext cx="7" cy="76"/>
              </a:xfrm>
              <a:prstGeom prst="line">
                <a:avLst/>
              </a:prstGeom>
              <a:noFill/>
              <a:ln w="22225">
                <a:solidFill>
                  <a:srgbClr val="A2DCE4"/>
                </a:solidFill>
                <a:miter lim="800000"/>
                <a:headEnd/>
                <a:tailEnd/>
              </a:ln>
            </p:spPr>
            <p:txBody>
              <a:bodyPr/>
              <a:lstStyle/>
              <a:p>
                <a:endParaRPr lang="cs-CZ"/>
              </a:p>
            </p:txBody>
          </p:sp>
          <p:sp>
            <p:nvSpPr>
              <p:cNvPr id="81199" name="Line 303"/>
              <p:cNvSpPr>
                <a:spLocks noChangeShapeType="1"/>
              </p:cNvSpPr>
              <p:nvPr/>
            </p:nvSpPr>
            <p:spPr bwMode="auto">
              <a:xfrm flipV="1">
                <a:off x="4030" y="1779"/>
                <a:ext cx="7" cy="78"/>
              </a:xfrm>
              <a:prstGeom prst="line">
                <a:avLst/>
              </a:prstGeom>
              <a:noFill/>
              <a:ln w="22225">
                <a:solidFill>
                  <a:srgbClr val="A2DCE4"/>
                </a:solidFill>
                <a:miter lim="800000"/>
                <a:headEnd/>
                <a:tailEnd/>
              </a:ln>
            </p:spPr>
            <p:txBody>
              <a:bodyPr/>
              <a:lstStyle/>
              <a:p>
                <a:endParaRPr lang="cs-CZ"/>
              </a:p>
            </p:txBody>
          </p:sp>
          <p:sp>
            <p:nvSpPr>
              <p:cNvPr id="81200" name="Freeform 304"/>
              <p:cNvSpPr>
                <a:spLocks/>
              </p:cNvSpPr>
              <p:nvPr/>
            </p:nvSpPr>
            <p:spPr bwMode="auto">
              <a:xfrm>
                <a:off x="4075" y="1867"/>
                <a:ext cx="68" cy="68"/>
              </a:xfrm>
              <a:custGeom>
                <a:avLst/>
                <a:gdLst/>
                <a:ahLst/>
                <a:cxnLst>
                  <a:cxn ang="0">
                    <a:pos x="1" y="12"/>
                  </a:cxn>
                  <a:cxn ang="0">
                    <a:pos x="12" y="28"/>
                  </a:cxn>
                  <a:cxn ang="0">
                    <a:pos x="28" y="17"/>
                  </a:cxn>
                  <a:cxn ang="0">
                    <a:pos x="17" y="1"/>
                  </a:cxn>
                  <a:cxn ang="0">
                    <a:pos x="1" y="12"/>
                  </a:cxn>
                </a:cxnLst>
                <a:rect l="0" t="0" r="r" b="b"/>
                <a:pathLst>
                  <a:path w="29" h="29">
                    <a:moveTo>
                      <a:pt x="1" y="12"/>
                    </a:moveTo>
                    <a:cubicBezTo>
                      <a:pt x="0" y="19"/>
                      <a:pt x="5" y="26"/>
                      <a:pt x="12" y="28"/>
                    </a:cubicBezTo>
                    <a:cubicBezTo>
                      <a:pt x="20" y="29"/>
                      <a:pt x="27" y="24"/>
                      <a:pt x="28" y="17"/>
                    </a:cubicBezTo>
                    <a:cubicBezTo>
                      <a:pt x="29" y="10"/>
                      <a:pt x="24" y="3"/>
                      <a:pt x="17" y="1"/>
                    </a:cubicBezTo>
                    <a:cubicBezTo>
                      <a:pt x="10" y="0"/>
                      <a:pt x="3" y="5"/>
                      <a:pt x="1" y="12"/>
                    </a:cubicBezTo>
                    <a:close/>
                  </a:path>
                </a:pathLst>
              </a:custGeom>
              <a:noFill/>
              <a:ln w="22225" cap="flat">
                <a:solidFill>
                  <a:srgbClr val="A2DCE4"/>
                </a:solidFill>
                <a:prstDash val="solid"/>
                <a:miter lim="800000"/>
                <a:headEnd/>
                <a:tailEnd/>
              </a:ln>
            </p:spPr>
            <p:txBody>
              <a:bodyPr/>
              <a:lstStyle/>
              <a:p>
                <a:endParaRPr lang="cs-CZ"/>
              </a:p>
            </p:txBody>
          </p:sp>
          <p:sp>
            <p:nvSpPr>
              <p:cNvPr id="81201" name="Line 305"/>
              <p:cNvSpPr>
                <a:spLocks noChangeShapeType="1"/>
              </p:cNvSpPr>
              <p:nvPr/>
            </p:nvSpPr>
            <p:spPr bwMode="auto">
              <a:xfrm flipV="1">
                <a:off x="4124" y="1796"/>
                <a:ext cx="10" cy="75"/>
              </a:xfrm>
              <a:prstGeom prst="line">
                <a:avLst/>
              </a:prstGeom>
              <a:noFill/>
              <a:ln w="22225">
                <a:solidFill>
                  <a:srgbClr val="A2DCE4"/>
                </a:solidFill>
                <a:miter lim="800000"/>
                <a:headEnd/>
                <a:tailEnd/>
              </a:ln>
            </p:spPr>
            <p:txBody>
              <a:bodyPr/>
              <a:lstStyle/>
              <a:p>
                <a:endParaRPr lang="cs-CZ"/>
              </a:p>
            </p:txBody>
          </p:sp>
          <p:sp>
            <p:nvSpPr>
              <p:cNvPr id="81202" name="Line 306"/>
              <p:cNvSpPr>
                <a:spLocks noChangeShapeType="1"/>
              </p:cNvSpPr>
              <p:nvPr/>
            </p:nvSpPr>
            <p:spPr bwMode="auto">
              <a:xfrm flipV="1">
                <a:off x="4103" y="1791"/>
                <a:ext cx="7" cy="76"/>
              </a:xfrm>
              <a:prstGeom prst="line">
                <a:avLst/>
              </a:prstGeom>
              <a:noFill/>
              <a:ln w="22225">
                <a:solidFill>
                  <a:srgbClr val="A2DCE4"/>
                </a:solidFill>
                <a:miter lim="800000"/>
                <a:headEnd/>
                <a:tailEnd/>
              </a:ln>
            </p:spPr>
            <p:txBody>
              <a:bodyPr/>
              <a:lstStyle/>
              <a:p>
                <a:endParaRPr lang="cs-CZ"/>
              </a:p>
            </p:txBody>
          </p:sp>
          <p:sp>
            <p:nvSpPr>
              <p:cNvPr id="81203" name="Freeform 307"/>
              <p:cNvSpPr>
                <a:spLocks/>
              </p:cNvSpPr>
              <p:nvPr/>
            </p:nvSpPr>
            <p:spPr bwMode="auto">
              <a:xfrm>
                <a:off x="4145" y="1878"/>
                <a:ext cx="71" cy="69"/>
              </a:xfrm>
              <a:custGeom>
                <a:avLst/>
                <a:gdLst/>
                <a:ahLst/>
                <a:cxnLst>
                  <a:cxn ang="0">
                    <a:pos x="2" y="12"/>
                  </a:cxn>
                  <a:cxn ang="0">
                    <a:pos x="13" y="28"/>
                  </a:cxn>
                  <a:cxn ang="0">
                    <a:pos x="28" y="17"/>
                  </a:cxn>
                  <a:cxn ang="0">
                    <a:pos x="18" y="2"/>
                  </a:cxn>
                  <a:cxn ang="0">
                    <a:pos x="2" y="12"/>
                  </a:cxn>
                </a:cxnLst>
                <a:rect l="0" t="0" r="r" b="b"/>
                <a:pathLst>
                  <a:path w="30" h="29">
                    <a:moveTo>
                      <a:pt x="2" y="12"/>
                    </a:moveTo>
                    <a:cubicBezTo>
                      <a:pt x="0" y="20"/>
                      <a:pt x="5" y="27"/>
                      <a:pt x="13" y="28"/>
                    </a:cubicBezTo>
                    <a:cubicBezTo>
                      <a:pt x="20" y="29"/>
                      <a:pt x="27" y="25"/>
                      <a:pt x="28" y="17"/>
                    </a:cubicBezTo>
                    <a:cubicBezTo>
                      <a:pt x="30" y="10"/>
                      <a:pt x="25" y="3"/>
                      <a:pt x="18" y="2"/>
                    </a:cubicBezTo>
                    <a:cubicBezTo>
                      <a:pt x="10" y="0"/>
                      <a:pt x="3" y="5"/>
                      <a:pt x="2" y="12"/>
                    </a:cubicBezTo>
                    <a:close/>
                  </a:path>
                </a:pathLst>
              </a:custGeom>
              <a:noFill/>
              <a:ln w="22225" cap="flat">
                <a:solidFill>
                  <a:srgbClr val="A2DCE4"/>
                </a:solidFill>
                <a:prstDash val="solid"/>
                <a:miter lim="800000"/>
                <a:headEnd/>
                <a:tailEnd/>
              </a:ln>
            </p:spPr>
            <p:txBody>
              <a:bodyPr/>
              <a:lstStyle/>
              <a:p>
                <a:endParaRPr lang="cs-CZ"/>
              </a:p>
            </p:txBody>
          </p:sp>
          <p:sp>
            <p:nvSpPr>
              <p:cNvPr id="81204" name="Line 308"/>
              <p:cNvSpPr>
                <a:spLocks noChangeShapeType="1"/>
              </p:cNvSpPr>
              <p:nvPr/>
            </p:nvSpPr>
            <p:spPr bwMode="auto">
              <a:xfrm flipV="1">
                <a:off x="4197" y="1808"/>
                <a:ext cx="10" cy="75"/>
              </a:xfrm>
              <a:prstGeom prst="line">
                <a:avLst/>
              </a:prstGeom>
              <a:noFill/>
              <a:ln w="22225">
                <a:solidFill>
                  <a:srgbClr val="A2DCE4"/>
                </a:solidFill>
                <a:miter lim="800000"/>
                <a:headEnd/>
                <a:tailEnd/>
              </a:ln>
            </p:spPr>
            <p:txBody>
              <a:bodyPr/>
              <a:lstStyle/>
              <a:p>
                <a:endParaRPr lang="cs-CZ"/>
              </a:p>
            </p:txBody>
          </p:sp>
          <p:sp>
            <p:nvSpPr>
              <p:cNvPr id="81205" name="Line 309"/>
              <p:cNvSpPr>
                <a:spLocks noChangeShapeType="1"/>
              </p:cNvSpPr>
              <p:nvPr/>
            </p:nvSpPr>
            <p:spPr bwMode="auto">
              <a:xfrm flipV="1">
                <a:off x="4174" y="1803"/>
                <a:ext cx="9" cy="78"/>
              </a:xfrm>
              <a:prstGeom prst="line">
                <a:avLst/>
              </a:prstGeom>
              <a:noFill/>
              <a:ln w="22225">
                <a:solidFill>
                  <a:srgbClr val="A2DCE4"/>
                </a:solidFill>
                <a:miter lim="800000"/>
                <a:headEnd/>
                <a:tailEnd/>
              </a:ln>
            </p:spPr>
            <p:txBody>
              <a:bodyPr/>
              <a:lstStyle/>
              <a:p>
                <a:endParaRPr lang="cs-CZ"/>
              </a:p>
            </p:txBody>
          </p:sp>
          <p:sp>
            <p:nvSpPr>
              <p:cNvPr id="81206" name="Freeform 310"/>
              <p:cNvSpPr>
                <a:spLocks/>
              </p:cNvSpPr>
              <p:nvPr/>
            </p:nvSpPr>
            <p:spPr bwMode="auto">
              <a:xfrm>
                <a:off x="4219" y="1893"/>
                <a:ext cx="68" cy="68"/>
              </a:xfrm>
              <a:custGeom>
                <a:avLst/>
                <a:gdLst/>
                <a:ahLst/>
                <a:cxnLst>
                  <a:cxn ang="0">
                    <a:pos x="1" y="12"/>
                  </a:cxn>
                  <a:cxn ang="0">
                    <a:pos x="12" y="27"/>
                  </a:cxn>
                  <a:cxn ang="0">
                    <a:pos x="28" y="17"/>
                  </a:cxn>
                  <a:cxn ang="0">
                    <a:pos x="17" y="1"/>
                  </a:cxn>
                  <a:cxn ang="0">
                    <a:pos x="1" y="12"/>
                  </a:cxn>
                </a:cxnLst>
                <a:rect l="0" t="0" r="r" b="b"/>
                <a:pathLst>
                  <a:path w="29" h="29">
                    <a:moveTo>
                      <a:pt x="1" y="12"/>
                    </a:moveTo>
                    <a:cubicBezTo>
                      <a:pt x="0" y="19"/>
                      <a:pt x="4" y="26"/>
                      <a:pt x="12" y="27"/>
                    </a:cubicBezTo>
                    <a:cubicBezTo>
                      <a:pt x="19" y="29"/>
                      <a:pt x="26" y="24"/>
                      <a:pt x="28" y="17"/>
                    </a:cubicBezTo>
                    <a:cubicBezTo>
                      <a:pt x="29" y="10"/>
                      <a:pt x="24" y="3"/>
                      <a:pt x="17" y="1"/>
                    </a:cubicBezTo>
                    <a:cubicBezTo>
                      <a:pt x="10" y="0"/>
                      <a:pt x="3" y="4"/>
                      <a:pt x="1" y="12"/>
                    </a:cubicBezTo>
                    <a:close/>
                  </a:path>
                </a:pathLst>
              </a:custGeom>
              <a:noFill/>
              <a:ln w="22225" cap="flat">
                <a:solidFill>
                  <a:srgbClr val="A2DCE4"/>
                </a:solidFill>
                <a:prstDash val="solid"/>
                <a:miter lim="800000"/>
                <a:headEnd/>
                <a:tailEnd/>
              </a:ln>
            </p:spPr>
            <p:txBody>
              <a:bodyPr/>
              <a:lstStyle/>
              <a:p>
                <a:endParaRPr lang="cs-CZ"/>
              </a:p>
            </p:txBody>
          </p:sp>
          <p:sp>
            <p:nvSpPr>
              <p:cNvPr id="81207" name="Line 311"/>
              <p:cNvSpPr>
                <a:spLocks noChangeShapeType="1"/>
              </p:cNvSpPr>
              <p:nvPr/>
            </p:nvSpPr>
            <p:spPr bwMode="auto">
              <a:xfrm flipV="1">
                <a:off x="4268" y="1819"/>
                <a:ext cx="12" cy="78"/>
              </a:xfrm>
              <a:prstGeom prst="line">
                <a:avLst/>
              </a:prstGeom>
              <a:noFill/>
              <a:ln w="22225">
                <a:solidFill>
                  <a:srgbClr val="A2DCE4"/>
                </a:solidFill>
                <a:miter lim="800000"/>
                <a:headEnd/>
                <a:tailEnd/>
              </a:ln>
            </p:spPr>
            <p:txBody>
              <a:bodyPr/>
              <a:lstStyle/>
              <a:p>
                <a:endParaRPr lang="cs-CZ"/>
              </a:p>
            </p:txBody>
          </p:sp>
          <p:sp>
            <p:nvSpPr>
              <p:cNvPr id="81208" name="Line 312"/>
              <p:cNvSpPr>
                <a:spLocks noChangeShapeType="1"/>
              </p:cNvSpPr>
              <p:nvPr/>
            </p:nvSpPr>
            <p:spPr bwMode="auto">
              <a:xfrm flipV="1">
                <a:off x="4247" y="1815"/>
                <a:ext cx="9" cy="78"/>
              </a:xfrm>
              <a:prstGeom prst="line">
                <a:avLst/>
              </a:prstGeom>
              <a:noFill/>
              <a:ln w="22225">
                <a:solidFill>
                  <a:srgbClr val="A2DCE4"/>
                </a:solidFill>
                <a:miter lim="800000"/>
                <a:headEnd/>
                <a:tailEnd/>
              </a:ln>
            </p:spPr>
            <p:txBody>
              <a:bodyPr/>
              <a:lstStyle/>
              <a:p>
                <a:endParaRPr lang="cs-CZ"/>
              </a:p>
            </p:txBody>
          </p:sp>
          <p:sp>
            <p:nvSpPr>
              <p:cNvPr id="81209" name="Freeform 313"/>
              <p:cNvSpPr>
                <a:spLocks/>
              </p:cNvSpPr>
              <p:nvPr/>
            </p:nvSpPr>
            <p:spPr bwMode="auto">
              <a:xfrm>
                <a:off x="4290" y="1904"/>
                <a:ext cx="68" cy="71"/>
              </a:xfrm>
              <a:custGeom>
                <a:avLst/>
                <a:gdLst/>
                <a:ahLst/>
                <a:cxnLst>
                  <a:cxn ang="0">
                    <a:pos x="2" y="12"/>
                  </a:cxn>
                  <a:cxn ang="0">
                    <a:pos x="12" y="28"/>
                  </a:cxn>
                  <a:cxn ang="0">
                    <a:pos x="28" y="18"/>
                  </a:cxn>
                  <a:cxn ang="0">
                    <a:pos x="17" y="2"/>
                  </a:cxn>
                  <a:cxn ang="0">
                    <a:pos x="2" y="12"/>
                  </a:cxn>
                </a:cxnLst>
                <a:rect l="0" t="0" r="r" b="b"/>
                <a:pathLst>
                  <a:path w="29" h="30">
                    <a:moveTo>
                      <a:pt x="2" y="12"/>
                    </a:moveTo>
                    <a:cubicBezTo>
                      <a:pt x="0" y="20"/>
                      <a:pt x="5" y="27"/>
                      <a:pt x="12" y="28"/>
                    </a:cubicBezTo>
                    <a:cubicBezTo>
                      <a:pt x="19" y="30"/>
                      <a:pt x="26" y="25"/>
                      <a:pt x="28" y="18"/>
                    </a:cubicBezTo>
                    <a:cubicBezTo>
                      <a:pt x="29" y="11"/>
                      <a:pt x="25" y="3"/>
                      <a:pt x="17" y="2"/>
                    </a:cubicBezTo>
                    <a:cubicBezTo>
                      <a:pt x="10" y="0"/>
                      <a:pt x="3" y="5"/>
                      <a:pt x="2" y="12"/>
                    </a:cubicBezTo>
                    <a:close/>
                  </a:path>
                </a:pathLst>
              </a:custGeom>
              <a:noFill/>
              <a:ln w="22225" cap="flat">
                <a:solidFill>
                  <a:srgbClr val="A2DCE4"/>
                </a:solidFill>
                <a:prstDash val="solid"/>
                <a:miter lim="800000"/>
                <a:headEnd/>
                <a:tailEnd/>
              </a:ln>
            </p:spPr>
            <p:txBody>
              <a:bodyPr/>
              <a:lstStyle/>
              <a:p>
                <a:endParaRPr lang="cs-CZ"/>
              </a:p>
            </p:txBody>
          </p:sp>
          <p:sp>
            <p:nvSpPr>
              <p:cNvPr id="81210" name="Line 314"/>
              <p:cNvSpPr>
                <a:spLocks noChangeShapeType="1"/>
              </p:cNvSpPr>
              <p:nvPr/>
            </p:nvSpPr>
            <p:spPr bwMode="auto">
              <a:xfrm flipV="1">
                <a:off x="4341" y="1834"/>
                <a:ext cx="10" cy="77"/>
              </a:xfrm>
              <a:prstGeom prst="line">
                <a:avLst/>
              </a:prstGeom>
              <a:noFill/>
              <a:ln w="22225">
                <a:solidFill>
                  <a:srgbClr val="A2DCE4"/>
                </a:solidFill>
                <a:miter lim="800000"/>
                <a:headEnd/>
                <a:tailEnd/>
              </a:ln>
            </p:spPr>
            <p:txBody>
              <a:bodyPr/>
              <a:lstStyle/>
              <a:p>
                <a:endParaRPr lang="cs-CZ"/>
              </a:p>
            </p:txBody>
          </p:sp>
          <p:sp>
            <p:nvSpPr>
              <p:cNvPr id="81211" name="Line 315"/>
              <p:cNvSpPr>
                <a:spLocks noChangeShapeType="1"/>
              </p:cNvSpPr>
              <p:nvPr/>
            </p:nvSpPr>
            <p:spPr bwMode="auto">
              <a:xfrm flipV="1">
                <a:off x="4318" y="1829"/>
                <a:ext cx="12" cy="78"/>
              </a:xfrm>
              <a:prstGeom prst="line">
                <a:avLst/>
              </a:prstGeom>
              <a:noFill/>
              <a:ln w="22225">
                <a:solidFill>
                  <a:srgbClr val="A2DCE4"/>
                </a:solidFill>
                <a:miter lim="800000"/>
                <a:headEnd/>
                <a:tailEnd/>
              </a:ln>
            </p:spPr>
            <p:txBody>
              <a:bodyPr/>
              <a:lstStyle/>
              <a:p>
                <a:endParaRPr lang="cs-CZ"/>
              </a:p>
            </p:txBody>
          </p:sp>
          <p:sp>
            <p:nvSpPr>
              <p:cNvPr id="81212" name="Freeform 316"/>
              <p:cNvSpPr>
                <a:spLocks/>
              </p:cNvSpPr>
              <p:nvPr/>
            </p:nvSpPr>
            <p:spPr bwMode="auto">
              <a:xfrm>
                <a:off x="4360" y="1919"/>
                <a:ext cx="71" cy="70"/>
              </a:xfrm>
              <a:custGeom>
                <a:avLst/>
                <a:gdLst/>
                <a:ahLst/>
                <a:cxnLst>
                  <a:cxn ang="0">
                    <a:pos x="2" y="12"/>
                  </a:cxn>
                  <a:cxn ang="0">
                    <a:pos x="12" y="28"/>
                  </a:cxn>
                  <a:cxn ang="0">
                    <a:pos x="28" y="18"/>
                  </a:cxn>
                  <a:cxn ang="0">
                    <a:pos x="18" y="2"/>
                  </a:cxn>
                  <a:cxn ang="0">
                    <a:pos x="2" y="12"/>
                  </a:cxn>
                </a:cxnLst>
                <a:rect l="0" t="0" r="r" b="b"/>
                <a:pathLst>
                  <a:path w="30" h="30">
                    <a:moveTo>
                      <a:pt x="2" y="12"/>
                    </a:moveTo>
                    <a:cubicBezTo>
                      <a:pt x="0" y="20"/>
                      <a:pt x="5" y="27"/>
                      <a:pt x="12" y="28"/>
                    </a:cubicBezTo>
                    <a:cubicBezTo>
                      <a:pt x="19" y="30"/>
                      <a:pt x="26" y="25"/>
                      <a:pt x="28" y="18"/>
                    </a:cubicBezTo>
                    <a:cubicBezTo>
                      <a:pt x="30" y="11"/>
                      <a:pt x="25" y="4"/>
                      <a:pt x="18" y="2"/>
                    </a:cubicBezTo>
                    <a:cubicBezTo>
                      <a:pt x="11" y="0"/>
                      <a:pt x="3" y="5"/>
                      <a:pt x="2" y="12"/>
                    </a:cubicBezTo>
                    <a:close/>
                  </a:path>
                </a:pathLst>
              </a:custGeom>
              <a:noFill/>
              <a:ln w="22225" cap="flat">
                <a:solidFill>
                  <a:srgbClr val="A2DCE4"/>
                </a:solidFill>
                <a:prstDash val="solid"/>
                <a:miter lim="800000"/>
                <a:headEnd/>
                <a:tailEnd/>
              </a:ln>
            </p:spPr>
            <p:txBody>
              <a:bodyPr/>
              <a:lstStyle/>
              <a:p>
                <a:endParaRPr lang="cs-CZ"/>
              </a:p>
            </p:txBody>
          </p:sp>
          <p:sp>
            <p:nvSpPr>
              <p:cNvPr id="81213" name="Line 317"/>
              <p:cNvSpPr>
                <a:spLocks noChangeShapeType="1"/>
              </p:cNvSpPr>
              <p:nvPr/>
            </p:nvSpPr>
            <p:spPr bwMode="auto">
              <a:xfrm flipV="1">
                <a:off x="4412" y="1850"/>
                <a:ext cx="12" cy="76"/>
              </a:xfrm>
              <a:prstGeom prst="line">
                <a:avLst/>
              </a:prstGeom>
              <a:noFill/>
              <a:ln w="22225">
                <a:solidFill>
                  <a:srgbClr val="A2DCE4"/>
                </a:solidFill>
                <a:miter lim="800000"/>
                <a:headEnd/>
                <a:tailEnd/>
              </a:ln>
            </p:spPr>
            <p:txBody>
              <a:bodyPr/>
              <a:lstStyle/>
              <a:p>
                <a:endParaRPr lang="cs-CZ"/>
              </a:p>
            </p:txBody>
          </p:sp>
          <p:sp>
            <p:nvSpPr>
              <p:cNvPr id="81214" name="Line 318"/>
              <p:cNvSpPr>
                <a:spLocks noChangeShapeType="1"/>
              </p:cNvSpPr>
              <p:nvPr/>
            </p:nvSpPr>
            <p:spPr bwMode="auto">
              <a:xfrm flipV="1">
                <a:off x="4389" y="1843"/>
                <a:ext cx="12" cy="78"/>
              </a:xfrm>
              <a:prstGeom prst="line">
                <a:avLst/>
              </a:prstGeom>
              <a:noFill/>
              <a:ln w="22225">
                <a:solidFill>
                  <a:srgbClr val="A2DCE4"/>
                </a:solidFill>
                <a:miter lim="800000"/>
                <a:headEnd/>
                <a:tailEnd/>
              </a:ln>
            </p:spPr>
            <p:txBody>
              <a:bodyPr/>
              <a:lstStyle/>
              <a:p>
                <a:endParaRPr lang="cs-CZ"/>
              </a:p>
            </p:txBody>
          </p:sp>
          <p:sp>
            <p:nvSpPr>
              <p:cNvPr id="81215" name="Freeform 319"/>
              <p:cNvSpPr>
                <a:spLocks/>
              </p:cNvSpPr>
              <p:nvPr/>
            </p:nvSpPr>
            <p:spPr bwMode="auto">
              <a:xfrm>
                <a:off x="4431" y="1935"/>
                <a:ext cx="71" cy="69"/>
              </a:xfrm>
              <a:custGeom>
                <a:avLst/>
                <a:gdLst/>
                <a:ahLst/>
                <a:cxnLst>
                  <a:cxn ang="0">
                    <a:pos x="2" y="12"/>
                  </a:cxn>
                  <a:cxn ang="0">
                    <a:pos x="12" y="28"/>
                  </a:cxn>
                  <a:cxn ang="0">
                    <a:pos x="28" y="18"/>
                  </a:cxn>
                  <a:cxn ang="0">
                    <a:pos x="18" y="2"/>
                  </a:cxn>
                  <a:cxn ang="0">
                    <a:pos x="2" y="12"/>
                  </a:cxn>
                </a:cxnLst>
                <a:rect l="0" t="0" r="r" b="b"/>
                <a:pathLst>
                  <a:path w="30" h="29">
                    <a:moveTo>
                      <a:pt x="2" y="12"/>
                    </a:moveTo>
                    <a:cubicBezTo>
                      <a:pt x="0" y="19"/>
                      <a:pt x="5" y="26"/>
                      <a:pt x="12" y="28"/>
                    </a:cubicBezTo>
                    <a:cubicBezTo>
                      <a:pt x="19" y="29"/>
                      <a:pt x="26" y="25"/>
                      <a:pt x="28" y="18"/>
                    </a:cubicBezTo>
                    <a:cubicBezTo>
                      <a:pt x="30" y="11"/>
                      <a:pt x="25" y="3"/>
                      <a:pt x="18" y="2"/>
                    </a:cubicBezTo>
                    <a:cubicBezTo>
                      <a:pt x="11" y="0"/>
                      <a:pt x="4" y="4"/>
                      <a:pt x="2" y="12"/>
                    </a:cubicBezTo>
                    <a:close/>
                  </a:path>
                </a:pathLst>
              </a:custGeom>
              <a:noFill/>
              <a:ln w="22225" cap="flat">
                <a:solidFill>
                  <a:srgbClr val="A2DCE4"/>
                </a:solidFill>
                <a:prstDash val="solid"/>
                <a:miter lim="800000"/>
                <a:headEnd/>
                <a:tailEnd/>
              </a:ln>
            </p:spPr>
            <p:txBody>
              <a:bodyPr/>
              <a:lstStyle/>
              <a:p>
                <a:endParaRPr lang="cs-CZ"/>
              </a:p>
            </p:txBody>
          </p:sp>
          <p:sp>
            <p:nvSpPr>
              <p:cNvPr id="81216" name="Line 320"/>
              <p:cNvSpPr>
                <a:spLocks noChangeShapeType="1"/>
              </p:cNvSpPr>
              <p:nvPr/>
            </p:nvSpPr>
            <p:spPr bwMode="auto">
              <a:xfrm flipV="1">
                <a:off x="4483" y="1864"/>
                <a:ext cx="14" cy="78"/>
              </a:xfrm>
              <a:prstGeom prst="line">
                <a:avLst/>
              </a:prstGeom>
              <a:noFill/>
              <a:ln w="22225">
                <a:solidFill>
                  <a:srgbClr val="A2DCE4"/>
                </a:solidFill>
                <a:miter lim="800000"/>
                <a:headEnd/>
                <a:tailEnd/>
              </a:ln>
            </p:spPr>
            <p:txBody>
              <a:bodyPr/>
              <a:lstStyle/>
              <a:p>
                <a:endParaRPr lang="cs-CZ"/>
              </a:p>
            </p:txBody>
          </p:sp>
          <p:sp>
            <p:nvSpPr>
              <p:cNvPr id="81217" name="Line 321"/>
              <p:cNvSpPr>
                <a:spLocks noChangeShapeType="1"/>
              </p:cNvSpPr>
              <p:nvPr/>
            </p:nvSpPr>
            <p:spPr bwMode="auto">
              <a:xfrm flipV="1">
                <a:off x="4462" y="1860"/>
                <a:ext cx="12" cy="75"/>
              </a:xfrm>
              <a:prstGeom prst="line">
                <a:avLst/>
              </a:prstGeom>
              <a:noFill/>
              <a:ln w="22225">
                <a:solidFill>
                  <a:srgbClr val="A2DCE4"/>
                </a:solidFill>
                <a:miter lim="800000"/>
                <a:headEnd/>
                <a:tailEnd/>
              </a:ln>
            </p:spPr>
            <p:txBody>
              <a:bodyPr/>
              <a:lstStyle/>
              <a:p>
                <a:endParaRPr lang="cs-CZ"/>
              </a:p>
            </p:txBody>
          </p:sp>
          <p:sp>
            <p:nvSpPr>
              <p:cNvPr id="81218" name="Freeform 322"/>
              <p:cNvSpPr>
                <a:spLocks/>
              </p:cNvSpPr>
              <p:nvPr/>
            </p:nvSpPr>
            <p:spPr bwMode="auto">
              <a:xfrm>
                <a:off x="4502" y="1952"/>
                <a:ext cx="71" cy="68"/>
              </a:xfrm>
              <a:custGeom>
                <a:avLst/>
                <a:gdLst/>
                <a:ahLst/>
                <a:cxnLst>
                  <a:cxn ang="0">
                    <a:pos x="2" y="11"/>
                  </a:cxn>
                  <a:cxn ang="0">
                    <a:pos x="12" y="27"/>
                  </a:cxn>
                  <a:cxn ang="0">
                    <a:pos x="28" y="18"/>
                  </a:cxn>
                  <a:cxn ang="0">
                    <a:pos x="18" y="1"/>
                  </a:cxn>
                  <a:cxn ang="0">
                    <a:pos x="2" y="11"/>
                  </a:cxn>
                </a:cxnLst>
                <a:rect l="0" t="0" r="r" b="b"/>
                <a:pathLst>
                  <a:path w="30" h="29">
                    <a:moveTo>
                      <a:pt x="2" y="11"/>
                    </a:moveTo>
                    <a:cubicBezTo>
                      <a:pt x="0" y="18"/>
                      <a:pt x="5" y="26"/>
                      <a:pt x="12" y="27"/>
                    </a:cubicBezTo>
                    <a:cubicBezTo>
                      <a:pt x="19" y="29"/>
                      <a:pt x="26" y="25"/>
                      <a:pt x="28" y="18"/>
                    </a:cubicBezTo>
                    <a:cubicBezTo>
                      <a:pt x="30" y="10"/>
                      <a:pt x="26" y="3"/>
                      <a:pt x="18" y="1"/>
                    </a:cubicBezTo>
                    <a:cubicBezTo>
                      <a:pt x="11" y="0"/>
                      <a:pt x="4" y="4"/>
                      <a:pt x="2" y="11"/>
                    </a:cubicBezTo>
                    <a:close/>
                  </a:path>
                </a:pathLst>
              </a:custGeom>
              <a:noFill/>
              <a:ln w="22225" cap="flat">
                <a:solidFill>
                  <a:srgbClr val="A2DCE4"/>
                </a:solidFill>
                <a:prstDash val="solid"/>
                <a:miter lim="800000"/>
                <a:headEnd/>
                <a:tailEnd/>
              </a:ln>
            </p:spPr>
            <p:txBody>
              <a:bodyPr/>
              <a:lstStyle/>
              <a:p>
                <a:endParaRPr lang="cs-CZ"/>
              </a:p>
            </p:txBody>
          </p:sp>
          <p:sp>
            <p:nvSpPr>
              <p:cNvPr id="81219" name="Line 323"/>
              <p:cNvSpPr>
                <a:spLocks noChangeShapeType="1"/>
              </p:cNvSpPr>
              <p:nvPr/>
            </p:nvSpPr>
            <p:spPr bwMode="auto">
              <a:xfrm flipV="1">
                <a:off x="4556" y="1881"/>
                <a:ext cx="12" cy="78"/>
              </a:xfrm>
              <a:prstGeom prst="line">
                <a:avLst/>
              </a:prstGeom>
              <a:noFill/>
              <a:ln w="22225">
                <a:solidFill>
                  <a:srgbClr val="A2DCE4"/>
                </a:solidFill>
                <a:miter lim="800000"/>
                <a:headEnd/>
                <a:tailEnd/>
              </a:ln>
            </p:spPr>
            <p:txBody>
              <a:bodyPr/>
              <a:lstStyle/>
              <a:p>
                <a:endParaRPr lang="cs-CZ"/>
              </a:p>
            </p:txBody>
          </p:sp>
          <p:sp>
            <p:nvSpPr>
              <p:cNvPr id="81220" name="Line 324"/>
              <p:cNvSpPr>
                <a:spLocks noChangeShapeType="1"/>
              </p:cNvSpPr>
              <p:nvPr/>
            </p:nvSpPr>
            <p:spPr bwMode="auto">
              <a:xfrm flipV="1">
                <a:off x="4533" y="1876"/>
                <a:ext cx="12" cy="76"/>
              </a:xfrm>
              <a:prstGeom prst="line">
                <a:avLst/>
              </a:prstGeom>
              <a:noFill/>
              <a:ln w="22225">
                <a:solidFill>
                  <a:srgbClr val="A2DCE4"/>
                </a:solidFill>
                <a:miter lim="800000"/>
                <a:headEnd/>
                <a:tailEnd/>
              </a:ln>
            </p:spPr>
            <p:txBody>
              <a:bodyPr/>
              <a:lstStyle/>
              <a:p>
                <a:endParaRPr lang="cs-CZ"/>
              </a:p>
            </p:txBody>
          </p:sp>
          <p:sp>
            <p:nvSpPr>
              <p:cNvPr id="81221" name="Freeform 325"/>
              <p:cNvSpPr>
                <a:spLocks/>
              </p:cNvSpPr>
              <p:nvPr/>
            </p:nvSpPr>
            <p:spPr bwMode="auto">
              <a:xfrm>
                <a:off x="4573" y="1968"/>
                <a:ext cx="71" cy="69"/>
              </a:xfrm>
              <a:custGeom>
                <a:avLst/>
                <a:gdLst/>
                <a:ahLst/>
                <a:cxnLst>
                  <a:cxn ang="0">
                    <a:pos x="2" y="11"/>
                  </a:cxn>
                  <a:cxn ang="0">
                    <a:pos x="12" y="28"/>
                  </a:cxn>
                  <a:cxn ang="0">
                    <a:pos x="28" y="18"/>
                  </a:cxn>
                  <a:cxn ang="0">
                    <a:pos x="18" y="1"/>
                  </a:cxn>
                  <a:cxn ang="0">
                    <a:pos x="2" y="11"/>
                  </a:cxn>
                </a:cxnLst>
                <a:rect l="0" t="0" r="r" b="b"/>
                <a:pathLst>
                  <a:path w="30" h="29">
                    <a:moveTo>
                      <a:pt x="2" y="11"/>
                    </a:moveTo>
                    <a:cubicBezTo>
                      <a:pt x="0" y="18"/>
                      <a:pt x="5" y="26"/>
                      <a:pt x="12" y="28"/>
                    </a:cubicBezTo>
                    <a:cubicBezTo>
                      <a:pt x="19" y="29"/>
                      <a:pt x="26" y="25"/>
                      <a:pt x="28" y="18"/>
                    </a:cubicBezTo>
                    <a:cubicBezTo>
                      <a:pt x="30" y="11"/>
                      <a:pt x="26" y="3"/>
                      <a:pt x="18" y="1"/>
                    </a:cubicBezTo>
                    <a:cubicBezTo>
                      <a:pt x="11" y="0"/>
                      <a:pt x="4" y="4"/>
                      <a:pt x="2" y="11"/>
                    </a:cubicBezTo>
                    <a:close/>
                  </a:path>
                </a:pathLst>
              </a:custGeom>
              <a:noFill/>
              <a:ln w="22225" cap="flat">
                <a:solidFill>
                  <a:srgbClr val="A2DCE4"/>
                </a:solidFill>
                <a:prstDash val="solid"/>
                <a:miter lim="800000"/>
                <a:headEnd/>
                <a:tailEnd/>
              </a:ln>
            </p:spPr>
            <p:txBody>
              <a:bodyPr/>
              <a:lstStyle/>
              <a:p>
                <a:endParaRPr lang="cs-CZ"/>
              </a:p>
            </p:txBody>
          </p:sp>
          <p:sp>
            <p:nvSpPr>
              <p:cNvPr id="81222" name="Line 326"/>
              <p:cNvSpPr>
                <a:spLocks noChangeShapeType="1"/>
              </p:cNvSpPr>
              <p:nvPr/>
            </p:nvSpPr>
            <p:spPr bwMode="auto">
              <a:xfrm flipV="1">
                <a:off x="4627" y="1897"/>
                <a:ext cx="14" cy="78"/>
              </a:xfrm>
              <a:prstGeom prst="line">
                <a:avLst/>
              </a:prstGeom>
              <a:noFill/>
              <a:ln w="22225">
                <a:solidFill>
                  <a:srgbClr val="A2DCE4"/>
                </a:solidFill>
                <a:miter lim="800000"/>
                <a:headEnd/>
                <a:tailEnd/>
              </a:ln>
            </p:spPr>
            <p:txBody>
              <a:bodyPr/>
              <a:lstStyle/>
              <a:p>
                <a:endParaRPr lang="cs-CZ"/>
              </a:p>
            </p:txBody>
          </p:sp>
          <p:sp>
            <p:nvSpPr>
              <p:cNvPr id="81223" name="Line 327"/>
              <p:cNvSpPr>
                <a:spLocks noChangeShapeType="1"/>
              </p:cNvSpPr>
              <p:nvPr/>
            </p:nvSpPr>
            <p:spPr bwMode="auto">
              <a:xfrm flipV="1">
                <a:off x="4604" y="1893"/>
                <a:ext cx="14" cy="75"/>
              </a:xfrm>
              <a:prstGeom prst="line">
                <a:avLst/>
              </a:prstGeom>
              <a:noFill/>
              <a:ln w="22225">
                <a:solidFill>
                  <a:srgbClr val="A2DCE4"/>
                </a:solidFill>
                <a:miter lim="800000"/>
                <a:headEnd/>
                <a:tailEnd/>
              </a:ln>
            </p:spPr>
            <p:txBody>
              <a:bodyPr/>
              <a:lstStyle/>
              <a:p>
                <a:endParaRPr lang="cs-CZ"/>
              </a:p>
            </p:txBody>
          </p:sp>
          <p:sp>
            <p:nvSpPr>
              <p:cNvPr id="81224" name="Freeform 328"/>
              <p:cNvSpPr>
                <a:spLocks/>
              </p:cNvSpPr>
              <p:nvPr/>
            </p:nvSpPr>
            <p:spPr bwMode="auto">
              <a:xfrm>
                <a:off x="4644" y="1985"/>
                <a:ext cx="71" cy="71"/>
              </a:xfrm>
              <a:custGeom>
                <a:avLst/>
                <a:gdLst/>
                <a:ahLst/>
                <a:cxnLst>
                  <a:cxn ang="0">
                    <a:pos x="2" y="11"/>
                  </a:cxn>
                  <a:cxn ang="0">
                    <a:pos x="12" y="28"/>
                  </a:cxn>
                  <a:cxn ang="0">
                    <a:pos x="28" y="18"/>
                  </a:cxn>
                  <a:cxn ang="0">
                    <a:pos x="19" y="2"/>
                  </a:cxn>
                  <a:cxn ang="0">
                    <a:pos x="2" y="11"/>
                  </a:cxn>
                </a:cxnLst>
                <a:rect l="0" t="0" r="r" b="b"/>
                <a:pathLst>
                  <a:path w="30" h="30">
                    <a:moveTo>
                      <a:pt x="2" y="11"/>
                    </a:moveTo>
                    <a:cubicBezTo>
                      <a:pt x="0" y="19"/>
                      <a:pt x="4" y="26"/>
                      <a:pt x="12" y="28"/>
                    </a:cubicBezTo>
                    <a:cubicBezTo>
                      <a:pt x="19" y="30"/>
                      <a:pt x="26" y="26"/>
                      <a:pt x="28" y="18"/>
                    </a:cubicBezTo>
                    <a:cubicBezTo>
                      <a:pt x="30" y="11"/>
                      <a:pt x="26" y="4"/>
                      <a:pt x="19" y="2"/>
                    </a:cubicBezTo>
                    <a:cubicBezTo>
                      <a:pt x="11" y="0"/>
                      <a:pt x="4" y="4"/>
                      <a:pt x="2" y="11"/>
                    </a:cubicBezTo>
                    <a:close/>
                  </a:path>
                </a:pathLst>
              </a:custGeom>
              <a:noFill/>
              <a:ln w="22225" cap="flat">
                <a:solidFill>
                  <a:srgbClr val="A2DCE4"/>
                </a:solidFill>
                <a:prstDash val="solid"/>
                <a:miter lim="800000"/>
                <a:headEnd/>
                <a:tailEnd/>
              </a:ln>
            </p:spPr>
            <p:txBody>
              <a:bodyPr/>
              <a:lstStyle/>
              <a:p>
                <a:endParaRPr lang="cs-CZ"/>
              </a:p>
            </p:txBody>
          </p:sp>
          <p:sp>
            <p:nvSpPr>
              <p:cNvPr id="81225" name="Line 329"/>
              <p:cNvSpPr>
                <a:spLocks noChangeShapeType="1"/>
              </p:cNvSpPr>
              <p:nvPr/>
            </p:nvSpPr>
            <p:spPr bwMode="auto">
              <a:xfrm flipV="1">
                <a:off x="4698" y="1916"/>
                <a:ext cx="14" cy="76"/>
              </a:xfrm>
              <a:prstGeom prst="line">
                <a:avLst/>
              </a:prstGeom>
              <a:noFill/>
              <a:ln w="22225">
                <a:solidFill>
                  <a:srgbClr val="A2DCE4"/>
                </a:solidFill>
                <a:miter lim="800000"/>
                <a:headEnd/>
                <a:tailEnd/>
              </a:ln>
            </p:spPr>
            <p:txBody>
              <a:bodyPr/>
              <a:lstStyle/>
              <a:p>
                <a:endParaRPr lang="cs-CZ"/>
              </a:p>
            </p:txBody>
          </p:sp>
          <p:sp>
            <p:nvSpPr>
              <p:cNvPr id="81226" name="Line 330"/>
              <p:cNvSpPr>
                <a:spLocks noChangeShapeType="1"/>
              </p:cNvSpPr>
              <p:nvPr/>
            </p:nvSpPr>
            <p:spPr bwMode="auto">
              <a:xfrm flipV="1">
                <a:off x="4675" y="1909"/>
                <a:ext cx="14" cy="78"/>
              </a:xfrm>
              <a:prstGeom prst="line">
                <a:avLst/>
              </a:prstGeom>
              <a:noFill/>
              <a:ln w="22225">
                <a:solidFill>
                  <a:srgbClr val="A2DCE4"/>
                </a:solidFill>
                <a:miter lim="800000"/>
                <a:headEnd/>
                <a:tailEnd/>
              </a:ln>
            </p:spPr>
            <p:txBody>
              <a:bodyPr/>
              <a:lstStyle/>
              <a:p>
                <a:endParaRPr lang="cs-CZ"/>
              </a:p>
            </p:txBody>
          </p:sp>
          <p:sp>
            <p:nvSpPr>
              <p:cNvPr id="81227" name="Freeform 331"/>
              <p:cNvSpPr>
                <a:spLocks/>
              </p:cNvSpPr>
              <p:nvPr/>
            </p:nvSpPr>
            <p:spPr bwMode="auto">
              <a:xfrm>
                <a:off x="4715" y="2004"/>
                <a:ext cx="71" cy="70"/>
              </a:xfrm>
              <a:custGeom>
                <a:avLst/>
                <a:gdLst/>
                <a:ahLst/>
                <a:cxnLst>
                  <a:cxn ang="0">
                    <a:pos x="2" y="11"/>
                  </a:cxn>
                  <a:cxn ang="0">
                    <a:pos x="11" y="28"/>
                  </a:cxn>
                  <a:cxn ang="0">
                    <a:pos x="28" y="18"/>
                  </a:cxn>
                  <a:cxn ang="0">
                    <a:pos x="18" y="2"/>
                  </a:cxn>
                  <a:cxn ang="0">
                    <a:pos x="2" y="11"/>
                  </a:cxn>
                </a:cxnLst>
                <a:rect l="0" t="0" r="r" b="b"/>
                <a:pathLst>
                  <a:path w="30" h="30">
                    <a:moveTo>
                      <a:pt x="2" y="11"/>
                    </a:moveTo>
                    <a:cubicBezTo>
                      <a:pt x="0" y="18"/>
                      <a:pt x="4" y="26"/>
                      <a:pt x="11" y="28"/>
                    </a:cubicBezTo>
                    <a:cubicBezTo>
                      <a:pt x="18" y="30"/>
                      <a:pt x="26" y="25"/>
                      <a:pt x="28" y="18"/>
                    </a:cubicBezTo>
                    <a:cubicBezTo>
                      <a:pt x="30" y="11"/>
                      <a:pt x="26" y="4"/>
                      <a:pt x="18" y="2"/>
                    </a:cubicBezTo>
                    <a:cubicBezTo>
                      <a:pt x="11" y="0"/>
                      <a:pt x="4" y="4"/>
                      <a:pt x="2" y="11"/>
                    </a:cubicBezTo>
                    <a:close/>
                  </a:path>
                </a:pathLst>
              </a:custGeom>
              <a:noFill/>
              <a:ln w="22225" cap="flat">
                <a:solidFill>
                  <a:srgbClr val="A2DCE4"/>
                </a:solidFill>
                <a:prstDash val="solid"/>
                <a:miter lim="800000"/>
                <a:headEnd/>
                <a:tailEnd/>
              </a:ln>
            </p:spPr>
            <p:txBody>
              <a:bodyPr/>
              <a:lstStyle/>
              <a:p>
                <a:endParaRPr lang="cs-CZ"/>
              </a:p>
            </p:txBody>
          </p:sp>
          <p:sp>
            <p:nvSpPr>
              <p:cNvPr id="81228" name="Line 332"/>
              <p:cNvSpPr>
                <a:spLocks noChangeShapeType="1"/>
              </p:cNvSpPr>
              <p:nvPr/>
            </p:nvSpPr>
            <p:spPr bwMode="auto">
              <a:xfrm flipV="1">
                <a:off x="4769" y="1935"/>
                <a:ext cx="14" cy="76"/>
              </a:xfrm>
              <a:prstGeom prst="line">
                <a:avLst/>
              </a:prstGeom>
              <a:noFill/>
              <a:ln w="22225">
                <a:solidFill>
                  <a:srgbClr val="A2DCE4"/>
                </a:solidFill>
                <a:miter lim="800000"/>
                <a:headEnd/>
                <a:tailEnd/>
              </a:ln>
            </p:spPr>
            <p:txBody>
              <a:bodyPr/>
              <a:lstStyle/>
              <a:p>
                <a:endParaRPr lang="cs-CZ"/>
              </a:p>
            </p:txBody>
          </p:sp>
          <p:sp>
            <p:nvSpPr>
              <p:cNvPr id="81229" name="Line 333"/>
              <p:cNvSpPr>
                <a:spLocks noChangeShapeType="1"/>
              </p:cNvSpPr>
              <p:nvPr/>
            </p:nvSpPr>
            <p:spPr bwMode="auto">
              <a:xfrm flipV="1">
                <a:off x="4745" y="1928"/>
                <a:ext cx="17" cy="76"/>
              </a:xfrm>
              <a:prstGeom prst="line">
                <a:avLst/>
              </a:prstGeom>
              <a:noFill/>
              <a:ln w="22225">
                <a:solidFill>
                  <a:srgbClr val="A2DCE4"/>
                </a:solidFill>
                <a:miter lim="800000"/>
                <a:headEnd/>
                <a:tailEnd/>
              </a:ln>
            </p:spPr>
            <p:txBody>
              <a:bodyPr/>
              <a:lstStyle/>
              <a:p>
                <a:endParaRPr lang="cs-CZ"/>
              </a:p>
            </p:txBody>
          </p:sp>
          <p:sp>
            <p:nvSpPr>
              <p:cNvPr id="81230" name="Freeform 334"/>
              <p:cNvSpPr>
                <a:spLocks/>
              </p:cNvSpPr>
              <p:nvPr/>
            </p:nvSpPr>
            <p:spPr bwMode="auto">
              <a:xfrm>
                <a:off x="4786" y="2023"/>
                <a:ext cx="70" cy="70"/>
              </a:xfrm>
              <a:custGeom>
                <a:avLst/>
                <a:gdLst/>
                <a:ahLst/>
                <a:cxnLst>
                  <a:cxn ang="0">
                    <a:pos x="2" y="11"/>
                  </a:cxn>
                  <a:cxn ang="0">
                    <a:pos x="11" y="28"/>
                  </a:cxn>
                  <a:cxn ang="0">
                    <a:pos x="28" y="18"/>
                  </a:cxn>
                  <a:cxn ang="0">
                    <a:pos x="18" y="2"/>
                  </a:cxn>
                  <a:cxn ang="0">
                    <a:pos x="2" y="11"/>
                  </a:cxn>
                </a:cxnLst>
                <a:rect l="0" t="0" r="r" b="b"/>
                <a:pathLst>
                  <a:path w="30" h="30">
                    <a:moveTo>
                      <a:pt x="2" y="11"/>
                    </a:moveTo>
                    <a:cubicBezTo>
                      <a:pt x="0" y="18"/>
                      <a:pt x="4" y="25"/>
                      <a:pt x="11" y="28"/>
                    </a:cubicBezTo>
                    <a:cubicBezTo>
                      <a:pt x="18" y="30"/>
                      <a:pt x="25" y="25"/>
                      <a:pt x="28" y="18"/>
                    </a:cubicBezTo>
                    <a:cubicBezTo>
                      <a:pt x="30" y="11"/>
                      <a:pt x="26" y="4"/>
                      <a:pt x="18" y="2"/>
                    </a:cubicBezTo>
                    <a:cubicBezTo>
                      <a:pt x="11" y="0"/>
                      <a:pt x="4" y="4"/>
                      <a:pt x="2" y="11"/>
                    </a:cubicBezTo>
                    <a:close/>
                  </a:path>
                </a:pathLst>
              </a:custGeom>
              <a:noFill/>
              <a:ln w="22225" cap="flat">
                <a:solidFill>
                  <a:srgbClr val="A2DCE4"/>
                </a:solidFill>
                <a:prstDash val="solid"/>
                <a:miter lim="800000"/>
                <a:headEnd/>
                <a:tailEnd/>
              </a:ln>
            </p:spPr>
            <p:txBody>
              <a:bodyPr/>
              <a:lstStyle/>
              <a:p>
                <a:endParaRPr lang="cs-CZ"/>
              </a:p>
            </p:txBody>
          </p:sp>
          <p:sp>
            <p:nvSpPr>
              <p:cNvPr id="81231" name="Line 335"/>
              <p:cNvSpPr>
                <a:spLocks noChangeShapeType="1"/>
              </p:cNvSpPr>
              <p:nvPr/>
            </p:nvSpPr>
            <p:spPr bwMode="auto">
              <a:xfrm flipV="1">
                <a:off x="4840" y="1954"/>
                <a:ext cx="16" cy="76"/>
              </a:xfrm>
              <a:prstGeom prst="line">
                <a:avLst/>
              </a:prstGeom>
              <a:noFill/>
              <a:ln w="22225">
                <a:solidFill>
                  <a:srgbClr val="A2DCE4"/>
                </a:solidFill>
                <a:miter lim="800000"/>
                <a:headEnd/>
                <a:tailEnd/>
              </a:ln>
            </p:spPr>
            <p:txBody>
              <a:bodyPr/>
              <a:lstStyle/>
              <a:p>
                <a:endParaRPr lang="cs-CZ"/>
              </a:p>
            </p:txBody>
          </p:sp>
          <p:sp>
            <p:nvSpPr>
              <p:cNvPr id="81232" name="Line 336"/>
              <p:cNvSpPr>
                <a:spLocks noChangeShapeType="1"/>
              </p:cNvSpPr>
              <p:nvPr/>
            </p:nvSpPr>
            <p:spPr bwMode="auto">
              <a:xfrm flipV="1">
                <a:off x="4816" y="1947"/>
                <a:ext cx="17" cy="76"/>
              </a:xfrm>
              <a:prstGeom prst="line">
                <a:avLst/>
              </a:prstGeom>
              <a:noFill/>
              <a:ln w="22225">
                <a:solidFill>
                  <a:srgbClr val="A2DCE4"/>
                </a:solidFill>
                <a:miter lim="800000"/>
                <a:headEnd/>
                <a:tailEnd/>
              </a:ln>
            </p:spPr>
            <p:txBody>
              <a:bodyPr/>
              <a:lstStyle/>
              <a:p>
                <a:endParaRPr lang="cs-CZ"/>
              </a:p>
            </p:txBody>
          </p:sp>
          <p:sp>
            <p:nvSpPr>
              <p:cNvPr id="81233" name="Freeform 337"/>
              <p:cNvSpPr>
                <a:spLocks/>
              </p:cNvSpPr>
              <p:nvPr/>
            </p:nvSpPr>
            <p:spPr bwMode="auto">
              <a:xfrm>
                <a:off x="4854" y="2041"/>
                <a:ext cx="71" cy="71"/>
              </a:xfrm>
              <a:custGeom>
                <a:avLst/>
                <a:gdLst/>
                <a:ahLst/>
                <a:cxnLst>
                  <a:cxn ang="0">
                    <a:pos x="2" y="11"/>
                  </a:cxn>
                  <a:cxn ang="0">
                    <a:pos x="11" y="28"/>
                  </a:cxn>
                  <a:cxn ang="0">
                    <a:pos x="28" y="19"/>
                  </a:cxn>
                  <a:cxn ang="0">
                    <a:pos x="19" y="2"/>
                  </a:cxn>
                  <a:cxn ang="0">
                    <a:pos x="2" y="11"/>
                  </a:cxn>
                </a:cxnLst>
                <a:rect l="0" t="0" r="r" b="b"/>
                <a:pathLst>
                  <a:path w="30" h="30">
                    <a:moveTo>
                      <a:pt x="2" y="11"/>
                    </a:moveTo>
                    <a:cubicBezTo>
                      <a:pt x="0" y="18"/>
                      <a:pt x="4" y="26"/>
                      <a:pt x="11" y="28"/>
                    </a:cubicBezTo>
                    <a:cubicBezTo>
                      <a:pt x="19" y="30"/>
                      <a:pt x="26" y="26"/>
                      <a:pt x="28" y="19"/>
                    </a:cubicBezTo>
                    <a:cubicBezTo>
                      <a:pt x="30" y="12"/>
                      <a:pt x="26" y="4"/>
                      <a:pt x="19" y="2"/>
                    </a:cubicBezTo>
                    <a:cubicBezTo>
                      <a:pt x="12" y="0"/>
                      <a:pt x="5" y="4"/>
                      <a:pt x="2" y="11"/>
                    </a:cubicBezTo>
                    <a:close/>
                  </a:path>
                </a:pathLst>
              </a:custGeom>
              <a:noFill/>
              <a:ln w="22225" cap="flat">
                <a:solidFill>
                  <a:srgbClr val="A2DCE4"/>
                </a:solidFill>
                <a:prstDash val="solid"/>
                <a:miter lim="800000"/>
                <a:headEnd/>
                <a:tailEnd/>
              </a:ln>
            </p:spPr>
            <p:txBody>
              <a:bodyPr/>
              <a:lstStyle/>
              <a:p>
                <a:endParaRPr lang="cs-CZ"/>
              </a:p>
            </p:txBody>
          </p:sp>
          <p:sp>
            <p:nvSpPr>
              <p:cNvPr id="81234" name="Line 338"/>
              <p:cNvSpPr>
                <a:spLocks noChangeShapeType="1"/>
              </p:cNvSpPr>
              <p:nvPr/>
            </p:nvSpPr>
            <p:spPr bwMode="auto">
              <a:xfrm flipV="1">
                <a:off x="4908" y="1973"/>
                <a:ext cx="19" cy="75"/>
              </a:xfrm>
              <a:prstGeom prst="line">
                <a:avLst/>
              </a:prstGeom>
              <a:noFill/>
              <a:ln w="22225">
                <a:solidFill>
                  <a:srgbClr val="A2DCE4"/>
                </a:solidFill>
                <a:miter lim="800000"/>
                <a:headEnd/>
                <a:tailEnd/>
              </a:ln>
            </p:spPr>
            <p:txBody>
              <a:bodyPr/>
              <a:lstStyle/>
              <a:p>
                <a:endParaRPr lang="cs-CZ"/>
              </a:p>
            </p:txBody>
          </p:sp>
          <p:sp>
            <p:nvSpPr>
              <p:cNvPr id="81235" name="Line 339"/>
              <p:cNvSpPr>
                <a:spLocks noChangeShapeType="1"/>
              </p:cNvSpPr>
              <p:nvPr/>
            </p:nvSpPr>
            <p:spPr bwMode="auto">
              <a:xfrm flipV="1">
                <a:off x="4887" y="1966"/>
                <a:ext cx="17" cy="78"/>
              </a:xfrm>
              <a:prstGeom prst="line">
                <a:avLst/>
              </a:prstGeom>
              <a:noFill/>
              <a:ln w="22225">
                <a:solidFill>
                  <a:srgbClr val="A2DCE4"/>
                </a:solidFill>
                <a:miter lim="800000"/>
                <a:headEnd/>
                <a:tailEnd/>
              </a:ln>
            </p:spPr>
            <p:txBody>
              <a:bodyPr/>
              <a:lstStyle/>
              <a:p>
                <a:endParaRPr lang="cs-CZ"/>
              </a:p>
            </p:txBody>
          </p:sp>
          <p:sp>
            <p:nvSpPr>
              <p:cNvPr id="81236" name="Freeform 340"/>
              <p:cNvSpPr>
                <a:spLocks/>
              </p:cNvSpPr>
              <p:nvPr/>
            </p:nvSpPr>
            <p:spPr bwMode="auto">
              <a:xfrm>
                <a:off x="4925" y="2063"/>
                <a:ext cx="71" cy="71"/>
              </a:xfrm>
              <a:custGeom>
                <a:avLst/>
                <a:gdLst/>
                <a:ahLst/>
                <a:cxnLst>
                  <a:cxn ang="0">
                    <a:pos x="2" y="11"/>
                  </a:cxn>
                  <a:cxn ang="0">
                    <a:pos x="11" y="27"/>
                  </a:cxn>
                  <a:cxn ang="0">
                    <a:pos x="28" y="19"/>
                  </a:cxn>
                  <a:cxn ang="0">
                    <a:pos x="19" y="2"/>
                  </a:cxn>
                  <a:cxn ang="0">
                    <a:pos x="2" y="11"/>
                  </a:cxn>
                </a:cxnLst>
                <a:rect l="0" t="0" r="r" b="b"/>
                <a:pathLst>
                  <a:path w="30" h="30">
                    <a:moveTo>
                      <a:pt x="2" y="11"/>
                    </a:moveTo>
                    <a:cubicBezTo>
                      <a:pt x="0" y="18"/>
                      <a:pt x="4" y="25"/>
                      <a:pt x="11" y="27"/>
                    </a:cubicBezTo>
                    <a:cubicBezTo>
                      <a:pt x="18" y="30"/>
                      <a:pt x="26" y="26"/>
                      <a:pt x="28" y="19"/>
                    </a:cubicBezTo>
                    <a:cubicBezTo>
                      <a:pt x="30" y="12"/>
                      <a:pt x="26" y="4"/>
                      <a:pt x="19" y="2"/>
                    </a:cubicBezTo>
                    <a:cubicBezTo>
                      <a:pt x="12" y="0"/>
                      <a:pt x="4" y="3"/>
                      <a:pt x="2" y="11"/>
                    </a:cubicBezTo>
                    <a:close/>
                  </a:path>
                </a:pathLst>
              </a:custGeom>
              <a:noFill/>
              <a:ln w="22225" cap="flat">
                <a:solidFill>
                  <a:srgbClr val="A2DCE4"/>
                </a:solidFill>
                <a:prstDash val="solid"/>
                <a:miter lim="800000"/>
                <a:headEnd/>
                <a:tailEnd/>
              </a:ln>
            </p:spPr>
            <p:txBody>
              <a:bodyPr/>
              <a:lstStyle/>
              <a:p>
                <a:endParaRPr lang="cs-CZ"/>
              </a:p>
            </p:txBody>
          </p:sp>
          <p:sp>
            <p:nvSpPr>
              <p:cNvPr id="81237" name="Line 341"/>
              <p:cNvSpPr>
                <a:spLocks noChangeShapeType="1"/>
              </p:cNvSpPr>
              <p:nvPr/>
            </p:nvSpPr>
            <p:spPr bwMode="auto">
              <a:xfrm flipV="1">
                <a:off x="4979" y="1994"/>
                <a:ext cx="19" cy="76"/>
              </a:xfrm>
              <a:prstGeom prst="line">
                <a:avLst/>
              </a:prstGeom>
              <a:noFill/>
              <a:ln w="22225">
                <a:solidFill>
                  <a:srgbClr val="A2DCE4"/>
                </a:solidFill>
                <a:miter lim="800000"/>
                <a:headEnd/>
                <a:tailEnd/>
              </a:ln>
            </p:spPr>
            <p:txBody>
              <a:bodyPr/>
              <a:lstStyle/>
              <a:p>
                <a:endParaRPr lang="cs-CZ"/>
              </a:p>
            </p:txBody>
          </p:sp>
          <p:sp>
            <p:nvSpPr>
              <p:cNvPr id="81238" name="Line 342"/>
              <p:cNvSpPr>
                <a:spLocks noChangeShapeType="1"/>
              </p:cNvSpPr>
              <p:nvPr/>
            </p:nvSpPr>
            <p:spPr bwMode="auto">
              <a:xfrm flipV="1">
                <a:off x="4958" y="1987"/>
                <a:ext cx="17" cy="76"/>
              </a:xfrm>
              <a:prstGeom prst="line">
                <a:avLst/>
              </a:prstGeom>
              <a:noFill/>
              <a:ln w="22225">
                <a:solidFill>
                  <a:srgbClr val="A2DCE4"/>
                </a:solidFill>
                <a:miter lim="800000"/>
                <a:headEnd/>
                <a:tailEnd/>
              </a:ln>
            </p:spPr>
            <p:txBody>
              <a:bodyPr/>
              <a:lstStyle/>
              <a:p>
                <a:endParaRPr lang="cs-CZ"/>
              </a:p>
            </p:txBody>
          </p:sp>
          <p:sp>
            <p:nvSpPr>
              <p:cNvPr id="81239" name="Freeform 343"/>
              <p:cNvSpPr>
                <a:spLocks/>
              </p:cNvSpPr>
              <p:nvPr/>
            </p:nvSpPr>
            <p:spPr bwMode="auto">
              <a:xfrm>
                <a:off x="4993" y="2082"/>
                <a:ext cx="71" cy="73"/>
              </a:xfrm>
              <a:custGeom>
                <a:avLst/>
                <a:gdLst/>
                <a:ahLst/>
                <a:cxnLst>
                  <a:cxn ang="0">
                    <a:pos x="3" y="11"/>
                  </a:cxn>
                  <a:cxn ang="0">
                    <a:pos x="11" y="28"/>
                  </a:cxn>
                  <a:cxn ang="0">
                    <a:pos x="28" y="20"/>
                  </a:cxn>
                  <a:cxn ang="0">
                    <a:pos x="20" y="3"/>
                  </a:cxn>
                  <a:cxn ang="0">
                    <a:pos x="3" y="11"/>
                  </a:cxn>
                </a:cxnLst>
                <a:rect l="0" t="0" r="r" b="b"/>
                <a:pathLst>
                  <a:path w="30" h="31">
                    <a:moveTo>
                      <a:pt x="3" y="11"/>
                    </a:moveTo>
                    <a:cubicBezTo>
                      <a:pt x="0" y="18"/>
                      <a:pt x="4" y="26"/>
                      <a:pt x="11" y="28"/>
                    </a:cubicBezTo>
                    <a:cubicBezTo>
                      <a:pt x="18" y="31"/>
                      <a:pt x="26" y="27"/>
                      <a:pt x="28" y="20"/>
                    </a:cubicBezTo>
                    <a:cubicBezTo>
                      <a:pt x="30" y="13"/>
                      <a:pt x="27" y="5"/>
                      <a:pt x="20" y="3"/>
                    </a:cubicBezTo>
                    <a:cubicBezTo>
                      <a:pt x="13" y="0"/>
                      <a:pt x="5" y="4"/>
                      <a:pt x="3" y="11"/>
                    </a:cubicBezTo>
                    <a:close/>
                  </a:path>
                </a:pathLst>
              </a:custGeom>
              <a:noFill/>
              <a:ln w="22225" cap="flat">
                <a:solidFill>
                  <a:srgbClr val="A2DCE4"/>
                </a:solidFill>
                <a:prstDash val="solid"/>
                <a:miter lim="800000"/>
                <a:headEnd/>
                <a:tailEnd/>
              </a:ln>
            </p:spPr>
            <p:txBody>
              <a:bodyPr/>
              <a:lstStyle/>
              <a:p>
                <a:endParaRPr lang="cs-CZ"/>
              </a:p>
            </p:txBody>
          </p:sp>
          <p:sp>
            <p:nvSpPr>
              <p:cNvPr id="81240" name="Line 344"/>
              <p:cNvSpPr>
                <a:spLocks noChangeShapeType="1"/>
              </p:cNvSpPr>
              <p:nvPr/>
            </p:nvSpPr>
            <p:spPr bwMode="auto">
              <a:xfrm flipV="1">
                <a:off x="5050" y="2015"/>
                <a:ext cx="19" cy="76"/>
              </a:xfrm>
              <a:prstGeom prst="line">
                <a:avLst/>
              </a:prstGeom>
              <a:noFill/>
              <a:ln w="22225">
                <a:solidFill>
                  <a:srgbClr val="A2DCE4"/>
                </a:solidFill>
                <a:miter lim="800000"/>
                <a:headEnd/>
                <a:tailEnd/>
              </a:ln>
            </p:spPr>
            <p:txBody>
              <a:bodyPr/>
              <a:lstStyle/>
              <a:p>
                <a:endParaRPr lang="cs-CZ"/>
              </a:p>
            </p:txBody>
          </p:sp>
          <p:sp>
            <p:nvSpPr>
              <p:cNvPr id="81241" name="Line 345"/>
              <p:cNvSpPr>
                <a:spLocks noChangeShapeType="1"/>
              </p:cNvSpPr>
              <p:nvPr/>
            </p:nvSpPr>
            <p:spPr bwMode="auto">
              <a:xfrm flipV="1">
                <a:off x="5027" y="2008"/>
                <a:ext cx="18" cy="76"/>
              </a:xfrm>
              <a:prstGeom prst="line">
                <a:avLst/>
              </a:prstGeom>
              <a:noFill/>
              <a:ln w="22225">
                <a:solidFill>
                  <a:srgbClr val="A2DCE4"/>
                </a:solidFill>
                <a:miter lim="800000"/>
                <a:headEnd/>
                <a:tailEnd/>
              </a:ln>
            </p:spPr>
            <p:txBody>
              <a:bodyPr/>
              <a:lstStyle/>
              <a:p>
                <a:endParaRPr lang="cs-CZ"/>
              </a:p>
            </p:txBody>
          </p:sp>
          <p:sp>
            <p:nvSpPr>
              <p:cNvPr id="81242" name="Freeform 346"/>
              <p:cNvSpPr>
                <a:spLocks/>
              </p:cNvSpPr>
              <p:nvPr/>
            </p:nvSpPr>
            <p:spPr bwMode="auto">
              <a:xfrm>
                <a:off x="5064" y="2105"/>
                <a:ext cx="71" cy="71"/>
              </a:xfrm>
              <a:custGeom>
                <a:avLst/>
                <a:gdLst/>
                <a:ahLst/>
                <a:cxnLst>
                  <a:cxn ang="0">
                    <a:pos x="2" y="11"/>
                  </a:cxn>
                  <a:cxn ang="0">
                    <a:pos x="11" y="28"/>
                  </a:cxn>
                  <a:cxn ang="0">
                    <a:pos x="28" y="19"/>
                  </a:cxn>
                  <a:cxn ang="0">
                    <a:pos x="19" y="2"/>
                  </a:cxn>
                  <a:cxn ang="0">
                    <a:pos x="2" y="11"/>
                  </a:cxn>
                </a:cxnLst>
                <a:rect l="0" t="0" r="r" b="b"/>
                <a:pathLst>
                  <a:path w="30" h="30">
                    <a:moveTo>
                      <a:pt x="2" y="11"/>
                    </a:moveTo>
                    <a:cubicBezTo>
                      <a:pt x="0" y="18"/>
                      <a:pt x="4" y="25"/>
                      <a:pt x="11" y="28"/>
                    </a:cubicBezTo>
                    <a:cubicBezTo>
                      <a:pt x="18" y="30"/>
                      <a:pt x="25" y="26"/>
                      <a:pt x="28" y="19"/>
                    </a:cubicBezTo>
                    <a:cubicBezTo>
                      <a:pt x="30" y="12"/>
                      <a:pt x="26" y="4"/>
                      <a:pt x="19" y="2"/>
                    </a:cubicBezTo>
                    <a:cubicBezTo>
                      <a:pt x="12" y="0"/>
                      <a:pt x="4" y="3"/>
                      <a:pt x="2" y="11"/>
                    </a:cubicBezTo>
                    <a:close/>
                  </a:path>
                </a:pathLst>
              </a:custGeom>
              <a:noFill/>
              <a:ln w="22225" cap="flat">
                <a:solidFill>
                  <a:srgbClr val="A2DCE4"/>
                </a:solidFill>
                <a:prstDash val="solid"/>
                <a:miter lim="800000"/>
                <a:headEnd/>
                <a:tailEnd/>
              </a:ln>
            </p:spPr>
            <p:txBody>
              <a:bodyPr/>
              <a:lstStyle/>
              <a:p>
                <a:endParaRPr lang="cs-CZ"/>
              </a:p>
            </p:txBody>
          </p:sp>
          <p:sp>
            <p:nvSpPr>
              <p:cNvPr id="81243" name="Line 347"/>
              <p:cNvSpPr>
                <a:spLocks noChangeShapeType="1"/>
              </p:cNvSpPr>
              <p:nvPr/>
            </p:nvSpPr>
            <p:spPr bwMode="auto">
              <a:xfrm flipV="1">
                <a:off x="5119" y="2039"/>
                <a:ext cx="21" cy="76"/>
              </a:xfrm>
              <a:prstGeom prst="line">
                <a:avLst/>
              </a:prstGeom>
              <a:noFill/>
              <a:ln w="22225">
                <a:solidFill>
                  <a:srgbClr val="A2DCE4"/>
                </a:solidFill>
                <a:miter lim="800000"/>
                <a:headEnd/>
                <a:tailEnd/>
              </a:ln>
            </p:spPr>
            <p:txBody>
              <a:bodyPr/>
              <a:lstStyle/>
              <a:p>
                <a:endParaRPr lang="cs-CZ"/>
              </a:p>
            </p:txBody>
          </p:sp>
          <p:sp>
            <p:nvSpPr>
              <p:cNvPr id="81244" name="Line 348"/>
              <p:cNvSpPr>
                <a:spLocks noChangeShapeType="1"/>
              </p:cNvSpPr>
              <p:nvPr/>
            </p:nvSpPr>
            <p:spPr bwMode="auto">
              <a:xfrm flipV="1">
                <a:off x="5097" y="2032"/>
                <a:ext cx="19" cy="73"/>
              </a:xfrm>
              <a:prstGeom prst="line">
                <a:avLst/>
              </a:prstGeom>
              <a:noFill/>
              <a:ln w="22225">
                <a:solidFill>
                  <a:srgbClr val="A2DCE4"/>
                </a:solidFill>
                <a:miter lim="800000"/>
                <a:headEnd/>
                <a:tailEnd/>
              </a:ln>
            </p:spPr>
            <p:txBody>
              <a:bodyPr/>
              <a:lstStyle/>
              <a:p>
                <a:endParaRPr lang="cs-CZ"/>
              </a:p>
            </p:txBody>
          </p:sp>
          <p:sp>
            <p:nvSpPr>
              <p:cNvPr id="81245" name="Freeform 349"/>
              <p:cNvSpPr>
                <a:spLocks/>
              </p:cNvSpPr>
              <p:nvPr/>
            </p:nvSpPr>
            <p:spPr bwMode="auto">
              <a:xfrm>
                <a:off x="5133" y="2126"/>
                <a:ext cx="71" cy="74"/>
              </a:xfrm>
              <a:custGeom>
                <a:avLst/>
                <a:gdLst/>
                <a:ahLst/>
                <a:cxnLst>
                  <a:cxn ang="0">
                    <a:pos x="2" y="11"/>
                  </a:cxn>
                  <a:cxn ang="0">
                    <a:pos x="11" y="28"/>
                  </a:cxn>
                  <a:cxn ang="0">
                    <a:pos x="28" y="20"/>
                  </a:cxn>
                  <a:cxn ang="0">
                    <a:pos x="20" y="3"/>
                  </a:cxn>
                  <a:cxn ang="0">
                    <a:pos x="2" y="11"/>
                  </a:cxn>
                </a:cxnLst>
                <a:rect l="0" t="0" r="r" b="b"/>
                <a:pathLst>
                  <a:path w="30" h="31">
                    <a:moveTo>
                      <a:pt x="2" y="11"/>
                    </a:moveTo>
                    <a:cubicBezTo>
                      <a:pt x="0" y="18"/>
                      <a:pt x="4" y="26"/>
                      <a:pt x="11" y="28"/>
                    </a:cubicBezTo>
                    <a:cubicBezTo>
                      <a:pt x="18" y="31"/>
                      <a:pt x="25" y="27"/>
                      <a:pt x="28" y="20"/>
                    </a:cubicBezTo>
                    <a:cubicBezTo>
                      <a:pt x="30" y="13"/>
                      <a:pt x="27" y="5"/>
                      <a:pt x="20" y="3"/>
                    </a:cubicBezTo>
                    <a:cubicBezTo>
                      <a:pt x="13" y="0"/>
                      <a:pt x="5" y="4"/>
                      <a:pt x="2" y="11"/>
                    </a:cubicBezTo>
                    <a:close/>
                  </a:path>
                </a:pathLst>
              </a:custGeom>
              <a:noFill/>
              <a:ln w="22225" cap="flat">
                <a:solidFill>
                  <a:srgbClr val="A2DCE4"/>
                </a:solidFill>
                <a:prstDash val="solid"/>
                <a:miter lim="800000"/>
                <a:headEnd/>
                <a:tailEnd/>
              </a:ln>
            </p:spPr>
            <p:txBody>
              <a:bodyPr/>
              <a:lstStyle/>
              <a:p>
                <a:endParaRPr lang="cs-CZ"/>
              </a:p>
            </p:txBody>
          </p:sp>
          <p:sp>
            <p:nvSpPr>
              <p:cNvPr id="81246" name="Line 350"/>
              <p:cNvSpPr>
                <a:spLocks noChangeShapeType="1"/>
              </p:cNvSpPr>
              <p:nvPr/>
            </p:nvSpPr>
            <p:spPr bwMode="auto">
              <a:xfrm flipV="1">
                <a:off x="5189" y="2060"/>
                <a:ext cx="19" cy="76"/>
              </a:xfrm>
              <a:prstGeom prst="line">
                <a:avLst/>
              </a:prstGeom>
              <a:noFill/>
              <a:ln w="22225">
                <a:solidFill>
                  <a:srgbClr val="A2DCE4"/>
                </a:solidFill>
                <a:miter lim="800000"/>
                <a:headEnd/>
                <a:tailEnd/>
              </a:ln>
            </p:spPr>
            <p:txBody>
              <a:bodyPr/>
              <a:lstStyle/>
              <a:p>
                <a:endParaRPr lang="cs-CZ"/>
              </a:p>
            </p:txBody>
          </p:sp>
          <p:sp>
            <p:nvSpPr>
              <p:cNvPr id="81247" name="Line 351"/>
              <p:cNvSpPr>
                <a:spLocks noChangeShapeType="1"/>
              </p:cNvSpPr>
              <p:nvPr/>
            </p:nvSpPr>
            <p:spPr bwMode="auto">
              <a:xfrm flipV="1">
                <a:off x="5166" y="2053"/>
                <a:ext cx="21" cy="76"/>
              </a:xfrm>
              <a:prstGeom prst="line">
                <a:avLst/>
              </a:prstGeom>
              <a:noFill/>
              <a:ln w="22225">
                <a:solidFill>
                  <a:srgbClr val="A2DCE4"/>
                </a:solidFill>
                <a:miter lim="800000"/>
                <a:headEnd/>
                <a:tailEnd/>
              </a:ln>
            </p:spPr>
            <p:txBody>
              <a:bodyPr/>
              <a:lstStyle/>
              <a:p>
                <a:endParaRPr lang="cs-CZ"/>
              </a:p>
            </p:txBody>
          </p:sp>
          <p:sp>
            <p:nvSpPr>
              <p:cNvPr id="81248" name="Freeform 352"/>
              <p:cNvSpPr>
                <a:spLocks/>
              </p:cNvSpPr>
              <p:nvPr/>
            </p:nvSpPr>
            <p:spPr bwMode="auto">
              <a:xfrm>
                <a:off x="5201" y="2150"/>
                <a:ext cx="71" cy="71"/>
              </a:xfrm>
              <a:custGeom>
                <a:avLst/>
                <a:gdLst/>
                <a:ahLst/>
                <a:cxnLst>
                  <a:cxn ang="0">
                    <a:pos x="3" y="11"/>
                  </a:cxn>
                  <a:cxn ang="0">
                    <a:pos x="11" y="28"/>
                  </a:cxn>
                  <a:cxn ang="0">
                    <a:pos x="28" y="20"/>
                  </a:cxn>
                  <a:cxn ang="0">
                    <a:pos x="20" y="3"/>
                  </a:cxn>
                  <a:cxn ang="0">
                    <a:pos x="3" y="11"/>
                  </a:cxn>
                </a:cxnLst>
                <a:rect l="0" t="0" r="r" b="b"/>
                <a:pathLst>
                  <a:path w="30" h="30">
                    <a:moveTo>
                      <a:pt x="3" y="11"/>
                    </a:moveTo>
                    <a:cubicBezTo>
                      <a:pt x="0" y="18"/>
                      <a:pt x="4" y="25"/>
                      <a:pt x="11" y="28"/>
                    </a:cubicBezTo>
                    <a:cubicBezTo>
                      <a:pt x="18" y="30"/>
                      <a:pt x="25" y="27"/>
                      <a:pt x="28" y="20"/>
                    </a:cubicBezTo>
                    <a:cubicBezTo>
                      <a:pt x="30" y="13"/>
                      <a:pt x="27" y="5"/>
                      <a:pt x="20" y="3"/>
                    </a:cubicBezTo>
                    <a:cubicBezTo>
                      <a:pt x="13" y="0"/>
                      <a:pt x="5" y="4"/>
                      <a:pt x="3" y="11"/>
                    </a:cubicBezTo>
                    <a:close/>
                  </a:path>
                </a:pathLst>
              </a:custGeom>
              <a:noFill/>
              <a:ln w="22225" cap="flat">
                <a:solidFill>
                  <a:srgbClr val="A2DCE4"/>
                </a:solidFill>
                <a:prstDash val="solid"/>
                <a:miter lim="800000"/>
                <a:headEnd/>
                <a:tailEnd/>
              </a:ln>
            </p:spPr>
            <p:txBody>
              <a:bodyPr/>
              <a:lstStyle/>
              <a:p>
                <a:endParaRPr lang="cs-CZ"/>
              </a:p>
            </p:txBody>
          </p:sp>
          <p:sp>
            <p:nvSpPr>
              <p:cNvPr id="81249" name="Line 353"/>
              <p:cNvSpPr>
                <a:spLocks noChangeShapeType="1"/>
              </p:cNvSpPr>
              <p:nvPr/>
            </p:nvSpPr>
            <p:spPr bwMode="auto">
              <a:xfrm flipV="1">
                <a:off x="5258" y="2086"/>
                <a:ext cx="21" cy="74"/>
              </a:xfrm>
              <a:prstGeom prst="line">
                <a:avLst/>
              </a:prstGeom>
              <a:noFill/>
              <a:ln w="22225">
                <a:solidFill>
                  <a:srgbClr val="A2DCE4"/>
                </a:solidFill>
                <a:miter lim="800000"/>
                <a:headEnd/>
                <a:tailEnd/>
              </a:ln>
            </p:spPr>
            <p:txBody>
              <a:bodyPr/>
              <a:lstStyle/>
              <a:p>
                <a:endParaRPr lang="cs-CZ"/>
              </a:p>
            </p:txBody>
          </p:sp>
          <p:sp>
            <p:nvSpPr>
              <p:cNvPr id="81250" name="Line 354"/>
              <p:cNvSpPr>
                <a:spLocks noChangeShapeType="1"/>
              </p:cNvSpPr>
              <p:nvPr/>
            </p:nvSpPr>
            <p:spPr bwMode="auto">
              <a:xfrm flipV="1">
                <a:off x="5237" y="2077"/>
                <a:ext cx="21" cy="75"/>
              </a:xfrm>
              <a:prstGeom prst="line">
                <a:avLst/>
              </a:prstGeom>
              <a:noFill/>
              <a:ln w="22225">
                <a:solidFill>
                  <a:srgbClr val="A2DCE4"/>
                </a:solidFill>
                <a:miter lim="800000"/>
                <a:headEnd/>
                <a:tailEnd/>
              </a:ln>
            </p:spPr>
            <p:txBody>
              <a:bodyPr/>
              <a:lstStyle/>
              <a:p>
                <a:endParaRPr lang="cs-CZ"/>
              </a:p>
            </p:txBody>
          </p:sp>
          <p:sp>
            <p:nvSpPr>
              <p:cNvPr id="81251" name="Freeform 355"/>
              <p:cNvSpPr>
                <a:spLocks/>
              </p:cNvSpPr>
              <p:nvPr/>
            </p:nvSpPr>
            <p:spPr bwMode="auto">
              <a:xfrm>
                <a:off x="5270" y="2174"/>
                <a:ext cx="73" cy="73"/>
              </a:xfrm>
              <a:custGeom>
                <a:avLst/>
                <a:gdLst/>
                <a:ahLst/>
                <a:cxnLst>
                  <a:cxn ang="0">
                    <a:pos x="3" y="11"/>
                  </a:cxn>
                  <a:cxn ang="0">
                    <a:pos x="11" y="28"/>
                  </a:cxn>
                  <a:cxn ang="0">
                    <a:pos x="28" y="20"/>
                  </a:cxn>
                  <a:cxn ang="0">
                    <a:pos x="20" y="3"/>
                  </a:cxn>
                  <a:cxn ang="0">
                    <a:pos x="3" y="11"/>
                  </a:cxn>
                </a:cxnLst>
                <a:rect l="0" t="0" r="r" b="b"/>
                <a:pathLst>
                  <a:path w="31" h="31">
                    <a:moveTo>
                      <a:pt x="3" y="11"/>
                    </a:moveTo>
                    <a:cubicBezTo>
                      <a:pt x="0" y="18"/>
                      <a:pt x="4" y="25"/>
                      <a:pt x="11" y="28"/>
                    </a:cubicBezTo>
                    <a:cubicBezTo>
                      <a:pt x="18" y="31"/>
                      <a:pt x="25" y="27"/>
                      <a:pt x="28" y="20"/>
                    </a:cubicBezTo>
                    <a:cubicBezTo>
                      <a:pt x="31" y="13"/>
                      <a:pt x="27" y="5"/>
                      <a:pt x="20" y="3"/>
                    </a:cubicBezTo>
                    <a:cubicBezTo>
                      <a:pt x="13" y="0"/>
                      <a:pt x="5" y="4"/>
                      <a:pt x="3" y="11"/>
                    </a:cubicBezTo>
                    <a:close/>
                  </a:path>
                </a:pathLst>
              </a:custGeom>
              <a:noFill/>
              <a:ln w="22225" cap="flat">
                <a:solidFill>
                  <a:srgbClr val="A2DCE4"/>
                </a:solidFill>
                <a:prstDash val="solid"/>
                <a:miter lim="800000"/>
                <a:headEnd/>
                <a:tailEnd/>
              </a:ln>
            </p:spPr>
            <p:txBody>
              <a:bodyPr/>
              <a:lstStyle/>
              <a:p>
                <a:endParaRPr lang="cs-CZ"/>
              </a:p>
            </p:txBody>
          </p:sp>
          <p:sp>
            <p:nvSpPr>
              <p:cNvPr id="81252" name="Line 356"/>
              <p:cNvSpPr>
                <a:spLocks noChangeShapeType="1"/>
              </p:cNvSpPr>
              <p:nvPr/>
            </p:nvSpPr>
            <p:spPr bwMode="auto">
              <a:xfrm flipV="1">
                <a:off x="5327" y="2110"/>
                <a:ext cx="23" cy="73"/>
              </a:xfrm>
              <a:prstGeom prst="line">
                <a:avLst/>
              </a:prstGeom>
              <a:noFill/>
              <a:ln w="22225">
                <a:solidFill>
                  <a:srgbClr val="A2DCE4"/>
                </a:solidFill>
                <a:miter lim="800000"/>
                <a:headEnd/>
                <a:tailEnd/>
              </a:ln>
            </p:spPr>
            <p:txBody>
              <a:bodyPr/>
              <a:lstStyle/>
              <a:p>
                <a:endParaRPr lang="cs-CZ"/>
              </a:p>
            </p:txBody>
          </p:sp>
          <p:sp>
            <p:nvSpPr>
              <p:cNvPr id="81253" name="Line 357"/>
              <p:cNvSpPr>
                <a:spLocks noChangeShapeType="1"/>
              </p:cNvSpPr>
              <p:nvPr/>
            </p:nvSpPr>
            <p:spPr bwMode="auto">
              <a:xfrm flipV="1">
                <a:off x="5305" y="2100"/>
                <a:ext cx="22" cy="76"/>
              </a:xfrm>
              <a:prstGeom prst="line">
                <a:avLst/>
              </a:prstGeom>
              <a:noFill/>
              <a:ln w="22225">
                <a:solidFill>
                  <a:srgbClr val="A2DCE4"/>
                </a:solidFill>
                <a:miter lim="800000"/>
                <a:headEnd/>
                <a:tailEnd/>
              </a:ln>
            </p:spPr>
            <p:txBody>
              <a:bodyPr/>
              <a:lstStyle/>
              <a:p>
                <a:endParaRPr lang="cs-CZ"/>
              </a:p>
            </p:txBody>
          </p:sp>
          <p:sp>
            <p:nvSpPr>
              <p:cNvPr id="81254" name="Freeform 358"/>
              <p:cNvSpPr>
                <a:spLocks/>
              </p:cNvSpPr>
              <p:nvPr/>
            </p:nvSpPr>
            <p:spPr bwMode="auto">
              <a:xfrm>
                <a:off x="5338" y="2200"/>
                <a:ext cx="74" cy="71"/>
              </a:xfrm>
              <a:custGeom>
                <a:avLst/>
                <a:gdLst/>
                <a:ahLst/>
                <a:cxnLst>
                  <a:cxn ang="0">
                    <a:pos x="3" y="10"/>
                  </a:cxn>
                  <a:cxn ang="0">
                    <a:pos x="11" y="27"/>
                  </a:cxn>
                  <a:cxn ang="0">
                    <a:pos x="28" y="20"/>
                  </a:cxn>
                  <a:cxn ang="0">
                    <a:pos x="20" y="2"/>
                  </a:cxn>
                  <a:cxn ang="0">
                    <a:pos x="3" y="10"/>
                  </a:cxn>
                </a:cxnLst>
                <a:rect l="0" t="0" r="r" b="b"/>
                <a:pathLst>
                  <a:path w="31" h="30">
                    <a:moveTo>
                      <a:pt x="3" y="10"/>
                    </a:moveTo>
                    <a:cubicBezTo>
                      <a:pt x="0" y="17"/>
                      <a:pt x="4" y="25"/>
                      <a:pt x="11" y="27"/>
                    </a:cubicBezTo>
                    <a:cubicBezTo>
                      <a:pt x="18" y="30"/>
                      <a:pt x="25" y="27"/>
                      <a:pt x="28" y="20"/>
                    </a:cubicBezTo>
                    <a:cubicBezTo>
                      <a:pt x="31" y="13"/>
                      <a:pt x="27" y="5"/>
                      <a:pt x="20" y="2"/>
                    </a:cubicBezTo>
                    <a:cubicBezTo>
                      <a:pt x="13" y="0"/>
                      <a:pt x="6" y="3"/>
                      <a:pt x="3" y="10"/>
                    </a:cubicBezTo>
                    <a:close/>
                  </a:path>
                </a:pathLst>
              </a:custGeom>
              <a:noFill/>
              <a:ln w="22225" cap="flat">
                <a:solidFill>
                  <a:srgbClr val="A2DCE4"/>
                </a:solidFill>
                <a:prstDash val="solid"/>
                <a:miter lim="800000"/>
                <a:headEnd/>
                <a:tailEnd/>
              </a:ln>
            </p:spPr>
            <p:txBody>
              <a:bodyPr/>
              <a:lstStyle/>
              <a:p>
                <a:endParaRPr lang="cs-CZ"/>
              </a:p>
            </p:txBody>
          </p:sp>
          <p:sp>
            <p:nvSpPr>
              <p:cNvPr id="81255" name="Line 359"/>
              <p:cNvSpPr>
                <a:spLocks noChangeShapeType="1"/>
              </p:cNvSpPr>
              <p:nvPr/>
            </p:nvSpPr>
            <p:spPr bwMode="auto">
              <a:xfrm flipV="1">
                <a:off x="5395" y="2136"/>
                <a:ext cx="24" cy="73"/>
              </a:xfrm>
              <a:prstGeom prst="line">
                <a:avLst/>
              </a:prstGeom>
              <a:noFill/>
              <a:ln w="22225">
                <a:solidFill>
                  <a:srgbClr val="A2DCE4"/>
                </a:solidFill>
                <a:miter lim="800000"/>
                <a:headEnd/>
                <a:tailEnd/>
              </a:ln>
            </p:spPr>
            <p:txBody>
              <a:bodyPr/>
              <a:lstStyle/>
              <a:p>
                <a:endParaRPr lang="cs-CZ"/>
              </a:p>
            </p:txBody>
          </p:sp>
          <p:sp>
            <p:nvSpPr>
              <p:cNvPr id="81256" name="Line 360"/>
              <p:cNvSpPr>
                <a:spLocks noChangeShapeType="1"/>
              </p:cNvSpPr>
              <p:nvPr/>
            </p:nvSpPr>
            <p:spPr bwMode="auto">
              <a:xfrm flipV="1">
                <a:off x="5374" y="2126"/>
                <a:ext cx="23" cy="74"/>
              </a:xfrm>
              <a:prstGeom prst="line">
                <a:avLst/>
              </a:prstGeom>
              <a:noFill/>
              <a:ln w="22225">
                <a:solidFill>
                  <a:srgbClr val="A2DCE4"/>
                </a:solidFill>
                <a:miter lim="800000"/>
                <a:headEnd/>
                <a:tailEnd/>
              </a:ln>
            </p:spPr>
            <p:txBody>
              <a:bodyPr/>
              <a:lstStyle/>
              <a:p>
                <a:endParaRPr lang="cs-CZ"/>
              </a:p>
            </p:txBody>
          </p:sp>
          <p:sp>
            <p:nvSpPr>
              <p:cNvPr id="81257" name="Freeform 361"/>
              <p:cNvSpPr>
                <a:spLocks/>
              </p:cNvSpPr>
              <p:nvPr/>
            </p:nvSpPr>
            <p:spPr bwMode="auto">
              <a:xfrm>
                <a:off x="5407" y="2223"/>
                <a:ext cx="73" cy="74"/>
              </a:xfrm>
              <a:custGeom>
                <a:avLst/>
                <a:gdLst/>
                <a:ahLst/>
                <a:cxnLst>
                  <a:cxn ang="0">
                    <a:pos x="3" y="11"/>
                  </a:cxn>
                  <a:cxn ang="0">
                    <a:pos x="10" y="28"/>
                  </a:cxn>
                  <a:cxn ang="0">
                    <a:pos x="28" y="21"/>
                  </a:cxn>
                  <a:cxn ang="0">
                    <a:pos x="20" y="3"/>
                  </a:cxn>
                  <a:cxn ang="0">
                    <a:pos x="3" y="11"/>
                  </a:cxn>
                </a:cxnLst>
                <a:rect l="0" t="0" r="r" b="b"/>
                <a:pathLst>
                  <a:path w="31" h="31">
                    <a:moveTo>
                      <a:pt x="3" y="11"/>
                    </a:moveTo>
                    <a:cubicBezTo>
                      <a:pt x="0" y="18"/>
                      <a:pt x="3" y="25"/>
                      <a:pt x="10" y="28"/>
                    </a:cubicBezTo>
                    <a:cubicBezTo>
                      <a:pt x="17" y="31"/>
                      <a:pt x="25" y="28"/>
                      <a:pt x="28" y="21"/>
                    </a:cubicBezTo>
                    <a:cubicBezTo>
                      <a:pt x="31" y="14"/>
                      <a:pt x="27" y="6"/>
                      <a:pt x="20" y="3"/>
                    </a:cubicBezTo>
                    <a:cubicBezTo>
                      <a:pt x="13" y="0"/>
                      <a:pt x="6" y="4"/>
                      <a:pt x="3" y="11"/>
                    </a:cubicBezTo>
                    <a:close/>
                  </a:path>
                </a:pathLst>
              </a:custGeom>
              <a:noFill/>
              <a:ln w="22225" cap="flat">
                <a:solidFill>
                  <a:srgbClr val="A2DCE4"/>
                </a:solidFill>
                <a:prstDash val="solid"/>
                <a:miter lim="800000"/>
                <a:headEnd/>
                <a:tailEnd/>
              </a:ln>
            </p:spPr>
            <p:txBody>
              <a:bodyPr/>
              <a:lstStyle/>
              <a:p>
                <a:endParaRPr lang="cs-CZ"/>
              </a:p>
            </p:txBody>
          </p:sp>
          <p:sp>
            <p:nvSpPr>
              <p:cNvPr id="81258" name="Line 362"/>
              <p:cNvSpPr>
                <a:spLocks noChangeShapeType="1"/>
              </p:cNvSpPr>
              <p:nvPr/>
            </p:nvSpPr>
            <p:spPr bwMode="auto">
              <a:xfrm flipV="1">
                <a:off x="5464" y="2162"/>
                <a:ext cx="23" cy="73"/>
              </a:xfrm>
              <a:prstGeom prst="line">
                <a:avLst/>
              </a:prstGeom>
              <a:noFill/>
              <a:ln w="22225">
                <a:solidFill>
                  <a:srgbClr val="A2DCE4"/>
                </a:solidFill>
                <a:miter lim="800000"/>
                <a:headEnd/>
                <a:tailEnd/>
              </a:ln>
            </p:spPr>
            <p:txBody>
              <a:bodyPr/>
              <a:lstStyle/>
              <a:p>
                <a:endParaRPr lang="cs-CZ"/>
              </a:p>
            </p:txBody>
          </p:sp>
          <p:sp>
            <p:nvSpPr>
              <p:cNvPr id="81259" name="Line 363"/>
              <p:cNvSpPr>
                <a:spLocks noChangeShapeType="1"/>
              </p:cNvSpPr>
              <p:nvPr/>
            </p:nvSpPr>
            <p:spPr bwMode="auto">
              <a:xfrm flipV="1">
                <a:off x="5442" y="2152"/>
                <a:ext cx="24" cy="74"/>
              </a:xfrm>
              <a:prstGeom prst="line">
                <a:avLst/>
              </a:prstGeom>
              <a:noFill/>
              <a:ln w="22225">
                <a:solidFill>
                  <a:srgbClr val="A2DCE4"/>
                </a:solidFill>
                <a:miter lim="800000"/>
                <a:headEnd/>
                <a:tailEnd/>
              </a:ln>
            </p:spPr>
            <p:txBody>
              <a:bodyPr/>
              <a:lstStyle/>
              <a:p>
                <a:endParaRPr lang="cs-CZ"/>
              </a:p>
            </p:txBody>
          </p:sp>
          <p:sp>
            <p:nvSpPr>
              <p:cNvPr id="81260" name="Freeform 364"/>
              <p:cNvSpPr>
                <a:spLocks/>
              </p:cNvSpPr>
              <p:nvPr/>
            </p:nvSpPr>
            <p:spPr bwMode="auto">
              <a:xfrm>
                <a:off x="5475" y="2252"/>
                <a:ext cx="71" cy="71"/>
              </a:xfrm>
              <a:custGeom>
                <a:avLst/>
                <a:gdLst/>
                <a:ahLst/>
                <a:cxnLst>
                  <a:cxn ang="0">
                    <a:pos x="3" y="10"/>
                  </a:cxn>
                  <a:cxn ang="0">
                    <a:pos x="10" y="27"/>
                  </a:cxn>
                  <a:cxn ang="0">
                    <a:pos x="28" y="20"/>
                  </a:cxn>
                  <a:cxn ang="0">
                    <a:pos x="20" y="2"/>
                  </a:cxn>
                  <a:cxn ang="0">
                    <a:pos x="3" y="10"/>
                  </a:cxn>
                </a:cxnLst>
                <a:rect l="0" t="0" r="r" b="b"/>
                <a:pathLst>
                  <a:path w="30" h="30">
                    <a:moveTo>
                      <a:pt x="3" y="10"/>
                    </a:moveTo>
                    <a:cubicBezTo>
                      <a:pt x="0" y="17"/>
                      <a:pt x="3" y="24"/>
                      <a:pt x="10" y="27"/>
                    </a:cubicBezTo>
                    <a:cubicBezTo>
                      <a:pt x="17" y="30"/>
                      <a:pt x="25" y="27"/>
                      <a:pt x="28" y="20"/>
                    </a:cubicBezTo>
                    <a:cubicBezTo>
                      <a:pt x="30" y="13"/>
                      <a:pt x="27" y="5"/>
                      <a:pt x="20" y="2"/>
                    </a:cubicBezTo>
                    <a:cubicBezTo>
                      <a:pt x="13" y="0"/>
                      <a:pt x="5" y="3"/>
                      <a:pt x="3" y="10"/>
                    </a:cubicBezTo>
                    <a:close/>
                  </a:path>
                </a:pathLst>
              </a:custGeom>
              <a:noFill/>
              <a:ln w="22225" cap="flat">
                <a:solidFill>
                  <a:srgbClr val="A2DCE4"/>
                </a:solidFill>
                <a:prstDash val="solid"/>
                <a:miter lim="800000"/>
                <a:headEnd/>
                <a:tailEnd/>
              </a:ln>
            </p:spPr>
            <p:txBody>
              <a:bodyPr/>
              <a:lstStyle/>
              <a:p>
                <a:endParaRPr lang="cs-CZ"/>
              </a:p>
            </p:txBody>
          </p:sp>
          <p:sp>
            <p:nvSpPr>
              <p:cNvPr id="81261" name="Line 365"/>
              <p:cNvSpPr>
                <a:spLocks noChangeShapeType="1"/>
              </p:cNvSpPr>
              <p:nvPr/>
            </p:nvSpPr>
            <p:spPr bwMode="auto">
              <a:xfrm flipV="1">
                <a:off x="5532" y="2188"/>
                <a:ext cx="26" cy="73"/>
              </a:xfrm>
              <a:prstGeom prst="line">
                <a:avLst/>
              </a:prstGeom>
              <a:noFill/>
              <a:ln w="22225">
                <a:solidFill>
                  <a:srgbClr val="A2DCE4"/>
                </a:solidFill>
                <a:miter lim="800000"/>
                <a:headEnd/>
                <a:tailEnd/>
              </a:ln>
            </p:spPr>
            <p:txBody>
              <a:bodyPr/>
              <a:lstStyle/>
              <a:p>
                <a:endParaRPr lang="cs-CZ"/>
              </a:p>
            </p:txBody>
          </p:sp>
          <p:sp>
            <p:nvSpPr>
              <p:cNvPr id="81262" name="Line 366"/>
              <p:cNvSpPr>
                <a:spLocks noChangeShapeType="1"/>
              </p:cNvSpPr>
              <p:nvPr/>
            </p:nvSpPr>
            <p:spPr bwMode="auto">
              <a:xfrm flipV="1">
                <a:off x="5511" y="2178"/>
                <a:ext cx="23" cy="74"/>
              </a:xfrm>
              <a:prstGeom prst="line">
                <a:avLst/>
              </a:prstGeom>
              <a:noFill/>
              <a:ln w="22225">
                <a:solidFill>
                  <a:srgbClr val="A2DCE4"/>
                </a:solidFill>
                <a:miter lim="800000"/>
                <a:headEnd/>
                <a:tailEnd/>
              </a:ln>
            </p:spPr>
            <p:txBody>
              <a:bodyPr/>
              <a:lstStyle/>
              <a:p>
                <a:endParaRPr lang="cs-CZ"/>
              </a:p>
            </p:txBody>
          </p:sp>
          <p:sp>
            <p:nvSpPr>
              <p:cNvPr id="81263" name="Freeform 367"/>
              <p:cNvSpPr>
                <a:spLocks/>
              </p:cNvSpPr>
              <p:nvPr/>
            </p:nvSpPr>
            <p:spPr bwMode="auto">
              <a:xfrm>
                <a:off x="5541" y="2278"/>
                <a:ext cx="74" cy="71"/>
              </a:xfrm>
              <a:custGeom>
                <a:avLst/>
                <a:gdLst/>
                <a:ahLst/>
                <a:cxnLst>
                  <a:cxn ang="0">
                    <a:pos x="3" y="10"/>
                  </a:cxn>
                  <a:cxn ang="0">
                    <a:pos x="11" y="28"/>
                  </a:cxn>
                  <a:cxn ang="0">
                    <a:pos x="28" y="20"/>
                  </a:cxn>
                  <a:cxn ang="0">
                    <a:pos x="21" y="3"/>
                  </a:cxn>
                  <a:cxn ang="0">
                    <a:pos x="3" y="10"/>
                  </a:cxn>
                </a:cxnLst>
                <a:rect l="0" t="0" r="r" b="b"/>
                <a:pathLst>
                  <a:path w="31" h="30">
                    <a:moveTo>
                      <a:pt x="3" y="10"/>
                    </a:moveTo>
                    <a:cubicBezTo>
                      <a:pt x="0" y="17"/>
                      <a:pt x="4" y="25"/>
                      <a:pt x="11" y="28"/>
                    </a:cubicBezTo>
                    <a:cubicBezTo>
                      <a:pt x="17" y="30"/>
                      <a:pt x="25" y="27"/>
                      <a:pt x="28" y="20"/>
                    </a:cubicBezTo>
                    <a:cubicBezTo>
                      <a:pt x="31" y="14"/>
                      <a:pt x="28" y="6"/>
                      <a:pt x="21" y="3"/>
                    </a:cubicBezTo>
                    <a:cubicBezTo>
                      <a:pt x="14" y="0"/>
                      <a:pt x="6" y="3"/>
                      <a:pt x="3" y="10"/>
                    </a:cubicBezTo>
                    <a:close/>
                  </a:path>
                </a:pathLst>
              </a:custGeom>
              <a:noFill/>
              <a:ln w="22225" cap="flat">
                <a:solidFill>
                  <a:srgbClr val="A2DCE4"/>
                </a:solidFill>
                <a:prstDash val="solid"/>
                <a:miter lim="800000"/>
                <a:headEnd/>
                <a:tailEnd/>
              </a:ln>
            </p:spPr>
            <p:txBody>
              <a:bodyPr/>
              <a:lstStyle/>
              <a:p>
                <a:endParaRPr lang="cs-CZ"/>
              </a:p>
            </p:txBody>
          </p:sp>
          <p:sp>
            <p:nvSpPr>
              <p:cNvPr id="81264" name="Line 368"/>
              <p:cNvSpPr>
                <a:spLocks noChangeShapeType="1"/>
              </p:cNvSpPr>
              <p:nvPr/>
            </p:nvSpPr>
            <p:spPr bwMode="auto">
              <a:xfrm flipV="1">
                <a:off x="5601" y="2214"/>
                <a:ext cx="26" cy="75"/>
              </a:xfrm>
              <a:prstGeom prst="line">
                <a:avLst/>
              </a:prstGeom>
              <a:noFill/>
              <a:ln w="22225">
                <a:solidFill>
                  <a:srgbClr val="A2DCE4"/>
                </a:solidFill>
                <a:miter lim="800000"/>
                <a:headEnd/>
                <a:tailEnd/>
              </a:ln>
            </p:spPr>
            <p:txBody>
              <a:bodyPr/>
              <a:lstStyle/>
              <a:p>
                <a:endParaRPr lang="cs-CZ"/>
              </a:p>
            </p:txBody>
          </p:sp>
          <p:sp>
            <p:nvSpPr>
              <p:cNvPr id="81265" name="Line 369"/>
              <p:cNvSpPr>
                <a:spLocks noChangeShapeType="1"/>
              </p:cNvSpPr>
              <p:nvPr/>
            </p:nvSpPr>
            <p:spPr bwMode="auto">
              <a:xfrm flipV="1">
                <a:off x="5579" y="2207"/>
                <a:ext cx="24" cy="73"/>
              </a:xfrm>
              <a:prstGeom prst="line">
                <a:avLst/>
              </a:prstGeom>
              <a:noFill/>
              <a:ln w="22225">
                <a:solidFill>
                  <a:srgbClr val="A2DCE4"/>
                </a:solidFill>
                <a:miter lim="800000"/>
                <a:headEnd/>
                <a:tailEnd/>
              </a:ln>
            </p:spPr>
            <p:txBody>
              <a:bodyPr/>
              <a:lstStyle/>
              <a:p>
                <a:endParaRPr lang="cs-CZ"/>
              </a:p>
            </p:txBody>
          </p:sp>
          <p:sp>
            <p:nvSpPr>
              <p:cNvPr id="81266" name="Freeform 370"/>
              <p:cNvSpPr>
                <a:spLocks/>
              </p:cNvSpPr>
              <p:nvPr/>
            </p:nvSpPr>
            <p:spPr bwMode="auto">
              <a:xfrm>
                <a:off x="5610" y="2306"/>
                <a:ext cx="73" cy="71"/>
              </a:xfrm>
              <a:custGeom>
                <a:avLst/>
                <a:gdLst/>
                <a:ahLst/>
                <a:cxnLst>
                  <a:cxn ang="0">
                    <a:pos x="3" y="10"/>
                  </a:cxn>
                  <a:cxn ang="0">
                    <a:pos x="10" y="27"/>
                  </a:cxn>
                  <a:cxn ang="0">
                    <a:pos x="28" y="20"/>
                  </a:cxn>
                  <a:cxn ang="0">
                    <a:pos x="21" y="3"/>
                  </a:cxn>
                  <a:cxn ang="0">
                    <a:pos x="3" y="10"/>
                  </a:cxn>
                </a:cxnLst>
                <a:rect l="0" t="0" r="r" b="b"/>
                <a:pathLst>
                  <a:path w="31" h="30">
                    <a:moveTo>
                      <a:pt x="3" y="10"/>
                    </a:moveTo>
                    <a:cubicBezTo>
                      <a:pt x="0" y="16"/>
                      <a:pt x="3" y="24"/>
                      <a:pt x="10" y="27"/>
                    </a:cubicBezTo>
                    <a:cubicBezTo>
                      <a:pt x="17" y="30"/>
                      <a:pt x="25" y="27"/>
                      <a:pt x="28" y="20"/>
                    </a:cubicBezTo>
                    <a:cubicBezTo>
                      <a:pt x="31" y="13"/>
                      <a:pt x="27" y="5"/>
                      <a:pt x="21" y="3"/>
                    </a:cubicBezTo>
                    <a:cubicBezTo>
                      <a:pt x="14" y="0"/>
                      <a:pt x="6" y="3"/>
                      <a:pt x="3" y="10"/>
                    </a:cubicBezTo>
                    <a:close/>
                  </a:path>
                </a:pathLst>
              </a:custGeom>
              <a:noFill/>
              <a:ln w="22225" cap="flat">
                <a:solidFill>
                  <a:srgbClr val="A2DCE4"/>
                </a:solidFill>
                <a:prstDash val="solid"/>
                <a:miter lim="800000"/>
                <a:headEnd/>
                <a:tailEnd/>
              </a:ln>
            </p:spPr>
            <p:txBody>
              <a:bodyPr/>
              <a:lstStyle/>
              <a:p>
                <a:endParaRPr lang="cs-CZ"/>
              </a:p>
            </p:txBody>
          </p:sp>
          <p:sp>
            <p:nvSpPr>
              <p:cNvPr id="81267" name="Line 371"/>
              <p:cNvSpPr>
                <a:spLocks noChangeShapeType="1"/>
              </p:cNvSpPr>
              <p:nvPr/>
            </p:nvSpPr>
            <p:spPr bwMode="auto">
              <a:xfrm flipV="1">
                <a:off x="5669" y="2242"/>
                <a:ext cx="26" cy="73"/>
              </a:xfrm>
              <a:prstGeom prst="line">
                <a:avLst/>
              </a:prstGeom>
              <a:noFill/>
              <a:ln w="22225">
                <a:solidFill>
                  <a:srgbClr val="A2DCE4"/>
                </a:solidFill>
                <a:miter lim="800000"/>
                <a:headEnd/>
                <a:tailEnd/>
              </a:ln>
            </p:spPr>
            <p:txBody>
              <a:bodyPr/>
              <a:lstStyle/>
              <a:p>
                <a:endParaRPr lang="cs-CZ"/>
              </a:p>
            </p:txBody>
          </p:sp>
          <p:sp>
            <p:nvSpPr>
              <p:cNvPr id="81268" name="Line 372"/>
              <p:cNvSpPr>
                <a:spLocks noChangeShapeType="1"/>
              </p:cNvSpPr>
              <p:nvPr/>
            </p:nvSpPr>
            <p:spPr bwMode="auto">
              <a:xfrm flipV="1">
                <a:off x="5645" y="2233"/>
                <a:ext cx="26" cy="73"/>
              </a:xfrm>
              <a:prstGeom prst="line">
                <a:avLst/>
              </a:prstGeom>
              <a:noFill/>
              <a:ln w="22225">
                <a:solidFill>
                  <a:srgbClr val="A2DCE4"/>
                </a:solidFill>
                <a:miter lim="800000"/>
                <a:headEnd/>
                <a:tailEnd/>
              </a:ln>
            </p:spPr>
            <p:txBody>
              <a:bodyPr/>
              <a:lstStyle/>
              <a:p>
                <a:endParaRPr lang="cs-CZ"/>
              </a:p>
            </p:txBody>
          </p:sp>
          <p:sp>
            <p:nvSpPr>
              <p:cNvPr id="81269" name="Freeform 373"/>
              <p:cNvSpPr>
                <a:spLocks/>
              </p:cNvSpPr>
              <p:nvPr/>
            </p:nvSpPr>
            <p:spPr bwMode="auto">
              <a:xfrm>
                <a:off x="5676" y="2334"/>
                <a:ext cx="73" cy="71"/>
              </a:xfrm>
              <a:custGeom>
                <a:avLst/>
                <a:gdLst/>
                <a:ahLst/>
                <a:cxnLst>
                  <a:cxn ang="0">
                    <a:pos x="3" y="9"/>
                  </a:cxn>
                  <a:cxn ang="0">
                    <a:pos x="10" y="27"/>
                  </a:cxn>
                  <a:cxn ang="0">
                    <a:pos x="28" y="20"/>
                  </a:cxn>
                  <a:cxn ang="0">
                    <a:pos x="21" y="3"/>
                  </a:cxn>
                  <a:cxn ang="0">
                    <a:pos x="3" y="9"/>
                  </a:cxn>
                </a:cxnLst>
                <a:rect l="0" t="0" r="r" b="b"/>
                <a:pathLst>
                  <a:path w="31" h="30">
                    <a:moveTo>
                      <a:pt x="3" y="9"/>
                    </a:moveTo>
                    <a:cubicBezTo>
                      <a:pt x="0" y="16"/>
                      <a:pt x="3" y="24"/>
                      <a:pt x="10" y="27"/>
                    </a:cubicBezTo>
                    <a:cubicBezTo>
                      <a:pt x="17" y="30"/>
                      <a:pt x="25" y="27"/>
                      <a:pt x="28" y="20"/>
                    </a:cubicBezTo>
                    <a:cubicBezTo>
                      <a:pt x="31" y="14"/>
                      <a:pt x="28" y="6"/>
                      <a:pt x="21" y="3"/>
                    </a:cubicBezTo>
                    <a:cubicBezTo>
                      <a:pt x="14" y="0"/>
                      <a:pt x="6" y="3"/>
                      <a:pt x="3" y="9"/>
                    </a:cubicBezTo>
                    <a:close/>
                  </a:path>
                </a:pathLst>
              </a:custGeom>
              <a:noFill/>
              <a:ln w="22225" cap="flat">
                <a:solidFill>
                  <a:srgbClr val="A2DCE4"/>
                </a:solidFill>
                <a:prstDash val="solid"/>
                <a:miter lim="800000"/>
                <a:headEnd/>
                <a:tailEnd/>
              </a:ln>
            </p:spPr>
            <p:txBody>
              <a:bodyPr/>
              <a:lstStyle/>
              <a:p>
                <a:endParaRPr lang="cs-CZ"/>
              </a:p>
            </p:txBody>
          </p:sp>
          <p:sp>
            <p:nvSpPr>
              <p:cNvPr id="81270" name="Line 374"/>
              <p:cNvSpPr>
                <a:spLocks noChangeShapeType="1"/>
              </p:cNvSpPr>
              <p:nvPr/>
            </p:nvSpPr>
            <p:spPr bwMode="auto">
              <a:xfrm flipV="1">
                <a:off x="5735" y="2273"/>
                <a:ext cx="26" cy="71"/>
              </a:xfrm>
              <a:prstGeom prst="line">
                <a:avLst/>
              </a:prstGeom>
              <a:noFill/>
              <a:ln w="22225">
                <a:solidFill>
                  <a:srgbClr val="A2DCE4"/>
                </a:solidFill>
                <a:miter lim="800000"/>
                <a:headEnd/>
                <a:tailEnd/>
              </a:ln>
            </p:spPr>
            <p:txBody>
              <a:bodyPr/>
              <a:lstStyle/>
              <a:p>
                <a:endParaRPr lang="cs-CZ"/>
              </a:p>
            </p:txBody>
          </p:sp>
          <p:sp>
            <p:nvSpPr>
              <p:cNvPr id="81271" name="Line 375"/>
              <p:cNvSpPr>
                <a:spLocks noChangeShapeType="1"/>
              </p:cNvSpPr>
              <p:nvPr/>
            </p:nvSpPr>
            <p:spPr bwMode="auto">
              <a:xfrm flipV="1">
                <a:off x="5714" y="2263"/>
                <a:ext cx="26" cy="71"/>
              </a:xfrm>
              <a:prstGeom prst="line">
                <a:avLst/>
              </a:prstGeom>
              <a:noFill/>
              <a:ln w="22225">
                <a:solidFill>
                  <a:srgbClr val="A2DCE4"/>
                </a:solidFill>
                <a:miter lim="800000"/>
                <a:headEnd/>
                <a:tailEnd/>
              </a:ln>
            </p:spPr>
            <p:txBody>
              <a:bodyPr/>
              <a:lstStyle/>
              <a:p>
                <a:endParaRPr lang="cs-CZ"/>
              </a:p>
            </p:txBody>
          </p:sp>
          <p:sp>
            <p:nvSpPr>
              <p:cNvPr id="81272" name="Freeform 376"/>
              <p:cNvSpPr>
                <a:spLocks/>
              </p:cNvSpPr>
              <p:nvPr/>
            </p:nvSpPr>
            <p:spPr bwMode="auto">
              <a:xfrm>
                <a:off x="5745" y="2363"/>
                <a:ext cx="70" cy="71"/>
              </a:xfrm>
              <a:custGeom>
                <a:avLst/>
                <a:gdLst/>
                <a:ahLst/>
                <a:cxnLst>
                  <a:cxn ang="0">
                    <a:pos x="3" y="10"/>
                  </a:cxn>
                  <a:cxn ang="0">
                    <a:pos x="9" y="27"/>
                  </a:cxn>
                  <a:cxn ang="0">
                    <a:pos x="27" y="21"/>
                  </a:cxn>
                  <a:cxn ang="0">
                    <a:pos x="21" y="3"/>
                  </a:cxn>
                  <a:cxn ang="0">
                    <a:pos x="3" y="10"/>
                  </a:cxn>
                </a:cxnLst>
                <a:rect l="0" t="0" r="r" b="b"/>
                <a:pathLst>
                  <a:path w="30" h="30">
                    <a:moveTo>
                      <a:pt x="3" y="10"/>
                    </a:moveTo>
                    <a:cubicBezTo>
                      <a:pt x="0" y="16"/>
                      <a:pt x="3" y="24"/>
                      <a:pt x="9" y="27"/>
                    </a:cubicBezTo>
                    <a:cubicBezTo>
                      <a:pt x="16" y="30"/>
                      <a:pt x="24" y="27"/>
                      <a:pt x="27" y="21"/>
                    </a:cubicBezTo>
                    <a:cubicBezTo>
                      <a:pt x="30" y="14"/>
                      <a:pt x="27" y="6"/>
                      <a:pt x="21" y="3"/>
                    </a:cubicBezTo>
                    <a:cubicBezTo>
                      <a:pt x="14" y="0"/>
                      <a:pt x="6" y="3"/>
                      <a:pt x="3" y="10"/>
                    </a:cubicBezTo>
                    <a:close/>
                  </a:path>
                </a:pathLst>
              </a:custGeom>
              <a:noFill/>
              <a:ln w="22225" cap="flat">
                <a:solidFill>
                  <a:srgbClr val="A2DCE4"/>
                </a:solidFill>
                <a:prstDash val="solid"/>
                <a:miter lim="800000"/>
                <a:headEnd/>
                <a:tailEnd/>
              </a:ln>
            </p:spPr>
            <p:txBody>
              <a:bodyPr/>
              <a:lstStyle/>
              <a:p>
                <a:endParaRPr lang="cs-CZ"/>
              </a:p>
            </p:txBody>
          </p:sp>
          <p:sp>
            <p:nvSpPr>
              <p:cNvPr id="81273" name="Line 377"/>
              <p:cNvSpPr>
                <a:spLocks noChangeShapeType="1"/>
              </p:cNvSpPr>
              <p:nvPr/>
            </p:nvSpPr>
            <p:spPr bwMode="auto">
              <a:xfrm flipV="1">
                <a:off x="5804" y="2301"/>
                <a:ext cx="26" cy="73"/>
              </a:xfrm>
              <a:prstGeom prst="line">
                <a:avLst/>
              </a:prstGeom>
              <a:noFill/>
              <a:ln w="22225">
                <a:solidFill>
                  <a:srgbClr val="A2DCE4"/>
                </a:solidFill>
                <a:miter lim="800000"/>
                <a:headEnd/>
                <a:tailEnd/>
              </a:ln>
            </p:spPr>
            <p:txBody>
              <a:bodyPr/>
              <a:lstStyle/>
              <a:p>
                <a:endParaRPr lang="cs-CZ"/>
              </a:p>
            </p:txBody>
          </p:sp>
          <p:sp>
            <p:nvSpPr>
              <p:cNvPr id="81274" name="Line 378"/>
              <p:cNvSpPr>
                <a:spLocks noChangeShapeType="1"/>
              </p:cNvSpPr>
              <p:nvPr/>
            </p:nvSpPr>
            <p:spPr bwMode="auto">
              <a:xfrm flipV="1">
                <a:off x="5780" y="2292"/>
                <a:ext cx="28" cy="73"/>
              </a:xfrm>
              <a:prstGeom prst="line">
                <a:avLst/>
              </a:prstGeom>
              <a:noFill/>
              <a:ln w="22225">
                <a:solidFill>
                  <a:srgbClr val="A2DCE4"/>
                </a:solidFill>
                <a:miter lim="800000"/>
                <a:headEnd/>
                <a:tailEnd/>
              </a:ln>
            </p:spPr>
            <p:txBody>
              <a:bodyPr/>
              <a:lstStyle/>
              <a:p>
                <a:endParaRPr lang="cs-CZ"/>
              </a:p>
            </p:txBody>
          </p:sp>
          <p:sp>
            <p:nvSpPr>
              <p:cNvPr id="81275" name="Freeform 379"/>
              <p:cNvSpPr>
                <a:spLocks/>
              </p:cNvSpPr>
              <p:nvPr/>
            </p:nvSpPr>
            <p:spPr bwMode="auto">
              <a:xfrm>
                <a:off x="5811" y="2391"/>
                <a:ext cx="71" cy="73"/>
              </a:xfrm>
              <a:custGeom>
                <a:avLst/>
                <a:gdLst/>
                <a:ahLst/>
                <a:cxnLst>
                  <a:cxn ang="0">
                    <a:pos x="3" y="10"/>
                  </a:cxn>
                  <a:cxn ang="0">
                    <a:pos x="9" y="28"/>
                  </a:cxn>
                  <a:cxn ang="0">
                    <a:pos x="27" y="21"/>
                  </a:cxn>
                  <a:cxn ang="0">
                    <a:pos x="21" y="4"/>
                  </a:cxn>
                  <a:cxn ang="0">
                    <a:pos x="3" y="10"/>
                  </a:cxn>
                </a:cxnLst>
                <a:rect l="0" t="0" r="r" b="b"/>
                <a:pathLst>
                  <a:path w="30" h="31">
                    <a:moveTo>
                      <a:pt x="3" y="10"/>
                    </a:moveTo>
                    <a:cubicBezTo>
                      <a:pt x="0" y="17"/>
                      <a:pt x="3" y="25"/>
                      <a:pt x="9" y="28"/>
                    </a:cubicBezTo>
                    <a:cubicBezTo>
                      <a:pt x="16" y="31"/>
                      <a:pt x="24" y="28"/>
                      <a:pt x="27" y="21"/>
                    </a:cubicBezTo>
                    <a:cubicBezTo>
                      <a:pt x="30" y="15"/>
                      <a:pt x="28" y="7"/>
                      <a:pt x="21" y="4"/>
                    </a:cubicBezTo>
                    <a:cubicBezTo>
                      <a:pt x="14" y="0"/>
                      <a:pt x="6" y="3"/>
                      <a:pt x="3" y="10"/>
                    </a:cubicBezTo>
                    <a:close/>
                  </a:path>
                </a:pathLst>
              </a:custGeom>
              <a:noFill/>
              <a:ln w="22225" cap="flat">
                <a:solidFill>
                  <a:srgbClr val="A2DCE4"/>
                </a:solidFill>
                <a:prstDash val="solid"/>
                <a:miter lim="800000"/>
                <a:headEnd/>
                <a:tailEnd/>
              </a:ln>
            </p:spPr>
            <p:txBody>
              <a:bodyPr/>
              <a:lstStyle/>
              <a:p>
                <a:endParaRPr lang="cs-CZ"/>
              </a:p>
            </p:txBody>
          </p:sp>
          <p:sp>
            <p:nvSpPr>
              <p:cNvPr id="81276" name="Line 380"/>
              <p:cNvSpPr>
                <a:spLocks noChangeShapeType="1"/>
              </p:cNvSpPr>
              <p:nvPr/>
            </p:nvSpPr>
            <p:spPr bwMode="auto">
              <a:xfrm flipV="1">
                <a:off x="5870" y="2332"/>
                <a:ext cx="28" cy="73"/>
              </a:xfrm>
              <a:prstGeom prst="line">
                <a:avLst/>
              </a:prstGeom>
              <a:noFill/>
              <a:ln w="22225">
                <a:solidFill>
                  <a:srgbClr val="A2DCE4"/>
                </a:solidFill>
                <a:miter lim="800000"/>
                <a:headEnd/>
                <a:tailEnd/>
              </a:ln>
            </p:spPr>
            <p:txBody>
              <a:bodyPr/>
              <a:lstStyle/>
              <a:p>
                <a:endParaRPr lang="cs-CZ"/>
              </a:p>
            </p:txBody>
          </p:sp>
          <p:sp>
            <p:nvSpPr>
              <p:cNvPr id="81277" name="Line 381"/>
              <p:cNvSpPr>
                <a:spLocks noChangeShapeType="1"/>
              </p:cNvSpPr>
              <p:nvPr/>
            </p:nvSpPr>
            <p:spPr bwMode="auto">
              <a:xfrm flipV="1">
                <a:off x="5849" y="2323"/>
                <a:ext cx="28" cy="70"/>
              </a:xfrm>
              <a:prstGeom prst="line">
                <a:avLst/>
              </a:prstGeom>
              <a:noFill/>
              <a:ln w="22225">
                <a:solidFill>
                  <a:srgbClr val="A2DCE4"/>
                </a:solidFill>
                <a:miter lim="800000"/>
                <a:headEnd/>
                <a:tailEnd/>
              </a:ln>
            </p:spPr>
            <p:txBody>
              <a:bodyPr/>
              <a:lstStyle/>
              <a:p>
                <a:endParaRPr lang="cs-CZ"/>
              </a:p>
            </p:txBody>
          </p:sp>
          <p:sp>
            <p:nvSpPr>
              <p:cNvPr id="81278" name="Freeform 382"/>
              <p:cNvSpPr>
                <a:spLocks/>
              </p:cNvSpPr>
              <p:nvPr/>
            </p:nvSpPr>
            <p:spPr bwMode="auto">
              <a:xfrm>
                <a:off x="5877" y="2422"/>
                <a:ext cx="71" cy="73"/>
              </a:xfrm>
              <a:custGeom>
                <a:avLst/>
                <a:gdLst/>
                <a:ahLst/>
                <a:cxnLst>
                  <a:cxn ang="0">
                    <a:pos x="3" y="10"/>
                  </a:cxn>
                  <a:cxn ang="0">
                    <a:pos x="9" y="28"/>
                  </a:cxn>
                  <a:cxn ang="0">
                    <a:pos x="27" y="21"/>
                  </a:cxn>
                  <a:cxn ang="0">
                    <a:pos x="21" y="4"/>
                  </a:cxn>
                  <a:cxn ang="0">
                    <a:pos x="3" y="10"/>
                  </a:cxn>
                </a:cxnLst>
                <a:rect l="0" t="0" r="r" b="b"/>
                <a:pathLst>
                  <a:path w="30" h="31">
                    <a:moveTo>
                      <a:pt x="3" y="10"/>
                    </a:moveTo>
                    <a:cubicBezTo>
                      <a:pt x="0" y="16"/>
                      <a:pt x="3" y="24"/>
                      <a:pt x="9" y="28"/>
                    </a:cubicBezTo>
                    <a:cubicBezTo>
                      <a:pt x="16" y="31"/>
                      <a:pt x="24" y="28"/>
                      <a:pt x="27" y="21"/>
                    </a:cubicBezTo>
                    <a:cubicBezTo>
                      <a:pt x="30" y="15"/>
                      <a:pt x="28" y="7"/>
                      <a:pt x="21" y="4"/>
                    </a:cubicBezTo>
                    <a:cubicBezTo>
                      <a:pt x="14" y="0"/>
                      <a:pt x="6" y="3"/>
                      <a:pt x="3" y="10"/>
                    </a:cubicBezTo>
                    <a:close/>
                  </a:path>
                </a:pathLst>
              </a:custGeom>
              <a:noFill/>
              <a:ln w="22225" cap="flat">
                <a:solidFill>
                  <a:srgbClr val="A2DCE4"/>
                </a:solidFill>
                <a:prstDash val="solid"/>
                <a:miter lim="800000"/>
                <a:headEnd/>
                <a:tailEnd/>
              </a:ln>
            </p:spPr>
            <p:txBody>
              <a:bodyPr/>
              <a:lstStyle/>
              <a:p>
                <a:endParaRPr lang="cs-CZ"/>
              </a:p>
            </p:txBody>
          </p:sp>
          <p:sp>
            <p:nvSpPr>
              <p:cNvPr id="81279" name="Line 383"/>
              <p:cNvSpPr>
                <a:spLocks noChangeShapeType="1"/>
              </p:cNvSpPr>
              <p:nvPr/>
            </p:nvSpPr>
            <p:spPr bwMode="auto">
              <a:xfrm flipV="1">
                <a:off x="5936" y="2363"/>
                <a:ext cx="28" cy="73"/>
              </a:xfrm>
              <a:prstGeom prst="line">
                <a:avLst/>
              </a:prstGeom>
              <a:noFill/>
              <a:ln w="22225">
                <a:solidFill>
                  <a:srgbClr val="A2DCE4"/>
                </a:solidFill>
                <a:miter lim="800000"/>
                <a:headEnd/>
                <a:tailEnd/>
              </a:ln>
            </p:spPr>
            <p:txBody>
              <a:bodyPr/>
              <a:lstStyle/>
              <a:p>
                <a:endParaRPr lang="cs-CZ"/>
              </a:p>
            </p:txBody>
          </p:sp>
          <p:sp>
            <p:nvSpPr>
              <p:cNvPr id="81280" name="Line 384"/>
              <p:cNvSpPr>
                <a:spLocks noChangeShapeType="1"/>
              </p:cNvSpPr>
              <p:nvPr/>
            </p:nvSpPr>
            <p:spPr bwMode="auto">
              <a:xfrm flipV="1">
                <a:off x="5915" y="2353"/>
                <a:ext cx="28" cy="71"/>
              </a:xfrm>
              <a:prstGeom prst="line">
                <a:avLst/>
              </a:prstGeom>
              <a:noFill/>
              <a:ln w="22225">
                <a:solidFill>
                  <a:srgbClr val="A2DCE4"/>
                </a:solidFill>
                <a:miter lim="800000"/>
                <a:headEnd/>
                <a:tailEnd/>
              </a:ln>
            </p:spPr>
            <p:txBody>
              <a:bodyPr/>
              <a:lstStyle/>
              <a:p>
                <a:endParaRPr lang="cs-CZ"/>
              </a:p>
            </p:txBody>
          </p:sp>
          <p:sp>
            <p:nvSpPr>
              <p:cNvPr id="81281" name="Freeform 385"/>
              <p:cNvSpPr>
                <a:spLocks/>
              </p:cNvSpPr>
              <p:nvPr/>
            </p:nvSpPr>
            <p:spPr bwMode="auto">
              <a:xfrm>
                <a:off x="5943" y="2452"/>
                <a:ext cx="71" cy="74"/>
              </a:xfrm>
              <a:custGeom>
                <a:avLst/>
                <a:gdLst/>
                <a:ahLst/>
                <a:cxnLst>
                  <a:cxn ang="0">
                    <a:pos x="3" y="10"/>
                  </a:cxn>
                  <a:cxn ang="0">
                    <a:pos x="9" y="28"/>
                  </a:cxn>
                  <a:cxn ang="0">
                    <a:pos x="27" y="22"/>
                  </a:cxn>
                  <a:cxn ang="0">
                    <a:pos x="21" y="4"/>
                  </a:cxn>
                  <a:cxn ang="0">
                    <a:pos x="3" y="10"/>
                  </a:cxn>
                </a:cxnLst>
                <a:rect l="0" t="0" r="r" b="b"/>
                <a:pathLst>
                  <a:path w="30" h="31">
                    <a:moveTo>
                      <a:pt x="3" y="10"/>
                    </a:moveTo>
                    <a:cubicBezTo>
                      <a:pt x="0" y="16"/>
                      <a:pt x="2" y="25"/>
                      <a:pt x="9" y="28"/>
                    </a:cubicBezTo>
                    <a:cubicBezTo>
                      <a:pt x="16" y="31"/>
                      <a:pt x="24" y="28"/>
                      <a:pt x="27" y="22"/>
                    </a:cubicBezTo>
                    <a:cubicBezTo>
                      <a:pt x="30" y="15"/>
                      <a:pt x="28" y="7"/>
                      <a:pt x="21" y="4"/>
                    </a:cubicBezTo>
                    <a:cubicBezTo>
                      <a:pt x="14" y="0"/>
                      <a:pt x="6" y="3"/>
                      <a:pt x="3" y="10"/>
                    </a:cubicBezTo>
                    <a:close/>
                  </a:path>
                </a:pathLst>
              </a:custGeom>
              <a:noFill/>
              <a:ln w="22225" cap="flat">
                <a:solidFill>
                  <a:srgbClr val="A2DCE4"/>
                </a:solidFill>
                <a:prstDash val="solid"/>
                <a:miter lim="800000"/>
                <a:headEnd/>
                <a:tailEnd/>
              </a:ln>
            </p:spPr>
            <p:txBody>
              <a:bodyPr/>
              <a:lstStyle/>
              <a:p>
                <a:endParaRPr lang="cs-CZ"/>
              </a:p>
            </p:txBody>
          </p:sp>
          <p:sp>
            <p:nvSpPr>
              <p:cNvPr id="81282" name="Line 386"/>
              <p:cNvSpPr>
                <a:spLocks noChangeShapeType="1"/>
              </p:cNvSpPr>
              <p:nvPr/>
            </p:nvSpPr>
            <p:spPr bwMode="auto">
              <a:xfrm flipV="1">
                <a:off x="6002" y="2393"/>
                <a:ext cx="28" cy="74"/>
              </a:xfrm>
              <a:prstGeom prst="line">
                <a:avLst/>
              </a:prstGeom>
              <a:noFill/>
              <a:ln w="22225">
                <a:solidFill>
                  <a:srgbClr val="A2DCE4"/>
                </a:solidFill>
                <a:miter lim="800000"/>
                <a:headEnd/>
                <a:tailEnd/>
              </a:ln>
            </p:spPr>
            <p:txBody>
              <a:bodyPr/>
              <a:lstStyle/>
              <a:p>
                <a:endParaRPr lang="cs-CZ"/>
              </a:p>
            </p:txBody>
          </p:sp>
          <p:sp>
            <p:nvSpPr>
              <p:cNvPr id="81283" name="Line 387"/>
              <p:cNvSpPr>
                <a:spLocks noChangeShapeType="1"/>
              </p:cNvSpPr>
              <p:nvPr/>
            </p:nvSpPr>
            <p:spPr bwMode="auto">
              <a:xfrm flipV="1">
                <a:off x="5981" y="2384"/>
                <a:ext cx="31" cy="71"/>
              </a:xfrm>
              <a:prstGeom prst="line">
                <a:avLst/>
              </a:prstGeom>
              <a:noFill/>
              <a:ln w="22225">
                <a:solidFill>
                  <a:srgbClr val="A2DCE4"/>
                </a:solidFill>
                <a:miter lim="800000"/>
                <a:headEnd/>
                <a:tailEnd/>
              </a:ln>
            </p:spPr>
            <p:txBody>
              <a:bodyPr/>
              <a:lstStyle/>
              <a:p>
                <a:endParaRPr lang="cs-CZ"/>
              </a:p>
            </p:txBody>
          </p:sp>
          <p:sp>
            <p:nvSpPr>
              <p:cNvPr id="81284" name="Freeform 388"/>
              <p:cNvSpPr>
                <a:spLocks/>
              </p:cNvSpPr>
              <p:nvPr/>
            </p:nvSpPr>
            <p:spPr bwMode="auto">
              <a:xfrm>
                <a:off x="6007" y="2486"/>
                <a:ext cx="73" cy="73"/>
              </a:xfrm>
              <a:custGeom>
                <a:avLst/>
                <a:gdLst/>
                <a:ahLst/>
                <a:cxnLst>
                  <a:cxn ang="0">
                    <a:pos x="4" y="9"/>
                  </a:cxn>
                  <a:cxn ang="0">
                    <a:pos x="10" y="27"/>
                  </a:cxn>
                  <a:cxn ang="0">
                    <a:pos x="28" y="21"/>
                  </a:cxn>
                  <a:cxn ang="0">
                    <a:pos x="22" y="3"/>
                  </a:cxn>
                  <a:cxn ang="0">
                    <a:pos x="4" y="9"/>
                  </a:cxn>
                </a:cxnLst>
                <a:rect l="0" t="0" r="r" b="b"/>
                <a:pathLst>
                  <a:path w="31" h="31">
                    <a:moveTo>
                      <a:pt x="4" y="9"/>
                    </a:moveTo>
                    <a:cubicBezTo>
                      <a:pt x="0" y="16"/>
                      <a:pt x="3" y="24"/>
                      <a:pt x="10" y="27"/>
                    </a:cubicBezTo>
                    <a:cubicBezTo>
                      <a:pt x="16" y="31"/>
                      <a:pt x="24" y="28"/>
                      <a:pt x="28" y="21"/>
                    </a:cubicBezTo>
                    <a:cubicBezTo>
                      <a:pt x="31" y="15"/>
                      <a:pt x="28" y="7"/>
                      <a:pt x="22" y="3"/>
                    </a:cubicBezTo>
                    <a:cubicBezTo>
                      <a:pt x="15" y="0"/>
                      <a:pt x="7" y="3"/>
                      <a:pt x="4" y="9"/>
                    </a:cubicBezTo>
                    <a:close/>
                  </a:path>
                </a:pathLst>
              </a:custGeom>
              <a:noFill/>
              <a:ln w="22225" cap="flat">
                <a:solidFill>
                  <a:srgbClr val="A2DCE4"/>
                </a:solidFill>
                <a:prstDash val="solid"/>
                <a:miter lim="800000"/>
                <a:headEnd/>
                <a:tailEnd/>
              </a:ln>
            </p:spPr>
            <p:txBody>
              <a:bodyPr/>
              <a:lstStyle/>
              <a:p>
                <a:endParaRPr lang="cs-CZ"/>
              </a:p>
            </p:txBody>
          </p:sp>
          <p:sp>
            <p:nvSpPr>
              <p:cNvPr id="81285" name="Line 389"/>
              <p:cNvSpPr>
                <a:spLocks noChangeShapeType="1"/>
              </p:cNvSpPr>
              <p:nvPr/>
            </p:nvSpPr>
            <p:spPr bwMode="auto">
              <a:xfrm flipV="1">
                <a:off x="6068" y="2426"/>
                <a:ext cx="31" cy="71"/>
              </a:xfrm>
              <a:prstGeom prst="line">
                <a:avLst/>
              </a:prstGeom>
              <a:noFill/>
              <a:ln w="22225">
                <a:solidFill>
                  <a:srgbClr val="A2DCE4"/>
                </a:solidFill>
                <a:miter lim="800000"/>
                <a:headEnd/>
                <a:tailEnd/>
              </a:ln>
            </p:spPr>
            <p:txBody>
              <a:bodyPr/>
              <a:lstStyle/>
              <a:p>
                <a:endParaRPr lang="cs-CZ"/>
              </a:p>
            </p:txBody>
          </p:sp>
          <p:sp>
            <p:nvSpPr>
              <p:cNvPr id="81286" name="Line 390"/>
              <p:cNvSpPr>
                <a:spLocks noChangeShapeType="1"/>
              </p:cNvSpPr>
              <p:nvPr/>
            </p:nvSpPr>
            <p:spPr bwMode="auto">
              <a:xfrm flipV="1">
                <a:off x="6047" y="2417"/>
                <a:ext cx="31" cy="71"/>
              </a:xfrm>
              <a:prstGeom prst="line">
                <a:avLst/>
              </a:prstGeom>
              <a:noFill/>
              <a:ln w="22225">
                <a:solidFill>
                  <a:srgbClr val="A2DCE4"/>
                </a:solidFill>
                <a:miter lim="800000"/>
                <a:headEnd/>
                <a:tailEnd/>
              </a:ln>
            </p:spPr>
            <p:txBody>
              <a:bodyPr/>
              <a:lstStyle/>
              <a:p>
                <a:endParaRPr lang="cs-CZ"/>
              </a:p>
            </p:txBody>
          </p:sp>
          <p:sp>
            <p:nvSpPr>
              <p:cNvPr id="81287" name="Freeform 391"/>
              <p:cNvSpPr>
                <a:spLocks/>
              </p:cNvSpPr>
              <p:nvPr/>
            </p:nvSpPr>
            <p:spPr bwMode="auto">
              <a:xfrm>
                <a:off x="6073" y="2519"/>
                <a:ext cx="73" cy="70"/>
              </a:xfrm>
              <a:custGeom>
                <a:avLst/>
                <a:gdLst/>
                <a:ahLst/>
                <a:cxnLst>
                  <a:cxn ang="0">
                    <a:pos x="3" y="9"/>
                  </a:cxn>
                  <a:cxn ang="0">
                    <a:pos x="9" y="27"/>
                  </a:cxn>
                  <a:cxn ang="0">
                    <a:pos x="27" y="21"/>
                  </a:cxn>
                  <a:cxn ang="0">
                    <a:pos x="22" y="3"/>
                  </a:cxn>
                  <a:cxn ang="0">
                    <a:pos x="3" y="9"/>
                  </a:cxn>
                </a:cxnLst>
                <a:rect l="0" t="0" r="r" b="b"/>
                <a:pathLst>
                  <a:path w="31" h="30">
                    <a:moveTo>
                      <a:pt x="3" y="9"/>
                    </a:moveTo>
                    <a:cubicBezTo>
                      <a:pt x="0" y="15"/>
                      <a:pt x="3" y="23"/>
                      <a:pt x="9" y="27"/>
                    </a:cubicBezTo>
                    <a:cubicBezTo>
                      <a:pt x="16" y="30"/>
                      <a:pt x="24" y="28"/>
                      <a:pt x="27" y="21"/>
                    </a:cubicBezTo>
                    <a:cubicBezTo>
                      <a:pt x="31" y="15"/>
                      <a:pt x="28" y="6"/>
                      <a:pt x="22" y="3"/>
                    </a:cubicBezTo>
                    <a:cubicBezTo>
                      <a:pt x="15" y="0"/>
                      <a:pt x="7" y="2"/>
                      <a:pt x="3" y="9"/>
                    </a:cubicBezTo>
                    <a:close/>
                  </a:path>
                </a:pathLst>
              </a:custGeom>
              <a:noFill/>
              <a:ln w="22225" cap="flat">
                <a:solidFill>
                  <a:srgbClr val="A2DCE4"/>
                </a:solidFill>
                <a:prstDash val="solid"/>
                <a:miter lim="800000"/>
                <a:headEnd/>
                <a:tailEnd/>
              </a:ln>
            </p:spPr>
            <p:txBody>
              <a:bodyPr/>
              <a:lstStyle/>
              <a:p>
                <a:endParaRPr lang="cs-CZ"/>
              </a:p>
            </p:txBody>
          </p:sp>
          <p:sp>
            <p:nvSpPr>
              <p:cNvPr id="81288" name="Line 392"/>
              <p:cNvSpPr>
                <a:spLocks noChangeShapeType="1"/>
              </p:cNvSpPr>
              <p:nvPr/>
            </p:nvSpPr>
            <p:spPr bwMode="auto">
              <a:xfrm flipV="1">
                <a:off x="6132" y="2460"/>
                <a:ext cx="33" cy="70"/>
              </a:xfrm>
              <a:prstGeom prst="line">
                <a:avLst/>
              </a:prstGeom>
              <a:noFill/>
              <a:ln w="22225">
                <a:solidFill>
                  <a:srgbClr val="A2DCE4"/>
                </a:solidFill>
                <a:miter lim="800000"/>
                <a:headEnd/>
                <a:tailEnd/>
              </a:ln>
            </p:spPr>
            <p:txBody>
              <a:bodyPr/>
              <a:lstStyle/>
              <a:p>
                <a:endParaRPr lang="cs-CZ"/>
              </a:p>
            </p:txBody>
          </p:sp>
          <p:sp>
            <p:nvSpPr>
              <p:cNvPr id="81289" name="Line 393"/>
              <p:cNvSpPr>
                <a:spLocks noChangeShapeType="1"/>
              </p:cNvSpPr>
              <p:nvPr/>
            </p:nvSpPr>
            <p:spPr bwMode="auto">
              <a:xfrm flipV="1">
                <a:off x="6113" y="2448"/>
                <a:ext cx="31" cy="73"/>
              </a:xfrm>
              <a:prstGeom prst="line">
                <a:avLst/>
              </a:prstGeom>
              <a:noFill/>
              <a:ln w="22225">
                <a:solidFill>
                  <a:srgbClr val="A2DCE4"/>
                </a:solidFill>
                <a:miter lim="800000"/>
                <a:headEnd/>
                <a:tailEnd/>
              </a:ln>
            </p:spPr>
            <p:txBody>
              <a:bodyPr/>
              <a:lstStyle/>
              <a:p>
                <a:endParaRPr lang="cs-CZ"/>
              </a:p>
            </p:txBody>
          </p:sp>
          <p:sp>
            <p:nvSpPr>
              <p:cNvPr id="81290" name="Freeform 394"/>
              <p:cNvSpPr>
                <a:spLocks/>
              </p:cNvSpPr>
              <p:nvPr/>
            </p:nvSpPr>
            <p:spPr bwMode="auto">
              <a:xfrm>
                <a:off x="6137" y="2552"/>
                <a:ext cx="73" cy="71"/>
              </a:xfrm>
              <a:custGeom>
                <a:avLst/>
                <a:gdLst/>
                <a:ahLst/>
                <a:cxnLst>
                  <a:cxn ang="0">
                    <a:pos x="4" y="9"/>
                  </a:cxn>
                  <a:cxn ang="0">
                    <a:pos x="9" y="27"/>
                  </a:cxn>
                  <a:cxn ang="0">
                    <a:pos x="28" y="21"/>
                  </a:cxn>
                  <a:cxn ang="0">
                    <a:pos x="22" y="3"/>
                  </a:cxn>
                  <a:cxn ang="0">
                    <a:pos x="4" y="9"/>
                  </a:cxn>
                </a:cxnLst>
                <a:rect l="0" t="0" r="r" b="b"/>
                <a:pathLst>
                  <a:path w="31" h="30">
                    <a:moveTo>
                      <a:pt x="4" y="9"/>
                    </a:moveTo>
                    <a:cubicBezTo>
                      <a:pt x="0" y="15"/>
                      <a:pt x="3" y="23"/>
                      <a:pt x="9" y="27"/>
                    </a:cubicBezTo>
                    <a:cubicBezTo>
                      <a:pt x="16" y="30"/>
                      <a:pt x="24" y="28"/>
                      <a:pt x="28" y="21"/>
                    </a:cubicBezTo>
                    <a:cubicBezTo>
                      <a:pt x="31" y="15"/>
                      <a:pt x="29" y="7"/>
                      <a:pt x="22" y="3"/>
                    </a:cubicBezTo>
                    <a:cubicBezTo>
                      <a:pt x="16" y="0"/>
                      <a:pt x="7" y="2"/>
                      <a:pt x="4" y="9"/>
                    </a:cubicBezTo>
                    <a:close/>
                  </a:path>
                </a:pathLst>
              </a:custGeom>
              <a:noFill/>
              <a:ln w="22225" cap="flat">
                <a:solidFill>
                  <a:srgbClr val="A2DCE4"/>
                </a:solidFill>
                <a:prstDash val="solid"/>
                <a:miter lim="800000"/>
                <a:headEnd/>
                <a:tailEnd/>
              </a:ln>
            </p:spPr>
            <p:txBody>
              <a:bodyPr/>
              <a:lstStyle/>
              <a:p>
                <a:endParaRPr lang="cs-CZ"/>
              </a:p>
            </p:txBody>
          </p:sp>
          <p:sp>
            <p:nvSpPr>
              <p:cNvPr id="81291" name="Line 395"/>
              <p:cNvSpPr>
                <a:spLocks noChangeShapeType="1"/>
              </p:cNvSpPr>
              <p:nvPr/>
            </p:nvSpPr>
            <p:spPr bwMode="auto">
              <a:xfrm flipV="1">
                <a:off x="6198" y="2493"/>
                <a:ext cx="31" cy="70"/>
              </a:xfrm>
              <a:prstGeom prst="line">
                <a:avLst/>
              </a:prstGeom>
              <a:noFill/>
              <a:ln w="22225">
                <a:solidFill>
                  <a:srgbClr val="A2DCE4"/>
                </a:solidFill>
                <a:miter lim="800000"/>
                <a:headEnd/>
                <a:tailEnd/>
              </a:ln>
            </p:spPr>
            <p:txBody>
              <a:bodyPr/>
              <a:lstStyle/>
              <a:p>
                <a:endParaRPr lang="cs-CZ"/>
              </a:p>
            </p:txBody>
          </p:sp>
          <p:sp>
            <p:nvSpPr>
              <p:cNvPr id="81292" name="Line 396"/>
              <p:cNvSpPr>
                <a:spLocks noChangeShapeType="1"/>
              </p:cNvSpPr>
              <p:nvPr/>
            </p:nvSpPr>
            <p:spPr bwMode="auto">
              <a:xfrm flipV="1">
                <a:off x="6177" y="2483"/>
                <a:ext cx="33" cy="71"/>
              </a:xfrm>
              <a:prstGeom prst="line">
                <a:avLst/>
              </a:prstGeom>
              <a:noFill/>
              <a:ln w="22225">
                <a:solidFill>
                  <a:srgbClr val="A2DCE4"/>
                </a:solidFill>
                <a:miter lim="800000"/>
                <a:headEnd/>
                <a:tailEnd/>
              </a:ln>
            </p:spPr>
            <p:txBody>
              <a:bodyPr/>
              <a:lstStyle/>
              <a:p>
                <a:endParaRPr lang="cs-CZ"/>
              </a:p>
            </p:txBody>
          </p:sp>
          <p:sp>
            <p:nvSpPr>
              <p:cNvPr id="81293" name="Freeform 397"/>
              <p:cNvSpPr>
                <a:spLocks/>
              </p:cNvSpPr>
              <p:nvPr/>
            </p:nvSpPr>
            <p:spPr bwMode="auto">
              <a:xfrm>
                <a:off x="6203" y="2585"/>
                <a:ext cx="71" cy="73"/>
              </a:xfrm>
              <a:custGeom>
                <a:avLst/>
                <a:gdLst/>
                <a:ahLst/>
                <a:cxnLst>
                  <a:cxn ang="0">
                    <a:pos x="3" y="9"/>
                  </a:cxn>
                  <a:cxn ang="0">
                    <a:pos x="9" y="27"/>
                  </a:cxn>
                  <a:cxn ang="0">
                    <a:pos x="27" y="22"/>
                  </a:cxn>
                  <a:cxn ang="0">
                    <a:pos x="22" y="4"/>
                  </a:cxn>
                  <a:cxn ang="0">
                    <a:pos x="3" y="9"/>
                  </a:cxn>
                </a:cxnLst>
                <a:rect l="0" t="0" r="r" b="b"/>
                <a:pathLst>
                  <a:path w="30" h="31">
                    <a:moveTo>
                      <a:pt x="3" y="9"/>
                    </a:moveTo>
                    <a:cubicBezTo>
                      <a:pt x="0" y="15"/>
                      <a:pt x="2" y="24"/>
                      <a:pt x="9" y="27"/>
                    </a:cubicBezTo>
                    <a:cubicBezTo>
                      <a:pt x="15" y="31"/>
                      <a:pt x="23" y="28"/>
                      <a:pt x="27" y="22"/>
                    </a:cubicBezTo>
                    <a:cubicBezTo>
                      <a:pt x="30" y="15"/>
                      <a:pt x="28" y="7"/>
                      <a:pt x="22" y="4"/>
                    </a:cubicBezTo>
                    <a:cubicBezTo>
                      <a:pt x="15" y="0"/>
                      <a:pt x="7" y="2"/>
                      <a:pt x="3" y="9"/>
                    </a:cubicBezTo>
                    <a:close/>
                  </a:path>
                </a:pathLst>
              </a:custGeom>
              <a:noFill/>
              <a:ln w="22225" cap="flat">
                <a:solidFill>
                  <a:srgbClr val="A2DCE4"/>
                </a:solidFill>
                <a:prstDash val="solid"/>
                <a:miter lim="800000"/>
                <a:headEnd/>
                <a:tailEnd/>
              </a:ln>
            </p:spPr>
            <p:txBody>
              <a:bodyPr/>
              <a:lstStyle/>
              <a:p>
                <a:endParaRPr lang="cs-CZ"/>
              </a:p>
            </p:txBody>
          </p:sp>
          <p:sp>
            <p:nvSpPr>
              <p:cNvPr id="81294" name="Line 398"/>
              <p:cNvSpPr>
                <a:spLocks noChangeShapeType="1"/>
              </p:cNvSpPr>
              <p:nvPr/>
            </p:nvSpPr>
            <p:spPr bwMode="auto">
              <a:xfrm flipV="1">
                <a:off x="6262" y="2528"/>
                <a:ext cx="33" cy="71"/>
              </a:xfrm>
              <a:prstGeom prst="line">
                <a:avLst/>
              </a:prstGeom>
              <a:noFill/>
              <a:ln w="22225">
                <a:solidFill>
                  <a:srgbClr val="A2DCE4"/>
                </a:solidFill>
                <a:miter lim="800000"/>
                <a:headEnd/>
                <a:tailEnd/>
              </a:ln>
            </p:spPr>
            <p:txBody>
              <a:bodyPr/>
              <a:lstStyle/>
              <a:p>
                <a:endParaRPr lang="cs-CZ"/>
              </a:p>
            </p:txBody>
          </p:sp>
          <p:sp>
            <p:nvSpPr>
              <p:cNvPr id="81295" name="Line 399"/>
              <p:cNvSpPr>
                <a:spLocks noChangeShapeType="1"/>
              </p:cNvSpPr>
              <p:nvPr/>
            </p:nvSpPr>
            <p:spPr bwMode="auto">
              <a:xfrm flipV="1">
                <a:off x="6243" y="2516"/>
                <a:ext cx="31" cy="71"/>
              </a:xfrm>
              <a:prstGeom prst="line">
                <a:avLst/>
              </a:prstGeom>
              <a:noFill/>
              <a:ln w="22225">
                <a:solidFill>
                  <a:srgbClr val="A2DCE4"/>
                </a:solidFill>
                <a:miter lim="800000"/>
                <a:headEnd/>
                <a:tailEnd/>
              </a:ln>
            </p:spPr>
            <p:txBody>
              <a:bodyPr/>
              <a:lstStyle/>
              <a:p>
                <a:endParaRPr lang="cs-CZ"/>
              </a:p>
            </p:txBody>
          </p:sp>
          <p:sp>
            <p:nvSpPr>
              <p:cNvPr id="81296" name="Freeform 400"/>
              <p:cNvSpPr>
                <a:spLocks/>
              </p:cNvSpPr>
              <p:nvPr/>
            </p:nvSpPr>
            <p:spPr bwMode="auto">
              <a:xfrm>
                <a:off x="6267" y="2620"/>
                <a:ext cx="73" cy="71"/>
              </a:xfrm>
              <a:custGeom>
                <a:avLst/>
                <a:gdLst/>
                <a:ahLst/>
                <a:cxnLst>
                  <a:cxn ang="0">
                    <a:pos x="4" y="8"/>
                  </a:cxn>
                  <a:cxn ang="0">
                    <a:pos x="9" y="27"/>
                  </a:cxn>
                  <a:cxn ang="0">
                    <a:pos x="27" y="22"/>
                  </a:cxn>
                  <a:cxn ang="0">
                    <a:pos x="22" y="3"/>
                  </a:cxn>
                  <a:cxn ang="0">
                    <a:pos x="4" y="8"/>
                  </a:cxn>
                </a:cxnLst>
                <a:rect l="0" t="0" r="r" b="b"/>
                <a:pathLst>
                  <a:path w="31" h="30">
                    <a:moveTo>
                      <a:pt x="4" y="8"/>
                    </a:moveTo>
                    <a:cubicBezTo>
                      <a:pt x="0" y="15"/>
                      <a:pt x="2" y="23"/>
                      <a:pt x="9" y="27"/>
                    </a:cubicBezTo>
                    <a:cubicBezTo>
                      <a:pt x="15" y="30"/>
                      <a:pt x="23" y="28"/>
                      <a:pt x="27" y="22"/>
                    </a:cubicBezTo>
                    <a:cubicBezTo>
                      <a:pt x="31" y="15"/>
                      <a:pt x="28" y="7"/>
                      <a:pt x="22" y="3"/>
                    </a:cubicBezTo>
                    <a:cubicBezTo>
                      <a:pt x="15" y="0"/>
                      <a:pt x="7" y="2"/>
                      <a:pt x="4" y="8"/>
                    </a:cubicBezTo>
                    <a:close/>
                  </a:path>
                </a:pathLst>
              </a:custGeom>
              <a:noFill/>
              <a:ln w="22225" cap="flat">
                <a:solidFill>
                  <a:srgbClr val="A2DCE4"/>
                </a:solidFill>
                <a:prstDash val="solid"/>
                <a:miter lim="800000"/>
                <a:headEnd/>
                <a:tailEnd/>
              </a:ln>
            </p:spPr>
            <p:txBody>
              <a:bodyPr/>
              <a:lstStyle/>
              <a:p>
                <a:endParaRPr lang="cs-CZ"/>
              </a:p>
            </p:txBody>
          </p:sp>
          <p:sp>
            <p:nvSpPr>
              <p:cNvPr id="81297" name="Line 401"/>
              <p:cNvSpPr>
                <a:spLocks noChangeShapeType="1"/>
              </p:cNvSpPr>
              <p:nvPr/>
            </p:nvSpPr>
            <p:spPr bwMode="auto">
              <a:xfrm flipV="1">
                <a:off x="6328" y="2563"/>
                <a:ext cx="33" cy="69"/>
              </a:xfrm>
              <a:prstGeom prst="line">
                <a:avLst/>
              </a:prstGeom>
              <a:noFill/>
              <a:ln w="22225">
                <a:solidFill>
                  <a:srgbClr val="A2DCE4"/>
                </a:solidFill>
                <a:miter lim="800000"/>
                <a:headEnd/>
                <a:tailEnd/>
              </a:ln>
            </p:spPr>
            <p:txBody>
              <a:bodyPr/>
              <a:lstStyle/>
              <a:p>
                <a:endParaRPr lang="cs-CZ"/>
              </a:p>
            </p:txBody>
          </p:sp>
          <p:sp>
            <p:nvSpPr>
              <p:cNvPr id="81298" name="Line 402"/>
              <p:cNvSpPr>
                <a:spLocks noChangeShapeType="1"/>
              </p:cNvSpPr>
              <p:nvPr/>
            </p:nvSpPr>
            <p:spPr bwMode="auto">
              <a:xfrm flipV="1">
                <a:off x="6307" y="2552"/>
                <a:ext cx="33" cy="71"/>
              </a:xfrm>
              <a:prstGeom prst="line">
                <a:avLst/>
              </a:prstGeom>
              <a:noFill/>
              <a:ln w="22225">
                <a:solidFill>
                  <a:srgbClr val="A2DCE4"/>
                </a:solidFill>
                <a:miter lim="800000"/>
                <a:headEnd/>
                <a:tailEnd/>
              </a:ln>
            </p:spPr>
            <p:txBody>
              <a:bodyPr/>
              <a:lstStyle/>
              <a:p>
                <a:endParaRPr lang="cs-CZ"/>
              </a:p>
            </p:txBody>
          </p:sp>
          <p:sp>
            <p:nvSpPr>
              <p:cNvPr id="81299" name="Freeform 403"/>
              <p:cNvSpPr>
                <a:spLocks/>
              </p:cNvSpPr>
              <p:nvPr/>
            </p:nvSpPr>
            <p:spPr bwMode="auto">
              <a:xfrm>
                <a:off x="6330" y="2653"/>
                <a:ext cx="74" cy="73"/>
              </a:xfrm>
              <a:custGeom>
                <a:avLst/>
                <a:gdLst/>
                <a:ahLst/>
                <a:cxnLst>
                  <a:cxn ang="0">
                    <a:pos x="4" y="9"/>
                  </a:cxn>
                  <a:cxn ang="0">
                    <a:pos x="9" y="27"/>
                  </a:cxn>
                  <a:cxn ang="0">
                    <a:pos x="27" y="23"/>
                  </a:cxn>
                  <a:cxn ang="0">
                    <a:pos x="22" y="4"/>
                  </a:cxn>
                  <a:cxn ang="0">
                    <a:pos x="4" y="9"/>
                  </a:cxn>
                </a:cxnLst>
                <a:rect l="0" t="0" r="r" b="b"/>
                <a:pathLst>
                  <a:path w="31" h="31">
                    <a:moveTo>
                      <a:pt x="4" y="9"/>
                    </a:moveTo>
                    <a:cubicBezTo>
                      <a:pt x="0" y="16"/>
                      <a:pt x="2" y="24"/>
                      <a:pt x="9" y="27"/>
                    </a:cubicBezTo>
                    <a:cubicBezTo>
                      <a:pt x="15" y="31"/>
                      <a:pt x="23" y="29"/>
                      <a:pt x="27" y="23"/>
                    </a:cubicBezTo>
                    <a:cubicBezTo>
                      <a:pt x="31" y="16"/>
                      <a:pt x="28" y="8"/>
                      <a:pt x="22" y="4"/>
                    </a:cubicBezTo>
                    <a:cubicBezTo>
                      <a:pt x="16" y="0"/>
                      <a:pt x="7" y="3"/>
                      <a:pt x="4" y="9"/>
                    </a:cubicBezTo>
                    <a:close/>
                  </a:path>
                </a:pathLst>
              </a:custGeom>
              <a:noFill/>
              <a:ln w="22225" cap="flat">
                <a:solidFill>
                  <a:srgbClr val="A2DCE4"/>
                </a:solidFill>
                <a:prstDash val="solid"/>
                <a:miter lim="800000"/>
                <a:headEnd/>
                <a:tailEnd/>
              </a:ln>
            </p:spPr>
            <p:txBody>
              <a:bodyPr/>
              <a:lstStyle/>
              <a:p>
                <a:endParaRPr lang="cs-CZ"/>
              </a:p>
            </p:txBody>
          </p:sp>
          <p:sp>
            <p:nvSpPr>
              <p:cNvPr id="81300" name="Line 404"/>
              <p:cNvSpPr>
                <a:spLocks noChangeShapeType="1"/>
              </p:cNvSpPr>
              <p:nvPr/>
            </p:nvSpPr>
            <p:spPr bwMode="auto">
              <a:xfrm flipV="1">
                <a:off x="6392" y="2599"/>
                <a:ext cx="33" cy="68"/>
              </a:xfrm>
              <a:prstGeom prst="line">
                <a:avLst/>
              </a:prstGeom>
              <a:noFill/>
              <a:ln w="22225">
                <a:solidFill>
                  <a:srgbClr val="A2DCE4"/>
                </a:solidFill>
                <a:miter lim="800000"/>
                <a:headEnd/>
                <a:tailEnd/>
              </a:ln>
            </p:spPr>
            <p:txBody>
              <a:bodyPr/>
              <a:lstStyle/>
              <a:p>
                <a:endParaRPr lang="cs-CZ"/>
              </a:p>
            </p:txBody>
          </p:sp>
          <p:sp>
            <p:nvSpPr>
              <p:cNvPr id="81301" name="Line 405"/>
              <p:cNvSpPr>
                <a:spLocks noChangeShapeType="1"/>
              </p:cNvSpPr>
              <p:nvPr/>
            </p:nvSpPr>
            <p:spPr bwMode="auto">
              <a:xfrm flipV="1">
                <a:off x="6371" y="2587"/>
                <a:ext cx="35" cy="71"/>
              </a:xfrm>
              <a:prstGeom prst="line">
                <a:avLst/>
              </a:prstGeom>
              <a:noFill/>
              <a:ln w="22225">
                <a:solidFill>
                  <a:srgbClr val="A2DCE4"/>
                </a:solidFill>
                <a:miter lim="800000"/>
                <a:headEnd/>
                <a:tailEnd/>
              </a:ln>
            </p:spPr>
            <p:txBody>
              <a:bodyPr/>
              <a:lstStyle/>
              <a:p>
                <a:endParaRPr lang="cs-CZ"/>
              </a:p>
            </p:txBody>
          </p:sp>
        </p:grpSp>
        <p:grpSp>
          <p:nvGrpSpPr>
            <p:cNvPr id="5" name="Group 406"/>
            <p:cNvGrpSpPr>
              <a:grpSpLocks/>
            </p:cNvGrpSpPr>
            <p:nvPr/>
          </p:nvGrpSpPr>
          <p:grpSpPr bwMode="auto">
            <a:xfrm>
              <a:off x="26" y="2555"/>
              <a:ext cx="3919" cy="827"/>
              <a:chOff x="-792" y="1557"/>
              <a:chExt cx="5039" cy="1063"/>
            </a:xfrm>
          </p:grpSpPr>
          <p:sp>
            <p:nvSpPr>
              <p:cNvPr id="81303" name="Freeform 407"/>
              <p:cNvSpPr>
                <a:spLocks/>
              </p:cNvSpPr>
              <p:nvPr/>
            </p:nvSpPr>
            <p:spPr bwMode="auto">
              <a:xfrm>
                <a:off x="2851" y="1777"/>
                <a:ext cx="64" cy="64"/>
              </a:xfrm>
              <a:custGeom>
                <a:avLst/>
                <a:gdLst/>
                <a:ahLst/>
                <a:cxnLst>
                  <a:cxn ang="0">
                    <a:pos x="27" y="13"/>
                  </a:cxn>
                  <a:cxn ang="0">
                    <a:pos x="14" y="27"/>
                  </a:cxn>
                  <a:cxn ang="0">
                    <a:pos x="0" y="14"/>
                  </a:cxn>
                  <a:cxn ang="0">
                    <a:pos x="14" y="0"/>
                  </a:cxn>
                  <a:cxn ang="0">
                    <a:pos x="27" y="13"/>
                  </a:cxn>
                </a:cxnLst>
                <a:rect l="0" t="0" r="r" b="b"/>
                <a:pathLst>
                  <a:path w="27" h="27">
                    <a:moveTo>
                      <a:pt x="27" y="13"/>
                    </a:moveTo>
                    <a:cubicBezTo>
                      <a:pt x="27" y="21"/>
                      <a:pt x="21" y="27"/>
                      <a:pt x="14" y="27"/>
                    </a:cubicBezTo>
                    <a:cubicBezTo>
                      <a:pt x="6" y="27"/>
                      <a:pt x="0" y="21"/>
                      <a:pt x="0" y="14"/>
                    </a:cubicBezTo>
                    <a:cubicBezTo>
                      <a:pt x="0" y="6"/>
                      <a:pt x="6" y="0"/>
                      <a:pt x="14" y="0"/>
                    </a:cubicBezTo>
                    <a:cubicBezTo>
                      <a:pt x="21" y="0"/>
                      <a:pt x="27" y="6"/>
                      <a:pt x="27" y="13"/>
                    </a:cubicBezTo>
                    <a:close/>
                  </a:path>
                </a:pathLst>
              </a:custGeom>
              <a:noFill/>
              <a:ln w="22225" cap="flat">
                <a:solidFill>
                  <a:srgbClr val="A2DCE4"/>
                </a:solidFill>
                <a:prstDash val="solid"/>
                <a:miter lim="800000"/>
                <a:headEnd/>
                <a:tailEnd/>
              </a:ln>
            </p:spPr>
            <p:txBody>
              <a:bodyPr/>
              <a:lstStyle/>
              <a:p>
                <a:endParaRPr lang="cs-CZ"/>
              </a:p>
            </p:txBody>
          </p:sp>
          <p:sp>
            <p:nvSpPr>
              <p:cNvPr id="81304" name="Line 408"/>
              <p:cNvSpPr>
                <a:spLocks noChangeShapeType="1"/>
              </p:cNvSpPr>
              <p:nvPr/>
            </p:nvSpPr>
            <p:spPr bwMode="auto">
              <a:xfrm flipV="1">
                <a:off x="2872" y="1699"/>
                <a:ext cx="7" cy="78"/>
              </a:xfrm>
              <a:prstGeom prst="line">
                <a:avLst/>
              </a:prstGeom>
              <a:noFill/>
              <a:ln w="22225">
                <a:solidFill>
                  <a:srgbClr val="A2DCE4"/>
                </a:solidFill>
                <a:miter lim="800000"/>
                <a:headEnd/>
                <a:tailEnd/>
              </a:ln>
            </p:spPr>
            <p:txBody>
              <a:bodyPr/>
              <a:lstStyle/>
              <a:p>
                <a:endParaRPr lang="cs-CZ"/>
              </a:p>
            </p:txBody>
          </p:sp>
          <p:sp>
            <p:nvSpPr>
              <p:cNvPr id="81305" name="Line 409"/>
              <p:cNvSpPr>
                <a:spLocks noChangeShapeType="1"/>
              </p:cNvSpPr>
              <p:nvPr/>
            </p:nvSpPr>
            <p:spPr bwMode="auto">
              <a:xfrm flipV="1">
                <a:off x="2896" y="1699"/>
                <a:ext cx="7" cy="78"/>
              </a:xfrm>
              <a:prstGeom prst="line">
                <a:avLst/>
              </a:prstGeom>
              <a:noFill/>
              <a:ln w="22225">
                <a:solidFill>
                  <a:srgbClr val="A2DCE4"/>
                </a:solidFill>
                <a:miter lim="800000"/>
                <a:headEnd/>
                <a:tailEnd/>
              </a:ln>
            </p:spPr>
            <p:txBody>
              <a:bodyPr/>
              <a:lstStyle/>
              <a:p>
                <a:endParaRPr lang="cs-CZ"/>
              </a:p>
            </p:txBody>
          </p:sp>
          <p:sp>
            <p:nvSpPr>
              <p:cNvPr id="81306" name="Oval 410"/>
              <p:cNvSpPr>
                <a:spLocks noChangeArrowheads="1"/>
              </p:cNvSpPr>
              <p:nvPr/>
            </p:nvSpPr>
            <p:spPr bwMode="auto">
              <a:xfrm>
                <a:off x="2851" y="1557"/>
                <a:ext cx="64" cy="64"/>
              </a:xfrm>
              <a:prstGeom prst="ellipse">
                <a:avLst/>
              </a:prstGeom>
              <a:noFill/>
              <a:ln w="22225">
                <a:solidFill>
                  <a:srgbClr val="A2DCE4"/>
                </a:solidFill>
                <a:miter lim="800000"/>
                <a:headEnd/>
                <a:tailEnd/>
              </a:ln>
            </p:spPr>
            <p:txBody>
              <a:bodyPr/>
              <a:lstStyle/>
              <a:p>
                <a:endParaRPr lang="cs-CZ"/>
              </a:p>
            </p:txBody>
          </p:sp>
          <p:sp>
            <p:nvSpPr>
              <p:cNvPr id="81307" name="Line 411"/>
              <p:cNvSpPr>
                <a:spLocks noChangeShapeType="1"/>
              </p:cNvSpPr>
              <p:nvPr/>
            </p:nvSpPr>
            <p:spPr bwMode="auto">
              <a:xfrm>
                <a:off x="2872" y="1621"/>
                <a:ext cx="7" cy="78"/>
              </a:xfrm>
              <a:prstGeom prst="line">
                <a:avLst/>
              </a:prstGeom>
              <a:noFill/>
              <a:ln w="22225">
                <a:solidFill>
                  <a:srgbClr val="A2DCE4"/>
                </a:solidFill>
                <a:miter lim="800000"/>
                <a:headEnd/>
                <a:tailEnd/>
              </a:ln>
            </p:spPr>
            <p:txBody>
              <a:bodyPr/>
              <a:lstStyle/>
              <a:p>
                <a:endParaRPr lang="cs-CZ"/>
              </a:p>
            </p:txBody>
          </p:sp>
          <p:sp>
            <p:nvSpPr>
              <p:cNvPr id="81308" name="Line 412"/>
              <p:cNvSpPr>
                <a:spLocks noChangeShapeType="1"/>
              </p:cNvSpPr>
              <p:nvPr/>
            </p:nvSpPr>
            <p:spPr bwMode="auto">
              <a:xfrm>
                <a:off x="2896" y="1621"/>
                <a:ext cx="7" cy="78"/>
              </a:xfrm>
              <a:prstGeom prst="line">
                <a:avLst/>
              </a:prstGeom>
              <a:noFill/>
              <a:ln w="22225">
                <a:solidFill>
                  <a:srgbClr val="A2DCE4"/>
                </a:solidFill>
                <a:miter lim="800000"/>
                <a:headEnd/>
                <a:tailEnd/>
              </a:ln>
            </p:spPr>
            <p:txBody>
              <a:bodyPr/>
              <a:lstStyle/>
              <a:p>
                <a:endParaRPr lang="cs-CZ"/>
              </a:p>
            </p:txBody>
          </p:sp>
          <p:sp>
            <p:nvSpPr>
              <p:cNvPr id="81309" name="Freeform 413"/>
              <p:cNvSpPr>
                <a:spLocks/>
              </p:cNvSpPr>
              <p:nvPr/>
            </p:nvSpPr>
            <p:spPr bwMode="auto">
              <a:xfrm>
                <a:off x="2773" y="1557"/>
                <a:ext cx="64" cy="64"/>
              </a:xfrm>
              <a:custGeom>
                <a:avLst/>
                <a:gdLst/>
                <a:ahLst/>
                <a:cxnLst>
                  <a:cxn ang="0">
                    <a:pos x="27" y="14"/>
                  </a:cxn>
                  <a:cxn ang="0">
                    <a:pos x="13" y="0"/>
                  </a:cxn>
                  <a:cxn ang="0">
                    <a:pos x="0" y="14"/>
                  </a:cxn>
                  <a:cxn ang="0">
                    <a:pos x="13" y="27"/>
                  </a:cxn>
                  <a:cxn ang="0">
                    <a:pos x="27" y="14"/>
                  </a:cxn>
                </a:cxnLst>
                <a:rect l="0" t="0" r="r" b="b"/>
                <a:pathLst>
                  <a:path w="27" h="27">
                    <a:moveTo>
                      <a:pt x="27" y="14"/>
                    </a:moveTo>
                    <a:cubicBezTo>
                      <a:pt x="27" y="6"/>
                      <a:pt x="21" y="0"/>
                      <a:pt x="13" y="0"/>
                    </a:cubicBezTo>
                    <a:cubicBezTo>
                      <a:pt x="6" y="1"/>
                      <a:pt x="0" y="7"/>
                      <a:pt x="0" y="14"/>
                    </a:cubicBezTo>
                    <a:cubicBezTo>
                      <a:pt x="0" y="21"/>
                      <a:pt x="6" y="27"/>
                      <a:pt x="13" y="27"/>
                    </a:cubicBezTo>
                    <a:cubicBezTo>
                      <a:pt x="21" y="27"/>
                      <a:pt x="27" y="21"/>
                      <a:pt x="27" y="14"/>
                    </a:cubicBezTo>
                    <a:close/>
                  </a:path>
                </a:pathLst>
              </a:custGeom>
              <a:noFill/>
              <a:ln w="22225" cap="flat">
                <a:solidFill>
                  <a:srgbClr val="A2DCE4"/>
                </a:solidFill>
                <a:prstDash val="solid"/>
                <a:miter lim="800000"/>
                <a:headEnd/>
                <a:tailEnd/>
              </a:ln>
            </p:spPr>
            <p:txBody>
              <a:bodyPr/>
              <a:lstStyle/>
              <a:p>
                <a:endParaRPr lang="cs-CZ"/>
              </a:p>
            </p:txBody>
          </p:sp>
          <p:sp>
            <p:nvSpPr>
              <p:cNvPr id="81310" name="Line 414"/>
              <p:cNvSpPr>
                <a:spLocks noChangeShapeType="1"/>
              </p:cNvSpPr>
              <p:nvPr/>
            </p:nvSpPr>
            <p:spPr bwMode="auto">
              <a:xfrm>
                <a:off x="2794" y="1621"/>
                <a:ext cx="7" cy="78"/>
              </a:xfrm>
              <a:prstGeom prst="line">
                <a:avLst/>
              </a:prstGeom>
              <a:noFill/>
              <a:ln w="22225">
                <a:solidFill>
                  <a:srgbClr val="A2DCE4"/>
                </a:solidFill>
                <a:miter lim="800000"/>
                <a:headEnd/>
                <a:tailEnd/>
              </a:ln>
            </p:spPr>
            <p:txBody>
              <a:bodyPr/>
              <a:lstStyle/>
              <a:p>
                <a:endParaRPr lang="cs-CZ"/>
              </a:p>
            </p:txBody>
          </p:sp>
          <p:sp>
            <p:nvSpPr>
              <p:cNvPr id="81311" name="Line 415"/>
              <p:cNvSpPr>
                <a:spLocks noChangeShapeType="1"/>
              </p:cNvSpPr>
              <p:nvPr/>
            </p:nvSpPr>
            <p:spPr bwMode="auto">
              <a:xfrm>
                <a:off x="2818" y="1621"/>
                <a:ext cx="7" cy="78"/>
              </a:xfrm>
              <a:prstGeom prst="line">
                <a:avLst/>
              </a:prstGeom>
              <a:noFill/>
              <a:ln w="22225">
                <a:solidFill>
                  <a:srgbClr val="A2DCE4"/>
                </a:solidFill>
                <a:miter lim="800000"/>
                <a:headEnd/>
                <a:tailEnd/>
              </a:ln>
            </p:spPr>
            <p:txBody>
              <a:bodyPr/>
              <a:lstStyle/>
              <a:p>
                <a:endParaRPr lang="cs-CZ"/>
              </a:p>
            </p:txBody>
          </p:sp>
          <p:sp>
            <p:nvSpPr>
              <p:cNvPr id="81312" name="Freeform 416"/>
              <p:cNvSpPr>
                <a:spLocks/>
              </p:cNvSpPr>
              <p:nvPr/>
            </p:nvSpPr>
            <p:spPr bwMode="auto">
              <a:xfrm>
                <a:off x="2693" y="1560"/>
                <a:ext cx="63" cy="63"/>
              </a:xfrm>
              <a:custGeom>
                <a:avLst/>
                <a:gdLst/>
                <a:ahLst/>
                <a:cxnLst>
                  <a:cxn ang="0">
                    <a:pos x="27" y="13"/>
                  </a:cxn>
                  <a:cxn ang="0">
                    <a:pos x="14" y="0"/>
                  </a:cxn>
                  <a:cxn ang="0">
                    <a:pos x="0" y="14"/>
                  </a:cxn>
                  <a:cxn ang="0">
                    <a:pos x="14" y="27"/>
                  </a:cxn>
                  <a:cxn ang="0">
                    <a:pos x="27" y="13"/>
                  </a:cxn>
                </a:cxnLst>
                <a:rect l="0" t="0" r="r" b="b"/>
                <a:pathLst>
                  <a:path w="27" h="27">
                    <a:moveTo>
                      <a:pt x="27" y="13"/>
                    </a:moveTo>
                    <a:cubicBezTo>
                      <a:pt x="27" y="6"/>
                      <a:pt x="21" y="0"/>
                      <a:pt x="14" y="0"/>
                    </a:cubicBezTo>
                    <a:cubicBezTo>
                      <a:pt x="6" y="0"/>
                      <a:pt x="0" y="6"/>
                      <a:pt x="0" y="14"/>
                    </a:cubicBezTo>
                    <a:cubicBezTo>
                      <a:pt x="1" y="21"/>
                      <a:pt x="7" y="27"/>
                      <a:pt x="14" y="27"/>
                    </a:cubicBezTo>
                    <a:cubicBezTo>
                      <a:pt x="22" y="27"/>
                      <a:pt x="27" y="21"/>
                      <a:pt x="27" y="13"/>
                    </a:cubicBezTo>
                    <a:close/>
                  </a:path>
                </a:pathLst>
              </a:custGeom>
              <a:noFill/>
              <a:ln w="22225" cap="flat">
                <a:solidFill>
                  <a:srgbClr val="A2DCE4"/>
                </a:solidFill>
                <a:prstDash val="solid"/>
                <a:miter lim="800000"/>
                <a:headEnd/>
                <a:tailEnd/>
              </a:ln>
            </p:spPr>
            <p:txBody>
              <a:bodyPr/>
              <a:lstStyle/>
              <a:p>
                <a:endParaRPr lang="cs-CZ"/>
              </a:p>
            </p:txBody>
          </p:sp>
          <p:sp>
            <p:nvSpPr>
              <p:cNvPr id="81313" name="Line 417"/>
              <p:cNvSpPr>
                <a:spLocks noChangeShapeType="1"/>
              </p:cNvSpPr>
              <p:nvPr/>
            </p:nvSpPr>
            <p:spPr bwMode="auto">
              <a:xfrm>
                <a:off x="2716" y="1623"/>
                <a:ext cx="7" cy="78"/>
              </a:xfrm>
              <a:prstGeom prst="line">
                <a:avLst/>
              </a:prstGeom>
              <a:noFill/>
              <a:ln w="22225">
                <a:solidFill>
                  <a:srgbClr val="A2DCE4"/>
                </a:solidFill>
                <a:miter lim="800000"/>
                <a:headEnd/>
                <a:tailEnd/>
              </a:ln>
            </p:spPr>
            <p:txBody>
              <a:bodyPr/>
              <a:lstStyle/>
              <a:p>
                <a:endParaRPr lang="cs-CZ"/>
              </a:p>
            </p:txBody>
          </p:sp>
          <p:sp>
            <p:nvSpPr>
              <p:cNvPr id="81314" name="Line 418"/>
              <p:cNvSpPr>
                <a:spLocks noChangeShapeType="1"/>
              </p:cNvSpPr>
              <p:nvPr/>
            </p:nvSpPr>
            <p:spPr bwMode="auto">
              <a:xfrm>
                <a:off x="2740" y="1623"/>
                <a:ext cx="7" cy="76"/>
              </a:xfrm>
              <a:prstGeom prst="line">
                <a:avLst/>
              </a:prstGeom>
              <a:noFill/>
              <a:ln w="22225">
                <a:solidFill>
                  <a:srgbClr val="A2DCE4"/>
                </a:solidFill>
                <a:miter lim="800000"/>
                <a:headEnd/>
                <a:tailEnd/>
              </a:ln>
            </p:spPr>
            <p:txBody>
              <a:bodyPr/>
              <a:lstStyle/>
              <a:p>
                <a:endParaRPr lang="cs-CZ"/>
              </a:p>
            </p:txBody>
          </p:sp>
          <p:sp>
            <p:nvSpPr>
              <p:cNvPr id="81315" name="Freeform 419"/>
              <p:cNvSpPr>
                <a:spLocks/>
              </p:cNvSpPr>
              <p:nvPr/>
            </p:nvSpPr>
            <p:spPr bwMode="auto">
              <a:xfrm>
                <a:off x="2615" y="1562"/>
                <a:ext cx="63" cy="64"/>
              </a:xfrm>
              <a:custGeom>
                <a:avLst/>
                <a:gdLst/>
                <a:ahLst/>
                <a:cxnLst>
                  <a:cxn ang="0">
                    <a:pos x="27" y="13"/>
                  </a:cxn>
                  <a:cxn ang="0">
                    <a:pos x="13" y="0"/>
                  </a:cxn>
                  <a:cxn ang="0">
                    <a:pos x="0" y="14"/>
                  </a:cxn>
                  <a:cxn ang="0">
                    <a:pos x="14" y="27"/>
                  </a:cxn>
                  <a:cxn ang="0">
                    <a:pos x="27" y="13"/>
                  </a:cxn>
                </a:cxnLst>
                <a:rect l="0" t="0" r="r" b="b"/>
                <a:pathLst>
                  <a:path w="27" h="27">
                    <a:moveTo>
                      <a:pt x="27" y="13"/>
                    </a:moveTo>
                    <a:cubicBezTo>
                      <a:pt x="27" y="5"/>
                      <a:pt x="20" y="0"/>
                      <a:pt x="13" y="0"/>
                    </a:cubicBezTo>
                    <a:cubicBezTo>
                      <a:pt x="6" y="0"/>
                      <a:pt x="0" y="6"/>
                      <a:pt x="0" y="14"/>
                    </a:cubicBezTo>
                    <a:cubicBezTo>
                      <a:pt x="0" y="21"/>
                      <a:pt x="6" y="27"/>
                      <a:pt x="14" y="27"/>
                    </a:cubicBezTo>
                    <a:cubicBezTo>
                      <a:pt x="21" y="26"/>
                      <a:pt x="27" y="20"/>
                      <a:pt x="27" y="13"/>
                    </a:cubicBezTo>
                    <a:close/>
                  </a:path>
                </a:pathLst>
              </a:custGeom>
              <a:noFill/>
              <a:ln w="22225" cap="flat">
                <a:solidFill>
                  <a:srgbClr val="A2DCE4"/>
                </a:solidFill>
                <a:prstDash val="solid"/>
                <a:miter lim="800000"/>
                <a:headEnd/>
                <a:tailEnd/>
              </a:ln>
            </p:spPr>
            <p:txBody>
              <a:bodyPr/>
              <a:lstStyle/>
              <a:p>
                <a:endParaRPr lang="cs-CZ"/>
              </a:p>
            </p:txBody>
          </p:sp>
          <p:sp>
            <p:nvSpPr>
              <p:cNvPr id="81316" name="Line 420"/>
              <p:cNvSpPr>
                <a:spLocks noChangeShapeType="1"/>
              </p:cNvSpPr>
              <p:nvPr/>
            </p:nvSpPr>
            <p:spPr bwMode="auto">
              <a:xfrm>
                <a:off x="2636" y="1626"/>
                <a:ext cx="9" cy="75"/>
              </a:xfrm>
              <a:prstGeom prst="line">
                <a:avLst/>
              </a:prstGeom>
              <a:noFill/>
              <a:ln w="22225">
                <a:solidFill>
                  <a:srgbClr val="A2DCE4"/>
                </a:solidFill>
                <a:miter lim="800000"/>
                <a:headEnd/>
                <a:tailEnd/>
              </a:ln>
            </p:spPr>
            <p:txBody>
              <a:bodyPr/>
              <a:lstStyle/>
              <a:p>
                <a:endParaRPr lang="cs-CZ"/>
              </a:p>
            </p:txBody>
          </p:sp>
          <p:sp>
            <p:nvSpPr>
              <p:cNvPr id="81317" name="Line 421"/>
              <p:cNvSpPr>
                <a:spLocks noChangeShapeType="1"/>
              </p:cNvSpPr>
              <p:nvPr/>
            </p:nvSpPr>
            <p:spPr bwMode="auto">
              <a:xfrm>
                <a:off x="2660" y="1623"/>
                <a:ext cx="9" cy="78"/>
              </a:xfrm>
              <a:prstGeom prst="line">
                <a:avLst/>
              </a:prstGeom>
              <a:noFill/>
              <a:ln w="22225">
                <a:solidFill>
                  <a:srgbClr val="A2DCE4"/>
                </a:solidFill>
                <a:miter lim="800000"/>
                <a:headEnd/>
                <a:tailEnd/>
              </a:ln>
            </p:spPr>
            <p:txBody>
              <a:bodyPr/>
              <a:lstStyle/>
              <a:p>
                <a:endParaRPr lang="cs-CZ"/>
              </a:p>
            </p:txBody>
          </p:sp>
          <p:sp>
            <p:nvSpPr>
              <p:cNvPr id="81318" name="Freeform 422"/>
              <p:cNvSpPr>
                <a:spLocks/>
              </p:cNvSpPr>
              <p:nvPr/>
            </p:nvSpPr>
            <p:spPr bwMode="auto">
              <a:xfrm>
                <a:off x="2534" y="1564"/>
                <a:ext cx="67" cy="64"/>
              </a:xfrm>
              <a:custGeom>
                <a:avLst/>
                <a:gdLst/>
                <a:ahLst/>
                <a:cxnLst>
                  <a:cxn ang="0">
                    <a:pos x="27" y="13"/>
                  </a:cxn>
                  <a:cxn ang="0">
                    <a:pos x="13" y="0"/>
                  </a:cxn>
                  <a:cxn ang="0">
                    <a:pos x="1" y="14"/>
                  </a:cxn>
                  <a:cxn ang="0">
                    <a:pos x="15" y="27"/>
                  </a:cxn>
                  <a:cxn ang="0">
                    <a:pos x="27" y="13"/>
                  </a:cxn>
                </a:cxnLst>
                <a:rect l="0" t="0" r="r" b="b"/>
                <a:pathLst>
                  <a:path w="28" h="27">
                    <a:moveTo>
                      <a:pt x="27" y="13"/>
                    </a:moveTo>
                    <a:cubicBezTo>
                      <a:pt x="27" y="6"/>
                      <a:pt x="21" y="0"/>
                      <a:pt x="13" y="0"/>
                    </a:cubicBezTo>
                    <a:cubicBezTo>
                      <a:pt x="6" y="0"/>
                      <a:pt x="0" y="7"/>
                      <a:pt x="1" y="14"/>
                    </a:cubicBezTo>
                    <a:cubicBezTo>
                      <a:pt x="1" y="21"/>
                      <a:pt x="7" y="27"/>
                      <a:pt x="15" y="27"/>
                    </a:cubicBezTo>
                    <a:cubicBezTo>
                      <a:pt x="22" y="27"/>
                      <a:pt x="28" y="20"/>
                      <a:pt x="27" y="13"/>
                    </a:cubicBezTo>
                    <a:close/>
                  </a:path>
                </a:pathLst>
              </a:custGeom>
              <a:noFill/>
              <a:ln w="22225" cap="flat">
                <a:solidFill>
                  <a:srgbClr val="A2DCE4"/>
                </a:solidFill>
                <a:prstDash val="solid"/>
                <a:miter lim="800000"/>
                <a:headEnd/>
                <a:tailEnd/>
              </a:ln>
            </p:spPr>
            <p:txBody>
              <a:bodyPr/>
              <a:lstStyle/>
              <a:p>
                <a:endParaRPr lang="cs-CZ"/>
              </a:p>
            </p:txBody>
          </p:sp>
          <p:sp>
            <p:nvSpPr>
              <p:cNvPr id="81319" name="Line 423"/>
              <p:cNvSpPr>
                <a:spLocks noChangeShapeType="1"/>
              </p:cNvSpPr>
              <p:nvPr/>
            </p:nvSpPr>
            <p:spPr bwMode="auto">
              <a:xfrm>
                <a:off x="2558" y="1628"/>
                <a:ext cx="9" cy="78"/>
              </a:xfrm>
              <a:prstGeom prst="line">
                <a:avLst/>
              </a:prstGeom>
              <a:noFill/>
              <a:ln w="22225">
                <a:solidFill>
                  <a:srgbClr val="A2DCE4"/>
                </a:solidFill>
                <a:miter lim="800000"/>
                <a:headEnd/>
                <a:tailEnd/>
              </a:ln>
            </p:spPr>
            <p:txBody>
              <a:bodyPr/>
              <a:lstStyle/>
              <a:p>
                <a:endParaRPr lang="cs-CZ"/>
              </a:p>
            </p:txBody>
          </p:sp>
          <p:sp>
            <p:nvSpPr>
              <p:cNvPr id="81320" name="Line 424"/>
              <p:cNvSpPr>
                <a:spLocks noChangeShapeType="1"/>
              </p:cNvSpPr>
              <p:nvPr/>
            </p:nvSpPr>
            <p:spPr bwMode="auto">
              <a:xfrm>
                <a:off x="2582" y="1628"/>
                <a:ext cx="9" cy="76"/>
              </a:xfrm>
              <a:prstGeom prst="line">
                <a:avLst/>
              </a:prstGeom>
              <a:noFill/>
              <a:ln w="22225">
                <a:solidFill>
                  <a:srgbClr val="A2DCE4"/>
                </a:solidFill>
                <a:miter lim="800000"/>
                <a:headEnd/>
                <a:tailEnd/>
              </a:ln>
            </p:spPr>
            <p:txBody>
              <a:bodyPr/>
              <a:lstStyle/>
              <a:p>
                <a:endParaRPr lang="cs-CZ"/>
              </a:p>
            </p:txBody>
          </p:sp>
          <p:sp>
            <p:nvSpPr>
              <p:cNvPr id="81321" name="Freeform 425"/>
              <p:cNvSpPr>
                <a:spLocks/>
              </p:cNvSpPr>
              <p:nvPr/>
            </p:nvSpPr>
            <p:spPr bwMode="auto">
              <a:xfrm>
                <a:off x="2456" y="1567"/>
                <a:ext cx="64" cy="66"/>
              </a:xfrm>
              <a:custGeom>
                <a:avLst/>
                <a:gdLst/>
                <a:ahLst/>
                <a:cxnLst>
                  <a:cxn ang="0">
                    <a:pos x="27" y="13"/>
                  </a:cxn>
                  <a:cxn ang="0">
                    <a:pos x="13" y="1"/>
                  </a:cxn>
                  <a:cxn ang="0">
                    <a:pos x="0" y="15"/>
                  </a:cxn>
                  <a:cxn ang="0">
                    <a:pos x="14" y="27"/>
                  </a:cxn>
                  <a:cxn ang="0">
                    <a:pos x="27" y="13"/>
                  </a:cxn>
                </a:cxnLst>
                <a:rect l="0" t="0" r="r" b="b"/>
                <a:pathLst>
                  <a:path w="27" h="28">
                    <a:moveTo>
                      <a:pt x="27" y="13"/>
                    </a:moveTo>
                    <a:cubicBezTo>
                      <a:pt x="27" y="6"/>
                      <a:pt x="20" y="0"/>
                      <a:pt x="13" y="1"/>
                    </a:cubicBezTo>
                    <a:cubicBezTo>
                      <a:pt x="5" y="1"/>
                      <a:pt x="0" y="7"/>
                      <a:pt x="0" y="15"/>
                    </a:cubicBezTo>
                    <a:cubicBezTo>
                      <a:pt x="1" y="22"/>
                      <a:pt x="7" y="28"/>
                      <a:pt x="14" y="27"/>
                    </a:cubicBezTo>
                    <a:cubicBezTo>
                      <a:pt x="22" y="27"/>
                      <a:pt x="27" y="21"/>
                      <a:pt x="27" y="13"/>
                    </a:cubicBezTo>
                    <a:close/>
                  </a:path>
                </a:pathLst>
              </a:custGeom>
              <a:noFill/>
              <a:ln w="22225" cap="flat">
                <a:solidFill>
                  <a:srgbClr val="A2DCE4"/>
                </a:solidFill>
                <a:prstDash val="solid"/>
                <a:miter lim="800000"/>
                <a:headEnd/>
                <a:tailEnd/>
              </a:ln>
            </p:spPr>
            <p:txBody>
              <a:bodyPr/>
              <a:lstStyle/>
              <a:p>
                <a:endParaRPr lang="cs-CZ"/>
              </a:p>
            </p:txBody>
          </p:sp>
          <p:sp>
            <p:nvSpPr>
              <p:cNvPr id="81322" name="Line 426"/>
              <p:cNvSpPr>
                <a:spLocks noChangeShapeType="1"/>
              </p:cNvSpPr>
              <p:nvPr/>
            </p:nvSpPr>
            <p:spPr bwMode="auto">
              <a:xfrm>
                <a:off x="2480" y="1633"/>
                <a:ext cx="10" cy="75"/>
              </a:xfrm>
              <a:prstGeom prst="line">
                <a:avLst/>
              </a:prstGeom>
              <a:noFill/>
              <a:ln w="22225">
                <a:solidFill>
                  <a:srgbClr val="A2DCE4"/>
                </a:solidFill>
                <a:miter lim="800000"/>
                <a:headEnd/>
                <a:tailEnd/>
              </a:ln>
            </p:spPr>
            <p:txBody>
              <a:bodyPr/>
              <a:lstStyle/>
              <a:p>
                <a:endParaRPr lang="cs-CZ"/>
              </a:p>
            </p:txBody>
          </p:sp>
          <p:sp>
            <p:nvSpPr>
              <p:cNvPr id="81323" name="Line 427"/>
              <p:cNvSpPr>
                <a:spLocks noChangeShapeType="1"/>
              </p:cNvSpPr>
              <p:nvPr/>
            </p:nvSpPr>
            <p:spPr bwMode="auto">
              <a:xfrm>
                <a:off x="2504" y="1630"/>
                <a:ext cx="9" cy="78"/>
              </a:xfrm>
              <a:prstGeom prst="line">
                <a:avLst/>
              </a:prstGeom>
              <a:noFill/>
              <a:ln w="22225">
                <a:solidFill>
                  <a:srgbClr val="A2DCE4"/>
                </a:solidFill>
                <a:miter lim="800000"/>
                <a:headEnd/>
                <a:tailEnd/>
              </a:ln>
            </p:spPr>
            <p:txBody>
              <a:bodyPr/>
              <a:lstStyle/>
              <a:p>
                <a:endParaRPr lang="cs-CZ"/>
              </a:p>
            </p:txBody>
          </p:sp>
          <p:sp>
            <p:nvSpPr>
              <p:cNvPr id="81324" name="Freeform 428"/>
              <p:cNvSpPr>
                <a:spLocks/>
              </p:cNvSpPr>
              <p:nvPr/>
            </p:nvSpPr>
            <p:spPr bwMode="auto">
              <a:xfrm>
                <a:off x="2376" y="1571"/>
                <a:ext cx="66" cy="66"/>
              </a:xfrm>
              <a:custGeom>
                <a:avLst/>
                <a:gdLst/>
                <a:ahLst/>
                <a:cxnLst>
                  <a:cxn ang="0">
                    <a:pos x="28" y="13"/>
                  </a:cxn>
                  <a:cxn ang="0">
                    <a:pos x="13" y="1"/>
                  </a:cxn>
                  <a:cxn ang="0">
                    <a:pos x="1" y="15"/>
                  </a:cxn>
                  <a:cxn ang="0">
                    <a:pos x="15" y="27"/>
                  </a:cxn>
                  <a:cxn ang="0">
                    <a:pos x="28" y="13"/>
                  </a:cxn>
                </a:cxnLst>
                <a:rect l="0" t="0" r="r" b="b"/>
                <a:pathLst>
                  <a:path w="28" h="28">
                    <a:moveTo>
                      <a:pt x="28" y="13"/>
                    </a:moveTo>
                    <a:cubicBezTo>
                      <a:pt x="27" y="6"/>
                      <a:pt x="21" y="0"/>
                      <a:pt x="13" y="1"/>
                    </a:cubicBezTo>
                    <a:cubicBezTo>
                      <a:pt x="6" y="1"/>
                      <a:pt x="0" y="7"/>
                      <a:pt x="1" y="15"/>
                    </a:cubicBezTo>
                    <a:cubicBezTo>
                      <a:pt x="1" y="22"/>
                      <a:pt x="8" y="28"/>
                      <a:pt x="15" y="27"/>
                    </a:cubicBezTo>
                    <a:cubicBezTo>
                      <a:pt x="22" y="27"/>
                      <a:pt x="28" y="20"/>
                      <a:pt x="28" y="13"/>
                    </a:cubicBezTo>
                    <a:close/>
                  </a:path>
                </a:pathLst>
              </a:custGeom>
              <a:noFill/>
              <a:ln w="22225" cap="flat">
                <a:solidFill>
                  <a:srgbClr val="A2DCE4"/>
                </a:solidFill>
                <a:prstDash val="solid"/>
                <a:miter lim="800000"/>
                <a:headEnd/>
                <a:tailEnd/>
              </a:ln>
            </p:spPr>
            <p:txBody>
              <a:bodyPr/>
              <a:lstStyle/>
              <a:p>
                <a:endParaRPr lang="cs-CZ"/>
              </a:p>
            </p:txBody>
          </p:sp>
          <p:sp>
            <p:nvSpPr>
              <p:cNvPr id="81325" name="Line 429"/>
              <p:cNvSpPr>
                <a:spLocks noChangeShapeType="1"/>
              </p:cNvSpPr>
              <p:nvPr/>
            </p:nvSpPr>
            <p:spPr bwMode="auto">
              <a:xfrm>
                <a:off x="2402" y="1637"/>
                <a:ext cx="10" cy="76"/>
              </a:xfrm>
              <a:prstGeom prst="line">
                <a:avLst/>
              </a:prstGeom>
              <a:noFill/>
              <a:ln w="22225">
                <a:solidFill>
                  <a:srgbClr val="A2DCE4"/>
                </a:solidFill>
                <a:miter lim="800000"/>
                <a:headEnd/>
                <a:tailEnd/>
              </a:ln>
            </p:spPr>
            <p:txBody>
              <a:bodyPr/>
              <a:lstStyle/>
              <a:p>
                <a:endParaRPr lang="cs-CZ"/>
              </a:p>
            </p:txBody>
          </p:sp>
          <p:sp>
            <p:nvSpPr>
              <p:cNvPr id="81326" name="Line 430"/>
              <p:cNvSpPr>
                <a:spLocks noChangeShapeType="1"/>
              </p:cNvSpPr>
              <p:nvPr/>
            </p:nvSpPr>
            <p:spPr bwMode="auto">
              <a:xfrm>
                <a:off x="2423" y="1635"/>
                <a:ext cx="12" cy="78"/>
              </a:xfrm>
              <a:prstGeom prst="line">
                <a:avLst/>
              </a:prstGeom>
              <a:noFill/>
              <a:ln w="22225">
                <a:solidFill>
                  <a:srgbClr val="A2DCE4"/>
                </a:solidFill>
                <a:miter lim="800000"/>
                <a:headEnd/>
                <a:tailEnd/>
              </a:ln>
            </p:spPr>
            <p:txBody>
              <a:bodyPr/>
              <a:lstStyle/>
              <a:p>
                <a:endParaRPr lang="cs-CZ"/>
              </a:p>
            </p:txBody>
          </p:sp>
          <p:sp>
            <p:nvSpPr>
              <p:cNvPr id="81327" name="Freeform 431"/>
              <p:cNvSpPr>
                <a:spLocks/>
              </p:cNvSpPr>
              <p:nvPr/>
            </p:nvSpPr>
            <p:spPr bwMode="auto">
              <a:xfrm>
                <a:off x="2298" y="1576"/>
                <a:ext cx="66" cy="66"/>
              </a:xfrm>
              <a:custGeom>
                <a:avLst/>
                <a:gdLst/>
                <a:ahLst/>
                <a:cxnLst>
                  <a:cxn ang="0">
                    <a:pos x="27" y="13"/>
                  </a:cxn>
                  <a:cxn ang="0">
                    <a:pos x="13" y="1"/>
                  </a:cxn>
                  <a:cxn ang="0">
                    <a:pos x="0" y="15"/>
                  </a:cxn>
                  <a:cxn ang="0">
                    <a:pos x="15" y="28"/>
                  </a:cxn>
                  <a:cxn ang="0">
                    <a:pos x="27" y="13"/>
                  </a:cxn>
                </a:cxnLst>
                <a:rect l="0" t="0" r="r" b="b"/>
                <a:pathLst>
                  <a:path w="28" h="28">
                    <a:moveTo>
                      <a:pt x="27" y="13"/>
                    </a:moveTo>
                    <a:cubicBezTo>
                      <a:pt x="27" y="6"/>
                      <a:pt x="20" y="0"/>
                      <a:pt x="13" y="1"/>
                    </a:cubicBezTo>
                    <a:cubicBezTo>
                      <a:pt x="5" y="1"/>
                      <a:pt x="0" y="8"/>
                      <a:pt x="0" y="15"/>
                    </a:cubicBezTo>
                    <a:cubicBezTo>
                      <a:pt x="1" y="23"/>
                      <a:pt x="7" y="28"/>
                      <a:pt x="15" y="28"/>
                    </a:cubicBezTo>
                    <a:cubicBezTo>
                      <a:pt x="22" y="27"/>
                      <a:pt x="28" y="21"/>
                      <a:pt x="27" y="13"/>
                    </a:cubicBezTo>
                    <a:close/>
                  </a:path>
                </a:pathLst>
              </a:custGeom>
              <a:noFill/>
              <a:ln w="22225" cap="flat">
                <a:solidFill>
                  <a:srgbClr val="A2DCE4"/>
                </a:solidFill>
                <a:prstDash val="solid"/>
                <a:miter lim="800000"/>
                <a:headEnd/>
                <a:tailEnd/>
              </a:ln>
            </p:spPr>
            <p:txBody>
              <a:bodyPr/>
              <a:lstStyle/>
              <a:p>
                <a:endParaRPr lang="cs-CZ"/>
              </a:p>
            </p:txBody>
          </p:sp>
          <p:sp>
            <p:nvSpPr>
              <p:cNvPr id="81328" name="Line 432"/>
              <p:cNvSpPr>
                <a:spLocks noChangeShapeType="1"/>
              </p:cNvSpPr>
              <p:nvPr/>
            </p:nvSpPr>
            <p:spPr bwMode="auto">
              <a:xfrm>
                <a:off x="2322" y="1642"/>
                <a:ext cx="12" cy="76"/>
              </a:xfrm>
              <a:prstGeom prst="line">
                <a:avLst/>
              </a:prstGeom>
              <a:noFill/>
              <a:ln w="22225">
                <a:solidFill>
                  <a:srgbClr val="A2DCE4"/>
                </a:solidFill>
                <a:miter lim="800000"/>
                <a:headEnd/>
                <a:tailEnd/>
              </a:ln>
            </p:spPr>
            <p:txBody>
              <a:bodyPr/>
              <a:lstStyle/>
              <a:p>
                <a:endParaRPr lang="cs-CZ"/>
              </a:p>
            </p:txBody>
          </p:sp>
          <p:sp>
            <p:nvSpPr>
              <p:cNvPr id="81329" name="Line 433"/>
              <p:cNvSpPr>
                <a:spLocks noChangeShapeType="1"/>
              </p:cNvSpPr>
              <p:nvPr/>
            </p:nvSpPr>
            <p:spPr bwMode="auto">
              <a:xfrm>
                <a:off x="2345" y="1640"/>
                <a:ext cx="12" cy="78"/>
              </a:xfrm>
              <a:prstGeom prst="line">
                <a:avLst/>
              </a:prstGeom>
              <a:noFill/>
              <a:ln w="22225">
                <a:solidFill>
                  <a:srgbClr val="A2DCE4"/>
                </a:solidFill>
                <a:miter lim="800000"/>
                <a:headEnd/>
                <a:tailEnd/>
              </a:ln>
            </p:spPr>
            <p:txBody>
              <a:bodyPr/>
              <a:lstStyle/>
              <a:p>
                <a:endParaRPr lang="cs-CZ"/>
              </a:p>
            </p:txBody>
          </p:sp>
          <p:sp>
            <p:nvSpPr>
              <p:cNvPr id="81330" name="Freeform 434"/>
              <p:cNvSpPr>
                <a:spLocks/>
              </p:cNvSpPr>
              <p:nvPr/>
            </p:nvSpPr>
            <p:spPr bwMode="auto">
              <a:xfrm>
                <a:off x="2218" y="1583"/>
                <a:ext cx="66" cy="66"/>
              </a:xfrm>
              <a:custGeom>
                <a:avLst/>
                <a:gdLst/>
                <a:ahLst/>
                <a:cxnLst>
                  <a:cxn ang="0">
                    <a:pos x="28" y="13"/>
                  </a:cxn>
                  <a:cxn ang="0">
                    <a:pos x="13" y="0"/>
                  </a:cxn>
                  <a:cxn ang="0">
                    <a:pos x="1" y="15"/>
                  </a:cxn>
                  <a:cxn ang="0">
                    <a:pos x="15" y="27"/>
                  </a:cxn>
                  <a:cxn ang="0">
                    <a:pos x="28" y="13"/>
                  </a:cxn>
                </a:cxnLst>
                <a:rect l="0" t="0" r="r" b="b"/>
                <a:pathLst>
                  <a:path w="28" h="28">
                    <a:moveTo>
                      <a:pt x="28" y="13"/>
                    </a:moveTo>
                    <a:cubicBezTo>
                      <a:pt x="27" y="5"/>
                      <a:pt x="21" y="0"/>
                      <a:pt x="13" y="0"/>
                    </a:cubicBezTo>
                    <a:cubicBezTo>
                      <a:pt x="6" y="1"/>
                      <a:pt x="0" y="8"/>
                      <a:pt x="1" y="15"/>
                    </a:cubicBezTo>
                    <a:cubicBezTo>
                      <a:pt x="2" y="22"/>
                      <a:pt x="8" y="28"/>
                      <a:pt x="15" y="27"/>
                    </a:cubicBezTo>
                    <a:cubicBezTo>
                      <a:pt x="23" y="27"/>
                      <a:pt x="28" y="20"/>
                      <a:pt x="28" y="13"/>
                    </a:cubicBezTo>
                    <a:close/>
                  </a:path>
                </a:pathLst>
              </a:custGeom>
              <a:noFill/>
              <a:ln w="22225" cap="flat">
                <a:solidFill>
                  <a:srgbClr val="A2DCE4"/>
                </a:solidFill>
                <a:prstDash val="solid"/>
                <a:miter lim="800000"/>
                <a:headEnd/>
                <a:tailEnd/>
              </a:ln>
            </p:spPr>
            <p:txBody>
              <a:bodyPr/>
              <a:lstStyle/>
              <a:p>
                <a:endParaRPr lang="cs-CZ"/>
              </a:p>
            </p:txBody>
          </p:sp>
          <p:sp>
            <p:nvSpPr>
              <p:cNvPr id="81331" name="Line 435"/>
              <p:cNvSpPr>
                <a:spLocks noChangeShapeType="1"/>
              </p:cNvSpPr>
              <p:nvPr/>
            </p:nvSpPr>
            <p:spPr bwMode="auto">
              <a:xfrm>
                <a:off x="2244" y="1647"/>
                <a:ext cx="12" cy="78"/>
              </a:xfrm>
              <a:prstGeom prst="line">
                <a:avLst/>
              </a:prstGeom>
              <a:noFill/>
              <a:ln w="22225">
                <a:solidFill>
                  <a:srgbClr val="A2DCE4"/>
                </a:solidFill>
                <a:miter lim="800000"/>
                <a:headEnd/>
                <a:tailEnd/>
              </a:ln>
            </p:spPr>
            <p:txBody>
              <a:bodyPr/>
              <a:lstStyle/>
              <a:p>
                <a:endParaRPr lang="cs-CZ"/>
              </a:p>
            </p:txBody>
          </p:sp>
          <p:sp>
            <p:nvSpPr>
              <p:cNvPr id="81332" name="Line 436"/>
              <p:cNvSpPr>
                <a:spLocks noChangeShapeType="1"/>
              </p:cNvSpPr>
              <p:nvPr/>
            </p:nvSpPr>
            <p:spPr bwMode="auto">
              <a:xfrm>
                <a:off x="2267" y="1647"/>
                <a:ext cx="12" cy="76"/>
              </a:xfrm>
              <a:prstGeom prst="line">
                <a:avLst/>
              </a:prstGeom>
              <a:noFill/>
              <a:ln w="22225">
                <a:solidFill>
                  <a:srgbClr val="A2DCE4"/>
                </a:solidFill>
                <a:miter lim="800000"/>
                <a:headEnd/>
                <a:tailEnd/>
              </a:ln>
            </p:spPr>
            <p:txBody>
              <a:bodyPr/>
              <a:lstStyle/>
              <a:p>
                <a:endParaRPr lang="cs-CZ"/>
              </a:p>
            </p:txBody>
          </p:sp>
          <p:sp>
            <p:nvSpPr>
              <p:cNvPr id="81333" name="Freeform 437"/>
              <p:cNvSpPr>
                <a:spLocks/>
              </p:cNvSpPr>
              <p:nvPr/>
            </p:nvSpPr>
            <p:spPr bwMode="auto">
              <a:xfrm>
                <a:off x="2140" y="1590"/>
                <a:ext cx="66" cy="66"/>
              </a:xfrm>
              <a:custGeom>
                <a:avLst/>
                <a:gdLst/>
                <a:ahLst/>
                <a:cxnLst>
                  <a:cxn ang="0">
                    <a:pos x="27" y="12"/>
                  </a:cxn>
                  <a:cxn ang="0">
                    <a:pos x="13" y="0"/>
                  </a:cxn>
                  <a:cxn ang="0">
                    <a:pos x="1" y="15"/>
                  </a:cxn>
                  <a:cxn ang="0">
                    <a:pos x="15" y="27"/>
                  </a:cxn>
                  <a:cxn ang="0">
                    <a:pos x="27" y="12"/>
                  </a:cxn>
                </a:cxnLst>
                <a:rect l="0" t="0" r="r" b="b"/>
                <a:pathLst>
                  <a:path w="28" h="28">
                    <a:moveTo>
                      <a:pt x="27" y="12"/>
                    </a:moveTo>
                    <a:cubicBezTo>
                      <a:pt x="27" y="5"/>
                      <a:pt x="20" y="0"/>
                      <a:pt x="13" y="0"/>
                    </a:cubicBezTo>
                    <a:cubicBezTo>
                      <a:pt x="5" y="1"/>
                      <a:pt x="0" y="8"/>
                      <a:pt x="1" y="15"/>
                    </a:cubicBezTo>
                    <a:cubicBezTo>
                      <a:pt x="1" y="22"/>
                      <a:pt x="8" y="28"/>
                      <a:pt x="15" y="27"/>
                    </a:cubicBezTo>
                    <a:cubicBezTo>
                      <a:pt x="23" y="26"/>
                      <a:pt x="28" y="20"/>
                      <a:pt x="27" y="12"/>
                    </a:cubicBezTo>
                    <a:close/>
                  </a:path>
                </a:pathLst>
              </a:custGeom>
              <a:noFill/>
              <a:ln w="22225" cap="flat">
                <a:solidFill>
                  <a:srgbClr val="A2DCE4"/>
                </a:solidFill>
                <a:prstDash val="solid"/>
                <a:miter lim="800000"/>
                <a:headEnd/>
                <a:tailEnd/>
              </a:ln>
            </p:spPr>
            <p:txBody>
              <a:bodyPr/>
              <a:lstStyle/>
              <a:p>
                <a:endParaRPr lang="cs-CZ"/>
              </a:p>
            </p:txBody>
          </p:sp>
          <p:sp>
            <p:nvSpPr>
              <p:cNvPr id="81334" name="Line 438"/>
              <p:cNvSpPr>
                <a:spLocks noChangeShapeType="1"/>
              </p:cNvSpPr>
              <p:nvPr/>
            </p:nvSpPr>
            <p:spPr bwMode="auto">
              <a:xfrm>
                <a:off x="2166" y="1654"/>
                <a:ext cx="12" cy="78"/>
              </a:xfrm>
              <a:prstGeom prst="line">
                <a:avLst/>
              </a:prstGeom>
              <a:noFill/>
              <a:ln w="22225">
                <a:solidFill>
                  <a:srgbClr val="A2DCE4"/>
                </a:solidFill>
                <a:miter lim="800000"/>
                <a:headEnd/>
                <a:tailEnd/>
              </a:ln>
            </p:spPr>
            <p:txBody>
              <a:bodyPr/>
              <a:lstStyle/>
              <a:p>
                <a:endParaRPr lang="cs-CZ"/>
              </a:p>
            </p:txBody>
          </p:sp>
          <p:sp>
            <p:nvSpPr>
              <p:cNvPr id="81335" name="Line 439"/>
              <p:cNvSpPr>
                <a:spLocks noChangeShapeType="1"/>
              </p:cNvSpPr>
              <p:nvPr/>
            </p:nvSpPr>
            <p:spPr bwMode="auto">
              <a:xfrm>
                <a:off x="2190" y="1652"/>
                <a:ext cx="11" cy="78"/>
              </a:xfrm>
              <a:prstGeom prst="line">
                <a:avLst/>
              </a:prstGeom>
              <a:noFill/>
              <a:ln w="22225">
                <a:solidFill>
                  <a:srgbClr val="A2DCE4"/>
                </a:solidFill>
                <a:miter lim="800000"/>
                <a:headEnd/>
                <a:tailEnd/>
              </a:ln>
            </p:spPr>
            <p:txBody>
              <a:bodyPr/>
              <a:lstStyle/>
              <a:p>
                <a:endParaRPr lang="cs-CZ"/>
              </a:p>
            </p:txBody>
          </p:sp>
          <p:sp>
            <p:nvSpPr>
              <p:cNvPr id="81336" name="Freeform 440"/>
              <p:cNvSpPr>
                <a:spLocks/>
              </p:cNvSpPr>
              <p:nvPr/>
            </p:nvSpPr>
            <p:spPr bwMode="auto">
              <a:xfrm>
                <a:off x="2062" y="1597"/>
                <a:ext cx="66" cy="66"/>
              </a:xfrm>
              <a:custGeom>
                <a:avLst/>
                <a:gdLst/>
                <a:ahLst/>
                <a:cxnLst>
                  <a:cxn ang="0">
                    <a:pos x="27" y="13"/>
                  </a:cxn>
                  <a:cxn ang="0">
                    <a:pos x="12" y="1"/>
                  </a:cxn>
                  <a:cxn ang="0">
                    <a:pos x="0" y="15"/>
                  </a:cxn>
                  <a:cxn ang="0">
                    <a:pos x="15" y="27"/>
                  </a:cxn>
                  <a:cxn ang="0">
                    <a:pos x="27" y="13"/>
                  </a:cxn>
                </a:cxnLst>
                <a:rect l="0" t="0" r="r" b="b"/>
                <a:pathLst>
                  <a:path w="28" h="28">
                    <a:moveTo>
                      <a:pt x="27" y="13"/>
                    </a:moveTo>
                    <a:cubicBezTo>
                      <a:pt x="26" y="5"/>
                      <a:pt x="20" y="0"/>
                      <a:pt x="12" y="1"/>
                    </a:cubicBezTo>
                    <a:cubicBezTo>
                      <a:pt x="5" y="1"/>
                      <a:pt x="0" y="8"/>
                      <a:pt x="0" y="15"/>
                    </a:cubicBezTo>
                    <a:cubicBezTo>
                      <a:pt x="1" y="23"/>
                      <a:pt x="8" y="28"/>
                      <a:pt x="15" y="27"/>
                    </a:cubicBezTo>
                    <a:cubicBezTo>
                      <a:pt x="22" y="27"/>
                      <a:pt x="28" y="20"/>
                      <a:pt x="27" y="13"/>
                    </a:cubicBezTo>
                    <a:close/>
                  </a:path>
                </a:pathLst>
              </a:custGeom>
              <a:noFill/>
              <a:ln w="22225" cap="flat">
                <a:solidFill>
                  <a:srgbClr val="A2DCE4"/>
                </a:solidFill>
                <a:prstDash val="solid"/>
                <a:miter lim="800000"/>
                <a:headEnd/>
                <a:tailEnd/>
              </a:ln>
            </p:spPr>
            <p:txBody>
              <a:bodyPr/>
              <a:lstStyle/>
              <a:p>
                <a:endParaRPr lang="cs-CZ"/>
              </a:p>
            </p:txBody>
          </p:sp>
          <p:sp>
            <p:nvSpPr>
              <p:cNvPr id="81337" name="Line 441"/>
              <p:cNvSpPr>
                <a:spLocks noChangeShapeType="1"/>
              </p:cNvSpPr>
              <p:nvPr/>
            </p:nvSpPr>
            <p:spPr bwMode="auto">
              <a:xfrm>
                <a:off x="2088" y="1663"/>
                <a:ext cx="12" cy="76"/>
              </a:xfrm>
              <a:prstGeom prst="line">
                <a:avLst/>
              </a:prstGeom>
              <a:noFill/>
              <a:ln w="22225">
                <a:solidFill>
                  <a:srgbClr val="A2DCE4"/>
                </a:solidFill>
                <a:miter lim="800000"/>
                <a:headEnd/>
                <a:tailEnd/>
              </a:ln>
            </p:spPr>
            <p:txBody>
              <a:bodyPr/>
              <a:lstStyle/>
              <a:p>
                <a:endParaRPr lang="cs-CZ"/>
              </a:p>
            </p:txBody>
          </p:sp>
          <p:sp>
            <p:nvSpPr>
              <p:cNvPr id="81338" name="Line 442"/>
              <p:cNvSpPr>
                <a:spLocks noChangeShapeType="1"/>
              </p:cNvSpPr>
              <p:nvPr/>
            </p:nvSpPr>
            <p:spPr bwMode="auto">
              <a:xfrm>
                <a:off x="2112" y="1661"/>
                <a:ext cx="11" cy="76"/>
              </a:xfrm>
              <a:prstGeom prst="line">
                <a:avLst/>
              </a:prstGeom>
              <a:noFill/>
              <a:ln w="22225">
                <a:solidFill>
                  <a:srgbClr val="A2DCE4"/>
                </a:solidFill>
                <a:miter lim="800000"/>
                <a:headEnd/>
                <a:tailEnd/>
              </a:ln>
            </p:spPr>
            <p:txBody>
              <a:bodyPr/>
              <a:lstStyle/>
              <a:p>
                <a:endParaRPr lang="cs-CZ"/>
              </a:p>
            </p:txBody>
          </p:sp>
          <p:sp>
            <p:nvSpPr>
              <p:cNvPr id="81339" name="Freeform 443"/>
              <p:cNvSpPr>
                <a:spLocks/>
              </p:cNvSpPr>
              <p:nvPr/>
            </p:nvSpPr>
            <p:spPr bwMode="auto">
              <a:xfrm>
                <a:off x="1982" y="1604"/>
                <a:ext cx="68" cy="69"/>
              </a:xfrm>
              <a:custGeom>
                <a:avLst/>
                <a:gdLst/>
                <a:ahLst/>
                <a:cxnLst>
                  <a:cxn ang="0">
                    <a:pos x="28" y="13"/>
                  </a:cxn>
                  <a:cxn ang="0">
                    <a:pos x="13" y="1"/>
                  </a:cxn>
                  <a:cxn ang="0">
                    <a:pos x="1" y="16"/>
                  </a:cxn>
                  <a:cxn ang="0">
                    <a:pos x="16" y="28"/>
                  </a:cxn>
                  <a:cxn ang="0">
                    <a:pos x="28" y="13"/>
                  </a:cxn>
                </a:cxnLst>
                <a:rect l="0" t="0" r="r" b="b"/>
                <a:pathLst>
                  <a:path w="29" h="29">
                    <a:moveTo>
                      <a:pt x="28" y="13"/>
                    </a:moveTo>
                    <a:cubicBezTo>
                      <a:pt x="27" y="6"/>
                      <a:pt x="20" y="0"/>
                      <a:pt x="13" y="1"/>
                    </a:cubicBezTo>
                    <a:cubicBezTo>
                      <a:pt x="6" y="2"/>
                      <a:pt x="0" y="9"/>
                      <a:pt x="1" y="16"/>
                    </a:cubicBezTo>
                    <a:cubicBezTo>
                      <a:pt x="2" y="24"/>
                      <a:pt x="9" y="29"/>
                      <a:pt x="16" y="28"/>
                    </a:cubicBezTo>
                    <a:cubicBezTo>
                      <a:pt x="23" y="27"/>
                      <a:pt x="29" y="21"/>
                      <a:pt x="28" y="13"/>
                    </a:cubicBezTo>
                    <a:close/>
                  </a:path>
                </a:pathLst>
              </a:custGeom>
              <a:noFill/>
              <a:ln w="22225" cap="flat">
                <a:solidFill>
                  <a:srgbClr val="A2DCE4"/>
                </a:solidFill>
                <a:prstDash val="solid"/>
                <a:miter lim="800000"/>
                <a:headEnd/>
                <a:tailEnd/>
              </a:ln>
            </p:spPr>
            <p:txBody>
              <a:bodyPr/>
              <a:lstStyle/>
              <a:p>
                <a:endParaRPr lang="cs-CZ"/>
              </a:p>
            </p:txBody>
          </p:sp>
          <p:sp>
            <p:nvSpPr>
              <p:cNvPr id="81340" name="Line 444"/>
              <p:cNvSpPr>
                <a:spLocks noChangeShapeType="1"/>
              </p:cNvSpPr>
              <p:nvPr/>
            </p:nvSpPr>
            <p:spPr bwMode="auto">
              <a:xfrm>
                <a:off x="2010" y="1671"/>
                <a:ext cx="14" cy="77"/>
              </a:xfrm>
              <a:prstGeom prst="line">
                <a:avLst/>
              </a:prstGeom>
              <a:noFill/>
              <a:ln w="22225">
                <a:solidFill>
                  <a:srgbClr val="A2DCE4"/>
                </a:solidFill>
                <a:miter lim="800000"/>
                <a:headEnd/>
                <a:tailEnd/>
              </a:ln>
            </p:spPr>
            <p:txBody>
              <a:bodyPr/>
              <a:lstStyle/>
              <a:p>
                <a:endParaRPr lang="cs-CZ"/>
              </a:p>
            </p:txBody>
          </p:sp>
          <p:sp>
            <p:nvSpPr>
              <p:cNvPr id="81341" name="Line 445"/>
              <p:cNvSpPr>
                <a:spLocks noChangeShapeType="1"/>
              </p:cNvSpPr>
              <p:nvPr/>
            </p:nvSpPr>
            <p:spPr bwMode="auto">
              <a:xfrm>
                <a:off x="2031" y="1668"/>
                <a:ext cx="17" cy="78"/>
              </a:xfrm>
              <a:prstGeom prst="line">
                <a:avLst/>
              </a:prstGeom>
              <a:noFill/>
              <a:ln w="22225">
                <a:solidFill>
                  <a:srgbClr val="A2DCE4"/>
                </a:solidFill>
                <a:miter lim="800000"/>
                <a:headEnd/>
                <a:tailEnd/>
              </a:ln>
            </p:spPr>
            <p:txBody>
              <a:bodyPr/>
              <a:lstStyle/>
              <a:p>
                <a:endParaRPr lang="cs-CZ"/>
              </a:p>
            </p:txBody>
          </p:sp>
          <p:sp>
            <p:nvSpPr>
              <p:cNvPr id="81342" name="Freeform 446"/>
              <p:cNvSpPr>
                <a:spLocks/>
              </p:cNvSpPr>
              <p:nvPr/>
            </p:nvSpPr>
            <p:spPr bwMode="auto">
              <a:xfrm>
                <a:off x="1904" y="1614"/>
                <a:ext cx="66" cy="68"/>
              </a:xfrm>
              <a:custGeom>
                <a:avLst/>
                <a:gdLst/>
                <a:ahLst/>
                <a:cxnLst>
                  <a:cxn ang="0">
                    <a:pos x="28" y="13"/>
                  </a:cxn>
                  <a:cxn ang="0">
                    <a:pos x="13" y="1"/>
                  </a:cxn>
                  <a:cxn ang="0">
                    <a:pos x="1" y="16"/>
                  </a:cxn>
                  <a:cxn ang="0">
                    <a:pos x="16" y="28"/>
                  </a:cxn>
                  <a:cxn ang="0">
                    <a:pos x="28" y="13"/>
                  </a:cxn>
                </a:cxnLst>
                <a:rect l="0" t="0" r="r" b="b"/>
                <a:pathLst>
                  <a:path w="28" h="29">
                    <a:moveTo>
                      <a:pt x="28" y="13"/>
                    </a:moveTo>
                    <a:cubicBezTo>
                      <a:pt x="27" y="6"/>
                      <a:pt x="20" y="0"/>
                      <a:pt x="13" y="1"/>
                    </a:cubicBezTo>
                    <a:cubicBezTo>
                      <a:pt x="5" y="2"/>
                      <a:pt x="0" y="9"/>
                      <a:pt x="1" y="16"/>
                    </a:cubicBezTo>
                    <a:cubicBezTo>
                      <a:pt x="2" y="24"/>
                      <a:pt x="9" y="29"/>
                      <a:pt x="16" y="28"/>
                    </a:cubicBezTo>
                    <a:cubicBezTo>
                      <a:pt x="23" y="27"/>
                      <a:pt x="28" y="20"/>
                      <a:pt x="28" y="13"/>
                    </a:cubicBezTo>
                    <a:close/>
                  </a:path>
                </a:pathLst>
              </a:custGeom>
              <a:noFill/>
              <a:ln w="22225" cap="flat">
                <a:solidFill>
                  <a:srgbClr val="A2DCE4"/>
                </a:solidFill>
                <a:prstDash val="solid"/>
                <a:miter lim="800000"/>
                <a:headEnd/>
                <a:tailEnd/>
              </a:ln>
            </p:spPr>
            <p:txBody>
              <a:bodyPr/>
              <a:lstStyle/>
              <a:p>
                <a:endParaRPr lang="cs-CZ"/>
              </a:p>
            </p:txBody>
          </p:sp>
          <p:sp>
            <p:nvSpPr>
              <p:cNvPr id="81343" name="Line 447"/>
              <p:cNvSpPr>
                <a:spLocks noChangeShapeType="1"/>
              </p:cNvSpPr>
              <p:nvPr/>
            </p:nvSpPr>
            <p:spPr bwMode="auto">
              <a:xfrm>
                <a:off x="1930" y="1680"/>
                <a:ext cx="16" cy="78"/>
              </a:xfrm>
              <a:prstGeom prst="line">
                <a:avLst/>
              </a:prstGeom>
              <a:noFill/>
              <a:ln w="22225">
                <a:solidFill>
                  <a:srgbClr val="A2DCE4"/>
                </a:solidFill>
                <a:miter lim="800000"/>
                <a:headEnd/>
                <a:tailEnd/>
              </a:ln>
            </p:spPr>
            <p:txBody>
              <a:bodyPr/>
              <a:lstStyle/>
              <a:p>
                <a:endParaRPr lang="cs-CZ"/>
              </a:p>
            </p:txBody>
          </p:sp>
          <p:sp>
            <p:nvSpPr>
              <p:cNvPr id="81344" name="Line 448"/>
              <p:cNvSpPr>
                <a:spLocks noChangeShapeType="1"/>
              </p:cNvSpPr>
              <p:nvPr/>
            </p:nvSpPr>
            <p:spPr bwMode="auto">
              <a:xfrm>
                <a:off x="1953" y="1678"/>
                <a:ext cx="17" cy="78"/>
              </a:xfrm>
              <a:prstGeom prst="line">
                <a:avLst/>
              </a:prstGeom>
              <a:noFill/>
              <a:ln w="22225">
                <a:solidFill>
                  <a:srgbClr val="A2DCE4"/>
                </a:solidFill>
                <a:miter lim="800000"/>
                <a:headEnd/>
                <a:tailEnd/>
              </a:ln>
            </p:spPr>
            <p:txBody>
              <a:bodyPr/>
              <a:lstStyle/>
              <a:p>
                <a:endParaRPr lang="cs-CZ"/>
              </a:p>
            </p:txBody>
          </p:sp>
          <p:sp>
            <p:nvSpPr>
              <p:cNvPr id="81345" name="Freeform 449"/>
              <p:cNvSpPr>
                <a:spLocks/>
              </p:cNvSpPr>
              <p:nvPr/>
            </p:nvSpPr>
            <p:spPr bwMode="auto">
              <a:xfrm>
                <a:off x="1826" y="1626"/>
                <a:ext cx="66" cy="66"/>
              </a:xfrm>
              <a:custGeom>
                <a:avLst/>
                <a:gdLst/>
                <a:ahLst/>
                <a:cxnLst>
                  <a:cxn ang="0">
                    <a:pos x="27" y="12"/>
                  </a:cxn>
                  <a:cxn ang="0">
                    <a:pos x="12" y="1"/>
                  </a:cxn>
                  <a:cxn ang="0">
                    <a:pos x="1" y="16"/>
                  </a:cxn>
                  <a:cxn ang="0">
                    <a:pos x="16" y="27"/>
                  </a:cxn>
                  <a:cxn ang="0">
                    <a:pos x="27" y="12"/>
                  </a:cxn>
                </a:cxnLst>
                <a:rect l="0" t="0" r="r" b="b"/>
                <a:pathLst>
                  <a:path w="28" h="28">
                    <a:moveTo>
                      <a:pt x="27" y="12"/>
                    </a:moveTo>
                    <a:cubicBezTo>
                      <a:pt x="26" y="5"/>
                      <a:pt x="20" y="0"/>
                      <a:pt x="12" y="1"/>
                    </a:cubicBezTo>
                    <a:cubicBezTo>
                      <a:pt x="5" y="2"/>
                      <a:pt x="0" y="9"/>
                      <a:pt x="1" y="16"/>
                    </a:cubicBezTo>
                    <a:cubicBezTo>
                      <a:pt x="2" y="23"/>
                      <a:pt x="8" y="28"/>
                      <a:pt x="16" y="27"/>
                    </a:cubicBezTo>
                    <a:cubicBezTo>
                      <a:pt x="23" y="26"/>
                      <a:pt x="28" y="20"/>
                      <a:pt x="27" y="12"/>
                    </a:cubicBezTo>
                    <a:close/>
                  </a:path>
                </a:pathLst>
              </a:custGeom>
              <a:noFill/>
              <a:ln w="22225" cap="flat">
                <a:solidFill>
                  <a:srgbClr val="A2DCE4"/>
                </a:solidFill>
                <a:prstDash val="solid"/>
                <a:miter lim="800000"/>
                <a:headEnd/>
                <a:tailEnd/>
              </a:ln>
            </p:spPr>
            <p:txBody>
              <a:bodyPr/>
              <a:lstStyle/>
              <a:p>
                <a:endParaRPr lang="cs-CZ"/>
              </a:p>
            </p:txBody>
          </p:sp>
          <p:sp>
            <p:nvSpPr>
              <p:cNvPr id="81346" name="Line 450"/>
              <p:cNvSpPr>
                <a:spLocks noChangeShapeType="1"/>
              </p:cNvSpPr>
              <p:nvPr/>
            </p:nvSpPr>
            <p:spPr bwMode="auto">
              <a:xfrm>
                <a:off x="1852" y="1692"/>
                <a:ext cx="16" cy="75"/>
              </a:xfrm>
              <a:prstGeom prst="line">
                <a:avLst/>
              </a:prstGeom>
              <a:noFill/>
              <a:ln w="22225">
                <a:solidFill>
                  <a:srgbClr val="A2DCE4"/>
                </a:solidFill>
                <a:miter lim="800000"/>
                <a:headEnd/>
                <a:tailEnd/>
              </a:ln>
            </p:spPr>
            <p:txBody>
              <a:bodyPr/>
              <a:lstStyle/>
              <a:p>
                <a:endParaRPr lang="cs-CZ"/>
              </a:p>
            </p:txBody>
          </p:sp>
          <p:sp>
            <p:nvSpPr>
              <p:cNvPr id="81347" name="Line 451"/>
              <p:cNvSpPr>
                <a:spLocks noChangeShapeType="1"/>
              </p:cNvSpPr>
              <p:nvPr/>
            </p:nvSpPr>
            <p:spPr bwMode="auto">
              <a:xfrm>
                <a:off x="1875" y="1687"/>
                <a:ext cx="17" cy="78"/>
              </a:xfrm>
              <a:prstGeom prst="line">
                <a:avLst/>
              </a:prstGeom>
              <a:noFill/>
              <a:ln w="22225">
                <a:solidFill>
                  <a:srgbClr val="A2DCE4"/>
                </a:solidFill>
                <a:miter lim="800000"/>
                <a:headEnd/>
                <a:tailEnd/>
              </a:ln>
            </p:spPr>
            <p:txBody>
              <a:bodyPr/>
              <a:lstStyle/>
              <a:p>
                <a:endParaRPr lang="cs-CZ"/>
              </a:p>
            </p:txBody>
          </p:sp>
          <p:sp>
            <p:nvSpPr>
              <p:cNvPr id="81348" name="Freeform 452"/>
              <p:cNvSpPr>
                <a:spLocks/>
              </p:cNvSpPr>
              <p:nvPr/>
            </p:nvSpPr>
            <p:spPr bwMode="auto">
              <a:xfrm>
                <a:off x="1748" y="1635"/>
                <a:ext cx="66" cy="69"/>
              </a:xfrm>
              <a:custGeom>
                <a:avLst/>
                <a:gdLst/>
                <a:ahLst/>
                <a:cxnLst>
                  <a:cxn ang="0">
                    <a:pos x="27" y="13"/>
                  </a:cxn>
                  <a:cxn ang="0">
                    <a:pos x="12" y="1"/>
                  </a:cxn>
                  <a:cxn ang="0">
                    <a:pos x="1" y="17"/>
                  </a:cxn>
                  <a:cxn ang="0">
                    <a:pos x="16" y="28"/>
                  </a:cxn>
                  <a:cxn ang="0">
                    <a:pos x="27" y="13"/>
                  </a:cxn>
                </a:cxnLst>
                <a:rect l="0" t="0" r="r" b="b"/>
                <a:pathLst>
                  <a:path w="28" h="29">
                    <a:moveTo>
                      <a:pt x="27" y="13"/>
                    </a:moveTo>
                    <a:cubicBezTo>
                      <a:pt x="26" y="5"/>
                      <a:pt x="19" y="0"/>
                      <a:pt x="12" y="1"/>
                    </a:cubicBezTo>
                    <a:cubicBezTo>
                      <a:pt x="5" y="3"/>
                      <a:pt x="0" y="9"/>
                      <a:pt x="1" y="17"/>
                    </a:cubicBezTo>
                    <a:cubicBezTo>
                      <a:pt x="2" y="24"/>
                      <a:pt x="9" y="29"/>
                      <a:pt x="16" y="28"/>
                    </a:cubicBezTo>
                    <a:cubicBezTo>
                      <a:pt x="23" y="27"/>
                      <a:pt x="28" y="20"/>
                      <a:pt x="27" y="13"/>
                    </a:cubicBezTo>
                    <a:close/>
                  </a:path>
                </a:pathLst>
              </a:custGeom>
              <a:noFill/>
              <a:ln w="22225" cap="flat">
                <a:solidFill>
                  <a:srgbClr val="A2DCE4"/>
                </a:solidFill>
                <a:prstDash val="solid"/>
                <a:miter lim="800000"/>
                <a:headEnd/>
                <a:tailEnd/>
              </a:ln>
            </p:spPr>
            <p:txBody>
              <a:bodyPr/>
              <a:lstStyle/>
              <a:p>
                <a:endParaRPr lang="cs-CZ"/>
              </a:p>
            </p:txBody>
          </p:sp>
          <p:sp>
            <p:nvSpPr>
              <p:cNvPr id="81349" name="Line 453"/>
              <p:cNvSpPr>
                <a:spLocks noChangeShapeType="1"/>
              </p:cNvSpPr>
              <p:nvPr/>
            </p:nvSpPr>
            <p:spPr bwMode="auto">
              <a:xfrm>
                <a:off x="1774" y="1704"/>
                <a:ext cx="16" cy="75"/>
              </a:xfrm>
              <a:prstGeom prst="line">
                <a:avLst/>
              </a:prstGeom>
              <a:noFill/>
              <a:ln w="22225">
                <a:solidFill>
                  <a:srgbClr val="A2DCE4"/>
                </a:solidFill>
                <a:miter lim="800000"/>
                <a:headEnd/>
                <a:tailEnd/>
              </a:ln>
            </p:spPr>
            <p:txBody>
              <a:bodyPr/>
              <a:lstStyle/>
              <a:p>
                <a:endParaRPr lang="cs-CZ"/>
              </a:p>
            </p:txBody>
          </p:sp>
          <p:sp>
            <p:nvSpPr>
              <p:cNvPr id="81350" name="Line 454"/>
              <p:cNvSpPr>
                <a:spLocks noChangeShapeType="1"/>
              </p:cNvSpPr>
              <p:nvPr/>
            </p:nvSpPr>
            <p:spPr bwMode="auto">
              <a:xfrm>
                <a:off x="1797" y="1699"/>
                <a:ext cx="17" cy="75"/>
              </a:xfrm>
              <a:prstGeom prst="line">
                <a:avLst/>
              </a:prstGeom>
              <a:noFill/>
              <a:ln w="22225">
                <a:solidFill>
                  <a:srgbClr val="A2DCE4"/>
                </a:solidFill>
                <a:miter lim="800000"/>
                <a:headEnd/>
                <a:tailEnd/>
              </a:ln>
            </p:spPr>
            <p:txBody>
              <a:bodyPr/>
              <a:lstStyle/>
              <a:p>
                <a:endParaRPr lang="cs-CZ"/>
              </a:p>
            </p:txBody>
          </p:sp>
          <p:sp>
            <p:nvSpPr>
              <p:cNvPr id="81351" name="Freeform 455"/>
              <p:cNvSpPr>
                <a:spLocks/>
              </p:cNvSpPr>
              <p:nvPr/>
            </p:nvSpPr>
            <p:spPr bwMode="auto">
              <a:xfrm>
                <a:off x="1667" y="1647"/>
                <a:ext cx="69" cy="68"/>
              </a:xfrm>
              <a:custGeom>
                <a:avLst/>
                <a:gdLst/>
                <a:ahLst/>
                <a:cxnLst>
                  <a:cxn ang="0">
                    <a:pos x="28" y="13"/>
                  </a:cxn>
                  <a:cxn ang="0">
                    <a:pos x="13" y="2"/>
                  </a:cxn>
                  <a:cxn ang="0">
                    <a:pos x="2" y="17"/>
                  </a:cxn>
                  <a:cxn ang="0">
                    <a:pos x="17" y="28"/>
                  </a:cxn>
                  <a:cxn ang="0">
                    <a:pos x="28" y="13"/>
                  </a:cxn>
                </a:cxnLst>
                <a:rect l="0" t="0" r="r" b="b"/>
                <a:pathLst>
                  <a:path w="29" h="29">
                    <a:moveTo>
                      <a:pt x="28" y="13"/>
                    </a:moveTo>
                    <a:cubicBezTo>
                      <a:pt x="27" y="5"/>
                      <a:pt x="20" y="0"/>
                      <a:pt x="13" y="2"/>
                    </a:cubicBezTo>
                    <a:cubicBezTo>
                      <a:pt x="5" y="3"/>
                      <a:pt x="0" y="10"/>
                      <a:pt x="2" y="17"/>
                    </a:cubicBezTo>
                    <a:cubicBezTo>
                      <a:pt x="3" y="24"/>
                      <a:pt x="10" y="29"/>
                      <a:pt x="17" y="28"/>
                    </a:cubicBezTo>
                    <a:cubicBezTo>
                      <a:pt x="24" y="27"/>
                      <a:pt x="29" y="20"/>
                      <a:pt x="28" y="13"/>
                    </a:cubicBezTo>
                    <a:close/>
                  </a:path>
                </a:pathLst>
              </a:custGeom>
              <a:noFill/>
              <a:ln w="22225" cap="flat">
                <a:solidFill>
                  <a:srgbClr val="A2DCE4"/>
                </a:solidFill>
                <a:prstDash val="solid"/>
                <a:miter lim="800000"/>
                <a:headEnd/>
                <a:tailEnd/>
              </a:ln>
            </p:spPr>
            <p:txBody>
              <a:bodyPr/>
              <a:lstStyle/>
              <a:p>
                <a:endParaRPr lang="cs-CZ"/>
              </a:p>
            </p:txBody>
          </p:sp>
          <p:sp>
            <p:nvSpPr>
              <p:cNvPr id="81352" name="Line 456"/>
              <p:cNvSpPr>
                <a:spLocks noChangeShapeType="1"/>
              </p:cNvSpPr>
              <p:nvPr/>
            </p:nvSpPr>
            <p:spPr bwMode="auto">
              <a:xfrm>
                <a:off x="1696" y="1715"/>
                <a:ext cx="19" cy="76"/>
              </a:xfrm>
              <a:prstGeom prst="line">
                <a:avLst/>
              </a:prstGeom>
              <a:noFill/>
              <a:ln w="22225">
                <a:solidFill>
                  <a:srgbClr val="A2DCE4"/>
                </a:solidFill>
                <a:miter lim="800000"/>
                <a:headEnd/>
                <a:tailEnd/>
              </a:ln>
            </p:spPr>
            <p:txBody>
              <a:bodyPr/>
              <a:lstStyle/>
              <a:p>
                <a:endParaRPr lang="cs-CZ"/>
              </a:p>
            </p:txBody>
          </p:sp>
          <p:sp>
            <p:nvSpPr>
              <p:cNvPr id="81353" name="Line 457"/>
              <p:cNvSpPr>
                <a:spLocks noChangeShapeType="1"/>
              </p:cNvSpPr>
              <p:nvPr/>
            </p:nvSpPr>
            <p:spPr bwMode="auto">
              <a:xfrm>
                <a:off x="1719" y="1711"/>
                <a:ext cx="19" cy="75"/>
              </a:xfrm>
              <a:prstGeom prst="line">
                <a:avLst/>
              </a:prstGeom>
              <a:noFill/>
              <a:ln w="22225">
                <a:solidFill>
                  <a:srgbClr val="A2DCE4"/>
                </a:solidFill>
                <a:miter lim="800000"/>
                <a:headEnd/>
                <a:tailEnd/>
              </a:ln>
            </p:spPr>
            <p:txBody>
              <a:bodyPr/>
              <a:lstStyle/>
              <a:p>
                <a:endParaRPr lang="cs-CZ"/>
              </a:p>
            </p:txBody>
          </p:sp>
          <p:sp>
            <p:nvSpPr>
              <p:cNvPr id="81354" name="Freeform 458"/>
              <p:cNvSpPr>
                <a:spLocks/>
              </p:cNvSpPr>
              <p:nvPr/>
            </p:nvSpPr>
            <p:spPr bwMode="auto">
              <a:xfrm>
                <a:off x="1590" y="1661"/>
                <a:ext cx="68" cy="69"/>
              </a:xfrm>
              <a:custGeom>
                <a:avLst/>
                <a:gdLst/>
                <a:ahLst/>
                <a:cxnLst>
                  <a:cxn ang="0">
                    <a:pos x="28" y="12"/>
                  </a:cxn>
                  <a:cxn ang="0">
                    <a:pos x="13" y="1"/>
                  </a:cxn>
                  <a:cxn ang="0">
                    <a:pos x="2" y="16"/>
                  </a:cxn>
                  <a:cxn ang="0">
                    <a:pos x="17" y="27"/>
                  </a:cxn>
                  <a:cxn ang="0">
                    <a:pos x="28" y="12"/>
                  </a:cxn>
                </a:cxnLst>
                <a:rect l="0" t="0" r="r" b="b"/>
                <a:pathLst>
                  <a:path w="29" h="29">
                    <a:moveTo>
                      <a:pt x="28" y="12"/>
                    </a:moveTo>
                    <a:cubicBezTo>
                      <a:pt x="27" y="5"/>
                      <a:pt x="20" y="0"/>
                      <a:pt x="13" y="1"/>
                    </a:cubicBezTo>
                    <a:cubicBezTo>
                      <a:pt x="5" y="2"/>
                      <a:pt x="0" y="9"/>
                      <a:pt x="2" y="16"/>
                    </a:cubicBezTo>
                    <a:cubicBezTo>
                      <a:pt x="3" y="24"/>
                      <a:pt x="10" y="29"/>
                      <a:pt x="17" y="27"/>
                    </a:cubicBezTo>
                    <a:cubicBezTo>
                      <a:pt x="24" y="26"/>
                      <a:pt x="29" y="19"/>
                      <a:pt x="28" y="12"/>
                    </a:cubicBezTo>
                    <a:close/>
                  </a:path>
                </a:pathLst>
              </a:custGeom>
              <a:noFill/>
              <a:ln w="22225" cap="flat">
                <a:solidFill>
                  <a:srgbClr val="A2DCE4"/>
                </a:solidFill>
                <a:prstDash val="solid"/>
                <a:miter lim="800000"/>
                <a:headEnd/>
                <a:tailEnd/>
              </a:ln>
            </p:spPr>
            <p:txBody>
              <a:bodyPr/>
              <a:lstStyle/>
              <a:p>
                <a:endParaRPr lang="cs-CZ"/>
              </a:p>
            </p:txBody>
          </p:sp>
          <p:sp>
            <p:nvSpPr>
              <p:cNvPr id="81355" name="Line 459"/>
              <p:cNvSpPr>
                <a:spLocks noChangeShapeType="1"/>
              </p:cNvSpPr>
              <p:nvPr/>
            </p:nvSpPr>
            <p:spPr bwMode="auto">
              <a:xfrm>
                <a:off x="1620" y="1727"/>
                <a:ext cx="17" cy="76"/>
              </a:xfrm>
              <a:prstGeom prst="line">
                <a:avLst/>
              </a:prstGeom>
              <a:noFill/>
              <a:ln w="22225">
                <a:solidFill>
                  <a:srgbClr val="A2DCE4"/>
                </a:solidFill>
                <a:miter lim="800000"/>
                <a:headEnd/>
                <a:tailEnd/>
              </a:ln>
            </p:spPr>
            <p:txBody>
              <a:bodyPr/>
              <a:lstStyle/>
              <a:p>
                <a:endParaRPr lang="cs-CZ"/>
              </a:p>
            </p:txBody>
          </p:sp>
          <p:sp>
            <p:nvSpPr>
              <p:cNvPr id="81356" name="Line 460"/>
              <p:cNvSpPr>
                <a:spLocks noChangeShapeType="1"/>
              </p:cNvSpPr>
              <p:nvPr/>
            </p:nvSpPr>
            <p:spPr bwMode="auto">
              <a:xfrm>
                <a:off x="1641" y="1723"/>
                <a:ext cx="19" cy="75"/>
              </a:xfrm>
              <a:prstGeom prst="line">
                <a:avLst/>
              </a:prstGeom>
              <a:noFill/>
              <a:ln w="22225">
                <a:solidFill>
                  <a:srgbClr val="A2DCE4"/>
                </a:solidFill>
                <a:miter lim="800000"/>
                <a:headEnd/>
                <a:tailEnd/>
              </a:ln>
            </p:spPr>
            <p:txBody>
              <a:bodyPr/>
              <a:lstStyle/>
              <a:p>
                <a:endParaRPr lang="cs-CZ"/>
              </a:p>
            </p:txBody>
          </p:sp>
          <p:sp>
            <p:nvSpPr>
              <p:cNvPr id="81357" name="Freeform 461"/>
              <p:cNvSpPr>
                <a:spLocks/>
              </p:cNvSpPr>
              <p:nvPr/>
            </p:nvSpPr>
            <p:spPr bwMode="auto">
              <a:xfrm>
                <a:off x="1512" y="1673"/>
                <a:ext cx="68" cy="68"/>
              </a:xfrm>
              <a:custGeom>
                <a:avLst/>
                <a:gdLst/>
                <a:ahLst/>
                <a:cxnLst>
                  <a:cxn ang="0">
                    <a:pos x="28" y="13"/>
                  </a:cxn>
                  <a:cxn ang="0">
                    <a:pos x="12" y="2"/>
                  </a:cxn>
                  <a:cxn ang="0">
                    <a:pos x="2" y="17"/>
                  </a:cxn>
                  <a:cxn ang="0">
                    <a:pos x="17" y="28"/>
                  </a:cxn>
                  <a:cxn ang="0">
                    <a:pos x="28" y="13"/>
                  </a:cxn>
                </a:cxnLst>
                <a:rect l="0" t="0" r="r" b="b"/>
                <a:pathLst>
                  <a:path w="29" h="29">
                    <a:moveTo>
                      <a:pt x="28" y="13"/>
                    </a:moveTo>
                    <a:cubicBezTo>
                      <a:pt x="27" y="5"/>
                      <a:pt x="20" y="0"/>
                      <a:pt x="12" y="2"/>
                    </a:cubicBezTo>
                    <a:cubicBezTo>
                      <a:pt x="5" y="3"/>
                      <a:pt x="0" y="10"/>
                      <a:pt x="2" y="17"/>
                    </a:cubicBezTo>
                    <a:cubicBezTo>
                      <a:pt x="3" y="25"/>
                      <a:pt x="10" y="29"/>
                      <a:pt x="17" y="28"/>
                    </a:cubicBezTo>
                    <a:cubicBezTo>
                      <a:pt x="24" y="27"/>
                      <a:pt x="29" y="20"/>
                      <a:pt x="28" y="13"/>
                    </a:cubicBezTo>
                    <a:close/>
                  </a:path>
                </a:pathLst>
              </a:custGeom>
              <a:noFill/>
              <a:ln w="22225" cap="flat">
                <a:solidFill>
                  <a:srgbClr val="A2DCE4"/>
                </a:solidFill>
                <a:prstDash val="solid"/>
                <a:miter lim="800000"/>
                <a:headEnd/>
                <a:tailEnd/>
              </a:ln>
            </p:spPr>
            <p:txBody>
              <a:bodyPr/>
              <a:lstStyle/>
              <a:p>
                <a:endParaRPr lang="cs-CZ"/>
              </a:p>
            </p:txBody>
          </p:sp>
          <p:sp>
            <p:nvSpPr>
              <p:cNvPr id="81358" name="Line 462"/>
              <p:cNvSpPr>
                <a:spLocks noChangeShapeType="1"/>
              </p:cNvSpPr>
              <p:nvPr/>
            </p:nvSpPr>
            <p:spPr bwMode="auto">
              <a:xfrm>
                <a:off x="1542" y="1741"/>
                <a:ext cx="19" cy="76"/>
              </a:xfrm>
              <a:prstGeom prst="line">
                <a:avLst/>
              </a:prstGeom>
              <a:noFill/>
              <a:ln w="22225">
                <a:solidFill>
                  <a:srgbClr val="A2DCE4"/>
                </a:solidFill>
                <a:miter lim="800000"/>
                <a:headEnd/>
                <a:tailEnd/>
              </a:ln>
            </p:spPr>
            <p:txBody>
              <a:bodyPr/>
              <a:lstStyle/>
              <a:p>
                <a:endParaRPr lang="cs-CZ"/>
              </a:p>
            </p:txBody>
          </p:sp>
          <p:sp>
            <p:nvSpPr>
              <p:cNvPr id="81359" name="Line 463"/>
              <p:cNvSpPr>
                <a:spLocks noChangeShapeType="1"/>
              </p:cNvSpPr>
              <p:nvPr/>
            </p:nvSpPr>
            <p:spPr bwMode="auto">
              <a:xfrm>
                <a:off x="1566" y="1737"/>
                <a:ext cx="19" cy="75"/>
              </a:xfrm>
              <a:prstGeom prst="line">
                <a:avLst/>
              </a:prstGeom>
              <a:noFill/>
              <a:ln w="22225">
                <a:solidFill>
                  <a:srgbClr val="A2DCE4"/>
                </a:solidFill>
                <a:miter lim="800000"/>
                <a:headEnd/>
                <a:tailEnd/>
              </a:ln>
            </p:spPr>
            <p:txBody>
              <a:bodyPr/>
              <a:lstStyle/>
              <a:p>
                <a:endParaRPr lang="cs-CZ"/>
              </a:p>
            </p:txBody>
          </p:sp>
          <p:sp>
            <p:nvSpPr>
              <p:cNvPr id="81360" name="Freeform 464"/>
              <p:cNvSpPr>
                <a:spLocks/>
              </p:cNvSpPr>
              <p:nvPr/>
            </p:nvSpPr>
            <p:spPr bwMode="auto">
              <a:xfrm>
                <a:off x="1434" y="1687"/>
                <a:ext cx="68" cy="71"/>
              </a:xfrm>
              <a:custGeom>
                <a:avLst/>
                <a:gdLst/>
                <a:ahLst/>
                <a:cxnLst>
                  <a:cxn ang="0">
                    <a:pos x="28" y="12"/>
                  </a:cxn>
                  <a:cxn ang="0">
                    <a:pos x="12" y="2"/>
                  </a:cxn>
                  <a:cxn ang="0">
                    <a:pos x="2" y="17"/>
                  </a:cxn>
                  <a:cxn ang="0">
                    <a:pos x="17" y="28"/>
                  </a:cxn>
                  <a:cxn ang="0">
                    <a:pos x="28" y="12"/>
                  </a:cxn>
                </a:cxnLst>
                <a:rect l="0" t="0" r="r" b="b"/>
                <a:pathLst>
                  <a:path w="29" h="30">
                    <a:moveTo>
                      <a:pt x="28" y="12"/>
                    </a:moveTo>
                    <a:cubicBezTo>
                      <a:pt x="27" y="5"/>
                      <a:pt x="20" y="0"/>
                      <a:pt x="12" y="2"/>
                    </a:cubicBezTo>
                    <a:cubicBezTo>
                      <a:pt x="5" y="3"/>
                      <a:pt x="0" y="10"/>
                      <a:pt x="2" y="17"/>
                    </a:cubicBezTo>
                    <a:cubicBezTo>
                      <a:pt x="3" y="25"/>
                      <a:pt x="10" y="30"/>
                      <a:pt x="17" y="28"/>
                    </a:cubicBezTo>
                    <a:cubicBezTo>
                      <a:pt x="25" y="27"/>
                      <a:pt x="29" y="20"/>
                      <a:pt x="28" y="12"/>
                    </a:cubicBezTo>
                    <a:close/>
                  </a:path>
                </a:pathLst>
              </a:custGeom>
              <a:noFill/>
              <a:ln w="22225" cap="flat">
                <a:solidFill>
                  <a:srgbClr val="A2DCE4"/>
                </a:solidFill>
                <a:prstDash val="solid"/>
                <a:miter lim="800000"/>
                <a:headEnd/>
                <a:tailEnd/>
              </a:ln>
            </p:spPr>
            <p:txBody>
              <a:bodyPr/>
              <a:lstStyle/>
              <a:p>
                <a:endParaRPr lang="cs-CZ"/>
              </a:p>
            </p:txBody>
          </p:sp>
          <p:sp>
            <p:nvSpPr>
              <p:cNvPr id="81361" name="Line 465"/>
              <p:cNvSpPr>
                <a:spLocks noChangeShapeType="1"/>
              </p:cNvSpPr>
              <p:nvPr/>
            </p:nvSpPr>
            <p:spPr bwMode="auto">
              <a:xfrm>
                <a:off x="1464" y="1756"/>
                <a:ext cx="19" cy="75"/>
              </a:xfrm>
              <a:prstGeom prst="line">
                <a:avLst/>
              </a:prstGeom>
              <a:noFill/>
              <a:ln w="22225">
                <a:solidFill>
                  <a:srgbClr val="A2DCE4"/>
                </a:solidFill>
                <a:miter lim="800000"/>
                <a:headEnd/>
                <a:tailEnd/>
              </a:ln>
            </p:spPr>
            <p:txBody>
              <a:bodyPr/>
              <a:lstStyle/>
              <a:p>
                <a:endParaRPr lang="cs-CZ"/>
              </a:p>
            </p:txBody>
          </p:sp>
          <p:sp>
            <p:nvSpPr>
              <p:cNvPr id="81362" name="Line 466"/>
              <p:cNvSpPr>
                <a:spLocks noChangeShapeType="1"/>
              </p:cNvSpPr>
              <p:nvPr/>
            </p:nvSpPr>
            <p:spPr bwMode="auto">
              <a:xfrm>
                <a:off x="1488" y="1751"/>
                <a:ext cx="19" cy="75"/>
              </a:xfrm>
              <a:prstGeom prst="line">
                <a:avLst/>
              </a:prstGeom>
              <a:noFill/>
              <a:ln w="22225">
                <a:solidFill>
                  <a:srgbClr val="A2DCE4"/>
                </a:solidFill>
                <a:miter lim="800000"/>
                <a:headEnd/>
                <a:tailEnd/>
              </a:ln>
            </p:spPr>
            <p:txBody>
              <a:bodyPr/>
              <a:lstStyle/>
              <a:p>
                <a:endParaRPr lang="cs-CZ"/>
              </a:p>
            </p:txBody>
          </p:sp>
          <p:sp>
            <p:nvSpPr>
              <p:cNvPr id="81363" name="Freeform 467"/>
              <p:cNvSpPr>
                <a:spLocks/>
              </p:cNvSpPr>
              <p:nvPr/>
            </p:nvSpPr>
            <p:spPr bwMode="auto">
              <a:xfrm>
                <a:off x="1356" y="1704"/>
                <a:ext cx="71" cy="68"/>
              </a:xfrm>
              <a:custGeom>
                <a:avLst/>
                <a:gdLst/>
                <a:ahLst/>
                <a:cxnLst>
                  <a:cxn ang="0">
                    <a:pos x="28" y="12"/>
                  </a:cxn>
                  <a:cxn ang="0">
                    <a:pos x="12" y="1"/>
                  </a:cxn>
                  <a:cxn ang="0">
                    <a:pos x="2" y="17"/>
                  </a:cxn>
                  <a:cxn ang="0">
                    <a:pos x="18" y="28"/>
                  </a:cxn>
                  <a:cxn ang="0">
                    <a:pos x="28" y="12"/>
                  </a:cxn>
                </a:cxnLst>
                <a:rect l="0" t="0" r="r" b="b"/>
                <a:pathLst>
                  <a:path w="30" h="29">
                    <a:moveTo>
                      <a:pt x="28" y="12"/>
                    </a:moveTo>
                    <a:cubicBezTo>
                      <a:pt x="27" y="4"/>
                      <a:pt x="20" y="0"/>
                      <a:pt x="12" y="1"/>
                    </a:cubicBezTo>
                    <a:cubicBezTo>
                      <a:pt x="5" y="3"/>
                      <a:pt x="0" y="10"/>
                      <a:pt x="2" y="17"/>
                    </a:cubicBezTo>
                    <a:cubicBezTo>
                      <a:pt x="3" y="24"/>
                      <a:pt x="10" y="29"/>
                      <a:pt x="18" y="28"/>
                    </a:cubicBezTo>
                    <a:cubicBezTo>
                      <a:pt x="25" y="26"/>
                      <a:pt x="30" y="19"/>
                      <a:pt x="28" y="12"/>
                    </a:cubicBezTo>
                    <a:close/>
                  </a:path>
                </a:pathLst>
              </a:custGeom>
              <a:noFill/>
              <a:ln w="22225" cap="flat">
                <a:solidFill>
                  <a:srgbClr val="A2DCE4"/>
                </a:solidFill>
                <a:prstDash val="solid"/>
                <a:miter lim="800000"/>
                <a:headEnd/>
                <a:tailEnd/>
              </a:ln>
            </p:spPr>
            <p:txBody>
              <a:bodyPr/>
              <a:lstStyle/>
              <a:p>
                <a:endParaRPr lang="cs-CZ"/>
              </a:p>
            </p:txBody>
          </p:sp>
          <p:sp>
            <p:nvSpPr>
              <p:cNvPr id="81364" name="Line 468"/>
              <p:cNvSpPr>
                <a:spLocks noChangeShapeType="1"/>
              </p:cNvSpPr>
              <p:nvPr/>
            </p:nvSpPr>
            <p:spPr bwMode="auto">
              <a:xfrm>
                <a:off x="1386" y="1770"/>
                <a:ext cx="22" cy="75"/>
              </a:xfrm>
              <a:prstGeom prst="line">
                <a:avLst/>
              </a:prstGeom>
              <a:noFill/>
              <a:ln w="22225">
                <a:solidFill>
                  <a:srgbClr val="A2DCE4"/>
                </a:solidFill>
                <a:miter lim="800000"/>
                <a:headEnd/>
                <a:tailEnd/>
              </a:ln>
            </p:spPr>
            <p:txBody>
              <a:bodyPr/>
              <a:lstStyle/>
              <a:p>
                <a:endParaRPr lang="cs-CZ"/>
              </a:p>
            </p:txBody>
          </p:sp>
          <p:sp>
            <p:nvSpPr>
              <p:cNvPr id="81365" name="Line 469"/>
              <p:cNvSpPr>
                <a:spLocks noChangeShapeType="1"/>
              </p:cNvSpPr>
              <p:nvPr/>
            </p:nvSpPr>
            <p:spPr bwMode="auto">
              <a:xfrm>
                <a:off x="1410" y="1765"/>
                <a:ext cx="21" cy="76"/>
              </a:xfrm>
              <a:prstGeom prst="line">
                <a:avLst/>
              </a:prstGeom>
              <a:noFill/>
              <a:ln w="22225">
                <a:solidFill>
                  <a:srgbClr val="A2DCE4"/>
                </a:solidFill>
                <a:miter lim="800000"/>
                <a:headEnd/>
                <a:tailEnd/>
              </a:ln>
            </p:spPr>
            <p:txBody>
              <a:bodyPr/>
              <a:lstStyle/>
              <a:p>
                <a:endParaRPr lang="cs-CZ"/>
              </a:p>
            </p:txBody>
          </p:sp>
          <p:sp>
            <p:nvSpPr>
              <p:cNvPr id="81366" name="Freeform 470"/>
              <p:cNvSpPr>
                <a:spLocks/>
              </p:cNvSpPr>
              <p:nvPr/>
            </p:nvSpPr>
            <p:spPr bwMode="auto">
              <a:xfrm>
                <a:off x="1280" y="1718"/>
                <a:ext cx="69" cy="71"/>
              </a:xfrm>
              <a:custGeom>
                <a:avLst/>
                <a:gdLst/>
                <a:ahLst/>
                <a:cxnLst>
                  <a:cxn ang="0">
                    <a:pos x="27" y="12"/>
                  </a:cxn>
                  <a:cxn ang="0">
                    <a:pos x="11" y="2"/>
                  </a:cxn>
                  <a:cxn ang="0">
                    <a:pos x="1" y="18"/>
                  </a:cxn>
                  <a:cxn ang="0">
                    <a:pos x="17" y="28"/>
                  </a:cxn>
                  <a:cxn ang="0">
                    <a:pos x="27" y="12"/>
                  </a:cxn>
                </a:cxnLst>
                <a:rect l="0" t="0" r="r" b="b"/>
                <a:pathLst>
                  <a:path w="29" h="30">
                    <a:moveTo>
                      <a:pt x="27" y="12"/>
                    </a:moveTo>
                    <a:cubicBezTo>
                      <a:pt x="26" y="5"/>
                      <a:pt x="19" y="0"/>
                      <a:pt x="11" y="2"/>
                    </a:cubicBezTo>
                    <a:cubicBezTo>
                      <a:pt x="4" y="4"/>
                      <a:pt x="0" y="11"/>
                      <a:pt x="1" y="18"/>
                    </a:cubicBezTo>
                    <a:cubicBezTo>
                      <a:pt x="3" y="25"/>
                      <a:pt x="10" y="30"/>
                      <a:pt x="17" y="28"/>
                    </a:cubicBezTo>
                    <a:cubicBezTo>
                      <a:pt x="24" y="27"/>
                      <a:pt x="29" y="20"/>
                      <a:pt x="27" y="12"/>
                    </a:cubicBezTo>
                    <a:close/>
                  </a:path>
                </a:pathLst>
              </a:custGeom>
              <a:noFill/>
              <a:ln w="22225" cap="flat">
                <a:solidFill>
                  <a:srgbClr val="A2DCE4"/>
                </a:solidFill>
                <a:prstDash val="solid"/>
                <a:miter lim="800000"/>
                <a:headEnd/>
                <a:tailEnd/>
              </a:ln>
            </p:spPr>
            <p:txBody>
              <a:bodyPr/>
              <a:lstStyle/>
              <a:p>
                <a:endParaRPr lang="cs-CZ"/>
              </a:p>
            </p:txBody>
          </p:sp>
          <p:sp>
            <p:nvSpPr>
              <p:cNvPr id="81367" name="Line 471"/>
              <p:cNvSpPr>
                <a:spLocks noChangeShapeType="1"/>
              </p:cNvSpPr>
              <p:nvPr/>
            </p:nvSpPr>
            <p:spPr bwMode="auto">
              <a:xfrm>
                <a:off x="1311" y="1786"/>
                <a:ext cx="21" cy="76"/>
              </a:xfrm>
              <a:prstGeom prst="line">
                <a:avLst/>
              </a:prstGeom>
              <a:noFill/>
              <a:ln w="22225">
                <a:solidFill>
                  <a:srgbClr val="A2DCE4"/>
                </a:solidFill>
                <a:miter lim="800000"/>
                <a:headEnd/>
                <a:tailEnd/>
              </a:ln>
            </p:spPr>
            <p:txBody>
              <a:bodyPr/>
              <a:lstStyle/>
              <a:p>
                <a:endParaRPr lang="cs-CZ"/>
              </a:p>
            </p:txBody>
          </p:sp>
          <p:sp>
            <p:nvSpPr>
              <p:cNvPr id="81368" name="Line 472"/>
              <p:cNvSpPr>
                <a:spLocks noChangeShapeType="1"/>
              </p:cNvSpPr>
              <p:nvPr/>
            </p:nvSpPr>
            <p:spPr bwMode="auto">
              <a:xfrm>
                <a:off x="1332" y="1782"/>
                <a:ext cx="24" cy="75"/>
              </a:xfrm>
              <a:prstGeom prst="line">
                <a:avLst/>
              </a:prstGeom>
              <a:noFill/>
              <a:ln w="22225">
                <a:solidFill>
                  <a:srgbClr val="A2DCE4"/>
                </a:solidFill>
                <a:miter lim="800000"/>
                <a:headEnd/>
                <a:tailEnd/>
              </a:ln>
            </p:spPr>
            <p:txBody>
              <a:bodyPr/>
              <a:lstStyle/>
              <a:p>
                <a:endParaRPr lang="cs-CZ"/>
              </a:p>
            </p:txBody>
          </p:sp>
          <p:sp>
            <p:nvSpPr>
              <p:cNvPr id="81369" name="Freeform 473"/>
              <p:cNvSpPr>
                <a:spLocks/>
              </p:cNvSpPr>
              <p:nvPr/>
            </p:nvSpPr>
            <p:spPr bwMode="auto">
              <a:xfrm>
                <a:off x="1202" y="1737"/>
                <a:ext cx="69" cy="68"/>
              </a:xfrm>
              <a:custGeom>
                <a:avLst/>
                <a:gdLst/>
                <a:ahLst/>
                <a:cxnLst>
                  <a:cxn ang="0">
                    <a:pos x="28" y="11"/>
                  </a:cxn>
                  <a:cxn ang="0">
                    <a:pos x="12" y="1"/>
                  </a:cxn>
                  <a:cxn ang="0">
                    <a:pos x="1" y="17"/>
                  </a:cxn>
                  <a:cxn ang="0">
                    <a:pos x="17" y="27"/>
                  </a:cxn>
                  <a:cxn ang="0">
                    <a:pos x="28" y="11"/>
                  </a:cxn>
                </a:cxnLst>
                <a:rect l="0" t="0" r="r" b="b"/>
                <a:pathLst>
                  <a:path w="29" h="29">
                    <a:moveTo>
                      <a:pt x="28" y="11"/>
                    </a:moveTo>
                    <a:cubicBezTo>
                      <a:pt x="26" y="4"/>
                      <a:pt x="19" y="0"/>
                      <a:pt x="12" y="1"/>
                    </a:cubicBezTo>
                    <a:cubicBezTo>
                      <a:pt x="4" y="3"/>
                      <a:pt x="0" y="10"/>
                      <a:pt x="1" y="17"/>
                    </a:cubicBezTo>
                    <a:cubicBezTo>
                      <a:pt x="3" y="24"/>
                      <a:pt x="10" y="29"/>
                      <a:pt x="17" y="27"/>
                    </a:cubicBezTo>
                    <a:cubicBezTo>
                      <a:pt x="25" y="26"/>
                      <a:pt x="29" y="19"/>
                      <a:pt x="28" y="11"/>
                    </a:cubicBezTo>
                    <a:close/>
                  </a:path>
                </a:pathLst>
              </a:custGeom>
              <a:noFill/>
              <a:ln w="22225" cap="flat">
                <a:solidFill>
                  <a:srgbClr val="A2DCE4"/>
                </a:solidFill>
                <a:prstDash val="solid"/>
                <a:miter lim="800000"/>
                <a:headEnd/>
                <a:tailEnd/>
              </a:ln>
            </p:spPr>
            <p:txBody>
              <a:bodyPr/>
              <a:lstStyle/>
              <a:p>
                <a:endParaRPr lang="cs-CZ"/>
              </a:p>
            </p:txBody>
          </p:sp>
          <p:sp>
            <p:nvSpPr>
              <p:cNvPr id="81370" name="Line 474"/>
              <p:cNvSpPr>
                <a:spLocks noChangeShapeType="1"/>
              </p:cNvSpPr>
              <p:nvPr/>
            </p:nvSpPr>
            <p:spPr bwMode="auto">
              <a:xfrm>
                <a:off x="1233" y="1803"/>
                <a:ext cx="23" cy="75"/>
              </a:xfrm>
              <a:prstGeom prst="line">
                <a:avLst/>
              </a:prstGeom>
              <a:noFill/>
              <a:ln w="22225">
                <a:solidFill>
                  <a:srgbClr val="A2DCE4"/>
                </a:solidFill>
                <a:miter lim="800000"/>
                <a:headEnd/>
                <a:tailEnd/>
              </a:ln>
            </p:spPr>
            <p:txBody>
              <a:bodyPr/>
              <a:lstStyle/>
              <a:p>
                <a:endParaRPr lang="cs-CZ"/>
              </a:p>
            </p:txBody>
          </p:sp>
          <p:sp>
            <p:nvSpPr>
              <p:cNvPr id="81371" name="Line 475"/>
              <p:cNvSpPr>
                <a:spLocks noChangeShapeType="1"/>
              </p:cNvSpPr>
              <p:nvPr/>
            </p:nvSpPr>
            <p:spPr bwMode="auto">
              <a:xfrm>
                <a:off x="1256" y="1798"/>
                <a:ext cx="22" cy="76"/>
              </a:xfrm>
              <a:prstGeom prst="line">
                <a:avLst/>
              </a:prstGeom>
              <a:noFill/>
              <a:ln w="22225">
                <a:solidFill>
                  <a:srgbClr val="A2DCE4"/>
                </a:solidFill>
                <a:miter lim="800000"/>
                <a:headEnd/>
                <a:tailEnd/>
              </a:ln>
            </p:spPr>
            <p:txBody>
              <a:bodyPr/>
              <a:lstStyle/>
              <a:p>
                <a:endParaRPr lang="cs-CZ"/>
              </a:p>
            </p:txBody>
          </p:sp>
          <p:sp>
            <p:nvSpPr>
              <p:cNvPr id="81372" name="Freeform 476"/>
              <p:cNvSpPr>
                <a:spLocks/>
              </p:cNvSpPr>
              <p:nvPr/>
            </p:nvSpPr>
            <p:spPr bwMode="auto">
              <a:xfrm>
                <a:off x="1124" y="1753"/>
                <a:ext cx="71" cy="69"/>
              </a:xfrm>
              <a:custGeom>
                <a:avLst/>
                <a:gdLst/>
                <a:ahLst/>
                <a:cxnLst>
                  <a:cxn ang="0">
                    <a:pos x="28" y="12"/>
                  </a:cxn>
                  <a:cxn ang="0">
                    <a:pos x="12" y="2"/>
                  </a:cxn>
                  <a:cxn ang="0">
                    <a:pos x="2" y="18"/>
                  </a:cxn>
                  <a:cxn ang="0">
                    <a:pos x="18" y="28"/>
                  </a:cxn>
                  <a:cxn ang="0">
                    <a:pos x="28" y="12"/>
                  </a:cxn>
                </a:cxnLst>
                <a:rect l="0" t="0" r="r" b="b"/>
                <a:pathLst>
                  <a:path w="30" h="29">
                    <a:moveTo>
                      <a:pt x="28" y="12"/>
                    </a:moveTo>
                    <a:cubicBezTo>
                      <a:pt x="26" y="4"/>
                      <a:pt x="19" y="0"/>
                      <a:pt x="12" y="2"/>
                    </a:cubicBezTo>
                    <a:cubicBezTo>
                      <a:pt x="5" y="3"/>
                      <a:pt x="0" y="11"/>
                      <a:pt x="2" y="18"/>
                    </a:cubicBezTo>
                    <a:cubicBezTo>
                      <a:pt x="4" y="25"/>
                      <a:pt x="11" y="29"/>
                      <a:pt x="18" y="28"/>
                    </a:cubicBezTo>
                    <a:cubicBezTo>
                      <a:pt x="25" y="26"/>
                      <a:pt x="30" y="19"/>
                      <a:pt x="28" y="12"/>
                    </a:cubicBezTo>
                    <a:close/>
                  </a:path>
                </a:pathLst>
              </a:custGeom>
              <a:noFill/>
              <a:ln w="22225" cap="flat">
                <a:solidFill>
                  <a:srgbClr val="A2DCE4"/>
                </a:solidFill>
                <a:prstDash val="solid"/>
                <a:miter lim="800000"/>
                <a:headEnd/>
                <a:tailEnd/>
              </a:ln>
            </p:spPr>
            <p:txBody>
              <a:bodyPr/>
              <a:lstStyle/>
              <a:p>
                <a:endParaRPr lang="cs-CZ"/>
              </a:p>
            </p:txBody>
          </p:sp>
          <p:sp>
            <p:nvSpPr>
              <p:cNvPr id="81373" name="Line 477"/>
              <p:cNvSpPr>
                <a:spLocks noChangeShapeType="1"/>
              </p:cNvSpPr>
              <p:nvPr/>
            </p:nvSpPr>
            <p:spPr bwMode="auto">
              <a:xfrm>
                <a:off x="1157" y="1822"/>
                <a:ext cx="21" cy="73"/>
              </a:xfrm>
              <a:prstGeom prst="line">
                <a:avLst/>
              </a:prstGeom>
              <a:noFill/>
              <a:ln w="22225">
                <a:solidFill>
                  <a:srgbClr val="A2DCE4"/>
                </a:solidFill>
                <a:miter lim="800000"/>
                <a:headEnd/>
                <a:tailEnd/>
              </a:ln>
            </p:spPr>
            <p:txBody>
              <a:bodyPr/>
              <a:lstStyle/>
              <a:p>
                <a:endParaRPr lang="cs-CZ"/>
              </a:p>
            </p:txBody>
          </p:sp>
          <p:sp>
            <p:nvSpPr>
              <p:cNvPr id="81374" name="Line 478"/>
              <p:cNvSpPr>
                <a:spLocks noChangeShapeType="1"/>
              </p:cNvSpPr>
              <p:nvPr/>
            </p:nvSpPr>
            <p:spPr bwMode="auto">
              <a:xfrm>
                <a:off x="1178" y="1815"/>
                <a:ext cx="24" cy="75"/>
              </a:xfrm>
              <a:prstGeom prst="line">
                <a:avLst/>
              </a:prstGeom>
              <a:noFill/>
              <a:ln w="22225">
                <a:solidFill>
                  <a:srgbClr val="A2DCE4"/>
                </a:solidFill>
                <a:miter lim="800000"/>
                <a:headEnd/>
                <a:tailEnd/>
              </a:ln>
            </p:spPr>
            <p:txBody>
              <a:bodyPr/>
              <a:lstStyle/>
              <a:p>
                <a:endParaRPr lang="cs-CZ"/>
              </a:p>
            </p:txBody>
          </p:sp>
          <p:sp>
            <p:nvSpPr>
              <p:cNvPr id="81375" name="Freeform 479"/>
              <p:cNvSpPr>
                <a:spLocks/>
              </p:cNvSpPr>
              <p:nvPr/>
            </p:nvSpPr>
            <p:spPr bwMode="auto">
              <a:xfrm>
                <a:off x="1049" y="1772"/>
                <a:ext cx="68" cy="69"/>
              </a:xfrm>
              <a:custGeom>
                <a:avLst/>
                <a:gdLst/>
                <a:ahLst/>
                <a:cxnLst>
                  <a:cxn ang="0">
                    <a:pos x="27" y="11"/>
                  </a:cxn>
                  <a:cxn ang="0">
                    <a:pos x="11" y="1"/>
                  </a:cxn>
                  <a:cxn ang="0">
                    <a:pos x="1" y="18"/>
                  </a:cxn>
                  <a:cxn ang="0">
                    <a:pos x="18" y="28"/>
                  </a:cxn>
                  <a:cxn ang="0">
                    <a:pos x="27" y="11"/>
                  </a:cxn>
                </a:cxnLst>
                <a:rect l="0" t="0" r="r" b="b"/>
                <a:pathLst>
                  <a:path w="29" h="29">
                    <a:moveTo>
                      <a:pt x="27" y="11"/>
                    </a:moveTo>
                    <a:cubicBezTo>
                      <a:pt x="26" y="4"/>
                      <a:pt x="18" y="0"/>
                      <a:pt x="11" y="1"/>
                    </a:cubicBezTo>
                    <a:cubicBezTo>
                      <a:pt x="4" y="3"/>
                      <a:pt x="0" y="11"/>
                      <a:pt x="1" y="18"/>
                    </a:cubicBezTo>
                    <a:cubicBezTo>
                      <a:pt x="3" y="25"/>
                      <a:pt x="10" y="29"/>
                      <a:pt x="18" y="28"/>
                    </a:cubicBezTo>
                    <a:cubicBezTo>
                      <a:pt x="25" y="26"/>
                      <a:pt x="29" y="19"/>
                      <a:pt x="27" y="11"/>
                    </a:cubicBezTo>
                    <a:close/>
                  </a:path>
                </a:pathLst>
              </a:custGeom>
              <a:noFill/>
              <a:ln w="22225" cap="flat">
                <a:solidFill>
                  <a:srgbClr val="A2DCE4"/>
                </a:solidFill>
                <a:prstDash val="solid"/>
                <a:miter lim="800000"/>
                <a:headEnd/>
                <a:tailEnd/>
              </a:ln>
            </p:spPr>
            <p:txBody>
              <a:bodyPr/>
              <a:lstStyle/>
              <a:p>
                <a:endParaRPr lang="cs-CZ"/>
              </a:p>
            </p:txBody>
          </p:sp>
          <p:sp>
            <p:nvSpPr>
              <p:cNvPr id="81376" name="Line 480"/>
              <p:cNvSpPr>
                <a:spLocks noChangeShapeType="1"/>
              </p:cNvSpPr>
              <p:nvPr/>
            </p:nvSpPr>
            <p:spPr bwMode="auto">
              <a:xfrm>
                <a:off x="1079" y="1841"/>
                <a:ext cx="24" cy="73"/>
              </a:xfrm>
              <a:prstGeom prst="line">
                <a:avLst/>
              </a:prstGeom>
              <a:noFill/>
              <a:ln w="22225">
                <a:solidFill>
                  <a:srgbClr val="A2DCE4"/>
                </a:solidFill>
                <a:miter lim="800000"/>
                <a:headEnd/>
                <a:tailEnd/>
              </a:ln>
            </p:spPr>
            <p:txBody>
              <a:bodyPr/>
              <a:lstStyle/>
              <a:p>
                <a:endParaRPr lang="cs-CZ"/>
              </a:p>
            </p:txBody>
          </p:sp>
          <p:sp>
            <p:nvSpPr>
              <p:cNvPr id="81377" name="Line 481"/>
              <p:cNvSpPr>
                <a:spLocks noChangeShapeType="1"/>
              </p:cNvSpPr>
              <p:nvPr/>
            </p:nvSpPr>
            <p:spPr bwMode="auto">
              <a:xfrm>
                <a:off x="1103" y="1834"/>
                <a:ext cx="24" cy="73"/>
              </a:xfrm>
              <a:prstGeom prst="line">
                <a:avLst/>
              </a:prstGeom>
              <a:noFill/>
              <a:ln w="22225">
                <a:solidFill>
                  <a:srgbClr val="A2DCE4"/>
                </a:solidFill>
                <a:miter lim="800000"/>
                <a:headEnd/>
                <a:tailEnd/>
              </a:ln>
            </p:spPr>
            <p:txBody>
              <a:bodyPr/>
              <a:lstStyle/>
              <a:p>
                <a:endParaRPr lang="cs-CZ"/>
              </a:p>
            </p:txBody>
          </p:sp>
          <p:sp>
            <p:nvSpPr>
              <p:cNvPr id="81378" name="Freeform 482"/>
              <p:cNvSpPr>
                <a:spLocks/>
              </p:cNvSpPr>
              <p:nvPr/>
            </p:nvSpPr>
            <p:spPr bwMode="auto">
              <a:xfrm>
                <a:off x="971" y="1791"/>
                <a:ext cx="70" cy="69"/>
              </a:xfrm>
              <a:custGeom>
                <a:avLst/>
                <a:gdLst/>
                <a:ahLst/>
                <a:cxnLst>
                  <a:cxn ang="0">
                    <a:pos x="28" y="11"/>
                  </a:cxn>
                  <a:cxn ang="0">
                    <a:pos x="12" y="2"/>
                  </a:cxn>
                  <a:cxn ang="0">
                    <a:pos x="2" y="18"/>
                  </a:cxn>
                  <a:cxn ang="0">
                    <a:pos x="18" y="28"/>
                  </a:cxn>
                  <a:cxn ang="0">
                    <a:pos x="28" y="11"/>
                  </a:cxn>
                </a:cxnLst>
                <a:rect l="0" t="0" r="r" b="b"/>
                <a:pathLst>
                  <a:path w="30" h="29">
                    <a:moveTo>
                      <a:pt x="28" y="11"/>
                    </a:moveTo>
                    <a:cubicBezTo>
                      <a:pt x="26" y="4"/>
                      <a:pt x="19" y="0"/>
                      <a:pt x="12" y="2"/>
                    </a:cubicBezTo>
                    <a:cubicBezTo>
                      <a:pt x="4" y="3"/>
                      <a:pt x="0" y="11"/>
                      <a:pt x="2" y="18"/>
                    </a:cubicBezTo>
                    <a:cubicBezTo>
                      <a:pt x="4" y="25"/>
                      <a:pt x="11" y="29"/>
                      <a:pt x="18" y="28"/>
                    </a:cubicBezTo>
                    <a:cubicBezTo>
                      <a:pt x="25" y="26"/>
                      <a:pt x="30" y="18"/>
                      <a:pt x="28" y="11"/>
                    </a:cubicBezTo>
                    <a:close/>
                  </a:path>
                </a:pathLst>
              </a:custGeom>
              <a:noFill/>
              <a:ln w="22225" cap="flat">
                <a:solidFill>
                  <a:srgbClr val="A2DCE4"/>
                </a:solidFill>
                <a:prstDash val="solid"/>
                <a:miter lim="800000"/>
                <a:headEnd/>
                <a:tailEnd/>
              </a:ln>
            </p:spPr>
            <p:txBody>
              <a:bodyPr/>
              <a:lstStyle/>
              <a:p>
                <a:endParaRPr lang="cs-CZ"/>
              </a:p>
            </p:txBody>
          </p:sp>
          <p:sp>
            <p:nvSpPr>
              <p:cNvPr id="81379" name="Line 483"/>
              <p:cNvSpPr>
                <a:spLocks noChangeShapeType="1"/>
              </p:cNvSpPr>
              <p:nvPr/>
            </p:nvSpPr>
            <p:spPr bwMode="auto">
              <a:xfrm>
                <a:off x="1004" y="1860"/>
                <a:ext cx="23" cy="73"/>
              </a:xfrm>
              <a:prstGeom prst="line">
                <a:avLst/>
              </a:prstGeom>
              <a:noFill/>
              <a:ln w="22225">
                <a:solidFill>
                  <a:srgbClr val="A2DCE4"/>
                </a:solidFill>
                <a:miter lim="800000"/>
                <a:headEnd/>
                <a:tailEnd/>
              </a:ln>
            </p:spPr>
            <p:txBody>
              <a:bodyPr/>
              <a:lstStyle/>
              <a:p>
                <a:endParaRPr lang="cs-CZ"/>
              </a:p>
            </p:txBody>
          </p:sp>
          <p:sp>
            <p:nvSpPr>
              <p:cNvPr id="81380" name="Line 484"/>
              <p:cNvSpPr>
                <a:spLocks noChangeShapeType="1"/>
              </p:cNvSpPr>
              <p:nvPr/>
            </p:nvSpPr>
            <p:spPr bwMode="auto">
              <a:xfrm>
                <a:off x="1027" y="1852"/>
                <a:ext cx="24" cy="74"/>
              </a:xfrm>
              <a:prstGeom prst="line">
                <a:avLst/>
              </a:prstGeom>
              <a:noFill/>
              <a:ln w="22225">
                <a:solidFill>
                  <a:srgbClr val="A2DCE4"/>
                </a:solidFill>
                <a:miter lim="800000"/>
                <a:headEnd/>
                <a:tailEnd/>
              </a:ln>
            </p:spPr>
            <p:txBody>
              <a:bodyPr/>
              <a:lstStyle/>
              <a:p>
                <a:endParaRPr lang="cs-CZ"/>
              </a:p>
            </p:txBody>
          </p:sp>
          <p:sp>
            <p:nvSpPr>
              <p:cNvPr id="81381" name="Freeform 485"/>
              <p:cNvSpPr>
                <a:spLocks/>
              </p:cNvSpPr>
              <p:nvPr/>
            </p:nvSpPr>
            <p:spPr bwMode="auto">
              <a:xfrm>
                <a:off x="895" y="1810"/>
                <a:ext cx="69" cy="71"/>
              </a:xfrm>
              <a:custGeom>
                <a:avLst/>
                <a:gdLst/>
                <a:ahLst/>
                <a:cxnLst>
                  <a:cxn ang="0">
                    <a:pos x="27" y="12"/>
                  </a:cxn>
                  <a:cxn ang="0">
                    <a:pos x="11" y="2"/>
                  </a:cxn>
                  <a:cxn ang="0">
                    <a:pos x="2" y="19"/>
                  </a:cxn>
                  <a:cxn ang="0">
                    <a:pos x="18" y="28"/>
                  </a:cxn>
                  <a:cxn ang="0">
                    <a:pos x="27" y="12"/>
                  </a:cxn>
                </a:cxnLst>
                <a:rect l="0" t="0" r="r" b="b"/>
                <a:pathLst>
                  <a:path w="29" h="30">
                    <a:moveTo>
                      <a:pt x="27" y="12"/>
                    </a:moveTo>
                    <a:cubicBezTo>
                      <a:pt x="26" y="4"/>
                      <a:pt x="18" y="0"/>
                      <a:pt x="11" y="2"/>
                    </a:cubicBezTo>
                    <a:cubicBezTo>
                      <a:pt x="4" y="4"/>
                      <a:pt x="0" y="11"/>
                      <a:pt x="2" y="19"/>
                    </a:cubicBezTo>
                    <a:cubicBezTo>
                      <a:pt x="3" y="26"/>
                      <a:pt x="11" y="30"/>
                      <a:pt x="18" y="28"/>
                    </a:cubicBezTo>
                    <a:cubicBezTo>
                      <a:pt x="25" y="26"/>
                      <a:pt x="29" y="19"/>
                      <a:pt x="27" y="12"/>
                    </a:cubicBezTo>
                    <a:close/>
                  </a:path>
                </a:pathLst>
              </a:custGeom>
              <a:noFill/>
              <a:ln w="22225" cap="flat">
                <a:solidFill>
                  <a:srgbClr val="A2DCE4"/>
                </a:solidFill>
                <a:prstDash val="solid"/>
                <a:miter lim="800000"/>
                <a:headEnd/>
                <a:tailEnd/>
              </a:ln>
            </p:spPr>
            <p:txBody>
              <a:bodyPr/>
              <a:lstStyle/>
              <a:p>
                <a:endParaRPr lang="cs-CZ"/>
              </a:p>
            </p:txBody>
          </p:sp>
          <p:sp>
            <p:nvSpPr>
              <p:cNvPr id="81382" name="Line 486"/>
              <p:cNvSpPr>
                <a:spLocks noChangeShapeType="1"/>
              </p:cNvSpPr>
              <p:nvPr/>
            </p:nvSpPr>
            <p:spPr bwMode="auto">
              <a:xfrm>
                <a:off x="928" y="1878"/>
                <a:ext cx="24" cy="74"/>
              </a:xfrm>
              <a:prstGeom prst="line">
                <a:avLst/>
              </a:prstGeom>
              <a:noFill/>
              <a:ln w="22225">
                <a:solidFill>
                  <a:srgbClr val="A2DCE4"/>
                </a:solidFill>
                <a:miter lim="800000"/>
                <a:headEnd/>
                <a:tailEnd/>
              </a:ln>
            </p:spPr>
            <p:txBody>
              <a:bodyPr/>
              <a:lstStyle/>
              <a:p>
                <a:endParaRPr lang="cs-CZ"/>
              </a:p>
            </p:txBody>
          </p:sp>
          <p:sp>
            <p:nvSpPr>
              <p:cNvPr id="81383" name="Line 487"/>
              <p:cNvSpPr>
                <a:spLocks noChangeShapeType="1"/>
              </p:cNvSpPr>
              <p:nvPr/>
            </p:nvSpPr>
            <p:spPr bwMode="auto">
              <a:xfrm>
                <a:off x="949" y="1874"/>
                <a:ext cx="26" cy="73"/>
              </a:xfrm>
              <a:prstGeom prst="line">
                <a:avLst/>
              </a:prstGeom>
              <a:noFill/>
              <a:ln w="22225">
                <a:solidFill>
                  <a:srgbClr val="A2DCE4"/>
                </a:solidFill>
                <a:miter lim="800000"/>
                <a:headEnd/>
                <a:tailEnd/>
              </a:ln>
            </p:spPr>
            <p:txBody>
              <a:bodyPr/>
              <a:lstStyle/>
              <a:p>
                <a:endParaRPr lang="cs-CZ"/>
              </a:p>
            </p:txBody>
          </p:sp>
          <p:sp>
            <p:nvSpPr>
              <p:cNvPr id="81384" name="Freeform 488"/>
              <p:cNvSpPr>
                <a:spLocks/>
              </p:cNvSpPr>
              <p:nvPr/>
            </p:nvSpPr>
            <p:spPr bwMode="auto">
              <a:xfrm>
                <a:off x="817" y="1831"/>
                <a:ext cx="71" cy="71"/>
              </a:xfrm>
              <a:custGeom>
                <a:avLst/>
                <a:gdLst/>
                <a:ahLst/>
                <a:cxnLst>
                  <a:cxn ang="0">
                    <a:pos x="28" y="11"/>
                  </a:cxn>
                  <a:cxn ang="0">
                    <a:pos x="12" y="2"/>
                  </a:cxn>
                  <a:cxn ang="0">
                    <a:pos x="2" y="19"/>
                  </a:cxn>
                  <a:cxn ang="0">
                    <a:pos x="19" y="28"/>
                  </a:cxn>
                  <a:cxn ang="0">
                    <a:pos x="28" y="11"/>
                  </a:cxn>
                </a:cxnLst>
                <a:rect l="0" t="0" r="r" b="b"/>
                <a:pathLst>
                  <a:path w="30" h="30">
                    <a:moveTo>
                      <a:pt x="28" y="11"/>
                    </a:moveTo>
                    <a:cubicBezTo>
                      <a:pt x="26" y="4"/>
                      <a:pt x="19" y="0"/>
                      <a:pt x="12" y="2"/>
                    </a:cubicBezTo>
                    <a:cubicBezTo>
                      <a:pt x="4" y="4"/>
                      <a:pt x="0" y="11"/>
                      <a:pt x="2" y="19"/>
                    </a:cubicBezTo>
                    <a:cubicBezTo>
                      <a:pt x="4" y="26"/>
                      <a:pt x="12" y="30"/>
                      <a:pt x="19" y="28"/>
                    </a:cubicBezTo>
                    <a:cubicBezTo>
                      <a:pt x="26" y="26"/>
                      <a:pt x="30" y="18"/>
                      <a:pt x="28" y="11"/>
                    </a:cubicBezTo>
                    <a:close/>
                  </a:path>
                </a:pathLst>
              </a:custGeom>
              <a:noFill/>
              <a:ln w="22225" cap="flat">
                <a:solidFill>
                  <a:srgbClr val="A2DCE4"/>
                </a:solidFill>
                <a:prstDash val="solid"/>
                <a:miter lim="800000"/>
                <a:headEnd/>
                <a:tailEnd/>
              </a:ln>
            </p:spPr>
            <p:txBody>
              <a:bodyPr/>
              <a:lstStyle/>
              <a:p>
                <a:endParaRPr lang="cs-CZ"/>
              </a:p>
            </p:txBody>
          </p:sp>
          <p:sp>
            <p:nvSpPr>
              <p:cNvPr id="81385" name="Line 489"/>
              <p:cNvSpPr>
                <a:spLocks noChangeShapeType="1"/>
              </p:cNvSpPr>
              <p:nvPr/>
            </p:nvSpPr>
            <p:spPr bwMode="auto">
              <a:xfrm>
                <a:off x="850" y="1900"/>
                <a:ext cx="29" cy="73"/>
              </a:xfrm>
              <a:prstGeom prst="line">
                <a:avLst/>
              </a:prstGeom>
              <a:noFill/>
              <a:ln w="22225">
                <a:solidFill>
                  <a:srgbClr val="A2DCE4"/>
                </a:solidFill>
                <a:miter lim="800000"/>
                <a:headEnd/>
                <a:tailEnd/>
              </a:ln>
            </p:spPr>
            <p:txBody>
              <a:bodyPr/>
              <a:lstStyle/>
              <a:p>
                <a:endParaRPr lang="cs-CZ"/>
              </a:p>
            </p:txBody>
          </p:sp>
          <p:sp>
            <p:nvSpPr>
              <p:cNvPr id="81386" name="Line 490"/>
              <p:cNvSpPr>
                <a:spLocks noChangeShapeType="1"/>
              </p:cNvSpPr>
              <p:nvPr/>
            </p:nvSpPr>
            <p:spPr bwMode="auto">
              <a:xfrm>
                <a:off x="874" y="1893"/>
                <a:ext cx="26" cy="73"/>
              </a:xfrm>
              <a:prstGeom prst="line">
                <a:avLst/>
              </a:prstGeom>
              <a:noFill/>
              <a:ln w="22225">
                <a:solidFill>
                  <a:srgbClr val="A2DCE4"/>
                </a:solidFill>
                <a:miter lim="800000"/>
                <a:headEnd/>
                <a:tailEnd/>
              </a:ln>
            </p:spPr>
            <p:txBody>
              <a:bodyPr/>
              <a:lstStyle/>
              <a:p>
                <a:endParaRPr lang="cs-CZ"/>
              </a:p>
            </p:txBody>
          </p:sp>
          <p:sp>
            <p:nvSpPr>
              <p:cNvPr id="81387" name="Freeform 491"/>
              <p:cNvSpPr>
                <a:spLocks/>
              </p:cNvSpPr>
              <p:nvPr/>
            </p:nvSpPr>
            <p:spPr bwMode="auto">
              <a:xfrm>
                <a:off x="741" y="1852"/>
                <a:ext cx="71" cy="71"/>
              </a:xfrm>
              <a:custGeom>
                <a:avLst/>
                <a:gdLst/>
                <a:ahLst/>
                <a:cxnLst>
                  <a:cxn ang="0">
                    <a:pos x="28" y="11"/>
                  </a:cxn>
                  <a:cxn ang="0">
                    <a:pos x="11" y="2"/>
                  </a:cxn>
                  <a:cxn ang="0">
                    <a:pos x="2" y="19"/>
                  </a:cxn>
                  <a:cxn ang="0">
                    <a:pos x="19" y="28"/>
                  </a:cxn>
                  <a:cxn ang="0">
                    <a:pos x="28" y="11"/>
                  </a:cxn>
                </a:cxnLst>
                <a:rect l="0" t="0" r="r" b="b"/>
                <a:pathLst>
                  <a:path w="30" h="30">
                    <a:moveTo>
                      <a:pt x="28" y="11"/>
                    </a:moveTo>
                    <a:cubicBezTo>
                      <a:pt x="26" y="4"/>
                      <a:pt x="18" y="0"/>
                      <a:pt x="11" y="2"/>
                    </a:cubicBezTo>
                    <a:cubicBezTo>
                      <a:pt x="4" y="4"/>
                      <a:pt x="0" y="12"/>
                      <a:pt x="2" y="19"/>
                    </a:cubicBezTo>
                    <a:cubicBezTo>
                      <a:pt x="4" y="26"/>
                      <a:pt x="12" y="30"/>
                      <a:pt x="19" y="28"/>
                    </a:cubicBezTo>
                    <a:cubicBezTo>
                      <a:pt x="26" y="26"/>
                      <a:pt x="30" y="18"/>
                      <a:pt x="28" y="11"/>
                    </a:cubicBezTo>
                    <a:close/>
                  </a:path>
                </a:pathLst>
              </a:custGeom>
              <a:noFill/>
              <a:ln w="22225" cap="flat">
                <a:solidFill>
                  <a:srgbClr val="A2DCE4"/>
                </a:solidFill>
                <a:prstDash val="solid"/>
                <a:miter lim="800000"/>
                <a:headEnd/>
                <a:tailEnd/>
              </a:ln>
            </p:spPr>
            <p:txBody>
              <a:bodyPr/>
              <a:lstStyle/>
              <a:p>
                <a:endParaRPr lang="cs-CZ"/>
              </a:p>
            </p:txBody>
          </p:sp>
          <p:sp>
            <p:nvSpPr>
              <p:cNvPr id="81388" name="Line 492"/>
              <p:cNvSpPr>
                <a:spLocks noChangeShapeType="1"/>
              </p:cNvSpPr>
              <p:nvPr/>
            </p:nvSpPr>
            <p:spPr bwMode="auto">
              <a:xfrm>
                <a:off x="775" y="1921"/>
                <a:ext cx="28" cy="73"/>
              </a:xfrm>
              <a:prstGeom prst="line">
                <a:avLst/>
              </a:prstGeom>
              <a:noFill/>
              <a:ln w="22225">
                <a:solidFill>
                  <a:srgbClr val="A2DCE4"/>
                </a:solidFill>
                <a:miter lim="800000"/>
                <a:headEnd/>
                <a:tailEnd/>
              </a:ln>
            </p:spPr>
            <p:txBody>
              <a:bodyPr/>
              <a:lstStyle/>
              <a:p>
                <a:endParaRPr lang="cs-CZ"/>
              </a:p>
            </p:txBody>
          </p:sp>
          <p:sp>
            <p:nvSpPr>
              <p:cNvPr id="81389" name="Line 493"/>
              <p:cNvSpPr>
                <a:spLocks noChangeShapeType="1"/>
              </p:cNvSpPr>
              <p:nvPr/>
            </p:nvSpPr>
            <p:spPr bwMode="auto">
              <a:xfrm>
                <a:off x="798" y="1914"/>
                <a:ext cx="26" cy="73"/>
              </a:xfrm>
              <a:prstGeom prst="line">
                <a:avLst/>
              </a:prstGeom>
              <a:noFill/>
              <a:ln w="22225">
                <a:solidFill>
                  <a:srgbClr val="A2DCE4"/>
                </a:solidFill>
                <a:miter lim="800000"/>
                <a:headEnd/>
                <a:tailEnd/>
              </a:ln>
            </p:spPr>
            <p:txBody>
              <a:bodyPr/>
              <a:lstStyle/>
              <a:p>
                <a:endParaRPr lang="cs-CZ"/>
              </a:p>
            </p:txBody>
          </p:sp>
          <p:sp>
            <p:nvSpPr>
              <p:cNvPr id="81390" name="Freeform 494"/>
              <p:cNvSpPr>
                <a:spLocks/>
              </p:cNvSpPr>
              <p:nvPr/>
            </p:nvSpPr>
            <p:spPr bwMode="auto">
              <a:xfrm>
                <a:off x="666" y="1876"/>
                <a:ext cx="71" cy="71"/>
              </a:xfrm>
              <a:custGeom>
                <a:avLst/>
                <a:gdLst/>
                <a:ahLst/>
                <a:cxnLst>
                  <a:cxn ang="0">
                    <a:pos x="28" y="11"/>
                  </a:cxn>
                  <a:cxn ang="0">
                    <a:pos x="11" y="2"/>
                  </a:cxn>
                  <a:cxn ang="0">
                    <a:pos x="2" y="18"/>
                  </a:cxn>
                  <a:cxn ang="0">
                    <a:pos x="19" y="27"/>
                  </a:cxn>
                  <a:cxn ang="0">
                    <a:pos x="28" y="11"/>
                  </a:cxn>
                </a:cxnLst>
                <a:rect l="0" t="0" r="r" b="b"/>
                <a:pathLst>
                  <a:path w="30" h="30">
                    <a:moveTo>
                      <a:pt x="28" y="11"/>
                    </a:moveTo>
                    <a:cubicBezTo>
                      <a:pt x="26" y="4"/>
                      <a:pt x="18" y="0"/>
                      <a:pt x="11" y="2"/>
                    </a:cubicBezTo>
                    <a:cubicBezTo>
                      <a:pt x="4" y="4"/>
                      <a:pt x="0" y="11"/>
                      <a:pt x="2" y="18"/>
                    </a:cubicBezTo>
                    <a:cubicBezTo>
                      <a:pt x="4" y="26"/>
                      <a:pt x="12" y="30"/>
                      <a:pt x="19" y="27"/>
                    </a:cubicBezTo>
                    <a:cubicBezTo>
                      <a:pt x="26" y="25"/>
                      <a:pt x="30" y="18"/>
                      <a:pt x="28" y="11"/>
                    </a:cubicBezTo>
                    <a:close/>
                  </a:path>
                </a:pathLst>
              </a:custGeom>
              <a:noFill/>
              <a:ln w="22225" cap="flat">
                <a:solidFill>
                  <a:srgbClr val="A2DCE4"/>
                </a:solidFill>
                <a:prstDash val="solid"/>
                <a:miter lim="800000"/>
                <a:headEnd/>
                <a:tailEnd/>
              </a:ln>
            </p:spPr>
            <p:txBody>
              <a:bodyPr/>
              <a:lstStyle/>
              <a:p>
                <a:endParaRPr lang="cs-CZ"/>
              </a:p>
            </p:txBody>
          </p:sp>
          <p:sp>
            <p:nvSpPr>
              <p:cNvPr id="81391" name="Line 495"/>
              <p:cNvSpPr>
                <a:spLocks noChangeShapeType="1"/>
              </p:cNvSpPr>
              <p:nvPr/>
            </p:nvSpPr>
            <p:spPr bwMode="auto">
              <a:xfrm>
                <a:off x="699" y="1945"/>
                <a:ext cx="28" cy="70"/>
              </a:xfrm>
              <a:prstGeom prst="line">
                <a:avLst/>
              </a:prstGeom>
              <a:noFill/>
              <a:ln w="22225">
                <a:solidFill>
                  <a:srgbClr val="A2DCE4"/>
                </a:solidFill>
                <a:miter lim="800000"/>
                <a:headEnd/>
                <a:tailEnd/>
              </a:ln>
            </p:spPr>
            <p:txBody>
              <a:bodyPr/>
              <a:lstStyle/>
              <a:p>
                <a:endParaRPr lang="cs-CZ"/>
              </a:p>
            </p:txBody>
          </p:sp>
          <p:sp>
            <p:nvSpPr>
              <p:cNvPr id="81392" name="Line 496"/>
              <p:cNvSpPr>
                <a:spLocks noChangeShapeType="1"/>
              </p:cNvSpPr>
              <p:nvPr/>
            </p:nvSpPr>
            <p:spPr bwMode="auto">
              <a:xfrm>
                <a:off x="723" y="1937"/>
                <a:ext cx="28" cy="71"/>
              </a:xfrm>
              <a:prstGeom prst="line">
                <a:avLst/>
              </a:prstGeom>
              <a:noFill/>
              <a:ln w="22225">
                <a:solidFill>
                  <a:srgbClr val="A2DCE4"/>
                </a:solidFill>
                <a:miter lim="800000"/>
                <a:headEnd/>
                <a:tailEnd/>
              </a:ln>
            </p:spPr>
            <p:txBody>
              <a:bodyPr/>
              <a:lstStyle/>
              <a:p>
                <a:endParaRPr lang="cs-CZ"/>
              </a:p>
            </p:txBody>
          </p:sp>
          <p:sp>
            <p:nvSpPr>
              <p:cNvPr id="81393" name="Freeform 497"/>
              <p:cNvSpPr>
                <a:spLocks/>
              </p:cNvSpPr>
              <p:nvPr/>
            </p:nvSpPr>
            <p:spPr bwMode="auto">
              <a:xfrm>
                <a:off x="590" y="1897"/>
                <a:ext cx="71" cy="71"/>
              </a:xfrm>
              <a:custGeom>
                <a:avLst/>
                <a:gdLst/>
                <a:ahLst/>
                <a:cxnLst>
                  <a:cxn ang="0">
                    <a:pos x="28" y="11"/>
                  </a:cxn>
                  <a:cxn ang="0">
                    <a:pos x="11" y="3"/>
                  </a:cxn>
                  <a:cxn ang="0">
                    <a:pos x="2" y="19"/>
                  </a:cxn>
                  <a:cxn ang="0">
                    <a:pos x="19" y="28"/>
                  </a:cxn>
                  <a:cxn ang="0">
                    <a:pos x="28" y="11"/>
                  </a:cxn>
                </a:cxnLst>
                <a:rect l="0" t="0" r="r" b="b"/>
                <a:pathLst>
                  <a:path w="30" h="30">
                    <a:moveTo>
                      <a:pt x="28" y="11"/>
                    </a:moveTo>
                    <a:cubicBezTo>
                      <a:pt x="26" y="4"/>
                      <a:pt x="18" y="0"/>
                      <a:pt x="11" y="3"/>
                    </a:cubicBezTo>
                    <a:cubicBezTo>
                      <a:pt x="4" y="5"/>
                      <a:pt x="0" y="12"/>
                      <a:pt x="2" y="19"/>
                    </a:cubicBezTo>
                    <a:cubicBezTo>
                      <a:pt x="4" y="26"/>
                      <a:pt x="12" y="30"/>
                      <a:pt x="19" y="28"/>
                    </a:cubicBezTo>
                    <a:cubicBezTo>
                      <a:pt x="26" y="26"/>
                      <a:pt x="30" y="18"/>
                      <a:pt x="28" y="11"/>
                    </a:cubicBezTo>
                    <a:close/>
                  </a:path>
                </a:pathLst>
              </a:custGeom>
              <a:noFill/>
              <a:ln w="22225" cap="flat">
                <a:solidFill>
                  <a:srgbClr val="A2DCE4"/>
                </a:solidFill>
                <a:prstDash val="solid"/>
                <a:miter lim="800000"/>
                <a:headEnd/>
                <a:tailEnd/>
              </a:ln>
            </p:spPr>
            <p:txBody>
              <a:bodyPr/>
              <a:lstStyle/>
              <a:p>
                <a:endParaRPr lang="cs-CZ"/>
              </a:p>
            </p:txBody>
          </p:sp>
          <p:sp>
            <p:nvSpPr>
              <p:cNvPr id="81394" name="Line 498"/>
              <p:cNvSpPr>
                <a:spLocks noChangeShapeType="1"/>
              </p:cNvSpPr>
              <p:nvPr/>
            </p:nvSpPr>
            <p:spPr bwMode="auto">
              <a:xfrm>
                <a:off x="626" y="1966"/>
                <a:ext cx="28" cy="73"/>
              </a:xfrm>
              <a:prstGeom prst="line">
                <a:avLst/>
              </a:prstGeom>
              <a:noFill/>
              <a:ln w="22225">
                <a:solidFill>
                  <a:srgbClr val="A2DCE4"/>
                </a:solidFill>
                <a:miter lim="800000"/>
                <a:headEnd/>
                <a:tailEnd/>
              </a:ln>
            </p:spPr>
            <p:txBody>
              <a:bodyPr/>
              <a:lstStyle/>
              <a:p>
                <a:endParaRPr lang="cs-CZ"/>
              </a:p>
            </p:txBody>
          </p:sp>
          <p:sp>
            <p:nvSpPr>
              <p:cNvPr id="81395" name="Line 499"/>
              <p:cNvSpPr>
                <a:spLocks noChangeShapeType="1"/>
              </p:cNvSpPr>
              <p:nvPr/>
            </p:nvSpPr>
            <p:spPr bwMode="auto">
              <a:xfrm>
                <a:off x="647" y="1959"/>
                <a:ext cx="28" cy="73"/>
              </a:xfrm>
              <a:prstGeom prst="line">
                <a:avLst/>
              </a:prstGeom>
              <a:noFill/>
              <a:ln w="22225">
                <a:solidFill>
                  <a:srgbClr val="A2DCE4"/>
                </a:solidFill>
                <a:miter lim="800000"/>
                <a:headEnd/>
                <a:tailEnd/>
              </a:ln>
            </p:spPr>
            <p:txBody>
              <a:bodyPr/>
              <a:lstStyle/>
              <a:p>
                <a:endParaRPr lang="cs-CZ"/>
              </a:p>
            </p:txBody>
          </p:sp>
          <p:sp>
            <p:nvSpPr>
              <p:cNvPr id="81396" name="Freeform 500"/>
              <p:cNvSpPr>
                <a:spLocks/>
              </p:cNvSpPr>
              <p:nvPr/>
            </p:nvSpPr>
            <p:spPr bwMode="auto">
              <a:xfrm>
                <a:off x="515" y="1921"/>
                <a:ext cx="71" cy="73"/>
              </a:xfrm>
              <a:custGeom>
                <a:avLst/>
                <a:gdLst/>
                <a:ahLst/>
                <a:cxnLst>
                  <a:cxn ang="0">
                    <a:pos x="28" y="11"/>
                  </a:cxn>
                  <a:cxn ang="0">
                    <a:pos x="11" y="3"/>
                  </a:cxn>
                  <a:cxn ang="0">
                    <a:pos x="2" y="20"/>
                  </a:cxn>
                  <a:cxn ang="0">
                    <a:pos x="19" y="28"/>
                  </a:cxn>
                  <a:cxn ang="0">
                    <a:pos x="28" y="11"/>
                  </a:cxn>
                </a:cxnLst>
                <a:rect l="0" t="0" r="r" b="b"/>
                <a:pathLst>
                  <a:path w="30" h="31">
                    <a:moveTo>
                      <a:pt x="28" y="11"/>
                    </a:moveTo>
                    <a:cubicBezTo>
                      <a:pt x="26" y="4"/>
                      <a:pt x="18" y="0"/>
                      <a:pt x="11" y="3"/>
                    </a:cubicBezTo>
                    <a:cubicBezTo>
                      <a:pt x="4" y="5"/>
                      <a:pt x="0" y="13"/>
                      <a:pt x="2" y="20"/>
                    </a:cubicBezTo>
                    <a:cubicBezTo>
                      <a:pt x="5" y="27"/>
                      <a:pt x="12" y="31"/>
                      <a:pt x="19" y="28"/>
                    </a:cubicBezTo>
                    <a:cubicBezTo>
                      <a:pt x="26" y="26"/>
                      <a:pt x="30" y="18"/>
                      <a:pt x="28" y="11"/>
                    </a:cubicBezTo>
                    <a:close/>
                  </a:path>
                </a:pathLst>
              </a:custGeom>
              <a:noFill/>
              <a:ln w="22225" cap="flat">
                <a:solidFill>
                  <a:srgbClr val="A2DCE4"/>
                </a:solidFill>
                <a:prstDash val="solid"/>
                <a:miter lim="800000"/>
                <a:headEnd/>
                <a:tailEnd/>
              </a:ln>
            </p:spPr>
            <p:txBody>
              <a:bodyPr/>
              <a:lstStyle/>
              <a:p>
                <a:endParaRPr lang="cs-CZ"/>
              </a:p>
            </p:txBody>
          </p:sp>
          <p:sp>
            <p:nvSpPr>
              <p:cNvPr id="81397" name="Line 501"/>
              <p:cNvSpPr>
                <a:spLocks noChangeShapeType="1"/>
              </p:cNvSpPr>
              <p:nvPr/>
            </p:nvSpPr>
            <p:spPr bwMode="auto">
              <a:xfrm>
                <a:off x="550" y="1992"/>
                <a:ext cx="29" cy="71"/>
              </a:xfrm>
              <a:prstGeom prst="line">
                <a:avLst/>
              </a:prstGeom>
              <a:noFill/>
              <a:ln w="22225">
                <a:solidFill>
                  <a:srgbClr val="A2DCE4"/>
                </a:solidFill>
                <a:miter lim="800000"/>
                <a:headEnd/>
                <a:tailEnd/>
              </a:ln>
            </p:spPr>
            <p:txBody>
              <a:bodyPr/>
              <a:lstStyle/>
              <a:p>
                <a:endParaRPr lang="cs-CZ"/>
              </a:p>
            </p:txBody>
          </p:sp>
          <p:sp>
            <p:nvSpPr>
              <p:cNvPr id="81398" name="Line 502"/>
              <p:cNvSpPr>
                <a:spLocks noChangeShapeType="1"/>
              </p:cNvSpPr>
              <p:nvPr/>
            </p:nvSpPr>
            <p:spPr bwMode="auto">
              <a:xfrm>
                <a:off x="571" y="1985"/>
                <a:ext cx="31" cy="71"/>
              </a:xfrm>
              <a:prstGeom prst="line">
                <a:avLst/>
              </a:prstGeom>
              <a:noFill/>
              <a:ln w="22225">
                <a:solidFill>
                  <a:srgbClr val="A2DCE4"/>
                </a:solidFill>
                <a:miter lim="800000"/>
                <a:headEnd/>
                <a:tailEnd/>
              </a:ln>
            </p:spPr>
            <p:txBody>
              <a:bodyPr/>
              <a:lstStyle/>
              <a:p>
                <a:endParaRPr lang="cs-CZ"/>
              </a:p>
            </p:txBody>
          </p:sp>
          <p:sp>
            <p:nvSpPr>
              <p:cNvPr id="81399" name="Freeform 503"/>
              <p:cNvSpPr>
                <a:spLocks/>
              </p:cNvSpPr>
              <p:nvPr/>
            </p:nvSpPr>
            <p:spPr bwMode="auto">
              <a:xfrm>
                <a:off x="439" y="1947"/>
                <a:ext cx="71" cy="71"/>
              </a:xfrm>
              <a:custGeom>
                <a:avLst/>
                <a:gdLst/>
                <a:ahLst/>
                <a:cxnLst>
                  <a:cxn ang="0">
                    <a:pos x="28" y="11"/>
                  </a:cxn>
                  <a:cxn ang="0">
                    <a:pos x="11" y="2"/>
                  </a:cxn>
                  <a:cxn ang="0">
                    <a:pos x="3" y="19"/>
                  </a:cxn>
                  <a:cxn ang="0">
                    <a:pos x="20" y="28"/>
                  </a:cxn>
                  <a:cxn ang="0">
                    <a:pos x="28" y="11"/>
                  </a:cxn>
                </a:cxnLst>
                <a:rect l="0" t="0" r="r" b="b"/>
                <a:pathLst>
                  <a:path w="30" h="30">
                    <a:moveTo>
                      <a:pt x="28" y="11"/>
                    </a:moveTo>
                    <a:cubicBezTo>
                      <a:pt x="26" y="4"/>
                      <a:pt x="18" y="0"/>
                      <a:pt x="11" y="2"/>
                    </a:cubicBezTo>
                    <a:cubicBezTo>
                      <a:pt x="4" y="5"/>
                      <a:pt x="0" y="12"/>
                      <a:pt x="3" y="19"/>
                    </a:cubicBezTo>
                    <a:cubicBezTo>
                      <a:pt x="5" y="26"/>
                      <a:pt x="12" y="30"/>
                      <a:pt x="20" y="28"/>
                    </a:cubicBezTo>
                    <a:cubicBezTo>
                      <a:pt x="27" y="25"/>
                      <a:pt x="30" y="18"/>
                      <a:pt x="28" y="11"/>
                    </a:cubicBezTo>
                    <a:close/>
                  </a:path>
                </a:pathLst>
              </a:custGeom>
              <a:noFill/>
              <a:ln w="22225" cap="flat">
                <a:solidFill>
                  <a:srgbClr val="A2DCE4"/>
                </a:solidFill>
                <a:prstDash val="solid"/>
                <a:miter lim="800000"/>
                <a:headEnd/>
                <a:tailEnd/>
              </a:ln>
            </p:spPr>
            <p:txBody>
              <a:bodyPr/>
              <a:lstStyle/>
              <a:p>
                <a:endParaRPr lang="cs-CZ"/>
              </a:p>
            </p:txBody>
          </p:sp>
          <p:sp>
            <p:nvSpPr>
              <p:cNvPr id="81400" name="Line 504"/>
              <p:cNvSpPr>
                <a:spLocks noChangeShapeType="1"/>
              </p:cNvSpPr>
              <p:nvPr/>
            </p:nvSpPr>
            <p:spPr bwMode="auto">
              <a:xfrm>
                <a:off x="475" y="2015"/>
                <a:ext cx="30" cy="71"/>
              </a:xfrm>
              <a:prstGeom prst="line">
                <a:avLst/>
              </a:prstGeom>
              <a:noFill/>
              <a:ln w="22225">
                <a:solidFill>
                  <a:srgbClr val="A2DCE4"/>
                </a:solidFill>
                <a:miter lim="800000"/>
                <a:headEnd/>
                <a:tailEnd/>
              </a:ln>
            </p:spPr>
            <p:txBody>
              <a:bodyPr/>
              <a:lstStyle/>
              <a:p>
                <a:endParaRPr lang="cs-CZ"/>
              </a:p>
            </p:txBody>
          </p:sp>
          <p:sp>
            <p:nvSpPr>
              <p:cNvPr id="81401" name="Line 505"/>
              <p:cNvSpPr>
                <a:spLocks noChangeShapeType="1"/>
              </p:cNvSpPr>
              <p:nvPr/>
            </p:nvSpPr>
            <p:spPr bwMode="auto">
              <a:xfrm>
                <a:off x="498" y="2008"/>
                <a:ext cx="29" cy="71"/>
              </a:xfrm>
              <a:prstGeom prst="line">
                <a:avLst/>
              </a:prstGeom>
              <a:noFill/>
              <a:ln w="22225">
                <a:solidFill>
                  <a:srgbClr val="A2DCE4"/>
                </a:solidFill>
                <a:miter lim="800000"/>
                <a:headEnd/>
                <a:tailEnd/>
              </a:ln>
            </p:spPr>
            <p:txBody>
              <a:bodyPr/>
              <a:lstStyle/>
              <a:p>
                <a:endParaRPr lang="cs-CZ"/>
              </a:p>
            </p:txBody>
          </p:sp>
          <p:sp>
            <p:nvSpPr>
              <p:cNvPr id="81402" name="Freeform 506"/>
              <p:cNvSpPr>
                <a:spLocks/>
              </p:cNvSpPr>
              <p:nvPr/>
            </p:nvSpPr>
            <p:spPr bwMode="auto">
              <a:xfrm>
                <a:off x="364" y="1973"/>
                <a:ext cx="73" cy="71"/>
              </a:xfrm>
              <a:custGeom>
                <a:avLst/>
                <a:gdLst/>
                <a:ahLst/>
                <a:cxnLst>
                  <a:cxn ang="0">
                    <a:pos x="28" y="10"/>
                  </a:cxn>
                  <a:cxn ang="0">
                    <a:pos x="11" y="2"/>
                  </a:cxn>
                  <a:cxn ang="0">
                    <a:pos x="3" y="19"/>
                  </a:cxn>
                  <a:cxn ang="0">
                    <a:pos x="20" y="28"/>
                  </a:cxn>
                  <a:cxn ang="0">
                    <a:pos x="28" y="10"/>
                  </a:cxn>
                </a:cxnLst>
                <a:rect l="0" t="0" r="r" b="b"/>
                <a:pathLst>
                  <a:path w="31" h="30">
                    <a:moveTo>
                      <a:pt x="28" y="10"/>
                    </a:moveTo>
                    <a:cubicBezTo>
                      <a:pt x="26" y="3"/>
                      <a:pt x="18" y="0"/>
                      <a:pt x="11" y="2"/>
                    </a:cubicBezTo>
                    <a:cubicBezTo>
                      <a:pt x="4" y="5"/>
                      <a:pt x="0" y="12"/>
                      <a:pt x="3" y="19"/>
                    </a:cubicBezTo>
                    <a:cubicBezTo>
                      <a:pt x="5" y="26"/>
                      <a:pt x="13" y="30"/>
                      <a:pt x="20" y="28"/>
                    </a:cubicBezTo>
                    <a:cubicBezTo>
                      <a:pt x="27" y="25"/>
                      <a:pt x="31" y="17"/>
                      <a:pt x="28" y="10"/>
                    </a:cubicBezTo>
                    <a:close/>
                  </a:path>
                </a:pathLst>
              </a:custGeom>
              <a:noFill/>
              <a:ln w="22225" cap="flat">
                <a:solidFill>
                  <a:srgbClr val="A2DCE4"/>
                </a:solidFill>
                <a:prstDash val="solid"/>
                <a:miter lim="800000"/>
                <a:headEnd/>
                <a:tailEnd/>
              </a:ln>
            </p:spPr>
            <p:txBody>
              <a:bodyPr/>
              <a:lstStyle/>
              <a:p>
                <a:endParaRPr lang="cs-CZ"/>
              </a:p>
            </p:txBody>
          </p:sp>
          <p:sp>
            <p:nvSpPr>
              <p:cNvPr id="81403" name="Line 507"/>
              <p:cNvSpPr>
                <a:spLocks noChangeShapeType="1"/>
              </p:cNvSpPr>
              <p:nvPr/>
            </p:nvSpPr>
            <p:spPr bwMode="auto">
              <a:xfrm>
                <a:off x="401" y="2041"/>
                <a:ext cx="31" cy="71"/>
              </a:xfrm>
              <a:prstGeom prst="line">
                <a:avLst/>
              </a:prstGeom>
              <a:noFill/>
              <a:ln w="22225">
                <a:solidFill>
                  <a:srgbClr val="A2DCE4"/>
                </a:solidFill>
                <a:miter lim="800000"/>
                <a:headEnd/>
                <a:tailEnd/>
              </a:ln>
            </p:spPr>
            <p:txBody>
              <a:bodyPr/>
              <a:lstStyle/>
              <a:p>
                <a:endParaRPr lang="cs-CZ"/>
              </a:p>
            </p:txBody>
          </p:sp>
          <p:sp>
            <p:nvSpPr>
              <p:cNvPr id="81404" name="Line 508"/>
              <p:cNvSpPr>
                <a:spLocks noChangeShapeType="1"/>
              </p:cNvSpPr>
              <p:nvPr/>
            </p:nvSpPr>
            <p:spPr bwMode="auto">
              <a:xfrm>
                <a:off x="423" y="2034"/>
                <a:ext cx="30" cy="71"/>
              </a:xfrm>
              <a:prstGeom prst="line">
                <a:avLst/>
              </a:prstGeom>
              <a:noFill/>
              <a:ln w="22225">
                <a:solidFill>
                  <a:srgbClr val="A2DCE4"/>
                </a:solidFill>
                <a:miter lim="800000"/>
                <a:headEnd/>
                <a:tailEnd/>
              </a:ln>
            </p:spPr>
            <p:txBody>
              <a:bodyPr/>
              <a:lstStyle/>
              <a:p>
                <a:endParaRPr lang="cs-CZ"/>
              </a:p>
            </p:txBody>
          </p:sp>
          <p:sp>
            <p:nvSpPr>
              <p:cNvPr id="81405" name="Freeform 509"/>
              <p:cNvSpPr>
                <a:spLocks/>
              </p:cNvSpPr>
              <p:nvPr/>
            </p:nvSpPr>
            <p:spPr bwMode="auto">
              <a:xfrm>
                <a:off x="290" y="1999"/>
                <a:ext cx="71" cy="71"/>
              </a:xfrm>
              <a:custGeom>
                <a:avLst/>
                <a:gdLst/>
                <a:ahLst/>
                <a:cxnLst>
                  <a:cxn ang="0">
                    <a:pos x="28" y="10"/>
                  </a:cxn>
                  <a:cxn ang="0">
                    <a:pos x="10" y="2"/>
                  </a:cxn>
                  <a:cxn ang="0">
                    <a:pos x="2" y="20"/>
                  </a:cxn>
                  <a:cxn ang="0">
                    <a:pos x="20" y="28"/>
                  </a:cxn>
                  <a:cxn ang="0">
                    <a:pos x="28" y="10"/>
                  </a:cxn>
                </a:cxnLst>
                <a:rect l="0" t="0" r="r" b="b"/>
                <a:pathLst>
                  <a:path w="30" h="30">
                    <a:moveTo>
                      <a:pt x="28" y="10"/>
                    </a:moveTo>
                    <a:cubicBezTo>
                      <a:pt x="25" y="3"/>
                      <a:pt x="17" y="0"/>
                      <a:pt x="10" y="2"/>
                    </a:cubicBezTo>
                    <a:cubicBezTo>
                      <a:pt x="3" y="5"/>
                      <a:pt x="0" y="13"/>
                      <a:pt x="2" y="20"/>
                    </a:cubicBezTo>
                    <a:cubicBezTo>
                      <a:pt x="5" y="27"/>
                      <a:pt x="13" y="30"/>
                      <a:pt x="20" y="28"/>
                    </a:cubicBezTo>
                    <a:cubicBezTo>
                      <a:pt x="27" y="25"/>
                      <a:pt x="30" y="17"/>
                      <a:pt x="28" y="10"/>
                    </a:cubicBezTo>
                    <a:close/>
                  </a:path>
                </a:pathLst>
              </a:custGeom>
              <a:noFill/>
              <a:ln w="22225" cap="flat">
                <a:solidFill>
                  <a:srgbClr val="A2DCE4"/>
                </a:solidFill>
                <a:prstDash val="solid"/>
                <a:miter lim="800000"/>
                <a:headEnd/>
                <a:tailEnd/>
              </a:ln>
            </p:spPr>
            <p:txBody>
              <a:bodyPr/>
              <a:lstStyle/>
              <a:p>
                <a:endParaRPr lang="cs-CZ"/>
              </a:p>
            </p:txBody>
          </p:sp>
          <p:sp>
            <p:nvSpPr>
              <p:cNvPr id="81406" name="Line 510"/>
              <p:cNvSpPr>
                <a:spLocks noChangeShapeType="1"/>
              </p:cNvSpPr>
              <p:nvPr/>
            </p:nvSpPr>
            <p:spPr bwMode="auto">
              <a:xfrm>
                <a:off x="326" y="2067"/>
                <a:ext cx="33" cy="71"/>
              </a:xfrm>
              <a:prstGeom prst="line">
                <a:avLst/>
              </a:prstGeom>
              <a:noFill/>
              <a:ln w="22225">
                <a:solidFill>
                  <a:srgbClr val="A2DCE4"/>
                </a:solidFill>
                <a:miter lim="800000"/>
                <a:headEnd/>
                <a:tailEnd/>
              </a:ln>
            </p:spPr>
            <p:txBody>
              <a:bodyPr/>
              <a:lstStyle/>
              <a:p>
                <a:endParaRPr lang="cs-CZ"/>
              </a:p>
            </p:txBody>
          </p:sp>
          <p:sp>
            <p:nvSpPr>
              <p:cNvPr id="81407" name="Line 511"/>
              <p:cNvSpPr>
                <a:spLocks noChangeShapeType="1"/>
              </p:cNvSpPr>
              <p:nvPr/>
            </p:nvSpPr>
            <p:spPr bwMode="auto">
              <a:xfrm>
                <a:off x="349" y="2060"/>
                <a:ext cx="31" cy="71"/>
              </a:xfrm>
              <a:prstGeom prst="line">
                <a:avLst/>
              </a:prstGeom>
              <a:noFill/>
              <a:ln w="22225">
                <a:solidFill>
                  <a:srgbClr val="A2DCE4"/>
                </a:solidFill>
                <a:miter lim="800000"/>
                <a:headEnd/>
                <a:tailEnd/>
              </a:ln>
            </p:spPr>
            <p:txBody>
              <a:bodyPr/>
              <a:lstStyle/>
              <a:p>
                <a:endParaRPr lang="cs-CZ"/>
              </a:p>
            </p:txBody>
          </p:sp>
          <p:sp>
            <p:nvSpPr>
              <p:cNvPr id="81408" name="Freeform 512"/>
              <p:cNvSpPr>
                <a:spLocks/>
              </p:cNvSpPr>
              <p:nvPr/>
            </p:nvSpPr>
            <p:spPr bwMode="auto">
              <a:xfrm>
                <a:off x="215" y="2025"/>
                <a:ext cx="73" cy="73"/>
              </a:xfrm>
              <a:custGeom>
                <a:avLst/>
                <a:gdLst/>
                <a:ahLst/>
                <a:cxnLst>
                  <a:cxn ang="0">
                    <a:pos x="28" y="11"/>
                  </a:cxn>
                  <a:cxn ang="0">
                    <a:pos x="11" y="3"/>
                  </a:cxn>
                  <a:cxn ang="0">
                    <a:pos x="3" y="20"/>
                  </a:cxn>
                  <a:cxn ang="0">
                    <a:pos x="20" y="28"/>
                  </a:cxn>
                  <a:cxn ang="0">
                    <a:pos x="28" y="11"/>
                  </a:cxn>
                </a:cxnLst>
                <a:rect l="0" t="0" r="r" b="b"/>
                <a:pathLst>
                  <a:path w="31" h="31">
                    <a:moveTo>
                      <a:pt x="28" y="11"/>
                    </a:moveTo>
                    <a:cubicBezTo>
                      <a:pt x="26" y="4"/>
                      <a:pt x="18" y="0"/>
                      <a:pt x="11" y="3"/>
                    </a:cubicBezTo>
                    <a:cubicBezTo>
                      <a:pt x="4" y="5"/>
                      <a:pt x="0" y="13"/>
                      <a:pt x="3" y="20"/>
                    </a:cubicBezTo>
                    <a:cubicBezTo>
                      <a:pt x="6" y="27"/>
                      <a:pt x="13" y="31"/>
                      <a:pt x="20" y="28"/>
                    </a:cubicBezTo>
                    <a:cubicBezTo>
                      <a:pt x="27" y="25"/>
                      <a:pt x="31" y="18"/>
                      <a:pt x="28" y="11"/>
                    </a:cubicBezTo>
                    <a:close/>
                  </a:path>
                </a:pathLst>
              </a:custGeom>
              <a:noFill/>
              <a:ln w="22225" cap="flat">
                <a:solidFill>
                  <a:srgbClr val="A2DCE4"/>
                </a:solidFill>
                <a:prstDash val="solid"/>
                <a:miter lim="800000"/>
                <a:headEnd/>
                <a:tailEnd/>
              </a:ln>
            </p:spPr>
            <p:txBody>
              <a:bodyPr/>
              <a:lstStyle/>
              <a:p>
                <a:endParaRPr lang="cs-CZ"/>
              </a:p>
            </p:txBody>
          </p:sp>
          <p:sp>
            <p:nvSpPr>
              <p:cNvPr id="81409" name="Line 513"/>
              <p:cNvSpPr>
                <a:spLocks noChangeShapeType="1"/>
              </p:cNvSpPr>
              <p:nvPr/>
            </p:nvSpPr>
            <p:spPr bwMode="auto">
              <a:xfrm>
                <a:off x="253" y="2096"/>
                <a:ext cx="33" cy="68"/>
              </a:xfrm>
              <a:prstGeom prst="line">
                <a:avLst/>
              </a:prstGeom>
              <a:noFill/>
              <a:ln w="22225">
                <a:solidFill>
                  <a:srgbClr val="A2DCE4"/>
                </a:solidFill>
                <a:miter lim="800000"/>
                <a:headEnd/>
                <a:tailEnd/>
              </a:ln>
            </p:spPr>
            <p:txBody>
              <a:bodyPr/>
              <a:lstStyle/>
              <a:p>
                <a:endParaRPr lang="cs-CZ"/>
              </a:p>
            </p:txBody>
          </p:sp>
          <p:sp>
            <p:nvSpPr>
              <p:cNvPr id="81410" name="Line 514"/>
              <p:cNvSpPr>
                <a:spLocks noChangeShapeType="1"/>
              </p:cNvSpPr>
              <p:nvPr/>
            </p:nvSpPr>
            <p:spPr bwMode="auto">
              <a:xfrm>
                <a:off x="274" y="2086"/>
                <a:ext cx="33" cy="71"/>
              </a:xfrm>
              <a:prstGeom prst="line">
                <a:avLst/>
              </a:prstGeom>
              <a:noFill/>
              <a:ln w="22225">
                <a:solidFill>
                  <a:srgbClr val="A2DCE4"/>
                </a:solidFill>
                <a:miter lim="800000"/>
                <a:headEnd/>
                <a:tailEnd/>
              </a:ln>
            </p:spPr>
            <p:txBody>
              <a:bodyPr/>
              <a:lstStyle/>
              <a:p>
                <a:endParaRPr lang="cs-CZ"/>
              </a:p>
            </p:txBody>
          </p:sp>
          <p:sp>
            <p:nvSpPr>
              <p:cNvPr id="81411" name="Freeform 515"/>
              <p:cNvSpPr>
                <a:spLocks/>
              </p:cNvSpPr>
              <p:nvPr/>
            </p:nvSpPr>
            <p:spPr bwMode="auto">
              <a:xfrm>
                <a:off x="141" y="2053"/>
                <a:ext cx="71" cy="71"/>
              </a:xfrm>
              <a:custGeom>
                <a:avLst/>
                <a:gdLst/>
                <a:ahLst/>
                <a:cxnLst>
                  <a:cxn ang="0">
                    <a:pos x="28" y="10"/>
                  </a:cxn>
                  <a:cxn ang="0">
                    <a:pos x="10" y="3"/>
                  </a:cxn>
                  <a:cxn ang="0">
                    <a:pos x="3" y="20"/>
                  </a:cxn>
                  <a:cxn ang="0">
                    <a:pos x="20" y="28"/>
                  </a:cxn>
                  <a:cxn ang="0">
                    <a:pos x="28" y="10"/>
                  </a:cxn>
                </a:cxnLst>
                <a:rect l="0" t="0" r="r" b="b"/>
                <a:pathLst>
                  <a:path w="30" h="30">
                    <a:moveTo>
                      <a:pt x="28" y="10"/>
                    </a:moveTo>
                    <a:cubicBezTo>
                      <a:pt x="25" y="4"/>
                      <a:pt x="17" y="0"/>
                      <a:pt x="10" y="3"/>
                    </a:cubicBezTo>
                    <a:cubicBezTo>
                      <a:pt x="4" y="5"/>
                      <a:pt x="0" y="13"/>
                      <a:pt x="3" y="20"/>
                    </a:cubicBezTo>
                    <a:cubicBezTo>
                      <a:pt x="5" y="27"/>
                      <a:pt x="13" y="30"/>
                      <a:pt x="20" y="28"/>
                    </a:cubicBezTo>
                    <a:cubicBezTo>
                      <a:pt x="27" y="25"/>
                      <a:pt x="30" y="17"/>
                      <a:pt x="28" y="10"/>
                    </a:cubicBezTo>
                    <a:close/>
                  </a:path>
                </a:pathLst>
              </a:custGeom>
              <a:noFill/>
              <a:ln w="22225" cap="flat">
                <a:solidFill>
                  <a:srgbClr val="A2DCE4"/>
                </a:solidFill>
                <a:prstDash val="solid"/>
                <a:miter lim="800000"/>
                <a:headEnd/>
                <a:tailEnd/>
              </a:ln>
            </p:spPr>
            <p:txBody>
              <a:bodyPr/>
              <a:lstStyle/>
              <a:p>
                <a:endParaRPr lang="cs-CZ"/>
              </a:p>
            </p:txBody>
          </p:sp>
          <p:sp>
            <p:nvSpPr>
              <p:cNvPr id="81412" name="Line 516"/>
              <p:cNvSpPr>
                <a:spLocks noChangeShapeType="1"/>
              </p:cNvSpPr>
              <p:nvPr/>
            </p:nvSpPr>
            <p:spPr bwMode="auto">
              <a:xfrm>
                <a:off x="179" y="2122"/>
                <a:ext cx="33" cy="71"/>
              </a:xfrm>
              <a:prstGeom prst="line">
                <a:avLst/>
              </a:prstGeom>
              <a:noFill/>
              <a:ln w="22225">
                <a:solidFill>
                  <a:srgbClr val="A2DCE4"/>
                </a:solidFill>
                <a:miter lim="800000"/>
                <a:headEnd/>
                <a:tailEnd/>
              </a:ln>
            </p:spPr>
            <p:txBody>
              <a:bodyPr/>
              <a:lstStyle/>
              <a:p>
                <a:endParaRPr lang="cs-CZ"/>
              </a:p>
            </p:txBody>
          </p:sp>
          <p:sp>
            <p:nvSpPr>
              <p:cNvPr id="81413" name="Line 517"/>
              <p:cNvSpPr>
                <a:spLocks noChangeShapeType="1"/>
              </p:cNvSpPr>
              <p:nvPr/>
            </p:nvSpPr>
            <p:spPr bwMode="auto">
              <a:xfrm>
                <a:off x="201" y="2115"/>
                <a:ext cx="33" cy="71"/>
              </a:xfrm>
              <a:prstGeom prst="line">
                <a:avLst/>
              </a:prstGeom>
              <a:noFill/>
              <a:ln w="22225">
                <a:solidFill>
                  <a:srgbClr val="A2DCE4"/>
                </a:solidFill>
                <a:miter lim="800000"/>
                <a:headEnd/>
                <a:tailEnd/>
              </a:ln>
            </p:spPr>
            <p:txBody>
              <a:bodyPr/>
              <a:lstStyle/>
              <a:p>
                <a:endParaRPr lang="cs-CZ"/>
              </a:p>
            </p:txBody>
          </p:sp>
          <p:sp>
            <p:nvSpPr>
              <p:cNvPr id="81414" name="Freeform 518"/>
              <p:cNvSpPr>
                <a:spLocks/>
              </p:cNvSpPr>
              <p:nvPr/>
            </p:nvSpPr>
            <p:spPr bwMode="auto">
              <a:xfrm>
                <a:off x="68" y="2082"/>
                <a:ext cx="71" cy="73"/>
              </a:xfrm>
              <a:custGeom>
                <a:avLst/>
                <a:gdLst/>
                <a:ahLst/>
                <a:cxnLst>
                  <a:cxn ang="0">
                    <a:pos x="28" y="10"/>
                  </a:cxn>
                  <a:cxn ang="0">
                    <a:pos x="10" y="3"/>
                  </a:cxn>
                  <a:cxn ang="0">
                    <a:pos x="3" y="20"/>
                  </a:cxn>
                  <a:cxn ang="0">
                    <a:pos x="20" y="28"/>
                  </a:cxn>
                  <a:cxn ang="0">
                    <a:pos x="28" y="10"/>
                  </a:cxn>
                </a:cxnLst>
                <a:rect l="0" t="0" r="r" b="b"/>
                <a:pathLst>
                  <a:path w="30" h="31">
                    <a:moveTo>
                      <a:pt x="28" y="10"/>
                    </a:moveTo>
                    <a:cubicBezTo>
                      <a:pt x="25" y="4"/>
                      <a:pt x="17" y="0"/>
                      <a:pt x="10" y="3"/>
                    </a:cubicBezTo>
                    <a:cubicBezTo>
                      <a:pt x="3" y="6"/>
                      <a:pt x="0" y="13"/>
                      <a:pt x="3" y="20"/>
                    </a:cubicBezTo>
                    <a:cubicBezTo>
                      <a:pt x="5" y="27"/>
                      <a:pt x="13" y="31"/>
                      <a:pt x="20" y="28"/>
                    </a:cubicBezTo>
                    <a:cubicBezTo>
                      <a:pt x="27" y="25"/>
                      <a:pt x="30" y="17"/>
                      <a:pt x="28" y="10"/>
                    </a:cubicBezTo>
                    <a:close/>
                  </a:path>
                </a:pathLst>
              </a:custGeom>
              <a:noFill/>
              <a:ln w="22225" cap="flat">
                <a:solidFill>
                  <a:srgbClr val="A2DCE4"/>
                </a:solidFill>
                <a:prstDash val="solid"/>
                <a:miter lim="800000"/>
                <a:headEnd/>
                <a:tailEnd/>
              </a:ln>
            </p:spPr>
            <p:txBody>
              <a:bodyPr/>
              <a:lstStyle/>
              <a:p>
                <a:endParaRPr lang="cs-CZ"/>
              </a:p>
            </p:txBody>
          </p:sp>
          <p:sp>
            <p:nvSpPr>
              <p:cNvPr id="81415" name="Line 519"/>
              <p:cNvSpPr>
                <a:spLocks noChangeShapeType="1"/>
              </p:cNvSpPr>
              <p:nvPr/>
            </p:nvSpPr>
            <p:spPr bwMode="auto">
              <a:xfrm>
                <a:off x="106" y="2150"/>
                <a:ext cx="33" cy="71"/>
              </a:xfrm>
              <a:prstGeom prst="line">
                <a:avLst/>
              </a:prstGeom>
              <a:noFill/>
              <a:ln w="22225">
                <a:solidFill>
                  <a:srgbClr val="A2DCE4"/>
                </a:solidFill>
                <a:miter lim="800000"/>
                <a:headEnd/>
                <a:tailEnd/>
              </a:ln>
            </p:spPr>
            <p:txBody>
              <a:bodyPr/>
              <a:lstStyle/>
              <a:p>
                <a:endParaRPr lang="cs-CZ"/>
              </a:p>
            </p:txBody>
          </p:sp>
          <p:sp>
            <p:nvSpPr>
              <p:cNvPr id="81416" name="Line 520"/>
              <p:cNvSpPr>
                <a:spLocks noChangeShapeType="1"/>
              </p:cNvSpPr>
              <p:nvPr/>
            </p:nvSpPr>
            <p:spPr bwMode="auto">
              <a:xfrm>
                <a:off x="127" y="2143"/>
                <a:ext cx="33" cy="68"/>
              </a:xfrm>
              <a:prstGeom prst="line">
                <a:avLst/>
              </a:prstGeom>
              <a:noFill/>
              <a:ln w="22225">
                <a:solidFill>
                  <a:srgbClr val="A2DCE4"/>
                </a:solidFill>
                <a:miter lim="800000"/>
                <a:headEnd/>
                <a:tailEnd/>
              </a:ln>
            </p:spPr>
            <p:txBody>
              <a:bodyPr/>
              <a:lstStyle/>
              <a:p>
                <a:endParaRPr lang="cs-CZ"/>
              </a:p>
            </p:txBody>
          </p:sp>
          <p:sp>
            <p:nvSpPr>
              <p:cNvPr id="81417" name="Freeform 521"/>
              <p:cNvSpPr>
                <a:spLocks/>
              </p:cNvSpPr>
              <p:nvPr/>
            </p:nvSpPr>
            <p:spPr bwMode="auto">
              <a:xfrm>
                <a:off x="-5" y="2112"/>
                <a:ext cx="71" cy="71"/>
              </a:xfrm>
              <a:custGeom>
                <a:avLst/>
                <a:gdLst/>
                <a:ahLst/>
                <a:cxnLst>
                  <a:cxn ang="0">
                    <a:pos x="27" y="10"/>
                  </a:cxn>
                  <a:cxn ang="0">
                    <a:pos x="10" y="2"/>
                  </a:cxn>
                  <a:cxn ang="0">
                    <a:pos x="3" y="20"/>
                  </a:cxn>
                  <a:cxn ang="0">
                    <a:pos x="20" y="27"/>
                  </a:cxn>
                  <a:cxn ang="0">
                    <a:pos x="27" y="10"/>
                  </a:cxn>
                </a:cxnLst>
                <a:rect l="0" t="0" r="r" b="b"/>
                <a:pathLst>
                  <a:path w="30" h="30">
                    <a:moveTo>
                      <a:pt x="27" y="10"/>
                    </a:moveTo>
                    <a:cubicBezTo>
                      <a:pt x="25" y="3"/>
                      <a:pt x="17" y="0"/>
                      <a:pt x="10" y="2"/>
                    </a:cubicBezTo>
                    <a:cubicBezTo>
                      <a:pt x="3" y="5"/>
                      <a:pt x="0" y="13"/>
                      <a:pt x="3" y="20"/>
                    </a:cubicBezTo>
                    <a:cubicBezTo>
                      <a:pt x="5" y="27"/>
                      <a:pt x="13" y="30"/>
                      <a:pt x="20" y="27"/>
                    </a:cubicBezTo>
                    <a:cubicBezTo>
                      <a:pt x="27" y="25"/>
                      <a:pt x="30" y="17"/>
                      <a:pt x="27" y="10"/>
                    </a:cubicBezTo>
                    <a:close/>
                  </a:path>
                </a:pathLst>
              </a:custGeom>
              <a:noFill/>
              <a:ln w="22225" cap="flat">
                <a:solidFill>
                  <a:srgbClr val="A2DCE4"/>
                </a:solidFill>
                <a:prstDash val="solid"/>
                <a:miter lim="800000"/>
                <a:headEnd/>
                <a:tailEnd/>
              </a:ln>
            </p:spPr>
            <p:txBody>
              <a:bodyPr/>
              <a:lstStyle/>
              <a:p>
                <a:endParaRPr lang="cs-CZ"/>
              </a:p>
            </p:txBody>
          </p:sp>
          <p:sp>
            <p:nvSpPr>
              <p:cNvPr id="81418" name="Line 522"/>
              <p:cNvSpPr>
                <a:spLocks noChangeShapeType="1"/>
              </p:cNvSpPr>
              <p:nvPr/>
            </p:nvSpPr>
            <p:spPr bwMode="auto">
              <a:xfrm>
                <a:off x="33" y="2181"/>
                <a:ext cx="33" cy="68"/>
              </a:xfrm>
              <a:prstGeom prst="line">
                <a:avLst/>
              </a:prstGeom>
              <a:noFill/>
              <a:ln w="22225">
                <a:solidFill>
                  <a:srgbClr val="A2DCE4"/>
                </a:solidFill>
                <a:miter lim="800000"/>
                <a:headEnd/>
                <a:tailEnd/>
              </a:ln>
            </p:spPr>
            <p:txBody>
              <a:bodyPr/>
              <a:lstStyle/>
              <a:p>
                <a:endParaRPr lang="cs-CZ"/>
              </a:p>
            </p:txBody>
          </p:sp>
          <p:sp>
            <p:nvSpPr>
              <p:cNvPr id="81419" name="Line 523"/>
              <p:cNvSpPr>
                <a:spLocks noChangeShapeType="1"/>
              </p:cNvSpPr>
              <p:nvPr/>
            </p:nvSpPr>
            <p:spPr bwMode="auto">
              <a:xfrm>
                <a:off x="54" y="2171"/>
                <a:ext cx="36" cy="71"/>
              </a:xfrm>
              <a:prstGeom prst="line">
                <a:avLst/>
              </a:prstGeom>
              <a:noFill/>
              <a:ln w="22225">
                <a:solidFill>
                  <a:srgbClr val="A2DCE4"/>
                </a:solidFill>
                <a:miter lim="800000"/>
                <a:headEnd/>
                <a:tailEnd/>
              </a:ln>
            </p:spPr>
            <p:txBody>
              <a:bodyPr/>
              <a:lstStyle/>
              <a:p>
                <a:endParaRPr lang="cs-CZ"/>
              </a:p>
            </p:txBody>
          </p:sp>
          <p:sp>
            <p:nvSpPr>
              <p:cNvPr id="81420" name="Freeform 524"/>
              <p:cNvSpPr>
                <a:spLocks/>
              </p:cNvSpPr>
              <p:nvPr/>
            </p:nvSpPr>
            <p:spPr bwMode="auto">
              <a:xfrm>
                <a:off x="-78" y="2141"/>
                <a:ext cx="71" cy="73"/>
              </a:xfrm>
              <a:custGeom>
                <a:avLst/>
                <a:gdLst/>
                <a:ahLst/>
                <a:cxnLst>
                  <a:cxn ang="0">
                    <a:pos x="27" y="10"/>
                  </a:cxn>
                  <a:cxn ang="0">
                    <a:pos x="10" y="3"/>
                  </a:cxn>
                  <a:cxn ang="0">
                    <a:pos x="3" y="21"/>
                  </a:cxn>
                  <a:cxn ang="0">
                    <a:pos x="20" y="28"/>
                  </a:cxn>
                  <a:cxn ang="0">
                    <a:pos x="27" y="10"/>
                  </a:cxn>
                </a:cxnLst>
                <a:rect l="0" t="0" r="r" b="b"/>
                <a:pathLst>
                  <a:path w="30" h="31">
                    <a:moveTo>
                      <a:pt x="27" y="10"/>
                    </a:moveTo>
                    <a:cubicBezTo>
                      <a:pt x="25" y="4"/>
                      <a:pt x="17" y="0"/>
                      <a:pt x="10" y="3"/>
                    </a:cubicBezTo>
                    <a:cubicBezTo>
                      <a:pt x="3" y="6"/>
                      <a:pt x="0" y="14"/>
                      <a:pt x="3" y="21"/>
                    </a:cubicBezTo>
                    <a:cubicBezTo>
                      <a:pt x="6" y="28"/>
                      <a:pt x="13" y="31"/>
                      <a:pt x="20" y="28"/>
                    </a:cubicBezTo>
                    <a:cubicBezTo>
                      <a:pt x="27" y="25"/>
                      <a:pt x="30" y="17"/>
                      <a:pt x="27" y="10"/>
                    </a:cubicBezTo>
                    <a:close/>
                  </a:path>
                </a:pathLst>
              </a:custGeom>
              <a:noFill/>
              <a:ln w="22225" cap="flat">
                <a:solidFill>
                  <a:srgbClr val="A2DCE4"/>
                </a:solidFill>
                <a:prstDash val="solid"/>
                <a:miter lim="800000"/>
                <a:headEnd/>
                <a:tailEnd/>
              </a:ln>
            </p:spPr>
            <p:txBody>
              <a:bodyPr/>
              <a:lstStyle/>
              <a:p>
                <a:endParaRPr lang="cs-CZ"/>
              </a:p>
            </p:txBody>
          </p:sp>
          <p:sp>
            <p:nvSpPr>
              <p:cNvPr id="81421" name="Line 525"/>
              <p:cNvSpPr>
                <a:spLocks noChangeShapeType="1"/>
              </p:cNvSpPr>
              <p:nvPr/>
            </p:nvSpPr>
            <p:spPr bwMode="auto">
              <a:xfrm>
                <a:off x="-40" y="2211"/>
                <a:ext cx="35" cy="69"/>
              </a:xfrm>
              <a:prstGeom prst="line">
                <a:avLst/>
              </a:prstGeom>
              <a:noFill/>
              <a:ln w="22225">
                <a:solidFill>
                  <a:srgbClr val="A2DCE4"/>
                </a:solidFill>
                <a:miter lim="800000"/>
                <a:headEnd/>
                <a:tailEnd/>
              </a:ln>
            </p:spPr>
            <p:txBody>
              <a:bodyPr/>
              <a:lstStyle/>
              <a:p>
                <a:endParaRPr lang="cs-CZ"/>
              </a:p>
            </p:txBody>
          </p:sp>
          <p:sp>
            <p:nvSpPr>
              <p:cNvPr id="81422" name="Line 526"/>
              <p:cNvSpPr>
                <a:spLocks noChangeShapeType="1"/>
              </p:cNvSpPr>
              <p:nvPr/>
            </p:nvSpPr>
            <p:spPr bwMode="auto">
              <a:xfrm>
                <a:off x="-19" y="2202"/>
                <a:ext cx="35" cy="69"/>
              </a:xfrm>
              <a:prstGeom prst="line">
                <a:avLst/>
              </a:prstGeom>
              <a:noFill/>
              <a:ln w="22225">
                <a:solidFill>
                  <a:srgbClr val="A2DCE4"/>
                </a:solidFill>
                <a:miter lim="800000"/>
                <a:headEnd/>
                <a:tailEnd/>
              </a:ln>
            </p:spPr>
            <p:txBody>
              <a:bodyPr/>
              <a:lstStyle/>
              <a:p>
                <a:endParaRPr lang="cs-CZ"/>
              </a:p>
            </p:txBody>
          </p:sp>
          <p:sp>
            <p:nvSpPr>
              <p:cNvPr id="81423" name="Freeform 527"/>
              <p:cNvSpPr>
                <a:spLocks/>
              </p:cNvSpPr>
              <p:nvPr/>
            </p:nvSpPr>
            <p:spPr bwMode="auto">
              <a:xfrm>
                <a:off x="-151" y="2174"/>
                <a:ext cx="73" cy="71"/>
              </a:xfrm>
              <a:custGeom>
                <a:avLst/>
                <a:gdLst/>
                <a:ahLst/>
                <a:cxnLst>
                  <a:cxn ang="0">
                    <a:pos x="28" y="9"/>
                  </a:cxn>
                  <a:cxn ang="0">
                    <a:pos x="10" y="2"/>
                  </a:cxn>
                  <a:cxn ang="0">
                    <a:pos x="3" y="20"/>
                  </a:cxn>
                  <a:cxn ang="0">
                    <a:pos x="21" y="27"/>
                  </a:cxn>
                  <a:cxn ang="0">
                    <a:pos x="28" y="9"/>
                  </a:cxn>
                </a:cxnLst>
                <a:rect l="0" t="0" r="r" b="b"/>
                <a:pathLst>
                  <a:path w="31" h="30">
                    <a:moveTo>
                      <a:pt x="28" y="9"/>
                    </a:moveTo>
                    <a:cubicBezTo>
                      <a:pt x="25" y="3"/>
                      <a:pt x="17" y="0"/>
                      <a:pt x="10" y="2"/>
                    </a:cubicBezTo>
                    <a:cubicBezTo>
                      <a:pt x="3" y="5"/>
                      <a:pt x="0" y="13"/>
                      <a:pt x="3" y="20"/>
                    </a:cubicBezTo>
                    <a:cubicBezTo>
                      <a:pt x="6" y="27"/>
                      <a:pt x="14" y="30"/>
                      <a:pt x="21" y="27"/>
                    </a:cubicBezTo>
                    <a:cubicBezTo>
                      <a:pt x="27" y="24"/>
                      <a:pt x="31" y="16"/>
                      <a:pt x="28" y="9"/>
                    </a:cubicBezTo>
                    <a:close/>
                  </a:path>
                </a:pathLst>
              </a:custGeom>
              <a:noFill/>
              <a:ln w="22225" cap="flat">
                <a:solidFill>
                  <a:srgbClr val="A2DCE4"/>
                </a:solidFill>
                <a:prstDash val="solid"/>
                <a:miter lim="800000"/>
                <a:headEnd/>
                <a:tailEnd/>
              </a:ln>
            </p:spPr>
            <p:txBody>
              <a:bodyPr/>
              <a:lstStyle/>
              <a:p>
                <a:endParaRPr lang="cs-CZ"/>
              </a:p>
            </p:txBody>
          </p:sp>
          <p:sp>
            <p:nvSpPr>
              <p:cNvPr id="81424" name="Line 528"/>
              <p:cNvSpPr>
                <a:spLocks noChangeShapeType="1"/>
              </p:cNvSpPr>
              <p:nvPr/>
            </p:nvSpPr>
            <p:spPr bwMode="auto">
              <a:xfrm>
                <a:off x="-114" y="2242"/>
                <a:ext cx="38" cy="69"/>
              </a:xfrm>
              <a:prstGeom prst="line">
                <a:avLst/>
              </a:prstGeom>
              <a:noFill/>
              <a:ln w="22225">
                <a:solidFill>
                  <a:srgbClr val="A2DCE4"/>
                </a:solidFill>
                <a:miter lim="800000"/>
                <a:headEnd/>
                <a:tailEnd/>
              </a:ln>
            </p:spPr>
            <p:txBody>
              <a:bodyPr/>
              <a:lstStyle/>
              <a:p>
                <a:endParaRPr lang="cs-CZ"/>
              </a:p>
            </p:txBody>
          </p:sp>
          <p:sp>
            <p:nvSpPr>
              <p:cNvPr id="81425" name="Line 529"/>
              <p:cNvSpPr>
                <a:spLocks noChangeShapeType="1"/>
              </p:cNvSpPr>
              <p:nvPr/>
            </p:nvSpPr>
            <p:spPr bwMode="auto">
              <a:xfrm>
                <a:off x="-90" y="2233"/>
                <a:ext cx="35" cy="68"/>
              </a:xfrm>
              <a:prstGeom prst="line">
                <a:avLst/>
              </a:prstGeom>
              <a:noFill/>
              <a:ln w="22225">
                <a:solidFill>
                  <a:srgbClr val="A2DCE4"/>
                </a:solidFill>
                <a:miter lim="800000"/>
                <a:headEnd/>
                <a:tailEnd/>
              </a:ln>
            </p:spPr>
            <p:txBody>
              <a:bodyPr/>
              <a:lstStyle/>
              <a:p>
                <a:endParaRPr lang="cs-CZ"/>
              </a:p>
            </p:txBody>
          </p:sp>
          <p:sp>
            <p:nvSpPr>
              <p:cNvPr id="81426" name="Freeform 530"/>
              <p:cNvSpPr>
                <a:spLocks/>
              </p:cNvSpPr>
              <p:nvPr/>
            </p:nvSpPr>
            <p:spPr bwMode="auto">
              <a:xfrm>
                <a:off x="-225" y="2204"/>
                <a:ext cx="74" cy="74"/>
              </a:xfrm>
              <a:custGeom>
                <a:avLst/>
                <a:gdLst/>
                <a:ahLst/>
                <a:cxnLst>
                  <a:cxn ang="0">
                    <a:pos x="28" y="10"/>
                  </a:cxn>
                  <a:cxn ang="0">
                    <a:pos x="10" y="3"/>
                  </a:cxn>
                  <a:cxn ang="0">
                    <a:pos x="3" y="21"/>
                  </a:cxn>
                  <a:cxn ang="0">
                    <a:pos x="21" y="27"/>
                  </a:cxn>
                  <a:cxn ang="0">
                    <a:pos x="28" y="10"/>
                  </a:cxn>
                </a:cxnLst>
                <a:rect l="0" t="0" r="r" b="b"/>
                <a:pathLst>
                  <a:path w="31" h="31">
                    <a:moveTo>
                      <a:pt x="28" y="10"/>
                    </a:moveTo>
                    <a:cubicBezTo>
                      <a:pt x="25" y="3"/>
                      <a:pt x="17" y="0"/>
                      <a:pt x="10" y="3"/>
                    </a:cubicBezTo>
                    <a:cubicBezTo>
                      <a:pt x="3" y="6"/>
                      <a:pt x="0" y="14"/>
                      <a:pt x="3" y="21"/>
                    </a:cubicBezTo>
                    <a:cubicBezTo>
                      <a:pt x="6" y="27"/>
                      <a:pt x="14" y="31"/>
                      <a:pt x="21" y="27"/>
                    </a:cubicBezTo>
                    <a:cubicBezTo>
                      <a:pt x="28" y="24"/>
                      <a:pt x="31" y="17"/>
                      <a:pt x="28" y="10"/>
                    </a:cubicBezTo>
                    <a:close/>
                  </a:path>
                </a:pathLst>
              </a:custGeom>
              <a:noFill/>
              <a:ln w="22225" cap="flat">
                <a:solidFill>
                  <a:srgbClr val="A2DCE4"/>
                </a:solidFill>
                <a:prstDash val="solid"/>
                <a:miter lim="800000"/>
                <a:headEnd/>
                <a:tailEnd/>
              </a:ln>
            </p:spPr>
            <p:txBody>
              <a:bodyPr/>
              <a:lstStyle/>
              <a:p>
                <a:endParaRPr lang="cs-CZ"/>
              </a:p>
            </p:txBody>
          </p:sp>
          <p:sp>
            <p:nvSpPr>
              <p:cNvPr id="81427" name="Line 531"/>
              <p:cNvSpPr>
                <a:spLocks noChangeShapeType="1"/>
              </p:cNvSpPr>
              <p:nvPr/>
            </p:nvSpPr>
            <p:spPr bwMode="auto">
              <a:xfrm>
                <a:off x="-184" y="2273"/>
                <a:ext cx="35" cy="68"/>
              </a:xfrm>
              <a:prstGeom prst="line">
                <a:avLst/>
              </a:prstGeom>
              <a:noFill/>
              <a:ln w="22225">
                <a:solidFill>
                  <a:srgbClr val="A2DCE4"/>
                </a:solidFill>
                <a:miter lim="800000"/>
                <a:headEnd/>
                <a:tailEnd/>
              </a:ln>
            </p:spPr>
            <p:txBody>
              <a:bodyPr/>
              <a:lstStyle/>
              <a:p>
                <a:endParaRPr lang="cs-CZ"/>
              </a:p>
            </p:txBody>
          </p:sp>
          <p:sp>
            <p:nvSpPr>
              <p:cNvPr id="81428" name="Line 532"/>
              <p:cNvSpPr>
                <a:spLocks noChangeShapeType="1"/>
              </p:cNvSpPr>
              <p:nvPr/>
            </p:nvSpPr>
            <p:spPr bwMode="auto">
              <a:xfrm>
                <a:off x="-163" y="2263"/>
                <a:ext cx="38" cy="69"/>
              </a:xfrm>
              <a:prstGeom prst="line">
                <a:avLst/>
              </a:prstGeom>
              <a:noFill/>
              <a:ln w="22225">
                <a:solidFill>
                  <a:srgbClr val="A2DCE4"/>
                </a:solidFill>
                <a:miter lim="800000"/>
                <a:headEnd/>
                <a:tailEnd/>
              </a:ln>
            </p:spPr>
            <p:txBody>
              <a:bodyPr/>
              <a:lstStyle/>
              <a:p>
                <a:endParaRPr lang="cs-CZ"/>
              </a:p>
            </p:txBody>
          </p:sp>
          <p:sp>
            <p:nvSpPr>
              <p:cNvPr id="81429" name="Freeform 533"/>
              <p:cNvSpPr>
                <a:spLocks/>
              </p:cNvSpPr>
              <p:nvPr/>
            </p:nvSpPr>
            <p:spPr bwMode="auto">
              <a:xfrm>
                <a:off x="-296" y="2237"/>
                <a:ext cx="71" cy="71"/>
              </a:xfrm>
              <a:custGeom>
                <a:avLst/>
                <a:gdLst/>
                <a:ahLst/>
                <a:cxnLst>
                  <a:cxn ang="0">
                    <a:pos x="27" y="9"/>
                  </a:cxn>
                  <a:cxn ang="0">
                    <a:pos x="10" y="3"/>
                  </a:cxn>
                  <a:cxn ang="0">
                    <a:pos x="3" y="21"/>
                  </a:cxn>
                  <a:cxn ang="0">
                    <a:pos x="21" y="27"/>
                  </a:cxn>
                  <a:cxn ang="0">
                    <a:pos x="27" y="9"/>
                  </a:cxn>
                </a:cxnLst>
                <a:rect l="0" t="0" r="r" b="b"/>
                <a:pathLst>
                  <a:path w="30" h="30">
                    <a:moveTo>
                      <a:pt x="27" y="9"/>
                    </a:moveTo>
                    <a:cubicBezTo>
                      <a:pt x="24" y="3"/>
                      <a:pt x="16" y="0"/>
                      <a:pt x="10" y="3"/>
                    </a:cubicBezTo>
                    <a:cubicBezTo>
                      <a:pt x="3" y="6"/>
                      <a:pt x="0" y="14"/>
                      <a:pt x="3" y="21"/>
                    </a:cubicBezTo>
                    <a:cubicBezTo>
                      <a:pt x="6" y="27"/>
                      <a:pt x="14" y="30"/>
                      <a:pt x="21" y="27"/>
                    </a:cubicBezTo>
                    <a:cubicBezTo>
                      <a:pt x="27" y="24"/>
                      <a:pt x="30" y="16"/>
                      <a:pt x="27" y="9"/>
                    </a:cubicBezTo>
                    <a:close/>
                  </a:path>
                </a:pathLst>
              </a:custGeom>
              <a:noFill/>
              <a:ln w="22225" cap="flat">
                <a:solidFill>
                  <a:srgbClr val="A2DCE4"/>
                </a:solidFill>
                <a:prstDash val="solid"/>
                <a:miter lim="800000"/>
                <a:headEnd/>
                <a:tailEnd/>
              </a:ln>
            </p:spPr>
            <p:txBody>
              <a:bodyPr/>
              <a:lstStyle/>
              <a:p>
                <a:endParaRPr lang="cs-CZ"/>
              </a:p>
            </p:txBody>
          </p:sp>
          <p:sp>
            <p:nvSpPr>
              <p:cNvPr id="81430" name="Line 534"/>
              <p:cNvSpPr>
                <a:spLocks noChangeShapeType="1"/>
              </p:cNvSpPr>
              <p:nvPr/>
            </p:nvSpPr>
            <p:spPr bwMode="auto">
              <a:xfrm>
                <a:off x="-255" y="2306"/>
                <a:ext cx="35" cy="68"/>
              </a:xfrm>
              <a:prstGeom prst="line">
                <a:avLst/>
              </a:prstGeom>
              <a:noFill/>
              <a:ln w="22225">
                <a:solidFill>
                  <a:srgbClr val="A2DCE4"/>
                </a:solidFill>
                <a:miter lim="800000"/>
                <a:headEnd/>
                <a:tailEnd/>
              </a:ln>
            </p:spPr>
            <p:txBody>
              <a:bodyPr/>
              <a:lstStyle/>
              <a:p>
                <a:endParaRPr lang="cs-CZ"/>
              </a:p>
            </p:txBody>
          </p:sp>
          <p:sp>
            <p:nvSpPr>
              <p:cNvPr id="81431" name="Line 535"/>
              <p:cNvSpPr>
                <a:spLocks noChangeShapeType="1"/>
              </p:cNvSpPr>
              <p:nvPr/>
            </p:nvSpPr>
            <p:spPr bwMode="auto">
              <a:xfrm>
                <a:off x="-234" y="2297"/>
                <a:ext cx="35" cy="68"/>
              </a:xfrm>
              <a:prstGeom prst="line">
                <a:avLst/>
              </a:prstGeom>
              <a:noFill/>
              <a:ln w="22225">
                <a:solidFill>
                  <a:srgbClr val="A2DCE4"/>
                </a:solidFill>
                <a:miter lim="800000"/>
                <a:headEnd/>
                <a:tailEnd/>
              </a:ln>
            </p:spPr>
            <p:txBody>
              <a:bodyPr/>
              <a:lstStyle/>
              <a:p>
                <a:endParaRPr lang="cs-CZ"/>
              </a:p>
            </p:txBody>
          </p:sp>
          <p:sp>
            <p:nvSpPr>
              <p:cNvPr id="81432" name="Freeform 536"/>
              <p:cNvSpPr>
                <a:spLocks/>
              </p:cNvSpPr>
              <p:nvPr/>
            </p:nvSpPr>
            <p:spPr bwMode="auto">
              <a:xfrm>
                <a:off x="-369" y="2271"/>
                <a:ext cx="73" cy="70"/>
              </a:xfrm>
              <a:custGeom>
                <a:avLst/>
                <a:gdLst/>
                <a:ahLst/>
                <a:cxnLst>
                  <a:cxn ang="0">
                    <a:pos x="28" y="9"/>
                  </a:cxn>
                  <a:cxn ang="0">
                    <a:pos x="10" y="3"/>
                  </a:cxn>
                  <a:cxn ang="0">
                    <a:pos x="4" y="21"/>
                  </a:cxn>
                  <a:cxn ang="0">
                    <a:pos x="21" y="27"/>
                  </a:cxn>
                  <a:cxn ang="0">
                    <a:pos x="28" y="9"/>
                  </a:cxn>
                </a:cxnLst>
                <a:rect l="0" t="0" r="r" b="b"/>
                <a:pathLst>
                  <a:path w="31" h="30">
                    <a:moveTo>
                      <a:pt x="28" y="9"/>
                    </a:moveTo>
                    <a:cubicBezTo>
                      <a:pt x="25" y="3"/>
                      <a:pt x="17" y="0"/>
                      <a:pt x="10" y="3"/>
                    </a:cubicBezTo>
                    <a:cubicBezTo>
                      <a:pt x="3" y="6"/>
                      <a:pt x="0" y="14"/>
                      <a:pt x="4" y="21"/>
                    </a:cubicBezTo>
                    <a:cubicBezTo>
                      <a:pt x="7" y="27"/>
                      <a:pt x="15" y="30"/>
                      <a:pt x="21" y="27"/>
                    </a:cubicBezTo>
                    <a:cubicBezTo>
                      <a:pt x="28" y="24"/>
                      <a:pt x="31" y="16"/>
                      <a:pt x="28" y="9"/>
                    </a:cubicBezTo>
                    <a:close/>
                  </a:path>
                </a:pathLst>
              </a:custGeom>
              <a:noFill/>
              <a:ln w="22225" cap="flat">
                <a:solidFill>
                  <a:srgbClr val="A2DCE4"/>
                </a:solidFill>
                <a:prstDash val="solid"/>
                <a:miter lim="800000"/>
                <a:headEnd/>
                <a:tailEnd/>
              </a:ln>
            </p:spPr>
            <p:txBody>
              <a:bodyPr/>
              <a:lstStyle/>
              <a:p>
                <a:endParaRPr lang="cs-CZ"/>
              </a:p>
            </p:txBody>
          </p:sp>
          <p:sp>
            <p:nvSpPr>
              <p:cNvPr id="81433" name="Line 537"/>
              <p:cNvSpPr>
                <a:spLocks noChangeShapeType="1"/>
              </p:cNvSpPr>
              <p:nvPr/>
            </p:nvSpPr>
            <p:spPr bwMode="auto">
              <a:xfrm>
                <a:off x="-329" y="2339"/>
                <a:ext cx="38" cy="69"/>
              </a:xfrm>
              <a:prstGeom prst="line">
                <a:avLst/>
              </a:prstGeom>
              <a:noFill/>
              <a:ln w="22225">
                <a:solidFill>
                  <a:srgbClr val="A2DCE4"/>
                </a:solidFill>
                <a:miter lim="800000"/>
                <a:headEnd/>
                <a:tailEnd/>
              </a:ln>
            </p:spPr>
            <p:txBody>
              <a:bodyPr/>
              <a:lstStyle/>
              <a:p>
                <a:endParaRPr lang="cs-CZ"/>
              </a:p>
            </p:txBody>
          </p:sp>
          <p:sp>
            <p:nvSpPr>
              <p:cNvPr id="81434" name="Line 538"/>
              <p:cNvSpPr>
                <a:spLocks noChangeShapeType="1"/>
              </p:cNvSpPr>
              <p:nvPr/>
            </p:nvSpPr>
            <p:spPr bwMode="auto">
              <a:xfrm>
                <a:off x="-307" y="2330"/>
                <a:ext cx="37" cy="66"/>
              </a:xfrm>
              <a:prstGeom prst="line">
                <a:avLst/>
              </a:prstGeom>
              <a:noFill/>
              <a:ln w="22225">
                <a:solidFill>
                  <a:srgbClr val="A2DCE4"/>
                </a:solidFill>
                <a:miter lim="800000"/>
                <a:headEnd/>
                <a:tailEnd/>
              </a:ln>
            </p:spPr>
            <p:txBody>
              <a:bodyPr/>
              <a:lstStyle/>
              <a:p>
                <a:endParaRPr lang="cs-CZ"/>
              </a:p>
            </p:txBody>
          </p:sp>
          <p:sp>
            <p:nvSpPr>
              <p:cNvPr id="81435" name="Freeform 539"/>
              <p:cNvSpPr>
                <a:spLocks/>
              </p:cNvSpPr>
              <p:nvPr/>
            </p:nvSpPr>
            <p:spPr bwMode="auto">
              <a:xfrm>
                <a:off x="-440" y="2304"/>
                <a:ext cx="74" cy="73"/>
              </a:xfrm>
              <a:custGeom>
                <a:avLst/>
                <a:gdLst/>
                <a:ahLst/>
                <a:cxnLst>
                  <a:cxn ang="0">
                    <a:pos x="28" y="10"/>
                  </a:cxn>
                  <a:cxn ang="0">
                    <a:pos x="10" y="3"/>
                  </a:cxn>
                  <a:cxn ang="0">
                    <a:pos x="3" y="21"/>
                  </a:cxn>
                  <a:cxn ang="0">
                    <a:pos x="21" y="28"/>
                  </a:cxn>
                  <a:cxn ang="0">
                    <a:pos x="28" y="10"/>
                  </a:cxn>
                </a:cxnLst>
                <a:rect l="0" t="0" r="r" b="b"/>
                <a:pathLst>
                  <a:path w="31" h="31">
                    <a:moveTo>
                      <a:pt x="28" y="10"/>
                    </a:moveTo>
                    <a:cubicBezTo>
                      <a:pt x="24" y="3"/>
                      <a:pt x="16" y="0"/>
                      <a:pt x="10" y="3"/>
                    </a:cubicBezTo>
                    <a:cubicBezTo>
                      <a:pt x="3" y="7"/>
                      <a:pt x="0" y="15"/>
                      <a:pt x="3" y="21"/>
                    </a:cubicBezTo>
                    <a:cubicBezTo>
                      <a:pt x="7" y="28"/>
                      <a:pt x="15" y="31"/>
                      <a:pt x="21" y="28"/>
                    </a:cubicBezTo>
                    <a:cubicBezTo>
                      <a:pt x="28" y="24"/>
                      <a:pt x="31" y="16"/>
                      <a:pt x="28" y="10"/>
                    </a:cubicBezTo>
                    <a:close/>
                  </a:path>
                </a:pathLst>
              </a:custGeom>
              <a:noFill/>
              <a:ln w="22225" cap="flat">
                <a:solidFill>
                  <a:srgbClr val="A2DCE4"/>
                </a:solidFill>
                <a:prstDash val="solid"/>
                <a:miter lim="800000"/>
                <a:headEnd/>
                <a:tailEnd/>
              </a:ln>
            </p:spPr>
            <p:txBody>
              <a:bodyPr/>
              <a:lstStyle/>
              <a:p>
                <a:endParaRPr lang="cs-CZ"/>
              </a:p>
            </p:txBody>
          </p:sp>
          <p:sp>
            <p:nvSpPr>
              <p:cNvPr id="81436" name="Line 540"/>
              <p:cNvSpPr>
                <a:spLocks noChangeShapeType="1"/>
              </p:cNvSpPr>
              <p:nvPr/>
            </p:nvSpPr>
            <p:spPr bwMode="auto">
              <a:xfrm>
                <a:off x="-399" y="2372"/>
                <a:ext cx="40" cy="69"/>
              </a:xfrm>
              <a:prstGeom prst="line">
                <a:avLst/>
              </a:prstGeom>
              <a:noFill/>
              <a:ln w="22225">
                <a:solidFill>
                  <a:srgbClr val="A2DCE4"/>
                </a:solidFill>
                <a:miter lim="800000"/>
                <a:headEnd/>
                <a:tailEnd/>
              </a:ln>
            </p:spPr>
            <p:txBody>
              <a:bodyPr/>
              <a:lstStyle/>
              <a:p>
                <a:endParaRPr lang="cs-CZ"/>
              </a:p>
            </p:txBody>
          </p:sp>
          <p:sp>
            <p:nvSpPr>
              <p:cNvPr id="81437" name="Line 541"/>
              <p:cNvSpPr>
                <a:spLocks noChangeShapeType="1"/>
              </p:cNvSpPr>
              <p:nvPr/>
            </p:nvSpPr>
            <p:spPr bwMode="auto">
              <a:xfrm>
                <a:off x="-378" y="2363"/>
                <a:ext cx="40" cy="68"/>
              </a:xfrm>
              <a:prstGeom prst="line">
                <a:avLst/>
              </a:prstGeom>
              <a:noFill/>
              <a:ln w="22225">
                <a:solidFill>
                  <a:srgbClr val="A2DCE4"/>
                </a:solidFill>
                <a:miter lim="800000"/>
                <a:headEnd/>
                <a:tailEnd/>
              </a:ln>
            </p:spPr>
            <p:txBody>
              <a:bodyPr/>
              <a:lstStyle/>
              <a:p>
                <a:endParaRPr lang="cs-CZ"/>
              </a:p>
            </p:txBody>
          </p:sp>
          <p:sp>
            <p:nvSpPr>
              <p:cNvPr id="81438" name="Freeform 542"/>
              <p:cNvSpPr>
                <a:spLocks/>
              </p:cNvSpPr>
              <p:nvPr/>
            </p:nvSpPr>
            <p:spPr bwMode="auto">
              <a:xfrm>
                <a:off x="-510" y="2339"/>
                <a:ext cx="73" cy="71"/>
              </a:xfrm>
              <a:custGeom>
                <a:avLst/>
                <a:gdLst/>
                <a:ahLst/>
                <a:cxnLst>
                  <a:cxn ang="0">
                    <a:pos x="27" y="9"/>
                  </a:cxn>
                  <a:cxn ang="0">
                    <a:pos x="9" y="3"/>
                  </a:cxn>
                  <a:cxn ang="0">
                    <a:pos x="3" y="21"/>
                  </a:cxn>
                  <a:cxn ang="0">
                    <a:pos x="21" y="27"/>
                  </a:cxn>
                  <a:cxn ang="0">
                    <a:pos x="27" y="9"/>
                  </a:cxn>
                </a:cxnLst>
                <a:rect l="0" t="0" r="r" b="b"/>
                <a:pathLst>
                  <a:path w="31" h="30">
                    <a:moveTo>
                      <a:pt x="27" y="9"/>
                    </a:moveTo>
                    <a:cubicBezTo>
                      <a:pt x="24" y="3"/>
                      <a:pt x="16" y="0"/>
                      <a:pt x="9" y="3"/>
                    </a:cubicBezTo>
                    <a:cubicBezTo>
                      <a:pt x="3" y="6"/>
                      <a:pt x="0" y="14"/>
                      <a:pt x="3" y="21"/>
                    </a:cubicBezTo>
                    <a:cubicBezTo>
                      <a:pt x="7" y="28"/>
                      <a:pt x="15" y="30"/>
                      <a:pt x="21" y="27"/>
                    </a:cubicBezTo>
                    <a:cubicBezTo>
                      <a:pt x="28" y="24"/>
                      <a:pt x="31" y="16"/>
                      <a:pt x="27" y="9"/>
                    </a:cubicBezTo>
                    <a:close/>
                  </a:path>
                </a:pathLst>
              </a:custGeom>
              <a:noFill/>
              <a:ln w="22225" cap="flat">
                <a:solidFill>
                  <a:srgbClr val="A2DCE4"/>
                </a:solidFill>
                <a:prstDash val="solid"/>
                <a:miter lim="800000"/>
                <a:headEnd/>
                <a:tailEnd/>
              </a:ln>
            </p:spPr>
            <p:txBody>
              <a:bodyPr/>
              <a:lstStyle/>
              <a:p>
                <a:endParaRPr lang="cs-CZ"/>
              </a:p>
            </p:txBody>
          </p:sp>
          <p:sp>
            <p:nvSpPr>
              <p:cNvPr id="81439" name="Line 543"/>
              <p:cNvSpPr>
                <a:spLocks noChangeShapeType="1"/>
              </p:cNvSpPr>
              <p:nvPr/>
            </p:nvSpPr>
            <p:spPr bwMode="auto">
              <a:xfrm>
                <a:off x="-470" y="2408"/>
                <a:ext cx="40" cy="66"/>
              </a:xfrm>
              <a:prstGeom prst="line">
                <a:avLst/>
              </a:prstGeom>
              <a:noFill/>
              <a:ln w="22225">
                <a:solidFill>
                  <a:srgbClr val="A2DCE4"/>
                </a:solidFill>
                <a:miter lim="800000"/>
                <a:headEnd/>
                <a:tailEnd/>
              </a:ln>
            </p:spPr>
            <p:txBody>
              <a:bodyPr/>
              <a:lstStyle/>
              <a:p>
                <a:endParaRPr lang="cs-CZ"/>
              </a:p>
            </p:txBody>
          </p:sp>
          <p:sp>
            <p:nvSpPr>
              <p:cNvPr id="81440" name="Line 544"/>
              <p:cNvSpPr>
                <a:spLocks noChangeShapeType="1"/>
              </p:cNvSpPr>
              <p:nvPr/>
            </p:nvSpPr>
            <p:spPr bwMode="auto">
              <a:xfrm>
                <a:off x="-449" y="2398"/>
                <a:ext cx="40" cy="66"/>
              </a:xfrm>
              <a:prstGeom prst="line">
                <a:avLst/>
              </a:prstGeom>
              <a:noFill/>
              <a:ln w="22225">
                <a:solidFill>
                  <a:srgbClr val="A2DCE4"/>
                </a:solidFill>
                <a:miter lim="800000"/>
                <a:headEnd/>
                <a:tailEnd/>
              </a:ln>
            </p:spPr>
            <p:txBody>
              <a:bodyPr/>
              <a:lstStyle/>
              <a:p>
                <a:endParaRPr lang="cs-CZ"/>
              </a:p>
            </p:txBody>
          </p:sp>
          <p:sp>
            <p:nvSpPr>
              <p:cNvPr id="81441" name="Freeform 545"/>
              <p:cNvSpPr>
                <a:spLocks/>
              </p:cNvSpPr>
              <p:nvPr/>
            </p:nvSpPr>
            <p:spPr bwMode="auto">
              <a:xfrm>
                <a:off x="-581" y="2374"/>
                <a:ext cx="73" cy="71"/>
              </a:xfrm>
              <a:custGeom>
                <a:avLst/>
                <a:gdLst/>
                <a:ahLst/>
                <a:cxnLst>
                  <a:cxn ang="0">
                    <a:pos x="28" y="9"/>
                  </a:cxn>
                  <a:cxn ang="0">
                    <a:pos x="9" y="3"/>
                  </a:cxn>
                  <a:cxn ang="0">
                    <a:pos x="4" y="21"/>
                  </a:cxn>
                  <a:cxn ang="0">
                    <a:pos x="22" y="27"/>
                  </a:cxn>
                  <a:cxn ang="0">
                    <a:pos x="28" y="9"/>
                  </a:cxn>
                </a:cxnLst>
                <a:rect l="0" t="0" r="r" b="b"/>
                <a:pathLst>
                  <a:path w="31" h="30">
                    <a:moveTo>
                      <a:pt x="28" y="9"/>
                    </a:moveTo>
                    <a:cubicBezTo>
                      <a:pt x="24" y="2"/>
                      <a:pt x="16" y="0"/>
                      <a:pt x="9" y="3"/>
                    </a:cubicBezTo>
                    <a:cubicBezTo>
                      <a:pt x="3" y="7"/>
                      <a:pt x="0" y="15"/>
                      <a:pt x="4" y="21"/>
                    </a:cubicBezTo>
                    <a:cubicBezTo>
                      <a:pt x="7" y="28"/>
                      <a:pt x="15" y="30"/>
                      <a:pt x="22" y="27"/>
                    </a:cubicBezTo>
                    <a:cubicBezTo>
                      <a:pt x="28" y="24"/>
                      <a:pt x="31" y="16"/>
                      <a:pt x="28" y="9"/>
                    </a:cubicBezTo>
                    <a:close/>
                  </a:path>
                </a:pathLst>
              </a:custGeom>
              <a:noFill/>
              <a:ln w="22225" cap="flat">
                <a:solidFill>
                  <a:srgbClr val="A2DCE4"/>
                </a:solidFill>
                <a:prstDash val="solid"/>
                <a:miter lim="800000"/>
                <a:headEnd/>
                <a:tailEnd/>
              </a:ln>
            </p:spPr>
            <p:txBody>
              <a:bodyPr/>
              <a:lstStyle/>
              <a:p>
                <a:endParaRPr lang="cs-CZ"/>
              </a:p>
            </p:txBody>
          </p:sp>
          <p:sp>
            <p:nvSpPr>
              <p:cNvPr id="81442" name="Line 546"/>
              <p:cNvSpPr>
                <a:spLocks noChangeShapeType="1"/>
              </p:cNvSpPr>
              <p:nvPr/>
            </p:nvSpPr>
            <p:spPr bwMode="auto">
              <a:xfrm>
                <a:off x="-539" y="2443"/>
                <a:ext cx="40" cy="66"/>
              </a:xfrm>
              <a:prstGeom prst="line">
                <a:avLst/>
              </a:prstGeom>
              <a:noFill/>
              <a:ln w="22225">
                <a:solidFill>
                  <a:srgbClr val="A2DCE4"/>
                </a:solidFill>
                <a:miter lim="800000"/>
                <a:headEnd/>
                <a:tailEnd/>
              </a:ln>
            </p:spPr>
            <p:txBody>
              <a:bodyPr/>
              <a:lstStyle/>
              <a:p>
                <a:endParaRPr lang="cs-CZ"/>
              </a:p>
            </p:txBody>
          </p:sp>
          <p:sp>
            <p:nvSpPr>
              <p:cNvPr id="81443" name="Line 547"/>
              <p:cNvSpPr>
                <a:spLocks noChangeShapeType="1"/>
              </p:cNvSpPr>
              <p:nvPr/>
            </p:nvSpPr>
            <p:spPr bwMode="auto">
              <a:xfrm>
                <a:off x="-518" y="2434"/>
                <a:ext cx="38" cy="66"/>
              </a:xfrm>
              <a:prstGeom prst="line">
                <a:avLst/>
              </a:prstGeom>
              <a:noFill/>
              <a:ln w="22225">
                <a:solidFill>
                  <a:srgbClr val="A2DCE4"/>
                </a:solidFill>
                <a:miter lim="800000"/>
                <a:headEnd/>
                <a:tailEnd/>
              </a:ln>
            </p:spPr>
            <p:txBody>
              <a:bodyPr/>
              <a:lstStyle/>
              <a:p>
                <a:endParaRPr lang="cs-CZ"/>
              </a:p>
            </p:txBody>
          </p:sp>
          <p:sp>
            <p:nvSpPr>
              <p:cNvPr id="81444" name="Freeform 548"/>
              <p:cNvSpPr>
                <a:spLocks/>
              </p:cNvSpPr>
              <p:nvPr/>
            </p:nvSpPr>
            <p:spPr bwMode="auto">
              <a:xfrm>
                <a:off x="-652" y="2410"/>
                <a:ext cx="73" cy="73"/>
              </a:xfrm>
              <a:custGeom>
                <a:avLst/>
                <a:gdLst/>
                <a:ahLst/>
                <a:cxnLst>
                  <a:cxn ang="0">
                    <a:pos x="28" y="9"/>
                  </a:cxn>
                  <a:cxn ang="0">
                    <a:pos x="10" y="4"/>
                  </a:cxn>
                  <a:cxn ang="0">
                    <a:pos x="4" y="22"/>
                  </a:cxn>
                  <a:cxn ang="0">
                    <a:pos x="22" y="27"/>
                  </a:cxn>
                  <a:cxn ang="0">
                    <a:pos x="28" y="9"/>
                  </a:cxn>
                </a:cxnLst>
                <a:rect l="0" t="0" r="r" b="b"/>
                <a:pathLst>
                  <a:path w="31" h="31">
                    <a:moveTo>
                      <a:pt x="28" y="9"/>
                    </a:moveTo>
                    <a:cubicBezTo>
                      <a:pt x="24" y="3"/>
                      <a:pt x="16" y="0"/>
                      <a:pt x="10" y="4"/>
                    </a:cubicBezTo>
                    <a:cubicBezTo>
                      <a:pt x="3" y="7"/>
                      <a:pt x="0" y="15"/>
                      <a:pt x="4" y="22"/>
                    </a:cubicBezTo>
                    <a:cubicBezTo>
                      <a:pt x="7" y="28"/>
                      <a:pt x="15" y="31"/>
                      <a:pt x="22" y="27"/>
                    </a:cubicBezTo>
                    <a:cubicBezTo>
                      <a:pt x="29" y="24"/>
                      <a:pt x="31" y="16"/>
                      <a:pt x="28" y="9"/>
                    </a:cubicBezTo>
                    <a:close/>
                  </a:path>
                </a:pathLst>
              </a:custGeom>
              <a:noFill/>
              <a:ln w="22225" cap="flat">
                <a:solidFill>
                  <a:srgbClr val="A2DCE4"/>
                </a:solidFill>
                <a:prstDash val="solid"/>
                <a:miter lim="800000"/>
                <a:headEnd/>
                <a:tailEnd/>
              </a:ln>
            </p:spPr>
            <p:txBody>
              <a:bodyPr/>
              <a:lstStyle/>
              <a:p>
                <a:endParaRPr lang="cs-CZ"/>
              </a:p>
            </p:txBody>
          </p:sp>
          <p:sp>
            <p:nvSpPr>
              <p:cNvPr id="81445" name="Line 549"/>
              <p:cNvSpPr>
                <a:spLocks noChangeShapeType="1"/>
              </p:cNvSpPr>
              <p:nvPr/>
            </p:nvSpPr>
            <p:spPr bwMode="auto">
              <a:xfrm>
                <a:off x="-610" y="2478"/>
                <a:ext cx="40" cy="67"/>
              </a:xfrm>
              <a:prstGeom prst="line">
                <a:avLst/>
              </a:prstGeom>
              <a:noFill/>
              <a:ln w="22225">
                <a:solidFill>
                  <a:srgbClr val="A2DCE4"/>
                </a:solidFill>
                <a:miter lim="800000"/>
                <a:headEnd/>
                <a:tailEnd/>
              </a:ln>
            </p:spPr>
            <p:txBody>
              <a:bodyPr/>
              <a:lstStyle/>
              <a:p>
                <a:endParaRPr lang="cs-CZ"/>
              </a:p>
            </p:txBody>
          </p:sp>
          <p:sp>
            <p:nvSpPr>
              <p:cNvPr id="81446" name="Line 550"/>
              <p:cNvSpPr>
                <a:spLocks noChangeShapeType="1"/>
              </p:cNvSpPr>
              <p:nvPr/>
            </p:nvSpPr>
            <p:spPr bwMode="auto">
              <a:xfrm>
                <a:off x="-588" y="2469"/>
                <a:ext cx="40" cy="66"/>
              </a:xfrm>
              <a:prstGeom prst="line">
                <a:avLst/>
              </a:prstGeom>
              <a:noFill/>
              <a:ln w="22225">
                <a:solidFill>
                  <a:srgbClr val="A2DCE4"/>
                </a:solidFill>
                <a:miter lim="800000"/>
                <a:headEnd/>
                <a:tailEnd/>
              </a:ln>
            </p:spPr>
            <p:txBody>
              <a:bodyPr/>
              <a:lstStyle/>
              <a:p>
                <a:endParaRPr lang="cs-CZ"/>
              </a:p>
            </p:txBody>
          </p:sp>
          <p:sp>
            <p:nvSpPr>
              <p:cNvPr id="81447" name="Freeform 551"/>
              <p:cNvSpPr>
                <a:spLocks/>
              </p:cNvSpPr>
              <p:nvPr/>
            </p:nvSpPr>
            <p:spPr bwMode="auto">
              <a:xfrm>
                <a:off x="-721" y="2448"/>
                <a:ext cx="74" cy="71"/>
              </a:xfrm>
              <a:custGeom>
                <a:avLst/>
                <a:gdLst/>
                <a:ahLst/>
                <a:cxnLst>
                  <a:cxn ang="0">
                    <a:pos x="27" y="9"/>
                  </a:cxn>
                  <a:cxn ang="0">
                    <a:pos x="9" y="3"/>
                  </a:cxn>
                  <a:cxn ang="0">
                    <a:pos x="3" y="21"/>
                  </a:cxn>
                  <a:cxn ang="0">
                    <a:pos x="22" y="27"/>
                  </a:cxn>
                  <a:cxn ang="0">
                    <a:pos x="27" y="9"/>
                  </a:cxn>
                </a:cxnLst>
                <a:rect l="0" t="0" r="r" b="b"/>
                <a:pathLst>
                  <a:path w="31" h="30">
                    <a:moveTo>
                      <a:pt x="27" y="9"/>
                    </a:moveTo>
                    <a:cubicBezTo>
                      <a:pt x="24" y="2"/>
                      <a:pt x="15" y="0"/>
                      <a:pt x="9" y="3"/>
                    </a:cubicBezTo>
                    <a:cubicBezTo>
                      <a:pt x="2" y="7"/>
                      <a:pt x="0" y="15"/>
                      <a:pt x="3" y="21"/>
                    </a:cubicBezTo>
                    <a:cubicBezTo>
                      <a:pt x="7" y="28"/>
                      <a:pt x="15" y="30"/>
                      <a:pt x="22" y="27"/>
                    </a:cubicBezTo>
                    <a:cubicBezTo>
                      <a:pt x="28" y="23"/>
                      <a:pt x="31" y="15"/>
                      <a:pt x="27" y="9"/>
                    </a:cubicBezTo>
                    <a:close/>
                  </a:path>
                </a:pathLst>
              </a:custGeom>
              <a:noFill/>
              <a:ln w="22225" cap="flat">
                <a:solidFill>
                  <a:srgbClr val="A2DCE4"/>
                </a:solidFill>
                <a:prstDash val="solid"/>
                <a:miter lim="800000"/>
                <a:headEnd/>
                <a:tailEnd/>
              </a:ln>
            </p:spPr>
            <p:txBody>
              <a:bodyPr/>
              <a:lstStyle/>
              <a:p>
                <a:endParaRPr lang="cs-CZ"/>
              </a:p>
            </p:txBody>
          </p:sp>
          <p:sp>
            <p:nvSpPr>
              <p:cNvPr id="81448" name="Line 552"/>
              <p:cNvSpPr>
                <a:spLocks noChangeShapeType="1"/>
              </p:cNvSpPr>
              <p:nvPr/>
            </p:nvSpPr>
            <p:spPr bwMode="auto">
              <a:xfrm>
                <a:off x="-678" y="2516"/>
                <a:ext cx="40" cy="66"/>
              </a:xfrm>
              <a:prstGeom prst="line">
                <a:avLst/>
              </a:prstGeom>
              <a:noFill/>
              <a:ln w="22225">
                <a:solidFill>
                  <a:srgbClr val="A2DCE4"/>
                </a:solidFill>
                <a:miter lim="800000"/>
                <a:headEnd/>
                <a:tailEnd/>
              </a:ln>
            </p:spPr>
            <p:txBody>
              <a:bodyPr/>
              <a:lstStyle/>
              <a:p>
                <a:endParaRPr lang="cs-CZ"/>
              </a:p>
            </p:txBody>
          </p:sp>
          <p:sp>
            <p:nvSpPr>
              <p:cNvPr id="81449" name="Line 553"/>
              <p:cNvSpPr>
                <a:spLocks noChangeShapeType="1"/>
              </p:cNvSpPr>
              <p:nvPr/>
            </p:nvSpPr>
            <p:spPr bwMode="auto">
              <a:xfrm>
                <a:off x="-659" y="2504"/>
                <a:ext cx="42" cy="67"/>
              </a:xfrm>
              <a:prstGeom prst="line">
                <a:avLst/>
              </a:prstGeom>
              <a:noFill/>
              <a:ln w="22225">
                <a:solidFill>
                  <a:srgbClr val="A2DCE4"/>
                </a:solidFill>
                <a:miter lim="800000"/>
                <a:headEnd/>
                <a:tailEnd/>
              </a:ln>
            </p:spPr>
            <p:txBody>
              <a:bodyPr/>
              <a:lstStyle/>
              <a:p>
                <a:endParaRPr lang="cs-CZ"/>
              </a:p>
            </p:txBody>
          </p:sp>
          <p:sp>
            <p:nvSpPr>
              <p:cNvPr id="81450" name="Freeform 554"/>
              <p:cNvSpPr>
                <a:spLocks/>
              </p:cNvSpPr>
              <p:nvPr/>
            </p:nvSpPr>
            <p:spPr bwMode="auto">
              <a:xfrm>
                <a:off x="-792" y="2486"/>
                <a:ext cx="74" cy="70"/>
              </a:xfrm>
              <a:custGeom>
                <a:avLst/>
                <a:gdLst/>
                <a:ahLst/>
                <a:cxnLst>
                  <a:cxn ang="0">
                    <a:pos x="28" y="9"/>
                  </a:cxn>
                  <a:cxn ang="0">
                    <a:pos x="9" y="3"/>
                  </a:cxn>
                  <a:cxn ang="0">
                    <a:pos x="4" y="22"/>
                  </a:cxn>
                  <a:cxn ang="0">
                    <a:pos x="22" y="27"/>
                  </a:cxn>
                  <a:cxn ang="0">
                    <a:pos x="28" y="9"/>
                  </a:cxn>
                </a:cxnLst>
                <a:rect l="0" t="0" r="r" b="b"/>
                <a:pathLst>
                  <a:path w="31" h="30">
                    <a:moveTo>
                      <a:pt x="28" y="9"/>
                    </a:moveTo>
                    <a:cubicBezTo>
                      <a:pt x="24" y="2"/>
                      <a:pt x="16" y="0"/>
                      <a:pt x="9" y="3"/>
                    </a:cubicBezTo>
                    <a:cubicBezTo>
                      <a:pt x="3" y="7"/>
                      <a:pt x="0" y="15"/>
                      <a:pt x="4" y="22"/>
                    </a:cubicBezTo>
                    <a:cubicBezTo>
                      <a:pt x="8" y="28"/>
                      <a:pt x="16" y="30"/>
                      <a:pt x="22" y="27"/>
                    </a:cubicBezTo>
                    <a:cubicBezTo>
                      <a:pt x="29" y="23"/>
                      <a:pt x="31" y="15"/>
                      <a:pt x="28" y="9"/>
                    </a:cubicBezTo>
                    <a:close/>
                  </a:path>
                </a:pathLst>
              </a:custGeom>
              <a:noFill/>
              <a:ln w="22225" cap="flat">
                <a:solidFill>
                  <a:srgbClr val="A2DCE4"/>
                </a:solidFill>
                <a:prstDash val="solid"/>
                <a:miter lim="800000"/>
                <a:headEnd/>
                <a:tailEnd/>
              </a:ln>
            </p:spPr>
            <p:txBody>
              <a:bodyPr/>
              <a:lstStyle/>
              <a:p>
                <a:endParaRPr lang="cs-CZ"/>
              </a:p>
            </p:txBody>
          </p:sp>
          <p:sp>
            <p:nvSpPr>
              <p:cNvPr id="81451" name="Line 555"/>
              <p:cNvSpPr>
                <a:spLocks noChangeShapeType="1"/>
              </p:cNvSpPr>
              <p:nvPr/>
            </p:nvSpPr>
            <p:spPr bwMode="auto">
              <a:xfrm>
                <a:off x="-749" y="2554"/>
                <a:ext cx="42" cy="66"/>
              </a:xfrm>
              <a:prstGeom prst="line">
                <a:avLst/>
              </a:prstGeom>
              <a:noFill/>
              <a:ln w="22225">
                <a:solidFill>
                  <a:srgbClr val="A2DCE4"/>
                </a:solidFill>
                <a:miter lim="800000"/>
                <a:headEnd/>
                <a:tailEnd/>
              </a:ln>
            </p:spPr>
            <p:txBody>
              <a:bodyPr/>
              <a:lstStyle/>
              <a:p>
                <a:endParaRPr lang="cs-CZ"/>
              </a:p>
            </p:txBody>
          </p:sp>
          <p:sp>
            <p:nvSpPr>
              <p:cNvPr id="81452" name="Line 556"/>
              <p:cNvSpPr>
                <a:spLocks noChangeShapeType="1"/>
              </p:cNvSpPr>
              <p:nvPr/>
            </p:nvSpPr>
            <p:spPr bwMode="auto">
              <a:xfrm>
                <a:off x="-728" y="2542"/>
                <a:ext cx="43" cy="66"/>
              </a:xfrm>
              <a:prstGeom prst="line">
                <a:avLst/>
              </a:prstGeom>
              <a:noFill/>
              <a:ln w="22225">
                <a:solidFill>
                  <a:srgbClr val="A2DCE4"/>
                </a:solidFill>
                <a:miter lim="800000"/>
                <a:headEnd/>
                <a:tailEnd/>
              </a:ln>
            </p:spPr>
            <p:txBody>
              <a:bodyPr/>
              <a:lstStyle/>
              <a:p>
                <a:endParaRPr lang="cs-CZ"/>
              </a:p>
            </p:txBody>
          </p:sp>
          <p:sp>
            <p:nvSpPr>
              <p:cNvPr id="81453" name="Freeform 557"/>
              <p:cNvSpPr>
                <a:spLocks/>
              </p:cNvSpPr>
              <p:nvPr/>
            </p:nvSpPr>
            <p:spPr bwMode="auto">
              <a:xfrm>
                <a:off x="2922" y="1557"/>
                <a:ext cx="64" cy="64"/>
              </a:xfrm>
              <a:custGeom>
                <a:avLst/>
                <a:gdLst/>
                <a:ahLst/>
                <a:cxnLst>
                  <a:cxn ang="0">
                    <a:pos x="0" y="14"/>
                  </a:cxn>
                  <a:cxn ang="0">
                    <a:pos x="14" y="0"/>
                  </a:cxn>
                  <a:cxn ang="0">
                    <a:pos x="27" y="14"/>
                  </a:cxn>
                  <a:cxn ang="0">
                    <a:pos x="13" y="27"/>
                  </a:cxn>
                  <a:cxn ang="0">
                    <a:pos x="0" y="14"/>
                  </a:cxn>
                </a:cxnLst>
                <a:rect l="0" t="0" r="r" b="b"/>
                <a:pathLst>
                  <a:path w="27" h="27">
                    <a:moveTo>
                      <a:pt x="0" y="14"/>
                    </a:moveTo>
                    <a:cubicBezTo>
                      <a:pt x="0" y="6"/>
                      <a:pt x="6" y="0"/>
                      <a:pt x="14" y="0"/>
                    </a:cubicBezTo>
                    <a:cubicBezTo>
                      <a:pt x="21" y="1"/>
                      <a:pt x="27" y="7"/>
                      <a:pt x="27" y="14"/>
                    </a:cubicBezTo>
                    <a:cubicBezTo>
                      <a:pt x="27" y="21"/>
                      <a:pt x="21" y="27"/>
                      <a:pt x="13" y="27"/>
                    </a:cubicBezTo>
                    <a:cubicBezTo>
                      <a:pt x="6" y="27"/>
                      <a:pt x="0" y="21"/>
                      <a:pt x="0" y="14"/>
                    </a:cubicBezTo>
                    <a:close/>
                  </a:path>
                </a:pathLst>
              </a:custGeom>
              <a:noFill/>
              <a:ln w="22225" cap="flat">
                <a:solidFill>
                  <a:srgbClr val="A2DCE4"/>
                </a:solidFill>
                <a:prstDash val="solid"/>
                <a:miter lim="800000"/>
                <a:headEnd/>
                <a:tailEnd/>
              </a:ln>
            </p:spPr>
            <p:txBody>
              <a:bodyPr/>
              <a:lstStyle/>
              <a:p>
                <a:endParaRPr lang="cs-CZ"/>
              </a:p>
            </p:txBody>
          </p:sp>
          <p:sp>
            <p:nvSpPr>
              <p:cNvPr id="81454" name="Line 558"/>
              <p:cNvSpPr>
                <a:spLocks noChangeShapeType="1"/>
              </p:cNvSpPr>
              <p:nvPr/>
            </p:nvSpPr>
            <p:spPr bwMode="auto">
              <a:xfrm flipH="1">
                <a:off x="2957" y="1621"/>
                <a:ext cx="7" cy="78"/>
              </a:xfrm>
              <a:prstGeom prst="line">
                <a:avLst/>
              </a:prstGeom>
              <a:noFill/>
              <a:ln w="22225">
                <a:solidFill>
                  <a:srgbClr val="A2DCE4"/>
                </a:solidFill>
                <a:miter lim="800000"/>
                <a:headEnd/>
                <a:tailEnd/>
              </a:ln>
            </p:spPr>
            <p:txBody>
              <a:bodyPr/>
              <a:lstStyle/>
              <a:p>
                <a:endParaRPr lang="cs-CZ"/>
              </a:p>
            </p:txBody>
          </p:sp>
          <p:sp>
            <p:nvSpPr>
              <p:cNvPr id="81455" name="Line 559"/>
              <p:cNvSpPr>
                <a:spLocks noChangeShapeType="1"/>
              </p:cNvSpPr>
              <p:nvPr/>
            </p:nvSpPr>
            <p:spPr bwMode="auto">
              <a:xfrm flipH="1">
                <a:off x="2934" y="1621"/>
                <a:ext cx="7" cy="78"/>
              </a:xfrm>
              <a:prstGeom prst="line">
                <a:avLst/>
              </a:prstGeom>
              <a:noFill/>
              <a:ln w="22225">
                <a:solidFill>
                  <a:srgbClr val="A2DCE4"/>
                </a:solidFill>
                <a:miter lim="800000"/>
                <a:headEnd/>
                <a:tailEnd/>
              </a:ln>
            </p:spPr>
            <p:txBody>
              <a:bodyPr/>
              <a:lstStyle/>
              <a:p>
                <a:endParaRPr lang="cs-CZ"/>
              </a:p>
            </p:txBody>
          </p:sp>
          <p:sp>
            <p:nvSpPr>
              <p:cNvPr id="81456" name="Freeform 560"/>
              <p:cNvSpPr>
                <a:spLocks/>
              </p:cNvSpPr>
              <p:nvPr/>
            </p:nvSpPr>
            <p:spPr bwMode="auto">
              <a:xfrm>
                <a:off x="3002" y="1560"/>
                <a:ext cx="64" cy="63"/>
              </a:xfrm>
              <a:custGeom>
                <a:avLst/>
                <a:gdLst/>
                <a:ahLst/>
                <a:cxnLst>
                  <a:cxn ang="0">
                    <a:pos x="0" y="13"/>
                  </a:cxn>
                  <a:cxn ang="0">
                    <a:pos x="13" y="0"/>
                  </a:cxn>
                  <a:cxn ang="0">
                    <a:pos x="27" y="14"/>
                  </a:cxn>
                  <a:cxn ang="0">
                    <a:pos x="13" y="27"/>
                  </a:cxn>
                  <a:cxn ang="0">
                    <a:pos x="0" y="13"/>
                  </a:cxn>
                </a:cxnLst>
                <a:rect l="0" t="0" r="r" b="b"/>
                <a:pathLst>
                  <a:path w="27" h="27">
                    <a:moveTo>
                      <a:pt x="0" y="13"/>
                    </a:moveTo>
                    <a:cubicBezTo>
                      <a:pt x="0" y="6"/>
                      <a:pt x="6" y="0"/>
                      <a:pt x="13" y="0"/>
                    </a:cubicBezTo>
                    <a:cubicBezTo>
                      <a:pt x="21" y="0"/>
                      <a:pt x="27" y="6"/>
                      <a:pt x="27" y="14"/>
                    </a:cubicBezTo>
                    <a:cubicBezTo>
                      <a:pt x="26" y="21"/>
                      <a:pt x="20" y="27"/>
                      <a:pt x="13" y="27"/>
                    </a:cubicBezTo>
                    <a:cubicBezTo>
                      <a:pt x="5" y="27"/>
                      <a:pt x="0" y="21"/>
                      <a:pt x="0" y="13"/>
                    </a:cubicBezTo>
                    <a:close/>
                  </a:path>
                </a:pathLst>
              </a:custGeom>
              <a:noFill/>
              <a:ln w="22225" cap="flat">
                <a:solidFill>
                  <a:srgbClr val="A2DCE4"/>
                </a:solidFill>
                <a:prstDash val="solid"/>
                <a:miter lim="800000"/>
                <a:headEnd/>
                <a:tailEnd/>
              </a:ln>
            </p:spPr>
            <p:txBody>
              <a:bodyPr/>
              <a:lstStyle/>
              <a:p>
                <a:endParaRPr lang="cs-CZ"/>
              </a:p>
            </p:txBody>
          </p:sp>
          <p:sp>
            <p:nvSpPr>
              <p:cNvPr id="81457" name="Line 561"/>
              <p:cNvSpPr>
                <a:spLocks noChangeShapeType="1"/>
              </p:cNvSpPr>
              <p:nvPr/>
            </p:nvSpPr>
            <p:spPr bwMode="auto">
              <a:xfrm flipH="1">
                <a:off x="3035" y="1623"/>
                <a:ext cx="7" cy="78"/>
              </a:xfrm>
              <a:prstGeom prst="line">
                <a:avLst/>
              </a:prstGeom>
              <a:noFill/>
              <a:ln w="22225">
                <a:solidFill>
                  <a:srgbClr val="A2DCE4"/>
                </a:solidFill>
                <a:miter lim="800000"/>
                <a:headEnd/>
                <a:tailEnd/>
              </a:ln>
            </p:spPr>
            <p:txBody>
              <a:bodyPr/>
              <a:lstStyle/>
              <a:p>
                <a:endParaRPr lang="cs-CZ"/>
              </a:p>
            </p:txBody>
          </p:sp>
          <p:sp>
            <p:nvSpPr>
              <p:cNvPr id="81458" name="Line 562"/>
              <p:cNvSpPr>
                <a:spLocks noChangeShapeType="1"/>
              </p:cNvSpPr>
              <p:nvPr/>
            </p:nvSpPr>
            <p:spPr bwMode="auto">
              <a:xfrm flipH="1">
                <a:off x="3012" y="1623"/>
                <a:ext cx="7" cy="76"/>
              </a:xfrm>
              <a:prstGeom prst="line">
                <a:avLst/>
              </a:prstGeom>
              <a:noFill/>
              <a:ln w="22225">
                <a:solidFill>
                  <a:srgbClr val="A2DCE4"/>
                </a:solidFill>
                <a:miter lim="800000"/>
                <a:headEnd/>
                <a:tailEnd/>
              </a:ln>
            </p:spPr>
            <p:txBody>
              <a:bodyPr/>
              <a:lstStyle/>
              <a:p>
                <a:endParaRPr lang="cs-CZ"/>
              </a:p>
            </p:txBody>
          </p:sp>
          <p:sp>
            <p:nvSpPr>
              <p:cNvPr id="81459" name="Freeform 563"/>
              <p:cNvSpPr>
                <a:spLocks/>
              </p:cNvSpPr>
              <p:nvPr/>
            </p:nvSpPr>
            <p:spPr bwMode="auto">
              <a:xfrm>
                <a:off x="3080" y="1562"/>
                <a:ext cx="64" cy="64"/>
              </a:xfrm>
              <a:custGeom>
                <a:avLst/>
                <a:gdLst/>
                <a:ahLst/>
                <a:cxnLst>
                  <a:cxn ang="0">
                    <a:pos x="0" y="13"/>
                  </a:cxn>
                  <a:cxn ang="0">
                    <a:pos x="14" y="0"/>
                  </a:cxn>
                  <a:cxn ang="0">
                    <a:pos x="27" y="14"/>
                  </a:cxn>
                  <a:cxn ang="0">
                    <a:pos x="13" y="27"/>
                  </a:cxn>
                  <a:cxn ang="0">
                    <a:pos x="0" y="13"/>
                  </a:cxn>
                </a:cxnLst>
                <a:rect l="0" t="0" r="r" b="b"/>
                <a:pathLst>
                  <a:path w="27" h="27">
                    <a:moveTo>
                      <a:pt x="0" y="13"/>
                    </a:moveTo>
                    <a:cubicBezTo>
                      <a:pt x="0" y="5"/>
                      <a:pt x="7" y="0"/>
                      <a:pt x="14" y="0"/>
                    </a:cubicBezTo>
                    <a:cubicBezTo>
                      <a:pt x="21" y="0"/>
                      <a:pt x="27" y="6"/>
                      <a:pt x="27" y="14"/>
                    </a:cubicBezTo>
                    <a:cubicBezTo>
                      <a:pt x="27" y="21"/>
                      <a:pt x="21" y="27"/>
                      <a:pt x="13" y="27"/>
                    </a:cubicBezTo>
                    <a:cubicBezTo>
                      <a:pt x="6" y="26"/>
                      <a:pt x="0" y="20"/>
                      <a:pt x="0" y="13"/>
                    </a:cubicBezTo>
                    <a:close/>
                  </a:path>
                </a:pathLst>
              </a:custGeom>
              <a:noFill/>
              <a:ln w="22225" cap="flat">
                <a:solidFill>
                  <a:srgbClr val="A2DCE4"/>
                </a:solidFill>
                <a:prstDash val="solid"/>
                <a:miter lim="800000"/>
                <a:headEnd/>
                <a:tailEnd/>
              </a:ln>
            </p:spPr>
            <p:txBody>
              <a:bodyPr/>
              <a:lstStyle/>
              <a:p>
                <a:endParaRPr lang="cs-CZ"/>
              </a:p>
            </p:txBody>
          </p:sp>
          <p:sp>
            <p:nvSpPr>
              <p:cNvPr id="81460" name="Line 564"/>
              <p:cNvSpPr>
                <a:spLocks noChangeShapeType="1"/>
              </p:cNvSpPr>
              <p:nvPr/>
            </p:nvSpPr>
            <p:spPr bwMode="auto">
              <a:xfrm flipH="1">
                <a:off x="3113" y="1626"/>
                <a:ext cx="10" cy="75"/>
              </a:xfrm>
              <a:prstGeom prst="line">
                <a:avLst/>
              </a:prstGeom>
              <a:noFill/>
              <a:ln w="22225">
                <a:solidFill>
                  <a:srgbClr val="A2DCE4"/>
                </a:solidFill>
                <a:miter lim="800000"/>
                <a:headEnd/>
                <a:tailEnd/>
              </a:ln>
            </p:spPr>
            <p:txBody>
              <a:bodyPr/>
              <a:lstStyle/>
              <a:p>
                <a:endParaRPr lang="cs-CZ"/>
              </a:p>
            </p:txBody>
          </p:sp>
          <p:sp>
            <p:nvSpPr>
              <p:cNvPr id="81461" name="Line 565"/>
              <p:cNvSpPr>
                <a:spLocks noChangeShapeType="1"/>
              </p:cNvSpPr>
              <p:nvPr/>
            </p:nvSpPr>
            <p:spPr bwMode="auto">
              <a:xfrm flipH="1">
                <a:off x="3090" y="1623"/>
                <a:ext cx="9" cy="78"/>
              </a:xfrm>
              <a:prstGeom prst="line">
                <a:avLst/>
              </a:prstGeom>
              <a:noFill/>
              <a:ln w="22225">
                <a:solidFill>
                  <a:srgbClr val="A2DCE4"/>
                </a:solidFill>
                <a:miter lim="800000"/>
                <a:headEnd/>
                <a:tailEnd/>
              </a:ln>
            </p:spPr>
            <p:txBody>
              <a:bodyPr/>
              <a:lstStyle/>
              <a:p>
                <a:endParaRPr lang="cs-CZ"/>
              </a:p>
            </p:txBody>
          </p:sp>
          <p:sp>
            <p:nvSpPr>
              <p:cNvPr id="81462" name="Freeform 566"/>
              <p:cNvSpPr>
                <a:spLocks/>
              </p:cNvSpPr>
              <p:nvPr/>
            </p:nvSpPr>
            <p:spPr bwMode="auto">
              <a:xfrm>
                <a:off x="3158" y="1564"/>
                <a:ext cx="66" cy="64"/>
              </a:xfrm>
              <a:custGeom>
                <a:avLst/>
                <a:gdLst/>
                <a:ahLst/>
                <a:cxnLst>
                  <a:cxn ang="0">
                    <a:pos x="1" y="13"/>
                  </a:cxn>
                  <a:cxn ang="0">
                    <a:pos x="15" y="0"/>
                  </a:cxn>
                  <a:cxn ang="0">
                    <a:pos x="27" y="14"/>
                  </a:cxn>
                  <a:cxn ang="0">
                    <a:pos x="13" y="27"/>
                  </a:cxn>
                  <a:cxn ang="0">
                    <a:pos x="1" y="13"/>
                  </a:cxn>
                </a:cxnLst>
                <a:rect l="0" t="0" r="r" b="b"/>
                <a:pathLst>
                  <a:path w="28" h="27">
                    <a:moveTo>
                      <a:pt x="1" y="13"/>
                    </a:moveTo>
                    <a:cubicBezTo>
                      <a:pt x="1" y="6"/>
                      <a:pt x="7" y="0"/>
                      <a:pt x="15" y="0"/>
                    </a:cubicBezTo>
                    <a:cubicBezTo>
                      <a:pt x="22" y="0"/>
                      <a:pt x="28" y="7"/>
                      <a:pt x="27" y="14"/>
                    </a:cubicBezTo>
                    <a:cubicBezTo>
                      <a:pt x="27" y="21"/>
                      <a:pt x="21" y="27"/>
                      <a:pt x="13" y="27"/>
                    </a:cubicBezTo>
                    <a:cubicBezTo>
                      <a:pt x="6" y="27"/>
                      <a:pt x="0" y="20"/>
                      <a:pt x="1" y="13"/>
                    </a:cubicBezTo>
                    <a:close/>
                  </a:path>
                </a:pathLst>
              </a:custGeom>
              <a:noFill/>
              <a:ln w="22225" cap="flat">
                <a:solidFill>
                  <a:srgbClr val="A2DCE4"/>
                </a:solidFill>
                <a:prstDash val="solid"/>
                <a:miter lim="800000"/>
                <a:headEnd/>
                <a:tailEnd/>
              </a:ln>
            </p:spPr>
            <p:txBody>
              <a:bodyPr/>
              <a:lstStyle/>
              <a:p>
                <a:endParaRPr lang="cs-CZ"/>
              </a:p>
            </p:txBody>
          </p:sp>
          <p:sp>
            <p:nvSpPr>
              <p:cNvPr id="81463" name="Line 567"/>
              <p:cNvSpPr>
                <a:spLocks noChangeShapeType="1"/>
              </p:cNvSpPr>
              <p:nvPr/>
            </p:nvSpPr>
            <p:spPr bwMode="auto">
              <a:xfrm flipH="1">
                <a:off x="3191" y="1628"/>
                <a:ext cx="10" cy="78"/>
              </a:xfrm>
              <a:prstGeom prst="line">
                <a:avLst/>
              </a:prstGeom>
              <a:noFill/>
              <a:ln w="22225">
                <a:solidFill>
                  <a:srgbClr val="A2DCE4"/>
                </a:solidFill>
                <a:miter lim="800000"/>
                <a:headEnd/>
                <a:tailEnd/>
              </a:ln>
            </p:spPr>
            <p:txBody>
              <a:bodyPr/>
              <a:lstStyle/>
              <a:p>
                <a:endParaRPr lang="cs-CZ"/>
              </a:p>
            </p:txBody>
          </p:sp>
          <p:sp>
            <p:nvSpPr>
              <p:cNvPr id="81464" name="Line 568"/>
              <p:cNvSpPr>
                <a:spLocks noChangeShapeType="1"/>
              </p:cNvSpPr>
              <p:nvPr/>
            </p:nvSpPr>
            <p:spPr bwMode="auto">
              <a:xfrm flipH="1">
                <a:off x="3167" y="1628"/>
                <a:ext cx="10" cy="76"/>
              </a:xfrm>
              <a:prstGeom prst="line">
                <a:avLst/>
              </a:prstGeom>
              <a:noFill/>
              <a:ln w="22225">
                <a:solidFill>
                  <a:srgbClr val="A2DCE4"/>
                </a:solidFill>
                <a:miter lim="800000"/>
                <a:headEnd/>
                <a:tailEnd/>
              </a:ln>
            </p:spPr>
            <p:txBody>
              <a:bodyPr/>
              <a:lstStyle/>
              <a:p>
                <a:endParaRPr lang="cs-CZ"/>
              </a:p>
            </p:txBody>
          </p:sp>
          <p:sp>
            <p:nvSpPr>
              <p:cNvPr id="81465" name="Freeform 569"/>
              <p:cNvSpPr>
                <a:spLocks/>
              </p:cNvSpPr>
              <p:nvPr/>
            </p:nvSpPr>
            <p:spPr bwMode="auto">
              <a:xfrm>
                <a:off x="3238" y="1567"/>
                <a:ext cx="64" cy="66"/>
              </a:xfrm>
              <a:custGeom>
                <a:avLst/>
                <a:gdLst/>
                <a:ahLst/>
                <a:cxnLst>
                  <a:cxn ang="0">
                    <a:pos x="0" y="13"/>
                  </a:cxn>
                  <a:cxn ang="0">
                    <a:pos x="14" y="1"/>
                  </a:cxn>
                  <a:cxn ang="0">
                    <a:pos x="27" y="15"/>
                  </a:cxn>
                  <a:cxn ang="0">
                    <a:pos x="13" y="27"/>
                  </a:cxn>
                  <a:cxn ang="0">
                    <a:pos x="0" y="13"/>
                  </a:cxn>
                </a:cxnLst>
                <a:rect l="0" t="0" r="r" b="b"/>
                <a:pathLst>
                  <a:path w="27" h="28">
                    <a:moveTo>
                      <a:pt x="0" y="13"/>
                    </a:moveTo>
                    <a:cubicBezTo>
                      <a:pt x="0" y="6"/>
                      <a:pt x="7" y="0"/>
                      <a:pt x="14" y="1"/>
                    </a:cubicBezTo>
                    <a:cubicBezTo>
                      <a:pt x="22" y="1"/>
                      <a:pt x="27" y="7"/>
                      <a:pt x="27" y="15"/>
                    </a:cubicBezTo>
                    <a:cubicBezTo>
                      <a:pt x="26" y="22"/>
                      <a:pt x="20" y="28"/>
                      <a:pt x="13" y="27"/>
                    </a:cubicBezTo>
                    <a:cubicBezTo>
                      <a:pt x="5" y="27"/>
                      <a:pt x="0" y="21"/>
                      <a:pt x="0" y="13"/>
                    </a:cubicBezTo>
                    <a:close/>
                  </a:path>
                </a:pathLst>
              </a:custGeom>
              <a:noFill/>
              <a:ln w="22225" cap="flat">
                <a:solidFill>
                  <a:srgbClr val="A2DCE4"/>
                </a:solidFill>
                <a:prstDash val="solid"/>
                <a:miter lim="800000"/>
                <a:headEnd/>
                <a:tailEnd/>
              </a:ln>
            </p:spPr>
            <p:txBody>
              <a:bodyPr/>
              <a:lstStyle/>
              <a:p>
                <a:endParaRPr lang="cs-CZ"/>
              </a:p>
            </p:txBody>
          </p:sp>
          <p:sp>
            <p:nvSpPr>
              <p:cNvPr id="81466" name="Line 570"/>
              <p:cNvSpPr>
                <a:spLocks noChangeShapeType="1"/>
              </p:cNvSpPr>
              <p:nvPr/>
            </p:nvSpPr>
            <p:spPr bwMode="auto">
              <a:xfrm flipH="1">
                <a:off x="3269" y="1633"/>
                <a:ext cx="9" cy="75"/>
              </a:xfrm>
              <a:prstGeom prst="line">
                <a:avLst/>
              </a:prstGeom>
              <a:noFill/>
              <a:ln w="22225">
                <a:solidFill>
                  <a:srgbClr val="A2DCE4"/>
                </a:solidFill>
                <a:miter lim="800000"/>
                <a:headEnd/>
                <a:tailEnd/>
              </a:ln>
            </p:spPr>
            <p:txBody>
              <a:bodyPr/>
              <a:lstStyle/>
              <a:p>
                <a:endParaRPr lang="cs-CZ"/>
              </a:p>
            </p:txBody>
          </p:sp>
          <p:sp>
            <p:nvSpPr>
              <p:cNvPr id="81467" name="Line 571"/>
              <p:cNvSpPr>
                <a:spLocks noChangeShapeType="1"/>
              </p:cNvSpPr>
              <p:nvPr/>
            </p:nvSpPr>
            <p:spPr bwMode="auto">
              <a:xfrm flipH="1">
                <a:off x="3245" y="1630"/>
                <a:ext cx="10" cy="78"/>
              </a:xfrm>
              <a:prstGeom prst="line">
                <a:avLst/>
              </a:prstGeom>
              <a:noFill/>
              <a:ln w="22225">
                <a:solidFill>
                  <a:srgbClr val="A2DCE4"/>
                </a:solidFill>
                <a:miter lim="800000"/>
                <a:headEnd/>
                <a:tailEnd/>
              </a:ln>
            </p:spPr>
            <p:txBody>
              <a:bodyPr/>
              <a:lstStyle/>
              <a:p>
                <a:endParaRPr lang="cs-CZ"/>
              </a:p>
            </p:txBody>
          </p:sp>
          <p:sp>
            <p:nvSpPr>
              <p:cNvPr id="81468" name="Freeform 572"/>
              <p:cNvSpPr>
                <a:spLocks/>
              </p:cNvSpPr>
              <p:nvPr/>
            </p:nvSpPr>
            <p:spPr bwMode="auto">
              <a:xfrm>
                <a:off x="3316" y="1571"/>
                <a:ext cx="66" cy="66"/>
              </a:xfrm>
              <a:custGeom>
                <a:avLst/>
                <a:gdLst/>
                <a:ahLst/>
                <a:cxnLst>
                  <a:cxn ang="0">
                    <a:pos x="0" y="13"/>
                  </a:cxn>
                  <a:cxn ang="0">
                    <a:pos x="15" y="1"/>
                  </a:cxn>
                  <a:cxn ang="0">
                    <a:pos x="27" y="15"/>
                  </a:cxn>
                  <a:cxn ang="0">
                    <a:pos x="13" y="27"/>
                  </a:cxn>
                  <a:cxn ang="0">
                    <a:pos x="0" y="13"/>
                  </a:cxn>
                </a:cxnLst>
                <a:rect l="0" t="0" r="r" b="b"/>
                <a:pathLst>
                  <a:path w="28" h="28">
                    <a:moveTo>
                      <a:pt x="0" y="13"/>
                    </a:moveTo>
                    <a:cubicBezTo>
                      <a:pt x="1" y="6"/>
                      <a:pt x="7" y="0"/>
                      <a:pt x="15" y="1"/>
                    </a:cubicBezTo>
                    <a:cubicBezTo>
                      <a:pt x="22" y="1"/>
                      <a:pt x="28" y="7"/>
                      <a:pt x="27" y="15"/>
                    </a:cubicBezTo>
                    <a:cubicBezTo>
                      <a:pt x="27" y="22"/>
                      <a:pt x="20" y="28"/>
                      <a:pt x="13" y="27"/>
                    </a:cubicBezTo>
                    <a:cubicBezTo>
                      <a:pt x="6" y="27"/>
                      <a:pt x="0" y="20"/>
                      <a:pt x="0" y="13"/>
                    </a:cubicBezTo>
                    <a:close/>
                  </a:path>
                </a:pathLst>
              </a:custGeom>
              <a:noFill/>
              <a:ln w="22225" cap="flat">
                <a:solidFill>
                  <a:srgbClr val="A2DCE4"/>
                </a:solidFill>
                <a:prstDash val="solid"/>
                <a:miter lim="800000"/>
                <a:headEnd/>
                <a:tailEnd/>
              </a:ln>
            </p:spPr>
            <p:txBody>
              <a:bodyPr/>
              <a:lstStyle/>
              <a:p>
                <a:endParaRPr lang="cs-CZ"/>
              </a:p>
            </p:txBody>
          </p:sp>
          <p:sp>
            <p:nvSpPr>
              <p:cNvPr id="81469" name="Line 573"/>
              <p:cNvSpPr>
                <a:spLocks noChangeShapeType="1"/>
              </p:cNvSpPr>
              <p:nvPr/>
            </p:nvSpPr>
            <p:spPr bwMode="auto">
              <a:xfrm flipH="1">
                <a:off x="3347" y="1637"/>
                <a:ext cx="9" cy="76"/>
              </a:xfrm>
              <a:prstGeom prst="line">
                <a:avLst/>
              </a:prstGeom>
              <a:noFill/>
              <a:ln w="22225">
                <a:solidFill>
                  <a:srgbClr val="A2DCE4"/>
                </a:solidFill>
                <a:miter lim="800000"/>
                <a:headEnd/>
                <a:tailEnd/>
              </a:ln>
            </p:spPr>
            <p:txBody>
              <a:bodyPr/>
              <a:lstStyle/>
              <a:p>
                <a:endParaRPr lang="cs-CZ"/>
              </a:p>
            </p:txBody>
          </p:sp>
          <p:sp>
            <p:nvSpPr>
              <p:cNvPr id="81470" name="Line 574"/>
              <p:cNvSpPr>
                <a:spLocks noChangeShapeType="1"/>
              </p:cNvSpPr>
              <p:nvPr/>
            </p:nvSpPr>
            <p:spPr bwMode="auto">
              <a:xfrm flipH="1">
                <a:off x="3323" y="1635"/>
                <a:ext cx="12" cy="78"/>
              </a:xfrm>
              <a:prstGeom prst="line">
                <a:avLst/>
              </a:prstGeom>
              <a:noFill/>
              <a:ln w="22225">
                <a:solidFill>
                  <a:srgbClr val="A2DCE4"/>
                </a:solidFill>
                <a:miter lim="800000"/>
                <a:headEnd/>
                <a:tailEnd/>
              </a:ln>
            </p:spPr>
            <p:txBody>
              <a:bodyPr/>
              <a:lstStyle/>
              <a:p>
                <a:endParaRPr lang="cs-CZ"/>
              </a:p>
            </p:txBody>
          </p:sp>
          <p:sp>
            <p:nvSpPr>
              <p:cNvPr id="81471" name="Freeform 575"/>
              <p:cNvSpPr>
                <a:spLocks/>
              </p:cNvSpPr>
              <p:nvPr/>
            </p:nvSpPr>
            <p:spPr bwMode="auto">
              <a:xfrm>
                <a:off x="3394" y="1576"/>
                <a:ext cx="66" cy="66"/>
              </a:xfrm>
              <a:custGeom>
                <a:avLst/>
                <a:gdLst/>
                <a:ahLst/>
                <a:cxnLst>
                  <a:cxn ang="0">
                    <a:pos x="1" y="13"/>
                  </a:cxn>
                  <a:cxn ang="0">
                    <a:pos x="15" y="1"/>
                  </a:cxn>
                  <a:cxn ang="0">
                    <a:pos x="28" y="15"/>
                  </a:cxn>
                  <a:cxn ang="0">
                    <a:pos x="13" y="28"/>
                  </a:cxn>
                  <a:cxn ang="0">
                    <a:pos x="1" y="13"/>
                  </a:cxn>
                </a:cxnLst>
                <a:rect l="0" t="0" r="r" b="b"/>
                <a:pathLst>
                  <a:path w="28" h="28">
                    <a:moveTo>
                      <a:pt x="1" y="13"/>
                    </a:moveTo>
                    <a:cubicBezTo>
                      <a:pt x="1" y="6"/>
                      <a:pt x="8" y="0"/>
                      <a:pt x="15" y="1"/>
                    </a:cubicBezTo>
                    <a:cubicBezTo>
                      <a:pt x="23" y="1"/>
                      <a:pt x="28" y="8"/>
                      <a:pt x="28" y="15"/>
                    </a:cubicBezTo>
                    <a:cubicBezTo>
                      <a:pt x="27" y="23"/>
                      <a:pt x="21" y="28"/>
                      <a:pt x="13" y="28"/>
                    </a:cubicBezTo>
                    <a:cubicBezTo>
                      <a:pt x="6" y="27"/>
                      <a:pt x="0" y="21"/>
                      <a:pt x="1" y="13"/>
                    </a:cubicBezTo>
                    <a:close/>
                  </a:path>
                </a:pathLst>
              </a:custGeom>
              <a:noFill/>
              <a:ln w="22225" cap="flat">
                <a:solidFill>
                  <a:srgbClr val="A2DCE4"/>
                </a:solidFill>
                <a:prstDash val="solid"/>
                <a:miter lim="800000"/>
                <a:headEnd/>
                <a:tailEnd/>
              </a:ln>
            </p:spPr>
            <p:txBody>
              <a:bodyPr/>
              <a:lstStyle/>
              <a:p>
                <a:endParaRPr lang="cs-CZ"/>
              </a:p>
            </p:txBody>
          </p:sp>
          <p:sp>
            <p:nvSpPr>
              <p:cNvPr id="81472" name="Line 576"/>
              <p:cNvSpPr>
                <a:spLocks noChangeShapeType="1"/>
              </p:cNvSpPr>
              <p:nvPr/>
            </p:nvSpPr>
            <p:spPr bwMode="auto">
              <a:xfrm flipH="1">
                <a:off x="3425" y="1642"/>
                <a:ext cx="12" cy="76"/>
              </a:xfrm>
              <a:prstGeom prst="line">
                <a:avLst/>
              </a:prstGeom>
              <a:noFill/>
              <a:ln w="22225">
                <a:solidFill>
                  <a:srgbClr val="A2DCE4"/>
                </a:solidFill>
                <a:miter lim="800000"/>
                <a:headEnd/>
                <a:tailEnd/>
              </a:ln>
            </p:spPr>
            <p:txBody>
              <a:bodyPr/>
              <a:lstStyle/>
              <a:p>
                <a:endParaRPr lang="cs-CZ"/>
              </a:p>
            </p:txBody>
          </p:sp>
          <p:sp>
            <p:nvSpPr>
              <p:cNvPr id="81473" name="Line 577"/>
              <p:cNvSpPr>
                <a:spLocks noChangeShapeType="1"/>
              </p:cNvSpPr>
              <p:nvPr/>
            </p:nvSpPr>
            <p:spPr bwMode="auto">
              <a:xfrm flipH="1">
                <a:off x="3401" y="1640"/>
                <a:ext cx="12" cy="78"/>
              </a:xfrm>
              <a:prstGeom prst="line">
                <a:avLst/>
              </a:prstGeom>
              <a:noFill/>
              <a:ln w="22225">
                <a:solidFill>
                  <a:srgbClr val="A2DCE4"/>
                </a:solidFill>
                <a:miter lim="800000"/>
                <a:headEnd/>
                <a:tailEnd/>
              </a:ln>
            </p:spPr>
            <p:txBody>
              <a:bodyPr/>
              <a:lstStyle/>
              <a:p>
                <a:endParaRPr lang="cs-CZ"/>
              </a:p>
            </p:txBody>
          </p:sp>
          <p:sp>
            <p:nvSpPr>
              <p:cNvPr id="81474" name="Freeform 578"/>
              <p:cNvSpPr>
                <a:spLocks/>
              </p:cNvSpPr>
              <p:nvPr/>
            </p:nvSpPr>
            <p:spPr bwMode="auto">
              <a:xfrm>
                <a:off x="3475" y="1583"/>
                <a:ext cx="66" cy="66"/>
              </a:xfrm>
              <a:custGeom>
                <a:avLst/>
                <a:gdLst/>
                <a:ahLst/>
                <a:cxnLst>
                  <a:cxn ang="0">
                    <a:pos x="0" y="13"/>
                  </a:cxn>
                  <a:cxn ang="0">
                    <a:pos x="15" y="0"/>
                  </a:cxn>
                  <a:cxn ang="0">
                    <a:pos x="27" y="15"/>
                  </a:cxn>
                  <a:cxn ang="0">
                    <a:pos x="12" y="27"/>
                  </a:cxn>
                  <a:cxn ang="0">
                    <a:pos x="0" y="13"/>
                  </a:cxn>
                </a:cxnLst>
                <a:rect l="0" t="0" r="r" b="b"/>
                <a:pathLst>
                  <a:path w="28" h="28">
                    <a:moveTo>
                      <a:pt x="0" y="13"/>
                    </a:moveTo>
                    <a:cubicBezTo>
                      <a:pt x="1" y="5"/>
                      <a:pt x="7" y="0"/>
                      <a:pt x="15" y="0"/>
                    </a:cubicBezTo>
                    <a:cubicBezTo>
                      <a:pt x="22" y="1"/>
                      <a:pt x="28" y="8"/>
                      <a:pt x="27" y="15"/>
                    </a:cubicBezTo>
                    <a:cubicBezTo>
                      <a:pt x="26" y="22"/>
                      <a:pt x="20" y="28"/>
                      <a:pt x="12" y="27"/>
                    </a:cubicBezTo>
                    <a:cubicBezTo>
                      <a:pt x="5" y="27"/>
                      <a:pt x="0" y="20"/>
                      <a:pt x="0" y="13"/>
                    </a:cubicBezTo>
                    <a:close/>
                  </a:path>
                </a:pathLst>
              </a:custGeom>
              <a:noFill/>
              <a:ln w="22225" cap="flat">
                <a:solidFill>
                  <a:srgbClr val="A2DCE4"/>
                </a:solidFill>
                <a:prstDash val="solid"/>
                <a:miter lim="800000"/>
                <a:headEnd/>
                <a:tailEnd/>
              </a:ln>
            </p:spPr>
            <p:txBody>
              <a:bodyPr/>
              <a:lstStyle/>
              <a:p>
                <a:endParaRPr lang="cs-CZ"/>
              </a:p>
            </p:txBody>
          </p:sp>
          <p:sp>
            <p:nvSpPr>
              <p:cNvPr id="81475" name="Line 579"/>
              <p:cNvSpPr>
                <a:spLocks noChangeShapeType="1"/>
              </p:cNvSpPr>
              <p:nvPr/>
            </p:nvSpPr>
            <p:spPr bwMode="auto">
              <a:xfrm flipH="1">
                <a:off x="3503" y="1647"/>
                <a:ext cx="12" cy="78"/>
              </a:xfrm>
              <a:prstGeom prst="line">
                <a:avLst/>
              </a:prstGeom>
              <a:noFill/>
              <a:ln w="22225">
                <a:solidFill>
                  <a:srgbClr val="A2DCE4"/>
                </a:solidFill>
                <a:miter lim="800000"/>
                <a:headEnd/>
                <a:tailEnd/>
              </a:ln>
            </p:spPr>
            <p:txBody>
              <a:bodyPr/>
              <a:lstStyle/>
              <a:p>
                <a:endParaRPr lang="cs-CZ"/>
              </a:p>
            </p:txBody>
          </p:sp>
          <p:sp>
            <p:nvSpPr>
              <p:cNvPr id="81476" name="Line 580"/>
              <p:cNvSpPr>
                <a:spLocks noChangeShapeType="1"/>
              </p:cNvSpPr>
              <p:nvPr/>
            </p:nvSpPr>
            <p:spPr bwMode="auto">
              <a:xfrm flipH="1">
                <a:off x="3479" y="1647"/>
                <a:ext cx="12" cy="76"/>
              </a:xfrm>
              <a:prstGeom prst="line">
                <a:avLst/>
              </a:prstGeom>
              <a:noFill/>
              <a:ln w="22225">
                <a:solidFill>
                  <a:srgbClr val="A2DCE4"/>
                </a:solidFill>
                <a:miter lim="800000"/>
                <a:headEnd/>
                <a:tailEnd/>
              </a:ln>
            </p:spPr>
            <p:txBody>
              <a:bodyPr/>
              <a:lstStyle/>
              <a:p>
                <a:endParaRPr lang="cs-CZ"/>
              </a:p>
            </p:txBody>
          </p:sp>
          <p:sp>
            <p:nvSpPr>
              <p:cNvPr id="81477" name="Freeform 581"/>
              <p:cNvSpPr>
                <a:spLocks/>
              </p:cNvSpPr>
              <p:nvPr/>
            </p:nvSpPr>
            <p:spPr bwMode="auto">
              <a:xfrm>
                <a:off x="3552" y="1590"/>
                <a:ext cx="67" cy="66"/>
              </a:xfrm>
              <a:custGeom>
                <a:avLst/>
                <a:gdLst/>
                <a:ahLst/>
                <a:cxnLst>
                  <a:cxn ang="0">
                    <a:pos x="1" y="12"/>
                  </a:cxn>
                  <a:cxn ang="0">
                    <a:pos x="15" y="0"/>
                  </a:cxn>
                  <a:cxn ang="0">
                    <a:pos x="27" y="15"/>
                  </a:cxn>
                  <a:cxn ang="0">
                    <a:pos x="13" y="27"/>
                  </a:cxn>
                  <a:cxn ang="0">
                    <a:pos x="1" y="12"/>
                  </a:cxn>
                </a:cxnLst>
                <a:rect l="0" t="0" r="r" b="b"/>
                <a:pathLst>
                  <a:path w="28" h="28">
                    <a:moveTo>
                      <a:pt x="1" y="12"/>
                    </a:moveTo>
                    <a:cubicBezTo>
                      <a:pt x="1" y="5"/>
                      <a:pt x="8" y="0"/>
                      <a:pt x="15" y="0"/>
                    </a:cubicBezTo>
                    <a:cubicBezTo>
                      <a:pt x="23" y="1"/>
                      <a:pt x="28" y="8"/>
                      <a:pt x="27" y="15"/>
                    </a:cubicBezTo>
                    <a:cubicBezTo>
                      <a:pt x="27" y="22"/>
                      <a:pt x="20" y="28"/>
                      <a:pt x="13" y="27"/>
                    </a:cubicBezTo>
                    <a:cubicBezTo>
                      <a:pt x="5" y="26"/>
                      <a:pt x="0" y="20"/>
                      <a:pt x="1" y="12"/>
                    </a:cubicBezTo>
                    <a:close/>
                  </a:path>
                </a:pathLst>
              </a:custGeom>
              <a:noFill/>
              <a:ln w="22225" cap="flat">
                <a:solidFill>
                  <a:srgbClr val="A2DCE4"/>
                </a:solidFill>
                <a:prstDash val="solid"/>
                <a:miter lim="800000"/>
                <a:headEnd/>
                <a:tailEnd/>
              </a:ln>
            </p:spPr>
            <p:txBody>
              <a:bodyPr/>
              <a:lstStyle/>
              <a:p>
                <a:endParaRPr lang="cs-CZ"/>
              </a:p>
            </p:txBody>
          </p:sp>
          <p:sp>
            <p:nvSpPr>
              <p:cNvPr id="81478" name="Line 582"/>
              <p:cNvSpPr>
                <a:spLocks noChangeShapeType="1"/>
              </p:cNvSpPr>
              <p:nvPr/>
            </p:nvSpPr>
            <p:spPr bwMode="auto">
              <a:xfrm flipH="1">
                <a:off x="3581" y="1654"/>
                <a:ext cx="12" cy="78"/>
              </a:xfrm>
              <a:prstGeom prst="line">
                <a:avLst/>
              </a:prstGeom>
              <a:noFill/>
              <a:ln w="22225">
                <a:solidFill>
                  <a:srgbClr val="A2DCE4"/>
                </a:solidFill>
                <a:miter lim="800000"/>
                <a:headEnd/>
                <a:tailEnd/>
              </a:ln>
            </p:spPr>
            <p:txBody>
              <a:bodyPr/>
              <a:lstStyle/>
              <a:p>
                <a:endParaRPr lang="cs-CZ"/>
              </a:p>
            </p:txBody>
          </p:sp>
          <p:sp>
            <p:nvSpPr>
              <p:cNvPr id="81479" name="Line 583"/>
              <p:cNvSpPr>
                <a:spLocks noChangeShapeType="1"/>
              </p:cNvSpPr>
              <p:nvPr/>
            </p:nvSpPr>
            <p:spPr bwMode="auto">
              <a:xfrm flipH="1">
                <a:off x="3557" y="1652"/>
                <a:ext cx="12" cy="78"/>
              </a:xfrm>
              <a:prstGeom prst="line">
                <a:avLst/>
              </a:prstGeom>
              <a:noFill/>
              <a:ln w="22225">
                <a:solidFill>
                  <a:srgbClr val="A2DCE4"/>
                </a:solidFill>
                <a:miter lim="800000"/>
                <a:headEnd/>
                <a:tailEnd/>
              </a:ln>
            </p:spPr>
            <p:txBody>
              <a:bodyPr/>
              <a:lstStyle/>
              <a:p>
                <a:endParaRPr lang="cs-CZ"/>
              </a:p>
            </p:txBody>
          </p:sp>
          <p:sp>
            <p:nvSpPr>
              <p:cNvPr id="81480" name="Freeform 584"/>
              <p:cNvSpPr>
                <a:spLocks/>
              </p:cNvSpPr>
              <p:nvPr/>
            </p:nvSpPr>
            <p:spPr bwMode="auto">
              <a:xfrm>
                <a:off x="3630" y="1597"/>
                <a:ext cx="67" cy="66"/>
              </a:xfrm>
              <a:custGeom>
                <a:avLst/>
                <a:gdLst/>
                <a:ahLst/>
                <a:cxnLst>
                  <a:cxn ang="0">
                    <a:pos x="1" y="13"/>
                  </a:cxn>
                  <a:cxn ang="0">
                    <a:pos x="16" y="1"/>
                  </a:cxn>
                  <a:cxn ang="0">
                    <a:pos x="28" y="15"/>
                  </a:cxn>
                  <a:cxn ang="0">
                    <a:pos x="13" y="27"/>
                  </a:cxn>
                  <a:cxn ang="0">
                    <a:pos x="1" y="13"/>
                  </a:cxn>
                </a:cxnLst>
                <a:rect l="0" t="0" r="r" b="b"/>
                <a:pathLst>
                  <a:path w="28" h="28">
                    <a:moveTo>
                      <a:pt x="1" y="13"/>
                    </a:moveTo>
                    <a:cubicBezTo>
                      <a:pt x="2" y="5"/>
                      <a:pt x="8" y="0"/>
                      <a:pt x="16" y="1"/>
                    </a:cubicBezTo>
                    <a:cubicBezTo>
                      <a:pt x="23" y="1"/>
                      <a:pt x="28" y="8"/>
                      <a:pt x="28" y="15"/>
                    </a:cubicBezTo>
                    <a:cubicBezTo>
                      <a:pt x="27" y="23"/>
                      <a:pt x="20" y="28"/>
                      <a:pt x="13" y="27"/>
                    </a:cubicBezTo>
                    <a:cubicBezTo>
                      <a:pt x="5" y="27"/>
                      <a:pt x="0" y="20"/>
                      <a:pt x="1" y="13"/>
                    </a:cubicBezTo>
                    <a:close/>
                  </a:path>
                </a:pathLst>
              </a:custGeom>
              <a:noFill/>
              <a:ln w="22225" cap="flat">
                <a:solidFill>
                  <a:srgbClr val="A2DCE4"/>
                </a:solidFill>
                <a:prstDash val="solid"/>
                <a:miter lim="800000"/>
                <a:headEnd/>
                <a:tailEnd/>
              </a:ln>
            </p:spPr>
            <p:txBody>
              <a:bodyPr/>
              <a:lstStyle/>
              <a:p>
                <a:endParaRPr lang="cs-CZ"/>
              </a:p>
            </p:txBody>
          </p:sp>
          <p:sp>
            <p:nvSpPr>
              <p:cNvPr id="81481" name="Line 585"/>
              <p:cNvSpPr>
                <a:spLocks noChangeShapeType="1"/>
              </p:cNvSpPr>
              <p:nvPr/>
            </p:nvSpPr>
            <p:spPr bwMode="auto">
              <a:xfrm flipH="1">
                <a:off x="3659" y="1663"/>
                <a:ext cx="12" cy="76"/>
              </a:xfrm>
              <a:prstGeom prst="line">
                <a:avLst/>
              </a:prstGeom>
              <a:noFill/>
              <a:ln w="22225">
                <a:solidFill>
                  <a:srgbClr val="A2DCE4"/>
                </a:solidFill>
                <a:miter lim="800000"/>
                <a:headEnd/>
                <a:tailEnd/>
              </a:ln>
            </p:spPr>
            <p:txBody>
              <a:bodyPr/>
              <a:lstStyle/>
              <a:p>
                <a:endParaRPr lang="cs-CZ"/>
              </a:p>
            </p:txBody>
          </p:sp>
          <p:sp>
            <p:nvSpPr>
              <p:cNvPr id="81482" name="Line 586"/>
              <p:cNvSpPr>
                <a:spLocks noChangeShapeType="1"/>
              </p:cNvSpPr>
              <p:nvPr/>
            </p:nvSpPr>
            <p:spPr bwMode="auto">
              <a:xfrm flipH="1">
                <a:off x="3635" y="1661"/>
                <a:ext cx="12" cy="76"/>
              </a:xfrm>
              <a:prstGeom prst="line">
                <a:avLst/>
              </a:prstGeom>
              <a:noFill/>
              <a:ln w="22225">
                <a:solidFill>
                  <a:srgbClr val="A2DCE4"/>
                </a:solidFill>
                <a:miter lim="800000"/>
                <a:headEnd/>
                <a:tailEnd/>
              </a:ln>
            </p:spPr>
            <p:txBody>
              <a:bodyPr/>
              <a:lstStyle/>
              <a:p>
                <a:endParaRPr lang="cs-CZ"/>
              </a:p>
            </p:txBody>
          </p:sp>
          <p:sp>
            <p:nvSpPr>
              <p:cNvPr id="81483" name="Freeform 587"/>
              <p:cNvSpPr>
                <a:spLocks/>
              </p:cNvSpPr>
              <p:nvPr/>
            </p:nvSpPr>
            <p:spPr bwMode="auto">
              <a:xfrm>
                <a:off x="3708" y="1604"/>
                <a:ext cx="69" cy="69"/>
              </a:xfrm>
              <a:custGeom>
                <a:avLst/>
                <a:gdLst/>
                <a:ahLst/>
                <a:cxnLst>
                  <a:cxn ang="0">
                    <a:pos x="1" y="13"/>
                  </a:cxn>
                  <a:cxn ang="0">
                    <a:pos x="16" y="1"/>
                  </a:cxn>
                  <a:cxn ang="0">
                    <a:pos x="28" y="16"/>
                  </a:cxn>
                  <a:cxn ang="0">
                    <a:pos x="13" y="28"/>
                  </a:cxn>
                  <a:cxn ang="0">
                    <a:pos x="1" y="13"/>
                  </a:cxn>
                </a:cxnLst>
                <a:rect l="0" t="0" r="r" b="b"/>
                <a:pathLst>
                  <a:path w="29" h="29">
                    <a:moveTo>
                      <a:pt x="1" y="13"/>
                    </a:moveTo>
                    <a:cubicBezTo>
                      <a:pt x="2" y="6"/>
                      <a:pt x="9" y="0"/>
                      <a:pt x="16" y="1"/>
                    </a:cubicBezTo>
                    <a:cubicBezTo>
                      <a:pt x="23" y="2"/>
                      <a:pt x="29" y="9"/>
                      <a:pt x="28" y="16"/>
                    </a:cubicBezTo>
                    <a:cubicBezTo>
                      <a:pt x="27" y="24"/>
                      <a:pt x="20" y="29"/>
                      <a:pt x="13" y="28"/>
                    </a:cubicBezTo>
                    <a:cubicBezTo>
                      <a:pt x="6" y="27"/>
                      <a:pt x="0" y="21"/>
                      <a:pt x="1" y="13"/>
                    </a:cubicBezTo>
                    <a:close/>
                  </a:path>
                </a:pathLst>
              </a:custGeom>
              <a:noFill/>
              <a:ln w="22225" cap="flat">
                <a:solidFill>
                  <a:srgbClr val="A2DCE4"/>
                </a:solidFill>
                <a:prstDash val="solid"/>
                <a:miter lim="800000"/>
                <a:headEnd/>
                <a:tailEnd/>
              </a:ln>
            </p:spPr>
            <p:txBody>
              <a:bodyPr/>
              <a:lstStyle/>
              <a:p>
                <a:endParaRPr lang="cs-CZ"/>
              </a:p>
            </p:txBody>
          </p:sp>
          <p:sp>
            <p:nvSpPr>
              <p:cNvPr id="81484" name="Line 588"/>
              <p:cNvSpPr>
                <a:spLocks noChangeShapeType="1"/>
              </p:cNvSpPr>
              <p:nvPr/>
            </p:nvSpPr>
            <p:spPr bwMode="auto">
              <a:xfrm flipH="1">
                <a:off x="3734" y="1671"/>
                <a:ext cx="15" cy="77"/>
              </a:xfrm>
              <a:prstGeom prst="line">
                <a:avLst/>
              </a:prstGeom>
              <a:noFill/>
              <a:ln w="22225">
                <a:solidFill>
                  <a:srgbClr val="A2DCE4"/>
                </a:solidFill>
                <a:miter lim="800000"/>
                <a:headEnd/>
                <a:tailEnd/>
              </a:ln>
            </p:spPr>
            <p:txBody>
              <a:bodyPr/>
              <a:lstStyle/>
              <a:p>
                <a:endParaRPr lang="cs-CZ"/>
              </a:p>
            </p:txBody>
          </p:sp>
          <p:sp>
            <p:nvSpPr>
              <p:cNvPr id="81485" name="Line 589"/>
              <p:cNvSpPr>
                <a:spLocks noChangeShapeType="1"/>
              </p:cNvSpPr>
              <p:nvPr/>
            </p:nvSpPr>
            <p:spPr bwMode="auto">
              <a:xfrm flipH="1">
                <a:off x="3711" y="1668"/>
                <a:ext cx="16" cy="78"/>
              </a:xfrm>
              <a:prstGeom prst="line">
                <a:avLst/>
              </a:prstGeom>
              <a:noFill/>
              <a:ln w="22225">
                <a:solidFill>
                  <a:srgbClr val="A2DCE4"/>
                </a:solidFill>
                <a:miter lim="800000"/>
                <a:headEnd/>
                <a:tailEnd/>
              </a:ln>
            </p:spPr>
            <p:txBody>
              <a:bodyPr/>
              <a:lstStyle/>
              <a:p>
                <a:endParaRPr lang="cs-CZ"/>
              </a:p>
            </p:txBody>
          </p:sp>
          <p:sp>
            <p:nvSpPr>
              <p:cNvPr id="81486" name="Freeform 590"/>
              <p:cNvSpPr>
                <a:spLocks/>
              </p:cNvSpPr>
              <p:nvPr/>
            </p:nvSpPr>
            <p:spPr bwMode="auto">
              <a:xfrm>
                <a:off x="3789" y="1614"/>
                <a:ext cx="66" cy="68"/>
              </a:xfrm>
              <a:custGeom>
                <a:avLst/>
                <a:gdLst/>
                <a:ahLst/>
                <a:cxnLst>
                  <a:cxn ang="0">
                    <a:pos x="0" y="13"/>
                  </a:cxn>
                  <a:cxn ang="0">
                    <a:pos x="15" y="1"/>
                  </a:cxn>
                  <a:cxn ang="0">
                    <a:pos x="27" y="16"/>
                  </a:cxn>
                  <a:cxn ang="0">
                    <a:pos x="12" y="28"/>
                  </a:cxn>
                  <a:cxn ang="0">
                    <a:pos x="0" y="13"/>
                  </a:cxn>
                </a:cxnLst>
                <a:rect l="0" t="0" r="r" b="b"/>
                <a:pathLst>
                  <a:path w="28" h="29">
                    <a:moveTo>
                      <a:pt x="0" y="13"/>
                    </a:moveTo>
                    <a:cubicBezTo>
                      <a:pt x="1" y="6"/>
                      <a:pt x="8" y="0"/>
                      <a:pt x="15" y="1"/>
                    </a:cubicBezTo>
                    <a:cubicBezTo>
                      <a:pt x="23" y="2"/>
                      <a:pt x="28" y="9"/>
                      <a:pt x="27" y="16"/>
                    </a:cubicBezTo>
                    <a:cubicBezTo>
                      <a:pt x="26" y="24"/>
                      <a:pt x="19" y="29"/>
                      <a:pt x="12" y="28"/>
                    </a:cubicBezTo>
                    <a:cubicBezTo>
                      <a:pt x="5" y="27"/>
                      <a:pt x="0" y="20"/>
                      <a:pt x="0" y="13"/>
                    </a:cubicBezTo>
                    <a:close/>
                  </a:path>
                </a:pathLst>
              </a:custGeom>
              <a:noFill/>
              <a:ln w="22225" cap="flat">
                <a:solidFill>
                  <a:srgbClr val="A2DCE4"/>
                </a:solidFill>
                <a:prstDash val="solid"/>
                <a:miter lim="800000"/>
                <a:headEnd/>
                <a:tailEnd/>
              </a:ln>
            </p:spPr>
            <p:txBody>
              <a:bodyPr/>
              <a:lstStyle/>
              <a:p>
                <a:endParaRPr lang="cs-CZ"/>
              </a:p>
            </p:txBody>
          </p:sp>
          <p:sp>
            <p:nvSpPr>
              <p:cNvPr id="81487" name="Line 591"/>
              <p:cNvSpPr>
                <a:spLocks noChangeShapeType="1"/>
              </p:cNvSpPr>
              <p:nvPr/>
            </p:nvSpPr>
            <p:spPr bwMode="auto">
              <a:xfrm flipH="1">
                <a:off x="3812" y="1680"/>
                <a:ext cx="17" cy="78"/>
              </a:xfrm>
              <a:prstGeom prst="line">
                <a:avLst/>
              </a:prstGeom>
              <a:noFill/>
              <a:ln w="22225">
                <a:solidFill>
                  <a:srgbClr val="A2DCE4"/>
                </a:solidFill>
                <a:miter lim="800000"/>
                <a:headEnd/>
                <a:tailEnd/>
              </a:ln>
            </p:spPr>
            <p:txBody>
              <a:bodyPr/>
              <a:lstStyle/>
              <a:p>
                <a:endParaRPr lang="cs-CZ"/>
              </a:p>
            </p:txBody>
          </p:sp>
          <p:sp>
            <p:nvSpPr>
              <p:cNvPr id="81488" name="Line 592"/>
              <p:cNvSpPr>
                <a:spLocks noChangeShapeType="1"/>
              </p:cNvSpPr>
              <p:nvPr/>
            </p:nvSpPr>
            <p:spPr bwMode="auto">
              <a:xfrm flipH="1">
                <a:off x="3789" y="1678"/>
                <a:ext cx="16" cy="78"/>
              </a:xfrm>
              <a:prstGeom prst="line">
                <a:avLst/>
              </a:prstGeom>
              <a:noFill/>
              <a:ln w="22225">
                <a:solidFill>
                  <a:srgbClr val="A2DCE4"/>
                </a:solidFill>
                <a:miter lim="800000"/>
                <a:headEnd/>
                <a:tailEnd/>
              </a:ln>
            </p:spPr>
            <p:txBody>
              <a:bodyPr/>
              <a:lstStyle/>
              <a:p>
                <a:endParaRPr lang="cs-CZ"/>
              </a:p>
            </p:txBody>
          </p:sp>
          <p:sp>
            <p:nvSpPr>
              <p:cNvPr id="81489" name="Freeform 593"/>
              <p:cNvSpPr>
                <a:spLocks/>
              </p:cNvSpPr>
              <p:nvPr/>
            </p:nvSpPr>
            <p:spPr bwMode="auto">
              <a:xfrm>
                <a:off x="3867" y="1626"/>
                <a:ext cx="66" cy="66"/>
              </a:xfrm>
              <a:custGeom>
                <a:avLst/>
                <a:gdLst/>
                <a:ahLst/>
                <a:cxnLst>
                  <a:cxn ang="0">
                    <a:pos x="1" y="12"/>
                  </a:cxn>
                  <a:cxn ang="0">
                    <a:pos x="16" y="1"/>
                  </a:cxn>
                  <a:cxn ang="0">
                    <a:pos x="27" y="16"/>
                  </a:cxn>
                  <a:cxn ang="0">
                    <a:pos x="12" y="27"/>
                  </a:cxn>
                  <a:cxn ang="0">
                    <a:pos x="1" y="12"/>
                  </a:cxn>
                </a:cxnLst>
                <a:rect l="0" t="0" r="r" b="b"/>
                <a:pathLst>
                  <a:path w="28" h="28">
                    <a:moveTo>
                      <a:pt x="1" y="12"/>
                    </a:moveTo>
                    <a:cubicBezTo>
                      <a:pt x="2" y="5"/>
                      <a:pt x="8" y="0"/>
                      <a:pt x="16" y="1"/>
                    </a:cubicBezTo>
                    <a:cubicBezTo>
                      <a:pt x="23" y="2"/>
                      <a:pt x="28" y="9"/>
                      <a:pt x="27" y="16"/>
                    </a:cubicBezTo>
                    <a:cubicBezTo>
                      <a:pt x="26" y="23"/>
                      <a:pt x="19" y="28"/>
                      <a:pt x="12" y="27"/>
                    </a:cubicBezTo>
                    <a:cubicBezTo>
                      <a:pt x="5" y="26"/>
                      <a:pt x="0" y="20"/>
                      <a:pt x="1" y="12"/>
                    </a:cubicBezTo>
                    <a:close/>
                  </a:path>
                </a:pathLst>
              </a:custGeom>
              <a:noFill/>
              <a:ln w="22225" cap="flat">
                <a:solidFill>
                  <a:srgbClr val="A2DCE4"/>
                </a:solidFill>
                <a:prstDash val="solid"/>
                <a:miter lim="800000"/>
                <a:headEnd/>
                <a:tailEnd/>
              </a:ln>
            </p:spPr>
            <p:txBody>
              <a:bodyPr/>
              <a:lstStyle/>
              <a:p>
                <a:endParaRPr lang="cs-CZ"/>
              </a:p>
            </p:txBody>
          </p:sp>
          <p:sp>
            <p:nvSpPr>
              <p:cNvPr id="81490" name="Line 594"/>
              <p:cNvSpPr>
                <a:spLocks noChangeShapeType="1"/>
              </p:cNvSpPr>
              <p:nvPr/>
            </p:nvSpPr>
            <p:spPr bwMode="auto">
              <a:xfrm flipH="1">
                <a:off x="3890" y="1692"/>
                <a:ext cx="17" cy="75"/>
              </a:xfrm>
              <a:prstGeom prst="line">
                <a:avLst/>
              </a:prstGeom>
              <a:noFill/>
              <a:ln w="22225">
                <a:solidFill>
                  <a:srgbClr val="A2DCE4"/>
                </a:solidFill>
                <a:miter lim="800000"/>
                <a:headEnd/>
                <a:tailEnd/>
              </a:ln>
            </p:spPr>
            <p:txBody>
              <a:bodyPr/>
              <a:lstStyle/>
              <a:p>
                <a:endParaRPr lang="cs-CZ"/>
              </a:p>
            </p:txBody>
          </p:sp>
          <p:sp>
            <p:nvSpPr>
              <p:cNvPr id="81491" name="Line 595"/>
              <p:cNvSpPr>
                <a:spLocks noChangeShapeType="1"/>
              </p:cNvSpPr>
              <p:nvPr/>
            </p:nvSpPr>
            <p:spPr bwMode="auto">
              <a:xfrm flipH="1">
                <a:off x="3867" y="1687"/>
                <a:ext cx="16" cy="78"/>
              </a:xfrm>
              <a:prstGeom prst="line">
                <a:avLst/>
              </a:prstGeom>
              <a:noFill/>
              <a:ln w="22225">
                <a:solidFill>
                  <a:srgbClr val="A2DCE4"/>
                </a:solidFill>
                <a:miter lim="800000"/>
                <a:headEnd/>
                <a:tailEnd/>
              </a:ln>
            </p:spPr>
            <p:txBody>
              <a:bodyPr/>
              <a:lstStyle/>
              <a:p>
                <a:endParaRPr lang="cs-CZ"/>
              </a:p>
            </p:txBody>
          </p:sp>
          <p:sp>
            <p:nvSpPr>
              <p:cNvPr id="81492" name="Freeform 596"/>
              <p:cNvSpPr>
                <a:spLocks/>
              </p:cNvSpPr>
              <p:nvPr/>
            </p:nvSpPr>
            <p:spPr bwMode="auto">
              <a:xfrm>
                <a:off x="3945" y="1635"/>
                <a:ext cx="66" cy="69"/>
              </a:xfrm>
              <a:custGeom>
                <a:avLst/>
                <a:gdLst/>
                <a:ahLst/>
                <a:cxnLst>
                  <a:cxn ang="0">
                    <a:pos x="1" y="13"/>
                  </a:cxn>
                  <a:cxn ang="0">
                    <a:pos x="16" y="1"/>
                  </a:cxn>
                  <a:cxn ang="0">
                    <a:pos x="27" y="17"/>
                  </a:cxn>
                  <a:cxn ang="0">
                    <a:pos x="12" y="28"/>
                  </a:cxn>
                  <a:cxn ang="0">
                    <a:pos x="1" y="13"/>
                  </a:cxn>
                </a:cxnLst>
                <a:rect l="0" t="0" r="r" b="b"/>
                <a:pathLst>
                  <a:path w="28" h="29">
                    <a:moveTo>
                      <a:pt x="1" y="13"/>
                    </a:moveTo>
                    <a:cubicBezTo>
                      <a:pt x="2" y="5"/>
                      <a:pt x="9" y="0"/>
                      <a:pt x="16" y="1"/>
                    </a:cubicBezTo>
                    <a:cubicBezTo>
                      <a:pt x="23" y="3"/>
                      <a:pt x="28" y="9"/>
                      <a:pt x="27" y="17"/>
                    </a:cubicBezTo>
                    <a:cubicBezTo>
                      <a:pt x="26" y="24"/>
                      <a:pt x="19" y="29"/>
                      <a:pt x="12" y="28"/>
                    </a:cubicBezTo>
                    <a:cubicBezTo>
                      <a:pt x="5" y="27"/>
                      <a:pt x="0" y="20"/>
                      <a:pt x="1" y="13"/>
                    </a:cubicBezTo>
                    <a:close/>
                  </a:path>
                </a:pathLst>
              </a:custGeom>
              <a:noFill/>
              <a:ln w="22225" cap="flat">
                <a:solidFill>
                  <a:srgbClr val="A2DCE4"/>
                </a:solidFill>
                <a:prstDash val="solid"/>
                <a:miter lim="800000"/>
                <a:headEnd/>
                <a:tailEnd/>
              </a:ln>
            </p:spPr>
            <p:txBody>
              <a:bodyPr/>
              <a:lstStyle/>
              <a:p>
                <a:endParaRPr lang="cs-CZ"/>
              </a:p>
            </p:txBody>
          </p:sp>
          <p:sp>
            <p:nvSpPr>
              <p:cNvPr id="81493" name="Line 597"/>
              <p:cNvSpPr>
                <a:spLocks noChangeShapeType="1"/>
              </p:cNvSpPr>
              <p:nvPr/>
            </p:nvSpPr>
            <p:spPr bwMode="auto">
              <a:xfrm flipH="1">
                <a:off x="3966" y="1704"/>
                <a:ext cx="19" cy="75"/>
              </a:xfrm>
              <a:prstGeom prst="line">
                <a:avLst/>
              </a:prstGeom>
              <a:noFill/>
              <a:ln w="22225">
                <a:solidFill>
                  <a:srgbClr val="A2DCE4"/>
                </a:solidFill>
                <a:miter lim="800000"/>
                <a:headEnd/>
                <a:tailEnd/>
              </a:ln>
            </p:spPr>
            <p:txBody>
              <a:bodyPr/>
              <a:lstStyle/>
              <a:p>
                <a:endParaRPr lang="cs-CZ"/>
              </a:p>
            </p:txBody>
          </p:sp>
          <p:sp>
            <p:nvSpPr>
              <p:cNvPr id="81494" name="Line 598"/>
              <p:cNvSpPr>
                <a:spLocks noChangeShapeType="1"/>
              </p:cNvSpPr>
              <p:nvPr/>
            </p:nvSpPr>
            <p:spPr bwMode="auto">
              <a:xfrm flipH="1">
                <a:off x="3945" y="1699"/>
                <a:ext cx="16" cy="75"/>
              </a:xfrm>
              <a:prstGeom prst="line">
                <a:avLst/>
              </a:prstGeom>
              <a:noFill/>
              <a:ln w="22225">
                <a:solidFill>
                  <a:srgbClr val="A2DCE4"/>
                </a:solidFill>
                <a:miter lim="800000"/>
                <a:headEnd/>
                <a:tailEnd/>
              </a:ln>
            </p:spPr>
            <p:txBody>
              <a:bodyPr/>
              <a:lstStyle/>
              <a:p>
                <a:endParaRPr lang="cs-CZ"/>
              </a:p>
            </p:txBody>
          </p:sp>
          <p:sp>
            <p:nvSpPr>
              <p:cNvPr id="81495" name="Freeform 599"/>
              <p:cNvSpPr>
                <a:spLocks/>
              </p:cNvSpPr>
              <p:nvPr/>
            </p:nvSpPr>
            <p:spPr bwMode="auto">
              <a:xfrm>
                <a:off x="4023" y="1647"/>
                <a:ext cx="68" cy="68"/>
              </a:xfrm>
              <a:custGeom>
                <a:avLst/>
                <a:gdLst/>
                <a:ahLst/>
                <a:cxnLst>
                  <a:cxn ang="0">
                    <a:pos x="1" y="13"/>
                  </a:cxn>
                  <a:cxn ang="0">
                    <a:pos x="16" y="2"/>
                  </a:cxn>
                  <a:cxn ang="0">
                    <a:pos x="27" y="17"/>
                  </a:cxn>
                  <a:cxn ang="0">
                    <a:pos x="12" y="28"/>
                  </a:cxn>
                  <a:cxn ang="0">
                    <a:pos x="1" y="13"/>
                  </a:cxn>
                </a:cxnLst>
                <a:rect l="0" t="0" r="r" b="b"/>
                <a:pathLst>
                  <a:path w="29" h="29">
                    <a:moveTo>
                      <a:pt x="1" y="13"/>
                    </a:moveTo>
                    <a:cubicBezTo>
                      <a:pt x="2" y="5"/>
                      <a:pt x="9" y="0"/>
                      <a:pt x="16" y="2"/>
                    </a:cubicBezTo>
                    <a:cubicBezTo>
                      <a:pt x="24" y="3"/>
                      <a:pt x="29" y="10"/>
                      <a:pt x="27" y="17"/>
                    </a:cubicBezTo>
                    <a:cubicBezTo>
                      <a:pt x="26" y="24"/>
                      <a:pt x="19" y="29"/>
                      <a:pt x="12" y="28"/>
                    </a:cubicBezTo>
                    <a:cubicBezTo>
                      <a:pt x="5" y="27"/>
                      <a:pt x="0" y="20"/>
                      <a:pt x="1" y="13"/>
                    </a:cubicBezTo>
                    <a:close/>
                  </a:path>
                </a:pathLst>
              </a:custGeom>
              <a:noFill/>
              <a:ln w="22225" cap="flat">
                <a:solidFill>
                  <a:srgbClr val="A2DCE4"/>
                </a:solidFill>
                <a:prstDash val="solid"/>
                <a:miter lim="800000"/>
                <a:headEnd/>
                <a:tailEnd/>
              </a:ln>
            </p:spPr>
            <p:txBody>
              <a:bodyPr/>
              <a:lstStyle/>
              <a:p>
                <a:endParaRPr lang="cs-CZ"/>
              </a:p>
            </p:txBody>
          </p:sp>
          <p:sp>
            <p:nvSpPr>
              <p:cNvPr id="81496" name="Line 600"/>
              <p:cNvSpPr>
                <a:spLocks noChangeShapeType="1"/>
              </p:cNvSpPr>
              <p:nvPr/>
            </p:nvSpPr>
            <p:spPr bwMode="auto">
              <a:xfrm flipH="1">
                <a:off x="4044" y="1715"/>
                <a:ext cx="19" cy="76"/>
              </a:xfrm>
              <a:prstGeom prst="line">
                <a:avLst/>
              </a:prstGeom>
              <a:noFill/>
              <a:ln w="22225">
                <a:solidFill>
                  <a:srgbClr val="A2DCE4"/>
                </a:solidFill>
                <a:miter lim="800000"/>
                <a:headEnd/>
                <a:tailEnd/>
              </a:ln>
            </p:spPr>
            <p:txBody>
              <a:bodyPr/>
              <a:lstStyle/>
              <a:p>
                <a:endParaRPr lang="cs-CZ"/>
              </a:p>
            </p:txBody>
          </p:sp>
          <p:sp>
            <p:nvSpPr>
              <p:cNvPr id="81497" name="Line 601"/>
              <p:cNvSpPr>
                <a:spLocks noChangeShapeType="1"/>
              </p:cNvSpPr>
              <p:nvPr/>
            </p:nvSpPr>
            <p:spPr bwMode="auto">
              <a:xfrm flipH="1">
                <a:off x="4020" y="1711"/>
                <a:ext cx="19" cy="75"/>
              </a:xfrm>
              <a:prstGeom prst="line">
                <a:avLst/>
              </a:prstGeom>
              <a:noFill/>
              <a:ln w="22225">
                <a:solidFill>
                  <a:srgbClr val="A2DCE4"/>
                </a:solidFill>
                <a:miter lim="800000"/>
                <a:headEnd/>
                <a:tailEnd/>
              </a:ln>
            </p:spPr>
            <p:txBody>
              <a:bodyPr/>
              <a:lstStyle/>
              <a:p>
                <a:endParaRPr lang="cs-CZ"/>
              </a:p>
            </p:txBody>
          </p:sp>
          <p:sp>
            <p:nvSpPr>
              <p:cNvPr id="81498" name="Freeform 602"/>
              <p:cNvSpPr>
                <a:spLocks/>
              </p:cNvSpPr>
              <p:nvPr/>
            </p:nvSpPr>
            <p:spPr bwMode="auto">
              <a:xfrm>
                <a:off x="4101" y="1661"/>
                <a:ext cx="68" cy="69"/>
              </a:xfrm>
              <a:custGeom>
                <a:avLst/>
                <a:gdLst/>
                <a:ahLst/>
                <a:cxnLst>
                  <a:cxn ang="0">
                    <a:pos x="1" y="12"/>
                  </a:cxn>
                  <a:cxn ang="0">
                    <a:pos x="16" y="1"/>
                  </a:cxn>
                  <a:cxn ang="0">
                    <a:pos x="27" y="16"/>
                  </a:cxn>
                  <a:cxn ang="0">
                    <a:pos x="12" y="27"/>
                  </a:cxn>
                  <a:cxn ang="0">
                    <a:pos x="1" y="12"/>
                  </a:cxn>
                </a:cxnLst>
                <a:rect l="0" t="0" r="r" b="b"/>
                <a:pathLst>
                  <a:path w="29" h="29">
                    <a:moveTo>
                      <a:pt x="1" y="12"/>
                    </a:moveTo>
                    <a:cubicBezTo>
                      <a:pt x="2" y="5"/>
                      <a:pt x="9" y="0"/>
                      <a:pt x="16" y="1"/>
                    </a:cubicBezTo>
                    <a:cubicBezTo>
                      <a:pt x="24" y="2"/>
                      <a:pt x="29" y="9"/>
                      <a:pt x="27" y="16"/>
                    </a:cubicBezTo>
                    <a:cubicBezTo>
                      <a:pt x="26" y="24"/>
                      <a:pt x="19" y="29"/>
                      <a:pt x="12" y="27"/>
                    </a:cubicBezTo>
                    <a:cubicBezTo>
                      <a:pt x="5" y="26"/>
                      <a:pt x="0" y="19"/>
                      <a:pt x="1" y="12"/>
                    </a:cubicBezTo>
                    <a:close/>
                  </a:path>
                </a:pathLst>
              </a:custGeom>
              <a:noFill/>
              <a:ln w="22225" cap="flat">
                <a:solidFill>
                  <a:srgbClr val="A2DCE4"/>
                </a:solidFill>
                <a:prstDash val="solid"/>
                <a:miter lim="800000"/>
                <a:headEnd/>
                <a:tailEnd/>
              </a:ln>
            </p:spPr>
            <p:txBody>
              <a:bodyPr/>
              <a:lstStyle/>
              <a:p>
                <a:endParaRPr lang="cs-CZ"/>
              </a:p>
            </p:txBody>
          </p:sp>
          <p:sp>
            <p:nvSpPr>
              <p:cNvPr id="81499" name="Line 603"/>
              <p:cNvSpPr>
                <a:spLocks noChangeShapeType="1"/>
              </p:cNvSpPr>
              <p:nvPr/>
            </p:nvSpPr>
            <p:spPr bwMode="auto">
              <a:xfrm flipH="1">
                <a:off x="4122" y="1727"/>
                <a:ext cx="16" cy="76"/>
              </a:xfrm>
              <a:prstGeom prst="line">
                <a:avLst/>
              </a:prstGeom>
              <a:noFill/>
              <a:ln w="22225">
                <a:solidFill>
                  <a:srgbClr val="A2DCE4"/>
                </a:solidFill>
                <a:miter lim="800000"/>
                <a:headEnd/>
                <a:tailEnd/>
              </a:ln>
            </p:spPr>
            <p:txBody>
              <a:bodyPr/>
              <a:lstStyle/>
              <a:p>
                <a:endParaRPr lang="cs-CZ"/>
              </a:p>
            </p:txBody>
          </p:sp>
          <p:sp>
            <p:nvSpPr>
              <p:cNvPr id="81500" name="Line 604"/>
              <p:cNvSpPr>
                <a:spLocks noChangeShapeType="1"/>
              </p:cNvSpPr>
              <p:nvPr/>
            </p:nvSpPr>
            <p:spPr bwMode="auto">
              <a:xfrm flipH="1">
                <a:off x="4098" y="1723"/>
                <a:ext cx="19" cy="75"/>
              </a:xfrm>
              <a:prstGeom prst="line">
                <a:avLst/>
              </a:prstGeom>
              <a:noFill/>
              <a:ln w="22225">
                <a:solidFill>
                  <a:srgbClr val="A2DCE4"/>
                </a:solidFill>
                <a:miter lim="800000"/>
                <a:headEnd/>
                <a:tailEnd/>
              </a:ln>
            </p:spPr>
            <p:txBody>
              <a:bodyPr/>
              <a:lstStyle/>
              <a:p>
                <a:endParaRPr lang="cs-CZ"/>
              </a:p>
            </p:txBody>
          </p:sp>
          <p:sp>
            <p:nvSpPr>
              <p:cNvPr id="81501" name="Freeform 605"/>
              <p:cNvSpPr>
                <a:spLocks/>
              </p:cNvSpPr>
              <p:nvPr/>
            </p:nvSpPr>
            <p:spPr bwMode="auto">
              <a:xfrm>
                <a:off x="4178" y="1673"/>
                <a:ext cx="69" cy="68"/>
              </a:xfrm>
              <a:custGeom>
                <a:avLst/>
                <a:gdLst/>
                <a:ahLst/>
                <a:cxnLst>
                  <a:cxn ang="0">
                    <a:pos x="1" y="13"/>
                  </a:cxn>
                  <a:cxn ang="0">
                    <a:pos x="17" y="2"/>
                  </a:cxn>
                  <a:cxn ang="0">
                    <a:pos x="27" y="17"/>
                  </a:cxn>
                  <a:cxn ang="0">
                    <a:pos x="12" y="28"/>
                  </a:cxn>
                  <a:cxn ang="0">
                    <a:pos x="1" y="13"/>
                  </a:cxn>
                </a:cxnLst>
                <a:rect l="0" t="0" r="r" b="b"/>
                <a:pathLst>
                  <a:path w="29" h="29">
                    <a:moveTo>
                      <a:pt x="1" y="13"/>
                    </a:moveTo>
                    <a:cubicBezTo>
                      <a:pt x="2" y="5"/>
                      <a:pt x="9" y="0"/>
                      <a:pt x="17" y="2"/>
                    </a:cubicBezTo>
                    <a:cubicBezTo>
                      <a:pt x="24" y="3"/>
                      <a:pt x="29" y="10"/>
                      <a:pt x="27" y="17"/>
                    </a:cubicBezTo>
                    <a:cubicBezTo>
                      <a:pt x="26" y="25"/>
                      <a:pt x="19" y="29"/>
                      <a:pt x="12" y="28"/>
                    </a:cubicBezTo>
                    <a:cubicBezTo>
                      <a:pt x="5" y="27"/>
                      <a:pt x="0" y="20"/>
                      <a:pt x="1" y="13"/>
                    </a:cubicBezTo>
                    <a:close/>
                  </a:path>
                </a:pathLst>
              </a:custGeom>
              <a:noFill/>
              <a:ln w="22225" cap="flat">
                <a:solidFill>
                  <a:srgbClr val="A2DCE4"/>
                </a:solidFill>
                <a:prstDash val="solid"/>
                <a:miter lim="800000"/>
                <a:headEnd/>
                <a:tailEnd/>
              </a:ln>
            </p:spPr>
            <p:txBody>
              <a:bodyPr/>
              <a:lstStyle/>
              <a:p>
                <a:endParaRPr lang="cs-CZ"/>
              </a:p>
            </p:txBody>
          </p:sp>
          <p:sp>
            <p:nvSpPr>
              <p:cNvPr id="81502" name="Line 606"/>
              <p:cNvSpPr>
                <a:spLocks noChangeShapeType="1"/>
              </p:cNvSpPr>
              <p:nvPr/>
            </p:nvSpPr>
            <p:spPr bwMode="auto">
              <a:xfrm flipH="1">
                <a:off x="4197" y="1741"/>
                <a:ext cx="19" cy="76"/>
              </a:xfrm>
              <a:prstGeom prst="line">
                <a:avLst/>
              </a:prstGeom>
              <a:noFill/>
              <a:ln w="22225">
                <a:solidFill>
                  <a:srgbClr val="A2DCE4"/>
                </a:solidFill>
                <a:miter lim="800000"/>
                <a:headEnd/>
                <a:tailEnd/>
              </a:ln>
            </p:spPr>
            <p:txBody>
              <a:bodyPr/>
              <a:lstStyle/>
              <a:p>
                <a:endParaRPr lang="cs-CZ"/>
              </a:p>
            </p:txBody>
          </p:sp>
        </p:grpSp>
      </p:grpSp>
      <p:sp>
        <p:nvSpPr>
          <p:cNvPr id="81503" name="Oval 607"/>
          <p:cNvSpPr>
            <a:spLocks noChangeArrowheads="1"/>
          </p:cNvSpPr>
          <p:nvPr/>
        </p:nvSpPr>
        <p:spPr bwMode="auto">
          <a:xfrm>
            <a:off x="2220913" y="3146425"/>
            <a:ext cx="793750" cy="430213"/>
          </a:xfrm>
          <a:prstGeom prst="ellipse">
            <a:avLst/>
          </a:prstGeom>
          <a:solidFill>
            <a:schemeClr val="hlink"/>
          </a:solidFill>
          <a:ln w="19050" algn="ctr">
            <a:solidFill>
              <a:schemeClr val="tx1"/>
            </a:solidFill>
            <a:round/>
            <a:headEnd/>
            <a:tailEnd type="none" w="lg" len="lg"/>
          </a:ln>
          <a:effectLst/>
        </p:spPr>
        <p:txBody>
          <a:bodyPr lIns="91632" tIns="45816" rIns="91632" bIns="45816" anchor="ctr"/>
          <a:lstStyle/>
          <a:p>
            <a:pPr algn="ctr" eaLnBrk="0" hangingPunct="0"/>
            <a:r>
              <a:rPr lang="en-US" sz="1400" b="1">
                <a:solidFill>
                  <a:schemeClr val="bg1"/>
                </a:solidFill>
                <a:ea typeface="MS PGothic" pitchFamily="34" charset="-128"/>
                <a:cs typeface="Arial" pitchFamily="34" charset="0"/>
              </a:rPr>
              <a:t>SOS</a:t>
            </a:r>
          </a:p>
        </p:txBody>
      </p:sp>
      <p:sp>
        <p:nvSpPr>
          <p:cNvPr id="81504" name="Oval 608"/>
          <p:cNvSpPr>
            <a:spLocks noChangeArrowheads="1"/>
          </p:cNvSpPr>
          <p:nvPr/>
        </p:nvSpPr>
        <p:spPr bwMode="auto">
          <a:xfrm>
            <a:off x="2208213" y="2874963"/>
            <a:ext cx="793750" cy="346075"/>
          </a:xfrm>
          <a:prstGeom prst="ellipse">
            <a:avLst/>
          </a:prstGeom>
          <a:solidFill>
            <a:schemeClr val="hlink"/>
          </a:solidFill>
          <a:ln w="19050" algn="ctr">
            <a:solidFill>
              <a:schemeClr val="tx1"/>
            </a:solidFill>
            <a:round/>
            <a:headEnd/>
            <a:tailEnd type="none" w="lg" len="lg"/>
          </a:ln>
          <a:effectLst/>
        </p:spPr>
        <p:txBody>
          <a:bodyPr lIns="45720" tIns="45816" rIns="45720" bIns="45816" anchor="ctr"/>
          <a:lstStyle/>
          <a:p>
            <a:pPr algn="ctr" eaLnBrk="0" hangingPunct="0"/>
            <a:r>
              <a:rPr lang="en-US" sz="1400" b="1">
                <a:solidFill>
                  <a:schemeClr val="bg1"/>
                </a:solidFill>
                <a:ea typeface="MS PGothic" pitchFamily="34" charset="-128"/>
                <a:cs typeface="Arial" pitchFamily="34" charset="0"/>
              </a:rPr>
              <a:t>Grb2</a:t>
            </a:r>
          </a:p>
        </p:txBody>
      </p:sp>
      <p:sp>
        <p:nvSpPr>
          <p:cNvPr id="81505" name="Oval 609"/>
          <p:cNvSpPr>
            <a:spLocks noChangeArrowheads="1"/>
          </p:cNvSpPr>
          <p:nvPr/>
        </p:nvSpPr>
        <p:spPr bwMode="auto">
          <a:xfrm>
            <a:off x="2974975" y="2865438"/>
            <a:ext cx="627063" cy="290512"/>
          </a:xfrm>
          <a:prstGeom prst="ellipse">
            <a:avLst/>
          </a:prstGeom>
          <a:solidFill>
            <a:schemeClr val="hlink"/>
          </a:solidFill>
          <a:ln w="19050" algn="ctr">
            <a:solidFill>
              <a:schemeClr val="tx1"/>
            </a:solidFill>
            <a:round/>
            <a:headEnd/>
            <a:tailEnd type="none" w="lg" len="lg"/>
          </a:ln>
          <a:effectLst/>
        </p:spPr>
        <p:txBody>
          <a:bodyPr lIns="45720" tIns="45816" rIns="45720" bIns="45816" anchor="ctr"/>
          <a:lstStyle/>
          <a:p>
            <a:pPr algn="ctr" eaLnBrk="0" hangingPunct="0"/>
            <a:r>
              <a:rPr lang="en-US" sz="1400" b="1">
                <a:solidFill>
                  <a:schemeClr val="bg1"/>
                </a:solidFill>
                <a:ea typeface="MS PGothic" pitchFamily="34" charset="-128"/>
                <a:cs typeface="Arial" pitchFamily="34" charset="0"/>
              </a:rPr>
              <a:t>Shc</a:t>
            </a:r>
          </a:p>
        </p:txBody>
      </p:sp>
      <p:sp>
        <p:nvSpPr>
          <p:cNvPr id="81506" name="Oval 610"/>
          <p:cNvSpPr>
            <a:spLocks noChangeArrowheads="1"/>
          </p:cNvSpPr>
          <p:nvPr/>
        </p:nvSpPr>
        <p:spPr bwMode="auto">
          <a:xfrm>
            <a:off x="2911475" y="3262313"/>
            <a:ext cx="800100" cy="323850"/>
          </a:xfrm>
          <a:prstGeom prst="ellipse">
            <a:avLst/>
          </a:prstGeom>
          <a:solidFill>
            <a:schemeClr val="hlink"/>
          </a:solidFill>
          <a:ln w="19050" algn="ctr">
            <a:solidFill>
              <a:schemeClr val="tx1"/>
            </a:solidFill>
            <a:round/>
            <a:headEnd/>
            <a:tailEnd type="none" w="lg" len="lg"/>
          </a:ln>
          <a:effectLst/>
        </p:spPr>
        <p:txBody>
          <a:bodyPr lIns="45720" tIns="45816" rIns="45720" bIns="45816" anchor="ctr"/>
          <a:lstStyle/>
          <a:p>
            <a:pPr algn="ctr" eaLnBrk="0" hangingPunct="0"/>
            <a:r>
              <a:rPr lang="en-US" sz="1400" b="1">
                <a:solidFill>
                  <a:schemeClr val="bg1"/>
                </a:solidFill>
                <a:ea typeface="MS PGothic" pitchFamily="34" charset="-128"/>
                <a:cs typeface="Arial" pitchFamily="34" charset="0"/>
              </a:rPr>
              <a:t>Grb2</a:t>
            </a:r>
          </a:p>
        </p:txBody>
      </p:sp>
      <p:sp>
        <p:nvSpPr>
          <p:cNvPr id="81507" name="Oval 611"/>
          <p:cNvSpPr>
            <a:spLocks noChangeArrowheads="1"/>
          </p:cNvSpPr>
          <p:nvPr/>
        </p:nvSpPr>
        <p:spPr bwMode="auto">
          <a:xfrm>
            <a:off x="1089025" y="3540125"/>
            <a:ext cx="601663" cy="493713"/>
          </a:xfrm>
          <a:prstGeom prst="ellipse">
            <a:avLst/>
          </a:prstGeom>
          <a:solidFill>
            <a:schemeClr val="hlink"/>
          </a:solidFill>
          <a:ln w="19050" algn="ctr">
            <a:solidFill>
              <a:schemeClr val="tx1"/>
            </a:solidFill>
            <a:round/>
            <a:headEnd/>
            <a:tailEnd type="none" w="lg" len="lg"/>
          </a:ln>
          <a:effectLst/>
        </p:spPr>
        <p:txBody>
          <a:bodyPr lIns="45720" tIns="45816" rIns="45720" bIns="45816" anchor="ctr"/>
          <a:lstStyle/>
          <a:p>
            <a:pPr algn="ctr" eaLnBrk="0" hangingPunct="0"/>
            <a:r>
              <a:rPr lang="en-US" sz="1400" b="1">
                <a:solidFill>
                  <a:schemeClr val="bg1"/>
                </a:solidFill>
                <a:ea typeface="MS PGothic" pitchFamily="34" charset="-128"/>
                <a:cs typeface="Arial" pitchFamily="34" charset="0"/>
              </a:rPr>
              <a:t>Ras</a:t>
            </a:r>
          </a:p>
        </p:txBody>
      </p:sp>
      <p:sp>
        <p:nvSpPr>
          <p:cNvPr id="81508" name="Text Box 612"/>
          <p:cNvSpPr txBox="1">
            <a:spLocks noChangeArrowheads="1"/>
          </p:cNvSpPr>
          <p:nvPr/>
        </p:nvSpPr>
        <p:spPr bwMode="auto">
          <a:xfrm>
            <a:off x="7262813" y="4525963"/>
            <a:ext cx="715962"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Bad</a:t>
            </a:r>
          </a:p>
        </p:txBody>
      </p:sp>
      <p:sp>
        <p:nvSpPr>
          <p:cNvPr id="81509" name="Text Box 613"/>
          <p:cNvSpPr txBox="1">
            <a:spLocks noChangeArrowheads="1"/>
          </p:cNvSpPr>
          <p:nvPr/>
        </p:nvSpPr>
        <p:spPr bwMode="auto">
          <a:xfrm>
            <a:off x="5957888" y="5332413"/>
            <a:ext cx="690562" cy="304800"/>
          </a:xfrm>
          <a:prstGeom prst="rect">
            <a:avLst/>
          </a:prstGeom>
          <a:noFill/>
          <a:ln w="19050" algn="ctr">
            <a:noFill/>
            <a:miter lim="800000"/>
            <a:headEnd/>
            <a:tailEnd type="none" w="lg" len="lg"/>
          </a:ln>
          <a:effectLst/>
        </p:spPr>
        <p:txBody>
          <a:bodyPr lIns="45720" tIns="45816" rIns="45720" bIns="45816">
            <a:spAutoFit/>
          </a:bodyPr>
          <a:lstStyle/>
          <a:p>
            <a:pPr algn="ctr" eaLnBrk="0" hangingPunct="0"/>
            <a:r>
              <a:rPr lang="en-US" sz="1400" b="1">
                <a:solidFill>
                  <a:srgbClr val="000000"/>
                </a:solidFill>
                <a:ea typeface="MS PGothic" pitchFamily="34" charset="-128"/>
                <a:cs typeface="Arial" pitchFamily="34" charset="0"/>
              </a:rPr>
              <a:t>FasL</a:t>
            </a:r>
          </a:p>
        </p:txBody>
      </p:sp>
      <p:sp>
        <p:nvSpPr>
          <p:cNvPr id="81510" name="Line 614"/>
          <p:cNvSpPr>
            <a:spLocks noChangeShapeType="1"/>
          </p:cNvSpPr>
          <p:nvPr/>
        </p:nvSpPr>
        <p:spPr bwMode="auto">
          <a:xfrm flipH="1">
            <a:off x="3892550" y="4078288"/>
            <a:ext cx="1233488" cy="449262"/>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11" name="Line 615"/>
          <p:cNvSpPr>
            <a:spLocks noChangeShapeType="1"/>
          </p:cNvSpPr>
          <p:nvPr/>
        </p:nvSpPr>
        <p:spPr bwMode="auto">
          <a:xfrm flipH="1">
            <a:off x="4810125" y="4756150"/>
            <a:ext cx="366713" cy="268288"/>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12" name="Line 616"/>
          <p:cNvSpPr>
            <a:spLocks noChangeShapeType="1"/>
          </p:cNvSpPr>
          <p:nvPr/>
        </p:nvSpPr>
        <p:spPr bwMode="auto">
          <a:xfrm>
            <a:off x="5402263" y="4816475"/>
            <a:ext cx="871537" cy="509588"/>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13" name="Line 617"/>
          <p:cNvSpPr>
            <a:spLocks noChangeShapeType="1"/>
          </p:cNvSpPr>
          <p:nvPr/>
        </p:nvSpPr>
        <p:spPr bwMode="auto">
          <a:xfrm flipH="1">
            <a:off x="1663700" y="3333750"/>
            <a:ext cx="506413" cy="336550"/>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14" name="Text Box 618"/>
          <p:cNvSpPr txBox="1">
            <a:spLocks noChangeArrowheads="1"/>
          </p:cNvSpPr>
          <p:nvPr/>
        </p:nvSpPr>
        <p:spPr bwMode="auto">
          <a:xfrm>
            <a:off x="2873375" y="2119313"/>
            <a:ext cx="715963"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ea typeface="MS PGothic" pitchFamily="34" charset="-128"/>
                <a:cs typeface="Arial" pitchFamily="34" charset="0"/>
              </a:rPr>
              <a:t>HER2</a:t>
            </a:r>
          </a:p>
        </p:txBody>
      </p:sp>
      <p:sp>
        <p:nvSpPr>
          <p:cNvPr id="81515" name="Text Box 619"/>
          <p:cNvSpPr txBox="1">
            <a:spLocks noChangeArrowheads="1"/>
          </p:cNvSpPr>
          <p:nvPr/>
        </p:nvSpPr>
        <p:spPr bwMode="auto">
          <a:xfrm>
            <a:off x="4338638" y="2119313"/>
            <a:ext cx="717550"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ea typeface="MS PGothic" pitchFamily="34" charset="-128"/>
                <a:cs typeface="Arial" pitchFamily="34" charset="0"/>
              </a:rPr>
              <a:t>HER3</a:t>
            </a:r>
          </a:p>
        </p:txBody>
      </p:sp>
      <p:sp>
        <p:nvSpPr>
          <p:cNvPr id="81516" name="Text Box 620"/>
          <p:cNvSpPr txBox="1">
            <a:spLocks noChangeArrowheads="1"/>
          </p:cNvSpPr>
          <p:nvPr/>
        </p:nvSpPr>
        <p:spPr bwMode="auto">
          <a:xfrm>
            <a:off x="4294188" y="1633538"/>
            <a:ext cx="896937"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ea typeface="MS PGothic" pitchFamily="34" charset="-128"/>
                <a:cs typeface="Arial" pitchFamily="34" charset="0"/>
              </a:rPr>
              <a:t>Ligand</a:t>
            </a:r>
          </a:p>
        </p:txBody>
      </p:sp>
      <p:grpSp>
        <p:nvGrpSpPr>
          <p:cNvPr id="6" name="Group 621"/>
          <p:cNvGrpSpPr>
            <a:grpSpLocks/>
          </p:cNvGrpSpPr>
          <p:nvPr/>
        </p:nvGrpSpPr>
        <p:grpSpPr bwMode="auto">
          <a:xfrm>
            <a:off x="5922963" y="4144963"/>
            <a:ext cx="1792287" cy="388937"/>
            <a:chOff x="3476" y="2582"/>
            <a:chExt cx="840" cy="224"/>
          </a:xfrm>
        </p:grpSpPr>
        <p:sp>
          <p:nvSpPr>
            <p:cNvPr id="81518" name="Line 622"/>
            <p:cNvSpPr>
              <a:spLocks noChangeShapeType="1"/>
            </p:cNvSpPr>
            <p:nvPr/>
          </p:nvSpPr>
          <p:spPr bwMode="auto">
            <a:xfrm>
              <a:off x="3476" y="2582"/>
              <a:ext cx="750" cy="222"/>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sp>
          <p:nvSpPr>
            <p:cNvPr id="81519" name="Line 623"/>
            <p:cNvSpPr>
              <a:spLocks noChangeShapeType="1"/>
            </p:cNvSpPr>
            <p:nvPr/>
          </p:nvSpPr>
          <p:spPr bwMode="auto">
            <a:xfrm flipH="1">
              <a:off x="4136" y="2806"/>
              <a:ext cx="180" cy="0"/>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grpSp>
      <p:sp>
        <p:nvSpPr>
          <p:cNvPr id="81520" name="Oval 624"/>
          <p:cNvSpPr>
            <a:spLocks noChangeArrowheads="1"/>
          </p:cNvSpPr>
          <p:nvPr/>
        </p:nvSpPr>
        <p:spPr bwMode="auto">
          <a:xfrm>
            <a:off x="4051300" y="3481388"/>
            <a:ext cx="958850" cy="355600"/>
          </a:xfrm>
          <a:prstGeom prst="ellipse">
            <a:avLst/>
          </a:prstGeom>
          <a:solidFill>
            <a:srgbClr val="FF6699"/>
          </a:solidFill>
          <a:ln w="19050" algn="ctr">
            <a:solidFill>
              <a:schemeClr val="tx1"/>
            </a:solidFill>
            <a:round/>
            <a:headEnd/>
            <a:tailEnd type="none" w="lg" len="lg"/>
          </a:ln>
          <a:effectLst/>
        </p:spPr>
        <p:txBody>
          <a:bodyPr lIns="45720" tIns="45816" rIns="45720" bIns="45816" anchor="ctr"/>
          <a:lstStyle/>
          <a:p>
            <a:pPr algn="ctr" eaLnBrk="0" hangingPunct="0"/>
            <a:r>
              <a:rPr lang="en-US" sz="1400" b="1">
                <a:solidFill>
                  <a:srgbClr val="000000"/>
                </a:solidFill>
                <a:ea typeface="MS PGothic" pitchFamily="34" charset="-128"/>
                <a:cs typeface="Arial" pitchFamily="34" charset="0"/>
              </a:rPr>
              <a:t>PI3K</a:t>
            </a:r>
          </a:p>
        </p:txBody>
      </p:sp>
      <p:sp>
        <p:nvSpPr>
          <p:cNvPr id="81521" name="Oval 625"/>
          <p:cNvSpPr>
            <a:spLocks noChangeArrowheads="1"/>
          </p:cNvSpPr>
          <p:nvPr/>
        </p:nvSpPr>
        <p:spPr bwMode="auto">
          <a:xfrm>
            <a:off x="5189538" y="3900488"/>
            <a:ext cx="730250" cy="292100"/>
          </a:xfrm>
          <a:prstGeom prst="ellipse">
            <a:avLst/>
          </a:prstGeom>
          <a:solidFill>
            <a:srgbClr val="FF6699"/>
          </a:solidFill>
          <a:ln w="19050" algn="ctr">
            <a:solidFill>
              <a:schemeClr val="tx1"/>
            </a:solidFill>
            <a:round/>
            <a:headEnd/>
            <a:tailEnd type="none" w="lg" len="lg"/>
          </a:ln>
          <a:effectLst/>
        </p:spPr>
        <p:txBody>
          <a:bodyPr lIns="45720" tIns="45816" rIns="45720" bIns="45816" anchor="ctr"/>
          <a:lstStyle/>
          <a:p>
            <a:pPr algn="ctr" eaLnBrk="0" hangingPunct="0"/>
            <a:r>
              <a:rPr lang="en-US" sz="1400" b="1">
                <a:solidFill>
                  <a:srgbClr val="000000"/>
                </a:solidFill>
                <a:ea typeface="MS PGothic" pitchFamily="34" charset="-128"/>
                <a:cs typeface="Arial" pitchFamily="34" charset="0"/>
              </a:rPr>
              <a:t>Akt</a:t>
            </a:r>
          </a:p>
        </p:txBody>
      </p:sp>
      <p:sp>
        <p:nvSpPr>
          <p:cNvPr id="81522" name="Text Box 626"/>
          <p:cNvSpPr txBox="1">
            <a:spLocks noChangeArrowheads="1"/>
          </p:cNvSpPr>
          <p:nvPr/>
        </p:nvSpPr>
        <p:spPr bwMode="auto">
          <a:xfrm>
            <a:off x="6711950" y="3908425"/>
            <a:ext cx="717550" cy="236538"/>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PTEN</a:t>
            </a:r>
          </a:p>
        </p:txBody>
      </p:sp>
      <p:sp>
        <p:nvSpPr>
          <p:cNvPr id="81523" name="Line 627"/>
          <p:cNvSpPr>
            <a:spLocks noChangeShapeType="1"/>
          </p:cNvSpPr>
          <p:nvPr/>
        </p:nvSpPr>
        <p:spPr bwMode="auto">
          <a:xfrm>
            <a:off x="4984750" y="3741738"/>
            <a:ext cx="242888" cy="177800"/>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24" name="Text Box 628"/>
          <p:cNvSpPr txBox="1">
            <a:spLocks noChangeArrowheads="1"/>
          </p:cNvSpPr>
          <p:nvPr/>
        </p:nvSpPr>
        <p:spPr bwMode="auto">
          <a:xfrm>
            <a:off x="1030288" y="4329113"/>
            <a:ext cx="715962" cy="233362"/>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Raf</a:t>
            </a:r>
          </a:p>
        </p:txBody>
      </p:sp>
      <p:sp>
        <p:nvSpPr>
          <p:cNvPr id="81525" name="Text Box 629"/>
          <p:cNvSpPr txBox="1">
            <a:spLocks noChangeArrowheads="1"/>
          </p:cNvSpPr>
          <p:nvPr/>
        </p:nvSpPr>
        <p:spPr bwMode="auto">
          <a:xfrm>
            <a:off x="850900" y="4857750"/>
            <a:ext cx="1074738"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MEK 1/2</a:t>
            </a:r>
          </a:p>
        </p:txBody>
      </p:sp>
      <p:sp>
        <p:nvSpPr>
          <p:cNvPr id="81526" name="Text Box 630"/>
          <p:cNvSpPr txBox="1">
            <a:spLocks noChangeArrowheads="1"/>
          </p:cNvSpPr>
          <p:nvPr/>
        </p:nvSpPr>
        <p:spPr bwMode="auto">
          <a:xfrm>
            <a:off x="850900" y="5387975"/>
            <a:ext cx="1074738" cy="233363"/>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MAPK</a:t>
            </a:r>
          </a:p>
        </p:txBody>
      </p:sp>
      <p:sp>
        <p:nvSpPr>
          <p:cNvPr id="81527" name="Text Box 631"/>
          <p:cNvSpPr txBox="1">
            <a:spLocks noChangeArrowheads="1"/>
          </p:cNvSpPr>
          <p:nvPr/>
        </p:nvSpPr>
        <p:spPr bwMode="auto">
          <a:xfrm>
            <a:off x="608013" y="5918200"/>
            <a:ext cx="1562100" cy="233363"/>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Proliferation</a:t>
            </a:r>
          </a:p>
        </p:txBody>
      </p:sp>
      <p:sp>
        <p:nvSpPr>
          <p:cNvPr id="81528" name="Text Box 632"/>
          <p:cNvSpPr txBox="1">
            <a:spLocks noChangeArrowheads="1"/>
          </p:cNvSpPr>
          <p:nvPr/>
        </p:nvSpPr>
        <p:spPr bwMode="auto">
          <a:xfrm>
            <a:off x="3078163" y="5895975"/>
            <a:ext cx="2636837" cy="236538"/>
          </a:xfrm>
          <a:prstGeom prst="rect">
            <a:avLst/>
          </a:prstGeom>
          <a:noFill/>
          <a:ln w="19050" algn="ctr">
            <a:noFill/>
            <a:miter lim="800000"/>
            <a:headEnd/>
            <a:tailEnd type="none" w="lg" len="lg"/>
          </a:ln>
          <a:effectLst/>
        </p:spPr>
        <p:txBody>
          <a:bodyPr lIns="45720" tIns="45816" rIns="45720" bIns="45816"/>
          <a:lstStyle/>
          <a:p>
            <a:pPr eaLnBrk="0" hangingPunct="0"/>
            <a:r>
              <a:rPr lang="en-US" sz="1400" b="1">
                <a:solidFill>
                  <a:srgbClr val="000000"/>
                </a:solidFill>
                <a:ea typeface="MS PGothic" pitchFamily="34" charset="-128"/>
                <a:cs typeface="Arial" pitchFamily="34" charset="0"/>
              </a:rPr>
              <a:t>Cell cycle progression</a:t>
            </a:r>
          </a:p>
        </p:txBody>
      </p:sp>
      <p:sp>
        <p:nvSpPr>
          <p:cNvPr id="81529" name="Text Box 633"/>
          <p:cNvSpPr txBox="1">
            <a:spLocks noChangeArrowheads="1"/>
          </p:cNvSpPr>
          <p:nvPr/>
        </p:nvSpPr>
        <p:spPr bwMode="auto">
          <a:xfrm>
            <a:off x="3475038" y="4525963"/>
            <a:ext cx="793750"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mTOR</a:t>
            </a:r>
          </a:p>
        </p:txBody>
      </p:sp>
      <p:sp>
        <p:nvSpPr>
          <p:cNvPr id="81530" name="Text Box 634"/>
          <p:cNvSpPr txBox="1">
            <a:spLocks noChangeArrowheads="1"/>
          </p:cNvSpPr>
          <p:nvPr/>
        </p:nvSpPr>
        <p:spPr bwMode="auto">
          <a:xfrm>
            <a:off x="4818063" y="4525963"/>
            <a:ext cx="793750"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FKHR</a:t>
            </a:r>
          </a:p>
        </p:txBody>
      </p:sp>
      <p:sp>
        <p:nvSpPr>
          <p:cNvPr id="81531" name="Text Box 635"/>
          <p:cNvSpPr txBox="1">
            <a:spLocks noChangeArrowheads="1"/>
          </p:cNvSpPr>
          <p:nvPr/>
        </p:nvSpPr>
        <p:spPr bwMode="auto">
          <a:xfrm>
            <a:off x="5892800" y="4525963"/>
            <a:ext cx="844550"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GSK-3</a:t>
            </a:r>
          </a:p>
        </p:txBody>
      </p:sp>
      <p:sp>
        <p:nvSpPr>
          <p:cNvPr id="81532" name="Text Box 636"/>
          <p:cNvSpPr txBox="1">
            <a:spLocks noChangeArrowheads="1"/>
          </p:cNvSpPr>
          <p:nvPr/>
        </p:nvSpPr>
        <p:spPr bwMode="auto">
          <a:xfrm>
            <a:off x="4537075" y="4954588"/>
            <a:ext cx="563563" cy="234950"/>
          </a:xfrm>
          <a:prstGeom prst="rect">
            <a:avLst/>
          </a:prstGeom>
          <a:noFill/>
          <a:ln w="19050" algn="ctr">
            <a:noFill/>
            <a:miter lim="800000"/>
            <a:headEnd/>
            <a:tailEnd type="none" w="lg" len="lg"/>
          </a:ln>
          <a:effectLst/>
        </p:spPr>
        <p:txBody>
          <a:bodyPr lIns="45720" tIns="45816" rIns="45720" bIns="45816"/>
          <a:lstStyle/>
          <a:p>
            <a:pPr algn="ctr" eaLnBrk="0" hangingPunct="0"/>
            <a:r>
              <a:rPr lang="en-US" sz="1400" b="1">
                <a:solidFill>
                  <a:srgbClr val="000000"/>
                </a:solidFill>
                <a:ea typeface="MS PGothic" pitchFamily="34" charset="-128"/>
                <a:cs typeface="Arial" pitchFamily="34" charset="0"/>
              </a:rPr>
              <a:t>p27</a:t>
            </a:r>
          </a:p>
        </p:txBody>
      </p:sp>
      <p:sp>
        <p:nvSpPr>
          <p:cNvPr id="81533" name="Text Box 637"/>
          <p:cNvSpPr txBox="1">
            <a:spLocks noChangeArrowheads="1"/>
          </p:cNvSpPr>
          <p:nvPr/>
        </p:nvSpPr>
        <p:spPr bwMode="auto">
          <a:xfrm>
            <a:off x="4191000" y="5334000"/>
            <a:ext cx="1203325" cy="304800"/>
          </a:xfrm>
          <a:prstGeom prst="rect">
            <a:avLst/>
          </a:prstGeom>
          <a:noFill/>
          <a:ln w="19050" algn="ctr">
            <a:noFill/>
            <a:miter lim="800000"/>
            <a:headEnd/>
            <a:tailEnd type="none" w="lg" len="lg"/>
          </a:ln>
          <a:effectLst/>
        </p:spPr>
        <p:txBody>
          <a:bodyPr lIns="45720" tIns="45816" rIns="45720" bIns="45816">
            <a:spAutoFit/>
          </a:bodyPr>
          <a:lstStyle/>
          <a:p>
            <a:pPr algn="ctr" eaLnBrk="0" hangingPunct="0"/>
            <a:r>
              <a:rPr lang="en-US" sz="1400" b="1">
                <a:solidFill>
                  <a:srgbClr val="000000"/>
                </a:solidFill>
                <a:ea typeface="MS PGothic" pitchFamily="34" charset="-128"/>
                <a:cs typeface="Arial" pitchFamily="34" charset="0"/>
              </a:rPr>
              <a:t>Cyclin D1</a:t>
            </a:r>
          </a:p>
        </p:txBody>
      </p:sp>
      <p:sp>
        <p:nvSpPr>
          <p:cNvPr id="81534" name="Text Box 638"/>
          <p:cNvSpPr txBox="1">
            <a:spLocks noChangeArrowheads="1"/>
          </p:cNvSpPr>
          <p:nvPr/>
        </p:nvSpPr>
        <p:spPr bwMode="auto">
          <a:xfrm>
            <a:off x="6916738" y="5951538"/>
            <a:ext cx="1382712" cy="304800"/>
          </a:xfrm>
          <a:prstGeom prst="rect">
            <a:avLst/>
          </a:prstGeom>
          <a:noFill/>
          <a:ln w="19050" algn="ctr">
            <a:noFill/>
            <a:miter lim="800000"/>
            <a:headEnd/>
            <a:tailEnd type="none" w="lg" len="lg"/>
          </a:ln>
          <a:effectLst/>
        </p:spPr>
        <p:txBody>
          <a:bodyPr lIns="45720" tIns="45816" rIns="45720" bIns="45816">
            <a:spAutoFit/>
          </a:bodyPr>
          <a:lstStyle/>
          <a:p>
            <a:pPr algn="ctr" eaLnBrk="0" hangingPunct="0"/>
            <a:r>
              <a:rPr lang="en-US" sz="1400" b="1">
                <a:solidFill>
                  <a:srgbClr val="000000"/>
                </a:solidFill>
                <a:ea typeface="MS PGothic" pitchFamily="34" charset="-128"/>
                <a:cs typeface="Arial" pitchFamily="34" charset="0"/>
              </a:rPr>
              <a:t>Survival</a:t>
            </a:r>
          </a:p>
        </p:txBody>
      </p:sp>
      <p:cxnSp>
        <p:nvCxnSpPr>
          <p:cNvPr id="81535" name="AutoShape 639"/>
          <p:cNvCxnSpPr>
            <a:cxnSpLocks noChangeShapeType="1"/>
            <a:stCxn id="81507" idx="4"/>
            <a:endCxn id="81524" idx="0"/>
          </p:cNvCxnSpPr>
          <p:nvPr/>
        </p:nvCxnSpPr>
        <p:spPr bwMode="auto">
          <a:xfrm flipH="1">
            <a:off x="1389063" y="4043363"/>
            <a:ext cx="1587" cy="285750"/>
          </a:xfrm>
          <a:prstGeom prst="straightConnector1">
            <a:avLst/>
          </a:prstGeom>
          <a:noFill/>
          <a:ln w="19050">
            <a:solidFill>
              <a:srgbClr val="000000"/>
            </a:solidFill>
            <a:round/>
            <a:headEnd/>
            <a:tailEnd type="triangle" w="lg" len="lg"/>
          </a:ln>
          <a:effectLst/>
        </p:spPr>
      </p:cxnSp>
      <p:cxnSp>
        <p:nvCxnSpPr>
          <p:cNvPr id="81536" name="AutoShape 640"/>
          <p:cNvCxnSpPr>
            <a:cxnSpLocks noChangeShapeType="1"/>
            <a:stCxn id="81524" idx="2"/>
            <a:endCxn id="81525" idx="0"/>
          </p:cNvCxnSpPr>
          <p:nvPr/>
        </p:nvCxnSpPr>
        <p:spPr bwMode="auto">
          <a:xfrm>
            <a:off x="1389063" y="4562475"/>
            <a:ext cx="0" cy="295275"/>
          </a:xfrm>
          <a:prstGeom prst="straightConnector1">
            <a:avLst/>
          </a:prstGeom>
          <a:noFill/>
          <a:ln w="19050">
            <a:solidFill>
              <a:srgbClr val="000000"/>
            </a:solidFill>
            <a:round/>
            <a:headEnd/>
            <a:tailEnd type="triangle" w="lg" len="lg"/>
          </a:ln>
          <a:effectLst/>
        </p:spPr>
      </p:cxnSp>
      <p:cxnSp>
        <p:nvCxnSpPr>
          <p:cNvPr id="81537" name="AutoShape 641"/>
          <p:cNvCxnSpPr>
            <a:cxnSpLocks noChangeShapeType="1"/>
            <a:stCxn id="81525" idx="2"/>
            <a:endCxn id="81526" idx="0"/>
          </p:cNvCxnSpPr>
          <p:nvPr/>
        </p:nvCxnSpPr>
        <p:spPr bwMode="auto">
          <a:xfrm>
            <a:off x="1389063" y="5092700"/>
            <a:ext cx="0" cy="295275"/>
          </a:xfrm>
          <a:prstGeom prst="straightConnector1">
            <a:avLst/>
          </a:prstGeom>
          <a:noFill/>
          <a:ln w="19050">
            <a:solidFill>
              <a:srgbClr val="000000"/>
            </a:solidFill>
            <a:round/>
            <a:headEnd/>
            <a:tailEnd type="triangle" w="lg" len="lg"/>
          </a:ln>
          <a:effectLst/>
        </p:spPr>
      </p:cxnSp>
      <p:cxnSp>
        <p:nvCxnSpPr>
          <p:cNvPr id="81538" name="AutoShape 642"/>
          <p:cNvCxnSpPr>
            <a:cxnSpLocks noChangeShapeType="1"/>
            <a:stCxn id="81526" idx="2"/>
            <a:endCxn id="81527" idx="0"/>
          </p:cNvCxnSpPr>
          <p:nvPr/>
        </p:nvCxnSpPr>
        <p:spPr bwMode="auto">
          <a:xfrm>
            <a:off x="1389063" y="5621338"/>
            <a:ext cx="0" cy="296862"/>
          </a:xfrm>
          <a:prstGeom prst="straightConnector1">
            <a:avLst/>
          </a:prstGeom>
          <a:noFill/>
          <a:ln w="19050">
            <a:solidFill>
              <a:srgbClr val="000000"/>
            </a:solidFill>
            <a:round/>
            <a:headEnd/>
            <a:tailEnd type="triangle" w="lg" len="lg"/>
          </a:ln>
          <a:effectLst/>
        </p:spPr>
      </p:cxnSp>
      <p:sp>
        <p:nvSpPr>
          <p:cNvPr id="81539" name="Line 643"/>
          <p:cNvSpPr>
            <a:spLocks noChangeShapeType="1"/>
          </p:cNvSpPr>
          <p:nvPr/>
        </p:nvSpPr>
        <p:spPr bwMode="auto">
          <a:xfrm>
            <a:off x="3905250" y="4852988"/>
            <a:ext cx="0" cy="1114425"/>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40" name="Line 644"/>
          <p:cNvSpPr>
            <a:spLocks noChangeShapeType="1"/>
          </p:cNvSpPr>
          <p:nvPr/>
        </p:nvSpPr>
        <p:spPr bwMode="auto">
          <a:xfrm>
            <a:off x="4805363" y="5635625"/>
            <a:ext cx="0" cy="334963"/>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41" name="Line 645"/>
          <p:cNvSpPr>
            <a:spLocks noChangeShapeType="1"/>
          </p:cNvSpPr>
          <p:nvPr/>
        </p:nvSpPr>
        <p:spPr bwMode="auto">
          <a:xfrm>
            <a:off x="6507163" y="5564188"/>
            <a:ext cx="704850" cy="385762"/>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42" name="Line 646"/>
          <p:cNvSpPr>
            <a:spLocks noChangeShapeType="1"/>
          </p:cNvSpPr>
          <p:nvPr/>
        </p:nvSpPr>
        <p:spPr bwMode="auto">
          <a:xfrm>
            <a:off x="6519863" y="4810125"/>
            <a:ext cx="995362" cy="1136650"/>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grpSp>
        <p:nvGrpSpPr>
          <p:cNvPr id="7" name="Group 647"/>
          <p:cNvGrpSpPr>
            <a:grpSpLocks/>
          </p:cNvGrpSpPr>
          <p:nvPr/>
        </p:nvGrpSpPr>
        <p:grpSpPr bwMode="auto">
          <a:xfrm>
            <a:off x="5040313" y="4830763"/>
            <a:ext cx="1130300" cy="546100"/>
            <a:chOff x="3062" y="2976"/>
            <a:chExt cx="530" cy="314"/>
          </a:xfrm>
        </p:grpSpPr>
        <p:sp>
          <p:nvSpPr>
            <p:cNvPr id="81544" name="Line 648"/>
            <p:cNvSpPr>
              <a:spLocks noChangeShapeType="1"/>
            </p:cNvSpPr>
            <p:nvPr/>
          </p:nvSpPr>
          <p:spPr bwMode="auto">
            <a:xfrm flipH="1">
              <a:off x="3100" y="2976"/>
              <a:ext cx="492" cy="310"/>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sp>
          <p:nvSpPr>
            <p:cNvPr id="81545" name="Line 649"/>
            <p:cNvSpPr>
              <a:spLocks noChangeShapeType="1"/>
            </p:cNvSpPr>
            <p:nvPr/>
          </p:nvSpPr>
          <p:spPr bwMode="auto">
            <a:xfrm>
              <a:off x="3062" y="3290"/>
              <a:ext cx="102" cy="0"/>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grpSp>
      <p:grpSp>
        <p:nvGrpSpPr>
          <p:cNvPr id="8" name="Group 650"/>
          <p:cNvGrpSpPr>
            <a:grpSpLocks/>
          </p:cNvGrpSpPr>
          <p:nvPr/>
        </p:nvGrpSpPr>
        <p:grpSpPr bwMode="auto">
          <a:xfrm>
            <a:off x="4749800" y="5208588"/>
            <a:ext cx="115888" cy="168275"/>
            <a:chOff x="2926" y="3180"/>
            <a:chExt cx="54" cy="110"/>
          </a:xfrm>
        </p:grpSpPr>
        <p:sp>
          <p:nvSpPr>
            <p:cNvPr id="81547" name="Line 651"/>
            <p:cNvSpPr>
              <a:spLocks noChangeShapeType="1"/>
            </p:cNvSpPr>
            <p:nvPr/>
          </p:nvSpPr>
          <p:spPr bwMode="auto">
            <a:xfrm>
              <a:off x="2953" y="3180"/>
              <a:ext cx="0" cy="106"/>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sp>
          <p:nvSpPr>
            <p:cNvPr id="81548" name="Line 652"/>
            <p:cNvSpPr>
              <a:spLocks noChangeShapeType="1"/>
            </p:cNvSpPr>
            <p:nvPr/>
          </p:nvSpPr>
          <p:spPr bwMode="auto">
            <a:xfrm>
              <a:off x="2926" y="3290"/>
              <a:ext cx="54" cy="0"/>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grpSp>
      <p:grpSp>
        <p:nvGrpSpPr>
          <p:cNvPr id="9" name="Group 653"/>
          <p:cNvGrpSpPr>
            <a:grpSpLocks/>
          </p:cNvGrpSpPr>
          <p:nvPr/>
        </p:nvGrpSpPr>
        <p:grpSpPr bwMode="auto">
          <a:xfrm>
            <a:off x="5100638" y="4276725"/>
            <a:ext cx="387350" cy="250825"/>
            <a:chOff x="3090" y="2658"/>
            <a:chExt cx="182" cy="144"/>
          </a:xfrm>
        </p:grpSpPr>
        <p:sp>
          <p:nvSpPr>
            <p:cNvPr id="81550" name="Line 654"/>
            <p:cNvSpPr>
              <a:spLocks noChangeShapeType="1"/>
            </p:cNvSpPr>
            <p:nvPr/>
          </p:nvSpPr>
          <p:spPr bwMode="auto">
            <a:xfrm flipH="1">
              <a:off x="3132" y="2658"/>
              <a:ext cx="140" cy="140"/>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sp>
          <p:nvSpPr>
            <p:cNvPr id="81551" name="Line 655"/>
            <p:cNvSpPr>
              <a:spLocks noChangeShapeType="1"/>
            </p:cNvSpPr>
            <p:nvPr/>
          </p:nvSpPr>
          <p:spPr bwMode="auto">
            <a:xfrm>
              <a:off x="3090" y="2802"/>
              <a:ext cx="78" cy="0"/>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grpSp>
      <p:grpSp>
        <p:nvGrpSpPr>
          <p:cNvPr id="10" name="Group 656"/>
          <p:cNvGrpSpPr>
            <a:grpSpLocks/>
          </p:cNvGrpSpPr>
          <p:nvPr/>
        </p:nvGrpSpPr>
        <p:grpSpPr bwMode="auto">
          <a:xfrm>
            <a:off x="5791200" y="4213225"/>
            <a:ext cx="442913" cy="317500"/>
            <a:chOff x="3414" y="2622"/>
            <a:chExt cx="208" cy="182"/>
          </a:xfrm>
        </p:grpSpPr>
        <p:sp>
          <p:nvSpPr>
            <p:cNvPr id="81553" name="Line 657"/>
            <p:cNvSpPr>
              <a:spLocks noChangeShapeType="1"/>
            </p:cNvSpPr>
            <p:nvPr/>
          </p:nvSpPr>
          <p:spPr bwMode="auto">
            <a:xfrm>
              <a:off x="3414" y="2622"/>
              <a:ext cx="170" cy="182"/>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sp>
          <p:nvSpPr>
            <p:cNvPr id="81554" name="Line 658"/>
            <p:cNvSpPr>
              <a:spLocks noChangeShapeType="1"/>
            </p:cNvSpPr>
            <p:nvPr/>
          </p:nvSpPr>
          <p:spPr bwMode="auto">
            <a:xfrm flipH="1">
              <a:off x="3522" y="2802"/>
              <a:ext cx="100" cy="0"/>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grpSp>
      <p:sp>
        <p:nvSpPr>
          <p:cNvPr id="81555" name="Line 659"/>
          <p:cNvSpPr>
            <a:spLocks noChangeShapeType="1"/>
          </p:cNvSpPr>
          <p:nvPr/>
        </p:nvSpPr>
        <p:spPr bwMode="auto">
          <a:xfrm>
            <a:off x="7604125" y="4824413"/>
            <a:ext cx="0" cy="1146175"/>
          </a:xfrm>
          <a:prstGeom prst="line">
            <a:avLst/>
          </a:prstGeom>
          <a:noFill/>
          <a:ln w="19050">
            <a:solidFill>
              <a:srgbClr val="000000"/>
            </a:solidFill>
            <a:round/>
            <a:headEnd/>
            <a:tailEnd type="triangle" w="lg" len="lg"/>
          </a:ln>
          <a:effectLst/>
        </p:spPr>
        <p:txBody>
          <a:bodyPr lIns="91632" tIns="45816" rIns="91632" bIns="45816">
            <a:spAutoFit/>
          </a:bodyPr>
          <a:lstStyle/>
          <a:p>
            <a:endParaRPr lang="cs-CZ"/>
          </a:p>
        </p:txBody>
      </p:sp>
      <p:sp>
        <p:nvSpPr>
          <p:cNvPr id="81556" name="Line 660"/>
          <p:cNvSpPr>
            <a:spLocks noChangeShapeType="1"/>
          </p:cNvSpPr>
          <p:nvPr/>
        </p:nvSpPr>
        <p:spPr bwMode="auto">
          <a:xfrm flipH="1">
            <a:off x="6016625" y="4030663"/>
            <a:ext cx="674688" cy="3175"/>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sp>
        <p:nvSpPr>
          <p:cNvPr id="81557" name="Line 661"/>
          <p:cNvSpPr>
            <a:spLocks noChangeShapeType="1"/>
          </p:cNvSpPr>
          <p:nvPr/>
        </p:nvSpPr>
        <p:spPr bwMode="auto">
          <a:xfrm>
            <a:off x="6016625" y="3970338"/>
            <a:ext cx="0" cy="123825"/>
          </a:xfrm>
          <a:prstGeom prst="line">
            <a:avLst/>
          </a:prstGeom>
          <a:noFill/>
          <a:ln w="19050">
            <a:solidFill>
              <a:srgbClr val="000000"/>
            </a:solidFill>
            <a:round/>
            <a:headEnd/>
            <a:tailEnd type="none" w="lg" len="lg"/>
          </a:ln>
          <a:effectLst/>
        </p:spPr>
        <p:txBody>
          <a:bodyPr lIns="91632" tIns="45816" rIns="91632" bIns="45816">
            <a:spAutoFit/>
          </a:bodyPr>
          <a:lstStyle/>
          <a:p>
            <a:endParaRPr lang="cs-CZ"/>
          </a:p>
        </p:txBody>
      </p:sp>
      <p:sp>
        <p:nvSpPr>
          <p:cNvPr id="81558" name="Rectangle 662"/>
          <p:cNvSpPr>
            <a:spLocks noGrp="1" noChangeArrowheads="1"/>
          </p:cNvSpPr>
          <p:nvPr>
            <p:ph type="title"/>
          </p:nvPr>
        </p:nvSpPr>
        <p:spPr>
          <a:xfrm>
            <a:off x="0" y="0"/>
            <a:ext cx="9144000" cy="1371600"/>
          </a:xfrm>
        </p:spPr>
        <p:txBody>
          <a:bodyPr/>
          <a:lstStyle/>
          <a:p>
            <a:pPr algn="ctr"/>
            <a:r>
              <a:rPr lang="cs-CZ" sz="3600" dirty="0">
                <a:effectLst/>
              </a:rPr>
              <a:t>PTEN</a:t>
            </a:r>
            <a:br>
              <a:rPr lang="cs-CZ" sz="3600" dirty="0">
                <a:effectLst/>
              </a:rPr>
            </a:br>
            <a:r>
              <a:rPr lang="cs-CZ" sz="3600" dirty="0">
                <a:effectLst/>
              </a:rPr>
              <a:t> </a:t>
            </a:r>
            <a:r>
              <a:rPr lang="en-GB" dirty="0">
                <a:effectLst/>
              </a:rPr>
              <a:t> </a:t>
            </a:r>
            <a:r>
              <a:rPr lang="en-GB" sz="2400" dirty="0" err="1">
                <a:effectLst/>
              </a:rPr>
              <a:t>duální</a:t>
            </a:r>
            <a:r>
              <a:rPr lang="en-GB" sz="2400" dirty="0">
                <a:effectLst/>
              </a:rPr>
              <a:t> </a:t>
            </a:r>
            <a:r>
              <a:rPr lang="en-GB" sz="2400" dirty="0" err="1">
                <a:effectLst/>
              </a:rPr>
              <a:t>fosfatáza</a:t>
            </a:r>
            <a:r>
              <a:rPr lang="en-GB" sz="2400" dirty="0">
                <a:effectLst/>
              </a:rPr>
              <a:t> </a:t>
            </a:r>
            <a:r>
              <a:rPr lang="en-GB" sz="2400" dirty="0" err="1">
                <a:effectLst/>
              </a:rPr>
              <a:t>defosforylující</a:t>
            </a:r>
            <a:r>
              <a:rPr lang="en-GB" sz="2400" dirty="0">
                <a:effectLst/>
              </a:rPr>
              <a:t> </a:t>
            </a:r>
            <a:r>
              <a:rPr lang="cs-CZ" sz="2400" dirty="0" err="1">
                <a:effectLst/>
              </a:rPr>
              <a:t>fo</a:t>
            </a:r>
            <a:r>
              <a:rPr lang="en-GB" sz="2400" dirty="0">
                <a:effectLst/>
              </a:rPr>
              <a:t>s</a:t>
            </a:r>
            <a:r>
              <a:rPr lang="cs-CZ" sz="2400" dirty="0">
                <a:effectLst/>
              </a:rPr>
              <a:t>f</a:t>
            </a:r>
            <a:r>
              <a:rPr lang="en-GB" sz="2400" dirty="0" err="1">
                <a:effectLst/>
              </a:rPr>
              <a:t>atidylinositol</a:t>
            </a:r>
            <a:r>
              <a:rPr lang="en-GB" dirty="0"/>
              <a:t> </a:t>
            </a:r>
            <a:endParaRPr lang="en-US" dirty="0"/>
          </a:p>
        </p:txBody>
      </p:sp>
      <p:sp>
        <p:nvSpPr>
          <p:cNvPr id="81559" name="Rectangle 663"/>
          <p:cNvSpPr>
            <a:spLocks noChangeArrowheads="1"/>
          </p:cNvSpPr>
          <p:nvPr/>
        </p:nvSpPr>
        <p:spPr bwMode="auto">
          <a:xfrm>
            <a:off x="123825" y="6483350"/>
            <a:ext cx="6299200" cy="274638"/>
          </a:xfrm>
          <a:prstGeom prst="rect">
            <a:avLst/>
          </a:prstGeom>
          <a:noFill/>
          <a:ln w="19050" algn="ctr">
            <a:noFill/>
            <a:miter lim="800000"/>
            <a:headEnd/>
            <a:tailEnd type="none" w="lg" len="lg"/>
          </a:ln>
          <a:effectLst/>
        </p:spPr>
        <p:txBody>
          <a:bodyPr lIns="91632" tIns="45816" rIns="91632" bIns="45816">
            <a:spAutoFit/>
          </a:bodyPr>
          <a:lstStyle/>
          <a:p>
            <a:pPr eaLnBrk="0" hangingPunct="0">
              <a:spcAft>
                <a:spcPct val="25000"/>
              </a:spcAft>
              <a:buClr>
                <a:srgbClr val="9F42ED"/>
              </a:buClr>
              <a:buFont typeface="Symbol" pitchFamily="18" charset="2"/>
              <a:buNone/>
            </a:pPr>
            <a:r>
              <a:rPr lang="en-US" sz="1200">
                <a:solidFill>
                  <a:schemeClr val="bg1"/>
                </a:solidFill>
                <a:ea typeface="MS PGothic" pitchFamily="34" charset="-128"/>
                <a:cs typeface="Arial" pitchFamily="34" charset="0"/>
              </a:rPr>
              <a:t>Lin and Winer. </a:t>
            </a:r>
            <a:r>
              <a:rPr lang="en-US" sz="1200" i="1">
                <a:solidFill>
                  <a:schemeClr val="bg1"/>
                </a:solidFill>
                <a:ea typeface="MS PGothic" pitchFamily="34" charset="-128"/>
                <a:cs typeface="Arial" pitchFamily="34" charset="0"/>
              </a:rPr>
              <a:t>Breast Cancer Res.</a:t>
            </a:r>
            <a:r>
              <a:rPr lang="en-US" sz="1200">
                <a:solidFill>
                  <a:schemeClr val="bg1"/>
                </a:solidFill>
                <a:ea typeface="MS PGothic" pitchFamily="34" charset="-128"/>
                <a:cs typeface="Arial" pitchFamily="34" charset="0"/>
              </a:rPr>
              <a:t> 2004;6:204. </a:t>
            </a:r>
          </a:p>
        </p:txBody>
      </p:sp>
      <p:pic>
        <p:nvPicPr>
          <p:cNvPr id="81560" name="Picture 664"/>
          <p:cNvPicPr>
            <a:picLocks noChangeAspect="1" noChangeArrowheads="1"/>
          </p:cNvPicPr>
          <p:nvPr/>
        </p:nvPicPr>
        <p:blipFill>
          <a:blip r:embed="rId3" cstate="print">
            <a:clrChange>
              <a:clrFrom>
                <a:srgbClr val="3D004B"/>
              </a:clrFrom>
              <a:clrTo>
                <a:srgbClr val="3D004B">
                  <a:alpha val="0"/>
                </a:srgbClr>
              </a:clrTo>
            </a:clrChange>
          </a:blip>
          <a:srcRect r="3101"/>
          <a:stretch>
            <a:fillRect/>
          </a:stretch>
        </p:blipFill>
        <p:spPr bwMode="auto">
          <a:xfrm>
            <a:off x="3424238" y="1968500"/>
            <a:ext cx="539750" cy="1393825"/>
          </a:xfrm>
          <a:prstGeom prst="rect">
            <a:avLst/>
          </a:prstGeom>
          <a:noFill/>
          <a:ln w="9525">
            <a:noFill/>
            <a:miter lim="800000"/>
            <a:headEnd/>
            <a:tailEnd/>
          </a:ln>
          <a:effectLst/>
        </p:spPr>
      </p:pic>
      <p:grpSp>
        <p:nvGrpSpPr>
          <p:cNvPr id="11" name="Group 665"/>
          <p:cNvGrpSpPr>
            <a:grpSpLocks/>
          </p:cNvGrpSpPr>
          <p:nvPr/>
        </p:nvGrpSpPr>
        <p:grpSpPr bwMode="auto">
          <a:xfrm>
            <a:off x="3813175" y="1879600"/>
            <a:ext cx="596900" cy="1512888"/>
            <a:chOff x="3381" y="1435"/>
            <a:chExt cx="376" cy="953"/>
          </a:xfrm>
        </p:grpSpPr>
        <p:pic>
          <p:nvPicPr>
            <p:cNvPr id="81562" name="Picture 666"/>
            <p:cNvPicPr>
              <a:picLocks noChangeAspect="1" noChangeArrowheads="1"/>
            </p:cNvPicPr>
            <p:nvPr/>
          </p:nvPicPr>
          <p:blipFill>
            <a:blip r:embed="rId4" cstate="print">
              <a:clrChange>
                <a:clrFrom>
                  <a:srgbClr val="3D004B"/>
                </a:clrFrom>
                <a:clrTo>
                  <a:srgbClr val="3D004B">
                    <a:alpha val="0"/>
                  </a:srgbClr>
                </a:clrTo>
              </a:clrChange>
            </a:blip>
            <a:srcRect r="2954"/>
            <a:stretch>
              <a:fillRect/>
            </a:stretch>
          </p:blipFill>
          <p:spPr bwMode="auto">
            <a:xfrm rot="184273">
              <a:off x="3381" y="1456"/>
              <a:ext cx="351" cy="932"/>
            </a:xfrm>
            <a:prstGeom prst="rect">
              <a:avLst/>
            </a:prstGeom>
            <a:noFill/>
            <a:ln w="9525">
              <a:noFill/>
              <a:miter lim="800000"/>
              <a:headEnd/>
              <a:tailEnd/>
            </a:ln>
            <a:effectLst/>
          </p:spPr>
        </p:pic>
        <p:sp>
          <p:nvSpPr>
            <p:cNvPr id="81563" name="Oval 667"/>
            <p:cNvSpPr>
              <a:spLocks noChangeArrowheads="1"/>
            </p:cNvSpPr>
            <p:nvPr/>
          </p:nvSpPr>
          <p:spPr bwMode="auto">
            <a:xfrm rot="-2252127">
              <a:off x="3523" y="1435"/>
              <a:ext cx="234" cy="123"/>
            </a:xfrm>
            <a:prstGeom prst="ellipse">
              <a:avLst/>
            </a:prstGeom>
            <a:gradFill rotWithShape="1">
              <a:gsLst>
                <a:gs pos="0">
                  <a:schemeClr val="folHlink"/>
                </a:gs>
                <a:gs pos="50000">
                  <a:schemeClr val="folHlink">
                    <a:gamma/>
                    <a:shade val="46275"/>
                    <a:invGamma/>
                  </a:schemeClr>
                </a:gs>
                <a:gs pos="100000">
                  <a:schemeClr val="folHlink"/>
                </a:gs>
              </a:gsLst>
              <a:lin ang="5400000" scaled="1"/>
            </a:gradFill>
            <a:ln w="9525">
              <a:noFill/>
              <a:round/>
              <a:headEnd/>
              <a:tailEnd/>
            </a:ln>
            <a:effectLst/>
          </p:spPr>
          <p:txBody>
            <a:bodyPr wrap="none" anchor="ctr"/>
            <a:lstStyle/>
            <a:p>
              <a:pPr algn="ctr" eaLnBrk="0" hangingPunct="0"/>
              <a:endParaRPr lang="cs-CZ" sz="1600" b="1">
                <a:solidFill>
                  <a:schemeClr val="tx2"/>
                </a:solidFill>
                <a:ea typeface="MS PGothic" pitchFamily="34" charset="-128"/>
              </a:endParaRPr>
            </a:p>
          </p:txBody>
        </p:sp>
      </p:grpSp>
      <p:sp>
        <p:nvSpPr>
          <p:cNvPr id="81564" name="Text Box 668"/>
          <p:cNvSpPr txBox="1">
            <a:spLocks noChangeArrowheads="1"/>
          </p:cNvSpPr>
          <p:nvPr/>
        </p:nvSpPr>
        <p:spPr bwMode="auto">
          <a:xfrm>
            <a:off x="5753100" y="2171700"/>
            <a:ext cx="952500" cy="214313"/>
          </a:xfrm>
          <a:prstGeom prst="rect">
            <a:avLst/>
          </a:prstGeom>
          <a:noFill/>
          <a:ln w="19050" algn="ctr">
            <a:noFill/>
            <a:miter lim="800000"/>
            <a:headEnd/>
            <a:tailEnd type="none" w="lg" len="lg"/>
          </a:ln>
          <a:effectLst/>
        </p:spPr>
        <p:txBody>
          <a:bodyPr lIns="91632" tIns="45816" rIns="91632" bIns="45816">
            <a:spAutoFit/>
          </a:bodyPr>
          <a:lstStyle/>
          <a:p>
            <a:pPr algn="ctr" eaLnBrk="0" hangingPunct="0">
              <a:spcBef>
                <a:spcPct val="50000"/>
              </a:spcBef>
            </a:pPr>
            <a:endParaRPr lang="cs-CZ" sz="800">
              <a:ea typeface="MS PGothic" pitchFamily="34" charset="-128"/>
              <a:cs typeface="Arial" pitchFamily="34" charset="0"/>
            </a:endParaRPr>
          </a:p>
        </p:txBody>
      </p:sp>
      <p:sp>
        <p:nvSpPr>
          <p:cNvPr id="81565" name="Text Box 669"/>
          <p:cNvSpPr txBox="1">
            <a:spLocks noChangeArrowheads="1"/>
          </p:cNvSpPr>
          <p:nvPr/>
        </p:nvSpPr>
        <p:spPr bwMode="auto">
          <a:xfrm>
            <a:off x="6134100" y="1943100"/>
            <a:ext cx="742950" cy="214313"/>
          </a:xfrm>
          <a:prstGeom prst="rect">
            <a:avLst/>
          </a:prstGeom>
          <a:noFill/>
          <a:ln w="19050" algn="ctr">
            <a:noFill/>
            <a:miter lim="800000"/>
            <a:headEnd/>
            <a:tailEnd type="none" w="lg" len="lg"/>
          </a:ln>
          <a:effectLst/>
        </p:spPr>
        <p:txBody>
          <a:bodyPr lIns="91632" tIns="45816" rIns="91632" bIns="45816">
            <a:spAutoFit/>
          </a:bodyPr>
          <a:lstStyle/>
          <a:p>
            <a:pPr algn="ctr" eaLnBrk="0" hangingPunct="0">
              <a:spcBef>
                <a:spcPct val="50000"/>
              </a:spcBef>
            </a:pPr>
            <a:endParaRPr lang="cs-CZ" sz="800">
              <a:ea typeface="MS PGothic" pitchFamily="34" charset="-128"/>
              <a:cs typeface="Arial" pitchFamily="34" charset="0"/>
            </a:endParaRPr>
          </a:p>
        </p:txBody>
      </p:sp>
      <p:grpSp>
        <p:nvGrpSpPr>
          <p:cNvPr id="12" name="Group 670"/>
          <p:cNvGrpSpPr>
            <a:grpSpLocks/>
          </p:cNvGrpSpPr>
          <p:nvPr/>
        </p:nvGrpSpPr>
        <p:grpSpPr bwMode="auto">
          <a:xfrm>
            <a:off x="3733800" y="1536700"/>
            <a:ext cx="5380038" cy="2794000"/>
            <a:chOff x="2352" y="976"/>
            <a:chExt cx="3389" cy="1760"/>
          </a:xfrm>
        </p:grpSpPr>
        <p:sp>
          <p:nvSpPr>
            <p:cNvPr id="81567" name="Oval 671"/>
            <p:cNvSpPr>
              <a:spLocks noChangeArrowheads="1"/>
            </p:cNvSpPr>
            <p:nvPr/>
          </p:nvSpPr>
          <p:spPr bwMode="auto">
            <a:xfrm>
              <a:off x="3984" y="2256"/>
              <a:ext cx="1008" cy="480"/>
            </a:xfrm>
            <a:prstGeom prst="ellipse">
              <a:avLst/>
            </a:prstGeom>
            <a:noFill/>
            <a:ln w="63500">
              <a:solidFill>
                <a:schemeClr val="bg1"/>
              </a:solidFill>
              <a:round/>
              <a:headEnd/>
              <a:tailEnd/>
            </a:ln>
            <a:effectLst/>
          </p:spPr>
          <p:txBody>
            <a:bodyPr wrap="none" anchor="ctr"/>
            <a:lstStyle/>
            <a:p>
              <a:endParaRPr lang="cs-CZ"/>
            </a:p>
          </p:txBody>
        </p:sp>
        <p:sp>
          <p:nvSpPr>
            <p:cNvPr id="81568" name="Oval 672"/>
            <p:cNvSpPr>
              <a:spLocks noChangeArrowheads="1"/>
            </p:cNvSpPr>
            <p:nvPr/>
          </p:nvSpPr>
          <p:spPr bwMode="auto">
            <a:xfrm>
              <a:off x="2352" y="2064"/>
              <a:ext cx="1008" cy="480"/>
            </a:xfrm>
            <a:prstGeom prst="ellipse">
              <a:avLst/>
            </a:prstGeom>
            <a:noFill/>
            <a:ln w="63500">
              <a:solidFill>
                <a:schemeClr val="bg1"/>
              </a:solidFill>
              <a:round/>
              <a:headEnd/>
              <a:tailEnd/>
            </a:ln>
            <a:effectLst/>
          </p:spPr>
          <p:txBody>
            <a:bodyPr wrap="none" anchor="ctr"/>
            <a:lstStyle/>
            <a:p>
              <a:endParaRPr lang="cs-CZ"/>
            </a:p>
          </p:txBody>
        </p:sp>
        <p:sp>
          <p:nvSpPr>
            <p:cNvPr id="81569" name="Text Box 673"/>
            <p:cNvSpPr txBox="1">
              <a:spLocks noChangeArrowheads="1"/>
            </p:cNvSpPr>
            <p:nvPr/>
          </p:nvSpPr>
          <p:spPr bwMode="auto">
            <a:xfrm>
              <a:off x="3329" y="976"/>
              <a:ext cx="2412" cy="577"/>
            </a:xfrm>
            <a:prstGeom prst="rect">
              <a:avLst/>
            </a:prstGeom>
            <a:solidFill>
              <a:schemeClr val="tx1"/>
            </a:solidFill>
            <a:ln w="9525">
              <a:noFill/>
              <a:miter lim="800000"/>
              <a:headEnd/>
              <a:tailEnd/>
            </a:ln>
            <a:effectLst/>
          </p:spPr>
          <p:txBody>
            <a:bodyPr wrap="none">
              <a:spAutoFit/>
            </a:bodyPr>
            <a:lstStyle/>
            <a:p>
              <a:pPr algn="ctr"/>
              <a:r>
                <a:rPr lang="en-US">
                  <a:solidFill>
                    <a:schemeClr val="bg1"/>
                  </a:solidFill>
                  <a:ea typeface="MS PGothic" pitchFamily="34" charset="-128"/>
                </a:rPr>
                <a:t>PI3K </a:t>
              </a:r>
              <a:r>
                <a:rPr lang="cs-CZ">
                  <a:solidFill>
                    <a:schemeClr val="bg1"/>
                  </a:solidFill>
                  <a:ea typeface="MS PGothic" pitchFamily="34" charset="-128"/>
                </a:rPr>
                <a:t>mutace </a:t>
              </a:r>
              <a:r>
                <a:rPr lang="en-US">
                  <a:solidFill>
                    <a:schemeClr val="bg1"/>
                  </a:solidFill>
                  <a:ea typeface="MS PGothic" pitchFamily="34" charset="-128"/>
                </a:rPr>
                <a:t>(</a:t>
              </a:r>
              <a:r>
                <a:rPr lang="cs-CZ">
                  <a:solidFill>
                    <a:schemeClr val="bg1"/>
                  </a:solidFill>
                  <a:ea typeface="MS PGothic" pitchFamily="34" charset="-128"/>
                </a:rPr>
                <a:t>aktivované</a:t>
              </a:r>
              <a:r>
                <a:rPr lang="en-US">
                  <a:solidFill>
                    <a:schemeClr val="bg1"/>
                  </a:solidFill>
                  <a:ea typeface="MS PGothic" pitchFamily="34" charset="-128"/>
                </a:rPr>
                <a:t>)</a:t>
              </a:r>
            </a:p>
            <a:p>
              <a:pPr algn="ctr"/>
              <a:r>
                <a:rPr lang="cs-CZ">
                  <a:solidFill>
                    <a:schemeClr val="bg1"/>
                  </a:solidFill>
                  <a:ea typeface="MS PGothic" pitchFamily="34" charset="-128"/>
                </a:rPr>
                <a:t>nebo ztráta</a:t>
              </a:r>
              <a:r>
                <a:rPr lang="en-US">
                  <a:solidFill>
                    <a:schemeClr val="bg1"/>
                  </a:solidFill>
                  <a:ea typeface="MS PGothic" pitchFamily="34" charset="-128"/>
                </a:rPr>
                <a:t> PTEN </a:t>
              </a:r>
              <a:r>
                <a:rPr lang="cs-CZ">
                  <a:solidFill>
                    <a:schemeClr val="bg1"/>
                  </a:solidFill>
                  <a:ea typeface="MS PGothic" pitchFamily="34" charset="-128"/>
                </a:rPr>
                <a:t>mohou být        </a:t>
              </a:r>
            </a:p>
            <a:p>
              <a:pPr algn="ctr"/>
              <a:r>
                <a:rPr lang="cs-CZ">
                  <a:solidFill>
                    <a:schemeClr val="bg1"/>
                  </a:solidFill>
                  <a:ea typeface="MS PGothic" pitchFamily="34" charset="-128"/>
                </a:rPr>
                <a:t>spojeny s rezistencí na</a:t>
              </a:r>
              <a:r>
                <a:rPr lang="en-US">
                  <a:solidFill>
                    <a:schemeClr val="bg1"/>
                  </a:solidFill>
                  <a:ea typeface="MS PGothic" pitchFamily="34" charset="-128"/>
                </a:rPr>
                <a:t> trastuzumab</a:t>
              </a:r>
            </a:p>
          </p:txBody>
        </p:sp>
      </p:gr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Intracelulární </a:t>
            </a:r>
            <a:r>
              <a:rPr lang="cs-CZ" dirty="0" err="1" smtClean="0"/>
              <a:t>domÉna</a:t>
            </a:r>
            <a:r>
              <a:rPr lang="cs-CZ" dirty="0" smtClean="0"/>
              <a:t> HER - </a:t>
            </a:r>
            <a:r>
              <a:rPr lang="cs-CZ" dirty="0" err="1" smtClean="0"/>
              <a:t>lapatinib</a:t>
            </a:r>
            <a:endParaRPr lang="cs-CZ" dirty="0"/>
          </a:p>
        </p:txBody>
      </p:sp>
      <p:pic>
        <p:nvPicPr>
          <p:cNvPr id="4" name="Picture 3"/>
          <p:cNvPicPr>
            <a:picLocks noChangeAspect="1" noChangeArrowheads="1"/>
          </p:cNvPicPr>
          <p:nvPr/>
        </p:nvPicPr>
        <p:blipFill>
          <a:blip r:embed="rId2" cstate="print"/>
          <a:srcRect/>
          <a:stretch>
            <a:fillRect/>
          </a:stretch>
        </p:blipFill>
        <p:spPr>
          <a:xfrm>
            <a:off x="666750" y="1804988"/>
            <a:ext cx="7874000" cy="4581525"/>
          </a:xfrm>
          <a:prstGeom prst="rect">
            <a:avLst/>
          </a:prstGeom>
          <a:noFill/>
          <a:ln/>
        </p:spPr>
      </p:pic>
      <p:pic>
        <p:nvPicPr>
          <p:cNvPr id="5" name="Picture 3"/>
          <p:cNvPicPr>
            <a:picLocks noChangeAspect="1" noChangeArrowheads="1"/>
          </p:cNvPicPr>
          <p:nvPr/>
        </p:nvPicPr>
        <p:blipFill>
          <a:blip r:embed="rId3" cstate="print"/>
          <a:srcRect/>
          <a:stretch>
            <a:fillRect/>
          </a:stretch>
        </p:blipFill>
        <p:spPr>
          <a:xfrm>
            <a:off x="827584" y="1268760"/>
            <a:ext cx="7632848" cy="5313000"/>
          </a:xfrm>
          <a:prstGeom prst="rect">
            <a:avLst/>
          </a:prstGeom>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lapatinib_cz.wmv">
            <a:hlinkClick r:id="" action="ppaction://media"/>
          </p:cNvPr>
          <p:cNvPicPr>
            <a:picLocks noRot="1" noChangeAspect="1"/>
          </p:cNvPicPr>
          <p:nvPr>
            <a:videoFile r:link="rId1"/>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8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738938" y="4860925"/>
            <a:ext cx="1073150" cy="595313"/>
            <a:chOff x="4245" y="2883"/>
            <a:chExt cx="676" cy="375"/>
          </a:xfrm>
        </p:grpSpPr>
        <p:sp>
          <p:nvSpPr>
            <p:cNvPr id="128003" name="Line 3"/>
            <p:cNvSpPr>
              <a:spLocks noChangeShapeType="1"/>
            </p:cNvSpPr>
            <p:nvPr/>
          </p:nvSpPr>
          <p:spPr bwMode="auto">
            <a:xfrm flipH="1">
              <a:off x="4358" y="2891"/>
              <a:ext cx="0" cy="367"/>
            </a:xfrm>
            <a:prstGeom prst="line">
              <a:avLst/>
            </a:prstGeom>
            <a:noFill/>
            <a:ln w="38100">
              <a:solidFill>
                <a:schemeClr val="bg1"/>
              </a:solidFill>
              <a:round/>
              <a:headEnd/>
              <a:tailEnd type="triangle" w="med" len="med"/>
            </a:ln>
            <a:effectLst/>
          </p:spPr>
          <p:txBody>
            <a:bodyPr/>
            <a:lstStyle/>
            <a:p>
              <a:endParaRPr lang="cs-CZ"/>
            </a:p>
          </p:txBody>
        </p:sp>
        <p:sp>
          <p:nvSpPr>
            <p:cNvPr id="128004" name="Line 4"/>
            <p:cNvSpPr>
              <a:spLocks noChangeShapeType="1"/>
            </p:cNvSpPr>
            <p:nvPr/>
          </p:nvSpPr>
          <p:spPr bwMode="auto">
            <a:xfrm flipH="1">
              <a:off x="4806" y="2883"/>
              <a:ext cx="0" cy="366"/>
            </a:xfrm>
            <a:prstGeom prst="line">
              <a:avLst/>
            </a:prstGeom>
            <a:noFill/>
            <a:ln w="19050">
              <a:solidFill>
                <a:schemeClr val="tx2"/>
              </a:solidFill>
              <a:round/>
              <a:headEnd/>
              <a:tailEnd type="triangle" w="med" len="med"/>
            </a:ln>
            <a:effectLst/>
          </p:spPr>
          <p:txBody>
            <a:bodyPr/>
            <a:lstStyle/>
            <a:p>
              <a:endParaRPr lang="cs-CZ"/>
            </a:p>
          </p:txBody>
        </p:sp>
        <p:sp>
          <p:nvSpPr>
            <p:cNvPr id="128005" name="AutoShape 5"/>
            <p:cNvSpPr>
              <a:spLocks noChangeArrowheads="1"/>
            </p:cNvSpPr>
            <p:nvPr/>
          </p:nvSpPr>
          <p:spPr bwMode="auto">
            <a:xfrm rot="2700000" flipH="1">
              <a:off x="4692" y="2929"/>
              <a:ext cx="229" cy="229"/>
            </a:xfrm>
            <a:prstGeom prst="plus">
              <a:avLst>
                <a:gd name="adj" fmla="val 42083"/>
              </a:avLst>
            </a:prstGeom>
            <a:solidFill>
              <a:srgbClr val="CC0000"/>
            </a:solidFill>
            <a:ln w="9525">
              <a:solidFill>
                <a:schemeClr val="tx1"/>
              </a:solidFill>
              <a:miter lim="800000"/>
              <a:headEnd/>
              <a:tailEnd/>
            </a:ln>
            <a:effectLst/>
          </p:spPr>
          <p:txBody>
            <a:bodyPr wrap="none" anchor="ctr"/>
            <a:lstStyle/>
            <a:p>
              <a:endParaRPr lang="cs-CZ"/>
            </a:p>
          </p:txBody>
        </p:sp>
        <p:sp>
          <p:nvSpPr>
            <p:cNvPr id="128006" name="Line 6"/>
            <p:cNvSpPr>
              <a:spLocks noChangeShapeType="1"/>
            </p:cNvSpPr>
            <p:nvPr/>
          </p:nvSpPr>
          <p:spPr bwMode="auto">
            <a:xfrm flipH="1">
              <a:off x="4364" y="2883"/>
              <a:ext cx="0" cy="366"/>
            </a:xfrm>
            <a:prstGeom prst="line">
              <a:avLst/>
            </a:prstGeom>
            <a:noFill/>
            <a:ln w="19050">
              <a:solidFill>
                <a:schemeClr val="tx2"/>
              </a:solidFill>
              <a:round/>
              <a:headEnd/>
              <a:tailEnd type="triangle" w="med" len="med"/>
            </a:ln>
            <a:effectLst/>
          </p:spPr>
          <p:txBody>
            <a:bodyPr/>
            <a:lstStyle/>
            <a:p>
              <a:endParaRPr lang="cs-CZ"/>
            </a:p>
          </p:txBody>
        </p:sp>
        <p:sp>
          <p:nvSpPr>
            <p:cNvPr id="128007" name="AutoShape 7"/>
            <p:cNvSpPr>
              <a:spLocks noChangeArrowheads="1"/>
            </p:cNvSpPr>
            <p:nvPr/>
          </p:nvSpPr>
          <p:spPr bwMode="auto">
            <a:xfrm rot="2700000" flipH="1">
              <a:off x="4245" y="2937"/>
              <a:ext cx="229" cy="229"/>
            </a:xfrm>
            <a:prstGeom prst="plus">
              <a:avLst>
                <a:gd name="adj" fmla="val 42083"/>
              </a:avLst>
            </a:prstGeom>
            <a:solidFill>
              <a:srgbClr val="CC0000"/>
            </a:solidFill>
            <a:ln w="9525">
              <a:solidFill>
                <a:schemeClr val="tx1"/>
              </a:solidFill>
              <a:miter lim="800000"/>
              <a:headEnd/>
              <a:tailEnd/>
            </a:ln>
            <a:effectLst/>
          </p:spPr>
          <p:txBody>
            <a:bodyPr wrap="none" anchor="ctr"/>
            <a:lstStyle/>
            <a:p>
              <a:endParaRPr lang="cs-CZ"/>
            </a:p>
          </p:txBody>
        </p:sp>
      </p:grpSp>
      <p:sp>
        <p:nvSpPr>
          <p:cNvPr id="128008" name="Line 8"/>
          <p:cNvSpPr>
            <a:spLocks noChangeShapeType="1"/>
          </p:cNvSpPr>
          <p:nvPr/>
        </p:nvSpPr>
        <p:spPr bwMode="auto">
          <a:xfrm flipV="1">
            <a:off x="3149600" y="3881438"/>
            <a:ext cx="1311275" cy="9525"/>
          </a:xfrm>
          <a:prstGeom prst="line">
            <a:avLst/>
          </a:prstGeom>
          <a:noFill/>
          <a:ln w="19050">
            <a:solidFill>
              <a:schemeClr val="tx2"/>
            </a:solidFill>
            <a:round/>
            <a:headEnd/>
            <a:tailEnd type="triangle" w="med" len="med"/>
          </a:ln>
          <a:effectLst/>
        </p:spPr>
        <p:txBody>
          <a:bodyPr/>
          <a:lstStyle/>
          <a:p>
            <a:endParaRPr lang="cs-CZ"/>
          </a:p>
        </p:txBody>
      </p:sp>
      <p:sp>
        <p:nvSpPr>
          <p:cNvPr id="128009" name="Line 9"/>
          <p:cNvSpPr>
            <a:spLocks noChangeShapeType="1"/>
          </p:cNvSpPr>
          <p:nvPr/>
        </p:nvSpPr>
        <p:spPr bwMode="auto">
          <a:xfrm>
            <a:off x="952500" y="4906963"/>
            <a:ext cx="0" cy="203200"/>
          </a:xfrm>
          <a:prstGeom prst="line">
            <a:avLst/>
          </a:prstGeom>
          <a:noFill/>
          <a:ln w="19050">
            <a:solidFill>
              <a:schemeClr val="tx2"/>
            </a:solidFill>
            <a:round/>
            <a:headEnd/>
            <a:tailEnd type="triangle" w="med" len="med"/>
          </a:ln>
          <a:effectLst/>
        </p:spPr>
        <p:txBody>
          <a:bodyPr/>
          <a:lstStyle/>
          <a:p>
            <a:endParaRPr lang="cs-CZ"/>
          </a:p>
        </p:txBody>
      </p:sp>
      <p:sp>
        <p:nvSpPr>
          <p:cNvPr id="128010" name="Line 10"/>
          <p:cNvSpPr>
            <a:spLocks noChangeShapeType="1"/>
          </p:cNvSpPr>
          <p:nvPr/>
        </p:nvSpPr>
        <p:spPr bwMode="auto">
          <a:xfrm rot="12391678" flipV="1">
            <a:off x="1057275" y="3984625"/>
            <a:ext cx="241300" cy="538163"/>
          </a:xfrm>
          <a:prstGeom prst="line">
            <a:avLst/>
          </a:prstGeom>
          <a:noFill/>
          <a:ln w="19050">
            <a:solidFill>
              <a:schemeClr val="tx2"/>
            </a:solidFill>
            <a:round/>
            <a:headEnd/>
            <a:tailEnd type="triangle" w="med" len="med"/>
          </a:ln>
          <a:effectLst/>
        </p:spPr>
        <p:txBody>
          <a:bodyPr/>
          <a:lstStyle/>
          <a:p>
            <a:endParaRPr lang="cs-CZ"/>
          </a:p>
        </p:txBody>
      </p:sp>
      <p:sp>
        <p:nvSpPr>
          <p:cNvPr id="128011" name="Line 11"/>
          <p:cNvSpPr>
            <a:spLocks noChangeShapeType="1"/>
          </p:cNvSpPr>
          <p:nvPr/>
        </p:nvSpPr>
        <p:spPr bwMode="auto">
          <a:xfrm flipH="1">
            <a:off x="984250" y="5675313"/>
            <a:ext cx="0" cy="363537"/>
          </a:xfrm>
          <a:prstGeom prst="line">
            <a:avLst/>
          </a:prstGeom>
          <a:noFill/>
          <a:ln w="19050">
            <a:solidFill>
              <a:schemeClr val="tx2"/>
            </a:solidFill>
            <a:round/>
            <a:headEnd/>
            <a:tailEnd type="triangle" w="med" len="med"/>
          </a:ln>
          <a:effectLst/>
        </p:spPr>
        <p:txBody>
          <a:bodyPr/>
          <a:lstStyle/>
          <a:p>
            <a:endParaRPr lang="cs-CZ"/>
          </a:p>
        </p:txBody>
      </p:sp>
      <p:sp>
        <p:nvSpPr>
          <p:cNvPr id="128012" name="AutoShape 12"/>
          <p:cNvSpPr>
            <a:spLocks noChangeArrowheads="1"/>
          </p:cNvSpPr>
          <p:nvPr/>
        </p:nvSpPr>
        <p:spPr bwMode="auto">
          <a:xfrm>
            <a:off x="441325" y="5183188"/>
            <a:ext cx="1063625" cy="436562"/>
          </a:xfrm>
          <a:prstGeom prst="roundRect">
            <a:avLst>
              <a:gd name="adj" fmla="val 41319"/>
            </a:avLst>
          </a:prstGeom>
          <a:solidFill>
            <a:srgbClr val="FAD278"/>
          </a:solidFill>
          <a:ln w="9525">
            <a:noFill/>
            <a:round/>
            <a:headEnd/>
            <a:tailEnd/>
          </a:ln>
          <a:effectLst/>
        </p:spPr>
        <p:txBody>
          <a:bodyPr wrap="none" anchor="ctr"/>
          <a:lstStyle/>
          <a:p>
            <a:pPr algn="ctr"/>
            <a:r>
              <a:rPr lang="en-US" sz="1600" b="1">
                <a:solidFill>
                  <a:srgbClr val="000000"/>
                </a:solidFill>
              </a:rPr>
              <a:t>Akt</a:t>
            </a:r>
          </a:p>
        </p:txBody>
      </p:sp>
      <p:sp>
        <p:nvSpPr>
          <p:cNvPr id="128013" name="Rectangle 13"/>
          <p:cNvSpPr>
            <a:spLocks noGrp="1" noChangeArrowheads="1"/>
          </p:cNvSpPr>
          <p:nvPr>
            <p:ph type="title"/>
          </p:nvPr>
        </p:nvSpPr>
        <p:spPr/>
        <p:txBody>
          <a:bodyPr/>
          <a:lstStyle/>
          <a:p>
            <a:r>
              <a:rPr lang="en-US" dirty="0" err="1"/>
              <a:t>Lapatinib</a:t>
            </a:r>
            <a:r>
              <a:rPr lang="en-US" dirty="0"/>
              <a:t> - </a:t>
            </a:r>
            <a:r>
              <a:rPr lang="cs-CZ" dirty="0"/>
              <a:t>m</a:t>
            </a:r>
            <a:r>
              <a:rPr lang="en-US" dirty="0" err="1"/>
              <a:t>echanism</a:t>
            </a:r>
            <a:r>
              <a:rPr lang="cs-CZ" dirty="0" err="1"/>
              <a:t>us</a:t>
            </a:r>
            <a:r>
              <a:rPr lang="en-US" dirty="0"/>
              <a:t> </a:t>
            </a:r>
            <a:r>
              <a:rPr lang="cs-CZ" dirty="0"/>
              <a:t>účinku</a:t>
            </a:r>
            <a:endParaRPr lang="en-US" dirty="0"/>
          </a:p>
        </p:txBody>
      </p:sp>
      <p:pic>
        <p:nvPicPr>
          <p:cNvPr id="128014" name="Picture 14" descr="gsk-req2"/>
          <p:cNvPicPr>
            <a:picLocks noChangeAspect="1" noChangeArrowheads="1"/>
          </p:cNvPicPr>
          <p:nvPr/>
        </p:nvPicPr>
        <p:blipFill>
          <a:blip r:embed="rId3" cstate="print"/>
          <a:srcRect/>
          <a:stretch>
            <a:fillRect/>
          </a:stretch>
        </p:blipFill>
        <p:spPr bwMode="auto">
          <a:xfrm>
            <a:off x="88900" y="2132013"/>
            <a:ext cx="8848725" cy="2827337"/>
          </a:xfrm>
          <a:prstGeom prst="rect">
            <a:avLst/>
          </a:prstGeom>
          <a:noFill/>
        </p:spPr>
      </p:pic>
      <p:sp>
        <p:nvSpPr>
          <p:cNvPr id="128015" name="Line 15"/>
          <p:cNvSpPr>
            <a:spLocks noChangeShapeType="1"/>
          </p:cNvSpPr>
          <p:nvPr/>
        </p:nvSpPr>
        <p:spPr bwMode="auto">
          <a:xfrm>
            <a:off x="5675313" y="1824038"/>
            <a:ext cx="0" cy="4803775"/>
          </a:xfrm>
          <a:prstGeom prst="line">
            <a:avLst/>
          </a:prstGeom>
          <a:noFill/>
          <a:ln w="57150" cap="rnd">
            <a:solidFill>
              <a:schemeClr val="tx2"/>
            </a:solidFill>
            <a:prstDash val="sysDot"/>
            <a:round/>
            <a:headEnd/>
            <a:tailEnd/>
          </a:ln>
          <a:effectLst/>
        </p:spPr>
        <p:txBody>
          <a:bodyPr wrap="none" anchor="ctr"/>
          <a:lstStyle/>
          <a:p>
            <a:endParaRPr lang="cs-CZ"/>
          </a:p>
        </p:txBody>
      </p:sp>
      <p:sp>
        <p:nvSpPr>
          <p:cNvPr id="128016" name="Freeform 16"/>
          <p:cNvSpPr>
            <a:spLocks/>
          </p:cNvSpPr>
          <p:nvPr/>
        </p:nvSpPr>
        <p:spPr bwMode="auto">
          <a:xfrm>
            <a:off x="4692650" y="3063875"/>
            <a:ext cx="492125" cy="933450"/>
          </a:xfrm>
          <a:custGeom>
            <a:avLst/>
            <a:gdLst/>
            <a:ahLst/>
            <a:cxnLst>
              <a:cxn ang="0">
                <a:pos x="122" y="0"/>
              </a:cxn>
              <a:cxn ang="0">
                <a:pos x="130" y="74"/>
              </a:cxn>
              <a:cxn ang="0">
                <a:pos x="256" y="86"/>
              </a:cxn>
              <a:cxn ang="0">
                <a:pos x="288" y="130"/>
              </a:cxn>
              <a:cxn ang="0">
                <a:pos x="258" y="178"/>
              </a:cxn>
              <a:cxn ang="0">
                <a:pos x="42" y="184"/>
              </a:cxn>
              <a:cxn ang="0">
                <a:pos x="4" y="244"/>
              </a:cxn>
              <a:cxn ang="0">
                <a:pos x="32" y="288"/>
              </a:cxn>
              <a:cxn ang="0">
                <a:pos x="128" y="298"/>
              </a:cxn>
              <a:cxn ang="0">
                <a:pos x="276" y="300"/>
              </a:cxn>
              <a:cxn ang="0">
                <a:pos x="310" y="356"/>
              </a:cxn>
              <a:cxn ang="0">
                <a:pos x="274" y="410"/>
              </a:cxn>
              <a:cxn ang="0">
                <a:pos x="136" y="428"/>
              </a:cxn>
              <a:cxn ang="0">
                <a:pos x="124" y="588"/>
              </a:cxn>
            </a:cxnLst>
            <a:rect l="0" t="0" r="r" b="b"/>
            <a:pathLst>
              <a:path w="310" h="588">
                <a:moveTo>
                  <a:pt x="122" y="0"/>
                </a:moveTo>
                <a:cubicBezTo>
                  <a:pt x="123" y="12"/>
                  <a:pt x="108" y="60"/>
                  <a:pt x="130" y="74"/>
                </a:cubicBezTo>
                <a:cubicBezTo>
                  <a:pt x="152" y="88"/>
                  <a:pt x="230" y="77"/>
                  <a:pt x="256" y="86"/>
                </a:cubicBezTo>
                <a:cubicBezTo>
                  <a:pt x="282" y="95"/>
                  <a:pt x="288" y="115"/>
                  <a:pt x="288" y="130"/>
                </a:cubicBezTo>
                <a:cubicBezTo>
                  <a:pt x="288" y="145"/>
                  <a:pt x="299" y="169"/>
                  <a:pt x="258" y="178"/>
                </a:cubicBezTo>
                <a:cubicBezTo>
                  <a:pt x="217" y="187"/>
                  <a:pt x="84" y="173"/>
                  <a:pt x="42" y="184"/>
                </a:cubicBezTo>
                <a:cubicBezTo>
                  <a:pt x="0" y="195"/>
                  <a:pt x="6" y="227"/>
                  <a:pt x="4" y="244"/>
                </a:cubicBezTo>
                <a:cubicBezTo>
                  <a:pt x="2" y="261"/>
                  <a:pt x="11" y="279"/>
                  <a:pt x="32" y="288"/>
                </a:cubicBezTo>
                <a:cubicBezTo>
                  <a:pt x="53" y="297"/>
                  <a:pt x="87" y="296"/>
                  <a:pt x="128" y="298"/>
                </a:cubicBezTo>
                <a:cubicBezTo>
                  <a:pt x="169" y="300"/>
                  <a:pt x="246" y="290"/>
                  <a:pt x="276" y="300"/>
                </a:cubicBezTo>
                <a:cubicBezTo>
                  <a:pt x="306" y="310"/>
                  <a:pt x="310" y="338"/>
                  <a:pt x="310" y="356"/>
                </a:cubicBezTo>
                <a:cubicBezTo>
                  <a:pt x="310" y="374"/>
                  <a:pt x="303" y="398"/>
                  <a:pt x="274" y="410"/>
                </a:cubicBezTo>
                <a:cubicBezTo>
                  <a:pt x="245" y="422"/>
                  <a:pt x="161" y="399"/>
                  <a:pt x="136" y="428"/>
                </a:cubicBezTo>
                <a:cubicBezTo>
                  <a:pt x="111" y="457"/>
                  <a:pt x="126" y="555"/>
                  <a:pt x="124" y="588"/>
                </a:cubicBezTo>
              </a:path>
            </a:pathLst>
          </a:custGeom>
          <a:noFill/>
          <a:ln w="57150" cmpd="sng">
            <a:solidFill>
              <a:schemeClr val="accent1"/>
            </a:solidFill>
            <a:prstDash val="solid"/>
            <a:round/>
            <a:headEnd/>
            <a:tailEnd/>
          </a:ln>
          <a:effectLst/>
        </p:spPr>
        <p:txBody>
          <a:bodyPr/>
          <a:lstStyle/>
          <a:p>
            <a:endParaRPr lang="cs-CZ"/>
          </a:p>
        </p:txBody>
      </p:sp>
      <p:sp>
        <p:nvSpPr>
          <p:cNvPr id="128017" name="Oval 17"/>
          <p:cNvSpPr>
            <a:spLocks noChangeArrowheads="1"/>
          </p:cNvSpPr>
          <p:nvPr/>
        </p:nvSpPr>
        <p:spPr bwMode="auto">
          <a:xfrm>
            <a:off x="4530725" y="3709988"/>
            <a:ext cx="733425" cy="341312"/>
          </a:xfrm>
          <a:prstGeom prst="ellipse">
            <a:avLst/>
          </a:prstGeom>
          <a:solidFill>
            <a:srgbClr val="8CAA0A"/>
          </a:solidFill>
          <a:ln w="9525">
            <a:noFill/>
            <a:round/>
            <a:headEnd/>
            <a:tailEnd/>
          </a:ln>
          <a:effectLst/>
        </p:spPr>
        <p:txBody>
          <a:bodyPr wrap="none" anchor="ctr"/>
          <a:lstStyle/>
          <a:p>
            <a:pPr algn="ctr"/>
            <a:r>
              <a:rPr lang="en-US" sz="1400" b="1">
                <a:solidFill>
                  <a:schemeClr val="bg1"/>
                </a:solidFill>
              </a:rPr>
              <a:t>Ras</a:t>
            </a:r>
          </a:p>
        </p:txBody>
      </p:sp>
      <p:sp>
        <p:nvSpPr>
          <p:cNvPr id="128018" name="AutoShape 18"/>
          <p:cNvSpPr>
            <a:spLocks noChangeArrowheads="1"/>
          </p:cNvSpPr>
          <p:nvPr/>
        </p:nvSpPr>
        <p:spPr bwMode="auto">
          <a:xfrm>
            <a:off x="4540250" y="4468813"/>
            <a:ext cx="733425" cy="341312"/>
          </a:xfrm>
          <a:custGeom>
            <a:avLst/>
            <a:gdLst>
              <a:gd name="G0" fmla="+- 2977 0 0"/>
              <a:gd name="G1" fmla="+- 21600 0 2977"/>
              <a:gd name="G2" fmla="*/ 2977 1 2"/>
              <a:gd name="G3" fmla="+- 21600 0 G2"/>
              <a:gd name="G4" fmla="+/ 2977 21600 2"/>
              <a:gd name="G5" fmla="+/ G1 0 2"/>
              <a:gd name="G6" fmla="*/ 21600 21600 2977"/>
              <a:gd name="G7" fmla="*/ G6 1 2"/>
              <a:gd name="G8" fmla="+- 21600 0 G7"/>
              <a:gd name="G9" fmla="*/ 21600 1 2"/>
              <a:gd name="G10" fmla="+- 2977 0 G9"/>
              <a:gd name="G11" fmla="?: G10 G8 0"/>
              <a:gd name="G12" fmla="?: G10 G7 21600"/>
              <a:gd name="T0" fmla="*/ 20111 w 21600"/>
              <a:gd name="T1" fmla="*/ 10800 h 21600"/>
              <a:gd name="T2" fmla="*/ 10800 w 21600"/>
              <a:gd name="T3" fmla="*/ 21600 h 21600"/>
              <a:gd name="T4" fmla="*/ 1489 w 21600"/>
              <a:gd name="T5" fmla="*/ 10800 h 21600"/>
              <a:gd name="T6" fmla="*/ 10800 w 21600"/>
              <a:gd name="T7" fmla="*/ 0 h 21600"/>
              <a:gd name="T8" fmla="*/ 3289 w 21600"/>
              <a:gd name="T9" fmla="*/ 3289 h 21600"/>
              <a:gd name="T10" fmla="*/ 18311 w 21600"/>
              <a:gd name="T11" fmla="*/ 18311 h 21600"/>
            </a:gdLst>
            <a:ahLst/>
            <a:cxnLst>
              <a:cxn ang="0">
                <a:pos x="T0" y="T1"/>
              </a:cxn>
              <a:cxn ang="0">
                <a:pos x="T2" y="T3"/>
              </a:cxn>
              <a:cxn ang="0">
                <a:pos x="T4" y="T5"/>
              </a:cxn>
              <a:cxn ang="0">
                <a:pos x="T6" y="T7"/>
              </a:cxn>
            </a:cxnLst>
            <a:rect l="T8" t="T9" r="T10" b="T11"/>
            <a:pathLst>
              <a:path w="21600" h="21600">
                <a:moveTo>
                  <a:pt x="0" y="0"/>
                </a:moveTo>
                <a:lnTo>
                  <a:pt x="2977" y="21600"/>
                </a:lnTo>
                <a:lnTo>
                  <a:pt x="18623" y="21600"/>
                </a:lnTo>
                <a:lnTo>
                  <a:pt x="21600" y="0"/>
                </a:lnTo>
                <a:close/>
              </a:path>
            </a:pathLst>
          </a:custGeom>
          <a:solidFill>
            <a:schemeClr val="accent1"/>
          </a:solidFill>
          <a:ln w="9525">
            <a:noFill/>
            <a:miter lim="800000"/>
            <a:headEnd/>
            <a:tailEnd/>
          </a:ln>
          <a:effectLst/>
        </p:spPr>
        <p:txBody>
          <a:bodyPr wrap="none" anchor="ctr"/>
          <a:lstStyle/>
          <a:p>
            <a:pPr algn="ctr"/>
            <a:r>
              <a:rPr lang="en-US" sz="1400" b="1">
                <a:solidFill>
                  <a:schemeClr val="bg1"/>
                </a:solidFill>
              </a:rPr>
              <a:t>Raf</a:t>
            </a:r>
          </a:p>
        </p:txBody>
      </p:sp>
      <p:sp>
        <p:nvSpPr>
          <p:cNvPr id="128019" name="Line 19"/>
          <p:cNvSpPr>
            <a:spLocks noChangeShapeType="1"/>
          </p:cNvSpPr>
          <p:nvPr/>
        </p:nvSpPr>
        <p:spPr bwMode="auto">
          <a:xfrm>
            <a:off x="4906963" y="4868863"/>
            <a:ext cx="1587" cy="225425"/>
          </a:xfrm>
          <a:prstGeom prst="line">
            <a:avLst/>
          </a:prstGeom>
          <a:noFill/>
          <a:ln w="19050">
            <a:solidFill>
              <a:schemeClr val="tx2"/>
            </a:solidFill>
            <a:round/>
            <a:headEnd/>
            <a:tailEnd type="triangle" w="med" len="med"/>
          </a:ln>
          <a:effectLst/>
        </p:spPr>
        <p:txBody>
          <a:bodyPr/>
          <a:lstStyle/>
          <a:p>
            <a:endParaRPr lang="cs-CZ"/>
          </a:p>
        </p:txBody>
      </p:sp>
      <p:sp>
        <p:nvSpPr>
          <p:cNvPr id="128020" name="AutoShape 20"/>
          <p:cNvSpPr>
            <a:spLocks noChangeArrowheads="1"/>
          </p:cNvSpPr>
          <p:nvPr/>
        </p:nvSpPr>
        <p:spPr bwMode="auto">
          <a:xfrm>
            <a:off x="4538663" y="5140325"/>
            <a:ext cx="733425" cy="339725"/>
          </a:xfrm>
          <a:prstGeom prst="plus">
            <a:avLst>
              <a:gd name="adj" fmla="val 15625"/>
            </a:avLst>
          </a:prstGeom>
          <a:solidFill>
            <a:srgbClr val="8CAA0A"/>
          </a:solidFill>
          <a:ln w="9525">
            <a:noFill/>
            <a:miter lim="800000"/>
            <a:headEnd/>
            <a:tailEnd/>
          </a:ln>
          <a:effectLst/>
        </p:spPr>
        <p:txBody>
          <a:bodyPr wrap="none" anchor="ctr"/>
          <a:lstStyle/>
          <a:p>
            <a:pPr algn="ctr"/>
            <a:r>
              <a:rPr lang="en-US" sz="1400" b="1">
                <a:solidFill>
                  <a:schemeClr val="bg1"/>
                </a:solidFill>
              </a:rPr>
              <a:t>MAPK</a:t>
            </a:r>
          </a:p>
        </p:txBody>
      </p:sp>
      <p:sp>
        <p:nvSpPr>
          <p:cNvPr id="128021" name="Oval 21"/>
          <p:cNvSpPr>
            <a:spLocks noChangeArrowheads="1"/>
          </p:cNvSpPr>
          <p:nvPr/>
        </p:nvSpPr>
        <p:spPr bwMode="auto">
          <a:xfrm>
            <a:off x="4371975" y="5341938"/>
            <a:ext cx="254000" cy="260350"/>
          </a:xfrm>
          <a:prstGeom prst="ellipse">
            <a:avLst/>
          </a:prstGeom>
          <a:solidFill>
            <a:schemeClr val="tx2"/>
          </a:solidFill>
          <a:ln w="9525">
            <a:noFill/>
            <a:round/>
            <a:headEnd/>
            <a:tailEnd/>
          </a:ln>
          <a:effectLst/>
        </p:spPr>
        <p:txBody>
          <a:bodyPr wrap="none" anchor="ctr"/>
          <a:lstStyle/>
          <a:p>
            <a:pPr algn="ctr"/>
            <a:r>
              <a:rPr lang="en-US" sz="1600" b="1">
                <a:solidFill>
                  <a:schemeClr val="bg1"/>
                </a:solidFill>
              </a:rPr>
              <a:t>P</a:t>
            </a:r>
          </a:p>
        </p:txBody>
      </p:sp>
      <p:sp>
        <p:nvSpPr>
          <p:cNvPr id="128022" name="Line 22"/>
          <p:cNvSpPr>
            <a:spLocks noChangeShapeType="1"/>
          </p:cNvSpPr>
          <p:nvPr/>
        </p:nvSpPr>
        <p:spPr bwMode="auto">
          <a:xfrm>
            <a:off x="4906963" y="4202113"/>
            <a:ext cx="1587" cy="225425"/>
          </a:xfrm>
          <a:prstGeom prst="line">
            <a:avLst/>
          </a:prstGeom>
          <a:noFill/>
          <a:ln w="19050">
            <a:solidFill>
              <a:schemeClr val="tx2"/>
            </a:solidFill>
            <a:round/>
            <a:headEnd/>
            <a:tailEnd type="triangle" w="med" len="med"/>
          </a:ln>
          <a:effectLst/>
        </p:spPr>
        <p:txBody>
          <a:bodyPr/>
          <a:lstStyle/>
          <a:p>
            <a:endParaRPr lang="cs-CZ"/>
          </a:p>
        </p:txBody>
      </p:sp>
      <p:sp>
        <p:nvSpPr>
          <p:cNvPr id="128023" name="AutoShape 23"/>
          <p:cNvSpPr>
            <a:spLocks noChangeArrowheads="1"/>
          </p:cNvSpPr>
          <p:nvPr/>
        </p:nvSpPr>
        <p:spPr bwMode="auto">
          <a:xfrm>
            <a:off x="3516313" y="3741738"/>
            <a:ext cx="561975" cy="277812"/>
          </a:xfrm>
          <a:prstGeom prst="octagon">
            <a:avLst>
              <a:gd name="adj" fmla="val 17014"/>
            </a:avLst>
          </a:prstGeom>
          <a:solidFill>
            <a:schemeClr val="tx2"/>
          </a:solidFill>
          <a:ln w="9525">
            <a:noFill/>
            <a:miter lim="800000"/>
            <a:headEnd/>
            <a:tailEnd/>
          </a:ln>
          <a:effectLst/>
        </p:spPr>
        <p:txBody>
          <a:bodyPr wrap="none" anchor="ctr"/>
          <a:lstStyle/>
          <a:p>
            <a:pPr algn="ctr"/>
            <a:r>
              <a:rPr lang="en-US" sz="1400" b="1">
                <a:solidFill>
                  <a:schemeClr val="bg1"/>
                </a:solidFill>
              </a:rPr>
              <a:t>Sos</a:t>
            </a:r>
          </a:p>
        </p:txBody>
      </p:sp>
      <p:sp>
        <p:nvSpPr>
          <p:cNvPr id="128024" name="AutoShape 24"/>
          <p:cNvSpPr>
            <a:spLocks noChangeArrowheads="1"/>
          </p:cNvSpPr>
          <p:nvPr/>
        </p:nvSpPr>
        <p:spPr bwMode="auto">
          <a:xfrm>
            <a:off x="2455863" y="3738563"/>
            <a:ext cx="561975" cy="282575"/>
          </a:xfrm>
          <a:prstGeom prst="roundRect">
            <a:avLst>
              <a:gd name="adj" fmla="val 50000"/>
            </a:avLst>
          </a:prstGeom>
          <a:solidFill>
            <a:schemeClr val="tx2"/>
          </a:solidFill>
          <a:ln w="9525">
            <a:noFill/>
            <a:round/>
            <a:headEnd/>
            <a:tailEnd/>
          </a:ln>
          <a:effectLst/>
        </p:spPr>
        <p:txBody>
          <a:bodyPr wrap="none" anchor="ctr"/>
          <a:lstStyle/>
          <a:p>
            <a:pPr algn="ctr"/>
            <a:r>
              <a:rPr lang="en-US" sz="1400" b="1">
                <a:solidFill>
                  <a:schemeClr val="bg1"/>
                </a:solidFill>
              </a:rPr>
              <a:t>Shc</a:t>
            </a:r>
          </a:p>
        </p:txBody>
      </p:sp>
      <p:sp>
        <p:nvSpPr>
          <p:cNvPr id="128025" name="AutoShape 25"/>
          <p:cNvSpPr>
            <a:spLocks noChangeArrowheads="1"/>
          </p:cNvSpPr>
          <p:nvPr/>
        </p:nvSpPr>
        <p:spPr bwMode="auto">
          <a:xfrm>
            <a:off x="2974975" y="3738563"/>
            <a:ext cx="561975" cy="285750"/>
          </a:xfrm>
          <a:prstGeom prst="hexagon">
            <a:avLst>
              <a:gd name="adj" fmla="val 12701"/>
              <a:gd name="vf" fmla="val 115470"/>
            </a:avLst>
          </a:prstGeom>
          <a:solidFill>
            <a:schemeClr val="tx2"/>
          </a:solidFill>
          <a:ln w="9525">
            <a:noFill/>
            <a:miter lim="800000"/>
            <a:headEnd/>
            <a:tailEnd/>
          </a:ln>
          <a:effectLst/>
        </p:spPr>
        <p:txBody>
          <a:bodyPr wrap="none" anchor="ctr"/>
          <a:lstStyle/>
          <a:p>
            <a:pPr algn="ctr"/>
            <a:r>
              <a:rPr lang="en-US" sz="1400" b="1">
                <a:solidFill>
                  <a:schemeClr val="bg1"/>
                </a:solidFill>
              </a:rPr>
              <a:t>Grb2</a:t>
            </a:r>
          </a:p>
        </p:txBody>
      </p:sp>
      <p:sp>
        <p:nvSpPr>
          <p:cNvPr id="128026" name="Oval 26"/>
          <p:cNvSpPr>
            <a:spLocks noChangeArrowheads="1"/>
          </p:cNvSpPr>
          <p:nvPr/>
        </p:nvSpPr>
        <p:spPr bwMode="auto">
          <a:xfrm>
            <a:off x="1563688" y="3709988"/>
            <a:ext cx="733425" cy="341312"/>
          </a:xfrm>
          <a:prstGeom prst="ellipse">
            <a:avLst/>
          </a:prstGeom>
          <a:solidFill>
            <a:schemeClr val="tx2"/>
          </a:solidFill>
          <a:ln w="9525">
            <a:noFill/>
            <a:round/>
            <a:headEnd/>
            <a:tailEnd/>
          </a:ln>
          <a:effectLst/>
        </p:spPr>
        <p:txBody>
          <a:bodyPr wrap="none" anchor="ctr"/>
          <a:lstStyle/>
          <a:p>
            <a:pPr algn="ctr"/>
            <a:r>
              <a:rPr lang="en-US" sz="1400" b="1">
                <a:solidFill>
                  <a:schemeClr val="bg1"/>
                </a:solidFill>
              </a:rPr>
              <a:t>ATP</a:t>
            </a:r>
          </a:p>
        </p:txBody>
      </p:sp>
      <p:sp>
        <p:nvSpPr>
          <p:cNvPr id="128027" name="AutoShape 27"/>
          <p:cNvSpPr>
            <a:spLocks noChangeArrowheads="1"/>
          </p:cNvSpPr>
          <p:nvPr/>
        </p:nvSpPr>
        <p:spPr bwMode="auto">
          <a:xfrm>
            <a:off x="6254750" y="5457825"/>
            <a:ext cx="977900" cy="400050"/>
          </a:xfrm>
          <a:prstGeom prst="roundRect">
            <a:avLst>
              <a:gd name="adj" fmla="val 41319"/>
            </a:avLst>
          </a:prstGeom>
          <a:solidFill>
            <a:srgbClr val="FAD278"/>
          </a:solidFill>
          <a:ln w="9525">
            <a:noFill/>
            <a:round/>
            <a:headEnd/>
            <a:tailEnd/>
          </a:ln>
          <a:effectLst/>
        </p:spPr>
        <p:txBody>
          <a:bodyPr wrap="none" anchor="ctr"/>
          <a:lstStyle/>
          <a:p>
            <a:pPr algn="ctr"/>
            <a:r>
              <a:rPr lang="en-US" sz="1600" b="1">
                <a:solidFill>
                  <a:srgbClr val="000000"/>
                </a:solidFill>
              </a:rPr>
              <a:t>Akt</a:t>
            </a:r>
          </a:p>
        </p:txBody>
      </p:sp>
      <p:sp>
        <p:nvSpPr>
          <p:cNvPr id="128028" name="Line 28"/>
          <p:cNvSpPr>
            <a:spLocks noChangeShapeType="1"/>
          </p:cNvSpPr>
          <p:nvPr/>
        </p:nvSpPr>
        <p:spPr bwMode="auto">
          <a:xfrm flipH="1">
            <a:off x="7866063" y="5915025"/>
            <a:ext cx="0" cy="363538"/>
          </a:xfrm>
          <a:prstGeom prst="line">
            <a:avLst/>
          </a:prstGeom>
          <a:noFill/>
          <a:ln w="19050">
            <a:solidFill>
              <a:schemeClr val="tx2"/>
            </a:solidFill>
            <a:round/>
            <a:headEnd/>
            <a:tailEnd type="triangle" w="med" len="med"/>
          </a:ln>
          <a:effectLst/>
        </p:spPr>
        <p:txBody>
          <a:bodyPr/>
          <a:lstStyle/>
          <a:p>
            <a:endParaRPr lang="cs-CZ"/>
          </a:p>
        </p:txBody>
      </p:sp>
      <p:sp>
        <p:nvSpPr>
          <p:cNvPr id="128029" name="Line 29"/>
          <p:cNvSpPr>
            <a:spLocks noChangeShapeType="1"/>
          </p:cNvSpPr>
          <p:nvPr/>
        </p:nvSpPr>
        <p:spPr bwMode="auto">
          <a:xfrm flipH="1">
            <a:off x="6783388" y="5908675"/>
            <a:ext cx="0" cy="363538"/>
          </a:xfrm>
          <a:prstGeom prst="line">
            <a:avLst/>
          </a:prstGeom>
          <a:noFill/>
          <a:ln w="19050">
            <a:solidFill>
              <a:schemeClr val="tx2"/>
            </a:solidFill>
            <a:round/>
            <a:headEnd/>
            <a:tailEnd type="triangle" w="med" len="med"/>
          </a:ln>
          <a:effectLst/>
        </p:spPr>
        <p:txBody>
          <a:bodyPr/>
          <a:lstStyle/>
          <a:p>
            <a:endParaRPr lang="cs-CZ"/>
          </a:p>
        </p:txBody>
      </p:sp>
      <p:sp>
        <p:nvSpPr>
          <p:cNvPr id="128030" name="AutoShape 30"/>
          <p:cNvSpPr>
            <a:spLocks noChangeArrowheads="1"/>
          </p:cNvSpPr>
          <p:nvPr/>
        </p:nvSpPr>
        <p:spPr bwMode="auto">
          <a:xfrm rot="2700000" flipH="1">
            <a:off x="6604000" y="5857875"/>
            <a:ext cx="363538" cy="363538"/>
          </a:xfrm>
          <a:prstGeom prst="plus">
            <a:avLst>
              <a:gd name="adj" fmla="val 42083"/>
            </a:avLst>
          </a:prstGeom>
          <a:solidFill>
            <a:srgbClr val="CC0000"/>
          </a:solidFill>
          <a:ln w="9525">
            <a:solidFill>
              <a:schemeClr val="tx1"/>
            </a:solidFill>
            <a:miter lim="800000"/>
            <a:headEnd/>
            <a:tailEnd/>
          </a:ln>
          <a:effectLst/>
        </p:spPr>
        <p:txBody>
          <a:bodyPr wrap="none" anchor="ctr"/>
          <a:lstStyle/>
          <a:p>
            <a:endParaRPr lang="cs-CZ"/>
          </a:p>
        </p:txBody>
      </p:sp>
      <p:sp>
        <p:nvSpPr>
          <p:cNvPr id="128031" name="AutoShape 31"/>
          <p:cNvSpPr>
            <a:spLocks noChangeArrowheads="1"/>
          </p:cNvSpPr>
          <p:nvPr/>
        </p:nvSpPr>
        <p:spPr bwMode="auto">
          <a:xfrm rot="2700000" flipH="1">
            <a:off x="7693025" y="5886450"/>
            <a:ext cx="363538" cy="363538"/>
          </a:xfrm>
          <a:prstGeom prst="plus">
            <a:avLst>
              <a:gd name="adj" fmla="val 42083"/>
            </a:avLst>
          </a:prstGeom>
          <a:solidFill>
            <a:srgbClr val="CC0000"/>
          </a:solidFill>
          <a:ln w="9525">
            <a:solidFill>
              <a:schemeClr val="tx1"/>
            </a:solidFill>
            <a:miter lim="800000"/>
            <a:headEnd/>
            <a:tailEnd/>
          </a:ln>
          <a:effectLst/>
        </p:spPr>
        <p:txBody>
          <a:bodyPr wrap="none" anchor="ctr"/>
          <a:lstStyle/>
          <a:p>
            <a:endParaRPr lang="cs-CZ"/>
          </a:p>
        </p:txBody>
      </p:sp>
      <p:sp>
        <p:nvSpPr>
          <p:cNvPr id="128032" name="AutoShape 32"/>
          <p:cNvSpPr>
            <a:spLocks noChangeArrowheads="1"/>
          </p:cNvSpPr>
          <p:nvPr/>
        </p:nvSpPr>
        <p:spPr bwMode="auto">
          <a:xfrm>
            <a:off x="7400925" y="5468938"/>
            <a:ext cx="857250" cy="396875"/>
          </a:xfrm>
          <a:prstGeom prst="plus">
            <a:avLst>
              <a:gd name="adj" fmla="val 15625"/>
            </a:avLst>
          </a:prstGeom>
          <a:solidFill>
            <a:srgbClr val="8CAA0A"/>
          </a:solidFill>
          <a:ln w="9525">
            <a:noFill/>
            <a:miter lim="800000"/>
            <a:headEnd/>
            <a:tailEnd/>
          </a:ln>
          <a:effectLst/>
        </p:spPr>
        <p:txBody>
          <a:bodyPr wrap="none" anchor="ctr"/>
          <a:lstStyle/>
          <a:p>
            <a:pPr algn="ctr"/>
            <a:r>
              <a:rPr lang="en-US" sz="1600" b="1">
                <a:solidFill>
                  <a:schemeClr val="bg1"/>
                </a:solidFill>
              </a:rPr>
              <a:t>MAPK</a:t>
            </a:r>
          </a:p>
        </p:txBody>
      </p:sp>
      <p:sp>
        <p:nvSpPr>
          <p:cNvPr id="128033" name="AutoShape 33"/>
          <p:cNvSpPr>
            <a:spLocks noChangeArrowheads="1"/>
          </p:cNvSpPr>
          <p:nvPr/>
        </p:nvSpPr>
        <p:spPr bwMode="auto">
          <a:xfrm>
            <a:off x="563563" y="4497388"/>
            <a:ext cx="738187" cy="304800"/>
          </a:xfrm>
          <a:prstGeom prst="roundRect">
            <a:avLst>
              <a:gd name="adj" fmla="val 16667"/>
            </a:avLst>
          </a:prstGeom>
          <a:solidFill>
            <a:srgbClr val="FAD278"/>
          </a:solidFill>
          <a:ln w="9525">
            <a:noFill/>
            <a:round/>
            <a:headEnd/>
            <a:tailEnd/>
          </a:ln>
          <a:effectLst/>
        </p:spPr>
        <p:txBody>
          <a:bodyPr wrap="none" anchor="ctr"/>
          <a:lstStyle/>
          <a:p>
            <a:pPr algn="ctr"/>
            <a:r>
              <a:rPr lang="en-US" sz="1400" b="1">
                <a:solidFill>
                  <a:srgbClr val="000000"/>
                </a:solidFill>
              </a:rPr>
              <a:t>PI3K</a:t>
            </a:r>
          </a:p>
        </p:txBody>
      </p:sp>
      <p:sp>
        <p:nvSpPr>
          <p:cNvPr id="128034" name="Text Box 34"/>
          <p:cNvSpPr txBox="1">
            <a:spLocks noChangeArrowheads="1"/>
          </p:cNvSpPr>
          <p:nvPr/>
        </p:nvSpPr>
        <p:spPr bwMode="auto">
          <a:xfrm>
            <a:off x="8027988" y="3692525"/>
            <a:ext cx="1311275" cy="274638"/>
          </a:xfrm>
          <a:prstGeom prst="rect">
            <a:avLst/>
          </a:prstGeom>
          <a:noFill/>
          <a:ln w="9525" algn="ctr">
            <a:noFill/>
            <a:miter lim="800000"/>
            <a:headEnd/>
            <a:tailEnd/>
          </a:ln>
          <a:effectLst/>
        </p:spPr>
        <p:txBody>
          <a:bodyPr>
            <a:spAutoFit/>
          </a:bodyPr>
          <a:lstStyle/>
          <a:p>
            <a:r>
              <a:rPr lang="en-US" sz="1200" b="1">
                <a:solidFill>
                  <a:srgbClr val="000000"/>
                </a:solidFill>
              </a:rPr>
              <a:t>Lapatinib</a:t>
            </a:r>
          </a:p>
        </p:txBody>
      </p:sp>
      <p:sp>
        <p:nvSpPr>
          <p:cNvPr id="128035" name="Text Box 35"/>
          <p:cNvSpPr txBox="1">
            <a:spLocks noChangeArrowheads="1"/>
          </p:cNvSpPr>
          <p:nvPr/>
        </p:nvSpPr>
        <p:spPr bwMode="auto">
          <a:xfrm>
            <a:off x="6932613" y="6276975"/>
            <a:ext cx="2251075" cy="244475"/>
          </a:xfrm>
          <a:prstGeom prst="rect">
            <a:avLst/>
          </a:prstGeom>
          <a:noFill/>
          <a:ln w="9525" algn="ctr">
            <a:noFill/>
            <a:miter lim="800000"/>
            <a:headEnd/>
            <a:tailEnd/>
          </a:ln>
          <a:effectLst/>
        </p:spPr>
        <p:txBody>
          <a:bodyPr>
            <a:spAutoFit/>
          </a:bodyPr>
          <a:lstStyle/>
          <a:p>
            <a:pPr algn="ctr" eaLnBrk="0" hangingPunct="0"/>
            <a:r>
              <a:rPr lang="cs-CZ" sz="1000" b="1">
                <a:solidFill>
                  <a:srgbClr val="000000"/>
                </a:solidFill>
              </a:rPr>
              <a:t>proliferace</a:t>
            </a:r>
            <a:endParaRPr lang="en-US" sz="1000" b="1">
              <a:solidFill>
                <a:srgbClr val="000000"/>
              </a:solidFill>
            </a:endParaRPr>
          </a:p>
        </p:txBody>
      </p:sp>
      <p:sp>
        <p:nvSpPr>
          <p:cNvPr id="128036" name="Text Box 36"/>
          <p:cNvSpPr txBox="1">
            <a:spLocks noChangeArrowheads="1"/>
          </p:cNvSpPr>
          <p:nvPr/>
        </p:nvSpPr>
        <p:spPr bwMode="auto">
          <a:xfrm>
            <a:off x="5795963" y="6237288"/>
            <a:ext cx="1724025" cy="244475"/>
          </a:xfrm>
          <a:prstGeom prst="rect">
            <a:avLst/>
          </a:prstGeom>
          <a:noFill/>
          <a:ln w="9525" algn="ctr">
            <a:noFill/>
            <a:miter lim="800000"/>
            <a:headEnd/>
            <a:tailEnd/>
          </a:ln>
          <a:effectLst/>
        </p:spPr>
        <p:txBody>
          <a:bodyPr>
            <a:spAutoFit/>
          </a:bodyPr>
          <a:lstStyle/>
          <a:p>
            <a:pPr algn="ctr" eaLnBrk="0" hangingPunct="0"/>
            <a:r>
              <a:rPr lang="cs-CZ" sz="1000" b="1">
                <a:solidFill>
                  <a:srgbClr val="000000"/>
                </a:solidFill>
              </a:rPr>
              <a:t>přežívání buněk</a:t>
            </a:r>
            <a:endParaRPr lang="en-US" sz="1000" b="1">
              <a:solidFill>
                <a:srgbClr val="000000"/>
              </a:solidFill>
            </a:endParaRPr>
          </a:p>
        </p:txBody>
      </p:sp>
      <p:sp>
        <p:nvSpPr>
          <p:cNvPr id="128037" name="Text Box 37"/>
          <p:cNvSpPr txBox="1">
            <a:spLocks noChangeArrowheads="1"/>
          </p:cNvSpPr>
          <p:nvPr/>
        </p:nvSpPr>
        <p:spPr bwMode="auto">
          <a:xfrm>
            <a:off x="693738" y="1789113"/>
            <a:ext cx="3614737" cy="336550"/>
          </a:xfrm>
          <a:prstGeom prst="rect">
            <a:avLst/>
          </a:prstGeom>
          <a:noFill/>
          <a:ln w="9525" algn="ctr">
            <a:noFill/>
            <a:miter lim="800000"/>
            <a:headEnd/>
            <a:tailEnd/>
          </a:ln>
          <a:effectLst/>
        </p:spPr>
        <p:txBody>
          <a:bodyPr>
            <a:spAutoFit/>
          </a:bodyPr>
          <a:lstStyle/>
          <a:p>
            <a:pPr algn="ctr" eaLnBrk="0" hangingPunct="0"/>
            <a:r>
              <a:rPr lang="cs-CZ" sz="1600" b="1">
                <a:solidFill>
                  <a:srgbClr val="000000"/>
                </a:solidFill>
              </a:rPr>
              <a:t>normální aktivace pomocí</a:t>
            </a:r>
            <a:r>
              <a:rPr lang="en-US" sz="1600" b="1">
                <a:solidFill>
                  <a:srgbClr val="000000"/>
                </a:solidFill>
              </a:rPr>
              <a:t> ATP</a:t>
            </a:r>
          </a:p>
        </p:txBody>
      </p:sp>
      <p:sp>
        <p:nvSpPr>
          <p:cNvPr id="128038" name="Text Box 38"/>
          <p:cNvSpPr txBox="1">
            <a:spLocks noChangeArrowheads="1"/>
          </p:cNvSpPr>
          <p:nvPr/>
        </p:nvSpPr>
        <p:spPr bwMode="auto">
          <a:xfrm>
            <a:off x="5691188" y="1789113"/>
            <a:ext cx="3429000" cy="336550"/>
          </a:xfrm>
          <a:prstGeom prst="rect">
            <a:avLst/>
          </a:prstGeom>
          <a:noFill/>
          <a:ln w="9525" algn="ctr">
            <a:noFill/>
            <a:miter lim="800000"/>
            <a:headEnd/>
            <a:tailEnd/>
          </a:ln>
          <a:effectLst/>
        </p:spPr>
        <p:txBody>
          <a:bodyPr>
            <a:spAutoFit/>
          </a:bodyPr>
          <a:lstStyle/>
          <a:p>
            <a:pPr algn="ctr" eaLnBrk="0" hangingPunct="0"/>
            <a:r>
              <a:rPr lang="cs-CZ" sz="1600" b="1">
                <a:solidFill>
                  <a:srgbClr val="000000"/>
                </a:solidFill>
              </a:rPr>
              <a:t>blokáda</a:t>
            </a:r>
            <a:r>
              <a:rPr lang="en-US" sz="1600" b="1">
                <a:solidFill>
                  <a:srgbClr val="000000"/>
                </a:solidFill>
              </a:rPr>
              <a:t> lapatinib</a:t>
            </a:r>
            <a:r>
              <a:rPr lang="cs-CZ" sz="1600" b="1">
                <a:solidFill>
                  <a:srgbClr val="000000"/>
                </a:solidFill>
              </a:rPr>
              <a:t>em</a:t>
            </a:r>
            <a:endParaRPr lang="en-US" sz="1600" b="1">
              <a:solidFill>
                <a:srgbClr val="000000"/>
              </a:solidFill>
            </a:endParaRPr>
          </a:p>
        </p:txBody>
      </p:sp>
      <p:sp>
        <p:nvSpPr>
          <p:cNvPr id="128039" name="Text Box 39"/>
          <p:cNvSpPr txBox="1">
            <a:spLocks noChangeArrowheads="1"/>
          </p:cNvSpPr>
          <p:nvPr/>
        </p:nvSpPr>
        <p:spPr bwMode="auto">
          <a:xfrm>
            <a:off x="-460375" y="6137275"/>
            <a:ext cx="2889250" cy="396875"/>
          </a:xfrm>
          <a:prstGeom prst="rect">
            <a:avLst/>
          </a:prstGeom>
          <a:noFill/>
          <a:ln w="9525" algn="ctr">
            <a:noFill/>
            <a:miter lim="800000"/>
            <a:headEnd/>
            <a:tailEnd/>
          </a:ln>
          <a:effectLst/>
        </p:spPr>
        <p:txBody>
          <a:bodyPr>
            <a:spAutoFit/>
          </a:bodyPr>
          <a:lstStyle/>
          <a:p>
            <a:pPr algn="ctr" eaLnBrk="0" hangingPunct="0"/>
            <a:r>
              <a:rPr lang="cs-CZ" sz="1000" b="1">
                <a:solidFill>
                  <a:srgbClr val="000000"/>
                </a:solidFill>
              </a:rPr>
              <a:t>přežívání buněk</a:t>
            </a:r>
            <a:endParaRPr lang="en-US" sz="1000" b="1">
              <a:solidFill>
                <a:srgbClr val="000000"/>
              </a:solidFill>
            </a:endParaRPr>
          </a:p>
          <a:p>
            <a:pPr algn="ctr" eaLnBrk="0" hangingPunct="0"/>
            <a:endParaRPr lang="en-US" sz="1000" b="1">
              <a:solidFill>
                <a:srgbClr val="000000"/>
              </a:solidFill>
            </a:endParaRPr>
          </a:p>
        </p:txBody>
      </p:sp>
      <p:sp>
        <p:nvSpPr>
          <p:cNvPr id="128040" name="Text Box 40"/>
          <p:cNvSpPr txBox="1">
            <a:spLocks noChangeArrowheads="1"/>
          </p:cNvSpPr>
          <p:nvPr/>
        </p:nvSpPr>
        <p:spPr bwMode="auto">
          <a:xfrm>
            <a:off x="3616325" y="6137275"/>
            <a:ext cx="2562225" cy="244475"/>
          </a:xfrm>
          <a:prstGeom prst="rect">
            <a:avLst/>
          </a:prstGeom>
          <a:noFill/>
          <a:ln w="9525" algn="ctr">
            <a:noFill/>
            <a:miter lim="800000"/>
            <a:headEnd/>
            <a:tailEnd/>
          </a:ln>
          <a:effectLst/>
        </p:spPr>
        <p:txBody>
          <a:bodyPr>
            <a:spAutoFit/>
          </a:bodyPr>
          <a:lstStyle/>
          <a:p>
            <a:pPr algn="ctr" eaLnBrk="0" hangingPunct="0"/>
            <a:r>
              <a:rPr lang="cs-CZ" sz="1000" b="1">
                <a:solidFill>
                  <a:srgbClr val="000000"/>
                </a:solidFill>
              </a:rPr>
              <a:t>proliferace</a:t>
            </a:r>
            <a:endParaRPr lang="en-US" sz="1000" b="1">
              <a:solidFill>
                <a:srgbClr val="000000"/>
              </a:solidFill>
            </a:endParaRPr>
          </a:p>
        </p:txBody>
      </p:sp>
      <p:sp>
        <p:nvSpPr>
          <p:cNvPr id="128041" name="Line 41"/>
          <p:cNvSpPr>
            <a:spLocks noChangeShapeType="1"/>
          </p:cNvSpPr>
          <p:nvPr/>
        </p:nvSpPr>
        <p:spPr bwMode="auto">
          <a:xfrm flipH="1">
            <a:off x="4903788" y="5545138"/>
            <a:ext cx="0" cy="493712"/>
          </a:xfrm>
          <a:prstGeom prst="line">
            <a:avLst/>
          </a:prstGeom>
          <a:noFill/>
          <a:ln w="19050">
            <a:solidFill>
              <a:schemeClr val="tx2"/>
            </a:solidFill>
            <a:round/>
            <a:headEnd/>
            <a:tailEnd type="triangle" w="med" len="med"/>
          </a:ln>
          <a:effectLst/>
        </p:spPr>
        <p:txBody>
          <a:bodyPr/>
          <a:lstStyle/>
          <a:p>
            <a:endParaRPr lang="cs-CZ"/>
          </a:p>
        </p:txBody>
      </p:sp>
      <p:sp>
        <p:nvSpPr>
          <p:cNvPr id="128042" name="Line 42"/>
          <p:cNvSpPr>
            <a:spLocks noChangeShapeType="1"/>
          </p:cNvSpPr>
          <p:nvPr/>
        </p:nvSpPr>
        <p:spPr bwMode="auto">
          <a:xfrm>
            <a:off x="7497763" y="3825875"/>
            <a:ext cx="581025" cy="0"/>
          </a:xfrm>
          <a:prstGeom prst="line">
            <a:avLst/>
          </a:prstGeom>
          <a:noFill/>
          <a:ln w="9525">
            <a:solidFill>
              <a:schemeClr val="bg1"/>
            </a:solidFill>
            <a:round/>
            <a:headEnd/>
            <a:tailEnd/>
          </a:ln>
          <a:effectLst/>
        </p:spPr>
        <p:txBody>
          <a:bodyPr/>
          <a:lstStyle/>
          <a:p>
            <a:endParaRPr lang="cs-CZ"/>
          </a:p>
        </p:txBody>
      </p:sp>
      <p:sp>
        <p:nvSpPr>
          <p:cNvPr id="128043" name="Text Box 43"/>
          <p:cNvSpPr txBox="1">
            <a:spLocks noChangeArrowheads="1"/>
          </p:cNvSpPr>
          <p:nvPr/>
        </p:nvSpPr>
        <p:spPr bwMode="auto">
          <a:xfrm>
            <a:off x="484188" y="6524625"/>
            <a:ext cx="8108950" cy="336550"/>
          </a:xfrm>
          <a:prstGeom prst="rect">
            <a:avLst/>
          </a:prstGeom>
          <a:noFill/>
          <a:ln w="9525" algn="ctr">
            <a:noFill/>
            <a:miter lim="800000"/>
            <a:headEnd/>
            <a:tailEnd/>
          </a:ln>
          <a:effectLst/>
        </p:spPr>
        <p:txBody>
          <a:bodyPr>
            <a:spAutoFit/>
          </a:bodyPr>
          <a:lstStyle/>
          <a:p>
            <a:pPr eaLnBrk="0" hangingPunct="0"/>
            <a:r>
              <a:rPr lang="en-US" sz="800">
                <a:solidFill>
                  <a:srgbClr val="000000"/>
                </a:solidFill>
              </a:rPr>
              <a:t>Xia W, et al. Oncogene 2002;21:6255-63.</a:t>
            </a:r>
          </a:p>
          <a:p>
            <a:pPr eaLnBrk="0" hangingPunct="0"/>
            <a:r>
              <a:rPr lang="en-US" sz="800">
                <a:solidFill>
                  <a:srgbClr val="000000"/>
                </a:solidFill>
              </a:rPr>
              <a:t>Rusnak DW, et al. Mol Cancer Ther 2001;1:85-94.</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228600"/>
            <a:ext cx="8229600" cy="1472208"/>
          </a:xfrm>
        </p:spPr>
        <p:txBody>
          <a:bodyPr>
            <a:noAutofit/>
          </a:bodyPr>
          <a:lstStyle/>
          <a:p>
            <a:r>
              <a:rPr lang="cs-CZ" sz="3600" dirty="0" smtClean="0"/>
              <a:t>Efektivita terapie, zklamání biologické </a:t>
            </a:r>
            <a:r>
              <a:rPr lang="cs-CZ" sz="3600" dirty="0" err="1" smtClean="0"/>
              <a:t>anti</a:t>
            </a:r>
            <a:r>
              <a:rPr lang="cs-CZ" sz="3600" dirty="0" smtClean="0"/>
              <a:t> HER  terapie ?</a:t>
            </a:r>
            <a:endParaRPr lang="en-GB" sz="3600" dirty="0"/>
          </a:p>
        </p:txBody>
      </p:sp>
      <p:sp>
        <p:nvSpPr>
          <p:cNvPr id="11" name="Content Placeholder 10"/>
          <p:cNvSpPr>
            <a:spLocks noGrp="1"/>
          </p:cNvSpPr>
          <p:nvPr>
            <p:ph idx="1"/>
          </p:nvPr>
        </p:nvSpPr>
        <p:spPr/>
        <p:txBody>
          <a:bodyPr>
            <a:normAutofit lnSpcReduction="10000"/>
          </a:bodyPr>
          <a:lstStyle/>
          <a:p>
            <a:endParaRPr lang="cs-CZ" dirty="0" smtClean="0"/>
          </a:p>
          <a:p>
            <a:pPr algn="just">
              <a:buFont typeface="Wingdings" pitchFamily="2" charset="2"/>
              <a:buChar char="§"/>
            </a:pPr>
            <a:r>
              <a:rPr lang="cs-CZ" dirty="0" smtClean="0"/>
              <a:t>20-</a:t>
            </a:r>
            <a:r>
              <a:rPr lang="es-ES" dirty="0" smtClean="0"/>
              <a:t>25</a:t>
            </a:r>
            <a:r>
              <a:rPr lang="cs-CZ" dirty="0" smtClean="0"/>
              <a:t> </a:t>
            </a:r>
            <a:r>
              <a:rPr lang="es-ES" dirty="0" smtClean="0"/>
              <a:t>% </a:t>
            </a:r>
            <a:r>
              <a:rPr lang="cs-CZ" dirty="0" smtClean="0"/>
              <a:t>pacientů s adjuvantně podaným </a:t>
            </a:r>
            <a:r>
              <a:rPr lang="cs-CZ" dirty="0" err="1" smtClean="0"/>
              <a:t>trastuzumabem</a:t>
            </a:r>
            <a:r>
              <a:rPr lang="cs-CZ" dirty="0" smtClean="0"/>
              <a:t> </a:t>
            </a:r>
            <a:r>
              <a:rPr lang="es-ES" dirty="0" smtClean="0"/>
              <a:t> </a:t>
            </a:r>
            <a:r>
              <a:rPr lang="cs-CZ" dirty="0" err="1" smtClean="0"/>
              <a:t>relabuje</a:t>
            </a:r>
            <a:r>
              <a:rPr lang="cs-CZ" dirty="0" smtClean="0"/>
              <a:t> v průběhu</a:t>
            </a:r>
            <a:r>
              <a:rPr lang="es-ES" dirty="0" smtClean="0"/>
              <a:t> 5 </a:t>
            </a:r>
            <a:r>
              <a:rPr lang="cs-CZ" dirty="0" smtClean="0"/>
              <a:t>let</a:t>
            </a:r>
            <a:r>
              <a:rPr lang="es-ES" baseline="30000" dirty="0" smtClean="0"/>
              <a:t>1</a:t>
            </a:r>
          </a:p>
          <a:p>
            <a:pPr algn="just"/>
            <a:endParaRPr lang="cs-CZ" dirty="0" smtClean="0"/>
          </a:p>
          <a:p>
            <a:pPr algn="just">
              <a:buFont typeface="Wingdings" pitchFamily="2" charset="2"/>
              <a:buChar char="§"/>
            </a:pPr>
            <a:r>
              <a:rPr lang="cs-CZ" dirty="0" smtClean="0"/>
              <a:t>většina pacientek s </a:t>
            </a:r>
            <a:r>
              <a:rPr lang="es-ES" dirty="0" smtClean="0"/>
              <a:t>HER2-</a:t>
            </a:r>
            <a:r>
              <a:rPr lang="cs-CZ" dirty="0" smtClean="0"/>
              <a:t>pozitivním, </a:t>
            </a:r>
            <a:r>
              <a:rPr lang="es-ES" dirty="0" smtClean="0"/>
              <a:t>pokročilý</a:t>
            </a:r>
            <a:r>
              <a:rPr lang="cs-CZ" dirty="0" smtClean="0"/>
              <a:t>m</a:t>
            </a:r>
            <a:r>
              <a:rPr lang="es-ES" dirty="0" smtClean="0"/>
              <a:t> </a:t>
            </a:r>
            <a:r>
              <a:rPr lang="cs-CZ" dirty="0" smtClean="0"/>
              <a:t>karcinomem </a:t>
            </a:r>
            <a:r>
              <a:rPr lang="es-ES" dirty="0" smtClean="0"/>
              <a:t>prsu </a:t>
            </a:r>
            <a:r>
              <a:rPr lang="cs-CZ" dirty="0" smtClean="0"/>
              <a:t>během</a:t>
            </a:r>
            <a:r>
              <a:rPr lang="es-ES" dirty="0" smtClean="0"/>
              <a:t> chemoterapie a </a:t>
            </a:r>
            <a:r>
              <a:rPr lang="cs-CZ" dirty="0" smtClean="0"/>
              <a:t>léčby </a:t>
            </a:r>
            <a:r>
              <a:rPr lang="es-ES" dirty="0" smtClean="0"/>
              <a:t>trastuzumab</a:t>
            </a:r>
            <a:r>
              <a:rPr lang="cs-CZ" dirty="0" err="1" smtClean="0"/>
              <a:t>em</a:t>
            </a:r>
            <a:r>
              <a:rPr lang="es-ES" dirty="0" smtClean="0"/>
              <a:t> </a:t>
            </a:r>
            <a:r>
              <a:rPr lang="cs-CZ" dirty="0" err="1" smtClean="0"/>
              <a:t>progreduje</a:t>
            </a:r>
            <a:r>
              <a:rPr lang="cs-CZ" dirty="0" smtClean="0"/>
              <a:t> do</a:t>
            </a:r>
            <a:r>
              <a:rPr lang="es-ES" dirty="0" smtClean="0"/>
              <a:t> 18 měsíc</a:t>
            </a:r>
            <a:r>
              <a:rPr lang="cs-CZ" dirty="0" smtClean="0"/>
              <a:t>ů</a:t>
            </a:r>
            <a:r>
              <a:rPr lang="es-ES" baseline="30000" dirty="0" smtClean="0"/>
              <a:t>2</a:t>
            </a:r>
          </a:p>
          <a:p>
            <a:endParaRPr lang="es-ES" baseline="30000" dirty="0" smtClean="0"/>
          </a:p>
          <a:p>
            <a:endParaRPr lang="es-ES" dirty="0" smtClean="0"/>
          </a:p>
          <a:p>
            <a:endParaRPr lang="en-GB" dirty="0"/>
          </a:p>
        </p:txBody>
      </p:sp>
      <p:sp>
        <p:nvSpPr>
          <p:cNvPr id="9" name="Text Placeholder 8"/>
          <p:cNvSpPr>
            <a:spLocks noGrp="1"/>
          </p:cNvSpPr>
          <p:nvPr>
            <p:ph type="body" sz="quarter" idx="13"/>
          </p:nvPr>
        </p:nvSpPr>
        <p:spPr>
          <a:xfrm>
            <a:off x="457200" y="6021288"/>
            <a:ext cx="5122912" cy="576064"/>
          </a:xfrm>
        </p:spPr>
        <p:txBody>
          <a:bodyPr>
            <a:normAutofit fontScale="85000" lnSpcReduction="20000"/>
          </a:bodyPr>
          <a:lstStyle/>
          <a:p>
            <a:pPr marL="0"/>
            <a:r>
              <a:rPr lang="en-GB" dirty="0" smtClean="0"/>
              <a:t>1. Mo</a:t>
            </a:r>
            <a:r>
              <a:rPr lang="cs-CZ" dirty="0" smtClean="0"/>
              <a:t>r</a:t>
            </a:r>
            <a:r>
              <a:rPr lang="en-GB" dirty="0" err="1" smtClean="0"/>
              <a:t>eno-Aspitia</a:t>
            </a:r>
            <a:r>
              <a:rPr lang="en-GB" dirty="0" smtClean="0"/>
              <a:t> et al. </a:t>
            </a:r>
            <a:r>
              <a:rPr lang="cs-CZ" dirty="0" smtClean="0"/>
              <a:t>Breast Carcinoma</a:t>
            </a:r>
            <a:r>
              <a:rPr lang="en-GB" dirty="0" smtClean="0"/>
              <a:t> Res 2013;138:427–435; </a:t>
            </a:r>
            <a:r>
              <a:rPr lang="cs-CZ" dirty="0" smtClean="0"/>
              <a:t>                                                                                                                                     </a:t>
            </a:r>
            <a:r>
              <a:rPr lang="en-GB" dirty="0" smtClean="0"/>
              <a:t>2. </a:t>
            </a:r>
            <a:r>
              <a:rPr lang="en-GB" dirty="0" err="1" smtClean="0"/>
              <a:t>Wardley</a:t>
            </a:r>
            <a:r>
              <a:rPr lang="en-GB" dirty="0" smtClean="0"/>
              <a:t> et al. J </a:t>
            </a:r>
            <a:r>
              <a:rPr lang="en-GB" dirty="0" err="1" smtClean="0"/>
              <a:t>Clin</a:t>
            </a:r>
            <a:r>
              <a:rPr lang="en-GB" dirty="0" smtClean="0"/>
              <a:t> </a:t>
            </a:r>
            <a:r>
              <a:rPr lang="en-GB" dirty="0" err="1" smtClean="0"/>
              <a:t>Oncol</a:t>
            </a:r>
            <a:r>
              <a:rPr lang="en-GB" dirty="0" smtClean="0"/>
              <a:t> 2010;28:976–983; 3. </a:t>
            </a:r>
            <a:r>
              <a:rPr lang="cs-CZ" dirty="0" smtClean="0"/>
              <a:t>                                                                                                                                                                 3. </a:t>
            </a:r>
            <a:r>
              <a:rPr lang="en-GB" dirty="0" err="1" smtClean="0"/>
              <a:t>Nahta</a:t>
            </a:r>
            <a:r>
              <a:rPr lang="en-GB" dirty="0" smtClean="0"/>
              <a:t> et al. </a:t>
            </a:r>
            <a:r>
              <a:rPr lang="cs-CZ" dirty="0" smtClean="0"/>
              <a:t>Breast Carcinoma</a:t>
            </a:r>
            <a:r>
              <a:rPr lang="en-GB" dirty="0" smtClean="0"/>
              <a:t> Res </a:t>
            </a:r>
            <a:r>
              <a:rPr lang="cs-CZ" dirty="0" smtClean="0"/>
              <a:t> </a:t>
            </a:r>
            <a:r>
              <a:rPr lang="en-GB" dirty="0" smtClean="0"/>
              <a:t>2006;8:215; 4, Harris et al. </a:t>
            </a:r>
            <a:r>
              <a:rPr lang="cs-CZ" dirty="0" smtClean="0"/>
              <a:t>Breast Carcinoma</a:t>
            </a:r>
            <a:r>
              <a:rPr lang="en-GB" dirty="0" smtClean="0"/>
              <a:t> Res 2007;13:1198–1207.</a:t>
            </a:r>
          </a:p>
        </p:txBody>
      </p:sp>
      <p:sp>
        <p:nvSpPr>
          <p:cNvPr id="17" name="Text Placeholder 16"/>
          <p:cNvSpPr>
            <a:spLocks noGrp="1"/>
          </p:cNvSpPr>
          <p:nvPr>
            <p:ph type="body" sz="quarter" idx="14"/>
          </p:nvPr>
        </p:nvSpPr>
        <p:spPr/>
        <p:txBody>
          <a:bodyPr/>
          <a:lstStyle/>
          <a:p>
            <a:endParaRPr lang="en-GB" dirty="0" smtClean="0"/>
          </a:p>
          <a:p>
            <a:endParaRPr lang="en-GB" dirty="0" smtClean="0"/>
          </a:p>
        </p:txBody>
      </p:sp>
    </p:spTree>
    <p:extLst>
      <p:ext uri="{BB962C8B-B14F-4D97-AF65-F5344CB8AC3E}">
        <p14:creationId xmlns:p14="http://schemas.microsoft.com/office/powerpoint/2010/main" xmlns="" val="13595164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p:txBody>
          <a:bodyPr/>
          <a:lstStyle/>
          <a:p>
            <a:r>
              <a:rPr lang="cs-CZ" dirty="0" smtClean="0"/>
              <a:t>Jak dál ? Duální blokáda ?</a:t>
            </a:r>
            <a:endParaRPr lang="cs-CZ" dirty="0"/>
          </a:p>
        </p:txBody>
      </p:sp>
      <p:sp>
        <p:nvSpPr>
          <p:cNvPr id="7" name="Zástupný symbol pro obsah 6"/>
          <p:cNvSpPr>
            <a:spLocks noGrp="1"/>
          </p:cNvSpPr>
          <p:nvPr>
            <p:ph sz="half" idx="1"/>
          </p:nvPr>
        </p:nvSpPr>
        <p:spPr/>
        <p:txBody>
          <a:bodyPr/>
          <a:lstStyle/>
          <a:p>
            <a:pPr>
              <a:buFont typeface="Wingdings" pitchFamily="2" charset="2"/>
              <a:buChar char="§"/>
            </a:pPr>
            <a:r>
              <a:rPr lang="cs-CZ" sz="4000" b="1" dirty="0" smtClean="0"/>
              <a:t>Vertikální</a:t>
            </a:r>
          </a:p>
          <a:p>
            <a:pPr>
              <a:buFont typeface="Wingdings" pitchFamily="2" charset="2"/>
              <a:buChar char="Ø"/>
            </a:pPr>
            <a:r>
              <a:rPr lang="cs-CZ" dirty="0" smtClean="0"/>
              <a:t>studie </a:t>
            </a:r>
            <a:r>
              <a:rPr lang="en-GB" dirty="0" smtClean="0"/>
              <a:t>EGF104900</a:t>
            </a:r>
            <a:r>
              <a:rPr lang="cs-CZ" dirty="0" smtClean="0"/>
              <a:t> (</a:t>
            </a:r>
            <a:r>
              <a:rPr lang="cs-CZ" dirty="0" err="1" smtClean="0"/>
              <a:t>trastuzumab</a:t>
            </a:r>
            <a:r>
              <a:rPr lang="cs-CZ" dirty="0" smtClean="0"/>
              <a:t> a </a:t>
            </a:r>
            <a:r>
              <a:rPr lang="cs-CZ" dirty="0" err="1" smtClean="0"/>
              <a:t>lapatinib</a:t>
            </a:r>
            <a:r>
              <a:rPr lang="cs-CZ" dirty="0" smtClean="0"/>
              <a:t>)</a:t>
            </a:r>
          </a:p>
          <a:p>
            <a:pPr>
              <a:buNone/>
            </a:pPr>
            <a:endParaRPr lang="cs-CZ" dirty="0"/>
          </a:p>
        </p:txBody>
      </p:sp>
      <p:sp>
        <p:nvSpPr>
          <p:cNvPr id="8" name="Zástupný symbol pro obsah 7"/>
          <p:cNvSpPr>
            <a:spLocks noGrp="1"/>
          </p:cNvSpPr>
          <p:nvPr>
            <p:ph sz="half" idx="2"/>
          </p:nvPr>
        </p:nvSpPr>
        <p:spPr/>
        <p:txBody>
          <a:bodyPr/>
          <a:lstStyle/>
          <a:p>
            <a:pPr>
              <a:buFont typeface="Wingdings" pitchFamily="2" charset="2"/>
              <a:buChar char="§"/>
            </a:pPr>
            <a:r>
              <a:rPr lang="cs-CZ" sz="4000" b="1" dirty="0" smtClean="0"/>
              <a:t>Horizontální</a:t>
            </a:r>
          </a:p>
          <a:p>
            <a:pPr>
              <a:buFont typeface="Wingdings" pitchFamily="2" charset="2"/>
              <a:buChar char="Ø"/>
            </a:pPr>
            <a:r>
              <a:rPr lang="cs-CZ" dirty="0" smtClean="0"/>
              <a:t>studie </a:t>
            </a:r>
            <a:r>
              <a:rPr lang="cs-CZ" dirty="0" err="1" smtClean="0"/>
              <a:t>Cleopatra</a:t>
            </a:r>
            <a:r>
              <a:rPr lang="cs-CZ" dirty="0" smtClean="0"/>
              <a:t> (</a:t>
            </a:r>
            <a:r>
              <a:rPr lang="cs-CZ" dirty="0" err="1" smtClean="0"/>
              <a:t>trastuzumab</a:t>
            </a:r>
            <a:r>
              <a:rPr lang="cs-CZ" dirty="0" smtClean="0"/>
              <a:t> a </a:t>
            </a:r>
            <a:r>
              <a:rPr lang="cs-CZ" dirty="0" err="1" smtClean="0"/>
              <a:t>pertuzumab</a:t>
            </a:r>
            <a:r>
              <a:rPr lang="cs-CZ" dirty="0" smtClean="0"/>
              <a:t>)</a:t>
            </a:r>
            <a:endParaRPr lang="cs-CZ" dirty="0"/>
          </a:p>
        </p:txBody>
      </p:sp>
      <p:pic>
        <p:nvPicPr>
          <p:cNvPr id="9" name="Picture 2" descr="C:\Users\fdu-onko\Desktop\Obrázek1.png"/>
          <p:cNvPicPr>
            <a:picLocks noChangeAspect="1" noChangeArrowheads="1"/>
          </p:cNvPicPr>
          <p:nvPr/>
        </p:nvPicPr>
        <p:blipFill>
          <a:blip r:embed="rId2" cstate="print"/>
          <a:stretch>
            <a:fillRect/>
          </a:stretch>
        </p:blipFill>
        <p:spPr bwMode="auto">
          <a:xfrm>
            <a:off x="5940152" y="4077072"/>
            <a:ext cx="1213209" cy="2182557"/>
          </a:xfrm>
          <a:prstGeom prst="rect">
            <a:avLst/>
          </a:prstGeom>
          <a:noFill/>
        </p:spPr>
      </p:pic>
      <p:grpSp>
        <p:nvGrpSpPr>
          <p:cNvPr id="2" name="Group 5"/>
          <p:cNvGrpSpPr>
            <a:grpSpLocks/>
          </p:cNvGrpSpPr>
          <p:nvPr/>
        </p:nvGrpSpPr>
        <p:grpSpPr bwMode="auto">
          <a:xfrm>
            <a:off x="1907704" y="4149080"/>
            <a:ext cx="444500" cy="2233612"/>
            <a:chOff x="4716" y="1586"/>
            <a:chExt cx="270" cy="2126"/>
          </a:xfrm>
        </p:grpSpPr>
        <p:sp>
          <p:nvSpPr>
            <p:cNvPr id="11" name="Rectangle 6"/>
            <p:cNvSpPr>
              <a:spLocks noChangeArrowheads="1"/>
            </p:cNvSpPr>
            <p:nvPr/>
          </p:nvSpPr>
          <p:spPr bwMode="auto">
            <a:xfrm>
              <a:off x="4804" y="1990"/>
              <a:ext cx="94" cy="1722"/>
            </a:xfrm>
            <a:prstGeom prst="rect">
              <a:avLst/>
            </a:prstGeom>
            <a:gradFill rotWithShape="1">
              <a:gsLst>
                <a:gs pos="0">
                  <a:srgbClr val="FFCC00">
                    <a:gamma/>
                    <a:shade val="46275"/>
                    <a:invGamma/>
                  </a:srgbClr>
                </a:gs>
                <a:gs pos="50000">
                  <a:srgbClr val="FFCC00"/>
                </a:gs>
                <a:gs pos="100000">
                  <a:srgbClr val="FFCC00">
                    <a:gamma/>
                    <a:shade val="46275"/>
                    <a:invGamma/>
                  </a:srgbClr>
                </a:gs>
              </a:gsLst>
              <a:lin ang="0" scaled="1"/>
            </a:gradFill>
            <a:ln w="12700">
              <a:noFill/>
              <a:miter lim="800000"/>
              <a:headEnd/>
              <a:tailEnd/>
            </a:ln>
          </p:spPr>
          <p:txBody>
            <a:bodyPr/>
            <a:lstStyle/>
            <a:p>
              <a:endParaRPr lang="cs-CZ"/>
            </a:p>
          </p:txBody>
        </p:sp>
        <p:sp>
          <p:nvSpPr>
            <p:cNvPr id="12" name="Freeform 7"/>
            <p:cNvSpPr>
              <a:spLocks/>
            </p:cNvSpPr>
            <p:nvPr/>
          </p:nvSpPr>
          <p:spPr bwMode="auto">
            <a:xfrm>
              <a:off x="4716" y="1586"/>
              <a:ext cx="270" cy="514"/>
            </a:xfrm>
            <a:custGeom>
              <a:avLst/>
              <a:gdLst/>
              <a:ahLst/>
              <a:cxnLst>
                <a:cxn ang="0">
                  <a:pos x="270" y="418"/>
                </a:cxn>
                <a:cxn ang="0">
                  <a:pos x="270" y="418"/>
                </a:cxn>
                <a:cxn ang="0">
                  <a:pos x="268" y="438"/>
                </a:cxn>
                <a:cxn ang="0">
                  <a:pos x="262" y="456"/>
                </a:cxn>
                <a:cxn ang="0">
                  <a:pos x="254" y="472"/>
                </a:cxn>
                <a:cxn ang="0">
                  <a:pos x="242" y="486"/>
                </a:cxn>
                <a:cxn ang="0">
                  <a:pos x="228" y="498"/>
                </a:cxn>
                <a:cxn ang="0">
                  <a:pos x="212" y="506"/>
                </a:cxn>
                <a:cxn ang="0">
                  <a:pos x="194" y="512"/>
                </a:cxn>
                <a:cxn ang="0">
                  <a:pos x="174" y="514"/>
                </a:cxn>
                <a:cxn ang="0">
                  <a:pos x="96" y="514"/>
                </a:cxn>
                <a:cxn ang="0">
                  <a:pos x="96" y="514"/>
                </a:cxn>
                <a:cxn ang="0">
                  <a:pos x="76" y="512"/>
                </a:cxn>
                <a:cxn ang="0">
                  <a:pos x="58" y="506"/>
                </a:cxn>
                <a:cxn ang="0">
                  <a:pos x="42" y="498"/>
                </a:cxn>
                <a:cxn ang="0">
                  <a:pos x="28" y="486"/>
                </a:cxn>
                <a:cxn ang="0">
                  <a:pos x="16" y="472"/>
                </a:cxn>
                <a:cxn ang="0">
                  <a:pos x="8" y="456"/>
                </a:cxn>
                <a:cxn ang="0">
                  <a:pos x="2" y="438"/>
                </a:cxn>
                <a:cxn ang="0">
                  <a:pos x="0" y="418"/>
                </a:cxn>
                <a:cxn ang="0">
                  <a:pos x="0" y="96"/>
                </a:cxn>
                <a:cxn ang="0">
                  <a:pos x="0" y="96"/>
                </a:cxn>
                <a:cxn ang="0">
                  <a:pos x="2" y="76"/>
                </a:cxn>
                <a:cxn ang="0">
                  <a:pos x="8" y="58"/>
                </a:cxn>
                <a:cxn ang="0">
                  <a:pos x="16" y="42"/>
                </a:cxn>
                <a:cxn ang="0">
                  <a:pos x="28" y="28"/>
                </a:cxn>
                <a:cxn ang="0">
                  <a:pos x="42" y="16"/>
                </a:cxn>
                <a:cxn ang="0">
                  <a:pos x="58" y="8"/>
                </a:cxn>
                <a:cxn ang="0">
                  <a:pos x="76" y="2"/>
                </a:cxn>
                <a:cxn ang="0">
                  <a:pos x="96" y="0"/>
                </a:cxn>
                <a:cxn ang="0">
                  <a:pos x="174" y="0"/>
                </a:cxn>
                <a:cxn ang="0">
                  <a:pos x="174" y="0"/>
                </a:cxn>
                <a:cxn ang="0">
                  <a:pos x="194" y="2"/>
                </a:cxn>
                <a:cxn ang="0">
                  <a:pos x="212" y="8"/>
                </a:cxn>
                <a:cxn ang="0">
                  <a:pos x="228" y="16"/>
                </a:cxn>
                <a:cxn ang="0">
                  <a:pos x="242" y="28"/>
                </a:cxn>
                <a:cxn ang="0">
                  <a:pos x="254" y="42"/>
                </a:cxn>
                <a:cxn ang="0">
                  <a:pos x="262" y="58"/>
                </a:cxn>
                <a:cxn ang="0">
                  <a:pos x="268" y="76"/>
                </a:cxn>
                <a:cxn ang="0">
                  <a:pos x="270" y="96"/>
                </a:cxn>
                <a:cxn ang="0">
                  <a:pos x="270" y="418"/>
                </a:cxn>
              </a:cxnLst>
              <a:rect l="0" t="0" r="r" b="b"/>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96" y="514"/>
                  </a:lnTo>
                  <a:lnTo>
                    <a:pt x="76" y="512"/>
                  </a:lnTo>
                  <a:lnTo>
                    <a:pt x="58" y="506"/>
                  </a:lnTo>
                  <a:lnTo>
                    <a:pt x="42" y="498"/>
                  </a:lnTo>
                  <a:lnTo>
                    <a:pt x="28" y="486"/>
                  </a:lnTo>
                  <a:lnTo>
                    <a:pt x="16" y="472"/>
                  </a:lnTo>
                  <a:lnTo>
                    <a:pt x="8" y="456"/>
                  </a:lnTo>
                  <a:lnTo>
                    <a:pt x="2" y="438"/>
                  </a:lnTo>
                  <a:lnTo>
                    <a:pt x="0" y="418"/>
                  </a:lnTo>
                  <a:lnTo>
                    <a:pt x="0" y="96"/>
                  </a:lnTo>
                  <a:lnTo>
                    <a:pt x="0" y="96"/>
                  </a:lnTo>
                  <a:lnTo>
                    <a:pt x="2" y="76"/>
                  </a:lnTo>
                  <a:lnTo>
                    <a:pt x="8" y="58"/>
                  </a:lnTo>
                  <a:lnTo>
                    <a:pt x="16" y="42"/>
                  </a:lnTo>
                  <a:lnTo>
                    <a:pt x="28" y="28"/>
                  </a:lnTo>
                  <a:lnTo>
                    <a:pt x="42" y="16"/>
                  </a:lnTo>
                  <a:lnTo>
                    <a:pt x="58" y="8"/>
                  </a:lnTo>
                  <a:lnTo>
                    <a:pt x="76" y="2"/>
                  </a:lnTo>
                  <a:lnTo>
                    <a:pt x="96" y="0"/>
                  </a:lnTo>
                  <a:lnTo>
                    <a:pt x="174"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1">
              <a:gsLst>
                <a:gs pos="0">
                  <a:srgbClr val="FF99CC">
                    <a:gamma/>
                    <a:shade val="46275"/>
                    <a:invGamma/>
                  </a:srgbClr>
                </a:gs>
                <a:gs pos="50000">
                  <a:srgbClr val="FF99CC"/>
                </a:gs>
                <a:gs pos="100000">
                  <a:srgbClr val="FF99CC">
                    <a:gamma/>
                    <a:shade val="46275"/>
                    <a:invGamma/>
                  </a:srgbClr>
                </a:gs>
              </a:gsLst>
              <a:lin ang="0" scaled="1"/>
            </a:gradFill>
            <a:ln w="12700">
              <a:noFill/>
              <a:prstDash val="solid"/>
              <a:round/>
              <a:headEnd/>
              <a:tailEnd/>
            </a:ln>
          </p:spPr>
          <p:txBody>
            <a:bodyPr/>
            <a:lstStyle/>
            <a:p>
              <a:endParaRPr lang="cs-CZ"/>
            </a:p>
          </p:txBody>
        </p:sp>
        <p:sp>
          <p:nvSpPr>
            <p:cNvPr id="13" name="Rectangle 8"/>
            <p:cNvSpPr>
              <a:spLocks noChangeArrowheads="1"/>
            </p:cNvSpPr>
            <p:nvPr/>
          </p:nvSpPr>
          <p:spPr bwMode="auto">
            <a:xfrm>
              <a:off x="4766" y="2672"/>
              <a:ext cx="170" cy="556"/>
            </a:xfrm>
            <a:prstGeom prst="rect">
              <a:avLst/>
            </a:prstGeom>
            <a:gradFill rotWithShape="1">
              <a:gsLst>
                <a:gs pos="0">
                  <a:srgbClr val="FF99CC">
                    <a:gamma/>
                    <a:shade val="46275"/>
                    <a:invGamma/>
                  </a:srgbClr>
                </a:gs>
                <a:gs pos="50000">
                  <a:srgbClr val="FF99CC"/>
                </a:gs>
                <a:gs pos="100000">
                  <a:srgbClr val="FF99CC">
                    <a:gamma/>
                    <a:shade val="46275"/>
                    <a:invGamma/>
                  </a:srgbClr>
                </a:gs>
              </a:gsLst>
              <a:lin ang="0" scaled="1"/>
            </a:gradFill>
            <a:ln w="12700">
              <a:noFill/>
              <a:miter lim="800000"/>
              <a:headEnd/>
              <a:tailEnd/>
            </a:ln>
          </p:spPr>
          <p:txBody>
            <a:bodyPr/>
            <a:lstStyle/>
            <a:p>
              <a:endParaRPr lang="cs-CZ"/>
            </a:p>
          </p:txBody>
        </p:sp>
      </p:grpSp>
      <p:grpSp>
        <p:nvGrpSpPr>
          <p:cNvPr id="3" name="Group 9"/>
          <p:cNvGrpSpPr>
            <a:grpSpLocks/>
          </p:cNvGrpSpPr>
          <p:nvPr/>
        </p:nvGrpSpPr>
        <p:grpSpPr bwMode="auto">
          <a:xfrm>
            <a:off x="1403648" y="4725144"/>
            <a:ext cx="1331913" cy="536575"/>
            <a:chOff x="434" y="3766"/>
            <a:chExt cx="1498" cy="500"/>
          </a:xfrm>
        </p:grpSpPr>
        <p:grpSp>
          <p:nvGrpSpPr>
            <p:cNvPr id="4" name="Group 10"/>
            <p:cNvGrpSpPr>
              <a:grpSpLocks/>
            </p:cNvGrpSpPr>
            <p:nvPr/>
          </p:nvGrpSpPr>
          <p:grpSpPr bwMode="auto">
            <a:xfrm>
              <a:off x="434" y="3766"/>
              <a:ext cx="94" cy="500"/>
              <a:chOff x="2738" y="2144"/>
              <a:chExt cx="94" cy="500"/>
            </a:xfrm>
          </p:grpSpPr>
          <p:sp>
            <p:nvSpPr>
              <p:cNvPr id="100" name="Freeform 11"/>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101" name="Freeform 12"/>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102" name="Freeform 13"/>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103" name="Freeform 14"/>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104" name="Freeform 15"/>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105" name="Freeform 16"/>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5" name="Group 17"/>
            <p:cNvGrpSpPr>
              <a:grpSpLocks/>
            </p:cNvGrpSpPr>
            <p:nvPr/>
          </p:nvGrpSpPr>
          <p:grpSpPr bwMode="auto">
            <a:xfrm>
              <a:off x="551" y="3766"/>
              <a:ext cx="94" cy="500"/>
              <a:chOff x="2738" y="2144"/>
              <a:chExt cx="94" cy="500"/>
            </a:xfrm>
          </p:grpSpPr>
          <p:sp>
            <p:nvSpPr>
              <p:cNvPr id="94" name="Freeform 18"/>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95" name="Freeform 19"/>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96" name="Freeform 20"/>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97" name="Freeform 21"/>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98" name="Freeform 22"/>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99" name="Freeform 23"/>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10" name="Group 24"/>
            <p:cNvGrpSpPr>
              <a:grpSpLocks/>
            </p:cNvGrpSpPr>
            <p:nvPr/>
          </p:nvGrpSpPr>
          <p:grpSpPr bwMode="auto">
            <a:xfrm>
              <a:off x="668" y="3766"/>
              <a:ext cx="94" cy="500"/>
              <a:chOff x="2738" y="2144"/>
              <a:chExt cx="94" cy="500"/>
            </a:xfrm>
          </p:grpSpPr>
          <p:sp>
            <p:nvSpPr>
              <p:cNvPr id="88" name="Freeform 25"/>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89" name="Freeform 26"/>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90" name="Freeform 27"/>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91" name="Freeform 28"/>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92" name="Freeform 29"/>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93" name="Freeform 30"/>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14" name="Group 31"/>
            <p:cNvGrpSpPr>
              <a:grpSpLocks/>
            </p:cNvGrpSpPr>
            <p:nvPr/>
          </p:nvGrpSpPr>
          <p:grpSpPr bwMode="auto">
            <a:xfrm>
              <a:off x="785" y="3766"/>
              <a:ext cx="94" cy="500"/>
              <a:chOff x="2738" y="2144"/>
              <a:chExt cx="94" cy="500"/>
            </a:xfrm>
          </p:grpSpPr>
          <p:sp>
            <p:nvSpPr>
              <p:cNvPr id="82" name="Freeform 32"/>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83" name="Freeform 33"/>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84" name="Freeform 34"/>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85" name="Freeform 35"/>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86" name="Freeform 36"/>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87" name="Freeform 37"/>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15" name="Group 38"/>
            <p:cNvGrpSpPr>
              <a:grpSpLocks/>
            </p:cNvGrpSpPr>
            <p:nvPr/>
          </p:nvGrpSpPr>
          <p:grpSpPr bwMode="auto">
            <a:xfrm>
              <a:off x="902" y="3766"/>
              <a:ext cx="94" cy="500"/>
              <a:chOff x="2738" y="2144"/>
              <a:chExt cx="94" cy="500"/>
            </a:xfrm>
          </p:grpSpPr>
          <p:sp>
            <p:nvSpPr>
              <p:cNvPr id="76" name="Freeform 39"/>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77" name="Freeform 40"/>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78" name="Freeform 41"/>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79" name="Freeform 42"/>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80" name="Freeform 43"/>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81" name="Freeform 44"/>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16" name="Group 45"/>
            <p:cNvGrpSpPr>
              <a:grpSpLocks/>
            </p:cNvGrpSpPr>
            <p:nvPr/>
          </p:nvGrpSpPr>
          <p:grpSpPr bwMode="auto">
            <a:xfrm>
              <a:off x="1019" y="3766"/>
              <a:ext cx="94" cy="500"/>
              <a:chOff x="2738" y="2144"/>
              <a:chExt cx="94" cy="500"/>
            </a:xfrm>
          </p:grpSpPr>
          <p:sp>
            <p:nvSpPr>
              <p:cNvPr id="70" name="Freeform 46"/>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71" name="Freeform 47"/>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72" name="Freeform 48"/>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73" name="Freeform 49"/>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74" name="Freeform 50"/>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75" name="Freeform 51"/>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17" name="Group 52"/>
            <p:cNvGrpSpPr>
              <a:grpSpLocks/>
            </p:cNvGrpSpPr>
            <p:nvPr/>
          </p:nvGrpSpPr>
          <p:grpSpPr bwMode="auto">
            <a:xfrm>
              <a:off x="1136" y="3766"/>
              <a:ext cx="94" cy="500"/>
              <a:chOff x="2738" y="2144"/>
              <a:chExt cx="94" cy="500"/>
            </a:xfrm>
          </p:grpSpPr>
          <p:sp>
            <p:nvSpPr>
              <p:cNvPr id="64" name="Freeform 53"/>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65" name="Freeform 54"/>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66" name="Freeform 55"/>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67" name="Freeform 56"/>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68" name="Freeform 57"/>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69" name="Freeform 58"/>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18" name="Group 59"/>
            <p:cNvGrpSpPr>
              <a:grpSpLocks/>
            </p:cNvGrpSpPr>
            <p:nvPr/>
          </p:nvGrpSpPr>
          <p:grpSpPr bwMode="auto">
            <a:xfrm>
              <a:off x="1253" y="3766"/>
              <a:ext cx="94" cy="500"/>
              <a:chOff x="2738" y="2144"/>
              <a:chExt cx="94" cy="500"/>
            </a:xfrm>
          </p:grpSpPr>
          <p:sp>
            <p:nvSpPr>
              <p:cNvPr id="58" name="Freeform 60"/>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59" name="Freeform 61"/>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60" name="Freeform 62"/>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61" name="Freeform 63"/>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62" name="Freeform 64"/>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63" name="Freeform 65"/>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19" name="Group 66"/>
            <p:cNvGrpSpPr>
              <a:grpSpLocks/>
            </p:cNvGrpSpPr>
            <p:nvPr/>
          </p:nvGrpSpPr>
          <p:grpSpPr bwMode="auto">
            <a:xfrm>
              <a:off x="1370" y="3766"/>
              <a:ext cx="94" cy="500"/>
              <a:chOff x="2738" y="2144"/>
              <a:chExt cx="94" cy="500"/>
            </a:xfrm>
          </p:grpSpPr>
          <p:sp>
            <p:nvSpPr>
              <p:cNvPr id="52" name="Freeform 67"/>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53" name="Freeform 68"/>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54" name="Freeform 69"/>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55" name="Freeform 70"/>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56" name="Freeform 71"/>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57" name="Freeform 72"/>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20" name="Group 73"/>
            <p:cNvGrpSpPr>
              <a:grpSpLocks/>
            </p:cNvGrpSpPr>
            <p:nvPr/>
          </p:nvGrpSpPr>
          <p:grpSpPr bwMode="auto">
            <a:xfrm>
              <a:off x="1487" y="3766"/>
              <a:ext cx="94" cy="500"/>
              <a:chOff x="2738" y="2144"/>
              <a:chExt cx="94" cy="500"/>
            </a:xfrm>
          </p:grpSpPr>
          <p:sp>
            <p:nvSpPr>
              <p:cNvPr id="46" name="Freeform 74"/>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47" name="Freeform 75"/>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48" name="Freeform 76"/>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49" name="Freeform 77"/>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50" name="Freeform 78"/>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51" name="Freeform 79"/>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21" name="Group 80"/>
            <p:cNvGrpSpPr>
              <a:grpSpLocks/>
            </p:cNvGrpSpPr>
            <p:nvPr/>
          </p:nvGrpSpPr>
          <p:grpSpPr bwMode="auto">
            <a:xfrm>
              <a:off x="1604" y="3766"/>
              <a:ext cx="94" cy="500"/>
              <a:chOff x="2738" y="2144"/>
              <a:chExt cx="94" cy="500"/>
            </a:xfrm>
          </p:grpSpPr>
          <p:sp>
            <p:nvSpPr>
              <p:cNvPr id="40" name="Freeform 81"/>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41" name="Freeform 82"/>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42" name="Freeform 83"/>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43" name="Freeform 84"/>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44" name="Freeform 85"/>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45" name="Freeform 86"/>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22" name="Group 87"/>
            <p:cNvGrpSpPr>
              <a:grpSpLocks/>
            </p:cNvGrpSpPr>
            <p:nvPr/>
          </p:nvGrpSpPr>
          <p:grpSpPr bwMode="auto">
            <a:xfrm>
              <a:off x="1721" y="3766"/>
              <a:ext cx="94" cy="500"/>
              <a:chOff x="2738" y="2144"/>
              <a:chExt cx="94" cy="500"/>
            </a:xfrm>
          </p:grpSpPr>
          <p:sp>
            <p:nvSpPr>
              <p:cNvPr id="34" name="Freeform 88"/>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35" name="Freeform 89"/>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36" name="Freeform 90"/>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37" name="Freeform 91"/>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38" name="Freeform 92"/>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39" name="Freeform 93"/>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nvGrpSpPr>
            <p:cNvPr id="23" name="Group 94"/>
            <p:cNvGrpSpPr>
              <a:grpSpLocks/>
            </p:cNvGrpSpPr>
            <p:nvPr/>
          </p:nvGrpSpPr>
          <p:grpSpPr bwMode="auto">
            <a:xfrm>
              <a:off x="1838" y="3766"/>
              <a:ext cx="94" cy="500"/>
              <a:chOff x="2738" y="2144"/>
              <a:chExt cx="94" cy="500"/>
            </a:xfrm>
          </p:grpSpPr>
          <p:sp>
            <p:nvSpPr>
              <p:cNvPr id="28" name="Freeform 95"/>
              <p:cNvSpPr>
                <a:spLocks/>
              </p:cNvSpPr>
              <p:nvPr/>
            </p:nvSpPr>
            <p:spPr bwMode="auto">
              <a:xfrm>
                <a:off x="2760" y="2208"/>
                <a:ext cx="22" cy="172"/>
              </a:xfrm>
              <a:custGeom>
                <a:avLst/>
                <a:gdLst/>
                <a:ahLst/>
                <a:cxnLst>
                  <a:cxn ang="0">
                    <a:pos x="14" y="0"/>
                  </a:cxn>
                  <a:cxn ang="0">
                    <a:pos x="14" y="0"/>
                  </a:cxn>
                  <a:cxn ang="0">
                    <a:pos x="8" y="16"/>
                  </a:cxn>
                  <a:cxn ang="0">
                    <a:pos x="2" y="34"/>
                  </a:cxn>
                  <a:cxn ang="0">
                    <a:pos x="0" y="54"/>
                  </a:cxn>
                  <a:cxn ang="0">
                    <a:pos x="0" y="54"/>
                  </a:cxn>
                  <a:cxn ang="0">
                    <a:pos x="0" y="64"/>
                  </a:cxn>
                  <a:cxn ang="0">
                    <a:pos x="4" y="74"/>
                  </a:cxn>
                  <a:cxn ang="0">
                    <a:pos x="10" y="92"/>
                  </a:cxn>
                  <a:cxn ang="0">
                    <a:pos x="18" y="108"/>
                  </a:cxn>
                  <a:cxn ang="0">
                    <a:pos x="20" y="116"/>
                  </a:cxn>
                  <a:cxn ang="0">
                    <a:pos x="22" y="126"/>
                  </a:cxn>
                  <a:cxn ang="0">
                    <a:pos x="22" y="126"/>
                  </a:cxn>
                  <a:cxn ang="0">
                    <a:pos x="20" y="144"/>
                  </a:cxn>
                  <a:cxn ang="0">
                    <a:pos x="16" y="158"/>
                  </a:cxn>
                  <a:cxn ang="0">
                    <a:pos x="10" y="172"/>
                  </a:cxn>
                </a:cxnLst>
                <a:rect l="0" t="0" r="r" b="b"/>
                <a:pathLst>
                  <a:path w="22" h="172">
                    <a:moveTo>
                      <a:pt x="14" y="0"/>
                    </a:moveTo>
                    <a:lnTo>
                      <a:pt x="14" y="0"/>
                    </a:lnTo>
                    <a:lnTo>
                      <a:pt x="8" y="16"/>
                    </a:lnTo>
                    <a:lnTo>
                      <a:pt x="2" y="34"/>
                    </a:lnTo>
                    <a:lnTo>
                      <a:pt x="0" y="54"/>
                    </a:lnTo>
                    <a:lnTo>
                      <a:pt x="0" y="54"/>
                    </a:lnTo>
                    <a:lnTo>
                      <a:pt x="0" y="64"/>
                    </a:lnTo>
                    <a:lnTo>
                      <a:pt x="4" y="74"/>
                    </a:lnTo>
                    <a:lnTo>
                      <a:pt x="10" y="92"/>
                    </a:lnTo>
                    <a:lnTo>
                      <a:pt x="18" y="108"/>
                    </a:lnTo>
                    <a:lnTo>
                      <a:pt x="20" y="116"/>
                    </a:lnTo>
                    <a:lnTo>
                      <a:pt x="22" y="126"/>
                    </a:lnTo>
                    <a:lnTo>
                      <a:pt x="22" y="126"/>
                    </a:lnTo>
                    <a:lnTo>
                      <a:pt x="20"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29" name="Freeform 96"/>
              <p:cNvSpPr>
                <a:spLocks/>
              </p:cNvSpPr>
              <p:nvPr/>
            </p:nvSpPr>
            <p:spPr bwMode="auto">
              <a:xfrm>
                <a:off x="2794" y="2208"/>
                <a:ext cx="20" cy="172"/>
              </a:xfrm>
              <a:custGeom>
                <a:avLst/>
                <a:gdLst/>
                <a:ahLst/>
                <a:cxnLst>
                  <a:cxn ang="0">
                    <a:pos x="14" y="0"/>
                  </a:cxn>
                  <a:cxn ang="0">
                    <a:pos x="14" y="0"/>
                  </a:cxn>
                  <a:cxn ang="0">
                    <a:pos x="6" y="16"/>
                  </a:cxn>
                  <a:cxn ang="0">
                    <a:pos x="2" y="34"/>
                  </a:cxn>
                  <a:cxn ang="0">
                    <a:pos x="0" y="54"/>
                  </a:cxn>
                  <a:cxn ang="0">
                    <a:pos x="0" y="54"/>
                  </a:cxn>
                  <a:cxn ang="0">
                    <a:pos x="0" y="64"/>
                  </a:cxn>
                  <a:cxn ang="0">
                    <a:pos x="2" y="74"/>
                  </a:cxn>
                  <a:cxn ang="0">
                    <a:pos x="10" y="92"/>
                  </a:cxn>
                  <a:cxn ang="0">
                    <a:pos x="18" y="108"/>
                  </a:cxn>
                  <a:cxn ang="0">
                    <a:pos x="20" y="116"/>
                  </a:cxn>
                  <a:cxn ang="0">
                    <a:pos x="20" y="126"/>
                  </a:cxn>
                  <a:cxn ang="0">
                    <a:pos x="20" y="126"/>
                  </a:cxn>
                  <a:cxn ang="0">
                    <a:pos x="18" y="144"/>
                  </a:cxn>
                  <a:cxn ang="0">
                    <a:pos x="16" y="158"/>
                  </a:cxn>
                  <a:cxn ang="0">
                    <a:pos x="10" y="172"/>
                  </a:cxn>
                </a:cxnLst>
                <a:rect l="0" t="0" r="r" b="b"/>
                <a:pathLst>
                  <a:path w="20" h="172">
                    <a:moveTo>
                      <a:pt x="14" y="0"/>
                    </a:moveTo>
                    <a:lnTo>
                      <a:pt x="14" y="0"/>
                    </a:lnTo>
                    <a:lnTo>
                      <a:pt x="6" y="16"/>
                    </a:lnTo>
                    <a:lnTo>
                      <a:pt x="2" y="34"/>
                    </a:lnTo>
                    <a:lnTo>
                      <a:pt x="0" y="54"/>
                    </a:lnTo>
                    <a:lnTo>
                      <a:pt x="0" y="54"/>
                    </a:lnTo>
                    <a:lnTo>
                      <a:pt x="0" y="64"/>
                    </a:lnTo>
                    <a:lnTo>
                      <a:pt x="2" y="74"/>
                    </a:lnTo>
                    <a:lnTo>
                      <a:pt x="10" y="92"/>
                    </a:lnTo>
                    <a:lnTo>
                      <a:pt x="18" y="108"/>
                    </a:lnTo>
                    <a:lnTo>
                      <a:pt x="20" y="116"/>
                    </a:lnTo>
                    <a:lnTo>
                      <a:pt x="20" y="126"/>
                    </a:lnTo>
                    <a:lnTo>
                      <a:pt x="20" y="126"/>
                    </a:lnTo>
                    <a:lnTo>
                      <a:pt x="18" y="144"/>
                    </a:lnTo>
                    <a:lnTo>
                      <a:pt x="16" y="158"/>
                    </a:lnTo>
                    <a:lnTo>
                      <a:pt x="10" y="172"/>
                    </a:lnTo>
                  </a:path>
                </a:pathLst>
              </a:custGeom>
              <a:noFill/>
              <a:ln w="38100">
                <a:solidFill>
                  <a:schemeClr val="accent1"/>
                </a:solidFill>
                <a:prstDash val="solid"/>
                <a:round/>
                <a:headEnd/>
                <a:tailEnd/>
              </a:ln>
            </p:spPr>
            <p:txBody>
              <a:bodyPr/>
              <a:lstStyle/>
              <a:p>
                <a:endParaRPr lang="cs-CZ"/>
              </a:p>
            </p:txBody>
          </p:sp>
          <p:sp>
            <p:nvSpPr>
              <p:cNvPr id="30" name="Freeform 97"/>
              <p:cNvSpPr>
                <a:spLocks/>
              </p:cNvSpPr>
              <p:nvPr/>
            </p:nvSpPr>
            <p:spPr bwMode="auto">
              <a:xfrm>
                <a:off x="2738" y="2144"/>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sp>
            <p:nvSpPr>
              <p:cNvPr id="31" name="Freeform 98"/>
              <p:cNvSpPr>
                <a:spLocks/>
              </p:cNvSpPr>
              <p:nvPr/>
            </p:nvSpPr>
            <p:spPr bwMode="auto">
              <a:xfrm>
                <a:off x="2788" y="2406"/>
                <a:ext cx="22" cy="174"/>
              </a:xfrm>
              <a:custGeom>
                <a:avLst/>
                <a:gdLst/>
                <a:ahLst/>
                <a:cxnLst>
                  <a:cxn ang="0">
                    <a:pos x="8" y="174"/>
                  </a:cxn>
                  <a:cxn ang="0">
                    <a:pos x="8" y="174"/>
                  </a:cxn>
                  <a:cxn ang="0">
                    <a:pos x="16" y="156"/>
                  </a:cxn>
                  <a:cxn ang="0">
                    <a:pos x="20" y="140"/>
                  </a:cxn>
                  <a:cxn ang="0">
                    <a:pos x="22" y="120"/>
                  </a:cxn>
                  <a:cxn ang="0">
                    <a:pos x="22" y="120"/>
                  </a:cxn>
                  <a:cxn ang="0">
                    <a:pos x="22" y="108"/>
                  </a:cxn>
                  <a:cxn ang="0">
                    <a:pos x="18" y="100"/>
                  </a:cxn>
                  <a:cxn ang="0">
                    <a:pos x="12" y="82"/>
                  </a:cxn>
                  <a:cxn ang="0">
                    <a:pos x="4" y="66"/>
                  </a:cxn>
                  <a:cxn ang="0">
                    <a:pos x="2" y="56"/>
                  </a:cxn>
                  <a:cxn ang="0">
                    <a:pos x="0" y="48"/>
                  </a:cxn>
                  <a:cxn ang="0">
                    <a:pos x="0" y="48"/>
                  </a:cxn>
                  <a:cxn ang="0">
                    <a:pos x="2" y="30"/>
                  </a:cxn>
                  <a:cxn ang="0">
                    <a:pos x="6" y="14"/>
                  </a:cxn>
                  <a:cxn ang="0">
                    <a:pos x="12" y="0"/>
                  </a:cxn>
                </a:cxnLst>
                <a:rect l="0" t="0" r="r" b="b"/>
                <a:pathLst>
                  <a:path w="22" h="174">
                    <a:moveTo>
                      <a:pt x="8" y="174"/>
                    </a:moveTo>
                    <a:lnTo>
                      <a:pt x="8" y="174"/>
                    </a:lnTo>
                    <a:lnTo>
                      <a:pt x="16" y="156"/>
                    </a:lnTo>
                    <a:lnTo>
                      <a:pt x="20" y="140"/>
                    </a:lnTo>
                    <a:lnTo>
                      <a:pt x="22" y="120"/>
                    </a:lnTo>
                    <a:lnTo>
                      <a:pt x="22" y="120"/>
                    </a:lnTo>
                    <a:lnTo>
                      <a:pt x="22" y="108"/>
                    </a:lnTo>
                    <a:lnTo>
                      <a:pt x="18" y="100"/>
                    </a:lnTo>
                    <a:lnTo>
                      <a:pt x="12" y="82"/>
                    </a:lnTo>
                    <a:lnTo>
                      <a:pt x="4" y="66"/>
                    </a:lnTo>
                    <a:lnTo>
                      <a:pt x="2" y="56"/>
                    </a:lnTo>
                    <a:lnTo>
                      <a:pt x="0" y="48"/>
                    </a:lnTo>
                    <a:lnTo>
                      <a:pt x="0" y="48"/>
                    </a:lnTo>
                    <a:lnTo>
                      <a:pt x="2" y="30"/>
                    </a:lnTo>
                    <a:lnTo>
                      <a:pt x="6" y="14"/>
                    </a:lnTo>
                    <a:lnTo>
                      <a:pt x="12" y="0"/>
                    </a:lnTo>
                  </a:path>
                </a:pathLst>
              </a:custGeom>
              <a:noFill/>
              <a:ln w="38100">
                <a:solidFill>
                  <a:schemeClr val="accent1"/>
                </a:solidFill>
                <a:prstDash val="solid"/>
                <a:round/>
                <a:headEnd/>
                <a:tailEnd/>
              </a:ln>
            </p:spPr>
            <p:txBody>
              <a:bodyPr/>
              <a:lstStyle/>
              <a:p>
                <a:endParaRPr lang="cs-CZ"/>
              </a:p>
            </p:txBody>
          </p:sp>
          <p:sp>
            <p:nvSpPr>
              <p:cNvPr id="32" name="Freeform 99"/>
              <p:cNvSpPr>
                <a:spLocks/>
              </p:cNvSpPr>
              <p:nvPr/>
            </p:nvSpPr>
            <p:spPr bwMode="auto">
              <a:xfrm>
                <a:off x="2756" y="2406"/>
                <a:ext cx="20" cy="174"/>
              </a:xfrm>
              <a:custGeom>
                <a:avLst/>
                <a:gdLst/>
                <a:ahLst/>
                <a:cxnLst>
                  <a:cxn ang="0">
                    <a:pos x="6" y="174"/>
                  </a:cxn>
                  <a:cxn ang="0">
                    <a:pos x="6" y="174"/>
                  </a:cxn>
                  <a:cxn ang="0">
                    <a:pos x="14" y="156"/>
                  </a:cxn>
                  <a:cxn ang="0">
                    <a:pos x="18" y="140"/>
                  </a:cxn>
                  <a:cxn ang="0">
                    <a:pos x="20" y="120"/>
                  </a:cxn>
                  <a:cxn ang="0">
                    <a:pos x="20" y="120"/>
                  </a:cxn>
                  <a:cxn ang="0">
                    <a:pos x="20" y="108"/>
                  </a:cxn>
                  <a:cxn ang="0">
                    <a:pos x="18" y="100"/>
                  </a:cxn>
                  <a:cxn ang="0">
                    <a:pos x="10" y="82"/>
                  </a:cxn>
                  <a:cxn ang="0">
                    <a:pos x="2" y="66"/>
                  </a:cxn>
                  <a:cxn ang="0">
                    <a:pos x="0" y="56"/>
                  </a:cxn>
                  <a:cxn ang="0">
                    <a:pos x="0" y="48"/>
                  </a:cxn>
                  <a:cxn ang="0">
                    <a:pos x="0" y="48"/>
                  </a:cxn>
                  <a:cxn ang="0">
                    <a:pos x="2" y="30"/>
                  </a:cxn>
                  <a:cxn ang="0">
                    <a:pos x="4" y="14"/>
                  </a:cxn>
                  <a:cxn ang="0">
                    <a:pos x="10" y="0"/>
                  </a:cxn>
                </a:cxnLst>
                <a:rect l="0" t="0" r="r" b="b"/>
                <a:pathLst>
                  <a:path w="20" h="174">
                    <a:moveTo>
                      <a:pt x="6" y="174"/>
                    </a:moveTo>
                    <a:lnTo>
                      <a:pt x="6" y="174"/>
                    </a:lnTo>
                    <a:lnTo>
                      <a:pt x="14" y="156"/>
                    </a:lnTo>
                    <a:lnTo>
                      <a:pt x="18" y="140"/>
                    </a:lnTo>
                    <a:lnTo>
                      <a:pt x="20" y="120"/>
                    </a:lnTo>
                    <a:lnTo>
                      <a:pt x="20" y="120"/>
                    </a:lnTo>
                    <a:lnTo>
                      <a:pt x="20" y="108"/>
                    </a:lnTo>
                    <a:lnTo>
                      <a:pt x="18" y="100"/>
                    </a:lnTo>
                    <a:lnTo>
                      <a:pt x="10" y="82"/>
                    </a:lnTo>
                    <a:lnTo>
                      <a:pt x="2" y="66"/>
                    </a:lnTo>
                    <a:lnTo>
                      <a:pt x="0" y="56"/>
                    </a:lnTo>
                    <a:lnTo>
                      <a:pt x="0" y="48"/>
                    </a:lnTo>
                    <a:lnTo>
                      <a:pt x="0" y="48"/>
                    </a:lnTo>
                    <a:lnTo>
                      <a:pt x="2" y="30"/>
                    </a:lnTo>
                    <a:lnTo>
                      <a:pt x="4" y="14"/>
                    </a:lnTo>
                    <a:lnTo>
                      <a:pt x="10" y="0"/>
                    </a:lnTo>
                  </a:path>
                </a:pathLst>
              </a:custGeom>
              <a:noFill/>
              <a:ln w="38100">
                <a:solidFill>
                  <a:schemeClr val="accent1"/>
                </a:solidFill>
                <a:prstDash val="solid"/>
                <a:round/>
                <a:headEnd/>
                <a:tailEnd/>
              </a:ln>
            </p:spPr>
            <p:txBody>
              <a:bodyPr/>
              <a:lstStyle/>
              <a:p>
                <a:endParaRPr lang="cs-CZ"/>
              </a:p>
            </p:txBody>
          </p:sp>
          <p:sp>
            <p:nvSpPr>
              <p:cNvPr id="33" name="Freeform 100"/>
              <p:cNvSpPr>
                <a:spLocks/>
              </p:cNvSpPr>
              <p:nvPr/>
            </p:nvSpPr>
            <p:spPr bwMode="auto">
              <a:xfrm>
                <a:off x="2738" y="2550"/>
                <a:ext cx="94" cy="94"/>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endParaRPr lang="cs-CZ"/>
              </a:p>
            </p:txBody>
          </p:sp>
        </p:grpSp>
      </p:grpSp>
      <p:sp>
        <p:nvSpPr>
          <p:cNvPr id="106" name="TextovéPole 105"/>
          <p:cNvSpPr txBox="1"/>
          <p:nvPr/>
        </p:nvSpPr>
        <p:spPr>
          <a:xfrm>
            <a:off x="755576" y="3573016"/>
            <a:ext cx="2592288" cy="461665"/>
          </a:xfrm>
          <a:prstGeom prst="rect">
            <a:avLst/>
          </a:prstGeom>
          <a:noFill/>
        </p:spPr>
        <p:txBody>
          <a:bodyPr wrap="square" rtlCol="0">
            <a:spAutoFit/>
          </a:bodyPr>
          <a:lstStyle/>
          <a:p>
            <a:pPr algn="ctr">
              <a:spcBef>
                <a:spcPct val="50000"/>
              </a:spcBef>
            </a:pPr>
            <a:r>
              <a:rPr lang="cs-CZ" sz="1200" dirty="0" smtClean="0"/>
              <a:t>extracelulární doména-navázání ligandu</a:t>
            </a:r>
            <a:endParaRPr lang="cs-CZ" sz="1200" dirty="0"/>
          </a:p>
        </p:txBody>
      </p:sp>
      <p:sp>
        <p:nvSpPr>
          <p:cNvPr id="107" name="TextovéPole 106"/>
          <p:cNvSpPr txBox="1"/>
          <p:nvPr/>
        </p:nvSpPr>
        <p:spPr>
          <a:xfrm>
            <a:off x="899592" y="6453336"/>
            <a:ext cx="2736304" cy="276999"/>
          </a:xfrm>
          <a:prstGeom prst="rect">
            <a:avLst/>
          </a:prstGeom>
          <a:noFill/>
        </p:spPr>
        <p:txBody>
          <a:bodyPr wrap="square" rtlCol="0">
            <a:spAutoFit/>
          </a:bodyPr>
          <a:lstStyle/>
          <a:p>
            <a:pPr algn="ctr">
              <a:spcBef>
                <a:spcPct val="50000"/>
              </a:spcBef>
            </a:pPr>
            <a:r>
              <a:rPr lang="cs-CZ" sz="1200" dirty="0" smtClean="0"/>
              <a:t>intracelulární doména-TK aktivita</a:t>
            </a:r>
            <a:endParaRPr lang="cs-CZ" sz="1200" dirty="0"/>
          </a:p>
        </p:txBody>
      </p:sp>
      <p:sp>
        <p:nvSpPr>
          <p:cNvPr id="108" name="TextovéPole 107"/>
          <p:cNvSpPr txBox="1"/>
          <p:nvPr/>
        </p:nvSpPr>
        <p:spPr>
          <a:xfrm>
            <a:off x="4932040" y="4077072"/>
            <a:ext cx="1440160" cy="276999"/>
          </a:xfrm>
          <a:prstGeom prst="rect">
            <a:avLst/>
          </a:prstGeom>
          <a:noFill/>
        </p:spPr>
        <p:txBody>
          <a:bodyPr wrap="square" rtlCol="0">
            <a:spAutoFit/>
          </a:bodyPr>
          <a:lstStyle/>
          <a:p>
            <a:r>
              <a:rPr lang="cs-CZ" sz="1200" dirty="0" smtClean="0"/>
              <a:t>vazebná doména</a:t>
            </a:r>
            <a:endParaRPr lang="cs-CZ" sz="1200" dirty="0"/>
          </a:p>
        </p:txBody>
      </p:sp>
      <p:sp>
        <p:nvSpPr>
          <p:cNvPr id="109" name="TextovéPole 108"/>
          <p:cNvSpPr txBox="1"/>
          <p:nvPr/>
        </p:nvSpPr>
        <p:spPr>
          <a:xfrm>
            <a:off x="6948264" y="4653136"/>
            <a:ext cx="2016224" cy="276999"/>
          </a:xfrm>
          <a:prstGeom prst="rect">
            <a:avLst/>
          </a:prstGeom>
          <a:noFill/>
        </p:spPr>
        <p:txBody>
          <a:bodyPr wrap="square" rtlCol="0">
            <a:spAutoFit/>
          </a:bodyPr>
          <a:lstStyle/>
          <a:p>
            <a:r>
              <a:rPr lang="cs-CZ" sz="1200" dirty="0" err="1" smtClean="0"/>
              <a:t>dimerizační</a:t>
            </a:r>
            <a:r>
              <a:rPr lang="cs-CZ" sz="1200" dirty="0" smtClean="0"/>
              <a:t> doména</a:t>
            </a:r>
            <a:endParaRPr lang="cs-CZ" sz="1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dpis 8"/>
          <p:cNvSpPr>
            <a:spLocks noGrp="1"/>
          </p:cNvSpPr>
          <p:nvPr>
            <p:ph type="title"/>
          </p:nvPr>
        </p:nvSpPr>
        <p:spPr>
          <a:xfrm>
            <a:off x="304800" y="260648"/>
            <a:ext cx="8686800" cy="864096"/>
          </a:xfrm>
        </p:spPr>
        <p:txBody>
          <a:bodyPr/>
          <a:lstStyle/>
          <a:p>
            <a:r>
              <a:rPr lang="cs-CZ" dirty="0" smtClean="0"/>
              <a:t>Biologická léčba</a:t>
            </a:r>
            <a:endParaRPr lang="cs-CZ" dirty="0"/>
          </a:p>
        </p:txBody>
      </p:sp>
      <p:sp>
        <p:nvSpPr>
          <p:cNvPr id="3" name="Zástupný symbol pro obsah 2"/>
          <p:cNvSpPr>
            <a:spLocks noGrp="1"/>
          </p:cNvSpPr>
          <p:nvPr>
            <p:ph idx="1"/>
          </p:nvPr>
        </p:nvSpPr>
        <p:spPr/>
        <p:txBody>
          <a:bodyPr>
            <a:norm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dirty="0">
              <a:solidFill>
                <a:srgbClr val="FFFF00"/>
              </a:solidFill>
              <a:effectLst>
                <a:outerShdw blurRad="38100" dist="38100" dir="2700000" algn="tl">
                  <a:srgbClr val="C0C0C0"/>
                </a:outerShdw>
              </a:effectLst>
              <a:latin typeface="Tahoma" pitchFamily="32"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cs-CZ" dirty="0"/>
          </a:p>
        </p:txBody>
      </p:sp>
      <p:graphicFrame>
        <p:nvGraphicFramePr>
          <p:cNvPr id="1026" name="Object 2"/>
          <p:cNvGraphicFramePr>
            <a:graphicFrameLocks noChangeAspect="1"/>
          </p:cNvGraphicFramePr>
          <p:nvPr/>
        </p:nvGraphicFramePr>
        <p:xfrm>
          <a:off x="1835697" y="1244"/>
          <a:ext cx="5472014" cy="6856756"/>
        </p:xfrm>
        <a:graphic>
          <a:graphicData uri="http://schemas.openxmlformats.org/presentationml/2006/ole">
            <p:oleObj spid="_x0000_s1033" name="Dokument" r:id="rId3" imgW="0" imgH="0" progId="Word.Document.12">
              <p:embed/>
            </p:oleObj>
          </a:graphicData>
        </a:graphic>
      </p:graphicFrame>
      <p:graphicFrame>
        <p:nvGraphicFramePr>
          <p:cNvPr id="1027" name="AutoShape 3"/>
          <p:cNvGraphicFramePr>
            <a:graphicFrameLocks noChangeAspect="1"/>
          </p:cNvGraphicFramePr>
          <p:nvPr/>
        </p:nvGraphicFramePr>
        <p:xfrm>
          <a:off x="1524000" y="1397000"/>
          <a:ext cx="6096000" cy="4064000"/>
        </p:xfrm>
        <a:graphic>
          <a:graphicData uri="http://schemas.openxmlformats.org/presentationml/2006/ole">
            <p:oleObj spid="_x0000_s1034" name="Dokument" r:id="rId4" imgW="0" imgH="0" progId="Word.Document.12">
              <p:embed/>
            </p:oleObj>
          </a:graphicData>
        </a:graphic>
      </p:graphicFrame>
      <p:graphicFrame>
        <p:nvGraphicFramePr>
          <p:cNvPr id="1028" name="AutoShape 4"/>
          <p:cNvGraphicFramePr>
            <a:graphicFrameLocks noChangeAspect="1"/>
          </p:cNvGraphicFramePr>
          <p:nvPr/>
        </p:nvGraphicFramePr>
        <p:xfrm>
          <a:off x="1524000" y="1397000"/>
          <a:ext cx="6096000" cy="4064000"/>
        </p:xfrm>
        <a:graphic>
          <a:graphicData uri="http://schemas.openxmlformats.org/presentationml/2006/ole">
            <p:oleObj spid="_x0000_s1035" name="Dokument" r:id="rId5" imgW="0" imgH="0" progId="Word.Document.12">
              <p:embed/>
            </p:oleObj>
          </a:graphicData>
        </a:graphic>
      </p:graphicFrame>
      <p:graphicFrame>
        <p:nvGraphicFramePr>
          <p:cNvPr id="1030" name="AutoShape 6"/>
          <p:cNvGraphicFramePr>
            <a:graphicFrameLocks noChangeAspect="1"/>
          </p:cNvGraphicFramePr>
          <p:nvPr/>
        </p:nvGraphicFramePr>
        <p:xfrm>
          <a:off x="1524000" y="1397000"/>
          <a:ext cx="6096000" cy="4064000"/>
        </p:xfrm>
        <a:graphic>
          <a:graphicData uri="http://schemas.openxmlformats.org/presentationml/2006/ole">
            <p:oleObj spid="_x0000_s1036" name="Dokument" r:id="rId6" imgW="0" imgH="0" progId="Word.Document.12">
              <p:embed/>
            </p:oleObj>
          </a:graphicData>
        </a:graphic>
      </p:graphicFrame>
      <p:graphicFrame>
        <p:nvGraphicFramePr>
          <p:cNvPr id="1031" name="AutoShape 7"/>
          <p:cNvGraphicFramePr>
            <a:graphicFrameLocks noChangeAspect="1"/>
          </p:cNvGraphicFramePr>
          <p:nvPr/>
        </p:nvGraphicFramePr>
        <p:xfrm>
          <a:off x="1524000" y="1397000"/>
          <a:ext cx="6096000" cy="4064000"/>
        </p:xfrm>
        <a:graphic>
          <a:graphicData uri="http://schemas.openxmlformats.org/presentationml/2006/ole">
            <p:oleObj spid="_x0000_s1037" name="Dokument" r:id="rId7" imgW="0" imgH="0" progId="Word.Document.12">
              <p:embed/>
            </p:oleObj>
          </a:graphicData>
        </a:graphic>
      </p:graphicFrame>
      <p:graphicFrame>
        <p:nvGraphicFramePr>
          <p:cNvPr id="1032" name="Object 8"/>
          <p:cNvGraphicFramePr>
            <a:graphicFrameLocks noChangeAspect="1"/>
          </p:cNvGraphicFramePr>
          <p:nvPr/>
        </p:nvGraphicFramePr>
        <p:xfrm>
          <a:off x="1979713" y="1397000"/>
          <a:ext cx="4213126" cy="5279296"/>
        </p:xfrm>
        <a:graphic>
          <a:graphicData uri="http://schemas.openxmlformats.org/presentationml/2006/ole">
            <p:oleObj spid="_x0000_s1038" name="Dokument" r:id="rId8" imgW="7210427" imgH="9035153" progId="Word.Document.12">
              <p:embed/>
            </p:oleObj>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0"/>
            <a:ext cx="8229600" cy="1268760"/>
          </a:xfrm>
        </p:spPr>
        <p:txBody>
          <a:bodyPr>
            <a:normAutofit/>
          </a:bodyPr>
          <a:lstStyle/>
          <a:p>
            <a:r>
              <a:rPr lang="en-GB" sz="3200" dirty="0" err="1" smtClean="0"/>
              <a:t>Verti</a:t>
            </a:r>
            <a:r>
              <a:rPr lang="cs-CZ" sz="3200" dirty="0" err="1" smtClean="0"/>
              <a:t>kální</a:t>
            </a:r>
            <a:r>
              <a:rPr lang="en-GB" sz="3200" dirty="0" smtClean="0"/>
              <a:t> </a:t>
            </a:r>
            <a:r>
              <a:rPr lang="cs-CZ" sz="3200" dirty="0" smtClean="0"/>
              <a:t>zacílení</a:t>
            </a:r>
            <a:r>
              <a:rPr lang="en-GB" sz="3200" dirty="0" smtClean="0"/>
              <a:t> </a:t>
            </a:r>
            <a:r>
              <a:rPr lang="cs-CZ" sz="3200" dirty="0" smtClean="0"/>
              <a:t>na </a:t>
            </a:r>
            <a:r>
              <a:rPr lang="en-GB" sz="3200" dirty="0" smtClean="0"/>
              <a:t>HER2 receptor</a:t>
            </a:r>
          </a:p>
        </p:txBody>
      </p:sp>
      <p:sp>
        <p:nvSpPr>
          <p:cNvPr id="244" name="Text Placeholder 243"/>
          <p:cNvSpPr>
            <a:spLocks noGrp="1"/>
          </p:cNvSpPr>
          <p:nvPr>
            <p:ph type="body" sz="quarter" idx="13"/>
          </p:nvPr>
        </p:nvSpPr>
        <p:spPr>
          <a:xfrm>
            <a:off x="457200" y="5733256"/>
            <a:ext cx="8229600" cy="544512"/>
          </a:xfrm>
        </p:spPr>
        <p:txBody>
          <a:bodyPr/>
          <a:lstStyle/>
          <a:p>
            <a:r>
              <a:rPr lang="en-GB" dirty="0" smtClean="0"/>
              <a:t>HER2 = </a:t>
            </a:r>
            <a:r>
              <a:rPr lang="cs-CZ" dirty="0" smtClean="0"/>
              <a:t> receptor pro </a:t>
            </a:r>
            <a:r>
              <a:rPr lang="en-GB" dirty="0" smtClean="0"/>
              <a:t>hum</a:t>
            </a:r>
            <a:r>
              <a:rPr lang="cs-CZ" dirty="0" err="1" smtClean="0"/>
              <a:t>ánní</a:t>
            </a:r>
            <a:r>
              <a:rPr lang="cs-CZ" dirty="0" smtClean="0"/>
              <a:t>  </a:t>
            </a:r>
            <a:r>
              <a:rPr lang="en-GB" dirty="0" err="1" smtClean="0"/>
              <a:t>epiderm</a:t>
            </a:r>
            <a:r>
              <a:rPr lang="cs-CZ" dirty="0" err="1" smtClean="0"/>
              <a:t>ální</a:t>
            </a:r>
            <a:r>
              <a:rPr lang="en-GB" dirty="0" smtClean="0"/>
              <a:t> </a:t>
            </a:r>
            <a:r>
              <a:rPr lang="cs-CZ" dirty="0" smtClean="0"/>
              <a:t>růstový faktor</a:t>
            </a:r>
            <a:r>
              <a:rPr lang="en-GB" dirty="0" smtClean="0"/>
              <a:t>.</a:t>
            </a:r>
          </a:p>
          <a:p>
            <a:r>
              <a:rPr lang="en-GB" dirty="0" err="1" smtClean="0"/>
              <a:t>Konecny</a:t>
            </a:r>
            <a:r>
              <a:rPr lang="en-GB" dirty="0" smtClean="0"/>
              <a:t> et al. Cancer Res. 2006;66:1630–1639.</a:t>
            </a:r>
          </a:p>
          <a:p>
            <a:endParaRPr lang="en-GB" dirty="0"/>
          </a:p>
        </p:txBody>
      </p:sp>
      <p:sp>
        <p:nvSpPr>
          <p:cNvPr id="248" name="Text Placeholder 247"/>
          <p:cNvSpPr>
            <a:spLocks noGrp="1"/>
          </p:cNvSpPr>
          <p:nvPr>
            <p:ph type="body" sz="quarter" idx="14"/>
          </p:nvPr>
        </p:nvSpPr>
        <p:spPr/>
        <p:txBody>
          <a:bodyPr/>
          <a:lstStyle/>
          <a:p>
            <a:endParaRPr lang="en-GB" dirty="0"/>
          </a:p>
        </p:txBody>
      </p:sp>
      <p:sp>
        <p:nvSpPr>
          <p:cNvPr id="46085" name="Freeform 18"/>
          <p:cNvSpPr>
            <a:spLocks/>
          </p:cNvSpPr>
          <p:nvPr/>
        </p:nvSpPr>
        <p:spPr bwMode="auto">
          <a:xfrm>
            <a:off x="5851487" y="2753149"/>
            <a:ext cx="239207" cy="1930855"/>
          </a:xfrm>
          <a:custGeom>
            <a:avLst/>
            <a:gdLst>
              <a:gd name="T0" fmla="*/ 2147483647 w 180"/>
              <a:gd name="T1" fmla="*/ 2147483647 h 1722"/>
              <a:gd name="T2" fmla="*/ 2147483647 w 180"/>
              <a:gd name="T3" fmla="*/ 2147483647 h 1722"/>
              <a:gd name="T4" fmla="*/ 2147483647 w 180"/>
              <a:gd name="T5" fmla="*/ 2147483647 h 1722"/>
              <a:gd name="T6" fmla="*/ 2147483647 w 180"/>
              <a:gd name="T7" fmla="*/ 2147483647 h 1722"/>
              <a:gd name="T8" fmla="*/ 2147483647 w 180"/>
              <a:gd name="T9" fmla="*/ 2147483647 h 1722"/>
              <a:gd name="T10" fmla="*/ 2147483647 w 180"/>
              <a:gd name="T11" fmla="*/ 2147483647 h 1722"/>
              <a:gd name="T12" fmla="*/ 2147483647 w 180"/>
              <a:gd name="T13" fmla="*/ 2147483647 h 1722"/>
              <a:gd name="T14" fmla="*/ 2147483647 w 180"/>
              <a:gd name="T15" fmla="*/ 2147483647 h 1722"/>
              <a:gd name="T16" fmla="*/ 2147483647 w 180"/>
              <a:gd name="T17" fmla="*/ 2147483647 h 1722"/>
              <a:gd name="T18" fmla="*/ 2147483647 w 180"/>
              <a:gd name="T19" fmla="*/ 2147483647 h 1722"/>
              <a:gd name="T20" fmla="*/ 2147483647 w 180"/>
              <a:gd name="T21" fmla="*/ 0 h 1722"/>
              <a:gd name="T22" fmla="*/ 2147483647 w 180"/>
              <a:gd name="T23" fmla="*/ 2147483647 h 1722"/>
              <a:gd name="T24" fmla="*/ 2147483647 w 180"/>
              <a:gd name="T25" fmla="*/ 2147483647 h 1722"/>
              <a:gd name="T26" fmla="*/ 2147483647 w 180"/>
              <a:gd name="T27" fmla="*/ 2147483647 h 1722"/>
              <a:gd name="T28" fmla="*/ 2147483647 w 180"/>
              <a:gd name="T29" fmla="*/ 2147483647 h 1722"/>
              <a:gd name="T30" fmla="*/ 0 w 180"/>
              <a:gd name="T31" fmla="*/ 2147483647 h 1722"/>
              <a:gd name="T32" fmla="*/ 0 w 180"/>
              <a:gd name="T33" fmla="*/ 2147483647 h 1722"/>
              <a:gd name="T34" fmla="*/ 2147483647 w 180"/>
              <a:gd name="T35" fmla="*/ 2147483647 h 1722"/>
              <a:gd name="T36" fmla="*/ 2147483647 w 180"/>
              <a:gd name="T37" fmla="*/ 2147483647 h 1722"/>
              <a:gd name="T38" fmla="*/ 2147483647 w 180"/>
              <a:gd name="T39" fmla="*/ 2147483647 h 1722"/>
              <a:gd name="T40" fmla="*/ 2147483647 w 180"/>
              <a:gd name="T41" fmla="*/ 2147483647 h 1722"/>
              <a:gd name="T42" fmla="*/ 2147483647 w 180"/>
              <a:gd name="T43" fmla="*/ 2147483647 h 1722"/>
              <a:gd name="T44" fmla="*/ 2147483647 w 180"/>
              <a:gd name="T45" fmla="*/ 2147483647 h 1722"/>
              <a:gd name="T46" fmla="*/ 2147483647 w 180"/>
              <a:gd name="T47" fmla="*/ 2147483647 h 1722"/>
              <a:gd name="T48" fmla="*/ 0 w 180"/>
              <a:gd name="T49" fmla="*/ 2147483647 h 1722"/>
              <a:gd name="T50" fmla="*/ 0 w 180"/>
              <a:gd name="T51" fmla="*/ 2147483647 h 1722"/>
              <a:gd name="T52" fmla="*/ 2147483647 w 180"/>
              <a:gd name="T53" fmla="*/ 2147483647 h 1722"/>
              <a:gd name="T54" fmla="*/ 2147483647 w 180"/>
              <a:gd name="T55" fmla="*/ 2147483647 h 1722"/>
              <a:gd name="T56" fmla="*/ 2147483647 w 180"/>
              <a:gd name="T57" fmla="*/ 2147483647 h 1722"/>
              <a:gd name="T58" fmla="*/ 2147483647 w 180"/>
              <a:gd name="T59" fmla="*/ 2147483647 h 1722"/>
              <a:gd name="T60" fmla="*/ 2147483647 w 180"/>
              <a:gd name="T61" fmla="*/ 2147483647 h 1722"/>
              <a:gd name="T62" fmla="*/ 2147483647 w 180"/>
              <a:gd name="T63" fmla="*/ 2147483647 h 1722"/>
              <a:gd name="T64" fmla="*/ 2147483647 w 180"/>
              <a:gd name="T65" fmla="*/ 2147483647 h 1722"/>
              <a:gd name="T66" fmla="*/ 2147483647 w 180"/>
              <a:gd name="T67" fmla="*/ 2147483647 h 1722"/>
              <a:gd name="T68" fmla="*/ 2147483647 w 180"/>
              <a:gd name="T69" fmla="*/ 2147483647 h 1722"/>
              <a:gd name="T70" fmla="*/ 2147483647 w 180"/>
              <a:gd name="T71" fmla="*/ 2147483647 h 1722"/>
              <a:gd name="T72" fmla="*/ 2147483647 w 180"/>
              <a:gd name="T73" fmla="*/ 2147483647 h 1722"/>
              <a:gd name="T74" fmla="*/ 2147483647 w 180"/>
              <a:gd name="T75" fmla="*/ 2147483647 h 1722"/>
              <a:gd name="T76" fmla="*/ 2147483647 w 180"/>
              <a:gd name="T77" fmla="*/ 2147483647 h 1722"/>
              <a:gd name="T78" fmla="*/ 2147483647 w 180"/>
              <a:gd name="T79" fmla="*/ 2147483647 h 1722"/>
              <a:gd name="T80" fmla="*/ 2147483647 w 180"/>
              <a:gd name="T81" fmla="*/ 2147483647 h 17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0"/>
              <a:gd name="T124" fmla="*/ 0 h 1722"/>
              <a:gd name="T125" fmla="*/ 180 w 180"/>
              <a:gd name="T126" fmla="*/ 1722 h 17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0" h="1722">
                <a:moveTo>
                  <a:pt x="132" y="1486"/>
                </a:moveTo>
                <a:lnTo>
                  <a:pt x="132" y="1456"/>
                </a:lnTo>
                <a:lnTo>
                  <a:pt x="142" y="1450"/>
                </a:lnTo>
                <a:lnTo>
                  <a:pt x="152" y="1442"/>
                </a:lnTo>
                <a:lnTo>
                  <a:pt x="160" y="1434"/>
                </a:lnTo>
                <a:lnTo>
                  <a:pt x="166" y="1424"/>
                </a:lnTo>
                <a:lnTo>
                  <a:pt x="172" y="1414"/>
                </a:lnTo>
                <a:lnTo>
                  <a:pt x="176" y="1402"/>
                </a:lnTo>
                <a:lnTo>
                  <a:pt x="178" y="1390"/>
                </a:lnTo>
                <a:lnTo>
                  <a:pt x="180" y="1378"/>
                </a:lnTo>
                <a:lnTo>
                  <a:pt x="178" y="1366"/>
                </a:lnTo>
                <a:lnTo>
                  <a:pt x="176" y="1354"/>
                </a:lnTo>
                <a:lnTo>
                  <a:pt x="172" y="1342"/>
                </a:lnTo>
                <a:lnTo>
                  <a:pt x="166" y="1332"/>
                </a:lnTo>
                <a:lnTo>
                  <a:pt x="160" y="1322"/>
                </a:lnTo>
                <a:lnTo>
                  <a:pt x="152" y="1314"/>
                </a:lnTo>
                <a:lnTo>
                  <a:pt x="142" y="1306"/>
                </a:lnTo>
                <a:lnTo>
                  <a:pt x="132" y="1300"/>
                </a:lnTo>
                <a:lnTo>
                  <a:pt x="132" y="0"/>
                </a:lnTo>
                <a:lnTo>
                  <a:pt x="46" y="0"/>
                </a:lnTo>
                <a:lnTo>
                  <a:pt x="46" y="1300"/>
                </a:lnTo>
                <a:lnTo>
                  <a:pt x="36" y="1306"/>
                </a:lnTo>
                <a:lnTo>
                  <a:pt x="28" y="1314"/>
                </a:lnTo>
                <a:lnTo>
                  <a:pt x="20" y="1322"/>
                </a:lnTo>
                <a:lnTo>
                  <a:pt x="12" y="1332"/>
                </a:lnTo>
                <a:lnTo>
                  <a:pt x="8" y="1342"/>
                </a:lnTo>
                <a:lnTo>
                  <a:pt x="4" y="1354"/>
                </a:lnTo>
                <a:lnTo>
                  <a:pt x="0" y="1366"/>
                </a:lnTo>
                <a:lnTo>
                  <a:pt x="0" y="1378"/>
                </a:lnTo>
                <a:lnTo>
                  <a:pt x="0" y="1390"/>
                </a:lnTo>
                <a:lnTo>
                  <a:pt x="4" y="1402"/>
                </a:lnTo>
                <a:lnTo>
                  <a:pt x="8" y="1414"/>
                </a:lnTo>
                <a:lnTo>
                  <a:pt x="12" y="1424"/>
                </a:lnTo>
                <a:lnTo>
                  <a:pt x="20" y="1434"/>
                </a:lnTo>
                <a:lnTo>
                  <a:pt x="28" y="1442"/>
                </a:lnTo>
                <a:lnTo>
                  <a:pt x="36" y="1450"/>
                </a:lnTo>
                <a:lnTo>
                  <a:pt x="46" y="1456"/>
                </a:lnTo>
                <a:lnTo>
                  <a:pt x="46" y="1486"/>
                </a:lnTo>
                <a:lnTo>
                  <a:pt x="36" y="1492"/>
                </a:lnTo>
                <a:lnTo>
                  <a:pt x="28" y="1500"/>
                </a:lnTo>
                <a:lnTo>
                  <a:pt x="20" y="1508"/>
                </a:lnTo>
                <a:lnTo>
                  <a:pt x="12" y="1518"/>
                </a:lnTo>
                <a:lnTo>
                  <a:pt x="8" y="1530"/>
                </a:lnTo>
                <a:lnTo>
                  <a:pt x="4" y="1540"/>
                </a:lnTo>
                <a:lnTo>
                  <a:pt x="0" y="1552"/>
                </a:lnTo>
                <a:lnTo>
                  <a:pt x="0" y="1564"/>
                </a:lnTo>
                <a:lnTo>
                  <a:pt x="0" y="1578"/>
                </a:lnTo>
                <a:lnTo>
                  <a:pt x="4" y="1590"/>
                </a:lnTo>
                <a:lnTo>
                  <a:pt x="8" y="1600"/>
                </a:lnTo>
                <a:lnTo>
                  <a:pt x="12" y="1612"/>
                </a:lnTo>
                <a:lnTo>
                  <a:pt x="20" y="1620"/>
                </a:lnTo>
                <a:lnTo>
                  <a:pt x="28" y="1630"/>
                </a:lnTo>
                <a:lnTo>
                  <a:pt x="36" y="1638"/>
                </a:lnTo>
                <a:lnTo>
                  <a:pt x="46" y="1644"/>
                </a:lnTo>
                <a:lnTo>
                  <a:pt x="46" y="1722"/>
                </a:lnTo>
                <a:lnTo>
                  <a:pt x="132" y="1722"/>
                </a:lnTo>
                <a:lnTo>
                  <a:pt x="132" y="1644"/>
                </a:lnTo>
                <a:lnTo>
                  <a:pt x="142" y="1638"/>
                </a:lnTo>
                <a:lnTo>
                  <a:pt x="152" y="1630"/>
                </a:lnTo>
                <a:lnTo>
                  <a:pt x="160" y="1620"/>
                </a:lnTo>
                <a:lnTo>
                  <a:pt x="166" y="1612"/>
                </a:lnTo>
                <a:lnTo>
                  <a:pt x="172" y="1600"/>
                </a:lnTo>
                <a:lnTo>
                  <a:pt x="176" y="1590"/>
                </a:lnTo>
                <a:lnTo>
                  <a:pt x="178" y="1578"/>
                </a:lnTo>
                <a:lnTo>
                  <a:pt x="180" y="1564"/>
                </a:lnTo>
                <a:lnTo>
                  <a:pt x="178" y="1552"/>
                </a:lnTo>
                <a:lnTo>
                  <a:pt x="176" y="1540"/>
                </a:lnTo>
                <a:lnTo>
                  <a:pt x="172" y="1530"/>
                </a:lnTo>
                <a:lnTo>
                  <a:pt x="166" y="1518"/>
                </a:lnTo>
                <a:lnTo>
                  <a:pt x="160" y="1508"/>
                </a:lnTo>
                <a:lnTo>
                  <a:pt x="152" y="1500"/>
                </a:lnTo>
                <a:lnTo>
                  <a:pt x="142" y="1492"/>
                </a:lnTo>
                <a:lnTo>
                  <a:pt x="132" y="1486"/>
                </a:lnTo>
                <a:close/>
              </a:path>
            </a:pathLst>
          </a:custGeom>
          <a:gradFill rotWithShape="1">
            <a:gsLst>
              <a:gs pos="0">
                <a:srgbClr val="185E5E"/>
              </a:gs>
              <a:gs pos="50000">
                <a:srgbClr val="33CCCC"/>
              </a:gs>
              <a:gs pos="100000">
                <a:srgbClr val="185E5E"/>
              </a:gs>
            </a:gsLst>
            <a:lin ang="0" scaled="1"/>
          </a:gradFill>
          <a:ln w="12700">
            <a:solidFill>
              <a:srgbClr val="666699"/>
            </a:solidFill>
            <a:round/>
            <a:headEnd/>
            <a:tailEnd/>
          </a:ln>
        </p:spPr>
        <p:txBody>
          <a:bodyPr/>
          <a:lstStyle/>
          <a:p>
            <a:endParaRPr lang="en-GB" dirty="0"/>
          </a:p>
        </p:txBody>
      </p:sp>
      <p:grpSp>
        <p:nvGrpSpPr>
          <p:cNvPr id="2" name="Group 2"/>
          <p:cNvGrpSpPr>
            <a:grpSpLocks/>
          </p:cNvGrpSpPr>
          <p:nvPr/>
        </p:nvGrpSpPr>
        <p:grpSpPr bwMode="auto">
          <a:xfrm>
            <a:off x="2561992" y="2299990"/>
            <a:ext cx="358007" cy="2384014"/>
            <a:chOff x="4716" y="1586"/>
            <a:chExt cx="270" cy="2126"/>
          </a:xfrm>
        </p:grpSpPr>
        <p:sp>
          <p:nvSpPr>
            <p:cNvPr id="46324" name="Rectangle 3"/>
            <p:cNvSpPr>
              <a:spLocks noChangeArrowheads="1"/>
            </p:cNvSpPr>
            <p:nvPr/>
          </p:nvSpPr>
          <p:spPr bwMode="auto">
            <a:xfrm>
              <a:off x="4804" y="1990"/>
              <a:ext cx="94" cy="1722"/>
            </a:xfrm>
            <a:prstGeom prst="rect">
              <a:avLst/>
            </a:prstGeom>
            <a:gradFill rotWithShape="1">
              <a:gsLst>
                <a:gs pos="0">
                  <a:srgbClr val="765E00"/>
                </a:gs>
                <a:gs pos="50000">
                  <a:srgbClr val="FFCC00"/>
                </a:gs>
                <a:gs pos="100000">
                  <a:srgbClr val="765E00"/>
                </a:gs>
              </a:gsLst>
              <a:lin ang="0" scaled="1"/>
            </a:gradFill>
            <a:ln w="12700">
              <a:solidFill>
                <a:srgbClr val="666699"/>
              </a:solidFill>
              <a:miter lim="800000"/>
              <a:headEnd/>
              <a:tailEnd/>
            </a:ln>
          </p:spPr>
          <p:txBody>
            <a:bodyPr/>
            <a:lstStyle/>
            <a:p>
              <a:endParaRPr lang="en-US" sz="2800" dirty="0">
                <a:solidFill>
                  <a:srgbClr val="000000"/>
                </a:solidFill>
              </a:endParaRPr>
            </a:p>
          </p:txBody>
        </p:sp>
        <p:sp>
          <p:nvSpPr>
            <p:cNvPr id="46325" name="Freeform 4"/>
            <p:cNvSpPr>
              <a:spLocks/>
            </p:cNvSpPr>
            <p:nvPr/>
          </p:nvSpPr>
          <p:spPr bwMode="auto">
            <a:xfrm>
              <a:off x="4716" y="1586"/>
              <a:ext cx="270" cy="514"/>
            </a:xfrm>
            <a:custGeom>
              <a:avLst/>
              <a:gdLst>
                <a:gd name="T0" fmla="*/ 270 w 270"/>
                <a:gd name="T1" fmla="*/ 418 h 514"/>
                <a:gd name="T2" fmla="*/ 270 w 270"/>
                <a:gd name="T3" fmla="*/ 418 h 514"/>
                <a:gd name="T4" fmla="*/ 268 w 270"/>
                <a:gd name="T5" fmla="*/ 438 h 514"/>
                <a:gd name="T6" fmla="*/ 262 w 270"/>
                <a:gd name="T7" fmla="*/ 456 h 514"/>
                <a:gd name="T8" fmla="*/ 254 w 270"/>
                <a:gd name="T9" fmla="*/ 472 h 514"/>
                <a:gd name="T10" fmla="*/ 242 w 270"/>
                <a:gd name="T11" fmla="*/ 486 h 514"/>
                <a:gd name="T12" fmla="*/ 228 w 270"/>
                <a:gd name="T13" fmla="*/ 498 h 514"/>
                <a:gd name="T14" fmla="*/ 212 w 270"/>
                <a:gd name="T15" fmla="*/ 506 h 514"/>
                <a:gd name="T16" fmla="*/ 194 w 270"/>
                <a:gd name="T17" fmla="*/ 512 h 514"/>
                <a:gd name="T18" fmla="*/ 174 w 270"/>
                <a:gd name="T19" fmla="*/ 514 h 514"/>
                <a:gd name="T20" fmla="*/ 96 w 270"/>
                <a:gd name="T21" fmla="*/ 514 h 514"/>
                <a:gd name="T22" fmla="*/ 96 w 270"/>
                <a:gd name="T23" fmla="*/ 514 h 514"/>
                <a:gd name="T24" fmla="*/ 76 w 270"/>
                <a:gd name="T25" fmla="*/ 512 h 514"/>
                <a:gd name="T26" fmla="*/ 58 w 270"/>
                <a:gd name="T27" fmla="*/ 506 h 514"/>
                <a:gd name="T28" fmla="*/ 42 w 270"/>
                <a:gd name="T29" fmla="*/ 498 h 514"/>
                <a:gd name="T30" fmla="*/ 28 w 270"/>
                <a:gd name="T31" fmla="*/ 486 h 514"/>
                <a:gd name="T32" fmla="*/ 16 w 270"/>
                <a:gd name="T33" fmla="*/ 472 h 514"/>
                <a:gd name="T34" fmla="*/ 8 w 270"/>
                <a:gd name="T35" fmla="*/ 456 h 514"/>
                <a:gd name="T36" fmla="*/ 2 w 270"/>
                <a:gd name="T37" fmla="*/ 438 h 514"/>
                <a:gd name="T38" fmla="*/ 0 w 270"/>
                <a:gd name="T39" fmla="*/ 418 h 514"/>
                <a:gd name="T40" fmla="*/ 0 w 270"/>
                <a:gd name="T41" fmla="*/ 96 h 514"/>
                <a:gd name="T42" fmla="*/ 0 w 270"/>
                <a:gd name="T43" fmla="*/ 96 h 514"/>
                <a:gd name="T44" fmla="*/ 2 w 270"/>
                <a:gd name="T45" fmla="*/ 76 h 514"/>
                <a:gd name="T46" fmla="*/ 8 w 270"/>
                <a:gd name="T47" fmla="*/ 58 h 514"/>
                <a:gd name="T48" fmla="*/ 16 w 270"/>
                <a:gd name="T49" fmla="*/ 42 h 514"/>
                <a:gd name="T50" fmla="*/ 28 w 270"/>
                <a:gd name="T51" fmla="*/ 28 h 514"/>
                <a:gd name="T52" fmla="*/ 42 w 270"/>
                <a:gd name="T53" fmla="*/ 16 h 514"/>
                <a:gd name="T54" fmla="*/ 58 w 270"/>
                <a:gd name="T55" fmla="*/ 8 h 514"/>
                <a:gd name="T56" fmla="*/ 76 w 270"/>
                <a:gd name="T57" fmla="*/ 2 h 514"/>
                <a:gd name="T58" fmla="*/ 96 w 270"/>
                <a:gd name="T59" fmla="*/ 0 h 514"/>
                <a:gd name="T60" fmla="*/ 174 w 270"/>
                <a:gd name="T61" fmla="*/ 0 h 514"/>
                <a:gd name="T62" fmla="*/ 174 w 270"/>
                <a:gd name="T63" fmla="*/ 0 h 514"/>
                <a:gd name="T64" fmla="*/ 194 w 270"/>
                <a:gd name="T65" fmla="*/ 2 h 514"/>
                <a:gd name="T66" fmla="*/ 212 w 270"/>
                <a:gd name="T67" fmla="*/ 8 h 514"/>
                <a:gd name="T68" fmla="*/ 228 w 270"/>
                <a:gd name="T69" fmla="*/ 16 h 514"/>
                <a:gd name="T70" fmla="*/ 242 w 270"/>
                <a:gd name="T71" fmla="*/ 28 h 514"/>
                <a:gd name="T72" fmla="*/ 254 w 270"/>
                <a:gd name="T73" fmla="*/ 42 h 514"/>
                <a:gd name="T74" fmla="*/ 262 w 270"/>
                <a:gd name="T75" fmla="*/ 58 h 514"/>
                <a:gd name="T76" fmla="*/ 268 w 270"/>
                <a:gd name="T77" fmla="*/ 76 h 514"/>
                <a:gd name="T78" fmla="*/ 270 w 270"/>
                <a:gd name="T79" fmla="*/ 96 h 514"/>
                <a:gd name="T80" fmla="*/ 270 w 270"/>
                <a:gd name="T81" fmla="*/ 418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6" y="512"/>
                  </a:lnTo>
                  <a:lnTo>
                    <a:pt x="58" y="506"/>
                  </a:lnTo>
                  <a:lnTo>
                    <a:pt x="42" y="498"/>
                  </a:lnTo>
                  <a:lnTo>
                    <a:pt x="28" y="486"/>
                  </a:lnTo>
                  <a:lnTo>
                    <a:pt x="16" y="472"/>
                  </a:lnTo>
                  <a:lnTo>
                    <a:pt x="8" y="456"/>
                  </a:lnTo>
                  <a:lnTo>
                    <a:pt x="2" y="438"/>
                  </a:lnTo>
                  <a:lnTo>
                    <a:pt x="0" y="418"/>
                  </a:lnTo>
                  <a:lnTo>
                    <a:pt x="0" y="96"/>
                  </a:lnTo>
                  <a:lnTo>
                    <a:pt x="2" y="76"/>
                  </a:lnTo>
                  <a:lnTo>
                    <a:pt x="8" y="58"/>
                  </a:lnTo>
                  <a:lnTo>
                    <a:pt x="16" y="42"/>
                  </a:lnTo>
                  <a:lnTo>
                    <a:pt x="28" y="28"/>
                  </a:lnTo>
                  <a:lnTo>
                    <a:pt x="42" y="16"/>
                  </a:lnTo>
                  <a:lnTo>
                    <a:pt x="58" y="8"/>
                  </a:lnTo>
                  <a:lnTo>
                    <a:pt x="76"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1">
              <a:gsLst>
                <a:gs pos="0">
                  <a:srgbClr val="76475E"/>
                </a:gs>
                <a:gs pos="50000">
                  <a:srgbClr val="FF99CC"/>
                </a:gs>
                <a:gs pos="100000">
                  <a:srgbClr val="76475E"/>
                </a:gs>
              </a:gsLst>
              <a:lin ang="0" scaled="1"/>
            </a:gradFill>
            <a:ln w="12700">
              <a:solidFill>
                <a:srgbClr val="666699"/>
              </a:solidFill>
              <a:round/>
              <a:headEnd/>
              <a:tailEnd/>
            </a:ln>
          </p:spPr>
          <p:txBody>
            <a:bodyPr/>
            <a:lstStyle/>
            <a:p>
              <a:endParaRPr lang="en-GB" dirty="0"/>
            </a:p>
          </p:txBody>
        </p:sp>
        <p:sp>
          <p:nvSpPr>
            <p:cNvPr id="46326" name="Rectangle 5"/>
            <p:cNvSpPr>
              <a:spLocks noChangeArrowheads="1"/>
            </p:cNvSpPr>
            <p:nvPr/>
          </p:nvSpPr>
          <p:spPr bwMode="auto">
            <a:xfrm>
              <a:off x="4766" y="2672"/>
              <a:ext cx="170" cy="556"/>
            </a:xfrm>
            <a:prstGeom prst="rect">
              <a:avLst/>
            </a:prstGeom>
            <a:gradFill rotWithShape="1">
              <a:gsLst>
                <a:gs pos="0">
                  <a:srgbClr val="76475E"/>
                </a:gs>
                <a:gs pos="50000">
                  <a:srgbClr val="FF99CC"/>
                </a:gs>
                <a:gs pos="100000">
                  <a:srgbClr val="76475E"/>
                </a:gs>
              </a:gsLst>
              <a:lin ang="0" scaled="1"/>
            </a:gradFill>
            <a:ln w="12700">
              <a:solidFill>
                <a:srgbClr val="666699"/>
              </a:solidFill>
              <a:miter lim="800000"/>
              <a:headEnd/>
              <a:tailEnd/>
            </a:ln>
          </p:spPr>
          <p:txBody>
            <a:bodyPr/>
            <a:lstStyle/>
            <a:p>
              <a:endParaRPr lang="en-US" sz="2800" dirty="0">
                <a:solidFill>
                  <a:srgbClr val="000000"/>
                </a:solidFill>
              </a:endParaRPr>
            </a:p>
          </p:txBody>
        </p:sp>
      </p:grpSp>
      <p:grpSp>
        <p:nvGrpSpPr>
          <p:cNvPr id="3" name="Group 6"/>
          <p:cNvGrpSpPr>
            <a:grpSpLocks/>
          </p:cNvGrpSpPr>
          <p:nvPr/>
        </p:nvGrpSpPr>
        <p:grpSpPr bwMode="auto">
          <a:xfrm>
            <a:off x="3027563" y="2299990"/>
            <a:ext cx="354796" cy="2384014"/>
            <a:chOff x="4716" y="1586"/>
            <a:chExt cx="270" cy="2126"/>
          </a:xfrm>
        </p:grpSpPr>
        <p:sp>
          <p:nvSpPr>
            <p:cNvPr id="46321" name="Rectangle 7"/>
            <p:cNvSpPr>
              <a:spLocks noChangeArrowheads="1"/>
            </p:cNvSpPr>
            <p:nvPr/>
          </p:nvSpPr>
          <p:spPr bwMode="auto">
            <a:xfrm>
              <a:off x="4804" y="1990"/>
              <a:ext cx="94" cy="1722"/>
            </a:xfrm>
            <a:prstGeom prst="rect">
              <a:avLst/>
            </a:prstGeom>
            <a:gradFill rotWithShape="1">
              <a:gsLst>
                <a:gs pos="0">
                  <a:srgbClr val="765E00"/>
                </a:gs>
                <a:gs pos="50000">
                  <a:srgbClr val="FFCC00"/>
                </a:gs>
                <a:gs pos="100000">
                  <a:srgbClr val="765E00"/>
                </a:gs>
              </a:gsLst>
              <a:lin ang="0" scaled="1"/>
            </a:gradFill>
            <a:ln w="12700">
              <a:solidFill>
                <a:srgbClr val="666699"/>
              </a:solidFill>
              <a:miter lim="800000"/>
              <a:headEnd/>
              <a:tailEnd/>
            </a:ln>
          </p:spPr>
          <p:txBody>
            <a:bodyPr/>
            <a:lstStyle/>
            <a:p>
              <a:endParaRPr lang="en-US" sz="2800" dirty="0">
                <a:solidFill>
                  <a:srgbClr val="000000"/>
                </a:solidFill>
              </a:endParaRPr>
            </a:p>
          </p:txBody>
        </p:sp>
        <p:sp>
          <p:nvSpPr>
            <p:cNvPr id="46322" name="Freeform 8"/>
            <p:cNvSpPr>
              <a:spLocks/>
            </p:cNvSpPr>
            <p:nvPr/>
          </p:nvSpPr>
          <p:spPr bwMode="auto">
            <a:xfrm>
              <a:off x="4716" y="1586"/>
              <a:ext cx="270" cy="514"/>
            </a:xfrm>
            <a:custGeom>
              <a:avLst/>
              <a:gdLst>
                <a:gd name="T0" fmla="*/ 270 w 270"/>
                <a:gd name="T1" fmla="*/ 418 h 514"/>
                <a:gd name="T2" fmla="*/ 270 w 270"/>
                <a:gd name="T3" fmla="*/ 418 h 514"/>
                <a:gd name="T4" fmla="*/ 268 w 270"/>
                <a:gd name="T5" fmla="*/ 438 h 514"/>
                <a:gd name="T6" fmla="*/ 262 w 270"/>
                <a:gd name="T7" fmla="*/ 456 h 514"/>
                <a:gd name="T8" fmla="*/ 254 w 270"/>
                <a:gd name="T9" fmla="*/ 472 h 514"/>
                <a:gd name="T10" fmla="*/ 242 w 270"/>
                <a:gd name="T11" fmla="*/ 486 h 514"/>
                <a:gd name="T12" fmla="*/ 228 w 270"/>
                <a:gd name="T13" fmla="*/ 498 h 514"/>
                <a:gd name="T14" fmla="*/ 212 w 270"/>
                <a:gd name="T15" fmla="*/ 506 h 514"/>
                <a:gd name="T16" fmla="*/ 194 w 270"/>
                <a:gd name="T17" fmla="*/ 512 h 514"/>
                <a:gd name="T18" fmla="*/ 174 w 270"/>
                <a:gd name="T19" fmla="*/ 514 h 514"/>
                <a:gd name="T20" fmla="*/ 96 w 270"/>
                <a:gd name="T21" fmla="*/ 514 h 514"/>
                <a:gd name="T22" fmla="*/ 96 w 270"/>
                <a:gd name="T23" fmla="*/ 514 h 514"/>
                <a:gd name="T24" fmla="*/ 76 w 270"/>
                <a:gd name="T25" fmla="*/ 512 h 514"/>
                <a:gd name="T26" fmla="*/ 58 w 270"/>
                <a:gd name="T27" fmla="*/ 506 h 514"/>
                <a:gd name="T28" fmla="*/ 42 w 270"/>
                <a:gd name="T29" fmla="*/ 498 h 514"/>
                <a:gd name="T30" fmla="*/ 28 w 270"/>
                <a:gd name="T31" fmla="*/ 486 h 514"/>
                <a:gd name="T32" fmla="*/ 16 w 270"/>
                <a:gd name="T33" fmla="*/ 472 h 514"/>
                <a:gd name="T34" fmla="*/ 8 w 270"/>
                <a:gd name="T35" fmla="*/ 456 h 514"/>
                <a:gd name="T36" fmla="*/ 2 w 270"/>
                <a:gd name="T37" fmla="*/ 438 h 514"/>
                <a:gd name="T38" fmla="*/ 0 w 270"/>
                <a:gd name="T39" fmla="*/ 418 h 514"/>
                <a:gd name="T40" fmla="*/ 0 w 270"/>
                <a:gd name="T41" fmla="*/ 96 h 514"/>
                <a:gd name="T42" fmla="*/ 0 w 270"/>
                <a:gd name="T43" fmla="*/ 96 h 514"/>
                <a:gd name="T44" fmla="*/ 2 w 270"/>
                <a:gd name="T45" fmla="*/ 76 h 514"/>
                <a:gd name="T46" fmla="*/ 8 w 270"/>
                <a:gd name="T47" fmla="*/ 58 h 514"/>
                <a:gd name="T48" fmla="*/ 16 w 270"/>
                <a:gd name="T49" fmla="*/ 42 h 514"/>
                <a:gd name="T50" fmla="*/ 28 w 270"/>
                <a:gd name="T51" fmla="*/ 28 h 514"/>
                <a:gd name="T52" fmla="*/ 42 w 270"/>
                <a:gd name="T53" fmla="*/ 16 h 514"/>
                <a:gd name="T54" fmla="*/ 58 w 270"/>
                <a:gd name="T55" fmla="*/ 8 h 514"/>
                <a:gd name="T56" fmla="*/ 76 w 270"/>
                <a:gd name="T57" fmla="*/ 2 h 514"/>
                <a:gd name="T58" fmla="*/ 96 w 270"/>
                <a:gd name="T59" fmla="*/ 0 h 514"/>
                <a:gd name="T60" fmla="*/ 174 w 270"/>
                <a:gd name="T61" fmla="*/ 0 h 514"/>
                <a:gd name="T62" fmla="*/ 174 w 270"/>
                <a:gd name="T63" fmla="*/ 0 h 514"/>
                <a:gd name="T64" fmla="*/ 194 w 270"/>
                <a:gd name="T65" fmla="*/ 2 h 514"/>
                <a:gd name="T66" fmla="*/ 212 w 270"/>
                <a:gd name="T67" fmla="*/ 8 h 514"/>
                <a:gd name="T68" fmla="*/ 228 w 270"/>
                <a:gd name="T69" fmla="*/ 16 h 514"/>
                <a:gd name="T70" fmla="*/ 242 w 270"/>
                <a:gd name="T71" fmla="*/ 28 h 514"/>
                <a:gd name="T72" fmla="*/ 254 w 270"/>
                <a:gd name="T73" fmla="*/ 42 h 514"/>
                <a:gd name="T74" fmla="*/ 262 w 270"/>
                <a:gd name="T75" fmla="*/ 58 h 514"/>
                <a:gd name="T76" fmla="*/ 268 w 270"/>
                <a:gd name="T77" fmla="*/ 76 h 514"/>
                <a:gd name="T78" fmla="*/ 270 w 270"/>
                <a:gd name="T79" fmla="*/ 96 h 514"/>
                <a:gd name="T80" fmla="*/ 270 w 270"/>
                <a:gd name="T81" fmla="*/ 418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6" y="512"/>
                  </a:lnTo>
                  <a:lnTo>
                    <a:pt x="58" y="506"/>
                  </a:lnTo>
                  <a:lnTo>
                    <a:pt x="42" y="498"/>
                  </a:lnTo>
                  <a:lnTo>
                    <a:pt x="28" y="486"/>
                  </a:lnTo>
                  <a:lnTo>
                    <a:pt x="16" y="472"/>
                  </a:lnTo>
                  <a:lnTo>
                    <a:pt x="8" y="456"/>
                  </a:lnTo>
                  <a:lnTo>
                    <a:pt x="2" y="438"/>
                  </a:lnTo>
                  <a:lnTo>
                    <a:pt x="0" y="418"/>
                  </a:lnTo>
                  <a:lnTo>
                    <a:pt x="0" y="96"/>
                  </a:lnTo>
                  <a:lnTo>
                    <a:pt x="2" y="76"/>
                  </a:lnTo>
                  <a:lnTo>
                    <a:pt x="8" y="58"/>
                  </a:lnTo>
                  <a:lnTo>
                    <a:pt x="16" y="42"/>
                  </a:lnTo>
                  <a:lnTo>
                    <a:pt x="28" y="28"/>
                  </a:lnTo>
                  <a:lnTo>
                    <a:pt x="42" y="16"/>
                  </a:lnTo>
                  <a:lnTo>
                    <a:pt x="58" y="8"/>
                  </a:lnTo>
                  <a:lnTo>
                    <a:pt x="76"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1">
              <a:gsLst>
                <a:gs pos="0">
                  <a:srgbClr val="76475E"/>
                </a:gs>
                <a:gs pos="50000">
                  <a:srgbClr val="FF99CC"/>
                </a:gs>
                <a:gs pos="100000">
                  <a:srgbClr val="76475E"/>
                </a:gs>
              </a:gsLst>
              <a:lin ang="0" scaled="1"/>
            </a:gradFill>
            <a:ln w="12700">
              <a:solidFill>
                <a:srgbClr val="666699"/>
              </a:solidFill>
              <a:round/>
              <a:headEnd/>
              <a:tailEnd/>
            </a:ln>
          </p:spPr>
          <p:txBody>
            <a:bodyPr/>
            <a:lstStyle/>
            <a:p>
              <a:endParaRPr lang="en-GB" dirty="0"/>
            </a:p>
          </p:txBody>
        </p:sp>
        <p:sp>
          <p:nvSpPr>
            <p:cNvPr id="46323" name="Rectangle 9"/>
            <p:cNvSpPr>
              <a:spLocks noChangeArrowheads="1"/>
            </p:cNvSpPr>
            <p:nvPr/>
          </p:nvSpPr>
          <p:spPr bwMode="auto">
            <a:xfrm>
              <a:off x="4766" y="2672"/>
              <a:ext cx="170" cy="556"/>
            </a:xfrm>
            <a:prstGeom prst="rect">
              <a:avLst/>
            </a:prstGeom>
            <a:gradFill rotWithShape="1">
              <a:gsLst>
                <a:gs pos="0">
                  <a:srgbClr val="76475E"/>
                </a:gs>
                <a:gs pos="50000">
                  <a:srgbClr val="FF99CC"/>
                </a:gs>
                <a:gs pos="100000">
                  <a:srgbClr val="76475E"/>
                </a:gs>
              </a:gsLst>
              <a:lin ang="0" scaled="1"/>
            </a:gradFill>
            <a:ln w="12700">
              <a:solidFill>
                <a:srgbClr val="666699"/>
              </a:solidFill>
              <a:miter lim="800000"/>
              <a:headEnd/>
              <a:tailEnd/>
            </a:ln>
          </p:spPr>
          <p:txBody>
            <a:bodyPr/>
            <a:lstStyle/>
            <a:p>
              <a:endParaRPr lang="en-US" sz="2800" dirty="0">
                <a:solidFill>
                  <a:srgbClr val="000000"/>
                </a:solidFill>
              </a:endParaRPr>
            </a:p>
          </p:txBody>
        </p:sp>
      </p:grpSp>
      <p:sp>
        <p:nvSpPr>
          <p:cNvPr id="46088" name="Freeform 11"/>
          <p:cNvSpPr>
            <a:spLocks/>
          </p:cNvSpPr>
          <p:nvPr/>
        </p:nvSpPr>
        <p:spPr bwMode="auto">
          <a:xfrm>
            <a:off x="4502938" y="2753149"/>
            <a:ext cx="237601" cy="1930855"/>
          </a:xfrm>
          <a:custGeom>
            <a:avLst/>
            <a:gdLst>
              <a:gd name="T0" fmla="*/ 2147483647 w 180"/>
              <a:gd name="T1" fmla="*/ 2147483647 h 1722"/>
              <a:gd name="T2" fmla="*/ 2147483647 w 180"/>
              <a:gd name="T3" fmla="*/ 2147483647 h 1722"/>
              <a:gd name="T4" fmla="*/ 2147483647 w 180"/>
              <a:gd name="T5" fmla="*/ 2147483647 h 1722"/>
              <a:gd name="T6" fmla="*/ 2147483647 w 180"/>
              <a:gd name="T7" fmla="*/ 2147483647 h 1722"/>
              <a:gd name="T8" fmla="*/ 2147483647 w 180"/>
              <a:gd name="T9" fmla="*/ 2147483647 h 1722"/>
              <a:gd name="T10" fmla="*/ 2147483647 w 180"/>
              <a:gd name="T11" fmla="*/ 2147483647 h 1722"/>
              <a:gd name="T12" fmla="*/ 2147483647 w 180"/>
              <a:gd name="T13" fmla="*/ 2147483647 h 1722"/>
              <a:gd name="T14" fmla="*/ 2147483647 w 180"/>
              <a:gd name="T15" fmla="*/ 2147483647 h 1722"/>
              <a:gd name="T16" fmla="*/ 2147483647 w 180"/>
              <a:gd name="T17" fmla="*/ 2147483647 h 1722"/>
              <a:gd name="T18" fmla="*/ 2147483647 w 180"/>
              <a:gd name="T19" fmla="*/ 2147483647 h 1722"/>
              <a:gd name="T20" fmla="*/ 2147483647 w 180"/>
              <a:gd name="T21" fmla="*/ 0 h 1722"/>
              <a:gd name="T22" fmla="*/ 2147483647 w 180"/>
              <a:gd name="T23" fmla="*/ 2147483647 h 1722"/>
              <a:gd name="T24" fmla="*/ 2147483647 w 180"/>
              <a:gd name="T25" fmla="*/ 2147483647 h 1722"/>
              <a:gd name="T26" fmla="*/ 2147483647 w 180"/>
              <a:gd name="T27" fmla="*/ 2147483647 h 1722"/>
              <a:gd name="T28" fmla="*/ 2147483647 w 180"/>
              <a:gd name="T29" fmla="*/ 2147483647 h 1722"/>
              <a:gd name="T30" fmla="*/ 0 w 180"/>
              <a:gd name="T31" fmla="*/ 2147483647 h 1722"/>
              <a:gd name="T32" fmla="*/ 0 w 180"/>
              <a:gd name="T33" fmla="*/ 2147483647 h 1722"/>
              <a:gd name="T34" fmla="*/ 2147483647 w 180"/>
              <a:gd name="T35" fmla="*/ 2147483647 h 1722"/>
              <a:gd name="T36" fmla="*/ 2147483647 w 180"/>
              <a:gd name="T37" fmla="*/ 2147483647 h 1722"/>
              <a:gd name="T38" fmla="*/ 2147483647 w 180"/>
              <a:gd name="T39" fmla="*/ 2147483647 h 1722"/>
              <a:gd name="T40" fmla="*/ 2147483647 w 180"/>
              <a:gd name="T41" fmla="*/ 2147483647 h 1722"/>
              <a:gd name="T42" fmla="*/ 2147483647 w 180"/>
              <a:gd name="T43" fmla="*/ 2147483647 h 1722"/>
              <a:gd name="T44" fmla="*/ 2147483647 w 180"/>
              <a:gd name="T45" fmla="*/ 2147483647 h 1722"/>
              <a:gd name="T46" fmla="*/ 2147483647 w 180"/>
              <a:gd name="T47" fmla="*/ 2147483647 h 1722"/>
              <a:gd name="T48" fmla="*/ 0 w 180"/>
              <a:gd name="T49" fmla="*/ 2147483647 h 1722"/>
              <a:gd name="T50" fmla="*/ 0 w 180"/>
              <a:gd name="T51" fmla="*/ 2147483647 h 1722"/>
              <a:gd name="T52" fmla="*/ 2147483647 w 180"/>
              <a:gd name="T53" fmla="*/ 2147483647 h 1722"/>
              <a:gd name="T54" fmla="*/ 2147483647 w 180"/>
              <a:gd name="T55" fmla="*/ 2147483647 h 1722"/>
              <a:gd name="T56" fmla="*/ 2147483647 w 180"/>
              <a:gd name="T57" fmla="*/ 2147483647 h 1722"/>
              <a:gd name="T58" fmla="*/ 2147483647 w 180"/>
              <a:gd name="T59" fmla="*/ 2147483647 h 1722"/>
              <a:gd name="T60" fmla="*/ 2147483647 w 180"/>
              <a:gd name="T61" fmla="*/ 2147483647 h 1722"/>
              <a:gd name="T62" fmla="*/ 2147483647 w 180"/>
              <a:gd name="T63" fmla="*/ 2147483647 h 1722"/>
              <a:gd name="T64" fmla="*/ 2147483647 w 180"/>
              <a:gd name="T65" fmla="*/ 2147483647 h 1722"/>
              <a:gd name="T66" fmla="*/ 2147483647 w 180"/>
              <a:gd name="T67" fmla="*/ 2147483647 h 1722"/>
              <a:gd name="T68" fmla="*/ 2147483647 w 180"/>
              <a:gd name="T69" fmla="*/ 2147483647 h 1722"/>
              <a:gd name="T70" fmla="*/ 2147483647 w 180"/>
              <a:gd name="T71" fmla="*/ 2147483647 h 1722"/>
              <a:gd name="T72" fmla="*/ 2147483647 w 180"/>
              <a:gd name="T73" fmla="*/ 2147483647 h 1722"/>
              <a:gd name="T74" fmla="*/ 2147483647 w 180"/>
              <a:gd name="T75" fmla="*/ 2147483647 h 1722"/>
              <a:gd name="T76" fmla="*/ 2147483647 w 180"/>
              <a:gd name="T77" fmla="*/ 2147483647 h 1722"/>
              <a:gd name="T78" fmla="*/ 2147483647 w 180"/>
              <a:gd name="T79" fmla="*/ 2147483647 h 1722"/>
              <a:gd name="T80" fmla="*/ 2147483647 w 180"/>
              <a:gd name="T81" fmla="*/ 2147483647 h 17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0"/>
              <a:gd name="T124" fmla="*/ 0 h 1722"/>
              <a:gd name="T125" fmla="*/ 180 w 180"/>
              <a:gd name="T126" fmla="*/ 1722 h 17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0" h="1722">
                <a:moveTo>
                  <a:pt x="132" y="1486"/>
                </a:moveTo>
                <a:lnTo>
                  <a:pt x="132" y="1456"/>
                </a:lnTo>
                <a:lnTo>
                  <a:pt x="142" y="1450"/>
                </a:lnTo>
                <a:lnTo>
                  <a:pt x="152" y="1442"/>
                </a:lnTo>
                <a:lnTo>
                  <a:pt x="160" y="1434"/>
                </a:lnTo>
                <a:lnTo>
                  <a:pt x="166" y="1424"/>
                </a:lnTo>
                <a:lnTo>
                  <a:pt x="172" y="1414"/>
                </a:lnTo>
                <a:lnTo>
                  <a:pt x="176" y="1402"/>
                </a:lnTo>
                <a:lnTo>
                  <a:pt x="178" y="1390"/>
                </a:lnTo>
                <a:lnTo>
                  <a:pt x="180" y="1378"/>
                </a:lnTo>
                <a:lnTo>
                  <a:pt x="178" y="1366"/>
                </a:lnTo>
                <a:lnTo>
                  <a:pt x="176" y="1354"/>
                </a:lnTo>
                <a:lnTo>
                  <a:pt x="172" y="1342"/>
                </a:lnTo>
                <a:lnTo>
                  <a:pt x="166" y="1332"/>
                </a:lnTo>
                <a:lnTo>
                  <a:pt x="160" y="1322"/>
                </a:lnTo>
                <a:lnTo>
                  <a:pt x="152" y="1314"/>
                </a:lnTo>
                <a:lnTo>
                  <a:pt x="142" y="1306"/>
                </a:lnTo>
                <a:lnTo>
                  <a:pt x="132" y="1300"/>
                </a:lnTo>
                <a:lnTo>
                  <a:pt x="132" y="0"/>
                </a:lnTo>
                <a:lnTo>
                  <a:pt x="46" y="0"/>
                </a:lnTo>
                <a:lnTo>
                  <a:pt x="46" y="1300"/>
                </a:lnTo>
                <a:lnTo>
                  <a:pt x="36" y="1306"/>
                </a:lnTo>
                <a:lnTo>
                  <a:pt x="28" y="1314"/>
                </a:lnTo>
                <a:lnTo>
                  <a:pt x="20" y="1322"/>
                </a:lnTo>
                <a:lnTo>
                  <a:pt x="12" y="1332"/>
                </a:lnTo>
                <a:lnTo>
                  <a:pt x="8" y="1342"/>
                </a:lnTo>
                <a:lnTo>
                  <a:pt x="4" y="1354"/>
                </a:lnTo>
                <a:lnTo>
                  <a:pt x="0" y="1366"/>
                </a:lnTo>
                <a:lnTo>
                  <a:pt x="0" y="1378"/>
                </a:lnTo>
                <a:lnTo>
                  <a:pt x="0" y="1390"/>
                </a:lnTo>
                <a:lnTo>
                  <a:pt x="4" y="1402"/>
                </a:lnTo>
                <a:lnTo>
                  <a:pt x="8" y="1414"/>
                </a:lnTo>
                <a:lnTo>
                  <a:pt x="12" y="1424"/>
                </a:lnTo>
                <a:lnTo>
                  <a:pt x="20" y="1434"/>
                </a:lnTo>
                <a:lnTo>
                  <a:pt x="28" y="1442"/>
                </a:lnTo>
                <a:lnTo>
                  <a:pt x="36" y="1450"/>
                </a:lnTo>
                <a:lnTo>
                  <a:pt x="46" y="1456"/>
                </a:lnTo>
                <a:lnTo>
                  <a:pt x="46" y="1486"/>
                </a:lnTo>
                <a:lnTo>
                  <a:pt x="36" y="1492"/>
                </a:lnTo>
                <a:lnTo>
                  <a:pt x="28" y="1500"/>
                </a:lnTo>
                <a:lnTo>
                  <a:pt x="20" y="1508"/>
                </a:lnTo>
                <a:lnTo>
                  <a:pt x="12" y="1518"/>
                </a:lnTo>
                <a:lnTo>
                  <a:pt x="8" y="1530"/>
                </a:lnTo>
                <a:lnTo>
                  <a:pt x="4" y="1540"/>
                </a:lnTo>
                <a:lnTo>
                  <a:pt x="0" y="1552"/>
                </a:lnTo>
                <a:lnTo>
                  <a:pt x="0" y="1564"/>
                </a:lnTo>
                <a:lnTo>
                  <a:pt x="0" y="1578"/>
                </a:lnTo>
                <a:lnTo>
                  <a:pt x="4" y="1590"/>
                </a:lnTo>
                <a:lnTo>
                  <a:pt x="8" y="1600"/>
                </a:lnTo>
                <a:lnTo>
                  <a:pt x="12" y="1612"/>
                </a:lnTo>
                <a:lnTo>
                  <a:pt x="20" y="1620"/>
                </a:lnTo>
                <a:lnTo>
                  <a:pt x="28" y="1630"/>
                </a:lnTo>
                <a:lnTo>
                  <a:pt x="36" y="1638"/>
                </a:lnTo>
                <a:lnTo>
                  <a:pt x="46" y="1644"/>
                </a:lnTo>
                <a:lnTo>
                  <a:pt x="46" y="1722"/>
                </a:lnTo>
                <a:lnTo>
                  <a:pt x="132" y="1722"/>
                </a:lnTo>
                <a:lnTo>
                  <a:pt x="132" y="1644"/>
                </a:lnTo>
                <a:lnTo>
                  <a:pt x="142" y="1638"/>
                </a:lnTo>
                <a:lnTo>
                  <a:pt x="152" y="1630"/>
                </a:lnTo>
                <a:lnTo>
                  <a:pt x="160" y="1620"/>
                </a:lnTo>
                <a:lnTo>
                  <a:pt x="166" y="1612"/>
                </a:lnTo>
                <a:lnTo>
                  <a:pt x="172" y="1600"/>
                </a:lnTo>
                <a:lnTo>
                  <a:pt x="176" y="1590"/>
                </a:lnTo>
                <a:lnTo>
                  <a:pt x="178" y="1578"/>
                </a:lnTo>
                <a:lnTo>
                  <a:pt x="180" y="1564"/>
                </a:lnTo>
                <a:lnTo>
                  <a:pt x="178" y="1552"/>
                </a:lnTo>
                <a:lnTo>
                  <a:pt x="176" y="1540"/>
                </a:lnTo>
                <a:lnTo>
                  <a:pt x="172" y="1530"/>
                </a:lnTo>
                <a:lnTo>
                  <a:pt x="166" y="1518"/>
                </a:lnTo>
                <a:lnTo>
                  <a:pt x="160" y="1508"/>
                </a:lnTo>
                <a:lnTo>
                  <a:pt x="152" y="1500"/>
                </a:lnTo>
                <a:lnTo>
                  <a:pt x="142" y="1492"/>
                </a:lnTo>
                <a:lnTo>
                  <a:pt x="132" y="1486"/>
                </a:lnTo>
                <a:close/>
              </a:path>
            </a:pathLst>
          </a:custGeom>
          <a:gradFill rotWithShape="1">
            <a:gsLst>
              <a:gs pos="0">
                <a:srgbClr val="185E5E"/>
              </a:gs>
              <a:gs pos="50000">
                <a:srgbClr val="33CCCC"/>
              </a:gs>
              <a:gs pos="100000">
                <a:srgbClr val="185E5E"/>
              </a:gs>
            </a:gsLst>
            <a:lin ang="0" scaled="1"/>
          </a:gradFill>
          <a:ln w="12700">
            <a:solidFill>
              <a:srgbClr val="666699"/>
            </a:solidFill>
            <a:round/>
            <a:headEnd/>
            <a:tailEnd/>
          </a:ln>
        </p:spPr>
        <p:txBody>
          <a:bodyPr/>
          <a:lstStyle/>
          <a:p>
            <a:endParaRPr lang="en-GB" dirty="0"/>
          </a:p>
        </p:txBody>
      </p:sp>
      <p:sp>
        <p:nvSpPr>
          <p:cNvPr id="46089" name="Rectangle 12"/>
          <p:cNvSpPr>
            <a:spLocks noChangeArrowheads="1"/>
          </p:cNvSpPr>
          <p:nvPr/>
        </p:nvSpPr>
        <p:spPr bwMode="auto">
          <a:xfrm>
            <a:off x="4510966" y="3518520"/>
            <a:ext cx="221547" cy="622905"/>
          </a:xfrm>
          <a:prstGeom prst="rect">
            <a:avLst/>
          </a:prstGeom>
          <a:gradFill rotWithShape="1">
            <a:gsLst>
              <a:gs pos="0">
                <a:srgbClr val="474776"/>
              </a:gs>
              <a:gs pos="50000">
                <a:srgbClr val="9999FF"/>
              </a:gs>
              <a:gs pos="100000">
                <a:srgbClr val="474776"/>
              </a:gs>
            </a:gsLst>
            <a:lin ang="0" scaled="1"/>
          </a:gradFill>
          <a:ln w="12700">
            <a:solidFill>
              <a:srgbClr val="666699"/>
            </a:solidFill>
            <a:miter lim="800000"/>
            <a:headEnd/>
            <a:tailEnd/>
          </a:ln>
        </p:spPr>
        <p:txBody>
          <a:bodyPr/>
          <a:lstStyle/>
          <a:p>
            <a:endParaRPr lang="en-US" sz="2800" dirty="0">
              <a:solidFill>
                <a:srgbClr val="000000"/>
              </a:solidFill>
            </a:endParaRPr>
          </a:p>
        </p:txBody>
      </p:sp>
      <p:sp>
        <p:nvSpPr>
          <p:cNvPr id="46090" name="Freeform 13"/>
          <p:cNvSpPr>
            <a:spLocks/>
          </p:cNvSpPr>
          <p:nvPr/>
        </p:nvSpPr>
        <p:spPr bwMode="auto">
          <a:xfrm>
            <a:off x="4441933" y="2299990"/>
            <a:ext cx="356402" cy="575922"/>
          </a:xfrm>
          <a:custGeom>
            <a:avLst/>
            <a:gdLst>
              <a:gd name="T0" fmla="*/ 2147483647 w 270"/>
              <a:gd name="T1" fmla="*/ 2147483647 h 514"/>
              <a:gd name="T2" fmla="*/ 2147483647 w 270"/>
              <a:gd name="T3" fmla="*/ 2147483647 h 514"/>
              <a:gd name="T4" fmla="*/ 2147483647 w 270"/>
              <a:gd name="T5" fmla="*/ 2147483647 h 514"/>
              <a:gd name="T6" fmla="*/ 2147483647 w 270"/>
              <a:gd name="T7" fmla="*/ 2147483647 h 514"/>
              <a:gd name="T8" fmla="*/ 2147483647 w 270"/>
              <a:gd name="T9" fmla="*/ 2147483647 h 514"/>
              <a:gd name="T10" fmla="*/ 2147483647 w 270"/>
              <a:gd name="T11" fmla="*/ 2147483647 h 514"/>
              <a:gd name="T12" fmla="*/ 2147483647 w 270"/>
              <a:gd name="T13" fmla="*/ 2147483647 h 514"/>
              <a:gd name="T14" fmla="*/ 2147483647 w 270"/>
              <a:gd name="T15" fmla="*/ 2147483647 h 514"/>
              <a:gd name="T16" fmla="*/ 2147483647 w 270"/>
              <a:gd name="T17" fmla="*/ 2147483647 h 514"/>
              <a:gd name="T18" fmla="*/ 2147483647 w 270"/>
              <a:gd name="T19" fmla="*/ 2147483647 h 514"/>
              <a:gd name="T20" fmla="*/ 2147483647 w 270"/>
              <a:gd name="T21" fmla="*/ 2147483647 h 514"/>
              <a:gd name="T22" fmla="*/ 2147483647 w 270"/>
              <a:gd name="T23" fmla="*/ 2147483647 h 514"/>
              <a:gd name="T24" fmla="*/ 2147483647 w 270"/>
              <a:gd name="T25" fmla="*/ 2147483647 h 514"/>
              <a:gd name="T26" fmla="*/ 2147483647 w 270"/>
              <a:gd name="T27" fmla="*/ 2147483647 h 514"/>
              <a:gd name="T28" fmla="*/ 2147483647 w 270"/>
              <a:gd name="T29" fmla="*/ 2147483647 h 514"/>
              <a:gd name="T30" fmla="*/ 2147483647 w 270"/>
              <a:gd name="T31" fmla="*/ 2147483647 h 514"/>
              <a:gd name="T32" fmla="*/ 2147483647 w 270"/>
              <a:gd name="T33" fmla="*/ 2147483647 h 514"/>
              <a:gd name="T34" fmla="*/ 2147483647 w 270"/>
              <a:gd name="T35" fmla="*/ 2147483647 h 514"/>
              <a:gd name="T36" fmla="*/ 2147483647 w 270"/>
              <a:gd name="T37" fmla="*/ 2147483647 h 514"/>
              <a:gd name="T38" fmla="*/ 0 w 270"/>
              <a:gd name="T39" fmla="*/ 2147483647 h 514"/>
              <a:gd name="T40" fmla="*/ 0 w 270"/>
              <a:gd name="T41" fmla="*/ 2147483647 h 514"/>
              <a:gd name="T42" fmla="*/ 0 w 270"/>
              <a:gd name="T43" fmla="*/ 2147483647 h 514"/>
              <a:gd name="T44" fmla="*/ 2147483647 w 270"/>
              <a:gd name="T45" fmla="*/ 2147483647 h 514"/>
              <a:gd name="T46" fmla="*/ 2147483647 w 270"/>
              <a:gd name="T47" fmla="*/ 2147483647 h 514"/>
              <a:gd name="T48" fmla="*/ 2147483647 w 270"/>
              <a:gd name="T49" fmla="*/ 2147483647 h 514"/>
              <a:gd name="T50" fmla="*/ 2147483647 w 270"/>
              <a:gd name="T51" fmla="*/ 2147483647 h 514"/>
              <a:gd name="T52" fmla="*/ 2147483647 w 270"/>
              <a:gd name="T53" fmla="*/ 2147483647 h 514"/>
              <a:gd name="T54" fmla="*/ 2147483647 w 270"/>
              <a:gd name="T55" fmla="*/ 2147483647 h 514"/>
              <a:gd name="T56" fmla="*/ 2147483647 w 270"/>
              <a:gd name="T57" fmla="*/ 2147483647 h 514"/>
              <a:gd name="T58" fmla="*/ 2147483647 w 270"/>
              <a:gd name="T59" fmla="*/ 0 h 514"/>
              <a:gd name="T60" fmla="*/ 2147483647 w 270"/>
              <a:gd name="T61" fmla="*/ 0 h 514"/>
              <a:gd name="T62" fmla="*/ 2147483647 w 270"/>
              <a:gd name="T63" fmla="*/ 0 h 514"/>
              <a:gd name="T64" fmla="*/ 2147483647 w 270"/>
              <a:gd name="T65" fmla="*/ 2147483647 h 514"/>
              <a:gd name="T66" fmla="*/ 2147483647 w 270"/>
              <a:gd name="T67" fmla="*/ 2147483647 h 514"/>
              <a:gd name="T68" fmla="*/ 2147483647 w 270"/>
              <a:gd name="T69" fmla="*/ 2147483647 h 514"/>
              <a:gd name="T70" fmla="*/ 2147483647 w 270"/>
              <a:gd name="T71" fmla="*/ 2147483647 h 514"/>
              <a:gd name="T72" fmla="*/ 2147483647 w 270"/>
              <a:gd name="T73" fmla="*/ 2147483647 h 514"/>
              <a:gd name="T74" fmla="*/ 2147483647 w 270"/>
              <a:gd name="T75" fmla="*/ 2147483647 h 514"/>
              <a:gd name="T76" fmla="*/ 2147483647 w 270"/>
              <a:gd name="T77" fmla="*/ 2147483647 h 514"/>
              <a:gd name="T78" fmla="*/ 2147483647 w 270"/>
              <a:gd name="T79" fmla="*/ 2147483647 h 514"/>
              <a:gd name="T80" fmla="*/ 2147483647 w 270"/>
              <a:gd name="T81" fmla="*/ 2147483647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8" y="512"/>
                </a:lnTo>
                <a:lnTo>
                  <a:pt x="60" y="506"/>
                </a:lnTo>
                <a:lnTo>
                  <a:pt x="44" y="498"/>
                </a:lnTo>
                <a:lnTo>
                  <a:pt x="28" y="486"/>
                </a:lnTo>
                <a:lnTo>
                  <a:pt x="18" y="472"/>
                </a:lnTo>
                <a:lnTo>
                  <a:pt x="8" y="456"/>
                </a:lnTo>
                <a:lnTo>
                  <a:pt x="2" y="438"/>
                </a:lnTo>
                <a:lnTo>
                  <a:pt x="0" y="418"/>
                </a:lnTo>
                <a:lnTo>
                  <a:pt x="0" y="96"/>
                </a:lnTo>
                <a:lnTo>
                  <a:pt x="2" y="76"/>
                </a:lnTo>
                <a:lnTo>
                  <a:pt x="8" y="58"/>
                </a:lnTo>
                <a:lnTo>
                  <a:pt x="18" y="42"/>
                </a:lnTo>
                <a:lnTo>
                  <a:pt x="28" y="28"/>
                </a:lnTo>
                <a:lnTo>
                  <a:pt x="44" y="16"/>
                </a:lnTo>
                <a:lnTo>
                  <a:pt x="60" y="8"/>
                </a:lnTo>
                <a:lnTo>
                  <a:pt x="78"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1">
            <a:gsLst>
              <a:gs pos="0">
                <a:srgbClr val="474776"/>
              </a:gs>
              <a:gs pos="50000">
                <a:srgbClr val="9999FF"/>
              </a:gs>
              <a:gs pos="100000">
                <a:srgbClr val="474776"/>
              </a:gs>
            </a:gsLst>
            <a:lin ang="0" scaled="1"/>
          </a:gradFill>
          <a:ln w="12700">
            <a:solidFill>
              <a:srgbClr val="666699"/>
            </a:solidFill>
            <a:round/>
            <a:headEnd/>
            <a:tailEnd/>
          </a:ln>
        </p:spPr>
        <p:txBody>
          <a:bodyPr/>
          <a:lstStyle/>
          <a:p>
            <a:endParaRPr lang="en-GB" dirty="0"/>
          </a:p>
        </p:txBody>
      </p:sp>
      <p:grpSp>
        <p:nvGrpSpPr>
          <p:cNvPr id="4" name="Group 14"/>
          <p:cNvGrpSpPr>
            <a:grpSpLocks/>
          </p:cNvGrpSpPr>
          <p:nvPr/>
        </p:nvGrpSpPr>
        <p:grpSpPr bwMode="auto">
          <a:xfrm>
            <a:off x="5328122" y="2299990"/>
            <a:ext cx="356402" cy="2384014"/>
            <a:chOff x="4716" y="1586"/>
            <a:chExt cx="270" cy="2126"/>
          </a:xfrm>
        </p:grpSpPr>
        <p:sp>
          <p:nvSpPr>
            <p:cNvPr id="46318" name="Rectangle 15"/>
            <p:cNvSpPr>
              <a:spLocks noChangeArrowheads="1"/>
            </p:cNvSpPr>
            <p:nvPr/>
          </p:nvSpPr>
          <p:spPr bwMode="auto">
            <a:xfrm>
              <a:off x="4804" y="1990"/>
              <a:ext cx="94" cy="1722"/>
            </a:xfrm>
            <a:prstGeom prst="rect">
              <a:avLst/>
            </a:prstGeom>
            <a:gradFill rotWithShape="1">
              <a:gsLst>
                <a:gs pos="0">
                  <a:srgbClr val="765E00"/>
                </a:gs>
                <a:gs pos="50000">
                  <a:srgbClr val="FFCC00"/>
                </a:gs>
                <a:gs pos="100000">
                  <a:srgbClr val="765E00"/>
                </a:gs>
              </a:gsLst>
              <a:lin ang="0" scaled="1"/>
            </a:gradFill>
            <a:ln w="12700">
              <a:solidFill>
                <a:srgbClr val="666699"/>
              </a:solidFill>
              <a:miter lim="800000"/>
              <a:headEnd/>
              <a:tailEnd/>
            </a:ln>
          </p:spPr>
          <p:txBody>
            <a:bodyPr/>
            <a:lstStyle/>
            <a:p>
              <a:endParaRPr lang="en-US" sz="2800" dirty="0">
                <a:solidFill>
                  <a:srgbClr val="000000"/>
                </a:solidFill>
              </a:endParaRPr>
            </a:p>
          </p:txBody>
        </p:sp>
        <p:sp>
          <p:nvSpPr>
            <p:cNvPr id="46319" name="Freeform 16"/>
            <p:cNvSpPr>
              <a:spLocks/>
            </p:cNvSpPr>
            <p:nvPr/>
          </p:nvSpPr>
          <p:spPr bwMode="auto">
            <a:xfrm>
              <a:off x="4716" y="1586"/>
              <a:ext cx="270" cy="514"/>
            </a:xfrm>
            <a:custGeom>
              <a:avLst/>
              <a:gdLst>
                <a:gd name="T0" fmla="*/ 270 w 270"/>
                <a:gd name="T1" fmla="*/ 418 h 514"/>
                <a:gd name="T2" fmla="*/ 270 w 270"/>
                <a:gd name="T3" fmla="*/ 418 h 514"/>
                <a:gd name="T4" fmla="*/ 268 w 270"/>
                <a:gd name="T5" fmla="*/ 438 h 514"/>
                <a:gd name="T6" fmla="*/ 262 w 270"/>
                <a:gd name="T7" fmla="*/ 456 h 514"/>
                <a:gd name="T8" fmla="*/ 254 w 270"/>
                <a:gd name="T9" fmla="*/ 472 h 514"/>
                <a:gd name="T10" fmla="*/ 242 w 270"/>
                <a:gd name="T11" fmla="*/ 486 h 514"/>
                <a:gd name="T12" fmla="*/ 228 w 270"/>
                <a:gd name="T13" fmla="*/ 498 h 514"/>
                <a:gd name="T14" fmla="*/ 212 w 270"/>
                <a:gd name="T15" fmla="*/ 506 h 514"/>
                <a:gd name="T16" fmla="*/ 194 w 270"/>
                <a:gd name="T17" fmla="*/ 512 h 514"/>
                <a:gd name="T18" fmla="*/ 174 w 270"/>
                <a:gd name="T19" fmla="*/ 514 h 514"/>
                <a:gd name="T20" fmla="*/ 96 w 270"/>
                <a:gd name="T21" fmla="*/ 514 h 514"/>
                <a:gd name="T22" fmla="*/ 96 w 270"/>
                <a:gd name="T23" fmla="*/ 514 h 514"/>
                <a:gd name="T24" fmla="*/ 76 w 270"/>
                <a:gd name="T25" fmla="*/ 512 h 514"/>
                <a:gd name="T26" fmla="*/ 58 w 270"/>
                <a:gd name="T27" fmla="*/ 506 h 514"/>
                <a:gd name="T28" fmla="*/ 42 w 270"/>
                <a:gd name="T29" fmla="*/ 498 h 514"/>
                <a:gd name="T30" fmla="*/ 28 w 270"/>
                <a:gd name="T31" fmla="*/ 486 h 514"/>
                <a:gd name="T32" fmla="*/ 16 w 270"/>
                <a:gd name="T33" fmla="*/ 472 h 514"/>
                <a:gd name="T34" fmla="*/ 8 w 270"/>
                <a:gd name="T35" fmla="*/ 456 h 514"/>
                <a:gd name="T36" fmla="*/ 2 w 270"/>
                <a:gd name="T37" fmla="*/ 438 h 514"/>
                <a:gd name="T38" fmla="*/ 0 w 270"/>
                <a:gd name="T39" fmla="*/ 418 h 514"/>
                <a:gd name="T40" fmla="*/ 0 w 270"/>
                <a:gd name="T41" fmla="*/ 96 h 514"/>
                <a:gd name="T42" fmla="*/ 0 w 270"/>
                <a:gd name="T43" fmla="*/ 96 h 514"/>
                <a:gd name="T44" fmla="*/ 2 w 270"/>
                <a:gd name="T45" fmla="*/ 76 h 514"/>
                <a:gd name="T46" fmla="*/ 8 w 270"/>
                <a:gd name="T47" fmla="*/ 58 h 514"/>
                <a:gd name="T48" fmla="*/ 16 w 270"/>
                <a:gd name="T49" fmla="*/ 42 h 514"/>
                <a:gd name="T50" fmla="*/ 28 w 270"/>
                <a:gd name="T51" fmla="*/ 28 h 514"/>
                <a:gd name="T52" fmla="*/ 42 w 270"/>
                <a:gd name="T53" fmla="*/ 16 h 514"/>
                <a:gd name="T54" fmla="*/ 58 w 270"/>
                <a:gd name="T55" fmla="*/ 8 h 514"/>
                <a:gd name="T56" fmla="*/ 76 w 270"/>
                <a:gd name="T57" fmla="*/ 2 h 514"/>
                <a:gd name="T58" fmla="*/ 96 w 270"/>
                <a:gd name="T59" fmla="*/ 0 h 514"/>
                <a:gd name="T60" fmla="*/ 174 w 270"/>
                <a:gd name="T61" fmla="*/ 0 h 514"/>
                <a:gd name="T62" fmla="*/ 174 w 270"/>
                <a:gd name="T63" fmla="*/ 0 h 514"/>
                <a:gd name="T64" fmla="*/ 194 w 270"/>
                <a:gd name="T65" fmla="*/ 2 h 514"/>
                <a:gd name="T66" fmla="*/ 212 w 270"/>
                <a:gd name="T67" fmla="*/ 8 h 514"/>
                <a:gd name="T68" fmla="*/ 228 w 270"/>
                <a:gd name="T69" fmla="*/ 16 h 514"/>
                <a:gd name="T70" fmla="*/ 242 w 270"/>
                <a:gd name="T71" fmla="*/ 28 h 514"/>
                <a:gd name="T72" fmla="*/ 254 w 270"/>
                <a:gd name="T73" fmla="*/ 42 h 514"/>
                <a:gd name="T74" fmla="*/ 262 w 270"/>
                <a:gd name="T75" fmla="*/ 58 h 514"/>
                <a:gd name="T76" fmla="*/ 268 w 270"/>
                <a:gd name="T77" fmla="*/ 76 h 514"/>
                <a:gd name="T78" fmla="*/ 270 w 270"/>
                <a:gd name="T79" fmla="*/ 96 h 514"/>
                <a:gd name="T80" fmla="*/ 270 w 270"/>
                <a:gd name="T81" fmla="*/ 418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6" y="512"/>
                  </a:lnTo>
                  <a:lnTo>
                    <a:pt x="58" y="506"/>
                  </a:lnTo>
                  <a:lnTo>
                    <a:pt x="42" y="498"/>
                  </a:lnTo>
                  <a:lnTo>
                    <a:pt x="28" y="486"/>
                  </a:lnTo>
                  <a:lnTo>
                    <a:pt x="16" y="472"/>
                  </a:lnTo>
                  <a:lnTo>
                    <a:pt x="8" y="456"/>
                  </a:lnTo>
                  <a:lnTo>
                    <a:pt x="2" y="438"/>
                  </a:lnTo>
                  <a:lnTo>
                    <a:pt x="0" y="418"/>
                  </a:lnTo>
                  <a:lnTo>
                    <a:pt x="0" y="96"/>
                  </a:lnTo>
                  <a:lnTo>
                    <a:pt x="2" y="76"/>
                  </a:lnTo>
                  <a:lnTo>
                    <a:pt x="8" y="58"/>
                  </a:lnTo>
                  <a:lnTo>
                    <a:pt x="16" y="42"/>
                  </a:lnTo>
                  <a:lnTo>
                    <a:pt x="28" y="28"/>
                  </a:lnTo>
                  <a:lnTo>
                    <a:pt x="42" y="16"/>
                  </a:lnTo>
                  <a:lnTo>
                    <a:pt x="58" y="8"/>
                  </a:lnTo>
                  <a:lnTo>
                    <a:pt x="76"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1">
              <a:gsLst>
                <a:gs pos="0">
                  <a:srgbClr val="76475E"/>
                </a:gs>
                <a:gs pos="50000">
                  <a:srgbClr val="FF99CC"/>
                </a:gs>
                <a:gs pos="100000">
                  <a:srgbClr val="76475E"/>
                </a:gs>
              </a:gsLst>
              <a:lin ang="0" scaled="1"/>
            </a:gradFill>
            <a:ln w="12700">
              <a:solidFill>
                <a:srgbClr val="666699"/>
              </a:solidFill>
              <a:round/>
              <a:headEnd/>
              <a:tailEnd/>
            </a:ln>
          </p:spPr>
          <p:txBody>
            <a:bodyPr/>
            <a:lstStyle/>
            <a:p>
              <a:endParaRPr lang="en-GB" dirty="0"/>
            </a:p>
          </p:txBody>
        </p:sp>
        <p:sp>
          <p:nvSpPr>
            <p:cNvPr id="46320" name="Rectangle 17"/>
            <p:cNvSpPr>
              <a:spLocks noChangeArrowheads="1"/>
            </p:cNvSpPr>
            <p:nvPr/>
          </p:nvSpPr>
          <p:spPr bwMode="auto">
            <a:xfrm>
              <a:off x="4766" y="2672"/>
              <a:ext cx="170" cy="556"/>
            </a:xfrm>
            <a:prstGeom prst="rect">
              <a:avLst/>
            </a:prstGeom>
            <a:gradFill rotWithShape="1">
              <a:gsLst>
                <a:gs pos="0">
                  <a:srgbClr val="76475E"/>
                </a:gs>
                <a:gs pos="50000">
                  <a:srgbClr val="FF99CC"/>
                </a:gs>
                <a:gs pos="100000">
                  <a:srgbClr val="76475E"/>
                </a:gs>
              </a:gsLst>
              <a:lin ang="0" scaled="1"/>
            </a:gradFill>
            <a:ln w="12700">
              <a:solidFill>
                <a:srgbClr val="666699"/>
              </a:solidFill>
              <a:miter lim="800000"/>
              <a:headEnd/>
              <a:tailEnd/>
            </a:ln>
          </p:spPr>
          <p:txBody>
            <a:bodyPr/>
            <a:lstStyle/>
            <a:p>
              <a:endParaRPr lang="en-US" sz="2800" dirty="0">
                <a:solidFill>
                  <a:srgbClr val="000000"/>
                </a:solidFill>
              </a:endParaRPr>
            </a:p>
          </p:txBody>
        </p:sp>
      </p:grpSp>
      <p:sp>
        <p:nvSpPr>
          <p:cNvPr id="46092" name="Rectangle 19"/>
          <p:cNvSpPr>
            <a:spLocks noChangeArrowheads="1"/>
          </p:cNvSpPr>
          <p:nvPr/>
        </p:nvSpPr>
        <p:spPr bwMode="auto">
          <a:xfrm>
            <a:off x="5859514" y="3518520"/>
            <a:ext cx="223152" cy="622905"/>
          </a:xfrm>
          <a:prstGeom prst="rect">
            <a:avLst/>
          </a:prstGeom>
          <a:gradFill rotWithShape="1">
            <a:gsLst>
              <a:gs pos="0">
                <a:srgbClr val="474776"/>
              </a:gs>
              <a:gs pos="50000">
                <a:srgbClr val="9999FF"/>
              </a:gs>
              <a:gs pos="100000">
                <a:srgbClr val="474776"/>
              </a:gs>
            </a:gsLst>
            <a:lin ang="0" scaled="1"/>
          </a:gradFill>
          <a:ln w="12700">
            <a:solidFill>
              <a:srgbClr val="666699"/>
            </a:solidFill>
            <a:miter lim="800000"/>
            <a:headEnd/>
            <a:tailEnd/>
          </a:ln>
        </p:spPr>
        <p:txBody>
          <a:bodyPr/>
          <a:lstStyle/>
          <a:p>
            <a:endParaRPr lang="en-US" sz="2800" dirty="0">
              <a:solidFill>
                <a:srgbClr val="000000"/>
              </a:solidFill>
            </a:endParaRPr>
          </a:p>
        </p:txBody>
      </p:sp>
      <p:grpSp>
        <p:nvGrpSpPr>
          <p:cNvPr id="5" name="Group 20"/>
          <p:cNvGrpSpPr>
            <a:grpSpLocks/>
          </p:cNvGrpSpPr>
          <p:nvPr/>
        </p:nvGrpSpPr>
        <p:grpSpPr bwMode="auto">
          <a:xfrm>
            <a:off x="3974757" y="2299990"/>
            <a:ext cx="358007" cy="2384014"/>
            <a:chOff x="3320" y="1682"/>
            <a:chExt cx="270" cy="2126"/>
          </a:xfrm>
        </p:grpSpPr>
        <p:sp>
          <p:nvSpPr>
            <p:cNvPr id="46315" name="Freeform 21"/>
            <p:cNvSpPr>
              <a:spLocks/>
            </p:cNvSpPr>
            <p:nvPr/>
          </p:nvSpPr>
          <p:spPr bwMode="auto">
            <a:xfrm>
              <a:off x="3366" y="2086"/>
              <a:ext cx="180" cy="1722"/>
            </a:xfrm>
            <a:custGeom>
              <a:avLst/>
              <a:gdLst>
                <a:gd name="T0" fmla="*/ 132 w 180"/>
                <a:gd name="T1" fmla="*/ 1456 h 1722"/>
                <a:gd name="T2" fmla="*/ 142 w 180"/>
                <a:gd name="T3" fmla="*/ 1450 h 1722"/>
                <a:gd name="T4" fmla="*/ 160 w 180"/>
                <a:gd name="T5" fmla="*/ 1434 h 1722"/>
                <a:gd name="T6" fmla="*/ 172 w 180"/>
                <a:gd name="T7" fmla="*/ 1414 h 1722"/>
                <a:gd name="T8" fmla="*/ 178 w 180"/>
                <a:gd name="T9" fmla="*/ 1390 h 1722"/>
                <a:gd name="T10" fmla="*/ 180 w 180"/>
                <a:gd name="T11" fmla="*/ 1378 h 1722"/>
                <a:gd name="T12" fmla="*/ 176 w 180"/>
                <a:gd name="T13" fmla="*/ 1354 h 1722"/>
                <a:gd name="T14" fmla="*/ 166 w 180"/>
                <a:gd name="T15" fmla="*/ 1332 h 1722"/>
                <a:gd name="T16" fmla="*/ 152 w 180"/>
                <a:gd name="T17" fmla="*/ 1314 h 1722"/>
                <a:gd name="T18" fmla="*/ 132 w 180"/>
                <a:gd name="T19" fmla="*/ 1300 h 1722"/>
                <a:gd name="T20" fmla="*/ 46 w 180"/>
                <a:gd name="T21" fmla="*/ 0 h 1722"/>
                <a:gd name="T22" fmla="*/ 46 w 180"/>
                <a:gd name="T23" fmla="*/ 1300 h 1722"/>
                <a:gd name="T24" fmla="*/ 28 w 180"/>
                <a:gd name="T25" fmla="*/ 1314 h 1722"/>
                <a:gd name="T26" fmla="*/ 12 w 180"/>
                <a:gd name="T27" fmla="*/ 1332 h 1722"/>
                <a:gd name="T28" fmla="*/ 4 w 180"/>
                <a:gd name="T29" fmla="*/ 1354 h 1722"/>
                <a:gd name="T30" fmla="*/ 0 w 180"/>
                <a:gd name="T31" fmla="*/ 1378 h 1722"/>
                <a:gd name="T32" fmla="*/ 0 w 180"/>
                <a:gd name="T33" fmla="*/ 1390 h 1722"/>
                <a:gd name="T34" fmla="*/ 8 w 180"/>
                <a:gd name="T35" fmla="*/ 1414 h 1722"/>
                <a:gd name="T36" fmla="*/ 20 w 180"/>
                <a:gd name="T37" fmla="*/ 1434 h 1722"/>
                <a:gd name="T38" fmla="*/ 36 w 180"/>
                <a:gd name="T39" fmla="*/ 1450 h 1722"/>
                <a:gd name="T40" fmla="*/ 46 w 180"/>
                <a:gd name="T41" fmla="*/ 1486 h 1722"/>
                <a:gd name="T42" fmla="*/ 36 w 180"/>
                <a:gd name="T43" fmla="*/ 1492 h 1722"/>
                <a:gd name="T44" fmla="*/ 20 w 180"/>
                <a:gd name="T45" fmla="*/ 1508 h 1722"/>
                <a:gd name="T46" fmla="*/ 8 w 180"/>
                <a:gd name="T47" fmla="*/ 1530 h 1722"/>
                <a:gd name="T48" fmla="*/ 0 w 180"/>
                <a:gd name="T49" fmla="*/ 1552 h 1722"/>
                <a:gd name="T50" fmla="*/ 0 w 180"/>
                <a:gd name="T51" fmla="*/ 1564 h 1722"/>
                <a:gd name="T52" fmla="*/ 4 w 180"/>
                <a:gd name="T53" fmla="*/ 1590 h 1722"/>
                <a:gd name="T54" fmla="*/ 12 w 180"/>
                <a:gd name="T55" fmla="*/ 1612 h 1722"/>
                <a:gd name="T56" fmla="*/ 28 w 180"/>
                <a:gd name="T57" fmla="*/ 1630 h 1722"/>
                <a:gd name="T58" fmla="*/ 46 w 180"/>
                <a:gd name="T59" fmla="*/ 1644 h 1722"/>
                <a:gd name="T60" fmla="*/ 132 w 180"/>
                <a:gd name="T61" fmla="*/ 1722 h 1722"/>
                <a:gd name="T62" fmla="*/ 132 w 180"/>
                <a:gd name="T63" fmla="*/ 1644 h 1722"/>
                <a:gd name="T64" fmla="*/ 152 w 180"/>
                <a:gd name="T65" fmla="*/ 1630 h 1722"/>
                <a:gd name="T66" fmla="*/ 166 w 180"/>
                <a:gd name="T67" fmla="*/ 1612 h 1722"/>
                <a:gd name="T68" fmla="*/ 176 w 180"/>
                <a:gd name="T69" fmla="*/ 1590 h 1722"/>
                <a:gd name="T70" fmla="*/ 180 w 180"/>
                <a:gd name="T71" fmla="*/ 1564 h 1722"/>
                <a:gd name="T72" fmla="*/ 178 w 180"/>
                <a:gd name="T73" fmla="*/ 1552 h 1722"/>
                <a:gd name="T74" fmla="*/ 172 w 180"/>
                <a:gd name="T75" fmla="*/ 1530 h 1722"/>
                <a:gd name="T76" fmla="*/ 160 w 180"/>
                <a:gd name="T77" fmla="*/ 1508 h 1722"/>
                <a:gd name="T78" fmla="*/ 142 w 180"/>
                <a:gd name="T79" fmla="*/ 1492 h 1722"/>
                <a:gd name="T80" fmla="*/ 132 w 180"/>
                <a:gd name="T81" fmla="*/ 1486 h 17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0"/>
                <a:gd name="T124" fmla="*/ 0 h 1722"/>
                <a:gd name="T125" fmla="*/ 180 w 180"/>
                <a:gd name="T126" fmla="*/ 1722 h 17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0" h="1722">
                  <a:moveTo>
                    <a:pt x="132" y="1486"/>
                  </a:moveTo>
                  <a:lnTo>
                    <a:pt x="132" y="1456"/>
                  </a:lnTo>
                  <a:lnTo>
                    <a:pt x="142" y="1450"/>
                  </a:lnTo>
                  <a:lnTo>
                    <a:pt x="152" y="1442"/>
                  </a:lnTo>
                  <a:lnTo>
                    <a:pt x="160" y="1434"/>
                  </a:lnTo>
                  <a:lnTo>
                    <a:pt x="166" y="1424"/>
                  </a:lnTo>
                  <a:lnTo>
                    <a:pt x="172" y="1414"/>
                  </a:lnTo>
                  <a:lnTo>
                    <a:pt x="176" y="1402"/>
                  </a:lnTo>
                  <a:lnTo>
                    <a:pt x="178" y="1390"/>
                  </a:lnTo>
                  <a:lnTo>
                    <a:pt x="180" y="1378"/>
                  </a:lnTo>
                  <a:lnTo>
                    <a:pt x="178" y="1366"/>
                  </a:lnTo>
                  <a:lnTo>
                    <a:pt x="176" y="1354"/>
                  </a:lnTo>
                  <a:lnTo>
                    <a:pt x="172" y="1342"/>
                  </a:lnTo>
                  <a:lnTo>
                    <a:pt x="166" y="1332"/>
                  </a:lnTo>
                  <a:lnTo>
                    <a:pt x="160" y="1322"/>
                  </a:lnTo>
                  <a:lnTo>
                    <a:pt x="152" y="1314"/>
                  </a:lnTo>
                  <a:lnTo>
                    <a:pt x="142" y="1306"/>
                  </a:lnTo>
                  <a:lnTo>
                    <a:pt x="132" y="1300"/>
                  </a:lnTo>
                  <a:lnTo>
                    <a:pt x="132" y="0"/>
                  </a:lnTo>
                  <a:lnTo>
                    <a:pt x="46" y="0"/>
                  </a:lnTo>
                  <a:lnTo>
                    <a:pt x="46" y="1300"/>
                  </a:lnTo>
                  <a:lnTo>
                    <a:pt x="36" y="1306"/>
                  </a:lnTo>
                  <a:lnTo>
                    <a:pt x="28" y="1314"/>
                  </a:lnTo>
                  <a:lnTo>
                    <a:pt x="20" y="1322"/>
                  </a:lnTo>
                  <a:lnTo>
                    <a:pt x="12" y="1332"/>
                  </a:lnTo>
                  <a:lnTo>
                    <a:pt x="8" y="1342"/>
                  </a:lnTo>
                  <a:lnTo>
                    <a:pt x="4" y="1354"/>
                  </a:lnTo>
                  <a:lnTo>
                    <a:pt x="0" y="1366"/>
                  </a:lnTo>
                  <a:lnTo>
                    <a:pt x="0" y="1378"/>
                  </a:lnTo>
                  <a:lnTo>
                    <a:pt x="0" y="1390"/>
                  </a:lnTo>
                  <a:lnTo>
                    <a:pt x="4" y="1402"/>
                  </a:lnTo>
                  <a:lnTo>
                    <a:pt x="8" y="1414"/>
                  </a:lnTo>
                  <a:lnTo>
                    <a:pt x="12" y="1424"/>
                  </a:lnTo>
                  <a:lnTo>
                    <a:pt x="20" y="1434"/>
                  </a:lnTo>
                  <a:lnTo>
                    <a:pt x="28" y="1442"/>
                  </a:lnTo>
                  <a:lnTo>
                    <a:pt x="36" y="1450"/>
                  </a:lnTo>
                  <a:lnTo>
                    <a:pt x="46" y="1456"/>
                  </a:lnTo>
                  <a:lnTo>
                    <a:pt x="46" y="1486"/>
                  </a:lnTo>
                  <a:lnTo>
                    <a:pt x="36" y="1492"/>
                  </a:lnTo>
                  <a:lnTo>
                    <a:pt x="28" y="1500"/>
                  </a:lnTo>
                  <a:lnTo>
                    <a:pt x="20" y="1508"/>
                  </a:lnTo>
                  <a:lnTo>
                    <a:pt x="12" y="1518"/>
                  </a:lnTo>
                  <a:lnTo>
                    <a:pt x="8" y="1530"/>
                  </a:lnTo>
                  <a:lnTo>
                    <a:pt x="4" y="1540"/>
                  </a:lnTo>
                  <a:lnTo>
                    <a:pt x="0" y="1552"/>
                  </a:lnTo>
                  <a:lnTo>
                    <a:pt x="0" y="1564"/>
                  </a:lnTo>
                  <a:lnTo>
                    <a:pt x="0" y="1578"/>
                  </a:lnTo>
                  <a:lnTo>
                    <a:pt x="4" y="1590"/>
                  </a:lnTo>
                  <a:lnTo>
                    <a:pt x="8" y="1600"/>
                  </a:lnTo>
                  <a:lnTo>
                    <a:pt x="12" y="1612"/>
                  </a:lnTo>
                  <a:lnTo>
                    <a:pt x="20" y="1620"/>
                  </a:lnTo>
                  <a:lnTo>
                    <a:pt x="28" y="1630"/>
                  </a:lnTo>
                  <a:lnTo>
                    <a:pt x="36" y="1638"/>
                  </a:lnTo>
                  <a:lnTo>
                    <a:pt x="46" y="1644"/>
                  </a:lnTo>
                  <a:lnTo>
                    <a:pt x="46" y="1722"/>
                  </a:lnTo>
                  <a:lnTo>
                    <a:pt x="132" y="1722"/>
                  </a:lnTo>
                  <a:lnTo>
                    <a:pt x="132" y="1644"/>
                  </a:lnTo>
                  <a:lnTo>
                    <a:pt x="142" y="1638"/>
                  </a:lnTo>
                  <a:lnTo>
                    <a:pt x="152" y="1630"/>
                  </a:lnTo>
                  <a:lnTo>
                    <a:pt x="160" y="1620"/>
                  </a:lnTo>
                  <a:lnTo>
                    <a:pt x="166" y="1612"/>
                  </a:lnTo>
                  <a:lnTo>
                    <a:pt x="172" y="1600"/>
                  </a:lnTo>
                  <a:lnTo>
                    <a:pt x="176" y="1590"/>
                  </a:lnTo>
                  <a:lnTo>
                    <a:pt x="178" y="1578"/>
                  </a:lnTo>
                  <a:lnTo>
                    <a:pt x="180" y="1564"/>
                  </a:lnTo>
                  <a:lnTo>
                    <a:pt x="178" y="1552"/>
                  </a:lnTo>
                  <a:lnTo>
                    <a:pt x="176" y="1540"/>
                  </a:lnTo>
                  <a:lnTo>
                    <a:pt x="172" y="1530"/>
                  </a:lnTo>
                  <a:lnTo>
                    <a:pt x="166" y="1518"/>
                  </a:lnTo>
                  <a:lnTo>
                    <a:pt x="160" y="1508"/>
                  </a:lnTo>
                  <a:lnTo>
                    <a:pt x="152" y="1500"/>
                  </a:lnTo>
                  <a:lnTo>
                    <a:pt x="142" y="1492"/>
                  </a:lnTo>
                  <a:lnTo>
                    <a:pt x="132" y="1486"/>
                  </a:lnTo>
                  <a:close/>
                </a:path>
              </a:pathLst>
            </a:custGeom>
            <a:gradFill rotWithShape="1">
              <a:gsLst>
                <a:gs pos="0">
                  <a:srgbClr val="185E5E"/>
                </a:gs>
                <a:gs pos="50000">
                  <a:srgbClr val="33CCCC"/>
                </a:gs>
                <a:gs pos="100000">
                  <a:srgbClr val="185E5E"/>
                </a:gs>
              </a:gsLst>
              <a:lin ang="0" scaled="1"/>
            </a:gradFill>
            <a:ln w="12700">
              <a:solidFill>
                <a:srgbClr val="666699"/>
              </a:solidFill>
              <a:round/>
              <a:headEnd/>
              <a:tailEnd/>
            </a:ln>
          </p:spPr>
          <p:txBody>
            <a:bodyPr/>
            <a:lstStyle/>
            <a:p>
              <a:endParaRPr lang="en-GB" dirty="0"/>
            </a:p>
          </p:txBody>
        </p:sp>
        <p:sp>
          <p:nvSpPr>
            <p:cNvPr id="46316" name="Rectangle 22"/>
            <p:cNvSpPr>
              <a:spLocks noChangeArrowheads="1"/>
            </p:cNvSpPr>
            <p:nvPr/>
          </p:nvSpPr>
          <p:spPr bwMode="auto">
            <a:xfrm>
              <a:off x="3372" y="2768"/>
              <a:ext cx="168" cy="556"/>
            </a:xfrm>
            <a:prstGeom prst="rect">
              <a:avLst/>
            </a:prstGeom>
            <a:gradFill rotWithShape="1">
              <a:gsLst>
                <a:gs pos="0">
                  <a:srgbClr val="474776"/>
                </a:gs>
                <a:gs pos="50000">
                  <a:srgbClr val="9999FF"/>
                </a:gs>
                <a:gs pos="100000">
                  <a:srgbClr val="474776"/>
                </a:gs>
              </a:gsLst>
              <a:lin ang="0" scaled="1"/>
            </a:gradFill>
            <a:ln w="12700">
              <a:solidFill>
                <a:srgbClr val="666699"/>
              </a:solidFill>
              <a:miter lim="800000"/>
              <a:headEnd/>
              <a:tailEnd/>
            </a:ln>
          </p:spPr>
          <p:txBody>
            <a:bodyPr/>
            <a:lstStyle/>
            <a:p>
              <a:endParaRPr lang="en-US" sz="2800" dirty="0">
                <a:solidFill>
                  <a:srgbClr val="000000"/>
                </a:solidFill>
              </a:endParaRPr>
            </a:p>
          </p:txBody>
        </p:sp>
        <p:sp>
          <p:nvSpPr>
            <p:cNvPr id="46317" name="Freeform 23"/>
            <p:cNvSpPr>
              <a:spLocks/>
            </p:cNvSpPr>
            <p:nvPr/>
          </p:nvSpPr>
          <p:spPr bwMode="auto">
            <a:xfrm>
              <a:off x="3320" y="1682"/>
              <a:ext cx="270" cy="514"/>
            </a:xfrm>
            <a:custGeom>
              <a:avLst/>
              <a:gdLst>
                <a:gd name="T0" fmla="*/ 270 w 270"/>
                <a:gd name="T1" fmla="*/ 418 h 514"/>
                <a:gd name="T2" fmla="*/ 270 w 270"/>
                <a:gd name="T3" fmla="*/ 418 h 514"/>
                <a:gd name="T4" fmla="*/ 268 w 270"/>
                <a:gd name="T5" fmla="*/ 438 h 514"/>
                <a:gd name="T6" fmla="*/ 262 w 270"/>
                <a:gd name="T7" fmla="*/ 456 h 514"/>
                <a:gd name="T8" fmla="*/ 254 w 270"/>
                <a:gd name="T9" fmla="*/ 472 h 514"/>
                <a:gd name="T10" fmla="*/ 242 w 270"/>
                <a:gd name="T11" fmla="*/ 486 h 514"/>
                <a:gd name="T12" fmla="*/ 228 w 270"/>
                <a:gd name="T13" fmla="*/ 498 h 514"/>
                <a:gd name="T14" fmla="*/ 212 w 270"/>
                <a:gd name="T15" fmla="*/ 506 h 514"/>
                <a:gd name="T16" fmla="*/ 194 w 270"/>
                <a:gd name="T17" fmla="*/ 512 h 514"/>
                <a:gd name="T18" fmla="*/ 174 w 270"/>
                <a:gd name="T19" fmla="*/ 514 h 514"/>
                <a:gd name="T20" fmla="*/ 96 w 270"/>
                <a:gd name="T21" fmla="*/ 514 h 514"/>
                <a:gd name="T22" fmla="*/ 96 w 270"/>
                <a:gd name="T23" fmla="*/ 514 h 514"/>
                <a:gd name="T24" fmla="*/ 78 w 270"/>
                <a:gd name="T25" fmla="*/ 512 h 514"/>
                <a:gd name="T26" fmla="*/ 60 w 270"/>
                <a:gd name="T27" fmla="*/ 506 h 514"/>
                <a:gd name="T28" fmla="*/ 44 w 270"/>
                <a:gd name="T29" fmla="*/ 498 h 514"/>
                <a:gd name="T30" fmla="*/ 28 w 270"/>
                <a:gd name="T31" fmla="*/ 486 h 514"/>
                <a:gd name="T32" fmla="*/ 18 w 270"/>
                <a:gd name="T33" fmla="*/ 472 h 514"/>
                <a:gd name="T34" fmla="*/ 8 w 270"/>
                <a:gd name="T35" fmla="*/ 456 h 514"/>
                <a:gd name="T36" fmla="*/ 2 w 270"/>
                <a:gd name="T37" fmla="*/ 438 h 514"/>
                <a:gd name="T38" fmla="*/ 0 w 270"/>
                <a:gd name="T39" fmla="*/ 418 h 514"/>
                <a:gd name="T40" fmla="*/ 0 w 270"/>
                <a:gd name="T41" fmla="*/ 96 h 514"/>
                <a:gd name="T42" fmla="*/ 0 w 270"/>
                <a:gd name="T43" fmla="*/ 96 h 514"/>
                <a:gd name="T44" fmla="*/ 2 w 270"/>
                <a:gd name="T45" fmla="*/ 76 h 514"/>
                <a:gd name="T46" fmla="*/ 8 w 270"/>
                <a:gd name="T47" fmla="*/ 58 h 514"/>
                <a:gd name="T48" fmla="*/ 18 w 270"/>
                <a:gd name="T49" fmla="*/ 42 h 514"/>
                <a:gd name="T50" fmla="*/ 28 w 270"/>
                <a:gd name="T51" fmla="*/ 28 h 514"/>
                <a:gd name="T52" fmla="*/ 44 w 270"/>
                <a:gd name="T53" fmla="*/ 16 h 514"/>
                <a:gd name="T54" fmla="*/ 60 w 270"/>
                <a:gd name="T55" fmla="*/ 8 h 514"/>
                <a:gd name="T56" fmla="*/ 78 w 270"/>
                <a:gd name="T57" fmla="*/ 2 h 514"/>
                <a:gd name="T58" fmla="*/ 96 w 270"/>
                <a:gd name="T59" fmla="*/ 0 h 514"/>
                <a:gd name="T60" fmla="*/ 174 w 270"/>
                <a:gd name="T61" fmla="*/ 0 h 514"/>
                <a:gd name="T62" fmla="*/ 174 w 270"/>
                <a:gd name="T63" fmla="*/ 0 h 514"/>
                <a:gd name="T64" fmla="*/ 194 w 270"/>
                <a:gd name="T65" fmla="*/ 2 h 514"/>
                <a:gd name="T66" fmla="*/ 212 w 270"/>
                <a:gd name="T67" fmla="*/ 8 h 514"/>
                <a:gd name="T68" fmla="*/ 228 w 270"/>
                <a:gd name="T69" fmla="*/ 16 h 514"/>
                <a:gd name="T70" fmla="*/ 242 w 270"/>
                <a:gd name="T71" fmla="*/ 28 h 514"/>
                <a:gd name="T72" fmla="*/ 254 w 270"/>
                <a:gd name="T73" fmla="*/ 42 h 514"/>
                <a:gd name="T74" fmla="*/ 262 w 270"/>
                <a:gd name="T75" fmla="*/ 58 h 514"/>
                <a:gd name="T76" fmla="*/ 268 w 270"/>
                <a:gd name="T77" fmla="*/ 76 h 514"/>
                <a:gd name="T78" fmla="*/ 270 w 270"/>
                <a:gd name="T79" fmla="*/ 96 h 514"/>
                <a:gd name="T80" fmla="*/ 270 w 270"/>
                <a:gd name="T81" fmla="*/ 418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8" y="512"/>
                  </a:lnTo>
                  <a:lnTo>
                    <a:pt x="60" y="506"/>
                  </a:lnTo>
                  <a:lnTo>
                    <a:pt x="44" y="498"/>
                  </a:lnTo>
                  <a:lnTo>
                    <a:pt x="28" y="486"/>
                  </a:lnTo>
                  <a:lnTo>
                    <a:pt x="18" y="472"/>
                  </a:lnTo>
                  <a:lnTo>
                    <a:pt x="8" y="456"/>
                  </a:lnTo>
                  <a:lnTo>
                    <a:pt x="2" y="438"/>
                  </a:lnTo>
                  <a:lnTo>
                    <a:pt x="0" y="418"/>
                  </a:lnTo>
                  <a:lnTo>
                    <a:pt x="0" y="96"/>
                  </a:lnTo>
                  <a:lnTo>
                    <a:pt x="2" y="76"/>
                  </a:lnTo>
                  <a:lnTo>
                    <a:pt x="8" y="58"/>
                  </a:lnTo>
                  <a:lnTo>
                    <a:pt x="18" y="42"/>
                  </a:lnTo>
                  <a:lnTo>
                    <a:pt x="28" y="28"/>
                  </a:lnTo>
                  <a:lnTo>
                    <a:pt x="44" y="16"/>
                  </a:lnTo>
                  <a:lnTo>
                    <a:pt x="60" y="8"/>
                  </a:lnTo>
                  <a:lnTo>
                    <a:pt x="78"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1">
              <a:gsLst>
                <a:gs pos="0">
                  <a:srgbClr val="474776"/>
                </a:gs>
                <a:gs pos="50000">
                  <a:srgbClr val="9999FF"/>
                </a:gs>
                <a:gs pos="100000">
                  <a:srgbClr val="474776"/>
                </a:gs>
              </a:gsLst>
              <a:lin ang="0" scaled="1"/>
            </a:gradFill>
            <a:ln w="12700">
              <a:solidFill>
                <a:srgbClr val="666699"/>
              </a:solidFill>
              <a:round/>
              <a:headEnd/>
              <a:tailEnd/>
            </a:ln>
          </p:spPr>
          <p:txBody>
            <a:bodyPr/>
            <a:lstStyle/>
            <a:p>
              <a:endParaRPr lang="en-GB" dirty="0"/>
            </a:p>
          </p:txBody>
        </p:sp>
      </p:grpSp>
      <p:grpSp>
        <p:nvGrpSpPr>
          <p:cNvPr id="6" name="Group 24"/>
          <p:cNvGrpSpPr>
            <a:grpSpLocks/>
          </p:cNvGrpSpPr>
          <p:nvPr/>
        </p:nvGrpSpPr>
        <p:grpSpPr bwMode="auto">
          <a:xfrm>
            <a:off x="2314759" y="2912286"/>
            <a:ext cx="1974660" cy="560766"/>
            <a:chOff x="434" y="3766"/>
            <a:chExt cx="1498" cy="500"/>
          </a:xfrm>
        </p:grpSpPr>
        <p:grpSp>
          <p:nvGrpSpPr>
            <p:cNvPr id="7" name="Group 25"/>
            <p:cNvGrpSpPr>
              <a:grpSpLocks/>
            </p:cNvGrpSpPr>
            <p:nvPr/>
          </p:nvGrpSpPr>
          <p:grpSpPr bwMode="auto">
            <a:xfrm>
              <a:off x="434" y="3766"/>
              <a:ext cx="94" cy="500"/>
              <a:chOff x="2738" y="2144"/>
              <a:chExt cx="94" cy="500"/>
            </a:xfrm>
          </p:grpSpPr>
          <p:sp>
            <p:nvSpPr>
              <p:cNvPr id="46309" name="Freeform 26"/>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310" name="Freeform 27"/>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35" name="Freeform 28"/>
              <p:cNvSpPr>
                <a:spLocks/>
              </p:cNvSpPr>
              <p:nvPr/>
            </p:nvSpPr>
            <p:spPr bwMode="auto">
              <a:xfrm>
                <a:off x="2738"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312" name="Freeform 29"/>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313" name="Freeform 30"/>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38" name="Freeform 31"/>
              <p:cNvSpPr>
                <a:spLocks/>
              </p:cNvSpPr>
              <p:nvPr/>
            </p:nvSpPr>
            <p:spPr bwMode="auto">
              <a:xfrm>
                <a:off x="2738"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8" name="Group 32"/>
            <p:cNvGrpSpPr>
              <a:grpSpLocks/>
            </p:cNvGrpSpPr>
            <p:nvPr/>
          </p:nvGrpSpPr>
          <p:grpSpPr bwMode="auto">
            <a:xfrm>
              <a:off x="551" y="3766"/>
              <a:ext cx="94" cy="500"/>
              <a:chOff x="2738" y="2144"/>
              <a:chExt cx="94" cy="500"/>
            </a:xfrm>
          </p:grpSpPr>
          <p:sp>
            <p:nvSpPr>
              <p:cNvPr id="46303" name="Freeform 33"/>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304" name="Freeform 34"/>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29" name="Freeform 35"/>
              <p:cNvSpPr>
                <a:spLocks/>
              </p:cNvSpPr>
              <p:nvPr/>
            </p:nvSpPr>
            <p:spPr bwMode="auto">
              <a:xfrm>
                <a:off x="2739"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306" name="Freeform 36"/>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307" name="Freeform 37"/>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32" name="Freeform 38"/>
              <p:cNvSpPr>
                <a:spLocks/>
              </p:cNvSpPr>
              <p:nvPr/>
            </p:nvSpPr>
            <p:spPr bwMode="auto">
              <a:xfrm>
                <a:off x="2739"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9" name="Group 39"/>
            <p:cNvGrpSpPr>
              <a:grpSpLocks/>
            </p:cNvGrpSpPr>
            <p:nvPr/>
          </p:nvGrpSpPr>
          <p:grpSpPr bwMode="auto">
            <a:xfrm>
              <a:off x="668" y="3766"/>
              <a:ext cx="94" cy="500"/>
              <a:chOff x="2738" y="2144"/>
              <a:chExt cx="94" cy="500"/>
            </a:xfrm>
          </p:grpSpPr>
          <p:sp>
            <p:nvSpPr>
              <p:cNvPr id="46297" name="Freeform 40"/>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98" name="Freeform 41"/>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23" name="Freeform 42"/>
              <p:cNvSpPr>
                <a:spLocks/>
              </p:cNvSpPr>
              <p:nvPr/>
            </p:nvSpPr>
            <p:spPr bwMode="auto">
              <a:xfrm>
                <a:off x="2738" y="2146"/>
                <a:ext cx="97"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300" name="Freeform 43"/>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301" name="Freeform 44"/>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26" name="Freeform 45"/>
              <p:cNvSpPr>
                <a:spLocks/>
              </p:cNvSpPr>
              <p:nvPr/>
            </p:nvSpPr>
            <p:spPr bwMode="auto">
              <a:xfrm>
                <a:off x="2738" y="2551"/>
                <a:ext cx="97"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0" name="Group 46"/>
            <p:cNvGrpSpPr>
              <a:grpSpLocks/>
            </p:cNvGrpSpPr>
            <p:nvPr/>
          </p:nvGrpSpPr>
          <p:grpSpPr bwMode="auto">
            <a:xfrm>
              <a:off x="785" y="3766"/>
              <a:ext cx="94" cy="500"/>
              <a:chOff x="2738" y="2144"/>
              <a:chExt cx="94" cy="500"/>
            </a:xfrm>
          </p:grpSpPr>
          <p:sp>
            <p:nvSpPr>
              <p:cNvPr id="46291" name="Freeform 47"/>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92" name="Freeform 48"/>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17" name="Freeform 49"/>
              <p:cNvSpPr>
                <a:spLocks/>
              </p:cNvSpPr>
              <p:nvPr/>
            </p:nvSpPr>
            <p:spPr bwMode="auto">
              <a:xfrm>
                <a:off x="2740" y="2146"/>
                <a:ext cx="92"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94" name="Freeform 50"/>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95" name="Freeform 51"/>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20" name="Freeform 52"/>
              <p:cNvSpPr>
                <a:spLocks/>
              </p:cNvSpPr>
              <p:nvPr/>
            </p:nvSpPr>
            <p:spPr bwMode="auto">
              <a:xfrm>
                <a:off x="2740" y="2551"/>
                <a:ext cx="92"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1" name="Group 53"/>
            <p:cNvGrpSpPr>
              <a:grpSpLocks/>
            </p:cNvGrpSpPr>
            <p:nvPr/>
          </p:nvGrpSpPr>
          <p:grpSpPr bwMode="auto">
            <a:xfrm>
              <a:off x="902" y="3766"/>
              <a:ext cx="94" cy="500"/>
              <a:chOff x="2738" y="2144"/>
              <a:chExt cx="94" cy="500"/>
            </a:xfrm>
          </p:grpSpPr>
          <p:sp>
            <p:nvSpPr>
              <p:cNvPr id="46285" name="Freeform 54"/>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86" name="Freeform 55"/>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11" name="Freeform 56"/>
              <p:cNvSpPr>
                <a:spLocks/>
              </p:cNvSpPr>
              <p:nvPr/>
            </p:nvSpPr>
            <p:spPr bwMode="auto">
              <a:xfrm>
                <a:off x="2738" y="2146"/>
                <a:ext cx="92"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88" name="Freeform 57"/>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89" name="Freeform 58"/>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14" name="Freeform 59"/>
              <p:cNvSpPr>
                <a:spLocks/>
              </p:cNvSpPr>
              <p:nvPr/>
            </p:nvSpPr>
            <p:spPr bwMode="auto">
              <a:xfrm>
                <a:off x="2738" y="2551"/>
                <a:ext cx="92"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2" name="Group 60"/>
            <p:cNvGrpSpPr>
              <a:grpSpLocks/>
            </p:cNvGrpSpPr>
            <p:nvPr/>
          </p:nvGrpSpPr>
          <p:grpSpPr bwMode="auto">
            <a:xfrm>
              <a:off x="1019" y="3766"/>
              <a:ext cx="94" cy="500"/>
              <a:chOff x="2738" y="2144"/>
              <a:chExt cx="94" cy="500"/>
            </a:xfrm>
          </p:grpSpPr>
          <p:sp>
            <p:nvSpPr>
              <p:cNvPr id="46279" name="Freeform 61"/>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80" name="Freeform 62"/>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05" name="Freeform 63"/>
              <p:cNvSpPr>
                <a:spLocks/>
              </p:cNvSpPr>
              <p:nvPr/>
            </p:nvSpPr>
            <p:spPr bwMode="auto">
              <a:xfrm>
                <a:off x="2739" y="2146"/>
                <a:ext cx="98"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82" name="Freeform 64"/>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83" name="Freeform 65"/>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08" name="Freeform 66"/>
              <p:cNvSpPr>
                <a:spLocks/>
              </p:cNvSpPr>
              <p:nvPr/>
            </p:nvSpPr>
            <p:spPr bwMode="auto">
              <a:xfrm>
                <a:off x="2739" y="2551"/>
                <a:ext cx="98"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3" name="Group 67"/>
            <p:cNvGrpSpPr>
              <a:grpSpLocks/>
            </p:cNvGrpSpPr>
            <p:nvPr/>
          </p:nvGrpSpPr>
          <p:grpSpPr bwMode="auto">
            <a:xfrm>
              <a:off x="1136" y="3766"/>
              <a:ext cx="94" cy="500"/>
              <a:chOff x="2738" y="2144"/>
              <a:chExt cx="94" cy="500"/>
            </a:xfrm>
          </p:grpSpPr>
          <p:sp>
            <p:nvSpPr>
              <p:cNvPr id="46273" name="Freeform 68"/>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74" name="Freeform 69"/>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99" name="Freeform 70"/>
              <p:cNvSpPr>
                <a:spLocks/>
              </p:cNvSpPr>
              <p:nvPr/>
            </p:nvSpPr>
            <p:spPr bwMode="auto">
              <a:xfrm>
                <a:off x="2738" y="2146"/>
                <a:ext cx="100"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76" name="Freeform 71"/>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77" name="Freeform 72"/>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02" name="Freeform 73"/>
              <p:cNvSpPr>
                <a:spLocks/>
              </p:cNvSpPr>
              <p:nvPr/>
            </p:nvSpPr>
            <p:spPr bwMode="auto">
              <a:xfrm>
                <a:off x="2738" y="2551"/>
                <a:ext cx="100"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4" name="Group 74"/>
            <p:cNvGrpSpPr>
              <a:grpSpLocks/>
            </p:cNvGrpSpPr>
            <p:nvPr/>
          </p:nvGrpSpPr>
          <p:grpSpPr bwMode="auto">
            <a:xfrm>
              <a:off x="1253" y="3766"/>
              <a:ext cx="94" cy="500"/>
              <a:chOff x="2738" y="2144"/>
              <a:chExt cx="94" cy="500"/>
            </a:xfrm>
          </p:grpSpPr>
          <p:sp>
            <p:nvSpPr>
              <p:cNvPr id="46267" name="Freeform 75"/>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68" name="Freeform 76"/>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93" name="Freeform 77"/>
              <p:cNvSpPr>
                <a:spLocks/>
              </p:cNvSpPr>
              <p:nvPr/>
            </p:nvSpPr>
            <p:spPr bwMode="auto">
              <a:xfrm>
                <a:off x="2733" y="2146"/>
                <a:ext cx="98"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70" name="Freeform 78"/>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71" name="Freeform 79"/>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96" name="Freeform 80"/>
              <p:cNvSpPr>
                <a:spLocks/>
              </p:cNvSpPr>
              <p:nvPr/>
            </p:nvSpPr>
            <p:spPr bwMode="auto">
              <a:xfrm>
                <a:off x="2733" y="2551"/>
                <a:ext cx="98"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5" name="Group 81"/>
            <p:cNvGrpSpPr>
              <a:grpSpLocks/>
            </p:cNvGrpSpPr>
            <p:nvPr/>
          </p:nvGrpSpPr>
          <p:grpSpPr bwMode="auto">
            <a:xfrm>
              <a:off x="1370" y="3766"/>
              <a:ext cx="94" cy="500"/>
              <a:chOff x="2738" y="2144"/>
              <a:chExt cx="94" cy="500"/>
            </a:xfrm>
          </p:grpSpPr>
          <p:sp>
            <p:nvSpPr>
              <p:cNvPr id="46261" name="Freeform 82"/>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62" name="Freeform 83"/>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87" name="Freeform 84"/>
              <p:cNvSpPr>
                <a:spLocks/>
              </p:cNvSpPr>
              <p:nvPr/>
            </p:nvSpPr>
            <p:spPr bwMode="auto">
              <a:xfrm>
                <a:off x="2743" y="2146"/>
                <a:ext cx="92"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64" name="Freeform 85"/>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65" name="Freeform 86"/>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90" name="Freeform 87"/>
              <p:cNvSpPr>
                <a:spLocks/>
              </p:cNvSpPr>
              <p:nvPr/>
            </p:nvSpPr>
            <p:spPr bwMode="auto">
              <a:xfrm>
                <a:off x="2743" y="2551"/>
                <a:ext cx="92"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6" name="Group 88"/>
            <p:cNvGrpSpPr>
              <a:grpSpLocks/>
            </p:cNvGrpSpPr>
            <p:nvPr/>
          </p:nvGrpSpPr>
          <p:grpSpPr bwMode="auto">
            <a:xfrm>
              <a:off x="1487" y="3766"/>
              <a:ext cx="94" cy="500"/>
              <a:chOff x="2738" y="2144"/>
              <a:chExt cx="94" cy="500"/>
            </a:xfrm>
          </p:grpSpPr>
          <p:sp>
            <p:nvSpPr>
              <p:cNvPr id="46255" name="Freeform 89"/>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56" name="Freeform 90"/>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81" name="Freeform 91"/>
              <p:cNvSpPr>
                <a:spLocks/>
              </p:cNvSpPr>
              <p:nvPr/>
            </p:nvSpPr>
            <p:spPr bwMode="auto">
              <a:xfrm>
                <a:off x="2739" y="2146"/>
                <a:ext cx="92"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58" name="Freeform 92"/>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59" name="Freeform 93"/>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84" name="Freeform 94"/>
              <p:cNvSpPr>
                <a:spLocks/>
              </p:cNvSpPr>
              <p:nvPr/>
            </p:nvSpPr>
            <p:spPr bwMode="auto">
              <a:xfrm>
                <a:off x="2739" y="2551"/>
                <a:ext cx="92"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7" name="Group 95"/>
            <p:cNvGrpSpPr>
              <a:grpSpLocks/>
            </p:cNvGrpSpPr>
            <p:nvPr/>
          </p:nvGrpSpPr>
          <p:grpSpPr bwMode="auto">
            <a:xfrm>
              <a:off x="1604" y="3766"/>
              <a:ext cx="94" cy="500"/>
              <a:chOff x="2738" y="2144"/>
              <a:chExt cx="94" cy="500"/>
            </a:xfrm>
          </p:grpSpPr>
          <p:sp>
            <p:nvSpPr>
              <p:cNvPr id="46249" name="Freeform 96"/>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50" name="Freeform 97"/>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75" name="Freeform 98"/>
              <p:cNvSpPr>
                <a:spLocks/>
              </p:cNvSpPr>
              <p:nvPr/>
            </p:nvSpPr>
            <p:spPr bwMode="auto">
              <a:xfrm>
                <a:off x="2738" y="2146"/>
                <a:ext cx="97"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52" name="Freeform 99"/>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53" name="Freeform 100"/>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78" name="Freeform 101"/>
              <p:cNvSpPr>
                <a:spLocks/>
              </p:cNvSpPr>
              <p:nvPr/>
            </p:nvSpPr>
            <p:spPr bwMode="auto">
              <a:xfrm>
                <a:off x="2738" y="2551"/>
                <a:ext cx="97"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8" name="Group 102"/>
            <p:cNvGrpSpPr>
              <a:grpSpLocks/>
            </p:cNvGrpSpPr>
            <p:nvPr/>
          </p:nvGrpSpPr>
          <p:grpSpPr bwMode="auto">
            <a:xfrm>
              <a:off x="1721" y="3766"/>
              <a:ext cx="94" cy="500"/>
              <a:chOff x="2738" y="2144"/>
              <a:chExt cx="94" cy="500"/>
            </a:xfrm>
          </p:grpSpPr>
          <p:sp>
            <p:nvSpPr>
              <p:cNvPr id="46243" name="Freeform 103"/>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44" name="Freeform 104"/>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69" name="Freeform 105"/>
              <p:cNvSpPr>
                <a:spLocks/>
              </p:cNvSpPr>
              <p:nvPr/>
            </p:nvSpPr>
            <p:spPr bwMode="auto">
              <a:xfrm>
                <a:off x="2738"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46" name="Freeform 106"/>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47" name="Freeform 107"/>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72" name="Freeform 108"/>
              <p:cNvSpPr>
                <a:spLocks/>
              </p:cNvSpPr>
              <p:nvPr/>
            </p:nvSpPr>
            <p:spPr bwMode="auto">
              <a:xfrm>
                <a:off x="2738"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9" name="Group 109"/>
            <p:cNvGrpSpPr>
              <a:grpSpLocks/>
            </p:cNvGrpSpPr>
            <p:nvPr/>
          </p:nvGrpSpPr>
          <p:grpSpPr bwMode="auto">
            <a:xfrm>
              <a:off x="1838" y="3766"/>
              <a:ext cx="94" cy="500"/>
              <a:chOff x="2738" y="2144"/>
              <a:chExt cx="94" cy="500"/>
            </a:xfrm>
          </p:grpSpPr>
          <p:sp>
            <p:nvSpPr>
              <p:cNvPr id="46237" name="Freeform 110"/>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38" name="Freeform 111"/>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63" name="Freeform 112"/>
              <p:cNvSpPr>
                <a:spLocks/>
              </p:cNvSpPr>
              <p:nvPr/>
            </p:nvSpPr>
            <p:spPr bwMode="auto">
              <a:xfrm>
                <a:off x="2736"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40" name="Freeform 113"/>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41" name="Freeform 114"/>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166" name="Freeform 115"/>
              <p:cNvSpPr>
                <a:spLocks/>
              </p:cNvSpPr>
              <p:nvPr/>
            </p:nvSpPr>
            <p:spPr bwMode="auto">
              <a:xfrm>
                <a:off x="2736"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grpSp>
        <p:nvGrpSpPr>
          <p:cNvPr id="20" name="Group 116"/>
          <p:cNvGrpSpPr>
            <a:grpSpLocks/>
          </p:cNvGrpSpPr>
          <p:nvPr/>
        </p:nvGrpSpPr>
        <p:grpSpPr bwMode="auto">
          <a:xfrm>
            <a:off x="4323132" y="2912286"/>
            <a:ext cx="1976266" cy="560766"/>
            <a:chOff x="434" y="3766"/>
            <a:chExt cx="1498" cy="500"/>
          </a:xfrm>
        </p:grpSpPr>
        <p:grpSp>
          <p:nvGrpSpPr>
            <p:cNvPr id="21" name="Group 117"/>
            <p:cNvGrpSpPr>
              <a:grpSpLocks/>
            </p:cNvGrpSpPr>
            <p:nvPr/>
          </p:nvGrpSpPr>
          <p:grpSpPr bwMode="auto">
            <a:xfrm>
              <a:off x="434" y="3766"/>
              <a:ext cx="94" cy="500"/>
              <a:chOff x="2738" y="2144"/>
              <a:chExt cx="94" cy="500"/>
            </a:xfrm>
          </p:grpSpPr>
          <p:sp>
            <p:nvSpPr>
              <p:cNvPr id="46218" name="Freeform 118"/>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19" name="Freeform 119"/>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27" name="Freeform 120"/>
              <p:cNvSpPr>
                <a:spLocks/>
              </p:cNvSpPr>
              <p:nvPr/>
            </p:nvSpPr>
            <p:spPr bwMode="auto">
              <a:xfrm>
                <a:off x="2737"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21" name="Freeform 121"/>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22" name="Freeform 122"/>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30" name="Freeform 123"/>
              <p:cNvSpPr>
                <a:spLocks/>
              </p:cNvSpPr>
              <p:nvPr/>
            </p:nvSpPr>
            <p:spPr bwMode="auto">
              <a:xfrm>
                <a:off x="2737"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22" name="Group 124"/>
            <p:cNvGrpSpPr>
              <a:grpSpLocks/>
            </p:cNvGrpSpPr>
            <p:nvPr/>
          </p:nvGrpSpPr>
          <p:grpSpPr bwMode="auto">
            <a:xfrm>
              <a:off x="551" y="3766"/>
              <a:ext cx="94" cy="500"/>
              <a:chOff x="2738" y="2144"/>
              <a:chExt cx="94" cy="500"/>
            </a:xfrm>
          </p:grpSpPr>
          <p:sp>
            <p:nvSpPr>
              <p:cNvPr id="46212" name="Freeform 125"/>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13" name="Freeform 126"/>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21" name="Freeform 127"/>
              <p:cNvSpPr>
                <a:spLocks/>
              </p:cNvSpPr>
              <p:nvPr/>
            </p:nvSpPr>
            <p:spPr bwMode="auto">
              <a:xfrm>
                <a:off x="2736"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15" name="Freeform 128"/>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16" name="Freeform 129"/>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24" name="Freeform 130"/>
              <p:cNvSpPr>
                <a:spLocks/>
              </p:cNvSpPr>
              <p:nvPr/>
            </p:nvSpPr>
            <p:spPr bwMode="auto">
              <a:xfrm>
                <a:off x="2736"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23" name="Group 131"/>
            <p:cNvGrpSpPr>
              <a:grpSpLocks/>
            </p:cNvGrpSpPr>
            <p:nvPr/>
          </p:nvGrpSpPr>
          <p:grpSpPr bwMode="auto">
            <a:xfrm>
              <a:off x="668" y="3766"/>
              <a:ext cx="94" cy="500"/>
              <a:chOff x="2738" y="2144"/>
              <a:chExt cx="94" cy="500"/>
            </a:xfrm>
          </p:grpSpPr>
          <p:sp>
            <p:nvSpPr>
              <p:cNvPr id="46206" name="Freeform 132"/>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07" name="Freeform 133"/>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15" name="Freeform 134"/>
              <p:cNvSpPr>
                <a:spLocks/>
              </p:cNvSpPr>
              <p:nvPr/>
            </p:nvSpPr>
            <p:spPr bwMode="auto">
              <a:xfrm>
                <a:off x="2738" y="2146"/>
                <a:ext cx="96"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09" name="Freeform 135"/>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10" name="Freeform 136"/>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18" name="Freeform 137"/>
              <p:cNvSpPr>
                <a:spLocks/>
              </p:cNvSpPr>
              <p:nvPr/>
            </p:nvSpPr>
            <p:spPr bwMode="auto">
              <a:xfrm>
                <a:off x="2738" y="2551"/>
                <a:ext cx="96"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24" name="Group 138"/>
            <p:cNvGrpSpPr>
              <a:grpSpLocks/>
            </p:cNvGrpSpPr>
            <p:nvPr/>
          </p:nvGrpSpPr>
          <p:grpSpPr bwMode="auto">
            <a:xfrm>
              <a:off x="785" y="3766"/>
              <a:ext cx="94" cy="500"/>
              <a:chOff x="2738" y="2144"/>
              <a:chExt cx="94" cy="500"/>
            </a:xfrm>
          </p:grpSpPr>
          <p:sp>
            <p:nvSpPr>
              <p:cNvPr id="46200" name="Freeform 139"/>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01" name="Freeform 140"/>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09" name="Freeform 141"/>
              <p:cNvSpPr>
                <a:spLocks/>
              </p:cNvSpPr>
              <p:nvPr/>
            </p:nvSpPr>
            <p:spPr bwMode="auto">
              <a:xfrm>
                <a:off x="2733" y="2146"/>
                <a:ext cx="98"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203" name="Freeform 142"/>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204" name="Freeform 143"/>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12" name="Freeform 144"/>
              <p:cNvSpPr>
                <a:spLocks/>
              </p:cNvSpPr>
              <p:nvPr/>
            </p:nvSpPr>
            <p:spPr bwMode="auto">
              <a:xfrm>
                <a:off x="2733" y="2551"/>
                <a:ext cx="98"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25" name="Group 145"/>
            <p:cNvGrpSpPr>
              <a:grpSpLocks/>
            </p:cNvGrpSpPr>
            <p:nvPr/>
          </p:nvGrpSpPr>
          <p:grpSpPr bwMode="auto">
            <a:xfrm>
              <a:off x="902" y="3766"/>
              <a:ext cx="94" cy="500"/>
              <a:chOff x="2738" y="2144"/>
              <a:chExt cx="94" cy="500"/>
            </a:xfrm>
          </p:grpSpPr>
          <p:sp>
            <p:nvSpPr>
              <p:cNvPr id="46194" name="Freeform 146"/>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95" name="Freeform 147"/>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03" name="Freeform 148"/>
              <p:cNvSpPr>
                <a:spLocks/>
              </p:cNvSpPr>
              <p:nvPr/>
            </p:nvSpPr>
            <p:spPr bwMode="auto">
              <a:xfrm>
                <a:off x="2741"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97" name="Freeform 149"/>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98" name="Freeform 150"/>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06" name="Freeform 151"/>
              <p:cNvSpPr>
                <a:spLocks/>
              </p:cNvSpPr>
              <p:nvPr/>
            </p:nvSpPr>
            <p:spPr bwMode="auto">
              <a:xfrm>
                <a:off x="2741"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26" name="Group 152"/>
            <p:cNvGrpSpPr>
              <a:grpSpLocks/>
            </p:cNvGrpSpPr>
            <p:nvPr/>
          </p:nvGrpSpPr>
          <p:grpSpPr bwMode="auto">
            <a:xfrm>
              <a:off x="1019" y="3766"/>
              <a:ext cx="94" cy="500"/>
              <a:chOff x="2738" y="2144"/>
              <a:chExt cx="94" cy="500"/>
            </a:xfrm>
          </p:grpSpPr>
          <p:sp>
            <p:nvSpPr>
              <p:cNvPr id="46188" name="Freeform 153"/>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89" name="Freeform 154"/>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97" name="Freeform 155"/>
              <p:cNvSpPr>
                <a:spLocks/>
              </p:cNvSpPr>
              <p:nvPr/>
            </p:nvSpPr>
            <p:spPr bwMode="auto">
              <a:xfrm>
                <a:off x="2737" y="2146"/>
                <a:ext cx="93"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91" name="Freeform 156"/>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92" name="Freeform 157"/>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300" name="Freeform 158"/>
              <p:cNvSpPr>
                <a:spLocks/>
              </p:cNvSpPr>
              <p:nvPr/>
            </p:nvSpPr>
            <p:spPr bwMode="auto">
              <a:xfrm>
                <a:off x="2737" y="2551"/>
                <a:ext cx="93"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27" name="Group 159"/>
            <p:cNvGrpSpPr>
              <a:grpSpLocks/>
            </p:cNvGrpSpPr>
            <p:nvPr/>
          </p:nvGrpSpPr>
          <p:grpSpPr bwMode="auto">
            <a:xfrm>
              <a:off x="1136" y="3766"/>
              <a:ext cx="94" cy="500"/>
              <a:chOff x="2738" y="2144"/>
              <a:chExt cx="94" cy="500"/>
            </a:xfrm>
          </p:grpSpPr>
          <p:sp>
            <p:nvSpPr>
              <p:cNvPr id="46182" name="Freeform 160"/>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83" name="Freeform 161"/>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91" name="Freeform 162"/>
              <p:cNvSpPr>
                <a:spLocks/>
              </p:cNvSpPr>
              <p:nvPr/>
            </p:nvSpPr>
            <p:spPr bwMode="auto">
              <a:xfrm>
                <a:off x="2737" y="2146"/>
                <a:ext cx="97"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85" name="Freeform 163"/>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86" name="Freeform 164"/>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94" name="Freeform 165"/>
              <p:cNvSpPr>
                <a:spLocks/>
              </p:cNvSpPr>
              <p:nvPr/>
            </p:nvSpPr>
            <p:spPr bwMode="auto">
              <a:xfrm>
                <a:off x="2737" y="2551"/>
                <a:ext cx="97"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28" name="Group 166"/>
            <p:cNvGrpSpPr>
              <a:grpSpLocks/>
            </p:cNvGrpSpPr>
            <p:nvPr/>
          </p:nvGrpSpPr>
          <p:grpSpPr bwMode="auto">
            <a:xfrm>
              <a:off x="1253" y="3766"/>
              <a:ext cx="94" cy="500"/>
              <a:chOff x="2738" y="2144"/>
              <a:chExt cx="94" cy="500"/>
            </a:xfrm>
          </p:grpSpPr>
          <p:sp>
            <p:nvSpPr>
              <p:cNvPr id="46176" name="Freeform 167"/>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77" name="Freeform 168"/>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85" name="Freeform 169"/>
              <p:cNvSpPr>
                <a:spLocks/>
              </p:cNvSpPr>
              <p:nvPr/>
            </p:nvSpPr>
            <p:spPr bwMode="auto">
              <a:xfrm>
                <a:off x="2740" y="2146"/>
                <a:ext cx="93"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79" name="Freeform 170"/>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80" name="Freeform 171"/>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88" name="Freeform 172"/>
              <p:cNvSpPr>
                <a:spLocks/>
              </p:cNvSpPr>
              <p:nvPr/>
            </p:nvSpPr>
            <p:spPr bwMode="auto">
              <a:xfrm>
                <a:off x="2740" y="2551"/>
                <a:ext cx="93"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29" name="Group 173"/>
            <p:cNvGrpSpPr>
              <a:grpSpLocks/>
            </p:cNvGrpSpPr>
            <p:nvPr/>
          </p:nvGrpSpPr>
          <p:grpSpPr bwMode="auto">
            <a:xfrm>
              <a:off x="1370" y="3766"/>
              <a:ext cx="94" cy="500"/>
              <a:chOff x="2738" y="2144"/>
              <a:chExt cx="94" cy="500"/>
            </a:xfrm>
          </p:grpSpPr>
          <p:sp>
            <p:nvSpPr>
              <p:cNvPr id="46170" name="Freeform 174"/>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71" name="Freeform 175"/>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79" name="Freeform 176"/>
              <p:cNvSpPr>
                <a:spLocks/>
              </p:cNvSpPr>
              <p:nvPr/>
            </p:nvSpPr>
            <p:spPr bwMode="auto">
              <a:xfrm>
                <a:off x="2738"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73" name="Freeform 177"/>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74" name="Freeform 178"/>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82" name="Freeform 179"/>
              <p:cNvSpPr>
                <a:spLocks/>
              </p:cNvSpPr>
              <p:nvPr/>
            </p:nvSpPr>
            <p:spPr bwMode="auto">
              <a:xfrm>
                <a:off x="2738"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30" name="Group 180"/>
            <p:cNvGrpSpPr>
              <a:grpSpLocks/>
            </p:cNvGrpSpPr>
            <p:nvPr/>
          </p:nvGrpSpPr>
          <p:grpSpPr bwMode="auto">
            <a:xfrm>
              <a:off x="1487" y="3766"/>
              <a:ext cx="94" cy="500"/>
              <a:chOff x="2738" y="2144"/>
              <a:chExt cx="94" cy="500"/>
            </a:xfrm>
          </p:grpSpPr>
          <p:sp>
            <p:nvSpPr>
              <p:cNvPr id="46164" name="Freeform 181"/>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65" name="Freeform 182"/>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73" name="Freeform 183"/>
              <p:cNvSpPr>
                <a:spLocks/>
              </p:cNvSpPr>
              <p:nvPr/>
            </p:nvSpPr>
            <p:spPr bwMode="auto">
              <a:xfrm>
                <a:off x="2738" y="2146"/>
                <a:ext cx="98"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67" name="Freeform 184"/>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68" name="Freeform 185"/>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76" name="Freeform 186"/>
              <p:cNvSpPr>
                <a:spLocks/>
              </p:cNvSpPr>
              <p:nvPr/>
            </p:nvSpPr>
            <p:spPr bwMode="auto">
              <a:xfrm>
                <a:off x="2738" y="2551"/>
                <a:ext cx="98"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31" name="Group 187"/>
            <p:cNvGrpSpPr>
              <a:grpSpLocks/>
            </p:cNvGrpSpPr>
            <p:nvPr/>
          </p:nvGrpSpPr>
          <p:grpSpPr bwMode="auto">
            <a:xfrm>
              <a:off x="1604" y="3766"/>
              <a:ext cx="94" cy="500"/>
              <a:chOff x="2738" y="2144"/>
              <a:chExt cx="94" cy="500"/>
            </a:xfrm>
          </p:grpSpPr>
          <p:sp>
            <p:nvSpPr>
              <p:cNvPr id="46158" name="Freeform 188"/>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59" name="Freeform 189"/>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67" name="Freeform 190"/>
              <p:cNvSpPr>
                <a:spLocks/>
              </p:cNvSpPr>
              <p:nvPr/>
            </p:nvSpPr>
            <p:spPr bwMode="auto">
              <a:xfrm>
                <a:off x="2736" y="2146"/>
                <a:ext cx="96"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61" name="Freeform 191"/>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62" name="Freeform 192"/>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70" name="Freeform 193"/>
              <p:cNvSpPr>
                <a:spLocks/>
              </p:cNvSpPr>
              <p:nvPr/>
            </p:nvSpPr>
            <p:spPr bwMode="auto">
              <a:xfrm>
                <a:off x="2736" y="2551"/>
                <a:ext cx="96"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60" name="Group 194"/>
            <p:cNvGrpSpPr>
              <a:grpSpLocks/>
            </p:cNvGrpSpPr>
            <p:nvPr/>
          </p:nvGrpSpPr>
          <p:grpSpPr bwMode="auto">
            <a:xfrm>
              <a:off x="1721" y="3766"/>
              <a:ext cx="94" cy="500"/>
              <a:chOff x="2738" y="2144"/>
              <a:chExt cx="94" cy="500"/>
            </a:xfrm>
          </p:grpSpPr>
          <p:sp>
            <p:nvSpPr>
              <p:cNvPr id="46152" name="Freeform 195"/>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53" name="Freeform 196"/>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61" name="Freeform 197"/>
              <p:cNvSpPr>
                <a:spLocks/>
              </p:cNvSpPr>
              <p:nvPr/>
            </p:nvSpPr>
            <p:spPr bwMode="auto">
              <a:xfrm>
                <a:off x="2739"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55" name="Freeform 198"/>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56" name="Freeform 199"/>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64" name="Freeform 200"/>
              <p:cNvSpPr>
                <a:spLocks/>
              </p:cNvSpPr>
              <p:nvPr/>
            </p:nvSpPr>
            <p:spPr bwMode="auto">
              <a:xfrm>
                <a:off x="2739"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nvGrpSpPr>
            <p:cNvPr id="161" name="Group 201"/>
            <p:cNvGrpSpPr>
              <a:grpSpLocks/>
            </p:cNvGrpSpPr>
            <p:nvPr/>
          </p:nvGrpSpPr>
          <p:grpSpPr bwMode="auto">
            <a:xfrm>
              <a:off x="1838" y="3766"/>
              <a:ext cx="94" cy="500"/>
              <a:chOff x="2738" y="2144"/>
              <a:chExt cx="94" cy="500"/>
            </a:xfrm>
          </p:grpSpPr>
          <p:sp>
            <p:nvSpPr>
              <p:cNvPr id="46146" name="Freeform 202"/>
              <p:cNvSpPr>
                <a:spLocks/>
              </p:cNvSpPr>
              <p:nvPr/>
            </p:nvSpPr>
            <p:spPr bwMode="auto">
              <a:xfrm>
                <a:off x="2760" y="2208"/>
                <a:ext cx="22" cy="172"/>
              </a:xfrm>
              <a:custGeom>
                <a:avLst/>
                <a:gdLst>
                  <a:gd name="T0" fmla="*/ 14 w 22"/>
                  <a:gd name="T1" fmla="*/ 0 h 172"/>
                  <a:gd name="T2" fmla="*/ 14 w 22"/>
                  <a:gd name="T3" fmla="*/ 0 h 172"/>
                  <a:gd name="T4" fmla="*/ 8 w 22"/>
                  <a:gd name="T5" fmla="*/ 16 h 172"/>
                  <a:gd name="T6" fmla="*/ 2 w 22"/>
                  <a:gd name="T7" fmla="*/ 34 h 172"/>
                  <a:gd name="T8" fmla="*/ 0 w 22"/>
                  <a:gd name="T9" fmla="*/ 54 h 172"/>
                  <a:gd name="T10" fmla="*/ 0 w 22"/>
                  <a:gd name="T11" fmla="*/ 54 h 172"/>
                  <a:gd name="T12" fmla="*/ 0 w 22"/>
                  <a:gd name="T13" fmla="*/ 64 h 172"/>
                  <a:gd name="T14" fmla="*/ 4 w 22"/>
                  <a:gd name="T15" fmla="*/ 74 h 172"/>
                  <a:gd name="T16" fmla="*/ 10 w 22"/>
                  <a:gd name="T17" fmla="*/ 92 h 172"/>
                  <a:gd name="T18" fmla="*/ 18 w 22"/>
                  <a:gd name="T19" fmla="*/ 108 h 172"/>
                  <a:gd name="T20" fmla="*/ 20 w 22"/>
                  <a:gd name="T21" fmla="*/ 116 h 172"/>
                  <a:gd name="T22" fmla="*/ 22 w 22"/>
                  <a:gd name="T23" fmla="*/ 126 h 172"/>
                  <a:gd name="T24" fmla="*/ 22 w 22"/>
                  <a:gd name="T25" fmla="*/ 126 h 172"/>
                  <a:gd name="T26" fmla="*/ 20 w 22"/>
                  <a:gd name="T27" fmla="*/ 144 h 172"/>
                  <a:gd name="T28" fmla="*/ 16 w 22"/>
                  <a:gd name="T29" fmla="*/ 158 h 172"/>
                  <a:gd name="T30" fmla="*/ 10 w 22"/>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2"/>
                  <a:gd name="T50" fmla="*/ 22 w 22"/>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2">
                    <a:moveTo>
                      <a:pt x="14" y="0"/>
                    </a:moveTo>
                    <a:lnTo>
                      <a:pt x="14" y="0"/>
                    </a:lnTo>
                    <a:lnTo>
                      <a:pt x="8" y="16"/>
                    </a:lnTo>
                    <a:lnTo>
                      <a:pt x="2" y="34"/>
                    </a:lnTo>
                    <a:lnTo>
                      <a:pt x="0" y="54"/>
                    </a:lnTo>
                    <a:lnTo>
                      <a:pt x="0" y="64"/>
                    </a:lnTo>
                    <a:lnTo>
                      <a:pt x="4" y="74"/>
                    </a:lnTo>
                    <a:lnTo>
                      <a:pt x="10" y="92"/>
                    </a:lnTo>
                    <a:lnTo>
                      <a:pt x="18" y="108"/>
                    </a:lnTo>
                    <a:lnTo>
                      <a:pt x="20" y="116"/>
                    </a:lnTo>
                    <a:lnTo>
                      <a:pt x="22" y="126"/>
                    </a:lnTo>
                    <a:lnTo>
                      <a:pt x="20"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47" name="Freeform 203"/>
              <p:cNvSpPr>
                <a:spLocks/>
              </p:cNvSpPr>
              <p:nvPr/>
            </p:nvSpPr>
            <p:spPr bwMode="auto">
              <a:xfrm>
                <a:off x="2794" y="2208"/>
                <a:ext cx="20" cy="172"/>
              </a:xfrm>
              <a:custGeom>
                <a:avLst/>
                <a:gdLst>
                  <a:gd name="T0" fmla="*/ 14 w 20"/>
                  <a:gd name="T1" fmla="*/ 0 h 172"/>
                  <a:gd name="T2" fmla="*/ 14 w 20"/>
                  <a:gd name="T3" fmla="*/ 0 h 172"/>
                  <a:gd name="T4" fmla="*/ 6 w 20"/>
                  <a:gd name="T5" fmla="*/ 16 h 172"/>
                  <a:gd name="T6" fmla="*/ 2 w 20"/>
                  <a:gd name="T7" fmla="*/ 34 h 172"/>
                  <a:gd name="T8" fmla="*/ 0 w 20"/>
                  <a:gd name="T9" fmla="*/ 54 h 172"/>
                  <a:gd name="T10" fmla="*/ 0 w 20"/>
                  <a:gd name="T11" fmla="*/ 54 h 172"/>
                  <a:gd name="T12" fmla="*/ 0 w 20"/>
                  <a:gd name="T13" fmla="*/ 64 h 172"/>
                  <a:gd name="T14" fmla="*/ 2 w 20"/>
                  <a:gd name="T15" fmla="*/ 74 h 172"/>
                  <a:gd name="T16" fmla="*/ 10 w 20"/>
                  <a:gd name="T17" fmla="*/ 92 h 172"/>
                  <a:gd name="T18" fmla="*/ 18 w 20"/>
                  <a:gd name="T19" fmla="*/ 108 h 172"/>
                  <a:gd name="T20" fmla="*/ 20 w 20"/>
                  <a:gd name="T21" fmla="*/ 116 h 172"/>
                  <a:gd name="T22" fmla="*/ 20 w 20"/>
                  <a:gd name="T23" fmla="*/ 126 h 172"/>
                  <a:gd name="T24" fmla="*/ 20 w 20"/>
                  <a:gd name="T25" fmla="*/ 126 h 172"/>
                  <a:gd name="T26" fmla="*/ 18 w 20"/>
                  <a:gd name="T27" fmla="*/ 144 h 172"/>
                  <a:gd name="T28" fmla="*/ 16 w 20"/>
                  <a:gd name="T29" fmla="*/ 158 h 172"/>
                  <a:gd name="T30" fmla="*/ 10 w 20"/>
                  <a:gd name="T31" fmla="*/ 172 h 1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2"/>
                  <a:gd name="T50" fmla="*/ 20 w 20"/>
                  <a:gd name="T51" fmla="*/ 172 h 1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2">
                    <a:moveTo>
                      <a:pt x="14" y="0"/>
                    </a:moveTo>
                    <a:lnTo>
                      <a:pt x="14" y="0"/>
                    </a:lnTo>
                    <a:lnTo>
                      <a:pt x="6" y="16"/>
                    </a:lnTo>
                    <a:lnTo>
                      <a:pt x="2" y="34"/>
                    </a:lnTo>
                    <a:lnTo>
                      <a:pt x="0" y="54"/>
                    </a:lnTo>
                    <a:lnTo>
                      <a:pt x="0" y="64"/>
                    </a:lnTo>
                    <a:lnTo>
                      <a:pt x="2" y="74"/>
                    </a:lnTo>
                    <a:lnTo>
                      <a:pt x="10" y="92"/>
                    </a:lnTo>
                    <a:lnTo>
                      <a:pt x="18" y="108"/>
                    </a:lnTo>
                    <a:lnTo>
                      <a:pt x="20" y="116"/>
                    </a:lnTo>
                    <a:lnTo>
                      <a:pt x="20" y="126"/>
                    </a:lnTo>
                    <a:lnTo>
                      <a:pt x="18" y="144"/>
                    </a:lnTo>
                    <a:lnTo>
                      <a:pt x="16" y="158"/>
                    </a:lnTo>
                    <a:lnTo>
                      <a:pt x="10" y="172"/>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55" name="Freeform 204"/>
              <p:cNvSpPr>
                <a:spLocks/>
              </p:cNvSpPr>
              <p:nvPr/>
            </p:nvSpPr>
            <p:spPr bwMode="auto">
              <a:xfrm>
                <a:off x="2739" y="2146"/>
                <a:ext cx="94" cy="92"/>
              </a:xfrm>
              <a:custGeom>
                <a:avLst/>
                <a:gdLst/>
                <a:ahLst/>
                <a:cxnLst>
                  <a:cxn ang="0">
                    <a:pos x="94" y="46"/>
                  </a:cxn>
                  <a:cxn ang="0">
                    <a:pos x="94" y="46"/>
                  </a:cxn>
                  <a:cxn ang="0">
                    <a:pos x="92" y="56"/>
                  </a:cxn>
                  <a:cxn ang="0">
                    <a:pos x="90" y="64"/>
                  </a:cxn>
                  <a:cxn ang="0">
                    <a:pos x="86" y="72"/>
                  </a:cxn>
                  <a:cxn ang="0">
                    <a:pos x="80" y="80"/>
                  </a:cxn>
                  <a:cxn ang="0">
                    <a:pos x="74" y="84"/>
                  </a:cxn>
                  <a:cxn ang="0">
                    <a:pos x="66" y="90"/>
                  </a:cxn>
                  <a:cxn ang="0">
                    <a:pos x="56" y="92"/>
                  </a:cxn>
                  <a:cxn ang="0">
                    <a:pos x="48" y="92"/>
                  </a:cxn>
                  <a:cxn ang="0">
                    <a:pos x="48" y="92"/>
                  </a:cxn>
                  <a:cxn ang="0">
                    <a:pos x="38" y="92"/>
                  </a:cxn>
                  <a:cxn ang="0">
                    <a:pos x="28" y="90"/>
                  </a:cxn>
                  <a:cxn ang="0">
                    <a:pos x="20" y="84"/>
                  </a:cxn>
                  <a:cxn ang="0">
                    <a:pos x="14" y="80"/>
                  </a:cxn>
                  <a:cxn ang="0">
                    <a:pos x="8" y="72"/>
                  </a:cxn>
                  <a:cxn ang="0">
                    <a:pos x="4" y="64"/>
                  </a:cxn>
                  <a:cxn ang="0">
                    <a:pos x="2" y="56"/>
                  </a:cxn>
                  <a:cxn ang="0">
                    <a:pos x="0" y="46"/>
                  </a:cxn>
                  <a:cxn ang="0">
                    <a:pos x="0" y="46"/>
                  </a:cxn>
                  <a:cxn ang="0">
                    <a:pos x="2" y="36"/>
                  </a:cxn>
                  <a:cxn ang="0">
                    <a:pos x="4" y="28"/>
                  </a:cxn>
                  <a:cxn ang="0">
                    <a:pos x="8" y="20"/>
                  </a:cxn>
                  <a:cxn ang="0">
                    <a:pos x="14" y="14"/>
                  </a:cxn>
                  <a:cxn ang="0">
                    <a:pos x="20" y="8"/>
                  </a:cxn>
                  <a:cxn ang="0">
                    <a:pos x="28" y="4"/>
                  </a:cxn>
                  <a:cxn ang="0">
                    <a:pos x="38" y="0"/>
                  </a:cxn>
                  <a:cxn ang="0">
                    <a:pos x="48" y="0"/>
                  </a:cxn>
                  <a:cxn ang="0">
                    <a:pos x="48" y="0"/>
                  </a:cxn>
                  <a:cxn ang="0">
                    <a:pos x="56" y="0"/>
                  </a:cxn>
                  <a:cxn ang="0">
                    <a:pos x="66" y="4"/>
                  </a:cxn>
                  <a:cxn ang="0">
                    <a:pos x="74" y="8"/>
                  </a:cxn>
                  <a:cxn ang="0">
                    <a:pos x="80" y="14"/>
                  </a:cxn>
                  <a:cxn ang="0">
                    <a:pos x="86" y="20"/>
                  </a:cxn>
                  <a:cxn ang="0">
                    <a:pos x="90" y="28"/>
                  </a:cxn>
                  <a:cxn ang="0">
                    <a:pos x="92" y="36"/>
                  </a:cxn>
                  <a:cxn ang="0">
                    <a:pos x="94" y="46"/>
                  </a:cxn>
                  <a:cxn ang="0">
                    <a:pos x="94" y="46"/>
                  </a:cxn>
                </a:cxnLst>
                <a:rect l="0" t="0" r="r" b="b"/>
                <a:pathLst>
                  <a:path w="94" h="92">
                    <a:moveTo>
                      <a:pt x="94" y="46"/>
                    </a:moveTo>
                    <a:lnTo>
                      <a:pt x="94" y="46"/>
                    </a:lnTo>
                    <a:lnTo>
                      <a:pt x="92" y="56"/>
                    </a:lnTo>
                    <a:lnTo>
                      <a:pt x="90" y="64"/>
                    </a:lnTo>
                    <a:lnTo>
                      <a:pt x="86" y="72"/>
                    </a:lnTo>
                    <a:lnTo>
                      <a:pt x="80" y="80"/>
                    </a:lnTo>
                    <a:lnTo>
                      <a:pt x="74" y="84"/>
                    </a:lnTo>
                    <a:lnTo>
                      <a:pt x="66" y="90"/>
                    </a:lnTo>
                    <a:lnTo>
                      <a:pt x="56" y="92"/>
                    </a:lnTo>
                    <a:lnTo>
                      <a:pt x="48" y="92"/>
                    </a:lnTo>
                    <a:lnTo>
                      <a:pt x="48" y="92"/>
                    </a:lnTo>
                    <a:lnTo>
                      <a:pt x="38" y="92"/>
                    </a:lnTo>
                    <a:lnTo>
                      <a:pt x="28" y="90"/>
                    </a:lnTo>
                    <a:lnTo>
                      <a:pt x="20" y="84"/>
                    </a:lnTo>
                    <a:lnTo>
                      <a:pt x="14" y="80"/>
                    </a:lnTo>
                    <a:lnTo>
                      <a:pt x="8" y="72"/>
                    </a:lnTo>
                    <a:lnTo>
                      <a:pt x="4" y="64"/>
                    </a:lnTo>
                    <a:lnTo>
                      <a:pt x="2" y="56"/>
                    </a:lnTo>
                    <a:lnTo>
                      <a:pt x="0" y="46"/>
                    </a:lnTo>
                    <a:lnTo>
                      <a:pt x="0" y="46"/>
                    </a:lnTo>
                    <a:lnTo>
                      <a:pt x="2" y="36"/>
                    </a:lnTo>
                    <a:lnTo>
                      <a:pt x="4" y="28"/>
                    </a:lnTo>
                    <a:lnTo>
                      <a:pt x="8" y="20"/>
                    </a:lnTo>
                    <a:lnTo>
                      <a:pt x="14" y="14"/>
                    </a:lnTo>
                    <a:lnTo>
                      <a:pt x="20" y="8"/>
                    </a:lnTo>
                    <a:lnTo>
                      <a:pt x="28" y="4"/>
                    </a:lnTo>
                    <a:lnTo>
                      <a:pt x="38" y="0"/>
                    </a:lnTo>
                    <a:lnTo>
                      <a:pt x="48" y="0"/>
                    </a:lnTo>
                    <a:lnTo>
                      <a:pt x="48" y="0"/>
                    </a:lnTo>
                    <a:lnTo>
                      <a:pt x="56" y="0"/>
                    </a:lnTo>
                    <a:lnTo>
                      <a:pt x="66" y="4"/>
                    </a:lnTo>
                    <a:lnTo>
                      <a:pt x="74" y="8"/>
                    </a:lnTo>
                    <a:lnTo>
                      <a:pt x="80" y="14"/>
                    </a:lnTo>
                    <a:lnTo>
                      <a:pt x="86" y="20"/>
                    </a:lnTo>
                    <a:lnTo>
                      <a:pt x="90" y="28"/>
                    </a:lnTo>
                    <a:lnTo>
                      <a:pt x="92" y="36"/>
                    </a:lnTo>
                    <a:lnTo>
                      <a:pt x="94" y="46"/>
                    </a:lnTo>
                    <a:lnTo>
                      <a:pt x="94" y="46"/>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49" name="Freeform 205"/>
              <p:cNvSpPr>
                <a:spLocks/>
              </p:cNvSpPr>
              <p:nvPr/>
            </p:nvSpPr>
            <p:spPr bwMode="auto">
              <a:xfrm>
                <a:off x="2788" y="2406"/>
                <a:ext cx="22" cy="174"/>
              </a:xfrm>
              <a:custGeom>
                <a:avLst/>
                <a:gdLst>
                  <a:gd name="T0" fmla="*/ 8 w 22"/>
                  <a:gd name="T1" fmla="*/ 174 h 174"/>
                  <a:gd name="T2" fmla="*/ 8 w 22"/>
                  <a:gd name="T3" fmla="*/ 174 h 174"/>
                  <a:gd name="T4" fmla="*/ 16 w 22"/>
                  <a:gd name="T5" fmla="*/ 156 h 174"/>
                  <a:gd name="T6" fmla="*/ 20 w 22"/>
                  <a:gd name="T7" fmla="*/ 140 h 174"/>
                  <a:gd name="T8" fmla="*/ 22 w 22"/>
                  <a:gd name="T9" fmla="*/ 120 h 174"/>
                  <a:gd name="T10" fmla="*/ 22 w 22"/>
                  <a:gd name="T11" fmla="*/ 120 h 174"/>
                  <a:gd name="T12" fmla="*/ 22 w 22"/>
                  <a:gd name="T13" fmla="*/ 108 h 174"/>
                  <a:gd name="T14" fmla="*/ 18 w 22"/>
                  <a:gd name="T15" fmla="*/ 100 h 174"/>
                  <a:gd name="T16" fmla="*/ 12 w 22"/>
                  <a:gd name="T17" fmla="*/ 82 h 174"/>
                  <a:gd name="T18" fmla="*/ 4 w 22"/>
                  <a:gd name="T19" fmla="*/ 66 h 174"/>
                  <a:gd name="T20" fmla="*/ 2 w 22"/>
                  <a:gd name="T21" fmla="*/ 56 h 174"/>
                  <a:gd name="T22" fmla="*/ 0 w 22"/>
                  <a:gd name="T23" fmla="*/ 48 h 174"/>
                  <a:gd name="T24" fmla="*/ 0 w 22"/>
                  <a:gd name="T25" fmla="*/ 48 h 174"/>
                  <a:gd name="T26" fmla="*/ 2 w 22"/>
                  <a:gd name="T27" fmla="*/ 30 h 174"/>
                  <a:gd name="T28" fmla="*/ 6 w 22"/>
                  <a:gd name="T29" fmla="*/ 14 h 174"/>
                  <a:gd name="T30" fmla="*/ 12 w 22"/>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174"/>
                  <a:gd name="T50" fmla="*/ 22 w 22"/>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174">
                    <a:moveTo>
                      <a:pt x="8" y="174"/>
                    </a:moveTo>
                    <a:lnTo>
                      <a:pt x="8" y="174"/>
                    </a:lnTo>
                    <a:lnTo>
                      <a:pt x="16" y="156"/>
                    </a:lnTo>
                    <a:lnTo>
                      <a:pt x="20" y="140"/>
                    </a:lnTo>
                    <a:lnTo>
                      <a:pt x="22" y="120"/>
                    </a:lnTo>
                    <a:lnTo>
                      <a:pt x="22" y="108"/>
                    </a:lnTo>
                    <a:lnTo>
                      <a:pt x="18" y="100"/>
                    </a:lnTo>
                    <a:lnTo>
                      <a:pt x="12" y="82"/>
                    </a:lnTo>
                    <a:lnTo>
                      <a:pt x="4" y="66"/>
                    </a:lnTo>
                    <a:lnTo>
                      <a:pt x="2" y="56"/>
                    </a:lnTo>
                    <a:lnTo>
                      <a:pt x="0" y="48"/>
                    </a:lnTo>
                    <a:lnTo>
                      <a:pt x="2" y="30"/>
                    </a:lnTo>
                    <a:lnTo>
                      <a:pt x="6" y="14"/>
                    </a:lnTo>
                    <a:lnTo>
                      <a:pt x="12"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46150" name="Freeform 206"/>
              <p:cNvSpPr>
                <a:spLocks/>
              </p:cNvSpPr>
              <p:nvPr/>
            </p:nvSpPr>
            <p:spPr bwMode="auto">
              <a:xfrm>
                <a:off x="2756" y="2406"/>
                <a:ext cx="20" cy="174"/>
              </a:xfrm>
              <a:custGeom>
                <a:avLst/>
                <a:gdLst>
                  <a:gd name="T0" fmla="*/ 6 w 20"/>
                  <a:gd name="T1" fmla="*/ 174 h 174"/>
                  <a:gd name="T2" fmla="*/ 6 w 20"/>
                  <a:gd name="T3" fmla="*/ 174 h 174"/>
                  <a:gd name="T4" fmla="*/ 14 w 20"/>
                  <a:gd name="T5" fmla="*/ 156 h 174"/>
                  <a:gd name="T6" fmla="*/ 18 w 20"/>
                  <a:gd name="T7" fmla="*/ 140 h 174"/>
                  <a:gd name="T8" fmla="*/ 20 w 20"/>
                  <a:gd name="T9" fmla="*/ 120 h 174"/>
                  <a:gd name="T10" fmla="*/ 20 w 20"/>
                  <a:gd name="T11" fmla="*/ 120 h 174"/>
                  <a:gd name="T12" fmla="*/ 20 w 20"/>
                  <a:gd name="T13" fmla="*/ 108 h 174"/>
                  <a:gd name="T14" fmla="*/ 18 w 20"/>
                  <a:gd name="T15" fmla="*/ 100 h 174"/>
                  <a:gd name="T16" fmla="*/ 10 w 20"/>
                  <a:gd name="T17" fmla="*/ 82 h 174"/>
                  <a:gd name="T18" fmla="*/ 2 w 20"/>
                  <a:gd name="T19" fmla="*/ 66 h 174"/>
                  <a:gd name="T20" fmla="*/ 0 w 20"/>
                  <a:gd name="T21" fmla="*/ 56 h 174"/>
                  <a:gd name="T22" fmla="*/ 0 w 20"/>
                  <a:gd name="T23" fmla="*/ 48 h 174"/>
                  <a:gd name="T24" fmla="*/ 0 w 20"/>
                  <a:gd name="T25" fmla="*/ 48 h 174"/>
                  <a:gd name="T26" fmla="*/ 2 w 20"/>
                  <a:gd name="T27" fmla="*/ 30 h 174"/>
                  <a:gd name="T28" fmla="*/ 4 w 20"/>
                  <a:gd name="T29" fmla="*/ 14 h 174"/>
                  <a:gd name="T30" fmla="*/ 10 w 20"/>
                  <a:gd name="T31" fmla="*/ 0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74"/>
                  <a:gd name="T50" fmla="*/ 20 w 20"/>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74">
                    <a:moveTo>
                      <a:pt x="6" y="174"/>
                    </a:moveTo>
                    <a:lnTo>
                      <a:pt x="6" y="174"/>
                    </a:lnTo>
                    <a:lnTo>
                      <a:pt x="14" y="156"/>
                    </a:lnTo>
                    <a:lnTo>
                      <a:pt x="18" y="140"/>
                    </a:lnTo>
                    <a:lnTo>
                      <a:pt x="20" y="120"/>
                    </a:lnTo>
                    <a:lnTo>
                      <a:pt x="20" y="108"/>
                    </a:lnTo>
                    <a:lnTo>
                      <a:pt x="18" y="100"/>
                    </a:lnTo>
                    <a:lnTo>
                      <a:pt x="10" y="82"/>
                    </a:lnTo>
                    <a:lnTo>
                      <a:pt x="2" y="66"/>
                    </a:lnTo>
                    <a:lnTo>
                      <a:pt x="0" y="56"/>
                    </a:lnTo>
                    <a:lnTo>
                      <a:pt x="0" y="48"/>
                    </a:lnTo>
                    <a:lnTo>
                      <a:pt x="2" y="30"/>
                    </a:lnTo>
                    <a:lnTo>
                      <a:pt x="4" y="14"/>
                    </a:lnTo>
                    <a:lnTo>
                      <a:pt x="10" y="0"/>
                    </a:lnTo>
                  </a:path>
                </a:pathLst>
              </a:cu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258" name="Freeform 207"/>
              <p:cNvSpPr>
                <a:spLocks/>
              </p:cNvSpPr>
              <p:nvPr/>
            </p:nvSpPr>
            <p:spPr bwMode="auto">
              <a:xfrm>
                <a:off x="2739" y="2551"/>
                <a:ext cx="94" cy="93"/>
              </a:xfrm>
              <a:custGeom>
                <a:avLst/>
                <a:gdLst/>
                <a:ahLst/>
                <a:cxnLst>
                  <a:cxn ang="0">
                    <a:pos x="0" y="48"/>
                  </a:cxn>
                  <a:cxn ang="0">
                    <a:pos x="0" y="48"/>
                  </a:cxn>
                  <a:cxn ang="0">
                    <a:pos x="2" y="38"/>
                  </a:cxn>
                  <a:cxn ang="0">
                    <a:pos x="4" y="28"/>
                  </a:cxn>
                  <a:cxn ang="0">
                    <a:pos x="8" y="20"/>
                  </a:cxn>
                  <a:cxn ang="0">
                    <a:pos x="14" y="14"/>
                  </a:cxn>
                  <a:cxn ang="0">
                    <a:pos x="20" y="8"/>
                  </a:cxn>
                  <a:cxn ang="0">
                    <a:pos x="28" y="4"/>
                  </a:cxn>
                  <a:cxn ang="0">
                    <a:pos x="38" y="2"/>
                  </a:cxn>
                  <a:cxn ang="0">
                    <a:pos x="48" y="0"/>
                  </a:cxn>
                  <a:cxn ang="0">
                    <a:pos x="48" y="0"/>
                  </a:cxn>
                  <a:cxn ang="0">
                    <a:pos x="56" y="2"/>
                  </a:cxn>
                  <a:cxn ang="0">
                    <a:pos x="66" y="4"/>
                  </a:cxn>
                  <a:cxn ang="0">
                    <a:pos x="74" y="8"/>
                  </a:cxn>
                  <a:cxn ang="0">
                    <a:pos x="80" y="14"/>
                  </a:cxn>
                  <a:cxn ang="0">
                    <a:pos x="86" y="20"/>
                  </a:cxn>
                  <a:cxn ang="0">
                    <a:pos x="90" y="28"/>
                  </a:cxn>
                  <a:cxn ang="0">
                    <a:pos x="92" y="38"/>
                  </a:cxn>
                  <a:cxn ang="0">
                    <a:pos x="94" y="48"/>
                  </a:cxn>
                  <a:cxn ang="0">
                    <a:pos x="94" y="48"/>
                  </a:cxn>
                  <a:cxn ang="0">
                    <a:pos x="92" y="56"/>
                  </a:cxn>
                  <a:cxn ang="0">
                    <a:pos x="90" y="66"/>
                  </a:cxn>
                  <a:cxn ang="0">
                    <a:pos x="86" y="74"/>
                  </a:cxn>
                  <a:cxn ang="0">
                    <a:pos x="80" y="80"/>
                  </a:cxn>
                  <a:cxn ang="0">
                    <a:pos x="74" y="86"/>
                  </a:cxn>
                  <a:cxn ang="0">
                    <a:pos x="66" y="90"/>
                  </a:cxn>
                  <a:cxn ang="0">
                    <a:pos x="56" y="92"/>
                  </a:cxn>
                  <a:cxn ang="0">
                    <a:pos x="48" y="94"/>
                  </a:cxn>
                  <a:cxn ang="0">
                    <a:pos x="48" y="94"/>
                  </a:cxn>
                  <a:cxn ang="0">
                    <a:pos x="38" y="92"/>
                  </a:cxn>
                  <a:cxn ang="0">
                    <a:pos x="28" y="90"/>
                  </a:cxn>
                  <a:cxn ang="0">
                    <a:pos x="20" y="86"/>
                  </a:cxn>
                  <a:cxn ang="0">
                    <a:pos x="14" y="80"/>
                  </a:cxn>
                  <a:cxn ang="0">
                    <a:pos x="8" y="74"/>
                  </a:cxn>
                  <a:cxn ang="0">
                    <a:pos x="4" y="66"/>
                  </a:cxn>
                  <a:cxn ang="0">
                    <a:pos x="2" y="56"/>
                  </a:cxn>
                  <a:cxn ang="0">
                    <a:pos x="0" y="48"/>
                  </a:cxn>
                  <a:cxn ang="0">
                    <a:pos x="0" y="48"/>
                  </a:cxn>
                </a:cxnLst>
                <a:rect l="0" t="0" r="r" b="b"/>
                <a:pathLst>
                  <a:path w="94" h="94">
                    <a:moveTo>
                      <a:pt x="0" y="48"/>
                    </a:moveTo>
                    <a:lnTo>
                      <a:pt x="0" y="48"/>
                    </a:lnTo>
                    <a:lnTo>
                      <a:pt x="2" y="38"/>
                    </a:lnTo>
                    <a:lnTo>
                      <a:pt x="4" y="28"/>
                    </a:lnTo>
                    <a:lnTo>
                      <a:pt x="8" y="20"/>
                    </a:lnTo>
                    <a:lnTo>
                      <a:pt x="14" y="14"/>
                    </a:lnTo>
                    <a:lnTo>
                      <a:pt x="20" y="8"/>
                    </a:lnTo>
                    <a:lnTo>
                      <a:pt x="28" y="4"/>
                    </a:lnTo>
                    <a:lnTo>
                      <a:pt x="38" y="2"/>
                    </a:lnTo>
                    <a:lnTo>
                      <a:pt x="48" y="0"/>
                    </a:lnTo>
                    <a:lnTo>
                      <a:pt x="48" y="0"/>
                    </a:lnTo>
                    <a:lnTo>
                      <a:pt x="56" y="2"/>
                    </a:lnTo>
                    <a:lnTo>
                      <a:pt x="66" y="4"/>
                    </a:lnTo>
                    <a:lnTo>
                      <a:pt x="74" y="8"/>
                    </a:lnTo>
                    <a:lnTo>
                      <a:pt x="80" y="14"/>
                    </a:lnTo>
                    <a:lnTo>
                      <a:pt x="86" y="20"/>
                    </a:lnTo>
                    <a:lnTo>
                      <a:pt x="90" y="28"/>
                    </a:lnTo>
                    <a:lnTo>
                      <a:pt x="92" y="38"/>
                    </a:lnTo>
                    <a:lnTo>
                      <a:pt x="94" y="48"/>
                    </a:lnTo>
                    <a:lnTo>
                      <a:pt x="94" y="48"/>
                    </a:lnTo>
                    <a:lnTo>
                      <a:pt x="92" y="56"/>
                    </a:lnTo>
                    <a:lnTo>
                      <a:pt x="90" y="66"/>
                    </a:lnTo>
                    <a:lnTo>
                      <a:pt x="86" y="74"/>
                    </a:lnTo>
                    <a:lnTo>
                      <a:pt x="80" y="80"/>
                    </a:lnTo>
                    <a:lnTo>
                      <a:pt x="74" y="86"/>
                    </a:lnTo>
                    <a:lnTo>
                      <a:pt x="66" y="90"/>
                    </a:lnTo>
                    <a:lnTo>
                      <a:pt x="56" y="92"/>
                    </a:lnTo>
                    <a:lnTo>
                      <a:pt x="48" y="94"/>
                    </a:lnTo>
                    <a:lnTo>
                      <a:pt x="48" y="94"/>
                    </a:lnTo>
                    <a:lnTo>
                      <a:pt x="38" y="92"/>
                    </a:lnTo>
                    <a:lnTo>
                      <a:pt x="28" y="90"/>
                    </a:lnTo>
                    <a:lnTo>
                      <a:pt x="20" y="86"/>
                    </a:lnTo>
                    <a:lnTo>
                      <a:pt x="14" y="80"/>
                    </a:lnTo>
                    <a:lnTo>
                      <a:pt x="8" y="74"/>
                    </a:lnTo>
                    <a:lnTo>
                      <a:pt x="4" y="66"/>
                    </a:lnTo>
                    <a:lnTo>
                      <a:pt x="2" y="56"/>
                    </a:lnTo>
                    <a:lnTo>
                      <a:pt x="0" y="48"/>
                    </a:lnTo>
                    <a:lnTo>
                      <a:pt x="0" y="48"/>
                    </a:lnTo>
                    <a:close/>
                  </a:path>
                </a:pathLst>
              </a:custGeom>
              <a:gradFill rotWithShape="1">
                <a:gsLst>
                  <a:gs pos="0">
                    <a:schemeClr val="accent1"/>
                  </a:gs>
                  <a:gs pos="100000">
                    <a:schemeClr val="accent1">
                      <a:gamma/>
                      <a:shade val="46275"/>
                      <a:invGamma/>
                    </a:schemeClr>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grpSp>
      </p:grpSp>
      <p:sp>
        <p:nvSpPr>
          <p:cNvPr id="46096" name="Freeform 208"/>
          <p:cNvSpPr>
            <a:spLocks/>
          </p:cNvSpPr>
          <p:nvPr/>
        </p:nvSpPr>
        <p:spPr bwMode="auto">
          <a:xfrm>
            <a:off x="2799594" y="2597045"/>
            <a:ext cx="319477" cy="272805"/>
          </a:xfrm>
          <a:custGeom>
            <a:avLst/>
            <a:gdLst>
              <a:gd name="T0" fmla="*/ 2147483647 w 242"/>
              <a:gd name="T1" fmla="*/ 2147483647 h 242"/>
              <a:gd name="T2" fmla="*/ 2147483647 w 242"/>
              <a:gd name="T3" fmla="*/ 2147483647 h 242"/>
              <a:gd name="T4" fmla="*/ 2147483647 w 242"/>
              <a:gd name="T5" fmla="*/ 2147483647 h 242"/>
              <a:gd name="T6" fmla="*/ 2147483647 w 242"/>
              <a:gd name="T7" fmla="*/ 2147483647 h 242"/>
              <a:gd name="T8" fmla="*/ 2147483647 w 242"/>
              <a:gd name="T9" fmla="*/ 2147483647 h 242"/>
              <a:gd name="T10" fmla="*/ 2147483647 w 242"/>
              <a:gd name="T11" fmla="*/ 2147483647 h 242"/>
              <a:gd name="T12" fmla="*/ 2147483647 w 242"/>
              <a:gd name="T13" fmla="*/ 2147483647 h 242"/>
              <a:gd name="T14" fmla="*/ 2147483647 w 242"/>
              <a:gd name="T15" fmla="*/ 2147483647 h 242"/>
              <a:gd name="T16" fmla="*/ 2147483647 w 242"/>
              <a:gd name="T17" fmla="*/ 2147483647 h 242"/>
              <a:gd name="T18" fmla="*/ 2147483647 w 242"/>
              <a:gd name="T19" fmla="*/ 2147483647 h 242"/>
              <a:gd name="T20" fmla="*/ 2147483647 w 242"/>
              <a:gd name="T21" fmla="*/ 2147483647 h 242"/>
              <a:gd name="T22" fmla="*/ 2147483647 w 242"/>
              <a:gd name="T23" fmla="*/ 2147483647 h 242"/>
              <a:gd name="T24" fmla="*/ 2147483647 w 242"/>
              <a:gd name="T25" fmla="*/ 2147483647 h 242"/>
              <a:gd name="T26" fmla="*/ 2147483647 w 242"/>
              <a:gd name="T27" fmla="*/ 2147483647 h 242"/>
              <a:gd name="T28" fmla="*/ 2147483647 w 242"/>
              <a:gd name="T29" fmla="*/ 2147483647 h 242"/>
              <a:gd name="T30" fmla="*/ 2147483647 w 242"/>
              <a:gd name="T31" fmla="*/ 2147483647 h 242"/>
              <a:gd name="T32" fmla="*/ 2147483647 w 242"/>
              <a:gd name="T33" fmla="*/ 2147483647 h 242"/>
              <a:gd name="T34" fmla="*/ 2147483647 w 242"/>
              <a:gd name="T35" fmla="*/ 2147483647 h 242"/>
              <a:gd name="T36" fmla="*/ 2147483647 w 242"/>
              <a:gd name="T37" fmla="*/ 2147483647 h 242"/>
              <a:gd name="T38" fmla="*/ 2147483647 w 242"/>
              <a:gd name="T39" fmla="*/ 2147483647 h 242"/>
              <a:gd name="T40" fmla="*/ 2147483647 w 242"/>
              <a:gd name="T41" fmla="*/ 2147483647 h 242"/>
              <a:gd name="T42" fmla="*/ 0 w 242"/>
              <a:gd name="T43" fmla="*/ 2147483647 h 242"/>
              <a:gd name="T44" fmla="*/ 0 w 242"/>
              <a:gd name="T45" fmla="*/ 2147483647 h 242"/>
              <a:gd name="T46" fmla="*/ 0 w 242"/>
              <a:gd name="T47" fmla="*/ 2147483647 h 242"/>
              <a:gd name="T48" fmla="*/ 0 w 242"/>
              <a:gd name="T49" fmla="*/ 2147483647 h 242"/>
              <a:gd name="T50" fmla="*/ 2147483647 w 242"/>
              <a:gd name="T51" fmla="*/ 2147483647 h 242"/>
              <a:gd name="T52" fmla="*/ 2147483647 w 242"/>
              <a:gd name="T53" fmla="*/ 2147483647 h 242"/>
              <a:gd name="T54" fmla="*/ 2147483647 w 242"/>
              <a:gd name="T55" fmla="*/ 2147483647 h 242"/>
              <a:gd name="T56" fmla="*/ 2147483647 w 242"/>
              <a:gd name="T57" fmla="*/ 2147483647 h 242"/>
              <a:gd name="T58" fmla="*/ 2147483647 w 242"/>
              <a:gd name="T59" fmla="*/ 2147483647 h 242"/>
              <a:gd name="T60" fmla="*/ 2147483647 w 242"/>
              <a:gd name="T61" fmla="*/ 2147483647 h 242"/>
              <a:gd name="T62" fmla="*/ 2147483647 w 242"/>
              <a:gd name="T63" fmla="*/ 2147483647 h 242"/>
              <a:gd name="T64" fmla="*/ 2147483647 w 242"/>
              <a:gd name="T65" fmla="*/ 0 h 242"/>
              <a:gd name="T66" fmla="*/ 2147483647 w 242"/>
              <a:gd name="T67" fmla="*/ 0 h 242"/>
              <a:gd name="T68" fmla="*/ 2147483647 w 242"/>
              <a:gd name="T69" fmla="*/ 0 h 242"/>
              <a:gd name="T70" fmla="*/ 2147483647 w 242"/>
              <a:gd name="T71" fmla="*/ 0 h 242"/>
              <a:gd name="T72" fmla="*/ 2147483647 w 242"/>
              <a:gd name="T73" fmla="*/ 2147483647 h 242"/>
              <a:gd name="T74" fmla="*/ 2147483647 w 242"/>
              <a:gd name="T75" fmla="*/ 2147483647 h 242"/>
              <a:gd name="T76" fmla="*/ 2147483647 w 242"/>
              <a:gd name="T77" fmla="*/ 2147483647 h 242"/>
              <a:gd name="T78" fmla="*/ 2147483647 w 242"/>
              <a:gd name="T79" fmla="*/ 2147483647 h 242"/>
              <a:gd name="T80" fmla="*/ 2147483647 w 242"/>
              <a:gd name="T81" fmla="*/ 2147483647 h 242"/>
              <a:gd name="T82" fmla="*/ 2147483647 w 242"/>
              <a:gd name="T83" fmla="*/ 2147483647 h 242"/>
              <a:gd name="T84" fmla="*/ 2147483647 w 242"/>
              <a:gd name="T85" fmla="*/ 2147483647 h 242"/>
              <a:gd name="T86" fmla="*/ 2147483647 w 242"/>
              <a:gd name="T87" fmla="*/ 2147483647 h 242"/>
              <a:gd name="T88" fmla="*/ 2147483647 w 242"/>
              <a:gd name="T89" fmla="*/ 2147483647 h 242"/>
              <a:gd name="T90" fmla="*/ 2147483647 w 242"/>
              <a:gd name="T91" fmla="*/ 2147483647 h 2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42"/>
              <a:gd name="T140" fmla="*/ 242 w 242"/>
              <a:gd name="T141" fmla="*/ 242 h 2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42">
                <a:moveTo>
                  <a:pt x="242" y="120"/>
                </a:moveTo>
                <a:lnTo>
                  <a:pt x="242" y="120"/>
                </a:lnTo>
                <a:lnTo>
                  <a:pt x="242" y="134"/>
                </a:lnTo>
                <a:lnTo>
                  <a:pt x="240" y="146"/>
                </a:lnTo>
                <a:lnTo>
                  <a:pt x="232" y="168"/>
                </a:lnTo>
                <a:lnTo>
                  <a:pt x="222" y="188"/>
                </a:lnTo>
                <a:lnTo>
                  <a:pt x="206" y="206"/>
                </a:lnTo>
                <a:lnTo>
                  <a:pt x="188" y="222"/>
                </a:lnTo>
                <a:lnTo>
                  <a:pt x="168" y="232"/>
                </a:lnTo>
                <a:lnTo>
                  <a:pt x="144" y="240"/>
                </a:lnTo>
                <a:lnTo>
                  <a:pt x="132" y="242"/>
                </a:lnTo>
                <a:lnTo>
                  <a:pt x="120" y="242"/>
                </a:lnTo>
                <a:lnTo>
                  <a:pt x="108" y="242"/>
                </a:lnTo>
                <a:lnTo>
                  <a:pt x="96" y="240"/>
                </a:lnTo>
                <a:lnTo>
                  <a:pt x="74" y="232"/>
                </a:lnTo>
                <a:lnTo>
                  <a:pt x="52" y="222"/>
                </a:lnTo>
                <a:lnTo>
                  <a:pt x="34" y="206"/>
                </a:lnTo>
                <a:lnTo>
                  <a:pt x="20" y="188"/>
                </a:lnTo>
                <a:lnTo>
                  <a:pt x="8" y="168"/>
                </a:lnTo>
                <a:lnTo>
                  <a:pt x="2" y="146"/>
                </a:lnTo>
                <a:lnTo>
                  <a:pt x="0" y="134"/>
                </a:lnTo>
                <a:lnTo>
                  <a:pt x="0" y="120"/>
                </a:lnTo>
                <a:lnTo>
                  <a:pt x="0" y="108"/>
                </a:lnTo>
                <a:lnTo>
                  <a:pt x="2" y="96"/>
                </a:lnTo>
                <a:lnTo>
                  <a:pt x="8" y="74"/>
                </a:lnTo>
                <a:lnTo>
                  <a:pt x="20" y="52"/>
                </a:lnTo>
                <a:lnTo>
                  <a:pt x="34" y="34"/>
                </a:lnTo>
                <a:lnTo>
                  <a:pt x="52" y="20"/>
                </a:lnTo>
                <a:lnTo>
                  <a:pt x="74" y="8"/>
                </a:lnTo>
                <a:lnTo>
                  <a:pt x="96" y="2"/>
                </a:lnTo>
                <a:lnTo>
                  <a:pt x="108" y="0"/>
                </a:lnTo>
                <a:lnTo>
                  <a:pt x="120" y="0"/>
                </a:lnTo>
                <a:lnTo>
                  <a:pt x="132" y="0"/>
                </a:lnTo>
                <a:lnTo>
                  <a:pt x="144" y="2"/>
                </a:lnTo>
                <a:lnTo>
                  <a:pt x="168" y="8"/>
                </a:lnTo>
                <a:lnTo>
                  <a:pt x="188" y="20"/>
                </a:lnTo>
                <a:lnTo>
                  <a:pt x="206" y="34"/>
                </a:lnTo>
                <a:lnTo>
                  <a:pt x="222" y="52"/>
                </a:lnTo>
                <a:lnTo>
                  <a:pt x="232" y="74"/>
                </a:lnTo>
                <a:lnTo>
                  <a:pt x="240" y="96"/>
                </a:lnTo>
                <a:lnTo>
                  <a:pt x="242" y="108"/>
                </a:lnTo>
                <a:lnTo>
                  <a:pt x="242" y="120"/>
                </a:lnTo>
                <a:close/>
              </a:path>
            </a:pathLst>
          </a:custGeom>
          <a:gradFill rotWithShape="1">
            <a:gsLst>
              <a:gs pos="0">
                <a:srgbClr val="FF9900"/>
              </a:gs>
              <a:gs pos="100000">
                <a:srgbClr val="764700"/>
              </a:gs>
            </a:gsLst>
            <a:path path="rect">
              <a:fillToRect l="50000" t="50000" r="50000" b="50000"/>
            </a:path>
          </a:gradFill>
          <a:ln w="12700">
            <a:solidFill>
              <a:srgbClr val="666699"/>
            </a:solidFill>
            <a:round/>
            <a:headEnd/>
            <a:tailEnd/>
          </a:ln>
        </p:spPr>
        <p:txBody>
          <a:bodyPr/>
          <a:lstStyle/>
          <a:p>
            <a:endParaRPr lang="en-GB" dirty="0"/>
          </a:p>
        </p:txBody>
      </p:sp>
      <p:sp>
        <p:nvSpPr>
          <p:cNvPr id="46097" name="Text Box 210"/>
          <p:cNvSpPr txBox="1">
            <a:spLocks noChangeArrowheads="1"/>
          </p:cNvSpPr>
          <p:nvPr/>
        </p:nvSpPr>
        <p:spPr bwMode="auto">
          <a:xfrm>
            <a:off x="2287466" y="2331817"/>
            <a:ext cx="866924" cy="369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50000"/>
              </a:spcBef>
            </a:pPr>
            <a:r>
              <a:rPr lang="en-GB" b="1" dirty="0">
                <a:solidFill>
                  <a:srgbClr val="FFFFFF"/>
                </a:solidFill>
              </a:rPr>
              <a:t>1</a:t>
            </a:r>
          </a:p>
        </p:txBody>
      </p:sp>
      <p:sp>
        <p:nvSpPr>
          <p:cNvPr id="46098" name="Text Box 211"/>
          <p:cNvSpPr txBox="1">
            <a:spLocks noChangeArrowheads="1"/>
          </p:cNvSpPr>
          <p:nvPr/>
        </p:nvSpPr>
        <p:spPr bwMode="auto">
          <a:xfrm>
            <a:off x="3693809" y="2331817"/>
            <a:ext cx="866924" cy="369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50000"/>
              </a:spcBef>
            </a:pPr>
            <a:r>
              <a:rPr lang="en-GB" b="1" dirty="0">
                <a:solidFill>
                  <a:srgbClr val="FFFFFF"/>
                </a:solidFill>
              </a:rPr>
              <a:t>2</a:t>
            </a:r>
          </a:p>
        </p:txBody>
      </p:sp>
      <p:sp>
        <p:nvSpPr>
          <p:cNvPr id="46099" name="Line 212"/>
          <p:cNvSpPr>
            <a:spLocks noChangeShapeType="1"/>
          </p:cNvSpPr>
          <p:nvPr/>
        </p:nvSpPr>
        <p:spPr bwMode="auto">
          <a:xfrm flipH="1">
            <a:off x="2964951" y="4700676"/>
            <a:ext cx="0" cy="685044"/>
          </a:xfrm>
          <a:prstGeom prst="line">
            <a:avLst/>
          </a:prstGeom>
          <a:noFill/>
          <a:ln w="38100">
            <a:solidFill>
              <a:schemeClr val="tx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endParaRPr lang="en-GB" dirty="0">
              <a:ln>
                <a:solidFill>
                  <a:schemeClr val="bg1"/>
                </a:solidFill>
              </a:ln>
            </a:endParaRPr>
          </a:p>
        </p:txBody>
      </p:sp>
      <p:sp>
        <p:nvSpPr>
          <p:cNvPr id="46100" name="Line 214"/>
          <p:cNvSpPr>
            <a:spLocks noChangeShapeType="1"/>
          </p:cNvSpPr>
          <p:nvPr/>
        </p:nvSpPr>
        <p:spPr bwMode="auto">
          <a:xfrm flipH="1">
            <a:off x="4394590" y="4700676"/>
            <a:ext cx="0" cy="685044"/>
          </a:xfrm>
          <a:prstGeom prst="line">
            <a:avLst/>
          </a:prstGeom>
          <a:noFill/>
          <a:ln w="38100">
            <a:solidFill>
              <a:schemeClr val="tx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endParaRPr lang="en-GB" dirty="0">
              <a:ln>
                <a:solidFill>
                  <a:schemeClr val="bg1"/>
                </a:solidFill>
              </a:ln>
            </a:endParaRPr>
          </a:p>
        </p:txBody>
      </p:sp>
      <p:sp>
        <p:nvSpPr>
          <p:cNvPr id="46101" name="Line 215"/>
          <p:cNvSpPr>
            <a:spLocks noChangeShapeType="1"/>
          </p:cNvSpPr>
          <p:nvPr/>
        </p:nvSpPr>
        <p:spPr bwMode="auto">
          <a:xfrm flipH="1">
            <a:off x="5734292" y="4700676"/>
            <a:ext cx="0" cy="685044"/>
          </a:xfrm>
          <a:prstGeom prst="line">
            <a:avLst/>
          </a:prstGeom>
          <a:noFill/>
          <a:ln w="38100">
            <a:solidFill>
              <a:schemeClr val="tx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endParaRPr lang="en-GB" dirty="0">
              <a:ln>
                <a:solidFill>
                  <a:schemeClr val="bg1"/>
                </a:solidFill>
              </a:ln>
            </a:endParaRPr>
          </a:p>
        </p:txBody>
      </p:sp>
      <p:sp>
        <p:nvSpPr>
          <p:cNvPr id="46102" name="Text Box 216"/>
          <p:cNvSpPr txBox="1">
            <a:spLocks noChangeArrowheads="1"/>
          </p:cNvSpPr>
          <p:nvPr/>
        </p:nvSpPr>
        <p:spPr bwMode="auto">
          <a:xfrm>
            <a:off x="2467272" y="5419063"/>
            <a:ext cx="4132338" cy="369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50000"/>
              </a:spcBef>
            </a:pPr>
            <a:r>
              <a:rPr lang="cs-CZ" b="1" dirty="0" smtClean="0"/>
              <a:t>Intracelulární informační dráhy</a:t>
            </a:r>
            <a:endParaRPr lang="en-GB" b="1" dirty="0"/>
          </a:p>
        </p:txBody>
      </p:sp>
      <p:sp>
        <p:nvSpPr>
          <p:cNvPr id="46103" name="Text Box 224"/>
          <p:cNvSpPr txBox="1">
            <a:spLocks noChangeArrowheads="1"/>
          </p:cNvSpPr>
          <p:nvPr/>
        </p:nvSpPr>
        <p:spPr bwMode="auto">
          <a:xfrm>
            <a:off x="2952108" y="6011655"/>
            <a:ext cx="3088819" cy="64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50000"/>
              </a:spcBef>
            </a:pPr>
            <a:r>
              <a:rPr lang="cs-CZ" b="1" dirty="0" smtClean="0"/>
              <a:t>Proliferace buňky</a:t>
            </a:r>
            <a:r>
              <a:rPr lang="en-GB" b="1" dirty="0"/>
              <a:t/>
            </a:r>
            <a:br>
              <a:rPr lang="en-GB" b="1" dirty="0"/>
            </a:br>
            <a:r>
              <a:rPr lang="en-GB" b="1" dirty="0" smtClean="0"/>
              <a:t> </a:t>
            </a:r>
            <a:r>
              <a:rPr lang="en-GB" b="1" dirty="0" err="1" smtClean="0"/>
              <a:t>Přežití</a:t>
            </a:r>
            <a:r>
              <a:rPr lang="cs-CZ" b="1" dirty="0" smtClean="0"/>
              <a:t> buňky</a:t>
            </a:r>
            <a:endParaRPr lang="en-GB" b="1" dirty="0"/>
          </a:p>
        </p:txBody>
      </p:sp>
      <p:sp>
        <p:nvSpPr>
          <p:cNvPr id="46104" name="Line 225"/>
          <p:cNvSpPr>
            <a:spLocks noChangeShapeType="1"/>
          </p:cNvSpPr>
          <p:nvPr/>
        </p:nvSpPr>
        <p:spPr bwMode="auto">
          <a:xfrm>
            <a:off x="4429089" y="5768904"/>
            <a:ext cx="0" cy="287995"/>
          </a:xfrm>
          <a:prstGeom prst="line">
            <a:avLst/>
          </a:prstGeom>
          <a:noFill/>
          <a:ln w="57150">
            <a:solidFill>
              <a:schemeClr val="tx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endParaRPr lang="en-GB" dirty="0">
              <a:ln>
                <a:solidFill>
                  <a:schemeClr val="bg1"/>
                </a:solidFill>
              </a:ln>
            </a:endParaRPr>
          </a:p>
        </p:txBody>
      </p:sp>
      <p:sp>
        <p:nvSpPr>
          <p:cNvPr id="46105" name="Text Box 230"/>
          <p:cNvSpPr txBox="1">
            <a:spLocks noChangeArrowheads="1"/>
          </p:cNvSpPr>
          <p:nvPr/>
        </p:nvSpPr>
        <p:spPr bwMode="auto">
          <a:xfrm>
            <a:off x="4202726" y="2331817"/>
            <a:ext cx="866924" cy="369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50000"/>
              </a:spcBef>
            </a:pPr>
            <a:r>
              <a:rPr lang="en-GB" b="1" dirty="0">
                <a:solidFill>
                  <a:srgbClr val="FFFFFF"/>
                </a:solidFill>
              </a:rPr>
              <a:t>2</a:t>
            </a:r>
          </a:p>
        </p:txBody>
      </p:sp>
      <p:sp>
        <p:nvSpPr>
          <p:cNvPr id="46106" name="Text Box 233"/>
          <p:cNvSpPr txBox="1">
            <a:spLocks noChangeArrowheads="1"/>
          </p:cNvSpPr>
          <p:nvPr/>
        </p:nvSpPr>
        <p:spPr bwMode="auto">
          <a:xfrm>
            <a:off x="2796383" y="2331817"/>
            <a:ext cx="866924" cy="369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50000"/>
              </a:spcBef>
            </a:pPr>
            <a:r>
              <a:rPr lang="en-GB" b="1" dirty="0">
                <a:solidFill>
                  <a:srgbClr val="FFFFFF"/>
                </a:solidFill>
              </a:rPr>
              <a:t>1</a:t>
            </a:r>
          </a:p>
        </p:txBody>
      </p:sp>
      <p:sp>
        <p:nvSpPr>
          <p:cNvPr id="46107" name="Text Box 234"/>
          <p:cNvSpPr txBox="1">
            <a:spLocks noChangeArrowheads="1"/>
          </p:cNvSpPr>
          <p:nvPr/>
        </p:nvSpPr>
        <p:spPr bwMode="auto">
          <a:xfrm>
            <a:off x="5076071" y="2331817"/>
            <a:ext cx="866924" cy="369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50000"/>
              </a:spcBef>
            </a:pPr>
            <a:r>
              <a:rPr lang="en-GB" b="1" dirty="0">
                <a:solidFill>
                  <a:srgbClr val="FFFFFF"/>
                </a:solidFill>
              </a:rPr>
              <a:t>1</a:t>
            </a:r>
          </a:p>
        </p:txBody>
      </p:sp>
      <p:grpSp>
        <p:nvGrpSpPr>
          <p:cNvPr id="162" name="Group 245"/>
          <p:cNvGrpSpPr>
            <a:grpSpLocks/>
          </p:cNvGrpSpPr>
          <p:nvPr/>
        </p:nvGrpSpPr>
        <p:grpSpPr bwMode="auto">
          <a:xfrm>
            <a:off x="5538431" y="2301505"/>
            <a:ext cx="866924" cy="575922"/>
            <a:chOff x="5628131" y="2125406"/>
            <a:chExt cx="857250" cy="603730"/>
          </a:xfrm>
        </p:grpSpPr>
        <p:sp>
          <p:nvSpPr>
            <p:cNvPr id="46131" name="Freeform 13"/>
            <p:cNvSpPr>
              <a:spLocks/>
            </p:cNvSpPr>
            <p:nvPr/>
          </p:nvSpPr>
          <p:spPr bwMode="auto">
            <a:xfrm>
              <a:off x="5872573" y="2125406"/>
              <a:ext cx="352425" cy="603730"/>
            </a:xfrm>
            <a:custGeom>
              <a:avLst/>
              <a:gdLst>
                <a:gd name="T0" fmla="*/ 2147483647 w 270"/>
                <a:gd name="T1" fmla="*/ 2147483647 h 514"/>
                <a:gd name="T2" fmla="*/ 2147483647 w 270"/>
                <a:gd name="T3" fmla="*/ 2147483647 h 514"/>
                <a:gd name="T4" fmla="*/ 2147483647 w 270"/>
                <a:gd name="T5" fmla="*/ 2147483647 h 514"/>
                <a:gd name="T6" fmla="*/ 2147483647 w 270"/>
                <a:gd name="T7" fmla="*/ 2147483647 h 514"/>
                <a:gd name="T8" fmla="*/ 2147483647 w 270"/>
                <a:gd name="T9" fmla="*/ 2147483647 h 514"/>
                <a:gd name="T10" fmla="*/ 2147483647 w 270"/>
                <a:gd name="T11" fmla="*/ 2147483647 h 514"/>
                <a:gd name="T12" fmla="*/ 2147483647 w 270"/>
                <a:gd name="T13" fmla="*/ 2147483647 h 514"/>
                <a:gd name="T14" fmla="*/ 2147483647 w 270"/>
                <a:gd name="T15" fmla="*/ 2147483647 h 514"/>
                <a:gd name="T16" fmla="*/ 2147483647 w 270"/>
                <a:gd name="T17" fmla="*/ 2147483647 h 514"/>
                <a:gd name="T18" fmla="*/ 2147483647 w 270"/>
                <a:gd name="T19" fmla="*/ 2147483647 h 514"/>
                <a:gd name="T20" fmla="*/ 2147483647 w 270"/>
                <a:gd name="T21" fmla="*/ 2147483647 h 514"/>
                <a:gd name="T22" fmla="*/ 2147483647 w 270"/>
                <a:gd name="T23" fmla="*/ 2147483647 h 514"/>
                <a:gd name="T24" fmla="*/ 2147483647 w 270"/>
                <a:gd name="T25" fmla="*/ 2147483647 h 514"/>
                <a:gd name="T26" fmla="*/ 2147483647 w 270"/>
                <a:gd name="T27" fmla="*/ 2147483647 h 514"/>
                <a:gd name="T28" fmla="*/ 2147483647 w 270"/>
                <a:gd name="T29" fmla="*/ 2147483647 h 514"/>
                <a:gd name="T30" fmla="*/ 2147483647 w 270"/>
                <a:gd name="T31" fmla="*/ 2147483647 h 514"/>
                <a:gd name="T32" fmla="*/ 2147483647 w 270"/>
                <a:gd name="T33" fmla="*/ 2147483647 h 514"/>
                <a:gd name="T34" fmla="*/ 2147483647 w 270"/>
                <a:gd name="T35" fmla="*/ 2147483647 h 514"/>
                <a:gd name="T36" fmla="*/ 2147483647 w 270"/>
                <a:gd name="T37" fmla="*/ 2147483647 h 514"/>
                <a:gd name="T38" fmla="*/ 0 w 270"/>
                <a:gd name="T39" fmla="*/ 2147483647 h 514"/>
                <a:gd name="T40" fmla="*/ 0 w 270"/>
                <a:gd name="T41" fmla="*/ 2147483647 h 514"/>
                <a:gd name="T42" fmla="*/ 0 w 270"/>
                <a:gd name="T43" fmla="*/ 2147483647 h 514"/>
                <a:gd name="T44" fmla="*/ 2147483647 w 270"/>
                <a:gd name="T45" fmla="*/ 2147483647 h 514"/>
                <a:gd name="T46" fmla="*/ 2147483647 w 270"/>
                <a:gd name="T47" fmla="*/ 2147483647 h 514"/>
                <a:gd name="T48" fmla="*/ 2147483647 w 270"/>
                <a:gd name="T49" fmla="*/ 2147483647 h 514"/>
                <a:gd name="T50" fmla="*/ 2147483647 w 270"/>
                <a:gd name="T51" fmla="*/ 2147483647 h 514"/>
                <a:gd name="T52" fmla="*/ 2147483647 w 270"/>
                <a:gd name="T53" fmla="*/ 2147483647 h 514"/>
                <a:gd name="T54" fmla="*/ 2147483647 w 270"/>
                <a:gd name="T55" fmla="*/ 2147483647 h 514"/>
                <a:gd name="T56" fmla="*/ 2147483647 w 270"/>
                <a:gd name="T57" fmla="*/ 2147483647 h 514"/>
                <a:gd name="T58" fmla="*/ 2147483647 w 270"/>
                <a:gd name="T59" fmla="*/ 0 h 514"/>
                <a:gd name="T60" fmla="*/ 2147483647 w 270"/>
                <a:gd name="T61" fmla="*/ 0 h 514"/>
                <a:gd name="T62" fmla="*/ 2147483647 w 270"/>
                <a:gd name="T63" fmla="*/ 0 h 514"/>
                <a:gd name="T64" fmla="*/ 2147483647 w 270"/>
                <a:gd name="T65" fmla="*/ 2147483647 h 514"/>
                <a:gd name="T66" fmla="*/ 2147483647 w 270"/>
                <a:gd name="T67" fmla="*/ 2147483647 h 514"/>
                <a:gd name="T68" fmla="*/ 2147483647 w 270"/>
                <a:gd name="T69" fmla="*/ 2147483647 h 514"/>
                <a:gd name="T70" fmla="*/ 2147483647 w 270"/>
                <a:gd name="T71" fmla="*/ 2147483647 h 514"/>
                <a:gd name="T72" fmla="*/ 2147483647 w 270"/>
                <a:gd name="T73" fmla="*/ 2147483647 h 514"/>
                <a:gd name="T74" fmla="*/ 2147483647 w 270"/>
                <a:gd name="T75" fmla="*/ 2147483647 h 514"/>
                <a:gd name="T76" fmla="*/ 2147483647 w 270"/>
                <a:gd name="T77" fmla="*/ 2147483647 h 514"/>
                <a:gd name="T78" fmla="*/ 2147483647 w 270"/>
                <a:gd name="T79" fmla="*/ 2147483647 h 514"/>
                <a:gd name="T80" fmla="*/ 2147483647 w 270"/>
                <a:gd name="T81" fmla="*/ 2147483647 h 5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514"/>
                <a:gd name="T125" fmla="*/ 270 w 270"/>
                <a:gd name="T126" fmla="*/ 514 h 5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514">
                  <a:moveTo>
                    <a:pt x="270" y="418"/>
                  </a:moveTo>
                  <a:lnTo>
                    <a:pt x="270" y="418"/>
                  </a:lnTo>
                  <a:lnTo>
                    <a:pt x="268" y="438"/>
                  </a:lnTo>
                  <a:lnTo>
                    <a:pt x="262" y="456"/>
                  </a:lnTo>
                  <a:lnTo>
                    <a:pt x="254" y="472"/>
                  </a:lnTo>
                  <a:lnTo>
                    <a:pt x="242" y="486"/>
                  </a:lnTo>
                  <a:lnTo>
                    <a:pt x="228" y="498"/>
                  </a:lnTo>
                  <a:lnTo>
                    <a:pt x="212" y="506"/>
                  </a:lnTo>
                  <a:lnTo>
                    <a:pt x="194" y="512"/>
                  </a:lnTo>
                  <a:lnTo>
                    <a:pt x="174" y="514"/>
                  </a:lnTo>
                  <a:lnTo>
                    <a:pt x="96" y="514"/>
                  </a:lnTo>
                  <a:lnTo>
                    <a:pt x="78" y="512"/>
                  </a:lnTo>
                  <a:lnTo>
                    <a:pt x="60" y="506"/>
                  </a:lnTo>
                  <a:lnTo>
                    <a:pt x="44" y="498"/>
                  </a:lnTo>
                  <a:lnTo>
                    <a:pt x="28" y="486"/>
                  </a:lnTo>
                  <a:lnTo>
                    <a:pt x="18" y="472"/>
                  </a:lnTo>
                  <a:lnTo>
                    <a:pt x="8" y="456"/>
                  </a:lnTo>
                  <a:lnTo>
                    <a:pt x="2" y="438"/>
                  </a:lnTo>
                  <a:lnTo>
                    <a:pt x="0" y="418"/>
                  </a:lnTo>
                  <a:lnTo>
                    <a:pt x="0" y="96"/>
                  </a:lnTo>
                  <a:lnTo>
                    <a:pt x="2" y="76"/>
                  </a:lnTo>
                  <a:lnTo>
                    <a:pt x="8" y="58"/>
                  </a:lnTo>
                  <a:lnTo>
                    <a:pt x="18" y="42"/>
                  </a:lnTo>
                  <a:lnTo>
                    <a:pt x="28" y="28"/>
                  </a:lnTo>
                  <a:lnTo>
                    <a:pt x="44" y="16"/>
                  </a:lnTo>
                  <a:lnTo>
                    <a:pt x="60" y="8"/>
                  </a:lnTo>
                  <a:lnTo>
                    <a:pt x="78" y="2"/>
                  </a:lnTo>
                  <a:lnTo>
                    <a:pt x="96" y="0"/>
                  </a:lnTo>
                  <a:lnTo>
                    <a:pt x="174" y="0"/>
                  </a:lnTo>
                  <a:lnTo>
                    <a:pt x="194" y="2"/>
                  </a:lnTo>
                  <a:lnTo>
                    <a:pt x="212" y="8"/>
                  </a:lnTo>
                  <a:lnTo>
                    <a:pt x="228" y="16"/>
                  </a:lnTo>
                  <a:lnTo>
                    <a:pt x="242" y="28"/>
                  </a:lnTo>
                  <a:lnTo>
                    <a:pt x="254" y="42"/>
                  </a:lnTo>
                  <a:lnTo>
                    <a:pt x="262" y="58"/>
                  </a:lnTo>
                  <a:lnTo>
                    <a:pt x="268" y="76"/>
                  </a:lnTo>
                  <a:lnTo>
                    <a:pt x="270" y="96"/>
                  </a:lnTo>
                  <a:lnTo>
                    <a:pt x="270" y="418"/>
                  </a:lnTo>
                  <a:close/>
                </a:path>
              </a:pathLst>
            </a:custGeom>
            <a:gradFill rotWithShape="1">
              <a:gsLst>
                <a:gs pos="0">
                  <a:srgbClr val="474776"/>
                </a:gs>
                <a:gs pos="50000">
                  <a:srgbClr val="9999FF"/>
                </a:gs>
                <a:gs pos="100000">
                  <a:srgbClr val="474776"/>
                </a:gs>
              </a:gsLst>
              <a:lin ang="0" scaled="1"/>
            </a:gradFill>
            <a:ln w="12700">
              <a:solidFill>
                <a:srgbClr val="666699"/>
              </a:solidFill>
              <a:round/>
              <a:headEnd/>
              <a:tailEnd/>
            </a:ln>
          </p:spPr>
          <p:txBody>
            <a:bodyPr/>
            <a:lstStyle/>
            <a:p>
              <a:endParaRPr lang="en-GB" dirty="0"/>
            </a:p>
          </p:txBody>
        </p:sp>
        <p:sp>
          <p:nvSpPr>
            <p:cNvPr id="46132" name="Text Box 230"/>
            <p:cNvSpPr txBox="1">
              <a:spLocks noChangeArrowheads="1"/>
            </p:cNvSpPr>
            <p:nvPr/>
          </p:nvSpPr>
          <p:spPr bwMode="auto">
            <a:xfrm>
              <a:off x="5628131" y="2157453"/>
              <a:ext cx="857250" cy="387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spcBef>
                  <a:spcPct val="50000"/>
                </a:spcBef>
              </a:pPr>
              <a:r>
                <a:rPr lang="en-GB" b="1" dirty="0">
                  <a:solidFill>
                    <a:srgbClr val="FFFFFF"/>
                  </a:solidFill>
                </a:rPr>
                <a:t>2</a:t>
              </a:r>
            </a:p>
          </p:txBody>
        </p:sp>
      </p:grpSp>
      <p:sp>
        <p:nvSpPr>
          <p:cNvPr id="46109" name="Freeform 209"/>
          <p:cNvSpPr>
            <a:spLocks/>
          </p:cNvSpPr>
          <p:nvPr/>
        </p:nvSpPr>
        <p:spPr bwMode="auto">
          <a:xfrm>
            <a:off x="5583383" y="2597045"/>
            <a:ext cx="319477" cy="272805"/>
          </a:xfrm>
          <a:custGeom>
            <a:avLst/>
            <a:gdLst>
              <a:gd name="T0" fmla="*/ 2147483647 w 242"/>
              <a:gd name="T1" fmla="*/ 2147483647 h 242"/>
              <a:gd name="T2" fmla="*/ 2147483647 w 242"/>
              <a:gd name="T3" fmla="*/ 2147483647 h 242"/>
              <a:gd name="T4" fmla="*/ 2147483647 w 242"/>
              <a:gd name="T5" fmla="*/ 2147483647 h 242"/>
              <a:gd name="T6" fmla="*/ 2147483647 w 242"/>
              <a:gd name="T7" fmla="*/ 2147483647 h 242"/>
              <a:gd name="T8" fmla="*/ 2147483647 w 242"/>
              <a:gd name="T9" fmla="*/ 2147483647 h 242"/>
              <a:gd name="T10" fmla="*/ 2147483647 w 242"/>
              <a:gd name="T11" fmla="*/ 2147483647 h 242"/>
              <a:gd name="T12" fmla="*/ 2147483647 w 242"/>
              <a:gd name="T13" fmla="*/ 2147483647 h 242"/>
              <a:gd name="T14" fmla="*/ 2147483647 w 242"/>
              <a:gd name="T15" fmla="*/ 2147483647 h 242"/>
              <a:gd name="T16" fmla="*/ 2147483647 w 242"/>
              <a:gd name="T17" fmla="*/ 2147483647 h 242"/>
              <a:gd name="T18" fmla="*/ 2147483647 w 242"/>
              <a:gd name="T19" fmla="*/ 2147483647 h 242"/>
              <a:gd name="T20" fmla="*/ 2147483647 w 242"/>
              <a:gd name="T21" fmla="*/ 2147483647 h 242"/>
              <a:gd name="T22" fmla="*/ 2147483647 w 242"/>
              <a:gd name="T23" fmla="*/ 2147483647 h 242"/>
              <a:gd name="T24" fmla="*/ 2147483647 w 242"/>
              <a:gd name="T25" fmla="*/ 2147483647 h 242"/>
              <a:gd name="T26" fmla="*/ 2147483647 w 242"/>
              <a:gd name="T27" fmla="*/ 2147483647 h 242"/>
              <a:gd name="T28" fmla="*/ 2147483647 w 242"/>
              <a:gd name="T29" fmla="*/ 2147483647 h 242"/>
              <a:gd name="T30" fmla="*/ 2147483647 w 242"/>
              <a:gd name="T31" fmla="*/ 2147483647 h 242"/>
              <a:gd name="T32" fmla="*/ 2147483647 w 242"/>
              <a:gd name="T33" fmla="*/ 2147483647 h 242"/>
              <a:gd name="T34" fmla="*/ 2147483647 w 242"/>
              <a:gd name="T35" fmla="*/ 2147483647 h 242"/>
              <a:gd name="T36" fmla="*/ 2147483647 w 242"/>
              <a:gd name="T37" fmla="*/ 2147483647 h 242"/>
              <a:gd name="T38" fmla="*/ 2147483647 w 242"/>
              <a:gd name="T39" fmla="*/ 2147483647 h 242"/>
              <a:gd name="T40" fmla="*/ 2147483647 w 242"/>
              <a:gd name="T41" fmla="*/ 2147483647 h 242"/>
              <a:gd name="T42" fmla="*/ 0 w 242"/>
              <a:gd name="T43" fmla="*/ 2147483647 h 242"/>
              <a:gd name="T44" fmla="*/ 0 w 242"/>
              <a:gd name="T45" fmla="*/ 2147483647 h 242"/>
              <a:gd name="T46" fmla="*/ 0 w 242"/>
              <a:gd name="T47" fmla="*/ 2147483647 h 242"/>
              <a:gd name="T48" fmla="*/ 0 w 242"/>
              <a:gd name="T49" fmla="*/ 2147483647 h 242"/>
              <a:gd name="T50" fmla="*/ 2147483647 w 242"/>
              <a:gd name="T51" fmla="*/ 2147483647 h 242"/>
              <a:gd name="T52" fmla="*/ 2147483647 w 242"/>
              <a:gd name="T53" fmla="*/ 2147483647 h 242"/>
              <a:gd name="T54" fmla="*/ 2147483647 w 242"/>
              <a:gd name="T55" fmla="*/ 2147483647 h 242"/>
              <a:gd name="T56" fmla="*/ 2147483647 w 242"/>
              <a:gd name="T57" fmla="*/ 2147483647 h 242"/>
              <a:gd name="T58" fmla="*/ 2147483647 w 242"/>
              <a:gd name="T59" fmla="*/ 2147483647 h 242"/>
              <a:gd name="T60" fmla="*/ 2147483647 w 242"/>
              <a:gd name="T61" fmla="*/ 2147483647 h 242"/>
              <a:gd name="T62" fmla="*/ 2147483647 w 242"/>
              <a:gd name="T63" fmla="*/ 2147483647 h 242"/>
              <a:gd name="T64" fmla="*/ 2147483647 w 242"/>
              <a:gd name="T65" fmla="*/ 0 h 242"/>
              <a:gd name="T66" fmla="*/ 2147483647 w 242"/>
              <a:gd name="T67" fmla="*/ 0 h 242"/>
              <a:gd name="T68" fmla="*/ 2147483647 w 242"/>
              <a:gd name="T69" fmla="*/ 0 h 242"/>
              <a:gd name="T70" fmla="*/ 2147483647 w 242"/>
              <a:gd name="T71" fmla="*/ 0 h 242"/>
              <a:gd name="T72" fmla="*/ 2147483647 w 242"/>
              <a:gd name="T73" fmla="*/ 2147483647 h 242"/>
              <a:gd name="T74" fmla="*/ 2147483647 w 242"/>
              <a:gd name="T75" fmla="*/ 2147483647 h 242"/>
              <a:gd name="T76" fmla="*/ 2147483647 w 242"/>
              <a:gd name="T77" fmla="*/ 2147483647 h 242"/>
              <a:gd name="T78" fmla="*/ 2147483647 w 242"/>
              <a:gd name="T79" fmla="*/ 2147483647 h 242"/>
              <a:gd name="T80" fmla="*/ 2147483647 w 242"/>
              <a:gd name="T81" fmla="*/ 2147483647 h 242"/>
              <a:gd name="T82" fmla="*/ 2147483647 w 242"/>
              <a:gd name="T83" fmla="*/ 2147483647 h 242"/>
              <a:gd name="T84" fmla="*/ 2147483647 w 242"/>
              <a:gd name="T85" fmla="*/ 2147483647 h 242"/>
              <a:gd name="T86" fmla="*/ 2147483647 w 242"/>
              <a:gd name="T87" fmla="*/ 2147483647 h 242"/>
              <a:gd name="T88" fmla="*/ 2147483647 w 242"/>
              <a:gd name="T89" fmla="*/ 2147483647 h 242"/>
              <a:gd name="T90" fmla="*/ 2147483647 w 242"/>
              <a:gd name="T91" fmla="*/ 2147483647 h 2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42"/>
              <a:gd name="T140" fmla="*/ 242 w 242"/>
              <a:gd name="T141" fmla="*/ 242 h 2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42">
                <a:moveTo>
                  <a:pt x="242" y="120"/>
                </a:moveTo>
                <a:lnTo>
                  <a:pt x="242" y="120"/>
                </a:lnTo>
                <a:lnTo>
                  <a:pt x="242" y="134"/>
                </a:lnTo>
                <a:lnTo>
                  <a:pt x="240" y="146"/>
                </a:lnTo>
                <a:lnTo>
                  <a:pt x="232" y="168"/>
                </a:lnTo>
                <a:lnTo>
                  <a:pt x="222" y="188"/>
                </a:lnTo>
                <a:lnTo>
                  <a:pt x="206" y="206"/>
                </a:lnTo>
                <a:lnTo>
                  <a:pt x="188" y="222"/>
                </a:lnTo>
                <a:lnTo>
                  <a:pt x="168" y="232"/>
                </a:lnTo>
                <a:lnTo>
                  <a:pt x="144" y="240"/>
                </a:lnTo>
                <a:lnTo>
                  <a:pt x="132" y="242"/>
                </a:lnTo>
                <a:lnTo>
                  <a:pt x="120" y="242"/>
                </a:lnTo>
                <a:lnTo>
                  <a:pt x="108" y="242"/>
                </a:lnTo>
                <a:lnTo>
                  <a:pt x="96" y="240"/>
                </a:lnTo>
                <a:lnTo>
                  <a:pt x="74" y="232"/>
                </a:lnTo>
                <a:lnTo>
                  <a:pt x="52" y="222"/>
                </a:lnTo>
                <a:lnTo>
                  <a:pt x="34" y="206"/>
                </a:lnTo>
                <a:lnTo>
                  <a:pt x="20" y="188"/>
                </a:lnTo>
                <a:lnTo>
                  <a:pt x="8" y="168"/>
                </a:lnTo>
                <a:lnTo>
                  <a:pt x="2" y="146"/>
                </a:lnTo>
                <a:lnTo>
                  <a:pt x="0" y="134"/>
                </a:lnTo>
                <a:lnTo>
                  <a:pt x="0" y="120"/>
                </a:lnTo>
                <a:lnTo>
                  <a:pt x="0" y="108"/>
                </a:lnTo>
                <a:lnTo>
                  <a:pt x="2" y="96"/>
                </a:lnTo>
                <a:lnTo>
                  <a:pt x="8" y="74"/>
                </a:lnTo>
                <a:lnTo>
                  <a:pt x="20" y="52"/>
                </a:lnTo>
                <a:lnTo>
                  <a:pt x="34" y="34"/>
                </a:lnTo>
                <a:lnTo>
                  <a:pt x="52" y="20"/>
                </a:lnTo>
                <a:lnTo>
                  <a:pt x="74" y="8"/>
                </a:lnTo>
                <a:lnTo>
                  <a:pt x="96" y="2"/>
                </a:lnTo>
                <a:lnTo>
                  <a:pt x="108" y="0"/>
                </a:lnTo>
                <a:lnTo>
                  <a:pt x="120" y="0"/>
                </a:lnTo>
                <a:lnTo>
                  <a:pt x="132" y="0"/>
                </a:lnTo>
                <a:lnTo>
                  <a:pt x="144" y="2"/>
                </a:lnTo>
                <a:lnTo>
                  <a:pt x="168" y="8"/>
                </a:lnTo>
                <a:lnTo>
                  <a:pt x="188" y="20"/>
                </a:lnTo>
                <a:lnTo>
                  <a:pt x="206" y="34"/>
                </a:lnTo>
                <a:lnTo>
                  <a:pt x="222" y="52"/>
                </a:lnTo>
                <a:lnTo>
                  <a:pt x="232" y="74"/>
                </a:lnTo>
                <a:lnTo>
                  <a:pt x="240" y="96"/>
                </a:lnTo>
                <a:lnTo>
                  <a:pt x="242" y="108"/>
                </a:lnTo>
                <a:lnTo>
                  <a:pt x="242" y="120"/>
                </a:lnTo>
                <a:close/>
              </a:path>
            </a:pathLst>
          </a:custGeom>
          <a:gradFill rotWithShape="1">
            <a:gsLst>
              <a:gs pos="0">
                <a:srgbClr val="FF9900"/>
              </a:gs>
              <a:gs pos="100000">
                <a:srgbClr val="764700"/>
              </a:gs>
            </a:gsLst>
            <a:path path="rect">
              <a:fillToRect l="50000" t="50000" r="50000" b="50000"/>
            </a:path>
          </a:gradFill>
          <a:ln w="12700">
            <a:solidFill>
              <a:srgbClr val="666699"/>
            </a:solidFill>
            <a:round/>
            <a:headEnd/>
            <a:tailEnd/>
          </a:ln>
        </p:spPr>
        <p:txBody>
          <a:bodyPr/>
          <a:lstStyle/>
          <a:p>
            <a:endParaRPr lang="en-GB" dirty="0"/>
          </a:p>
        </p:txBody>
      </p:sp>
      <p:sp>
        <p:nvSpPr>
          <p:cNvPr id="46110" name="Freeform 219"/>
          <p:cNvSpPr>
            <a:spLocks/>
          </p:cNvSpPr>
          <p:nvPr/>
        </p:nvSpPr>
        <p:spPr bwMode="auto">
          <a:xfrm>
            <a:off x="4181855" y="2143884"/>
            <a:ext cx="112379" cy="143981"/>
          </a:xfrm>
          <a:custGeom>
            <a:avLst/>
            <a:gdLst>
              <a:gd name="T0" fmla="*/ 0 w 66"/>
              <a:gd name="T1" fmla="*/ 0 h 66"/>
              <a:gd name="T2" fmla="*/ 2147483647 w 66"/>
              <a:gd name="T3" fmla="*/ 2147483647 h 66"/>
              <a:gd name="T4" fmla="*/ 0 w 66"/>
              <a:gd name="T5" fmla="*/ 0 h 66"/>
              <a:gd name="T6" fmla="*/ 0 60000 65536"/>
              <a:gd name="T7" fmla="*/ 0 60000 65536"/>
              <a:gd name="T8" fmla="*/ 0 60000 65536"/>
              <a:gd name="T9" fmla="*/ 0 w 66"/>
              <a:gd name="T10" fmla="*/ 0 h 66"/>
              <a:gd name="T11" fmla="*/ 66 w 66"/>
              <a:gd name="T12" fmla="*/ 66 h 66"/>
            </a:gdLst>
            <a:ahLst/>
            <a:cxnLst>
              <a:cxn ang="T6">
                <a:pos x="T0" y="T1"/>
              </a:cxn>
              <a:cxn ang="T7">
                <a:pos x="T2" y="T3"/>
              </a:cxn>
              <a:cxn ang="T8">
                <a:pos x="T4" y="T5"/>
              </a:cxn>
            </a:cxnLst>
            <a:rect l="T9" t="T10" r="T11" b="T12"/>
            <a:pathLst>
              <a:path w="66" h="66">
                <a:moveTo>
                  <a:pt x="0" y="0"/>
                </a:moveTo>
                <a:lnTo>
                  <a:pt x="66" y="66"/>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dirty="0"/>
          </a:p>
        </p:txBody>
      </p:sp>
      <p:sp>
        <p:nvSpPr>
          <p:cNvPr id="46112" name="Freeform 221"/>
          <p:cNvSpPr>
            <a:spLocks/>
          </p:cNvSpPr>
          <p:nvPr/>
        </p:nvSpPr>
        <p:spPr bwMode="auto">
          <a:xfrm>
            <a:off x="4531836" y="2143884"/>
            <a:ext cx="113985" cy="143981"/>
          </a:xfrm>
          <a:custGeom>
            <a:avLst/>
            <a:gdLst>
              <a:gd name="T0" fmla="*/ 2147483647 w 66"/>
              <a:gd name="T1" fmla="*/ 0 h 66"/>
              <a:gd name="T2" fmla="*/ 0 w 66"/>
              <a:gd name="T3" fmla="*/ 2147483647 h 66"/>
              <a:gd name="T4" fmla="*/ 2147483647 w 66"/>
              <a:gd name="T5" fmla="*/ 0 h 66"/>
              <a:gd name="T6" fmla="*/ 0 60000 65536"/>
              <a:gd name="T7" fmla="*/ 0 60000 65536"/>
              <a:gd name="T8" fmla="*/ 0 60000 65536"/>
              <a:gd name="T9" fmla="*/ 0 w 66"/>
              <a:gd name="T10" fmla="*/ 0 h 66"/>
              <a:gd name="T11" fmla="*/ 66 w 66"/>
              <a:gd name="T12" fmla="*/ 66 h 66"/>
            </a:gdLst>
            <a:ahLst/>
            <a:cxnLst>
              <a:cxn ang="T6">
                <a:pos x="T0" y="T1"/>
              </a:cxn>
              <a:cxn ang="T7">
                <a:pos x="T2" y="T3"/>
              </a:cxn>
              <a:cxn ang="T8">
                <a:pos x="T4" y="T5"/>
              </a:cxn>
            </a:cxnLst>
            <a:rect l="T9" t="T10" r="T11" b="T12"/>
            <a:pathLst>
              <a:path w="66" h="66">
                <a:moveTo>
                  <a:pt x="66" y="0"/>
                </a:moveTo>
                <a:lnTo>
                  <a:pt x="0" y="66"/>
                </a:lnTo>
                <a:lnTo>
                  <a:pt x="66"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dirty="0"/>
          </a:p>
        </p:txBody>
      </p:sp>
      <p:sp>
        <p:nvSpPr>
          <p:cNvPr id="46114" name="AutoShape 231"/>
          <p:cNvSpPr>
            <a:spLocks noChangeArrowheads="1"/>
          </p:cNvSpPr>
          <p:nvPr/>
        </p:nvSpPr>
        <p:spPr bwMode="auto">
          <a:xfrm rot="2700000" flipH="1">
            <a:off x="4162610" y="4776395"/>
            <a:ext cx="504235" cy="469870"/>
          </a:xfrm>
          <a:prstGeom prst="plus">
            <a:avLst>
              <a:gd name="adj" fmla="val 42083"/>
            </a:avLst>
          </a:prstGeom>
          <a:solidFill>
            <a:srgbClr val="CC0000"/>
          </a:solidFill>
          <a:ln w="9525">
            <a:solidFill>
              <a:schemeClr val="tx1"/>
            </a:solidFill>
            <a:miter lim="800000"/>
            <a:headEnd/>
            <a:tailEnd/>
          </a:ln>
        </p:spPr>
        <p:txBody>
          <a:bodyPr wrap="none" anchor="ctr"/>
          <a:lstStyle/>
          <a:p>
            <a:endParaRPr lang="en-US" sz="2800" dirty="0">
              <a:solidFill>
                <a:srgbClr val="000000"/>
              </a:solidFill>
            </a:endParaRPr>
          </a:p>
        </p:txBody>
      </p:sp>
      <p:sp>
        <p:nvSpPr>
          <p:cNvPr id="356" name="Freeform 218"/>
          <p:cNvSpPr>
            <a:spLocks/>
          </p:cNvSpPr>
          <p:nvPr/>
        </p:nvSpPr>
        <p:spPr bwMode="auto">
          <a:xfrm>
            <a:off x="4067944" y="1412776"/>
            <a:ext cx="655026" cy="957263"/>
          </a:xfrm>
          <a:custGeom>
            <a:avLst/>
            <a:gdLst/>
            <a:ahLst/>
            <a:cxnLst>
              <a:cxn ang="0">
                <a:pos x="368" y="360"/>
              </a:cxn>
              <a:cxn ang="0">
                <a:pos x="238" y="230"/>
              </a:cxn>
              <a:cxn ang="0">
                <a:pos x="238" y="48"/>
              </a:cxn>
              <a:cxn ang="0">
                <a:pos x="238" y="48"/>
              </a:cxn>
              <a:cxn ang="0">
                <a:pos x="236" y="38"/>
              </a:cxn>
              <a:cxn ang="0">
                <a:pos x="234" y="30"/>
              </a:cxn>
              <a:cxn ang="0">
                <a:pos x="230" y="22"/>
              </a:cxn>
              <a:cxn ang="0">
                <a:pos x="224" y="14"/>
              </a:cxn>
              <a:cxn ang="0">
                <a:pos x="218" y="8"/>
              </a:cxn>
              <a:cxn ang="0">
                <a:pos x="210" y="4"/>
              </a:cxn>
              <a:cxn ang="0">
                <a:pos x="200" y="2"/>
              </a:cxn>
              <a:cxn ang="0">
                <a:pos x="192" y="0"/>
              </a:cxn>
              <a:cxn ang="0">
                <a:pos x="192" y="0"/>
              </a:cxn>
              <a:cxn ang="0">
                <a:pos x="182" y="2"/>
              </a:cxn>
              <a:cxn ang="0">
                <a:pos x="174" y="4"/>
              </a:cxn>
              <a:cxn ang="0">
                <a:pos x="166" y="8"/>
              </a:cxn>
              <a:cxn ang="0">
                <a:pos x="158" y="14"/>
              </a:cxn>
              <a:cxn ang="0">
                <a:pos x="152" y="22"/>
              </a:cxn>
              <a:cxn ang="0">
                <a:pos x="148" y="30"/>
              </a:cxn>
              <a:cxn ang="0">
                <a:pos x="146" y="38"/>
              </a:cxn>
              <a:cxn ang="0">
                <a:pos x="144" y="48"/>
              </a:cxn>
              <a:cxn ang="0">
                <a:pos x="144" y="230"/>
              </a:cxn>
              <a:cxn ang="0">
                <a:pos x="14" y="360"/>
              </a:cxn>
              <a:cxn ang="0">
                <a:pos x="14" y="360"/>
              </a:cxn>
              <a:cxn ang="0">
                <a:pos x="8" y="368"/>
              </a:cxn>
              <a:cxn ang="0">
                <a:pos x="4" y="376"/>
              </a:cxn>
              <a:cxn ang="0">
                <a:pos x="2" y="384"/>
              </a:cxn>
              <a:cxn ang="0">
                <a:pos x="0" y="394"/>
              </a:cxn>
              <a:cxn ang="0">
                <a:pos x="2" y="402"/>
              </a:cxn>
              <a:cxn ang="0">
                <a:pos x="4" y="412"/>
              </a:cxn>
              <a:cxn ang="0">
                <a:pos x="8" y="420"/>
              </a:cxn>
              <a:cxn ang="0">
                <a:pos x="14" y="426"/>
              </a:cxn>
              <a:cxn ang="0">
                <a:pos x="14" y="426"/>
              </a:cxn>
              <a:cxn ang="0">
                <a:pos x="22" y="432"/>
              </a:cxn>
              <a:cxn ang="0">
                <a:pos x="30" y="436"/>
              </a:cxn>
              <a:cxn ang="0">
                <a:pos x="38" y="440"/>
              </a:cxn>
              <a:cxn ang="0">
                <a:pos x="48" y="440"/>
              </a:cxn>
              <a:cxn ang="0">
                <a:pos x="56" y="440"/>
              </a:cxn>
              <a:cxn ang="0">
                <a:pos x="64" y="436"/>
              </a:cxn>
              <a:cxn ang="0">
                <a:pos x="72" y="432"/>
              </a:cxn>
              <a:cxn ang="0">
                <a:pos x="80" y="426"/>
              </a:cxn>
              <a:cxn ang="0">
                <a:pos x="192" y="316"/>
              </a:cxn>
              <a:cxn ang="0">
                <a:pos x="302" y="426"/>
              </a:cxn>
              <a:cxn ang="0">
                <a:pos x="302" y="426"/>
              </a:cxn>
              <a:cxn ang="0">
                <a:pos x="310" y="432"/>
              </a:cxn>
              <a:cxn ang="0">
                <a:pos x="318" y="436"/>
              </a:cxn>
              <a:cxn ang="0">
                <a:pos x="326" y="440"/>
              </a:cxn>
              <a:cxn ang="0">
                <a:pos x="334" y="440"/>
              </a:cxn>
              <a:cxn ang="0">
                <a:pos x="344" y="440"/>
              </a:cxn>
              <a:cxn ang="0">
                <a:pos x="352" y="436"/>
              </a:cxn>
              <a:cxn ang="0">
                <a:pos x="360" y="432"/>
              </a:cxn>
              <a:cxn ang="0">
                <a:pos x="368" y="426"/>
              </a:cxn>
              <a:cxn ang="0">
                <a:pos x="368" y="426"/>
              </a:cxn>
              <a:cxn ang="0">
                <a:pos x="374" y="420"/>
              </a:cxn>
              <a:cxn ang="0">
                <a:pos x="378" y="412"/>
              </a:cxn>
              <a:cxn ang="0">
                <a:pos x="380" y="402"/>
              </a:cxn>
              <a:cxn ang="0">
                <a:pos x="382" y="394"/>
              </a:cxn>
              <a:cxn ang="0">
                <a:pos x="380" y="384"/>
              </a:cxn>
              <a:cxn ang="0">
                <a:pos x="378" y="376"/>
              </a:cxn>
              <a:cxn ang="0">
                <a:pos x="374" y="368"/>
              </a:cxn>
              <a:cxn ang="0">
                <a:pos x="368" y="360"/>
              </a:cxn>
              <a:cxn ang="0">
                <a:pos x="368" y="360"/>
              </a:cxn>
            </a:cxnLst>
            <a:rect l="0" t="0" r="r" b="b"/>
            <a:pathLst>
              <a:path w="382" h="440">
                <a:moveTo>
                  <a:pt x="368" y="360"/>
                </a:moveTo>
                <a:lnTo>
                  <a:pt x="238" y="230"/>
                </a:lnTo>
                <a:lnTo>
                  <a:pt x="238" y="48"/>
                </a:lnTo>
                <a:lnTo>
                  <a:pt x="238" y="48"/>
                </a:lnTo>
                <a:lnTo>
                  <a:pt x="236" y="38"/>
                </a:lnTo>
                <a:lnTo>
                  <a:pt x="234" y="30"/>
                </a:lnTo>
                <a:lnTo>
                  <a:pt x="230" y="22"/>
                </a:lnTo>
                <a:lnTo>
                  <a:pt x="224" y="14"/>
                </a:lnTo>
                <a:lnTo>
                  <a:pt x="218" y="8"/>
                </a:lnTo>
                <a:lnTo>
                  <a:pt x="210" y="4"/>
                </a:lnTo>
                <a:lnTo>
                  <a:pt x="200" y="2"/>
                </a:lnTo>
                <a:lnTo>
                  <a:pt x="192" y="0"/>
                </a:lnTo>
                <a:lnTo>
                  <a:pt x="192" y="0"/>
                </a:lnTo>
                <a:lnTo>
                  <a:pt x="182" y="2"/>
                </a:lnTo>
                <a:lnTo>
                  <a:pt x="174" y="4"/>
                </a:lnTo>
                <a:lnTo>
                  <a:pt x="166" y="8"/>
                </a:lnTo>
                <a:lnTo>
                  <a:pt x="158" y="14"/>
                </a:lnTo>
                <a:lnTo>
                  <a:pt x="152" y="22"/>
                </a:lnTo>
                <a:lnTo>
                  <a:pt x="148" y="30"/>
                </a:lnTo>
                <a:lnTo>
                  <a:pt x="146" y="38"/>
                </a:lnTo>
                <a:lnTo>
                  <a:pt x="144" y="48"/>
                </a:lnTo>
                <a:lnTo>
                  <a:pt x="144" y="230"/>
                </a:lnTo>
                <a:lnTo>
                  <a:pt x="14" y="360"/>
                </a:lnTo>
                <a:lnTo>
                  <a:pt x="14" y="360"/>
                </a:lnTo>
                <a:lnTo>
                  <a:pt x="8" y="368"/>
                </a:lnTo>
                <a:lnTo>
                  <a:pt x="4" y="376"/>
                </a:lnTo>
                <a:lnTo>
                  <a:pt x="2" y="384"/>
                </a:lnTo>
                <a:lnTo>
                  <a:pt x="0" y="394"/>
                </a:lnTo>
                <a:lnTo>
                  <a:pt x="2" y="402"/>
                </a:lnTo>
                <a:lnTo>
                  <a:pt x="4" y="412"/>
                </a:lnTo>
                <a:lnTo>
                  <a:pt x="8" y="420"/>
                </a:lnTo>
                <a:lnTo>
                  <a:pt x="14" y="426"/>
                </a:lnTo>
                <a:lnTo>
                  <a:pt x="14" y="426"/>
                </a:lnTo>
                <a:lnTo>
                  <a:pt x="22" y="432"/>
                </a:lnTo>
                <a:lnTo>
                  <a:pt x="30" y="436"/>
                </a:lnTo>
                <a:lnTo>
                  <a:pt x="38" y="440"/>
                </a:lnTo>
                <a:lnTo>
                  <a:pt x="48" y="440"/>
                </a:lnTo>
                <a:lnTo>
                  <a:pt x="56" y="440"/>
                </a:lnTo>
                <a:lnTo>
                  <a:pt x="64" y="436"/>
                </a:lnTo>
                <a:lnTo>
                  <a:pt x="72" y="432"/>
                </a:lnTo>
                <a:lnTo>
                  <a:pt x="80" y="426"/>
                </a:lnTo>
                <a:lnTo>
                  <a:pt x="192" y="316"/>
                </a:lnTo>
                <a:lnTo>
                  <a:pt x="302" y="426"/>
                </a:lnTo>
                <a:lnTo>
                  <a:pt x="302" y="426"/>
                </a:lnTo>
                <a:lnTo>
                  <a:pt x="310" y="432"/>
                </a:lnTo>
                <a:lnTo>
                  <a:pt x="318" y="436"/>
                </a:lnTo>
                <a:lnTo>
                  <a:pt x="326" y="440"/>
                </a:lnTo>
                <a:lnTo>
                  <a:pt x="334" y="440"/>
                </a:lnTo>
                <a:lnTo>
                  <a:pt x="344" y="440"/>
                </a:lnTo>
                <a:lnTo>
                  <a:pt x="352" y="436"/>
                </a:lnTo>
                <a:lnTo>
                  <a:pt x="360" y="432"/>
                </a:lnTo>
                <a:lnTo>
                  <a:pt x="368" y="426"/>
                </a:lnTo>
                <a:lnTo>
                  <a:pt x="368" y="426"/>
                </a:lnTo>
                <a:lnTo>
                  <a:pt x="374" y="420"/>
                </a:lnTo>
                <a:lnTo>
                  <a:pt x="378" y="412"/>
                </a:lnTo>
                <a:lnTo>
                  <a:pt x="380" y="402"/>
                </a:lnTo>
                <a:lnTo>
                  <a:pt x="382" y="394"/>
                </a:lnTo>
                <a:lnTo>
                  <a:pt x="380" y="384"/>
                </a:lnTo>
                <a:lnTo>
                  <a:pt x="378" y="376"/>
                </a:lnTo>
                <a:lnTo>
                  <a:pt x="374" y="368"/>
                </a:lnTo>
                <a:lnTo>
                  <a:pt x="368" y="360"/>
                </a:lnTo>
                <a:lnTo>
                  <a:pt x="368" y="360"/>
                </a:lnTo>
                <a:close/>
              </a:path>
            </a:pathLst>
          </a:custGeom>
          <a:gradFill rotWithShape="1">
            <a:gsLst>
              <a:gs pos="0">
                <a:schemeClr val="folHlink">
                  <a:gamma/>
                  <a:shade val="18039"/>
                  <a:invGamma/>
                </a:schemeClr>
              </a:gs>
              <a:gs pos="100000">
                <a:schemeClr val="folHlink"/>
              </a:gs>
            </a:gsLst>
            <a:path path="rect">
              <a:fillToRect l="50000" t="50000" r="50000" b="50000"/>
            </a:path>
          </a:gradFill>
          <a:ln w="12700">
            <a:solidFill>
              <a:srgbClr val="666699"/>
            </a:solidFill>
            <a:prstDash val="solid"/>
            <a:round/>
            <a:headEnd/>
            <a:tailEnd/>
          </a:ln>
        </p:spPr>
        <p:txBody>
          <a:bodyPr/>
          <a:lstStyle/>
          <a:p>
            <a:pPr>
              <a:defRPr/>
            </a:pPr>
            <a:endParaRPr lang="en-US" sz="2800" dirty="0">
              <a:solidFill>
                <a:srgbClr val="000000"/>
              </a:solidFill>
              <a:latin typeface="Arial" charset="0"/>
            </a:endParaRPr>
          </a:p>
        </p:txBody>
      </p:sp>
      <p:sp>
        <p:nvSpPr>
          <p:cNvPr id="46116" name="Freeform 223"/>
          <p:cNvSpPr>
            <a:spLocks/>
          </p:cNvSpPr>
          <p:nvPr/>
        </p:nvSpPr>
        <p:spPr bwMode="auto">
          <a:xfrm>
            <a:off x="4168503" y="1412776"/>
            <a:ext cx="453908" cy="829730"/>
          </a:xfrm>
          <a:custGeom>
            <a:avLst/>
            <a:gdLst>
              <a:gd name="T0" fmla="*/ 0 w 264"/>
              <a:gd name="T1" fmla="*/ 2147483647 h 382"/>
              <a:gd name="T2" fmla="*/ 2147483647 w 264"/>
              <a:gd name="T3" fmla="*/ 2147483647 h 382"/>
              <a:gd name="T4" fmla="*/ 2147483647 w 264"/>
              <a:gd name="T5" fmla="*/ 2147483647 h 382"/>
              <a:gd name="T6" fmla="*/ 2147483647 w 264"/>
              <a:gd name="T7" fmla="*/ 2147483647 h 382"/>
              <a:gd name="T8" fmla="*/ 2147483647 w 264"/>
              <a:gd name="T9" fmla="*/ 2147483647 h 382"/>
              <a:gd name="T10" fmla="*/ 2147483647 w 264"/>
              <a:gd name="T11" fmla="*/ 2147483647 h 382"/>
              <a:gd name="T12" fmla="*/ 2147483647 w 264"/>
              <a:gd name="T13" fmla="*/ 2147483647 h 382"/>
              <a:gd name="T14" fmla="*/ 2147483647 w 264"/>
              <a:gd name="T15" fmla="*/ 2147483647 h 382"/>
              <a:gd name="T16" fmla="*/ 2147483647 w 264"/>
              <a:gd name="T17" fmla="*/ 2147483647 h 382"/>
              <a:gd name="T18" fmla="*/ 2147483647 w 264"/>
              <a:gd name="T19" fmla="*/ 2147483647 h 382"/>
              <a:gd name="T20" fmla="*/ 2147483647 w 264"/>
              <a:gd name="T21" fmla="*/ 0 h 382"/>
              <a:gd name="T22" fmla="*/ 2147483647 w 264"/>
              <a:gd name="T23" fmla="*/ 0 h 382"/>
              <a:gd name="T24" fmla="*/ 2147483647 w 264"/>
              <a:gd name="T25" fmla="*/ 2147483647 h 382"/>
              <a:gd name="T26" fmla="*/ 2147483647 w 264"/>
              <a:gd name="T27" fmla="*/ 2147483647 h 382"/>
              <a:gd name="T28" fmla="*/ 2147483647 w 264"/>
              <a:gd name="T29" fmla="*/ 2147483647 h 382"/>
              <a:gd name="T30" fmla="*/ 2147483647 w 264"/>
              <a:gd name="T31" fmla="*/ 2147483647 h 382"/>
              <a:gd name="T32" fmla="*/ 2147483647 w 264"/>
              <a:gd name="T33" fmla="*/ 2147483647 h 382"/>
              <a:gd name="T34" fmla="*/ 2147483647 w 264"/>
              <a:gd name="T35" fmla="*/ 2147483647 h 382"/>
              <a:gd name="T36" fmla="*/ 2147483647 w 264"/>
              <a:gd name="T37" fmla="*/ 2147483647 h 382"/>
              <a:gd name="T38" fmla="*/ 2147483647 w 264"/>
              <a:gd name="T39" fmla="*/ 2147483647 h 382"/>
              <a:gd name="T40" fmla="*/ 2147483647 w 264"/>
              <a:gd name="T41" fmla="*/ 2147483647 h 382"/>
              <a:gd name="T42" fmla="*/ 2147483647 w 264"/>
              <a:gd name="T43" fmla="*/ 2147483647 h 382"/>
              <a:gd name="T44" fmla="*/ 2147483647 w 264"/>
              <a:gd name="T45" fmla="*/ 2147483647 h 382"/>
              <a:gd name="T46" fmla="*/ 2147483647 w 264"/>
              <a:gd name="T47" fmla="*/ 2147483647 h 382"/>
              <a:gd name="T48" fmla="*/ 0 w 264"/>
              <a:gd name="T49" fmla="*/ 2147483647 h 3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64"/>
              <a:gd name="T76" fmla="*/ 0 h 382"/>
              <a:gd name="T77" fmla="*/ 264 w 264"/>
              <a:gd name="T78" fmla="*/ 382 h 3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64" h="382">
                <a:moveTo>
                  <a:pt x="0" y="314"/>
                </a:moveTo>
                <a:lnTo>
                  <a:pt x="84" y="230"/>
                </a:lnTo>
                <a:lnTo>
                  <a:pt x="84" y="46"/>
                </a:lnTo>
                <a:lnTo>
                  <a:pt x="86" y="40"/>
                </a:lnTo>
                <a:lnTo>
                  <a:pt x="88" y="32"/>
                </a:lnTo>
                <a:lnTo>
                  <a:pt x="92" y="24"/>
                </a:lnTo>
                <a:lnTo>
                  <a:pt x="98" y="14"/>
                </a:lnTo>
                <a:lnTo>
                  <a:pt x="106" y="8"/>
                </a:lnTo>
                <a:lnTo>
                  <a:pt x="118" y="2"/>
                </a:lnTo>
                <a:lnTo>
                  <a:pt x="132" y="0"/>
                </a:lnTo>
                <a:lnTo>
                  <a:pt x="146" y="2"/>
                </a:lnTo>
                <a:lnTo>
                  <a:pt x="156" y="8"/>
                </a:lnTo>
                <a:lnTo>
                  <a:pt x="164" y="14"/>
                </a:lnTo>
                <a:lnTo>
                  <a:pt x="170" y="24"/>
                </a:lnTo>
                <a:lnTo>
                  <a:pt x="174" y="32"/>
                </a:lnTo>
                <a:lnTo>
                  <a:pt x="176" y="40"/>
                </a:lnTo>
                <a:lnTo>
                  <a:pt x="178" y="46"/>
                </a:lnTo>
                <a:lnTo>
                  <a:pt x="178" y="230"/>
                </a:lnTo>
                <a:lnTo>
                  <a:pt x="264" y="316"/>
                </a:lnTo>
                <a:lnTo>
                  <a:pt x="198" y="380"/>
                </a:lnTo>
                <a:lnTo>
                  <a:pt x="132" y="314"/>
                </a:lnTo>
                <a:lnTo>
                  <a:pt x="64" y="382"/>
                </a:lnTo>
                <a:lnTo>
                  <a:pt x="0" y="314"/>
                </a:lnTo>
                <a:close/>
              </a:path>
            </a:pathLst>
          </a:custGeom>
          <a:solidFill>
            <a:srgbClr val="66FF66"/>
          </a:solidFill>
          <a:ln w="9525">
            <a:solidFill>
              <a:srgbClr val="666699"/>
            </a:solidFill>
            <a:round/>
            <a:headEnd/>
            <a:tailEnd/>
          </a:ln>
        </p:spPr>
        <p:txBody>
          <a:bodyPr/>
          <a:lstStyle/>
          <a:p>
            <a:endParaRPr lang="en-GB" dirty="0"/>
          </a:p>
        </p:txBody>
      </p:sp>
      <p:sp>
        <p:nvSpPr>
          <p:cNvPr id="46117" name="Text Box 226"/>
          <p:cNvSpPr txBox="1">
            <a:spLocks noChangeArrowheads="1"/>
          </p:cNvSpPr>
          <p:nvPr/>
        </p:nvSpPr>
        <p:spPr bwMode="auto">
          <a:xfrm>
            <a:off x="4970476" y="1728652"/>
            <a:ext cx="1833274" cy="369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spcBef>
                <a:spcPct val="50000"/>
              </a:spcBef>
            </a:pPr>
            <a:r>
              <a:rPr lang="en-GB" b="1" dirty="0"/>
              <a:t>Trastuzumab</a:t>
            </a:r>
          </a:p>
        </p:txBody>
      </p:sp>
      <p:sp>
        <p:nvSpPr>
          <p:cNvPr id="46118" name="Line 228"/>
          <p:cNvSpPr>
            <a:spLocks noChangeShapeType="1"/>
          </p:cNvSpPr>
          <p:nvPr/>
        </p:nvSpPr>
        <p:spPr bwMode="auto">
          <a:xfrm flipH="1">
            <a:off x="4554812" y="1908394"/>
            <a:ext cx="521819" cy="0"/>
          </a:xfrm>
          <a:prstGeom prst="line">
            <a:avLst/>
          </a:prstGeom>
          <a:noFill/>
          <a:ln w="22225">
            <a:solidFill>
              <a:schemeClr val="tx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endParaRPr lang="en-GB" dirty="0"/>
          </a:p>
        </p:txBody>
      </p:sp>
      <p:sp>
        <p:nvSpPr>
          <p:cNvPr id="46119" name="TextBox 246"/>
          <p:cNvSpPr txBox="1">
            <a:spLocks noChangeArrowheads="1"/>
          </p:cNvSpPr>
          <p:nvPr/>
        </p:nvSpPr>
        <p:spPr bwMode="auto">
          <a:xfrm>
            <a:off x="4261671" y="1847744"/>
            <a:ext cx="313279" cy="3385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sz="1600" b="1" dirty="0">
                <a:solidFill>
                  <a:srgbClr val="000000"/>
                </a:solidFill>
              </a:rPr>
              <a:t>T</a:t>
            </a:r>
          </a:p>
        </p:txBody>
      </p:sp>
      <p:sp>
        <p:nvSpPr>
          <p:cNvPr id="46129" name="AutoShape 213"/>
          <p:cNvSpPr>
            <a:spLocks noChangeArrowheads="1"/>
          </p:cNvSpPr>
          <p:nvPr/>
        </p:nvSpPr>
        <p:spPr bwMode="auto">
          <a:xfrm rot="2700000" flipH="1">
            <a:off x="2744192" y="4747600"/>
            <a:ext cx="504188" cy="469867"/>
          </a:xfrm>
          <a:prstGeom prst="plus">
            <a:avLst>
              <a:gd name="adj" fmla="val 42083"/>
            </a:avLst>
          </a:prstGeom>
          <a:solidFill>
            <a:srgbClr val="CC0000"/>
          </a:solidFill>
          <a:ln w="9525">
            <a:solidFill>
              <a:schemeClr val="tx1"/>
            </a:solidFill>
            <a:miter lim="800000"/>
            <a:headEnd/>
            <a:tailEnd/>
          </a:ln>
        </p:spPr>
        <p:txBody>
          <a:bodyPr wrap="none" anchor="ctr"/>
          <a:lstStyle/>
          <a:p>
            <a:endParaRPr lang="en-US" sz="2800" dirty="0">
              <a:solidFill>
                <a:srgbClr val="000000"/>
              </a:solidFill>
            </a:endParaRPr>
          </a:p>
        </p:txBody>
      </p:sp>
      <p:sp>
        <p:nvSpPr>
          <p:cNvPr id="46130" name="AutoShape 232"/>
          <p:cNvSpPr>
            <a:spLocks noChangeArrowheads="1"/>
          </p:cNvSpPr>
          <p:nvPr/>
        </p:nvSpPr>
        <p:spPr bwMode="auto">
          <a:xfrm rot="2700000" flipH="1">
            <a:off x="5487541" y="4776398"/>
            <a:ext cx="504188" cy="469867"/>
          </a:xfrm>
          <a:prstGeom prst="plus">
            <a:avLst>
              <a:gd name="adj" fmla="val 42083"/>
            </a:avLst>
          </a:prstGeom>
          <a:solidFill>
            <a:srgbClr val="CC0000"/>
          </a:solidFill>
          <a:ln w="9525">
            <a:solidFill>
              <a:schemeClr val="tx1"/>
            </a:solidFill>
            <a:miter lim="800000"/>
            <a:headEnd/>
            <a:tailEnd/>
          </a:ln>
        </p:spPr>
        <p:txBody>
          <a:bodyPr wrap="none" anchor="ctr"/>
          <a:lstStyle/>
          <a:p>
            <a:endParaRPr lang="en-US" sz="2800" dirty="0">
              <a:solidFill>
                <a:srgbClr val="000000"/>
              </a:solidFill>
            </a:endParaRPr>
          </a:p>
        </p:txBody>
      </p:sp>
      <p:sp>
        <p:nvSpPr>
          <p:cNvPr id="46121" name="Text Box 227"/>
          <p:cNvSpPr txBox="1">
            <a:spLocks noChangeArrowheads="1"/>
          </p:cNvSpPr>
          <p:nvPr/>
        </p:nvSpPr>
        <p:spPr bwMode="auto">
          <a:xfrm>
            <a:off x="6614341" y="3656133"/>
            <a:ext cx="1339767" cy="369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spcBef>
                <a:spcPct val="50000"/>
              </a:spcBef>
            </a:pPr>
            <a:r>
              <a:rPr lang="en-GB" b="1" dirty="0"/>
              <a:t>Lapatinib</a:t>
            </a:r>
          </a:p>
        </p:txBody>
      </p:sp>
      <p:sp>
        <p:nvSpPr>
          <p:cNvPr id="46122" name="Line 228"/>
          <p:cNvSpPr>
            <a:spLocks noChangeShapeType="1"/>
          </p:cNvSpPr>
          <p:nvPr/>
        </p:nvSpPr>
        <p:spPr bwMode="auto">
          <a:xfrm flipH="1">
            <a:off x="6141954" y="3832319"/>
            <a:ext cx="521668" cy="0"/>
          </a:xfrm>
          <a:prstGeom prst="line">
            <a:avLst/>
          </a:prstGeom>
          <a:noFill/>
          <a:ln w="22225">
            <a:solidFill>
              <a:schemeClr val="tx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endParaRPr lang="en-GB" dirty="0"/>
          </a:p>
        </p:txBody>
      </p:sp>
      <p:sp>
        <p:nvSpPr>
          <p:cNvPr id="46123" name="AutoShape 235"/>
          <p:cNvSpPr>
            <a:spLocks noChangeArrowheads="1"/>
          </p:cNvSpPr>
          <p:nvPr/>
        </p:nvSpPr>
        <p:spPr bwMode="auto">
          <a:xfrm>
            <a:off x="2578047" y="3685045"/>
            <a:ext cx="327447" cy="266738"/>
          </a:xfrm>
          <a:prstGeom prst="octagon">
            <a:avLst>
              <a:gd name="adj" fmla="val 29287"/>
            </a:avLst>
          </a:prstGeom>
          <a:solidFill>
            <a:srgbClr val="FFCC00"/>
          </a:solidFill>
          <a:ln w="9525">
            <a:solidFill>
              <a:schemeClr val="tx1"/>
            </a:solidFill>
            <a:miter lim="800000"/>
            <a:headEnd/>
            <a:tailEnd/>
          </a:ln>
        </p:spPr>
        <p:txBody>
          <a:bodyPr wrap="none" anchor="ctr"/>
          <a:lstStyle/>
          <a:p>
            <a:pPr algn="ctr"/>
            <a:r>
              <a:rPr lang="en-GB" sz="1600" b="1" dirty="0">
                <a:solidFill>
                  <a:srgbClr val="000000"/>
                </a:solidFill>
              </a:rPr>
              <a:t>L</a:t>
            </a:r>
          </a:p>
        </p:txBody>
      </p:sp>
      <p:sp>
        <p:nvSpPr>
          <p:cNvPr id="46124" name="AutoShape 235"/>
          <p:cNvSpPr>
            <a:spLocks noChangeArrowheads="1"/>
          </p:cNvSpPr>
          <p:nvPr/>
        </p:nvSpPr>
        <p:spPr bwMode="auto">
          <a:xfrm>
            <a:off x="3038412" y="3685045"/>
            <a:ext cx="327447" cy="266738"/>
          </a:xfrm>
          <a:prstGeom prst="octagon">
            <a:avLst>
              <a:gd name="adj" fmla="val 29287"/>
            </a:avLst>
          </a:prstGeom>
          <a:solidFill>
            <a:srgbClr val="FFCC00"/>
          </a:solidFill>
          <a:ln w="9525">
            <a:solidFill>
              <a:schemeClr val="tx1"/>
            </a:solidFill>
            <a:miter lim="800000"/>
            <a:headEnd/>
            <a:tailEnd/>
          </a:ln>
        </p:spPr>
        <p:txBody>
          <a:bodyPr wrap="none" anchor="ctr"/>
          <a:lstStyle/>
          <a:p>
            <a:pPr algn="ctr"/>
            <a:r>
              <a:rPr lang="en-GB" sz="1600" b="1" dirty="0">
                <a:solidFill>
                  <a:srgbClr val="000000"/>
                </a:solidFill>
              </a:rPr>
              <a:t>L</a:t>
            </a:r>
          </a:p>
        </p:txBody>
      </p:sp>
      <p:sp>
        <p:nvSpPr>
          <p:cNvPr id="46125" name="AutoShape 235"/>
          <p:cNvSpPr>
            <a:spLocks noChangeArrowheads="1"/>
          </p:cNvSpPr>
          <p:nvPr/>
        </p:nvSpPr>
        <p:spPr bwMode="auto">
          <a:xfrm>
            <a:off x="3993117" y="3685045"/>
            <a:ext cx="327447" cy="266738"/>
          </a:xfrm>
          <a:prstGeom prst="octagon">
            <a:avLst>
              <a:gd name="adj" fmla="val 29287"/>
            </a:avLst>
          </a:prstGeom>
          <a:solidFill>
            <a:srgbClr val="FFCC00"/>
          </a:solidFill>
          <a:ln w="9525">
            <a:solidFill>
              <a:schemeClr val="tx1"/>
            </a:solidFill>
            <a:miter lim="800000"/>
            <a:headEnd/>
            <a:tailEnd/>
          </a:ln>
        </p:spPr>
        <p:txBody>
          <a:bodyPr wrap="none" anchor="ctr"/>
          <a:lstStyle/>
          <a:p>
            <a:pPr algn="ctr"/>
            <a:r>
              <a:rPr lang="en-GB" sz="1600" b="1" dirty="0">
                <a:solidFill>
                  <a:srgbClr val="000000"/>
                </a:solidFill>
              </a:rPr>
              <a:t>L</a:t>
            </a:r>
          </a:p>
        </p:txBody>
      </p:sp>
      <p:sp>
        <p:nvSpPr>
          <p:cNvPr id="46126" name="AutoShape 235"/>
          <p:cNvSpPr>
            <a:spLocks noChangeArrowheads="1"/>
          </p:cNvSpPr>
          <p:nvPr/>
        </p:nvSpPr>
        <p:spPr bwMode="auto">
          <a:xfrm>
            <a:off x="4465474" y="3685045"/>
            <a:ext cx="327447" cy="266738"/>
          </a:xfrm>
          <a:prstGeom prst="octagon">
            <a:avLst>
              <a:gd name="adj" fmla="val 29287"/>
            </a:avLst>
          </a:prstGeom>
          <a:solidFill>
            <a:srgbClr val="FFCC00"/>
          </a:solidFill>
          <a:ln w="9525">
            <a:solidFill>
              <a:schemeClr val="tx1"/>
            </a:solidFill>
            <a:miter lim="800000"/>
            <a:headEnd/>
            <a:tailEnd/>
          </a:ln>
        </p:spPr>
        <p:txBody>
          <a:bodyPr wrap="none" anchor="ctr"/>
          <a:lstStyle/>
          <a:p>
            <a:pPr algn="ctr"/>
            <a:r>
              <a:rPr lang="en-GB" sz="1600" b="1" dirty="0">
                <a:solidFill>
                  <a:srgbClr val="000000"/>
                </a:solidFill>
              </a:rPr>
              <a:t>L</a:t>
            </a:r>
          </a:p>
        </p:txBody>
      </p:sp>
      <p:sp>
        <p:nvSpPr>
          <p:cNvPr id="46127" name="AutoShape 235"/>
          <p:cNvSpPr>
            <a:spLocks noChangeArrowheads="1"/>
          </p:cNvSpPr>
          <p:nvPr/>
        </p:nvSpPr>
        <p:spPr bwMode="auto">
          <a:xfrm>
            <a:off x="5342205" y="3685045"/>
            <a:ext cx="327447" cy="266738"/>
          </a:xfrm>
          <a:prstGeom prst="octagon">
            <a:avLst>
              <a:gd name="adj" fmla="val 29287"/>
            </a:avLst>
          </a:prstGeom>
          <a:solidFill>
            <a:srgbClr val="FFCC00"/>
          </a:solidFill>
          <a:ln w="9525">
            <a:solidFill>
              <a:schemeClr val="tx1"/>
            </a:solidFill>
            <a:miter lim="800000"/>
            <a:headEnd/>
            <a:tailEnd/>
          </a:ln>
        </p:spPr>
        <p:txBody>
          <a:bodyPr wrap="none" anchor="ctr"/>
          <a:lstStyle/>
          <a:p>
            <a:pPr algn="ctr"/>
            <a:r>
              <a:rPr lang="en-GB" sz="1600" b="1" dirty="0">
                <a:solidFill>
                  <a:srgbClr val="000000"/>
                </a:solidFill>
              </a:rPr>
              <a:t>L</a:t>
            </a:r>
          </a:p>
        </p:txBody>
      </p:sp>
      <p:sp>
        <p:nvSpPr>
          <p:cNvPr id="46128" name="AutoShape 235"/>
          <p:cNvSpPr>
            <a:spLocks noChangeArrowheads="1"/>
          </p:cNvSpPr>
          <p:nvPr/>
        </p:nvSpPr>
        <p:spPr bwMode="auto">
          <a:xfrm>
            <a:off x="5814563" y="3685045"/>
            <a:ext cx="327447" cy="266738"/>
          </a:xfrm>
          <a:prstGeom prst="octagon">
            <a:avLst>
              <a:gd name="adj" fmla="val 29287"/>
            </a:avLst>
          </a:prstGeom>
          <a:solidFill>
            <a:srgbClr val="FFCC00"/>
          </a:solidFill>
          <a:ln w="9525">
            <a:solidFill>
              <a:schemeClr val="tx1"/>
            </a:solidFill>
            <a:miter lim="800000"/>
            <a:headEnd/>
            <a:tailEnd/>
          </a:ln>
        </p:spPr>
        <p:txBody>
          <a:bodyPr wrap="none" anchor="ctr"/>
          <a:lstStyle/>
          <a:p>
            <a:pPr algn="ctr"/>
            <a:r>
              <a:rPr lang="en-GB" sz="1600" b="1" dirty="0">
                <a:solidFill>
                  <a:srgbClr val="000000"/>
                </a:solidFill>
              </a:rPr>
              <a:t>L</a:t>
            </a:r>
          </a:p>
        </p:txBody>
      </p:sp>
      <p:sp>
        <p:nvSpPr>
          <p:cNvPr id="247" name="Rectangle 246">
            <a:hlinkClick r:id="rId3" action="ppaction://hlinksldjump"/>
          </p:cNvPr>
          <p:cNvSpPr/>
          <p:nvPr/>
        </p:nvSpPr>
        <p:spPr>
          <a:xfrm>
            <a:off x="8347603" y="855407"/>
            <a:ext cx="338063" cy="38345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116"/>
                                        </p:tgtEl>
                                        <p:attrNameLst>
                                          <p:attrName>style.visibility</p:attrName>
                                        </p:attrNameLst>
                                      </p:cBhvr>
                                      <p:to>
                                        <p:strVal val="visible"/>
                                      </p:to>
                                    </p:set>
                                    <p:anim calcmode="lin" valueType="num">
                                      <p:cBhvr additive="base">
                                        <p:cTn id="7" dur="500" fill="hold"/>
                                        <p:tgtEl>
                                          <p:spTgt spid="46116"/>
                                        </p:tgtEl>
                                        <p:attrNameLst>
                                          <p:attrName>ppt_x</p:attrName>
                                        </p:attrNameLst>
                                      </p:cBhvr>
                                      <p:tavLst>
                                        <p:tav tm="0">
                                          <p:val>
                                            <p:strVal val="#ppt_x"/>
                                          </p:val>
                                        </p:tav>
                                        <p:tav tm="100000">
                                          <p:val>
                                            <p:strVal val="#ppt_x"/>
                                          </p:val>
                                        </p:tav>
                                      </p:tavLst>
                                    </p:anim>
                                    <p:anim calcmode="lin" valueType="num">
                                      <p:cBhvr additive="base">
                                        <p:cTn id="8" dur="500" fill="hold"/>
                                        <p:tgtEl>
                                          <p:spTgt spid="461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6119"/>
                                        </p:tgtEl>
                                        <p:attrNameLst>
                                          <p:attrName>style.visibility</p:attrName>
                                        </p:attrNameLst>
                                      </p:cBhvr>
                                      <p:to>
                                        <p:strVal val="visible"/>
                                      </p:to>
                                    </p:set>
                                    <p:anim calcmode="lin" valueType="num">
                                      <p:cBhvr additive="base">
                                        <p:cTn id="11" dur="500" fill="hold"/>
                                        <p:tgtEl>
                                          <p:spTgt spid="46119"/>
                                        </p:tgtEl>
                                        <p:attrNameLst>
                                          <p:attrName>ppt_x</p:attrName>
                                        </p:attrNameLst>
                                      </p:cBhvr>
                                      <p:tavLst>
                                        <p:tav tm="0">
                                          <p:val>
                                            <p:strVal val="#ppt_x"/>
                                          </p:val>
                                        </p:tav>
                                        <p:tav tm="100000">
                                          <p:val>
                                            <p:strVal val="#ppt_x"/>
                                          </p:val>
                                        </p:tav>
                                      </p:tavLst>
                                    </p:anim>
                                    <p:anim calcmode="lin" valueType="num">
                                      <p:cBhvr additive="base">
                                        <p:cTn id="12" dur="500" fill="hold"/>
                                        <p:tgtEl>
                                          <p:spTgt spid="461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56"/>
                                        </p:tgtEl>
                                        <p:attrNameLst>
                                          <p:attrName>style.visibility</p:attrName>
                                        </p:attrNameLst>
                                      </p:cBhvr>
                                      <p:to>
                                        <p:strVal val="visible"/>
                                      </p:to>
                                    </p:set>
                                    <p:anim calcmode="lin" valueType="num">
                                      <p:cBhvr additive="base">
                                        <p:cTn id="15" dur="500" fill="hold"/>
                                        <p:tgtEl>
                                          <p:spTgt spid="356"/>
                                        </p:tgtEl>
                                        <p:attrNameLst>
                                          <p:attrName>ppt_x</p:attrName>
                                        </p:attrNameLst>
                                      </p:cBhvr>
                                      <p:tavLst>
                                        <p:tav tm="0">
                                          <p:val>
                                            <p:strVal val="#ppt_x"/>
                                          </p:val>
                                        </p:tav>
                                        <p:tav tm="100000">
                                          <p:val>
                                            <p:strVal val="#ppt_x"/>
                                          </p:val>
                                        </p:tav>
                                      </p:tavLst>
                                    </p:anim>
                                    <p:anim calcmode="lin" valueType="num">
                                      <p:cBhvr additive="base">
                                        <p:cTn id="16" dur="500" fill="hold"/>
                                        <p:tgtEl>
                                          <p:spTgt spid="35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6117"/>
                                        </p:tgtEl>
                                        <p:attrNameLst>
                                          <p:attrName>style.visibility</p:attrName>
                                        </p:attrNameLst>
                                      </p:cBhvr>
                                      <p:to>
                                        <p:strVal val="visible"/>
                                      </p:to>
                                    </p:set>
                                    <p:anim calcmode="lin" valueType="num">
                                      <p:cBhvr additive="base">
                                        <p:cTn id="19" dur="500" fill="hold"/>
                                        <p:tgtEl>
                                          <p:spTgt spid="46117"/>
                                        </p:tgtEl>
                                        <p:attrNameLst>
                                          <p:attrName>ppt_x</p:attrName>
                                        </p:attrNameLst>
                                      </p:cBhvr>
                                      <p:tavLst>
                                        <p:tav tm="0">
                                          <p:val>
                                            <p:strVal val="#ppt_x"/>
                                          </p:val>
                                        </p:tav>
                                        <p:tav tm="100000">
                                          <p:val>
                                            <p:strVal val="#ppt_x"/>
                                          </p:val>
                                        </p:tav>
                                      </p:tavLst>
                                    </p:anim>
                                    <p:anim calcmode="lin" valueType="num">
                                      <p:cBhvr additive="base">
                                        <p:cTn id="20" dur="500" fill="hold"/>
                                        <p:tgtEl>
                                          <p:spTgt spid="461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6118"/>
                                        </p:tgtEl>
                                        <p:attrNameLst>
                                          <p:attrName>style.visibility</p:attrName>
                                        </p:attrNameLst>
                                      </p:cBhvr>
                                      <p:to>
                                        <p:strVal val="visible"/>
                                      </p:to>
                                    </p:set>
                                    <p:anim calcmode="lin" valueType="num">
                                      <p:cBhvr additive="base">
                                        <p:cTn id="23" dur="500" fill="hold"/>
                                        <p:tgtEl>
                                          <p:spTgt spid="46118"/>
                                        </p:tgtEl>
                                        <p:attrNameLst>
                                          <p:attrName>ppt_x</p:attrName>
                                        </p:attrNameLst>
                                      </p:cBhvr>
                                      <p:tavLst>
                                        <p:tav tm="0">
                                          <p:val>
                                            <p:strVal val="#ppt_x"/>
                                          </p:val>
                                        </p:tav>
                                        <p:tav tm="100000">
                                          <p:val>
                                            <p:strVal val="#ppt_x"/>
                                          </p:val>
                                        </p:tav>
                                      </p:tavLst>
                                    </p:anim>
                                    <p:anim calcmode="lin" valueType="num">
                                      <p:cBhvr additive="base">
                                        <p:cTn id="24" dur="500" fill="hold"/>
                                        <p:tgtEl>
                                          <p:spTgt spid="4611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6123"/>
                                        </p:tgtEl>
                                        <p:attrNameLst>
                                          <p:attrName>style.visibility</p:attrName>
                                        </p:attrNameLst>
                                      </p:cBhvr>
                                      <p:to>
                                        <p:strVal val="visible"/>
                                      </p:to>
                                    </p:set>
                                    <p:anim calcmode="lin" valueType="num">
                                      <p:cBhvr additive="base">
                                        <p:cTn id="29" dur="500" fill="hold"/>
                                        <p:tgtEl>
                                          <p:spTgt spid="46123"/>
                                        </p:tgtEl>
                                        <p:attrNameLst>
                                          <p:attrName>ppt_x</p:attrName>
                                        </p:attrNameLst>
                                      </p:cBhvr>
                                      <p:tavLst>
                                        <p:tav tm="0">
                                          <p:val>
                                            <p:strVal val="#ppt_x"/>
                                          </p:val>
                                        </p:tav>
                                        <p:tav tm="100000">
                                          <p:val>
                                            <p:strVal val="#ppt_x"/>
                                          </p:val>
                                        </p:tav>
                                      </p:tavLst>
                                    </p:anim>
                                    <p:anim calcmode="lin" valueType="num">
                                      <p:cBhvr additive="base">
                                        <p:cTn id="30" dur="500" fill="hold"/>
                                        <p:tgtEl>
                                          <p:spTgt spid="4612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6124"/>
                                        </p:tgtEl>
                                        <p:attrNameLst>
                                          <p:attrName>style.visibility</p:attrName>
                                        </p:attrNameLst>
                                      </p:cBhvr>
                                      <p:to>
                                        <p:strVal val="visible"/>
                                      </p:to>
                                    </p:set>
                                    <p:anim calcmode="lin" valueType="num">
                                      <p:cBhvr additive="base">
                                        <p:cTn id="33" dur="500" fill="hold"/>
                                        <p:tgtEl>
                                          <p:spTgt spid="46124"/>
                                        </p:tgtEl>
                                        <p:attrNameLst>
                                          <p:attrName>ppt_x</p:attrName>
                                        </p:attrNameLst>
                                      </p:cBhvr>
                                      <p:tavLst>
                                        <p:tav tm="0">
                                          <p:val>
                                            <p:strVal val="#ppt_x"/>
                                          </p:val>
                                        </p:tav>
                                        <p:tav tm="100000">
                                          <p:val>
                                            <p:strVal val="#ppt_x"/>
                                          </p:val>
                                        </p:tav>
                                      </p:tavLst>
                                    </p:anim>
                                    <p:anim calcmode="lin" valueType="num">
                                      <p:cBhvr additive="base">
                                        <p:cTn id="34" dur="500" fill="hold"/>
                                        <p:tgtEl>
                                          <p:spTgt spid="4612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6125"/>
                                        </p:tgtEl>
                                        <p:attrNameLst>
                                          <p:attrName>style.visibility</p:attrName>
                                        </p:attrNameLst>
                                      </p:cBhvr>
                                      <p:to>
                                        <p:strVal val="visible"/>
                                      </p:to>
                                    </p:set>
                                    <p:anim calcmode="lin" valueType="num">
                                      <p:cBhvr additive="base">
                                        <p:cTn id="37" dur="500" fill="hold"/>
                                        <p:tgtEl>
                                          <p:spTgt spid="46125"/>
                                        </p:tgtEl>
                                        <p:attrNameLst>
                                          <p:attrName>ppt_x</p:attrName>
                                        </p:attrNameLst>
                                      </p:cBhvr>
                                      <p:tavLst>
                                        <p:tav tm="0">
                                          <p:val>
                                            <p:strVal val="#ppt_x"/>
                                          </p:val>
                                        </p:tav>
                                        <p:tav tm="100000">
                                          <p:val>
                                            <p:strVal val="#ppt_x"/>
                                          </p:val>
                                        </p:tav>
                                      </p:tavLst>
                                    </p:anim>
                                    <p:anim calcmode="lin" valueType="num">
                                      <p:cBhvr additive="base">
                                        <p:cTn id="38" dur="500" fill="hold"/>
                                        <p:tgtEl>
                                          <p:spTgt spid="461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6126"/>
                                        </p:tgtEl>
                                        <p:attrNameLst>
                                          <p:attrName>style.visibility</p:attrName>
                                        </p:attrNameLst>
                                      </p:cBhvr>
                                      <p:to>
                                        <p:strVal val="visible"/>
                                      </p:to>
                                    </p:set>
                                    <p:anim calcmode="lin" valueType="num">
                                      <p:cBhvr additive="base">
                                        <p:cTn id="41" dur="500" fill="hold"/>
                                        <p:tgtEl>
                                          <p:spTgt spid="46126"/>
                                        </p:tgtEl>
                                        <p:attrNameLst>
                                          <p:attrName>ppt_x</p:attrName>
                                        </p:attrNameLst>
                                      </p:cBhvr>
                                      <p:tavLst>
                                        <p:tav tm="0">
                                          <p:val>
                                            <p:strVal val="#ppt_x"/>
                                          </p:val>
                                        </p:tav>
                                        <p:tav tm="100000">
                                          <p:val>
                                            <p:strVal val="#ppt_x"/>
                                          </p:val>
                                        </p:tav>
                                      </p:tavLst>
                                    </p:anim>
                                    <p:anim calcmode="lin" valueType="num">
                                      <p:cBhvr additive="base">
                                        <p:cTn id="42" dur="500" fill="hold"/>
                                        <p:tgtEl>
                                          <p:spTgt spid="461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6127"/>
                                        </p:tgtEl>
                                        <p:attrNameLst>
                                          <p:attrName>style.visibility</p:attrName>
                                        </p:attrNameLst>
                                      </p:cBhvr>
                                      <p:to>
                                        <p:strVal val="visible"/>
                                      </p:to>
                                    </p:set>
                                    <p:anim calcmode="lin" valueType="num">
                                      <p:cBhvr additive="base">
                                        <p:cTn id="45" dur="500" fill="hold"/>
                                        <p:tgtEl>
                                          <p:spTgt spid="46127"/>
                                        </p:tgtEl>
                                        <p:attrNameLst>
                                          <p:attrName>ppt_x</p:attrName>
                                        </p:attrNameLst>
                                      </p:cBhvr>
                                      <p:tavLst>
                                        <p:tav tm="0">
                                          <p:val>
                                            <p:strVal val="#ppt_x"/>
                                          </p:val>
                                        </p:tav>
                                        <p:tav tm="100000">
                                          <p:val>
                                            <p:strVal val="#ppt_x"/>
                                          </p:val>
                                        </p:tav>
                                      </p:tavLst>
                                    </p:anim>
                                    <p:anim calcmode="lin" valueType="num">
                                      <p:cBhvr additive="base">
                                        <p:cTn id="46" dur="500" fill="hold"/>
                                        <p:tgtEl>
                                          <p:spTgt spid="4612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6128"/>
                                        </p:tgtEl>
                                        <p:attrNameLst>
                                          <p:attrName>style.visibility</p:attrName>
                                        </p:attrNameLst>
                                      </p:cBhvr>
                                      <p:to>
                                        <p:strVal val="visible"/>
                                      </p:to>
                                    </p:set>
                                    <p:anim calcmode="lin" valueType="num">
                                      <p:cBhvr additive="base">
                                        <p:cTn id="49" dur="500" fill="hold"/>
                                        <p:tgtEl>
                                          <p:spTgt spid="46128"/>
                                        </p:tgtEl>
                                        <p:attrNameLst>
                                          <p:attrName>ppt_x</p:attrName>
                                        </p:attrNameLst>
                                      </p:cBhvr>
                                      <p:tavLst>
                                        <p:tav tm="0">
                                          <p:val>
                                            <p:strVal val="#ppt_x"/>
                                          </p:val>
                                        </p:tav>
                                        <p:tav tm="100000">
                                          <p:val>
                                            <p:strVal val="#ppt_x"/>
                                          </p:val>
                                        </p:tav>
                                      </p:tavLst>
                                    </p:anim>
                                    <p:anim calcmode="lin" valueType="num">
                                      <p:cBhvr additive="base">
                                        <p:cTn id="50" dur="500" fill="hold"/>
                                        <p:tgtEl>
                                          <p:spTgt spid="4612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6121"/>
                                        </p:tgtEl>
                                        <p:attrNameLst>
                                          <p:attrName>style.visibility</p:attrName>
                                        </p:attrNameLst>
                                      </p:cBhvr>
                                      <p:to>
                                        <p:strVal val="visible"/>
                                      </p:to>
                                    </p:set>
                                    <p:anim calcmode="lin" valueType="num">
                                      <p:cBhvr additive="base">
                                        <p:cTn id="53" dur="500" fill="hold"/>
                                        <p:tgtEl>
                                          <p:spTgt spid="46121"/>
                                        </p:tgtEl>
                                        <p:attrNameLst>
                                          <p:attrName>ppt_x</p:attrName>
                                        </p:attrNameLst>
                                      </p:cBhvr>
                                      <p:tavLst>
                                        <p:tav tm="0">
                                          <p:val>
                                            <p:strVal val="#ppt_x"/>
                                          </p:val>
                                        </p:tav>
                                        <p:tav tm="100000">
                                          <p:val>
                                            <p:strVal val="#ppt_x"/>
                                          </p:val>
                                        </p:tav>
                                      </p:tavLst>
                                    </p:anim>
                                    <p:anim calcmode="lin" valueType="num">
                                      <p:cBhvr additive="base">
                                        <p:cTn id="54" dur="500" fill="hold"/>
                                        <p:tgtEl>
                                          <p:spTgt spid="461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6122"/>
                                        </p:tgtEl>
                                        <p:attrNameLst>
                                          <p:attrName>style.visibility</p:attrName>
                                        </p:attrNameLst>
                                      </p:cBhvr>
                                      <p:to>
                                        <p:strVal val="visible"/>
                                      </p:to>
                                    </p:set>
                                    <p:anim calcmode="lin" valueType="num">
                                      <p:cBhvr additive="base">
                                        <p:cTn id="57" dur="500" fill="hold"/>
                                        <p:tgtEl>
                                          <p:spTgt spid="46122"/>
                                        </p:tgtEl>
                                        <p:attrNameLst>
                                          <p:attrName>ppt_x</p:attrName>
                                        </p:attrNameLst>
                                      </p:cBhvr>
                                      <p:tavLst>
                                        <p:tav tm="0">
                                          <p:val>
                                            <p:strVal val="#ppt_x"/>
                                          </p:val>
                                        </p:tav>
                                        <p:tav tm="100000">
                                          <p:val>
                                            <p:strVal val="#ppt_x"/>
                                          </p:val>
                                        </p:tav>
                                      </p:tavLst>
                                    </p:anim>
                                    <p:anim calcmode="lin" valueType="num">
                                      <p:cBhvr additive="base">
                                        <p:cTn id="58" dur="500" fill="hold"/>
                                        <p:tgtEl>
                                          <p:spTgt spid="4612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46129"/>
                                        </p:tgtEl>
                                        <p:attrNameLst>
                                          <p:attrName>style.visibility</p:attrName>
                                        </p:attrNameLst>
                                      </p:cBhvr>
                                      <p:to>
                                        <p:strVal val="visible"/>
                                      </p:to>
                                    </p:set>
                                    <p:anim calcmode="lin" valueType="num">
                                      <p:cBhvr additive="base">
                                        <p:cTn id="63" dur="500" fill="hold"/>
                                        <p:tgtEl>
                                          <p:spTgt spid="46129"/>
                                        </p:tgtEl>
                                        <p:attrNameLst>
                                          <p:attrName>ppt_x</p:attrName>
                                        </p:attrNameLst>
                                      </p:cBhvr>
                                      <p:tavLst>
                                        <p:tav tm="0">
                                          <p:val>
                                            <p:strVal val="#ppt_x"/>
                                          </p:val>
                                        </p:tav>
                                        <p:tav tm="100000">
                                          <p:val>
                                            <p:strVal val="#ppt_x"/>
                                          </p:val>
                                        </p:tav>
                                      </p:tavLst>
                                    </p:anim>
                                    <p:anim calcmode="lin" valueType="num">
                                      <p:cBhvr additive="base">
                                        <p:cTn id="64" dur="500" fill="hold"/>
                                        <p:tgtEl>
                                          <p:spTgt spid="4612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6114"/>
                                        </p:tgtEl>
                                        <p:attrNameLst>
                                          <p:attrName>style.visibility</p:attrName>
                                        </p:attrNameLst>
                                      </p:cBhvr>
                                      <p:to>
                                        <p:strVal val="visible"/>
                                      </p:to>
                                    </p:set>
                                    <p:anim calcmode="lin" valueType="num">
                                      <p:cBhvr additive="base">
                                        <p:cTn id="67" dur="500" fill="hold"/>
                                        <p:tgtEl>
                                          <p:spTgt spid="46114"/>
                                        </p:tgtEl>
                                        <p:attrNameLst>
                                          <p:attrName>ppt_x</p:attrName>
                                        </p:attrNameLst>
                                      </p:cBhvr>
                                      <p:tavLst>
                                        <p:tav tm="0">
                                          <p:val>
                                            <p:strVal val="#ppt_x"/>
                                          </p:val>
                                        </p:tav>
                                        <p:tav tm="100000">
                                          <p:val>
                                            <p:strVal val="#ppt_x"/>
                                          </p:val>
                                        </p:tav>
                                      </p:tavLst>
                                    </p:anim>
                                    <p:anim calcmode="lin" valueType="num">
                                      <p:cBhvr additive="base">
                                        <p:cTn id="68" dur="500" fill="hold"/>
                                        <p:tgtEl>
                                          <p:spTgt spid="4611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6130"/>
                                        </p:tgtEl>
                                        <p:attrNameLst>
                                          <p:attrName>style.visibility</p:attrName>
                                        </p:attrNameLst>
                                      </p:cBhvr>
                                      <p:to>
                                        <p:strVal val="visible"/>
                                      </p:to>
                                    </p:set>
                                    <p:anim calcmode="lin" valueType="num">
                                      <p:cBhvr additive="base">
                                        <p:cTn id="71" dur="500" fill="hold"/>
                                        <p:tgtEl>
                                          <p:spTgt spid="46130"/>
                                        </p:tgtEl>
                                        <p:attrNameLst>
                                          <p:attrName>ppt_x</p:attrName>
                                        </p:attrNameLst>
                                      </p:cBhvr>
                                      <p:tavLst>
                                        <p:tav tm="0">
                                          <p:val>
                                            <p:strVal val="#ppt_x"/>
                                          </p:val>
                                        </p:tav>
                                        <p:tav tm="100000">
                                          <p:val>
                                            <p:strVal val="#ppt_x"/>
                                          </p:val>
                                        </p:tav>
                                      </p:tavLst>
                                    </p:anim>
                                    <p:anim calcmode="lin" valueType="num">
                                      <p:cBhvr additive="base">
                                        <p:cTn id="72" dur="500" fill="hold"/>
                                        <p:tgtEl>
                                          <p:spTgt spid="46130"/>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5" presetClass="emph" presetSubtype="0" repeatCount="indefinite" fill="hold" grpId="1" nodeType="clickEffect">
                                  <p:stCondLst>
                                    <p:cond delay="0"/>
                                  </p:stCondLst>
                                  <p:endCondLst>
                                    <p:cond evt="onNext" delay="0">
                                      <p:tgtEl>
                                        <p:sldTgt/>
                                      </p:tgtEl>
                                    </p:cond>
                                  </p:endCondLst>
                                  <p:childTnLst>
                                    <p:anim calcmode="discrete" valueType="str">
                                      <p:cBhvr>
                                        <p:cTn id="76" dur="1000" fill="hold"/>
                                        <p:tgtEl>
                                          <p:spTgt spid="46129"/>
                                        </p:tgtEl>
                                        <p:attrNameLst>
                                          <p:attrName>style.visibility</p:attrName>
                                        </p:attrNameLst>
                                      </p:cBhvr>
                                      <p:tavLst>
                                        <p:tav tm="0">
                                          <p:val>
                                            <p:strVal val="hidden"/>
                                          </p:val>
                                        </p:tav>
                                        <p:tav tm="50000">
                                          <p:val>
                                            <p:strVal val="visible"/>
                                          </p:val>
                                        </p:tav>
                                      </p:tavLst>
                                    </p:anim>
                                  </p:childTnLst>
                                </p:cTn>
                              </p:par>
                              <p:par>
                                <p:cTn id="77" presetID="35" presetClass="emph" presetSubtype="0" repeatCount="indefinite" fill="hold" grpId="1" nodeType="withEffect">
                                  <p:stCondLst>
                                    <p:cond delay="0"/>
                                  </p:stCondLst>
                                  <p:endCondLst>
                                    <p:cond evt="onNext" delay="0">
                                      <p:tgtEl>
                                        <p:sldTgt/>
                                      </p:tgtEl>
                                    </p:cond>
                                  </p:endCondLst>
                                  <p:childTnLst>
                                    <p:anim calcmode="discrete" valueType="str">
                                      <p:cBhvr>
                                        <p:cTn id="78" dur="1000" fill="hold"/>
                                        <p:tgtEl>
                                          <p:spTgt spid="46114"/>
                                        </p:tgtEl>
                                        <p:attrNameLst>
                                          <p:attrName>style.visibility</p:attrName>
                                        </p:attrNameLst>
                                      </p:cBhvr>
                                      <p:tavLst>
                                        <p:tav tm="0">
                                          <p:val>
                                            <p:strVal val="hidden"/>
                                          </p:val>
                                        </p:tav>
                                        <p:tav tm="50000">
                                          <p:val>
                                            <p:strVal val="visible"/>
                                          </p:val>
                                        </p:tav>
                                      </p:tavLst>
                                    </p:anim>
                                  </p:childTnLst>
                                </p:cTn>
                              </p:par>
                              <p:par>
                                <p:cTn id="79" presetID="35" presetClass="emph" presetSubtype="0" repeatCount="indefinite" fill="hold" grpId="1" nodeType="withEffect">
                                  <p:stCondLst>
                                    <p:cond delay="0"/>
                                  </p:stCondLst>
                                  <p:endCondLst>
                                    <p:cond evt="onNext" delay="0">
                                      <p:tgtEl>
                                        <p:sldTgt/>
                                      </p:tgtEl>
                                    </p:cond>
                                  </p:endCondLst>
                                  <p:childTnLst>
                                    <p:anim calcmode="discrete" valueType="str">
                                      <p:cBhvr>
                                        <p:cTn id="80" dur="1000" fill="hold"/>
                                        <p:tgtEl>
                                          <p:spTgt spid="4613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14" grpId="0" animBg="1"/>
      <p:bldP spid="46114" grpId="1" animBg="1"/>
      <p:bldP spid="356" grpId="0" animBg="1"/>
      <p:bldP spid="46116" grpId="0" animBg="1"/>
      <p:bldP spid="46117" grpId="0"/>
      <p:bldP spid="46118" grpId="0" animBg="1"/>
      <p:bldP spid="46119" grpId="0"/>
      <p:bldP spid="46129" grpId="0" animBg="1"/>
      <p:bldP spid="46129" grpId="1" animBg="1"/>
      <p:bldP spid="46130" grpId="0" animBg="1"/>
      <p:bldP spid="46130" grpId="1" animBg="1"/>
      <p:bldP spid="46121" grpId="0"/>
      <p:bldP spid="46122" grpId="0" animBg="1"/>
      <p:bldP spid="46123" grpId="0" animBg="1"/>
      <p:bldP spid="46124" grpId="0" animBg="1"/>
      <p:bldP spid="46125" grpId="0" animBg="1"/>
      <p:bldP spid="46126" grpId="0" animBg="1"/>
      <p:bldP spid="46127" grpId="0" animBg="1"/>
      <p:bldP spid="461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18003" y="32365"/>
            <a:ext cx="8229600" cy="1206500"/>
          </a:xfrm>
        </p:spPr>
        <p:txBody>
          <a:bodyPr>
            <a:normAutofit/>
          </a:bodyPr>
          <a:lstStyle/>
          <a:p>
            <a:r>
              <a:rPr lang="cs-CZ" dirty="0" smtClean="0"/>
              <a:t>Vertikální duální blokáda</a:t>
            </a:r>
            <a:r>
              <a:rPr lang="en-GB" dirty="0" smtClean="0"/>
              <a:t>: Pre</a:t>
            </a:r>
            <a:r>
              <a:rPr lang="cs-CZ" dirty="0" smtClean="0"/>
              <a:t>klinická</a:t>
            </a:r>
            <a:r>
              <a:rPr lang="en-GB" dirty="0" smtClean="0"/>
              <a:t> data</a:t>
            </a:r>
          </a:p>
        </p:txBody>
      </p:sp>
      <p:sp>
        <p:nvSpPr>
          <p:cNvPr id="48131" name="Content Placeholder 189"/>
          <p:cNvSpPr>
            <a:spLocks noGrp="1"/>
          </p:cNvSpPr>
          <p:nvPr>
            <p:ph type="body" sz="quarter" idx="13"/>
          </p:nvPr>
        </p:nvSpPr>
        <p:spPr/>
        <p:txBody>
          <a:bodyPr>
            <a:normAutofit/>
          </a:bodyPr>
          <a:lstStyle/>
          <a:p>
            <a:pPr marL="0" indent="0">
              <a:lnSpc>
                <a:spcPct val="110000"/>
              </a:lnSpc>
            </a:pPr>
            <a:r>
              <a:rPr lang="en-GB" dirty="0" smtClean="0"/>
              <a:t>ADCC = antibody-dependent cell-mediated </a:t>
            </a:r>
            <a:r>
              <a:rPr lang="en-GB" dirty="0" err="1" smtClean="0"/>
              <a:t>cytotoxicity</a:t>
            </a:r>
            <a:r>
              <a:rPr lang="en-GB" dirty="0" smtClean="0"/>
              <a:t>; </a:t>
            </a:r>
            <a:r>
              <a:rPr lang="en-GB" dirty="0" err="1" smtClean="0"/>
              <a:t>FcR</a:t>
            </a:r>
            <a:r>
              <a:rPr lang="en-GB" dirty="0" smtClean="0"/>
              <a:t> = </a:t>
            </a:r>
            <a:r>
              <a:rPr lang="en-GB" dirty="0" err="1" smtClean="0"/>
              <a:t>Fc</a:t>
            </a:r>
            <a:r>
              <a:rPr lang="en-GB" dirty="0" smtClean="0"/>
              <a:t> receptor; </a:t>
            </a:r>
            <a:r>
              <a:rPr lang="en-GB" dirty="0" err="1" smtClean="0"/>
              <a:t>mAbs</a:t>
            </a:r>
            <a:r>
              <a:rPr lang="en-GB" dirty="0" smtClean="0"/>
              <a:t> = monoclonal antibodies; NK = natural killer. </a:t>
            </a:r>
            <a:br>
              <a:rPr lang="en-GB" dirty="0" smtClean="0"/>
            </a:br>
            <a:r>
              <a:rPr lang="en-GB" dirty="0" err="1" smtClean="0"/>
              <a:t>Scaltriti</a:t>
            </a:r>
            <a:r>
              <a:rPr lang="en-GB" dirty="0" smtClean="0"/>
              <a:t> et al. </a:t>
            </a:r>
            <a:r>
              <a:rPr lang="en-GB" dirty="0" err="1" smtClean="0"/>
              <a:t>Oncogene</a:t>
            </a:r>
            <a:r>
              <a:rPr lang="en-GB" dirty="0" smtClean="0"/>
              <a:t>. 2009;28:803–814. </a:t>
            </a:r>
          </a:p>
        </p:txBody>
      </p:sp>
      <p:sp>
        <p:nvSpPr>
          <p:cNvPr id="152" name="Text Placeholder 151"/>
          <p:cNvSpPr>
            <a:spLocks noGrp="1"/>
          </p:cNvSpPr>
          <p:nvPr>
            <p:ph type="body" sz="quarter" idx="14"/>
          </p:nvPr>
        </p:nvSpPr>
        <p:spPr/>
        <p:txBody>
          <a:bodyPr/>
          <a:lstStyle/>
          <a:p>
            <a:endParaRPr lang="en-GB" dirty="0" smtClean="0"/>
          </a:p>
        </p:txBody>
      </p:sp>
      <p:grpSp>
        <p:nvGrpSpPr>
          <p:cNvPr id="2" name="Group 49"/>
          <p:cNvGrpSpPr>
            <a:grpSpLocks/>
          </p:cNvGrpSpPr>
          <p:nvPr/>
        </p:nvGrpSpPr>
        <p:grpSpPr bwMode="auto">
          <a:xfrm>
            <a:off x="290146" y="3159074"/>
            <a:ext cx="3518389" cy="425450"/>
            <a:chOff x="856" y="860"/>
            <a:chExt cx="2216" cy="268"/>
          </a:xfrm>
        </p:grpSpPr>
        <p:sp>
          <p:nvSpPr>
            <p:cNvPr id="5" name="Arc 47"/>
            <p:cNvSpPr>
              <a:spLocks/>
            </p:cNvSpPr>
            <p:nvPr/>
          </p:nvSpPr>
          <p:spPr bwMode="auto">
            <a:xfrm>
              <a:off x="2000" y="860"/>
              <a:ext cx="1072"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9050">
              <a:solidFill>
                <a:schemeClr val="bg1">
                  <a:lumMod val="65000"/>
                </a:schemeClr>
              </a:solidFill>
              <a:round/>
              <a:headEnd/>
              <a:tailEnd/>
            </a:ln>
            <a:effectLst>
              <a:prstShdw prst="shdw17" dist="17961" dir="2700000">
                <a:schemeClr val="bg1">
                  <a:gamma/>
                  <a:shade val="60000"/>
                  <a:invGamma/>
                  <a:alpha val="74998"/>
                </a:schemeClr>
              </a:prstShdw>
            </a:effectLst>
          </p:spPr>
          <p:txBody>
            <a:bodyPr wrap="none" anchor="ctr"/>
            <a:lstStyle/>
            <a:p>
              <a:pPr>
                <a:defRPr/>
              </a:pPr>
              <a:endParaRPr lang="en-US" sz="1000" dirty="0">
                <a:solidFill>
                  <a:srgbClr val="FFFFFF"/>
                </a:solidFill>
                <a:latin typeface="Arial" charset="0"/>
              </a:endParaRPr>
            </a:p>
          </p:txBody>
        </p:sp>
        <p:sp>
          <p:nvSpPr>
            <p:cNvPr id="6" name="Arc 48"/>
            <p:cNvSpPr>
              <a:spLocks/>
            </p:cNvSpPr>
            <p:nvPr/>
          </p:nvSpPr>
          <p:spPr bwMode="auto">
            <a:xfrm flipH="1">
              <a:off x="856" y="860"/>
              <a:ext cx="1148" cy="19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9050">
              <a:solidFill>
                <a:schemeClr val="bg1">
                  <a:lumMod val="65000"/>
                </a:schemeClr>
              </a:solidFill>
              <a:round/>
              <a:headEnd/>
              <a:tailEnd/>
            </a:ln>
            <a:effectLst>
              <a:prstShdw prst="shdw17" dist="17961" dir="2700000">
                <a:schemeClr val="bg1">
                  <a:gamma/>
                  <a:shade val="60000"/>
                  <a:invGamma/>
                  <a:alpha val="74998"/>
                </a:schemeClr>
              </a:prstShdw>
            </a:effectLst>
          </p:spPr>
          <p:txBody>
            <a:bodyPr wrap="none" anchor="ctr"/>
            <a:lstStyle/>
            <a:p>
              <a:pPr>
                <a:defRPr/>
              </a:pPr>
              <a:endParaRPr lang="en-US" sz="1000" dirty="0">
                <a:solidFill>
                  <a:srgbClr val="FFFFFF"/>
                </a:solidFill>
                <a:latin typeface="Arial" charset="0"/>
              </a:endParaRPr>
            </a:p>
          </p:txBody>
        </p:sp>
      </p:grpSp>
      <p:grpSp>
        <p:nvGrpSpPr>
          <p:cNvPr id="3" name="Group 51"/>
          <p:cNvGrpSpPr>
            <a:grpSpLocks/>
          </p:cNvGrpSpPr>
          <p:nvPr/>
        </p:nvGrpSpPr>
        <p:grpSpPr bwMode="auto">
          <a:xfrm>
            <a:off x="1053613" y="2735213"/>
            <a:ext cx="461834" cy="1125537"/>
            <a:chOff x="1621" y="481"/>
            <a:chExt cx="291" cy="709"/>
          </a:xfrm>
        </p:grpSpPr>
        <p:grpSp>
          <p:nvGrpSpPr>
            <p:cNvPr id="4" name="Group 30"/>
            <p:cNvGrpSpPr>
              <a:grpSpLocks/>
            </p:cNvGrpSpPr>
            <p:nvPr/>
          </p:nvGrpSpPr>
          <p:grpSpPr bwMode="auto">
            <a:xfrm>
              <a:off x="1621" y="481"/>
              <a:ext cx="186" cy="709"/>
              <a:chOff x="999" y="644"/>
              <a:chExt cx="186" cy="709"/>
            </a:xfrm>
          </p:grpSpPr>
          <p:grpSp>
            <p:nvGrpSpPr>
              <p:cNvPr id="7" name="Group 28"/>
              <p:cNvGrpSpPr>
                <a:grpSpLocks/>
              </p:cNvGrpSpPr>
              <p:nvPr/>
            </p:nvGrpSpPr>
            <p:grpSpPr bwMode="auto">
              <a:xfrm>
                <a:off x="1042" y="644"/>
                <a:ext cx="104" cy="709"/>
                <a:chOff x="1042" y="644"/>
                <a:chExt cx="104" cy="709"/>
              </a:xfrm>
            </p:grpSpPr>
            <p:sp>
              <p:nvSpPr>
                <p:cNvPr id="48268" name="Oval 26"/>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sp>
              <p:nvSpPr>
                <p:cNvPr id="48269" name="Oval 27"/>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15" name="Text Box 29"/>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nvGrpSpPr>
            <p:cNvPr id="8" name="Group 31"/>
            <p:cNvGrpSpPr>
              <a:grpSpLocks/>
            </p:cNvGrpSpPr>
            <p:nvPr/>
          </p:nvGrpSpPr>
          <p:grpSpPr bwMode="auto">
            <a:xfrm>
              <a:off x="1726" y="481"/>
              <a:ext cx="186" cy="709"/>
              <a:chOff x="999" y="644"/>
              <a:chExt cx="186" cy="709"/>
            </a:xfrm>
          </p:grpSpPr>
          <p:grpSp>
            <p:nvGrpSpPr>
              <p:cNvPr id="9" name="Group 32"/>
              <p:cNvGrpSpPr>
                <a:grpSpLocks/>
              </p:cNvGrpSpPr>
              <p:nvPr/>
            </p:nvGrpSpPr>
            <p:grpSpPr bwMode="auto">
              <a:xfrm>
                <a:off x="1042" y="644"/>
                <a:ext cx="104" cy="709"/>
                <a:chOff x="1042" y="644"/>
                <a:chExt cx="104" cy="709"/>
              </a:xfrm>
            </p:grpSpPr>
            <p:sp>
              <p:nvSpPr>
                <p:cNvPr id="48264" name="Oval 33"/>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sp>
              <p:nvSpPr>
                <p:cNvPr id="48265" name="Oval 34"/>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11" name="Text Box 35"/>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grpSp>
        <p:nvGrpSpPr>
          <p:cNvPr id="10" name="Group 50"/>
          <p:cNvGrpSpPr>
            <a:grpSpLocks/>
          </p:cNvGrpSpPr>
          <p:nvPr/>
        </p:nvGrpSpPr>
        <p:grpSpPr bwMode="auto">
          <a:xfrm>
            <a:off x="2674332" y="2765374"/>
            <a:ext cx="461781" cy="1125538"/>
            <a:chOff x="2258" y="644"/>
            <a:chExt cx="290" cy="709"/>
          </a:xfrm>
        </p:grpSpPr>
        <p:grpSp>
          <p:nvGrpSpPr>
            <p:cNvPr id="12" name="Group 37"/>
            <p:cNvGrpSpPr>
              <a:grpSpLocks/>
            </p:cNvGrpSpPr>
            <p:nvPr/>
          </p:nvGrpSpPr>
          <p:grpSpPr bwMode="auto">
            <a:xfrm>
              <a:off x="2301" y="644"/>
              <a:ext cx="104" cy="709"/>
              <a:chOff x="1042" y="644"/>
              <a:chExt cx="104" cy="709"/>
            </a:xfrm>
          </p:grpSpPr>
          <p:sp>
            <p:nvSpPr>
              <p:cNvPr id="48258" name="Oval 38"/>
              <p:cNvSpPr>
                <a:spLocks noChangeArrowheads="1"/>
              </p:cNvSpPr>
              <p:nvPr/>
            </p:nvSpPr>
            <p:spPr bwMode="auto">
              <a:xfrm>
                <a:off x="1042" y="644"/>
                <a:ext cx="94" cy="285"/>
              </a:xfrm>
              <a:prstGeom prst="ellipse">
                <a:avLst/>
              </a:prstGeom>
              <a:solidFill>
                <a:srgbClr val="00FFFF"/>
              </a:solidFill>
              <a:ln>
                <a:noFill/>
              </a:ln>
              <a:effectLst>
                <a:prstShdw prst="shdw17" dist="17961" dir="2700000">
                  <a:srgbClr val="009999">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sp>
            <p:nvSpPr>
              <p:cNvPr id="48259" name="Oval 39"/>
              <p:cNvSpPr>
                <a:spLocks noChangeArrowheads="1"/>
              </p:cNvSpPr>
              <p:nvPr/>
            </p:nvSpPr>
            <p:spPr bwMode="auto">
              <a:xfrm>
                <a:off x="1043" y="890"/>
                <a:ext cx="103" cy="463"/>
              </a:xfrm>
              <a:prstGeom prst="ellipse">
                <a:avLst/>
              </a:prstGeom>
              <a:solidFill>
                <a:srgbClr val="00FFFF"/>
              </a:solidFill>
              <a:ln>
                <a:noFill/>
              </a:ln>
              <a:effectLst>
                <a:prstShdw prst="shdw17" dist="17961" dir="2700000">
                  <a:srgbClr val="009999">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20" name="Text Box 40"/>
            <p:cNvSpPr txBox="1">
              <a:spLocks noChangeArrowheads="1"/>
            </p:cNvSpPr>
            <p:nvPr/>
          </p:nvSpPr>
          <p:spPr bwMode="auto">
            <a:xfrm>
              <a:off x="2258" y="1007"/>
              <a:ext cx="185"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nvGrpSpPr>
            <p:cNvPr id="13" name="Group 41"/>
            <p:cNvGrpSpPr>
              <a:grpSpLocks/>
            </p:cNvGrpSpPr>
            <p:nvPr/>
          </p:nvGrpSpPr>
          <p:grpSpPr bwMode="auto">
            <a:xfrm>
              <a:off x="2363" y="644"/>
              <a:ext cx="185" cy="709"/>
              <a:chOff x="999" y="644"/>
              <a:chExt cx="185" cy="709"/>
            </a:xfrm>
          </p:grpSpPr>
          <p:grpSp>
            <p:nvGrpSpPr>
              <p:cNvPr id="14" name="Group 42"/>
              <p:cNvGrpSpPr>
                <a:grpSpLocks/>
              </p:cNvGrpSpPr>
              <p:nvPr/>
            </p:nvGrpSpPr>
            <p:grpSpPr bwMode="auto">
              <a:xfrm>
                <a:off x="1042" y="644"/>
                <a:ext cx="104" cy="709"/>
                <a:chOff x="1042" y="644"/>
                <a:chExt cx="104" cy="709"/>
              </a:xfrm>
            </p:grpSpPr>
            <p:sp>
              <p:nvSpPr>
                <p:cNvPr id="48256" name="Oval 43"/>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sp>
              <p:nvSpPr>
                <p:cNvPr id="48257" name="Oval 44"/>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23" name="Text Box 45"/>
              <p:cNvSpPr txBox="1">
                <a:spLocks noChangeArrowheads="1"/>
              </p:cNvSpPr>
              <p:nvPr/>
            </p:nvSpPr>
            <p:spPr bwMode="auto">
              <a:xfrm>
                <a:off x="999" y="1007"/>
                <a:ext cx="185"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grpSp>
        <p:nvGrpSpPr>
          <p:cNvPr id="16" name="Group 59"/>
          <p:cNvGrpSpPr>
            <a:grpSpLocks/>
          </p:cNvGrpSpPr>
          <p:nvPr/>
        </p:nvGrpSpPr>
        <p:grpSpPr bwMode="auto">
          <a:xfrm>
            <a:off x="1701800" y="3792487"/>
            <a:ext cx="769938" cy="298450"/>
            <a:chOff x="1629" y="1584"/>
            <a:chExt cx="361" cy="138"/>
          </a:xfrm>
          <a:solidFill>
            <a:srgbClr val="66FF66"/>
          </a:solidFill>
        </p:grpSpPr>
        <p:sp>
          <p:nvSpPr>
            <p:cNvPr id="29" name="Rectangle 52"/>
            <p:cNvSpPr>
              <a:spLocks noChangeArrowheads="1"/>
            </p:cNvSpPr>
            <p:nvPr/>
          </p:nvSpPr>
          <p:spPr bwMode="auto">
            <a:xfrm rot="-8100000">
              <a:off x="1635" y="1578"/>
              <a:ext cx="58" cy="70"/>
            </a:xfrm>
            <a:prstGeom prst="rect">
              <a:avLst/>
            </a:prstGeom>
            <a:grpFill/>
            <a:ln w="9525">
              <a:noFill/>
              <a:miter lim="800000"/>
              <a:headEnd/>
              <a:tailEnd/>
            </a:ln>
            <a:effectLst>
              <a:prstShdw prst="shdw17" dist="17961" dir="2700000">
                <a:srgbClr val="500743">
                  <a:alpha val="74997"/>
                </a:srgbClr>
              </a:prstShdw>
            </a:effectLst>
          </p:spPr>
          <p:txBody>
            <a:bodyPr wrap="none" anchor="ctr"/>
            <a:lstStyle/>
            <a:p>
              <a:pPr>
                <a:defRPr/>
              </a:pPr>
              <a:endParaRPr lang="en-GB" sz="1000" dirty="0">
                <a:solidFill>
                  <a:srgbClr val="FFFFFF"/>
                </a:solidFill>
                <a:latin typeface="Arial" charset="0"/>
              </a:endParaRPr>
            </a:p>
          </p:txBody>
        </p:sp>
        <p:sp>
          <p:nvSpPr>
            <p:cNvPr id="30" name="Rectangle 53"/>
            <p:cNvSpPr>
              <a:spLocks noChangeArrowheads="1"/>
            </p:cNvSpPr>
            <p:nvPr/>
          </p:nvSpPr>
          <p:spPr bwMode="auto">
            <a:xfrm rot="-8100000">
              <a:off x="1734" y="1578"/>
              <a:ext cx="58" cy="70"/>
            </a:xfrm>
            <a:prstGeom prst="rect">
              <a:avLst/>
            </a:prstGeom>
            <a:grpFill/>
            <a:ln w="9525">
              <a:noFill/>
              <a:miter lim="800000"/>
              <a:headEnd/>
              <a:tailEnd/>
            </a:ln>
            <a:effectLst>
              <a:prstShdw prst="shdw17" dist="17961" dir="2700000">
                <a:srgbClr val="500743">
                  <a:alpha val="74997"/>
                </a:srgbClr>
              </a:prstShdw>
            </a:effectLst>
          </p:spPr>
          <p:txBody>
            <a:bodyPr wrap="none" anchor="ctr"/>
            <a:lstStyle/>
            <a:p>
              <a:pPr>
                <a:defRPr/>
              </a:pPr>
              <a:endParaRPr lang="en-GB" sz="1000" dirty="0">
                <a:solidFill>
                  <a:srgbClr val="FFFFFF"/>
                </a:solidFill>
                <a:latin typeface="Arial" charset="0"/>
              </a:endParaRPr>
            </a:p>
          </p:txBody>
        </p:sp>
        <p:sp>
          <p:nvSpPr>
            <p:cNvPr id="31" name="Rectangle 54"/>
            <p:cNvSpPr>
              <a:spLocks noChangeArrowheads="1"/>
            </p:cNvSpPr>
            <p:nvPr/>
          </p:nvSpPr>
          <p:spPr bwMode="auto">
            <a:xfrm rot="-8100000">
              <a:off x="1830" y="1578"/>
              <a:ext cx="58" cy="70"/>
            </a:xfrm>
            <a:prstGeom prst="rect">
              <a:avLst/>
            </a:prstGeom>
            <a:grpFill/>
            <a:ln w="9525">
              <a:noFill/>
              <a:miter lim="800000"/>
              <a:headEnd/>
              <a:tailEnd/>
            </a:ln>
            <a:effectLst>
              <a:prstShdw prst="shdw17" dist="17961" dir="2700000">
                <a:srgbClr val="500743">
                  <a:alpha val="74997"/>
                </a:srgbClr>
              </a:prstShdw>
            </a:effectLst>
          </p:spPr>
          <p:txBody>
            <a:bodyPr wrap="none" anchor="ctr"/>
            <a:lstStyle/>
            <a:p>
              <a:pPr>
                <a:defRPr/>
              </a:pPr>
              <a:endParaRPr lang="en-GB" sz="1000" dirty="0">
                <a:solidFill>
                  <a:srgbClr val="FFFFFF"/>
                </a:solidFill>
                <a:latin typeface="Arial" charset="0"/>
              </a:endParaRPr>
            </a:p>
          </p:txBody>
        </p:sp>
        <p:sp>
          <p:nvSpPr>
            <p:cNvPr id="32" name="Rectangle 55"/>
            <p:cNvSpPr>
              <a:spLocks noChangeArrowheads="1"/>
            </p:cNvSpPr>
            <p:nvPr/>
          </p:nvSpPr>
          <p:spPr bwMode="auto">
            <a:xfrm rot="-8100000">
              <a:off x="1926" y="1578"/>
              <a:ext cx="58" cy="70"/>
            </a:xfrm>
            <a:prstGeom prst="rect">
              <a:avLst/>
            </a:prstGeom>
            <a:grpFill/>
            <a:ln w="9525">
              <a:noFill/>
              <a:miter lim="800000"/>
              <a:headEnd/>
              <a:tailEnd/>
            </a:ln>
            <a:effectLst>
              <a:prstShdw prst="shdw17" dist="17961" dir="2700000">
                <a:srgbClr val="500743">
                  <a:alpha val="74997"/>
                </a:srgbClr>
              </a:prstShdw>
            </a:effectLst>
          </p:spPr>
          <p:txBody>
            <a:bodyPr wrap="none" anchor="ctr"/>
            <a:lstStyle/>
            <a:p>
              <a:pPr>
                <a:defRPr/>
              </a:pPr>
              <a:endParaRPr lang="en-GB" sz="1000" dirty="0">
                <a:solidFill>
                  <a:srgbClr val="FFFFFF"/>
                </a:solidFill>
                <a:latin typeface="Arial" charset="0"/>
              </a:endParaRPr>
            </a:p>
          </p:txBody>
        </p:sp>
        <p:sp>
          <p:nvSpPr>
            <p:cNvPr id="33" name="Rectangle 56"/>
            <p:cNvSpPr>
              <a:spLocks noChangeArrowheads="1"/>
            </p:cNvSpPr>
            <p:nvPr/>
          </p:nvSpPr>
          <p:spPr bwMode="auto">
            <a:xfrm rot="-8100000">
              <a:off x="1687" y="1658"/>
              <a:ext cx="58" cy="70"/>
            </a:xfrm>
            <a:prstGeom prst="rect">
              <a:avLst/>
            </a:prstGeom>
            <a:grpFill/>
            <a:ln w="9525">
              <a:noFill/>
              <a:miter lim="800000"/>
              <a:headEnd/>
              <a:tailEnd/>
            </a:ln>
            <a:effectLst>
              <a:prstShdw prst="shdw17" dist="17961" dir="2700000">
                <a:srgbClr val="500743">
                  <a:alpha val="74997"/>
                </a:srgbClr>
              </a:prstShdw>
            </a:effectLst>
          </p:spPr>
          <p:txBody>
            <a:bodyPr wrap="none" anchor="ctr"/>
            <a:lstStyle/>
            <a:p>
              <a:pPr>
                <a:defRPr/>
              </a:pPr>
              <a:endParaRPr lang="en-GB" sz="1000" dirty="0">
                <a:solidFill>
                  <a:srgbClr val="FFFFFF"/>
                </a:solidFill>
                <a:latin typeface="Arial" charset="0"/>
              </a:endParaRPr>
            </a:p>
          </p:txBody>
        </p:sp>
        <p:sp>
          <p:nvSpPr>
            <p:cNvPr id="34" name="Rectangle 57"/>
            <p:cNvSpPr>
              <a:spLocks noChangeArrowheads="1"/>
            </p:cNvSpPr>
            <p:nvPr/>
          </p:nvSpPr>
          <p:spPr bwMode="auto">
            <a:xfrm rot="-8100000">
              <a:off x="1786" y="1658"/>
              <a:ext cx="58" cy="70"/>
            </a:xfrm>
            <a:prstGeom prst="rect">
              <a:avLst/>
            </a:prstGeom>
            <a:grpFill/>
            <a:ln w="9525">
              <a:noFill/>
              <a:miter lim="800000"/>
              <a:headEnd/>
              <a:tailEnd/>
            </a:ln>
            <a:effectLst>
              <a:prstShdw prst="shdw17" dist="17961" dir="2700000">
                <a:srgbClr val="500743">
                  <a:alpha val="74997"/>
                </a:srgbClr>
              </a:prstShdw>
            </a:effectLst>
          </p:spPr>
          <p:txBody>
            <a:bodyPr wrap="none" anchor="ctr"/>
            <a:lstStyle/>
            <a:p>
              <a:pPr>
                <a:defRPr/>
              </a:pPr>
              <a:endParaRPr lang="en-GB" sz="1000" dirty="0">
                <a:solidFill>
                  <a:srgbClr val="FFFFFF"/>
                </a:solidFill>
                <a:latin typeface="Arial" charset="0"/>
              </a:endParaRPr>
            </a:p>
          </p:txBody>
        </p:sp>
        <p:sp>
          <p:nvSpPr>
            <p:cNvPr id="35" name="Rectangle 58"/>
            <p:cNvSpPr>
              <a:spLocks noChangeArrowheads="1"/>
            </p:cNvSpPr>
            <p:nvPr/>
          </p:nvSpPr>
          <p:spPr bwMode="auto">
            <a:xfrm rot="-8100000">
              <a:off x="1882" y="1658"/>
              <a:ext cx="58" cy="70"/>
            </a:xfrm>
            <a:prstGeom prst="rect">
              <a:avLst/>
            </a:prstGeom>
            <a:grpFill/>
            <a:ln w="9525">
              <a:noFill/>
              <a:miter lim="800000"/>
              <a:headEnd/>
              <a:tailEnd/>
            </a:ln>
            <a:effectLst>
              <a:prstShdw prst="shdw17" dist="17961" dir="2700000">
                <a:srgbClr val="500743">
                  <a:alpha val="74997"/>
                </a:srgbClr>
              </a:prstShdw>
            </a:effectLst>
          </p:spPr>
          <p:txBody>
            <a:bodyPr wrap="none" anchor="ctr"/>
            <a:lstStyle/>
            <a:p>
              <a:pPr>
                <a:defRPr/>
              </a:pPr>
              <a:endParaRPr lang="en-GB" sz="1000" dirty="0">
                <a:solidFill>
                  <a:srgbClr val="FFFFFF"/>
                </a:solidFill>
                <a:latin typeface="Arial" charset="0"/>
              </a:endParaRPr>
            </a:p>
          </p:txBody>
        </p:sp>
      </p:grpSp>
      <p:sp>
        <p:nvSpPr>
          <p:cNvPr id="48136" name="Oval 60"/>
          <p:cNvSpPr>
            <a:spLocks noChangeArrowheads="1"/>
          </p:cNvSpPr>
          <p:nvPr/>
        </p:nvSpPr>
        <p:spPr bwMode="auto">
          <a:xfrm>
            <a:off x="1903535" y="4181424"/>
            <a:ext cx="152400" cy="152400"/>
          </a:xfrm>
          <a:prstGeom prst="ellipse">
            <a:avLst/>
          </a:prstGeom>
          <a:solidFill>
            <a:srgbClr val="A0CF67"/>
          </a:solidFill>
          <a:ln>
            <a:noFill/>
          </a:ln>
          <a:effectLst>
            <a:prstShdw prst="shdw17" dist="17961" dir="2700000">
              <a:srgbClr val="607C3E">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137" name="Oval 61"/>
          <p:cNvSpPr>
            <a:spLocks noChangeArrowheads="1"/>
          </p:cNvSpPr>
          <p:nvPr/>
        </p:nvSpPr>
        <p:spPr bwMode="auto">
          <a:xfrm>
            <a:off x="2107223" y="4181424"/>
            <a:ext cx="152400" cy="152400"/>
          </a:xfrm>
          <a:prstGeom prst="ellipse">
            <a:avLst/>
          </a:prstGeom>
          <a:solidFill>
            <a:srgbClr val="A0CF67"/>
          </a:solidFill>
          <a:ln>
            <a:noFill/>
          </a:ln>
          <a:effectLst>
            <a:prstShdw prst="shdw17" dist="17961" dir="2700000">
              <a:srgbClr val="607C3E">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38" name="Text Box 62"/>
          <p:cNvSpPr txBox="1">
            <a:spLocks noChangeArrowheads="1"/>
          </p:cNvSpPr>
          <p:nvPr/>
        </p:nvSpPr>
        <p:spPr bwMode="auto">
          <a:xfrm>
            <a:off x="1526931" y="3260674"/>
            <a:ext cx="1173774" cy="338138"/>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defRPr/>
            </a:pPr>
            <a:r>
              <a:rPr lang="en-US" sz="1600" dirty="0">
                <a:solidFill>
                  <a:srgbClr val="000000"/>
                </a:solidFill>
                <a:latin typeface="Arial" charset="0"/>
              </a:rPr>
              <a:t>Lapatinib</a:t>
            </a:r>
          </a:p>
        </p:txBody>
      </p:sp>
      <p:sp>
        <p:nvSpPr>
          <p:cNvPr id="39" name="Text Box 63"/>
          <p:cNvSpPr txBox="1">
            <a:spLocks noChangeArrowheads="1"/>
          </p:cNvSpPr>
          <p:nvPr/>
        </p:nvSpPr>
        <p:spPr bwMode="auto">
          <a:xfrm>
            <a:off x="1849315" y="4352874"/>
            <a:ext cx="480646" cy="274638"/>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defRPr/>
            </a:pPr>
            <a:r>
              <a:rPr lang="en-US" sz="1200" dirty="0">
                <a:solidFill>
                  <a:srgbClr val="000000"/>
                </a:solidFill>
                <a:latin typeface="Arial" charset="0"/>
              </a:rPr>
              <a:t>ATP</a:t>
            </a:r>
          </a:p>
        </p:txBody>
      </p:sp>
      <p:sp>
        <p:nvSpPr>
          <p:cNvPr id="48140" name="AutoShape 64"/>
          <p:cNvSpPr>
            <a:spLocks noChangeArrowheads="1"/>
          </p:cNvSpPr>
          <p:nvPr/>
        </p:nvSpPr>
        <p:spPr bwMode="auto">
          <a:xfrm>
            <a:off x="1916723" y="4613224"/>
            <a:ext cx="335574" cy="342900"/>
          </a:xfrm>
          <a:prstGeom prst="lightningBolt">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sz="1000" dirty="0">
              <a:solidFill>
                <a:srgbClr val="FFFFFF"/>
              </a:solidFill>
            </a:endParaRPr>
          </a:p>
        </p:txBody>
      </p:sp>
      <p:sp>
        <p:nvSpPr>
          <p:cNvPr id="48141" name="Freeform 68"/>
          <p:cNvSpPr>
            <a:spLocks/>
          </p:cNvSpPr>
          <p:nvPr/>
        </p:nvSpPr>
        <p:spPr bwMode="auto">
          <a:xfrm>
            <a:off x="1789236" y="3557538"/>
            <a:ext cx="565638" cy="65087"/>
          </a:xfrm>
          <a:custGeom>
            <a:avLst/>
            <a:gdLst>
              <a:gd name="T0" fmla="*/ 0 w 356"/>
              <a:gd name="T1" fmla="*/ 2147483647 h 41"/>
              <a:gd name="T2" fmla="*/ 2147483647 w 356"/>
              <a:gd name="T3" fmla="*/ 2147483647 h 41"/>
              <a:gd name="T4" fmla="*/ 2147483647 w 356"/>
              <a:gd name="T5" fmla="*/ 2147483647 h 41"/>
              <a:gd name="T6" fmla="*/ 0 60000 65536"/>
              <a:gd name="T7" fmla="*/ 0 60000 65536"/>
              <a:gd name="T8" fmla="*/ 0 60000 65536"/>
              <a:gd name="T9" fmla="*/ 0 w 356"/>
              <a:gd name="T10" fmla="*/ 0 h 41"/>
              <a:gd name="T11" fmla="*/ 356 w 356"/>
              <a:gd name="T12" fmla="*/ 41 h 41"/>
            </a:gdLst>
            <a:ahLst/>
            <a:cxnLst>
              <a:cxn ang="T6">
                <a:pos x="T0" y="T1"/>
              </a:cxn>
              <a:cxn ang="T7">
                <a:pos x="T2" y="T3"/>
              </a:cxn>
              <a:cxn ang="T8">
                <a:pos x="T4" y="T5"/>
              </a:cxn>
            </a:cxnLst>
            <a:rect l="T9" t="T10" r="T11" b="T12"/>
            <a:pathLst>
              <a:path w="356" h="41">
                <a:moveTo>
                  <a:pt x="0" y="41"/>
                </a:moveTo>
                <a:cubicBezTo>
                  <a:pt x="45" y="21"/>
                  <a:pt x="91" y="2"/>
                  <a:pt x="150" y="1"/>
                </a:cubicBezTo>
                <a:cubicBezTo>
                  <a:pt x="209" y="0"/>
                  <a:pt x="282" y="18"/>
                  <a:pt x="356" y="37"/>
                </a:cubicBezTo>
              </a:path>
            </a:pathLst>
          </a:custGeom>
          <a:noFill/>
          <a:ln w="9525">
            <a:solidFill>
              <a:schemeClr val="bg1"/>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GB" dirty="0"/>
          </a:p>
        </p:txBody>
      </p:sp>
      <p:sp>
        <p:nvSpPr>
          <p:cNvPr id="42" name="Text Box 69"/>
          <p:cNvSpPr txBox="1">
            <a:spLocks noChangeArrowheads="1"/>
          </p:cNvSpPr>
          <p:nvPr/>
        </p:nvSpPr>
        <p:spPr bwMode="auto">
          <a:xfrm>
            <a:off x="2350477" y="3990924"/>
            <a:ext cx="1213338" cy="522288"/>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lgn="ctr">
              <a:defRPr/>
            </a:pPr>
            <a:r>
              <a:rPr lang="en-US" sz="1400" dirty="0">
                <a:solidFill>
                  <a:srgbClr val="000000"/>
                </a:solidFill>
                <a:latin typeface="Arial" charset="0"/>
              </a:rPr>
              <a:t>HER2</a:t>
            </a:r>
          </a:p>
          <a:p>
            <a:pPr algn="ctr">
              <a:defRPr/>
            </a:pPr>
            <a:r>
              <a:rPr lang="en-US" sz="1400" dirty="0">
                <a:solidFill>
                  <a:srgbClr val="000000"/>
                </a:solidFill>
                <a:latin typeface="Arial" charset="0"/>
              </a:rPr>
              <a:t>heterodimer</a:t>
            </a:r>
          </a:p>
        </p:txBody>
      </p:sp>
      <p:sp>
        <p:nvSpPr>
          <p:cNvPr id="43" name="Text Box 70"/>
          <p:cNvSpPr txBox="1">
            <a:spLocks noChangeArrowheads="1"/>
          </p:cNvSpPr>
          <p:nvPr/>
        </p:nvSpPr>
        <p:spPr bwMode="auto">
          <a:xfrm>
            <a:off x="660889" y="3990924"/>
            <a:ext cx="1211873" cy="522288"/>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lgn="ctr">
              <a:defRPr/>
            </a:pPr>
            <a:r>
              <a:rPr lang="en-US" sz="1400" dirty="0">
                <a:solidFill>
                  <a:srgbClr val="000000"/>
                </a:solidFill>
                <a:latin typeface="Arial" charset="0"/>
              </a:rPr>
              <a:t>HER2</a:t>
            </a:r>
          </a:p>
          <a:p>
            <a:pPr algn="ctr">
              <a:defRPr/>
            </a:pPr>
            <a:r>
              <a:rPr lang="en-US" sz="1400" dirty="0">
                <a:solidFill>
                  <a:srgbClr val="000000"/>
                </a:solidFill>
                <a:latin typeface="Arial" charset="0"/>
              </a:rPr>
              <a:t>homodimer</a:t>
            </a:r>
          </a:p>
        </p:txBody>
      </p:sp>
      <p:sp>
        <p:nvSpPr>
          <p:cNvPr id="48144" name="Rounded Rectangle 43"/>
          <p:cNvSpPr>
            <a:spLocks noChangeArrowheads="1"/>
          </p:cNvSpPr>
          <p:nvPr/>
        </p:nvSpPr>
        <p:spPr bwMode="auto">
          <a:xfrm>
            <a:off x="555381" y="4956125"/>
            <a:ext cx="3383573" cy="766763"/>
          </a:xfrm>
          <a:prstGeom prst="roundRect">
            <a:avLst>
              <a:gd name="adj" fmla="val 16667"/>
            </a:avLst>
          </a:prstGeom>
          <a:noFill/>
          <a:ln w="285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a:r>
              <a:rPr lang="en-GB" sz="1600" b="1" dirty="0" err="1" smtClean="0">
                <a:solidFill>
                  <a:srgbClr val="FF0000"/>
                </a:solidFill>
              </a:rPr>
              <a:t>Dimeri</a:t>
            </a:r>
            <a:r>
              <a:rPr lang="cs-CZ" sz="1600" b="1" dirty="0" err="1" smtClean="0">
                <a:solidFill>
                  <a:srgbClr val="FF0000"/>
                </a:solidFill>
              </a:rPr>
              <a:t>zace</a:t>
            </a:r>
            <a:r>
              <a:rPr lang="en-GB" sz="1600" b="1" dirty="0" smtClean="0">
                <a:solidFill>
                  <a:srgbClr val="FF0000"/>
                </a:solidFill>
              </a:rPr>
              <a:t>, </a:t>
            </a:r>
            <a:r>
              <a:rPr lang="cs-CZ" sz="1600" b="1" dirty="0" smtClean="0">
                <a:solidFill>
                  <a:srgbClr val="FF0000"/>
                </a:solidFill>
              </a:rPr>
              <a:t>fosforylace</a:t>
            </a:r>
            <a:r>
              <a:rPr lang="en-GB" sz="1600" b="1" dirty="0" smtClean="0">
                <a:solidFill>
                  <a:srgbClr val="FF0000"/>
                </a:solidFill>
              </a:rPr>
              <a:t> </a:t>
            </a:r>
            <a:br>
              <a:rPr lang="en-GB" sz="1600" b="1" dirty="0" smtClean="0">
                <a:solidFill>
                  <a:srgbClr val="FF0000"/>
                </a:solidFill>
              </a:rPr>
            </a:br>
            <a:r>
              <a:rPr lang="en-GB" sz="1600" b="1" dirty="0" smtClean="0">
                <a:solidFill>
                  <a:srgbClr val="FF0000"/>
                </a:solidFill>
              </a:rPr>
              <a:t>a </a:t>
            </a:r>
            <a:r>
              <a:rPr lang="cs-CZ" sz="1600" b="1" dirty="0" smtClean="0">
                <a:solidFill>
                  <a:srgbClr val="FF0000"/>
                </a:solidFill>
              </a:rPr>
              <a:t>inhibice přenosu signálu</a:t>
            </a:r>
            <a:endParaRPr lang="en-GB" sz="1600" b="1" dirty="0">
              <a:solidFill>
                <a:srgbClr val="FF0000"/>
              </a:solidFill>
            </a:endParaRPr>
          </a:p>
        </p:txBody>
      </p:sp>
      <p:grpSp>
        <p:nvGrpSpPr>
          <p:cNvPr id="17" name="Group 1"/>
          <p:cNvGrpSpPr>
            <a:grpSpLocks/>
          </p:cNvGrpSpPr>
          <p:nvPr/>
        </p:nvGrpSpPr>
        <p:grpSpPr bwMode="auto">
          <a:xfrm>
            <a:off x="4759570" y="2420888"/>
            <a:ext cx="4248150" cy="3316287"/>
            <a:chOff x="4759325" y="2963863"/>
            <a:chExt cx="4248150" cy="3316287"/>
          </a:xfrm>
        </p:grpSpPr>
        <p:grpSp>
          <p:nvGrpSpPr>
            <p:cNvPr id="18" name="Group 129"/>
            <p:cNvGrpSpPr>
              <a:grpSpLocks/>
            </p:cNvGrpSpPr>
            <p:nvPr/>
          </p:nvGrpSpPr>
          <p:grpSpPr bwMode="auto">
            <a:xfrm>
              <a:off x="4759325" y="4508483"/>
              <a:ext cx="3518262" cy="425444"/>
              <a:chOff x="856" y="860"/>
              <a:chExt cx="2216" cy="268"/>
            </a:xfrm>
          </p:grpSpPr>
          <p:sp>
            <p:nvSpPr>
              <p:cNvPr id="147" name="Arc 130"/>
              <p:cNvSpPr>
                <a:spLocks/>
              </p:cNvSpPr>
              <p:nvPr/>
            </p:nvSpPr>
            <p:spPr bwMode="auto">
              <a:xfrm>
                <a:off x="2000" y="860"/>
                <a:ext cx="1072"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9050">
                <a:solidFill>
                  <a:schemeClr val="bg1">
                    <a:lumMod val="65000"/>
                  </a:schemeClr>
                </a:solidFill>
                <a:round/>
                <a:headEnd/>
                <a:tailEnd/>
              </a:ln>
              <a:effectLst>
                <a:prstShdw prst="shdw17" dist="17961" dir="2700000">
                  <a:schemeClr val="bg1">
                    <a:gamma/>
                    <a:shade val="60000"/>
                    <a:invGamma/>
                    <a:alpha val="74998"/>
                  </a:schemeClr>
                </a:prstShdw>
              </a:effectLst>
            </p:spPr>
            <p:txBody>
              <a:bodyPr wrap="none" anchor="ctr"/>
              <a:lstStyle/>
              <a:p>
                <a:pPr>
                  <a:defRPr/>
                </a:pPr>
                <a:endParaRPr lang="en-US" sz="1000" dirty="0">
                  <a:solidFill>
                    <a:srgbClr val="FFFFFF"/>
                  </a:solidFill>
                  <a:latin typeface="Arial" charset="0"/>
                </a:endParaRPr>
              </a:p>
            </p:txBody>
          </p:sp>
          <p:sp>
            <p:nvSpPr>
              <p:cNvPr id="148" name="Arc 131"/>
              <p:cNvSpPr>
                <a:spLocks/>
              </p:cNvSpPr>
              <p:nvPr/>
            </p:nvSpPr>
            <p:spPr bwMode="auto">
              <a:xfrm flipH="1">
                <a:off x="856" y="860"/>
                <a:ext cx="1148" cy="19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9050">
                <a:solidFill>
                  <a:schemeClr val="bg1">
                    <a:lumMod val="65000"/>
                  </a:schemeClr>
                </a:solidFill>
                <a:round/>
                <a:headEnd/>
                <a:tailEnd/>
              </a:ln>
              <a:effectLst>
                <a:prstShdw prst="shdw17" dist="17961" dir="2700000">
                  <a:schemeClr val="bg1">
                    <a:gamma/>
                    <a:shade val="60000"/>
                    <a:invGamma/>
                    <a:alpha val="74998"/>
                  </a:schemeClr>
                </a:prstShdw>
              </a:effectLst>
            </p:spPr>
            <p:txBody>
              <a:bodyPr wrap="none" anchor="ctr"/>
              <a:lstStyle/>
              <a:p>
                <a:pPr>
                  <a:defRPr/>
                </a:pPr>
                <a:endParaRPr lang="en-US" sz="1000" dirty="0">
                  <a:solidFill>
                    <a:srgbClr val="FFFFFF"/>
                  </a:solidFill>
                  <a:latin typeface="Arial" charset="0"/>
                </a:endParaRPr>
              </a:p>
            </p:txBody>
          </p:sp>
        </p:grpSp>
        <p:grpSp>
          <p:nvGrpSpPr>
            <p:cNvPr id="19" name="Group 132"/>
            <p:cNvGrpSpPr>
              <a:grpSpLocks/>
            </p:cNvGrpSpPr>
            <p:nvPr/>
          </p:nvGrpSpPr>
          <p:grpSpPr bwMode="auto">
            <a:xfrm>
              <a:off x="4983183" y="4167176"/>
              <a:ext cx="462009" cy="1125521"/>
              <a:chOff x="1621" y="481"/>
              <a:chExt cx="291" cy="709"/>
            </a:xfrm>
          </p:grpSpPr>
          <p:grpSp>
            <p:nvGrpSpPr>
              <p:cNvPr id="21" name="Group 133"/>
              <p:cNvGrpSpPr>
                <a:grpSpLocks/>
              </p:cNvGrpSpPr>
              <p:nvPr/>
            </p:nvGrpSpPr>
            <p:grpSpPr bwMode="auto">
              <a:xfrm>
                <a:off x="1621" y="481"/>
                <a:ext cx="186" cy="709"/>
                <a:chOff x="999" y="644"/>
                <a:chExt cx="186" cy="709"/>
              </a:xfrm>
            </p:grpSpPr>
            <p:grpSp>
              <p:nvGrpSpPr>
                <p:cNvPr id="22" name="Group 134"/>
                <p:cNvGrpSpPr>
                  <a:grpSpLocks/>
                </p:cNvGrpSpPr>
                <p:nvPr/>
              </p:nvGrpSpPr>
              <p:grpSpPr bwMode="auto">
                <a:xfrm>
                  <a:off x="1042" y="644"/>
                  <a:ext cx="104" cy="709"/>
                  <a:chOff x="1042" y="644"/>
                  <a:chExt cx="104" cy="709"/>
                </a:xfrm>
              </p:grpSpPr>
              <p:sp>
                <p:nvSpPr>
                  <p:cNvPr id="48247" name="Oval 135"/>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248" name="Oval 136"/>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144" name="Text Box 137"/>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nvGrpSpPr>
              <p:cNvPr id="24" name="Group 138"/>
              <p:cNvGrpSpPr>
                <a:grpSpLocks/>
              </p:cNvGrpSpPr>
              <p:nvPr/>
            </p:nvGrpSpPr>
            <p:grpSpPr bwMode="auto">
              <a:xfrm>
                <a:off x="1726" y="481"/>
                <a:ext cx="186" cy="709"/>
                <a:chOff x="999" y="644"/>
                <a:chExt cx="186" cy="709"/>
              </a:xfrm>
            </p:grpSpPr>
            <p:grpSp>
              <p:nvGrpSpPr>
                <p:cNvPr id="25" name="Group 139"/>
                <p:cNvGrpSpPr>
                  <a:grpSpLocks/>
                </p:cNvGrpSpPr>
                <p:nvPr/>
              </p:nvGrpSpPr>
              <p:grpSpPr bwMode="auto">
                <a:xfrm>
                  <a:off x="1042" y="644"/>
                  <a:ext cx="104" cy="709"/>
                  <a:chOff x="1042" y="644"/>
                  <a:chExt cx="104" cy="709"/>
                </a:xfrm>
              </p:grpSpPr>
              <p:sp>
                <p:nvSpPr>
                  <p:cNvPr id="48243" name="Oval 140"/>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244" name="Oval 141"/>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grpSp>
            <p:sp>
              <p:nvSpPr>
                <p:cNvPr id="140" name="Text Box 142"/>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grpSp>
          <p:nvGrpSpPr>
            <p:cNvPr id="26" name="Group 157"/>
            <p:cNvGrpSpPr>
              <a:grpSpLocks/>
            </p:cNvGrpSpPr>
            <p:nvPr/>
          </p:nvGrpSpPr>
          <p:grpSpPr bwMode="auto">
            <a:xfrm rot="-8979084">
              <a:off x="5135602" y="3833806"/>
              <a:ext cx="114312" cy="361945"/>
              <a:chOff x="3648" y="2315"/>
              <a:chExt cx="48" cy="189"/>
            </a:xfrm>
          </p:grpSpPr>
          <p:sp>
            <p:nvSpPr>
              <p:cNvPr id="48236" name="Line 154"/>
              <p:cNvSpPr>
                <a:spLocks noChangeShapeType="1"/>
              </p:cNvSpPr>
              <p:nvPr/>
            </p:nvSpPr>
            <p:spPr bwMode="auto">
              <a:xfrm flipV="1">
                <a:off x="3672" y="2380"/>
                <a:ext cx="0" cy="124"/>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37" name="Line 155"/>
              <p:cNvSpPr>
                <a:spLocks noChangeShapeType="1"/>
              </p:cNvSpPr>
              <p:nvPr/>
            </p:nvSpPr>
            <p:spPr bwMode="auto">
              <a:xfrm rot="19800000" flipV="1">
                <a:off x="3648"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38" name="Line 156"/>
              <p:cNvSpPr>
                <a:spLocks noChangeShapeType="1"/>
              </p:cNvSpPr>
              <p:nvPr/>
            </p:nvSpPr>
            <p:spPr bwMode="auto">
              <a:xfrm rot="1871353" flipV="1">
                <a:off x="3696"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grpSp>
        <p:grpSp>
          <p:nvGrpSpPr>
            <p:cNvPr id="27" name="Group 180"/>
            <p:cNvGrpSpPr>
              <a:grpSpLocks/>
            </p:cNvGrpSpPr>
            <p:nvPr/>
          </p:nvGrpSpPr>
          <p:grpSpPr bwMode="auto">
            <a:xfrm>
              <a:off x="5503937" y="4122727"/>
              <a:ext cx="462009" cy="1125521"/>
              <a:chOff x="1621" y="481"/>
              <a:chExt cx="291" cy="709"/>
            </a:xfrm>
          </p:grpSpPr>
          <p:grpSp>
            <p:nvGrpSpPr>
              <p:cNvPr id="28" name="Group 181"/>
              <p:cNvGrpSpPr>
                <a:grpSpLocks/>
              </p:cNvGrpSpPr>
              <p:nvPr/>
            </p:nvGrpSpPr>
            <p:grpSpPr bwMode="auto">
              <a:xfrm>
                <a:off x="1621" y="481"/>
                <a:ext cx="186" cy="709"/>
                <a:chOff x="999" y="644"/>
                <a:chExt cx="186" cy="709"/>
              </a:xfrm>
            </p:grpSpPr>
            <p:grpSp>
              <p:nvGrpSpPr>
                <p:cNvPr id="36" name="Group 182"/>
                <p:cNvGrpSpPr>
                  <a:grpSpLocks/>
                </p:cNvGrpSpPr>
                <p:nvPr/>
              </p:nvGrpSpPr>
              <p:grpSpPr bwMode="auto">
                <a:xfrm>
                  <a:off x="1042" y="644"/>
                  <a:ext cx="104" cy="709"/>
                  <a:chOff x="1042" y="644"/>
                  <a:chExt cx="104" cy="709"/>
                </a:xfrm>
              </p:grpSpPr>
              <p:sp>
                <p:nvSpPr>
                  <p:cNvPr id="48234" name="Oval 183"/>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235" name="Oval 184"/>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131" name="Text Box 185"/>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nvGrpSpPr>
              <p:cNvPr id="37" name="Group 186"/>
              <p:cNvGrpSpPr>
                <a:grpSpLocks/>
              </p:cNvGrpSpPr>
              <p:nvPr/>
            </p:nvGrpSpPr>
            <p:grpSpPr bwMode="auto">
              <a:xfrm>
                <a:off x="1726" y="481"/>
                <a:ext cx="186" cy="709"/>
                <a:chOff x="999" y="644"/>
                <a:chExt cx="186" cy="709"/>
              </a:xfrm>
            </p:grpSpPr>
            <p:grpSp>
              <p:nvGrpSpPr>
                <p:cNvPr id="40" name="Group 187"/>
                <p:cNvGrpSpPr>
                  <a:grpSpLocks/>
                </p:cNvGrpSpPr>
                <p:nvPr/>
              </p:nvGrpSpPr>
              <p:grpSpPr bwMode="auto">
                <a:xfrm>
                  <a:off x="1042" y="644"/>
                  <a:ext cx="104" cy="709"/>
                  <a:chOff x="1042" y="644"/>
                  <a:chExt cx="104" cy="709"/>
                </a:xfrm>
              </p:grpSpPr>
              <p:sp>
                <p:nvSpPr>
                  <p:cNvPr id="48230" name="Oval 188"/>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231" name="Oval 189"/>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127" name="Text Box 190"/>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grpSp>
          <p:nvGrpSpPr>
            <p:cNvPr id="41" name="Group 191"/>
            <p:cNvGrpSpPr>
              <a:grpSpLocks/>
            </p:cNvGrpSpPr>
            <p:nvPr/>
          </p:nvGrpSpPr>
          <p:grpSpPr bwMode="auto">
            <a:xfrm rot="-8979084">
              <a:off x="5656355" y="3789356"/>
              <a:ext cx="114312" cy="361945"/>
              <a:chOff x="3648" y="2315"/>
              <a:chExt cx="48" cy="189"/>
            </a:xfrm>
          </p:grpSpPr>
          <p:sp>
            <p:nvSpPr>
              <p:cNvPr id="48223" name="Line 192"/>
              <p:cNvSpPr>
                <a:spLocks noChangeShapeType="1"/>
              </p:cNvSpPr>
              <p:nvPr/>
            </p:nvSpPr>
            <p:spPr bwMode="auto">
              <a:xfrm flipV="1">
                <a:off x="3672" y="2380"/>
                <a:ext cx="0" cy="124"/>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24" name="Line 193"/>
              <p:cNvSpPr>
                <a:spLocks noChangeShapeType="1"/>
              </p:cNvSpPr>
              <p:nvPr/>
            </p:nvSpPr>
            <p:spPr bwMode="auto">
              <a:xfrm rot="19800000" flipV="1">
                <a:off x="3648"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25" name="Line 194"/>
              <p:cNvSpPr>
                <a:spLocks noChangeShapeType="1"/>
              </p:cNvSpPr>
              <p:nvPr/>
            </p:nvSpPr>
            <p:spPr bwMode="auto">
              <a:xfrm rot="1871353" flipV="1">
                <a:off x="3696"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grpSp>
        <p:grpSp>
          <p:nvGrpSpPr>
            <p:cNvPr id="44" name="Group 195"/>
            <p:cNvGrpSpPr>
              <a:grpSpLocks/>
            </p:cNvGrpSpPr>
            <p:nvPr/>
          </p:nvGrpSpPr>
          <p:grpSpPr bwMode="auto">
            <a:xfrm>
              <a:off x="6011989" y="4084627"/>
              <a:ext cx="462009" cy="1125521"/>
              <a:chOff x="1621" y="481"/>
              <a:chExt cx="291" cy="709"/>
            </a:xfrm>
          </p:grpSpPr>
          <p:grpSp>
            <p:nvGrpSpPr>
              <p:cNvPr id="45" name="Group 196"/>
              <p:cNvGrpSpPr>
                <a:grpSpLocks/>
              </p:cNvGrpSpPr>
              <p:nvPr/>
            </p:nvGrpSpPr>
            <p:grpSpPr bwMode="auto">
              <a:xfrm>
                <a:off x="1621" y="481"/>
                <a:ext cx="186" cy="709"/>
                <a:chOff x="999" y="644"/>
                <a:chExt cx="186" cy="709"/>
              </a:xfrm>
            </p:grpSpPr>
            <p:grpSp>
              <p:nvGrpSpPr>
                <p:cNvPr id="46" name="Group 197"/>
                <p:cNvGrpSpPr>
                  <a:grpSpLocks/>
                </p:cNvGrpSpPr>
                <p:nvPr/>
              </p:nvGrpSpPr>
              <p:grpSpPr bwMode="auto">
                <a:xfrm>
                  <a:off x="1042" y="644"/>
                  <a:ext cx="104" cy="709"/>
                  <a:chOff x="1042" y="644"/>
                  <a:chExt cx="104" cy="709"/>
                </a:xfrm>
              </p:grpSpPr>
              <p:sp>
                <p:nvSpPr>
                  <p:cNvPr id="48221" name="Oval 198"/>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222" name="Oval 199"/>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118" name="Text Box 200"/>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nvGrpSpPr>
              <p:cNvPr id="47" name="Group 201"/>
              <p:cNvGrpSpPr>
                <a:grpSpLocks/>
              </p:cNvGrpSpPr>
              <p:nvPr/>
            </p:nvGrpSpPr>
            <p:grpSpPr bwMode="auto">
              <a:xfrm>
                <a:off x="1726" y="481"/>
                <a:ext cx="186" cy="709"/>
                <a:chOff x="999" y="644"/>
                <a:chExt cx="186" cy="709"/>
              </a:xfrm>
            </p:grpSpPr>
            <p:grpSp>
              <p:nvGrpSpPr>
                <p:cNvPr id="48" name="Group 202"/>
                <p:cNvGrpSpPr>
                  <a:grpSpLocks/>
                </p:cNvGrpSpPr>
                <p:nvPr/>
              </p:nvGrpSpPr>
              <p:grpSpPr bwMode="auto">
                <a:xfrm>
                  <a:off x="1042" y="644"/>
                  <a:ext cx="104" cy="709"/>
                  <a:chOff x="1042" y="644"/>
                  <a:chExt cx="104" cy="709"/>
                </a:xfrm>
              </p:grpSpPr>
              <p:sp>
                <p:nvSpPr>
                  <p:cNvPr id="48217" name="Oval 203"/>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218" name="Oval 204"/>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000000"/>
                      </a:solidFill>
                    </a:endParaRPr>
                  </a:p>
                </p:txBody>
              </p:sp>
            </p:grpSp>
            <p:sp>
              <p:nvSpPr>
                <p:cNvPr id="114" name="Text Box 205"/>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grpSp>
          <p:nvGrpSpPr>
            <p:cNvPr id="49" name="Group 206"/>
            <p:cNvGrpSpPr>
              <a:grpSpLocks/>
            </p:cNvGrpSpPr>
            <p:nvPr/>
          </p:nvGrpSpPr>
          <p:grpSpPr bwMode="auto">
            <a:xfrm rot="-8979084">
              <a:off x="6164408" y="3751257"/>
              <a:ext cx="114312" cy="361945"/>
              <a:chOff x="3648" y="2315"/>
              <a:chExt cx="48" cy="189"/>
            </a:xfrm>
          </p:grpSpPr>
          <p:sp>
            <p:nvSpPr>
              <p:cNvPr id="48210" name="Line 207"/>
              <p:cNvSpPr>
                <a:spLocks noChangeShapeType="1"/>
              </p:cNvSpPr>
              <p:nvPr/>
            </p:nvSpPr>
            <p:spPr bwMode="auto">
              <a:xfrm flipV="1">
                <a:off x="3672" y="2380"/>
                <a:ext cx="0" cy="124"/>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11" name="Line 208"/>
              <p:cNvSpPr>
                <a:spLocks noChangeShapeType="1"/>
              </p:cNvSpPr>
              <p:nvPr/>
            </p:nvSpPr>
            <p:spPr bwMode="auto">
              <a:xfrm rot="19800000" flipV="1">
                <a:off x="3648"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12" name="Line 209"/>
              <p:cNvSpPr>
                <a:spLocks noChangeShapeType="1"/>
              </p:cNvSpPr>
              <p:nvPr/>
            </p:nvSpPr>
            <p:spPr bwMode="auto">
              <a:xfrm rot="1871353" flipV="1">
                <a:off x="3696"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grpSp>
        <p:grpSp>
          <p:nvGrpSpPr>
            <p:cNvPr id="50" name="Group 221"/>
            <p:cNvGrpSpPr>
              <a:grpSpLocks/>
            </p:cNvGrpSpPr>
            <p:nvPr/>
          </p:nvGrpSpPr>
          <p:grpSpPr bwMode="auto">
            <a:xfrm rot="-8979084">
              <a:off x="6710564" y="3738557"/>
              <a:ext cx="114312" cy="361945"/>
              <a:chOff x="3648" y="2315"/>
              <a:chExt cx="48" cy="189"/>
            </a:xfrm>
          </p:grpSpPr>
          <p:sp>
            <p:nvSpPr>
              <p:cNvPr id="48207" name="Line 222"/>
              <p:cNvSpPr>
                <a:spLocks noChangeShapeType="1"/>
              </p:cNvSpPr>
              <p:nvPr/>
            </p:nvSpPr>
            <p:spPr bwMode="auto">
              <a:xfrm flipV="1">
                <a:off x="3672" y="2380"/>
                <a:ext cx="0" cy="124"/>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08" name="Line 223"/>
              <p:cNvSpPr>
                <a:spLocks noChangeShapeType="1"/>
              </p:cNvSpPr>
              <p:nvPr/>
            </p:nvSpPr>
            <p:spPr bwMode="auto">
              <a:xfrm rot="19800000" flipV="1">
                <a:off x="3648"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09" name="Line 224"/>
              <p:cNvSpPr>
                <a:spLocks noChangeShapeType="1"/>
              </p:cNvSpPr>
              <p:nvPr/>
            </p:nvSpPr>
            <p:spPr bwMode="auto">
              <a:xfrm rot="1871353" flipV="1">
                <a:off x="3696"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grpSp>
        <p:grpSp>
          <p:nvGrpSpPr>
            <p:cNvPr id="51" name="Group 236"/>
            <p:cNvGrpSpPr>
              <a:grpSpLocks/>
            </p:cNvGrpSpPr>
            <p:nvPr/>
          </p:nvGrpSpPr>
          <p:grpSpPr bwMode="auto">
            <a:xfrm rot="-8979084">
              <a:off x="7180512" y="3751257"/>
              <a:ext cx="114312" cy="361945"/>
              <a:chOff x="3648" y="2315"/>
              <a:chExt cx="48" cy="189"/>
            </a:xfrm>
          </p:grpSpPr>
          <p:sp>
            <p:nvSpPr>
              <p:cNvPr id="48204" name="Line 237"/>
              <p:cNvSpPr>
                <a:spLocks noChangeShapeType="1"/>
              </p:cNvSpPr>
              <p:nvPr/>
            </p:nvSpPr>
            <p:spPr bwMode="auto">
              <a:xfrm flipV="1">
                <a:off x="3672" y="2380"/>
                <a:ext cx="0" cy="124"/>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05" name="Line 238"/>
              <p:cNvSpPr>
                <a:spLocks noChangeShapeType="1"/>
              </p:cNvSpPr>
              <p:nvPr/>
            </p:nvSpPr>
            <p:spPr bwMode="auto">
              <a:xfrm rot="19800000" flipV="1">
                <a:off x="3648"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06" name="Line 239"/>
              <p:cNvSpPr>
                <a:spLocks noChangeShapeType="1"/>
              </p:cNvSpPr>
              <p:nvPr/>
            </p:nvSpPr>
            <p:spPr bwMode="auto">
              <a:xfrm rot="1871353" flipV="1">
                <a:off x="3696"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grpSp>
        <p:grpSp>
          <p:nvGrpSpPr>
            <p:cNvPr id="52" name="Group 251"/>
            <p:cNvGrpSpPr>
              <a:grpSpLocks/>
            </p:cNvGrpSpPr>
            <p:nvPr/>
          </p:nvGrpSpPr>
          <p:grpSpPr bwMode="auto">
            <a:xfrm rot="-8979084">
              <a:off x="7666337" y="3878255"/>
              <a:ext cx="114312" cy="361945"/>
              <a:chOff x="3648" y="2315"/>
              <a:chExt cx="48" cy="189"/>
            </a:xfrm>
          </p:grpSpPr>
          <p:sp>
            <p:nvSpPr>
              <p:cNvPr id="48201" name="Line 252"/>
              <p:cNvSpPr>
                <a:spLocks noChangeShapeType="1"/>
              </p:cNvSpPr>
              <p:nvPr/>
            </p:nvSpPr>
            <p:spPr bwMode="auto">
              <a:xfrm flipV="1">
                <a:off x="3672" y="2380"/>
                <a:ext cx="0" cy="124"/>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02" name="Line 253"/>
              <p:cNvSpPr>
                <a:spLocks noChangeShapeType="1"/>
              </p:cNvSpPr>
              <p:nvPr/>
            </p:nvSpPr>
            <p:spPr bwMode="auto">
              <a:xfrm rot="19800000" flipV="1">
                <a:off x="3648"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sp>
            <p:nvSpPr>
              <p:cNvPr id="48203" name="Line 254"/>
              <p:cNvSpPr>
                <a:spLocks noChangeShapeType="1"/>
              </p:cNvSpPr>
              <p:nvPr/>
            </p:nvSpPr>
            <p:spPr bwMode="auto">
              <a:xfrm rot="1871353" flipV="1">
                <a:off x="3696" y="2315"/>
                <a:ext cx="0" cy="90"/>
              </a:xfrm>
              <a:prstGeom prst="line">
                <a:avLst/>
              </a:prstGeom>
              <a:noFill/>
              <a:ln w="44450">
                <a:solidFill>
                  <a:srgbClr val="000080"/>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grpSp>
        <p:grpSp>
          <p:nvGrpSpPr>
            <p:cNvPr id="53" name="Group 255"/>
            <p:cNvGrpSpPr>
              <a:grpSpLocks/>
            </p:cNvGrpSpPr>
            <p:nvPr/>
          </p:nvGrpSpPr>
          <p:grpSpPr bwMode="auto">
            <a:xfrm>
              <a:off x="6515276" y="4051290"/>
              <a:ext cx="462009" cy="1125522"/>
              <a:chOff x="2258" y="644"/>
              <a:chExt cx="291" cy="709"/>
            </a:xfrm>
          </p:grpSpPr>
          <p:grpSp>
            <p:nvGrpSpPr>
              <p:cNvPr id="54" name="Group 256"/>
              <p:cNvGrpSpPr>
                <a:grpSpLocks/>
              </p:cNvGrpSpPr>
              <p:nvPr/>
            </p:nvGrpSpPr>
            <p:grpSpPr bwMode="auto">
              <a:xfrm>
                <a:off x="2301" y="644"/>
                <a:ext cx="104" cy="709"/>
                <a:chOff x="1042" y="644"/>
                <a:chExt cx="104" cy="709"/>
              </a:xfrm>
            </p:grpSpPr>
            <p:sp>
              <p:nvSpPr>
                <p:cNvPr id="48199" name="Oval 257"/>
                <p:cNvSpPr>
                  <a:spLocks noChangeArrowheads="1"/>
                </p:cNvSpPr>
                <p:nvPr/>
              </p:nvSpPr>
              <p:spPr bwMode="auto">
                <a:xfrm>
                  <a:off x="1042" y="644"/>
                  <a:ext cx="94" cy="285"/>
                </a:xfrm>
                <a:prstGeom prst="ellipse">
                  <a:avLst/>
                </a:prstGeom>
                <a:solidFill>
                  <a:srgbClr val="00FFFF"/>
                </a:solidFill>
                <a:ln>
                  <a:noFill/>
                </a:ln>
                <a:effectLst>
                  <a:prstShdw prst="shdw17" dist="17961" dir="2700000">
                    <a:srgbClr val="009999">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200" name="Oval 258"/>
                <p:cNvSpPr>
                  <a:spLocks noChangeArrowheads="1"/>
                </p:cNvSpPr>
                <p:nvPr/>
              </p:nvSpPr>
              <p:spPr bwMode="auto">
                <a:xfrm>
                  <a:off x="1043" y="890"/>
                  <a:ext cx="103" cy="463"/>
                </a:xfrm>
                <a:prstGeom prst="ellipse">
                  <a:avLst/>
                </a:prstGeom>
                <a:solidFill>
                  <a:srgbClr val="00FFFF"/>
                </a:solidFill>
                <a:ln>
                  <a:noFill/>
                </a:ln>
                <a:effectLst>
                  <a:prstShdw prst="shdw17" dist="17961" dir="2700000">
                    <a:srgbClr val="009999">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grpSp>
          <p:sp>
            <p:nvSpPr>
              <p:cNvPr id="91" name="Text Box 259"/>
              <p:cNvSpPr txBox="1">
                <a:spLocks noChangeArrowheads="1"/>
              </p:cNvSpPr>
              <p:nvPr/>
            </p:nvSpPr>
            <p:spPr bwMode="auto">
              <a:xfrm>
                <a:off x="2258"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nvGrpSpPr>
              <p:cNvPr id="55" name="Group 260"/>
              <p:cNvGrpSpPr>
                <a:grpSpLocks/>
              </p:cNvGrpSpPr>
              <p:nvPr/>
            </p:nvGrpSpPr>
            <p:grpSpPr bwMode="auto">
              <a:xfrm>
                <a:off x="2363" y="644"/>
                <a:ext cx="186" cy="709"/>
                <a:chOff x="999" y="644"/>
                <a:chExt cx="186" cy="709"/>
              </a:xfrm>
            </p:grpSpPr>
            <p:grpSp>
              <p:nvGrpSpPr>
                <p:cNvPr id="56" name="Group 261"/>
                <p:cNvGrpSpPr>
                  <a:grpSpLocks/>
                </p:cNvGrpSpPr>
                <p:nvPr/>
              </p:nvGrpSpPr>
              <p:grpSpPr bwMode="auto">
                <a:xfrm>
                  <a:off x="1042" y="644"/>
                  <a:ext cx="104" cy="709"/>
                  <a:chOff x="1042" y="644"/>
                  <a:chExt cx="104" cy="709"/>
                </a:xfrm>
              </p:grpSpPr>
              <p:sp>
                <p:nvSpPr>
                  <p:cNvPr id="48197" name="Oval 262"/>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198" name="Oval 263"/>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grpSp>
            <p:sp>
              <p:nvSpPr>
                <p:cNvPr id="94" name="Text Box 264"/>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grpSp>
          <p:nvGrpSpPr>
            <p:cNvPr id="57" name="Group 265"/>
            <p:cNvGrpSpPr>
              <a:grpSpLocks/>
            </p:cNvGrpSpPr>
            <p:nvPr/>
          </p:nvGrpSpPr>
          <p:grpSpPr bwMode="auto">
            <a:xfrm>
              <a:off x="7004276" y="4083039"/>
              <a:ext cx="462009" cy="1125522"/>
              <a:chOff x="2258" y="644"/>
              <a:chExt cx="291" cy="709"/>
            </a:xfrm>
          </p:grpSpPr>
          <p:grpSp>
            <p:nvGrpSpPr>
              <p:cNvPr id="58" name="Group 266"/>
              <p:cNvGrpSpPr>
                <a:grpSpLocks/>
              </p:cNvGrpSpPr>
              <p:nvPr/>
            </p:nvGrpSpPr>
            <p:grpSpPr bwMode="auto">
              <a:xfrm>
                <a:off x="2301" y="644"/>
                <a:ext cx="104" cy="709"/>
                <a:chOff x="1042" y="644"/>
                <a:chExt cx="104" cy="709"/>
              </a:xfrm>
            </p:grpSpPr>
            <p:sp>
              <p:nvSpPr>
                <p:cNvPr id="48190" name="Oval 267"/>
                <p:cNvSpPr>
                  <a:spLocks noChangeArrowheads="1"/>
                </p:cNvSpPr>
                <p:nvPr/>
              </p:nvSpPr>
              <p:spPr bwMode="auto">
                <a:xfrm>
                  <a:off x="1042" y="644"/>
                  <a:ext cx="94" cy="285"/>
                </a:xfrm>
                <a:prstGeom prst="ellipse">
                  <a:avLst/>
                </a:prstGeom>
                <a:solidFill>
                  <a:srgbClr val="00FFFF"/>
                </a:solidFill>
                <a:ln>
                  <a:noFill/>
                </a:ln>
                <a:effectLst>
                  <a:prstShdw prst="shdw17" dist="17961" dir="2700000">
                    <a:srgbClr val="009999">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191" name="Oval 268"/>
                <p:cNvSpPr>
                  <a:spLocks noChangeArrowheads="1"/>
                </p:cNvSpPr>
                <p:nvPr/>
              </p:nvSpPr>
              <p:spPr bwMode="auto">
                <a:xfrm>
                  <a:off x="1043" y="890"/>
                  <a:ext cx="103" cy="463"/>
                </a:xfrm>
                <a:prstGeom prst="ellipse">
                  <a:avLst/>
                </a:prstGeom>
                <a:solidFill>
                  <a:srgbClr val="00FFFF"/>
                </a:solidFill>
                <a:ln>
                  <a:noFill/>
                </a:ln>
                <a:effectLst>
                  <a:prstShdw prst="shdw17" dist="17961" dir="2700000">
                    <a:srgbClr val="009999">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grpSp>
          <p:sp>
            <p:nvSpPr>
              <p:cNvPr id="82" name="Text Box 269"/>
              <p:cNvSpPr txBox="1">
                <a:spLocks noChangeArrowheads="1"/>
              </p:cNvSpPr>
              <p:nvPr/>
            </p:nvSpPr>
            <p:spPr bwMode="auto">
              <a:xfrm>
                <a:off x="2258"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nvGrpSpPr>
              <p:cNvPr id="61" name="Group 270"/>
              <p:cNvGrpSpPr>
                <a:grpSpLocks/>
              </p:cNvGrpSpPr>
              <p:nvPr/>
            </p:nvGrpSpPr>
            <p:grpSpPr bwMode="auto">
              <a:xfrm>
                <a:off x="2363" y="644"/>
                <a:ext cx="186" cy="709"/>
                <a:chOff x="999" y="644"/>
                <a:chExt cx="186" cy="709"/>
              </a:xfrm>
            </p:grpSpPr>
            <p:grpSp>
              <p:nvGrpSpPr>
                <p:cNvPr id="62" name="Group 271"/>
                <p:cNvGrpSpPr>
                  <a:grpSpLocks/>
                </p:cNvGrpSpPr>
                <p:nvPr/>
              </p:nvGrpSpPr>
              <p:grpSpPr bwMode="auto">
                <a:xfrm>
                  <a:off x="1042" y="644"/>
                  <a:ext cx="104" cy="709"/>
                  <a:chOff x="1042" y="644"/>
                  <a:chExt cx="104" cy="709"/>
                </a:xfrm>
              </p:grpSpPr>
              <p:sp>
                <p:nvSpPr>
                  <p:cNvPr id="48188" name="Oval 272"/>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189" name="Oval 273"/>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grpSp>
            <p:sp>
              <p:nvSpPr>
                <p:cNvPr id="85" name="Text Box 274"/>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grpSp>
          <p:nvGrpSpPr>
            <p:cNvPr id="63" name="Group 275"/>
            <p:cNvGrpSpPr>
              <a:grpSpLocks/>
            </p:cNvGrpSpPr>
            <p:nvPr/>
          </p:nvGrpSpPr>
          <p:grpSpPr bwMode="auto">
            <a:xfrm>
              <a:off x="7505978" y="4197338"/>
              <a:ext cx="462009" cy="1125522"/>
              <a:chOff x="2258" y="644"/>
              <a:chExt cx="291" cy="709"/>
            </a:xfrm>
          </p:grpSpPr>
          <p:grpSp>
            <p:nvGrpSpPr>
              <p:cNvPr id="66" name="Group 276"/>
              <p:cNvGrpSpPr>
                <a:grpSpLocks/>
              </p:cNvGrpSpPr>
              <p:nvPr/>
            </p:nvGrpSpPr>
            <p:grpSpPr bwMode="auto">
              <a:xfrm>
                <a:off x="2301" y="644"/>
                <a:ext cx="104" cy="709"/>
                <a:chOff x="1042" y="644"/>
                <a:chExt cx="104" cy="709"/>
              </a:xfrm>
            </p:grpSpPr>
            <p:sp>
              <p:nvSpPr>
                <p:cNvPr id="48181" name="Oval 277"/>
                <p:cNvSpPr>
                  <a:spLocks noChangeArrowheads="1"/>
                </p:cNvSpPr>
                <p:nvPr/>
              </p:nvSpPr>
              <p:spPr bwMode="auto">
                <a:xfrm>
                  <a:off x="1042" y="644"/>
                  <a:ext cx="94" cy="285"/>
                </a:xfrm>
                <a:prstGeom prst="ellipse">
                  <a:avLst/>
                </a:prstGeom>
                <a:solidFill>
                  <a:srgbClr val="00FFFF"/>
                </a:solidFill>
                <a:ln>
                  <a:noFill/>
                </a:ln>
                <a:effectLst>
                  <a:prstShdw prst="shdw17" dist="17961" dir="2700000">
                    <a:srgbClr val="009999">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182" name="Oval 278"/>
                <p:cNvSpPr>
                  <a:spLocks noChangeArrowheads="1"/>
                </p:cNvSpPr>
                <p:nvPr/>
              </p:nvSpPr>
              <p:spPr bwMode="auto">
                <a:xfrm>
                  <a:off x="1043" y="890"/>
                  <a:ext cx="103" cy="463"/>
                </a:xfrm>
                <a:prstGeom prst="ellipse">
                  <a:avLst/>
                </a:prstGeom>
                <a:solidFill>
                  <a:srgbClr val="00FFFF"/>
                </a:solidFill>
                <a:ln>
                  <a:noFill/>
                </a:ln>
                <a:effectLst>
                  <a:prstShdw prst="shdw17" dist="17961" dir="2700000">
                    <a:srgbClr val="009999">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grpSp>
          <p:sp>
            <p:nvSpPr>
              <p:cNvPr id="73" name="Text Box 279"/>
              <p:cNvSpPr txBox="1">
                <a:spLocks noChangeArrowheads="1"/>
              </p:cNvSpPr>
              <p:nvPr/>
            </p:nvSpPr>
            <p:spPr bwMode="auto">
              <a:xfrm>
                <a:off x="2258"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nvGrpSpPr>
              <p:cNvPr id="67" name="Group 280"/>
              <p:cNvGrpSpPr>
                <a:grpSpLocks/>
              </p:cNvGrpSpPr>
              <p:nvPr/>
            </p:nvGrpSpPr>
            <p:grpSpPr bwMode="auto">
              <a:xfrm>
                <a:off x="2363" y="644"/>
                <a:ext cx="186" cy="709"/>
                <a:chOff x="999" y="644"/>
                <a:chExt cx="186" cy="709"/>
              </a:xfrm>
            </p:grpSpPr>
            <p:grpSp>
              <p:nvGrpSpPr>
                <p:cNvPr id="68" name="Group 281"/>
                <p:cNvGrpSpPr>
                  <a:grpSpLocks/>
                </p:cNvGrpSpPr>
                <p:nvPr/>
              </p:nvGrpSpPr>
              <p:grpSpPr bwMode="auto">
                <a:xfrm>
                  <a:off x="1042" y="644"/>
                  <a:ext cx="104" cy="709"/>
                  <a:chOff x="1042" y="644"/>
                  <a:chExt cx="104" cy="709"/>
                </a:xfrm>
              </p:grpSpPr>
              <p:sp>
                <p:nvSpPr>
                  <p:cNvPr id="48179" name="Oval 282"/>
                  <p:cNvSpPr>
                    <a:spLocks noChangeArrowheads="1"/>
                  </p:cNvSpPr>
                  <p:nvPr/>
                </p:nvSpPr>
                <p:spPr bwMode="auto">
                  <a:xfrm>
                    <a:off x="1042" y="644"/>
                    <a:ext cx="94" cy="285"/>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sp>
                <p:nvSpPr>
                  <p:cNvPr id="48180" name="Oval 283"/>
                  <p:cNvSpPr>
                    <a:spLocks noChangeArrowheads="1"/>
                  </p:cNvSpPr>
                  <p:nvPr/>
                </p:nvSpPr>
                <p:spPr bwMode="auto">
                  <a:xfrm>
                    <a:off x="1043" y="890"/>
                    <a:ext cx="103" cy="463"/>
                  </a:xfrm>
                  <a:prstGeom prst="ellipse">
                    <a:avLst/>
                  </a:prstGeom>
                  <a:solidFill>
                    <a:srgbClr val="FFCC00"/>
                  </a:solidFill>
                  <a:ln>
                    <a:noFill/>
                  </a:ln>
                  <a:effectLst>
                    <a:prstShdw prst="shdw17" dist="17961" dir="2700000">
                      <a:srgbClr val="997A00">
                        <a:alpha val="74997"/>
                      </a:srgbClr>
                    </a:prst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1000" dirty="0">
                      <a:solidFill>
                        <a:srgbClr val="FFFFFF"/>
                      </a:solidFill>
                    </a:endParaRPr>
                  </a:p>
                </p:txBody>
              </p:sp>
            </p:grpSp>
            <p:sp>
              <p:nvSpPr>
                <p:cNvPr id="76" name="Text Box 284"/>
                <p:cNvSpPr txBox="1">
                  <a:spLocks noChangeArrowheads="1"/>
                </p:cNvSpPr>
                <p:nvPr/>
              </p:nvSpPr>
              <p:spPr bwMode="auto">
                <a:xfrm>
                  <a:off x="999" y="1007"/>
                  <a:ext cx="186" cy="174"/>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a:defRPr/>
                  </a:pPr>
                  <a:r>
                    <a:rPr lang="en-US" sz="1200" b="1" dirty="0">
                      <a:solidFill>
                        <a:srgbClr val="000000"/>
                      </a:solidFill>
                      <a:latin typeface="Arial" charset="0"/>
                    </a:rPr>
                    <a:t>K</a:t>
                  </a:r>
                </a:p>
              </p:txBody>
            </p:sp>
          </p:grpSp>
        </p:grpSp>
        <p:sp>
          <p:nvSpPr>
            <p:cNvPr id="59" name="Text Box 286"/>
            <p:cNvSpPr txBox="1">
              <a:spLocks noChangeArrowheads="1"/>
            </p:cNvSpPr>
            <p:nvPr/>
          </p:nvSpPr>
          <p:spPr bwMode="auto">
            <a:xfrm>
              <a:off x="4836991" y="3594100"/>
              <a:ext cx="819149" cy="338138"/>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defRPr/>
              </a:pPr>
              <a:r>
                <a:rPr lang="en-US" sz="1600" dirty="0">
                  <a:solidFill>
                    <a:srgbClr val="000000"/>
                  </a:solidFill>
                  <a:latin typeface="Arial" charset="0"/>
                </a:rPr>
                <a:t>mAbs</a:t>
              </a:r>
            </a:p>
          </p:txBody>
        </p:sp>
        <p:sp>
          <p:nvSpPr>
            <p:cNvPr id="60" name="Oval 287"/>
            <p:cNvSpPr>
              <a:spLocks noChangeArrowheads="1"/>
            </p:cNvSpPr>
            <p:nvPr/>
          </p:nvSpPr>
          <p:spPr bwMode="auto">
            <a:xfrm>
              <a:off x="6567609" y="2963863"/>
              <a:ext cx="1504950" cy="631825"/>
            </a:xfrm>
            <a:prstGeom prst="ellipse">
              <a:avLst/>
            </a:prstGeom>
            <a:solidFill>
              <a:schemeClr val="accent1"/>
            </a:solidFill>
            <a:ln w="9525">
              <a:noFill/>
              <a:round/>
              <a:headEnd/>
              <a:tailEnd/>
            </a:ln>
            <a:effectLst>
              <a:prstShdw prst="shdw17" dist="17961" dir="2700000">
                <a:schemeClr val="accent1">
                  <a:gamma/>
                  <a:shade val="60000"/>
                  <a:invGamma/>
                  <a:alpha val="74998"/>
                </a:schemeClr>
              </a:prstShdw>
            </a:effectLst>
          </p:spPr>
          <p:txBody>
            <a:bodyPr wrap="none" anchor="ctr"/>
            <a:lstStyle/>
            <a:p>
              <a:pPr>
                <a:defRPr/>
              </a:pPr>
              <a:endParaRPr lang="en-US" sz="1000" dirty="0">
                <a:solidFill>
                  <a:srgbClr val="FFFFFF"/>
                </a:solidFill>
                <a:latin typeface="Arial" charset="0"/>
              </a:endParaRPr>
            </a:p>
          </p:txBody>
        </p:sp>
        <p:sp>
          <p:nvSpPr>
            <p:cNvPr id="48163" name="Oval 288"/>
            <p:cNvSpPr>
              <a:spLocks noChangeArrowheads="1"/>
            </p:cNvSpPr>
            <p:nvPr/>
          </p:nvSpPr>
          <p:spPr bwMode="auto">
            <a:xfrm>
              <a:off x="6830240" y="3074577"/>
              <a:ext cx="979688" cy="410397"/>
            </a:xfrm>
            <a:prstGeom prst="ellipse">
              <a:avLst/>
            </a:prstGeom>
            <a:ln/>
            <a:extLst/>
          </p:spPr>
          <p:style>
            <a:lnRef idx="1">
              <a:schemeClr val="accent1"/>
            </a:lnRef>
            <a:fillRef idx="2">
              <a:schemeClr val="accent1"/>
            </a:fillRef>
            <a:effectRef idx="1">
              <a:schemeClr val="accent1"/>
            </a:effectRef>
            <a:fontRef idx="minor">
              <a:schemeClr val="dk1"/>
            </a:fontRef>
          </p:style>
          <p:txBody>
            <a:bodyPr wrap="none" anchor="ctr"/>
            <a:lstStyle/>
            <a:p>
              <a:endParaRPr lang="en-US" sz="1000" dirty="0">
                <a:solidFill>
                  <a:srgbClr val="FFFFFF"/>
                </a:solidFill>
              </a:endParaRPr>
            </a:p>
          </p:txBody>
        </p:sp>
        <p:grpSp>
          <p:nvGrpSpPr>
            <p:cNvPr id="69" name="Group 294"/>
            <p:cNvGrpSpPr>
              <a:grpSpLocks/>
            </p:cNvGrpSpPr>
            <p:nvPr/>
          </p:nvGrpSpPr>
          <p:grpSpPr bwMode="auto">
            <a:xfrm>
              <a:off x="6719947" y="3499999"/>
              <a:ext cx="304831" cy="292096"/>
              <a:chOff x="4256" y="2452"/>
              <a:chExt cx="192" cy="184"/>
            </a:xfrm>
          </p:grpSpPr>
          <p:sp>
            <p:nvSpPr>
              <p:cNvPr id="48172" name="AutoShape 290"/>
              <p:cNvSpPr>
                <a:spLocks noChangeArrowheads="1"/>
              </p:cNvSpPr>
              <p:nvPr/>
            </p:nvSpPr>
            <p:spPr bwMode="auto">
              <a:xfrm rot="6300000">
                <a:off x="4304" y="2492"/>
                <a:ext cx="96" cy="192"/>
              </a:xfrm>
              <a:prstGeom prst="moon">
                <a:avLst>
                  <a:gd name="adj" fmla="val 50000"/>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sz="1000" dirty="0">
                  <a:solidFill>
                    <a:srgbClr val="FFFFFF"/>
                  </a:solidFill>
                </a:endParaRPr>
              </a:p>
            </p:txBody>
          </p:sp>
          <p:sp>
            <p:nvSpPr>
              <p:cNvPr id="48173" name="Line 291"/>
              <p:cNvSpPr>
                <a:spLocks noChangeShapeType="1"/>
              </p:cNvSpPr>
              <p:nvPr/>
            </p:nvSpPr>
            <p:spPr bwMode="auto">
              <a:xfrm flipV="1">
                <a:off x="4360" y="2452"/>
                <a:ext cx="28" cy="104"/>
              </a:xfrm>
              <a:prstGeom prst="line">
                <a:avLst/>
              </a:prstGeom>
              <a:noFill/>
              <a:ln w="38100">
                <a:solidFill>
                  <a:schemeClr val="accent1"/>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grpSp>
        <p:grpSp>
          <p:nvGrpSpPr>
            <p:cNvPr id="70" name="Group 295"/>
            <p:cNvGrpSpPr>
              <a:grpSpLocks/>
            </p:cNvGrpSpPr>
            <p:nvPr/>
          </p:nvGrpSpPr>
          <p:grpSpPr bwMode="auto">
            <a:xfrm>
              <a:off x="7170843" y="3563499"/>
              <a:ext cx="304831" cy="292096"/>
              <a:chOff x="4540" y="2492"/>
              <a:chExt cx="192" cy="184"/>
            </a:xfrm>
          </p:grpSpPr>
          <p:sp>
            <p:nvSpPr>
              <p:cNvPr id="48170" name="AutoShape 292"/>
              <p:cNvSpPr>
                <a:spLocks noChangeArrowheads="1"/>
              </p:cNvSpPr>
              <p:nvPr/>
            </p:nvSpPr>
            <p:spPr bwMode="auto">
              <a:xfrm rot="6300000">
                <a:off x="4588" y="2532"/>
                <a:ext cx="96" cy="192"/>
              </a:xfrm>
              <a:prstGeom prst="moon">
                <a:avLst>
                  <a:gd name="adj" fmla="val 50000"/>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sz="1000" dirty="0">
                  <a:solidFill>
                    <a:srgbClr val="FFFFFF"/>
                  </a:solidFill>
                </a:endParaRPr>
              </a:p>
            </p:txBody>
          </p:sp>
          <p:sp>
            <p:nvSpPr>
              <p:cNvPr id="48171" name="Line 293"/>
              <p:cNvSpPr>
                <a:spLocks noChangeShapeType="1"/>
              </p:cNvSpPr>
              <p:nvPr/>
            </p:nvSpPr>
            <p:spPr bwMode="auto">
              <a:xfrm flipV="1">
                <a:off x="4644" y="2492"/>
                <a:ext cx="28" cy="104"/>
              </a:xfrm>
              <a:prstGeom prst="line">
                <a:avLst/>
              </a:prstGeom>
              <a:noFill/>
              <a:ln w="38100">
                <a:solidFill>
                  <a:schemeClr val="accent1"/>
                </a:solidFill>
                <a:round/>
                <a:headEnd/>
                <a:tailEnd/>
              </a:ln>
              <a:extLst>
                <a:ext uri="{909E8E84-426E-40DD-AFC4-6F175D3DCCD1}">
                  <a14:hiddenFill xmlns:a14="http://schemas.microsoft.com/office/drawing/2010/main" xmlns="">
                    <a:noFill/>
                  </a14:hiddenFill>
                </a:ext>
              </a:extLst>
            </p:spPr>
            <p:txBody>
              <a:bodyPr wrap="none" anchor="ctr"/>
              <a:lstStyle/>
              <a:p>
                <a:endParaRPr lang="en-GB" dirty="0"/>
              </a:p>
            </p:txBody>
          </p:sp>
        </p:grpSp>
        <p:sp>
          <p:nvSpPr>
            <p:cNvPr id="64" name="Text Box 296"/>
            <p:cNvSpPr txBox="1">
              <a:spLocks noChangeArrowheads="1"/>
            </p:cNvSpPr>
            <p:nvPr/>
          </p:nvSpPr>
          <p:spPr bwMode="auto">
            <a:xfrm>
              <a:off x="8046183" y="3117850"/>
              <a:ext cx="961292" cy="338138"/>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defRPr/>
              </a:pPr>
              <a:r>
                <a:rPr lang="en-US" sz="1600" dirty="0">
                  <a:solidFill>
                    <a:srgbClr val="000000"/>
                  </a:solidFill>
                  <a:latin typeface="Arial" charset="0"/>
                </a:rPr>
                <a:t>NK cell</a:t>
              </a:r>
            </a:p>
          </p:txBody>
        </p:sp>
        <p:sp>
          <p:nvSpPr>
            <p:cNvPr id="65" name="Text Box 297"/>
            <p:cNvSpPr txBox="1">
              <a:spLocks noChangeArrowheads="1"/>
            </p:cNvSpPr>
            <p:nvPr/>
          </p:nvSpPr>
          <p:spPr bwMode="auto">
            <a:xfrm>
              <a:off x="6242294" y="3394075"/>
              <a:ext cx="646235" cy="338138"/>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defRPr/>
              </a:pPr>
              <a:r>
                <a:rPr lang="en-US" sz="1600" dirty="0">
                  <a:solidFill>
                    <a:srgbClr val="000000"/>
                  </a:solidFill>
                  <a:latin typeface="Arial" charset="0"/>
                </a:rPr>
                <a:t>FcR</a:t>
              </a:r>
            </a:p>
          </p:txBody>
        </p:sp>
        <p:sp>
          <p:nvSpPr>
            <p:cNvPr id="48168" name="Rounded Rectangle 65"/>
            <p:cNvSpPr>
              <a:spLocks noChangeArrowheads="1"/>
            </p:cNvSpPr>
            <p:nvPr/>
          </p:nvSpPr>
          <p:spPr bwMode="auto">
            <a:xfrm>
              <a:off x="5227638" y="3014663"/>
              <a:ext cx="1008062" cy="379412"/>
            </a:xfrm>
            <a:prstGeom prst="roundRect">
              <a:avLst>
                <a:gd name="adj" fmla="val 16667"/>
              </a:avLst>
            </a:prstGeom>
            <a:solidFill>
              <a:srgbClr val="FFFF00"/>
            </a:solidFill>
            <a:ln w="28575">
              <a:solidFill>
                <a:srgbClr val="FFFF99"/>
              </a:solidFill>
              <a:round/>
              <a:headEnd/>
              <a:tailEnd/>
            </a:ln>
          </p:spPr>
          <p:txBody>
            <a:bodyPr wrap="none" anchor="ctr"/>
            <a:lstStyle/>
            <a:p>
              <a:pPr algn="ctr">
                <a:lnSpc>
                  <a:spcPct val="90000"/>
                </a:lnSpc>
                <a:buClr>
                  <a:srgbClr val="FFFFFF"/>
                </a:buClr>
                <a:buSzPct val="100000"/>
                <a:buFont typeface="Times New Roman" pitchFamily="18" charset="0"/>
                <a:buNone/>
              </a:pPr>
              <a:r>
                <a:rPr lang="en-GB" sz="1600" b="1" dirty="0">
                  <a:solidFill>
                    <a:srgbClr val="000000"/>
                  </a:solidFill>
                </a:rPr>
                <a:t>ADCC</a:t>
              </a:r>
              <a:endParaRPr lang="en-GB" sz="1600" dirty="0">
                <a:solidFill>
                  <a:srgbClr val="000000"/>
                </a:solidFill>
                <a:ea typeface="SimSun" pitchFamily="2" charset="-122"/>
              </a:endParaRPr>
            </a:p>
          </p:txBody>
        </p:sp>
        <p:sp>
          <p:nvSpPr>
            <p:cNvPr id="48169" name="Rounded Rectangle 174"/>
            <p:cNvSpPr>
              <a:spLocks noChangeArrowheads="1"/>
            </p:cNvSpPr>
            <p:nvPr/>
          </p:nvSpPr>
          <p:spPr bwMode="auto">
            <a:xfrm>
              <a:off x="4812079" y="5485834"/>
              <a:ext cx="3384000" cy="794316"/>
            </a:xfrm>
            <a:prstGeom prst="roundRect">
              <a:avLst>
                <a:gd name="adj" fmla="val 16667"/>
              </a:avLst>
            </a:prstGeom>
            <a:noFill/>
            <a:ln w="285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a:r>
                <a:rPr lang="cs-CZ" sz="1600" b="1" dirty="0" smtClean="0">
                  <a:solidFill>
                    <a:srgbClr val="FF0000"/>
                  </a:solidFill>
                </a:rPr>
                <a:t>Stabilizace </a:t>
              </a:r>
              <a:r>
                <a:rPr lang="en-GB" sz="1600" b="1" dirty="0" smtClean="0">
                  <a:solidFill>
                    <a:srgbClr val="FF0000"/>
                  </a:solidFill>
                </a:rPr>
                <a:t>HER2 </a:t>
              </a:r>
              <a:r>
                <a:rPr lang="en-GB" sz="1600" b="1" dirty="0" err="1" smtClean="0">
                  <a:solidFill>
                    <a:srgbClr val="FF0000"/>
                  </a:solidFill>
                </a:rPr>
                <a:t>dimer</a:t>
              </a:r>
              <a:r>
                <a:rPr lang="cs-CZ" sz="1600" b="1" dirty="0" smtClean="0">
                  <a:solidFill>
                    <a:srgbClr val="FF0000"/>
                  </a:solidFill>
                </a:rPr>
                <a:t>ů</a:t>
              </a:r>
              <a:r>
                <a:rPr lang="en-GB" sz="1600" b="1" dirty="0" smtClean="0">
                  <a:solidFill>
                    <a:srgbClr val="FF0000"/>
                  </a:solidFill>
                </a:rPr>
                <a:t> a </a:t>
              </a:r>
              <a:r>
                <a:rPr lang="cs-CZ" sz="1600" b="1" dirty="0" smtClean="0">
                  <a:solidFill>
                    <a:srgbClr val="FF0000"/>
                  </a:solidFill>
                </a:rPr>
                <a:t>akumulace receptorů</a:t>
              </a:r>
              <a:endParaRPr lang="en-GB" sz="1600" b="1" dirty="0">
                <a:solidFill>
                  <a:srgbClr val="FF0000"/>
                </a:solidFill>
              </a:endParaRPr>
            </a:p>
          </p:txBody>
        </p:sp>
      </p:grpSp>
      <p:cxnSp>
        <p:nvCxnSpPr>
          <p:cNvPr id="48146" name="Straight Arrow Connector 149"/>
          <p:cNvCxnSpPr>
            <a:cxnSpLocks noChangeShapeType="1"/>
          </p:cNvCxnSpPr>
          <p:nvPr/>
        </p:nvCxnSpPr>
        <p:spPr bwMode="auto">
          <a:xfrm>
            <a:off x="3972659" y="3649613"/>
            <a:ext cx="775188" cy="1587"/>
          </a:xfrm>
          <a:prstGeom prst="straightConnector1">
            <a:avLst/>
          </a:prstGeom>
          <a:noFill/>
          <a:ln w="57150">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151" name="Rectangle 150">
            <a:hlinkClick r:id="rId3" action="ppaction://hlinksldjump"/>
          </p:cNvPr>
          <p:cNvSpPr/>
          <p:nvPr/>
        </p:nvSpPr>
        <p:spPr>
          <a:xfrm>
            <a:off x="8347603" y="855407"/>
            <a:ext cx="338063" cy="38345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3" name="TextBox 152"/>
          <p:cNvSpPr txBox="1"/>
          <p:nvPr/>
        </p:nvSpPr>
        <p:spPr>
          <a:xfrm>
            <a:off x="395536" y="1484784"/>
            <a:ext cx="8352928" cy="1421928"/>
          </a:xfrm>
          <a:prstGeom prst="rect">
            <a:avLst/>
          </a:prstGeom>
          <a:noFill/>
        </p:spPr>
        <p:txBody>
          <a:bodyPr wrap="square" rtlCol="0">
            <a:spAutoFit/>
          </a:bodyPr>
          <a:lstStyle/>
          <a:p>
            <a:pPr marL="342900" indent="-342900" defTabSz="457200">
              <a:lnSpc>
                <a:spcPct val="110000"/>
              </a:lnSpc>
              <a:spcBef>
                <a:spcPct val="20000"/>
              </a:spcBef>
              <a:buClr>
                <a:schemeClr val="tx2"/>
              </a:buClr>
              <a:buFont typeface="Arial"/>
              <a:buChar char="•"/>
            </a:pPr>
            <a:r>
              <a:rPr lang="en-GB" dirty="0" err="1" smtClean="0"/>
              <a:t>Lapatinib</a:t>
            </a:r>
            <a:r>
              <a:rPr lang="cs-CZ" dirty="0" smtClean="0"/>
              <a:t> indukuje akumulaci</a:t>
            </a:r>
            <a:r>
              <a:rPr lang="en-GB" dirty="0" smtClean="0"/>
              <a:t> HER2 </a:t>
            </a:r>
            <a:r>
              <a:rPr lang="cs-CZ" dirty="0" smtClean="0"/>
              <a:t>na povrchu buněk a zvyšuje</a:t>
            </a:r>
            <a:r>
              <a:rPr lang="en-GB" dirty="0" smtClean="0"/>
              <a:t> </a:t>
            </a:r>
            <a:r>
              <a:rPr lang="en-GB" dirty="0" err="1" smtClean="0"/>
              <a:t>trastuzumab</a:t>
            </a:r>
            <a:r>
              <a:rPr lang="cs-CZ" dirty="0" err="1" smtClean="0"/>
              <a:t>em</a:t>
            </a:r>
            <a:r>
              <a:rPr lang="cs-CZ" dirty="0" smtClean="0"/>
              <a:t> zprostředkovanou cytotoxickou reakci</a:t>
            </a:r>
            <a:r>
              <a:rPr lang="en-GB" dirty="0" smtClean="0"/>
              <a:t> </a:t>
            </a:r>
            <a:endParaRPr lang="cs-CZ" dirty="0" smtClean="0"/>
          </a:p>
          <a:p>
            <a:pPr marL="342900" indent="-342900">
              <a:lnSpc>
                <a:spcPct val="110000"/>
              </a:lnSpc>
              <a:spcBef>
                <a:spcPct val="20000"/>
              </a:spcBef>
              <a:buClr>
                <a:schemeClr val="tx2"/>
              </a:buClr>
              <a:buFont typeface="Arial"/>
              <a:buChar char="•"/>
            </a:pPr>
            <a:r>
              <a:rPr lang="en-GB" dirty="0" err="1" smtClean="0"/>
              <a:t>Lapatinib</a:t>
            </a:r>
            <a:r>
              <a:rPr lang="en-GB" dirty="0" smtClean="0"/>
              <a:t> </a:t>
            </a:r>
            <a:r>
              <a:rPr lang="cs-CZ" dirty="0" smtClean="0"/>
              <a:t>inhibuje fosforylaci</a:t>
            </a:r>
            <a:endParaRPr lang="en-GB" dirty="0" smtClean="0">
              <a:solidFill>
                <a:srgbClr val="FF0000"/>
              </a:solidFill>
            </a:endParaRPr>
          </a:p>
          <a:p>
            <a:pPr marL="342900" indent="-342900" defTabSz="457200">
              <a:lnSpc>
                <a:spcPct val="110000"/>
              </a:lnSpc>
              <a:spcBef>
                <a:spcPct val="20000"/>
              </a:spcBef>
              <a:buClr>
                <a:schemeClr val="tx2"/>
              </a:buClr>
              <a:buFont typeface="Arial"/>
              <a:buChar char="•"/>
            </a:pPr>
            <a:endParaRPr lang="en-GB"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cs-CZ" dirty="0" smtClean="0"/>
              <a:t>Studie </a:t>
            </a:r>
            <a:r>
              <a:rPr lang="en-GB" dirty="0" smtClean="0"/>
              <a:t>EGF104900: Design</a:t>
            </a:r>
          </a:p>
        </p:txBody>
      </p:sp>
      <p:sp>
        <p:nvSpPr>
          <p:cNvPr id="27" name="Text Placeholder 26"/>
          <p:cNvSpPr>
            <a:spLocks noGrp="1"/>
          </p:cNvSpPr>
          <p:nvPr>
            <p:ph type="body" sz="quarter" idx="13"/>
          </p:nvPr>
        </p:nvSpPr>
        <p:spPr>
          <a:xfrm>
            <a:off x="457200" y="5949280"/>
            <a:ext cx="8435280" cy="544512"/>
          </a:xfrm>
        </p:spPr>
        <p:txBody>
          <a:bodyPr>
            <a:noAutofit/>
          </a:bodyPr>
          <a:lstStyle/>
          <a:p>
            <a:pPr marL="0"/>
            <a:r>
              <a:rPr lang="en-GB" dirty="0" smtClean="0"/>
              <a:t>FISH = </a:t>
            </a:r>
            <a:r>
              <a:rPr lang="en-GB" dirty="0" err="1" smtClean="0"/>
              <a:t>flun</a:t>
            </a:r>
            <a:r>
              <a:rPr lang="cs-CZ" dirty="0" smtClean="0"/>
              <a:t>oresecence</a:t>
            </a:r>
            <a:r>
              <a:rPr lang="en-GB" dirty="0" smtClean="0"/>
              <a:t> </a:t>
            </a:r>
            <a:r>
              <a:rPr lang="en-GB" i="1" dirty="0" smtClean="0"/>
              <a:t>in situ</a:t>
            </a:r>
            <a:r>
              <a:rPr lang="en-GB" dirty="0" smtClean="0"/>
              <a:t> </a:t>
            </a:r>
            <a:r>
              <a:rPr lang="en-GB" dirty="0" err="1" smtClean="0"/>
              <a:t>hybridi</a:t>
            </a:r>
            <a:r>
              <a:rPr lang="cs-CZ" dirty="0" err="1" smtClean="0"/>
              <a:t>zace</a:t>
            </a:r>
            <a:r>
              <a:rPr lang="en-GB" dirty="0" smtClean="0"/>
              <a:t>; IHC = </a:t>
            </a:r>
            <a:r>
              <a:rPr lang="en-GB" dirty="0" err="1" smtClean="0"/>
              <a:t>imunohistochemie</a:t>
            </a:r>
            <a:r>
              <a:rPr lang="en-GB" dirty="0" smtClean="0"/>
              <a:t>; MBC = </a:t>
            </a:r>
            <a:r>
              <a:rPr lang="en-GB" dirty="0" err="1" smtClean="0"/>
              <a:t>metastatický</a:t>
            </a:r>
            <a:r>
              <a:rPr lang="en-GB" dirty="0" smtClean="0"/>
              <a:t> </a:t>
            </a:r>
            <a:r>
              <a:rPr lang="en-GB" dirty="0" err="1" smtClean="0"/>
              <a:t>karcinom</a:t>
            </a:r>
            <a:r>
              <a:rPr lang="en-GB" dirty="0" smtClean="0"/>
              <a:t> </a:t>
            </a:r>
            <a:r>
              <a:rPr lang="en-GB" dirty="0" err="1" smtClean="0"/>
              <a:t>prsu</a:t>
            </a:r>
            <a:r>
              <a:rPr lang="en-GB" dirty="0" smtClean="0"/>
              <a:t>; RECIST = Response Evaluation Criteria in Solid Tumours. </a:t>
            </a:r>
          </a:p>
          <a:p>
            <a:r>
              <a:rPr lang="en-GB" dirty="0" smtClean="0"/>
              <a:t>Blackwell et al. J </a:t>
            </a:r>
            <a:r>
              <a:rPr lang="en-GB" dirty="0" err="1" smtClean="0"/>
              <a:t>Clin</a:t>
            </a:r>
            <a:r>
              <a:rPr lang="en-GB" dirty="0" smtClean="0"/>
              <a:t> </a:t>
            </a:r>
            <a:r>
              <a:rPr lang="en-GB" dirty="0" err="1" smtClean="0"/>
              <a:t>Oncol</a:t>
            </a:r>
            <a:r>
              <a:rPr lang="en-GB" dirty="0" smtClean="0"/>
              <a:t>. 2010;28:1124–1130.</a:t>
            </a:r>
          </a:p>
          <a:p>
            <a:endParaRPr lang="en-GB" dirty="0"/>
          </a:p>
        </p:txBody>
      </p:sp>
      <p:sp>
        <p:nvSpPr>
          <p:cNvPr id="23" name="Content Placeholder 22"/>
          <p:cNvSpPr>
            <a:spLocks noGrp="1"/>
          </p:cNvSpPr>
          <p:nvPr>
            <p:ph type="body" sz="quarter" idx="14"/>
          </p:nvPr>
        </p:nvSpPr>
        <p:spPr>
          <a:xfrm>
            <a:off x="457200" y="6601792"/>
            <a:ext cx="4114800" cy="365125"/>
          </a:xfrm>
        </p:spPr>
        <p:txBody>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p:txBody>
      </p:sp>
      <p:sp>
        <p:nvSpPr>
          <p:cNvPr id="19" name="Rectangle 18">
            <a:hlinkClick r:id="" action="ppaction://noaction"/>
          </p:cNvPr>
          <p:cNvSpPr/>
          <p:nvPr/>
        </p:nvSpPr>
        <p:spPr>
          <a:xfrm>
            <a:off x="8347603" y="855407"/>
            <a:ext cx="338063" cy="38345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 name="Group 56"/>
          <p:cNvGrpSpPr/>
          <p:nvPr/>
        </p:nvGrpSpPr>
        <p:grpSpPr>
          <a:xfrm>
            <a:off x="217962" y="1268759"/>
            <a:ext cx="8642514" cy="3603303"/>
            <a:chOff x="152400" y="1340768"/>
            <a:chExt cx="8708076" cy="3603303"/>
          </a:xfrm>
        </p:grpSpPr>
        <p:grpSp>
          <p:nvGrpSpPr>
            <p:cNvPr id="3" name="Group 55"/>
            <p:cNvGrpSpPr/>
            <p:nvPr/>
          </p:nvGrpSpPr>
          <p:grpSpPr>
            <a:xfrm>
              <a:off x="152400" y="1340768"/>
              <a:ext cx="8708076" cy="3252440"/>
              <a:chOff x="152400" y="1340768"/>
              <a:chExt cx="8708076" cy="3252440"/>
            </a:xfrm>
          </p:grpSpPr>
          <p:sp>
            <p:nvSpPr>
              <p:cNvPr id="31" name="Rounded Rectangle 30"/>
              <p:cNvSpPr/>
              <p:nvPr/>
            </p:nvSpPr>
            <p:spPr>
              <a:xfrm>
                <a:off x="6408624" y="2017186"/>
                <a:ext cx="2451852" cy="1664315"/>
              </a:xfrm>
              <a:prstGeom prst="roundRect">
                <a:avLst>
                  <a:gd name="adj" fmla="val 0"/>
                </a:avLst>
              </a:prstGeom>
              <a:solidFill>
                <a:schemeClr val="bg1">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72000" anchor="ctr"/>
              <a:lstStyle/>
              <a:p>
                <a:pPr>
                  <a:lnSpc>
                    <a:spcPct val="110000"/>
                  </a:lnSpc>
                  <a:defRPr/>
                </a:pPr>
                <a:r>
                  <a:rPr lang="en-GB" sz="1600" b="1" dirty="0" err="1" smtClean="0">
                    <a:solidFill>
                      <a:schemeClr val="tx1">
                        <a:lumMod val="50000"/>
                      </a:schemeClr>
                    </a:solidFill>
                  </a:rPr>
                  <a:t>Primární</a:t>
                </a:r>
                <a:r>
                  <a:rPr lang="en-GB" sz="1600" b="1" dirty="0" smtClean="0">
                    <a:solidFill>
                      <a:schemeClr val="tx1">
                        <a:lumMod val="50000"/>
                      </a:schemeClr>
                    </a:solidFill>
                  </a:rPr>
                  <a:t> </a:t>
                </a:r>
                <a:r>
                  <a:rPr lang="en-GB" sz="1600" b="1" dirty="0" err="1" smtClean="0">
                    <a:solidFill>
                      <a:schemeClr val="tx1">
                        <a:lumMod val="50000"/>
                      </a:schemeClr>
                    </a:solidFill>
                  </a:rPr>
                  <a:t>cíl</a:t>
                </a:r>
                <a:r>
                  <a:rPr lang="en-GB" sz="1600" b="1" dirty="0" smtClean="0">
                    <a:solidFill>
                      <a:schemeClr val="tx1">
                        <a:lumMod val="50000"/>
                      </a:schemeClr>
                    </a:solidFill>
                  </a:rPr>
                  <a:t>:</a:t>
                </a:r>
                <a:endParaRPr lang="en-GB" sz="1600" b="1" dirty="0">
                  <a:solidFill>
                    <a:schemeClr val="tx1">
                      <a:lumMod val="50000"/>
                    </a:schemeClr>
                  </a:solidFill>
                </a:endParaRPr>
              </a:p>
              <a:p>
                <a:pPr marL="144000" indent="-144000">
                  <a:lnSpc>
                    <a:spcPct val="110000"/>
                  </a:lnSpc>
                  <a:buFont typeface="Arial" pitchFamily="34" charset="0"/>
                  <a:buChar char="•"/>
                  <a:defRPr/>
                </a:pPr>
                <a:r>
                  <a:rPr lang="en-GB" sz="1400" dirty="0" err="1" smtClean="0">
                    <a:solidFill>
                      <a:schemeClr val="tx1">
                        <a:lumMod val="50000"/>
                      </a:schemeClr>
                    </a:solidFill>
                  </a:rPr>
                  <a:t>Přežití</a:t>
                </a:r>
                <a:r>
                  <a:rPr lang="en-GB" sz="1400" dirty="0" smtClean="0">
                    <a:solidFill>
                      <a:schemeClr val="tx1">
                        <a:lumMod val="50000"/>
                      </a:schemeClr>
                    </a:solidFill>
                  </a:rPr>
                  <a:t> </a:t>
                </a:r>
                <a:r>
                  <a:rPr lang="en-GB" sz="1400" dirty="0" err="1" smtClean="0">
                    <a:solidFill>
                      <a:schemeClr val="tx1">
                        <a:lumMod val="50000"/>
                      </a:schemeClr>
                    </a:solidFill>
                  </a:rPr>
                  <a:t>bez</a:t>
                </a:r>
                <a:r>
                  <a:rPr lang="en-GB" sz="1400" dirty="0" smtClean="0">
                    <a:solidFill>
                      <a:schemeClr val="tx1">
                        <a:lumMod val="50000"/>
                      </a:schemeClr>
                    </a:solidFill>
                  </a:rPr>
                  <a:t> </a:t>
                </a:r>
                <a:r>
                  <a:rPr lang="en-GB" sz="1400" dirty="0" err="1" smtClean="0">
                    <a:solidFill>
                      <a:schemeClr val="tx1">
                        <a:lumMod val="50000"/>
                      </a:schemeClr>
                    </a:solidFill>
                  </a:rPr>
                  <a:t>progrese</a:t>
                </a:r>
                <a:r>
                  <a:rPr lang="en-GB" sz="1400" dirty="0" smtClean="0">
                    <a:solidFill>
                      <a:schemeClr val="tx1">
                        <a:lumMod val="50000"/>
                      </a:schemeClr>
                    </a:solidFill>
                  </a:rPr>
                  <a:t> </a:t>
                </a:r>
                <a:endParaRPr lang="en-GB" sz="1400" dirty="0">
                  <a:solidFill>
                    <a:schemeClr val="tx1">
                      <a:lumMod val="50000"/>
                    </a:schemeClr>
                  </a:solidFill>
                </a:endParaRPr>
              </a:p>
              <a:p>
                <a:pPr>
                  <a:lnSpc>
                    <a:spcPct val="110000"/>
                  </a:lnSpc>
                  <a:defRPr/>
                </a:pPr>
                <a:r>
                  <a:rPr lang="en-GB" sz="1600" b="1" dirty="0" err="1" smtClean="0">
                    <a:solidFill>
                      <a:schemeClr val="tx1">
                        <a:lumMod val="50000"/>
                      </a:schemeClr>
                    </a:solidFill>
                  </a:rPr>
                  <a:t>Sekundární</a:t>
                </a:r>
                <a:r>
                  <a:rPr lang="en-GB" sz="1600" b="1" dirty="0" smtClean="0">
                    <a:solidFill>
                      <a:schemeClr val="tx1">
                        <a:lumMod val="50000"/>
                      </a:schemeClr>
                    </a:solidFill>
                  </a:rPr>
                  <a:t> </a:t>
                </a:r>
                <a:r>
                  <a:rPr lang="en-GB" sz="1600" b="1" dirty="0" err="1" smtClean="0">
                    <a:solidFill>
                      <a:schemeClr val="tx1">
                        <a:lumMod val="50000"/>
                      </a:schemeClr>
                    </a:solidFill>
                  </a:rPr>
                  <a:t>cíle</a:t>
                </a:r>
                <a:r>
                  <a:rPr lang="en-GB" sz="1600" b="1" dirty="0" smtClean="0">
                    <a:solidFill>
                      <a:schemeClr val="tx1">
                        <a:lumMod val="50000"/>
                      </a:schemeClr>
                    </a:solidFill>
                  </a:rPr>
                  <a:t>:</a:t>
                </a:r>
                <a:endParaRPr lang="en-GB" sz="1600" b="1" dirty="0">
                  <a:solidFill>
                    <a:schemeClr val="tx1">
                      <a:lumMod val="50000"/>
                    </a:schemeClr>
                  </a:solidFill>
                </a:endParaRPr>
              </a:p>
              <a:p>
                <a:pPr marL="144000" indent="-144000" algn="just">
                  <a:lnSpc>
                    <a:spcPct val="110000"/>
                  </a:lnSpc>
                  <a:buFont typeface="Arial" pitchFamily="34" charset="0"/>
                  <a:buChar char="•"/>
                  <a:defRPr/>
                </a:pPr>
                <a:r>
                  <a:rPr lang="en-GB" sz="1400" dirty="0" err="1" smtClean="0">
                    <a:solidFill>
                      <a:schemeClr val="tx1">
                        <a:lumMod val="50000"/>
                      </a:schemeClr>
                    </a:solidFill>
                  </a:rPr>
                  <a:t>Celkové</a:t>
                </a:r>
                <a:r>
                  <a:rPr lang="en-GB" sz="1400" dirty="0" smtClean="0">
                    <a:solidFill>
                      <a:schemeClr val="tx1">
                        <a:lumMod val="50000"/>
                      </a:schemeClr>
                    </a:solidFill>
                  </a:rPr>
                  <a:t> </a:t>
                </a:r>
                <a:r>
                  <a:rPr lang="en-GB" sz="1400" dirty="0" err="1" smtClean="0">
                    <a:solidFill>
                      <a:schemeClr val="tx1">
                        <a:lumMod val="50000"/>
                      </a:schemeClr>
                    </a:solidFill>
                  </a:rPr>
                  <a:t>přežití</a:t>
                </a:r>
                <a:r>
                  <a:rPr lang="en-GB" sz="1400" dirty="0" smtClean="0">
                    <a:solidFill>
                      <a:schemeClr val="tx1">
                        <a:lumMod val="50000"/>
                      </a:schemeClr>
                    </a:solidFill>
                  </a:rPr>
                  <a:t> </a:t>
                </a:r>
                <a:endParaRPr lang="en-GB" sz="1400" dirty="0">
                  <a:solidFill>
                    <a:schemeClr val="tx1">
                      <a:lumMod val="50000"/>
                    </a:schemeClr>
                  </a:solidFill>
                </a:endParaRPr>
              </a:p>
              <a:p>
                <a:pPr marL="144000" indent="-144000" algn="just">
                  <a:lnSpc>
                    <a:spcPct val="110000"/>
                  </a:lnSpc>
                  <a:buFont typeface="Arial" pitchFamily="34" charset="0"/>
                  <a:buChar char="•"/>
                  <a:defRPr/>
                </a:pPr>
                <a:r>
                  <a:rPr lang="en-GB" sz="1400" dirty="0" err="1" smtClean="0">
                    <a:solidFill>
                      <a:schemeClr val="tx1">
                        <a:lumMod val="50000"/>
                      </a:schemeClr>
                    </a:solidFill>
                  </a:rPr>
                  <a:t>Celková</a:t>
                </a:r>
                <a:r>
                  <a:rPr lang="en-GB" sz="1400" dirty="0" smtClean="0">
                    <a:solidFill>
                      <a:schemeClr val="tx1">
                        <a:lumMod val="50000"/>
                      </a:schemeClr>
                    </a:solidFill>
                  </a:rPr>
                  <a:t> </a:t>
                </a:r>
                <a:r>
                  <a:rPr lang="en-GB" sz="1400" dirty="0" err="1" smtClean="0">
                    <a:solidFill>
                      <a:schemeClr val="tx1">
                        <a:lumMod val="50000"/>
                      </a:schemeClr>
                    </a:solidFill>
                  </a:rPr>
                  <a:t>odpověď</a:t>
                </a:r>
                <a:r>
                  <a:rPr lang="en-GB" sz="1400" dirty="0" smtClean="0">
                    <a:solidFill>
                      <a:schemeClr val="tx1">
                        <a:lumMod val="50000"/>
                      </a:schemeClr>
                    </a:solidFill>
                  </a:rPr>
                  <a:t> </a:t>
                </a:r>
                <a:r>
                  <a:rPr lang="en-GB" sz="1400" dirty="0" err="1" smtClean="0">
                    <a:solidFill>
                      <a:schemeClr val="tx1">
                        <a:lumMod val="50000"/>
                      </a:schemeClr>
                    </a:solidFill>
                  </a:rPr>
                  <a:t>na</a:t>
                </a:r>
                <a:r>
                  <a:rPr lang="en-GB" sz="1400" dirty="0" smtClean="0">
                    <a:solidFill>
                      <a:schemeClr val="tx1">
                        <a:lumMod val="50000"/>
                      </a:schemeClr>
                    </a:solidFill>
                  </a:rPr>
                  <a:t> </a:t>
                </a:r>
                <a:r>
                  <a:rPr lang="en-GB" sz="1400" dirty="0" err="1" smtClean="0">
                    <a:solidFill>
                      <a:schemeClr val="tx1">
                        <a:lumMod val="50000"/>
                      </a:schemeClr>
                    </a:solidFill>
                  </a:rPr>
                  <a:t>léčbu</a:t>
                </a:r>
                <a:r>
                  <a:rPr lang="en-GB" sz="1400" dirty="0" smtClean="0">
                    <a:solidFill>
                      <a:schemeClr val="tx1">
                        <a:lumMod val="50000"/>
                      </a:schemeClr>
                    </a:solidFill>
                  </a:rPr>
                  <a:t> </a:t>
                </a:r>
                <a:endParaRPr lang="en-GB" sz="1400" dirty="0">
                  <a:solidFill>
                    <a:schemeClr val="tx1">
                      <a:lumMod val="50000"/>
                    </a:schemeClr>
                  </a:solidFill>
                </a:endParaRPr>
              </a:p>
              <a:p>
                <a:pPr marL="144000" indent="-144000" algn="just">
                  <a:lnSpc>
                    <a:spcPct val="110000"/>
                  </a:lnSpc>
                  <a:buFont typeface="Arial" pitchFamily="34" charset="0"/>
                  <a:buChar char="•"/>
                  <a:defRPr/>
                </a:pPr>
                <a:r>
                  <a:rPr lang="en-GB" sz="1400" dirty="0" err="1" smtClean="0">
                    <a:solidFill>
                      <a:schemeClr val="tx1">
                        <a:lumMod val="50000"/>
                      </a:schemeClr>
                    </a:solidFill>
                  </a:rPr>
                  <a:t>Klinický</a:t>
                </a:r>
                <a:r>
                  <a:rPr lang="en-GB" sz="1400" dirty="0" smtClean="0">
                    <a:solidFill>
                      <a:schemeClr val="tx1">
                        <a:lumMod val="50000"/>
                      </a:schemeClr>
                    </a:solidFill>
                  </a:rPr>
                  <a:t> benefit</a:t>
                </a:r>
                <a:endParaRPr lang="en-GB" sz="1400" dirty="0">
                  <a:solidFill>
                    <a:schemeClr val="tx1">
                      <a:lumMod val="50000"/>
                    </a:schemeClr>
                  </a:solidFill>
                </a:endParaRPr>
              </a:p>
            </p:txBody>
          </p:sp>
          <p:grpSp>
            <p:nvGrpSpPr>
              <p:cNvPr id="4" name="Group 54"/>
              <p:cNvGrpSpPr/>
              <p:nvPr/>
            </p:nvGrpSpPr>
            <p:grpSpPr>
              <a:xfrm>
                <a:off x="152400" y="1340768"/>
                <a:ext cx="6255728" cy="3252440"/>
                <a:chOff x="152400" y="1340768"/>
                <a:chExt cx="6255728" cy="3252440"/>
              </a:xfrm>
            </p:grpSpPr>
            <p:cxnSp>
              <p:nvCxnSpPr>
                <p:cNvPr id="34" name="Elbow Connector 33"/>
                <p:cNvCxnSpPr/>
                <p:nvPr/>
              </p:nvCxnSpPr>
              <p:spPr>
                <a:xfrm flipV="1">
                  <a:off x="5908431" y="2848848"/>
                  <a:ext cx="499697" cy="985838"/>
                </a:xfrm>
                <a:prstGeom prst="bentConnector3">
                  <a:avLst>
                    <a:gd name="adj1" fmla="val 50000"/>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1" name="Text Box 8"/>
                <p:cNvSpPr txBox="1">
                  <a:spLocks noChangeArrowheads="1"/>
                </p:cNvSpPr>
                <p:nvPr/>
              </p:nvSpPr>
              <p:spPr bwMode="auto">
                <a:xfrm>
                  <a:off x="3730665" y="2343204"/>
                  <a:ext cx="2281495" cy="701731"/>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lnSpc>
                      <a:spcPct val="110000"/>
                    </a:lnSpc>
                    <a:spcBef>
                      <a:spcPct val="50000"/>
                    </a:spcBef>
                  </a:pPr>
                  <a:r>
                    <a:rPr lang="en-GB" sz="1200" b="1" dirty="0">
                      <a:solidFill>
                        <a:srgbClr val="FF0000"/>
                      </a:solidFill>
                      <a:latin typeface="+mn-lt"/>
                      <a:ea typeface="+mn-ea"/>
                    </a:rPr>
                    <a:t>Crossover </a:t>
                  </a:r>
                  <a:r>
                    <a:rPr lang="cs-CZ" sz="1200" b="1" dirty="0" smtClean="0">
                      <a:solidFill>
                        <a:srgbClr val="FF0000"/>
                      </a:solidFill>
                      <a:latin typeface="+mn-lt"/>
                      <a:ea typeface="+mn-ea"/>
                    </a:rPr>
                    <a:t>povolen</a:t>
                  </a:r>
                  <a:r>
                    <a:rPr lang="en-GB" sz="1200" b="1" dirty="0" smtClean="0">
                      <a:solidFill>
                        <a:srgbClr val="FF0000"/>
                      </a:solidFill>
                      <a:latin typeface="+mn-lt"/>
                      <a:ea typeface="+mn-ea"/>
                    </a:rPr>
                    <a:t> </a:t>
                  </a:r>
                  <a:r>
                    <a:rPr lang="cs-CZ" sz="1200" b="1" dirty="0" smtClean="0">
                      <a:latin typeface="+mn-lt"/>
                      <a:ea typeface="+mn-ea"/>
                    </a:rPr>
                    <a:t>na</a:t>
                  </a:r>
                  <a:r>
                    <a:rPr lang="en-GB" sz="1200" b="1" dirty="0" smtClean="0">
                      <a:latin typeface="+mn-lt"/>
                      <a:ea typeface="+mn-ea"/>
                    </a:rPr>
                    <a:t> </a:t>
                  </a:r>
                  <a:r>
                    <a:rPr lang="en-GB" sz="1200" b="1" dirty="0">
                      <a:latin typeface="+mn-lt"/>
                      <a:ea typeface="+mn-ea"/>
                    </a:rPr>
                    <a:t>lapatinib + </a:t>
                  </a:r>
                  <a:r>
                    <a:rPr lang="en-GB" sz="1200" b="1" dirty="0" err="1" smtClean="0">
                      <a:latin typeface="+mn-lt"/>
                      <a:ea typeface="+mn-ea"/>
                    </a:rPr>
                    <a:t>trastuzumab</a:t>
                  </a:r>
                  <a:r>
                    <a:rPr lang="cs-CZ" sz="1200" b="1" dirty="0" smtClean="0">
                      <a:latin typeface="+mn-lt"/>
                      <a:ea typeface="+mn-ea"/>
                    </a:rPr>
                    <a:t>, jestliže</a:t>
                  </a:r>
                  <a:r>
                    <a:rPr lang="en-GB" sz="1200" b="1" dirty="0" smtClean="0">
                      <a:latin typeface="+mn-lt"/>
                      <a:ea typeface="+mn-ea"/>
                    </a:rPr>
                    <a:t> </a:t>
                  </a:r>
                  <a:r>
                    <a:rPr lang="cs-CZ" sz="1200" b="1" dirty="0" smtClean="0">
                      <a:latin typeface="+mn-lt"/>
                      <a:ea typeface="+mn-ea"/>
                    </a:rPr>
                    <a:t>došlo           k </a:t>
                  </a:r>
                  <a:r>
                    <a:rPr lang="en-GB" sz="1200" b="1" dirty="0" err="1" smtClean="0">
                      <a:latin typeface="+mn-lt"/>
                      <a:ea typeface="+mn-ea"/>
                    </a:rPr>
                    <a:t>progres</a:t>
                  </a:r>
                  <a:r>
                    <a:rPr lang="cs-CZ" sz="1200" b="1" dirty="0" smtClean="0">
                      <a:latin typeface="+mn-lt"/>
                      <a:ea typeface="+mn-ea"/>
                    </a:rPr>
                    <a:t>i déle než po</a:t>
                  </a:r>
                  <a:r>
                    <a:rPr lang="en-GB" sz="1200" b="1" dirty="0" smtClean="0">
                      <a:latin typeface="+mn-lt"/>
                      <a:ea typeface="+mn-ea"/>
                    </a:rPr>
                    <a:t> </a:t>
                  </a:r>
                  <a:r>
                    <a:rPr lang="en-GB" sz="1200" b="1" dirty="0">
                      <a:latin typeface="+mn-lt"/>
                      <a:ea typeface="+mn-ea"/>
                    </a:rPr>
                    <a:t>4 </a:t>
                  </a:r>
                  <a:r>
                    <a:rPr lang="cs-CZ" sz="1200" b="1" dirty="0" smtClean="0">
                      <a:latin typeface="+mn-lt"/>
                      <a:ea typeface="+mn-ea"/>
                    </a:rPr>
                    <a:t>týdnech</a:t>
                  </a:r>
                  <a:endParaRPr lang="en-GB" sz="1200" b="1" dirty="0">
                    <a:latin typeface="+mn-lt"/>
                    <a:ea typeface="+mn-ea"/>
                  </a:endParaRPr>
                </a:p>
              </p:txBody>
            </p:sp>
            <p:cxnSp>
              <p:nvCxnSpPr>
                <p:cNvPr id="43" name="Straight Arrow Connector 42"/>
                <p:cNvCxnSpPr/>
                <p:nvPr/>
              </p:nvCxnSpPr>
              <p:spPr>
                <a:xfrm>
                  <a:off x="4871413" y="3068962"/>
                  <a:ext cx="0" cy="360039"/>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0" idx="2"/>
                  <a:endCxn id="41" idx="0"/>
                </p:cNvCxnSpPr>
                <p:nvPr/>
              </p:nvCxnSpPr>
              <p:spPr>
                <a:xfrm>
                  <a:off x="4871413" y="2204863"/>
                  <a:ext cx="0" cy="138341"/>
                </a:xfrm>
                <a:prstGeom prst="straightConnector1">
                  <a:avLst/>
                </a:prstGeom>
                <a:ln w="28575">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33" name="Elbow Connector 32"/>
                <p:cNvCxnSpPr/>
                <p:nvPr/>
              </p:nvCxnSpPr>
              <p:spPr>
                <a:xfrm>
                  <a:off x="5908431" y="1789986"/>
                  <a:ext cx="499697" cy="1058862"/>
                </a:xfrm>
                <a:prstGeom prst="bentConnector3">
                  <a:avLst>
                    <a:gd name="adj1" fmla="val 50000"/>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3730665" y="1340768"/>
                  <a:ext cx="2281495" cy="864095"/>
                </a:xfrm>
                <a:prstGeom prst="roundRect">
                  <a:avLst>
                    <a:gd name="adj" fmla="val 0"/>
                  </a:avLst>
                </a:prstGeom>
                <a:solidFill>
                  <a:schemeClr val="tx2"/>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GB" sz="1600" b="1" dirty="0" err="1">
                      <a:solidFill>
                        <a:schemeClr val="tx1"/>
                      </a:solidFill>
                    </a:rPr>
                    <a:t>Lapatinib</a:t>
                  </a:r>
                  <a:r>
                    <a:rPr lang="en-GB" sz="1600" b="1" dirty="0">
                      <a:solidFill>
                        <a:schemeClr val="tx1"/>
                      </a:solidFill>
                    </a:rPr>
                    <a:t> </a:t>
                  </a:r>
                  <a:r>
                    <a:rPr lang="en-GB" sz="1600" b="1" dirty="0" smtClean="0">
                      <a:solidFill>
                        <a:schemeClr val="tx1"/>
                      </a:solidFill>
                    </a:rPr>
                    <a:t>(</a:t>
                  </a:r>
                  <a:r>
                    <a:rPr lang="cs-CZ" sz="1600" b="1" dirty="0" smtClean="0">
                      <a:solidFill>
                        <a:schemeClr val="tx1"/>
                      </a:solidFill>
                    </a:rPr>
                    <a:t>perorálně</a:t>
                  </a:r>
                  <a:r>
                    <a:rPr lang="en-GB" sz="1600" b="1" dirty="0" smtClean="0">
                      <a:solidFill>
                        <a:schemeClr val="tx1"/>
                      </a:solidFill>
                    </a:rPr>
                    <a:t>) </a:t>
                  </a:r>
                  <a:r>
                    <a:rPr lang="en-GB" sz="1600" b="1" dirty="0">
                      <a:solidFill>
                        <a:schemeClr val="tx1"/>
                      </a:solidFill>
                    </a:rPr>
                    <a:t>1500 </a:t>
                  </a:r>
                  <a:r>
                    <a:rPr lang="en-GB" sz="1600" b="1" dirty="0" smtClean="0">
                      <a:solidFill>
                        <a:schemeClr val="tx1"/>
                      </a:solidFill>
                    </a:rPr>
                    <a:t>mg 1xD</a:t>
                  </a:r>
                  <a:endParaRPr lang="en-GB" sz="1600" b="1" dirty="0">
                    <a:solidFill>
                      <a:schemeClr val="tx1"/>
                    </a:solidFill>
                  </a:endParaRPr>
                </a:p>
                <a:p>
                  <a:pPr algn="ctr">
                    <a:defRPr/>
                  </a:pPr>
                  <a:r>
                    <a:rPr lang="en-GB" sz="1600" b="1" dirty="0">
                      <a:solidFill>
                        <a:schemeClr val="tx1"/>
                      </a:solidFill>
                    </a:rPr>
                    <a:t>(n=148)</a:t>
                  </a:r>
                </a:p>
              </p:txBody>
            </p:sp>
            <p:sp>
              <p:nvSpPr>
                <p:cNvPr id="32" name="Rounded Rectangle 31"/>
                <p:cNvSpPr/>
                <p:nvPr/>
              </p:nvSpPr>
              <p:spPr>
                <a:xfrm>
                  <a:off x="152400" y="1538596"/>
                  <a:ext cx="2410558" cy="2898516"/>
                </a:xfrm>
                <a:prstGeom prst="roundRect">
                  <a:avLst>
                    <a:gd name="adj" fmla="val 2573"/>
                  </a:avLst>
                </a:prstGeom>
                <a:solidFill>
                  <a:schemeClr val="bg2">
                    <a:lumMod val="75000"/>
                  </a:schemeClr>
                </a:solidFill>
                <a:ln>
                  <a:solidFill>
                    <a:schemeClr val="bg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a:buFont typeface="Arial" pitchFamily="34" charset="0"/>
                    <a:buChar char="•"/>
                    <a:defRPr/>
                  </a:pPr>
                  <a:r>
                    <a:rPr lang="en-GB" sz="1600" b="1" dirty="0">
                      <a:solidFill>
                        <a:schemeClr val="tx1">
                          <a:lumMod val="50000"/>
                        </a:schemeClr>
                      </a:solidFill>
                    </a:rPr>
                    <a:t>HER2 (FISH+/IHC3+) </a:t>
                  </a:r>
                  <a:r>
                    <a:rPr lang="en-GB" sz="1600" b="1" dirty="0" err="1" smtClean="0">
                      <a:solidFill>
                        <a:schemeClr val="tx1">
                          <a:lumMod val="50000"/>
                        </a:schemeClr>
                      </a:solidFill>
                    </a:rPr>
                    <a:t>metastatický</a:t>
                  </a:r>
                  <a:r>
                    <a:rPr lang="en-GB" sz="1600" b="1" dirty="0" smtClean="0">
                      <a:solidFill>
                        <a:schemeClr val="tx1">
                          <a:lumMod val="50000"/>
                        </a:schemeClr>
                      </a:solidFill>
                    </a:rPr>
                    <a:t> </a:t>
                  </a:r>
                  <a:r>
                    <a:rPr lang="en-GB" sz="1600" b="1" dirty="0" err="1" smtClean="0">
                      <a:solidFill>
                        <a:schemeClr val="tx1">
                          <a:lumMod val="50000"/>
                        </a:schemeClr>
                      </a:solidFill>
                    </a:rPr>
                    <a:t>karcinom</a:t>
                  </a:r>
                  <a:r>
                    <a:rPr lang="en-GB" sz="1600" b="1" dirty="0" smtClean="0">
                      <a:solidFill>
                        <a:schemeClr val="tx1">
                          <a:lumMod val="50000"/>
                        </a:schemeClr>
                      </a:solidFill>
                    </a:rPr>
                    <a:t> </a:t>
                  </a:r>
                  <a:r>
                    <a:rPr lang="en-GB" sz="1600" b="1" dirty="0" err="1" smtClean="0">
                      <a:solidFill>
                        <a:schemeClr val="tx1">
                          <a:lumMod val="50000"/>
                        </a:schemeClr>
                      </a:solidFill>
                    </a:rPr>
                    <a:t>prsu</a:t>
                  </a:r>
                  <a:endParaRPr lang="en-GB" sz="1600" b="1" dirty="0">
                    <a:solidFill>
                      <a:schemeClr val="tx1">
                        <a:lumMod val="50000"/>
                      </a:schemeClr>
                    </a:solidFill>
                  </a:endParaRPr>
                </a:p>
                <a:p>
                  <a:pPr marL="171450" indent="-171450">
                    <a:buFont typeface="Arial" pitchFamily="34" charset="0"/>
                    <a:buChar char="•"/>
                    <a:defRPr/>
                  </a:pPr>
                  <a:r>
                    <a:rPr lang="en-GB" sz="1600" b="1" dirty="0" err="1" smtClean="0">
                      <a:solidFill>
                        <a:schemeClr val="tx1">
                          <a:lumMod val="50000"/>
                        </a:schemeClr>
                      </a:solidFill>
                    </a:rPr>
                    <a:t>Progrese</a:t>
                  </a:r>
                  <a:r>
                    <a:rPr lang="cs-CZ" sz="1600" b="1" dirty="0" smtClean="0">
                      <a:solidFill>
                        <a:schemeClr val="tx1">
                          <a:lumMod val="50000"/>
                        </a:schemeClr>
                      </a:solidFill>
                    </a:rPr>
                    <a:t> po </a:t>
                  </a:r>
                  <a:endParaRPr lang="en-GB" sz="1600" b="1" dirty="0">
                    <a:solidFill>
                      <a:schemeClr val="tx1">
                        <a:lumMod val="50000"/>
                      </a:schemeClr>
                    </a:solidFill>
                  </a:endParaRPr>
                </a:p>
                <a:p>
                  <a:pPr marL="360000" lvl="1" indent="-171450">
                    <a:buFont typeface="Arial" pitchFamily="34" charset="0"/>
                    <a:buChar char="–"/>
                    <a:defRPr/>
                  </a:pPr>
                  <a:r>
                    <a:rPr lang="cs-CZ" sz="1600" b="1" dirty="0" smtClean="0">
                      <a:solidFill>
                        <a:schemeClr val="tx1">
                          <a:lumMod val="50000"/>
                        </a:schemeClr>
                      </a:solidFill>
                    </a:rPr>
                    <a:t>a</a:t>
                  </a:r>
                  <a:r>
                    <a:rPr lang="en-GB" sz="1600" b="1" dirty="0" err="1" smtClean="0">
                      <a:solidFill>
                        <a:schemeClr val="tx1">
                          <a:lumMod val="50000"/>
                        </a:schemeClr>
                      </a:solidFill>
                    </a:rPr>
                    <a:t>ntracy</a:t>
                  </a:r>
                  <a:r>
                    <a:rPr lang="cs-CZ" sz="1600" b="1" dirty="0" smtClean="0">
                      <a:solidFill>
                        <a:schemeClr val="tx1">
                          <a:lumMod val="50000"/>
                        </a:schemeClr>
                      </a:solidFill>
                    </a:rPr>
                    <a:t>klinech</a:t>
                  </a:r>
                  <a:endParaRPr lang="en-GB" sz="1600" b="1" dirty="0">
                    <a:solidFill>
                      <a:schemeClr val="tx1">
                        <a:lumMod val="50000"/>
                      </a:schemeClr>
                    </a:solidFill>
                  </a:endParaRPr>
                </a:p>
                <a:p>
                  <a:pPr marL="360000" lvl="1" indent="-171450">
                    <a:buFont typeface="Arial" pitchFamily="34" charset="0"/>
                    <a:buChar char="–"/>
                    <a:defRPr/>
                  </a:pPr>
                  <a:r>
                    <a:rPr lang="cs-CZ" sz="1600" b="1" dirty="0" smtClean="0">
                      <a:solidFill>
                        <a:schemeClr val="tx1">
                          <a:lumMod val="50000"/>
                        </a:schemeClr>
                      </a:solidFill>
                    </a:rPr>
                    <a:t>t</a:t>
                  </a:r>
                  <a:r>
                    <a:rPr lang="en-GB" sz="1600" b="1" dirty="0" err="1" smtClean="0">
                      <a:solidFill>
                        <a:schemeClr val="tx1">
                          <a:lumMod val="50000"/>
                        </a:schemeClr>
                      </a:solidFill>
                    </a:rPr>
                    <a:t>axane</a:t>
                  </a:r>
                  <a:r>
                    <a:rPr lang="cs-CZ" sz="1600" b="1" dirty="0" smtClean="0">
                      <a:solidFill>
                        <a:schemeClr val="tx1">
                          <a:lumMod val="50000"/>
                        </a:schemeClr>
                      </a:solidFill>
                    </a:rPr>
                    <a:t>ch</a:t>
                  </a:r>
                  <a:endParaRPr lang="en-GB" sz="1600" b="1" dirty="0">
                    <a:solidFill>
                      <a:schemeClr val="tx1">
                        <a:lumMod val="50000"/>
                      </a:schemeClr>
                    </a:solidFill>
                  </a:endParaRPr>
                </a:p>
                <a:p>
                  <a:pPr marL="360000" lvl="1" indent="-171450">
                    <a:buFont typeface="Arial" pitchFamily="34" charset="0"/>
                    <a:buChar char="–"/>
                    <a:defRPr/>
                  </a:pPr>
                  <a:r>
                    <a:rPr lang="cs-CZ" sz="1600" b="1" dirty="0" smtClean="0">
                      <a:solidFill>
                        <a:schemeClr val="tx1">
                          <a:lumMod val="50000"/>
                        </a:schemeClr>
                      </a:solidFill>
                    </a:rPr>
                    <a:t>t</a:t>
                  </a:r>
                  <a:r>
                    <a:rPr lang="en-GB" sz="1600" b="1" dirty="0" err="1" smtClean="0">
                      <a:solidFill>
                        <a:schemeClr val="tx1">
                          <a:lumMod val="50000"/>
                        </a:schemeClr>
                      </a:solidFill>
                    </a:rPr>
                    <a:t>rastuzumab</a:t>
                  </a:r>
                  <a:r>
                    <a:rPr lang="cs-CZ" sz="1600" b="1" dirty="0" smtClean="0">
                      <a:solidFill>
                        <a:schemeClr val="tx1">
                          <a:lumMod val="50000"/>
                        </a:schemeClr>
                      </a:solidFill>
                    </a:rPr>
                    <a:t>u</a:t>
                  </a:r>
                  <a:endParaRPr lang="en-GB" sz="1600" b="1" dirty="0">
                    <a:solidFill>
                      <a:schemeClr val="tx1">
                        <a:lumMod val="50000"/>
                      </a:schemeClr>
                    </a:solidFill>
                  </a:endParaRPr>
                </a:p>
                <a:p>
                  <a:pPr marL="171450" indent="-171450">
                    <a:buFont typeface="Arial" pitchFamily="34" charset="0"/>
                    <a:buChar char="•"/>
                    <a:defRPr/>
                  </a:pPr>
                  <a:r>
                    <a:rPr lang="en-GB" sz="1600" b="1" dirty="0" err="1" smtClean="0">
                      <a:solidFill>
                        <a:schemeClr val="tx1">
                          <a:lumMod val="50000"/>
                        </a:schemeClr>
                      </a:solidFill>
                    </a:rPr>
                    <a:t>Progrese</a:t>
                  </a:r>
                  <a:r>
                    <a:rPr lang="cs-CZ" sz="1600" b="1" dirty="0" smtClean="0">
                      <a:solidFill>
                        <a:schemeClr val="tx1">
                          <a:lumMod val="50000"/>
                        </a:schemeClr>
                      </a:solidFill>
                    </a:rPr>
                    <a:t> po (většinou) </a:t>
                  </a:r>
                  <a:r>
                    <a:rPr lang="en-GB" sz="1600" b="1" dirty="0" err="1" smtClean="0">
                      <a:solidFill>
                        <a:schemeClr val="tx1">
                          <a:lumMod val="50000"/>
                        </a:schemeClr>
                      </a:solidFill>
                    </a:rPr>
                    <a:t>trastuzumab</a:t>
                  </a:r>
                  <a:r>
                    <a:rPr lang="cs-CZ" sz="1600" b="1" dirty="0" smtClean="0">
                      <a:solidFill>
                        <a:schemeClr val="tx1">
                          <a:lumMod val="50000"/>
                        </a:schemeClr>
                      </a:solidFill>
                    </a:rPr>
                    <a:t>ovém</a:t>
                  </a:r>
                  <a:r>
                    <a:rPr lang="en-GB" sz="1600" b="1" dirty="0" smtClean="0">
                      <a:solidFill>
                        <a:schemeClr val="tx1">
                          <a:lumMod val="50000"/>
                        </a:schemeClr>
                      </a:solidFill>
                    </a:rPr>
                    <a:t> re</a:t>
                  </a:r>
                  <a:r>
                    <a:rPr lang="cs-CZ" sz="1600" b="1" dirty="0" smtClean="0">
                      <a:solidFill>
                        <a:schemeClr val="tx1">
                          <a:lumMod val="50000"/>
                        </a:schemeClr>
                      </a:solidFill>
                    </a:rPr>
                    <a:t>žimu při </a:t>
                  </a:r>
                  <a:r>
                    <a:rPr lang="en-GB" sz="1600" b="1" dirty="0" smtClean="0">
                      <a:solidFill>
                        <a:schemeClr val="tx1">
                          <a:lumMod val="50000"/>
                        </a:schemeClr>
                      </a:solidFill>
                    </a:rPr>
                    <a:t>MBC</a:t>
                  </a:r>
                  <a:endParaRPr lang="en-GB" sz="1600" b="1" dirty="0">
                    <a:solidFill>
                      <a:schemeClr val="tx1">
                        <a:lumMod val="50000"/>
                      </a:schemeClr>
                    </a:solidFill>
                  </a:endParaRPr>
                </a:p>
              </p:txBody>
            </p:sp>
            <p:cxnSp>
              <p:nvCxnSpPr>
                <p:cNvPr id="35" name="Elbow Connector 17"/>
                <p:cNvCxnSpPr/>
                <p:nvPr/>
              </p:nvCxnSpPr>
              <p:spPr>
                <a:xfrm rot="5400000" flipH="1" flipV="1">
                  <a:off x="3121087" y="2204141"/>
                  <a:ext cx="1014412" cy="224203"/>
                </a:xfrm>
                <a:prstGeom prst="bentConnector2">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36" name="Elbow Connector 35"/>
                <p:cNvCxnSpPr/>
                <p:nvPr/>
              </p:nvCxnSpPr>
              <p:spPr>
                <a:xfrm>
                  <a:off x="3282462" y="2823448"/>
                  <a:ext cx="448408" cy="1011238"/>
                </a:xfrm>
                <a:prstGeom prst="bentConnector3">
                  <a:avLst>
                    <a:gd name="adj1" fmla="val 50000"/>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562958" y="2823448"/>
                  <a:ext cx="259373"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9" name="Rectangle 4"/>
                <p:cNvSpPr>
                  <a:spLocks noChangeArrowheads="1"/>
                </p:cNvSpPr>
                <p:nvPr/>
              </p:nvSpPr>
              <p:spPr bwMode="auto">
                <a:xfrm>
                  <a:off x="2821705" y="1538595"/>
                  <a:ext cx="460829" cy="3054613"/>
                </a:xfrm>
                <a:prstGeom prst="rect">
                  <a:avLst/>
                </a:prstGeom>
                <a:solidFill>
                  <a:schemeClr val="bg2">
                    <a:lumMod val="50000"/>
                  </a:schemeClr>
                </a:solidFill>
                <a:ln>
                  <a:solidFill>
                    <a:schemeClr val="bg2">
                      <a:lumMod val="50000"/>
                    </a:schemeClr>
                  </a:solidFill>
                  <a:headEnd/>
                  <a:tailEn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25000"/>
                    </a:spcAft>
                    <a:defRPr/>
                  </a:pPr>
                  <a:r>
                    <a:rPr lang="en-US" sz="1400" b="1" dirty="0">
                      <a:solidFill>
                        <a:schemeClr val="tx1">
                          <a:lumMod val="50000"/>
                        </a:schemeClr>
                      </a:solidFill>
                    </a:rPr>
                    <a:t>R</a:t>
                  </a:r>
                </a:p>
                <a:p>
                  <a:pPr algn="ctr">
                    <a:spcAft>
                      <a:spcPct val="25000"/>
                    </a:spcAft>
                    <a:defRPr/>
                  </a:pPr>
                  <a:r>
                    <a:rPr lang="en-US" sz="1400" b="1" dirty="0">
                      <a:solidFill>
                        <a:schemeClr val="tx1">
                          <a:lumMod val="50000"/>
                        </a:schemeClr>
                      </a:solidFill>
                    </a:rPr>
                    <a:t>A</a:t>
                  </a:r>
                </a:p>
                <a:p>
                  <a:pPr algn="ctr">
                    <a:spcAft>
                      <a:spcPct val="25000"/>
                    </a:spcAft>
                    <a:defRPr/>
                  </a:pPr>
                  <a:r>
                    <a:rPr lang="en-US" sz="1400" b="1" dirty="0">
                      <a:solidFill>
                        <a:schemeClr val="tx1">
                          <a:lumMod val="50000"/>
                        </a:schemeClr>
                      </a:solidFill>
                    </a:rPr>
                    <a:t>N</a:t>
                  </a:r>
                </a:p>
                <a:p>
                  <a:pPr algn="ctr">
                    <a:spcAft>
                      <a:spcPct val="25000"/>
                    </a:spcAft>
                    <a:defRPr/>
                  </a:pPr>
                  <a:r>
                    <a:rPr lang="en-US" sz="1400" b="1" dirty="0">
                      <a:solidFill>
                        <a:schemeClr val="tx1">
                          <a:lumMod val="50000"/>
                        </a:schemeClr>
                      </a:solidFill>
                    </a:rPr>
                    <a:t>D</a:t>
                  </a:r>
                </a:p>
                <a:p>
                  <a:pPr algn="ctr">
                    <a:spcAft>
                      <a:spcPct val="25000"/>
                    </a:spcAft>
                    <a:defRPr/>
                  </a:pPr>
                  <a:r>
                    <a:rPr lang="en-US" sz="1400" b="1" dirty="0">
                      <a:solidFill>
                        <a:schemeClr val="tx1">
                          <a:lumMod val="50000"/>
                        </a:schemeClr>
                      </a:solidFill>
                    </a:rPr>
                    <a:t>O</a:t>
                  </a:r>
                </a:p>
                <a:p>
                  <a:pPr algn="ctr">
                    <a:spcAft>
                      <a:spcPct val="25000"/>
                    </a:spcAft>
                    <a:defRPr/>
                  </a:pPr>
                  <a:r>
                    <a:rPr lang="en-US" sz="1400" b="1" dirty="0">
                      <a:solidFill>
                        <a:schemeClr val="tx1">
                          <a:lumMod val="50000"/>
                        </a:schemeClr>
                      </a:solidFill>
                    </a:rPr>
                    <a:t>M</a:t>
                  </a:r>
                </a:p>
                <a:p>
                  <a:pPr algn="ctr">
                    <a:spcAft>
                      <a:spcPct val="25000"/>
                    </a:spcAft>
                    <a:defRPr/>
                  </a:pPr>
                  <a:r>
                    <a:rPr lang="en-US" sz="1400" b="1" dirty="0">
                      <a:solidFill>
                        <a:schemeClr val="tx1">
                          <a:lumMod val="50000"/>
                        </a:schemeClr>
                      </a:solidFill>
                    </a:rPr>
                    <a:t>I</a:t>
                  </a:r>
                </a:p>
                <a:p>
                  <a:pPr algn="ctr">
                    <a:spcAft>
                      <a:spcPct val="25000"/>
                    </a:spcAft>
                    <a:defRPr/>
                  </a:pPr>
                  <a:r>
                    <a:rPr lang="cs-CZ" sz="1400" b="1" dirty="0" smtClean="0">
                      <a:solidFill>
                        <a:schemeClr val="tx1">
                          <a:lumMod val="50000"/>
                        </a:schemeClr>
                      </a:solidFill>
                    </a:rPr>
                    <a:t>Z</a:t>
                  </a:r>
                </a:p>
                <a:p>
                  <a:pPr algn="ctr">
                    <a:spcAft>
                      <a:spcPct val="25000"/>
                    </a:spcAft>
                    <a:defRPr/>
                  </a:pPr>
                  <a:r>
                    <a:rPr lang="cs-CZ" sz="1400" b="1" dirty="0" smtClean="0">
                      <a:solidFill>
                        <a:schemeClr val="tx1">
                          <a:lumMod val="50000"/>
                        </a:schemeClr>
                      </a:solidFill>
                    </a:rPr>
                    <a:t>A</a:t>
                  </a:r>
                </a:p>
                <a:p>
                  <a:pPr algn="ctr">
                    <a:spcAft>
                      <a:spcPct val="25000"/>
                    </a:spcAft>
                    <a:defRPr/>
                  </a:pPr>
                  <a:r>
                    <a:rPr lang="cs-CZ" sz="1400" b="1" dirty="0" smtClean="0">
                      <a:solidFill>
                        <a:schemeClr val="tx1">
                          <a:lumMod val="50000"/>
                        </a:schemeClr>
                      </a:solidFill>
                    </a:rPr>
                    <a:t>C</a:t>
                  </a:r>
                </a:p>
                <a:p>
                  <a:pPr algn="ctr">
                    <a:spcAft>
                      <a:spcPct val="25000"/>
                    </a:spcAft>
                    <a:defRPr/>
                  </a:pPr>
                  <a:r>
                    <a:rPr lang="cs-CZ" sz="1400" b="1" dirty="0" smtClean="0">
                      <a:solidFill>
                        <a:schemeClr val="tx1">
                          <a:lumMod val="50000"/>
                        </a:schemeClr>
                      </a:solidFill>
                    </a:rPr>
                    <a:t>E</a:t>
                  </a:r>
                  <a:endParaRPr lang="en-US" sz="1400" b="1" dirty="0">
                    <a:solidFill>
                      <a:schemeClr val="tx1">
                        <a:lumMod val="50000"/>
                      </a:schemeClr>
                    </a:solidFill>
                  </a:endParaRPr>
                </a:p>
              </p:txBody>
            </p:sp>
          </p:grpSp>
        </p:grpSp>
        <p:sp>
          <p:nvSpPr>
            <p:cNvPr id="29" name="Rounded Rectangle 28"/>
            <p:cNvSpPr/>
            <p:nvPr/>
          </p:nvSpPr>
          <p:spPr>
            <a:xfrm>
              <a:off x="3730665" y="3429001"/>
              <a:ext cx="2405975" cy="1515070"/>
            </a:xfrm>
            <a:prstGeom prst="roundRect">
              <a:avLst>
                <a:gd name="adj" fmla="val 0"/>
              </a:avLst>
            </a:prstGeom>
            <a:solidFill>
              <a:schemeClr val="tx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b="1" dirty="0" err="1">
                  <a:solidFill>
                    <a:schemeClr val="bg1"/>
                  </a:solidFill>
                </a:rPr>
                <a:t>Lapatinib</a:t>
              </a:r>
              <a:r>
                <a:rPr lang="en-GB" sz="1600" b="1" dirty="0">
                  <a:solidFill>
                    <a:schemeClr val="bg1"/>
                  </a:solidFill>
                </a:rPr>
                <a:t> </a:t>
              </a:r>
              <a:r>
                <a:rPr lang="en-GB" sz="1600" b="1" dirty="0" smtClean="0">
                  <a:solidFill>
                    <a:schemeClr val="bg1"/>
                  </a:solidFill>
                </a:rPr>
                <a:t>(</a:t>
              </a:r>
              <a:r>
                <a:rPr lang="cs-CZ" sz="1600" b="1" dirty="0" smtClean="0">
                  <a:solidFill>
                    <a:schemeClr val="bg1"/>
                  </a:solidFill>
                </a:rPr>
                <a:t>perorálně</a:t>
              </a:r>
              <a:r>
                <a:rPr lang="en-GB" sz="1600" b="1" dirty="0" smtClean="0">
                  <a:solidFill>
                    <a:schemeClr val="bg1"/>
                  </a:solidFill>
                </a:rPr>
                <a:t>) </a:t>
              </a:r>
              <a:r>
                <a:rPr lang="en-GB" sz="1600" b="1" dirty="0">
                  <a:solidFill>
                    <a:schemeClr val="bg1"/>
                  </a:solidFill>
                </a:rPr>
                <a:t>1000 </a:t>
              </a:r>
              <a:r>
                <a:rPr lang="en-GB" sz="1600" b="1" dirty="0" smtClean="0">
                  <a:solidFill>
                    <a:schemeClr val="bg1"/>
                  </a:solidFill>
                </a:rPr>
                <a:t>mg 1x</a:t>
              </a:r>
              <a:r>
                <a:rPr lang="cs-CZ" sz="1600" b="1" dirty="0" smtClean="0">
                  <a:solidFill>
                    <a:schemeClr val="bg1"/>
                  </a:solidFill>
                </a:rPr>
                <a:t> </a:t>
              </a:r>
              <a:r>
                <a:rPr lang="en-GB" sz="1600" b="1" dirty="0" smtClean="0">
                  <a:solidFill>
                    <a:schemeClr val="bg1"/>
                  </a:solidFill>
                </a:rPr>
                <a:t>D </a:t>
              </a:r>
              <a:r>
                <a:rPr lang="en-GB" sz="1600" b="1" dirty="0">
                  <a:solidFill>
                    <a:schemeClr val="bg1"/>
                  </a:solidFill>
                </a:rPr>
                <a:t>+ </a:t>
              </a:r>
              <a:r>
                <a:rPr lang="en-GB" sz="1600" b="1" dirty="0" err="1">
                  <a:solidFill>
                    <a:schemeClr val="bg1"/>
                  </a:solidFill>
                </a:rPr>
                <a:t>trastuzumab</a:t>
              </a:r>
              <a:r>
                <a:rPr lang="en-GB" sz="1600" b="1" dirty="0">
                  <a:solidFill>
                    <a:schemeClr val="bg1"/>
                  </a:solidFill>
                </a:rPr>
                <a:t> </a:t>
              </a:r>
              <a:r>
                <a:rPr lang="en-GB" sz="1600" b="1" dirty="0" smtClean="0">
                  <a:solidFill>
                    <a:schemeClr val="bg1"/>
                  </a:solidFill>
                </a:rPr>
                <a:t>(</a:t>
              </a:r>
              <a:r>
                <a:rPr lang="en-GB" sz="1600" b="1" dirty="0" err="1" smtClean="0">
                  <a:solidFill>
                    <a:schemeClr val="bg1"/>
                  </a:solidFill>
                </a:rPr>
                <a:t>i.v</a:t>
              </a:r>
              <a:r>
                <a:rPr lang="en-GB" sz="1600" b="1" dirty="0" smtClean="0">
                  <a:solidFill>
                    <a:schemeClr val="bg1"/>
                  </a:solidFill>
                </a:rPr>
                <a:t>.) </a:t>
              </a:r>
              <a:br>
                <a:rPr lang="en-GB" sz="1600" b="1" dirty="0" smtClean="0">
                  <a:solidFill>
                    <a:schemeClr val="bg1"/>
                  </a:solidFill>
                </a:rPr>
              </a:br>
              <a:r>
                <a:rPr lang="en-GB" sz="1600" b="1" dirty="0" smtClean="0">
                  <a:solidFill>
                    <a:schemeClr val="bg1"/>
                  </a:solidFill>
                </a:rPr>
                <a:t>4 </a:t>
              </a:r>
              <a:r>
                <a:rPr lang="en-GB" sz="1600" b="1" dirty="0">
                  <a:solidFill>
                    <a:schemeClr val="bg1"/>
                  </a:solidFill>
                </a:rPr>
                <a:t>mg/kg </a:t>
              </a:r>
              <a:r>
                <a:rPr lang="cs-CZ" sz="1600" b="1" dirty="0" smtClean="0">
                  <a:solidFill>
                    <a:schemeClr val="bg1"/>
                  </a:solidFill>
                </a:rPr>
                <a:t>zahajovací</a:t>
              </a:r>
              <a:r>
                <a:rPr lang="en-GB" sz="1600" b="1" dirty="0" smtClean="0">
                  <a:solidFill>
                    <a:schemeClr val="bg1"/>
                  </a:solidFill>
                </a:rPr>
                <a:t> </a:t>
              </a:r>
              <a:r>
                <a:rPr lang="en-GB" sz="1600" b="1" dirty="0" err="1" smtClean="0">
                  <a:solidFill>
                    <a:schemeClr val="bg1"/>
                  </a:solidFill>
                </a:rPr>
                <a:t>dávka</a:t>
              </a:r>
              <a:r>
                <a:rPr lang="en-GB" sz="1600" b="1" dirty="0" smtClean="0">
                  <a:solidFill>
                    <a:schemeClr val="bg1"/>
                  </a:solidFill>
                </a:rPr>
                <a:t>, </a:t>
              </a:r>
              <a:r>
                <a:rPr lang="en-GB" sz="1600" b="1" dirty="0" err="1" smtClean="0">
                  <a:solidFill>
                    <a:schemeClr val="bg1"/>
                  </a:solidFill>
                </a:rPr>
                <a:t>potom</a:t>
              </a:r>
              <a:r>
                <a:rPr lang="en-GB" sz="1600" b="1" dirty="0" smtClean="0">
                  <a:solidFill>
                    <a:schemeClr val="bg1"/>
                  </a:solidFill>
                </a:rPr>
                <a:t> </a:t>
              </a:r>
              <a:r>
                <a:rPr lang="en-GB" sz="1600" b="1" dirty="0">
                  <a:solidFill>
                    <a:schemeClr val="bg1"/>
                  </a:solidFill>
                </a:rPr>
                <a:t>2 mg/kg </a:t>
              </a:r>
              <a:r>
                <a:rPr lang="en-GB" sz="1600" b="1" dirty="0" err="1" smtClean="0">
                  <a:solidFill>
                    <a:schemeClr val="bg1"/>
                  </a:solidFill>
                </a:rPr>
                <a:t>týdně</a:t>
              </a:r>
              <a:r>
                <a:rPr lang="en-GB" sz="1600" b="1" dirty="0" smtClean="0">
                  <a:solidFill>
                    <a:schemeClr val="bg1"/>
                  </a:solidFill>
                </a:rPr>
                <a:t> (n=148</a:t>
              </a:r>
              <a:r>
                <a:rPr lang="en-GB" sz="1600" b="1" dirty="0">
                  <a:solidFill>
                    <a:schemeClr val="bg1"/>
                  </a:solidFill>
                </a:rPr>
                <a:t>)</a:t>
              </a:r>
            </a:p>
          </p:txBody>
        </p:sp>
      </p:grpSp>
      <p:sp>
        <p:nvSpPr>
          <p:cNvPr id="22" name="TextBox 21"/>
          <p:cNvSpPr txBox="1"/>
          <p:nvPr/>
        </p:nvSpPr>
        <p:spPr>
          <a:xfrm>
            <a:off x="217962" y="4872063"/>
            <a:ext cx="8708076" cy="1138773"/>
          </a:xfrm>
          <a:prstGeom prst="rect">
            <a:avLst/>
          </a:prstGeom>
          <a:noFill/>
        </p:spPr>
        <p:txBody>
          <a:bodyPr wrap="square" rtlCol="0">
            <a:spAutoFit/>
          </a:bodyPr>
          <a:lstStyle/>
          <a:p>
            <a:pPr marL="342900" indent="-342900" defTabSz="457200">
              <a:spcBef>
                <a:spcPct val="20000"/>
              </a:spcBef>
              <a:buClr>
                <a:schemeClr val="tx2"/>
              </a:buClr>
              <a:buFont typeface="Arial"/>
              <a:buChar char="•"/>
            </a:pPr>
            <a:r>
              <a:rPr lang="en-GB" sz="2000" dirty="0" err="1" smtClean="0"/>
              <a:t>Hodnocení</a:t>
            </a:r>
            <a:r>
              <a:rPr lang="en-GB" sz="2000" dirty="0" smtClean="0"/>
              <a:t> </a:t>
            </a:r>
            <a:r>
              <a:rPr lang="en-GB" sz="2000" dirty="0" err="1" smtClean="0"/>
              <a:t>onemocnění</a:t>
            </a:r>
            <a:r>
              <a:rPr lang="cs-CZ" sz="2000" dirty="0" smtClean="0"/>
              <a:t>:</a:t>
            </a:r>
            <a:r>
              <a:rPr lang="en-GB" sz="2000" dirty="0" smtClean="0"/>
              <a:t> </a:t>
            </a:r>
            <a:r>
              <a:rPr lang="cs-CZ" sz="2000" dirty="0" smtClean="0"/>
              <a:t>v týdnech</a:t>
            </a:r>
            <a:r>
              <a:rPr lang="en-GB" sz="2000" dirty="0" smtClean="0"/>
              <a:t> 4, 8, 12, 16 a </a:t>
            </a:r>
            <a:r>
              <a:rPr lang="en-GB" sz="2000" dirty="0" err="1" smtClean="0"/>
              <a:t>potom</a:t>
            </a:r>
            <a:r>
              <a:rPr lang="en-GB" sz="2000" dirty="0" smtClean="0"/>
              <a:t> </a:t>
            </a:r>
            <a:r>
              <a:rPr lang="cs-CZ" sz="2000" dirty="0" smtClean="0"/>
              <a:t>každých</a:t>
            </a:r>
            <a:r>
              <a:rPr lang="en-GB" sz="2000" dirty="0" smtClean="0"/>
              <a:t> 8 </a:t>
            </a:r>
            <a:r>
              <a:rPr lang="cs-CZ" sz="2000" dirty="0" smtClean="0"/>
              <a:t>týdnů</a:t>
            </a:r>
            <a:endParaRPr lang="en-GB" sz="2000" dirty="0" smtClean="0"/>
          </a:p>
          <a:p>
            <a:pPr marL="342900" indent="-342900" defTabSz="457200">
              <a:spcBef>
                <a:spcPct val="20000"/>
              </a:spcBef>
              <a:buClr>
                <a:schemeClr val="tx2"/>
              </a:buClr>
              <a:buFont typeface="Arial"/>
              <a:buChar char="•"/>
            </a:pPr>
            <a:r>
              <a:rPr lang="cs-CZ" sz="2000" dirty="0" smtClean="0"/>
              <a:t>Primárně PFS hodnocení zkoušejícím</a:t>
            </a:r>
          </a:p>
          <a:p>
            <a:pPr marL="342900" indent="-342900" defTabSz="457200">
              <a:spcBef>
                <a:spcPct val="20000"/>
              </a:spcBef>
              <a:buClr>
                <a:schemeClr val="tx2"/>
              </a:buClr>
              <a:buFont typeface="Arial"/>
              <a:buChar char="•"/>
            </a:pPr>
            <a:r>
              <a:rPr lang="en-GB" sz="2000" dirty="0" err="1" smtClean="0"/>
              <a:t>Nezávislé</a:t>
            </a:r>
            <a:r>
              <a:rPr lang="en-GB" sz="2000" dirty="0" smtClean="0"/>
              <a:t> </a:t>
            </a:r>
            <a:r>
              <a:rPr lang="en-GB" sz="2000" dirty="0" err="1" smtClean="0"/>
              <a:t>hodnocení</a:t>
            </a:r>
            <a:r>
              <a:rPr lang="en-GB" sz="2000" dirty="0" smtClean="0"/>
              <a:t> </a:t>
            </a:r>
            <a:r>
              <a:rPr lang="cs-CZ" sz="2000" dirty="0" smtClean="0"/>
              <a:t>podle </a:t>
            </a:r>
            <a:r>
              <a:rPr lang="en-GB" sz="2000" dirty="0" smtClean="0"/>
              <a:t>RECIST </a:t>
            </a:r>
            <a:r>
              <a:rPr lang="cs-CZ" sz="2000" dirty="0" smtClean="0"/>
              <a:t>kritérií</a:t>
            </a:r>
            <a:r>
              <a:rPr lang="en-GB" sz="2000" dirty="0" smtClean="0"/>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2" name="Table 331"/>
          <p:cNvGraphicFramePr>
            <a:graphicFrameLocks noGrp="1"/>
          </p:cNvGraphicFramePr>
          <p:nvPr>
            <p:extLst>
              <p:ext uri="{D42A27DB-BD31-4B8C-83A1-F6EECF244321}">
                <p14:modId xmlns:p14="http://schemas.microsoft.com/office/powerpoint/2010/main" xmlns="" val="276278761"/>
              </p:ext>
            </p:extLst>
          </p:nvPr>
        </p:nvGraphicFramePr>
        <p:xfrm>
          <a:off x="3430136" y="1093376"/>
          <a:ext cx="5064882" cy="1768474"/>
        </p:xfrm>
        <a:graphic>
          <a:graphicData uri="http://schemas.openxmlformats.org/drawingml/2006/table">
            <a:tbl>
              <a:tblPr/>
              <a:tblGrid>
                <a:gridCol w="1859792"/>
                <a:gridCol w="1359046"/>
                <a:gridCol w="850187"/>
                <a:gridCol w="995857"/>
              </a:tblGrid>
              <a:tr h="51835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endParaRPr>
                    </a:p>
                  </a:txBody>
                  <a:tcPr marL="91433" marR="91433" marT="45758" marB="45758"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tx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s-CZ"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Progredovalo </a:t>
                      </a:r>
                      <a:r>
                        <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 </a:t>
                      </a:r>
                      <a:r>
                        <a:rPr kumimoji="0" lang="en-GB" sz="1400" b="1" i="0" u="none" strike="noStrike" cap="none" normalizeH="0" baseline="0" dirty="0" err="1" smtClean="0">
                          <a:ln>
                            <a:noFill/>
                          </a:ln>
                          <a:solidFill>
                            <a:schemeClr val="accent4">
                              <a:lumMod val="50000"/>
                            </a:schemeClr>
                          </a:solidFill>
                          <a:effectLst/>
                          <a:latin typeface="Arial" pitchFamily="34" charset="0"/>
                          <a:ea typeface="ＭＳ Ｐゴシック" pitchFamily="34" charset="-128"/>
                        </a:rPr>
                        <a:t>nebo</a:t>
                      </a:r>
                      <a:r>
                        <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 </a:t>
                      </a:r>
                      <a:r>
                        <a:rPr kumimoji="0" lang="cs-CZ"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zemřelo</a:t>
                      </a:r>
                      <a:endPar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endParaRPr>
                    </a:p>
                  </a:txBody>
                  <a:tcPr marL="91433" marR="91433" marT="45758" marB="45758" horzOverflow="overflow">
                    <a:lnL>
                      <a:noFill/>
                    </a:lnL>
                    <a:lnR>
                      <a:noFill/>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tx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accent4">
                              <a:lumMod val="50000"/>
                            </a:schemeClr>
                          </a:solidFill>
                          <a:effectLst/>
                          <a:latin typeface="Arial" pitchFamily="34" charset="0"/>
                          <a:ea typeface="ＭＳ Ｐゴシック" pitchFamily="34" charset="-128"/>
                        </a:rPr>
                        <a:t>Medián</a:t>
                      </a:r>
                      <a:r>
                        <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 PFS</a:t>
                      </a:r>
                    </a:p>
                  </a:txBody>
                  <a:tcPr marL="91433" marR="91433" marT="45758" marB="45758" horzOverflow="overflow">
                    <a:lnL>
                      <a:noFill/>
                    </a:lnL>
                    <a:lnR>
                      <a:noFill/>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tx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P-</a:t>
                      </a:r>
                      <a:r>
                        <a:rPr kumimoji="0" lang="en-GB" sz="1400" b="1" i="0" u="none" strike="noStrike" cap="none" normalizeH="0" baseline="0" dirty="0" err="1" smtClean="0">
                          <a:ln>
                            <a:noFill/>
                          </a:ln>
                          <a:solidFill>
                            <a:schemeClr val="accent4">
                              <a:lumMod val="50000"/>
                            </a:schemeClr>
                          </a:solidFill>
                          <a:effectLst/>
                          <a:latin typeface="Arial" pitchFamily="34" charset="0"/>
                          <a:ea typeface="ＭＳ Ｐゴシック" pitchFamily="34" charset="-128"/>
                        </a:rPr>
                        <a:t>hodnota</a:t>
                      </a:r>
                      <a:endPar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endParaRPr>
                    </a:p>
                  </a:txBody>
                  <a:tcPr marL="91433" marR="91433" marT="45758" marB="45758"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tx1">
                        <a:alpha val="50195"/>
                      </a:schemeClr>
                    </a:solidFill>
                  </a:tcPr>
                </a:tc>
              </a:tr>
              <a:tr h="518352">
                <a:tc>
                  <a:txBody>
                    <a:bodyPr/>
                    <a:lstStyle/>
                    <a:p>
                      <a:pPr marL="539750" marR="0" lvl="0" indent="0" algn="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Lapatinib (n=145)</a:t>
                      </a:r>
                    </a:p>
                  </a:txBody>
                  <a:tcPr marL="91433" marR="91433" marT="45758" marB="45758" anchor="ctr" horzOverflow="overflow">
                    <a:lnL w="12700" cap="flat" cmpd="sng" algn="ctr">
                      <a:solidFill>
                        <a:schemeClr val="tx1"/>
                      </a:solidFill>
                      <a:prstDash val="solid"/>
                      <a:round/>
                      <a:headEnd type="none" w="med" len="med"/>
                      <a:tailEnd type="none" w="med" len="med"/>
                    </a:lnL>
                    <a:lnR>
                      <a:noFill/>
                    </a:lnR>
                    <a:lnT w="38100" cap="flat" cmpd="sng" algn="ctr">
                      <a:solidFill>
                        <a:schemeClr val="tx1"/>
                      </a:solidFill>
                      <a:prstDash val="solid"/>
                      <a:round/>
                      <a:headEnd type="none" w="med" len="med"/>
                      <a:tailEnd type="none" w="med" len="med"/>
                    </a:lnT>
                    <a:lnB>
                      <a:noFill/>
                    </a:lnB>
                    <a:lnTlToBr>
                      <a:noFill/>
                    </a:lnTlToBr>
                    <a:lnBlToTr>
                      <a:noFill/>
                    </a:lnBlToTr>
                    <a:solidFill>
                      <a:schemeClr val="bg1">
                        <a:lumMod val="75000"/>
                        <a:alpha val="2196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128 (88</a:t>
                      </a:r>
                      <a:r>
                        <a:rPr kumimoji="0" lang="cs-CZ" sz="1400" b="1" i="0" u="none" strike="noStrike" cap="none" normalizeH="0" baseline="0" dirty="0" smtClean="0">
                          <a:ln>
                            <a:noFill/>
                          </a:ln>
                          <a:solidFill>
                            <a:schemeClr val="tx1"/>
                          </a:solidFill>
                          <a:effectLst/>
                          <a:latin typeface="Arial" pitchFamily="34" charset="0"/>
                          <a:ea typeface="ＭＳ Ｐゴシック" pitchFamily="34" charset="-128"/>
                        </a:rPr>
                        <a:t> </a:t>
                      </a: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a:t>
                      </a:r>
                    </a:p>
                  </a:txBody>
                  <a:tcPr marL="91433" marR="91433" marT="45758" marB="45758" anchor="ctr" horzOverflow="overflow">
                    <a:lnL>
                      <a:noFill/>
                    </a:lnL>
                    <a:lnR>
                      <a:noFill/>
                    </a:lnR>
                    <a:lnT w="38100" cap="flat" cmpd="sng" algn="ctr">
                      <a:solidFill>
                        <a:schemeClr val="tx1"/>
                      </a:solidFill>
                      <a:prstDash val="solid"/>
                      <a:round/>
                      <a:headEnd type="none" w="med" len="med"/>
                      <a:tailEnd type="none" w="med" len="med"/>
                    </a:lnT>
                    <a:lnB>
                      <a:noFill/>
                    </a:lnB>
                    <a:lnTlToBr>
                      <a:noFill/>
                    </a:lnTlToBr>
                    <a:lnBlToTr>
                      <a:noFill/>
                    </a:lnBlToTr>
                    <a:solidFill>
                      <a:schemeClr val="bg1">
                        <a:lumMod val="75000"/>
                        <a:alpha val="2196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8,1 </a:t>
                      </a:r>
                      <a:r>
                        <a:rPr kumimoji="0" lang="en-GB" sz="1400" b="1" i="0" u="none" strike="noStrike" cap="none" normalizeH="0" baseline="0" dirty="0" err="1" smtClean="0">
                          <a:ln>
                            <a:noFill/>
                          </a:ln>
                          <a:solidFill>
                            <a:schemeClr val="tx1"/>
                          </a:solidFill>
                          <a:effectLst/>
                          <a:latin typeface="Arial" pitchFamily="34" charset="0"/>
                          <a:ea typeface="ＭＳ Ｐゴシック" pitchFamily="34" charset="-128"/>
                        </a:rPr>
                        <a:t>týdne</a:t>
                      </a:r>
                      <a:endParaRPr kumimoji="0" lang="en-GB" sz="1400" b="1" i="0" u="none" strike="noStrike" cap="none" normalizeH="0" baseline="0" dirty="0" smtClean="0">
                        <a:ln>
                          <a:noFill/>
                        </a:ln>
                        <a:solidFill>
                          <a:schemeClr val="tx1"/>
                        </a:solidFill>
                        <a:effectLst/>
                        <a:latin typeface="Arial" pitchFamily="34" charset="0"/>
                        <a:ea typeface="ＭＳ Ｐゴシック" pitchFamily="34" charset="-128"/>
                      </a:endParaRPr>
                    </a:p>
                  </a:txBody>
                  <a:tcPr marL="91433" marR="91433" marT="45758" marB="45758" anchor="ctr" horzOverflow="overflow">
                    <a:lnL>
                      <a:noFill/>
                    </a:lnL>
                    <a:lnR>
                      <a:noFill/>
                    </a:lnR>
                    <a:lnT w="38100" cap="flat" cmpd="sng" algn="ctr">
                      <a:solidFill>
                        <a:schemeClr val="tx1"/>
                      </a:solidFill>
                      <a:prstDash val="solid"/>
                      <a:round/>
                      <a:headEnd type="none" w="med" len="med"/>
                      <a:tailEnd type="none" w="med" len="med"/>
                    </a:lnT>
                    <a:lnB>
                      <a:noFill/>
                    </a:lnB>
                    <a:lnTlToBr>
                      <a:noFill/>
                    </a:lnTlToBr>
                    <a:lnBlToTr>
                      <a:noFill/>
                    </a:lnBlToTr>
                    <a:solidFill>
                      <a:schemeClr val="bg1">
                        <a:lumMod val="75000"/>
                        <a:alpha val="21960"/>
                      </a:schemeClr>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0,008</a:t>
                      </a:r>
                    </a:p>
                  </a:txBody>
                  <a:tcPr marL="91433" marR="91433" marT="45758" marB="45758" anchor="ctr" horzOverflow="overflow">
                    <a:lnL>
                      <a:noFill/>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alpha val="21960"/>
                      </a:schemeClr>
                    </a:solidFill>
                  </a:tcPr>
                </a:tc>
              </a:tr>
              <a:tr h="731770">
                <a:tc>
                  <a:txBody>
                    <a:bodyPr/>
                    <a:lstStyle/>
                    <a:p>
                      <a:pPr marL="539750" marR="0" lvl="0" indent="0" algn="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Lapatinib + trastuzumab (n=146)</a:t>
                      </a:r>
                    </a:p>
                  </a:txBody>
                  <a:tcPr marL="91433" marR="91433" marT="45758" marB="45758"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bg1">
                        <a:lumMod val="75000"/>
                        <a:alpha val="2196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127 (87</a:t>
                      </a:r>
                      <a:r>
                        <a:rPr kumimoji="0" lang="cs-CZ" sz="1400" b="1" i="0" u="none" strike="noStrike" cap="none" normalizeH="0" baseline="0" dirty="0" smtClean="0">
                          <a:ln>
                            <a:noFill/>
                          </a:ln>
                          <a:solidFill>
                            <a:schemeClr val="tx1"/>
                          </a:solidFill>
                          <a:effectLst/>
                          <a:latin typeface="Arial" pitchFamily="34" charset="0"/>
                          <a:ea typeface="ＭＳ Ｐゴシック" pitchFamily="34" charset="-128"/>
                        </a:rPr>
                        <a:t> </a:t>
                      </a: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a:t>
                      </a:r>
                    </a:p>
                  </a:txBody>
                  <a:tcPr marL="91433" marR="91433" marT="45758" marB="45758"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bg1">
                        <a:lumMod val="75000"/>
                        <a:alpha val="2196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12 </a:t>
                      </a:r>
                      <a:r>
                        <a:rPr kumimoji="0" lang="en-GB" sz="1400" b="1" i="0" u="none" strike="noStrike" cap="none" normalizeH="0" baseline="0" dirty="0" err="1" smtClean="0">
                          <a:ln>
                            <a:noFill/>
                          </a:ln>
                          <a:solidFill>
                            <a:schemeClr val="tx1"/>
                          </a:solidFill>
                          <a:effectLst/>
                          <a:latin typeface="Arial" pitchFamily="34" charset="0"/>
                          <a:ea typeface="ＭＳ Ｐゴシック" pitchFamily="34" charset="-128"/>
                        </a:rPr>
                        <a:t>týdnů</a:t>
                      </a:r>
                      <a:endParaRPr kumimoji="0" lang="en-GB" sz="1400" b="1" i="0" u="none" strike="noStrike" cap="none" normalizeH="0" baseline="0" dirty="0" smtClean="0">
                        <a:ln>
                          <a:noFill/>
                        </a:ln>
                        <a:solidFill>
                          <a:schemeClr val="tx1"/>
                        </a:solidFill>
                        <a:effectLst/>
                        <a:latin typeface="Arial" pitchFamily="34" charset="0"/>
                        <a:ea typeface="ＭＳ Ｐゴシック" pitchFamily="34" charset="-128"/>
                      </a:endParaRPr>
                    </a:p>
                  </a:txBody>
                  <a:tcPr marL="91433" marR="91433" marT="45758" marB="45758"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bg1">
                        <a:lumMod val="75000"/>
                        <a:alpha val="21960"/>
                      </a:schemeClr>
                    </a:solidFill>
                  </a:tcPr>
                </a:tc>
                <a:tc vMerge="1">
                  <a:txBody>
                    <a:bodyPr/>
                    <a:lstStyle/>
                    <a:p>
                      <a:endParaRPr lang="en-GB"/>
                    </a:p>
                  </a:txBody>
                  <a:tcPr/>
                </a:tc>
              </a:tr>
            </a:tbl>
          </a:graphicData>
        </a:graphic>
      </p:graphicFrame>
      <p:sp>
        <p:nvSpPr>
          <p:cNvPr id="54289" name="Rectangle 2"/>
          <p:cNvSpPr>
            <a:spLocks noGrp="1" noChangeArrowheads="1"/>
          </p:cNvSpPr>
          <p:nvPr>
            <p:ph type="title"/>
          </p:nvPr>
        </p:nvSpPr>
        <p:spPr>
          <a:xfrm>
            <a:off x="414862" y="32365"/>
            <a:ext cx="8229600" cy="1020371"/>
          </a:xfrm>
        </p:spPr>
        <p:txBody>
          <a:bodyPr>
            <a:noAutofit/>
          </a:bodyPr>
          <a:lstStyle/>
          <a:p>
            <a:pPr eaLnBrk="1" hangingPunct="1"/>
            <a:r>
              <a:rPr lang="cs-CZ" sz="2800" dirty="0" smtClean="0"/>
              <a:t>Studie </a:t>
            </a:r>
            <a:r>
              <a:rPr lang="en-GB" sz="2800" dirty="0" smtClean="0"/>
              <a:t>EGF104900 : </a:t>
            </a:r>
            <a:r>
              <a:rPr lang="en-GB" sz="2800" dirty="0" err="1" smtClean="0"/>
              <a:t>Přežití</a:t>
            </a:r>
            <a:r>
              <a:rPr lang="en-GB" sz="2800" dirty="0" smtClean="0"/>
              <a:t> </a:t>
            </a:r>
            <a:r>
              <a:rPr lang="en-GB" sz="2800" dirty="0" err="1" smtClean="0"/>
              <a:t>bez</a:t>
            </a:r>
            <a:r>
              <a:rPr lang="en-GB" sz="2800" dirty="0" smtClean="0"/>
              <a:t> </a:t>
            </a:r>
            <a:r>
              <a:rPr lang="en-GB" sz="2800" dirty="0" err="1" smtClean="0"/>
              <a:t>progrese</a:t>
            </a:r>
            <a:r>
              <a:rPr lang="cs-CZ" sz="2800" dirty="0" smtClean="0"/>
              <a:t>, PFS </a:t>
            </a:r>
            <a:br>
              <a:rPr lang="cs-CZ" sz="2800" dirty="0" smtClean="0"/>
            </a:br>
            <a:r>
              <a:rPr lang="en-GB" sz="2800" dirty="0" smtClean="0"/>
              <a:t>ITT populace</a:t>
            </a:r>
          </a:p>
        </p:txBody>
      </p:sp>
      <p:sp>
        <p:nvSpPr>
          <p:cNvPr id="323" name="Text Placeholder 322"/>
          <p:cNvSpPr>
            <a:spLocks noGrp="1"/>
          </p:cNvSpPr>
          <p:nvPr>
            <p:ph type="body" sz="quarter" idx="13"/>
          </p:nvPr>
        </p:nvSpPr>
        <p:spPr>
          <a:xfrm>
            <a:off x="457200" y="5805264"/>
            <a:ext cx="8229600" cy="544512"/>
          </a:xfrm>
        </p:spPr>
        <p:txBody>
          <a:bodyPr>
            <a:normAutofit fontScale="85000" lnSpcReduction="20000"/>
          </a:bodyPr>
          <a:lstStyle/>
          <a:p>
            <a:pPr>
              <a:spcBef>
                <a:spcPts val="0"/>
              </a:spcBef>
              <a:defRPr/>
            </a:pPr>
            <a:endParaRPr lang="en-US" dirty="0" smtClean="0">
              <a:cs typeface="Arial" pitchFamily="34" charset="0"/>
            </a:endParaRPr>
          </a:p>
          <a:p>
            <a:pPr>
              <a:spcBef>
                <a:spcPts val="0"/>
              </a:spcBef>
              <a:defRPr/>
            </a:pPr>
            <a:r>
              <a:rPr lang="cs-CZ" dirty="0" smtClean="0">
                <a:cs typeface="Arial" pitchFamily="34" charset="0"/>
              </a:rPr>
              <a:t>Hodnocení zkoušejícím</a:t>
            </a:r>
            <a:r>
              <a:rPr lang="en-US" dirty="0" smtClean="0">
                <a:cs typeface="Arial" pitchFamily="34" charset="0"/>
              </a:rPr>
              <a:t>,</a:t>
            </a:r>
          </a:p>
          <a:p>
            <a:pPr>
              <a:spcBef>
                <a:spcPts val="0"/>
              </a:spcBef>
              <a:defRPr/>
            </a:pPr>
            <a:r>
              <a:rPr lang="en-GB" dirty="0" smtClean="0"/>
              <a:t>IS = interval</a:t>
            </a:r>
            <a:r>
              <a:rPr lang="cs-CZ" dirty="0" smtClean="0"/>
              <a:t> spolehlivosti</a:t>
            </a:r>
            <a:r>
              <a:rPr lang="en-US" dirty="0" smtClean="0">
                <a:cs typeface="Arial" pitchFamily="34" charset="0"/>
              </a:rPr>
              <a:t>; </a:t>
            </a:r>
            <a:r>
              <a:rPr lang="cs-CZ" dirty="0" smtClean="0">
                <a:cs typeface="Arial" pitchFamily="34" charset="0"/>
              </a:rPr>
              <a:t> </a:t>
            </a:r>
            <a:r>
              <a:rPr lang="en-US" dirty="0" smtClean="0">
                <a:cs typeface="Arial" pitchFamily="34" charset="0"/>
              </a:rPr>
              <a:t>ITT = intent-to-treat; L = lapatinib; PFS = progression-free </a:t>
            </a:r>
            <a:r>
              <a:rPr lang="cs-CZ" dirty="0" smtClean="0">
                <a:cs typeface="Arial" pitchFamily="34" charset="0"/>
              </a:rPr>
              <a:t>survival,</a:t>
            </a:r>
            <a:r>
              <a:rPr lang="en-US" dirty="0" smtClean="0">
                <a:cs typeface="Arial" pitchFamily="34" charset="0"/>
              </a:rPr>
              <a:t> T = </a:t>
            </a:r>
            <a:r>
              <a:rPr lang="en-US" dirty="0" err="1" smtClean="0">
                <a:cs typeface="Arial" pitchFamily="34" charset="0"/>
              </a:rPr>
              <a:t>trastuzumab</a:t>
            </a:r>
            <a:r>
              <a:rPr lang="en-US" dirty="0" smtClean="0">
                <a:cs typeface="Arial" pitchFamily="34" charset="0"/>
              </a:rPr>
              <a:t>,</a:t>
            </a:r>
          </a:p>
          <a:p>
            <a:pPr>
              <a:spcBef>
                <a:spcPts val="0"/>
              </a:spcBef>
              <a:defRPr/>
            </a:pPr>
            <a:r>
              <a:rPr lang="en-GB" dirty="0" smtClean="0"/>
              <a:t>Blackwell et al, J </a:t>
            </a:r>
            <a:r>
              <a:rPr lang="en-GB" dirty="0" err="1" smtClean="0"/>
              <a:t>Clin</a:t>
            </a:r>
            <a:r>
              <a:rPr lang="en-GB" dirty="0" smtClean="0"/>
              <a:t> </a:t>
            </a:r>
            <a:r>
              <a:rPr lang="en-GB" dirty="0" err="1" smtClean="0"/>
              <a:t>Oncol</a:t>
            </a:r>
            <a:r>
              <a:rPr lang="en-GB" dirty="0" smtClean="0"/>
              <a:t>. 2010;28:1124–1130.</a:t>
            </a:r>
          </a:p>
          <a:p>
            <a:pPr>
              <a:spcBef>
                <a:spcPts val="0"/>
              </a:spcBef>
            </a:pPr>
            <a:endParaRPr lang="en-GB" dirty="0"/>
          </a:p>
        </p:txBody>
      </p:sp>
      <p:sp>
        <p:nvSpPr>
          <p:cNvPr id="324" name="Text Placeholder 323"/>
          <p:cNvSpPr>
            <a:spLocks noGrp="1"/>
          </p:cNvSpPr>
          <p:nvPr>
            <p:ph type="body" sz="quarter" idx="14"/>
          </p:nvPr>
        </p:nvSpPr>
        <p:spPr>
          <a:xfrm>
            <a:off x="457200" y="6520259"/>
            <a:ext cx="4114800" cy="365125"/>
          </a:xfrm>
        </p:spPr>
        <p:txBody>
          <a:bodyPr/>
          <a:lstStyle/>
          <a:p>
            <a:endParaRPr lang="en-GB" dirty="0" smtClean="0"/>
          </a:p>
        </p:txBody>
      </p:sp>
      <p:pic>
        <p:nvPicPr>
          <p:cNvPr id="54290" name="Picture 2" hidden="1"/>
          <p:cNvPicPr>
            <a:picLocks noChangeAspect="1" noChangeArrowheads="1"/>
          </p:cNvPicPr>
          <p:nvPr/>
        </p:nvPicPr>
        <p:blipFill>
          <a:blip r:embed="rId3" cstate="print">
            <a:extLst>
              <a:ext uri="{28A0092B-C50C-407E-A947-70E740481C1C}">
                <a14:useLocalDpi xmlns:a14="http://schemas.microsoft.com/office/drawing/2010/main" xmlns="" val="0"/>
              </a:ext>
            </a:extLst>
          </a:blip>
          <a:srcRect b="19214"/>
          <a:stretch>
            <a:fillRect/>
          </a:stretch>
        </p:blipFill>
        <p:spPr bwMode="auto">
          <a:xfrm>
            <a:off x="-128954" y="411164"/>
            <a:ext cx="8827477" cy="5075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91" name="Picture 2" hidden="1"/>
          <p:cNvPicPr>
            <a:picLocks noChangeAspect="1" noChangeArrowheads="1"/>
          </p:cNvPicPr>
          <p:nvPr/>
        </p:nvPicPr>
        <p:blipFill>
          <a:blip r:embed="rId4" cstate="print">
            <a:extLst>
              <a:ext uri="{28A0092B-C50C-407E-A947-70E740481C1C}">
                <a14:useLocalDpi xmlns:a14="http://schemas.microsoft.com/office/drawing/2010/main" xmlns="" val="0"/>
              </a:ext>
            </a:extLst>
          </a:blip>
          <a:srcRect b="19214"/>
          <a:stretch>
            <a:fillRect/>
          </a:stretch>
        </p:blipFill>
        <p:spPr bwMode="auto">
          <a:xfrm>
            <a:off x="1003789" y="-3651250"/>
            <a:ext cx="8826011" cy="5075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Rectangle 21"/>
          <p:cNvSpPr/>
          <p:nvPr/>
        </p:nvSpPr>
        <p:spPr bwMode="auto">
          <a:xfrm>
            <a:off x="507023" y="5484651"/>
            <a:ext cx="332643" cy="1714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4293" name="Text Box 27"/>
          <p:cNvSpPr txBox="1">
            <a:spLocks noChangeArrowheads="1"/>
          </p:cNvSpPr>
          <p:nvPr/>
        </p:nvSpPr>
        <p:spPr bwMode="auto">
          <a:xfrm>
            <a:off x="4803531" y="3732051"/>
            <a:ext cx="38862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1400" b="1" dirty="0" smtClean="0">
                <a:solidFill>
                  <a:srgbClr val="000000"/>
                </a:solidFill>
              </a:rPr>
              <a:t>6</a:t>
            </a:r>
            <a:r>
              <a:rPr lang="cs-CZ" sz="1400" b="1" dirty="0" smtClean="0">
                <a:solidFill>
                  <a:srgbClr val="000000"/>
                </a:solidFill>
              </a:rPr>
              <a:t> měsíců</a:t>
            </a:r>
            <a:r>
              <a:rPr lang="en-GB" sz="1400" b="1" dirty="0" smtClean="0">
                <a:solidFill>
                  <a:srgbClr val="000000"/>
                </a:solidFill>
              </a:rPr>
              <a:t> </a:t>
            </a:r>
            <a:r>
              <a:rPr lang="en-GB" sz="1400" b="1" dirty="0">
                <a:solidFill>
                  <a:srgbClr val="000000"/>
                </a:solidFill>
              </a:rPr>
              <a:t>PFS</a:t>
            </a:r>
          </a:p>
        </p:txBody>
      </p:sp>
      <p:sp>
        <p:nvSpPr>
          <p:cNvPr id="54294" name="Rectangle 28"/>
          <p:cNvSpPr>
            <a:spLocks noChangeArrowheads="1"/>
          </p:cNvSpPr>
          <p:nvPr/>
        </p:nvSpPr>
        <p:spPr bwMode="auto">
          <a:xfrm rot="-5400000">
            <a:off x="-979655" y="3139348"/>
            <a:ext cx="3600537"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err="1" smtClean="0">
                <a:solidFill>
                  <a:srgbClr val="000000"/>
                </a:solidFill>
              </a:rPr>
              <a:t>Kumulativní</a:t>
            </a:r>
            <a:r>
              <a:rPr lang="en-GB" sz="1400" b="1" dirty="0" smtClean="0">
                <a:solidFill>
                  <a:srgbClr val="000000"/>
                </a:solidFill>
              </a:rPr>
              <a:t> </a:t>
            </a:r>
            <a:r>
              <a:rPr lang="en-GB" sz="1400" b="1" dirty="0" err="1" smtClean="0">
                <a:solidFill>
                  <a:srgbClr val="000000"/>
                </a:solidFill>
              </a:rPr>
              <a:t>podíl</a:t>
            </a:r>
            <a:r>
              <a:rPr lang="cs-CZ" sz="1400" b="1" dirty="0" smtClean="0">
                <a:solidFill>
                  <a:srgbClr val="000000"/>
                </a:solidFill>
              </a:rPr>
              <a:t> v </a:t>
            </a:r>
            <a:r>
              <a:rPr lang="en-GB" sz="1400" b="1" dirty="0" smtClean="0">
                <a:solidFill>
                  <a:srgbClr val="000000"/>
                </a:solidFill>
              </a:rPr>
              <a:t>% </a:t>
            </a:r>
            <a:r>
              <a:rPr lang="en-GB" sz="1400" b="1" dirty="0" err="1" smtClean="0">
                <a:solidFill>
                  <a:srgbClr val="000000"/>
                </a:solidFill>
              </a:rPr>
              <a:t>přežívajících</a:t>
            </a:r>
            <a:r>
              <a:rPr lang="en-GB" sz="1400" b="1" dirty="0" smtClean="0">
                <a:solidFill>
                  <a:srgbClr val="000000"/>
                </a:solidFill>
              </a:rPr>
              <a:t> </a:t>
            </a:r>
            <a:r>
              <a:rPr lang="en-GB" sz="1400" b="1" dirty="0" err="1" smtClean="0">
                <a:solidFill>
                  <a:srgbClr val="000000"/>
                </a:solidFill>
              </a:rPr>
              <a:t>bez</a:t>
            </a:r>
            <a:r>
              <a:rPr lang="en-GB" sz="1400" b="1" dirty="0" smtClean="0">
                <a:solidFill>
                  <a:srgbClr val="000000"/>
                </a:solidFill>
              </a:rPr>
              <a:t> </a:t>
            </a:r>
            <a:r>
              <a:rPr lang="en-GB" sz="1400" b="1" dirty="0" err="1" smtClean="0">
                <a:solidFill>
                  <a:srgbClr val="000000"/>
                </a:solidFill>
              </a:rPr>
              <a:t>progrese</a:t>
            </a:r>
            <a:endParaRPr lang="en-GB" sz="1400" b="1" dirty="0">
              <a:solidFill>
                <a:srgbClr val="000000"/>
              </a:solidFill>
              <a:latin typeface="Lucida Sans" pitchFamily="34" charset="0"/>
            </a:endParaRPr>
          </a:p>
        </p:txBody>
      </p:sp>
      <p:sp>
        <p:nvSpPr>
          <p:cNvPr id="54295" name="Text Box 30"/>
          <p:cNvSpPr txBox="1">
            <a:spLocks noChangeArrowheads="1"/>
          </p:cNvSpPr>
          <p:nvPr/>
        </p:nvSpPr>
        <p:spPr bwMode="auto">
          <a:xfrm>
            <a:off x="1393625" y="5558384"/>
            <a:ext cx="34721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solidFill>
                  <a:srgbClr val="000000"/>
                </a:solidFill>
              </a:rPr>
              <a:t>148</a:t>
            </a:r>
          </a:p>
          <a:p>
            <a:pPr algn="ctr"/>
            <a:r>
              <a:rPr lang="en-GB" sz="1200" b="1" dirty="0">
                <a:solidFill>
                  <a:srgbClr val="000000"/>
                </a:solidFill>
              </a:rPr>
              <a:t>148</a:t>
            </a:r>
          </a:p>
        </p:txBody>
      </p:sp>
      <p:sp>
        <p:nvSpPr>
          <p:cNvPr id="54296" name="Text Box 31"/>
          <p:cNvSpPr txBox="1">
            <a:spLocks noChangeArrowheads="1"/>
          </p:cNvSpPr>
          <p:nvPr/>
        </p:nvSpPr>
        <p:spPr bwMode="auto">
          <a:xfrm>
            <a:off x="837212" y="5558384"/>
            <a:ext cx="37125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solidFill>
                  <a:schemeClr val="tx2"/>
                </a:solidFill>
              </a:rPr>
              <a:t>L</a:t>
            </a:r>
          </a:p>
          <a:p>
            <a:pPr algn="ctr"/>
            <a:r>
              <a:rPr lang="en-GB" sz="1200" b="1" dirty="0"/>
              <a:t>L+T</a:t>
            </a:r>
          </a:p>
        </p:txBody>
      </p:sp>
      <p:sp>
        <p:nvSpPr>
          <p:cNvPr id="54297" name="Text Box 32"/>
          <p:cNvSpPr txBox="1">
            <a:spLocks noChangeArrowheads="1"/>
          </p:cNvSpPr>
          <p:nvPr/>
        </p:nvSpPr>
        <p:spPr bwMode="auto">
          <a:xfrm>
            <a:off x="2632590" y="5558384"/>
            <a:ext cx="26225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solidFill>
                  <a:srgbClr val="000000"/>
                </a:solidFill>
              </a:rPr>
              <a:t>53</a:t>
            </a:r>
          </a:p>
          <a:p>
            <a:pPr algn="ctr"/>
            <a:r>
              <a:rPr lang="en-GB" sz="1200" b="1" dirty="0">
                <a:solidFill>
                  <a:srgbClr val="000000"/>
                </a:solidFill>
              </a:rPr>
              <a:t>73</a:t>
            </a:r>
          </a:p>
        </p:txBody>
      </p:sp>
      <p:sp>
        <p:nvSpPr>
          <p:cNvPr id="54298" name="Text Box 33"/>
          <p:cNvSpPr txBox="1">
            <a:spLocks noChangeArrowheads="1"/>
          </p:cNvSpPr>
          <p:nvPr/>
        </p:nvSpPr>
        <p:spPr bwMode="auto">
          <a:xfrm>
            <a:off x="3805631" y="5558384"/>
            <a:ext cx="262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solidFill>
                  <a:srgbClr val="000000"/>
                </a:solidFill>
              </a:rPr>
              <a:t>21</a:t>
            </a:r>
          </a:p>
          <a:p>
            <a:pPr algn="ctr"/>
            <a:r>
              <a:rPr lang="en-GB" sz="1200" b="1" dirty="0">
                <a:solidFill>
                  <a:srgbClr val="000000"/>
                </a:solidFill>
              </a:rPr>
              <a:t>42</a:t>
            </a:r>
          </a:p>
        </p:txBody>
      </p:sp>
      <p:sp>
        <p:nvSpPr>
          <p:cNvPr id="54299" name="Text Box 34"/>
          <p:cNvSpPr txBox="1">
            <a:spLocks noChangeArrowheads="1"/>
          </p:cNvSpPr>
          <p:nvPr/>
        </p:nvSpPr>
        <p:spPr bwMode="auto">
          <a:xfrm>
            <a:off x="4977938" y="5558384"/>
            <a:ext cx="262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solidFill>
                  <a:srgbClr val="000000"/>
                </a:solidFill>
              </a:rPr>
              <a:t>13</a:t>
            </a:r>
          </a:p>
          <a:p>
            <a:pPr algn="ctr"/>
            <a:r>
              <a:rPr lang="en-GB" sz="1200" b="1" dirty="0">
                <a:solidFill>
                  <a:srgbClr val="000000"/>
                </a:solidFill>
              </a:rPr>
              <a:t>27</a:t>
            </a:r>
          </a:p>
        </p:txBody>
      </p:sp>
      <p:sp>
        <p:nvSpPr>
          <p:cNvPr id="54300" name="Text Box 35"/>
          <p:cNvSpPr txBox="1">
            <a:spLocks noChangeArrowheads="1"/>
          </p:cNvSpPr>
          <p:nvPr/>
        </p:nvSpPr>
        <p:spPr bwMode="auto">
          <a:xfrm>
            <a:off x="6222766" y="5558384"/>
            <a:ext cx="17729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solidFill>
                  <a:srgbClr val="000000"/>
                </a:solidFill>
              </a:rPr>
              <a:t>5</a:t>
            </a:r>
          </a:p>
          <a:p>
            <a:pPr algn="ctr"/>
            <a:r>
              <a:rPr lang="en-GB" sz="1200" b="1" dirty="0">
                <a:solidFill>
                  <a:srgbClr val="000000"/>
                </a:solidFill>
              </a:rPr>
              <a:t>8</a:t>
            </a:r>
          </a:p>
        </p:txBody>
      </p:sp>
      <p:sp>
        <p:nvSpPr>
          <p:cNvPr id="54301" name="Text Box 36"/>
          <p:cNvSpPr txBox="1">
            <a:spLocks noChangeArrowheads="1"/>
          </p:cNvSpPr>
          <p:nvPr/>
        </p:nvSpPr>
        <p:spPr bwMode="auto">
          <a:xfrm>
            <a:off x="7402400" y="5558384"/>
            <a:ext cx="17729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solidFill>
                  <a:srgbClr val="000000"/>
                </a:solidFill>
              </a:rPr>
              <a:t>0</a:t>
            </a:r>
          </a:p>
          <a:p>
            <a:pPr algn="ctr"/>
            <a:r>
              <a:rPr lang="en-GB" sz="1200" b="1" dirty="0">
                <a:solidFill>
                  <a:srgbClr val="000000"/>
                </a:solidFill>
              </a:rPr>
              <a:t>2</a:t>
            </a:r>
          </a:p>
        </p:txBody>
      </p:sp>
      <p:sp>
        <p:nvSpPr>
          <p:cNvPr id="54302" name="Line 37"/>
          <p:cNvSpPr>
            <a:spLocks noChangeShapeType="1"/>
          </p:cNvSpPr>
          <p:nvPr/>
        </p:nvSpPr>
        <p:spPr bwMode="auto">
          <a:xfrm flipV="1">
            <a:off x="4185138" y="3962239"/>
            <a:ext cx="0" cy="468312"/>
          </a:xfrm>
          <a:prstGeom prst="line">
            <a:avLst/>
          </a:prstGeom>
          <a:noFill/>
          <a:ln w="25400">
            <a:solidFill>
              <a:srgbClr val="C00000"/>
            </a:solidFill>
            <a:round/>
            <a:headEnd/>
            <a:tailEnd/>
          </a:ln>
          <a:extLst>
            <a:ext uri="{909E8E84-426E-40DD-AFC4-6F175D3DCCD1}">
              <a14:hiddenFill xmlns:a14="http://schemas.microsoft.com/office/drawing/2010/main" xmlns="">
                <a:noFill/>
              </a14:hiddenFill>
            </a:ext>
          </a:extLst>
        </p:spPr>
        <p:txBody>
          <a:bodyPr lIns="0" anchorCtr="1">
            <a:spAutoFit/>
          </a:bodyPr>
          <a:lstStyle/>
          <a:p>
            <a:endParaRPr lang="en-GB" dirty="0"/>
          </a:p>
        </p:txBody>
      </p:sp>
      <p:sp>
        <p:nvSpPr>
          <p:cNvPr id="54303" name="Text Box 38"/>
          <p:cNvSpPr txBox="1">
            <a:spLocks noChangeArrowheads="1"/>
          </p:cNvSpPr>
          <p:nvPr/>
        </p:nvSpPr>
        <p:spPr bwMode="auto">
          <a:xfrm>
            <a:off x="3824654" y="4427377"/>
            <a:ext cx="734158"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2000" b="1" dirty="0">
                <a:solidFill>
                  <a:srgbClr val="000000"/>
                </a:solidFill>
              </a:rPr>
              <a:t>13%</a:t>
            </a:r>
          </a:p>
        </p:txBody>
      </p:sp>
      <p:sp>
        <p:nvSpPr>
          <p:cNvPr id="54304" name="Text Box 39"/>
          <p:cNvSpPr txBox="1">
            <a:spLocks noChangeArrowheads="1"/>
          </p:cNvSpPr>
          <p:nvPr/>
        </p:nvSpPr>
        <p:spPr bwMode="auto">
          <a:xfrm>
            <a:off x="3831981" y="3428840"/>
            <a:ext cx="732692"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2000" b="1" dirty="0">
                <a:solidFill>
                  <a:srgbClr val="000000"/>
                </a:solidFill>
              </a:rPr>
              <a:t>28%</a:t>
            </a:r>
          </a:p>
        </p:txBody>
      </p:sp>
      <p:sp>
        <p:nvSpPr>
          <p:cNvPr id="54305" name="Line 45"/>
          <p:cNvSpPr>
            <a:spLocks noChangeShapeType="1"/>
          </p:cNvSpPr>
          <p:nvPr/>
        </p:nvSpPr>
        <p:spPr bwMode="auto">
          <a:xfrm flipH="1">
            <a:off x="1453662" y="1565114"/>
            <a:ext cx="86458" cy="1587"/>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06" name="Rectangle 47"/>
          <p:cNvSpPr>
            <a:spLocks noChangeArrowheads="1"/>
          </p:cNvSpPr>
          <p:nvPr/>
        </p:nvSpPr>
        <p:spPr bwMode="auto">
          <a:xfrm>
            <a:off x="1301262" y="4840126"/>
            <a:ext cx="90854"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p>
            <a:pPr algn="r"/>
            <a:r>
              <a:rPr lang="en-GB" sz="1400" b="1" dirty="0">
                <a:solidFill>
                  <a:srgbClr val="000000"/>
                </a:solidFill>
              </a:rPr>
              <a:t>0</a:t>
            </a:r>
            <a:endParaRPr lang="en-GB" sz="1400" b="1" dirty="0">
              <a:solidFill>
                <a:srgbClr val="000000"/>
              </a:solidFill>
              <a:latin typeface="Lucida Sans" pitchFamily="34" charset="0"/>
            </a:endParaRPr>
          </a:p>
        </p:txBody>
      </p:sp>
      <p:sp>
        <p:nvSpPr>
          <p:cNvPr id="54307" name="Rectangle 48"/>
          <p:cNvSpPr>
            <a:spLocks noChangeArrowheads="1"/>
          </p:cNvSpPr>
          <p:nvPr/>
        </p:nvSpPr>
        <p:spPr bwMode="auto">
          <a:xfrm>
            <a:off x="1208943" y="4117814"/>
            <a:ext cx="18317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p>
            <a:pPr algn="r"/>
            <a:r>
              <a:rPr lang="en-GB" sz="1400" b="1" dirty="0">
                <a:solidFill>
                  <a:srgbClr val="000000"/>
                </a:solidFill>
              </a:rPr>
              <a:t>20</a:t>
            </a:r>
            <a:endParaRPr lang="en-GB" sz="1400" b="1" dirty="0">
              <a:solidFill>
                <a:srgbClr val="000000"/>
              </a:solidFill>
              <a:latin typeface="Lucida Sans" pitchFamily="34" charset="0"/>
            </a:endParaRPr>
          </a:p>
        </p:txBody>
      </p:sp>
      <p:sp>
        <p:nvSpPr>
          <p:cNvPr id="54308" name="Rectangle 49"/>
          <p:cNvSpPr>
            <a:spLocks noChangeArrowheads="1"/>
          </p:cNvSpPr>
          <p:nvPr/>
        </p:nvSpPr>
        <p:spPr bwMode="auto">
          <a:xfrm>
            <a:off x="1208943" y="3398677"/>
            <a:ext cx="183173"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p>
            <a:pPr algn="r"/>
            <a:r>
              <a:rPr lang="en-GB" sz="1400" b="1" dirty="0">
                <a:solidFill>
                  <a:srgbClr val="000000"/>
                </a:solidFill>
              </a:rPr>
              <a:t>40</a:t>
            </a:r>
            <a:endParaRPr lang="en-GB" sz="1400" b="1" dirty="0">
              <a:solidFill>
                <a:srgbClr val="000000"/>
              </a:solidFill>
              <a:latin typeface="Lucida Sans" pitchFamily="34" charset="0"/>
            </a:endParaRPr>
          </a:p>
        </p:txBody>
      </p:sp>
      <p:sp>
        <p:nvSpPr>
          <p:cNvPr id="54309" name="Rectangle 50"/>
          <p:cNvSpPr>
            <a:spLocks noChangeArrowheads="1"/>
          </p:cNvSpPr>
          <p:nvPr/>
        </p:nvSpPr>
        <p:spPr bwMode="auto">
          <a:xfrm>
            <a:off x="1208943" y="2674777"/>
            <a:ext cx="183173"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p>
            <a:pPr algn="r"/>
            <a:r>
              <a:rPr lang="en-GB" sz="1400" b="1" dirty="0">
                <a:solidFill>
                  <a:srgbClr val="000000"/>
                </a:solidFill>
              </a:rPr>
              <a:t>60</a:t>
            </a:r>
            <a:endParaRPr lang="en-GB" sz="1400" b="1" dirty="0">
              <a:solidFill>
                <a:srgbClr val="000000"/>
              </a:solidFill>
              <a:latin typeface="Lucida Sans" pitchFamily="34" charset="0"/>
            </a:endParaRPr>
          </a:p>
        </p:txBody>
      </p:sp>
      <p:sp>
        <p:nvSpPr>
          <p:cNvPr id="54310" name="Rectangle 51"/>
          <p:cNvSpPr>
            <a:spLocks noChangeArrowheads="1"/>
          </p:cNvSpPr>
          <p:nvPr/>
        </p:nvSpPr>
        <p:spPr bwMode="auto">
          <a:xfrm>
            <a:off x="1208943" y="1954052"/>
            <a:ext cx="183173"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p>
            <a:pPr algn="r"/>
            <a:r>
              <a:rPr lang="en-GB" sz="1400" b="1" dirty="0">
                <a:solidFill>
                  <a:srgbClr val="000000"/>
                </a:solidFill>
              </a:rPr>
              <a:t>80</a:t>
            </a:r>
            <a:endParaRPr lang="en-GB" sz="1400" b="1" dirty="0">
              <a:solidFill>
                <a:srgbClr val="000000"/>
              </a:solidFill>
              <a:latin typeface="Lucida Sans" pitchFamily="34" charset="0"/>
            </a:endParaRPr>
          </a:p>
        </p:txBody>
      </p:sp>
      <p:sp>
        <p:nvSpPr>
          <p:cNvPr id="54311" name="Rectangle 52"/>
          <p:cNvSpPr>
            <a:spLocks noChangeArrowheads="1"/>
          </p:cNvSpPr>
          <p:nvPr/>
        </p:nvSpPr>
        <p:spPr bwMode="auto">
          <a:xfrm>
            <a:off x="1143000" y="1461927"/>
            <a:ext cx="275492"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p>
            <a:pPr algn="r"/>
            <a:r>
              <a:rPr lang="en-GB" sz="1400" b="1" dirty="0">
                <a:solidFill>
                  <a:srgbClr val="000000"/>
                </a:solidFill>
              </a:rPr>
              <a:t>100</a:t>
            </a:r>
            <a:endParaRPr lang="en-GB" sz="1400" b="1" dirty="0">
              <a:solidFill>
                <a:srgbClr val="000000"/>
              </a:solidFill>
              <a:latin typeface="Lucida Sans" pitchFamily="34" charset="0"/>
            </a:endParaRPr>
          </a:p>
        </p:txBody>
      </p:sp>
      <p:sp>
        <p:nvSpPr>
          <p:cNvPr id="54312" name="Rectangle 62"/>
          <p:cNvSpPr>
            <a:spLocks noChangeArrowheads="1"/>
          </p:cNvSpPr>
          <p:nvPr/>
        </p:nvSpPr>
        <p:spPr bwMode="auto">
          <a:xfrm>
            <a:off x="2628900" y="5040151"/>
            <a:ext cx="183174"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a:solidFill>
                  <a:srgbClr val="000000"/>
                </a:solidFill>
              </a:rPr>
              <a:t>10</a:t>
            </a:r>
            <a:endParaRPr lang="en-GB" sz="1400" b="1" dirty="0">
              <a:solidFill>
                <a:srgbClr val="000000"/>
              </a:solidFill>
              <a:latin typeface="Lucida Sans" pitchFamily="34" charset="0"/>
            </a:endParaRPr>
          </a:p>
        </p:txBody>
      </p:sp>
      <p:sp>
        <p:nvSpPr>
          <p:cNvPr id="54313" name="Rectangle 63"/>
          <p:cNvSpPr>
            <a:spLocks noChangeArrowheads="1"/>
          </p:cNvSpPr>
          <p:nvPr/>
        </p:nvSpPr>
        <p:spPr bwMode="auto">
          <a:xfrm>
            <a:off x="3802674" y="5040151"/>
            <a:ext cx="18317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a:solidFill>
                  <a:srgbClr val="000000"/>
                </a:solidFill>
              </a:rPr>
              <a:t>20</a:t>
            </a:r>
            <a:endParaRPr lang="en-GB" sz="1400" b="1" dirty="0">
              <a:solidFill>
                <a:srgbClr val="000000"/>
              </a:solidFill>
              <a:latin typeface="Lucida Sans" pitchFamily="34" charset="0"/>
            </a:endParaRPr>
          </a:p>
        </p:txBody>
      </p:sp>
      <p:sp>
        <p:nvSpPr>
          <p:cNvPr id="54314" name="Rectangle 64"/>
          <p:cNvSpPr>
            <a:spLocks noChangeArrowheads="1"/>
          </p:cNvSpPr>
          <p:nvPr/>
        </p:nvSpPr>
        <p:spPr bwMode="auto">
          <a:xfrm>
            <a:off x="4966189" y="5040151"/>
            <a:ext cx="18317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a:solidFill>
                  <a:srgbClr val="000000"/>
                </a:solidFill>
              </a:rPr>
              <a:t>30</a:t>
            </a:r>
            <a:endParaRPr lang="en-GB" sz="1400" b="1" dirty="0">
              <a:solidFill>
                <a:srgbClr val="000000"/>
              </a:solidFill>
              <a:latin typeface="Lucida Sans" pitchFamily="34" charset="0"/>
            </a:endParaRPr>
          </a:p>
        </p:txBody>
      </p:sp>
      <p:sp>
        <p:nvSpPr>
          <p:cNvPr id="54315" name="Rectangle 65"/>
          <p:cNvSpPr>
            <a:spLocks noChangeArrowheads="1"/>
          </p:cNvSpPr>
          <p:nvPr/>
        </p:nvSpPr>
        <p:spPr bwMode="auto">
          <a:xfrm>
            <a:off x="6153151" y="5040151"/>
            <a:ext cx="18317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a:solidFill>
                  <a:srgbClr val="000000"/>
                </a:solidFill>
              </a:rPr>
              <a:t>40</a:t>
            </a:r>
            <a:endParaRPr lang="en-GB" sz="1400" b="1" dirty="0">
              <a:solidFill>
                <a:srgbClr val="000000"/>
              </a:solidFill>
              <a:latin typeface="Lucida Sans" pitchFamily="34" charset="0"/>
            </a:endParaRPr>
          </a:p>
        </p:txBody>
      </p:sp>
      <p:sp>
        <p:nvSpPr>
          <p:cNvPr id="54316" name="Rectangle 66"/>
          <p:cNvSpPr>
            <a:spLocks noChangeArrowheads="1"/>
          </p:cNvSpPr>
          <p:nvPr/>
        </p:nvSpPr>
        <p:spPr bwMode="auto">
          <a:xfrm>
            <a:off x="7326923" y="5040151"/>
            <a:ext cx="183174"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a:solidFill>
                  <a:srgbClr val="000000"/>
                </a:solidFill>
              </a:rPr>
              <a:t>50</a:t>
            </a:r>
            <a:endParaRPr lang="en-GB" sz="1400" b="1" dirty="0">
              <a:solidFill>
                <a:srgbClr val="000000"/>
              </a:solidFill>
              <a:latin typeface="Lucida Sans" pitchFamily="34" charset="0"/>
            </a:endParaRPr>
          </a:p>
        </p:txBody>
      </p:sp>
      <p:sp>
        <p:nvSpPr>
          <p:cNvPr id="54317" name="Rectangle 67"/>
          <p:cNvSpPr>
            <a:spLocks noChangeArrowheads="1"/>
          </p:cNvSpPr>
          <p:nvPr/>
        </p:nvSpPr>
        <p:spPr bwMode="auto">
          <a:xfrm>
            <a:off x="8500697" y="5040151"/>
            <a:ext cx="184638"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a:solidFill>
                  <a:srgbClr val="000000"/>
                </a:solidFill>
              </a:rPr>
              <a:t>60</a:t>
            </a:r>
            <a:endParaRPr lang="en-GB" sz="1400" b="1" dirty="0">
              <a:solidFill>
                <a:srgbClr val="000000"/>
              </a:solidFill>
              <a:latin typeface="Lucida Sans" pitchFamily="34" charset="0"/>
            </a:endParaRPr>
          </a:p>
        </p:txBody>
      </p:sp>
      <p:sp>
        <p:nvSpPr>
          <p:cNvPr id="54318" name="Freeform 68"/>
          <p:cNvSpPr>
            <a:spLocks/>
          </p:cNvSpPr>
          <p:nvPr/>
        </p:nvSpPr>
        <p:spPr bwMode="auto">
          <a:xfrm>
            <a:off x="1551843" y="1560351"/>
            <a:ext cx="6623538" cy="3365500"/>
          </a:xfrm>
          <a:custGeom>
            <a:avLst/>
            <a:gdLst>
              <a:gd name="T0" fmla="*/ 2147483647 w 4336"/>
              <a:gd name="T1" fmla="*/ 2147483647 h 1827"/>
              <a:gd name="T2" fmla="*/ 2147483647 w 4336"/>
              <a:gd name="T3" fmla="*/ 2147483647 h 1827"/>
              <a:gd name="T4" fmla="*/ 2147483647 w 4336"/>
              <a:gd name="T5" fmla="*/ 2147483647 h 1827"/>
              <a:gd name="T6" fmla="*/ 2147483647 w 4336"/>
              <a:gd name="T7" fmla="*/ 2147483647 h 1827"/>
              <a:gd name="T8" fmla="*/ 2147483647 w 4336"/>
              <a:gd name="T9" fmla="*/ 2147483647 h 1827"/>
              <a:gd name="T10" fmla="*/ 2147483647 w 4336"/>
              <a:gd name="T11" fmla="*/ 2147483647 h 1827"/>
              <a:gd name="T12" fmla="*/ 2147483647 w 4336"/>
              <a:gd name="T13" fmla="*/ 2147483647 h 1827"/>
              <a:gd name="T14" fmla="*/ 2147483647 w 4336"/>
              <a:gd name="T15" fmla="*/ 2147483647 h 1827"/>
              <a:gd name="T16" fmla="*/ 2147483647 w 4336"/>
              <a:gd name="T17" fmla="*/ 2147483647 h 1827"/>
              <a:gd name="T18" fmla="*/ 2147483647 w 4336"/>
              <a:gd name="T19" fmla="*/ 2147483647 h 1827"/>
              <a:gd name="T20" fmla="*/ 2147483647 w 4336"/>
              <a:gd name="T21" fmla="*/ 2147483647 h 1827"/>
              <a:gd name="T22" fmla="*/ 2147483647 w 4336"/>
              <a:gd name="T23" fmla="*/ 2147483647 h 1827"/>
              <a:gd name="T24" fmla="*/ 2147483647 w 4336"/>
              <a:gd name="T25" fmla="*/ 2147483647 h 1827"/>
              <a:gd name="T26" fmla="*/ 2147483647 w 4336"/>
              <a:gd name="T27" fmla="*/ 2147483647 h 1827"/>
              <a:gd name="T28" fmla="*/ 2147483647 w 4336"/>
              <a:gd name="T29" fmla="*/ 2147483647 h 1827"/>
              <a:gd name="T30" fmla="*/ 2147483647 w 4336"/>
              <a:gd name="T31" fmla="*/ 2147483647 h 1827"/>
              <a:gd name="T32" fmla="*/ 2147483647 w 4336"/>
              <a:gd name="T33" fmla="*/ 2147483647 h 1827"/>
              <a:gd name="T34" fmla="*/ 2147483647 w 4336"/>
              <a:gd name="T35" fmla="*/ 2147483647 h 1827"/>
              <a:gd name="T36" fmla="*/ 2147483647 w 4336"/>
              <a:gd name="T37" fmla="*/ 2147483647 h 1827"/>
              <a:gd name="T38" fmla="*/ 2147483647 w 4336"/>
              <a:gd name="T39" fmla="*/ 2147483647 h 1827"/>
              <a:gd name="T40" fmla="*/ 2147483647 w 4336"/>
              <a:gd name="T41" fmla="*/ 2147483647 h 1827"/>
              <a:gd name="T42" fmla="*/ 2147483647 w 4336"/>
              <a:gd name="T43" fmla="*/ 2147483647 h 1827"/>
              <a:gd name="T44" fmla="*/ 2147483647 w 4336"/>
              <a:gd name="T45" fmla="*/ 2147483647 h 1827"/>
              <a:gd name="T46" fmla="*/ 2147483647 w 4336"/>
              <a:gd name="T47" fmla="*/ 2147483647 h 1827"/>
              <a:gd name="T48" fmla="*/ 2147483647 w 4336"/>
              <a:gd name="T49" fmla="*/ 2147483647 h 1827"/>
              <a:gd name="T50" fmla="*/ 2147483647 w 4336"/>
              <a:gd name="T51" fmla="*/ 2147483647 h 1827"/>
              <a:gd name="T52" fmla="*/ 2147483647 w 4336"/>
              <a:gd name="T53" fmla="*/ 2147483647 h 1827"/>
              <a:gd name="T54" fmla="*/ 2147483647 w 4336"/>
              <a:gd name="T55" fmla="*/ 2147483647 h 1827"/>
              <a:gd name="T56" fmla="*/ 2147483647 w 4336"/>
              <a:gd name="T57" fmla="*/ 2147483647 h 1827"/>
              <a:gd name="T58" fmla="*/ 2147483647 w 4336"/>
              <a:gd name="T59" fmla="*/ 2147483647 h 1827"/>
              <a:gd name="T60" fmla="*/ 2147483647 w 4336"/>
              <a:gd name="T61" fmla="*/ 2147483647 h 1827"/>
              <a:gd name="T62" fmla="*/ 2147483647 w 4336"/>
              <a:gd name="T63" fmla="*/ 2147483647 h 1827"/>
              <a:gd name="T64" fmla="*/ 2147483647 w 4336"/>
              <a:gd name="T65" fmla="*/ 2147483647 h 1827"/>
              <a:gd name="T66" fmla="*/ 2147483647 w 4336"/>
              <a:gd name="T67" fmla="*/ 2147483647 h 1827"/>
              <a:gd name="T68" fmla="*/ 2147483647 w 4336"/>
              <a:gd name="T69" fmla="*/ 2147483647 h 1827"/>
              <a:gd name="T70" fmla="*/ 2147483647 w 4336"/>
              <a:gd name="T71" fmla="*/ 2147483647 h 1827"/>
              <a:gd name="T72" fmla="*/ 2147483647 w 4336"/>
              <a:gd name="T73" fmla="*/ 2147483647 h 1827"/>
              <a:gd name="T74" fmla="*/ 2147483647 w 4336"/>
              <a:gd name="T75" fmla="*/ 2147483647 h 1827"/>
              <a:gd name="T76" fmla="*/ 2147483647 w 4336"/>
              <a:gd name="T77" fmla="*/ 2147483647 h 1827"/>
              <a:gd name="T78" fmla="*/ 2147483647 w 4336"/>
              <a:gd name="T79" fmla="*/ 2147483647 h 1827"/>
              <a:gd name="T80" fmla="*/ 2147483647 w 4336"/>
              <a:gd name="T81" fmla="*/ 2147483647 h 1827"/>
              <a:gd name="T82" fmla="*/ 2147483647 w 4336"/>
              <a:gd name="T83" fmla="*/ 2147483647 h 1827"/>
              <a:gd name="T84" fmla="*/ 2147483647 w 4336"/>
              <a:gd name="T85" fmla="*/ 2147483647 h 1827"/>
              <a:gd name="T86" fmla="*/ 2147483647 w 4336"/>
              <a:gd name="T87" fmla="*/ 2147483647 h 1827"/>
              <a:gd name="T88" fmla="*/ 2147483647 w 4336"/>
              <a:gd name="T89" fmla="*/ 2147483647 h 1827"/>
              <a:gd name="T90" fmla="*/ 2147483647 w 4336"/>
              <a:gd name="T91" fmla="*/ 2147483647 h 1827"/>
              <a:gd name="T92" fmla="*/ 2147483647 w 4336"/>
              <a:gd name="T93" fmla="*/ 2147483647 h 1827"/>
              <a:gd name="T94" fmla="*/ 2147483647 w 4336"/>
              <a:gd name="T95" fmla="*/ 2147483647 h 1827"/>
              <a:gd name="T96" fmla="*/ 2147483647 w 4336"/>
              <a:gd name="T97" fmla="*/ 2147483647 h 1827"/>
              <a:gd name="T98" fmla="*/ 2147483647 w 4336"/>
              <a:gd name="T99" fmla="*/ 2147483647 h 1827"/>
              <a:gd name="T100" fmla="*/ 2147483647 w 4336"/>
              <a:gd name="T101" fmla="*/ 2147483647 h 1827"/>
              <a:gd name="T102" fmla="*/ 2147483647 w 4336"/>
              <a:gd name="T103" fmla="*/ 2147483647 h 1827"/>
              <a:gd name="T104" fmla="*/ 2147483647 w 4336"/>
              <a:gd name="T105" fmla="*/ 2147483647 h 1827"/>
              <a:gd name="T106" fmla="*/ 2147483647 w 4336"/>
              <a:gd name="T107" fmla="*/ 2147483647 h 18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336"/>
              <a:gd name="T163" fmla="*/ 0 h 1827"/>
              <a:gd name="T164" fmla="*/ 4336 w 4336"/>
              <a:gd name="T165" fmla="*/ 1827 h 182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336" h="1827">
                <a:moveTo>
                  <a:pt x="0" y="0"/>
                </a:moveTo>
                <a:lnTo>
                  <a:pt x="161" y="0"/>
                </a:lnTo>
                <a:lnTo>
                  <a:pt x="161" y="12"/>
                </a:lnTo>
                <a:lnTo>
                  <a:pt x="176" y="12"/>
                </a:lnTo>
                <a:lnTo>
                  <a:pt x="176" y="25"/>
                </a:lnTo>
                <a:lnTo>
                  <a:pt x="184" y="25"/>
                </a:lnTo>
                <a:lnTo>
                  <a:pt x="184" y="37"/>
                </a:lnTo>
                <a:lnTo>
                  <a:pt x="200" y="37"/>
                </a:lnTo>
                <a:lnTo>
                  <a:pt x="200" y="50"/>
                </a:lnTo>
                <a:lnTo>
                  <a:pt x="253" y="50"/>
                </a:lnTo>
                <a:lnTo>
                  <a:pt x="253" y="75"/>
                </a:lnTo>
                <a:lnTo>
                  <a:pt x="261" y="75"/>
                </a:lnTo>
                <a:lnTo>
                  <a:pt x="261" y="88"/>
                </a:lnTo>
                <a:lnTo>
                  <a:pt x="276" y="88"/>
                </a:lnTo>
                <a:lnTo>
                  <a:pt x="276" y="101"/>
                </a:lnTo>
                <a:lnTo>
                  <a:pt x="284" y="101"/>
                </a:lnTo>
                <a:lnTo>
                  <a:pt x="284" y="125"/>
                </a:lnTo>
                <a:lnTo>
                  <a:pt x="300" y="125"/>
                </a:lnTo>
                <a:lnTo>
                  <a:pt x="300" y="139"/>
                </a:lnTo>
                <a:lnTo>
                  <a:pt x="307" y="139"/>
                </a:lnTo>
                <a:lnTo>
                  <a:pt x="307" y="239"/>
                </a:lnTo>
                <a:lnTo>
                  <a:pt x="315" y="239"/>
                </a:lnTo>
                <a:lnTo>
                  <a:pt x="315" y="302"/>
                </a:lnTo>
                <a:lnTo>
                  <a:pt x="331" y="302"/>
                </a:lnTo>
                <a:lnTo>
                  <a:pt x="331" y="353"/>
                </a:lnTo>
                <a:lnTo>
                  <a:pt x="338" y="353"/>
                </a:lnTo>
                <a:lnTo>
                  <a:pt x="338" y="379"/>
                </a:lnTo>
                <a:lnTo>
                  <a:pt x="354" y="379"/>
                </a:lnTo>
                <a:lnTo>
                  <a:pt x="354" y="417"/>
                </a:lnTo>
                <a:lnTo>
                  <a:pt x="362" y="417"/>
                </a:lnTo>
                <a:lnTo>
                  <a:pt x="362" y="429"/>
                </a:lnTo>
                <a:lnTo>
                  <a:pt x="384" y="429"/>
                </a:lnTo>
                <a:lnTo>
                  <a:pt x="384" y="454"/>
                </a:lnTo>
                <a:lnTo>
                  <a:pt x="392" y="454"/>
                </a:lnTo>
                <a:lnTo>
                  <a:pt x="392" y="480"/>
                </a:lnTo>
                <a:lnTo>
                  <a:pt x="407" y="480"/>
                </a:lnTo>
                <a:lnTo>
                  <a:pt x="407" y="507"/>
                </a:lnTo>
                <a:lnTo>
                  <a:pt x="438" y="507"/>
                </a:lnTo>
                <a:lnTo>
                  <a:pt x="438" y="532"/>
                </a:lnTo>
                <a:lnTo>
                  <a:pt x="462" y="532"/>
                </a:lnTo>
                <a:lnTo>
                  <a:pt x="462" y="558"/>
                </a:lnTo>
                <a:lnTo>
                  <a:pt x="468" y="558"/>
                </a:lnTo>
                <a:lnTo>
                  <a:pt x="468" y="583"/>
                </a:lnTo>
                <a:lnTo>
                  <a:pt x="484" y="583"/>
                </a:lnTo>
                <a:lnTo>
                  <a:pt x="484" y="596"/>
                </a:lnTo>
                <a:lnTo>
                  <a:pt x="515" y="596"/>
                </a:lnTo>
                <a:lnTo>
                  <a:pt x="515" y="609"/>
                </a:lnTo>
                <a:lnTo>
                  <a:pt x="538" y="609"/>
                </a:lnTo>
                <a:lnTo>
                  <a:pt x="538" y="634"/>
                </a:lnTo>
                <a:lnTo>
                  <a:pt x="562" y="634"/>
                </a:lnTo>
                <a:lnTo>
                  <a:pt x="562" y="648"/>
                </a:lnTo>
                <a:lnTo>
                  <a:pt x="592" y="648"/>
                </a:lnTo>
                <a:lnTo>
                  <a:pt x="592" y="661"/>
                </a:lnTo>
                <a:lnTo>
                  <a:pt x="607" y="661"/>
                </a:lnTo>
                <a:lnTo>
                  <a:pt x="607" y="700"/>
                </a:lnTo>
                <a:lnTo>
                  <a:pt x="615" y="700"/>
                </a:lnTo>
                <a:lnTo>
                  <a:pt x="615" y="764"/>
                </a:lnTo>
                <a:lnTo>
                  <a:pt x="623" y="764"/>
                </a:lnTo>
                <a:lnTo>
                  <a:pt x="623" y="791"/>
                </a:lnTo>
                <a:lnTo>
                  <a:pt x="638" y="791"/>
                </a:lnTo>
                <a:lnTo>
                  <a:pt x="638" y="829"/>
                </a:lnTo>
                <a:lnTo>
                  <a:pt x="646" y="829"/>
                </a:lnTo>
                <a:lnTo>
                  <a:pt x="646" y="843"/>
                </a:lnTo>
                <a:lnTo>
                  <a:pt x="668" y="843"/>
                </a:lnTo>
                <a:lnTo>
                  <a:pt x="668" y="869"/>
                </a:lnTo>
                <a:lnTo>
                  <a:pt x="768" y="869"/>
                </a:lnTo>
                <a:lnTo>
                  <a:pt x="768" y="882"/>
                </a:lnTo>
                <a:lnTo>
                  <a:pt x="838" y="882"/>
                </a:lnTo>
                <a:lnTo>
                  <a:pt x="838" y="896"/>
                </a:lnTo>
                <a:lnTo>
                  <a:pt x="854" y="896"/>
                </a:lnTo>
                <a:lnTo>
                  <a:pt x="854" y="909"/>
                </a:lnTo>
                <a:lnTo>
                  <a:pt x="922" y="909"/>
                </a:lnTo>
                <a:lnTo>
                  <a:pt x="922" y="921"/>
                </a:lnTo>
                <a:lnTo>
                  <a:pt x="969" y="921"/>
                </a:lnTo>
                <a:lnTo>
                  <a:pt x="969" y="934"/>
                </a:lnTo>
                <a:lnTo>
                  <a:pt x="999" y="934"/>
                </a:lnTo>
                <a:lnTo>
                  <a:pt x="999" y="948"/>
                </a:lnTo>
                <a:lnTo>
                  <a:pt x="1007" y="948"/>
                </a:lnTo>
                <a:lnTo>
                  <a:pt x="1007" y="961"/>
                </a:lnTo>
                <a:lnTo>
                  <a:pt x="1077" y="961"/>
                </a:lnTo>
                <a:lnTo>
                  <a:pt x="1077" y="974"/>
                </a:lnTo>
                <a:lnTo>
                  <a:pt x="1083" y="974"/>
                </a:lnTo>
                <a:lnTo>
                  <a:pt x="1083" y="987"/>
                </a:lnTo>
                <a:lnTo>
                  <a:pt x="1161" y="987"/>
                </a:lnTo>
                <a:lnTo>
                  <a:pt x="1161" y="1001"/>
                </a:lnTo>
                <a:lnTo>
                  <a:pt x="1183" y="1001"/>
                </a:lnTo>
                <a:lnTo>
                  <a:pt x="1183" y="1013"/>
                </a:lnTo>
                <a:lnTo>
                  <a:pt x="1207" y="1013"/>
                </a:lnTo>
                <a:lnTo>
                  <a:pt x="1207" y="1040"/>
                </a:lnTo>
                <a:lnTo>
                  <a:pt x="1222" y="1040"/>
                </a:lnTo>
                <a:lnTo>
                  <a:pt x="1222" y="1054"/>
                </a:lnTo>
                <a:lnTo>
                  <a:pt x="1230" y="1054"/>
                </a:lnTo>
                <a:lnTo>
                  <a:pt x="1230" y="1107"/>
                </a:lnTo>
                <a:lnTo>
                  <a:pt x="1238" y="1107"/>
                </a:lnTo>
                <a:lnTo>
                  <a:pt x="1238" y="1160"/>
                </a:lnTo>
                <a:lnTo>
                  <a:pt x="1261" y="1160"/>
                </a:lnTo>
                <a:lnTo>
                  <a:pt x="1261" y="1174"/>
                </a:lnTo>
                <a:lnTo>
                  <a:pt x="1299" y="1174"/>
                </a:lnTo>
                <a:lnTo>
                  <a:pt x="1299" y="1187"/>
                </a:lnTo>
                <a:lnTo>
                  <a:pt x="1307" y="1187"/>
                </a:lnTo>
                <a:lnTo>
                  <a:pt x="1307" y="1214"/>
                </a:lnTo>
                <a:lnTo>
                  <a:pt x="1353" y="1214"/>
                </a:lnTo>
                <a:lnTo>
                  <a:pt x="1353" y="1228"/>
                </a:lnTo>
                <a:lnTo>
                  <a:pt x="1383" y="1228"/>
                </a:lnTo>
                <a:lnTo>
                  <a:pt x="1383" y="1242"/>
                </a:lnTo>
                <a:lnTo>
                  <a:pt x="1469" y="1242"/>
                </a:lnTo>
                <a:lnTo>
                  <a:pt x="1469" y="1256"/>
                </a:lnTo>
                <a:lnTo>
                  <a:pt x="1584" y="1256"/>
                </a:lnTo>
                <a:lnTo>
                  <a:pt x="1584" y="1282"/>
                </a:lnTo>
                <a:lnTo>
                  <a:pt x="1692" y="1282"/>
                </a:lnTo>
                <a:lnTo>
                  <a:pt x="1692" y="1296"/>
                </a:lnTo>
                <a:lnTo>
                  <a:pt x="1776" y="1296"/>
                </a:lnTo>
                <a:lnTo>
                  <a:pt x="1776" y="1309"/>
                </a:lnTo>
                <a:lnTo>
                  <a:pt x="1837" y="1309"/>
                </a:lnTo>
                <a:lnTo>
                  <a:pt x="1837" y="1324"/>
                </a:lnTo>
                <a:lnTo>
                  <a:pt x="1853" y="1324"/>
                </a:lnTo>
                <a:lnTo>
                  <a:pt x="1853" y="1337"/>
                </a:lnTo>
                <a:lnTo>
                  <a:pt x="1876" y="1337"/>
                </a:lnTo>
                <a:lnTo>
                  <a:pt x="1876" y="1364"/>
                </a:lnTo>
                <a:lnTo>
                  <a:pt x="1929" y="1364"/>
                </a:lnTo>
                <a:lnTo>
                  <a:pt x="1929" y="1377"/>
                </a:lnTo>
                <a:lnTo>
                  <a:pt x="2006" y="1377"/>
                </a:lnTo>
                <a:lnTo>
                  <a:pt x="2006" y="1392"/>
                </a:lnTo>
                <a:lnTo>
                  <a:pt x="2021" y="1392"/>
                </a:lnTo>
                <a:lnTo>
                  <a:pt x="2021" y="1406"/>
                </a:lnTo>
                <a:lnTo>
                  <a:pt x="2068" y="1406"/>
                </a:lnTo>
                <a:lnTo>
                  <a:pt x="2068" y="1420"/>
                </a:lnTo>
                <a:lnTo>
                  <a:pt x="2176" y="1420"/>
                </a:lnTo>
                <a:lnTo>
                  <a:pt x="2176" y="1434"/>
                </a:lnTo>
                <a:lnTo>
                  <a:pt x="2199" y="1434"/>
                </a:lnTo>
                <a:lnTo>
                  <a:pt x="2199" y="1448"/>
                </a:lnTo>
                <a:lnTo>
                  <a:pt x="2352" y="1448"/>
                </a:lnTo>
                <a:lnTo>
                  <a:pt x="2352" y="1462"/>
                </a:lnTo>
                <a:lnTo>
                  <a:pt x="2383" y="1462"/>
                </a:lnTo>
                <a:lnTo>
                  <a:pt x="2383" y="1476"/>
                </a:lnTo>
                <a:lnTo>
                  <a:pt x="2437" y="1476"/>
                </a:lnTo>
                <a:lnTo>
                  <a:pt x="2437" y="1490"/>
                </a:lnTo>
                <a:lnTo>
                  <a:pt x="2460" y="1490"/>
                </a:lnTo>
                <a:lnTo>
                  <a:pt x="2460" y="1519"/>
                </a:lnTo>
                <a:lnTo>
                  <a:pt x="2468" y="1519"/>
                </a:lnTo>
                <a:lnTo>
                  <a:pt x="2468" y="1534"/>
                </a:lnTo>
                <a:lnTo>
                  <a:pt x="2483" y="1534"/>
                </a:lnTo>
                <a:lnTo>
                  <a:pt x="2483" y="1550"/>
                </a:lnTo>
                <a:lnTo>
                  <a:pt x="2491" y="1550"/>
                </a:lnTo>
                <a:lnTo>
                  <a:pt x="2491" y="1567"/>
                </a:lnTo>
                <a:lnTo>
                  <a:pt x="2529" y="1567"/>
                </a:lnTo>
                <a:lnTo>
                  <a:pt x="2529" y="1584"/>
                </a:lnTo>
                <a:lnTo>
                  <a:pt x="2536" y="1584"/>
                </a:lnTo>
                <a:lnTo>
                  <a:pt x="2536" y="1602"/>
                </a:lnTo>
                <a:lnTo>
                  <a:pt x="2544" y="1602"/>
                </a:lnTo>
                <a:lnTo>
                  <a:pt x="2544" y="1619"/>
                </a:lnTo>
                <a:lnTo>
                  <a:pt x="2560" y="1619"/>
                </a:lnTo>
                <a:lnTo>
                  <a:pt x="2560" y="1636"/>
                </a:lnTo>
                <a:lnTo>
                  <a:pt x="2613" y="1636"/>
                </a:lnTo>
                <a:lnTo>
                  <a:pt x="2613" y="1654"/>
                </a:lnTo>
                <a:lnTo>
                  <a:pt x="3237" y="1654"/>
                </a:lnTo>
                <a:lnTo>
                  <a:pt x="3237" y="1678"/>
                </a:lnTo>
                <a:lnTo>
                  <a:pt x="3313" y="1678"/>
                </a:lnTo>
                <a:lnTo>
                  <a:pt x="3313" y="1703"/>
                </a:lnTo>
                <a:lnTo>
                  <a:pt x="3713" y="1703"/>
                </a:lnTo>
                <a:lnTo>
                  <a:pt x="3713" y="1734"/>
                </a:lnTo>
                <a:lnTo>
                  <a:pt x="4336" y="1734"/>
                </a:lnTo>
                <a:lnTo>
                  <a:pt x="4336" y="1827"/>
                </a:lnTo>
              </a:path>
            </a:pathLst>
          </a:custGeom>
          <a:noFill/>
          <a:ln w="30163">
            <a:solidFill>
              <a:srgbClr val="660066"/>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54319" name="Line 69"/>
          <p:cNvSpPr>
            <a:spLocks noChangeShapeType="1"/>
          </p:cNvSpPr>
          <p:nvPr/>
        </p:nvSpPr>
        <p:spPr bwMode="auto">
          <a:xfrm>
            <a:off x="7200900" y="4851240"/>
            <a:ext cx="1466" cy="7937"/>
          </a:xfrm>
          <a:prstGeom prst="line">
            <a:avLst/>
          </a:prstGeom>
          <a:noFill/>
          <a:ln w="19050">
            <a:solidFill>
              <a:srgbClr val="FFFFFF"/>
            </a:solidFill>
            <a:round/>
            <a:headEnd/>
            <a:tailEnd/>
          </a:ln>
          <a:extLst>
            <a:ext uri="{909E8E84-426E-40DD-AFC4-6F175D3DCCD1}">
              <a14:hiddenFill xmlns:a14="http://schemas.microsoft.com/office/drawing/2010/main" xmlns="">
                <a:noFill/>
              </a14:hiddenFill>
            </a:ext>
          </a:extLst>
        </p:spPr>
        <p:txBody>
          <a:bodyPr/>
          <a:lstStyle/>
          <a:p>
            <a:endParaRPr lang="en-GB" dirty="0"/>
          </a:p>
        </p:txBody>
      </p:sp>
      <p:grpSp>
        <p:nvGrpSpPr>
          <p:cNvPr id="2" name="Group 70"/>
          <p:cNvGrpSpPr>
            <a:grpSpLocks/>
          </p:cNvGrpSpPr>
          <p:nvPr/>
        </p:nvGrpSpPr>
        <p:grpSpPr bwMode="auto">
          <a:xfrm>
            <a:off x="1553308" y="1573051"/>
            <a:ext cx="5654920" cy="3244850"/>
            <a:chOff x="902" y="1281"/>
            <a:chExt cx="3703" cy="1775"/>
          </a:xfrm>
        </p:grpSpPr>
        <p:grpSp>
          <p:nvGrpSpPr>
            <p:cNvPr id="3" name="Group 71"/>
            <p:cNvGrpSpPr>
              <a:grpSpLocks/>
            </p:cNvGrpSpPr>
            <p:nvPr/>
          </p:nvGrpSpPr>
          <p:grpSpPr bwMode="auto">
            <a:xfrm>
              <a:off x="902" y="1281"/>
              <a:ext cx="1437" cy="1507"/>
              <a:chOff x="902" y="1281"/>
              <a:chExt cx="1437" cy="1507"/>
            </a:xfrm>
          </p:grpSpPr>
          <p:sp>
            <p:nvSpPr>
              <p:cNvPr id="54426" name="Line 72"/>
              <p:cNvSpPr>
                <a:spLocks noChangeShapeType="1"/>
              </p:cNvSpPr>
              <p:nvPr/>
            </p:nvSpPr>
            <p:spPr bwMode="auto">
              <a:xfrm>
                <a:off x="902" y="1284"/>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27" name="Line 73"/>
              <p:cNvSpPr>
                <a:spLocks noChangeShapeType="1"/>
              </p:cNvSpPr>
              <p:nvPr/>
            </p:nvSpPr>
            <p:spPr bwMode="auto">
              <a:xfrm>
                <a:off x="910" y="1284"/>
                <a:ext cx="1" cy="1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28" name="Freeform 74"/>
              <p:cNvSpPr>
                <a:spLocks/>
              </p:cNvSpPr>
              <p:nvPr/>
            </p:nvSpPr>
            <p:spPr bwMode="auto">
              <a:xfrm>
                <a:off x="903" y="1281"/>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29" name="Line 75"/>
              <p:cNvSpPr>
                <a:spLocks noChangeShapeType="1"/>
              </p:cNvSpPr>
              <p:nvPr/>
            </p:nvSpPr>
            <p:spPr bwMode="auto">
              <a:xfrm>
                <a:off x="937" y="1296"/>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30" name="Line 76"/>
              <p:cNvSpPr>
                <a:spLocks noChangeShapeType="1"/>
              </p:cNvSpPr>
              <p:nvPr/>
            </p:nvSpPr>
            <p:spPr bwMode="auto">
              <a:xfrm>
                <a:off x="990" y="1296"/>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31" name="Line 77"/>
              <p:cNvSpPr>
                <a:spLocks noChangeShapeType="1"/>
              </p:cNvSpPr>
              <p:nvPr/>
            </p:nvSpPr>
            <p:spPr bwMode="auto">
              <a:xfrm>
                <a:off x="1043" y="1296"/>
                <a:ext cx="20"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32" name="Line 78"/>
              <p:cNvSpPr>
                <a:spLocks noChangeShapeType="1"/>
              </p:cNvSpPr>
              <p:nvPr/>
            </p:nvSpPr>
            <p:spPr bwMode="auto">
              <a:xfrm>
                <a:off x="1063" y="1296"/>
                <a:ext cx="1" cy="5"/>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33" name="Freeform 79"/>
              <p:cNvSpPr>
                <a:spLocks/>
              </p:cNvSpPr>
              <p:nvPr/>
            </p:nvSpPr>
            <p:spPr bwMode="auto">
              <a:xfrm>
                <a:off x="1057" y="1293"/>
                <a:ext cx="12" cy="8"/>
              </a:xfrm>
              <a:custGeom>
                <a:avLst/>
                <a:gdLst>
                  <a:gd name="T0" fmla="*/ 6 w 12"/>
                  <a:gd name="T1" fmla="*/ 0 h 8"/>
                  <a:gd name="T2" fmla="*/ 12 w 12"/>
                  <a:gd name="T3" fmla="*/ 3 h 8"/>
                  <a:gd name="T4" fmla="*/ 6 w 12"/>
                  <a:gd name="T5" fmla="*/ 8 h 8"/>
                  <a:gd name="T6" fmla="*/ 0 w 12"/>
                  <a:gd name="T7" fmla="*/ 3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3"/>
                    </a:lnTo>
                    <a:lnTo>
                      <a:pt x="6" y="8"/>
                    </a:lnTo>
                    <a:lnTo>
                      <a:pt x="0" y="3"/>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434" name="Line 80"/>
              <p:cNvSpPr>
                <a:spLocks noChangeShapeType="1"/>
              </p:cNvSpPr>
              <p:nvPr/>
            </p:nvSpPr>
            <p:spPr bwMode="auto">
              <a:xfrm>
                <a:off x="1078" y="1309"/>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35" name="Line 81"/>
              <p:cNvSpPr>
                <a:spLocks noChangeShapeType="1"/>
              </p:cNvSpPr>
              <p:nvPr/>
            </p:nvSpPr>
            <p:spPr bwMode="auto">
              <a:xfrm>
                <a:off x="1086" y="1309"/>
                <a:ext cx="1" cy="1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36" name="Freeform 82"/>
              <p:cNvSpPr>
                <a:spLocks/>
              </p:cNvSpPr>
              <p:nvPr/>
            </p:nvSpPr>
            <p:spPr bwMode="auto">
              <a:xfrm>
                <a:off x="1079" y="1305"/>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37" name="Line 83"/>
              <p:cNvSpPr>
                <a:spLocks noChangeShapeType="1"/>
              </p:cNvSpPr>
              <p:nvPr/>
            </p:nvSpPr>
            <p:spPr bwMode="auto">
              <a:xfrm>
                <a:off x="1113" y="1321"/>
                <a:ext cx="20"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38" name="Line 84"/>
              <p:cNvSpPr>
                <a:spLocks noChangeShapeType="1"/>
              </p:cNvSpPr>
              <p:nvPr/>
            </p:nvSpPr>
            <p:spPr bwMode="auto">
              <a:xfrm>
                <a:off x="1133" y="1321"/>
                <a:ext cx="1" cy="5"/>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39" name="Line 85"/>
              <p:cNvSpPr>
                <a:spLocks noChangeShapeType="1"/>
              </p:cNvSpPr>
              <p:nvPr/>
            </p:nvSpPr>
            <p:spPr bwMode="auto">
              <a:xfrm>
                <a:off x="1133" y="1343"/>
                <a:ext cx="1" cy="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40" name="Freeform 86"/>
              <p:cNvSpPr>
                <a:spLocks/>
              </p:cNvSpPr>
              <p:nvPr/>
            </p:nvSpPr>
            <p:spPr bwMode="auto">
              <a:xfrm>
                <a:off x="1126" y="1318"/>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41" name="Line 87"/>
              <p:cNvSpPr>
                <a:spLocks noChangeShapeType="1"/>
              </p:cNvSpPr>
              <p:nvPr/>
            </p:nvSpPr>
            <p:spPr bwMode="auto">
              <a:xfrm>
                <a:off x="1133" y="1346"/>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42" name="Freeform 88"/>
              <p:cNvSpPr>
                <a:spLocks/>
              </p:cNvSpPr>
              <p:nvPr/>
            </p:nvSpPr>
            <p:spPr bwMode="auto">
              <a:xfrm>
                <a:off x="1126" y="1342"/>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43" name="Line 89"/>
              <p:cNvSpPr>
                <a:spLocks noChangeShapeType="1"/>
              </p:cNvSpPr>
              <p:nvPr/>
            </p:nvSpPr>
            <p:spPr bwMode="auto">
              <a:xfrm>
                <a:off x="1141" y="1346"/>
                <a:ext cx="1" cy="10"/>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44" name="Line 90"/>
              <p:cNvSpPr>
                <a:spLocks noChangeShapeType="1"/>
              </p:cNvSpPr>
              <p:nvPr/>
            </p:nvSpPr>
            <p:spPr bwMode="auto">
              <a:xfrm>
                <a:off x="1141" y="1373"/>
                <a:ext cx="1" cy="1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45" name="Freeform 91"/>
              <p:cNvSpPr>
                <a:spLocks/>
              </p:cNvSpPr>
              <p:nvPr/>
            </p:nvSpPr>
            <p:spPr bwMode="auto">
              <a:xfrm>
                <a:off x="1134" y="1342"/>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46" name="Line 92"/>
              <p:cNvSpPr>
                <a:spLocks noChangeShapeType="1"/>
              </p:cNvSpPr>
              <p:nvPr/>
            </p:nvSpPr>
            <p:spPr bwMode="auto">
              <a:xfrm>
                <a:off x="1141" y="1384"/>
                <a:ext cx="10"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47" name="Freeform 93"/>
              <p:cNvSpPr>
                <a:spLocks/>
              </p:cNvSpPr>
              <p:nvPr/>
            </p:nvSpPr>
            <p:spPr bwMode="auto">
              <a:xfrm>
                <a:off x="1134" y="1380"/>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48" name="Line 94"/>
              <p:cNvSpPr>
                <a:spLocks noChangeShapeType="1"/>
              </p:cNvSpPr>
              <p:nvPr/>
            </p:nvSpPr>
            <p:spPr bwMode="auto">
              <a:xfrm>
                <a:off x="1159" y="1396"/>
                <a:ext cx="4"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49" name="Line 95"/>
              <p:cNvSpPr>
                <a:spLocks noChangeShapeType="1"/>
              </p:cNvSpPr>
              <p:nvPr/>
            </p:nvSpPr>
            <p:spPr bwMode="auto">
              <a:xfrm>
                <a:off x="1163" y="1396"/>
                <a:ext cx="1" cy="1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50" name="Freeform 96"/>
              <p:cNvSpPr>
                <a:spLocks/>
              </p:cNvSpPr>
              <p:nvPr/>
            </p:nvSpPr>
            <p:spPr bwMode="auto">
              <a:xfrm>
                <a:off x="1157" y="1393"/>
                <a:ext cx="12" cy="8"/>
              </a:xfrm>
              <a:custGeom>
                <a:avLst/>
                <a:gdLst>
                  <a:gd name="T0" fmla="*/ 6 w 12"/>
                  <a:gd name="T1" fmla="*/ 0 h 8"/>
                  <a:gd name="T2" fmla="*/ 12 w 12"/>
                  <a:gd name="T3" fmla="*/ 3 h 8"/>
                  <a:gd name="T4" fmla="*/ 6 w 12"/>
                  <a:gd name="T5" fmla="*/ 8 h 8"/>
                  <a:gd name="T6" fmla="*/ 0 w 12"/>
                  <a:gd name="T7" fmla="*/ 3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3"/>
                    </a:lnTo>
                    <a:lnTo>
                      <a:pt x="6" y="8"/>
                    </a:lnTo>
                    <a:lnTo>
                      <a:pt x="0" y="3"/>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451" name="Line 97"/>
              <p:cNvSpPr>
                <a:spLocks noChangeShapeType="1"/>
              </p:cNvSpPr>
              <p:nvPr/>
            </p:nvSpPr>
            <p:spPr bwMode="auto">
              <a:xfrm>
                <a:off x="1163" y="1409"/>
                <a:ext cx="4"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52" name="Freeform 98"/>
              <p:cNvSpPr>
                <a:spLocks/>
              </p:cNvSpPr>
              <p:nvPr/>
            </p:nvSpPr>
            <p:spPr bwMode="auto">
              <a:xfrm>
                <a:off x="1157" y="1405"/>
                <a:ext cx="12" cy="8"/>
              </a:xfrm>
              <a:custGeom>
                <a:avLst/>
                <a:gdLst>
                  <a:gd name="T0" fmla="*/ 12 w 12"/>
                  <a:gd name="T1" fmla="*/ 4 h 8"/>
                  <a:gd name="T2" fmla="*/ 6 w 12"/>
                  <a:gd name="T3" fmla="*/ 0 h 8"/>
                  <a:gd name="T4" fmla="*/ 0 w 12"/>
                  <a:gd name="T5" fmla="*/ 4 h 8"/>
                  <a:gd name="T6" fmla="*/ 6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6" y="0"/>
                    </a:lnTo>
                    <a:lnTo>
                      <a:pt x="0" y="4"/>
                    </a:lnTo>
                    <a:lnTo>
                      <a:pt x="6"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53" name="Line 99"/>
              <p:cNvSpPr>
                <a:spLocks noChangeShapeType="1"/>
              </p:cNvSpPr>
              <p:nvPr/>
            </p:nvSpPr>
            <p:spPr bwMode="auto">
              <a:xfrm>
                <a:off x="1178" y="1419"/>
                <a:ext cx="1" cy="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54" name="Line 100"/>
              <p:cNvSpPr>
                <a:spLocks noChangeShapeType="1"/>
              </p:cNvSpPr>
              <p:nvPr/>
            </p:nvSpPr>
            <p:spPr bwMode="auto">
              <a:xfrm>
                <a:off x="1178" y="1421"/>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55" name="Freeform 101"/>
              <p:cNvSpPr>
                <a:spLocks/>
              </p:cNvSpPr>
              <p:nvPr/>
            </p:nvSpPr>
            <p:spPr bwMode="auto">
              <a:xfrm>
                <a:off x="1171" y="1417"/>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56" name="Line 102"/>
              <p:cNvSpPr>
                <a:spLocks noChangeShapeType="1"/>
              </p:cNvSpPr>
              <p:nvPr/>
            </p:nvSpPr>
            <p:spPr bwMode="auto">
              <a:xfrm>
                <a:off x="1186" y="1421"/>
                <a:ext cx="1" cy="10"/>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57" name="Line 103"/>
              <p:cNvSpPr>
                <a:spLocks noChangeShapeType="1"/>
              </p:cNvSpPr>
              <p:nvPr/>
            </p:nvSpPr>
            <p:spPr bwMode="auto">
              <a:xfrm>
                <a:off x="1186" y="1449"/>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58" name="Freeform 104"/>
              <p:cNvSpPr>
                <a:spLocks/>
              </p:cNvSpPr>
              <p:nvPr/>
            </p:nvSpPr>
            <p:spPr bwMode="auto">
              <a:xfrm>
                <a:off x="1179" y="1417"/>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59" name="Line 105"/>
              <p:cNvSpPr>
                <a:spLocks noChangeShapeType="1"/>
              </p:cNvSpPr>
              <p:nvPr/>
            </p:nvSpPr>
            <p:spPr bwMode="auto">
              <a:xfrm>
                <a:off x="1187" y="1483"/>
                <a:ext cx="15"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0" name="Line 106"/>
              <p:cNvSpPr>
                <a:spLocks noChangeShapeType="1"/>
              </p:cNvSpPr>
              <p:nvPr/>
            </p:nvSpPr>
            <p:spPr bwMode="auto">
              <a:xfrm>
                <a:off x="1202" y="1483"/>
                <a:ext cx="1" cy="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1" name="Line 107"/>
              <p:cNvSpPr>
                <a:spLocks noChangeShapeType="1"/>
              </p:cNvSpPr>
              <p:nvPr/>
            </p:nvSpPr>
            <p:spPr bwMode="auto">
              <a:xfrm>
                <a:off x="1202" y="1509"/>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2" name="Line 108"/>
              <p:cNvSpPr>
                <a:spLocks noChangeShapeType="1"/>
              </p:cNvSpPr>
              <p:nvPr/>
            </p:nvSpPr>
            <p:spPr bwMode="auto">
              <a:xfrm>
                <a:off x="1202" y="1544"/>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3" name="Freeform 109"/>
              <p:cNvSpPr>
                <a:spLocks/>
              </p:cNvSpPr>
              <p:nvPr/>
            </p:nvSpPr>
            <p:spPr bwMode="auto">
              <a:xfrm>
                <a:off x="1195" y="1480"/>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64" name="Line 110"/>
              <p:cNvSpPr>
                <a:spLocks noChangeShapeType="1"/>
              </p:cNvSpPr>
              <p:nvPr/>
            </p:nvSpPr>
            <p:spPr bwMode="auto">
              <a:xfrm>
                <a:off x="1209" y="1575"/>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5" name="Line 111"/>
              <p:cNvSpPr>
                <a:spLocks noChangeShapeType="1"/>
              </p:cNvSpPr>
              <p:nvPr/>
            </p:nvSpPr>
            <p:spPr bwMode="auto">
              <a:xfrm>
                <a:off x="1211" y="1609"/>
                <a:ext cx="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6" name="Line 112"/>
              <p:cNvSpPr>
                <a:spLocks noChangeShapeType="1"/>
              </p:cNvSpPr>
              <p:nvPr/>
            </p:nvSpPr>
            <p:spPr bwMode="auto">
              <a:xfrm>
                <a:off x="1217" y="1609"/>
                <a:ext cx="1" cy="1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7" name="Line 113"/>
              <p:cNvSpPr>
                <a:spLocks noChangeShapeType="1"/>
              </p:cNvSpPr>
              <p:nvPr/>
            </p:nvSpPr>
            <p:spPr bwMode="auto">
              <a:xfrm>
                <a:off x="1217" y="1641"/>
                <a:ext cx="1" cy="1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8" name="Line 114"/>
              <p:cNvSpPr>
                <a:spLocks noChangeShapeType="1"/>
              </p:cNvSpPr>
              <p:nvPr/>
            </p:nvSpPr>
            <p:spPr bwMode="auto">
              <a:xfrm>
                <a:off x="1217" y="1676"/>
                <a:ext cx="1" cy="1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69" name="Freeform 115"/>
              <p:cNvSpPr>
                <a:spLocks/>
              </p:cNvSpPr>
              <p:nvPr/>
            </p:nvSpPr>
            <p:spPr bwMode="auto">
              <a:xfrm>
                <a:off x="1210" y="1605"/>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70" name="Line 116"/>
              <p:cNvSpPr>
                <a:spLocks noChangeShapeType="1"/>
              </p:cNvSpPr>
              <p:nvPr/>
            </p:nvSpPr>
            <p:spPr bwMode="auto">
              <a:xfrm>
                <a:off x="1233" y="1701"/>
                <a:ext cx="1" cy="1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71" name="Line 117"/>
              <p:cNvSpPr>
                <a:spLocks noChangeShapeType="1"/>
              </p:cNvSpPr>
              <p:nvPr/>
            </p:nvSpPr>
            <p:spPr bwMode="auto">
              <a:xfrm>
                <a:off x="1233" y="1736"/>
                <a:ext cx="1" cy="10"/>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72" name="Line 118"/>
              <p:cNvSpPr>
                <a:spLocks noChangeShapeType="1"/>
              </p:cNvSpPr>
              <p:nvPr/>
            </p:nvSpPr>
            <p:spPr bwMode="auto">
              <a:xfrm>
                <a:off x="1233" y="1746"/>
                <a:ext cx="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73" name="Freeform 119"/>
              <p:cNvSpPr>
                <a:spLocks/>
              </p:cNvSpPr>
              <p:nvPr/>
            </p:nvSpPr>
            <p:spPr bwMode="auto">
              <a:xfrm>
                <a:off x="1226" y="1743"/>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474" name="Line 120"/>
              <p:cNvSpPr>
                <a:spLocks noChangeShapeType="1"/>
              </p:cNvSpPr>
              <p:nvPr/>
            </p:nvSpPr>
            <p:spPr bwMode="auto">
              <a:xfrm>
                <a:off x="1240" y="1746"/>
                <a:ext cx="1" cy="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75" name="Line 121"/>
              <p:cNvSpPr>
                <a:spLocks noChangeShapeType="1"/>
              </p:cNvSpPr>
              <p:nvPr/>
            </p:nvSpPr>
            <p:spPr bwMode="auto">
              <a:xfrm>
                <a:off x="1240" y="1767"/>
                <a:ext cx="1" cy="1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76" name="Freeform 122"/>
              <p:cNvSpPr>
                <a:spLocks/>
              </p:cNvSpPr>
              <p:nvPr/>
            </p:nvSpPr>
            <p:spPr bwMode="auto">
              <a:xfrm>
                <a:off x="1233" y="1743"/>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77" name="Line 123"/>
              <p:cNvSpPr>
                <a:spLocks noChangeShapeType="1"/>
              </p:cNvSpPr>
              <p:nvPr/>
            </p:nvSpPr>
            <p:spPr bwMode="auto">
              <a:xfrm>
                <a:off x="1256" y="1791"/>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78" name="Line 124"/>
              <p:cNvSpPr>
                <a:spLocks noChangeShapeType="1"/>
              </p:cNvSpPr>
              <p:nvPr/>
            </p:nvSpPr>
            <p:spPr bwMode="auto">
              <a:xfrm>
                <a:off x="1264" y="1821"/>
                <a:ext cx="1" cy="1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79" name="Freeform 125"/>
              <p:cNvSpPr>
                <a:spLocks/>
              </p:cNvSpPr>
              <p:nvPr/>
            </p:nvSpPr>
            <p:spPr bwMode="auto">
              <a:xfrm>
                <a:off x="1257" y="1818"/>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80" name="Line 126"/>
              <p:cNvSpPr>
                <a:spLocks noChangeShapeType="1"/>
              </p:cNvSpPr>
              <p:nvPr/>
            </p:nvSpPr>
            <p:spPr bwMode="auto">
              <a:xfrm>
                <a:off x="1264" y="1835"/>
                <a:ext cx="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81" name="Freeform 127"/>
              <p:cNvSpPr>
                <a:spLocks/>
              </p:cNvSpPr>
              <p:nvPr/>
            </p:nvSpPr>
            <p:spPr bwMode="auto">
              <a:xfrm>
                <a:off x="1257" y="1831"/>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82" name="Line 128"/>
              <p:cNvSpPr>
                <a:spLocks noChangeShapeType="1"/>
              </p:cNvSpPr>
              <p:nvPr/>
            </p:nvSpPr>
            <p:spPr bwMode="auto">
              <a:xfrm>
                <a:off x="1278" y="1847"/>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83" name="Line 129"/>
              <p:cNvSpPr>
                <a:spLocks noChangeShapeType="1"/>
              </p:cNvSpPr>
              <p:nvPr/>
            </p:nvSpPr>
            <p:spPr bwMode="auto">
              <a:xfrm>
                <a:off x="1286" y="1877"/>
                <a:ext cx="1" cy="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84" name="Line 130"/>
              <p:cNvSpPr>
                <a:spLocks noChangeShapeType="1"/>
              </p:cNvSpPr>
              <p:nvPr/>
            </p:nvSpPr>
            <p:spPr bwMode="auto">
              <a:xfrm>
                <a:off x="1286" y="1885"/>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85" name="Freeform 131"/>
              <p:cNvSpPr>
                <a:spLocks/>
              </p:cNvSpPr>
              <p:nvPr/>
            </p:nvSpPr>
            <p:spPr bwMode="auto">
              <a:xfrm>
                <a:off x="1280" y="1881"/>
                <a:ext cx="12" cy="8"/>
              </a:xfrm>
              <a:custGeom>
                <a:avLst/>
                <a:gdLst>
                  <a:gd name="T0" fmla="*/ 12 w 12"/>
                  <a:gd name="T1" fmla="*/ 4 h 8"/>
                  <a:gd name="T2" fmla="*/ 6 w 12"/>
                  <a:gd name="T3" fmla="*/ 0 h 8"/>
                  <a:gd name="T4" fmla="*/ 0 w 12"/>
                  <a:gd name="T5" fmla="*/ 4 h 8"/>
                  <a:gd name="T6" fmla="*/ 6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6" y="0"/>
                    </a:lnTo>
                    <a:lnTo>
                      <a:pt x="0" y="4"/>
                    </a:lnTo>
                    <a:lnTo>
                      <a:pt x="6"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86" name="Line 132"/>
              <p:cNvSpPr>
                <a:spLocks noChangeShapeType="1"/>
              </p:cNvSpPr>
              <p:nvPr/>
            </p:nvSpPr>
            <p:spPr bwMode="auto">
              <a:xfrm>
                <a:off x="1294" y="1885"/>
                <a:ext cx="1" cy="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87" name="Line 133"/>
              <p:cNvSpPr>
                <a:spLocks noChangeShapeType="1"/>
              </p:cNvSpPr>
              <p:nvPr/>
            </p:nvSpPr>
            <p:spPr bwMode="auto">
              <a:xfrm>
                <a:off x="1294" y="1907"/>
                <a:ext cx="1" cy="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88" name="Freeform 134"/>
              <p:cNvSpPr>
                <a:spLocks/>
              </p:cNvSpPr>
              <p:nvPr/>
            </p:nvSpPr>
            <p:spPr bwMode="auto">
              <a:xfrm>
                <a:off x="1288" y="1881"/>
                <a:ext cx="12" cy="8"/>
              </a:xfrm>
              <a:custGeom>
                <a:avLst/>
                <a:gdLst>
                  <a:gd name="T0" fmla="*/ 6 w 12"/>
                  <a:gd name="T1" fmla="*/ 0 h 8"/>
                  <a:gd name="T2" fmla="*/ 12 w 12"/>
                  <a:gd name="T3" fmla="*/ 4 h 8"/>
                  <a:gd name="T4" fmla="*/ 6 w 12"/>
                  <a:gd name="T5" fmla="*/ 8 h 8"/>
                  <a:gd name="T6" fmla="*/ 0 w 12"/>
                  <a:gd name="T7" fmla="*/ 4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4"/>
                    </a:lnTo>
                    <a:lnTo>
                      <a:pt x="6" y="8"/>
                    </a:lnTo>
                    <a:lnTo>
                      <a:pt x="0" y="4"/>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489" name="Line 135"/>
              <p:cNvSpPr>
                <a:spLocks noChangeShapeType="1"/>
              </p:cNvSpPr>
              <p:nvPr/>
            </p:nvSpPr>
            <p:spPr bwMode="auto">
              <a:xfrm>
                <a:off x="1294" y="1910"/>
                <a:ext cx="23"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90" name="Freeform 136"/>
              <p:cNvSpPr>
                <a:spLocks/>
              </p:cNvSpPr>
              <p:nvPr/>
            </p:nvSpPr>
            <p:spPr bwMode="auto">
              <a:xfrm>
                <a:off x="1288" y="1906"/>
                <a:ext cx="12" cy="8"/>
              </a:xfrm>
              <a:custGeom>
                <a:avLst/>
                <a:gdLst>
                  <a:gd name="T0" fmla="*/ 12 w 12"/>
                  <a:gd name="T1" fmla="*/ 4 h 8"/>
                  <a:gd name="T2" fmla="*/ 6 w 12"/>
                  <a:gd name="T3" fmla="*/ 0 h 8"/>
                  <a:gd name="T4" fmla="*/ 0 w 12"/>
                  <a:gd name="T5" fmla="*/ 4 h 8"/>
                  <a:gd name="T6" fmla="*/ 6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6" y="0"/>
                    </a:lnTo>
                    <a:lnTo>
                      <a:pt x="0" y="4"/>
                    </a:lnTo>
                    <a:lnTo>
                      <a:pt x="6"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91" name="Line 137"/>
              <p:cNvSpPr>
                <a:spLocks noChangeShapeType="1"/>
              </p:cNvSpPr>
              <p:nvPr/>
            </p:nvSpPr>
            <p:spPr bwMode="auto">
              <a:xfrm>
                <a:off x="1324" y="1923"/>
                <a:ext cx="9"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92" name="Line 138"/>
              <p:cNvSpPr>
                <a:spLocks noChangeShapeType="1"/>
              </p:cNvSpPr>
              <p:nvPr/>
            </p:nvSpPr>
            <p:spPr bwMode="auto">
              <a:xfrm>
                <a:off x="1333" y="1923"/>
                <a:ext cx="1" cy="1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93" name="Freeform 139"/>
              <p:cNvSpPr>
                <a:spLocks/>
              </p:cNvSpPr>
              <p:nvPr/>
            </p:nvSpPr>
            <p:spPr bwMode="auto">
              <a:xfrm>
                <a:off x="1326" y="1919"/>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94" name="Line 140"/>
              <p:cNvSpPr>
                <a:spLocks noChangeShapeType="1"/>
              </p:cNvSpPr>
              <p:nvPr/>
            </p:nvSpPr>
            <p:spPr bwMode="auto">
              <a:xfrm>
                <a:off x="1340" y="1948"/>
                <a:ext cx="1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95" name="Freeform 141"/>
              <p:cNvSpPr>
                <a:spLocks/>
              </p:cNvSpPr>
              <p:nvPr/>
            </p:nvSpPr>
            <p:spPr bwMode="auto">
              <a:xfrm>
                <a:off x="1333" y="1944"/>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96" name="Line 142"/>
              <p:cNvSpPr>
                <a:spLocks noChangeShapeType="1"/>
              </p:cNvSpPr>
              <p:nvPr/>
            </p:nvSpPr>
            <p:spPr bwMode="auto">
              <a:xfrm>
                <a:off x="1356" y="1948"/>
                <a:ext cx="1" cy="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97" name="Freeform 143"/>
              <p:cNvSpPr>
                <a:spLocks/>
              </p:cNvSpPr>
              <p:nvPr/>
            </p:nvSpPr>
            <p:spPr bwMode="auto">
              <a:xfrm>
                <a:off x="1349" y="1944"/>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98" name="Line 144"/>
              <p:cNvSpPr>
                <a:spLocks noChangeShapeType="1"/>
              </p:cNvSpPr>
              <p:nvPr/>
            </p:nvSpPr>
            <p:spPr bwMode="auto">
              <a:xfrm>
                <a:off x="1370" y="1963"/>
                <a:ext cx="1" cy="1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99" name="Line 145"/>
              <p:cNvSpPr>
                <a:spLocks noChangeShapeType="1"/>
              </p:cNvSpPr>
              <p:nvPr/>
            </p:nvSpPr>
            <p:spPr bwMode="auto">
              <a:xfrm>
                <a:off x="1389" y="1986"/>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00" name="Line 146"/>
              <p:cNvSpPr>
                <a:spLocks noChangeShapeType="1"/>
              </p:cNvSpPr>
              <p:nvPr/>
            </p:nvSpPr>
            <p:spPr bwMode="auto">
              <a:xfrm>
                <a:off x="1442" y="1986"/>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01" name="Line 147"/>
              <p:cNvSpPr>
                <a:spLocks noChangeShapeType="1"/>
              </p:cNvSpPr>
              <p:nvPr/>
            </p:nvSpPr>
            <p:spPr bwMode="auto">
              <a:xfrm>
                <a:off x="1470" y="2002"/>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02" name="Line 148"/>
              <p:cNvSpPr>
                <a:spLocks noChangeShapeType="1"/>
              </p:cNvSpPr>
              <p:nvPr/>
            </p:nvSpPr>
            <p:spPr bwMode="auto">
              <a:xfrm>
                <a:off x="1486" y="2027"/>
                <a:ext cx="1" cy="10"/>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03" name="Line 149"/>
              <p:cNvSpPr>
                <a:spLocks noChangeShapeType="1"/>
              </p:cNvSpPr>
              <p:nvPr/>
            </p:nvSpPr>
            <p:spPr bwMode="auto">
              <a:xfrm>
                <a:off x="1486" y="2037"/>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04" name="Freeform 150"/>
              <p:cNvSpPr>
                <a:spLocks/>
              </p:cNvSpPr>
              <p:nvPr/>
            </p:nvSpPr>
            <p:spPr bwMode="auto">
              <a:xfrm>
                <a:off x="1480" y="2033"/>
                <a:ext cx="12" cy="8"/>
              </a:xfrm>
              <a:custGeom>
                <a:avLst/>
                <a:gdLst>
                  <a:gd name="T0" fmla="*/ 12 w 12"/>
                  <a:gd name="T1" fmla="*/ 4 h 8"/>
                  <a:gd name="T2" fmla="*/ 6 w 12"/>
                  <a:gd name="T3" fmla="*/ 0 h 8"/>
                  <a:gd name="T4" fmla="*/ 0 w 12"/>
                  <a:gd name="T5" fmla="*/ 4 h 8"/>
                  <a:gd name="T6" fmla="*/ 6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6" y="0"/>
                    </a:lnTo>
                    <a:lnTo>
                      <a:pt x="0" y="4"/>
                    </a:lnTo>
                    <a:lnTo>
                      <a:pt x="6"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05" name="Line 151"/>
              <p:cNvSpPr>
                <a:spLocks noChangeShapeType="1"/>
              </p:cNvSpPr>
              <p:nvPr/>
            </p:nvSpPr>
            <p:spPr bwMode="auto">
              <a:xfrm>
                <a:off x="1494" y="2037"/>
                <a:ext cx="1" cy="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06" name="Line 152"/>
              <p:cNvSpPr>
                <a:spLocks noChangeShapeType="1"/>
              </p:cNvSpPr>
              <p:nvPr/>
            </p:nvSpPr>
            <p:spPr bwMode="auto">
              <a:xfrm>
                <a:off x="1494" y="2057"/>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07" name="Freeform 153"/>
              <p:cNvSpPr>
                <a:spLocks/>
              </p:cNvSpPr>
              <p:nvPr/>
            </p:nvSpPr>
            <p:spPr bwMode="auto">
              <a:xfrm>
                <a:off x="1488" y="2033"/>
                <a:ext cx="12" cy="8"/>
              </a:xfrm>
              <a:custGeom>
                <a:avLst/>
                <a:gdLst>
                  <a:gd name="T0" fmla="*/ 6 w 12"/>
                  <a:gd name="T1" fmla="*/ 0 h 8"/>
                  <a:gd name="T2" fmla="*/ 12 w 12"/>
                  <a:gd name="T3" fmla="*/ 4 h 8"/>
                  <a:gd name="T4" fmla="*/ 6 w 12"/>
                  <a:gd name="T5" fmla="*/ 8 h 8"/>
                  <a:gd name="T6" fmla="*/ 0 w 12"/>
                  <a:gd name="T7" fmla="*/ 4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4"/>
                    </a:lnTo>
                    <a:lnTo>
                      <a:pt x="6" y="8"/>
                    </a:lnTo>
                    <a:lnTo>
                      <a:pt x="0" y="4"/>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508" name="Line 154"/>
              <p:cNvSpPr>
                <a:spLocks noChangeShapeType="1"/>
              </p:cNvSpPr>
              <p:nvPr/>
            </p:nvSpPr>
            <p:spPr bwMode="auto">
              <a:xfrm>
                <a:off x="1502" y="2087"/>
                <a:ext cx="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09" name="Line 155"/>
              <p:cNvSpPr>
                <a:spLocks noChangeShapeType="1"/>
              </p:cNvSpPr>
              <p:nvPr/>
            </p:nvSpPr>
            <p:spPr bwMode="auto">
              <a:xfrm>
                <a:off x="1509" y="2087"/>
                <a:ext cx="1" cy="1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10" name="Freeform 156"/>
              <p:cNvSpPr>
                <a:spLocks/>
              </p:cNvSpPr>
              <p:nvPr/>
            </p:nvSpPr>
            <p:spPr bwMode="auto">
              <a:xfrm>
                <a:off x="1502" y="2083"/>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11" name="Line 157"/>
              <p:cNvSpPr>
                <a:spLocks noChangeShapeType="1"/>
              </p:cNvSpPr>
              <p:nvPr/>
            </p:nvSpPr>
            <p:spPr bwMode="auto">
              <a:xfrm>
                <a:off x="1509" y="2099"/>
                <a:ext cx="1"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12" name="Freeform 158"/>
              <p:cNvSpPr>
                <a:spLocks/>
              </p:cNvSpPr>
              <p:nvPr/>
            </p:nvSpPr>
            <p:spPr bwMode="auto">
              <a:xfrm>
                <a:off x="1502" y="2096"/>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513" name="Line 159"/>
              <p:cNvSpPr>
                <a:spLocks noChangeShapeType="1"/>
              </p:cNvSpPr>
              <p:nvPr/>
            </p:nvSpPr>
            <p:spPr bwMode="auto">
              <a:xfrm>
                <a:off x="1517" y="2113"/>
                <a:ext cx="1" cy="1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14" name="Line 160"/>
              <p:cNvSpPr>
                <a:spLocks noChangeShapeType="1"/>
              </p:cNvSpPr>
              <p:nvPr/>
            </p:nvSpPr>
            <p:spPr bwMode="auto">
              <a:xfrm>
                <a:off x="1517" y="2148"/>
                <a:ext cx="1" cy="15"/>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15" name="Line 161"/>
              <p:cNvSpPr>
                <a:spLocks noChangeShapeType="1"/>
              </p:cNvSpPr>
              <p:nvPr/>
            </p:nvSpPr>
            <p:spPr bwMode="auto">
              <a:xfrm>
                <a:off x="1517" y="2163"/>
                <a:ext cx="4"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16" name="Freeform 162"/>
              <p:cNvSpPr>
                <a:spLocks/>
              </p:cNvSpPr>
              <p:nvPr/>
            </p:nvSpPr>
            <p:spPr bwMode="auto">
              <a:xfrm>
                <a:off x="1510" y="2159"/>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17" name="Line 163"/>
              <p:cNvSpPr>
                <a:spLocks noChangeShapeType="1"/>
              </p:cNvSpPr>
              <p:nvPr/>
            </p:nvSpPr>
            <p:spPr bwMode="auto">
              <a:xfrm>
                <a:off x="1525" y="2178"/>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18" name="Line 164"/>
              <p:cNvSpPr>
                <a:spLocks noChangeShapeType="1"/>
              </p:cNvSpPr>
              <p:nvPr/>
            </p:nvSpPr>
            <p:spPr bwMode="auto">
              <a:xfrm>
                <a:off x="1525" y="2213"/>
                <a:ext cx="15"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19" name="Freeform 165"/>
              <p:cNvSpPr>
                <a:spLocks/>
              </p:cNvSpPr>
              <p:nvPr/>
            </p:nvSpPr>
            <p:spPr bwMode="auto">
              <a:xfrm>
                <a:off x="1518" y="2210"/>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520" name="Line 166"/>
              <p:cNvSpPr>
                <a:spLocks noChangeShapeType="1"/>
              </p:cNvSpPr>
              <p:nvPr/>
            </p:nvSpPr>
            <p:spPr bwMode="auto">
              <a:xfrm>
                <a:off x="1540" y="2213"/>
                <a:ext cx="1" cy="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21" name="Line 167"/>
              <p:cNvSpPr>
                <a:spLocks noChangeShapeType="1"/>
              </p:cNvSpPr>
              <p:nvPr/>
            </p:nvSpPr>
            <p:spPr bwMode="auto">
              <a:xfrm>
                <a:off x="1540" y="2239"/>
                <a:ext cx="1" cy="1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22" name="Freeform 168"/>
              <p:cNvSpPr>
                <a:spLocks/>
              </p:cNvSpPr>
              <p:nvPr/>
            </p:nvSpPr>
            <p:spPr bwMode="auto">
              <a:xfrm>
                <a:off x="1533" y="2210"/>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23" name="Line 169"/>
              <p:cNvSpPr>
                <a:spLocks noChangeShapeType="1"/>
              </p:cNvSpPr>
              <p:nvPr/>
            </p:nvSpPr>
            <p:spPr bwMode="auto">
              <a:xfrm>
                <a:off x="1540" y="2252"/>
                <a:ext cx="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24" name="Freeform 170"/>
              <p:cNvSpPr>
                <a:spLocks/>
              </p:cNvSpPr>
              <p:nvPr/>
            </p:nvSpPr>
            <p:spPr bwMode="auto">
              <a:xfrm>
                <a:off x="1533" y="2248"/>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25" name="Line 171"/>
              <p:cNvSpPr>
                <a:spLocks noChangeShapeType="1"/>
              </p:cNvSpPr>
              <p:nvPr/>
            </p:nvSpPr>
            <p:spPr bwMode="auto">
              <a:xfrm>
                <a:off x="1548" y="2269"/>
                <a:ext cx="1" cy="9"/>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26" name="Line 172"/>
              <p:cNvSpPr>
                <a:spLocks noChangeShapeType="1"/>
              </p:cNvSpPr>
              <p:nvPr/>
            </p:nvSpPr>
            <p:spPr bwMode="auto">
              <a:xfrm>
                <a:off x="1548" y="2278"/>
                <a:ext cx="13"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27" name="Freeform 173"/>
              <p:cNvSpPr>
                <a:spLocks/>
              </p:cNvSpPr>
              <p:nvPr/>
            </p:nvSpPr>
            <p:spPr bwMode="auto">
              <a:xfrm>
                <a:off x="1541" y="2274"/>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28" name="Line 174"/>
              <p:cNvSpPr>
                <a:spLocks noChangeShapeType="1"/>
              </p:cNvSpPr>
              <p:nvPr/>
            </p:nvSpPr>
            <p:spPr bwMode="auto">
              <a:xfrm>
                <a:off x="1562" y="2294"/>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29" name="Line 175"/>
              <p:cNvSpPr>
                <a:spLocks noChangeShapeType="1"/>
              </p:cNvSpPr>
              <p:nvPr/>
            </p:nvSpPr>
            <p:spPr bwMode="auto">
              <a:xfrm>
                <a:off x="1570" y="2324"/>
                <a:ext cx="1" cy="5"/>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30" name="Line 176"/>
              <p:cNvSpPr>
                <a:spLocks noChangeShapeType="1"/>
              </p:cNvSpPr>
              <p:nvPr/>
            </p:nvSpPr>
            <p:spPr bwMode="auto">
              <a:xfrm>
                <a:off x="1570" y="2329"/>
                <a:ext cx="20"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31" name="Freeform 177"/>
              <p:cNvSpPr>
                <a:spLocks/>
              </p:cNvSpPr>
              <p:nvPr/>
            </p:nvSpPr>
            <p:spPr bwMode="auto">
              <a:xfrm>
                <a:off x="1564" y="2325"/>
                <a:ext cx="12" cy="8"/>
              </a:xfrm>
              <a:custGeom>
                <a:avLst/>
                <a:gdLst>
                  <a:gd name="T0" fmla="*/ 12 w 12"/>
                  <a:gd name="T1" fmla="*/ 4 h 8"/>
                  <a:gd name="T2" fmla="*/ 6 w 12"/>
                  <a:gd name="T3" fmla="*/ 0 h 8"/>
                  <a:gd name="T4" fmla="*/ 0 w 12"/>
                  <a:gd name="T5" fmla="*/ 4 h 8"/>
                  <a:gd name="T6" fmla="*/ 6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6" y="0"/>
                    </a:lnTo>
                    <a:lnTo>
                      <a:pt x="0" y="4"/>
                    </a:lnTo>
                    <a:lnTo>
                      <a:pt x="6"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32" name="Line 178"/>
              <p:cNvSpPr>
                <a:spLocks noChangeShapeType="1"/>
              </p:cNvSpPr>
              <p:nvPr/>
            </p:nvSpPr>
            <p:spPr bwMode="auto">
              <a:xfrm>
                <a:off x="1598" y="2341"/>
                <a:ext cx="19"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33" name="Line 179"/>
              <p:cNvSpPr>
                <a:spLocks noChangeShapeType="1"/>
              </p:cNvSpPr>
              <p:nvPr/>
            </p:nvSpPr>
            <p:spPr bwMode="auto">
              <a:xfrm>
                <a:off x="1617" y="2341"/>
                <a:ext cx="1" cy="5"/>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34" name="Line 180"/>
              <p:cNvSpPr>
                <a:spLocks noChangeShapeType="1"/>
              </p:cNvSpPr>
              <p:nvPr/>
            </p:nvSpPr>
            <p:spPr bwMode="auto">
              <a:xfrm>
                <a:off x="1617" y="2364"/>
                <a:ext cx="1" cy="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35" name="Freeform 181"/>
              <p:cNvSpPr>
                <a:spLocks/>
              </p:cNvSpPr>
              <p:nvPr/>
            </p:nvSpPr>
            <p:spPr bwMode="auto">
              <a:xfrm>
                <a:off x="1610" y="2338"/>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36" name="Line 182"/>
              <p:cNvSpPr>
                <a:spLocks noChangeShapeType="1"/>
              </p:cNvSpPr>
              <p:nvPr/>
            </p:nvSpPr>
            <p:spPr bwMode="auto">
              <a:xfrm>
                <a:off x="1617" y="2368"/>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37" name="Freeform 183"/>
              <p:cNvSpPr>
                <a:spLocks/>
              </p:cNvSpPr>
              <p:nvPr/>
            </p:nvSpPr>
            <p:spPr bwMode="auto">
              <a:xfrm>
                <a:off x="1610" y="2364"/>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38" name="Line 184"/>
              <p:cNvSpPr>
                <a:spLocks noChangeShapeType="1"/>
              </p:cNvSpPr>
              <p:nvPr/>
            </p:nvSpPr>
            <p:spPr bwMode="auto">
              <a:xfrm>
                <a:off x="1625" y="2368"/>
                <a:ext cx="1" cy="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39" name="Freeform 185"/>
              <p:cNvSpPr>
                <a:spLocks/>
              </p:cNvSpPr>
              <p:nvPr/>
            </p:nvSpPr>
            <p:spPr bwMode="auto">
              <a:xfrm>
                <a:off x="1618" y="2364"/>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40" name="Line 186"/>
              <p:cNvSpPr>
                <a:spLocks noChangeShapeType="1"/>
              </p:cNvSpPr>
              <p:nvPr/>
            </p:nvSpPr>
            <p:spPr bwMode="auto">
              <a:xfrm>
                <a:off x="1646" y="2380"/>
                <a:ext cx="2"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41" name="Line 187"/>
              <p:cNvSpPr>
                <a:spLocks noChangeShapeType="1"/>
              </p:cNvSpPr>
              <p:nvPr/>
            </p:nvSpPr>
            <p:spPr bwMode="auto">
              <a:xfrm>
                <a:off x="1648" y="2380"/>
                <a:ext cx="1" cy="1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42" name="Freeform 188"/>
              <p:cNvSpPr>
                <a:spLocks/>
              </p:cNvSpPr>
              <p:nvPr/>
            </p:nvSpPr>
            <p:spPr bwMode="auto">
              <a:xfrm>
                <a:off x="1641" y="2376"/>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43" name="Line 189"/>
              <p:cNvSpPr>
                <a:spLocks noChangeShapeType="1"/>
              </p:cNvSpPr>
              <p:nvPr/>
            </p:nvSpPr>
            <p:spPr bwMode="auto">
              <a:xfrm>
                <a:off x="1648" y="2393"/>
                <a:ext cx="5"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44" name="Freeform 190"/>
              <p:cNvSpPr>
                <a:spLocks/>
              </p:cNvSpPr>
              <p:nvPr/>
            </p:nvSpPr>
            <p:spPr bwMode="auto">
              <a:xfrm>
                <a:off x="1641" y="2390"/>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545" name="Line 191"/>
              <p:cNvSpPr>
                <a:spLocks noChangeShapeType="1"/>
              </p:cNvSpPr>
              <p:nvPr/>
            </p:nvSpPr>
            <p:spPr bwMode="auto">
              <a:xfrm>
                <a:off x="1662" y="2405"/>
                <a:ext cx="1" cy="1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46" name="Line 192"/>
              <p:cNvSpPr>
                <a:spLocks noChangeShapeType="1"/>
              </p:cNvSpPr>
              <p:nvPr/>
            </p:nvSpPr>
            <p:spPr bwMode="auto">
              <a:xfrm>
                <a:off x="1662" y="2419"/>
                <a:ext cx="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47" name="Freeform 193"/>
              <p:cNvSpPr>
                <a:spLocks/>
              </p:cNvSpPr>
              <p:nvPr/>
            </p:nvSpPr>
            <p:spPr bwMode="auto">
              <a:xfrm>
                <a:off x="1656" y="2415"/>
                <a:ext cx="12" cy="8"/>
              </a:xfrm>
              <a:custGeom>
                <a:avLst/>
                <a:gdLst>
                  <a:gd name="T0" fmla="*/ 12 w 12"/>
                  <a:gd name="T1" fmla="*/ 4 h 8"/>
                  <a:gd name="T2" fmla="*/ 6 w 12"/>
                  <a:gd name="T3" fmla="*/ 0 h 8"/>
                  <a:gd name="T4" fmla="*/ 0 w 12"/>
                  <a:gd name="T5" fmla="*/ 4 h 8"/>
                  <a:gd name="T6" fmla="*/ 6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6" y="0"/>
                    </a:lnTo>
                    <a:lnTo>
                      <a:pt x="0" y="4"/>
                    </a:lnTo>
                    <a:lnTo>
                      <a:pt x="6"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48" name="Line 194"/>
              <p:cNvSpPr>
                <a:spLocks noChangeShapeType="1"/>
              </p:cNvSpPr>
              <p:nvPr/>
            </p:nvSpPr>
            <p:spPr bwMode="auto">
              <a:xfrm>
                <a:off x="1674" y="2432"/>
                <a:ext cx="19"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49" name="Line 195"/>
              <p:cNvSpPr>
                <a:spLocks noChangeShapeType="1"/>
              </p:cNvSpPr>
              <p:nvPr/>
            </p:nvSpPr>
            <p:spPr bwMode="auto">
              <a:xfrm>
                <a:off x="1693" y="2432"/>
                <a:ext cx="1" cy="5"/>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50" name="Freeform 196"/>
              <p:cNvSpPr>
                <a:spLocks/>
              </p:cNvSpPr>
              <p:nvPr/>
            </p:nvSpPr>
            <p:spPr bwMode="auto">
              <a:xfrm>
                <a:off x="1686" y="2428"/>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51" name="Line 197"/>
              <p:cNvSpPr>
                <a:spLocks noChangeShapeType="1"/>
              </p:cNvSpPr>
              <p:nvPr/>
            </p:nvSpPr>
            <p:spPr bwMode="auto">
              <a:xfrm>
                <a:off x="1708" y="2445"/>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52" name="Line 198"/>
              <p:cNvSpPr>
                <a:spLocks noChangeShapeType="1"/>
              </p:cNvSpPr>
              <p:nvPr/>
            </p:nvSpPr>
            <p:spPr bwMode="auto">
              <a:xfrm>
                <a:off x="1748" y="2454"/>
                <a:ext cx="1" cy="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53" name="Line 199"/>
              <p:cNvSpPr>
                <a:spLocks noChangeShapeType="1"/>
              </p:cNvSpPr>
              <p:nvPr/>
            </p:nvSpPr>
            <p:spPr bwMode="auto">
              <a:xfrm>
                <a:off x="1748" y="2458"/>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54" name="Freeform 200"/>
              <p:cNvSpPr>
                <a:spLocks/>
              </p:cNvSpPr>
              <p:nvPr/>
            </p:nvSpPr>
            <p:spPr bwMode="auto">
              <a:xfrm>
                <a:off x="1741" y="2455"/>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555" name="Line 201"/>
              <p:cNvSpPr>
                <a:spLocks noChangeShapeType="1"/>
              </p:cNvSpPr>
              <p:nvPr/>
            </p:nvSpPr>
            <p:spPr bwMode="auto">
              <a:xfrm>
                <a:off x="1756" y="2458"/>
                <a:ext cx="1" cy="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56" name="Freeform 202"/>
              <p:cNvSpPr>
                <a:spLocks/>
              </p:cNvSpPr>
              <p:nvPr/>
            </p:nvSpPr>
            <p:spPr bwMode="auto">
              <a:xfrm>
                <a:off x="1749" y="2455"/>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57" name="Line 203"/>
              <p:cNvSpPr>
                <a:spLocks noChangeShapeType="1"/>
              </p:cNvSpPr>
              <p:nvPr/>
            </p:nvSpPr>
            <p:spPr bwMode="auto">
              <a:xfrm>
                <a:off x="1770" y="2474"/>
                <a:ext cx="1" cy="1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58" name="Line 204"/>
              <p:cNvSpPr>
                <a:spLocks noChangeShapeType="1"/>
              </p:cNvSpPr>
              <p:nvPr/>
            </p:nvSpPr>
            <p:spPr bwMode="auto">
              <a:xfrm>
                <a:off x="1770" y="2510"/>
                <a:ext cx="1" cy="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59" name="Line 205"/>
              <p:cNvSpPr>
                <a:spLocks noChangeShapeType="1"/>
              </p:cNvSpPr>
              <p:nvPr/>
            </p:nvSpPr>
            <p:spPr bwMode="auto">
              <a:xfrm>
                <a:off x="1770" y="2512"/>
                <a:ext cx="23"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60" name="Freeform 206"/>
              <p:cNvSpPr>
                <a:spLocks/>
              </p:cNvSpPr>
              <p:nvPr/>
            </p:nvSpPr>
            <p:spPr bwMode="auto">
              <a:xfrm>
                <a:off x="1764" y="2509"/>
                <a:ext cx="12" cy="8"/>
              </a:xfrm>
              <a:custGeom>
                <a:avLst/>
                <a:gdLst>
                  <a:gd name="T0" fmla="*/ 12 w 12"/>
                  <a:gd name="T1" fmla="*/ 3 h 8"/>
                  <a:gd name="T2" fmla="*/ 6 w 12"/>
                  <a:gd name="T3" fmla="*/ 0 h 8"/>
                  <a:gd name="T4" fmla="*/ 0 w 12"/>
                  <a:gd name="T5" fmla="*/ 3 h 8"/>
                  <a:gd name="T6" fmla="*/ 6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6" y="0"/>
                    </a:lnTo>
                    <a:lnTo>
                      <a:pt x="0" y="3"/>
                    </a:lnTo>
                    <a:lnTo>
                      <a:pt x="6"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561" name="Line 207"/>
              <p:cNvSpPr>
                <a:spLocks noChangeShapeType="1"/>
              </p:cNvSpPr>
              <p:nvPr/>
            </p:nvSpPr>
            <p:spPr bwMode="auto">
              <a:xfrm>
                <a:off x="1801" y="2525"/>
                <a:ext cx="1"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62" name="Line 208"/>
              <p:cNvSpPr>
                <a:spLocks noChangeShapeType="1"/>
              </p:cNvSpPr>
              <p:nvPr/>
            </p:nvSpPr>
            <p:spPr bwMode="auto">
              <a:xfrm>
                <a:off x="1801" y="2526"/>
                <a:ext cx="1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63" name="Freeform 209"/>
              <p:cNvSpPr>
                <a:spLocks/>
              </p:cNvSpPr>
              <p:nvPr/>
            </p:nvSpPr>
            <p:spPr bwMode="auto">
              <a:xfrm>
                <a:off x="1794" y="2522"/>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64" name="Line 210"/>
              <p:cNvSpPr>
                <a:spLocks noChangeShapeType="1"/>
              </p:cNvSpPr>
              <p:nvPr/>
            </p:nvSpPr>
            <p:spPr bwMode="auto">
              <a:xfrm>
                <a:off x="1817" y="2526"/>
                <a:ext cx="1" cy="6"/>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65" name="Freeform 211"/>
              <p:cNvSpPr>
                <a:spLocks/>
              </p:cNvSpPr>
              <p:nvPr/>
            </p:nvSpPr>
            <p:spPr bwMode="auto">
              <a:xfrm>
                <a:off x="1811" y="2522"/>
                <a:ext cx="12" cy="8"/>
              </a:xfrm>
              <a:custGeom>
                <a:avLst/>
                <a:gdLst>
                  <a:gd name="T0" fmla="*/ 6 w 12"/>
                  <a:gd name="T1" fmla="*/ 0 h 8"/>
                  <a:gd name="T2" fmla="*/ 12 w 12"/>
                  <a:gd name="T3" fmla="*/ 4 h 8"/>
                  <a:gd name="T4" fmla="*/ 6 w 12"/>
                  <a:gd name="T5" fmla="*/ 8 h 8"/>
                  <a:gd name="T6" fmla="*/ 0 w 12"/>
                  <a:gd name="T7" fmla="*/ 4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4"/>
                    </a:lnTo>
                    <a:lnTo>
                      <a:pt x="6" y="8"/>
                    </a:lnTo>
                    <a:lnTo>
                      <a:pt x="0" y="4"/>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566" name="Line 212"/>
              <p:cNvSpPr>
                <a:spLocks noChangeShapeType="1"/>
              </p:cNvSpPr>
              <p:nvPr/>
            </p:nvSpPr>
            <p:spPr bwMode="auto">
              <a:xfrm>
                <a:off x="1832" y="2540"/>
                <a:ext cx="1" cy="1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67" name="Line 213"/>
              <p:cNvSpPr>
                <a:spLocks noChangeShapeType="1"/>
              </p:cNvSpPr>
              <p:nvPr/>
            </p:nvSpPr>
            <p:spPr bwMode="auto">
              <a:xfrm>
                <a:off x="1832" y="2575"/>
                <a:ext cx="1" cy="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68" name="Line 214"/>
              <p:cNvSpPr>
                <a:spLocks noChangeShapeType="1"/>
              </p:cNvSpPr>
              <p:nvPr/>
            </p:nvSpPr>
            <p:spPr bwMode="auto">
              <a:xfrm>
                <a:off x="1832" y="2578"/>
                <a:ext cx="1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69" name="Freeform 215"/>
              <p:cNvSpPr>
                <a:spLocks/>
              </p:cNvSpPr>
              <p:nvPr/>
            </p:nvSpPr>
            <p:spPr bwMode="auto">
              <a:xfrm>
                <a:off x="1825" y="2575"/>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570" name="Line 216"/>
              <p:cNvSpPr>
                <a:spLocks noChangeShapeType="1"/>
              </p:cNvSpPr>
              <p:nvPr/>
            </p:nvSpPr>
            <p:spPr bwMode="auto">
              <a:xfrm>
                <a:off x="1848" y="2578"/>
                <a:ext cx="1" cy="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71" name="Freeform 217"/>
              <p:cNvSpPr>
                <a:spLocks/>
              </p:cNvSpPr>
              <p:nvPr/>
            </p:nvSpPr>
            <p:spPr bwMode="auto">
              <a:xfrm>
                <a:off x="1841" y="2575"/>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72" name="Line 218"/>
              <p:cNvSpPr>
                <a:spLocks noChangeShapeType="1"/>
              </p:cNvSpPr>
              <p:nvPr/>
            </p:nvSpPr>
            <p:spPr bwMode="auto">
              <a:xfrm>
                <a:off x="1860" y="2592"/>
                <a:ext cx="11"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73" name="Line 219"/>
              <p:cNvSpPr>
                <a:spLocks noChangeShapeType="1"/>
              </p:cNvSpPr>
              <p:nvPr/>
            </p:nvSpPr>
            <p:spPr bwMode="auto">
              <a:xfrm>
                <a:off x="1871" y="2592"/>
                <a:ext cx="1" cy="10"/>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74" name="Freeform 220"/>
              <p:cNvSpPr>
                <a:spLocks/>
              </p:cNvSpPr>
              <p:nvPr/>
            </p:nvSpPr>
            <p:spPr bwMode="auto">
              <a:xfrm>
                <a:off x="1864" y="2588"/>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75" name="Line 221"/>
              <p:cNvSpPr>
                <a:spLocks noChangeShapeType="1"/>
              </p:cNvSpPr>
              <p:nvPr/>
            </p:nvSpPr>
            <p:spPr bwMode="auto">
              <a:xfrm>
                <a:off x="1879" y="2615"/>
                <a:ext cx="1" cy="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76" name="Line 222"/>
              <p:cNvSpPr>
                <a:spLocks noChangeShapeType="1"/>
              </p:cNvSpPr>
              <p:nvPr/>
            </p:nvSpPr>
            <p:spPr bwMode="auto">
              <a:xfrm>
                <a:off x="1879" y="2619"/>
                <a:ext cx="20"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77" name="Freeform 223"/>
              <p:cNvSpPr>
                <a:spLocks/>
              </p:cNvSpPr>
              <p:nvPr/>
            </p:nvSpPr>
            <p:spPr bwMode="auto">
              <a:xfrm>
                <a:off x="1872" y="2616"/>
                <a:ext cx="12" cy="7"/>
              </a:xfrm>
              <a:custGeom>
                <a:avLst/>
                <a:gdLst>
                  <a:gd name="T0" fmla="*/ 12 w 12"/>
                  <a:gd name="T1" fmla="*/ 3 h 7"/>
                  <a:gd name="T2" fmla="*/ 7 w 12"/>
                  <a:gd name="T3" fmla="*/ 0 h 7"/>
                  <a:gd name="T4" fmla="*/ 0 w 12"/>
                  <a:gd name="T5" fmla="*/ 3 h 7"/>
                  <a:gd name="T6" fmla="*/ 7 w 12"/>
                  <a:gd name="T7" fmla="*/ 7 h 7"/>
                  <a:gd name="T8" fmla="*/ 12 w 12"/>
                  <a:gd name="T9" fmla="*/ 3 h 7"/>
                  <a:gd name="T10" fmla="*/ 0 60000 65536"/>
                  <a:gd name="T11" fmla="*/ 0 60000 65536"/>
                  <a:gd name="T12" fmla="*/ 0 60000 65536"/>
                  <a:gd name="T13" fmla="*/ 0 60000 65536"/>
                  <a:gd name="T14" fmla="*/ 0 60000 65536"/>
                  <a:gd name="T15" fmla="*/ 0 w 12"/>
                  <a:gd name="T16" fmla="*/ 0 h 7"/>
                  <a:gd name="T17" fmla="*/ 12 w 12"/>
                  <a:gd name="T18" fmla="*/ 7 h 7"/>
                </a:gdLst>
                <a:ahLst/>
                <a:cxnLst>
                  <a:cxn ang="T10">
                    <a:pos x="T0" y="T1"/>
                  </a:cxn>
                  <a:cxn ang="T11">
                    <a:pos x="T2" y="T3"/>
                  </a:cxn>
                  <a:cxn ang="T12">
                    <a:pos x="T4" y="T5"/>
                  </a:cxn>
                  <a:cxn ang="T13">
                    <a:pos x="T6" y="T7"/>
                  </a:cxn>
                  <a:cxn ang="T14">
                    <a:pos x="T8" y="T9"/>
                  </a:cxn>
                </a:cxnLst>
                <a:rect l="T15" t="T16" r="T17" b="T18"/>
                <a:pathLst>
                  <a:path w="12" h="7">
                    <a:moveTo>
                      <a:pt x="12" y="3"/>
                    </a:moveTo>
                    <a:lnTo>
                      <a:pt x="7" y="0"/>
                    </a:lnTo>
                    <a:lnTo>
                      <a:pt x="0" y="3"/>
                    </a:lnTo>
                    <a:lnTo>
                      <a:pt x="7" y="7"/>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578" name="Line 224"/>
              <p:cNvSpPr>
                <a:spLocks noChangeShapeType="1"/>
              </p:cNvSpPr>
              <p:nvPr/>
            </p:nvSpPr>
            <p:spPr bwMode="auto">
              <a:xfrm>
                <a:off x="1904" y="2633"/>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79" name="Line 225"/>
              <p:cNvSpPr>
                <a:spLocks noChangeShapeType="1"/>
              </p:cNvSpPr>
              <p:nvPr/>
            </p:nvSpPr>
            <p:spPr bwMode="auto">
              <a:xfrm>
                <a:off x="1937" y="2646"/>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80" name="Line 226"/>
              <p:cNvSpPr>
                <a:spLocks noChangeShapeType="1"/>
              </p:cNvSpPr>
              <p:nvPr/>
            </p:nvSpPr>
            <p:spPr bwMode="auto">
              <a:xfrm>
                <a:off x="1991" y="2646"/>
                <a:ext cx="1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81" name="Line 227"/>
              <p:cNvSpPr>
                <a:spLocks noChangeShapeType="1"/>
              </p:cNvSpPr>
              <p:nvPr/>
            </p:nvSpPr>
            <p:spPr bwMode="auto">
              <a:xfrm>
                <a:off x="2009" y="2646"/>
                <a:ext cx="1" cy="6"/>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82" name="Freeform 228"/>
              <p:cNvSpPr>
                <a:spLocks/>
              </p:cNvSpPr>
              <p:nvPr/>
            </p:nvSpPr>
            <p:spPr bwMode="auto">
              <a:xfrm>
                <a:off x="2003" y="2643"/>
                <a:ext cx="12" cy="8"/>
              </a:xfrm>
              <a:custGeom>
                <a:avLst/>
                <a:gdLst>
                  <a:gd name="T0" fmla="*/ 6 w 12"/>
                  <a:gd name="T1" fmla="*/ 0 h 8"/>
                  <a:gd name="T2" fmla="*/ 12 w 12"/>
                  <a:gd name="T3" fmla="*/ 3 h 8"/>
                  <a:gd name="T4" fmla="*/ 6 w 12"/>
                  <a:gd name="T5" fmla="*/ 8 h 8"/>
                  <a:gd name="T6" fmla="*/ 0 w 12"/>
                  <a:gd name="T7" fmla="*/ 3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3"/>
                    </a:lnTo>
                    <a:lnTo>
                      <a:pt x="6" y="8"/>
                    </a:lnTo>
                    <a:lnTo>
                      <a:pt x="0" y="3"/>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583" name="Line 229"/>
              <p:cNvSpPr>
                <a:spLocks noChangeShapeType="1"/>
              </p:cNvSpPr>
              <p:nvPr/>
            </p:nvSpPr>
            <p:spPr bwMode="auto">
              <a:xfrm>
                <a:off x="2024" y="2660"/>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84" name="Line 230"/>
              <p:cNvSpPr>
                <a:spLocks noChangeShapeType="1"/>
              </p:cNvSpPr>
              <p:nvPr/>
            </p:nvSpPr>
            <p:spPr bwMode="auto">
              <a:xfrm>
                <a:off x="2056" y="2674"/>
                <a:ext cx="23"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85" name="Line 231"/>
              <p:cNvSpPr>
                <a:spLocks noChangeShapeType="1"/>
              </p:cNvSpPr>
              <p:nvPr/>
            </p:nvSpPr>
            <p:spPr bwMode="auto">
              <a:xfrm>
                <a:off x="2079" y="2674"/>
                <a:ext cx="1" cy="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86" name="Line 232"/>
              <p:cNvSpPr>
                <a:spLocks noChangeShapeType="1"/>
              </p:cNvSpPr>
              <p:nvPr/>
            </p:nvSpPr>
            <p:spPr bwMode="auto">
              <a:xfrm>
                <a:off x="2079" y="2694"/>
                <a:ext cx="1" cy="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87" name="Freeform 233"/>
              <p:cNvSpPr>
                <a:spLocks/>
              </p:cNvSpPr>
              <p:nvPr/>
            </p:nvSpPr>
            <p:spPr bwMode="auto">
              <a:xfrm>
                <a:off x="2072" y="2670"/>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88" name="Line 234"/>
              <p:cNvSpPr>
                <a:spLocks noChangeShapeType="1"/>
              </p:cNvSpPr>
              <p:nvPr/>
            </p:nvSpPr>
            <p:spPr bwMode="auto">
              <a:xfrm>
                <a:off x="2079" y="2702"/>
                <a:ext cx="14"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89" name="Freeform 235"/>
              <p:cNvSpPr>
                <a:spLocks/>
              </p:cNvSpPr>
              <p:nvPr/>
            </p:nvSpPr>
            <p:spPr bwMode="auto">
              <a:xfrm>
                <a:off x="2072" y="2698"/>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590" name="Line 236"/>
              <p:cNvSpPr>
                <a:spLocks noChangeShapeType="1"/>
              </p:cNvSpPr>
              <p:nvPr/>
            </p:nvSpPr>
            <p:spPr bwMode="auto">
              <a:xfrm>
                <a:off x="2101" y="2714"/>
                <a:ext cx="1" cy="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91" name="Line 237"/>
              <p:cNvSpPr>
                <a:spLocks noChangeShapeType="1"/>
              </p:cNvSpPr>
              <p:nvPr/>
            </p:nvSpPr>
            <p:spPr bwMode="auto">
              <a:xfrm>
                <a:off x="2101" y="2716"/>
                <a:ext cx="23"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92" name="Freeform 238"/>
              <p:cNvSpPr>
                <a:spLocks/>
              </p:cNvSpPr>
              <p:nvPr/>
            </p:nvSpPr>
            <p:spPr bwMode="auto">
              <a:xfrm>
                <a:off x="2095" y="2713"/>
                <a:ext cx="12" cy="8"/>
              </a:xfrm>
              <a:custGeom>
                <a:avLst/>
                <a:gdLst>
                  <a:gd name="T0" fmla="*/ 12 w 12"/>
                  <a:gd name="T1" fmla="*/ 3 h 8"/>
                  <a:gd name="T2" fmla="*/ 6 w 12"/>
                  <a:gd name="T3" fmla="*/ 0 h 8"/>
                  <a:gd name="T4" fmla="*/ 0 w 12"/>
                  <a:gd name="T5" fmla="*/ 3 h 8"/>
                  <a:gd name="T6" fmla="*/ 6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6" y="0"/>
                    </a:lnTo>
                    <a:lnTo>
                      <a:pt x="0" y="3"/>
                    </a:lnTo>
                    <a:lnTo>
                      <a:pt x="6"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593" name="Line 239"/>
              <p:cNvSpPr>
                <a:spLocks noChangeShapeType="1"/>
              </p:cNvSpPr>
              <p:nvPr/>
            </p:nvSpPr>
            <p:spPr bwMode="auto">
              <a:xfrm>
                <a:off x="2124" y="2716"/>
                <a:ext cx="1"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94" name="Freeform 240"/>
              <p:cNvSpPr>
                <a:spLocks/>
              </p:cNvSpPr>
              <p:nvPr/>
            </p:nvSpPr>
            <p:spPr bwMode="auto">
              <a:xfrm>
                <a:off x="2117" y="2713"/>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95" name="Line 241"/>
              <p:cNvSpPr>
                <a:spLocks noChangeShapeType="1"/>
              </p:cNvSpPr>
              <p:nvPr/>
            </p:nvSpPr>
            <p:spPr bwMode="auto">
              <a:xfrm>
                <a:off x="2131" y="2730"/>
                <a:ext cx="9"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96" name="Line 242"/>
              <p:cNvSpPr>
                <a:spLocks noChangeShapeType="1"/>
              </p:cNvSpPr>
              <p:nvPr/>
            </p:nvSpPr>
            <p:spPr bwMode="auto">
              <a:xfrm>
                <a:off x="2140" y="2730"/>
                <a:ext cx="1" cy="1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97" name="Freeform 243"/>
              <p:cNvSpPr>
                <a:spLocks/>
              </p:cNvSpPr>
              <p:nvPr/>
            </p:nvSpPr>
            <p:spPr bwMode="auto">
              <a:xfrm>
                <a:off x="2133" y="2727"/>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598" name="Line 244"/>
              <p:cNvSpPr>
                <a:spLocks noChangeShapeType="1"/>
              </p:cNvSpPr>
              <p:nvPr/>
            </p:nvSpPr>
            <p:spPr bwMode="auto">
              <a:xfrm>
                <a:off x="2163" y="2744"/>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599" name="Line 245"/>
              <p:cNvSpPr>
                <a:spLocks noChangeShapeType="1"/>
              </p:cNvSpPr>
              <p:nvPr/>
            </p:nvSpPr>
            <p:spPr bwMode="auto">
              <a:xfrm>
                <a:off x="2216" y="2744"/>
                <a:ext cx="1" cy="1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600" name="Freeform 246"/>
              <p:cNvSpPr>
                <a:spLocks/>
              </p:cNvSpPr>
              <p:nvPr/>
            </p:nvSpPr>
            <p:spPr bwMode="auto">
              <a:xfrm>
                <a:off x="2209" y="2741"/>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601" name="Line 247"/>
              <p:cNvSpPr>
                <a:spLocks noChangeShapeType="1"/>
              </p:cNvSpPr>
              <p:nvPr/>
            </p:nvSpPr>
            <p:spPr bwMode="auto">
              <a:xfrm>
                <a:off x="2216" y="2758"/>
                <a:ext cx="5"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602" name="Freeform 248"/>
              <p:cNvSpPr>
                <a:spLocks/>
              </p:cNvSpPr>
              <p:nvPr/>
            </p:nvSpPr>
            <p:spPr bwMode="auto">
              <a:xfrm>
                <a:off x="2209" y="2755"/>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603" name="Line 249"/>
              <p:cNvSpPr>
                <a:spLocks noChangeShapeType="1"/>
              </p:cNvSpPr>
              <p:nvPr/>
            </p:nvSpPr>
            <p:spPr bwMode="auto">
              <a:xfrm>
                <a:off x="2232" y="2769"/>
                <a:ext cx="1" cy="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604" name="Line 250"/>
              <p:cNvSpPr>
                <a:spLocks noChangeShapeType="1"/>
              </p:cNvSpPr>
              <p:nvPr/>
            </p:nvSpPr>
            <p:spPr bwMode="auto">
              <a:xfrm>
                <a:off x="2232" y="2773"/>
                <a:ext cx="21"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605" name="Freeform 251"/>
              <p:cNvSpPr>
                <a:spLocks/>
              </p:cNvSpPr>
              <p:nvPr/>
            </p:nvSpPr>
            <p:spPr bwMode="auto">
              <a:xfrm>
                <a:off x="2225" y="2769"/>
                <a:ext cx="12" cy="8"/>
              </a:xfrm>
              <a:custGeom>
                <a:avLst/>
                <a:gdLst>
                  <a:gd name="T0" fmla="*/ 12 w 12"/>
                  <a:gd name="T1" fmla="*/ 4 h 8"/>
                  <a:gd name="T2" fmla="*/ 7 w 12"/>
                  <a:gd name="T3" fmla="*/ 0 h 8"/>
                  <a:gd name="T4" fmla="*/ 0 w 12"/>
                  <a:gd name="T5" fmla="*/ 4 h 8"/>
                  <a:gd name="T6" fmla="*/ 7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7" y="0"/>
                    </a:lnTo>
                    <a:lnTo>
                      <a:pt x="0" y="4"/>
                    </a:lnTo>
                    <a:lnTo>
                      <a:pt x="7"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606" name="Line 252"/>
              <p:cNvSpPr>
                <a:spLocks noChangeShapeType="1"/>
              </p:cNvSpPr>
              <p:nvPr/>
            </p:nvSpPr>
            <p:spPr bwMode="auto">
              <a:xfrm>
                <a:off x="2259" y="2787"/>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607" name="Line 253"/>
              <p:cNvSpPr>
                <a:spLocks noChangeShapeType="1"/>
              </p:cNvSpPr>
              <p:nvPr/>
            </p:nvSpPr>
            <p:spPr bwMode="auto">
              <a:xfrm>
                <a:off x="2312" y="2787"/>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grpSp>
        <p:sp>
          <p:nvSpPr>
            <p:cNvPr id="54344" name="Line 254"/>
            <p:cNvSpPr>
              <a:spLocks noChangeShapeType="1"/>
            </p:cNvSpPr>
            <p:nvPr/>
          </p:nvSpPr>
          <p:spPr bwMode="auto">
            <a:xfrm>
              <a:off x="2365" y="2787"/>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45" name="Line 255"/>
            <p:cNvSpPr>
              <a:spLocks noChangeShapeType="1"/>
            </p:cNvSpPr>
            <p:nvPr/>
          </p:nvSpPr>
          <p:spPr bwMode="auto">
            <a:xfrm>
              <a:off x="2398" y="2801"/>
              <a:ext cx="10"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46" name="Line 256"/>
            <p:cNvSpPr>
              <a:spLocks noChangeShapeType="1"/>
            </p:cNvSpPr>
            <p:nvPr/>
          </p:nvSpPr>
          <p:spPr bwMode="auto">
            <a:xfrm>
              <a:off x="2408" y="2801"/>
              <a:ext cx="1" cy="10"/>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47" name="Freeform 257"/>
            <p:cNvSpPr>
              <a:spLocks/>
            </p:cNvSpPr>
            <p:nvPr/>
          </p:nvSpPr>
          <p:spPr bwMode="auto">
            <a:xfrm>
              <a:off x="2402" y="2797"/>
              <a:ext cx="12" cy="8"/>
            </a:xfrm>
            <a:custGeom>
              <a:avLst/>
              <a:gdLst>
                <a:gd name="T0" fmla="*/ 6 w 12"/>
                <a:gd name="T1" fmla="*/ 0 h 8"/>
                <a:gd name="T2" fmla="*/ 12 w 12"/>
                <a:gd name="T3" fmla="*/ 4 h 8"/>
                <a:gd name="T4" fmla="*/ 6 w 12"/>
                <a:gd name="T5" fmla="*/ 8 h 8"/>
                <a:gd name="T6" fmla="*/ 0 w 12"/>
                <a:gd name="T7" fmla="*/ 4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4"/>
                  </a:lnTo>
                  <a:lnTo>
                    <a:pt x="6" y="8"/>
                  </a:lnTo>
                  <a:lnTo>
                    <a:pt x="0" y="4"/>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348" name="Line 258"/>
            <p:cNvSpPr>
              <a:spLocks noChangeShapeType="1"/>
            </p:cNvSpPr>
            <p:nvPr/>
          </p:nvSpPr>
          <p:spPr bwMode="auto">
            <a:xfrm>
              <a:off x="2430" y="2815"/>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49" name="Line 259"/>
            <p:cNvSpPr>
              <a:spLocks noChangeShapeType="1"/>
            </p:cNvSpPr>
            <p:nvPr/>
          </p:nvSpPr>
          <p:spPr bwMode="auto">
            <a:xfrm>
              <a:off x="2483" y="2815"/>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50" name="Line 260"/>
            <p:cNvSpPr>
              <a:spLocks noChangeShapeType="1"/>
            </p:cNvSpPr>
            <p:nvPr/>
          </p:nvSpPr>
          <p:spPr bwMode="auto">
            <a:xfrm>
              <a:off x="2524" y="2823"/>
              <a:ext cx="1" cy="6"/>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51" name="Line 261"/>
            <p:cNvSpPr>
              <a:spLocks noChangeShapeType="1"/>
            </p:cNvSpPr>
            <p:nvPr/>
          </p:nvSpPr>
          <p:spPr bwMode="auto">
            <a:xfrm>
              <a:off x="2524" y="2829"/>
              <a:ext cx="1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52" name="Freeform 262"/>
            <p:cNvSpPr>
              <a:spLocks/>
            </p:cNvSpPr>
            <p:nvPr/>
          </p:nvSpPr>
          <p:spPr bwMode="auto">
            <a:xfrm>
              <a:off x="2518" y="2826"/>
              <a:ext cx="12" cy="7"/>
            </a:xfrm>
            <a:custGeom>
              <a:avLst/>
              <a:gdLst>
                <a:gd name="T0" fmla="*/ 12 w 12"/>
                <a:gd name="T1" fmla="*/ 3 h 7"/>
                <a:gd name="T2" fmla="*/ 6 w 12"/>
                <a:gd name="T3" fmla="*/ 0 h 7"/>
                <a:gd name="T4" fmla="*/ 0 w 12"/>
                <a:gd name="T5" fmla="*/ 3 h 7"/>
                <a:gd name="T6" fmla="*/ 6 w 12"/>
                <a:gd name="T7" fmla="*/ 7 h 7"/>
                <a:gd name="T8" fmla="*/ 12 w 12"/>
                <a:gd name="T9" fmla="*/ 3 h 7"/>
                <a:gd name="T10" fmla="*/ 0 60000 65536"/>
                <a:gd name="T11" fmla="*/ 0 60000 65536"/>
                <a:gd name="T12" fmla="*/ 0 60000 65536"/>
                <a:gd name="T13" fmla="*/ 0 60000 65536"/>
                <a:gd name="T14" fmla="*/ 0 60000 65536"/>
                <a:gd name="T15" fmla="*/ 0 w 12"/>
                <a:gd name="T16" fmla="*/ 0 h 7"/>
                <a:gd name="T17" fmla="*/ 12 w 12"/>
                <a:gd name="T18" fmla="*/ 7 h 7"/>
              </a:gdLst>
              <a:ahLst/>
              <a:cxnLst>
                <a:cxn ang="T10">
                  <a:pos x="T0" y="T1"/>
                </a:cxn>
                <a:cxn ang="T11">
                  <a:pos x="T2" y="T3"/>
                </a:cxn>
                <a:cxn ang="T12">
                  <a:pos x="T4" y="T5"/>
                </a:cxn>
                <a:cxn ang="T13">
                  <a:pos x="T6" y="T7"/>
                </a:cxn>
                <a:cxn ang="T14">
                  <a:pos x="T8" y="T9"/>
                </a:cxn>
              </a:cxnLst>
              <a:rect l="T15" t="T16" r="T17" b="T18"/>
              <a:pathLst>
                <a:path w="12" h="7">
                  <a:moveTo>
                    <a:pt x="12" y="3"/>
                  </a:moveTo>
                  <a:lnTo>
                    <a:pt x="6" y="0"/>
                  </a:lnTo>
                  <a:lnTo>
                    <a:pt x="0" y="3"/>
                  </a:lnTo>
                  <a:lnTo>
                    <a:pt x="6" y="7"/>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353" name="Line 263"/>
            <p:cNvSpPr>
              <a:spLocks noChangeShapeType="1"/>
            </p:cNvSpPr>
            <p:nvPr/>
          </p:nvSpPr>
          <p:spPr bwMode="auto">
            <a:xfrm>
              <a:off x="2547" y="2843"/>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54" name="Line 264"/>
            <p:cNvSpPr>
              <a:spLocks noChangeShapeType="1"/>
            </p:cNvSpPr>
            <p:nvPr/>
          </p:nvSpPr>
          <p:spPr bwMode="auto">
            <a:xfrm>
              <a:off x="2600" y="2843"/>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55" name="Line 265"/>
            <p:cNvSpPr>
              <a:spLocks noChangeShapeType="1"/>
            </p:cNvSpPr>
            <p:nvPr/>
          </p:nvSpPr>
          <p:spPr bwMode="auto">
            <a:xfrm>
              <a:off x="2654" y="2843"/>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56" name="Freeform 266"/>
            <p:cNvSpPr>
              <a:spLocks/>
            </p:cNvSpPr>
            <p:nvPr/>
          </p:nvSpPr>
          <p:spPr bwMode="auto">
            <a:xfrm>
              <a:off x="2540" y="2840"/>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357" name="Line 267"/>
            <p:cNvSpPr>
              <a:spLocks noChangeShapeType="1"/>
            </p:cNvSpPr>
            <p:nvPr/>
          </p:nvSpPr>
          <p:spPr bwMode="auto">
            <a:xfrm>
              <a:off x="2700" y="2848"/>
              <a:ext cx="1" cy="9"/>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58" name="Line 268"/>
            <p:cNvSpPr>
              <a:spLocks noChangeShapeType="1"/>
            </p:cNvSpPr>
            <p:nvPr/>
          </p:nvSpPr>
          <p:spPr bwMode="auto">
            <a:xfrm>
              <a:off x="2700" y="2857"/>
              <a:ext cx="12"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59" name="Line 269"/>
            <p:cNvSpPr>
              <a:spLocks noChangeShapeType="1"/>
            </p:cNvSpPr>
            <p:nvPr/>
          </p:nvSpPr>
          <p:spPr bwMode="auto">
            <a:xfrm>
              <a:off x="2739" y="2857"/>
              <a:ext cx="8"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60" name="Freeform 270"/>
            <p:cNvSpPr>
              <a:spLocks/>
            </p:cNvSpPr>
            <p:nvPr/>
          </p:nvSpPr>
          <p:spPr bwMode="auto">
            <a:xfrm>
              <a:off x="2694" y="2854"/>
              <a:ext cx="12" cy="8"/>
            </a:xfrm>
            <a:custGeom>
              <a:avLst/>
              <a:gdLst>
                <a:gd name="T0" fmla="*/ 12 w 12"/>
                <a:gd name="T1" fmla="*/ 3 h 8"/>
                <a:gd name="T2" fmla="*/ 6 w 12"/>
                <a:gd name="T3" fmla="*/ 0 h 8"/>
                <a:gd name="T4" fmla="*/ 0 w 12"/>
                <a:gd name="T5" fmla="*/ 3 h 8"/>
                <a:gd name="T6" fmla="*/ 6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6" y="0"/>
                  </a:lnTo>
                  <a:lnTo>
                    <a:pt x="0" y="3"/>
                  </a:lnTo>
                  <a:lnTo>
                    <a:pt x="6"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361" name="Line 271"/>
            <p:cNvSpPr>
              <a:spLocks noChangeShapeType="1"/>
            </p:cNvSpPr>
            <p:nvPr/>
          </p:nvSpPr>
          <p:spPr bwMode="auto">
            <a:xfrm>
              <a:off x="2747" y="2857"/>
              <a:ext cx="1" cy="1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62" name="Freeform 272"/>
            <p:cNvSpPr>
              <a:spLocks/>
            </p:cNvSpPr>
            <p:nvPr/>
          </p:nvSpPr>
          <p:spPr bwMode="auto">
            <a:xfrm>
              <a:off x="2740" y="2854"/>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363" name="Line 273"/>
            <p:cNvSpPr>
              <a:spLocks noChangeShapeType="1"/>
            </p:cNvSpPr>
            <p:nvPr/>
          </p:nvSpPr>
          <p:spPr bwMode="auto">
            <a:xfrm>
              <a:off x="2771" y="2871"/>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64" name="Line 274"/>
            <p:cNvSpPr>
              <a:spLocks noChangeShapeType="1"/>
            </p:cNvSpPr>
            <p:nvPr/>
          </p:nvSpPr>
          <p:spPr bwMode="auto">
            <a:xfrm>
              <a:off x="2824" y="2871"/>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65" name="Line 275"/>
            <p:cNvSpPr>
              <a:spLocks noChangeShapeType="1"/>
            </p:cNvSpPr>
            <p:nvPr/>
          </p:nvSpPr>
          <p:spPr bwMode="auto">
            <a:xfrm>
              <a:off x="2878" y="2871"/>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66" name="Line 276"/>
            <p:cNvSpPr>
              <a:spLocks noChangeShapeType="1"/>
            </p:cNvSpPr>
            <p:nvPr/>
          </p:nvSpPr>
          <p:spPr bwMode="auto">
            <a:xfrm>
              <a:off x="2931" y="2871"/>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67" name="Line 277"/>
            <p:cNvSpPr>
              <a:spLocks noChangeShapeType="1"/>
            </p:cNvSpPr>
            <p:nvPr/>
          </p:nvSpPr>
          <p:spPr bwMode="auto">
            <a:xfrm>
              <a:off x="2985" y="2871"/>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68" name="Line 278"/>
            <p:cNvSpPr>
              <a:spLocks noChangeShapeType="1"/>
            </p:cNvSpPr>
            <p:nvPr/>
          </p:nvSpPr>
          <p:spPr bwMode="auto">
            <a:xfrm>
              <a:off x="3038" y="2871"/>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69" name="Line 279"/>
            <p:cNvSpPr>
              <a:spLocks noChangeShapeType="1"/>
            </p:cNvSpPr>
            <p:nvPr/>
          </p:nvSpPr>
          <p:spPr bwMode="auto">
            <a:xfrm>
              <a:off x="3078" y="2880"/>
              <a:ext cx="1" cy="8"/>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70" name="Line 280"/>
            <p:cNvSpPr>
              <a:spLocks noChangeShapeType="1"/>
            </p:cNvSpPr>
            <p:nvPr/>
          </p:nvSpPr>
          <p:spPr bwMode="auto">
            <a:xfrm>
              <a:off x="3078" y="2888"/>
              <a:ext cx="15"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71" name="Line 281"/>
            <p:cNvSpPr>
              <a:spLocks noChangeShapeType="1"/>
            </p:cNvSpPr>
            <p:nvPr/>
          </p:nvSpPr>
          <p:spPr bwMode="auto">
            <a:xfrm>
              <a:off x="3119" y="2888"/>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72" name="Line 282"/>
            <p:cNvSpPr>
              <a:spLocks noChangeShapeType="1"/>
            </p:cNvSpPr>
            <p:nvPr/>
          </p:nvSpPr>
          <p:spPr bwMode="auto">
            <a:xfrm>
              <a:off x="3173" y="2888"/>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73" name="Line 283"/>
            <p:cNvSpPr>
              <a:spLocks noChangeShapeType="1"/>
            </p:cNvSpPr>
            <p:nvPr/>
          </p:nvSpPr>
          <p:spPr bwMode="auto">
            <a:xfrm>
              <a:off x="3226" y="2888"/>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74" name="Line 284"/>
            <p:cNvSpPr>
              <a:spLocks noChangeShapeType="1"/>
            </p:cNvSpPr>
            <p:nvPr/>
          </p:nvSpPr>
          <p:spPr bwMode="auto">
            <a:xfrm>
              <a:off x="3279" y="2888"/>
              <a:ext cx="14"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75" name="Freeform 285"/>
            <p:cNvSpPr>
              <a:spLocks/>
            </p:cNvSpPr>
            <p:nvPr/>
          </p:nvSpPr>
          <p:spPr bwMode="auto">
            <a:xfrm>
              <a:off x="3071" y="2885"/>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376" name="Line 286"/>
            <p:cNvSpPr>
              <a:spLocks noChangeShapeType="1"/>
            </p:cNvSpPr>
            <p:nvPr/>
          </p:nvSpPr>
          <p:spPr bwMode="auto">
            <a:xfrm>
              <a:off x="3293" y="2888"/>
              <a:ext cx="1" cy="9"/>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77" name="Freeform 287"/>
            <p:cNvSpPr>
              <a:spLocks/>
            </p:cNvSpPr>
            <p:nvPr/>
          </p:nvSpPr>
          <p:spPr bwMode="auto">
            <a:xfrm>
              <a:off x="3286" y="2885"/>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378" name="Line 288"/>
            <p:cNvSpPr>
              <a:spLocks noChangeShapeType="1"/>
            </p:cNvSpPr>
            <p:nvPr/>
          </p:nvSpPr>
          <p:spPr bwMode="auto">
            <a:xfrm>
              <a:off x="3307" y="2905"/>
              <a:ext cx="24"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79" name="Line 289"/>
            <p:cNvSpPr>
              <a:spLocks noChangeShapeType="1"/>
            </p:cNvSpPr>
            <p:nvPr/>
          </p:nvSpPr>
          <p:spPr bwMode="auto">
            <a:xfrm>
              <a:off x="3331" y="2905"/>
              <a:ext cx="1" cy="2"/>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80" name="Freeform 290"/>
            <p:cNvSpPr>
              <a:spLocks/>
            </p:cNvSpPr>
            <p:nvPr/>
          </p:nvSpPr>
          <p:spPr bwMode="auto">
            <a:xfrm>
              <a:off x="3325" y="2901"/>
              <a:ext cx="12" cy="8"/>
            </a:xfrm>
            <a:custGeom>
              <a:avLst/>
              <a:gdLst>
                <a:gd name="T0" fmla="*/ 6 w 12"/>
                <a:gd name="T1" fmla="*/ 0 h 8"/>
                <a:gd name="T2" fmla="*/ 12 w 12"/>
                <a:gd name="T3" fmla="*/ 4 h 8"/>
                <a:gd name="T4" fmla="*/ 6 w 12"/>
                <a:gd name="T5" fmla="*/ 8 h 8"/>
                <a:gd name="T6" fmla="*/ 0 w 12"/>
                <a:gd name="T7" fmla="*/ 4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4"/>
                  </a:lnTo>
                  <a:lnTo>
                    <a:pt x="6" y="8"/>
                  </a:lnTo>
                  <a:lnTo>
                    <a:pt x="0" y="4"/>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381" name="Line 291"/>
            <p:cNvSpPr>
              <a:spLocks noChangeShapeType="1"/>
            </p:cNvSpPr>
            <p:nvPr/>
          </p:nvSpPr>
          <p:spPr bwMode="auto">
            <a:xfrm>
              <a:off x="3331" y="2924"/>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82" name="Line 292"/>
            <p:cNvSpPr>
              <a:spLocks noChangeShapeType="1"/>
            </p:cNvSpPr>
            <p:nvPr/>
          </p:nvSpPr>
          <p:spPr bwMode="auto">
            <a:xfrm>
              <a:off x="3385" y="2924"/>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83" name="Line 293"/>
            <p:cNvSpPr>
              <a:spLocks noChangeShapeType="1"/>
            </p:cNvSpPr>
            <p:nvPr/>
          </p:nvSpPr>
          <p:spPr bwMode="auto">
            <a:xfrm>
              <a:off x="3438" y="2924"/>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84" name="Line 294"/>
            <p:cNvSpPr>
              <a:spLocks noChangeShapeType="1"/>
            </p:cNvSpPr>
            <p:nvPr/>
          </p:nvSpPr>
          <p:spPr bwMode="auto">
            <a:xfrm>
              <a:off x="3491" y="2924"/>
              <a:ext cx="2"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85" name="Freeform 295"/>
            <p:cNvSpPr>
              <a:spLocks/>
            </p:cNvSpPr>
            <p:nvPr/>
          </p:nvSpPr>
          <p:spPr bwMode="auto">
            <a:xfrm>
              <a:off x="3325" y="2921"/>
              <a:ext cx="12" cy="8"/>
            </a:xfrm>
            <a:custGeom>
              <a:avLst/>
              <a:gdLst>
                <a:gd name="T0" fmla="*/ 12 w 12"/>
                <a:gd name="T1" fmla="*/ 3 h 8"/>
                <a:gd name="T2" fmla="*/ 6 w 12"/>
                <a:gd name="T3" fmla="*/ 0 h 8"/>
                <a:gd name="T4" fmla="*/ 0 w 12"/>
                <a:gd name="T5" fmla="*/ 3 h 8"/>
                <a:gd name="T6" fmla="*/ 6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6" y="0"/>
                  </a:lnTo>
                  <a:lnTo>
                    <a:pt x="0" y="3"/>
                  </a:lnTo>
                  <a:lnTo>
                    <a:pt x="6"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386" name="Line 296"/>
            <p:cNvSpPr>
              <a:spLocks noChangeShapeType="1"/>
            </p:cNvSpPr>
            <p:nvPr/>
          </p:nvSpPr>
          <p:spPr bwMode="auto">
            <a:xfrm>
              <a:off x="3493" y="2924"/>
              <a:ext cx="1" cy="17"/>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87" name="Freeform 297"/>
            <p:cNvSpPr>
              <a:spLocks/>
            </p:cNvSpPr>
            <p:nvPr/>
          </p:nvSpPr>
          <p:spPr bwMode="auto">
            <a:xfrm>
              <a:off x="3486" y="2921"/>
              <a:ext cx="12" cy="8"/>
            </a:xfrm>
            <a:custGeom>
              <a:avLst/>
              <a:gdLst>
                <a:gd name="T0" fmla="*/ 7 w 12"/>
                <a:gd name="T1" fmla="*/ 0 h 8"/>
                <a:gd name="T2" fmla="*/ 12 w 12"/>
                <a:gd name="T3" fmla="*/ 3 h 8"/>
                <a:gd name="T4" fmla="*/ 7 w 12"/>
                <a:gd name="T5" fmla="*/ 8 h 8"/>
                <a:gd name="T6" fmla="*/ 0 w 12"/>
                <a:gd name="T7" fmla="*/ 3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3"/>
                  </a:lnTo>
                  <a:lnTo>
                    <a:pt x="7" y="8"/>
                  </a:lnTo>
                  <a:lnTo>
                    <a:pt x="0" y="3"/>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388" name="Line 298"/>
            <p:cNvSpPr>
              <a:spLocks noChangeShapeType="1"/>
            </p:cNvSpPr>
            <p:nvPr/>
          </p:nvSpPr>
          <p:spPr bwMode="auto">
            <a:xfrm>
              <a:off x="3510" y="2947"/>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89" name="Line 299"/>
            <p:cNvSpPr>
              <a:spLocks noChangeShapeType="1"/>
            </p:cNvSpPr>
            <p:nvPr/>
          </p:nvSpPr>
          <p:spPr bwMode="auto">
            <a:xfrm>
              <a:off x="3564" y="2947"/>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0" name="Line 300"/>
            <p:cNvSpPr>
              <a:spLocks noChangeShapeType="1"/>
            </p:cNvSpPr>
            <p:nvPr/>
          </p:nvSpPr>
          <p:spPr bwMode="auto">
            <a:xfrm>
              <a:off x="3617" y="2947"/>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1" name="Line 301"/>
            <p:cNvSpPr>
              <a:spLocks noChangeShapeType="1"/>
            </p:cNvSpPr>
            <p:nvPr/>
          </p:nvSpPr>
          <p:spPr bwMode="auto">
            <a:xfrm>
              <a:off x="3670" y="2947"/>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2" name="Line 302"/>
            <p:cNvSpPr>
              <a:spLocks noChangeShapeType="1"/>
            </p:cNvSpPr>
            <p:nvPr/>
          </p:nvSpPr>
          <p:spPr bwMode="auto">
            <a:xfrm>
              <a:off x="3724" y="2947"/>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3" name="Line 303"/>
            <p:cNvSpPr>
              <a:spLocks noChangeShapeType="1"/>
            </p:cNvSpPr>
            <p:nvPr/>
          </p:nvSpPr>
          <p:spPr bwMode="auto">
            <a:xfrm>
              <a:off x="3777" y="2947"/>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4" name="Line 304"/>
            <p:cNvSpPr>
              <a:spLocks noChangeShapeType="1"/>
            </p:cNvSpPr>
            <p:nvPr/>
          </p:nvSpPr>
          <p:spPr bwMode="auto">
            <a:xfrm>
              <a:off x="3830" y="2947"/>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5" name="Line 305"/>
            <p:cNvSpPr>
              <a:spLocks noChangeShapeType="1"/>
            </p:cNvSpPr>
            <p:nvPr/>
          </p:nvSpPr>
          <p:spPr bwMode="auto">
            <a:xfrm>
              <a:off x="3884" y="2947"/>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6" name="Line 306"/>
            <p:cNvSpPr>
              <a:spLocks noChangeShapeType="1"/>
            </p:cNvSpPr>
            <p:nvPr/>
          </p:nvSpPr>
          <p:spPr bwMode="auto">
            <a:xfrm>
              <a:off x="3937" y="2947"/>
              <a:ext cx="1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7" name="Line 307"/>
            <p:cNvSpPr>
              <a:spLocks noChangeShapeType="1"/>
            </p:cNvSpPr>
            <p:nvPr/>
          </p:nvSpPr>
          <p:spPr bwMode="auto">
            <a:xfrm>
              <a:off x="3954" y="2947"/>
              <a:ext cx="1" cy="6"/>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8" name="Line 308"/>
            <p:cNvSpPr>
              <a:spLocks noChangeShapeType="1"/>
            </p:cNvSpPr>
            <p:nvPr/>
          </p:nvSpPr>
          <p:spPr bwMode="auto">
            <a:xfrm>
              <a:off x="3954" y="2971"/>
              <a:ext cx="1" cy="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99" name="Freeform 309"/>
            <p:cNvSpPr>
              <a:spLocks/>
            </p:cNvSpPr>
            <p:nvPr/>
          </p:nvSpPr>
          <p:spPr bwMode="auto">
            <a:xfrm>
              <a:off x="3948" y="2944"/>
              <a:ext cx="12" cy="8"/>
            </a:xfrm>
            <a:custGeom>
              <a:avLst/>
              <a:gdLst>
                <a:gd name="T0" fmla="*/ 6 w 12"/>
                <a:gd name="T1" fmla="*/ 0 h 8"/>
                <a:gd name="T2" fmla="*/ 12 w 12"/>
                <a:gd name="T3" fmla="*/ 3 h 8"/>
                <a:gd name="T4" fmla="*/ 6 w 12"/>
                <a:gd name="T5" fmla="*/ 8 h 8"/>
                <a:gd name="T6" fmla="*/ 0 w 12"/>
                <a:gd name="T7" fmla="*/ 3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3"/>
                  </a:lnTo>
                  <a:lnTo>
                    <a:pt x="6" y="8"/>
                  </a:lnTo>
                  <a:lnTo>
                    <a:pt x="0" y="3"/>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400" name="Line 310"/>
            <p:cNvSpPr>
              <a:spLocks noChangeShapeType="1"/>
            </p:cNvSpPr>
            <p:nvPr/>
          </p:nvSpPr>
          <p:spPr bwMode="auto">
            <a:xfrm>
              <a:off x="3954" y="2975"/>
              <a:ext cx="22"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1" name="Line 311"/>
            <p:cNvSpPr>
              <a:spLocks noChangeShapeType="1"/>
            </p:cNvSpPr>
            <p:nvPr/>
          </p:nvSpPr>
          <p:spPr bwMode="auto">
            <a:xfrm>
              <a:off x="4002" y="2975"/>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2" name="Line 312"/>
            <p:cNvSpPr>
              <a:spLocks noChangeShapeType="1"/>
            </p:cNvSpPr>
            <p:nvPr/>
          </p:nvSpPr>
          <p:spPr bwMode="auto">
            <a:xfrm>
              <a:off x="4056" y="2975"/>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3" name="Line 313"/>
            <p:cNvSpPr>
              <a:spLocks noChangeShapeType="1"/>
            </p:cNvSpPr>
            <p:nvPr/>
          </p:nvSpPr>
          <p:spPr bwMode="auto">
            <a:xfrm>
              <a:off x="4109" y="2975"/>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4" name="Line 314"/>
            <p:cNvSpPr>
              <a:spLocks noChangeShapeType="1"/>
            </p:cNvSpPr>
            <p:nvPr/>
          </p:nvSpPr>
          <p:spPr bwMode="auto">
            <a:xfrm>
              <a:off x="4163" y="2975"/>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5" name="Line 315"/>
            <p:cNvSpPr>
              <a:spLocks noChangeShapeType="1"/>
            </p:cNvSpPr>
            <p:nvPr/>
          </p:nvSpPr>
          <p:spPr bwMode="auto">
            <a:xfrm>
              <a:off x="4216" y="2975"/>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6" name="Line 316"/>
            <p:cNvSpPr>
              <a:spLocks noChangeShapeType="1"/>
            </p:cNvSpPr>
            <p:nvPr/>
          </p:nvSpPr>
          <p:spPr bwMode="auto">
            <a:xfrm>
              <a:off x="4269" y="2975"/>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7" name="Line 317"/>
            <p:cNvSpPr>
              <a:spLocks noChangeShapeType="1"/>
            </p:cNvSpPr>
            <p:nvPr/>
          </p:nvSpPr>
          <p:spPr bwMode="auto">
            <a:xfrm>
              <a:off x="4323" y="2975"/>
              <a:ext cx="2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8" name="Line 318"/>
            <p:cNvSpPr>
              <a:spLocks noChangeShapeType="1"/>
            </p:cNvSpPr>
            <p:nvPr/>
          </p:nvSpPr>
          <p:spPr bwMode="auto">
            <a:xfrm>
              <a:off x="4376" y="2975"/>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09" name="Line 319"/>
            <p:cNvSpPr>
              <a:spLocks noChangeShapeType="1"/>
            </p:cNvSpPr>
            <p:nvPr/>
          </p:nvSpPr>
          <p:spPr bwMode="auto">
            <a:xfrm>
              <a:off x="4429" y="2975"/>
              <a:ext cx="10"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10" name="Freeform 320"/>
            <p:cNvSpPr>
              <a:spLocks/>
            </p:cNvSpPr>
            <p:nvPr/>
          </p:nvSpPr>
          <p:spPr bwMode="auto">
            <a:xfrm>
              <a:off x="3948" y="2971"/>
              <a:ext cx="12" cy="8"/>
            </a:xfrm>
            <a:custGeom>
              <a:avLst/>
              <a:gdLst>
                <a:gd name="T0" fmla="*/ 12 w 12"/>
                <a:gd name="T1" fmla="*/ 4 h 8"/>
                <a:gd name="T2" fmla="*/ 6 w 12"/>
                <a:gd name="T3" fmla="*/ 0 h 8"/>
                <a:gd name="T4" fmla="*/ 0 w 12"/>
                <a:gd name="T5" fmla="*/ 4 h 8"/>
                <a:gd name="T6" fmla="*/ 6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6" y="0"/>
                  </a:lnTo>
                  <a:lnTo>
                    <a:pt x="0" y="4"/>
                  </a:lnTo>
                  <a:lnTo>
                    <a:pt x="6"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11" name="Line 321"/>
            <p:cNvSpPr>
              <a:spLocks noChangeShapeType="1"/>
            </p:cNvSpPr>
            <p:nvPr/>
          </p:nvSpPr>
          <p:spPr bwMode="auto">
            <a:xfrm>
              <a:off x="4439" y="2975"/>
              <a:ext cx="1" cy="1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12" name="Line 322"/>
            <p:cNvSpPr>
              <a:spLocks noChangeShapeType="1"/>
            </p:cNvSpPr>
            <p:nvPr/>
          </p:nvSpPr>
          <p:spPr bwMode="auto">
            <a:xfrm>
              <a:off x="4439" y="3004"/>
              <a:ext cx="1" cy="4"/>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13" name="Freeform 323"/>
            <p:cNvSpPr>
              <a:spLocks/>
            </p:cNvSpPr>
            <p:nvPr/>
          </p:nvSpPr>
          <p:spPr bwMode="auto">
            <a:xfrm>
              <a:off x="4432" y="2971"/>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sp>
          <p:nvSpPr>
            <p:cNvPr id="54414" name="Line 324"/>
            <p:cNvSpPr>
              <a:spLocks noChangeShapeType="1"/>
            </p:cNvSpPr>
            <p:nvPr/>
          </p:nvSpPr>
          <p:spPr bwMode="auto">
            <a:xfrm>
              <a:off x="4439" y="3008"/>
              <a:ext cx="20"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15" name="Line 325"/>
            <p:cNvSpPr>
              <a:spLocks noChangeShapeType="1"/>
            </p:cNvSpPr>
            <p:nvPr/>
          </p:nvSpPr>
          <p:spPr bwMode="auto">
            <a:xfrm>
              <a:off x="4485" y="3008"/>
              <a:ext cx="2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16" name="Line 326"/>
            <p:cNvSpPr>
              <a:spLocks noChangeShapeType="1"/>
            </p:cNvSpPr>
            <p:nvPr/>
          </p:nvSpPr>
          <p:spPr bwMode="auto">
            <a:xfrm>
              <a:off x="4539" y="3008"/>
              <a:ext cx="22"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17" name="Freeform 327"/>
            <p:cNvSpPr>
              <a:spLocks/>
            </p:cNvSpPr>
            <p:nvPr/>
          </p:nvSpPr>
          <p:spPr bwMode="auto">
            <a:xfrm>
              <a:off x="4432" y="3005"/>
              <a:ext cx="12" cy="8"/>
            </a:xfrm>
            <a:custGeom>
              <a:avLst/>
              <a:gdLst>
                <a:gd name="T0" fmla="*/ 12 w 12"/>
                <a:gd name="T1" fmla="*/ 3 h 8"/>
                <a:gd name="T2" fmla="*/ 7 w 12"/>
                <a:gd name="T3" fmla="*/ 0 h 8"/>
                <a:gd name="T4" fmla="*/ 0 w 12"/>
                <a:gd name="T5" fmla="*/ 3 h 8"/>
                <a:gd name="T6" fmla="*/ 7 w 12"/>
                <a:gd name="T7" fmla="*/ 8 h 8"/>
                <a:gd name="T8" fmla="*/ 12 w 12"/>
                <a:gd name="T9" fmla="*/ 3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3"/>
                  </a:moveTo>
                  <a:lnTo>
                    <a:pt x="7" y="0"/>
                  </a:lnTo>
                  <a:lnTo>
                    <a:pt x="0" y="3"/>
                  </a:lnTo>
                  <a:lnTo>
                    <a:pt x="7" y="8"/>
                  </a:lnTo>
                  <a:lnTo>
                    <a:pt x="12" y="3"/>
                  </a:lnTo>
                  <a:close/>
                </a:path>
              </a:pathLst>
            </a:custGeom>
            <a:solidFill>
              <a:srgbClr val="004080"/>
            </a:solidFill>
            <a:ln w="19050">
              <a:solidFill>
                <a:schemeClr val="tx2"/>
              </a:solidFill>
              <a:round/>
              <a:headEnd/>
              <a:tailEnd/>
            </a:ln>
          </p:spPr>
          <p:txBody>
            <a:bodyPr/>
            <a:lstStyle/>
            <a:p>
              <a:endParaRPr lang="en-GB" dirty="0"/>
            </a:p>
          </p:txBody>
        </p:sp>
        <p:sp>
          <p:nvSpPr>
            <p:cNvPr id="54418" name="Line 328"/>
            <p:cNvSpPr>
              <a:spLocks noChangeShapeType="1"/>
            </p:cNvSpPr>
            <p:nvPr/>
          </p:nvSpPr>
          <p:spPr bwMode="auto">
            <a:xfrm>
              <a:off x="4561" y="3008"/>
              <a:ext cx="1" cy="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19" name="Line 329"/>
            <p:cNvSpPr>
              <a:spLocks noChangeShapeType="1"/>
            </p:cNvSpPr>
            <p:nvPr/>
          </p:nvSpPr>
          <p:spPr bwMode="auto">
            <a:xfrm>
              <a:off x="4561" y="3028"/>
              <a:ext cx="1" cy="15"/>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20" name="Freeform 330"/>
            <p:cNvSpPr>
              <a:spLocks/>
            </p:cNvSpPr>
            <p:nvPr/>
          </p:nvSpPr>
          <p:spPr bwMode="auto">
            <a:xfrm>
              <a:off x="4555" y="3005"/>
              <a:ext cx="12" cy="8"/>
            </a:xfrm>
            <a:custGeom>
              <a:avLst/>
              <a:gdLst>
                <a:gd name="T0" fmla="*/ 6 w 12"/>
                <a:gd name="T1" fmla="*/ 0 h 8"/>
                <a:gd name="T2" fmla="*/ 12 w 12"/>
                <a:gd name="T3" fmla="*/ 3 h 8"/>
                <a:gd name="T4" fmla="*/ 6 w 12"/>
                <a:gd name="T5" fmla="*/ 8 h 8"/>
                <a:gd name="T6" fmla="*/ 0 w 12"/>
                <a:gd name="T7" fmla="*/ 3 h 8"/>
                <a:gd name="T8" fmla="*/ 6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6" y="0"/>
                  </a:moveTo>
                  <a:lnTo>
                    <a:pt x="12" y="3"/>
                  </a:lnTo>
                  <a:lnTo>
                    <a:pt x="6" y="8"/>
                  </a:lnTo>
                  <a:lnTo>
                    <a:pt x="0" y="3"/>
                  </a:lnTo>
                  <a:lnTo>
                    <a:pt x="6" y="0"/>
                  </a:lnTo>
                  <a:close/>
                </a:path>
              </a:pathLst>
            </a:custGeom>
            <a:solidFill>
              <a:srgbClr val="004080"/>
            </a:solidFill>
            <a:ln w="19050">
              <a:solidFill>
                <a:schemeClr val="tx2"/>
              </a:solidFill>
              <a:round/>
              <a:headEnd/>
              <a:tailEnd/>
            </a:ln>
          </p:spPr>
          <p:txBody>
            <a:bodyPr/>
            <a:lstStyle/>
            <a:p>
              <a:endParaRPr lang="en-GB" dirty="0"/>
            </a:p>
          </p:txBody>
        </p:sp>
        <p:sp>
          <p:nvSpPr>
            <p:cNvPr id="54421" name="Line 331"/>
            <p:cNvSpPr>
              <a:spLocks noChangeShapeType="1"/>
            </p:cNvSpPr>
            <p:nvPr/>
          </p:nvSpPr>
          <p:spPr bwMode="auto">
            <a:xfrm>
              <a:off x="4561" y="3043"/>
              <a:ext cx="6"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22" name="Line 332"/>
            <p:cNvSpPr>
              <a:spLocks noChangeShapeType="1"/>
            </p:cNvSpPr>
            <p:nvPr/>
          </p:nvSpPr>
          <p:spPr bwMode="auto">
            <a:xfrm>
              <a:off x="4593" y="3043"/>
              <a:ext cx="7" cy="1"/>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23" name="Freeform 333"/>
            <p:cNvSpPr>
              <a:spLocks/>
            </p:cNvSpPr>
            <p:nvPr/>
          </p:nvSpPr>
          <p:spPr bwMode="auto">
            <a:xfrm>
              <a:off x="4555" y="3039"/>
              <a:ext cx="12" cy="8"/>
            </a:xfrm>
            <a:custGeom>
              <a:avLst/>
              <a:gdLst>
                <a:gd name="T0" fmla="*/ 12 w 12"/>
                <a:gd name="T1" fmla="*/ 4 h 8"/>
                <a:gd name="T2" fmla="*/ 6 w 12"/>
                <a:gd name="T3" fmla="*/ 0 h 8"/>
                <a:gd name="T4" fmla="*/ 0 w 12"/>
                <a:gd name="T5" fmla="*/ 4 h 8"/>
                <a:gd name="T6" fmla="*/ 6 w 12"/>
                <a:gd name="T7" fmla="*/ 8 h 8"/>
                <a:gd name="T8" fmla="*/ 12 w 12"/>
                <a:gd name="T9" fmla="*/ 4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2" y="4"/>
                  </a:moveTo>
                  <a:lnTo>
                    <a:pt x="6" y="0"/>
                  </a:lnTo>
                  <a:lnTo>
                    <a:pt x="0" y="4"/>
                  </a:lnTo>
                  <a:lnTo>
                    <a:pt x="6" y="8"/>
                  </a:lnTo>
                  <a:lnTo>
                    <a:pt x="12" y="4"/>
                  </a:lnTo>
                  <a:close/>
                </a:path>
              </a:pathLst>
            </a:custGeom>
            <a:solidFill>
              <a:srgbClr val="004080"/>
            </a:solidFill>
            <a:ln w="19050">
              <a:solidFill>
                <a:schemeClr val="tx2"/>
              </a:solidFill>
              <a:round/>
              <a:headEnd/>
              <a:tailEnd/>
            </a:ln>
          </p:spPr>
          <p:txBody>
            <a:bodyPr/>
            <a:lstStyle/>
            <a:p>
              <a:endParaRPr lang="en-GB" dirty="0"/>
            </a:p>
          </p:txBody>
        </p:sp>
        <p:sp>
          <p:nvSpPr>
            <p:cNvPr id="54424" name="Line 334"/>
            <p:cNvSpPr>
              <a:spLocks noChangeShapeType="1"/>
            </p:cNvSpPr>
            <p:nvPr/>
          </p:nvSpPr>
          <p:spPr bwMode="auto">
            <a:xfrm>
              <a:off x="4600" y="3043"/>
              <a:ext cx="1" cy="13"/>
            </a:xfrm>
            <a:prstGeom prst="line">
              <a:avLst/>
            </a:prstGeom>
            <a:noFill/>
            <a:ln w="19050">
              <a:solidFill>
                <a:schemeClr val="tx2"/>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425" name="Freeform 335"/>
            <p:cNvSpPr>
              <a:spLocks/>
            </p:cNvSpPr>
            <p:nvPr/>
          </p:nvSpPr>
          <p:spPr bwMode="auto">
            <a:xfrm>
              <a:off x="4593" y="3039"/>
              <a:ext cx="12" cy="8"/>
            </a:xfrm>
            <a:custGeom>
              <a:avLst/>
              <a:gdLst>
                <a:gd name="T0" fmla="*/ 7 w 12"/>
                <a:gd name="T1" fmla="*/ 0 h 8"/>
                <a:gd name="T2" fmla="*/ 12 w 12"/>
                <a:gd name="T3" fmla="*/ 4 h 8"/>
                <a:gd name="T4" fmla="*/ 7 w 12"/>
                <a:gd name="T5" fmla="*/ 8 h 8"/>
                <a:gd name="T6" fmla="*/ 0 w 12"/>
                <a:gd name="T7" fmla="*/ 4 h 8"/>
                <a:gd name="T8" fmla="*/ 7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7" y="0"/>
                  </a:moveTo>
                  <a:lnTo>
                    <a:pt x="12" y="4"/>
                  </a:lnTo>
                  <a:lnTo>
                    <a:pt x="7" y="8"/>
                  </a:lnTo>
                  <a:lnTo>
                    <a:pt x="0" y="4"/>
                  </a:lnTo>
                  <a:lnTo>
                    <a:pt x="7" y="0"/>
                  </a:lnTo>
                  <a:close/>
                </a:path>
              </a:pathLst>
            </a:custGeom>
            <a:solidFill>
              <a:srgbClr val="004080"/>
            </a:solidFill>
            <a:ln w="19050">
              <a:solidFill>
                <a:schemeClr val="tx2"/>
              </a:solidFill>
              <a:round/>
              <a:headEnd/>
              <a:tailEnd/>
            </a:ln>
          </p:spPr>
          <p:txBody>
            <a:bodyPr/>
            <a:lstStyle/>
            <a:p>
              <a:endParaRPr lang="en-GB" dirty="0"/>
            </a:p>
          </p:txBody>
        </p:sp>
      </p:grpSp>
      <p:sp>
        <p:nvSpPr>
          <p:cNvPr id="54321" name="Rectangle 336"/>
          <p:cNvSpPr>
            <a:spLocks noChangeArrowheads="1"/>
          </p:cNvSpPr>
          <p:nvPr/>
        </p:nvSpPr>
        <p:spPr bwMode="auto">
          <a:xfrm>
            <a:off x="3967480" y="5301208"/>
            <a:ext cx="218938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err="1" smtClean="0">
                <a:solidFill>
                  <a:srgbClr val="000000"/>
                </a:solidFill>
              </a:rPr>
              <a:t>Doba</a:t>
            </a:r>
            <a:r>
              <a:rPr lang="en-GB" sz="1400" b="1" dirty="0" smtClean="0">
                <a:solidFill>
                  <a:srgbClr val="000000"/>
                </a:solidFill>
              </a:rPr>
              <a:t> </a:t>
            </a:r>
            <a:r>
              <a:rPr lang="en-GB" sz="1400" b="1" dirty="0" err="1" smtClean="0">
                <a:solidFill>
                  <a:srgbClr val="000000"/>
                </a:solidFill>
              </a:rPr>
              <a:t>od</a:t>
            </a:r>
            <a:r>
              <a:rPr lang="en-GB" sz="1400" b="1" dirty="0" smtClean="0">
                <a:solidFill>
                  <a:srgbClr val="000000"/>
                </a:solidFill>
              </a:rPr>
              <a:t> </a:t>
            </a:r>
            <a:r>
              <a:rPr lang="en-GB" sz="1400" b="1" dirty="0" err="1" smtClean="0">
                <a:solidFill>
                  <a:srgbClr val="000000"/>
                </a:solidFill>
              </a:rPr>
              <a:t>randomizace</a:t>
            </a:r>
            <a:r>
              <a:rPr lang="cs-CZ" sz="1400" b="1" dirty="0" smtClean="0">
                <a:solidFill>
                  <a:srgbClr val="000000"/>
                </a:solidFill>
              </a:rPr>
              <a:t> </a:t>
            </a:r>
            <a:r>
              <a:rPr lang="en-GB" sz="1400" b="1" dirty="0" smtClean="0">
                <a:solidFill>
                  <a:srgbClr val="000000"/>
                </a:solidFill>
              </a:rPr>
              <a:t>(</a:t>
            </a:r>
            <a:r>
              <a:rPr lang="en-GB" sz="1400" b="1" dirty="0" err="1" smtClean="0">
                <a:solidFill>
                  <a:srgbClr val="000000"/>
                </a:solidFill>
              </a:rPr>
              <a:t>týdny</a:t>
            </a:r>
            <a:r>
              <a:rPr lang="en-GB" sz="1400" b="1" dirty="0" smtClean="0">
                <a:solidFill>
                  <a:srgbClr val="000000"/>
                </a:solidFill>
              </a:rPr>
              <a:t>)</a:t>
            </a:r>
            <a:endParaRPr lang="en-GB" sz="1400" b="1" dirty="0">
              <a:solidFill>
                <a:srgbClr val="000000"/>
              </a:solidFill>
              <a:latin typeface="Lucida Sans" pitchFamily="34" charset="0"/>
            </a:endParaRPr>
          </a:p>
        </p:txBody>
      </p:sp>
      <p:sp>
        <p:nvSpPr>
          <p:cNvPr id="54322" name="Line 55"/>
          <p:cNvSpPr>
            <a:spLocks noChangeShapeType="1"/>
          </p:cNvSpPr>
          <p:nvPr/>
        </p:nvSpPr>
        <p:spPr bwMode="auto">
          <a:xfrm>
            <a:off x="3900854" y="4932202"/>
            <a:ext cx="0" cy="7302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23" name="Line 57"/>
          <p:cNvSpPr>
            <a:spLocks noChangeShapeType="1"/>
          </p:cNvSpPr>
          <p:nvPr/>
        </p:nvSpPr>
        <p:spPr bwMode="auto">
          <a:xfrm>
            <a:off x="6248400" y="4932202"/>
            <a:ext cx="1466" cy="7302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24" name="Line 58"/>
          <p:cNvSpPr>
            <a:spLocks noChangeShapeType="1"/>
          </p:cNvSpPr>
          <p:nvPr/>
        </p:nvSpPr>
        <p:spPr bwMode="auto">
          <a:xfrm>
            <a:off x="7423638" y="4932202"/>
            <a:ext cx="1466" cy="7302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25" name="Line 59"/>
          <p:cNvSpPr>
            <a:spLocks noChangeShapeType="1"/>
          </p:cNvSpPr>
          <p:nvPr/>
        </p:nvSpPr>
        <p:spPr bwMode="auto">
          <a:xfrm>
            <a:off x="8595946" y="4932202"/>
            <a:ext cx="1466" cy="7302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26" name="Line 60"/>
          <p:cNvSpPr>
            <a:spLocks noChangeShapeType="1"/>
          </p:cNvSpPr>
          <p:nvPr/>
        </p:nvSpPr>
        <p:spPr bwMode="auto">
          <a:xfrm>
            <a:off x="1551843" y="4908390"/>
            <a:ext cx="7044103" cy="1587"/>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27" name="Line 54"/>
          <p:cNvSpPr>
            <a:spLocks noChangeShapeType="1"/>
          </p:cNvSpPr>
          <p:nvPr/>
        </p:nvSpPr>
        <p:spPr bwMode="auto">
          <a:xfrm>
            <a:off x="2725615" y="4932202"/>
            <a:ext cx="1466" cy="7302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28" name="Line 56"/>
          <p:cNvSpPr>
            <a:spLocks noChangeShapeType="1"/>
          </p:cNvSpPr>
          <p:nvPr/>
        </p:nvSpPr>
        <p:spPr bwMode="auto">
          <a:xfrm>
            <a:off x="5074628" y="4932202"/>
            <a:ext cx="2931" cy="7302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29" name="Line 41"/>
          <p:cNvSpPr>
            <a:spLocks noChangeShapeType="1"/>
          </p:cNvSpPr>
          <p:nvPr/>
        </p:nvSpPr>
        <p:spPr bwMode="auto">
          <a:xfrm flipH="1">
            <a:off x="1453662" y="4203540"/>
            <a:ext cx="86458" cy="317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30" name="Line 42"/>
          <p:cNvSpPr>
            <a:spLocks noChangeShapeType="1"/>
          </p:cNvSpPr>
          <p:nvPr/>
        </p:nvSpPr>
        <p:spPr bwMode="auto">
          <a:xfrm flipH="1">
            <a:off x="1453662" y="3484401"/>
            <a:ext cx="86458" cy="1588"/>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31" name="Line 43"/>
          <p:cNvSpPr>
            <a:spLocks noChangeShapeType="1"/>
          </p:cNvSpPr>
          <p:nvPr/>
        </p:nvSpPr>
        <p:spPr bwMode="auto">
          <a:xfrm flipH="1">
            <a:off x="1453662" y="2763676"/>
            <a:ext cx="86458" cy="1588"/>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32" name="Line 44"/>
          <p:cNvSpPr>
            <a:spLocks noChangeShapeType="1"/>
          </p:cNvSpPr>
          <p:nvPr/>
        </p:nvSpPr>
        <p:spPr bwMode="auto">
          <a:xfrm flipH="1">
            <a:off x="1453662" y="2041365"/>
            <a:ext cx="86458" cy="1587"/>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33" name="Line 46"/>
          <p:cNvSpPr>
            <a:spLocks noChangeShapeType="1"/>
          </p:cNvSpPr>
          <p:nvPr/>
        </p:nvSpPr>
        <p:spPr bwMode="auto">
          <a:xfrm flipH="1" flipV="1">
            <a:off x="1526931" y="1576226"/>
            <a:ext cx="27843" cy="336550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34" name="Rectangle 61"/>
          <p:cNvSpPr>
            <a:spLocks noChangeArrowheads="1"/>
          </p:cNvSpPr>
          <p:nvPr/>
        </p:nvSpPr>
        <p:spPr bwMode="auto">
          <a:xfrm>
            <a:off x="1519605" y="5040151"/>
            <a:ext cx="90854"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a:r>
              <a:rPr lang="en-GB" sz="1400" b="1" dirty="0">
                <a:solidFill>
                  <a:srgbClr val="000000"/>
                </a:solidFill>
              </a:rPr>
              <a:t>0</a:t>
            </a:r>
            <a:endParaRPr lang="en-GB" sz="1400" b="1" dirty="0">
              <a:solidFill>
                <a:srgbClr val="000000"/>
              </a:solidFill>
              <a:latin typeface="Lucida Sans" pitchFamily="34" charset="0"/>
            </a:endParaRPr>
          </a:p>
        </p:txBody>
      </p:sp>
      <p:sp>
        <p:nvSpPr>
          <p:cNvPr id="54335" name="Line 40"/>
          <p:cNvSpPr>
            <a:spLocks noChangeShapeType="1"/>
          </p:cNvSpPr>
          <p:nvPr/>
        </p:nvSpPr>
        <p:spPr bwMode="auto">
          <a:xfrm flipH="1">
            <a:off x="1453662" y="4909977"/>
            <a:ext cx="86458" cy="317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sp>
        <p:nvSpPr>
          <p:cNvPr id="54336" name="Line 53"/>
          <p:cNvSpPr>
            <a:spLocks noChangeShapeType="1"/>
          </p:cNvSpPr>
          <p:nvPr/>
        </p:nvSpPr>
        <p:spPr bwMode="auto">
          <a:xfrm>
            <a:off x="1551843" y="4932202"/>
            <a:ext cx="2931" cy="7302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GB" dirty="0"/>
          </a:p>
        </p:txBody>
      </p:sp>
      <p:cxnSp>
        <p:nvCxnSpPr>
          <p:cNvPr id="330" name="Straight Arrow Connector 329"/>
          <p:cNvCxnSpPr>
            <a:stCxn id="54293" idx="1"/>
          </p:cNvCxnSpPr>
          <p:nvPr/>
        </p:nvCxnSpPr>
        <p:spPr>
          <a:xfrm flipH="1">
            <a:off x="4251081" y="3884452"/>
            <a:ext cx="552450" cy="320675"/>
          </a:xfrm>
          <a:prstGeom prst="straightConnector1">
            <a:avLst/>
          </a:prstGeom>
          <a:ln>
            <a:solidFill>
              <a:srgbClr val="AF4240"/>
            </a:solidFill>
            <a:tailEnd type="arrow"/>
          </a:ln>
        </p:spPr>
        <p:style>
          <a:lnRef idx="1">
            <a:schemeClr val="accent1"/>
          </a:lnRef>
          <a:fillRef idx="0">
            <a:schemeClr val="accent1"/>
          </a:fillRef>
          <a:effectRef idx="0">
            <a:schemeClr val="accent1"/>
          </a:effectRef>
          <a:fontRef idx="minor">
            <a:schemeClr val="tx1"/>
          </a:fontRef>
        </p:style>
      </p:cxnSp>
      <p:sp>
        <p:nvSpPr>
          <p:cNvPr id="54339" name="Rectangle 65"/>
          <p:cNvSpPr>
            <a:spLocks noChangeArrowheads="1"/>
          </p:cNvSpPr>
          <p:nvPr/>
        </p:nvSpPr>
        <p:spPr bwMode="auto">
          <a:xfrm>
            <a:off x="5108331" y="3173252"/>
            <a:ext cx="2266967" cy="307777"/>
          </a:xfrm>
          <a:prstGeom prst="rect">
            <a:avLst/>
          </a:prstGeom>
          <a:noFill/>
          <a:ln w="9525">
            <a:solidFill>
              <a:srgbClr val="8B1D76"/>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p>
            <a:pPr eaLnBrk="0" hangingPunct="0">
              <a:spcBef>
                <a:spcPct val="50000"/>
              </a:spcBef>
            </a:pPr>
            <a:r>
              <a:rPr lang="en-GB" sz="1400" b="1" dirty="0" smtClean="0">
                <a:solidFill>
                  <a:srgbClr val="000000"/>
                </a:solidFill>
              </a:rPr>
              <a:t>HR: 0,73 </a:t>
            </a:r>
            <a:r>
              <a:rPr lang="en-GB" sz="1400" b="1" dirty="0">
                <a:solidFill>
                  <a:srgbClr val="000000"/>
                </a:solidFill>
              </a:rPr>
              <a:t>(95% </a:t>
            </a:r>
            <a:r>
              <a:rPr lang="en-GB" sz="1400" b="1" dirty="0" smtClean="0">
                <a:solidFill>
                  <a:srgbClr val="000000"/>
                </a:solidFill>
              </a:rPr>
              <a:t>IS: 0,57</a:t>
            </a:r>
            <a:r>
              <a:rPr lang="en-GB" sz="1400" b="1" dirty="0">
                <a:solidFill>
                  <a:srgbClr val="000000"/>
                </a:solidFill>
              </a:rPr>
              <a:t>, </a:t>
            </a:r>
            <a:r>
              <a:rPr lang="en-GB" sz="1400" b="1" dirty="0" smtClean="0">
                <a:solidFill>
                  <a:srgbClr val="000000"/>
                </a:solidFill>
              </a:rPr>
              <a:t>0,93</a:t>
            </a:r>
            <a:r>
              <a:rPr lang="en-GB" sz="1400" b="1" dirty="0">
                <a:solidFill>
                  <a:srgbClr val="000000"/>
                </a:solidFill>
              </a:rPr>
              <a:t>)</a:t>
            </a:r>
          </a:p>
        </p:txBody>
      </p:sp>
      <p:sp>
        <p:nvSpPr>
          <p:cNvPr id="54340" name="Freeform 337"/>
          <p:cNvSpPr>
            <a:spLocks/>
          </p:cNvSpPr>
          <p:nvPr/>
        </p:nvSpPr>
        <p:spPr bwMode="auto">
          <a:xfrm>
            <a:off x="3497874" y="2101690"/>
            <a:ext cx="432288" cy="1587"/>
          </a:xfrm>
          <a:custGeom>
            <a:avLst/>
            <a:gdLst>
              <a:gd name="T0" fmla="*/ 0 w 405"/>
              <a:gd name="T1" fmla="*/ 0 h 1588"/>
              <a:gd name="T2" fmla="*/ 2147483647 w 405"/>
              <a:gd name="T3" fmla="*/ 0 h 1588"/>
              <a:gd name="T4" fmla="*/ 2147483647 w 405"/>
              <a:gd name="T5" fmla="*/ 0 h 1588"/>
              <a:gd name="T6" fmla="*/ 0 60000 65536"/>
              <a:gd name="T7" fmla="*/ 0 60000 65536"/>
              <a:gd name="T8" fmla="*/ 0 60000 65536"/>
              <a:gd name="T9" fmla="*/ 0 w 405"/>
              <a:gd name="T10" fmla="*/ 0 h 1588"/>
              <a:gd name="T11" fmla="*/ 405 w 405"/>
              <a:gd name="T12" fmla="*/ 1588 h 1588"/>
            </a:gdLst>
            <a:ahLst/>
            <a:cxnLst>
              <a:cxn ang="T6">
                <a:pos x="T0" y="T1"/>
              </a:cxn>
              <a:cxn ang="T7">
                <a:pos x="T2" y="T3"/>
              </a:cxn>
              <a:cxn ang="T8">
                <a:pos x="T4" y="T5"/>
              </a:cxn>
            </a:cxnLst>
            <a:rect l="T9" t="T10" r="T11" b="T12"/>
            <a:pathLst>
              <a:path w="405" h="1588">
                <a:moveTo>
                  <a:pt x="0" y="0"/>
                </a:moveTo>
                <a:lnTo>
                  <a:pt x="202" y="0"/>
                </a:lnTo>
                <a:lnTo>
                  <a:pt x="405" y="0"/>
                </a:lnTo>
              </a:path>
            </a:pathLst>
          </a:custGeom>
          <a:noFill/>
          <a:ln w="30163">
            <a:solidFill>
              <a:schemeClr val="tx2"/>
            </a:solidFill>
            <a:prstDash val="sysDot"/>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54341" name="Freeform 337"/>
          <p:cNvSpPr>
            <a:spLocks/>
          </p:cNvSpPr>
          <p:nvPr/>
        </p:nvSpPr>
        <p:spPr bwMode="auto">
          <a:xfrm>
            <a:off x="3497874" y="2620801"/>
            <a:ext cx="432288" cy="1588"/>
          </a:xfrm>
          <a:custGeom>
            <a:avLst/>
            <a:gdLst>
              <a:gd name="T0" fmla="*/ 0 w 405"/>
              <a:gd name="T1" fmla="*/ 0 h 1588"/>
              <a:gd name="T2" fmla="*/ 2147483647 w 405"/>
              <a:gd name="T3" fmla="*/ 0 h 1588"/>
              <a:gd name="T4" fmla="*/ 2147483647 w 405"/>
              <a:gd name="T5" fmla="*/ 0 h 1588"/>
              <a:gd name="T6" fmla="*/ 0 60000 65536"/>
              <a:gd name="T7" fmla="*/ 0 60000 65536"/>
              <a:gd name="T8" fmla="*/ 0 60000 65536"/>
              <a:gd name="T9" fmla="*/ 0 w 405"/>
              <a:gd name="T10" fmla="*/ 0 h 1588"/>
              <a:gd name="T11" fmla="*/ 405 w 405"/>
              <a:gd name="T12" fmla="*/ 1588 h 1588"/>
            </a:gdLst>
            <a:ahLst/>
            <a:cxnLst>
              <a:cxn ang="T6">
                <a:pos x="T0" y="T1"/>
              </a:cxn>
              <a:cxn ang="T7">
                <a:pos x="T2" y="T3"/>
              </a:cxn>
              <a:cxn ang="T8">
                <a:pos x="T4" y="T5"/>
              </a:cxn>
            </a:cxnLst>
            <a:rect l="T9" t="T10" r="T11" b="T12"/>
            <a:pathLst>
              <a:path w="405" h="1588">
                <a:moveTo>
                  <a:pt x="0" y="0"/>
                </a:moveTo>
                <a:lnTo>
                  <a:pt x="202" y="0"/>
                </a:lnTo>
                <a:lnTo>
                  <a:pt x="405" y="0"/>
                </a:lnTo>
              </a:path>
            </a:pathLst>
          </a:custGeom>
          <a:noFill/>
          <a:ln w="30163">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GB" dirty="0"/>
          </a:p>
        </p:txBody>
      </p:sp>
      <p:sp>
        <p:nvSpPr>
          <p:cNvPr id="54342" name="Text Box 29"/>
          <p:cNvSpPr txBox="1">
            <a:spLocks noChangeArrowheads="1"/>
          </p:cNvSpPr>
          <p:nvPr/>
        </p:nvSpPr>
        <p:spPr bwMode="auto">
          <a:xfrm>
            <a:off x="657537" y="5178265"/>
            <a:ext cx="73353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err="1" smtClean="0">
                <a:solidFill>
                  <a:srgbClr val="000000"/>
                </a:solidFill>
              </a:rPr>
              <a:t>Pacienti</a:t>
            </a:r>
            <a:r>
              <a:rPr lang="en-GB" sz="1200" b="1" dirty="0" smtClean="0">
                <a:solidFill>
                  <a:srgbClr val="000000"/>
                </a:solidFill>
              </a:rPr>
              <a:t> </a:t>
            </a:r>
            <a:endParaRPr lang="en-GB" sz="1200" b="1" dirty="0">
              <a:solidFill>
                <a:srgbClr val="000000"/>
              </a:solidFill>
            </a:endParaRPr>
          </a:p>
          <a:p>
            <a:pPr algn="ctr"/>
            <a:r>
              <a:rPr lang="en-GB" sz="1200" b="1" dirty="0" smtClean="0">
                <a:solidFill>
                  <a:srgbClr val="000000"/>
                </a:solidFill>
              </a:rPr>
              <a:t>v </a:t>
            </a:r>
            <a:r>
              <a:rPr lang="en-GB" sz="1200" b="1" dirty="0" err="1" smtClean="0">
                <a:solidFill>
                  <a:srgbClr val="000000"/>
                </a:solidFill>
              </a:rPr>
              <a:t>riziku</a:t>
            </a:r>
            <a:endParaRPr lang="en-GB" sz="1200" b="1" dirty="0">
              <a:solidFill>
                <a:srgbClr val="000000"/>
              </a:solidFill>
            </a:endParaRPr>
          </a:p>
        </p:txBody>
      </p:sp>
      <p:sp>
        <p:nvSpPr>
          <p:cNvPr id="322" name="Rectangle 321">
            <a:hlinkClick r:id="rId5" action="ppaction://hlinksldjump"/>
          </p:cNvPr>
          <p:cNvSpPr/>
          <p:nvPr/>
        </p:nvSpPr>
        <p:spPr>
          <a:xfrm>
            <a:off x="8347603" y="855407"/>
            <a:ext cx="338063" cy="38345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79512" y="116632"/>
            <a:ext cx="8229600" cy="781050"/>
          </a:xfrm>
        </p:spPr>
        <p:txBody>
          <a:bodyPr>
            <a:noAutofit/>
          </a:bodyPr>
          <a:lstStyle/>
          <a:p>
            <a:pPr eaLnBrk="1" hangingPunct="1"/>
            <a:r>
              <a:rPr lang="cs-CZ" dirty="0" smtClean="0"/>
              <a:t> </a:t>
            </a:r>
            <a:r>
              <a:rPr lang="en-GB" sz="3200" dirty="0" smtClean="0"/>
              <a:t>EGF104900: </a:t>
            </a:r>
            <a:r>
              <a:rPr lang="en-GB" sz="3200" dirty="0" err="1" smtClean="0"/>
              <a:t>Celkové</a:t>
            </a:r>
            <a:r>
              <a:rPr lang="en-GB" sz="3200" dirty="0" smtClean="0"/>
              <a:t> </a:t>
            </a:r>
            <a:r>
              <a:rPr lang="en-GB" sz="3200" dirty="0" err="1" smtClean="0"/>
              <a:t>přežití</a:t>
            </a:r>
            <a:r>
              <a:rPr lang="cs-CZ" sz="3200" dirty="0" smtClean="0"/>
              <a:t> </a:t>
            </a:r>
            <a:r>
              <a:rPr lang="en-GB" sz="3200" dirty="0" smtClean="0"/>
              <a:t>ITT populace</a:t>
            </a:r>
          </a:p>
        </p:txBody>
      </p:sp>
      <p:sp>
        <p:nvSpPr>
          <p:cNvPr id="35" name="Text Placeholder 34"/>
          <p:cNvSpPr>
            <a:spLocks noGrp="1"/>
          </p:cNvSpPr>
          <p:nvPr>
            <p:ph type="body" sz="quarter" idx="13"/>
          </p:nvPr>
        </p:nvSpPr>
        <p:spPr>
          <a:xfrm>
            <a:off x="457200" y="5661248"/>
            <a:ext cx="8229600" cy="544512"/>
          </a:xfrm>
        </p:spPr>
        <p:txBody>
          <a:bodyPr>
            <a:normAutofit fontScale="70000" lnSpcReduction="20000"/>
          </a:bodyPr>
          <a:lstStyle/>
          <a:p>
            <a:endParaRPr lang="en-GB" dirty="0" smtClean="0"/>
          </a:p>
          <a:p>
            <a:pPr marL="0" indent="0"/>
            <a:r>
              <a:rPr lang="en-GB" dirty="0" smtClean="0"/>
              <a:t/>
            </a:r>
            <a:br>
              <a:rPr lang="en-GB" dirty="0" smtClean="0"/>
            </a:br>
            <a:r>
              <a:rPr lang="en-GB" dirty="0" smtClean="0"/>
              <a:t>ITT = intent-to-treat; L = lapatinib; OS =</a:t>
            </a:r>
            <a:r>
              <a:rPr lang="cs-CZ" dirty="0" smtClean="0"/>
              <a:t> celkové p</a:t>
            </a:r>
            <a:r>
              <a:rPr lang="en-GB" dirty="0" err="1" smtClean="0"/>
              <a:t>řežití</a:t>
            </a:r>
            <a:r>
              <a:rPr lang="en-GB" dirty="0" smtClean="0"/>
              <a:t>; T = trastuzumab.</a:t>
            </a:r>
          </a:p>
          <a:p>
            <a:pPr marL="0" indent="0"/>
            <a:r>
              <a:rPr lang="en-GB" dirty="0" smtClean="0"/>
              <a:t>Blackwell et al. J </a:t>
            </a:r>
            <a:r>
              <a:rPr lang="en-GB" dirty="0" err="1" smtClean="0"/>
              <a:t>Clin</a:t>
            </a:r>
            <a:r>
              <a:rPr lang="en-GB" dirty="0" smtClean="0"/>
              <a:t> </a:t>
            </a:r>
            <a:r>
              <a:rPr lang="en-GB" dirty="0" err="1" smtClean="0"/>
              <a:t>Oncol</a:t>
            </a:r>
            <a:r>
              <a:rPr lang="en-GB" dirty="0" smtClean="0"/>
              <a:t>. 2012;30:2585–2592.</a:t>
            </a:r>
          </a:p>
        </p:txBody>
      </p:sp>
      <p:sp>
        <p:nvSpPr>
          <p:cNvPr id="37" name="Text Placeholder 36"/>
          <p:cNvSpPr>
            <a:spLocks noGrp="1"/>
          </p:cNvSpPr>
          <p:nvPr>
            <p:ph type="body" sz="quarter" idx="14"/>
          </p:nvPr>
        </p:nvSpPr>
        <p:spPr>
          <a:xfrm>
            <a:off x="457200" y="6448251"/>
            <a:ext cx="4114800" cy="365125"/>
          </a:xfrm>
        </p:spPr>
        <p:txBody>
          <a:bodyPr/>
          <a:lstStyle/>
          <a:p>
            <a:endParaRPr lang="en-GB" dirty="0" smtClean="0"/>
          </a:p>
        </p:txBody>
      </p:sp>
      <p:sp>
        <p:nvSpPr>
          <p:cNvPr id="56323" name="Title 3"/>
          <p:cNvSpPr>
            <a:spLocks/>
          </p:cNvSpPr>
          <p:nvPr/>
        </p:nvSpPr>
        <p:spPr bwMode="auto">
          <a:xfrm>
            <a:off x="495300" y="425450"/>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p>
            <a:pPr algn="ctr"/>
            <a:endParaRPr lang="en-US" sz="4400" dirty="0">
              <a:solidFill>
                <a:srgbClr val="AF4240"/>
              </a:solidFill>
            </a:endParaRPr>
          </a:p>
        </p:txBody>
      </p:sp>
      <p:pic>
        <p:nvPicPr>
          <p:cNvPr id="5632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r="1974"/>
          <a:stretch>
            <a:fillRect/>
          </a:stretch>
        </p:blipFill>
        <p:spPr bwMode="auto">
          <a:xfrm>
            <a:off x="404446" y="2348880"/>
            <a:ext cx="7627327" cy="293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7" name="Table 16"/>
          <p:cNvGraphicFramePr>
            <a:graphicFrameLocks noGrp="1"/>
          </p:cNvGraphicFramePr>
          <p:nvPr>
            <p:extLst>
              <p:ext uri="{D42A27DB-BD31-4B8C-83A1-F6EECF244321}">
                <p14:modId xmlns:p14="http://schemas.microsoft.com/office/powerpoint/2010/main" xmlns="" val="2103266203"/>
              </p:ext>
            </p:extLst>
          </p:nvPr>
        </p:nvGraphicFramePr>
        <p:xfrm>
          <a:off x="878148" y="1340769"/>
          <a:ext cx="7438268" cy="1127904"/>
        </p:xfrm>
        <a:graphic>
          <a:graphicData uri="http://schemas.openxmlformats.org/drawingml/2006/table">
            <a:tbl>
              <a:tblPr/>
              <a:tblGrid>
                <a:gridCol w="3409372"/>
                <a:gridCol w="1410975"/>
                <a:gridCol w="1330829"/>
                <a:gridCol w="1287092"/>
              </a:tblGrid>
              <a:tr h="26105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endParaRPr>
                    </a:p>
                  </a:txBody>
                  <a:tcPr marL="91433" marR="91433" marT="45744" marB="45744" horzOverflow="overflow">
                    <a:lnL>
                      <a:noFill/>
                    </a:lnL>
                    <a:lnR>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tx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s-CZ"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Zemřelo</a:t>
                      </a:r>
                      <a:r>
                        <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 n (%)</a:t>
                      </a:r>
                    </a:p>
                  </a:txBody>
                  <a:tcPr marL="91433" marR="91433" marT="45744" marB="45744" horzOverflow="overflow">
                    <a:lnL>
                      <a:noFill/>
                    </a:lnL>
                    <a:lnR>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tx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accent4">
                              <a:lumMod val="50000"/>
                            </a:schemeClr>
                          </a:solidFill>
                          <a:effectLst/>
                          <a:latin typeface="Arial" pitchFamily="34" charset="0"/>
                          <a:ea typeface="ＭＳ Ｐゴシック" pitchFamily="34" charset="-128"/>
                        </a:rPr>
                        <a:t>Medián</a:t>
                      </a:r>
                      <a:endPar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endParaRPr>
                    </a:p>
                  </a:txBody>
                  <a:tcPr marL="91433" marR="91433" marT="45744" marB="45744" horzOverflow="overflow">
                    <a:lnL>
                      <a:noFill/>
                    </a:lnL>
                    <a:lnR>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tx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rPr>
                        <a:t>p-</a:t>
                      </a:r>
                      <a:r>
                        <a:rPr kumimoji="0" lang="en-GB" sz="1400" b="1" i="0" u="none" strike="noStrike" cap="none" normalizeH="0" baseline="0" dirty="0" err="1" smtClean="0">
                          <a:ln>
                            <a:noFill/>
                          </a:ln>
                          <a:solidFill>
                            <a:schemeClr val="accent4">
                              <a:lumMod val="50000"/>
                            </a:schemeClr>
                          </a:solidFill>
                          <a:effectLst/>
                          <a:latin typeface="Arial" pitchFamily="34" charset="0"/>
                          <a:ea typeface="ＭＳ Ｐゴシック" pitchFamily="34" charset="-128"/>
                        </a:rPr>
                        <a:t>hodnota</a:t>
                      </a:r>
                      <a:endParaRPr kumimoji="0" lang="en-GB" sz="1400" b="1" i="0" u="none" strike="noStrike" cap="none" normalizeH="0" baseline="0" dirty="0" smtClean="0">
                        <a:ln>
                          <a:noFill/>
                        </a:ln>
                        <a:solidFill>
                          <a:schemeClr val="accent4">
                            <a:lumMod val="50000"/>
                          </a:schemeClr>
                        </a:solidFill>
                        <a:effectLst/>
                        <a:latin typeface="Arial" pitchFamily="34" charset="0"/>
                        <a:ea typeface="ＭＳ Ｐゴシック" pitchFamily="34" charset="-128"/>
                      </a:endParaRPr>
                    </a:p>
                  </a:txBody>
                  <a:tcPr marL="91433" marR="91433" marT="45744" marB="45744" horzOverflow="overflow">
                    <a:lnL>
                      <a:noFill/>
                    </a:lnL>
                    <a:lnR>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tx1">
                        <a:alpha val="50195"/>
                      </a:schemeClr>
                    </a:solidFill>
                  </a:tcPr>
                </a:tc>
              </a:tr>
              <a:tr h="303290">
                <a:tc>
                  <a:txBody>
                    <a:bodyPr/>
                    <a:lstStyle/>
                    <a:p>
                      <a:pPr marL="53975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Lapatinib (n=145)</a:t>
                      </a:r>
                    </a:p>
                  </a:txBody>
                  <a:tcPr marL="91433" marR="91433" marT="45744" marB="45744" anchor="ctr" horzOverflow="overflow">
                    <a:lnL>
                      <a:noFill/>
                    </a:lnL>
                    <a:lnR>
                      <a:noFill/>
                    </a:lnR>
                    <a:lnT w="38100" cap="flat" cmpd="sng" algn="ctr">
                      <a:solidFill>
                        <a:schemeClr val="tx1"/>
                      </a:solidFill>
                      <a:prstDash val="solid"/>
                      <a:round/>
                      <a:headEnd type="none" w="med" len="med"/>
                      <a:tailEnd type="none" w="med" len="med"/>
                    </a:lnT>
                    <a:lnB>
                      <a:noFill/>
                    </a:lnB>
                    <a:lnTlToBr>
                      <a:noFill/>
                    </a:lnTlToBr>
                    <a:lnBlToTr>
                      <a:noFill/>
                    </a:lnBlToTr>
                    <a:solidFill>
                      <a:schemeClr val="bg1">
                        <a:lumMod val="75000"/>
                        <a:alpha val="2196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113 (78</a:t>
                      </a:r>
                      <a:r>
                        <a:rPr kumimoji="0" lang="cs-CZ" sz="1400" b="1" i="0" u="none" strike="noStrike" cap="none" normalizeH="0" baseline="0" dirty="0" smtClean="0">
                          <a:ln>
                            <a:noFill/>
                          </a:ln>
                          <a:solidFill>
                            <a:schemeClr val="tx1"/>
                          </a:solidFill>
                          <a:effectLst/>
                          <a:latin typeface="Arial" pitchFamily="34" charset="0"/>
                          <a:ea typeface="ＭＳ Ｐゴシック" pitchFamily="34" charset="-128"/>
                        </a:rPr>
                        <a:t> </a:t>
                      </a: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a:t>
                      </a:r>
                    </a:p>
                  </a:txBody>
                  <a:tcPr marL="91433" marR="91433" marT="45744" marB="45744" anchor="ctr" horzOverflow="overflow">
                    <a:lnL>
                      <a:noFill/>
                    </a:lnL>
                    <a:lnR>
                      <a:noFill/>
                    </a:lnR>
                    <a:lnT w="38100" cap="flat" cmpd="sng" algn="ctr">
                      <a:solidFill>
                        <a:schemeClr val="tx1"/>
                      </a:solidFill>
                      <a:prstDash val="solid"/>
                      <a:round/>
                      <a:headEnd type="none" w="med" len="med"/>
                      <a:tailEnd type="none" w="med" len="med"/>
                    </a:lnT>
                    <a:lnB>
                      <a:noFill/>
                    </a:lnB>
                    <a:lnTlToBr>
                      <a:noFill/>
                    </a:lnTlToBr>
                    <a:lnBlToTr>
                      <a:noFill/>
                    </a:lnBlToTr>
                    <a:solidFill>
                      <a:schemeClr val="bg1">
                        <a:lumMod val="75000"/>
                        <a:alpha val="2196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9,5 </a:t>
                      </a:r>
                      <a:r>
                        <a:rPr kumimoji="0" lang="en-GB" sz="1400" b="1" i="0" u="none" strike="noStrike" cap="none" normalizeH="0" baseline="0" dirty="0" err="1" smtClean="0">
                          <a:ln>
                            <a:noFill/>
                          </a:ln>
                          <a:solidFill>
                            <a:schemeClr val="tx1"/>
                          </a:solidFill>
                          <a:effectLst/>
                          <a:latin typeface="Arial" pitchFamily="34" charset="0"/>
                          <a:ea typeface="ＭＳ Ｐゴシック" pitchFamily="34" charset="-128"/>
                        </a:rPr>
                        <a:t>měs</a:t>
                      </a:r>
                      <a:endParaRPr kumimoji="0" lang="en-GB" sz="1400" b="1" i="0" u="none" strike="noStrike" cap="none" normalizeH="0" baseline="0" dirty="0" smtClean="0">
                        <a:ln>
                          <a:noFill/>
                        </a:ln>
                        <a:solidFill>
                          <a:schemeClr val="tx1"/>
                        </a:solidFill>
                        <a:effectLst/>
                        <a:latin typeface="Arial" pitchFamily="34" charset="0"/>
                        <a:ea typeface="ＭＳ Ｐゴシック" pitchFamily="34" charset="-128"/>
                      </a:endParaRPr>
                    </a:p>
                  </a:txBody>
                  <a:tcPr marL="91433" marR="91433" marT="45744" marB="45744" anchor="ctr" horzOverflow="overflow">
                    <a:lnL>
                      <a:noFill/>
                    </a:lnL>
                    <a:lnR>
                      <a:noFill/>
                    </a:lnR>
                    <a:lnT w="38100" cap="flat" cmpd="sng" algn="ctr">
                      <a:solidFill>
                        <a:schemeClr val="tx1"/>
                      </a:solidFill>
                      <a:prstDash val="solid"/>
                      <a:round/>
                      <a:headEnd type="none" w="med" len="med"/>
                      <a:tailEnd type="none" w="med" len="med"/>
                    </a:lnT>
                    <a:lnB>
                      <a:noFill/>
                    </a:lnB>
                    <a:lnTlToBr>
                      <a:noFill/>
                    </a:lnTlToBr>
                    <a:lnBlToTr>
                      <a:noFill/>
                    </a:lnBlToTr>
                    <a:solidFill>
                      <a:schemeClr val="bg1">
                        <a:lumMod val="75000"/>
                        <a:alpha val="21960"/>
                      </a:schemeClr>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0,026</a:t>
                      </a:r>
                    </a:p>
                  </a:txBody>
                  <a:tcPr marL="91433" marR="91433" marT="45744" marB="45744" anchor="ctr" horzOverflow="overflow">
                    <a:lnL>
                      <a:noFill/>
                    </a:lnL>
                    <a:lnR>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75000"/>
                        <a:alpha val="21960"/>
                      </a:schemeClr>
                    </a:solidFill>
                  </a:tcPr>
                </a:tc>
              </a:tr>
              <a:tr h="443766">
                <a:tc>
                  <a:txBody>
                    <a:bodyPr/>
                    <a:lstStyle/>
                    <a:p>
                      <a:pPr marL="53975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Lapatinib + trastuzumab (n=146)</a:t>
                      </a:r>
                    </a:p>
                  </a:txBody>
                  <a:tcPr marL="91433" marR="91433" marT="45744" marB="45744" horzOverflow="overflow">
                    <a:lnL>
                      <a:noFill/>
                    </a:lnL>
                    <a:lnR>
                      <a:noFill/>
                    </a:lnR>
                    <a:lnT>
                      <a:noFill/>
                    </a:lnT>
                    <a:lnB w="38100" cap="flat" cmpd="sng" algn="ctr">
                      <a:solidFill>
                        <a:schemeClr val="tx1"/>
                      </a:solidFill>
                      <a:prstDash val="solid"/>
                      <a:round/>
                      <a:headEnd type="none" w="med" len="med"/>
                      <a:tailEnd type="none" w="med" len="med"/>
                    </a:lnB>
                    <a:lnTlToBr>
                      <a:noFill/>
                    </a:lnTlToBr>
                    <a:lnBlToTr>
                      <a:noFill/>
                    </a:lnBlToTr>
                    <a:solidFill>
                      <a:schemeClr val="bg1">
                        <a:lumMod val="75000"/>
                        <a:alpha val="2196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105 (72</a:t>
                      </a:r>
                      <a:r>
                        <a:rPr kumimoji="0" lang="cs-CZ" sz="1400" b="1" i="0" u="none" strike="noStrike" cap="none" normalizeH="0" baseline="0" dirty="0" smtClean="0">
                          <a:ln>
                            <a:noFill/>
                          </a:ln>
                          <a:solidFill>
                            <a:schemeClr val="tx1"/>
                          </a:solidFill>
                          <a:effectLst/>
                          <a:latin typeface="Arial" pitchFamily="34" charset="0"/>
                          <a:ea typeface="ＭＳ Ｐゴシック" pitchFamily="34" charset="-128"/>
                        </a:rPr>
                        <a:t> </a:t>
                      </a: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a:t>
                      </a:r>
                    </a:p>
                  </a:txBody>
                  <a:tcPr marL="91433" marR="91433" marT="45744" marB="45744" anchor="ctr" horzOverflow="overflow">
                    <a:lnL>
                      <a:noFill/>
                    </a:lnL>
                    <a:lnR>
                      <a:noFill/>
                    </a:lnR>
                    <a:lnT>
                      <a:noFill/>
                    </a:lnT>
                    <a:lnB w="38100" cap="flat" cmpd="sng" algn="ctr">
                      <a:solidFill>
                        <a:schemeClr val="tx1"/>
                      </a:solidFill>
                      <a:prstDash val="solid"/>
                      <a:round/>
                      <a:headEnd type="none" w="med" len="med"/>
                      <a:tailEnd type="none" w="med" len="med"/>
                    </a:lnB>
                    <a:lnTlToBr>
                      <a:noFill/>
                    </a:lnTlToBr>
                    <a:lnBlToTr>
                      <a:noFill/>
                    </a:lnBlToTr>
                    <a:solidFill>
                      <a:schemeClr val="bg1">
                        <a:lumMod val="75000"/>
                        <a:alpha val="2196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ＭＳ Ｐゴシック" pitchFamily="34" charset="-128"/>
                        </a:rPr>
                        <a:t>14 </a:t>
                      </a:r>
                      <a:r>
                        <a:rPr kumimoji="0" lang="en-GB" sz="1400" b="1" i="0" u="none" strike="noStrike" cap="none" normalizeH="0" baseline="0" dirty="0" err="1" smtClean="0">
                          <a:ln>
                            <a:noFill/>
                          </a:ln>
                          <a:solidFill>
                            <a:schemeClr val="tx1"/>
                          </a:solidFill>
                          <a:effectLst/>
                          <a:latin typeface="Arial" pitchFamily="34" charset="0"/>
                          <a:ea typeface="ＭＳ Ｐゴシック" pitchFamily="34" charset="-128"/>
                        </a:rPr>
                        <a:t>měs</a:t>
                      </a:r>
                      <a:endParaRPr kumimoji="0" lang="en-GB" sz="1400" b="1" i="0" u="none" strike="noStrike" cap="none" normalizeH="0" baseline="0" dirty="0" smtClean="0">
                        <a:ln>
                          <a:noFill/>
                        </a:ln>
                        <a:solidFill>
                          <a:schemeClr val="tx1"/>
                        </a:solidFill>
                        <a:effectLst/>
                        <a:latin typeface="Arial" pitchFamily="34" charset="0"/>
                        <a:ea typeface="ＭＳ Ｐゴシック" pitchFamily="34" charset="-128"/>
                      </a:endParaRPr>
                    </a:p>
                  </a:txBody>
                  <a:tcPr marL="91433" marR="91433" marT="45744" marB="45744" anchor="ctr" horzOverflow="overflow">
                    <a:lnL>
                      <a:noFill/>
                    </a:lnL>
                    <a:lnR>
                      <a:noFill/>
                    </a:lnR>
                    <a:lnT>
                      <a:noFill/>
                    </a:lnT>
                    <a:lnB w="38100" cap="flat" cmpd="sng" algn="ctr">
                      <a:solidFill>
                        <a:schemeClr val="tx1"/>
                      </a:solidFill>
                      <a:prstDash val="solid"/>
                      <a:round/>
                      <a:headEnd type="none" w="med" len="med"/>
                      <a:tailEnd type="none" w="med" len="med"/>
                    </a:lnB>
                    <a:lnTlToBr>
                      <a:noFill/>
                    </a:lnTlToBr>
                    <a:lnBlToTr>
                      <a:noFill/>
                    </a:lnBlToTr>
                    <a:solidFill>
                      <a:schemeClr val="bg1">
                        <a:lumMod val="75000"/>
                        <a:alpha val="21960"/>
                      </a:schemeClr>
                    </a:solidFill>
                  </a:tcPr>
                </a:tc>
                <a:tc vMerge="1">
                  <a:txBody>
                    <a:bodyPr/>
                    <a:lstStyle/>
                    <a:p>
                      <a:endParaRPr lang="en-GB"/>
                    </a:p>
                  </a:txBody>
                  <a:tcPr/>
                </a:tc>
              </a:tr>
            </a:tbl>
          </a:graphicData>
        </a:graphic>
      </p:graphicFrame>
      <p:sp>
        <p:nvSpPr>
          <p:cNvPr id="56341" name="Text Box 44"/>
          <p:cNvSpPr txBox="1">
            <a:spLocks noChangeArrowheads="1"/>
          </p:cNvSpPr>
          <p:nvPr/>
        </p:nvSpPr>
        <p:spPr bwMode="auto">
          <a:xfrm>
            <a:off x="3021623" y="5166717"/>
            <a:ext cx="262123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sz="1400" b="1" dirty="0" err="1" smtClean="0">
                <a:solidFill>
                  <a:srgbClr val="000000"/>
                </a:solidFill>
              </a:rPr>
              <a:t>Doba</a:t>
            </a:r>
            <a:r>
              <a:rPr lang="en-GB" sz="1400" b="1" dirty="0" smtClean="0">
                <a:solidFill>
                  <a:srgbClr val="000000"/>
                </a:solidFill>
              </a:rPr>
              <a:t> </a:t>
            </a:r>
            <a:r>
              <a:rPr lang="en-GB" sz="1400" b="1" dirty="0" err="1" smtClean="0">
                <a:solidFill>
                  <a:srgbClr val="000000"/>
                </a:solidFill>
              </a:rPr>
              <a:t>od</a:t>
            </a:r>
            <a:r>
              <a:rPr lang="en-GB" sz="1400" b="1" dirty="0" smtClean="0">
                <a:solidFill>
                  <a:srgbClr val="000000"/>
                </a:solidFill>
              </a:rPr>
              <a:t> </a:t>
            </a:r>
            <a:r>
              <a:rPr lang="en-GB" sz="1400" b="1" dirty="0" err="1" smtClean="0">
                <a:solidFill>
                  <a:srgbClr val="000000"/>
                </a:solidFill>
              </a:rPr>
              <a:t>randomizace</a:t>
            </a:r>
            <a:r>
              <a:rPr lang="cs-CZ" sz="1400" b="1" dirty="0" smtClean="0">
                <a:solidFill>
                  <a:srgbClr val="000000"/>
                </a:solidFill>
              </a:rPr>
              <a:t> </a:t>
            </a:r>
            <a:r>
              <a:rPr lang="en-GB" sz="1400" b="1" dirty="0" smtClean="0">
                <a:solidFill>
                  <a:srgbClr val="000000"/>
                </a:solidFill>
              </a:rPr>
              <a:t>(</a:t>
            </a:r>
            <a:r>
              <a:rPr lang="en-GB" sz="1400" b="1" dirty="0" err="1" smtClean="0">
                <a:solidFill>
                  <a:srgbClr val="000000"/>
                </a:solidFill>
              </a:rPr>
              <a:t>měs</a:t>
            </a:r>
            <a:r>
              <a:rPr lang="en-GB" sz="1400" b="1" dirty="0" smtClean="0">
                <a:solidFill>
                  <a:srgbClr val="000000"/>
                </a:solidFill>
              </a:rPr>
              <a:t>)</a:t>
            </a:r>
            <a:endParaRPr lang="en-GB" sz="1400" b="1" dirty="0">
              <a:solidFill>
                <a:srgbClr val="000000"/>
              </a:solidFill>
            </a:endParaRPr>
          </a:p>
        </p:txBody>
      </p:sp>
      <p:cxnSp>
        <p:nvCxnSpPr>
          <p:cNvPr id="5" name="Straight Connector 4"/>
          <p:cNvCxnSpPr/>
          <p:nvPr/>
        </p:nvCxnSpPr>
        <p:spPr>
          <a:xfrm>
            <a:off x="1079989" y="2151906"/>
            <a:ext cx="323850" cy="0"/>
          </a:xfrm>
          <a:prstGeom prst="line">
            <a:avLst/>
          </a:prstGeom>
          <a:ln w="25400">
            <a:solidFill>
              <a:srgbClr val="660066"/>
            </a:solidFill>
          </a:ln>
        </p:spPr>
        <p:style>
          <a:lnRef idx="1">
            <a:schemeClr val="accent1"/>
          </a:lnRef>
          <a:fillRef idx="0">
            <a:schemeClr val="accent1"/>
          </a:fillRef>
          <a:effectRef idx="0">
            <a:schemeClr val="accent1"/>
          </a:effectRef>
          <a:fontRef idx="minor">
            <a:schemeClr val="tx1"/>
          </a:fontRef>
        </p:style>
      </p:cxnSp>
      <p:sp>
        <p:nvSpPr>
          <p:cNvPr id="56344" name="Text Box 29"/>
          <p:cNvSpPr txBox="1">
            <a:spLocks noChangeArrowheads="1"/>
          </p:cNvSpPr>
          <p:nvPr/>
        </p:nvSpPr>
        <p:spPr bwMode="auto">
          <a:xfrm>
            <a:off x="308776" y="5193704"/>
            <a:ext cx="73353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err="1" smtClean="0">
                <a:solidFill>
                  <a:srgbClr val="000000"/>
                </a:solidFill>
              </a:rPr>
              <a:t>Pacienti</a:t>
            </a:r>
            <a:r>
              <a:rPr lang="en-GB" sz="1200" b="1" dirty="0" smtClean="0">
                <a:solidFill>
                  <a:srgbClr val="000000"/>
                </a:solidFill>
              </a:rPr>
              <a:t> </a:t>
            </a:r>
            <a:endParaRPr lang="en-GB" sz="1200" b="1" dirty="0">
              <a:solidFill>
                <a:srgbClr val="000000"/>
              </a:solidFill>
            </a:endParaRPr>
          </a:p>
          <a:p>
            <a:pPr algn="ctr"/>
            <a:r>
              <a:rPr lang="en-GB" sz="1200" b="1" dirty="0" smtClean="0">
                <a:solidFill>
                  <a:srgbClr val="000000"/>
                </a:solidFill>
              </a:rPr>
              <a:t>v </a:t>
            </a:r>
            <a:r>
              <a:rPr lang="en-GB" sz="1200" b="1" dirty="0" err="1" smtClean="0">
                <a:solidFill>
                  <a:srgbClr val="000000"/>
                </a:solidFill>
              </a:rPr>
              <a:t>riziku</a:t>
            </a:r>
            <a:endParaRPr lang="en-GB" sz="1200" b="1" dirty="0">
              <a:solidFill>
                <a:srgbClr val="000000"/>
              </a:solidFill>
            </a:endParaRPr>
          </a:p>
        </p:txBody>
      </p:sp>
      <p:sp>
        <p:nvSpPr>
          <p:cNvPr id="56345" name="Text Box 30"/>
          <p:cNvSpPr txBox="1">
            <a:spLocks noChangeArrowheads="1"/>
          </p:cNvSpPr>
          <p:nvPr/>
        </p:nvSpPr>
        <p:spPr bwMode="auto">
          <a:xfrm>
            <a:off x="898325" y="5603279"/>
            <a:ext cx="34721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t>148</a:t>
            </a:r>
          </a:p>
          <a:p>
            <a:pPr algn="ctr"/>
            <a:r>
              <a:rPr lang="en-GB" sz="1200" b="1" dirty="0"/>
              <a:t>148</a:t>
            </a:r>
          </a:p>
        </p:txBody>
      </p:sp>
      <p:sp>
        <p:nvSpPr>
          <p:cNvPr id="56346" name="Text Box 31"/>
          <p:cNvSpPr txBox="1">
            <a:spLocks noChangeArrowheads="1"/>
          </p:cNvSpPr>
          <p:nvPr/>
        </p:nvSpPr>
        <p:spPr bwMode="auto">
          <a:xfrm>
            <a:off x="444489" y="5603279"/>
            <a:ext cx="37125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solidFill>
                  <a:srgbClr val="F78F1E"/>
                </a:solidFill>
              </a:rPr>
              <a:t>L</a:t>
            </a:r>
          </a:p>
          <a:p>
            <a:pPr algn="ctr"/>
            <a:r>
              <a:rPr lang="en-GB" sz="1200" b="1" dirty="0">
                <a:solidFill>
                  <a:srgbClr val="7030A0"/>
                </a:solidFill>
              </a:rPr>
              <a:t>L+T</a:t>
            </a:r>
          </a:p>
        </p:txBody>
      </p:sp>
      <p:sp>
        <p:nvSpPr>
          <p:cNvPr id="56347" name="Text Box 32"/>
          <p:cNvSpPr txBox="1">
            <a:spLocks noChangeArrowheads="1"/>
          </p:cNvSpPr>
          <p:nvPr/>
        </p:nvSpPr>
        <p:spPr bwMode="auto">
          <a:xfrm>
            <a:off x="1898450" y="5603279"/>
            <a:ext cx="34721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t>102</a:t>
            </a:r>
          </a:p>
          <a:p>
            <a:pPr algn="ctr"/>
            <a:r>
              <a:rPr lang="en-GB" sz="1200" b="1" dirty="0"/>
              <a:t>121</a:t>
            </a:r>
          </a:p>
        </p:txBody>
      </p:sp>
      <p:sp>
        <p:nvSpPr>
          <p:cNvPr id="56348" name="Text Box 33"/>
          <p:cNvSpPr txBox="1">
            <a:spLocks noChangeArrowheads="1"/>
          </p:cNvSpPr>
          <p:nvPr/>
        </p:nvSpPr>
        <p:spPr bwMode="auto">
          <a:xfrm>
            <a:off x="2942520" y="5603279"/>
            <a:ext cx="262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t>65</a:t>
            </a:r>
          </a:p>
          <a:p>
            <a:pPr algn="ctr"/>
            <a:r>
              <a:rPr lang="en-GB" sz="1200" b="1" dirty="0"/>
              <a:t>88</a:t>
            </a:r>
          </a:p>
        </p:txBody>
      </p:sp>
      <p:sp>
        <p:nvSpPr>
          <p:cNvPr id="56349" name="Text Box 34"/>
          <p:cNvSpPr txBox="1">
            <a:spLocks noChangeArrowheads="1"/>
          </p:cNvSpPr>
          <p:nvPr/>
        </p:nvSpPr>
        <p:spPr bwMode="auto">
          <a:xfrm>
            <a:off x="3943377" y="5603279"/>
            <a:ext cx="262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t>47</a:t>
            </a:r>
          </a:p>
          <a:p>
            <a:pPr algn="ctr"/>
            <a:r>
              <a:rPr lang="en-GB" sz="1200" b="1" dirty="0"/>
              <a:t>64</a:t>
            </a:r>
          </a:p>
        </p:txBody>
      </p:sp>
      <p:sp>
        <p:nvSpPr>
          <p:cNvPr id="56350" name="Text Box 35"/>
          <p:cNvSpPr txBox="1">
            <a:spLocks noChangeArrowheads="1"/>
          </p:cNvSpPr>
          <p:nvPr/>
        </p:nvSpPr>
        <p:spPr bwMode="auto">
          <a:xfrm>
            <a:off x="4913461" y="5603279"/>
            <a:ext cx="262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t>28</a:t>
            </a:r>
          </a:p>
          <a:p>
            <a:pPr algn="ctr"/>
            <a:r>
              <a:rPr lang="en-GB" sz="1200" b="1" dirty="0"/>
              <a:t>43</a:t>
            </a:r>
          </a:p>
        </p:txBody>
      </p:sp>
      <p:sp>
        <p:nvSpPr>
          <p:cNvPr id="56351" name="Text Box 36"/>
          <p:cNvSpPr txBox="1">
            <a:spLocks noChangeArrowheads="1"/>
          </p:cNvSpPr>
          <p:nvPr/>
        </p:nvSpPr>
        <p:spPr bwMode="auto">
          <a:xfrm>
            <a:off x="5914320" y="5603279"/>
            <a:ext cx="262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GB" sz="1200" b="1" dirty="0"/>
              <a:t>13</a:t>
            </a:r>
          </a:p>
          <a:p>
            <a:pPr algn="ctr"/>
            <a:r>
              <a:rPr lang="en-GB" sz="1200" b="1" dirty="0"/>
              <a:t>25</a:t>
            </a:r>
          </a:p>
        </p:txBody>
      </p:sp>
      <p:sp>
        <p:nvSpPr>
          <p:cNvPr id="56352" name="Text Box 36"/>
          <p:cNvSpPr txBox="1">
            <a:spLocks noChangeArrowheads="1"/>
          </p:cNvSpPr>
          <p:nvPr/>
        </p:nvSpPr>
        <p:spPr bwMode="auto">
          <a:xfrm>
            <a:off x="6840425" y="5603279"/>
            <a:ext cx="17729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endParaRPr lang="en-GB" sz="1200" b="1" dirty="0"/>
          </a:p>
          <a:p>
            <a:pPr algn="ctr"/>
            <a:r>
              <a:rPr lang="en-GB" sz="1200" b="1" dirty="0"/>
              <a:t>1</a:t>
            </a:r>
          </a:p>
        </p:txBody>
      </p:sp>
      <p:cxnSp>
        <p:nvCxnSpPr>
          <p:cNvPr id="33" name="Straight Connector 32"/>
          <p:cNvCxnSpPr/>
          <p:nvPr/>
        </p:nvCxnSpPr>
        <p:spPr>
          <a:xfrm flipH="1">
            <a:off x="1079990" y="1844824"/>
            <a:ext cx="325315" cy="0"/>
          </a:xfrm>
          <a:prstGeom prst="line">
            <a:avLst/>
          </a:prstGeom>
          <a:ln w="28575">
            <a:solidFill>
              <a:srgbClr val="F78F1E"/>
            </a:solidFill>
            <a:prstDash val="sysDot"/>
          </a:ln>
        </p:spPr>
        <p:style>
          <a:lnRef idx="1">
            <a:schemeClr val="dk1"/>
          </a:lnRef>
          <a:fillRef idx="0">
            <a:schemeClr val="dk1"/>
          </a:fillRef>
          <a:effectRef idx="0">
            <a:schemeClr val="dk1"/>
          </a:effectRef>
          <a:fontRef idx="minor">
            <a:schemeClr val="tx1"/>
          </a:fontRef>
        </p:style>
      </p:cxnSp>
      <p:sp>
        <p:nvSpPr>
          <p:cNvPr id="56354" name="Text Box 44"/>
          <p:cNvSpPr txBox="1">
            <a:spLocks noChangeArrowheads="1"/>
          </p:cNvSpPr>
          <p:nvPr/>
        </p:nvSpPr>
        <p:spPr bwMode="auto">
          <a:xfrm rot="-5400000">
            <a:off x="-172787" y="3425304"/>
            <a:ext cx="105189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sz="1400" b="1" dirty="0" err="1" smtClean="0">
                <a:solidFill>
                  <a:srgbClr val="000000"/>
                </a:solidFill>
              </a:rPr>
              <a:t>Přežití</a:t>
            </a:r>
            <a:r>
              <a:rPr lang="en-GB" sz="1400" b="1" dirty="0" smtClean="0">
                <a:solidFill>
                  <a:srgbClr val="000000"/>
                </a:solidFill>
              </a:rPr>
              <a:t> </a:t>
            </a:r>
            <a:r>
              <a:rPr lang="en-GB" sz="1400" b="1" dirty="0">
                <a:solidFill>
                  <a:srgbClr val="000000"/>
                </a:solidFill>
              </a:rPr>
              <a:t>(%)</a:t>
            </a:r>
          </a:p>
        </p:txBody>
      </p:sp>
      <p:sp>
        <p:nvSpPr>
          <p:cNvPr id="36" name="Rectangle 35"/>
          <p:cNvSpPr/>
          <p:nvPr/>
        </p:nvSpPr>
        <p:spPr>
          <a:xfrm>
            <a:off x="1071197" y="2402855"/>
            <a:ext cx="7114442" cy="2519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pic>
        <p:nvPicPr>
          <p:cNvPr id="5635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50681" y="2458417"/>
            <a:ext cx="6646985" cy="2390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Rectangle 42"/>
          <p:cNvSpPr/>
          <p:nvPr/>
        </p:nvSpPr>
        <p:spPr>
          <a:xfrm>
            <a:off x="4690697" y="2486993"/>
            <a:ext cx="2412023" cy="390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solidFill>
                <a:srgbClr val="FFFFFF"/>
              </a:solidFill>
            </a:endParaRPr>
          </a:p>
        </p:txBody>
      </p:sp>
      <p:sp>
        <p:nvSpPr>
          <p:cNvPr id="56358" name="TextBox 45"/>
          <p:cNvSpPr txBox="1">
            <a:spLocks noChangeArrowheads="1"/>
          </p:cNvSpPr>
          <p:nvPr/>
        </p:nvSpPr>
        <p:spPr bwMode="auto">
          <a:xfrm>
            <a:off x="5227028" y="2516946"/>
            <a:ext cx="2845651" cy="338554"/>
          </a:xfrm>
          <a:prstGeom prst="rect">
            <a:avLst/>
          </a:prstGeom>
          <a:noFill/>
          <a:ln w="9525">
            <a:solidFill>
              <a:srgbClr val="7030A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GB" sz="1600" b="1" dirty="0"/>
              <a:t>HR: </a:t>
            </a:r>
            <a:r>
              <a:rPr lang="en-GB" sz="1600" b="1" dirty="0" smtClean="0"/>
              <a:t>0,74 </a:t>
            </a:r>
            <a:r>
              <a:rPr lang="en-GB" sz="1600" b="1" dirty="0"/>
              <a:t>(95% </a:t>
            </a:r>
            <a:r>
              <a:rPr lang="en-GB" sz="1600" b="1" dirty="0" smtClean="0"/>
              <a:t>IS 0,57</a:t>
            </a:r>
            <a:r>
              <a:rPr lang="en-GB" sz="1600" b="1" dirty="0"/>
              <a:t>, </a:t>
            </a:r>
            <a:r>
              <a:rPr lang="en-GB" sz="1600" b="1" dirty="0" smtClean="0"/>
              <a:t>0,97</a:t>
            </a:r>
            <a:r>
              <a:rPr lang="en-GB" sz="1600" b="1" dirty="0"/>
              <a:t>)</a:t>
            </a:r>
          </a:p>
        </p:txBody>
      </p:sp>
      <p:sp>
        <p:nvSpPr>
          <p:cNvPr id="56359" name="Line 48"/>
          <p:cNvSpPr>
            <a:spLocks noChangeShapeType="1"/>
          </p:cNvSpPr>
          <p:nvPr/>
        </p:nvSpPr>
        <p:spPr bwMode="auto">
          <a:xfrm flipH="1" flipV="1">
            <a:off x="2309446" y="3028329"/>
            <a:ext cx="0" cy="247650"/>
          </a:xfrm>
          <a:prstGeom prst="line">
            <a:avLst/>
          </a:prstGeom>
          <a:noFill/>
          <a:ln w="25400">
            <a:solidFill>
              <a:srgbClr val="FF3300"/>
            </a:solidFill>
            <a:round/>
            <a:headEnd/>
            <a:tailEnd/>
          </a:ln>
          <a:extLst>
            <a:ext uri="{909E8E84-426E-40DD-AFC4-6F175D3DCCD1}">
              <a14:hiddenFill xmlns:a14="http://schemas.microsoft.com/office/drawing/2010/main" xmlns="">
                <a:noFill/>
              </a14:hiddenFill>
            </a:ext>
          </a:extLst>
        </p:spPr>
        <p:txBody>
          <a:bodyPr lIns="0" anchorCtr="1">
            <a:spAutoFit/>
          </a:bodyPr>
          <a:lstStyle/>
          <a:p>
            <a:endParaRPr lang="en-GB" dirty="0"/>
          </a:p>
        </p:txBody>
      </p:sp>
      <p:sp>
        <p:nvSpPr>
          <p:cNvPr id="56360" name="Text Box 50"/>
          <p:cNvSpPr txBox="1">
            <a:spLocks noChangeArrowheads="1"/>
          </p:cNvSpPr>
          <p:nvPr/>
        </p:nvSpPr>
        <p:spPr bwMode="auto">
          <a:xfrm>
            <a:off x="1399443" y="3466480"/>
            <a:ext cx="12382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1400" b="1" dirty="0" smtClean="0"/>
              <a:t>6</a:t>
            </a:r>
            <a:r>
              <a:rPr lang="cs-CZ" sz="1400" b="1" dirty="0" smtClean="0"/>
              <a:t> </a:t>
            </a:r>
            <a:r>
              <a:rPr lang="cs-CZ" sz="1400" b="1" dirty="0" err="1" smtClean="0"/>
              <a:t>měs</a:t>
            </a:r>
            <a:r>
              <a:rPr lang="en-GB" sz="1400" b="1" dirty="0" smtClean="0"/>
              <a:t> </a:t>
            </a:r>
            <a:r>
              <a:rPr lang="en-GB" sz="1400" b="1" dirty="0"/>
              <a:t>OS</a:t>
            </a:r>
          </a:p>
        </p:txBody>
      </p:sp>
      <p:sp>
        <p:nvSpPr>
          <p:cNvPr id="56361" name="Text Box 51"/>
          <p:cNvSpPr txBox="1">
            <a:spLocks noChangeArrowheads="1"/>
          </p:cNvSpPr>
          <p:nvPr/>
        </p:nvSpPr>
        <p:spPr bwMode="auto">
          <a:xfrm>
            <a:off x="2217128" y="2779093"/>
            <a:ext cx="73122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1400" b="1" dirty="0">
                <a:solidFill>
                  <a:srgbClr val="000000"/>
                </a:solidFill>
              </a:rPr>
              <a:t>80%</a:t>
            </a:r>
          </a:p>
        </p:txBody>
      </p:sp>
      <p:sp>
        <p:nvSpPr>
          <p:cNvPr id="56362" name="Text Box 52"/>
          <p:cNvSpPr txBox="1">
            <a:spLocks noChangeArrowheads="1"/>
          </p:cNvSpPr>
          <p:nvPr/>
        </p:nvSpPr>
        <p:spPr bwMode="auto">
          <a:xfrm>
            <a:off x="1928447" y="3220418"/>
            <a:ext cx="73122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1400" b="1" dirty="0">
                <a:solidFill>
                  <a:srgbClr val="000000"/>
                </a:solidFill>
              </a:rPr>
              <a:t>70%</a:t>
            </a:r>
          </a:p>
        </p:txBody>
      </p:sp>
      <p:sp>
        <p:nvSpPr>
          <p:cNvPr id="56363" name="Text Box 53"/>
          <p:cNvSpPr txBox="1">
            <a:spLocks noChangeArrowheads="1"/>
          </p:cNvSpPr>
          <p:nvPr/>
        </p:nvSpPr>
        <p:spPr bwMode="auto">
          <a:xfrm>
            <a:off x="2848708" y="4164980"/>
            <a:ext cx="134815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1400" b="1" dirty="0" smtClean="0"/>
              <a:t>12</a:t>
            </a:r>
            <a:r>
              <a:rPr lang="cs-CZ" sz="1400" b="1" dirty="0" smtClean="0"/>
              <a:t> </a:t>
            </a:r>
            <a:r>
              <a:rPr lang="cs-CZ" sz="1400" b="1" dirty="0" err="1" smtClean="0"/>
              <a:t>měs</a:t>
            </a:r>
            <a:r>
              <a:rPr lang="cs-CZ" sz="1400" b="1" dirty="0" smtClean="0"/>
              <a:t> </a:t>
            </a:r>
            <a:r>
              <a:rPr lang="en-GB" sz="1400" b="1" dirty="0" smtClean="0"/>
              <a:t>OS</a:t>
            </a:r>
            <a:endParaRPr lang="en-GB" sz="1400" b="1" dirty="0"/>
          </a:p>
        </p:txBody>
      </p:sp>
      <p:sp>
        <p:nvSpPr>
          <p:cNvPr id="56364" name="Text Box 55"/>
          <p:cNvSpPr txBox="1">
            <a:spLocks noChangeArrowheads="1"/>
          </p:cNvSpPr>
          <p:nvPr/>
        </p:nvSpPr>
        <p:spPr bwMode="auto">
          <a:xfrm>
            <a:off x="3181351" y="3883992"/>
            <a:ext cx="73122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1400" b="1" dirty="0">
                <a:solidFill>
                  <a:srgbClr val="000000"/>
                </a:solidFill>
              </a:rPr>
              <a:t>41%</a:t>
            </a:r>
          </a:p>
        </p:txBody>
      </p:sp>
      <p:sp>
        <p:nvSpPr>
          <p:cNvPr id="56365" name="Line 56"/>
          <p:cNvSpPr>
            <a:spLocks noChangeShapeType="1"/>
          </p:cNvSpPr>
          <p:nvPr/>
        </p:nvSpPr>
        <p:spPr bwMode="auto">
          <a:xfrm flipV="1">
            <a:off x="3427535" y="3579192"/>
            <a:ext cx="0" cy="349250"/>
          </a:xfrm>
          <a:prstGeom prst="line">
            <a:avLst/>
          </a:prstGeom>
          <a:noFill/>
          <a:ln w="25400">
            <a:solidFill>
              <a:srgbClr val="FF3300"/>
            </a:solidFill>
            <a:round/>
            <a:headEnd/>
            <a:tailEnd/>
          </a:ln>
          <a:extLst>
            <a:ext uri="{909E8E84-426E-40DD-AFC4-6F175D3DCCD1}">
              <a14:hiddenFill xmlns:a14="http://schemas.microsoft.com/office/drawing/2010/main" xmlns="">
                <a:noFill/>
              </a14:hiddenFill>
            </a:ext>
          </a:extLst>
        </p:spPr>
        <p:txBody>
          <a:bodyPr lIns="0" anchorCtr="1">
            <a:spAutoFit/>
          </a:bodyPr>
          <a:lstStyle/>
          <a:p>
            <a:endParaRPr lang="en-GB" dirty="0"/>
          </a:p>
        </p:txBody>
      </p:sp>
      <p:sp>
        <p:nvSpPr>
          <p:cNvPr id="56366" name="Text Box 54"/>
          <p:cNvSpPr txBox="1">
            <a:spLocks noChangeArrowheads="1"/>
          </p:cNvSpPr>
          <p:nvPr/>
        </p:nvSpPr>
        <p:spPr bwMode="auto">
          <a:xfrm>
            <a:off x="3342543" y="3326780"/>
            <a:ext cx="73269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r>
              <a:rPr lang="en-GB" sz="1400" b="1" dirty="0">
                <a:solidFill>
                  <a:srgbClr val="000000"/>
                </a:solidFill>
              </a:rPr>
              <a:t>56%</a:t>
            </a:r>
          </a:p>
        </p:txBody>
      </p:sp>
      <p:sp>
        <p:nvSpPr>
          <p:cNvPr id="34" name="Rectangle 33">
            <a:hlinkClick r:id="rId5" action="ppaction://hlinksldjump"/>
          </p:cNvPr>
          <p:cNvSpPr/>
          <p:nvPr/>
        </p:nvSpPr>
        <p:spPr>
          <a:xfrm>
            <a:off x="8347603" y="855407"/>
            <a:ext cx="338063" cy="38345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1 CuadroTexto"/>
          <p:cNvSpPr txBox="1"/>
          <p:nvPr/>
        </p:nvSpPr>
        <p:spPr>
          <a:xfrm>
            <a:off x="6372201" y="3107704"/>
            <a:ext cx="2448272" cy="1200329"/>
          </a:xfrm>
          <a:prstGeom prst="rect">
            <a:avLst/>
          </a:prstGeom>
          <a:solidFill>
            <a:schemeClr val="accent4">
              <a:lumMod val="60000"/>
              <a:lumOff val="40000"/>
            </a:schemeClr>
          </a:solidFill>
          <a:ln>
            <a:solidFill>
              <a:schemeClr val="accent4">
                <a:lumMod val="60000"/>
                <a:lumOff val="40000"/>
              </a:schemeClr>
            </a:solidFill>
          </a:ln>
          <a:effectLst>
            <a:glow rad="139700">
              <a:schemeClr val="accent3">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b="1" dirty="0" smtClean="0">
                <a:solidFill>
                  <a:schemeClr val="accent4">
                    <a:lumMod val="50000"/>
                  </a:schemeClr>
                </a:solidFill>
              </a:rPr>
              <a:t>53</a:t>
            </a:r>
            <a:r>
              <a:rPr lang="cs-CZ" b="1" dirty="0" smtClean="0">
                <a:solidFill>
                  <a:schemeClr val="accent4">
                    <a:lumMod val="50000"/>
                  </a:schemeClr>
                </a:solidFill>
              </a:rPr>
              <a:t> </a:t>
            </a:r>
            <a:r>
              <a:rPr lang="en-US" b="1" dirty="0" smtClean="0">
                <a:solidFill>
                  <a:schemeClr val="accent4">
                    <a:lumMod val="50000"/>
                  </a:schemeClr>
                </a:solidFill>
              </a:rPr>
              <a:t>% </a:t>
            </a:r>
            <a:r>
              <a:rPr lang="cs-CZ" b="1" dirty="0" smtClean="0">
                <a:solidFill>
                  <a:schemeClr val="accent4">
                    <a:lumMod val="50000"/>
                  </a:schemeClr>
                </a:solidFill>
              </a:rPr>
              <a:t>pacientů </a:t>
            </a:r>
            <a:br>
              <a:rPr lang="cs-CZ" b="1" dirty="0" smtClean="0">
                <a:solidFill>
                  <a:schemeClr val="accent4">
                    <a:lumMod val="50000"/>
                  </a:schemeClr>
                </a:solidFill>
              </a:rPr>
            </a:br>
            <a:r>
              <a:rPr lang="cs-CZ" b="1" dirty="0" smtClean="0">
                <a:solidFill>
                  <a:schemeClr val="accent4">
                    <a:lumMod val="50000"/>
                  </a:schemeClr>
                </a:solidFill>
              </a:rPr>
              <a:t>v kontrolním rameni </a:t>
            </a:r>
            <a:r>
              <a:rPr lang="en-US" b="1" dirty="0" smtClean="0">
                <a:solidFill>
                  <a:schemeClr val="accent4">
                    <a:lumMod val="50000"/>
                  </a:schemeClr>
                </a:solidFill>
              </a:rPr>
              <a:t>(lapatinib) </a:t>
            </a:r>
            <a:r>
              <a:rPr lang="cs-CZ" b="1" dirty="0" smtClean="0">
                <a:solidFill>
                  <a:schemeClr val="accent4">
                    <a:lumMod val="50000"/>
                  </a:schemeClr>
                </a:solidFill>
              </a:rPr>
              <a:t>po progresi léčeno kombinací</a:t>
            </a:r>
            <a:endParaRPr lang="en-US" b="1" dirty="0">
              <a:solidFill>
                <a:schemeClr val="accent4">
                  <a:lumMod val="50000"/>
                </a:scheme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Extracelulární doména HER-</a:t>
            </a:r>
            <a:r>
              <a:rPr lang="cs-CZ" dirty="0" err="1" smtClean="0"/>
              <a:t>pertuzumab</a:t>
            </a:r>
            <a:endParaRPr lang="cs-CZ" dirty="0"/>
          </a:p>
        </p:txBody>
      </p:sp>
      <p:pic>
        <p:nvPicPr>
          <p:cNvPr id="4" name="Zástupný symbol pro obsah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3996835"/>
            <a:ext cx="4625303" cy="2861165"/>
          </a:xfrm>
        </p:spPr>
      </p:pic>
      <p:pic>
        <p:nvPicPr>
          <p:cNvPr id="5" name="Zástupný symbol pro obsah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000" y="4029807"/>
            <a:ext cx="4572000" cy="2828193"/>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1043608" y="332656"/>
            <a:ext cx="7621384" cy="457200"/>
          </a:xfrm>
        </p:spPr>
        <p:txBody>
          <a:bodyPr>
            <a:normAutofit fontScale="90000"/>
          </a:bodyPr>
          <a:lstStyle/>
          <a:p>
            <a:r>
              <a:rPr lang="en-GB" dirty="0" smtClean="0"/>
              <a:t>Pertuzumab</a:t>
            </a:r>
            <a:r>
              <a:rPr lang="cs-CZ" dirty="0" smtClean="0"/>
              <a:t>:</a:t>
            </a:r>
            <a:r>
              <a:rPr lang="en-GB" dirty="0" smtClean="0"/>
              <a:t> mechanism</a:t>
            </a:r>
            <a:r>
              <a:rPr lang="cs-CZ" dirty="0" err="1" smtClean="0"/>
              <a:t>us</a:t>
            </a:r>
            <a:r>
              <a:rPr lang="cs-CZ" dirty="0" smtClean="0"/>
              <a:t> účinku</a:t>
            </a:r>
            <a:endParaRPr lang="en-GB" dirty="0" smtClean="0"/>
          </a:p>
        </p:txBody>
      </p:sp>
      <p:sp>
        <p:nvSpPr>
          <p:cNvPr id="40" name="AutoShape 3"/>
          <p:cNvSpPr>
            <a:spLocks noChangeArrowheads="1"/>
          </p:cNvSpPr>
          <p:nvPr/>
        </p:nvSpPr>
        <p:spPr bwMode="auto">
          <a:xfrm>
            <a:off x="2487966" y="1412776"/>
            <a:ext cx="6324600" cy="1803018"/>
          </a:xfrm>
          <a:prstGeom prst="roundRect">
            <a:avLst>
              <a:gd name="adj" fmla="val 16667"/>
            </a:avLst>
          </a:prstGeom>
          <a:noFill/>
          <a:ln w="19050">
            <a:solidFill>
              <a:schemeClr val="tx1"/>
            </a:solidFill>
            <a:round/>
            <a:headEnd/>
            <a:tailEnd/>
          </a:ln>
          <a:effectLst/>
          <a:extLst>
            <a:ext uri="{909E8E84-426E-40DD-AFC4-6F175D3DCCD1}">
              <a14:hiddenFill xmlns:a14="http://schemas.microsoft.com/office/drawing/2010/main" xmlns="">
                <a:solidFill>
                  <a:srgbClr val="6699FF"/>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tIns="36000" bIns="36000" anchor="ctr"/>
          <a:lstStyle/>
          <a:p>
            <a:pPr marL="185738" indent="-185738">
              <a:spcBef>
                <a:spcPts val="300"/>
              </a:spcBef>
              <a:spcAft>
                <a:spcPts val="300"/>
              </a:spcAft>
              <a:buSzPct val="100000"/>
              <a:buFontTx/>
              <a:buChar char="•"/>
              <a:defRPr/>
            </a:pPr>
            <a:r>
              <a:rPr lang="cs-CZ" sz="1300" dirty="0" smtClean="0">
                <a:solidFill>
                  <a:schemeClr val="tx2">
                    <a:lumMod val="75000"/>
                  </a:schemeClr>
                </a:solidFill>
                <a:latin typeface="Arial"/>
              </a:rPr>
              <a:t>Existují 4 druhy HER receptorů </a:t>
            </a:r>
          </a:p>
          <a:p>
            <a:pPr marL="185738" indent="-185738">
              <a:spcBef>
                <a:spcPts val="300"/>
              </a:spcBef>
              <a:spcAft>
                <a:spcPts val="300"/>
              </a:spcAft>
              <a:buSzPct val="100000"/>
              <a:buFontTx/>
              <a:buChar char="•"/>
              <a:defRPr/>
            </a:pPr>
            <a:r>
              <a:rPr lang="cs-CZ" sz="1300" dirty="0" smtClean="0">
                <a:solidFill>
                  <a:schemeClr val="tx2">
                    <a:lumMod val="75000"/>
                  </a:schemeClr>
                </a:solidFill>
                <a:latin typeface="Arial"/>
              </a:rPr>
              <a:t>HER2 heterodimerizace aktivuje signalizaci</a:t>
            </a:r>
          </a:p>
          <a:p>
            <a:pPr marL="185738" indent="-185738">
              <a:spcBef>
                <a:spcPts val="300"/>
              </a:spcBef>
              <a:spcAft>
                <a:spcPts val="300"/>
              </a:spcAft>
              <a:buSzPct val="100000"/>
              <a:buFontTx/>
              <a:buChar char="•"/>
              <a:defRPr/>
            </a:pPr>
            <a:r>
              <a:rPr lang="cs-CZ" sz="1300" dirty="0" smtClean="0">
                <a:solidFill>
                  <a:schemeClr val="tx2">
                    <a:lumMod val="75000"/>
                  </a:schemeClr>
                </a:solidFill>
                <a:latin typeface="Arial"/>
              </a:rPr>
              <a:t>HER2 homo- a heterodimery iniciují mitogenní signalizaci</a:t>
            </a:r>
          </a:p>
          <a:p>
            <a:pPr marL="185738" indent="-185738">
              <a:spcBef>
                <a:spcPts val="300"/>
              </a:spcBef>
              <a:spcAft>
                <a:spcPts val="300"/>
              </a:spcAft>
              <a:buSzPct val="100000"/>
              <a:buFontTx/>
              <a:buChar char="•"/>
              <a:defRPr/>
            </a:pPr>
            <a:r>
              <a:rPr lang="cs-CZ" sz="1300" dirty="0" smtClean="0">
                <a:solidFill>
                  <a:schemeClr val="tx2">
                    <a:lumMod val="75000"/>
                  </a:schemeClr>
                </a:solidFill>
                <a:latin typeface="Arial"/>
              </a:rPr>
              <a:t>HER2 dimerizace iniciuje mnohočetné signální dráhy</a:t>
            </a:r>
          </a:p>
          <a:p>
            <a:pPr marL="185738" indent="-185738">
              <a:spcBef>
                <a:spcPts val="300"/>
              </a:spcBef>
              <a:spcAft>
                <a:spcPts val="300"/>
              </a:spcAft>
              <a:buSzPct val="100000"/>
              <a:buFontTx/>
              <a:buChar char="•"/>
              <a:defRPr/>
            </a:pPr>
            <a:r>
              <a:rPr lang="cs-CZ" sz="1300" dirty="0" smtClean="0">
                <a:solidFill>
                  <a:schemeClr val="tx2">
                    <a:lumMod val="75000"/>
                  </a:schemeClr>
                </a:solidFill>
                <a:latin typeface="Arial"/>
              </a:rPr>
              <a:t>Trastuzumab prodlužuje celkové přežití</a:t>
            </a:r>
            <a:endParaRPr lang="cs-CZ" sz="1300" dirty="0">
              <a:solidFill>
                <a:schemeClr val="tx2">
                  <a:lumMod val="75000"/>
                </a:schemeClr>
              </a:solidFill>
              <a:latin typeface="Arial"/>
            </a:endParaRPr>
          </a:p>
        </p:txBody>
      </p:sp>
      <p:sp>
        <p:nvSpPr>
          <p:cNvPr id="75780" name="AutoShape 4"/>
          <p:cNvSpPr>
            <a:spLocks noChangeArrowheads="1"/>
          </p:cNvSpPr>
          <p:nvPr/>
        </p:nvSpPr>
        <p:spPr bwMode="auto">
          <a:xfrm>
            <a:off x="358078" y="1412776"/>
            <a:ext cx="2012950" cy="1803018"/>
          </a:xfrm>
          <a:prstGeom prst="roundRect">
            <a:avLst>
              <a:gd name="adj" fmla="val 16667"/>
            </a:avLst>
          </a:prstGeom>
          <a:solidFill>
            <a:schemeClr val="accent1">
              <a:lumMod val="75000"/>
            </a:schemeClr>
          </a:solidFill>
          <a:ln w="19050">
            <a:solidFill>
              <a:schemeClr val="tx1"/>
            </a:solidFill>
            <a:round/>
            <a:headEnd/>
            <a:tailEnd/>
          </a:ln>
          <a:effectLst/>
          <a:extLst/>
        </p:spPr>
        <p:txBody>
          <a:bodyPr lIns="18000" anchor="ctr"/>
          <a:lstStyle/>
          <a:p>
            <a:pPr algn="ctr"/>
            <a:r>
              <a:rPr lang="cs-CZ" sz="1500" b="1" dirty="0" smtClean="0">
                <a:solidFill>
                  <a:schemeClr val="bg1"/>
                </a:solidFill>
                <a:latin typeface="Arial"/>
              </a:rPr>
              <a:t>Východiska pro cílení na</a:t>
            </a:r>
            <a:r>
              <a:rPr lang="en-GB" sz="1500" b="1" dirty="0" smtClean="0">
                <a:solidFill>
                  <a:schemeClr val="bg1"/>
                </a:solidFill>
                <a:latin typeface="Arial"/>
              </a:rPr>
              <a:t> </a:t>
            </a:r>
            <a:r>
              <a:rPr lang="en-GB" sz="1500" b="1" dirty="0">
                <a:solidFill>
                  <a:schemeClr val="bg1"/>
                </a:solidFill>
                <a:latin typeface="Arial"/>
              </a:rPr>
              <a:t>HER </a:t>
            </a:r>
            <a:r>
              <a:rPr lang="en-GB" sz="1500" b="1" dirty="0" smtClean="0">
                <a:solidFill>
                  <a:schemeClr val="bg1"/>
                </a:solidFill>
                <a:latin typeface="Arial"/>
              </a:rPr>
              <a:t>receptor</a:t>
            </a:r>
            <a:r>
              <a:rPr lang="cs-CZ" sz="1500" b="1" dirty="0" smtClean="0">
                <a:solidFill>
                  <a:schemeClr val="bg1"/>
                </a:solidFill>
                <a:latin typeface="Arial"/>
              </a:rPr>
              <a:t>y</a:t>
            </a:r>
            <a:endParaRPr lang="en-GB" sz="1500" b="1" dirty="0">
              <a:solidFill>
                <a:schemeClr val="bg1"/>
              </a:solidFill>
              <a:latin typeface="Arial"/>
            </a:endParaRPr>
          </a:p>
        </p:txBody>
      </p:sp>
      <p:sp>
        <p:nvSpPr>
          <p:cNvPr id="75781" name="AutoShape 5"/>
          <p:cNvSpPr>
            <a:spLocks noChangeArrowheads="1"/>
          </p:cNvSpPr>
          <p:nvPr/>
        </p:nvSpPr>
        <p:spPr bwMode="auto">
          <a:xfrm>
            <a:off x="2530901" y="3632108"/>
            <a:ext cx="6324600" cy="1813116"/>
          </a:xfrm>
          <a:prstGeom prst="roundRect">
            <a:avLst>
              <a:gd name="adj" fmla="val 16667"/>
            </a:avLst>
          </a:prstGeom>
          <a:noFill/>
          <a:ln w="19050">
            <a:solidFill>
              <a:schemeClr val="tx1"/>
            </a:solidFill>
            <a:round/>
            <a:headEnd/>
            <a:tailEnd/>
          </a:ln>
          <a:effectLst/>
          <a:extLst>
            <a:ext uri="{909E8E84-426E-40DD-AFC4-6F175D3DCCD1}">
              <a14:hiddenFill xmlns:a14="http://schemas.microsoft.com/office/drawing/2010/main" xmlns="">
                <a:solidFill>
                  <a:srgbClr val="6699FF"/>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tIns="36000" bIns="36000" anchor="ctr"/>
          <a:lstStyle/>
          <a:p>
            <a:pPr marL="182563" indent="-182563">
              <a:spcBef>
                <a:spcPts val="300"/>
              </a:spcBef>
              <a:spcAft>
                <a:spcPts val="300"/>
              </a:spcAft>
              <a:buSzPct val="100000"/>
              <a:buFont typeface="Arial" pitchFamily="34" charset="0"/>
              <a:buChar char="•"/>
            </a:pPr>
            <a:r>
              <a:rPr lang="cs-CZ" sz="1300" dirty="0" smtClean="0">
                <a:solidFill>
                  <a:schemeClr val="tx2">
                    <a:lumMod val="75000"/>
                  </a:schemeClr>
                </a:solidFill>
                <a:latin typeface="Arial"/>
              </a:rPr>
              <a:t>Pertuzumab je prvním ve třídě inhibitorů HER2 dimerizace</a:t>
            </a:r>
          </a:p>
          <a:p>
            <a:pPr marL="182563" indent="-182563">
              <a:spcBef>
                <a:spcPts val="300"/>
              </a:spcBef>
              <a:spcAft>
                <a:spcPts val="300"/>
              </a:spcAft>
              <a:buSzPct val="100000"/>
              <a:buFont typeface="Arial" pitchFamily="34" charset="0"/>
              <a:buChar char="•"/>
            </a:pPr>
            <a:r>
              <a:rPr lang="cs-CZ" sz="1300" dirty="0" smtClean="0">
                <a:solidFill>
                  <a:schemeClr val="tx2">
                    <a:lumMod val="75000"/>
                  </a:schemeClr>
                </a:solidFill>
              </a:rPr>
              <a:t>Blokádou HER2 dimerizace pertuzumab inhibuje klíčové HER signální dráhy, které podporují proliferaci nádorových buněk a přežití </a:t>
            </a:r>
          </a:p>
          <a:p>
            <a:pPr marL="182563" indent="-182563">
              <a:spcBef>
                <a:spcPts val="300"/>
              </a:spcBef>
              <a:spcAft>
                <a:spcPts val="300"/>
              </a:spcAft>
              <a:buSzPct val="100000"/>
              <a:buFont typeface="Arial" pitchFamily="34" charset="0"/>
              <a:buChar char="•"/>
            </a:pPr>
            <a:r>
              <a:rPr lang="cs-CZ" sz="1300" dirty="0" smtClean="0">
                <a:solidFill>
                  <a:schemeClr val="tx2">
                    <a:lumMod val="75000"/>
                  </a:schemeClr>
                </a:solidFill>
              </a:rPr>
              <a:t>Pertuzumab také aktivuje buněčnou cytotoxicitu závislou na protilátkách</a:t>
            </a:r>
            <a:endParaRPr lang="cs-CZ" sz="1300" dirty="0" smtClean="0">
              <a:solidFill>
                <a:schemeClr val="tx2">
                  <a:lumMod val="75000"/>
                </a:schemeClr>
              </a:solidFill>
              <a:latin typeface="Arial"/>
            </a:endParaRPr>
          </a:p>
          <a:p>
            <a:pPr marL="185738" indent="-185738">
              <a:spcBef>
                <a:spcPts val="300"/>
              </a:spcBef>
              <a:spcAft>
                <a:spcPts val="300"/>
              </a:spcAft>
              <a:buSzPct val="100000"/>
              <a:buFontTx/>
              <a:buChar char="•"/>
            </a:pPr>
            <a:r>
              <a:rPr lang="cs-CZ" sz="1300" dirty="0" smtClean="0">
                <a:solidFill>
                  <a:schemeClr val="tx2">
                    <a:lumMod val="75000"/>
                  </a:schemeClr>
                </a:solidFill>
                <a:latin typeface="Arial"/>
              </a:rPr>
              <a:t>Trastuzumab a pertuzumab se váží na různé epitopy a prokazují komplementární mechanismus účinku</a:t>
            </a:r>
            <a:endParaRPr lang="cs-CZ" sz="1300" dirty="0">
              <a:solidFill>
                <a:schemeClr val="tx2">
                  <a:lumMod val="75000"/>
                </a:schemeClr>
              </a:solidFill>
              <a:latin typeface="Arial"/>
            </a:endParaRPr>
          </a:p>
        </p:txBody>
      </p:sp>
      <p:sp>
        <p:nvSpPr>
          <p:cNvPr id="75782" name="AutoShape 6"/>
          <p:cNvSpPr>
            <a:spLocks noChangeArrowheads="1"/>
          </p:cNvSpPr>
          <p:nvPr/>
        </p:nvSpPr>
        <p:spPr bwMode="auto">
          <a:xfrm>
            <a:off x="381000" y="3645024"/>
            <a:ext cx="2008352" cy="1800200"/>
          </a:xfrm>
          <a:prstGeom prst="roundRect">
            <a:avLst>
              <a:gd name="adj" fmla="val 16667"/>
            </a:avLst>
          </a:prstGeom>
          <a:solidFill>
            <a:schemeClr val="accent1">
              <a:lumMod val="75000"/>
            </a:schemeClr>
          </a:solidFill>
          <a:ln w="19050">
            <a:solidFill>
              <a:schemeClr val="tx1"/>
            </a:solidFill>
            <a:round/>
            <a:headEnd/>
            <a:tailEnd/>
          </a:ln>
          <a:effectLst/>
          <a:extLst/>
        </p:spPr>
        <p:txBody>
          <a:bodyPr lIns="18000" anchor="ctr"/>
          <a:lstStyle/>
          <a:p>
            <a:pPr algn="ctr"/>
            <a:r>
              <a:rPr lang="cs-CZ" sz="1500" b="1" dirty="0" smtClean="0">
                <a:solidFill>
                  <a:schemeClr val="bg1"/>
                </a:solidFill>
                <a:latin typeface="Arial"/>
              </a:rPr>
              <a:t>Pertuzumab</a:t>
            </a:r>
            <a:endParaRPr lang="cs-CZ" sz="1500" b="1" dirty="0">
              <a:solidFill>
                <a:schemeClr val="bg1"/>
              </a:solidFill>
              <a:latin typeface="Arial"/>
            </a:endParaRPr>
          </a:p>
        </p:txBody>
      </p:sp>
    </p:spTree>
    <p:custDataLst>
      <p:tags r:id="rId1"/>
    </p:custDataLst>
    <p:extLst>
      <p:ext uri="{BB962C8B-B14F-4D97-AF65-F5344CB8AC3E}">
        <p14:creationId xmlns:p14="http://schemas.microsoft.com/office/powerpoint/2010/main" xmlns="" val="27693325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p:txBody>
          <a:bodyPr/>
          <a:lstStyle/>
          <a:p>
            <a:r>
              <a:rPr lang="cs-CZ" dirty="0" smtClean="0"/>
              <a:t>Horizontální duální blokáda</a:t>
            </a:r>
            <a:endParaRPr lang="cs-CZ" dirty="0"/>
          </a:p>
        </p:txBody>
      </p:sp>
      <p:pic>
        <p:nvPicPr>
          <p:cNvPr id="3" name="Zástupný symbol pro obsah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844824"/>
            <a:ext cx="4427984" cy="3652141"/>
          </a:xfrm>
          <a:prstGeom prst="rect">
            <a:avLst/>
          </a:prstGeom>
        </p:spPr>
      </p:pic>
      <p:pic>
        <p:nvPicPr>
          <p:cNvPr id="4" name="Obrázek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81097" y="1844824"/>
            <a:ext cx="4562904" cy="3744931"/>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1" name="Rectangle 1240"/>
          <p:cNvSpPr>
            <a:spLocks noGrp="1" noChangeArrowheads="1"/>
          </p:cNvSpPr>
          <p:nvPr>
            <p:ph type="title"/>
          </p:nvPr>
        </p:nvSpPr>
        <p:spPr>
          <a:xfrm>
            <a:off x="179512" y="262648"/>
            <a:ext cx="8856984" cy="1222136"/>
          </a:xfrm>
        </p:spPr>
        <p:txBody>
          <a:bodyPr>
            <a:noAutofit/>
          </a:bodyPr>
          <a:lstStyle/>
          <a:p>
            <a:pPr algn="ctr"/>
            <a:r>
              <a:rPr lang="cs-CZ" sz="2400" dirty="0" smtClean="0">
                <a:latin typeface="+mn-lt"/>
              </a:rPr>
              <a:t>HER2:HER3 dimerizace aktivuje četné signální dráhy</a:t>
            </a:r>
            <a:br>
              <a:rPr lang="cs-CZ" sz="2400" dirty="0" smtClean="0">
                <a:latin typeface="+mn-lt"/>
              </a:rPr>
            </a:br>
            <a:r>
              <a:rPr lang="cs-CZ" sz="2400" dirty="0" smtClean="0">
                <a:latin typeface="+mn-lt"/>
              </a:rPr>
              <a:t> a vede ke zvýšené proliferaci nádorových buněk</a:t>
            </a:r>
          </a:p>
        </p:txBody>
      </p:sp>
      <p:sp>
        <p:nvSpPr>
          <p:cNvPr id="2" name="Text Placeholder 1"/>
          <p:cNvSpPr>
            <a:spLocks noGrp="1"/>
          </p:cNvSpPr>
          <p:nvPr>
            <p:ph type="body" sz="quarter" idx="11"/>
          </p:nvPr>
        </p:nvSpPr>
        <p:spPr>
          <a:xfrm>
            <a:off x="4807418" y="6482577"/>
            <a:ext cx="3977050" cy="276999"/>
          </a:xfrm>
        </p:spPr>
        <p:txBody>
          <a:bodyPr>
            <a:normAutofit fontScale="40000" lnSpcReduction="20000"/>
          </a:bodyPr>
          <a:lstStyle/>
          <a:p>
            <a:r>
              <a:rPr lang="da-DK" dirty="0" smtClean="0">
                <a:ea typeface="SimSun" pitchFamily="2" charset="-122"/>
                <a:cs typeface="Arial" charset="0"/>
              </a:rPr>
              <a:t>1. Yarden </a:t>
            </a:r>
            <a:r>
              <a:rPr lang="da-DK" dirty="0">
                <a:ea typeface="SimSun" pitchFamily="2" charset="-122"/>
                <a:cs typeface="Arial" charset="0"/>
              </a:rPr>
              <a:t>Y &amp; Sliwkowski MX. </a:t>
            </a:r>
            <a:r>
              <a:rPr lang="da-DK" i="1" dirty="0">
                <a:ea typeface="SimSun" pitchFamily="2" charset="-122"/>
                <a:cs typeface="Arial" charset="0"/>
              </a:rPr>
              <a:t>Nat Rev Mol Cell Biol </a:t>
            </a:r>
            <a:r>
              <a:rPr lang="da-DK" dirty="0">
                <a:ea typeface="SimSun" pitchFamily="2" charset="-122"/>
                <a:cs typeface="Arial" charset="0"/>
              </a:rPr>
              <a:t>2001; </a:t>
            </a:r>
            <a:r>
              <a:rPr lang="da-DK" b="1" dirty="0" smtClean="0">
                <a:ea typeface="SimSun" pitchFamily="2" charset="-122"/>
                <a:cs typeface="Arial" charset="0"/>
              </a:rPr>
              <a:t>2</a:t>
            </a:r>
            <a:r>
              <a:rPr lang="da-DK" dirty="0" smtClean="0">
                <a:ea typeface="SimSun" pitchFamily="2" charset="-122"/>
                <a:cs typeface="Arial" charset="0"/>
              </a:rPr>
              <a:t>:127–137;</a:t>
            </a:r>
            <a:r>
              <a:rPr lang="da-DK" dirty="0">
                <a:ea typeface="SimSun" pitchFamily="2" charset="-122"/>
                <a:cs typeface="Arial" charset="0"/>
              </a:rPr>
              <a:t/>
            </a:r>
            <a:br>
              <a:rPr lang="da-DK" dirty="0">
                <a:ea typeface="SimSun" pitchFamily="2" charset="-122"/>
                <a:cs typeface="Arial" charset="0"/>
              </a:rPr>
            </a:br>
            <a:r>
              <a:rPr lang="da-DK" dirty="0" smtClean="0">
                <a:ea typeface="SimSun" pitchFamily="2" charset="-122"/>
                <a:cs typeface="Arial" charset="0"/>
              </a:rPr>
              <a:t>2. Baselga </a:t>
            </a:r>
            <a:r>
              <a:rPr lang="da-DK" dirty="0">
                <a:ea typeface="SimSun" pitchFamily="2" charset="-122"/>
                <a:cs typeface="Arial" charset="0"/>
              </a:rPr>
              <a:t>J &amp; Swain SM. </a:t>
            </a:r>
            <a:r>
              <a:rPr lang="da-DK" i="1" dirty="0">
                <a:ea typeface="SimSun" pitchFamily="2" charset="-122"/>
                <a:cs typeface="Arial" charset="0"/>
              </a:rPr>
              <a:t>Nat Rev Cancer </a:t>
            </a:r>
            <a:r>
              <a:rPr lang="da-DK" dirty="0">
                <a:ea typeface="SimSun" pitchFamily="2" charset="-122"/>
                <a:cs typeface="Arial" charset="0"/>
              </a:rPr>
              <a:t>2009; </a:t>
            </a:r>
            <a:r>
              <a:rPr lang="da-DK" b="1" dirty="0" smtClean="0">
                <a:ea typeface="SimSun" pitchFamily="2" charset="-122"/>
                <a:cs typeface="Arial" charset="0"/>
              </a:rPr>
              <a:t>9</a:t>
            </a:r>
            <a:r>
              <a:rPr lang="da-DK" dirty="0" smtClean="0">
                <a:ea typeface="SimSun" pitchFamily="2" charset="-122"/>
                <a:cs typeface="Arial" charset="0"/>
              </a:rPr>
              <a:t>:463–475.</a:t>
            </a:r>
            <a:endParaRPr lang="da-DK" dirty="0">
              <a:ea typeface="SimSun" pitchFamily="2" charset="-122"/>
              <a:cs typeface="Arial" charset="0"/>
            </a:endParaRPr>
          </a:p>
        </p:txBody>
      </p:sp>
      <p:pic>
        <p:nvPicPr>
          <p:cNvPr id="166" name="Picture 165"/>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431800" y="1888431"/>
            <a:ext cx="8280400" cy="4394593"/>
          </a:xfrm>
          <a:prstGeom prst="rect">
            <a:avLst/>
          </a:prstGeom>
          <a:effectLst/>
        </p:spPr>
      </p:pic>
      <p:pic>
        <p:nvPicPr>
          <p:cNvPr id="167" name="Picture 166"/>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3743325" y="4575310"/>
            <a:ext cx="849313" cy="816508"/>
          </a:xfrm>
          <a:prstGeom prst="rect">
            <a:avLst/>
          </a:prstGeom>
        </p:spPr>
      </p:pic>
      <p:pic>
        <p:nvPicPr>
          <p:cNvPr id="168" name="Picture 6" descr="C:\Users\simon.watts\Desktop\2023694 = Perjeta animations\PNG Assets\her 3 extra.png"/>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2879812" y="2617211"/>
            <a:ext cx="981973" cy="1315845"/>
          </a:xfrm>
          <a:prstGeom prst="rect">
            <a:avLst/>
          </a:prstGeom>
          <a:noFill/>
          <a:extLst>
            <a:ext uri="{909E8E84-426E-40DD-AFC4-6F175D3DCCD1}">
              <a14:hiddenFill xmlns:a14="http://schemas.microsoft.com/office/drawing/2010/main" xmlns="">
                <a:solidFill>
                  <a:srgbClr val="FFFFFF"/>
                </a:solidFill>
              </a14:hiddenFill>
            </a:ext>
          </a:extLst>
        </p:spPr>
      </p:pic>
      <p:pic>
        <p:nvPicPr>
          <p:cNvPr id="169" name="Picture 5" descr="C:\Users\simon.watts\Desktop\2023694 = Perjeta animations\PNG Assets\her 2extra.png"/>
          <p:cNvPicPr>
            <a:picLocks noChangeAspect="1"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5308397" y="2561568"/>
            <a:ext cx="1027799" cy="1335484"/>
          </a:xfrm>
          <a:prstGeom prst="rect">
            <a:avLst/>
          </a:prstGeom>
          <a:noFill/>
          <a:extLst>
            <a:ext uri="{909E8E84-426E-40DD-AFC4-6F175D3DCCD1}">
              <a14:hiddenFill xmlns:a14="http://schemas.microsoft.com/office/drawing/2010/main" xmlns="">
                <a:solidFill>
                  <a:srgbClr val="FFFFFF"/>
                </a:solidFill>
              </a14:hiddenFill>
            </a:ext>
          </a:extLst>
        </p:spPr>
      </p:pic>
      <p:pic>
        <p:nvPicPr>
          <p:cNvPr id="170" name="Picture 4" descr="C:\Users\simon.watts\Desktop\2023694 = Perjeta animations\PNG Assets\her 2 Intra.png"/>
          <p:cNvPicPr>
            <a:picLocks noChangeAspect="1" noChangeArrowheads="1"/>
          </p:cNvPicPr>
          <p:nvPr/>
        </p:nvPicPr>
        <p:blipFill>
          <a:blip r:embed="rId8" cstate="screen">
            <a:extLst>
              <a:ext uri="{28A0092B-C50C-407E-A947-70E740481C1C}">
                <a14:useLocalDpi xmlns:a14="http://schemas.microsoft.com/office/drawing/2010/main" xmlns=""/>
              </a:ext>
            </a:extLst>
          </a:blip>
          <a:srcRect/>
          <a:stretch>
            <a:fillRect/>
          </a:stretch>
        </p:blipFill>
        <p:spPr bwMode="auto">
          <a:xfrm>
            <a:off x="5390238" y="4041068"/>
            <a:ext cx="729934" cy="1400949"/>
          </a:xfrm>
          <a:prstGeom prst="rect">
            <a:avLst/>
          </a:prstGeom>
          <a:noFill/>
          <a:extLst>
            <a:ext uri="{909E8E84-426E-40DD-AFC4-6F175D3DCCD1}">
              <a14:hiddenFill xmlns:a14="http://schemas.microsoft.com/office/drawing/2010/main" xmlns="">
                <a:solidFill>
                  <a:srgbClr val="FFFFFF"/>
                </a:solidFill>
              </a14:hiddenFill>
            </a:ext>
          </a:extLst>
        </p:spPr>
      </p:pic>
      <p:pic>
        <p:nvPicPr>
          <p:cNvPr id="171" name="Picture 4" descr="C:\Users\simon.watts\Desktop\2023694 = Perjeta animations\PNG Assets\her 2 Intra.png"/>
          <p:cNvPicPr>
            <a:picLocks noChangeAspect="1" noChangeArrowheads="1"/>
          </p:cNvPicPr>
          <p:nvPr/>
        </p:nvPicPr>
        <p:blipFill>
          <a:blip r:embed="rId8" cstate="screen">
            <a:extLst>
              <a:ext uri="{28A0092B-C50C-407E-A947-70E740481C1C}">
                <a14:useLocalDpi xmlns:a14="http://schemas.microsoft.com/office/drawing/2010/main" xmlns=""/>
              </a:ext>
            </a:extLst>
          </a:blip>
          <a:srcRect/>
          <a:stretch>
            <a:fillRect/>
          </a:stretch>
        </p:blipFill>
        <p:spPr bwMode="auto">
          <a:xfrm>
            <a:off x="3648596" y="4041068"/>
            <a:ext cx="729934" cy="1400949"/>
          </a:xfrm>
          <a:prstGeom prst="rect">
            <a:avLst/>
          </a:prstGeom>
          <a:noFill/>
          <a:extLst>
            <a:ext uri="{909E8E84-426E-40DD-AFC4-6F175D3DCCD1}">
              <a14:hiddenFill xmlns:a14="http://schemas.microsoft.com/office/drawing/2010/main" xmlns="">
                <a:solidFill>
                  <a:srgbClr val="FFFFFF"/>
                </a:solidFill>
              </a14:hiddenFill>
            </a:ext>
          </a:extLst>
        </p:spPr>
      </p:pic>
      <p:pic>
        <p:nvPicPr>
          <p:cNvPr id="172" name="Picture 7" descr="C:\Users\simon.watts\Desktop\2023694 = Perjeta animations\PNG Assets\her 3 intra.png"/>
          <p:cNvPicPr>
            <a:picLocks noChangeAspect="1" noChangeArrowheads="1"/>
          </p:cNvPicPr>
          <p:nvPr/>
        </p:nvPicPr>
        <p:blipFill>
          <a:blip r:embed="rId9" cstate="screen">
            <a:extLst>
              <a:ext uri="{28A0092B-C50C-407E-A947-70E740481C1C}">
                <a14:useLocalDpi xmlns:a14="http://schemas.microsoft.com/office/drawing/2010/main" xmlns=""/>
              </a:ext>
            </a:extLst>
          </a:blip>
          <a:srcRect/>
          <a:stretch>
            <a:fillRect/>
          </a:stretch>
        </p:blipFill>
        <p:spPr bwMode="auto">
          <a:xfrm>
            <a:off x="3085971" y="4149080"/>
            <a:ext cx="981973" cy="1325664"/>
          </a:xfrm>
          <a:prstGeom prst="rect">
            <a:avLst/>
          </a:prstGeom>
          <a:noFill/>
          <a:extLst>
            <a:ext uri="{909E8E84-426E-40DD-AFC4-6F175D3DCCD1}">
              <a14:hiddenFill xmlns:a14="http://schemas.microsoft.com/office/drawing/2010/main" xmlns="">
                <a:solidFill>
                  <a:srgbClr val="FFFFFF"/>
                </a:solidFill>
              </a14:hiddenFill>
            </a:ext>
          </a:extLst>
        </p:spPr>
      </p:pic>
      <p:pic>
        <p:nvPicPr>
          <p:cNvPr id="173" name="Picture 7" descr="C:\Users\simon.watts\Desktop\2023694 = Perjeta animations\PNG Assets\her 3 intra.png"/>
          <p:cNvPicPr>
            <a:picLocks noChangeAspect="1" noChangeArrowheads="1"/>
          </p:cNvPicPr>
          <p:nvPr/>
        </p:nvPicPr>
        <p:blipFill>
          <a:blip r:embed="rId9" cstate="screen">
            <a:extLst>
              <a:ext uri="{28A0092B-C50C-407E-A947-70E740481C1C}">
                <a14:useLocalDpi xmlns:a14="http://schemas.microsoft.com/office/drawing/2010/main" xmlns=""/>
              </a:ext>
            </a:extLst>
          </a:blip>
          <a:srcRect/>
          <a:stretch>
            <a:fillRect/>
          </a:stretch>
        </p:blipFill>
        <p:spPr bwMode="auto">
          <a:xfrm>
            <a:off x="3085971" y="4149080"/>
            <a:ext cx="981973" cy="1325664"/>
          </a:xfrm>
          <a:prstGeom prst="rect">
            <a:avLst/>
          </a:prstGeom>
          <a:noFill/>
          <a:extLst>
            <a:ext uri="{909E8E84-426E-40DD-AFC4-6F175D3DCCD1}">
              <a14:hiddenFill xmlns:a14="http://schemas.microsoft.com/office/drawing/2010/main" xmlns="">
                <a:solidFill>
                  <a:srgbClr val="FFFFFF"/>
                </a:solidFill>
              </a14:hiddenFill>
            </a:ext>
          </a:extLst>
        </p:spPr>
      </p:pic>
      <p:pic>
        <p:nvPicPr>
          <p:cNvPr id="174" name="Picture 3" descr="C:\Users\simon.watts\Desktop\2023694 = Perjeta animations\Cell wall.png"/>
          <p:cNvPicPr>
            <a:picLocks noChangeAspect="1" noChangeArrowheads="1"/>
          </p:cNvPicPr>
          <p:nvPr/>
        </p:nvPicPr>
        <p:blipFill rotWithShape="1">
          <a:blip r:embed="rId10" cstate="screen">
            <a:extLst>
              <a:ext uri="{28A0092B-C50C-407E-A947-70E740481C1C}">
                <a14:useLocalDpi xmlns:a14="http://schemas.microsoft.com/office/drawing/2010/main" xmlns=""/>
              </a:ext>
            </a:extLst>
          </a:blip>
          <a:srcRect/>
          <a:stretch/>
        </p:blipFill>
        <p:spPr bwMode="auto">
          <a:xfrm>
            <a:off x="431800" y="3717032"/>
            <a:ext cx="8280400" cy="632460"/>
          </a:xfrm>
          <a:prstGeom prst="rect">
            <a:avLst/>
          </a:prstGeom>
          <a:noFill/>
          <a:extLst>
            <a:ext uri="{909E8E84-426E-40DD-AFC4-6F175D3DCCD1}">
              <a14:hiddenFill xmlns:a14="http://schemas.microsoft.com/office/drawing/2010/main" xmlns="">
                <a:solidFill>
                  <a:srgbClr val="FFFFFF"/>
                </a:solidFill>
              </a14:hiddenFill>
            </a:ext>
          </a:extLst>
        </p:spPr>
      </p:pic>
      <p:sp>
        <p:nvSpPr>
          <p:cNvPr id="175" name="Rectangle 7"/>
          <p:cNvSpPr>
            <a:spLocks noChangeAspect="1" noChangeArrowheads="1"/>
          </p:cNvSpPr>
          <p:nvPr/>
        </p:nvSpPr>
        <p:spPr bwMode="auto">
          <a:xfrm>
            <a:off x="5466172" y="2032019"/>
            <a:ext cx="797311" cy="371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spAutoFit/>
          </a:bodyPr>
          <a:lstStyle/>
          <a:p>
            <a:pPr algn="ctr"/>
            <a:r>
              <a:rPr lang="en-US" sz="1800" b="1" dirty="0">
                <a:solidFill>
                  <a:srgbClr val="FFFFFF"/>
                </a:solidFill>
                <a:latin typeface="+mn-lt"/>
                <a:ea typeface="MS PGothic" pitchFamily="34" charset="-128"/>
                <a:cs typeface="Arial" charset="0"/>
              </a:rPr>
              <a:t>HER2</a:t>
            </a:r>
            <a:endParaRPr lang="en-US" sz="1800" dirty="0">
              <a:solidFill>
                <a:srgbClr val="FFFFFF"/>
              </a:solidFill>
              <a:latin typeface="+mn-lt"/>
              <a:ea typeface="MS PGothic" pitchFamily="34" charset="-128"/>
              <a:cs typeface="Arial" charset="0"/>
            </a:endParaRPr>
          </a:p>
        </p:txBody>
      </p:sp>
      <p:sp>
        <p:nvSpPr>
          <p:cNvPr id="176" name="Rectangle 29"/>
          <p:cNvSpPr>
            <a:spLocks noChangeAspect="1" noChangeArrowheads="1"/>
          </p:cNvSpPr>
          <p:nvPr/>
        </p:nvSpPr>
        <p:spPr bwMode="auto">
          <a:xfrm flipH="1">
            <a:off x="4574285" y="3099612"/>
            <a:ext cx="2361842" cy="64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spAutoFit/>
          </a:bodyPr>
          <a:lstStyle/>
          <a:p>
            <a:pPr algn="ctr"/>
            <a:r>
              <a:rPr lang="cs-CZ" sz="1800" dirty="0" smtClean="0">
                <a:solidFill>
                  <a:srgbClr val="FFFFFF"/>
                </a:solidFill>
                <a:latin typeface="+mn-lt"/>
                <a:ea typeface="MS PGothic" pitchFamily="34" charset="-128"/>
                <a:cs typeface="Arial" charset="0"/>
              </a:rPr>
              <a:t>Ligandem-aktivovaný</a:t>
            </a:r>
            <a:br>
              <a:rPr lang="cs-CZ" sz="1800" dirty="0" smtClean="0">
                <a:solidFill>
                  <a:srgbClr val="FFFFFF"/>
                </a:solidFill>
                <a:latin typeface="+mn-lt"/>
                <a:ea typeface="MS PGothic" pitchFamily="34" charset="-128"/>
                <a:cs typeface="Arial" charset="0"/>
              </a:rPr>
            </a:br>
            <a:r>
              <a:rPr lang="cs-CZ" sz="1800" dirty="0" smtClean="0">
                <a:solidFill>
                  <a:srgbClr val="FFFFFF"/>
                </a:solidFill>
                <a:latin typeface="+mn-lt"/>
                <a:ea typeface="MS PGothic" pitchFamily="34" charset="-128"/>
                <a:cs typeface="Arial" charset="0"/>
              </a:rPr>
              <a:t>HER2 heterodimer</a:t>
            </a:r>
            <a:endParaRPr lang="cs-CZ" sz="1800" dirty="0">
              <a:solidFill>
                <a:srgbClr val="FFFFFF"/>
              </a:solidFill>
              <a:latin typeface="+mn-lt"/>
              <a:ea typeface="MS PGothic" pitchFamily="34" charset="-128"/>
              <a:cs typeface="Arial" charset="0"/>
            </a:endParaRPr>
          </a:p>
        </p:txBody>
      </p:sp>
      <p:grpSp>
        <p:nvGrpSpPr>
          <p:cNvPr id="4" name="Group 176"/>
          <p:cNvGrpSpPr>
            <a:grpSpLocks noChangeAspect="1"/>
          </p:cNvGrpSpPr>
          <p:nvPr/>
        </p:nvGrpSpPr>
        <p:grpSpPr>
          <a:xfrm>
            <a:off x="2296563" y="5045142"/>
            <a:ext cx="566055" cy="793750"/>
            <a:chOff x="16459194" y="9192419"/>
            <a:chExt cx="2907255" cy="4076700"/>
          </a:xfrm>
        </p:grpSpPr>
        <p:pic>
          <p:nvPicPr>
            <p:cNvPr id="178" name="Picture 2" descr="C:\Users\simon.watts\Desktop\2023694 = Perjeta animations\PNG Assets\peach 1.png"/>
            <p:cNvPicPr>
              <a:picLocks noChangeAspect="1" noChangeArrowheads="1"/>
            </p:cNvPicPr>
            <p:nvPr/>
          </p:nvPicPr>
          <p:blipFill rotWithShape="1">
            <a:blip r:embed="rId11" cstate="screen">
              <a:extLst>
                <a:ext uri="{28A0092B-C50C-407E-A947-70E740481C1C}">
                  <a14:useLocalDpi xmlns:a14="http://schemas.microsoft.com/office/drawing/2010/main" xmlns=""/>
                </a:ext>
              </a:extLst>
            </a:blip>
            <a:srcRect/>
            <a:stretch/>
          </p:blipFill>
          <p:spPr bwMode="auto">
            <a:xfrm>
              <a:off x="16459194" y="9192419"/>
              <a:ext cx="2781300" cy="4076700"/>
            </a:xfrm>
            <a:prstGeom prst="rect">
              <a:avLst/>
            </a:prstGeom>
            <a:noFill/>
            <a:extLst>
              <a:ext uri="{909E8E84-426E-40DD-AFC4-6F175D3DCCD1}">
                <a14:hiddenFill xmlns:a14="http://schemas.microsoft.com/office/drawing/2010/main" xmlns="">
                  <a:solidFill>
                    <a:srgbClr val="FFFFFF"/>
                  </a:solidFill>
                </a14:hiddenFill>
              </a:ext>
            </a:extLst>
          </p:spPr>
        </p:pic>
        <p:sp>
          <p:nvSpPr>
            <p:cNvPr id="179" name="TextBox 178"/>
            <p:cNvSpPr txBox="1"/>
            <p:nvPr/>
          </p:nvSpPr>
          <p:spPr>
            <a:xfrm>
              <a:off x="17100726" y="10096499"/>
              <a:ext cx="2265723" cy="1185553"/>
            </a:xfrm>
            <a:prstGeom prst="rect">
              <a:avLst/>
            </a:prstGeom>
            <a:noFill/>
          </p:spPr>
          <p:txBody>
            <a:bodyPr wrap="none" rtlCol="0">
              <a:spAutoFit/>
            </a:bodyPr>
            <a:lstStyle/>
            <a:p>
              <a:r>
                <a:rPr lang="en-GB" sz="900" b="1" dirty="0" smtClean="0">
                  <a:solidFill>
                    <a:srgbClr val="FFFFFF"/>
                  </a:solidFill>
                  <a:latin typeface="+mn-lt"/>
                </a:rPr>
                <a:t>MEK</a:t>
              </a:r>
              <a:endParaRPr lang="en-GB" sz="900" b="1" dirty="0">
                <a:solidFill>
                  <a:srgbClr val="FFFFFF"/>
                </a:solidFill>
                <a:latin typeface="+mn-lt"/>
              </a:endParaRPr>
            </a:p>
          </p:txBody>
        </p:sp>
        <p:sp>
          <p:nvSpPr>
            <p:cNvPr id="180" name="TextBox 179"/>
            <p:cNvSpPr txBox="1"/>
            <p:nvPr/>
          </p:nvSpPr>
          <p:spPr>
            <a:xfrm>
              <a:off x="16862601" y="11546053"/>
              <a:ext cx="2199859" cy="1185553"/>
            </a:xfrm>
            <a:prstGeom prst="rect">
              <a:avLst/>
            </a:prstGeom>
            <a:noFill/>
          </p:spPr>
          <p:txBody>
            <a:bodyPr wrap="none" rtlCol="0">
              <a:spAutoFit/>
            </a:bodyPr>
            <a:lstStyle/>
            <a:p>
              <a:r>
                <a:rPr lang="en-GB" sz="900" b="1" dirty="0" smtClean="0">
                  <a:solidFill>
                    <a:srgbClr val="FFFFFF"/>
                  </a:solidFill>
                  <a:latin typeface="+mn-lt"/>
                </a:rPr>
                <a:t>ERK</a:t>
              </a:r>
              <a:endParaRPr lang="en-GB" sz="900" b="1" dirty="0">
                <a:solidFill>
                  <a:srgbClr val="FFFFFF"/>
                </a:solidFill>
                <a:latin typeface="+mn-lt"/>
              </a:endParaRPr>
            </a:p>
          </p:txBody>
        </p:sp>
      </p:grpSp>
      <p:grpSp>
        <p:nvGrpSpPr>
          <p:cNvPr id="5" name="Group 180"/>
          <p:cNvGrpSpPr>
            <a:grpSpLocks noChangeAspect="1"/>
          </p:cNvGrpSpPr>
          <p:nvPr/>
        </p:nvGrpSpPr>
        <p:grpSpPr>
          <a:xfrm>
            <a:off x="1760687" y="4765221"/>
            <a:ext cx="663117" cy="698264"/>
            <a:chOff x="1588287" y="4335635"/>
            <a:chExt cx="663117" cy="698264"/>
          </a:xfrm>
        </p:grpSpPr>
        <p:pic>
          <p:nvPicPr>
            <p:cNvPr id="182" name="Picture 181"/>
            <p:cNvPicPr>
              <a:picLocks noChangeAspect="1"/>
            </p:cNvPicPr>
            <p:nvPr/>
          </p:nvPicPr>
          <p:blipFill>
            <a:blip r:embed="rId12" cstate="screen">
              <a:extLst>
                <a:ext uri="{28A0092B-C50C-407E-A947-70E740481C1C}">
                  <a14:useLocalDpi xmlns:a14="http://schemas.microsoft.com/office/drawing/2010/main" xmlns=""/>
                </a:ext>
              </a:extLst>
            </a:blip>
            <a:stretch>
              <a:fillRect/>
            </a:stretch>
          </p:blipFill>
          <p:spPr>
            <a:xfrm>
              <a:off x="1588287" y="4335635"/>
              <a:ext cx="663117" cy="698264"/>
            </a:xfrm>
            <a:prstGeom prst="rect">
              <a:avLst/>
            </a:prstGeom>
          </p:spPr>
        </p:pic>
        <p:sp>
          <p:nvSpPr>
            <p:cNvPr id="183" name="TextBox 182"/>
            <p:cNvSpPr txBox="1"/>
            <p:nvPr/>
          </p:nvSpPr>
          <p:spPr>
            <a:xfrm>
              <a:off x="1748594" y="4543176"/>
              <a:ext cx="421910" cy="230832"/>
            </a:xfrm>
            <a:prstGeom prst="rect">
              <a:avLst/>
            </a:prstGeom>
            <a:noFill/>
          </p:spPr>
          <p:txBody>
            <a:bodyPr wrap="none" rtlCol="0">
              <a:spAutoFit/>
            </a:bodyPr>
            <a:lstStyle/>
            <a:p>
              <a:r>
                <a:rPr lang="en-GB" sz="900" b="1" dirty="0" smtClean="0">
                  <a:solidFill>
                    <a:srgbClr val="FFFFFF"/>
                  </a:solidFill>
                  <a:latin typeface="+mn-lt"/>
                </a:rPr>
                <a:t>RAF</a:t>
              </a:r>
              <a:endParaRPr lang="en-GB" sz="900" b="1" dirty="0">
                <a:solidFill>
                  <a:srgbClr val="FFFFFF"/>
                </a:solidFill>
                <a:latin typeface="+mn-lt"/>
              </a:endParaRPr>
            </a:p>
          </p:txBody>
        </p:sp>
      </p:grpSp>
      <p:grpSp>
        <p:nvGrpSpPr>
          <p:cNvPr id="6" name="Group 183"/>
          <p:cNvGrpSpPr>
            <a:grpSpLocks noChangeAspect="1"/>
          </p:cNvGrpSpPr>
          <p:nvPr/>
        </p:nvGrpSpPr>
        <p:grpSpPr>
          <a:xfrm>
            <a:off x="1606502" y="4117505"/>
            <a:ext cx="1689100" cy="804806"/>
            <a:chOff x="1973262" y="9927749"/>
            <a:chExt cx="5613401" cy="2674620"/>
          </a:xfrm>
        </p:grpSpPr>
        <p:grpSp>
          <p:nvGrpSpPr>
            <p:cNvPr id="7" name="Group 184"/>
            <p:cNvGrpSpPr/>
            <p:nvPr/>
          </p:nvGrpSpPr>
          <p:grpSpPr>
            <a:xfrm>
              <a:off x="1973262" y="9927749"/>
              <a:ext cx="2324101" cy="2377440"/>
              <a:chOff x="1709736" y="10042049"/>
              <a:chExt cx="2324101" cy="2377440"/>
            </a:xfrm>
          </p:grpSpPr>
          <p:pic>
            <p:nvPicPr>
              <p:cNvPr id="192" name="Picture 4" descr="C:\Users\simon.watts\Desktop\2023694 = Perjeta animations\PNG Assets\peach 3.png"/>
              <p:cNvPicPr>
                <a:picLocks noChangeAspect="1" noChangeArrowheads="1"/>
              </p:cNvPicPr>
              <p:nvPr/>
            </p:nvPicPr>
            <p:blipFill rotWithShape="1">
              <a:blip r:embed="rId13" cstate="screen">
                <a:extLst>
                  <a:ext uri="{28A0092B-C50C-407E-A947-70E740481C1C}">
                    <a14:useLocalDpi xmlns:a14="http://schemas.microsoft.com/office/drawing/2010/main" xmlns=""/>
                  </a:ext>
                </a:extLst>
              </a:blip>
              <a:srcRect/>
              <a:stretch/>
            </p:blipFill>
            <p:spPr bwMode="auto">
              <a:xfrm>
                <a:off x="1709736" y="10042049"/>
                <a:ext cx="2324101" cy="2377440"/>
              </a:xfrm>
              <a:prstGeom prst="rect">
                <a:avLst/>
              </a:prstGeom>
              <a:noFill/>
              <a:extLst>
                <a:ext uri="{909E8E84-426E-40DD-AFC4-6F175D3DCCD1}">
                  <a14:hiddenFill xmlns:a14="http://schemas.microsoft.com/office/drawing/2010/main" xmlns="">
                    <a:solidFill>
                      <a:srgbClr val="FFFFFF"/>
                    </a:solidFill>
                  </a14:hiddenFill>
                </a:ext>
              </a:extLst>
            </p:spPr>
          </p:pic>
          <p:sp>
            <p:nvSpPr>
              <p:cNvPr id="193" name="TextBox 192"/>
              <p:cNvSpPr txBox="1"/>
              <p:nvPr/>
            </p:nvSpPr>
            <p:spPr>
              <a:xfrm>
                <a:off x="2171171" y="10822781"/>
                <a:ext cx="1423447" cy="767126"/>
              </a:xfrm>
              <a:prstGeom prst="rect">
                <a:avLst/>
              </a:prstGeom>
              <a:noFill/>
            </p:spPr>
            <p:txBody>
              <a:bodyPr wrap="none" rtlCol="0">
                <a:spAutoFit/>
              </a:bodyPr>
              <a:lstStyle/>
              <a:p>
                <a:pPr algn="just"/>
                <a:r>
                  <a:rPr lang="en-GB" sz="900" b="1" dirty="0" smtClean="0">
                    <a:solidFill>
                      <a:srgbClr val="FFFFFF"/>
                    </a:solidFill>
                    <a:latin typeface="+mn-lt"/>
                  </a:rPr>
                  <a:t>RAS</a:t>
                </a:r>
                <a:endParaRPr lang="en-GB" sz="900" b="1" dirty="0">
                  <a:solidFill>
                    <a:srgbClr val="FFFFFF"/>
                  </a:solidFill>
                  <a:latin typeface="+mn-lt"/>
                </a:endParaRPr>
              </a:p>
            </p:txBody>
          </p:sp>
        </p:grpSp>
        <p:grpSp>
          <p:nvGrpSpPr>
            <p:cNvPr id="8" name="Group 185"/>
            <p:cNvGrpSpPr/>
            <p:nvPr/>
          </p:nvGrpSpPr>
          <p:grpSpPr>
            <a:xfrm>
              <a:off x="3103563" y="10135394"/>
              <a:ext cx="2400300" cy="2324100"/>
              <a:chOff x="3971289" y="10068719"/>
              <a:chExt cx="2400300" cy="2324100"/>
            </a:xfrm>
          </p:grpSpPr>
          <p:pic>
            <p:nvPicPr>
              <p:cNvPr id="190" name="Picture 5" descr="C:\Users\simon.watts\Desktop\2023694 = Perjeta animations\PNG Assets\peach 4.png"/>
              <p:cNvPicPr>
                <a:picLocks noChangeAspect="1" noChangeArrowheads="1"/>
              </p:cNvPicPr>
              <p:nvPr/>
            </p:nvPicPr>
            <p:blipFill rotWithShape="1">
              <a:blip r:embed="rId14" cstate="screen">
                <a:extLst>
                  <a:ext uri="{28A0092B-C50C-407E-A947-70E740481C1C}">
                    <a14:useLocalDpi xmlns:a14="http://schemas.microsoft.com/office/drawing/2010/main" xmlns=""/>
                  </a:ext>
                </a:extLst>
              </a:blip>
              <a:srcRect/>
              <a:stretch/>
            </p:blipFill>
            <p:spPr bwMode="auto">
              <a:xfrm>
                <a:off x="3971289" y="10068719"/>
                <a:ext cx="2400300" cy="2324100"/>
              </a:xfrm>
              <a:prstGeom prst="rect">
                <a:avLst/>
              </a:prstGeom>
              <a:noFill/>
              <a:extLst>
                <a:ext uri="{909E8E84-426E-40DD-AFC4-6F175D3DCCD1}">
                  <a14:hiddenFill xmlns:a14="http://schemas.microsoft.com/office/drawing/2010/main" xmlns="">
                    <a:solidFill>
                      <a:srgbClr val="FFFFFF"/>
                    </a:solidFill>
                  </a14:hiddenFill>
                </a:ext>
              </a:extLst>
            </p:spPr>
          </p:pic>
          <p:sp>
            <p:nvSpPr>
              <p:cNvPr id="191" name="TextBox 190"/>
              <p:cNvSpPr txBox="1"/>
              <p:nvPr/>
            </p:nvSpPr>
            <p:spPr>
              <a:xfrm>
                <a:off x="4741336" y="11013280"/>
                <a:ext cx="1423446" cy="767126"/>
              </a:xfrm>
              <a:prstGeom prst="rect">
                <a:avLst/>
              </a:prstGeom>
              <a:noFill/>
            </p:spPr>
            <p:txBody>
              <a:bodyPr wrap="none" rtlCol="0">
                <a:spAutoFit/>
              </a:bodyPr>
              <a:lstStyle/>
              <a:p>
                <a:pPr algn="just"/>
                <a:r>
                  <a:rPr lang="en-GB" sz="900" b="1" dirty="0" smtClean="0">
                    <a:solidFill>
                      <a:srgbClr val="FFFFFF"/>
                    </a:solidFill>
                    <a:latin typeface="+mn-lt"/>
                  </a:rPr>
                  <a:t>SOS</a:t>
                </a:r>
                <a:endParaRPr lang="en-GB" sz="900" b="1" dirty="0">
                  <a:solidFill>
                    <a:srgbClr val="FFFFFF"/>
                  </a:solidFill>
                  <a:latin typeface="+mn-lt"/>
                </a:endParaRPr>
              </a:p>
            </p:txBody>
          </p:sp>
        </p:grpSp>
        <p:grpSp>
          <p:nvGrpSpPr>
            <p:cNvPr id="9" name="Group 186"/>
            <p:cNvGrpSpPr/>
            <p:nvPr/>
          </p:nvGrpSpPr>
          <p:grpSpPr>
            <a:xfrm>
              <a:off x="4500563" y="10240169"/>
              <a:ext cx="3086100" cy="2362200"/>
              <a:chOff x="7237093" y="10049669"/>
              <a:chExt cx="3086100" cy="2362200"/>
            </a:xfrm>
          </p:grpSpPr>
          <p:pic>
            <p:nvPicPr>
              <p:cNvPr id="188" name="Picture 3" descr="C:\Users\simon.watts\Desktop\2023694 = Perjeta animations\PNG Assets\peach 2.png"/>
              <p:cNvPicPr>
                <a:picLocks noChangeAspect="1" noChangeArrowheads="1"/>
              </p:cNvPicPr>
              <p:nvPr/>
            </p:nvPicPr>
            <p:blipFill rotWithShape="1">
              <a:blip r:embed="rId15" cstate="screen">
                <a:extLst>
                  <a:ext uri="{28A0092B-C50C-407E-A947-70E740481C1C}">
                    <a14:useLocalDpi xmlns:a14="http://schemas.microsoft.com/office/drawing/2010/main" xmlns=""/>
                  </a:ext>
                </a:extLst>
              </a:blip>
              <a:srcRect/>
              <a:stretch/>
            </p:blipFill>
            <p:spPr bwMode="auto">
              <a:xfrm>
                <a:off x="7237093" y="10049669"/>
                <a:ext cx="3086100" cy="2362200"/>
              </a:xfrm>
              <a:prstGeom prst="rect">
                <a:avLst/>
              </a:prstGeom>
              <a:noFill/>
              <a:extLst>
                <a:ext uri="{909E8E84-426E-40DD-AFC4-6F175D3DCCD1}">
                  <a14:hiddenFill xmlns:a14="http://schemas.microsoft.com/office/drawing/2010/main" xmlns="">
                    <a:solidFill>
                      <a:srgbClr val="FFFFFF"/>
                    </a:solidFill>
                  </a14:hiddenFill>
                </a:ext>
              </a:extLst>
            </p:spPr>
          </p:pic>
          <p:sp>
            <p:nvSpPr>
              <p:cNvPr id="189" name="TextBox 188"/>
              <p:cNvSpPr txBox="1"/>
              <p:nvPr/>
            </p:nvSpPr>
            <p:spPr>
              <a:xfrm>
                <a:off x="7956619" y="11013283"/>
                <a:ext cx="1679158" cy="767127"/>
              </a:xfrm>
              <a:prstGeom prst="rect">
                <a:avLst/>
              </a:prstGeom>
              <a:noFill/>
            </p:spPr>
            <p:txBody>
              <a:bodyPr wrap="none" rtlCol="0">
                <a:spAutoFit/>
              </a:bodyPr>
              <a:lstStyle/>
              <a:p>
                <a:pPr algn="just"/>
                <a:r>
                  <a:rPr lang="en-GB" sz="900" b="1" dirty="0" smtClean="0">
                    <a:solidFill>
                      <a:srgbClr val="FFFFFF"/>
                    </a:solidFill>
                    <a:latin typeface="+mn-lt"/>
                  </a:rPr>
                  <a:t>GRB2</a:t>
                </a:r>
                <a:endParaRPr lang="en-GB" sz="900" b="1" dirty="0">
                  <a:solidFill>
                    <a:srgbClr val="FFFFFF"/>
                  </a:solidFill>
                  <a:latin typeface="+mn-lt"/>
                </a:endParaRPr>
              </a:p>
            </p:txBody>
          </p:sp>
        </p:grpSp>
      </p:grpSp>
      <p:grpSp>
        <p:nvGrpSpPr>
          <p:cNvPr id="10" name="Group 193"/>
          <p:cNvGrpSpPr>
            <a:grpSpLocks noChangeAspect="1"/>
          </p:cNvGrpSpPr>
          <p:nvPr/>
        </p:nvGrpSpPr>
        <p:grpSpPr>
          <a:xfrm>
            <a:off x="4454945" y="4275402"/>
            <a:ext cx="978970" cy="1018094"/>
            <a:chOff x="4716017" y="606971"/>
            <a:chExt cx="978970" cy="1018094"/>
          </a:xfrm>
        </p:grpSpPr>
        <p:grpSp>
          <p:nvGrpSpPr>
            <p:cNvPr id="11" name="Group 194"/>
            <p:cNvGrpSpPr/>
            <p:nvPr/>
          </p:nvGrpSpPr>
          <p:grpSpPr>
            <a:xfrm>
              <a:off x="5046915" y="692697"/>
              <a:ext cx="648072" cy="932368"/>
              <a:chOff x="-1674814" y="7493793"/>
              <a:chExt cx="1009651" cy="1452563"/>
            </a:xfrm>
          </p:grpSpPr>
          <p:pic>
            <p:nvPicPr>
              <p:cNvPr id="199" name="Picture 10" descr="C:\Users\simon.watts\Desktop\2023694 = Perjeta animations\PNG Assets\Pink 3.png"/>
              <p:cNvPicPr>
                <a:picLocks noChangeAspect="1" noChangeArrowheads="1"/>
              </p:cNvPicPr>
              <p:nvPr/>
            </p:nvPicPr>
            <p:blipFill rotWithShape="1">
              <a:blip r:embed="rId16" cstate="screen">
                <a:extLst>
                  <a:ext uri="{BEBA8EAE-BF5A-486C-A8C5-ECC9F3942E4B}">
                    <a14:imgProps xmlns:a14="http://schemas.microsoft.com/office/drawing/2010/main" xmlns="">
                      <a14:imgLayer r:embed="rId17">
                        <a14:imgEffect>
                          <a14:brightnessContrast contrast="20000"/>
                        </a14:imgEffect>
                      </a14:imgLayer>
                    </a14:imgProps>
                  </a:ext>
                  <a:ext uri="{28A0092B-C50C-407E-A947-70E740481C1C}">
                    <a14:useLocalDpi xmlns:a14="http://schemas.microsoft.com/office/drawing/2010/main" xmlns=""/>
                  </a:ext>
                </a:extLst>
              </a:blip>
              <a:srcRect/>
              <a:stretch/>
            </p:blipFill>
            <p:spPr bwMode="auto">
              <a:xfrm>
                <a:off x="-1674814" y="7493793"/>
                <a:ext cx="1009651" cy="1452563"/>
              </a:xfrm>
              <a:prstGeom prst="rect">
                <a:avLst/>
              </a:prstGeom>
              <a:noFill/>
              <a:extLst>
                <a:ext uri="{909E8E84-426E-40DD-AFC4-6F175D3DCCD1}">
                  <a14:hiddenFill xmlns:a14="http://schemas.microsoft.com/office/drawing/2010/main" xmlns="">
                    <a:solidFill>
                      <a:srgbClr val="FFFFFF"/>
                    </a:solidFill>
                  </a14:hiddenFill>
                </a:ext>
              </a:extLst>
            </p:spPr>
          </p:pic>
          <p:sp>
            <p:nvSpPr>
              <p:cNvPr id="200" name="TextBox 199"/>
              <p:cNvSpPr txBox="1"/>
              <p:nvPr/>
            </p:nvSpPr>
            <p:spPr>
              <a:xfrm>
                <a:off x="-1495836" y="7895432"/>
                <a:ext cx="577391" cy="359620"/>
              </a:xfrm>
              <a:prstGeom prst="rect">
                <a:avLst/>
              </a:prstGeom>
              <a:noFill/>
            </p:spPr>
            <p:txBody>
              <a:bodyPr wrap="none" rtlCol="0">
                <a:spAutoFit/>
              </a:bodyPr>
              <a:lstStyle/>
              <a:p>
                <a:pPr algn="just"/>
                <a:r>
                  <a:rPr lang="en-GB" sz="900" b="1" dirty="0" smtClean="0">
                    <a:solidFill>
                      <a:srgbClr val="FFFFFF"/>
                    </a:solidFill>
                    <a:latin typeface="+mn-lt"/>
                  </a:rPr>
                  <a:t>PIP</a:t>
                </a:r>
                <a:endParaRPr lang="en-GB" sz="900" b="1" dirty="0">
                  <a:solidFill>
                    <a:srgbClr val="FFFFFF"/>
                  </a:solidFill>
                  <a:latin typeface="+mn-lt"/>
                </a:endParaRPr>
              </a:p>
            </p:txBody>
          </p:sp>
        </p:grpSp>
        <p:grpSp>
          <p:nvGrpSpPr>
            <p:cNvPr id="12" name="Group 195"/>
            <p:cNvGrpSpPr/>
            <p:nvPr/>
          </p:nvGrpSpPr>
          <p:grpSpPr>
            <a:xfrm>
              <a:off x="4716017" y="606971"/>
              <a:ext cx="650589" cy="864095"/>
              <a:chOff x="290512" y="6891148"/>
              <a:chExt cx="1025525" cy="1362075"/>
            </a:xfrm>
          </p:grpSpPr>
          <p:pic>
            <p:nvPicPr>
              <p:cNvPr id="197" name="Picture 196"/>
              <p:cNvPicPr>
                <a:picLocks noChangeAspect="1"/>
              </p:cNvPicPr>
              <p:nvPr/>
            </p:nvPicPr>
            <p:blipFill rotWithShape="1">
              <a:blip r:embed="rId18" cstate="screen">
                <a:extLst>
                  <a:ext uri="{28A0092B-C50C-407E-A947-70E740481C1C}">
                    <a14:useLocalDpi xmlns:a14="http://schemas.microsoft.com/office/drawing/2010/main" xmlns=""/>
                  </a:ext>
                </a:extLst>
              </a:blip>
              <a:srcRect/>
              <a:stretch/>
            </p:blipFill>
            <p:spPr>
              <a:xfrm>
                <a:off x="290512" y="6891148"/>
                <a:ext cx="1025525" cy="1362075"/>
              </a:xfrm>
              <a:prstGeom prst="rect">
                <a:avLst/>
              </a:prstGeom>
            </p:spPr>
          </p:pic>
          <p:sp>
            <p:nvSpPr>
              <p:cNvPr id="198" name="TextBox 197"/>
              <p:cNvSpPr txBox="1"/>
              <p:nvPr/>
            </p:nvSpPr>
            <p:spPr>
              <a:xfrm>
                <a:off x="354697" y="7609680"/>
                <a:ext cx="776239" cy="363861"/>
              </a:xfrm>
              <a:prstGeom prst="rect">
                <a:avLst/>
              </a:prstGeom>
              <a:noFill/>
            </p:spPr>
            <p:txBody>
              <a:bodyPr wrap="none" rtlCol="0">
                <a:spAutoFit/>
              </a:bodyPr>
              <a:lstStyle/>
              <a:p>
                <a:pPr algn="just"/>
                <a:r>
                  <a:rPr lang="en-GB" sz="900" b="1" dirty="0" smtClean="0">
                    <a:solidFill>
                      <a:srgbClr val="FFFFFF"/>
                    </a:solidFill>
                    <a:latin typeface="+mn-lt"/>
                  </a:rPr>
                  <a:t>PDK1</a:t>
                </a:r>
                <a:endParaRPr lang="en-GB" sz="900" b="1" dirty="0">
                  <a:solidFill>
                    <a:srgbClr val="FFFFFF"/>
                  </a:solidFill>
                  <a:latin typeface="+mn-lt"/>
                </a:endParaRPr>
              </a:p>
            </p:txBody>
          </p:sp>
        </p:grpSp>
      </p:grpSp>
      <p:grpSp>
        <p:nvGrpSpPr>
          <p:cNvPr id="13" name="Group 200"/>
          <p:cNvGrpSpPr>
            <a:grpSpLocks noChangeAspect="1"/>
          </p:cNvGrpSpPr>
          <p:nvPr/>
        </p:nvGrpSpPr>
        <p:grpSpPr>
          <a:xfrm>
            <a:off x="5749101" y="5086003"/>
            <a:ext cx="535098" cy="668685"/>
            <a:chOff x="-1162050" y="9972675"/>
            <a:chExt cx="2263775" cy="2828925"/>
          </a:xfrm>
        </p:grpSpPr>
        <p:pic>
          <p:nvPicPr>
            <p:cNvPr id="202" name="Picture 8" descr="C:\Users\simon.watts\Desktop\2023694 = Perjeta animations\PNG Assets\pink 1b.png"/>
            <p:cNvPicPr>
              <a:picLocks noChangeAspect="1" noChangeArrowheads="1"/>
            </p:cNvPicPr>
            <p:nvPr/>
          </p:nvPicPr>
          <p:blipFill rotWithShape="1">
            <a:blip r:embed="rId19" cstate="screen">
              <a:extLst>
                <a:ext uri="{28A0092B-C50C-407E-A947-70E740481C1C}">
                  <a14:useLocalDpi xmlns:a14="http://schemas.microsoft.com/office/drawing/2010/main" xmlns=""/>
                </a:ext>
              </a:extLst>
            </a:blip>
            <a:srcRect/>
            <a:stretch/>
          </p:blipFill>
          <p:spPr bwMode="auto">
            <a:xfrm>
              <a:off x="-1162050" y="9972675"/>
              <a:ext cx="2263775" cy="2828925"/>
            </a:xfrm>
            <a:prstGeom prst="rect">
              <a:avLst/>
            </a:prstGeom>
            <a:noFill/>
            <a:extLst>
              <a:ext uri="{909E8E84-426E-40DD-AFC4-6F175D3DCCD1}">
                <a14:hiddenFill xmlns:a14="http://schemas.microsoft.com/office/drawing/2010/main" xmlns="">
                  <a:solidFill>
                    <a:srgbClr val="FFFFFF"/>
                  </a:solidFill>
                </a14:hiddenFill>
              </a:ext>
            </a:extLst>
          </p:spPr>
        </p:pic>
        <p:sp>
          <p:nvSpPr>
            <p:cNvPr id="203" name="TextBox 202"/>
            <p:cNvSpPr txBox="1"/>
            <p:nvPr/>
          </p:nvSpPr>
          <p:spPr>
            <a:xfrm>
              <a:off x="-725327" y="10937082"/>
              <a:ext cx="1784924" cy="976553"/>
            </a:xfrm>
            <a:prstGeom prst="rect">
              <a:avLst/>
            </a:prstGeom>
            <a:noFill/>
          </p:spPr>
          <p:txBody>
            <a:bodyPr wrap="none" rtlCol="0">
              <a:spAutoFit/>
            </a:bodyPr>
            <a:lstStyle/>
            <a:p>
              <a:pPr algn="just"/>
              <a:r>
                <a:rPr lang="en-GB" sz="900" b="1" dirty="0" smtClean="0">
                  <a:solidFill>
                    <a:srgbClr val="FFFFFF"/>
                  </a:solidFill>
                  <a:latin typeface="+mn-lt"/>
                </a:rPr>
                <a:t>AKT</a:t>
              </a:r>
              <a:endParaRPr lang="en-GB" sz="900" b="1" dirty="0">
                <a:solidFill>
                  <a:srgbClr val="FFFFFF"/>
                </a:solidFill>
                <a:latin typeface="+mn-lt"/>
              </a:endParaRPr>
            </a:p>
          </p:txBody>
        </p:sp>
      </p:grpSp>
      <p:grpSp>
        <p:nvGrpSpPr>
          <p:cNvPr id="14" name="Group 203"/>
          <p:cNvGrpSpPr>
            <a:grpSpLocks noChangeAspect="1"/>
          </p:cNvGrpSpPr>
          <p:nvPr/>
        </p:nvGrpSpPr>
        <p:grpSpPr>
          <a:xfrm>
            <a:off x="5319122" y="4942589"/>
            <a:ext cx="805895" cy="788295"/>
            <a:chOff x="-5840886" y="9534393"/>
            <a:chExt cx="3632149" cy="3552825"/>
          </a:xfrm>
        </p:grpSpPr>
        <p:pic>
          <p:nvPicPr>
            <p:cNvPr id="205" name="Picture 7" descr="C:\Users\simon.watts\Desktop\2023694 = Perjeta animations\PNG Assets\pink 1a.png"/>
            <p:cNvPicPr>
              <a:picLocks noChangeAspect="1" noChangeArrowheads="1"/>
            </p:cNvPicPr>
            <p:nvPr/>
          </p:nvPicPr>
          <p:blipFill rotWithShape="1">
            <a:blip r:embed="rId20" cstate="screen">
              <a:extLst>
                <a:ext uri="{28A0092B-C50C-407E-A947-70E740481C1C}">
                  <a14:useLocalDpi xmlns:a14="http://schemas.microsoft.com/office/drawing/2010/main" xmlns=""/>
                </a:ext>
              </a:extLst>
            </a:blip>
            <a:srcRect/>
            <a:stretch/>
          </p:blipFill>
          <p:spPr bwMode="auto">
            <a:xfrm>
              <a:off x="-5840886" y="9534393"/>
              <a:ext cx="2762249" cy="3552825"/>
            </a:xfrm>
            <a:prstGeom prst="rect">
              <a:avLst/>
            </a:prstGeom>
            <a:noFill/>
            <a:extLst>
              <a:ext uri="{909E8E84-426E-40DD-AFC4-6F175D3DCCD1}">
                <a14:hiddenFill xmlns:a14="http://schemas.microsoft.com/office/drawing/2010/main" xmlns="">
                  <a:solidFill>
                    <a:srgbClr val="FFFFFF"/>
                  </a:solidFill>
                </a14:hiddenFill>
              </a:ext>
            </a:extLst>
          </p:spPr>
        </p:pic>
        <p:sp>
          <p:nvSpPr>
            <p:cNvPr id="206" name="TextBox 205"/>
            <p:cNvSpPr txBox="1"/>
            <p:nvPr/>
          </p:nvSpPr>
          <p:spPr>
            <a:xfrm>
              <a:off x="-5169428" y="10508454"/>
              <a:ext cx="2960691" cy="1040354"/>
            </a:xfrm>
            <a:prstGeom prst="rect">
              <a:avLst/>
            </a:prstGeom>
            <a:noFill/>
          </p:spPr>
          <p:txBody>
            <a:bodyPr wrap="square" rtlCol="0">
              <a:spAutoFit/>
            </a:bodyPr>
            <a:lstStyle/>
            <a:p>
              <a:pPr algn="just"/>
              <a:r>
                <a:rPr lang="en-GB" sz="900" b="1" dirty="0" err="1" smtClean="0">
                  <a:solidFill>
                    <a:srgbClr val="FFFFFF"/>
                  </a:solidFill>
                  <a:latin typeface="+mn-lt"/>
                </a:rPr>
                <a:t>mTOR</a:t>
              </a:r>
              <a:endParaRPr lang="en-GB" sz="900" b="1" dirty="0">
                <a:solidFill>
                  <a:srgbClr val="FFFFFF"/>
                </a:solidFill>
                <a:latin typeface="+mn-lt"/>
              </a:endParaRPr>
            </a:p>
          </p:txBody>
        </p:sp>
      </p:grpSp>
      <p:sp>
        <p:nvSpPr>
          <p:cNvPr id="207" name="Rectangle 206"/>
          <p:cNvSpPr>
            <a:spLocks noChangeAspect="1"/>
          </p:cNvSpPr>
          <p:nvPr/>
        </p:nvSpPr>
        <p:spPr>
          <a:xfrm>
            <a:off x="3333729" y="5908724"/>
            <a:ext cx="1245854" cy="338554"/>
          </a:xfrm>
          <a:prstGeom prst="rect">
            <a:avLst/>
          </a:prstGeom>
        </p:spPr>
        <p:txBody>
          <a:bodyPr wrap="none">
            <a:spAutoFit/>
          </a:bodyPr>
          <a:lstStyle/>
          <a:p>
            <a:r>
              <a:rPr lang="cs-CZ" sz="1600" b="1" dirty="0" smtClean="0">
                <a:solidFill>
                  <a:srgbClr val="FFFFFF"/>
                </a:solidFill>
                <a:latin typeface="+mn-lt"/>
              </a:rPr>
              <a:t>Proliferace</a:t>
            </a:r>
            <a:endParaRPr lang="cs-CZ" sz="1600" dirty="0">
              <a:solidFill>
                <a:srgbClr val="FFFFFF"/>
              </a:solidFill>
              <a:latin typeface="+mn-lt"/>
            </a:endParaRPr>
          </a:p>
        </p:txBody>
      </p:sp>
      <p:sp>
        <p:nvSpPr>
          <p:cNvPr id="208" name="Rectangle 207"/>
          <p:cNvSpPr>
            <a:spLocks noChangeAspect="1"/>
          </p:cNvSpPr>
          <p:nvPr/>
        </p:nvSpPr>
        <p:spPr>
          <a:xfrm>
            <a:off x="5271339" y="5545002"/>
            <a:ext cx="1615381" cy="830997"/>
          </a:xfrm>
          <a:prstGeom prst="rect">
            <a:avLst/>
          </a:prstGeom>
        </p:spPr>
        <p:txBody>
          <a:bodyPr wrap="square">
            <a:spAutoFit/>
          </a:bodyPr>
          <a:lstStyle/>
          <a:p>
            <a:pPr algn="ctr"/>
            <a:r>
              <a:rPr lang="cs-CZ" sz="1600" b="1" dirty="0" smtClean="0">
                <a:solidFill>
                  <a:srgbClr val="FFFFFF"/>
                </a:solidFill>
                <a:latin typeface="+mn-lt"/>
              </a:rPr>
              <a:t>Kontrola buněčného cyklu</a:t>
            </a:r>
            <a:endParaRPr lang="en-GB" sz="1600" dirty="0">
              <a:solidFill>
                <a:srgbClr val="FFFFFF"/>
              </a:solidFill>
              <a:latin typeface="+mn-lt"/>
            </a:endParaRPr>
          </a:p>
        </p:txBody>
      </p:sp>
      <p:sp>
        <p:nvSpPr>
          <p:cNvPr id="209" name="Rectangle 208"/>
          <p:cNvSpPr>
            <a:spLocks noChangeAspect="1"/>
          </p:cNvSpPr>
          <p:nvPr/>
        </p:nvSpPr>
        <p:spPr>
          <a:xfrm>
            <a:off x="6782227" y="5895371"/>
            <a:ext cx="1300356" cy="338554"/>
          </a:xfrm>
          <a:prstGeom prst="rect">
            <a:avLst/>
          </a:prstGeom>
        </p:spPr>
        <p:txBody>
          <a:bodyPr wrap="none">
            <a:spAutoFit/>
          </a:bodyPr>
          <a:lstStyle/>
          <a:p>
            <a:r>
              <a:rPr lang="cs-CZ" sz="1600" b="1" dirty="0" smtClean="0">
                <a:solidFill>
                  <a:srgbClr val="FFFFFF"/>
                </a:solidFill>
                <a:latin typeface="+mn-lt"/>
                <a:sym typeface="Wingdings"/>
              </a:rPr>
              <a:t></a:t>
            </a:r>
            <a:r>
              <a:rPr lang="cs-CZ" sz="1600" b="1" dirty="0" smtClean="0">
                <a:solidFill>
                  <a:srgbClr val="FFFFFF"/>
                </a:solidFill>
                <a:latin typeface="+mn-lt"/>
              </a:rPr>
              <a:t>Apoptóza</a:t>
            </a:r>
            <a:endParaRPr lang="cs-CZ" sz="1600" dirty="0">
              <a:solidFill>
                <a:srgbClr val="FFFFFF"/>
              </a:solidFill>
              <a:latin typeface="+mn-lt"/>
            </a:endParaRPr>
          </a:p>
        </p:txBody>
      </p:sp>
      <p:sp>
        <p:nvSpPr>
          <p:cNvPr id="210" name="Rectangle 209"/>
          <p:cNvSpPr>
            <a:spLocks noChangeAspect="1"/>
          </p:cNvSpPr>
          <p:nvPr/>
        </p:nvSpPr>
        <p:spPr>
          <a:xfrm>
            <a:off x="6782226" y="5525616"/>
            <a:ext cx="984565" cy="338554"/>
          </a:xfrm>
          <a:prstGeom prst="rect">
            <a:avLst/>
          </a:prstGeom>
        </p:spPr>
        <p:txBody>
          <a:bodyPr wrap="none">
            <a:spAutoFit/>
          </a:bodyPr>
          <a:lstStyle/>
          <a:p>
            <a:r>
              <a:rPr lang="en-GB" sz="1600" b="1" dirty="0" smtClean="0">
                <a:solidFill>
                  <a:srgbClr val="FFFFFF"/>
                </a:solidFill>
                <a:latin typeface="+mn-lt"/>
                <a:sym typeface="Wingdings"/>
              </a:rPr>
              <a:t></a:t>
            </a:r>
            <a:r>
              <a:rPr lang="cs-CZ" sz="1600" b="1" dirty="0" smtClean="0">
                <a:solidFill>
                  <a:srgbClr val="FFFFFF"/>
                </a:solidFill>
                <a:latin typeface="+mn-lt"/>
                <a:sym typeface="Wingdings"/>
              </a:rPr>
              <a:t>Přežití</a:t>
            </a:r>
            <a:endParaRPr lang="en-GB" sz="1600" dirty="0">
              <a:solidFill>
                <a:srgbClr val="FFFFFF"/>
              </a:solidFill>
              <a:latin typeface="+mn-lt"/>
            </a:endParaRPr>
          </a:p>
        </p:txBody>
      </p:sp>
      <p:sp>
        <p:nvSpPr>
          <p:cNvPr id="211" name="Arc 210"/>
          <p:cNvSpPr>
            <a:spLocks noChangeAspect="1"/>
          </p:cNvSpPr>
          <p:nvPr/>
        </p:nvSpPr>
        <p:spPr>
          <a:xfrm flipH="1">
            <a:off x="2375108" y="4352431"/>
            <a:ext cx="2779148" cy="1688220"/>
          </a:xfrm>
          <a:prstGeom prst="arc">
            <a:avLst>
              <a:gd name="adj1" fmla="val 1812502"/>
              <a:gd name="adj2" fmla="val 3631209"/>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n>
                <a:solidFill>
                  <a:srgbClr val="FFFFFF"/>
                </a:solidFill>
              </a:ln>
              <a:solidFill>
                <a:srgbClr val="FFFFFF"/>
              </a:solidFill>
            </a:endParaRPr>
          </a:p>
        </p:txBody>
      </p:sp>
      <p:sp>
        <p:nvSpPr>
          <p:cNvPr id="212" name="Arc 211"/>
          <p:cNvSpPr>
            <a:spLocks noChangeAspect="1"/>
          </p:cNvSpPr>
          <p:nvPr/>
        </p:nvSpPr>
        <p:spPr>
          <a:xfrm>
            <a:off x="981971" y="4732302"/>
            <a:ext cx="4627262" cy="1383668"/>
          </a:xfrm>
          <a:prstGeom prst="arc">
            <a:avLst>
              <a:gd name="adj1" fmla="val 430606"/>
              <a:gd name="adj2" fmla="val 134525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n>
                <a:solidFill>
                  <a:srgbClr val="FFFFFF"/>
                </a:solidFill>
              </a:ln>
              <a:solidFill>
                <a:srgbClr val="FFFFFF"/>
              </a:solidFill>
            </a:endParaRPr>
          </a:p>
        </p:txBody>
      </p:sp>
      <p:sp>
        <p:nvSpPr>
          <p:cNvPr id="213" name="Arc 63"/>
          <p:cNvSpPr>
            <a:spLocks noChangeAspect="1"/>
          </p:cNvSpPr>
          <p:nvPr/>
        </p:nvSpPr>
        <p:spPr>
          <a:xfrm>
            <a:off x="6218282" y="5115724"/>
            <a:ext cx="1081859" cy="699172"/>
          </a:xfrm>
          <a:custGeom>
            <a:avLst/>
            <a:gdLst>
              <a:gd name="connsiteX0" fmla="*/ 1877898 w 1909276"/>
              <a:gd name="connsiteY0" fmla="*/ 581376 h 1559232"/>
              <a:gd name="connsiteX1" fmla="*/ 1845366 w 1909276"/>
              <a:gd name="connsiteY1" fmla="*/ 1060074 h 1559232"/>
              <a:gd name="connsiteX2" fmla="*/ 954638 w 1909276"/>
              <a:gd name="connsiteY2" fmla="*/ 779616 h 1559232"/>
              <a:gd name="connsiteX3" fmla="*/ 1877898 w 1909276"/>
              <a:gd name="connsiteY3" fmla="*/ 581376 h 1559232"/>
              <a:gd name="connsiteX0" fmla="*/ 1877898 w 1909276"/>
              <a:gd name="connsiteY0" fmla="*/ 581376 h 1559232"/>
              <a:gd name="connsiteX1" fmla="*/ 1845366 w 1909276"/>
              <a:gd name="connsiteY1" fmla="*/ 1060074 h 1559232"/>
              <a:gd name="connsiteX0" fmla="*/ 1050481 w 1081859"/>
              <a:gd name="connsiteY0" fmla="*/ 0 h 699172"/>
              <a:gd name="connsiteX1" fmla="*/ 1017949 w 1081859"/>
              <a:gd name="connsiteY1" fmla="*/ 478698 h 699172"/>
              <a:gd name="connsiteX2" fmla="*/ 0 w 1081859"/>
              <a:gd name="connsiteY2" fmla="*/ 699172 h 699172"/>
              <a:gd name="connsiteX3" fmla="*/ 1050481 w 1081859"/>
              <a:gd name="connsiteY3" fmla="*/ 0 h 699172"/>
              <a:gd name="connsiteX0" fmla="*/ 1050481 w 1081859"/>
              <a:gd name="connsiteY0" fmla="*/ 0 h 699172"/>
              <a:gd name="connsiteX1" fmla="*/ 1017949 w 1081859"/>
              <a:gd name="connsiteY1" fmla="*/ 478698 h 699172"/>
              <a:gd name="connsiteX0" fmla="*/ 1065475 w 1096853"/>
              <a:gd name="connsiteY0" fmla="*/ 0 h 699172"/>
              <a:gd name="connsiteX1" fmla="*/ 1032943 w 1096853"/>
              <a:gd name="connsiteY1" fmla="*/ 478698 h 699172"/>
              <a:gd name="connsiteX2" fmla="*/ 14994 w 1096853"/>
              <a:gd name="connsiteY2" fmla="*/ 699172 h 699172"/>
              <a:gd name="connsiteX3" fmla="*/ 1065475 w 1096853"/>
              <a:gd name="connsiteY3" fmla="*/ 0 h 699172"/>
              <a:gd name="connsiteX0" fmla="*/ 0 w 1096853"/>
              <a:gd name="connsiteY0" fmla="*/ 95416 h 699172"/>
              <a:gd name="connsiteX1" fmla="*/ 1032943 w 1096853"/>
              <a:gd name="connsiteY1" fmla="*/ 478698 h 699172"/>
              <a:gd name="connsiteX0" fmla="*/ 1050481 w 1081859"/>
              <a:gd name="connsiteY0" fmla="*/ 0 h 699172"/>
              <a:gd name="connsiteX1" fmla="*/ 1017949 w 1081859"/>
              <a:gd name="connsiteY1" fmla="*/ 478698 h 699172"/>
              <a:gd name="connsiteX2" fmla="*/ 0 w 1081859"/>
              <a:gd name="connsiteY2" fmla="*/ 699172 h 699172"/>
              <a:gd name="connsiteX3" fmla="*/ 1050481 w 1081859"/>
              <a:gd name="connsiteY3" fmla="*/ 0 h 699172"/>
              <a:gd name="connsiteX0" fmla="*/ 96325 w 1081859"/>
              <a:gd name="connsiteY0" fmla="*/ 246491 h 699172"/>
              <a:gd name="connsiteX1" fmla="*/ 1017949 w 1081859"/>
              <a:gd name="connsiteY1" fmla="*/ 478698 h 699172"/>
            </a:gdLst>
            <a:ahLst/>
            <a:cxnLst>
              <a:cxn ang="0">
                <a:pos x="connsiteX0" y="connsiteY0"/>
              </a:cxn>
              <a:cxn ang="0">
                <a:pos x="connsiteX1" y="connsiteY1"/>
              </a:cxn>
            </a:cxnLst>
            <a:rect l="l" t="t" r="r" b="b"/>
            <a:pathLst>
              <a:path w="1081859" h="699172" stroke="0" extrusionOk="0">
                <a:moveTo>
                  <a:pt x="1050481" y="0"/>
                </a:moveTo>
                <a:cubicBezTo>
                  <a:pt x="1101476" y="158395"/>
                  <a:pt x="1090093" y="325884"/>
                  <a:pt x="1017949" y="478698"/>
                </a:cubicBezTo>
                <a:lnTo>
                  <a:pt x="0" y="699172"/>
                </a:lnTo>
                <a:cubicBezTo>
                  <a:pt x="307753" y="633092"/>
                  <a:pt x="742728" y="66080"/>
                  <a:pt x="1050481" y="0"/>
                </a:cubicBezTo>
                <a:close/>
              </a:path>
              <a:path w="1081859" h="699172" fill="none">
                <a:moveTo>
                  <a:pt x="96325" y="246491"/>
                </a:moveTo>
                <a:cubicBezTo>
                  <a:pt x="147320" y="404886"/>
                  <a:pt x="1090093" y="325884"/>
                  <a:pt x="1017949" y="478698"/>
                </a:cubicBezTo>
              </a:path>
            </a:pathLst>
          </a:cu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n>
                <a:solidFill>
                  <a:srgbClr val="FFFFFF"/>
                </a:solidFill>
              </a:ln>
              <a:solidFill>
                <a:srgbClr val="FFFFFF"/>
              </a:solidFill>
            </a:endParaRPr>
          </a:p>
        </p:txBody>
      </p:sp>
      <p:sp>
        <p:nvSpPr>
          <p:cNvPr id="214" name="Rectangle 14"/>
          <p:cNvSpPr>
            <a:spLocks noChangeArrowheads="1"/>
          </p:cNvSpPr>
          <p:nvPr/>
        </p:nvSpPr>
        <p:spPr bwMode="auto">
          <a:xfrm flipH="1">
            <a:off x="2905799" y="2032019"/>
            <a:ext cx="797311" cy="371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spAutoFit/>
          </a:bodyPr>
          <a:lstStyle/>
          <a:p>
            <a:pPr algn="ctr"/>
            <a:r>
              <a:rPr lang="en-US" sz="1800" b="1" dirty="0" smtClean="0">
                <a:solidFill>
                  <a:srgbClr val="FFFFFF"/>
                </a:solidFill>
                <a:latin typeface="+mn-lt"/>
                <a:ea typeface="MS PGothic" pitchFamily="34" charset="-128"/>
                <a:cs typeface="Arial" charset="0"/>
              </a:rPr>
              <a:t>HER3</a:t>
            </a:r>
            <a:endParaRPr lang="en-US" sz="1800" dirty="0">
              <a:solidFill>
                <a:srgbClr val="FFFFFF"/>
              </a:solidFill>
              <a:latin typeface="+mn-lt"/>
              <a:ea typeface="MS PGothic" pitchFamily="34" charset="-128"/>
              <a:cs typeface="Arial" charset="0"/>
            </a:endParaRPr>
          </a:p>
        </p:txBody>
      </p:sp>
      <p:sp>
        <p:nvSpPr>
          <p:cNvPr id="215" name="Rectangle 670"/>
          <p:cNvSpPr txBox="1">
            <a:spLocks noChangeArrowheads="1"/>
          </p:cNvSpPr>
          <p:nvPr/>
        </p:nvSpPr>
        <p:spPr bwMode="auto">
          <a:xfrm>
            <a:off x="386535" y="1832160"/>
            <a:ext cx="2267643" cy="849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285750" indent="-285750" algn="l" rtl="0" eaLnBrk="0" fontAlgn="base" hangingPunct="0">
              <a:spcBef>
                <a:spcPct val="15000"/>
              </a:spcBef>
              <a:spcAft>
                <a:spcPct val="15000"/>
              </a:spcAft>
              <a:buSzPct val="100000"/>
              <a:buChar char="•"/>
              <a:defRPr sz="2000">
                <a:solidFill>
                  <a:schemeClr val="tx1"/>
                </a:solidFill>
                <a:latin typeface="+mn-lt"/>
                <a:ea typeface="+mn-ea"/>
                <a:cs typeface="+mn-cs"/>
              </a:defRPr>
            </a:lvl1pPr>
            <a:lvl2pPr marL="763588" indent="-287338" algn="l" rtl="0" eaLnBrk="0" fontAlgn="base" hangingPunct="0">
              <a:spcBef>
                <a:spcPct val="15000"/>
              </a:spcBef>
              <a:spcAft>
                <a:spcPct val="15000"/>
              </a:spcAft>
              <a:buChar char="–"/>
              <a:defRPr sz="2000">
                <a:solidFill>
                  <a:schemeClr val="tx1"/>
                </a:solidFill>
                <a:latin typeface="+mn-lt"/>
              </a:defRPr>
            </a:lvl2pPr>
            <a:lvl3pPr marL="1241425" indent="-287338" algn="l" rtl="0" eaLnBrk="0" fontAlgn="base" hangingPunct="0">
              <a:spcBef>
                <a:spcPct val="15000"/>
              </a:spcBef>
              <a:spcAft>
                <a:spcPct val="15000"/>
              </a:spcAft>
              <a:buChar char="•"/>
              <a:defRPr sz="2000">
                <a:solidFill>
                  <a:schemeClr val="tx1"/>
                </a:solidFill>
                <a:latin typeface="+mn-lt"/>
              </a:defRPr>
            </a:lvl3pPr>
            <a:lvl4pPr marL="1719263" indent="-287338" algn="l" rtl="0" eaLnBrk="0" fontAlgn="base" hangingPunct="0">
              <a:spcBef>
                <a:spcPct val="15000"/>
              </a:spcBef>
              <a:spcAft>
                <a:spcPct val="15000"/>
              </a:spcAft>
              <a:buChar char="–"/>
              <a:defRPr sz="2000">
                <a:solidFill>
                  <a:schemeClr val="tx1"/>
                </a:solidFill>
                <a:latin typeface="+mn-lt"/>
              </a:defRPr>
            </a:lvl4pPr>
            <a:lvl5pPr marL="2195513" indent="-285750" algn="l" rtl="0" eaLnBrk="0" fontAlgn="base" hangingPunct="0">
              <a:spcBef>
                <a:spcPct val="15000"/>
              </a:spcBef>
              <a:spcAft>
                <a:spcPct val="15000"/>
              </a:spcAft>
              <a:buChar char="»"/>
              <a:defRPr sz="2000">
                <a:solidFill>
                  <a:schemeClr val="tx1"/>
                </a:solidFill>
                <a:latin typeface="+mn-lt"/>
              </a:defRPr>
            </a:lvl5pPr>
            <a:lvl6pPr marL="2652713" indent="-285750" algn="l" rtl="0" fontAlgn="base">
              <a:spcBef>
                <a:spcPct val="15000"/>
              </a:spcBef>
              <a:spcAft>
                <a:spcPct val="15000"/>
              </a:spcAft>
              <a:buChar char="»"/>
              <a:defRPr sz="2000">
                <a:solidFill>
                  <a:schemeClr val="tx1"/>
                </a:solidFill>
                <a:latin typeface="+mn-lt"/>
              </a:defRPr>
            </a:lvl6pPr>
            <a:lvl7pPr marL="3109913" indent="-285750" algn="l" rtl="0" fontAlgn="base">
              <a:spcBef>
                <a:spcPct val="15000"/>
              </a:spcBef>
              <a:spcAft>
                <a:spcPct val="15000"/>
              </a:spcAft>
              <a:buChar char="»"/>
              <a:defRPr sz="2000">
                <a:solidFill>
                  <a:schemeClr val="tx1"/>
                </a:solidFill>
                <a:latin typeface="+mn-lt"/>
              </a:defRPr>
            </a:lvl7pPr>
            <a:lvl8pPr marL="3567113" indent="-285750" algn="l" rtl="0" fontAlgn="base">
              <a:spcBef>
                <a:spcPct val="15000"/>
              </a:spcBef>
              <a:spcAft>
                <a:spcPct val="15000"/>
              </a:spcAft>
              <a:buChar char="»"/>
              <a:defRPr sz="2000">
                <a:solidFill>
                  <a:schemeClr val="tx1"/>
                </a:solidFill>
                <a:latin typeface="+mn-lt"/>
              </a:defRPr>
            </a:lvl8pPr>
            <a:lvl9pPr marL="4024313" indent="-285750" algn="l" rtl="0" fontAlgn="base">
              <a:spcBef>
                <a:spcPct val="15000"/>
              </a:spcBef>
              <a:spcAft>
                <a:spcPct val="15000"/>
              </a:spcAft>
              <a:buChar char="»"/>
              <a:defRPr sz="2000">
                <a:solidFill>
                  <a:schemeClr val="tx1"/>
                </a:solidFill>
                <a:latin typeface="+mn-lt"/>
              </a:defRPr>
            </a:lvl9pPr>
          </a:lstStyle>
          <a:p>
            <a:pPr marL="0" indent="0" eaLnBrk="1" hangingPunct="1">
              <a:buFontTx/>
              <a:buNone/>
              <a:defRPr/>
            </a:pPr>
            <a:r>
              <a:rPr lang="cs-CZ" sz="1400" dirty="0" smtClean="0">
                <a:solidFill>
                  <a:srgbClr val="FFFFFF"/>
                </a:solidFill>
                <a:cs typeface="Arial" charset="0"/>
              </a:rPr>
              <a:t>Dimerizace receptoru vede k aktivaci drah PI3K/Akt a Ras/MEK/MAPK, s expresí genů, které podporují proliferaci, přežití a migraci a antagonizují apoptózu</a:t>
            </a:r>
          </a:p>
        </p:txBody>
      </p:sp>
      <p:sp>
        <p:nvSpPr>
          <p:cNvPr id="3" name="Obdélník 2"/>
          <p:cNvSpPr/>
          <p:nvPr/>
        </p:nvSpPr>
        <p:spPr>
          <a:xfrm>
            <a:off x="495763" y="6375999"/>
            <a:ext cx="8568952" cy="338554"/>
          </a:xfrm>
          <a:prstGeom prst="rect">
            <a:avLst/>
          </a:prstGeom>
        </p:spPr>
        <p:txBody>
          <a:bodyPr wrap="square">
            <a:spAutoFit/>
          </a:bodyPr>
          <a:lstStyle/>
          <a:p>
            <a:pPr>
              <a:lnSpc>
                <a:spcPct val="80000"/>
              </a:lnSpc>
            </a:pPr>
            <a:r>
              <a:rPr lang="en-GB" altLang="ja-JP" sz="1000" noProof="1" smtClean="0">
                <a:latin typeface="Arial" charset="0"/>
                <a:cs typeface="Arial" charset="0"/>
              </a:rPr>
              <a:t>Yarden Y &amp; Sliwkowski M. Untangling the ErbB signaling network. </a:t>
            </a:r>
            <a:r>
              <a:rPr lang="sv-SE" altLang="ja-JP" sz="1000" i="1" noProof="1" smtClean="0">
                <a:latin typeface="Arial" charset="0"/>
                <a:cs typeface="Arial" charset="0"/>
              </a:rPr>
              <a:t>Nat Rev Mol Cell Biol </a:t>
            </a:r>
            <a:r>
              <a:rPr lang="sv-SE" altLang="ja-JP" sz="1000" noProof="1" smtClean="0">
                <a:latin typeface="Arial" charset="0"/>
                <a:cs typeface="Arial" charset="0"/>
              </a:rPr>
              <a:t>2001; </a:t>
            </a:r>
            <a:r>
              <a:rPr lang="sv-SE" altLang="ja-JP" sz="1000" b="1" noProof="1" smtClean="0">
                <a:latin typeface="Arial" charset="0"/>
                <a:cs typeface="Arial" charset="0"/>
              </a:rPr>
              <a:t>2</a:t>
            </a:r>
            <a:r>
              <a:rPr lang="sv-SE" altLang="ja-JP" sz="1000" noProof="1" smtClean="0">
                <a:latin typeface="Arial" charset="0"/>
                <a:cs typeface="Arial" charset="0"/>
              </a:rPr>
              <a:t>:127–137.</a:t>
            </a:r>
            <a:endParaRPr lang="en-GB" sz="1000" noProof="1" smtClean="0">
              <a:latin typeface="Arial" charset="0"/>
              <a:cs typeface="Arial" charset="0"/>
            </a:endParaRPr>
          </a:p>
          <a:p>
            <a:pPr>
              <a:lnSpc>
                <a:spcPct val="80000"/>
              </a:lnSpc>
            </a:pPr>
            <a:r>
              <a:rPr lang="en-GB" sz="1000" noProof="1" smtClean="0">
                <a:latin typeface="Arial" charset="0"/>
                <a:cs typeface="Arial" charset="0"/>
              </a:rPr>
              <a:t>Baselga J &amp; Swain SM. Novel anticancer targets: revisiting HER2 and discovering HER3. </a:t>
            </a:r>
            <a:r>
              <a:rPr lang="en-GB" sz="1000" i="1" noProof="1" smtClean="0">
                <a:latin typeface="Arial" charset="0"/>
                <a:cs typeface="Arial" charset="0"/>
              </a:rPr>
              <a:t>Nat Rev Cancer </a:t>
            </a:r>
            <a:r>
              <a:rPr lang="en-GB" sz="1000" noProof="1" smtClean="0">
                <a:latin typeface="Arial" charset="0"/>
                <a:cs typeface="Arial" charset="0"/>
              </a:rPr>
              <a:t>2009; </a:t>
            </a:r>
            <a:r>
              <a:rPr lang="en-GB" sz="1000" b="1" noProof="1" smtClean="0">
                <a:latin typeface="Arial" charset="0"/>
                <a:cs typeface="Arial" charset="0"/>
              </a:rPr>
              <a:t>9</a:t>
            </a:r>
            <a:r>
              <a:rPr lang="en-GB" sz="1000" noProof="1" smtClean="0">
                <a:latin typeface="Arial" charset="0"/>
                <a:cs typeface="Arial" charset="0"/>
              </a:rPr>
              <a:t>:463–475.</a:t>
            </a:r>
            <a:endParaRPr lang="en-GB" sz="1000" noProof="1">
              <a:latin typeface="Arial" charset="0"/>
              <a:cs typeface="Arial" charset="0"/>
            </a:endParaRPr>
          </a:p>
        </p:txBody>
      </p:sp>
    </p:spTree>
    <p:custDataLst>
      <p:tags r:id="rId1"/>
    </p:custDataLst>
    <p:extLst>
      <p:ext uri="{BB962C8B-B14F-4D97-AF65-F5344CB8AC3E}">
        <p14:creationId xmlns:p14="http://schemas.microsoft.com/office/powerpoint/2010/main" xmlns="" val="31691457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1.94444E-6 -4.81481E-6 L -0.18785 0.00047 " pathEditMode="relative" rAng="0" ptsTypes="AA">
                                      <p:cBhvr>
                                        <p:cTn id="6" dur="2000" fill="hold"/>
                                        <p:tgtEl>
                                          <p:spTgt spid="169"/>
                                        </p:tgtEl>
                                        <p:attrNameLst>
                                          <p:attrName>ppt_x</p:attrName>
                                          <p:attrName>ppt_y</p:attrName>
                                        </p:attrNameLst>
                                      </p:cBhvr>
                                      <p:rCtr x="-9392" y="23"/>
                                    </p:animMotion>
                                  </p:childTnLst>
                                </p:cTn>
                              </p:par>
                              <p:par>
                                <p:cTn id="7" presetID="35" presetClass="path" presetSubtype="0" accel="50000" decel="50000" fill="hold" nodeType="withEffect">
                                  <p:stCondLst>
                                    <p:cond delay="0"/>
                                  </p:stCondLst>
                                  <p:childTnLst>
                                    <p:animMotion origin="layout" path="M -2.5E-6 4.81481E-6 L -0.18958 4.81481E-6 " pathEditMode="relative" rAng="0" ptsTypes="AA">
                                      <p:cBhvr>
                                        <p:cTn id="8" dur="2000" fill="hold"/>
                                        <p:tgtEl>
                                          <p:spTgt spid="170"/>
                                        </p:tgtEl>
                                        <p:attrNameLst>
                                          <p:attrName>ppt_x</p:attrName>
                                          <p:attrName>ppt_y</p:attrName>
                                        </p:attrNameLst>
                                      </p:cBhvr>
                                      <p:rCtr x="-9479" y="0"/>
                                    </p:animMotion>
                                  </p:childTnLst>
                                </p:cTn>
                              </p:par>
                              <p:par>
                                <p:cTn id="9" presetID="42" presetClass="path" presetSubtype="0" accel="50000" decel="50000" fill="hold" grpId="0" nodeType="withEffect">
                                  <p:stCondLst>
                                    <p:cond delay="0"/>
                                  </p:stCondLst>
                                  <p:childTnLst>
                                    <p:animMotion origin="layout" path="M 5.55556E-7 3.7037E-7 L -0.18142 -0.00255 " pathEditMode="relative" rAng="0" ptsTypes="AA">
                                      <p:cBhvr>
                                        <p:cTn id="10" dur="2000" fill="hold"/>
                                        <p:tgtEl>
                                          <p:spTgt spid="175"/>
                                        </p:tgtEl>
                                        <p:attrNameLst>
                                          <p:attrName>ppt_x</p:attrName>
                                          <p:attrName>ppt_y</p:attrName>
                                        </p:attrNameLst>
                                      </p:cBhvr>
                                      <p:rCtr x="-9080" y="-139"/>
                                    </p:animMotion>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73"/>
                                        </p:tgtEl>
                                        <p:attrNameLst>
                                          <p:attrName>style.visibility</p:attrName>
                                        </p:attrNameLst>
                                      </p:cBhvr>
                                      <p:to>
                                        <p:strVal val="visible"/>
                                      </p:to>
                                    </p:set>
                                    <p:animEffect transition="in" filter="fade">
                                      <p:cBhvr>
                                        <p:cTn id="14" dur="500"/>
                                        <p:tgtEl>
                                          <p:spTgt spid="173"/>
                                        </p:tgtEl>
                                      </p:cBhvr>
                                    </p:animEffect>
                                  </p:childTnLst>
                                </p:cTn>
                              </p:par>
                              <p:par>
                                <p:cTn id="15" presetID="10" presetClass="entr" presetSubtype="0" fill="hold" nodeType="withEffect">
                                  <p:stCondLst>
                                    <p:cond delay="0"/>
                                  </p:stCondLst>
                                  <p:childTnLst>
                                    <p:set>
                                      <p:cBhvr>
                                        <p:cTn id="16" dur="1" fill="hold">
                                          <p:stCondLst>
                                            <p:cond delay="0"/>
                                          </p:stCondLst>
                                        </p:cTn>
                                        <p:tgtEl>
                                          <p:spTgt spid="171"/>
                                        </p:tgtEl>
                                        <p:attrNameLst>
                                          <p:attrName>style.visibility</p:attrName>
                                        </p:attrNameLst>
                                      </p:cBhvr>
                                      <p:to>
                                        <p:strVal val="visible"/>
                                      </p:to>
                                    </p:set>
                                    <p:animEffect transition="in" filter="fade">
                                      <p:cBhvr>
                                        <p:cTn id="17" dur="500"/>
                                        <p:tgtEl>
                                          <p:spTgt spid="171"/>
                                        </p:tgtEl>
                                      </p:cBhvr>
                                    </p:animEffect>
                                  </p:childTnLst>
                                </p:cTn>
                              </p:par>
                            </p:childTnLst>
                          </p:cTn>
                        </p:par>
                        <p:par>
                          <p:cTn id="18" fill="hold">
                            <p:stCondLst>
                              <p:cond delay="2500"/>
                            </p:stCondLst>
                            <p:childTnLst>
                              <p:par>
                                <p:cTn id="19" presetID="10" presetClass="exit" presetSubtype="0" fill="hold" nodeType="afterEffect">
                                  <p:stCondLst>
                                    <p:cond delay="0"/>
                                  </p:stCondLst>
                                  <p:childTnLst>
                                    <p:animEffect transition="out" filter="fade">
                                      <p:cBhvr>
                                        <p:cTn id="20" dur="500"/>
                                        <p:tgtEl>
                                          <p:spTgt spid="172"/>
                                        </p:tgtEl>
                                      </p:cBhvr>
                                    </p:animEffect>
                                    <p:set>
                                      <p:cBhvr>
                                        <p:cTn id="21" dur="1" fill="hold">
                                          <p:stCondLst>
                                            <p:cond delay="499"/>
                                          </p:stCondLst>
                                        </p:cTn>
                                        <p:tgtEl>
                                          <p:spTgt spid="172"/>
                                        </p:tgtEl>
                                        <p:attrNameLst>
                                          <p:attrName>style.visibility</p:attrName>
                                        </p:attrNameLst>
                                      </p:cBhvr>
                                      <p:to>
                                        <p:strVal val="hidden"/>
                                      </p:to>
                                    </p:set>
                                  </p:childTnLst>
                                </p:cTn>
                              </p:par>
                            </p:childTnLst>
                          </p:cTn>
                        </p:par>
                        <p:par>
                          <p:cTn id="22" fill="hold">
                            <p:stCondLst>
                              <p:cond delay="3000"/>
                            </p:stCondLst>
                            <p:childTnLst>
                              <p:par>
                                <p:cTn id="23" presetID="10" presetClass="exit" presetSubtype="0" fill="hold" nodeType="afterEffect">
                                  <p:stCondLst>
                                    <p:cond delay="0"/>
                                  </p:stCondLst>
                                  <p:childTnLst>
                                    <p:animEffect transition="out" filter="fade">
                                      <p:cBhvr>
                                        <p:cTn id="24" dur="500"/>
                                        <p:tgtEl>
                                          <p:spTgt spid="170"/>
                                        </p:tgtEl>
                                      </p:cBhvr>
                                    </p:animEffect>
                                    <p:set>
                                      <p:cBhvr>
                                        <p:cTn id="25" dur="1" fill="hold">
                                          <p:stCondLst>
                                            <p:cond delay="499"/>
                                          </p:stCondLst>
                                        </p:cTn>
                                        <p:tgtEl>
                                          <p:spTgt spid="170"/>
                                        </p:tgtEl>
                                        <p:attrNameLst>
                                          <p:attrName>style.visibility</p:attrName>
                                        </p:attrNameLst>
                                      </p:cBhvr>
                                      <p:to>
                                        <p:strVal val="hidden"/>
                                      </p:to>
                                    </p:set>
                                  </p:childTnLst>
                                </p:cTn>
                              </p:par>
                            </p:childTnLst>
                          </p:cTn>
                        </p:par>
                        <p:par>
                          <p:cTn id="26" fill="hold">
                            <p:stCondLst>
                              <p:cond delay="3500"/>
                            </p:stCondLst>
                            <p:childTnLst>
                              <p:par>
                                <p:cTn id="27" presetID="35" presetClass="path" presetSubtype="0" accel="50000" decel="50000" fill="hold" nodeType="afterEffect">
                                  <p:stCondLst>
                                    <p:cond delay="0"/>
                                  </p:stCondLst>
                                  <p:childTnLst>
                                    <p:animMotion origin="layout" path="M 4.16667E-6 -3.7037E-7 L 0.06493 -0.01875 " pathEditMode="relative" rAng="0" ptsTypes="AA">
                                      <p:cBhvr>
                                        <p:cTn id="28" dur="2000" fill="hold"/>
                                        <p:tgtEl>
                                          <p:spTgt spid="173"/>
                                        </p:tgtEl>
                                        <p:attrNameLst>
                                          <p:attrName>ppt_x</p:attrName>
                                          <p:attrName>ppt_y</p:attrName>
                                        </p:attrNameLst>
                                      </p:cBhvr>
                                      <p:rCtr x="3247" y="-949"/>
                                    </p:animMotion>
                                  </p:childTnLst>
                                </p:cTn>
                              </p:par>
                              <p:par>
                                <p:cTn id="29" presetID="35" presetClass="path" presetSubtype="0" accel="50000" decel="50000" fill="hold" nodeType="withEffect">
                                  <p:stCondLst>
                                    <p:cond delay="0"/>
                                  </p:stCondLst>
                                  <p:childTnLst>
                                    <p:animMotion origin="layout" path="M -4.44444E-6 -7.40741E-7 L -0.0368 -0.01921 " pathEditMode="relative" rAng="0" ptsTypes="AA">
                                      <p:cBhvr>
                                        <p:cTn id="30" dur="2000" fill="hold"/>
                                        <p:tgtEl>
                                          <p:spTgt spid="171"/>
                                        </p:tgtEl>
                                        <p:attrNameLst>
                                          <p:attrName>ppt_x</p:attrName>
                                          <p:attrName>ppt_y</p:attrName>
                                        </p:attrNameLst>
                                      </p:cBhvr>
                                      <p:rCtr x="-1840" y="-972"/>
                                    </p:animMotion>
                                  </p:childTnLst>
                                </p:cTn>
                              </p:par>
                              <p:par>
                                <p:cTn id="31" presetID="8" presetClass="emph" presetSubtype="0" fill="hold" nodeType="withEffect">
                                  <p:stCondLst>
                                    <p:cond delay="1000"/>
                                  </p:stCondLst>
                                  <p:childTnLst>
                                    <p:animRot by="-2700000">
                                      <p:cBhvr>
                                        <p:cTn id="32" dur="2000" fill="hold"/>
                                        <p:tgtEl>
                                          <p:spTgt spid="173"/>
                                        </p:tgtEl>
                                        <p:attrNameLst>
                                          <p:attrName>r</p:attrName>
                                        </p:attrNameLst>
                                      </p:cBhvr>
                                    </p:animRot>
                                  </p:childTnLst>
                                </p:cTn>
                              </p:par>
                              <p:par>
                                <p:cTn id="33" presetID="8" presetClass="emph" presetSubtype="0" fill="hold" nodeType="withEffect">
                                  <p:stCondLst>
                                    <p:cond delay="1000"/>
                                  </p:stCondLst>
                                  <p:childTnLst>
                                    <p:animRot by="-2700000">
                                      <p:cBhvr>
                                        <p:cTn id="34" dur="2000" fill="hold"/>
                                        <p:tgtEl>
                                          <p:spTgt spid="171"/>
                                        </p:tgtEl>
                                        <p:attrNameLst>
                                          <p:attrName>r</p:attrName>
                                        </p:attrNameLst>
                                      </p:cBhvr>
                                    </p:animRot>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167"/>
                                        </p:tgtEl>
                                        <p:attrNameLst>
                                          <p:attrName>style.visibility</p:attrName>
                                        </p:attrNameLst>
                                      </p:cBhvr>
                                      <p:to>
                                        <p:strVal val="visible"/>
                                      </p:to>
                                    </p:set>
                                    <p:animEffect transition="in" filter="fade">
                                      <p:cBhvr>
                                        <p:cTn id="38" dur="1000"/>
                                        <p:tgtEl>
                                          <p:spTgt spid="167"/>
                                        </p:tgtEl>
                                      </p:cBhvr>
                                    </p:animEffect>
                                  </p:childTnLst>
                                </p:cTn>
                              </p:par>
                            </p:childTnLst>
                          </p:cTn>
                        </p:par>
                        <p:par>
                          <p:cTn id="39" fill="hold">
                            <p:stCondLst>
                              <p:cond delay="7500"/>
                            </p:stCondLst>
                            <p:childTnLst>
                              <p:par>
                                <p:cTn id="40" presetID="1" presetClass="entr" presetSubtype="0" fill="hold" grpId="0" nodeType="afterEffect">
                                  <p:stCondLst>
                                    <p:cond delay="0"/>
                                  </p:stCondLst>
                                  <p:childTnLst>
                                    <p:set>
                                      <p:cBhvr>
                                        <p:cTn id="41" dur="1" fill="hold">
                                          <p:stCondLst>
                                            <p:cond delay="0"/>
                                          </p:stCondLst>
                                        </p:cTn>
                                        <p:tgtEl>
                                          <p:spTgt spid="176"/>
                                        </p:tgtEl>
                                        <p:attrNameLst>
                                          <p:attrName>style.visibility</p:attrName>
                                        </p:attrNameLst>
                                      </p:cBhvr>
                                      <p:to>
                                        <p:strVal val="visible"/>
                                      </p:to>
                                    </p:set>
                                  </p:childTnLst>
                                </p:cTn>
                              </p:par>
                            </p:childTnLst>
                          </p:cTn>
                        </p:par>
                        <p:par>
                          <p:cTn id="42" fill="hold">
                            <p:stCondLst>
                              <p:cond delay="7500"/>
                            </p:stCondLst>
                            <p:childTnLst>
                              <p:par>
                                <p:cTn id="43" presetID="10"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2000"/>
                                        <p:tgtEl>
                                          <p:spTgt spid="14"/>
                                        </p:tgtEl>
                                      </p:cBhvr>
                                    </p:animEffect>
                                  </p:childTnLst>
                                </p:cTn>
                              </p:par>
                              <p:par>
                                <p:cTn id="46" presetID="10"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par>
                                <p:cTn id="55" presetID="10"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par>
                                <p:cTn id="58" presetID="10" presetClass="entr" presetSubtype="0" fill="hold"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500"/>
                                        <p:tgtEl>
                                          <p:spTgt spid="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13"/>
                                        </p:tgtEl>
                                        <p:attrNameLst>
                                          <p:attrName>style.visibility</p:attrName>
                                        </p:attrNameLst>
                                      </p:cBhvr>
                                      <p:to>
                                        <p:strVal val="visible"/>
                                      </p:to>
                                    </p:set>
                                    <p:animEffect transition="in" filter="fade">
                                      <p:cBhvr>
                                        <p:cTn id="63" dur="2000"/>
                                        <p:tgtEl>
                                          <p:spTgt spid="21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07"/>
                                        </p:tgtEl>
                                        <p:attrNameLst>
                                          <p:attrName>style.visibility</p:attrName>
                                        </p:attrNameLst>
                                      </p:cBhvr>
                                      <p:to>
                                        <p:strVal val="visible"/>
                                      </p:to>
                                    </p:set>
                                    <p:animEffect transition="in" filter="fade">
                                      <p:cBhvr>
                                        <p:cTn id="66" dur="2000"/>
                                        <p:tgtEl>
                                          <p:spTgt spid="20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08"/>
                                        </p:tgtEl>
                                        <p:attrNameLst>
                                          <p:attrName>style.visibility</p:attrName>
                                        </p:attrNameLst>
                                      </p:cBhvr>
                                      <p:to>
                                        <p:strVal val="visible"/>
                                      </p:to>
                                    </p:set>
                                    <p:animEffect transition="in" filter="fade">
                                      <p:cBhvr>
                                        <p:cTn id="69" dur="2000"/>
                                        <p:tgtEl>
                                          <p:spTgt spid="20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09"/>
                                        </p:tgtEl>
                                        <p:attrNameLst>
                                          <p:attrName>style.visibility</p:attrName>
                                        </p:attrNameLst>
                                      </p:cBhvr>
                                      <p:to>
                                        <p:strVal val="visible"/>
                                      </p:to>
                                    </p:set>
                                    <p:animEffect transition="in" filter="fade">
                                      <p:cBhvr>
                                        <p:cTn id="72" dur="2000"/>
                                        <p:tgtEl>
                                          <p:spTgt spid="20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0"/>
                                        </p:tgtEl>
                                        <p:attrNameLst>
                                          <p:attrName>style.visibility</p:attrName>
                                        </p:attrNameLst>
                                      </p:cBhvr>
                                      <p:to>
                                        <p:strVal val="visible"/>
                                      </p:to>
                                    </p:set>
                                    <p:animEffect transition="in" filter="fade">
                                      <p:cBhvr>
                                        <p:cTn id="75" dur="2000"/>
                                        <p:tgtEl>
                                          <p:spTgt spid="21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12"/>
                                        </p:tgtEl>
                                        <p:attrNameLst>
                                          <p:attrName>style.visibility</p:attrName>
                                        </p:attrNameLst>
                                      </p:cBhvr>
                                      <p:to>
                                        <p:strVal val="visible"/>
                                      </p:to>
                                    </p:set>
                                    <p:animEffect transition="in" filter="fade">
                                      <p:cBhvr>
                                        <p:cTn id="78" dur="2000"/>
                                        <p:tgtEl>
                                          <p:spTgt spid="21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11"/>
                                        </p:tgtEl>
                                        <p:attrNameLst>
                                          <p:attrName>style.visibility</p:attrName>
                                        </p:attrNameLst>
                                      </p:cBhvr>
                                      <p:to>
                                        <p:strVal val="visible"/>
                                      </p:to>
                                    </p:set>
                                    <p:animEffect transition="in" filter="fade">
                                      <p:cBhvr>
                                        <p:cTn id="81" dur="2000"/>
                                        <p:tgtEl>
                                          <p:spTgt spid="211"/>
                                        </p:tgtEl>
                                      </p:cBhvr>
                                    </p:animEffect>
                                  </p:childTnLst>
                                </p:cTn>
                              </p:par>
                              <p:par>
                                <p:cTn id="82" presetID="1" presetClass="entr" presetSubtype="0" fill="hold" grpId="0" nodeType="withEffect">
                                  <p:stCondLst>
                                    <p:cond delay="0"/>
                                  </p:stCondLst>
                                  <p:childTnLst>
                                    <p:set>
                                      <p:cBhvr>
                                        <p:cTn id="83" dur="1" fill="hold">
                                          <p:stCondLst>
                                            <p:cond delay="0"/>
                                          </p:stCondLst>
                                        </p:cTn>
                                        <p:tgtEl>
                                          <p:spTgt spid="2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6" grpId="0"/>
      <p:bldP spid="207" grpId="0"/>
      <p:bldP spid="208" grpId="0"/>
      <p:bldP spid="209" grpId="0"/>
      <p:bldP spid="210" grpId="0"/>
      <p:bldP spid="211" grpId="0" animBg="1"/>
      <p:bldP spid="212" grpId="0" animBg="1"/>
      <p:bldP spid="213" grpId="0" animBg="1"/>
      <p:bldP spid="21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5" name="Rectangle 724"/>
          <p:cNvSpPr>
            <a:spLocks noGrp="1" noChangeArrowheads="1"/>
          </p:cNvSpPr>
          <p:nvPr>
            <p:ph type="title"/>
          </p:nvPr>
        </p:nvSpPr>
        <p:spPr>
          <a:xfrm>
            <a:off x="152239" y="260648"/>
            <a:ext cx="8820472" cy="1006112"/>
          </a:xfrm>
        </p:spPr>
        <p:txBody>
          <a:bodyPr>
            <a:noAutofit/>
          </a:bodyPr>
          <a:lstStyle/>
          <a:p>
            <a:pPr algn="ctr"/>
            <a:r>
              <a:rPr lang="cs-CZ" sz="2400" dirty="0" smtClean="0">
                <a:latin typeface="+mn-lt"/>
              </a:rPr>
              <a:t>Pertuzumab a trastuzumab se vážou na různé domény HER2 a mají komplementární mechanismus účinku</a:t>
            </a:r>
          </a:p>
        </p:txBody>
      </p:sp>
      <p:sp>
        <p:nvSpPr>
          <p:cNvPr id="2" name="Text Placeholder 1"/>
          <p:cNvSpPr>
            <a:spLocks noGrp="1"/>
          </p:cNvSpPr>
          <p:nvPr>
            <p:ph type="body" sz="quarter" idx="11"/>
          </p:nvPr>
        </p:nvSpPr>
        <p:spPr>
          <a:xfrm>
            <a:off x="387427" y="6309320"/>
            <a:ext cx="8784468" cy="415498"/>
          </a:xfrm>
        </p:spPr>
        <p:txBody>
          <a:bodyPr>
            <a:normAutofit fontScale="40000" lnSpcReduction="20000"/>
          </a:bodyPr>
          <a:lstStyle/>
          <a:p>
            <a:pPr>
              <a:spcBef>
                <a:spcPct val="0"/>
              </a:spcBef>
              <a:spcAft>
                <a:spcPct val="0"/>
              </a:spcAft>
            </a:pPr>
            <a:r>
              <a:rPr lang="da-DK" dirty="0" smtClean="0">
                <a:solidFill>
                  <a:schemeClr val="tx1"/>
                </a:solidFill>
                <a:ea typeface="SimSun" pitchFamily="2" charset="-122"/>
                <a:cs typeface="Arial" charset="0"/>
              </a:rPr>
              <a:t>Franklin </a:t>
            </a:r>
            <a:r>
              <a:rPr lang="da-DK" dirty="0">
                <a:solidFill>
                  <a:schemeClr val="tx1"/>
                </a:solidFill>
                <a:ea typeface="SimSun" pitchFamily="2" charset="-122"/>
                <a:cs typeface="Arial" charset="0"/>
              </a:rPr>
              <a:t>MC, </a:t>
            </a:r>
            <a:r>
              <a:rPr lang="da-DK" i="1" dirty="0">
                <a:solidFill>
                  <a:schemeClr val="tx1"/>
                </a:solidFill>
                <a:ea typeface="SimSun" pitchFamily="2" charset="-122"/>
                <a:cs typeface="Arial" charset="0"/>
              </a:rPr>
              <a:t>et al. Cancer Cell </a:t>
            </a:r>
            <a:r>
              <a:rPr lang="da-DK" dirty="0">
                <a:solidFill>
                  <a:schemeClr val="tx1"/>
                </a:solidFill>
                <a:ea typeface="SimSun" pitchFamily="2" charset="-122"/>
                <a:cs typeface="Arial" charset="0"/>
              </a:rPr>
              <a:t>2004; </a:t>
            </a:r>
            <a:r>
              <a:rPr lang="da-DK" b="1" dirty="0">
                <a:solidFill>
                  <a:schemeClr val="tx1"/>
                </a:solidFill>
                <a:ea typeface="SimSun" pitchFamily="2" charset="-122"/>
                <a:cs typeface="Arial" charset="0"/>
              </a:rPr>
              <a:t>5</a:t>
            </a:r>
            <a:r>
              <a:rPr lang="da-DK" dirty="0">
                <a:solidFill>
                  <a:schemeClr val="tx1"/>
                </a:solidFill>
                <a:ea typeface="SimSun" pitchFamily="2" charset="-122"/>
                <a:cs typeface="Arial" charset="0"/>
              </a:rPr>
              <a:t>:317–328</a:t>
            </a:r>
            <a:r>
              <a:rPr lang="da-DK" dirty="0" smtClean="0">
                <a:solidFill>
                  <a:schemeClr val="tx1"/>
                </a:solidFill>
                <a:ea typeface="SimSun" pitchFamily="2" charset="-122"/>
                <a:cs typeface="Arial" charset="0"/>
              </a:rPr>
              <a:t>;  Junttila </a:t>
            </a:r>
            <a:r>
              <a:rPr lang="da-DK" dirty="0">
                <a:solidFill>
                  <a:schemeClr val="tx1"/>
                </a:solidFill>
                <a:ea typeface="SimSun" pitchFamily="2" charset="-122"/>
                <a:cs typeface="Arial" charset="0"/>
              </a:rPr>
              <a:t>TT, </a:t>
            </a:r>
            <a:r>
              <a:rPr lang="da-DK" i="1" dirty="0">
                <a:solidFill>
                  <a:schemeClr val="tx1"/>
                </a:solidFill>
                <a:ea typeface="SimSun" pitchFamily="2" charset="-122"/>
                <a:cs typeface="Arial" charset="0"/>
              </a:rPr>
              <a:t>et al. Cancer Cell </a:t>
            </a:r>
            <a:r>
              <a:rPr lang="da-DK" dirty="0" smtClean="0">
                <a:solidFill>
                  <a:schemeClr val="tx1"/>
                </a:solidFill>
                <a:ea typeface="SimSun" pitchFamily="2" charset="-122"/>
                <a:cs typeface="Arial" charset="0"/>
              </a:rPr>
              <a:t>2009; </a:t>
            </a:r>
            <a:r>
              <a:rPr lang="da-DK" b="1" dirty="0">
                <a:solidFill>
                  <a:schemeClr val="tx1"/>
                </a:solidFill>
                <a:ea typeface="SimSun" pitchFamily="2" charset="-122"/>
                <a:cs typeface="Arial" charset="0"/>
              </a:rPr>
              <a:t>15</a:t>
            </a:r>
            <a:r>
              <a:rPr lang="da-DK" dirty="0">
                <a:solidFill>
                  <a:schemeClr val="tx1"/>
                </a:solidFill>
                <a:ea typeface="SimSun" pitchFamily="2" charset="-122"/>
                <a:cs typeface="Arial" charset="0"/>
              </a:rPr>
              <a:t>:429–440; </a:t>
            </a:r>
          </a:p>
          <a:p>
            <a:pPr>
              <a:spcBef>
                <a:spcPct val="0"/>
              </a:spcBef>
              <a:spcAft>
                <a:spcPct val="0"/>
              </a:spcAft>
            </a:pPr>
            <a:r>
              <a:rPr lang="da-DK" dirty="0" smtClean="0">
                <a:solidFill>
                  <a:schemeClr val="tx1"/>
                </a:solidFill>
                <a:ea typeface="SimSun" pitchFamily="2" charset="-122"/>
                <a:cs typeface="Arial" charset="0"/>
              </a:rPr>
              <a:t>Nahta </a:t>
            </a:r>
            <a:r>
              <a:rPr lang="da-DK" dirty="0">
                <a:solidFill>
                  <a:schemeClr val="tx1"/>
                </a:solidFill>
                <a:ea typeface="SimSun" pitchFamily="2" charset="-122"/>
                <a:cs typeface="Arial" charset="0"/>
              </a:rPr>
              <a:t>R, </a:t>
            </a:r>
            <a:r>
              <a:rPr lang="da-DK" i="1" dirty="0">
                <a:solidFill>
                  <a:schemeClr val="tx1"/>
                </a:solidFill>
                <a:ea typeface="SimSun" pitchFamily="2" charset="-122"/>
                <a:cs typeface="Arial" charset="0"/>
              </a:rPr>
              <a:t>et al. Cancer Res </a:t>
            </a:r>
            <a:r>
              <a:rPr lang="da-DK" dirty="0">
                <a:solidFill>
                  <a:schemeClr val="tx1"/>
                </a:solidFill>
                <a:ea typeface="SimSun" pitchFamily="2" charset="-122"/>
                <a:cs typeface="Arial" charset="0"/>
              </a:rPr>
              <a:t>2004; </a:t>
            </a:r>
            <a:r>
              <a:rPr lang="da-DK" b="1" dirty="0">
                <a:solidFill>
                  <a:schemeClr val="tx1"/>
                </a:solidFill>
                <a:ea typeface="SimSun" pitchFamily="2" charset="-122"/>
                <a:cs typeface="Arial" charset="0"/>
              </a:rPr>
              <a:t>64</a:t>
            </a:r>
            <a:r>
              <a:rPr lang="da-DK" dirty="0">
                <a:solidFill>
                  <a:schemeClr val="tx1"/>
                </a:solidFill>
                <a:ea typeface="SimSun" pitchFamily="2" charset="-122"/>
                <a:cs typeface="Arial" charset="0"/>
              </a:rPr>
              <a:t>:2343–2346; </a:t>
            </a:r>
            <a:r>
              <a:rPr lang="da-DK" dirty="0" smtClean="0">
                <a:solidFill>
                  <a:schemeClr val="tx1"/>
                </a:solidFill>
                <a:ea typeface="SimSun" pitchFamily="2" charset="-122"/>
                <a:cs typeface="Arial" charset="0"/>
              </a:rPr>
              <a:t> </a:t>
            </a:r>
            <a:r>
              <a:rPr lang="da-DK" dirty="0">
                <a:solidFill>
                  <a:schemeClr val="tx1"/>
                </a:solidFill>
                <a:ea typeface="SimSun" pitchFamily="2" charset="-122"/>
                <a:cs typeface="Arial" charset="0"/>
              </a:rPr>
              <a:t>Scheuer W, </a:t>
            </a:r>
            <a:r>
              <a:rPr lang="da-DK" i="1" dirty="0">
                <a:solidFill>
                  <a:schemeClr val="tx1"/>
                </a:solidFill>
                <a:ea typeface="SimSun" pitchFamily="2" charset="-122"/>
                <a:cs typeface="Arial" charset="0"/>
              </a:rPr>
              <a:t>et al. Cancer Res </a:t>
            </a:r>
            <a:r>
              <a:rPr lang="da-DK" dirty="0">
                <a:solidFill>
                  <a:schemeClr val="tx1"/>
                </a:solidFill>
                <a:ea typeface="SimSun" pitchFamily="2" charset="-122"/>
                <a:cs typeface="Arial" charset="0"/>
              </a:rPr>
              <a:t>2009; </a:t>
            </a:r>
            <a:r>
              <a:rPr lang="da-DK" b="1" dirty="0">
                <a:solidFill>
                  <a:schemeClr val="tx1"/>
                </a:solidFill>
                <a:ea typeface="SimSun" pitchFamily="2" charset="-122"/>
                <a:cs typeface="Arial" charset="0"/>
              </a:rPr>
              <a:t>69</a:t>
            </a:r>
            <a:r>
              <a:rPr lang="da-DK" dirty="0">
                <a:solidFill>
                  <a:schemeClr val="tx1"/>
                </a:solidFill>
                <a:ea typeface="SimSun" pitchFamily="2" charset="-122"/>
                <a:cs typeface="Arial" charset="0"/>
              </a:rPr>
              <a:t>:9330–9336; </a:t>
            </a:r>
          </a:p>
          <a:p>
            <a:pPr>
              <a:spcBef>
                <a:spcPct val="0"/>
              </a:spcBef>
              <a:spcAft>
                <a:spcPct val="0"/>
              </a:spcAft>
            </a:pPr>
            <a:r>
              <a:rPr lang="fr-FR" dirty="0" smtClean="0">
                <a:solidFill>
                  <a:schemeClr val="tx1"/>
                </a:solidFill>
                <a:ea typeface="SimSun" pitchFamily="2" charset="-122"/>
                <a:cs typeface="Arial" charset="0"/>
              </a:rPr>
              <a:t> </a:t>
            </a:r>
            <a:r>
              <a:rPr lang="en-US" dirty="0">
                <a:solidFill>
                  <a:schemeClr val="tx1"/>
                </a:solidFill>
                <a:ea typeface="MS PGothic" pitchFamily="34" charset="-128"/>
                <a:cs typeface="Arial" charset="0"/>
              </a:rPr>
              <a:t>Fields C, </a:t>
            </a:r>
            <a:r>
              <a:rPr lang="en-US" i="1" dirty="0">
                <a:solidFill>
                  <a:schemeClr val="tx1"/>
                </a:solidFill>
                <a:ea typeface="MS PGothic" pitchFamily="34" charset="-128"/>
                <a:cs typeface="Arial" charset="0"/>
              </a:rPr>
              <a:t>et al</a:t>
            </a:r>
            <a:r>
              <a:rPr lang="en-US" dirty="0">
                <a:solidFill>
                  <a:schemeClr val="tx1"/>
                </a:solidFill>
                <a:ea typeface="MS PGothic" pitchFamily="34" charset="-128"/>
                <a:cs typeface="Arial" charset="0"/>
              </a:rPr>
              <a:t>. AACR 2010. Abstract 5607</a:t>
            </a:r>
            <a:r>
              <a:rPr lang="en-GB" dirty="0" smtClean="0">
                <a:solidFill>
                  <a:schemeClr val="tx1"/>
                </a:solidFill>
                <a:ea typeface="MS PGothic" pitchFamily="34" charset="-128"/>
                <a:cs typeface="Arial" charset="0"/>
              </a:rPr>
              <a:t>.</a:t>
            </a:r>
            <a:endParaRPr lang="en-GB" dirty="0">
              <a:solidFill>
                <a:schemeClr val="tx1"/>
              </a:solidFill>
            </a:endParaRPr>
          </a:p>
        </p:txBody>
      </p:sp>
      <p:sp>
        <p:nvSpPr>
          <p:cNvPr id="7" name="Content Placeholder 6"/>
          <p:cNvSpPr>
            <a:spLocks noGrp="1"/>
          </p:cNvSpPr>
          <p:nvPr>
            <p:ph sz="quarter" idx="13"/>
          </p:nvPr>
        </p:nvSpPr>
        <p:spPr>
          <a:xfrm>
            <a:off x="422275" y="5241853"/>
            <a:ext cx="8328026" cy="1427507"/>
          </a:xfrm>
          <a:prstGeom prst="rect">
            <a:avLst/>
          </a:prstGeom>
        </p:spPr>
        <p:txBody>
          <a:bodyPr/>
          <a:lstStyle/>
          <a:p>
            <a:pPr>
              <a:spcBef>
                <a:spcPts val="0"/>
              </a:spcBef>
              <a:spcAft>
                <a:spcPts val="300"/>
              </a:spcAft>
            </a:pPr>
            <a:r>
              <a:rPr lang="en-GB" sz="1400" dirty="0" smtClean="0"/>
              <a:t>Pertuzumab</a:t>
            </a:r>
            <a:r>
              <a:rPr lang="cs-CZ" sz="1400" dirty="0" smtClean="0"/>
              <a:t> se váže na </a:t>
            </a:r>
            <a:r>
              <a:rPr lang="en-GB" sz="1400" dirty="0" err="1" smtClean="0"/>
              <a:t>subdom</a:t>
            </a:r>
            <a:r>
              <a:rPr lang="cs-CZ" sz="1400" dirty="0" err="1" smtClean="0"/>
              <a:t>énu</a:t>
            </a:r>
            <a:r>
              <a:rPr lang="en-GB" sz="1400" dirty="0" smtClean="0"/>
              <a:t> II a </a:t>
            </a:r>
            <a:r>
              <a:rPr lang="en-GB" sz="1400" dirty="0" err="1" smtClean="0"/>
              <a:t>inhib</a:t>
            </a:r>
            <a:r>
              <a:rPr lang="cs-CZ" sz="1400" dirty="0" err="1" smtClean="0"/>
              <a:t>uje</a:t>
            </a:r>
            <a:r>
              <a:rPr lang="cs-CZ" sz="1400" dirty="0" smtClean="0"/>
              <a:t> signalizaci závislou na ligandu</a:t>
            </a:r>
            <a:r>
              <a:rPr lang="en-GB" sz="1400" dirty="0" smtClean="0"/>
              <a:t> </a:t>
            </a:r>
          </a:p>
          <a:p>
            <a:pPr lvl="0">
              <a:spcBef>
                <a:spcPts val="0"/>
              </a:spcBef>
            </a:pPr>
            <a:r>
              <a:rPr lang="en-US" sz="1400" dirty="0" smtClean="0"/>
              <a:t>Trastuzumab </a:t>
            </a:r>
            <a:r>
              <a:rPr lang="cs-CZ" sz="1400" dirty="0" smtClean="0"/>
              <a:t>se váže na s</a:t>
            </a:r>
            <a:r>
              <a:rPr lang="en-US" sz="1400" dirty="0" err="1" smtClean="0"/>
              <a:t>ubdom</a:t>
            </a:r>
            <a:r>
              <a:rPr lang="cs-CZ" sz="1400" dirty="0" err="1" smtClean="0"/>
              <a:t>énu</a:t>
            </a:r>
            <a:r>
              <a:rPr lang="en-US" sz="1400" dirty="0" smtClean="0"/>
              <a:t> IV a </a:t>
            </a:r>
            <a:r>
              <a:rPr lang="en-US" sz="1400" dirty="0" err="1" smtClean="0"/>
              <a:t>inhib</a:t>
            </a:r>
            <a:r>
              <a:rPr lang="cs-CZ" sz="1400" dirty="0" err="1" smtClean="0"/>
              <a:t>uje</a:t>
            </a:r>
            <a:r>
              <a:rPr lang="cs-CZ" sz="1400" dirty="0" smtClean="0"/>
              <a:t> </a:t>
            </a:r>
            <a:r>
              <a:rPr lang="cs-CZ" sz="1400" dirty="0"/>
              <a:t>nitrobuněčnou signalizaci závislou na ligandu</a:t>
            </a:r>
            <a:r>
              <a:rPr lang="en-GB" sz="1400" dirty="0"/>
              <a:t> </a:t>
            </a:r>
            <a:endParaRPr lang="en-GB" sz="1400" dirty="0" smtClean="0"/>
          </a:p>
          <a:p>
            <a:pPr>
              <a:spcBef>
                <a:spcPts val="0"/>
              </a:spcBef>
              <a:spcAft>
                <a:spcPts val="300"/>
              </a:spcAft>
            </a:pPr>
            <a:r>
              <a:rPr lang="cs-CZ" sz="1400" b="1" dirty="0" smtClean="0"/>
              <a:t>Kombinace</a:t>
            </a:r>
            <a:r>
              <a:rPr lang="en-GB" sz="1400" b="1" dirty="0" smtClean="0"/>
              <a:t> pertuzumab–trastuzumab </a:t>
            </a:r>
            <a:r>
              <a:rPr lang="cs-CZ" sz="1400" b="1" dirty="0" smtClean="0"/>
              <a:t>poskytuje komplexnější blokádu</a:t>
            </a:r>
            <a:r>
              <a:rPr lang="en-GB" sz="1400" b="1" dirty="0" smtClean="0"/>
              <a:t> HER2 </a:t>
            </a:r>
            <a:endParaRPr lang="cs-CZ" sz="1400" b="1" dirty="0" smtClean="0"/>
          </a:p>
          <a:p>
            <a:pPr>
              <a:spcBef>
                <a:spcPts val="0"/>
              </a:spcBef>
              <a:spcAft>
                <a:spcPts val="300"/>
              </a:spcAft>
            </a:pPr>
            <a:endParaRPr lang="en-GB" sz="1400" dirty="0"/>
          </a:p>
        </p:txBody>
      </p:sp>
      <p:sp>
        <p:nvSpPr>
          <p:cNvPr id="12" name="Text Placeholder 11"/>
          <p:cNvSpPr>
            <a:spLocks noGrp="1"/>
          </p:cNvSpPr>
          <p:nvPr>
            <p:ph type="body" sz="quarter" idx="12"/>
          </p:nvPr>
        </p:nvSpPr>
        <p:spPr>
          <a:xfrm>
            <a:off x="395288" y="6621077"/>
            <a:ext cx="35266" cy="138499"/>
          </a:xfrm>
          <a:prstGeom prst="rect">
            <a:avLst/>
          </a:prstGeom>
        </p:spPr>
        <p:txBody>
          <a:bodyPr>
            <a:normAutofit lnSpcReduction="10000"/>
          </a:bodyPr>
          <a:lstStyle/>
          <a:p>
            <a:pPr>
              <a:spcBef>
                <a:spcPct val="0"/>
              </a:spcBef>
              <a:spcAft>
                <a:spcPct val="0"/>
              </a:spcAft>
            </a:pPr>
            <a:r>
              <a:rPr lang="en-GB" dirty="0" smtClean="0"/>
              <a:t> </a:t>
            </a:r>
            <a:endParaRPr lang="en-GB" dirty="0"/>
          </a:p>
        </p:txBody>
      </p:sp>
      <p:pic>
        <p:nvPicPr>
          <p:cNvPr id="20" name="Picture 19"/>
          <p:cNvPicPr>
            <a:picLocks noChangeAspect="1"/>
          </p:cNvPicPr>
          <p:nvPr/>
        </p:nvPicPr>
        <p:blipFill rotWithShape="1">
          <a:blip r:embed="rId4" cstate="screen">
            <a:extLst>
              <a:ext uri="{28A0092B-C50C-407E-A947-70E740481C1C}">
                <a14:useLocalDpi xmlns:a14="http://schemas.microsoft.com/office/drawing/2010/main" xmlns=""/>
              </a:ext>
            </a:extLst>
          </a:blip>
          <a:srcRect/>
          <a:stretch/>
        </p:blipFill>
        <p:spPr>
          <a:xfrm>
            <a:off x="422275" y="1753393"/>
            <a:ext cx="8280400" cy="3492751"/>
          </a:xfrm>
          <a:prstGeom prst="rect">
            <a:avLst/>
          </a:prstGeom>
          <a:effectLst/>
        </p:spPr>
      </p:pic>
      <p:pic>
        <p:nvPicPr>
          <p:cNvPr id="21" name="Picture 5" descr="C:\Users\simon.watts\Desktop\2023694 = Perjeta animations\PNG Assets\her 2extra.png"/>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5298872" y="2332968"/>
            <a:ext cx="1027799" cy="1335484"/>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10" descr="C:\Users\simon.watts\Desktop\2023694 = Perjeta animations\PNG Assets\p.png"/>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rot="9900000">
            <a:off x="4118369" y="2091077"/>
            <a:ext cx="1322584" cy="1193810"/>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4" descr="C:\Users\simon.watts\Desktop\2023694 = Perjeta animations\PNG Assets\her 2 Intra.png"/>
          <p:cNvPicPr>
            <a:picLocks noChangeAspect="1"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5380713" y="3812468"/>
            <a:ext cx="729934" cy="140094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Group 23"/>
          <p:cNvGrpSpPr/>
          <p:nvPr/>
        </p:nvGrpSpPr>
        <p:grpSpPr>
          <a:xfrm>
            <a:off x="2870287" y="2388611"/>
            <a:ext cx="1188132" cy="2857533"/>
            <a:chOff x="2879812" y="2617211"/>
            <a:chExt cx="1188132" cy="2857533"/>
          </a:xfrm>
        </p:grpSpPr>
        <p:pic>
          <p:nvPicPr>
            <p:cNvPr id="25" name="Picture 6" descr="C:\Users\simon.watts\Desktop\2023694 = Perjeta animations\PNG Assets\her 3 extra.png"/>
            <p:cNvPicPr>
              <a:picLocks noChangeAspect="1" noChangeArrowheads="1"/>
            </p:cNvPicPr>
            <p:nvPr/>
          </p:nvPicPr>
          <p:blipFill>
            <a:blip r:embed="rId8" cstate="screen">
              <a:extLst>
                <a:ext uri="{28A0092B-C50C-407E-A947-70E740481C1C}">
                  <a14:useLocalDpi xmlns:a14="http://schemas.microsoft.com/office/drawing/2010/main" xmlns=""/>
                </a:ext>
              </a:extLst>
            </a:blip>
            <a:srcRect/>
            <a:stretch>
              <a:fillRect/>
            </a:stretch>
          </p:blipFill>
          <p:spPr bwMode="auto">
            <a:xfrm>
              <a:off x="2879812" y="2617211"/>
              <a:ext cx="981973" cy="1315845"/>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7" descr="C:\Users\simon.watts\Desktop\2023694 = Perjeta animations\PNG Assets\her 3 intra.png"/>
            <p:cNvPicPr>
              <a:picLocks noChangeAspect="1" noChangeArrowheads="1"/>
            </p:cNvPicPr>
            <p:nvPr/>
          </p:nvPicPr>
          <p:blipFill>
            <a:blip r:embed="rId9" cstate="screen">
              <a:extLst>
                <a:ext uri="{28A0092B-C50C-407E-A947-70E740481C1C}">
                  <a14:useLocalDpi xmlns:a14="http://schemas.microsoft.com/office/drawing/2010/main" xmlns=""/>
                </a:ext>
              </a:extLst>
            </a:blip>
            <a:srcRect/>
            <a:stretch>
              <a:fillRect/>
            </a:stretch>
          </p:blipFill>
          <p:spPr bwMode="auto">
            <a:xfrm>
              <a:off x="3085971" y="4149080"/>
              <a:ext cx="981973" cy="1325664"/>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7" name="Picture 11" descr="C:\Users\simon.watts\Desktop\2023694 = Perjeta animations\PNG Assets\t.png"/>
          <p:cNvPicPr>
            <a:picLocks noChangeAspect="1" noChangeArrowheads="1"/>
          </p:cNvPicPr>
          <p:nvPr/>
        </p:nvPicPr>
        <p:blipFill>
          <a:blip r:embed="rId10" cstate="screen">
            <a:extLst>
              <a:ext uri="{28A0092B-C50C-407E-A947-70E740481C1C}">
                <a14:useLocalDpi xmlns:a14="http://schemas.microsoft.com/office/drawing/2010/main" xmlns=""/>
              </a:ext>
            </a:extLst>
          </a:blip>
          <a:srcRect/>
          <a:stretch>
            <a:fillRect/>
          </a:stretch>
        </p:blipFill>
        <p:spPr bwMode="auto">
          <a:xfrm rot="10800000">
            <a:off x="5934937" y="2332478"/>
            <a:ext cx="1272038" cy="1155068"/>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3" descr="C:\Users\simon.watts\Desktop\2023694 = Perjeta animations\Cell wall.png"/>
          <p:cNvPicPr>
            <a:picLocks noChangeAspect="1" noChangeArrowheads="1"/>
          </p:cNvPicPr>
          <p:nvPr/>
        </p:nvPicPr>
        <p:blipFill rotWithShape="1">
          <a:blip r:embed="rId11" cstate="screen">
            <a:extLst>
              <a:ext uri="{28A0092B-C50C-407E-A947-70E740481C1C}">
                <a14:useLocalDpi xmlns:a14="http://schemas.microsoft.com/office/drawing/2010/main" xmlns=""/>
              </a:ext>
            </a:extLst>
          </a:blip>
          <a:srcRect/>
          <a:stretch/>
        </p:blipFill>
        <p:spPr bwMode="auto">
          <a:xfrm>
            <a:off x="422275" y="3488432"/>
            <a:ext cx="8280400" cy="63246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Rectangle 5"/>
          <p:cNvSpPr>
            <a:spLocks noChangeArrowheads="1"/>
          </p:cNvSpPr>
          <p:nvPr/>
        </p:nvSpPr>
        <p:spPr bwMode="auto">
          <a:xfrm>
            <a:off x="5347024" y="1932987"/>
            <a:ext cx="797311" cy="371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spAutoFit/>
          </a:bodyPr>
          <a:lstStyle/>
          <a:p>
            <a:pPr algn="ctr"/>
            <a:r>
              <a:rPr lang="en-US" sz="1800" b="1" dirty="0">
                <a:solidFill>
                  <a:srgbClr val="FFFFFF"/>
                </a:solidFill>
                <a:latin typeface="+mn-lt"/>
                <a:ea typeface="MS PGothic" pitchFamily="34" charset="-128"/>
              </a:rPr>
              <a:t>HER2</a:t>
            </a:r>
          </a:p>
        </p:txBody>
      </p:sp>
      <p:sp>
        <p:nvSpPr>
          <p:cNvPr id="30" name="Rectangle 108"/>
          <p:cNvSpPr>
            <a:spLocks noChangeArrowheads="1"/>
          </p:cNvSpPr>
          <p:nvPr/>
        </p:nvSpPr>
        <p:spPr bwMode="invGray">
          <a:xfrm>
            <a:off x="2542455" y="1933025"/>
            <a:ext cx="1309805" cy="37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spAutoFit/>
          </a:bodyPr>
          <a:lstStyle/>
          <a:p>
            <a:pPr algn="ctr"/>
            <a:r>
              <a:rPr lang="en-US" sz="1800" b="1" dirty="0">
                <a:solidFill>
                  <a:srgbClr val="FFFFFF"/>
                </a:solidFill>
                <a:latin typeface="+mn-lt"/>
              </a:rPr>
              <a:t>HER1, 3, 4</a:t>
            </a:r>
          </a:p>
        </p:txBody>
      </p:sp>
      <p:sp>
        <p:nvSpPr>
          <p:cNvPr id="31" name="Rectangle 27"/>
          <p:cNvSpPr>
            <a:spLocks noChangeArrowheads="1"/>
          </p:cNvSpPr>
          <p:nvPr/>
        </p:nvSpPr>
        <p:spPr bwMode="auto">
          <a:xfrm>
            <a:off x="6326671" y="1949874"/>
            <a:ext cx="1605289" cy="343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spAutoFit/>
          </a:bodyPr>
          <a:lstStyle/>
          <a:p>
            <a:pPr algn="ctr">
              <a:lnSpc>
                <a:spcPct val="90000"/>
              </a:lnSpc>
              <a:spcAft>
                <a:spcPct val="30000"/>
              </a:spcAft>
            </a:pPr>
            <a:r>
              <a:rPr lang="en-GB" sz="1800" b="1" dirty="0">
                <a:solidFill>
                  <a:srgbClr val="FFFFFF"/>
                </a:solidFill>
                <a:latin typeface="+mn-lt"/>
              </a:rPr>
              <a:t>Trastuzumab</a:t>
            </a:r>
          </a:p>
        </p:txBody>
      </p:sp>
      <p:sp>
        <p:nvSpPr>
          <p:cNvPr id="32" name="Rectangle 27"/>
          <p:cNvSpPr>
            <a:spLocks noChangeArrowheads="1"/>
          </p:cNvSpPr>
          <p:nvPr/>
        </p:nvSpPr>
        <p:spPr bwMode="auto">
          <a:xfrm>
            <a:off x="3986411" y="1753393"/>
            <a:ext cx="1503363" cy="344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spAutoFit/>
          </a:bodyPr>
          <a:lstStyle/>
          <a:p>
            <a:pPr algn="ctr">
              <a:lnSpc>
                <a:spcPct val="90000"/>
              </a:lnSpc>
              <a:spcAft>
                <a:spcPct val="30000"/>
              </a:spcAft>
            </a:pPr>
            <a:r>
              <a:rPr lang="en-GB" sz="1800" b="1" dirty="0">
                <a:solidFill>
                  <a:srgbClr val="FFFFFF"/>
                </a:solidFill>
                <a:latin typeface="+mn-lt"/>
              </a:rPr>
              <a:t>Pertuzumab</a:t>
            </a:r>
          </a:p>
        </p:txBody>
      </p:sp>
    </p:spTree>
    <p:custDataLst>
      <p:tags r:id="rId1"/>
    </p:custDataLst>
    <p:extLst>
      <p:ext uri="{BB962C8B-B14F-4D97-AF65-F5344CB8AC3E}">
        <p14:creationId xmlns:p14="http://schemas.microsoft.com/office/powerpoint/2010/main" xmlns="" val="42709726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0" fill="hold"/>
                                        <p:tgtEl>
                                          <p:spTgt spid="27"/>
                                        </p:tgtEl>
                                        <p:attrNameLst>
                                          <p:attrName>ppt_w</p:attrName>
                                        </p:attrNameLst>
                                      </p:cBhvr>
                                      <p:tavLst>
                                        <p:tav tm="0">
                                          <p:val>
                                            <p:fltVal val="0"/>
                                          </p:val>
                                        </p:tav>
                                        <p:tav tm="100000">
                                          <p:val>
                                            <p:strVal val="#ppt_w"/>
                                          </p:val>
                                        </p:tav>
                                      </p:tavLst>
                                    </p:anim>
                                    <p:anim calcmode="lin" valueType="num">
                                      <p:cBhvr>
                                        <p:cTn id="8" dur="3000" fill="hold"/>
                                        <p:tgtEl>
                                          <p:spTgt spid="27"/>
                                        </p:tgtEl>
                                        <p:attrNameLst>
                                          <p:attrName>ppt_h</p:attrName>
                                        </p:attrNameLst>
                                      </p:cBhvr>
                                      <p:tavLst>
                                        <p:tav tm="0">
                                          <p:val>
                                            <p:fltVal val="0"/>
                                          </p:val>
                                        </p:tav>
                                        <p:tav tm="100000">
                                          <p:val>
                                            <p:strVal val="#ppt_h"/>
                                          </p:val>
                                        </p:tav>
                                      </p:tavLst>
                                    </p:anim>
                                    <p:animEffect transition="in" filter="fade">
                                      <p:cBhvr>
                                        <p:cTn id="9" dur="3000"/>
                                        <p:tgtEl>
                                          <p:spTgt spid="27"/>
                                        </p:tgtEl>
                                      </p:cBhvr>
                                    </p:animEffect>
                                  </p:childTnLst>
                                </p:cTn>
                              </p:par>
                              <p:par>
                                <p:cTn id="10" presetID="0" presetClass="path" presetSubtype="0" accel="50000" decel="14000" fill="hold" nodeType="withEffect">
                                  <p:stCondLst>
                                    <p:cond delay="0"/>
                                  </p:stCondLst>
                                  <p:childTnLst>
                                    <p:animMotion origin="layout" path="M 0.15851 -0.10949 C 0.13611 -0.1081 0.12378 -0.10903 0.11042 -0.08565 C 0.10885 -0.07801 0.10694 -0.07129 0.10469 -0.06412 C 0.1033 -0.05972 0.09896 -0.05162 0.09896 -0.05162 C 0.09271 -0.01504 0.05747 -0.02129 0.03681 -0.02014 C 0.03403 -0.01898 0.02865 -0.01643 0.02552 -0.01643 L -1.94444E-6 1.85185E-6 " pathEditMode="relative" ptsTypes="fffffAA">
                                      <p:cBhvr>
                                        <p:cTn id="11" dur="3000" fill="hold"/>
                                        <p:tgtEl>
                                          <p:spTgt spid="27"/>
                                        </p:tgtEl>
                                        <p:attrNameLst>
                                          <p:attrName>ppt_x</p:attrName>
                                          <p:attrName>ppt_y</p:attrName>
                                        </p:attrNameLst>
                                      </p:cBhvr>
                                    </p:animMotion>
                                  </p:childTnLst>
                                </p:cTn>
                              </p:par>
                            </p:childTnLst>
                          </p:cTn>
                        </p:par>
                        <p:par>
                          <p:cTn id="12" fill="hold">
                            <p:stCondLst>
                              <p:cond delay="3000"/>
                            </p:stCondLst>
                            <p:childTnLst>
                              <p:par>
                                <p:cTn id="13" presetID="1"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par>
                          <p:cTn id="15" fill="hold">
                            <p:stCondLst>
                              <p:cond delay="3000"/>
                            </p:stCondLst>
                            <p:childTnLst>
                              <p:par>
                                <p:cTn id="16" presetID="53" presetClass="entr" presetSubtype="16"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3000" fill="hold"/>
                                        <p:tgtEl>
                                          <p:spTgt spid="22"/>
                                        </p:tgtEl>
                                        <p:attrNameLst>
                                          <p:attrName>ppt_w</p:attrName>
                                        </p:attrNameLst>
                                      </p:cBhvr>
                                      <p:tavLst>
                                        <p:tav tm="0">
                                          <p:val>
                                            <p:fltVal val="0"/>
                                          </p:val>
                                        </p:tav>
                                        <p:tav tm="100000">
                                          <p:val>
                                            <p:strVal val="#ppt_w"/>
                                          </p:val>
                                        </p:tav>
                                      </p:tavLst>
                                    </p:anim>
                                    <p:anim calcmode="lin" valueType="num">
                                      <p:cBhvr>
                                        <p:cTn id="19" dur="3000" fill="hold"/>
                                        <p:tgtEl>
                                          <p:spTgt spid="22"/>
                                        </p:tgtEl>
                                        <p:attrNameLst>
                                          <p:attrName>ppt_h</p:attrName>
                                        </p:attrNameLst>
                                      </p:cBhvr>
                                      <p:tavLst>
                                        <p:tav tm="0">
                                          <p:val>
                                            <p:fltVal val="0"/>
                                          </p:val>
                                        </p:tav>
                                        <p:tav tm="100000">
                                          <p:val>
                                            <p:strVal val="#ppt_h"/>
                                          </p:val>
                                        </p:tav>
                                      </p:tavLst>
                                    </p:anim>
                                    <p:animEffect transition="in" filter="fade">
                                      <p:cBhvr>
                                        <p:cTn id="20" dur="3000"/>
                                        <p:tgtEl>
                                          <p:spTgt spid="22"/>
                                        </p:tgtEl>
                                      </p:cBhvr>
                                    </p:animEffect>
                                  </p:childTnLst>
                                </p:cTn>
                              </p:par>
                              <p:par>
                                <p:cTn id="21" presetID="0" presetClass="path" presetSubtype="0" accel="50000" decel="10000" fill="hold" nodeType="withEffect">
                                  <p:stCondLst>
                                    <p:cond delay="0"/>
                                  </p:stCondLst>
                                  <p:childTnLst>
                                    <p:animMotion origin="layout" path="M -0.43021 -0.07407 C -0.42396 -0.07245 -0.38437 0.00787 -0.3651 0.01991 C -0.34792 0.03009 -0.28646 0.04607 -0.26979 0.04283 C -0.23576 0.04074 -0.20608 -0.04143 -0.16111 -0.04861 C -0.11614 -0.05579 -0.03351 -0.01018 -1.11111E-6 -1.48148E-6 " pathEditMode="relative" rAng="0" ptsTypes="fffaf">
                                      <p:cBhvr>
                                        <p:cTn id="22" dur="3000" fill="hold"/>
                                        <p:tgtEl>
                                          <p:spTgt spid="22"/>
                                        </p:tgtEl>
                                        <p:attrNameLst>
                                          <p:attrName>ppt_x</p:attrName>
                                          <p:attrName>ppt_y</p:attrName>
                                        </p:attrNameLst>
                                      </p:cBhvr>
                                      <p:rCtr x="21510" y="5995"/>
                                    </p:animMotion>
                                  </p:childTnLst>
                                </p:cTn>
                              </p:par>
                              <p:par>
                                <p:cTn id="23" presetID="63" presetClass="path" presetSubtype="0" accel="50000" decel="50000" autoRev="1" fill="hold" nodeType="withEffect">
                                  <p:stCondLst>
                                    <p:cond delay="0"/>
                                  </p:stCondLst>
                                  <p:childTnLst>
                                    <p:animMotion origin="layout" path="M -1.11111E-6 3.7037E-6 L 0.03906 3.7037E-6 " pathEditMode="relative" rAng="0" ptsTypes="AA">
                                      <p:cBhvr>
                                        <p:cTn id="24" dur="2000" fill="hold"/>
                                        <p:tgtEl>
                                          <p:spTgt spid="3"/>
                                        </p:tgtEl>
                                        <p:attrNameLst>
                                          <p:attrName>ppt_x</p:attrName>
                                          <p:attrName>ppt_y</p:attrName>
                                        </p:attrNameLst>
                                      </p:cBhvr>
                                      <p:rCtr x="1944" y="0"/>
                                    </p:animMotion>
                                  </p:childTnLst>
                                </p:cTn>
                              </p:par>
                            </p:childTnLst>
                          </p:cTn>
                        </p:par>
                        <p:par>
                          <p:cTn id="25" fill="hold">
                            <p:stCondLst>
                              <p:cond delay="7000"/>
                            </p:stCondLst>
                            <p:childTnLst>
                              <p:par>
                                <p:cTn id="26" presetID="1"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446088" y="5943600"/>
            <a:ext cx="1905000" cy="457200"/>
          </a:xfrm>
          <a:prstGeom prst="rect">
            <a:avLst/>
          </a:prstGeom>
          <a:noFill/>
          <a:ln w="9525">
            <a:noFill/>
            <a:round/>
            <a:headEnd/>
            <a:tailEnd/>
          </a:ln>
        </p:spPr>
        <p:txBody>
          <a:bodyPr wrap="none" anchor="ctr"/>
          <a:lstStyle/>
          <a:p>
            <a:endParaRPr lang="cs-CZ"/>
          </a:p>
        </p:txBody>
      </p:sp>
      <p:sp>
        <p:nvSpPr>
          <p:cNvPr id="9219" name="Rectangle 2"/>
          <p:cNvSpPr>
            <a:spLocks noChangeArrowheads="1"/>
          </p:cNvSpPr>
          <p:nvPr/>
        </p:nvSpPr>
        <p:spPr bwMode="auto">
          <a:xfrm>
            <a:off x="2884488" y="5943600"/>
            <a:ext cx="2895600" cy="457200"/>
          </a:xfrm>
          <a:prstGeom prst="rect">
            <a:avLst/>
          </a:prstGeom>
          <a:noFill/>
          <a:ln w="9525">
            <a:noFill/>
            <a:round/>
            <a:headEnd/>
            <a:tailEnd/>
          </a:ln>
        </p:spPr>
        <p:txBody>
          <a:bodyPr wrap="none" anchor="ctr"/>
          <a:lstStyle/>
          <a:p>
            <a:endParaRPr lang="cs-CZ"/>
          </a:p>
        </p:txBody>
      </p:sp>
      <p:sp>
        <p:nvSpPr>
          <p:cNvPr id="9220" name="Oval 3"/>
          <p:cNvSpPr>
            <a:spLocks noChangeArrowheads="1"/>
          </p:cNvSpPr>
          <p:nvPr/>
        </p:nvSpPr>
        <p:spPr bwMode="auto">
          <a:xfrm>
            <a:off x="1017588" y="1460500"/>
            <a:ext cx="7369175" cy="4530725"/>
          </a:xfrm>
          <a:prstGeom prst="ellipse">
            <a:avLst/>
          </a:prstGeom>
          <a:solidFill>
            <a:srgbClr val="6699FF"/>
          </a:solidFill>
          <a:ln w="12600">
            <a:solidFill>
              <a:srgbClr val="FFFFFF"/>
            </a:solidFill>
            <a:miter lim="800000"/>
            <a:headEnd/>
            <a:tailEnd/>
          </a:ln>
        </p:spPr>
        <p:txBody>
          <a:bodyPr wrap="none" anchor="ctr"/>
          <a:lstStyle/>
          <a:p>
            <a:endParaRPr lang="cs-CZ"/>
          </a:p>
        </p:txBody>
      </p:sp>
      <p:sp>
        <p:nvSpPr>
          <p:cNvPr id="9221" name="Rectangle 4"/>
          <p:cNvSpPr>
            <a:spLocks noChangeArrowheads="1"/>
          </p:cNvSpPr>
          <p:nvPr/>
        </p:nvSpPr>
        <p:spPr bwMode="auto">
          <a:xfrm>
            <a:off x="5713413" y="3173413"/>
            <a:ext cx="607650"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MAPK</a:t>
            </a:r>
          </a:p>
        </p:txBody>
      </p:sp>
      <p:sp>
        <p:nvSpPr>
          <p:cNvPr id="9222" name="Rectangle 5"/>
          <p:cNvSpPr>
            <a:spLocks noChangeArrowheads="1"/>
          </p:cNvSpPr>
          <p:nvPr/>
        </p:nvSpPr>
        <p:spPr bwMode="auto">
          <a:xfrm>
            <a:off x="5765800" y="2473325"/>
            <a:ext cx="490630"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MEK</a:t>
            </a:r>
          </a:p>
        </p:txBody>
      </p:sp>
      <p:sp>
        <p:nvSpPr>
          <p:cNvPr id="9223" name="Line 6"/>
          <p:cNvSpPr>
            <a:spLocks noChangeShapeType="1"/>
          </p:cNvSpPr>
          <p:nvPr/>
        </p:nvSpPr>
        <p:spPr bwMode="auto">
          <a:xfrm>
            <a:off x="6029325" y="1917700"/>
            <a:ext cx="1588" cy="531813"/>
          </a:xfrm>
          <a:prstGeom prst="line">
            <a:avLst/>
          </a:prstGeom>
          <a:noFill/>
          <a:ln w="12600">
            <a:solidFill>
              <a:srgbClr val="FFFF00"/>
            </a:solidFill>
            <a:miter lim="800000"/>
            <a:headEnd/>
            <a:tailEnd type="triangle" w="med" len="med"/>
          </a:ln>
        </p:spPr>
        <p:txBody>
          <a:bodyPr/>
          <a:lstStyle/>
          <a:p>
            <a:endParaRPr lang="cs-CZ"/>
          </a:p>
        </p:txBody>
      </p:sp>
      <p:sp>
        <p:nvSpPr>
          <p:cNvPr id="9224" name="Line 7"/>
          <p:cNvSpPr>
            <a:spLocks noChangeShapeType="1"/>
          </p:cNvSpPr>
          <p:nvPr/>
        </p:nvSpPr>
        <p:spPr bwMode="auto">
          <a:xfrm>
            <a:off x="6027738" y="2786063"/>
            <a:ext cx="1587" cy="398462"/>
          </a:xfrm>
          <a:prstGeom prst="line">
            <a:avLst/>
          </a:prstGeom>
          <a:noFill/>
          <a:ln w="12600">
            <a:solidFill>
              <a:srgbClr val="FFFF00"/>
            </a:solidFill>
            <a:miter lim="800000"/>
            <a:headEnd/>
            <a:tailEnd type="triangle" w="med" len="med"/>
          </a:ln>
        </p:spPr>
        <p:txBody>
          <a:bodyPr/>
          <a:lstStyle/>
          <a:p>
            <a:endParaRPr lang="cs-CZ"/>
          </a:p>
        </p:txBody>
      </p:sp>
      <p:sp>
        <p:nvSpPr>
          <p:cNvPr id="9225" name="Oval 8"/>
          <p:cNvSpPr>
            <a:spLocks noChangeArrowheads="1"/>
          </p:cNvSpPr>
          <p:nvPr/>
        </p:nvSpPr>
        <p:spPr bwMode="auto">
          <a:xfrm>
            <a:off x="2887663" y="3575050"/>
            <a:ext cx="4183062" cy="2293938"/>
          </a:xfrm>
          <a:prstGeom prst="ellipse">
            <a:avLst/>
          </a:prstGeom>
          <a:solidFill>
            <a:srgbClr val="B2B2B2"/>
          </a:solidFill>
          <a:ln w="12600">
            <a:solidFill>
              <a:srgbClr val="000000"/>
            </a:solidFill>
            <a:miter lim="800000"/>
            <a:headEnd/>
            <a:tailEnd/>
          </a:ln>
        </p:spPr>
        <p:txBody>
          <a:bodyPr wrap="none" anchor="ctr"/>
          <a:lstStyle/>
          <a:p>
            <a:endParaRPr lang="cs-CZ"/>
          </a:p>
        </p:txBody>
      </p:sp>
      <p:sp>
        <p:nvSpPr>
          <p:cNvPr id="9226" name="Line 9"/>
          <p:cNvSpPr>
            <a:spLocks noChangeShapeType="1"/>
          </p:cNvSpPr>
          <p:nvPr/>
        </p:nvSpPr>
        <p:spPr bwMode="auto">
          <a:xfrm flipH="1">
            <a:off x="5672138" y="3592513"/>
            <a:ext cx="233362" cy="390525"/>
          </a:xfrm>
          <a:prstGeom prst="line">
            <a:avLst/>
          </a:prstGeom>
          <a:noFill/>
          <a:ln w="12600">
            <a:solidFill>
              <a:srgbClr val="FFFF00"/>
            </a:solidFill>
            <a:miter lim="800000"/>
            <a:headEnd/>
            <a:tailEnd type="triangle" w="med" len="med"/>
          </a:ln>
        </p:spPr>
        <p:txBody>
          <a:bodyPr/>
          <a:lstStyle/>
          <a:p>
            <a:endParaRPr lang="cs-CZ"/>
          </a:p>
        </p:txBody>
      </p:sp>
      <p:sp>
        <p:nvSpPr>
          <p:cNvPr id="9227" name="Rectangle 10"/>
          <p:cNvSpPr>
            <a:spLocks noChangeArrowheads="1"/>
          </p:cNvSpPr>
          <p:nvPr/>
        </p:nvSpPr>
        <p:spPr bwMode="auto">
          <a:xfrm>
            <a:off x="3373438" y="3868738"/>
            <a:ext cx="3043237" cy="641350"/>
          </a:xfrm>
          <a:prstGeom prst="rect">
            <a:avLst/>
          </a:prstGeom>
          <a:noFill/>
          <a:ln w="9525">
            <a:noFill/>
            <a:round/>
            <a:headEnd/>
            <a:tailEnd/>
          </a:ln>
        </p:spPr>
        <p:txBody>
          <a:bodyPr wrap="none" lIns="92160" tIns="46080" rIns="92160" bIns="46080">
            <a:spAutoFit/>
          </a:bodyP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a:solidFill>
                  <a:srgbClr val="000000"/>
                </a:solidFill>
              </a:rPr>
              <a:t>Gen</a:t>
            </a:r>
            <a:r>
              <a:rPr lang="cs-CZ" b="1">
                <a:solidFill>
                  <a:srgbClr val="000000"/>
                </a:solidFill>
              </a:rPr>
              <a:t>ová</a:t>
            </a:r>
            <a:r>
              <a:rPr lang="en-GB" b="1">
                <a:solidFill>
                  <a:srgbClr val="000000"/>
                </a:solidFill>
              </a:rPr>
              <a:t> trans</a:t>
            </a:r>
            <a:r>
              <a:rPr lang="cs-CZ" b="1">
                <a:solidFill>
                  <a:srgbClr val="000000"/>
                </a:solidFill>
              </a:rPr>
              <a:t>k</a:t>
            </a:r>
            <a:r>
              <a:rPr lang="en-GB" b="1">
                <a:solidFill>
                  <a:srgbClr val="000000"/>
                </a:solidFill>
              </a:rPr>
              <a:t>rip</a:t>
            </a:r>
            <a:r>
              <a:rPr lang="cs-CZ" b="1">
                <a:solidFill>
                  <a:srgbClr val="000000"/>
                </a:solidFill>
              </a:rPr>
              <a:t>ce</a:t>
            </a:r>
          </a:p>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b="1">
                <a:solidFill>
                  <a:srgbClr val="000000"/>
                </a:solidFill>
              </a:rPr>
              <a:t>Aktivace buněčného cyklu</a:t>
            </a:r>
          </a:p>
        </p:txBody>
      </p:sp>
      <p:sp>
        <p:nvSpPr>
          <p:cNvPr id="9228" name="Line 11"/>
          <p:cNvSpPr>
            <a:spLocks noChangeShapeType="1"/>
          </p:cNvSpPr>
          <p:nvPr/>
        </p:nvSpPr>
        <p:spPr bwMode="auto">
          <a:xfrm flipH="1">
            <a:off x="1338263" y="4740275"/>
            <a:ext cx="1563687" cy="549275"/>
          </a:xfrm>
          <a:prstGeom prst="line">
            <a:avLst/>
          </a:prstGeom>
          <a:noFill/>
          <a:ln w="12600">
            <a:solidFill>
              <a:srgbClr val="FFFF00"/>
            </a:solidFill>
            <a:miter lim="800000"/>
            <a:headEnd/>
            <a:tailEnd type="triangle" w="med" len="med"/>
          </a:ln>
        </p:spPr>
        <p:txBody>
          <a:bodyPr/>
          <a:lstStyle/>
          <a:p>
            <a:endParaRPr lang="cs-CZ"/>
          </a:p>
        </p:txBody>
      </p:sp>
      <p:sp>
        <p:nvSpPr>
          <p:cNvPr id="9229" name="Rectangle 12"/>
          <p:cNvSpPr>
            <a:spLocks noChangeArrowheads="1"/>
          </p:cNvSpPr>
          <p:nvPr/>
        </p:nvSpPr>
        <p:spPr bwMode="auto">
          <a:xfrm>
            <a:off x="3273425" y="2047875"/>
            <a:ext cx="535514"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PI3-K</a:t>
            </a:r>
          </a:p>
        </p:txBody>
      </p:sp>
      <p:grpSp>
        <p:nvGrpSpPr>
          <p:cNvPr id="2" name="Group 13"/>
          <p:cNvGrpSpPr>
            <a:grpSpLocks/>
          </p:cNvGrpSpPr>
          <p:nvPr/>
        </p:nvGrpSpPr>
        <p:grpSpPr bwMode="auto">
          <a:xfrm>
            <a:off x="4668838" y="1628775"/>
            <a:ext cx="1476375" cy="881063"/>
            <a:chOff x="2941" y="1026"/>
            <a:chExt cx="930" cy="555"/>
          </a:xfrm>
        </p:grpSpPr>
        <p:sp>
          <p:nvSpPr>
            <p:cNvPr id="9295" name="Rectangle 14"/>
            <p:cNvSpPr>
              <a:spLocks noChangeArrowheads="1"/>
            </p:cNvSpPr>
            <p:nvPr/>
          </p:nvSpPr>
          <p:spPr bwMode="auto">
            <a:xfrm>
              <a:off x="3295" y="1026"/>
              <a:ext cx="279" cy="180"/>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RAS</a:t>
              </a:r>
            </a:p>
          </p:txBody>
        </p:sp>
        <p:sp>
          <p:nvSpPr>
            <p:cNvPr id="9296" name="Rectangle 15"/>
            <p:cNvSpPr>
              <a:spLocks noChangeArrowheads="1"/>
            </p:cNvSpPr>
            <p:nvPr/>
          </p:nvSpPr>
          <p:spPr bwMode="auto">
            <a:xfrm>
              <a:off x="3594" y="1026"/>
              <a:ext cx="277" cy="180"/>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RAF</a:t>
              </a:r>
            </a:p>
          </p:txBody>
        </p:sp>
        <p:sp>
          <p:nvSpPr>
            <p:cNvPr id="9297" name="Rectangle 16"/>
            <p:cNvSpPr>
              <a:spLocks noChangeArrowheads="1"/>
            </p:cNvSpPr>
            <p:nvPr/>
          </p:nvSpPr>
          <p:spPr bwMode="auto">
            <a:xfrm>
              <a:off x="3089" y="1219"/>
              <a:ext cx="277" cy="180"/>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SOS</a:t>
              </a:r>
            </a:p>
          </p:txBody>
        </p:sp>
        <p:sp>
          <p:nvSpPr>
            <p:cNvPr id="9298" name="Rectangle 17"/>
            <p:cNvSpPr>
              <a:spLocks noChangeArrowheads="1"/>
            </p:cNvSpPr>
            <p:nvPr/>
          </p:nvSpPr>
          <p:spPr bwMode="auto">
            <a:xfrm>
              <a:off x="2941" y="1401"/>
              <a:ext cx="349" cy="180"/>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GRB2</a:t>
              </a:r>
            </a:p>
          </p:txBody>
        </p:sp>
      </p:grpSp>
      <p:sp>
        <p:nvSpPr>
          <p:cNvPr id="9231" name="Line 18"/>
          <p:cNvSpPr>
            <a:spLocks noChangeShapeType="1"/>
          </p:cNvSpPr>
          <p:nvPr/>
        </p:nvSpPr>
        <p:spPr bwMode="auto">
          <a:xfrm>
            <a:off x="3544888" y="2330450"/>
            <a:ext cx="1587" cy="557213"/>
          </a:xfrm>
          <a:prstGeom prst="line">
            <a:avLst/>
          </a:prstGeom>
          <a:noFill/>
          <a:ln w="12600">
            <a:solidFill>
              <a:srgbClr val="FFFF00"/>
            </a:solidFill>
            <a:miter lim="800000"/>
            <a:headEnd/>
            <a:tailEnd type="triangle" w="med" len="med"/>
          </a:ln>
        </p:spPr>
        <p:txBody>
          <a:bodyPr/>
          <a:lstStyle/>
          <a:p>
            <a:endParaRPr lang="cs-CZ"/>
          </a:p>
        </p:txBody>
      </p:sp>
      <p:sp>
        <p:nvSpPr>
          <p:cNvPr id="9232" name="Rectangle 19"/>
          <p:cNvSpPr>
            <a:spLocks noChangeArrowheads="1"/>
          </p:cNvSpPr>
          <p:nvPr/>
        </p:nvSpPr>
        <p:spPr bwMode="auto">
          <a:xfrm>
            <a:off x="2146300" y="2890838"/>
            <a:ext cx="538207"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PTEN</a:t>
            </a:r>
          </a:p>
        </p:txBody>
      </p:sp>
      <p:sp>
        <p:nvSpPr>
          <p:cNvPr id="9233" name="Rectangle 20"/>
          <p:cNvSpPr>
            <a:spLocks noChangeArrowheads="1"/>
          </p:cNvSpPr>
          <p:nvPr/>
        </p:nvSpPr>
        <p:spPr bwMode="auto">
          <a:xfrm>
            <a:off x="3316288" y="2890838"/>
            <a:ext cx="442540"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AKT</a:t>
            </a:r>
          </a:p>
        </p:txBody>
      </p:sp>
      <p:sp>
        <p:nvSpPr>
          <p:cNvPr id="9234" name="Line 21"/>
          <p:cNvSpPr>
            <a:spLocks noChangeShapeType="1"/>
          </p:cNvSpPr>
          <p:nvPr/>
        </p:nvSpPr>
        <p:spPr bwMode="auto">
          <a:xfrm>
            <a:off x="3525838" y="3190875"/>
            <a:ext cx="419100" cy="558800"/>
          </a:xfrm>
          <a:prstGeom prst="line">
            <a:avLst/>
          </a:prstGeom>
          <a:noFill/>
          <a:ln w="12600">
            <a:solidFill>
              <a:srgbClr val="FFFF00"/>
            </a:solidFill>
            <a:miter lim="800000"/>
            <a:headEnd/>
            <a:tailEnd type="triangle" w="med" len="med"/>
          </a:ln>
        </p:spPr>
        <p:txBody>
          <a:bodyPr/>
          <a:lstStyle/>
          <a:p>
            <a:endParaRPr lang="cs-CZ"/>
          </a:p>
        </p:txBody>
      </p:sp>
      <p:sp>
        <p:nvSpPr>
          <p:cNvPr id="9235" name="Rectangle 22"/>
          <p:cNvSpPr>
            <a:spLocks noChangeArrowheads="1"/>
          </p:cNvSpPr>
          <p:nvPr/>
        </p:nvSpPr>
        <p:spPr bwMode="auto">
          <a:xfrm>
            <a:off x="3976688" y="2733675"/>
            <a:ext cx="488002"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STAT</a:t>
            </a:r>
          </a:p>
        </p:txBody>
      </p:sp>
      <p:sp>
        <p:nvSpPr>
          <p:cNvPr id="9236" name="Line 23"/>
          <p:cNvSpPr>
            <a:spLocks noChangeShapeType="1"/>
          </p:cNvSpPr>
          <p:nvPr/>
        </p:nvSpPr>
        <p:spPr bwMode="auto">
          <a:xfrm>
            <a:off x="4233863" y="3016250"/>
            <a:ext cx="1587" cy="684213"/>
          </a:xfrm>
          <a:prstGeom prst="line">
            <a:avLst/>
          </a:prstGeom>
          <a:noFill/>
          <a:ln w="12600">
            <a:solidFill>
              <a:srgbClr val="FFFF00"/>
            </a:solidFill>
            <a:miter lim="800000"/>
            <a:headEnd/>
            <a:tailEnd type="triangle" w="med" len="med"/>
          </a:ln>
        </p:spPr>
        <p:txBody>
          <a:bodyPr/>
          <a:lstStyle/>
          <a:p>
            <a:endParaRPr lang="cs-CZ"/>
          </a:p>
        </p:txBody>
      </p:sp>
      <p:sp>
        <p:nvSpPr>
          <p:cNvPr id="9237" name="Line 24"/>
          <p:cNvSpPr>
            <a:spLocks noChangeShapeType="1"/>
          </p:cNvSpPr>
          <p:nvPr/>
        </p:nvSpPr>
        <p:spPr bwMode="auto">
          <a:xfrm flipH="1">
            <a:off x="3925888" y="5770563"/>
            <a:ext cx="212725" cy="485775"/>
          </a:xfrm>
          <a:prstGeom prst="line">
            <a:avLst/>
          </a:prstGeom>
          <a:noFill/>
          <a:ln w="12600">
            <a:solidFill>
              <a:srgbClr val="FFFF00"/>
            </a:solidFill>
            <a:miter lim="800000"/>
            <a:headEnd/>
            <a:tailEnd type="triangle" w="med" len="med"/>
          </a:ln>
        </p:spPr>
        <p:txBody>
          <a:bodyPr/>
          <a:lstStyle/>
          <a:p>
            <a:endParaRPr lang="cs-CZ"/>
          </a:p>
        </p:txBody>
      </p:sp>
      <p:sp>
        <p:nvSpPr>
          <p:cNvPr id="9238" name="Line 25"/>
          <p:cNvSpPr>
            <a:spLocks noChangeShapeType="1"/>
          </p:cNvSpPr>
          <p:nvPr/>
        </p:nvSpPr>
        <p:spPr bwMode="auto">
          <a:xfrm>
            <a:off x="6669088" y="5380038"/>
            <a:ext cx="1219200" cy="361950"/>
          </a:xfrm>
          <a:prstGeom prst="line">
            <a:avLst/>
          </a:prstGeom>
          <a:noFill/>
          <a:ln w="12600">
            <a:solidFill>
              <a:srgbClr val="FFFF00"/>
            </a:solidFill>
            <a:miter lim="800000"/>
            <a:headEnd/>
            <a:tailEnd type="triangle" w="med" len="med"/>
          </a:ln>
        </p:spPr>
        <p:txBody>
          <a:bodyPr/>
          <a:lstStyle/>
          <a:p>
            <a:endParaRPr lang="cs-CZ"/>
          </a:p>
        </p:txBody>
      </p:sp>
      <p:sp>
        <p:nvSpPr>
          <p:cNvPr id="9239" name="Oval 26"/>
          <p:cNvSpPr>
            <a:spLocks noChangeArrowheads="1"/>
          </p:cNvSpPr>
          <p:nvPr/>
        </p:nvSpPr>
        <p:spPr bwMode="auto">
          <a:xfrm>
            <a:off x="4006850" y="858838"/>
            <a:ext cx="304800" cy="550862"/>
          </a:xfrm>
          <a:prstGeom prst="ellipse">
            <a:avLst/>
          </a:prstGeom>
          <a:solidFill>
            <a:srgbClr val="3399FF"/>
          </a:solidFill>
          <a:ln w="12600">
            <a:solidFill>
              <a:srgbClr val="FFFFFF"/>
            </a:solidFill>
            <a:miter lim="800000"/>
            <a:headEnd/>
            <a:tailEnd/>
          </a:ln>
        </p:spPr>
        <p:txBody>
          <a:bodyPr wrap="none" anchor="ctr"/>
          <a:lstStyle/>
          <a:p>
            <a:endParaRPr lang="cs-CZ"/>
          </a:p>
        </p:txBody>
      </p:sp>
      <p:sp>
        <p:nvSpPr>
          <p:cNvPr id="9240" name="Oval 27"/>
          <p:cNvSpPr>
            <a:spLocks noChangeArrowheads="1"/>
          </p:cNvSpPr>
          <p:nvPr/>
        </p:nvSpPr>
        <p:spPr bwMode="auto">
          <a:xfrm>
            <a:off x="4075113" y="1562100"/>
            <a:ext cx="185737" cy="911225"/>
          </a:xfrm>
          <a:prstGeom prst="ellipse">
            <a:avLst/>
          </a:prstGeom>
          <a:solidFill>
            <a:srgbClr val="0033CC"/>
          </a:solidFill>
          <a:ln w="12600">
            <a:solidFill>
              <a:srgbClr val="FFFFFF"/>
            </a:solidFill>
            <a:miter lim="800000"/>
            <a:headEnd/>
            <a:tailEnd/>
          </a:ln>
        </p:spPr>
        <p:txBody>
          <a:bodyPr wrap="none" anchor="ctr"/>
          <a:lstStyle/>
          <a:p>
            <a:endParaRPr lang="cs-CZ"/>
          </a:p>
        </p:txBody>
      </p:sp>
      <p:sp>
        <p:nvSpPr>
          <p:cNvPr id="9241" name="Rectangle 28"/>
          <p:cNvSpPr>
            <a:spLocks noChangeArrowheads="1"/>
          </p:cNvSpPr>
          <p:nvPr/>
        </p:nvSpPr>
        <p:spPr bwMode="auto">
          <a:xfrm>
            <a:off x="4119563" y="1420813"/>
            <a:ext cx="95250" cy="155575"/>
          </a:xfrm>
          <a:prstGeom prst="rect">
            <a:avLst/>
          </a:prstGeom>
          <a:solidFill>
            <a:srgbClr val="0066FF"/>
          </a:solidFill>
          <a:ln w="12600">
            <a:solidFill>
              <a:srgbClr val="FFFFFF"/>
            </a:solidFill>
            <a:miter lim="800000"/>
            <a:headEnd/>
            <a:tailEnd/>
          </a:ln>
        </p:spPr>
        <p:txBody>
          <a:bodyPr wrap="none" anchor="ctr"/>
          <a:lstStyle/>
          <a:p>
            <a:endParaRPr lang="cs-CZ"/>
          </a:p>
        </p:txBody>
      </p:sp>
      <p:sp>
        <p:nvSpPr>
          <p:cNvPr id="9242" name="Rectangle 29"/>
          <p:cNvSpPr>
            <a:spLocks noChangeArrowheads="1"/>
          </p:cNvSpPr>
          <p:nvPr/>
        </p:nvSpPr>
        <p:spPr bwMode="auto">
          <a:xfrm>
            <a:off x="4014788" y="963613"/>
            <a:ext cx="349250" cy="366712"/>
          </a:xfrm>
          <a:prstGeom prst="rect">
            <a:avLst/>
          </a:prstGeom>
          <a:noFill/>
          <a:ln w="9525">
            <a:noFill/>
            <a:round/>
            <a:headEnd/>
            <a:tailEnd/>
          </a:ln>
        </p:spPr>
        <p:txBody>
          <a:bodyPr wrap="none"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a:solidFill>
                  <a:srgbClr val="FFFFFF"/>
                </a:solidFill>
              </a:rPr>
              <a:t>R</a:t>
            </a:r>
          </a:p>
        </p:txBody>
      </p:sp>
      <p:sp>
        <p:nvSpPr>
          <p:cNvPr id="9243" name="Oval 30"/>
          <p:cNvSpPr>
            <a:spLocks noChangeArrowheads="1"/>
          </p:cNvSpPr>
          <p:nvPr/>
        </p:nvSpPr>
        <p:spPr bwMode="auto">
          <a:xfrm>
            <a:off x="4329113" y="857250"/>
            <a:ext cx="304800" cy="552450"/>
          </a:xfrm>
          <a:prstGeom prst="ellipse">
            <a:avLst/>
          </a:prstGeom>
          <a:solidFill>
            <a:srgbClr val="3399FF"/>
          </a:solidFill>
          <a:ln w="12600">
            <a:solidFill>
              <a:srgbClr val="FFFFFF"/>
            </a:solidFill>
            <a:miter lim="800000"/>
            <a:headEnd/>
            <a:tailEnd/>
          </a:ln>
        </p:spPr>
        <p:txBody>
          <a:bodyPr wrap="none" anchor="ctr"/>
          <a:lstStyle/>
          <a:p>
            <a:endParaRPr lang="cs-CZ"/>
          </a:p>
        </p:txBody>
      </p:sp>
      <p:sp>
        <p:nvSpPr>
          <p:cNvPr id="9244" name="Oval 31"/>
          <p:cNvSpPr>
            <a:spLocks noChangeArrowheads="1"/>
          </p:cNvSpPr>
          <p:nvPr/>
        </p:nvSpPr>
        <p:spPr bwMode="auto">
          <a:xfrm>
            <a:off x="4367213" y="1558925"/>
            <a:ext cx="190500" cy="912813"/>
          </a:xfrm>
          <a:prstGeom prst="ellipse">
            <a:avLst/>
          </a:prstGeom>
          <a:solidFill>
            <a:srgbClr val="0033CC"/>
          </a:solidFill>
          <a:ln w="12600">
            <a:solidFill>
              <a:srgbClr val="FFFFFF"/>
            </a:solidFill>
            <a:miter lim="800000"/>
            <a:headEnd/>
            <a:tailEnd/>
          </a:ln>
        </p:spPr>
        <p:txBody>
          <a:bodyPr wrap="none" anchor="ctr"/>
          <a:lstStyle/>
          <a:p>
            <a:endParaRPr lang="cs-CZ"/>
          </a:p>
        </p:txBody>
      </p:sp>
      <p:sp>
        <p:nvSpPr>
          <p:cNvPr id="9245" name="Rectangle 32"/>
          <p:cNvSpPr>
            <a:spLocks noChangeArrowheads="1"/>
          </p:cNvSpPr>
          <p:nvPr/>
        </p:nvSpPr>
        <p:spPr bwMode="auto">
          <a:xfrm>
            <a:off x="4419600" y="1420813"/>
            <a:ext cx="93663" cy="155575"/>
          </a:xfrm>
          <a:prstGeom prst="rect">
            <a:avLst/>
          </a:prstGeom>
          <a:solidFill>
            <a:srgbClr val="0066FF"/>
          </a:solidFill>
          <a:ln w="12600">
            <a:solidFill>
              <a:srgbClr val="FFFFFF"/>
            </a:solidFill>
            <a:miter lim="800000"/>
            <a:headEnd/>
            <a:tailEnd/>
          </a:ln>
        </p:spPr>
        <p:txBody>
          <a:bodyPr wrap="none" anchor="ctr"/>
          <a:lstStyle/>
          <a:p>
            <a:endParaRPr lang="cs-CZ"/>
          </a:p>
        </p:txBody>
      </p:sp>
      <p:sp>
        <p:nvSpPr>
          <p:cNvPr id="9246" name="Oval 33"/>
          <p:cNvSpPr>
            <a:spLocks noChangeArrowheads="1"/>
          </p:cNvSpPr>
          <p:nvPr/>
        </p:nvSpPr>
        <p:spPr bwMode="auto">
          <a:xfrm>
            <a:off x="4368800" y="1998663"/>
            <a:ext cx="177800" cy="168275"/>
          </a:xfrm>
          <a:prstGeom prst="ellipse">
            <a:avLst/>
          </a:prstGeom>
          <a:solidFill>
            <a:srgbClr val="FF66CC"/>
          </a:solidFill>
          <a:ln w="12600">
            <a:solidFill>
              <a:srgbClr val="FFFFFF"/>
            </a:solidFill>
            <a:miter lim="800000"/>
            <a:headEnd/>
            <a:tailEnd/>
          </a:ln>
        </p:spPr>
        <p:txBody>
          <a:bodyPr wrap="none" lIns="92160" tIns="46080" rIns="92160" bIns="46080" anchor="ct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b="1">
                <a:solidFill>
                  <a:srgbClr val="000000"/>
                </a:solidFill>
              </a:rPr>
              <a:t>K</a:t>
            </a:r>
          </a:p>
        </p:txBody>
      </p:sp>
      <p:grpSp>
        <p:nvGrpSpPr>
          <p:cNvPr id="3" name="Group 34"/>
          <p:cNvGrpSpPr>
            <a:grpSpLocks/>
          </p:cNvGrpSpPr>
          <p:nvPr/>
        </p:nvGrpSpPr>
        <p:grpSpPr bwMode="auto">
          <a:xfrm>
            <a:off x="3810000" y="2049463"/>
            <a:ext cx="569913" cy="273050"/>
            <a:chOff x="2400" y="1291"/>
            <a:chExt cx="359" cy="172"/>
          </a:xfrm>
        </p:grpSpPr>
        <p:sp>
          <p:nvSpPr>
            <p:cNvPr id="9293" name="Oval 35"/>
            <p:cNvSpPr>
              <a:spLocks noChangeArrowheads="1"/>
            </p:cNvSpPr>
            <p:nvPr/>
          </p:nvSpPr>
          <p:spPr bwMode="auto">
            <a:xfrm>
              <a:off x="2430" y="1323"/>
              <a:ext cx="262" cy="119"/>
            </a:xfrm>
            <a:prstGeom prst="ellipse">
              <a:avLst/>
            </a:prstGeom>
            <a:solidFill>
              <a:srgbClr val="FF6633"/>
            </a:solidFill>
            <a:ln w="12600">
              <a:solidFill>
                <a:srgbClr val="FFFFFF"/>
              </a:solidFill>
              <a:miter lim="800000"/>
              <a:headEnd/>
              <a:tailEnd/>
            </a:ln>
          </p:spPr>
          <p:txBody>
            <a:bodyPr wrap="none" anchor="ctr"/>
            <a:lstStyle/>
            <a:p>
              <a:endParaRPr lang="cs-CZ"/>
            </a:p>
          </p:txBody>
        </p:sp>
        <p:sp>
          <p:nvSpPr>
            <p:cNvPr id="9294" name="Rectangle 36"/>
            <p:cNvSpPr>
              <a:spLocks noChangeArrowheads="1"/>
            </p:cNvSpPr>
            <p:nvPr/>
          </p:nvSpPr>
          <p:spPr bwMode="auto">
            <a:xfrm>
              <a:off x="2400" y="1291"/>
              <a:ext cx="359" cy="172"/>
            </a:xfrm>
            <a:prstGeom prst="rect">
              <a:avLst/>
            </a:prstGeom>
            <a:noFill/>
            <a:ln w="9525">
              <a:noFill/>
              <a:round/>
              <a:headEnd/>
              <a:tailEnd/>
            </a:ln>
          </p:spPr>
          <p:txBody>
            <a:bodyPr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pY</a:t>
              </a:r>
            </a:p>
          </p:txBody>
        </p:sp>
      </p:grpSp>
      <p:sp>
        <p:nvSpPr>
          <p:cNvPr id="9248" name="Rectangle 37"/>
          <p:cNvSpPr>
            <a:spLocks noChangeArrowheads="1"/>
          </p:cNvSpPr>
          <p:nvPr/>
        </p:nvSpPr>
        <p:spPr bwMode="auto">
          <a:xfrm>
            <a:off x="4340225" y="963613"/>
            <a:ext cx="349250" cy="366712"/>
          </a:xfrm>
          <a:prstGeom prst="rect">
            <a:avLst/>
          </a:prstGeom>
          <a:noFill/>
          <a:ln w="9525">
            <a:noFill/>
            <a:round/>
            <a:headEnd/>
            <a:tailEnd/>
          </a:ln>
        </p:spPr>
        <p:txBody>
          <a:bodyPr wrap="none"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a:solidFill>
                  <a:srgbClr val="FFFFFF"/>
                </a:solidFill>
              </a:rPr>
              <a:t>R</a:t>
            </a:r>
          </a:p>
        </p:txBody>
      </p:sp>
      <p:sp>
        <p:nvSpPr>
          <p:cNvPr id="9249" name="Oval 38"/>
          <p:cNvSpPr>
            <a:spLocks noChangeArrowheads="1"/>
          </p:cNvSpPr>
          <p:nvPr/>
        </p:nvSpPr>
        <p:spPr bwMode="auto">
          <a:xfrm>
            <a:off x="4102100" y="677863"/>
            <a:ext cx="254000" cy="190500"/>
          </a:xfrm>
          <a:prstGeom prst="ellipse">
            <a:avLst/>
          </a:prstGeom>
          <a:solidFill>
            <a:srgbClr val="FF7C80"/>
          </a:solidFill>
          <a:ln w="12600">
            <a:solidFill>
              <a:srgbClr val="FFFFFF"/>
            </a:solidFill>
            <a:miter lim="800000"/>
            <a:headEnd/>
            <a:tailEnd/>
          </a:ln>
        </p:spPr>
        <p:txBody>
          <a:bodyPr wrap="none" anchor="ctr"/>
          <a:lstStyle/>
          <a:p>
            <a:endParaRPr lang="cs-CZ"/>
          </a:p>
        </p:txBody>
      </p:sp>
      <p:grpSp>
        <p:nvGrpSpPr>
          <p:cNvPr id="4" name="Group 39"/>
          <p:cNvGrpSpPr>
            <a:grpSpLocks/>
          </p:cNvGrpSpPr>
          <p:nvPr/>
        </p:nvGrpSpPr>
        <p:grpSpPr bwMode="auto">
          <a:xfrm>
            <a:off x="4533900" y="2081213"/>
            <a:ext cx="442913" cy="273050"/>
            <a:chOff x="2856" y="1311"/>
            <a:chExt cx="279" cy="172"/>
          </a:xfrm>
        </p:grpSpPr>
        <p:sp>
          <p:nvSpPr>
            <p:cNvPr id="9291" name="Oval 40"/>
            <p:cNvSpPr>
              <a:spLocks noChangeArrowheads="1"/>
            </p:cNvSpPr>
            <p:nvPr/>
          </p:nvSpPr>
          <p:spPr bwMode="auto">
            <a:xfrm>
              <a:off x="2879" y="1343"/>
              <a:ext cx="204" cy="119"/>
            </a:xfrm>
            <a:prstGeom prst="ellipse">
              <a:avLst/>
            </a:prstGeom>
            <a:solidFill>
              <a:srgbClr val="FF6633"/>
            </a:solidFill>
            <a:ln w="12600">
              <a:solidFill>
                <a:srgbClr val="FFFFFF"/>
              </a:solidFill>
              <a:miter lim="800000"/>
              <a:headEnd/>
              <a:tailEnd/>
            </a:ln>
          </p:spPr>
          <p:txBody>
            <a:bodyPr wrap="none" anchor="ctr"/>
            <a:lstStyle/>
            <a:p>
              <a:endParaRPr lang="cs-CZ"/>
            </a:p>
          </p:txBody>
        </p:sp>
        <p:sp>
          <p:nvSpPr>
            <p:cNvPr id="9292" name="Rectangle 41"/>
            <p:cNvSpPr>
              <a:spLocks noChangeArrowheads="1"/>
            </p:cNvSpPr>
            <p:nvPr/>
          </p:nvSpPr>
          <p:spPr bwMode="auto">
            <a:xfrm>
              <a:off x="2856" y="1311"/>
              <a:ext cx="279" cy="172"/>
            </a:xfrm>
            <a:prstGeom prst="rect">
              <a:avLst/>
            </a:prstGeom>
            <a:noFill/>
            <a:ln w="9525">
              <a:noFill/>
              <a:round/>
              <a:headEnd/>
              <a:tailEnd/>
            </a:ln>
          </p:spPr>
          <p:txBody>
            <a:bodyPr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pY</a:t>
              </a:r>
            </a:p>
          </p:txBody>
        </p:sp>
      </p:grpSp>
      <p:grpSp>
        <p:nvGrpSpPr>
          <p:cNvPr id="5" name="Group 42"/>
          <p:cNvGrpSpPr>
            <a:grpSpLocks/>
          </p:cNvGrpSpPr>
          <p:nvPr/>
        </p:nvGrpSpPr>
        <p:grpSpPr bwMode="auto">
          <a:xfrm>
            <a:off x="3998913" y="2462213"/>
            <a:ext cx="595312" cy="273050"/>
            <a:chOff x="2519" y="1551"/>
            <a:chExt cx="375" cy="172"/>
          </a:xfrm>
        </p:grpSpPr>
        <p:sp>
          <p:nvSpPr>
            <p:cNvPr id="9289" name="Oval 43"/>
            <p:cNvSpPr>
              <a:spLocks noChangeArrowheads="1"/>
            </p:cNvSpPr>
            <p:nvPr/>
          </p:nvSpPr>
          <p:spPr bwMode="auto">
            <a:xfrm>
              <a:off x="2549" y="1583"/>
              <a:ext cx="275" cy="119"/>
            </a:xfrm>
            <a:prstGeom prst="ellipse">
              <a:avLst/>
            </a:prstGeom>
            <a:solidFill>
              <a:srgbClr val="FF6633"/>
            </a:solidFill>
            <a:ln w="12600">
              <a:solidFill>
                <a:srgbClr val="FFFFFF"/>
              </a:solidFill>
              <a:miter lim="800000"/>
              <a:headEnd/>
              <a:tailEnd/>
            </a:ln>
          </p:spPr>
          <p:txBody>
            <a:bodyPr wrap="none" anchor="ctr"/>
            <a:lstStyle/>
            <a:p>
              <a:endParaRPr lang="cs-CZ"/>
            </a:p>
          </p:txBody>
        </p:sp>
        <p:sp>
          <p:nvSpPr>
            <p:cNvPr id="9290" name="Rectangle 44"/>
            <p:cNvSpPr>
              <a:spLocks noChangeArrowheads="1"/>
            </p:cNvSpPr>
            <p:nvPr/>
          </p:nvSpPr>
          <p:spPr bwMode="auto">
            <a:xfrm>
              <a:off x="2519" y="1551"/>
              <a:ext cx="375" cy="172"/>
            </a:xfrm>
            <a:prstGeom prst="rect">
              <a:avLst/>
            </a:prstGeom>
            <a:noFill/>
            <a:ln w="9525">
              <a:noFill/>
              <a:round/>
              <a:headEnd/>
              <a:tailEnd/>
            </a:ln>
          </p:spPr>
          <p:txBody>
            <a:bodyPr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pY</a:t>
              </a:r>
            </a:p>
          </p:txBody>
        </p:sp>
      </p:grpSp>
      <p:sp>
        <p:nvSpPr>
          <p:cNvPr id="9252" name="Oval 45"/>
          <p:cNvSpPr>
            <a:spLocks noChangeArrowheads="1"/>
          </p:cNvSpPr>
          <p:nvPr/>
        </p:nvSpPr>
        <p:spPr bwMode="auto">
          <a:xfrm>
            <a:off x="4073525" y="2000250"/>
            <a:ext cx="177800" cy="166688"/>
          </a:xfrm>
          <a:prstGeom prst="ellipse">
            <a:avLst/>
          </a:prstGeom>
          <a:solidFill>
            <a:srgbClr val="FF66CC"/>
          </a:solidFill>
          <a:ln w="12600">
            <a:solidFill>
              <a:srgbClr val="FFFFFF"/>
            </a:solidFill>
            <a:miter lim="800000"/>
            <a:headEnd/>
            <a:tailEnd/>
          </a:ln>
        </p:spPr>
        <p:txBody>
          <a:bodyPr wrap="none" lIns="92160" tIns="46080" rIns="92160" bIns="46080" anchor="ct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b="1">
                <a:solidFill>
                  <a:srgbClr val="000000"/>
                </a:solidFill>
              </a:rPr>
              <a:t>K</a:t>
            </a:r>
          </a:p>
        </p:txBody>
      </p:sp>
      <p:sp>
        <p:nvSpPr>
          <p:cNvPr id="9253" name="Line 46"/>
          <p:cNvSpPr>
            <a:spLocks noChangeShapeType="1"/>
          </p:cNvSpPr>
          <p:nvPr/>
        </p:nvSpPr>
        <p:spPr bwMode="auto">
          <a:xfrm>
            <a:off x="2813050" y="3033713"/>
            <a:ext cx="336550" cy="1587"/>
          </a:xfrm>
          <a:prstGeom prst="line">
            <a:avLst/>
          </a:prstGeom>
          <a:noFill/>
          <a:ln w="12600">
            <a:solidFill>
              <a:srgbClr val="FFFF00"/>
            </a:solidFill>
            <a:miter lim="800000"/>
            <a:headEnd/>
            <a:tailEnd/>
          </a:ln>
        </p:spPr>
        <p:txBody>
          <a:bodyPr/>
          <a:lstStyle/>
          <a:p>
            <a:endParaRPr lang="cs-CZ"/>
          </a:p>
        </p:txBody>
      </p:sp>
      <p:sp>
        <p:nvSpPr>
          <p:cNvPr id="9254" name="Rectangle 47"/>
          <p:cNvSpPr>
            <a:spLocks noChangeArrowheads="1"/>
          </p:cNvSpPr>
          <p:nvPr/>
        </p:nvSpPr>
        <p:spPr bwMode="auto">
          <a:xfrm>
            <a:off x="63500" y="4948238"/>
            <a:ext cx="1312863" cy="915987"/>
          </a:xfrm>
          <a:prstGeom prst="rect">
            <a:avLst/>
          </a:prstGeom>
          <a:noFill/>
          <a:ln w="9525">
            <a:noFill/>
            <a:round/>
            <a:headEnd/>
            <a:tailEnd/>
          </a:ln>
        </p:spPr>
        <p:txBody>
          <a:bodyPr wrap="none" lIns="92160" tIns="46080" rIns="92160" bIns="46080">
            <a:spAutoFit/>
          </a:bodyP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rgbClr val="000000"/>
                </a:solidFill>
              </a:rPr>
              <a:t>prolifera</a:t>
            </a:r>
            <a:r>
              <a:rPr lang="cs-CZ">
                <a:solidFill>
                  <a:srgbClr val="000000"/>
                </a:solidFill>
              </a:rPr>
              <a:t>ce</a:t>
            </a:r>
            <a:r>
              <a:rPr lang="en-GB">
                <a:solidFill>
                  <a:srgbClr val="000000"/>
                </a:solidFill>
              </a:rPr>
              <a:t>/</a:t>
            </a:r>
          </a:p>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a:solidFill>
                  <a:srgbClr val="000000"/>
                </a:solidFill>
              </a:rPr>
              <a:t>m</a:t>
            </a:r>
            <a:r>
              <a:rPr lang="en-GB">
                <a:solidFill>
                  <a:srgbClr val="000000"/>
                </a:solidFill>
              </a:rPr>
              <a:t>atura</a:t>
            </a:r>
            <a:r>
              <a:rPr lang="cs-CZ">
                <a:solidFill>
                  <a:srgbClr val="000000"/>
                </a:solidFill>
              </a:rPr>
              <a:t>ce</a:t>
            </a:r>
          </a:p>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a:solidFill>
                  <a:srgbClr val="000000"/>
                </a:solidFill>
              </a:rPr>
              <a:t>buněk</a:t>
            </a:r>
          </a:p>
        </p:txBody>
      </p:sp>
      <p:sp>
        <p:nvSpPr>
          <p:cNvPr id="9255" name="Rectangle 48"/>
          <p:cNvSpPr>
            <a:spLocks noChangeArrowheads="1"/>
          </p:cNvSpPr>
          <p:nvPr/>
        </p:nvSpPr>
        <p:spPr bwMode="auto">
          <a:xfrm>
            <a:off x="2714625" y="6216650"/>
            <a:ext cx="2316163" cy="366713"/>
          </a:xfrm>
          <a:prstGeom prst="rect">
            <a:avLst/>
          </a:prstGeom>
          <a:noFill/>
          <a:ln w="9525">
            <a:noFill/>
            <a:round/>
            <a:headEnd/>
            <a:tailEnd/>
          </a:ln>
        </p:spPr>
        <p:txBody>
          <a:bodyPr wrap="none"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a:solidFill>
                  <a:srgbClr val="000000"/>
                </a:solidFill>
              </a:rPr>
              <a:t>přežití/ anti-apoptoza</a:t>
            </a:r>
          </a:p>
        </p:txBody>
      </p:sp>
      <p:sp>
        <p:nvSpPr>
          <p:cNvPr id="9256" name="Rectangle 49"/>
          <p:cNvSpPr>
            <a:spLocks noChangeArrowheads="1"/>
          </p:cNvSpPr>
          <p:nvPr/>
        </p:nvSpPr>
        <p:spPr bwMode="auto">
          <a:xfrm>
            <a:off x="5595938" y="6242050"/>
            <a:ext cx="1487487" cy="366713"/>
          </a:xfrm>
          <a:prstGeom prst="rect">
            <a:avLst/>
          </a:prstGeom>
          <a:noFill/>
          <a:ln w="9525">
            <a:noFill/>
            <a:round/>
            <a:headEnd/>
            <a:tailEnd/>
          </a:ln>
        </p:spPr>
        <p:txBody>
          <a:bodyPr wrap="none"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rgbClr val="000000"/>
                </a:solidFill>
              </a:rPr>
              <a:t>angiogenes</a:t>
            </a:r>
            <a:r>
              <a:rPr lang="cs-CZ">
                <a:solidFill>
                  <a:srgbClr val="000000"/>
                </a:solidFill>
              </a:rPr>
              <a:t>a</a:t>
            </a:r>
          </a:p>
        </p:txBody>
      </p:sp>
      <p:sp>
        <p:nvSpPr>
          <p:cNvPr id="9257" name="Rectangle 50"/>
          <p:cNvSpPr>
            <a:spLocks noChangeArrowheads="1"/>
          </p:cNvSpPr>
          <p:nvPr/>
        </p:nvSpPr>
        <p:spPr bwMode="auto">
          <a:xfrm>
            <a:off x="7358063" y="5734050"/>
            <a:ext cx="1785937" cy="366713"/>
          </a:xfrm>
          <a:prstGeom prst="rect">
            <a:avLst/>
          </a:prstGeom>
          <a:noFill/>
          <a:ln w="9525">
            <a:noFill/>
            <a:round/>
            <a:headEnd/>
            <a:tailEnd/>
          </a:ln>
        </p:spPr>
        <p:txBody>
          <a:bodyPr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rgbClr val="000000"/>
                </a:solidFill>
              </a:rPr>
              <a:t>metasta</a:t>
            </a:r>
            <a:r>
              <a:rPr lang="cs-CZ">
                <a:solidFill>
                  <a:srgbClr val="000000"/>
                </a:solidFill>
              </a:rPr>
              <a:t>zování</a:t>
            </a:r>
          </a:p>
        </p:txBody>
      </p:sp>
      <p:sp>
        <p:nvSpPr>
          <p:cNvPr id="9258" name="Line 51"/>
          <p:cNvSpPr>
            <a:spLocks noChangeShapeType="1"/>
          </p:cNvSpPr>
          <p:nvPr/>
        </p:nvSpPr>
        <p:spPr bwMode="auto">
          <a:xfrm>
            <a:off x="5648325" y="5797550"/>
            <a:ext cx="325438" cy="468313"/>
          </a:xfrm>
          <a:prstGeom prst="line">
            <a:avLst/>
          </a:prstGeom>
          <a:noFill/>
          <a:ln w="12600">
            <a:solidFill>
              <a:srgbClr val="FFFF00"/>
            </a:solidFill>
            <a:miter lim="800000"/>
            <a:headEnd/>
            <a:tailEnd type="triangle" w="med" len="med"/>
          </a:ln>
        </p:spPr>
        <p:txBody>
          <a:bodyPr/>
          <a:lstStyle/>
          <a:p>
            <a:endParaRPr lang="cs-CZ"/>
          </a:p>
        </p:txBody>
      </p:sp>
      <p:grpSp>
        <p:nvGrpSpPr>
          <p:cNvPr id="6" name="Group 52"/>
          <p:cNvGrpSpPr>
            <a:grpSpLocks/>
          </p:cNvGrpSpPr>
          <p:nvPr/>
        </p:nvGrpSpPr>
        <p:grpSpPr bwMode="auto">
          <a:xfrm>
            <a:off x="3497263" y="4748213"/>
            <a:ext cx="2759075" cy="92075"/>
            <a:chOff x="2203" y="2991"/>
            <a:chExt cx="1738" cy="58"/>
          </a:xfrm>
        </p:grpSpPr>
        <p:sp>
          <p:nvSpPr>
            <p:cNvPr id="9287" name="Line 53"/>
            <p:cNvSpPr>
              <a:spLocks noChangeShapeType="1"/>
            </p:cNvSpPr>
            <p:nvPr/>
          </p:nvSpPr>
          <p:spPr bwMode="auto">
            <a:xfrm>
              <a:off x="2203" y="2991"/>
              <a:ext cx="1738" cy="0"/>
            </a:xfrm>
            <a:prstGeom prst="line">
              <a:avLst/>
            </a:prstGeom>
            <a:noFill/>
            <a:ln w="12600">
              <a:solidFill>
                <a:srgbClr val="FF7C80"/>
              </a:solidFill>
              <a:miter lim="800000"/>
              <a:headEnd/>
              <a:tailEnd/>
            </a:ln>
          </p:spPr>
          <p:txBody>
            <a:bodyPr/>
            <a:lstStyle/>
            <a:p>
              <a:endParaRPr lang="cs-CZ"/>
            </a:p>
          </p:txBody>
        </p:sp>
        <p:sp>
          <p:nvSpPr>
            <p:cNvPr id="9288" name="Line 54"/>
            <p:cNvSpPr>
              <a:spLocks noChangeShapeType="1"/>
            </p:cNvSpPr>
            <p:nvPr/>
          </p:nvSpPr>
          <p:spPr bwMode="auto">
            <a:xfrm>
              <a:off x="2203" y="3050"/>
              <a:ext cx="1738" cy="0"/>
            </a:xfrm>
            <a:prstGeom prst="line">
              <a:avLst/>
            </a:prstGeom>
            <a:noFill/>
            <a:ln w="12600">
              <a:solidFill>
                <a:srgbClr val="FF7C80"/>
              </a:solidFill>
              <a:miter lim="800000"/>
              <a:headEnd/>
              <a:tailEnd/>
            </a:ln>
          </p:spPr>
          <p:txBody>
            <a:bodyPr/>
            <a:lstStyle/>
            <a:p>
              <a:endParaRPr lang="cs-CZ"/>
            </a:p>
          </p:txBody>
        </p:sp>
      </p:grpSp>
      <p:sp>
        <p:nvSpPr>
          <p:cNvPr id="9260" name="Rectangle 55"/>
          <p:cNvSpPr>
            <a:spLocks noChangeArrowheads="1"/>
          </p:cNvSpPr>
          <p:nvPr/>
        </p:nvSpPr>
        <p:spPr bwMode="auto">
          <a:xfrm>
            <a:off x="2960688" y="4686300"/>
            <a:ext cx="433387" cy="236538"/>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DNA</a:t>
            </a:r>
          </a:p>
        </p:txBody>
      </p:sp>
      <p:sp>
        <p:nvSpPr>
          <p:cNvPr id="9261" name="Oval 56"/>
          <p:cNvSpPr>
            <a:spLocks noChangeArrowheads="1"/>
          </p:cNvSpPr>
          <p:nvPr/>
        </p:nvSpPr>
        <p:spPr bwMode="auto">
          <a:xfrm>
            <a:off x="3749675" y="4656138"/>
            <a:ext cx="127000" cy="233362"/>
          </a:xfrm>
          <a:prstGeom prst="ellipse">
            <a:avLst/>
          </a:prstGeom>
          <a:solidFill>
            <a:srgbClr val="009999"/>
          </a:solidFill>
          <a:ln w="9525">
            <a:noFill/>
            <a:round/>
            <a:headEnd/>
            <a:tailEnd/>
          </a:ln>
        </p:spPr>
        <p:txBody>
          <a:bodyPr wrap="none" anchor="ctr"/>
          <a:lstStyle/>
          <a:p>
            <a:endParaRPr lang="cs-CZ"/>
          </a:p>
        </p:txBody>
      </p:sp>
      <p:sp>
        <p:nvSpPr>
          <p:cNvPr id="9262" name="Rectangle 57"/>
          <p:cNvSpPr>
            <a:spLocks noChangeArrowheads="1"/>
          </p:cNvSpPr>
          <p:nvPr/>
        </p:nvSpPr>
        <p:spPr bwMode="auto">
          <a:xfrm>
            <a:off x="4000500" y="4702175"/>
            <a:ext cx="628650" cy="187325"/>
          </a:xfrm>
          <a:prstGeom prst="rect">
            <a:avLst/>
          </a:prstGeom>
          <a:solidFill>
            <a:srgbClr val="FF7C80"/>
          </a:solidFill>
          <a:ln w="9525">
            <a:noFill/>
            <a:round/>
            <a:headEnd/>
            <a:tailEnd/>
          </a:ln>
        </p:spPr>
        <p:txBody>
          <a:bodyPr wrap="none" anchor="ctr"/>
          <a:lstStyle/>
          <a:p>
            <a:endParaRPr lang="cs-CZ"/>
          </a:p>
        </p:txBody>
      </p:sp>
      <p:sp>
        <p:nvSpPr>
          <p:cNvPr id="9263" name="Oval 58"/>
          <p:cNvSpPr>
            <a:spLocks noChangeArrowheads="1"/>
          </p:cNvSpPr>
          <p:nvPr/>
        </p:nvSpPr>
        <p:spPr bwMode="auto">
          <a:xfrm>
            <a:off x="3876675" y="4656138"/>
            <a:ext cx="123825" cy="233362"/>
          </a:xfrm>
          <a:prstGeom prst="ellipse">
            <a:avLst/>
          </a:prstGeom>
          <a:solidFill>
            <a:srgbClr val="FF0033"/>
          </a:solidFill>
          <a:ln w="9525">
            <a:noFill/>
            <a:round/>
            <a:headEnd/>
            <a:tailEnd/>
          </a:ln>
        </p:spPr>
        <p:txBody>
          <a:bodyPr wrap="none" anchor="ctr"/>
          <a:lstStyle/>
          <a:p>
            <a:endParaRPr lang="cs-CZ"/>
          </a:p>
        </p:txBody>
      </p:sp>
      <p:sp>
        <p:nvSpPr>
          <p:cNvPr id="9264" name="Rectangle 59"/>
          <p:cNvSpPr>
            <a:spLocks noChangeArrowheads="1"/>
          </p:cNvSpPr>
          <p:nvPr/>
        </p:nvSpPr>
        <p:spPr bwMode="auto">
          <a:xfrm>
            <a:off x="5299075" y="4702175"/>
            <a:ext cx="627063" cy="187325"/>
          </a:xfrm>
          <a:prstGeom prst="rect">
            <a:avLst/>
          </a:prstGeom>
          <a:solidFill>
            <a:srgbClr val="33CCFF"/>
          </a:solidFill>
          <a:ln w="9525">
            <a:noFill/>
            <a:round/>
            <a:headEnd/>
            <a:tailEnd/>
          </a:ln>
        </p:spPr>
        <p:txBody>
          <a:bodyPr wrap="none" anchor="ctr"/>
          <a:lstStyle/>
          <a:p>
            <a:endParaRPr lang="cs-CZ"/>
          </a:p>
        </p:txBody>
      </p:sp>
      <p:sp>
        <p:nvSpPr>
          <p:cNvPr id="9265" name="Oval 60"/>
          <p:cNvSpPr>
            <a:spLocks noChangeArrowheads="1"/>
          </p:cNvSpPr>
          <p:nvPr/>
        </p:nvSpPr>
        <p:spPr bwMode="auto">
          <a:xfrm>
            <a:off x="5172075" y="4656138"/>
            <a:ext cx="127000" cy="233362"/>
          </a:xfrm>
          <a:prstGeom prst="ellipse">
            <a:avLst/>
          </a:prstGeom>
          <a:solidFill>
            <a:srgbClr val="FF7C80"/>
          </a:solidFill>
          <a:ln w="9525">
            <a:noFill/>
            <a:round/>
            <a:headEnd/>
            <a:tailEnd/>
          </a:ln>
        </p:spPr>
        <p:txBody>
          <a:bodyPr wrap="none" anchor="ctr"/>
          <a:lstStyle/>
          <a:p>
            <a:endParaRPr lang="cs-CZ"/>
          </a:p>
        </p:txBody>
      </p:sp>
      <p:sp>
        <p:nvSpPr>
          <p:cNvPr id="9266" name="Oval 61"/>
          <p:cNvSpPr>
            <a:spLocks noChangeArrowheads="1"/>
          </p:cNvSpPr>
          <p:nvPr/>
        </p:nvSpPr>
        <p:spPr bwMode="auto">
          <a:xfrm>
            <a:off x="6200775" y="4964113"/>
            <a:ext cx="203200" cy="228600"/>
          </a:xfrm>
          <a:prstGeom prst="ellipse">
            <a:avLst/>
          </a:prstGeom>
          <a:solidFill>
            <a:srgbClr val="33CCFF"/>
          </a:solidFill>
          <a:ln w="9525">
            <a:noFill/>
            <a:round/>
            <a:headEnd/>
            <a:tailEnd/>
          </a:ln>
        </p:spPr>
        <p:txBody>
          <a:bodyPr wrap="none" anchor="ctr"/>
          <a:lstStyle/>
          <a:p>
            <a:endParaRPr lang="cs-CZ"/>
          </a:p>
        </p:txBody>
      </p:sp>
      <p:sp>
        <p:nvSpPr>
          <p:cNvPr id="9267" name="Oval 62"/>
          <p:cNvSpPr>
            <a:spLocks noChangeArrowheads="1"/>
          </p:cNvSpPr>
          <p:nvPr/>
        </p:nvSpPr>
        <p:spPr bwMode="auto">
          <a:xfrm>
            <a:off x="6746875" y="4727575"/>
            <a:ext cx="201613" cy="231775"/>
          </a:xfrm>
          <a:prstGeom prst="ellipse">
            <a:avLst/>
          </a:prstGeom>
          <a:solidFill>
            <a:srgbClr val="33CCFF"/>
          </a:solidFill>
          <a:ln w="9525">
            <a:noFill/>
            <a:round/>
            <a:headEnd/>
            <a:tailEnd/>
          </a:ln>
        </p:spPr>
        <p:txBody>
          <a:bodyPr wrap="none" anchor="ctr"/>
          <a:lstStyle/>
          <a:p>
            <a:endParaRPr lang="cs-CZ"/>
          </a:p>
        </p:txBody>
      </p:sp>
      <p:sp>
        <p:nvSpPr>
          <p:cNvPr id="9268" name="Oval 63"/>
          <p:cNvSpPr>
            <a:spLocks noChangeArrowheads="1"/>
          </p:cNvSpPr>
          <p:nvPr/>
        </p:nvSpPr>
        <p:spPr bwMode="auto">
          <a:xfrm>
            <a:off x="6494463" y="4824413"/>
            <a:ext cx="201612" cy="228600"/>
          </a:xfrm>
          <a:prstGeom prst="ellipse">
            <a:avLst/>
          </a:prstGeom>
          <a:solidFill>
            <a:srgbClr val="33CCFF"/>
          </a:solidFill>
          <a:ln w="9525">
            <a:noFill/>
            <a:round/>
            <a:headEnd/>
            <a:tailEnd/>
          </a:ln>
        </p:spPr>
        <p:txBody>
          <a:bodyPr wrap="none" anchor="ctr"/>
          <a:lstStyle/>
          <a:p>
            <a:endParaRPr lang="cs-CZ"/>
          </a:p>
        </p:txBody>
      </p:sp>
      <p:sp>
        <p:nvSpPr>
          <p:cNvPr id="9269" name="Rectangle 64"/>
          <p:cNvSpPr>
            <a:spLocks noChangeArrowheads="1"/>
          </p:cNvSpPr>
          <p:nvPr/>
        </p:nvSpPr>
        <p:spPr bwMode="auto">
          <a:xfrm>
            <a:off x="4087813" y="4524375"/>
            <a:ext cx="361950"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i="1">
                <a:solidFill>
                  <a:srgbClr val="000000"/>
                </a:solidFill>
              </a:rPr>
              <a:t>myc</a:t>
            </a:r>
          </a:p>
        </p:txBody>
      </p:sp>
      <p:sp>
        <p:nvSpPr>
          <p:cNvPr id="9270" name="Oval 65"/>
          <p:cNvSpPr>
            <a:spLocks noChangeArrowheads="1"/>
          </p:cNvSpPr>
          <p:nvPr/>
        </p:nvSpPr>
        <p:spPr bwMode="auto">
          <a:xfrm>
            <a:off x="4879975" y="4937125"/>
            <a:ext cx="125413" cy="234950"/>
          </a:xfrm>
          <a:prstGeom prst="ellipse">
            <a:avLst/>
          </a:prstGeom>
          <a:solidFill>
            <a:srgbClr val="FF7C80"/>
          </a:solidFill>
          <a:ln w="9525">
            <a:noFill/>
            <a:round/>
            <a:headEnd/>
            <a:tailEnd/>
          </a:ln>
        </p:spPr>
        <p:txBody>
          <a:bodyPr wrap="none" anchor="ctr"/>
          <a:lstStyle/>
          <a:p>
            <a:endParaRPr lang="cs-CZ"/>
          </a:p>
        </p:txBody>
      </p:sp>
      <p:sp>
        <p:nvSpPr>
          <p:cNvPr id="9271" name="Rectangle 66"/>
          <p:cNvSpPr>
            <a:spLocks noChangeArrowheads="1"/>
          </p:cNvSpPr>
          <p:nvPr/>
        </p:nvSpPr>
        <p:spPr bwMode="auto">
          <a:xfrm>
            <a:off x="4799013" y="5183188"/>
            <a:ext cx="355600"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a:solidFill>
                  <a:srgbClr val="000000"/>
                </a:solidFill>
              </a:rPr>
              <a:t>Myc</a:t>
            </a:r>
          </a:p>
        </p:txBody>
      </p:sp>
      <p:sp>
        <p:nvSpPr>
          <p:cNvPr id="9272" name="Rectangle 67"/>
          <p:cNvSpPr>
            <a:spLocks noChangeArrowheads="1"/>
          </p:cNvSpPr>
          <p:nvPr/>
        </p:nvSpPr>
        <p:spPr bwMode="auto">
          <a:xfrm>
            <a:off x="5300663" y="4524375"/>
            <a:ext cx="663575"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i="1">
                <a:solidFill>
                  <a:srgbClr val="000000"/>
                </a:solidFill>
              </a:rPr>
              <a:t>cyclin D1</a:t>
            </a:r>
          </a:p>
        </p:txBody>
      </p:sp>
      <p:sp>
        <p:nvSpPr>
          <p:cNvPr id="9273" name="Rectangle 68"/>
          <p:cNvSpPr>
            <a:spLocks noChangeArrowheads="1"/>
          </p:cNvSpPr>
          <p:nvPr/>
        </p:nvSpPr>
        <p:spPr bwMode="auto">
          <a:xfrm>
            <a:off x="6396038" y="4478338"/>
            <a:ext cx="682625"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a:solidFill>
                  <a:srgbClr val="000000"/>
                </a:solidFill>
              </a:rPr>
              <a:t>Cyclin D1</a:t>
            </a:r>
          </a:p>
        </p:txBody>
      </p:sp>
      <p:sp>
        <p:nvSpPr>
          <p:cNvPr id="9274" name="Line 69"/>
          <p:cNvSpPr>
            <a:spLocks noChangeShapeType="1"/>
          </p:cNvSpPr>
          <p:nvPr/>
        </p:nvSpPr>
        <p:spPr bwMode="auto">
          <a:xfrm flipV="1">
            <a:off x="5049838" y="4933950"/>
            <a:ext cx="165100" cy="146050"/>
          </a:xfrm>
          <a:prstGeom prst="line">
            <a:avLst/>
          </a:prstGeom>
          <a:noFill/>
          <a:ln w="12600">
            <a:solidFill>
              <a:srgbClr val="FFFFFF"/>
            </a:solidFill>
            <a:miter lim="800000"/>
            <a:headEnd/>
            <a:tailEnd type="triangle" w="med" len="med"/>
          </a:ln>
        </p:spPr>
        <p:txBody>
          <a:bodyPr/>
          <a:lstStyle/>
          <a:p>
            <a:endParaRPr lang="cs-CZ"/>
          </a:p>
        </p:txBody>
      </p:sp>
      <p:sp>
        <p:nvSpPr>
          <p:cNvPr id="9275" name="Line 70"/>
          <p:cNvSpPr>
            <a:spLocks noChangeShapeType="1"/>
          </p:cNvSpPr>
          <p:nvPr/>
        </p:nvSpPr>
        <p:spPr bwMode="auto">
          <a:xfrm flipH="1" flipV="1">
            <a:off x="4687888" y="4914900"/>
            <a:ext cx="127000" cy="187325"/>
          </a:xfrm>
          <a:prstGeom prst="line">
            <a:avLst/>
          </a:prstGeom>
          <a:noFill/>
          <a:ln w="12600">
            <a:solidFill>
              <a:srgbClr val="FFFFFF"/>
            </a:solidFill>
            <a:miter lim="800000"/>
            <a:headEnd type="triangle" w="med" len="med"/>
            <a:tailEnd/>
          </a:ln>
        </p:spPr>
        <p:txBody>
          <a:bodyPr/>
          <a:lstStyle/>
          <a:p>
            <a:endParaRPr lang="cs-CZ"/>
          </a:p>
        </p:txBody>
      </p:sp>
      <p:sp>
        <p:nvSpPr>
          <p:cNvPr id="9276" name="Line 71"/>
          <p:cNvSpPr>
            <a:spLocks noChangeShapeType="1"/>
          </p:cNvSpPr>
          <p:nvPr/>
        </p:nvSpPr>
        <p:spPr bwMode="auto">
          <a:xfrm flipH="1" flipV="1">
            <a:off x="5986463" y="4865688"/>
            <a:ext cx="125412" cy="190500"/>
          </a:xfrm>
          <a:prstGeom prst="line">
            <a:avLst/>
          </a:prstGeom>
          <a:noFill/>
          <a:ln w="12600">
            <a:solidFill>
              <a:srgbClr val="FFFFFF"/>
            </a:solidFill>
            <a:miter lim="800000"/>
            <a:headEnd type="triangle" w="med" len="med"/>
            <a:tailEnd/>
          </a:ln>
        </p:spPr>
        <p:txBody>
          <a:bodyPr/>
          <a:lstStyle/>
          <a:p>
            <a:endParaRPr lang="cs-CZ"/>
          </a:p>
        </p:txBody>
      </p:sp>
      <p:sp>
        <p:nvSpPr>
          <p:cNvPr id="9277" name="Rectangle 72"/>
          <p:cNvSpPr>
            <a:spLocks noChangeArrowheads="1"/>
          </p:cNvSpPr>
          <p:nvPr/>
        </p:nvSpPr>
        <p:spPr bwMode="auto">
          <a:xfrm>
            <a:off x="3587750" y="4902200"/>
            <a:ext cx="312738"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a:solidFill>
                  <a:srgbClr val="000000"/>
                </a:solidFill>
              </a:rPr>
              <a:t>Jun</a:t>
            </a:r>
          </a:p>
        </p:txBody>
      </p:sp>
      <p:sp>
        <p:nvSpPr>
          <p:cNvPr id="9278" name="Rectangle 73"/>
          <p:cNvSpPr>
            <a:spLocks noChangeArrowheads="1"/>
          </p:cNvSpPr>
          <p:nvPr/>
        </p:nvSpPr>
        <p:spPr bwMode="auto">
          <a:xfrm>
            <a:off x="3881438" y="4902200"/>
            <a:ext cx="320675"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a:solidFill>
                  <a:srgbClr val="000000"/>
                </a:solidFill>
              </a:rPr>
              <a:t>Fos</a:t>
            </a:r>
          </a:p>
        </p:txBody>
      </p:sp>
      <p:sp>
        <p:nvSpPr>
          <p:cNvPr id="9279" name="Line 74"/>
          <p:cNvSpPr>
            <a:spLocks noChangeShapeType="1"/>
          </p:cNvSpPr>
          <p:nvPr/>
        </p:nvSpPr>
        <p:spPr bwMode="auto">
          <a:xfrm flipH="1" flipV="1">
            <a:off x="3748088" y="4603750"/>
            <a:ext cx="44450" cy="52388"/>
          </a:xfrm>
          <a:prstGeom prst="line">
            <a:avLst/>
          </a:prstGeom>
          <a:noFill/>
          <a:ln w="12600">
            <a:solidFill>
              <a:srgbClr val="FFFFFF"/>
            </a:solidFill>
            <a:miter lim="800000"/>
            <a:headEnd/>
            <a:tailEnd/>
          </a:ln>
        </p:spPr>
        <p:txBody>
          <a:bodyPr/>
          <a:lstStyle/>
          <a:p>
            <a:endParaRPr lang="cs-CZ"/>
          </a:p>
        </p:txBody>
      </p:sp>
      <p:sp>
        <p:nvSpPr>
          <p:cNvPr id="9280" name="Line 75"/>
          <p:cNvSpPr>
            <a:spLocks noChangeShapeType="1"/>
          </p:cNvSpPr>
          <p:nvPr/>
        </p:nvSpPr>
        <p:spPr bwMode="auto">
          <a:xfrm flipH="1" flipV="1">
            <a:off x="3868738" y="4603750"/>
            <a:ext cx="46037" cy="52388"/>
          </a:xfrm>
          <a:prstGeom prst="line">
            <a:avLst/>
          </a:prstGeom>
          <a:noFill/>
          <a:ln w="12600">
            <a:solidFill>
              <a:srgbClr val="FFFFFF"/>
            </a:solidFill>
            <a:miter lim="800000"/>
            <a:headEnd/>
            <a:tailEnd/>
          </a:ln>
        </p:spPr>
        <p:txBody>
          <a:bodyPr/>
          <a:lstStyle/>
          <a:p>
            <a:endParaRPr lang="cs-CZ"/>
          </a:p>
        </p:txBody>
      </p:sp>
      <p:sp>
        <p:nvSpPr>
          <p:cNvPr id="9281" name="Rectangle 76"/>
          <p:cNvSpPr>
            <a:spLocks noChangeArrowheads="1"/>
          </p:cNvSpPr>
          <p:nvPr/>
        </p:nvSpPr>
        <p:spPr bwMode="auto">
          <a:xfrm>
            <a:off x="3670300" y="4491038"/>
            <a:ext cx="185738" cy="192087"/>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rgbClr val="000000"/>
                </a:solidFill>
              </a:rPr>
              <a:t>P</a:t>
            </a:r>
          </a:p>
        </p:txBody>
      </p:sp>
      <p:sp>
        <p:nvSpPr>
          <p:cNvPr id="9282" name="Rectangle 77"/>
          <p:cNvSpPr>
            <a:spLocks noChangeArrowheads="1"/>
          </p:cNvSpPr>
          <p:nvPr/>
        </p:nvSpPr>
        <p:spPr bwMode="auto">
          <a:xfrm>
            <a:off x="3794125" y="4491038"/>
            <a:ext cx="185738" cy="192087"/>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rgbClr val="000000"/>
                </a:solidFill>
              </a:rPr>
              <a:t>P</a:t>
            </a:r>
          </a:p>
        </p:txBody>
      </p:sp>
      <p:sp>
        <p:nvSpPr>
          <p:cNvPr id="9283" name="Line 78"/>
          <p:cNvSpPr>
            <a:spLocks noChangeShapeType="1"/>
          </p:cNvSpPr>
          <p:nvPr/>
        </p:nvSpPr>
        <p:spPr bwMode="auto">
          <a:xfrm flipH="1">
            <a:off x="2381250" y="5403850"/>
            <a:ext cx="935038" cy="754063"/>
          </a:xfrm>
          <a:prstGeom prst="line">
            <a:avLst/>
          </a:prstGeom>
          <a:noFill/>
          <a:ln w="12600">
            <a:solidFill>
              <a:srgbClr val="FFFF00"/>
            </a:solidFill>
            <a:miter lim="800000"/>
            <a:headEnd/>
            <a:tailEnd type="triangle" w="med" len="med"/>
          </a:ln>
        </p:spPr>
        <p:txBody>
          <a:bodyPr/>
          <a:lstStyle/>
          <a:p>
            <a:endParaRPr lang="cs-CZ"/>
          </a:p>
        </p:txBody>
      </p:sp>
      <p:sp>
        <p:nvSpPr>
          <p:cNvPr id="9284" name="Rectangle 79"/>
          <p:cNvSpPr>
            <a:spLocks noChangeArrowheads="1"/>
          </p:cNvSpPr>
          <p:nvPr/>
        </p:nvSpPr>
        <p:spPr bwMode="auto">
          <a:xfrm>
            <a:off x="414338" y="5757863"/>
            <a:ext cx="1793875" cy="641350"/>
          </a:xfrm>
          <a:prstGeom prst="rect">
            <a:avLst/>
          </a:prstGeom>
          <a:noFill/>
          <a:ln w="9525">
            <a:noFill/>
            <a:round/>
            <a:headEnd/>
            <a:tailEnd/>
          </a:ln>
        </p:spPr>
        <p:txBody>
          <a:bodyPr wrap="none" lIns="92160" tIns="46080" rIns="92160" bIns="46080">
            <a:spAutoFit/>
          </a:bodyP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rgbClr val="000000"/>
                </a:solidFill>
              </a:rPr>
              <a:t>chemo/ </a:t>
            </a:r>
            <a:br>
              <a:rPr lang="en-GB">
                <a:solidFill>
                  <a:srgbClr val="000000"/>
                </a:solidFill>
              </a:rPr>
            </a:br>
            <a:r>
              <a:rPr lang="en-GB">
                <a:solidFill>
                  <a:srgbClr val="000000"/>
                </a:solidFill>
              </a:rPr>
              <a:t>radio re</a:t>
            </a:r>
            <a:r>
              <a:rPr lang="cs-CZ">
                <a:solidFill>
                  <a:srgbClr val="000000"/>
                </a:solidFill>
              </a:rPr>
              <a:t>z</a:t>
            </a:r>
            <a:r>
              <a:rPr lang="en-GB">
                <a:solidFill>
                  <a:srgbClr val="000000"/>
                </a:solidFill>
              </a:rPr>
              <a:t>ist</a:t>
            </a:r>
            <a:r>
              <a:rPr lang="cs-CZ">
                <a:solidFill>
                  <a:srgbClr val="000000"/>
                </a:solidFill>
              </a:rPr>
              <a:t>e</a:t>
            </a:r>
            <a:r>
              <a:rPr lang="en-GB">
                <a:solidFill>
                  <a:srgbClr val="000000"/>
                </a:solidFill>
              </a:rPr>
              <a:t>nce</a:t>
            </a:r>
          </a:p>
        </p:txBody>
      </p:sp>
      <p:sp>
        <p:nvSpPr>
          <p:cNvPr id="9285" name="Line 80"/>
          <p:cNvSpPr>
            <a:spLocks noChangeShapeType="1"/>
          </p:cNvSpPr>
          <p:nvPr/>
        </p:nvSpPr>
        <p:spPr bwMode="auto">
          <a:xfrm>
            <a:off x="3138488" y="2932113"/>
            <a:ext cx="1587" cy="201612"/>
          </a:xfrm>
          <a:prstGeom prst="line">
            <a:avLst/>
          </a:prstGeom>
          <a:noFill/>
          <a:ln w="12600">
            <a:solidFill>
              <a:srgbClr val="000000"/>
            </a:solidFill>
            <a:miter lim="800000"/>
            <a:headEnd/>
            <a:tailEnd/>
          </a:ln>
        </p:spPr>
        <p:txBody>
          <a:bodyPr/>
          <a:lstStyle/>
          <a:p>
            <a:endParaRPr lang="cs-CZ"/>
          </a:p>
        </p:txBody>
      </p:sp>
      <p:sp>
        <p:nvSpPr>
          <p:cNvPr id="9286" name="Rectangle 81"/>
          <p:cNvSpPr>
            <a:spLocks noGrp="1" noChangeArrowheads="1"/>
          </p:cNvSpPr>
          <p:nvPr>
            <p:ph type="title"/>
          </p:nvPr>
        </p:nvSpPr>
        <p:spPr>
          <a:xfrm>
            <a:off x="457200" y="22225"/>
            <a:ext cx="8686800" cy="763588"/>
          </a:xfrm>
        </p:spPr>
        <p:txBody>
          <a:bodyPr/>
          <a:lstStyle/>
          <a:p>
            <a:pP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dirty="0" smtClean="0"/>
              <a:t>Receptor a dostředivé dráhy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a:xfrm>
            <a:off x="35496" y="228600"/>
            <a:ext cx="9108504" cy="1184176"/>
          </a:xfrm>
        </p:spPr>
        <p:txBody>
          <a:bodyPr>
            <a:noAutofit/>
          </a:bodyPr>
          <a:lstStyle/>
          <a:p>
            <a:pPr algn="ctr"/>
            <a:r>
              <a:rPr lang="cs-CZ" sz="2400" b="0" dirty="0" err="1" smtClean="0">
                <a:latin typeface="Arial Unicode MS" pitchFamily="34" charset="-128"/>
                <a:ea typeface="Arial Unicode MS" pitchFamily="34" charset="-128"/>
                <a:cs typeface="Arial Unicode MS" pitchFamily="34" charset="-128"/>
              </a:rPr>
              <a:t>CLEOPATRA</a:t>
            </a:r>
            <a:r>
              <a:rPr lang="cs-CZ" sz="2400" b="0" dirty="0" smtClean="0">
                <a:latin typeface="Arial Unicode MS" pitchFamily="34" charset="-128"/>
                <a:ea typeface="Arial Unicode MS" pitchFamily="34" charset="-128"/>
                <a:cs typeface="Arial Unicode MS" pitchFamily="34" charset="-128"/>
              </a:rPr>
              <a:t>: Studie fáze III s trastuzumabem plus docetaxelem a s pertuzumabem nebo bez pertuzumabu</a:t>
            </a:r>
          </a:p>
        </p:txBody>
      </p:sp>
      <p:sp>
        <p:nvSpPr>
          <p:cNvPr id="15" name="Rectangle 3"/>
          <p:cNvSpPr>
            <a:spLocks noChangeArrowheads="1"/>
          </p:cNvSpPr>
          <p:nvPr/>
        </p:nvSpPr>
        <p:spPr bwMode="invGray">
          <a:xfrm>
            <a:off x="648375" y="6538268"/>
            <a:ext cx="2834109"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000000"/>
                </a:solidFill>
                <a:miter lim="800000"/>
                <a:headEnd/>
                <a:tailEnd/>
              </a14:hiddenLine>
            </a:ext>
          </a:extLst>
        </p:spPr>
        <p:txBody>
          <a:bodyPr wrap="none" lIns="0" tIns="0" rIns="0" bIns="0" anchor="b">
            <a:spAutoFit/>
          </a:bodyPr>
          <a:lstStyle/>
          <a:p>
            <a:pPr algn="r" eaLnBrk="0" hangingPunct="0">
              <a:defRPr/>
            </a:pPr>
            <a:r>
              <a:rPr lang="cs-CZ" sz="1000" dirty="0" err="1" smtClean="0">
                <a:latin typeface="Arial Unicode MS" pitchFamily="34" charset="-128"/>
                <a:ea typeface="Arial Unicode MS" pitchFamily="34" charset="-128"/>
                <a:cs typeface="Arial Unicode MS" pitchFamily="34" charset="-128"/>
              </a:rPr>
              <a:t>Baselga</a:t>
            </a:r>
            <a:r>
              <a:rPr lang="cs-CZ" sz="1000" dirty="0" smtClean="0">
                <a:latin typeface="Arial Unicode MS" pitchFamily="34" charset="-128"/>
                <a:ea typeface="Arial Unicode MS" pitchFamily="34" charset="-128"/>
                <a:cs typeface="Arial Unicode MS" pitchFamily="34" charset="-128"/>
              </a:rPr>
              <a:t> </a:t>
            </a:r>
            <a:r>
              <a:rPr lang="cs-CZ" sz="1000" i="1" dirty="0" smtClean="0">
                <a:latin typeface="Arial Unicode MS" pitchFamily="34" charset="-128"/>
                <a:ea typeface="Arial Unicode MS" pitchFamily="34" charset="-128"/>
                <a:cs typeface="Arial Unicode MS" pitchFamily="34" charset="-128"/>
              </a:rPr>
              <a:t>et al. N </a:t>
            </a:r>
            <a:r>
              <a:rPr lang="cs-CZ" sz="1000" i="1" dirty="0" err="1" smtClean="0">
                <a:latin typeface="Arial Unicode MS" pitchFamily="34" charset="-128"/>
                <a:ea typeface="Arial Unicode MS" pitchFamily="34" charset="-128"/>
                <a:cs typeface="Arial Unicode MS" pitchFamily="34" charset="-128"/>
              </a:rPr>
              <a:t>Engl</a:t>
            </a:r>
            <a:r>
              <a:rPr lang="cs-CZ" sz="1000" i="1" dirty="0" smtClean="0">
                <a:latin typeface="Arial Unicode MS" pitchFamily="34" charset="-128"/>
                <a:ea typeface="Arial Unicode MS" pitchFamily="34" charset="-128"/>
                <a:cs typeface="Arial Unicode MS" pitchFamily="34" charset="-128"/>
              </a:rPr>
              <a:t> J Med </a:t>
            </a:r>
            <a:r>
              <a:rPr lang="cs-CZ" sz="1000" dirty="0" smtClean="0">
                <a:latin typeface="Arial Unicode MS" pitchFamily="34" charset="-128"/>
                <a:ea typeface="Arial Unicode MS" pitchFamily="34" charset="-128"/>
                <a:cs typeface="Arial Unicode MS" pitchFamily="34" charset="-128"/>
              </a:rPr>
              <a:t>2011;366(2):109-119</a:t>
            </a:r>
            <a:endParaRPr lang="cs-CZ" sz="1000" dirty="0">
              <a:latin typeface="Arial Unicode MS" pitchFamily="34" charset="-128"/>
              <a:ea typeface="Arial Unicode MS" pitchFamily="34" charset="-128"/>
              <a:cs typeface="Arial Unicode MS" pitchFamily="34" charset="-128"/>
            </a:endParaRPr>
          </a:p>
        </p:txBody>
      </p:sp>
      <p:sp>
        <p:nvSpPr>
          <p:cNvPr id="4" name="AutoShape 10"/>
          <p:cNvSpPr>
            <a:spLocks noChangeArrowheads="1"/>
          </p:cNvSpPr>
          <p:nvPr/>
        </p:nvSpPr>
        <p:spPr bwMode="auto">
          <a:xfrm>
            <a:off x="406089" y="2181417"/>
            <a:ext cx="2064500" cy="2279898"/>
          </a:xfrm>
          <a:prstGeom prst="flowChartAlternateProcess">
            <a:avLst/>
          </a:prstGeom>
          <a:noFill/>
          <a:ln w="28575" algn="ctr">
            <a:solidFill>
              <a:schemeClr val="tx1"/>
            </a:solidFill>
            <a:miter lim="800000"/>
            <a:headEnd/>
            <a:tailEnd/>
          </a:ln>
        </p:spPr>
        <p:txBody>
          <a:bodyPr anchor="ctr"/>
          <a:lstStyle/>
          <a:p>
            <a:pPr algn="ctr" eaLnBrk="0" hangingPunct="0">
              <a:defRPr/>
            </a:pPr>
            <a:r>
              <a:rPr lang="cs-CZ" dirty="0" smtClean="0">
                <a:latin typeface="Arial Unicode MS" pitchFamily="34" charset="-128"/>
                <a:ea typeface="Arial Unicode MS" pitchFamily="34" charset="-128"/>
                <a:cs typeface="Arial Unicode MS" pitchFamily="34" charset="-128"/>
              </a:rPr>
              <a:t>Pacientky s metastatickým karcinomem prsu s centrálně potvrzenou HER2-pozitivitou</a:t>
            </a:r>
          </a:p>
          <a:p>
            <a:pPr algn="ctr" eaLnBrk="0" hangingPunct="0">
              <a:defRPr/>
            </a:pPr>
            <a:r>
              <a:rPr lang="cs-CZ" dirty="0" smtClean="0">
                <a:latin typeface="Arial Unicode MS" pitchFamily="34" charset="-128"/>
                <a:ea typeface="Arial Unicode MS" pitchFamily="34" charset="-128"/>
                <a:cs typeface="Arial Unicode MS" pitchFamily="34" charset="-128"/>
              </a:rPr>
              <a:t>(n = 808)</a:t>
            </a:r>
          </a:p>
        </p:txBody>
      </p:sp>
      <p:sp>
        <p:nvSpPr>
          <p:cNvPr id="10" name="Oval 9"/>
          <p:cNvSpPr/>
          <p:nvPr/>
        </p:nvSpPr>
        <p:spPr>
          <a:xfrm>
            <a:off x="2993217" y="3109422"/>
            <a:ext cx="442260" cy="4327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r>
              <a:rPr lang="cs-CZ" smtClean="0">
                <a:latin typeface="Arial Unicode MS" pitchFamily="34" charset="-128"/>
                <a:ea typeface="Arial Unicode MS" pitchFamily="34" charset="-128"/>
                <a:cs typeface="Arial Unicode MS" pitchFamily="34" charset="-128"/>
              </a:rPr>
              <a:t>R</a:t>
            </a:r>
            <a:endParaRPr lang="cs-CZ">
              <a:latin typeface="Arial Unicode MS" pitchFamily="34" charset="-128"/>
              <a:ea typeface="Arial Unicode MS" pitchFamily="34" charset="-128"/>
              <a:cs typeface="Arial Unicode MS" pitchFamily="34" charset="-128"/>
            </a:endParaRPr>
          </a:p>
        </p:txBody>
      </p:sp>
      <p:cxnSp>
        <p:nvCxnSpPr>
          <p:cNvPr id="3" name="Straight Connector 2"/>
          <p:cNvCxnSpPr>
            <a:stCxn id="4" idx="3"/>
            <a:endCxn id="10" idx="2"/>
          </p:cNvCxnSpPr>
          <p:nvPr/>
        </p:nvCxnSpPr>
        <p:spPr>
          <a:xfrm>
            <a:off x="2470589" y="3321366"/>
            <a:ext cx="522628" cy="44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Elbow Connector 5"/>
          <p:cNvCxnSpPr/>
          <p:nvPr/>
        </p:nvCxnSpPr>
        <p:spPr>
          <a:xfrm rot="5400000" flipH="1" flipV="1">
            <a:off x="3255512" y="2457391"/>
            <a:ext cx="625381" cy="707711"/>
          </a:xfrm>
          <a:prstGeom prst="bentConnector2">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10" idx="4"/>
          </p:cNvCxnSpPr>
          <p:nvPr/>
        </p:nvCxnSpPr>
        <p:spPr>
          <a:xfrm rot="16200000" flipH="1">
            <a:off x="3299669" y="3456892"/>
            <a:ext cx="537066" cy="707710"/>
          </a:xfrm>
          <a:prstGeom prst="bentConnector2">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563573" y="3013589"/>
            <a:ext cx="512963" cy="307777"/>
          </a:xfrm>
          <a:prstGeom prst="rect">
            <a:avLst/>
          </a:prstGeom>
          <a:noFill/>
        </p:spPr>
        <p:txBody>
          <a:bodyPr wrap="square" rtlCol="0">
            <a:spAutoFit/>
          </a:bodyPr>
          <a:lstStyle/>
          <a:p>
            <a:r>
              <a:rPr lang="cs-CZ" smtClean="0">
                <a:latin typeface="Arial Unicode MS" pitchFamily="34" charset="-128"/>
                <a:ea typeface="Arial Unicode MS" pitchFamily="34" charset="-128"/>
                <a:cs typeface="Arial Unicode MS" pitchFamily="34" charset="-128"/>
              </a:rPr>
              <a:t>1:1</a:t>
            </a:r>
            <a:endParaRPr lang="cs-CZ">
              <a:latin typeface="Arial Unicode MS" pitchFamily="34" charset="-128"/>
              <a:ea typeface="Arial Unicode MS" pitchFamily="34" charset="-128"/>
              <a:cs typeface="Arial Unicode MS" pitchFamily="34" charset="-128"/>
            </a:endParaRPr>
          </a:p>
        </p:txBody>
      </p:sp>
      <p:sp>
        <p:nvSpPr>
          <p:cNvPr id="22" name="Rounded Rectangle 21"/>
          <p:cNvSpPr/>
          <p:nvPr/>
        </p:nvSpPr>
        <p:spPr>
          <a:xfrm>
            <a:off x="3965575" y="1908232"/>
            <a:ext cx="3784600" cy="604837"/>
          </a:xfrm>
          <a:prstGeom prst="roundRect">
            <a:avLst/>
          </a:prstGeom>
          <a:solidFill>
            <a:schemeClr val="accent2">
              <a:lumMod val="60000"/>
              <a:lumOff val="40000"/>
            </a:schemeClr>
          </a:solidFill>
          <a:ln w="28575" algn="ctr">
            <a:solidFill>
              <a:schemeClr val="tx1"/>
            </a:solidFill>
            <a:miter lim="800000"/>
            <a:headEnd/>
            <a:tailEnd/>
          </a:ln>
        </p:spPr>
        <p:txBody>
          <a:bodyPr anchor="ctr"/>
          <a:lstStyle/>
          <a:p>
            <a:pPr algn="ctr" eaLnBrk="0" hangingPunct="0">
              <a:lnSpc>
                <a:spcPts val="1500"/>
              </a:lnSpc>
              <a:defRPr/>
            </a:pPr>
            <a:r>
              <a:rPr lang="cs-CZ" smtClean="0">
                <a:solidFill>
                  <a:schemeClr val="accent4">
                    <a:lumMod val="25000"/>
                  </a:schemeClr>
                </a:solidFill>
                <a:latin typeface="Arial Unicode MS" pitchFamily="34" charset="-128"/>
                <a:ea typeface="Arial Unicode MS" pitchFamily="34" charset="-128"/>
                <a:cs typeface="Arial Unicode MS" pitchFamily="34" charset="-128"/>
              </a:rPr>
              <a:t>Placebo + trastuzumab</a:t>
            </a:r>
            <a:endParaRPr lang="cs-CZ">
              <a:solidFill>
                <a:schemeClr val="accent4">
                  <a:lumMod val="25000"/>
                </a:schemeClr>
              </a:solidFill>
              <a:latin typeface="Arial Unicode MS" pitchFamily="34" charset="-128"/>
              <a:ea typeface="Arial Unicode MS" pitchFamily="34" charset="-128"/>
              <a:cs typeface="Arial Unicode MS" pitchFamily="34" charset="-128"/>
            </a:endParaRPr>
          </a:p>
        </p:txBody>
      </p:sp>
      <p:sp>
        <p:nvSpPr>
          <p:cNvPr id="23" name="Rounded Rectangle 22"/>
          <p:cNvSpPr/>
          <p:nvPr/>
        </p:nvSpPr>
        <p:spPr>
          <a:xfrm>
            <a:off x="3965575" y="2574983"/>
            <a:ext cx="2478633" cy="592494"/>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cs-CZ" dirty="0" smtClean="0">
                <a:solidFill>
                  <a:srgbClr val="161616"/>
                </a:solidFill>
                <a:latin typeface="Arial Unicode MS" pitchFamily="34" charset="-128"/>
                <a:ea typeface="Arial Unicode MS" pitchFamily="34" charset="-128"/>
                <a:cs typeface="Arial Unicode MS" pitchFamily="34" charset="-128"/>
              </a:rPr>
              <a:t>Docetaxel*</a:t>
            </a:r>
            <a:br>
              <a:rPr lang="cs-CZ" dirty="0" smtClean="0">
                <a:solidFill>
                  <a:srgbClr val="161616"/>
                </a:solidFill>
                <a:latin typeface="Arial Unicode MS" pitchFamily="34" charset="-128"/>
                <a:ea typeface="Arial Unicode MS" pitchFamily="34" charset="-128"/>
                <a:cs typeface="Arial Unicode MS" pitchFamily="34" charset="-128"/>
              </a:rPr>
            </a:br>
            <a:r>
              <a:rPr lang="cs-CZ" dirty="0" smtClean="0">
                <a:solidFill>
                  <a:srgbClr val="161616"/>
                </a:solidFill>
                <a:latin typeface="Arial Unicode MS" pitchFamily="34" charset="-128"/>
                <a:ea typeface="Arial Unicode MS" pitchFamily="34" charset="-128"/>
                <a:cs typeface="Arial Unicode MS" pitchFamily="34" charset="-128"/>
              </a:rPr>
              <a:t>doporučeno </a:t>
            </a:r>
            <a:r>
              <a:rPr lang="cs-CZ" sz="1200" dirty="0" smtClean="0">
                <a:solidFill>
                  <a:srgbClr val="161616"/>
                </a:solidFill>
                <a:latin typeface="Arial Unicode MS" pitchFamily="34" charset="-128"/>
                <a:ea typeface="Arial Unicode MS" pitchFamily="34" charset="-128"/>
                <a:cs typeface="Arial Unicode MS" pitchFamily="34" charset="-128"/>
              </a:rPr>
              <a:t>≥6 cyklů</a:t>
            </a:r>
            <a:endParaRPr lang="cs-CZ" sz="1200" dirty="0">
              <a:solidFill>
                <a:srgbClr val="161616"/>
              </a:solidFill>
              <a:latin typeface="Arial Unicode MS" pitchFamily="34" charset="-128"/>
              <a:ea typeface="Arial Unicode MS" pitchFamily="34" charset="-128"/>
              <a:cs typeface="Arial Unicode MS" pitchFamily="34" charset="-128"/>
            </a:endParaRPr>
          </a:p>
        </p:txBody>
      </p:sp>
      <p:sp>
        <p:nvSpPr>
          <p:cNvPr id="24" name="Rounded Rectangle 23"/>
          <p:cNvSpPr/>
          <p:nvPr/>
        </p:nvSpPr>
        <p:spPr>
          <a:xfrm>
            <a:off x="3965575" y="3455167"/>
            <a:ext cx="3784600" cy="606425"/>
          </a:xfrm>
          <a:prstGeom prst="roundRect">
            <a:avLst/>
          </a:prstGeom>
          <a:solidFill>
            <a:schemeClr val="accent1">
              <a:lumMod val="50000"/>
            </a:schemeClr>
          </a:solidFill>
          <a:ln w="28575" algn="ctr">
            <a:solidFill>
              <a:schemeClr val="tx1"/>
            </a:solidFill>
            <a:miter lim="800000"/>
            <a:headEnd/>
            <a:tailEnd/>
          </a:ln>
        </p:spPr>
        <p:txBody>
          <a:bodyPr anchor="ctr"/>
          <a:lstStyle/>
          <a:p>
            <a:pPr algn="ctr" eaLnBrk="0" hangingPunct="0">
              <a:lnSpc>
                <a:spcPts val="1500"/>
              </a:lnSpc>
              <a:defRPr/>
            </a:pPr>
            <a:r>
              <a:rPr lang="cs-CZ" dirty="0" smtClean="0">
                <a:solidFill>
                  <a:srgbClr val="FFFFFF"/>
                </a:solidFill>
                <a:latin typeface="Arial Unicode MS" pitchFamily="34" charset="-128"/>
                <a:ea typeface="Arial Unicode MS" pitchFamily="34" charset="-128"/>
                <a:cs typeface="Arial Unicode MS" pitchFamily="34" charset="-128"/>
              </a:rPr>
              <a:t>Pertuzumab + trastuzumab</a:t>
            </a:r>
            <a:endParaRPr lang="cs-CZ" dirty="0">
              <a:solidFill>
                <a:srgbClr val="FFFFFF"/>
              </a:solidFill>
              <a:latin typeface="Arial Unicode MS" pitchFamily="34" charset="-128"/>
              <a:ea typeface="Arial Unicode MS" pitchFamily="34" charset="-128"/>
              <a:cs typeface="Arial Unicode MS" pitchFamily="34" charset="-128"/>
            </a:endParaRPr>
          </a:p>
        </p:txBody>
      </p:sp>
      <p:sp>
        <p:nvSpPr>
          <p:cNvPr id="25" name="Rounded Rectangle 24"/>
          <p:cNvSpPr/>
          <p:nvPr/>
        </p:nvSpPr>
        <p:spPr>
          <a:xfrm>
            <a:off x="3965575" y="4123505"/>
            <a:ext cx="2028825" cy="472081"/>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cs-CZ" dirty="0" smtClean="0">
                <a:solidFill>
                  <a:srgbClr val="161616"/>
                </a:solidFill>
                <a:latin typeface="Arial Unicode MS" pitchFamily="34" charset="-128"/>
                <a:ea typeface="Arial Unicode MS" pitchFamily="34" charset="-128"/>
                <a:cs typeface="Arial Unicode MS" pitchFamily="34" charset="-128"/>
              </a:rPr>
              <a:t>Docetaxel*</a:t>
            </a:r>
            <a:br>
              <a:rPr lang="cs-CZ" dirty="0" smtClean="0">
                <a:solidFill>
                  <a:srgbClr val="161616"/>
                </a:solidFill>
                <a:latin typeface="Arial Unicode MS" pitchFamily="34" charset="-128"/>
                <a:ea typeface="Arial Unicode MS" pitchFamily="34" charset="-128"/>
                <a:cs typeface="Arial Unicode MS" pitchFamily="34" charset="-128"/>
              </a:rPr>
            </a:br>
            <a:r>
              <a:rPr lang="cs-CZ" sz="1200" dirty="0">
                <a:solidFill>
                  <a:srgbClr val="161616"/>
                </a:solidFill>
                <a:latin typeface="Arial Unicode MS" pitchFamily="34" charset="-128"/>
                <a:ea typeface="Arial Unicode MS" pitchFamily="34" charset="-128"/>
                <a:cs typeface="Arial Unicode MS" pitchFamily="34" charset="-128"/>
              </a:rPr>
              <a:t>doporučeno </a:t>
            </a:r>
            <a:r>
              <a:rPr lang="cs-CZ" sz="1100" dirty="0">
                <a:solidFill>
                  <a:srgbClr val="161616"/>
                </a:solidFill>
                <a:latin typeface="Arial Unicode MS" pitchFamily="34" charset="-128"/>
                <a:ea typeface="Arial Unicode MS" pitchFamily="34" charset="-128"/>
                <a:cs typeface="Arial Unicode MS" pitchFamily="34" charset="-128"/>
              </a:rPr>
              <a:t>≥6 </a:t>
            </a:r>
            <a:r>
              <a:rPr lang="cs-CZ" sz="1100" dirty="0" smtClean="0">
                <a:solidFill>
                  <a:srgbClr val="161616"/>
                </a:solidFill>
                <a:latin typeface="Arial Unicode MS" pitchFamily="34" charset="-128"/>
                <a:ea typeface="Arial Unicode MS" pitchFamily="34" charset="-128"/>
                <a:cs typeface="Arial Unicode MS" pitchFamily="34" charset="-128"/>
              </a:rPr>
              <a:t>cyklů</a:t>
            </a:r>
            <a:endParaRPr lang="cs-CZ" sz="1100" dirty="0">
              <a:solidFill>
                <a:srgbClr val="161616"/>
              </a:solidFill>
              <a:latin typeface="Arial Unicode MS" pitchFamily="34" charset="-128"/>
              <a:ea typeface="Arial Unicode MS" pitchFamily="34" charset="-128"/>
              <a:cs typeface="Arial Unicode MS" pitchFamily="34" charset="-128"/>
            </a:endParaRPr>
          </a:p>
        </p:txBody>
      </p:sp>
      <p:sp>
        <p:nvSpPr>
          <p:cNvPr id="26" name="Rounded Rectangle 25"/>
          <p:cNvSpPr/>
          <p:nvPr/>
        </p:nvSpPr>
        <p:spPr>
          <a:xfrm>
            <a:off x="7820025" y="1900294"/>
            <a:ext cx="650875" cy="61277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cs-CZ" smtClean="0">
                <a:solidFill>
                  <a:schemeClr val="tx1"/>
                </a:solidFill>
                <a:latin typeface="Arial Unicode MS" pitchFamily="34" charset="-128"/>
                <a:ea typeface="Arial Unicode MS" pitchFamily="34" charset="-128"/>
                <a:cs typeface="Arial Unicode MS" pitchFamily="34" charset="-128"/>
              </a:rPr>
              <a:t>PD</a:t>
            </a:r>
            <a:endParaRPr lang="cs-CZ" sz="1200">
              <a:solidFill>
                <a:schemeClr val="tx1"/>
              </a:solidFill>
              <a:latin typeface="Arial Unicode MS" pitchFamily="34" charset="-128"/>
              <a:ea typeface="Arial Unicode MS" pitchFamily="34" charset="-128"/>
              <a:cs typeface="Arial Unicode MS" pitchFamily="34" charset="-128"/>
            </a:endParaRPr>
          </a:p>
        </p:txBody>
      </p:sp>
      <p:sp>
        <p:nvSpPr>
          <p:cNvPr id="27" name="Rounded Rectangle 26"/>
          <p:cNvSpPr/>
          <p:nvPr/>
        </p:nvSpPr>
        <p:spPr>
          <a:xfrm>
            <a:off x="7820025" y="3451992"/>
            <a:ext cx="650875" cy="61277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cs-CZ" smtClean="0">
                <a:solidFill>
                  <a:schemeClr val="tx1"/>
                </a:solidFill>
                <a:latin typeface="Arial Unicode MS" pitchFamily="34" charset="-128"/>
                <a:ea typeface="Arial Unicode MS" pitchFamily="34" charset="-128"/>
                <a:cs typeface="Arial Unicode MS" pitchFamily="34" charset="-128"/>
              </a:rPr>
              <a:t>PD</a:t>
            </a:r>
            <a:endParaRPr lang="cs-CZ" sz="1200">
              <a:solidFill>
                <a:schemeClr val="tx1"/>
              </a:solidFill>
              <a:latin typeface="Arial Unicode MS" pitchFamily="34" charset="-128"/>
              <a:ea typeface="Arial Unicode MS" pitchFamily="34" charset="-128"/>
              <a:cs typeface="Arial Unicode MS" pitchFamily="34" charset="-128"/>
            </a:endParaRPr>
          </a:p>
        </p:txBody>
      </p:sp>
      <p:sp>
        <p:nvSpPr>
          <p:cNvPr id="29" name="TextBox 21507"/>
          <p:cNvSpPr txBox="1">
            <a:spLocks noChangeArrowheads="1"/>
          </p:cNvSpPr>
          <p:nvPr/>
        </p:nvSpPr>
        <p:spPr bwMode="auto">
          <a:xfrm>
            <a:off x="395288" y="4760897"/>
            <a:ext cx="8485187" cy="16619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sz="2000">
                <a:solidFill>
                  <a:srgbClr val="000000"/>
                </a:solidFill>
                <a:latin typeface="Imago" pitchFamily="2" charset="0"/>
                <a:ea typeface="MS PGothic" pitchFamily="34" charset="-128"/>
              </a:defRPr>
            </a:lvl1pPr>
            <a:lvl2pPr marL="742950" indent="-285750" eaLnBrk="0" hangingPunct="0">
              <a:defRPr sz="2000">
                <a:solidFill>
                  <a:srgbClr val="000000"/>
                </a:solidFill>
                <a:latin typeface="Imago" pitchFamily="2" charset="0"/>
                <a:ea typeface="MS PGothic" pitchFamily="34" charset="-128"/>
              </a:defRPr>
            </a:lvl2pPr>
            <a:lvl3pPr marL="1143000" indent="-228600" eaLnBrk="0" hangingPunct="0">
              <a:defRPr sz="2000">
                <a:solidFill>
                  <a:srgbClr val="000000"/>
                </a:solidFill>
                <a:latin typeface="Imago" pitchFamily="2" charset="0"/>
                <a:ea typeface="MS PGothic" pitchFamily="34" charset="-128"/>
              </a:defRPr>
            </a:lvl3pPr>
            <a:lvl4pPr marL="1600200" indent="-228600" eaLnBrk="0" hangingPunct="0">
              <a:defRPr sz="2000">
                <a:solidFill>
                  <a:srgbClr val="000000"/>
                </a:solidFill>
                <a:latin typeface="Imago" pitchFamily="2" charset="0"/>
                <a:ea typeface="MS PGothic" pitchFamily="34" charset="-128"/>
              </a:defRPr>
            </a:lvl4pPr>
            <a:lvl5pPr marL="2057400" indent="-228600" eaLnBrk="0" hangingPunct="0">
              <a:defRPr sz="2000">
                <a:solidFill>
                  <a:srgbClr val="000000"/>
                </a:solidFill>
                <a:latin typeface="Imago" pitchFamily="2" charset="0"/>
                <a:ea typeface="MS PGothic" pitchFamily="34" charset="-128"/>
              </a:defRPr>
            </a:lvl5pPr>
            <a:lvl6pPr marL="2514600" indent="-228600" eaLnBrk="0" fontAlgn="base" hangingPunct="0">
              <a:spcBef>
                <a:spcPct val="0"/>
              </a:spcBef>
              <a:spcAft>
                <a:spcPct val="0"/>
              </a:spcAft>
              <a:defRPr sz="2000">
                <a:solidFill>
                  <a:srgbClr val="000000"/>
                </a:solidFill>
                <a:latin typeface="Imago" pitchFamily="2" charset="0"/>
                <a:ea typeface="MS PGothic" pitchFamily="34" charset="-128"/>
              </a:defRPr>
            </a:lvl6pPr>
            <a:lvl7pPr marL="2971800" indent="-228600" eaLnBrk="0" fontAlgn="base" hangingPunct="0">
              <a:spcBef>
                <a:spcPct val="0"/>
              </a:spcBef>
              <a:spcAft>
                <a:spcPct val="0"/>
              </a:spcAft>
              <a:defRPr sz="2000">
                <a:solidFill>
                  <a:srgbClr val="000000"/>
                </a:solidFill>
                <a:latin typeface="Imago" pitchFamily="2" charset="0"/>
                <a:ea typeface="MS PGothic" pitchFamily="34" charset="-128"/>
              </a:defRPr>
            </a:lvl7pPr>
            <a:lvl8pPr marL="3429000" indent="-228600" eaLnBrk="0" fontAlgn="base" hangingPunct="0">
              <a:spcBef>
                <a:spcPct val="0"/>
              </a:spcBef>
              <a:spcAft>
                <a:spcPct val="0"/>
              </a:spcAft>
              <a:defRPr sz="2000">
                <a:solidFill>
                  <a:srgbClr val="000000"/>
                </a:solidFill>
                <a:latin typeface="Imago" pitchFamily="2" charset="0"/>
                <a:ea typeface="MS PGothic" pitchFamily="34" charset="-128"/>
              </a:defRPr>
            </a:lvl8pPr>
            <a:lvl9pPr marL="3886200" indent="-228600" eaLnBrk="0" fontAlgn="base" hangingPunct="0">
              <a:spcBef>
                <a:spcPct val="0"/>
              </a:spcBef>
              <a:spcAft>
                <a:spcPct val="0"/>
              </a:spcAft>
              <a:defRPr sz="2000">
                <a:solidFill>
                  <a:srgbClr val="000000"/>
                </a:solidFill>
                <a:latin typeface="Imago" pitchFamily="2" charset="0"/>
                <a:ea typeface="MS PGothic" pitchFamily="34" charset="-128"/>
              </a:defRPr>
            </a:lvl9pPr>
          </a:lstStyle>
          <a:p>
            <a:pPr eaLnBrk="1" hangingPunct="1">
              <a:buFont typeface="Arial" pitchFamily="34" charset="0"/>
              <a:buChar char="•"/>
            </a:pPr>
            <a:r>
              <a:rPr lang="cs-CZ" sz="1800" dirty="0" smtClean="0">
                <a:solidFill>
                  <a:schemeClr val="tx1"/>
                </a:solidFill>
                <a:latin typeface="Arial Unicode MS" pitchFamily="34" charset="-128"/>
                <a:ea typeface="Arial Unicode MS" pitchFamily="34" charset="-128"/>
                <a:cs typeface="Arial Unicode MS" pitchFamily="34" charset="-128"/>
              </a:rPr>
              <a:t>Stratifikace dle geografické oblasti a předchozí léčby (</a:t>
            </a:r>
            <a:r>
              <a:rPr lang="cs-CZ" sz="1800" dirty="0" err="1" smtClean="0">
                <a:solidFill>
                  <a:schemeClr val="tx1"/>
                </a:solidFill>
                <a:latin typeface="Arial Unicode MS" pitchFamily="34" charset="-128"/>
                <a:ea typeface="Arial Unicode MS" pitchFamily="34" charset="-128"/>
                <a:cs typeface="Arial Unicode MS" pitchFamily="34" charset="-128"/>
              </a:rPr>
              <a:t>neo</a:t>
            </a:r>
            <a:r>
              <a:rPr lang="cs-CZ" sz="1800" dirty="0" smtClean="0">
                <a:solidFill>
                  <a:schemeClr val="tx1"/>
                </a:solidFill>
                <a:latin typeface="Arial Unicode MS" pitchFamily="34" charset="-128"/>
                <a:ea typeface="Arial Unicode MS" pitchFamily="34" charset="-128"/>
                <a:cs typeface="Arial Unicode MS" pitchFamily="34" charset="-128"/>
              </a:rPr>
              <a:t>/adjuvantní chemoterapie podána/nepodána)</a:t>
            </a:r>
          </a:p>
          <a:p>
            <a:pPr eaLnBrk="1" hangingPunct="1">
              <a:buFont typeface="Arial" pitchFamily="34" charset="0"/>
              <a:buChar char="•"/>
            </a:pPr>
            <a:r>
              <a:rPr lang="cs-CZ" sz="1800" dirty="0" smtClean="0">
                <a:solidFill>
                  <a:schemeClr val="tx1"/>
                </a:solidFill>
                <a:latin typeface="Arial Unicode MS" pitchFamily="34" charset="-128"/>
                <a:ea typeface="Arial Unicode MS" pitchFamily="34" charset="-128"/>
                <a:cs typeface="Arial Unicode MS" pitchFamily="34" charset="-128"/>
              </a:rPr>
              <a:t>Léčba každé 3 týdny:</a:t>
            </a:r>
            <a:r>
              <a:rPr lang="cs-CZ" sz="1600" dirty="0" smtClean="0">
                <a:solidFill>
                  <a:schemeClr val="tx1"/>
                </a:solidFill>
                <a:latin typeface="Arial Unicode MS" pitchFamily="34" charset="-128"/>
                <a:ea typeface="Arial Unicode MS" pitchFamily="34" charset="-128"/>
                <a:cs typeface="Arial Unicode MS" pitchFamily="34" charset="-128"/>
              </a:rPr>
              <a:t/>
            </a:r>
            <a:br>
              <a:rPr lang="cs-CZ" sz="1600" dirty="0" smtClean="0">
                <a:solidFill>
                  <a:schemeClr val="tx1"/>
                </a:solidFill>
                <a:latin typeface="Arial Unicode MS" pitchFamily="34" charset="-128"/>
                <a:ea typeface="Arial Unicode MS" pitchFamily="34" charset="-128"/>
                <a:cs typeface="Arial Unicode MS" pitchFamily="34" charset="-128"/>
              </a:rPr>
            </a:br>
            <a:r>
              <a:rPr lang="cs-CZ" sz="1600" dirty="0" smtClean="0">
                <a:solidFill>
                  <a:schemeClr val="tx1"/>
                </a:solidFill>
                <a:latin typeface="Arial Unicode MS" pitchFamily="34" charset="-128"/>
                <a:ea typeface="Arial Unicode MS" pitchFamily="34" charset="-128"/>
                <a:cs typeface="Arial Unicode MS" pitchFamily="34" charset="-128"/>
              </a:rPr>
              <a:t>- Pertuzumab/placebo:	Nasycovací dávka 840 mg, udržovací dávka 420 mg</a:t>
            </a:r>
            <a:br>
              <a:rPr lang="cs-CZ" sz="1600" dirty="0" smtClean="0">
                <a:solidFill>
                  <a:schemeClr val="tx1"/>
                </a:solidFill>
                <a:latin typeface="Arial Unicode MS" pitchFamily="34" charset="-128"/>
                <a:ea typeface="Arial Unicode MS" pitchFamily="34" charset="-128"/>
                <a:cs typeface="Arial Unicode MS" pitchFamily="34" charset="-128"/>
              </a:rPr>
            </a:br>
            <a:r>
              <a:rPr lang="cs-CZ" sz="1600" dirty="0" smtClean="0">
                <a:solidFill>
                  <a:schemeClr val="tx1"/>
                </a:solidFill>
                <a:latin typeface="Arial Unicode MS" pitchFamily="34" charset="-128"/>
                <a:ea typeface="Arial Unicode MS" pitchFamily="34" charset="-128"/>
                <a:cs typeface="Arial Unicode MS" pitchFamily="34" charset="-128"/>
              </a:rPr>
              <a:t>- Trastuzumab:	</a:t>
            </a:r>
            <a:r>
              <a:rPr lang="cs-CZ" sz="1600" dirty="0">
                <a:solidFill>
                  <a:schemeClr val="tx1"/>
                </a:solidFill>
                <a:latin typeface="Arial Unicode MS" pitchFamily="34" charset="-128"/>
                <a:ea typeface="Arial Unicode MS" pitchFamily="34" charset="-128"/>
                <a:cs typeface="Arial Unicode MS" pitchFamily="34" charset="-128"/>
              </a:rPr>
              <a:t>	Nasycovací dávka 8 </a:t>
            </a:r>
            <a:r>
              <a:rPr lang="cs-CZ" sz="1600" dirty="0" smtClean="0">
                <a:solidFill>
                  <a:schemeClr val="tx1"/>
                </a:solidFill>
                <a:latin typeface="Arial Unicode MS" pitchFamily="34" charset="-128"/>
                <a:ea typeface="Arial Unicode MS" pitchFamily="34" charset="-128"/>
                <a:cs typeface="Arial Unicode MS" pitchFamily="34" charset="-128"/>
              </a:rPr>
              <a:t>mg/kg, </a:t>
            </a:r>
            <a:r>
              <a:rPr lang="cs-CZ" sz="1600" dirty="0">
                <a:solidFill>
                  <a:schemeClr val="tx1"/>
                </a:solidFill>
                <a:latin typeface="Arial Unicode MS" pitchFamily="34" charset="-128"/>
                <a:ea typeface="Arial Unicode MS" pitchFamily="34" charset="-128"/>
                <a:cs typeface="Arial Unicode MS" pitchFamily="34" charset="-128"/>
              </a:rPr>
              <a:t>udržovací dávka 6 </a:t>
            </a:r>
            <a:r>
              <a:rPr lang="cs-CZ" sz="1600" dirty="0" smtClean="0">
                <a:solidFill>
                  <a:schemeClr val="tx1"/>
                </a:solidFill>
                <a:latin typeface="Arial Unicode MS" pitchFamily="34" charset="-128"/>
                <a:ea typeface="Arial Unicode MS" pitchFamily="34" charset="-128"/>
                <a:cs typeface="Arial Unicode MS" pitchFamily="34" charset="-128"/>
              </a:rPr>
              <a:t>mg/kg</a:t>
            </a:r>
            <a:br>
              <a:rPr lang="cs-CZ" sz="1600" dirty="0" smtClean="0">
                <a:solidFill>
                  <a:schemeClr val="tx1"/>
                </a:solidFill>
                <a:latin typeface="Arial Unicode MS" pitchFamily="34" charset="-128"/>
                <a:ea typeface="Arial Unicode MS" pitchFamily="34" charset="-128"/>
                <a:cs typeface="Arial Unicode MS" pitchFamily="34" charset="-128"/>
              </a:rPr>
            </a:br>
            <a:r>
              <a:rPr lang="cs-CZ" sz="1600" dirty="0" smtClean="0">
                <a:solidFill>
                  <a:schemeClr val="tx1"/>
                </a:solidFill>
                <a:latin typeface="Arial Unicode MS" pitchFamily="34" charset="-128"/>
                <a:ea typeface="Arial Unicode MS" pitchFamily="34" charset="-128"/>
                <a:cs typeface="Arial Unicode MS" pitchFamily="34" charset="-128"/>
              </a:rPr>
              <a:t>- Docetaxel:		75 mg/m</a:t>
            </a:r>
            <a:r>
              <a:rPr lang="cs-CZ" sz="1600" baseline="30000" dirty="0" smtClean="0">
                <a:solidFill>
                  <a:schemeClr val="tx1"/>
                </a:solidFill>
                <a:latin typeface="Arial Unicode MS" pitchFamily="34" charset="-128"/>
                <a:ea typeface="Arial Unicode MS" pitchFamily="34" charset="-128"/>
                <a:cs typeface="Arial Unicode MS" pitchFamily="34" charset="-128"/>
              </a:rPr>
              <a:t>2</a:t>
            </a:r>
            <a:r>
              <a:rPr lang="cs-CZ" sz="1600" dirty="0" smtClean="0">
                <a:solidFill>
                  <a:schemeClr val="tx1"/>
                </a:solidFill>
                <a:latin typeface="Arial Unicode MS" pitchFamily="34" charset="-128"/>
                <a:ea typeface="Arial Unicode MS" pitchFamily="34" charset="-128"/>
                <a:cs typeface="Arial Unicode MS" pitchFamily="34" charset="-128"/>
              </a:rPr>
              <a:t>, při toleranci možné zvýšení na 100 mg/m</a:t>
            </a:r>
            <a:r>
              <a:rPr lang="cs-CZ" sz="1600" baseline="30000" dirty="0" smtClean="0">
                <a:solidFill>
                  <a:schemeClr val="tx1"/>
                </a:solidFill>
                <a:latin typeface="Arial Unicode MS" pitchFamily="34" charset="-128"/>
                <a:ea typeface="Arial Unicode MS" pitchFamily="34" charset="-128"/>
                <a:cs typeface="Arial Unicode MS" pitchFamily="34" charset="-128"/>
              </a:rPr>
              <a:t>2</a:t>
            </a:r>
            <a:endParaRPr lang="cs-CZ" sz="1600" dirty="0">
              <a:solidFill>
                <a:schemeClr val="tx1"/>
              </a:solidFill>
              <a:latin typeface="Arial Unicode MS" pitchFamily="34" charset="-128"/>
              <a:ea typeface="Arial Unicode MS" pitchFamily="34" charset="-128"/>
              <a:cs typeface="Arial Unicode MS" pitchFamily="34" charset="-128"/>
            </a:endParaRPr>
          </a:p>
        </p:txBody>
      </p:sp>
      <p:sp>
        <p:nvSpPr>
          <p:cNvPr id="33" name="TextBox 14"/>
          <p:cNvSpPr txBox="1">
            <a:spLocks noChangeArrowheads="1"/>
          </p:cNvSpPr>
          <p:nvPr/>
        </p:nvSpPr>
        <p:spPr bwMode="auto">
          <a:xfrm>
            <a:off x="3090015" y="2152520"/>
            <a:ext cx="87556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000">
                <a:solidFill>
                  <a:srgbClr val="000000"/>
                </a:solidFill>
                <a:latin typeface="Imago" pitchFamily="2" charset="0"/>
                <a:ea typeface="MS PGothic" pitchFamily="34" charset="-128"/>
              </a:defRPr>
            </a:lvl1pPr>
            <a:lvl2pPr marL="742950" indent="-285750" eaLnBrk="0" hangingPunct="0">
              <a:defRPr sz="2000">
                <a:solidFill>
                  <a:srgbClr val="000000"/>
                </a:solidFill>
                <a:latin typeface="Imago" pitchFamily="2" charset="0"/>
                <a:ea typeface="MS PGothic" pitchFamily="34" charset="-128"/>
              </a:defRPr>
            </a:lvl2pPr>
            <a:lvl3pPr marL="1143000" indent="-228600" eaLnBrk="0" hangingPunct="0">
              <a:defRPr sz="2000">
                <a:solidFill>
                  <a:srgbClr val="000000"/>
                </a:solidFill>
                <a:latin typeface="Imago" pitchFamily="2" charset="0"/>
                <a:ea typeface="MS PGothic" pitchFamily="34" charset="-128"/>
              </a:defRPr>
            </a:lvl3pPr>
            <a:lvl4pPr marL="1600200" indent="-228600" eaLnBrk="0" hangingPunct="0">
              <a:defRPr sz="2000">
                <a:solidFill>
                  <a:srgbClr val="000000"/>
                </a:solidFill>
                <a:latin typeface="Imago" pitchFamily="2" charset="0"/>
                <a:ea typeface="MS PGothic" pitchFamily="34" charset="-128"/>
              </a:defRPr>
            </a:lvl4pPr>
            <a:lvl5pPr marL="2057400" indent="-228600" eaLnBrk="0" hangingPunct="0">
              <a:defRPr sz="2000">
                <a:solidFill>
                  <a:srgbClr val="000000"/>
                </a:solidFill>
                <a:latin typeface="Imago" pitchFamily="2" charset="0"/>
                <a:ea typeface="MS PGothic" pitchFamily="34" charset="-128"/>
              </a:defRPr>
            </a:lvl5pPr>
            <a:lvl6pPr marL="2514600" indent="-228600" eaLnBrk="0" fontAlgn="base" hangingPunct="0">
              <a:spcBef>
                <a:spcPct val="0"/>
              </a:spcBef>
              <a:spcAft>
                <a:spcPct val="0"/>
              </a:spcAft>
              <a:defRPr sz="2000">
                <a:solidFill>
                  <a:srgbClr val="000000"/>
                </a:solidFill>
                <a:latin typeface="Imago" pitchFamily="2" charset="0"/>
                <a:ea typeface="MS PGothic" pitchFamily="34" charset="-128"/>
              </a:defRPr>
            </a:lvl6pPr>
            <a:lvl7pPr marL="2971800" indent="-228600" eaLnBrk="0" fontAlgn="base" hangingPunct="0">
              <a:spcBef>
                <a:spcPct val="0"/>
              </a:spcBef>
              <a:spcAft>
                <a:spcPct val="0"/>
              </a:spcAft>
              <a:defRPr sz="2000">
                <a:solidFill>
                  <a:srgbClr val="000000"/>
                </a:solidFill>
                <a:latin typeface="Imago" pitchFamily="2" charset="0"/>
                <a:ea typeface="MS PGothic" pitchFamily="34" charset="-128"/>
              </a:defRPr>
            </a:lvl7pPr>
            <a:lvl8pPr marL="3429000" indent="-228600" eaLnBrk="0" fontAlgn="base" hangingPunct="0">
              <a:spcBef>
                <a:spcPct val="0"/>
              </a:spcBef>
              <a:spcAft>
                <a:spcPct val="0"/>
              </a:spcAft>
              <a:defRPr sz="2000">
                <a:solidFill>
                  <a:srgbClr val="000000"/>
                </a:solidFill>
                <a:latin typeface="Imago" pitchFamily="2" charset="0"/>
                <a:ea typeface="MS PGothic" pitchFamily="34" charset="-128"/>
              </a:defRPr>
            </a:lvl8pPr>
            <a:lvl9pPr marL="3886200" indent="-228600" eaLnBrk="0" fontAlgn="base" hangingPunct="0">
              <a:spcBef>
                <a:spcPct val="0"/>
              </a:spcBef>
              <a:spcAft>
                <a:spcPct val="0"/>
              </a:spcAft>
              <a:defRPr sz="2000">
                <a:solidFill>
                  <a:srgbClr val="000000"/>
                </a:solidFill>
                <a:latin typeface="Imago" pitchFamily="2" charset="0"/>
                <a:ea typeface="MS PGothic" pitchFamily="34" charset="-128"/>
              </a:defRPr>
            </a:lvl9pPr>
          </a:lstStyle>
          <a:p>
            <a:pPr algn="r" eaLnBrk="1" hangingPunct="1"/>
            <a:r>
              <a:rPr lang="cs-CZ" sz="1600" smtClean="0">
                <a:solidFill>
                  <a:schemeClr val="tx1"/>
                </a:solidFill>
                <a:latin typeface="Arial Unicode MS" pitchFamily="34" charset="-128"/>
                <a:ea typeface="Arial Unicode MS" pitchFamily="34" charset="-128"/>
                <a:cs typeface="Arial Unicode MS" pitchFamily="34" charset="-128"/>
              </a:rPr>
              <a:t>n = 406</a:t>
            </a:r>
            <a:endParaRPr lang="cs-CZ" sz="1600">
              <a:solidFill>
                <a:schemeClr val="tx1"/>
              </a:solidFill>
              <a:latin typeface="Arial Unicode MS" pitchFamily="34" charset="-128"/>
              <a:ea typeface="Arial Unicode MS" pitchFamily="34" charset="-128"/>
              <a:cs typeface="Arial Unicode MS" pitchFamily="34" charset="-128"/>
            </a:endParaRPr>
          </a:p>
        </p:txBody>
      </p:sp>
      <p:sp>
        <p:nvSpPr>
          <p:cNvPr id="34" name="TextBox 14"/>
          <p:cNvSpPr txBox="1">
            <a:spLocks noChangeArrowheads="1"/>
          </p:cNvSpPr>
          <p:nvPr/>
        </p:nvSpPr>
        <p:spPr bwMode="auto">
          <a:xfrm>
            <a:off x="3117384" y="4166510"/>
            <a:ext cx="87556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000">
                <a:solidFill>
                  <a:srgbClr val="000000"/>
                </a:solidFill>
                <a:latin typeface="Imago" pitchFamily="2" charset="0"/>
                <a:ea typeface="MS PGothic" pitchFamily="34" charset="-128"/>
              </a:defRPr>
            </a:lvl1pPr>
            <a:lvl2pPr marL="742950" indent="-285750" eaLnBrk="0" hangingPunct="0">
              <a:defRPr sz="2000">
                <a:solidFill>
                  <a:srgbClr val="000000"/>
                </a:solidFill>
                <a:latin typeface="Imago" pitchFamily="2" charset="0"/>
                <a:ea typeface="MS PGothic" pitchFamily="34" charset="-128"/>
              </a:defRPr>
            </a:lvl2pPr>
            <a:lvl3pPr marL="1143000" indent="-228600" eaLnBrk="0" hangingPunct="0">
              <a:defRPr sz="2000">
                <a:solidFill>
                  <a:srgbClr val="000000"/>
                </a:solidFill>
                <a:latin typeface="Imago" pitchFamily="2" charset="0"/>
                <a:ea typeface="MS PGothic" pitchFamily="34" charset="-128"/>
              </a:defRPr>
            </a:lvl3pPr>
            <a:lvl4pPr marL="1600200" indent="-228600" eaLnBrk="0" hangingPunct="0">
              <a:defRPr sz="2000">
                <a:solidFill>
                  <a:srgbClr val="000000"/>
                </a:solidFill>
                <a:latin typeface="Imago" pitchFamily="2" charset="0"/>
                <a:ea typeface="MS PGothic" pitchFamily="34" charset="-128"/>
              </a:defRPr>
            </a:lvl4pPr>
            <a:lvl5pPr marL="2057400" indent="-228600" eaLnBrk="0" hangingPunct="0">
              <a:defRPr sz="2000">
                <a:solidFill>
                  <a:srgbClr val="000000"/>
                </a:solidFill>
                <a:latin typeface="Imago" pitchFamily="2" charset="0"/>
                <a:ea typeface="MS PGothic" pitchFamily="34" charset="-128"/>
              </a:defRPr>
            </a:lvl5pPr>
            <a:lvl6pPr marL="2514600" indent="-228600" eaLnBrk="0" fontAlgn="base" hangingPunct="0">
              <a:spcBef>
                <a:spcPct val="0"/>
              </a:spcBef>
              <a:spcAft>
                <a:spcPct val="0"/>
              </a:spcAft>
              <a:defRPr sz="2000">
                <a:solidFill>
                  <a:srgbClr val="000000"/>
                </a:solidFill>
                <a:latin typeface="Imago" pitchFamily="2" charset="0"/>
                <a:ea typeface="MS PGothic" pitchFamily="34" charset="-128"/>
              </a:defRPr>
            </a:lvl6pPr>
            <a:lvl7pPr marL="2971800" indent="-228600" eaLnBrk="0" fontAlgn="base" hangingPunct="0">
              <a:spcBef>
                <a:spcPct val="0"/>
              </a:spcBef>
              <a:spcAft>
                <a:spcPct val="0"/>
              </a:spcAft>
              <a:defRPr sz="2000">
                <a:solidFill>
                  <a:srgbClr val="000000"/>
                </a:solidFill>
                <a:latin typeface="Imago" pitchFamily="2" charset="0"/>
                <a:ea typeface="MS PGothic" pitchFamily="34" charset="-128"/>
              </a:defRPr>
            </a:lvl7pPr>
            <a:lvl8pPr marL="3429000" indent="-228600" eaLnBrk="0" fontAlgn="base" hangingPunct="0">
              <a:spcBef>
                <a:spcPct val="0"/>
              </a:spcBef>
              <a:spcAft>
                <a:spcPct val="0"/>
              </a:spcAft>
              <a:defRPr sz="2000">
                <a:solidFill>
                  <a:srgbClr val="000000"/>
                </a:solidFill>
                <a:latin typeface="Imago" pitchFamily="2" charset="0"/>
                <a:ea typeface="MS PGothic" pitchFamily="34" charset="-128"/>
              </a:defRPr>
            </a:lvl8pPr>
            <a:lvl9pPr marL="3886200" indent="-228600" eaLnBrk="0" fontAlgn="base" hangingPunct="0">
              <a:spcBef>
                <a:spcPct val="0"/>
              </a:spcBef>
              <a:spcAft>
                <a:spcPct val="0"/>
              </a:spcAft>
              <a:defRPr sz="2000">
                <a:solidFill>
                  <a:srgbClr val="000000"/>
                </a:solidFill>
                <a:latin typeface="Imago" pitchFamily="2" charset="0"/>
                <a:ea typeface="MS PGothic" pitchFamily="34" charset="-128"/>
              </a:defRPr>
            </a:lvl9pPr>
          </a:lstStyle>
          <a:p>
            <a:pPr algn="r" eaLnBrk="1" hangingPunct="1"/>
            <a:r>
              <a:rPr lang="cs-CZ" sz="1600" smtClean="0">
                <a:solidFill>
                  <a:schemeClr val="tx1"/>
                </a:solidFill>
                <a:latin typeface="Arial Unicode MS" pitchFamily="34" charset="-128"/>
                <a:ea typeface="Arial Unicode MS" pitchFamily="34" charset="-128"/>
                <a:cs typeface="Arial Unicode MS" pitchFamily="34" charset="-128"/>
              </a:rPr>
              <a:t>n = 402</a:t>
            </a:r>
            <a:endParaRPr lang="cs-CZ" sz="1600">
              <a:solidFill>
                <a:schemeClr val="tx1"/>
              </a:solidFill>
              <a:latin typeface="Arial Unicode MS" pitchFamily="34" charset="-128"/>
              <a:ea typeface="Arial Unicode MS" pitchFamily="34" charset="-128"/>
              <a:cs typeface="Arial Unicode MS" pitchFamily="34" charset="-128"/>
            </a:endParaRPr>
          </a:p>
        </p:txBody>
      </p:sp>
      <p:sp>
        <p:nvSpPr>
          <p:cNvPr id="40" name="TextBox 1"/>
          <p:cNvSpPr txBox="1">
            <a:spLocks noChangeArrowheads="1"/>
          </p:cNvSpPr>
          <p:nvPr/>
        </p:nvSpPr>
        <p:spPr bwMode="auto">
          <a:xfrm>
            <a:off x="5994400" y="4167384"/>
            <a:ext cx="315912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000">
                <a:solidFill>
                  <a:srgbClr val="000000"/>
                </a:solidFill>
                <a:latin typeface="Imago" pitchFamily="2" charset="0"/>
                <a:ea typeface="MS PGothic" pitchFamily="34" charset="-128"/>
              </a:defRPr>
            </a:lvl1pPr>
            <a:lvl2pPr marL="742950" indent="-285750" eaLnBrk="0" hangingPunct="0">
              <a:defRPr sz="2000">
                <a:solidFill>
                  <a:srgbClr val="000000"/>
                </a:solidFill>
                <a:latin typeface="Imago" pitchFamily="2" charset="0"/>
                <a:ea typeface="MS PGothic" pitchFamily="34" charset="-128"/>
              </a:defRPr>
            </a:lvl2pPr>
            <a:lvl3pPr marL="1143000" indent="-228600" eaLnBrk="0" hangingPunct="0">
              <a:defRPr sz="2000">
                <a:solidFill>
                  <a:srgbClr val="000000"/>
                </a:solidFill>
                <a:latin typeface="Imago" pitchFamily="2" charset="0"/>
                <a:ea typeface="MS PGothic" pitchFamily="34" charset="-128"/>
              </a:defRPr>
            </a:lvl3pPr>
            <a:lvl4pPr marL="1600200" indent="-228600" eaLnBrk="0" hangingPunct="0">
              <a:defRPr sz="2000">
                <a:solidFill>
                  <a:srgbClr val="000000"/>
                </a:solidFill>
                <a:latin typeface="Imago" pitchFamily="2" charset="0"/>
                <a:ea typeface="MS PGothic" pitchFamily="34" charset="-128"/>
              </a:defRPr>
            </a:lvl4pPr>
            <a:lvl5pPr marL="2057400" indent="-228600" eaLnBrk="0" hangingPunct="0">
              <a:defRPr sz="2000">
                <a:solidFill>
                  <a:srgbClr val="000000"/>
                </a:solidFill>
                <a:latin typeface="Imago" pitchFamily="2" charset="0"/>
                <a:ea typeface="MS PGothic" pitchFamily="34" charset="-128"/>
              </a:defRPr>
            </a:lvl5pPr>
            <a:lvl6pPr marL="2514600" indent="-228600" eaLnBrk="0" fontAlgn="base" hangingPunct="0">
              <a:spcBef>
                <a:spcPct val="0"/>
              </a:spcBef>
              <a:spcAft>
                <a:spcPct val="0"/>
              </a:spcAft>
              <a:defRPr sz="2000">
                <a:solidFill>
                  <a:srgbClr val="000000"/>
                </a:solidFill>
                <a:latin typeface="Imago" pitchFamily="2" charset="0"/>
                <a:ea typeface="MS PGothic" pitchFamily="34" charset="-128"/>
              </a:defRPr>
            </a:lvl6pPr>
            <a:lvl7pPr marL="2971800" indent="-228600" eaLnBrk="0" fontAlgn="base" hangingPunct="0">
              <a:spcBef>
                <a:spcPct val="0"/>
              </a:spcBef>
              <a:spcAft>
                <a:spcPct val="0"/>
              </a:spcAft>
              <a:defRPr sz="2000">
                <a:solidFill>
                  <a:srgbClr val="000000"/>
                </a:solidFill>
                <a:latin typeface="Imago" pitchFamily="2" charset="0"/>
                <a:ea typeface="MS PGothic" pitchFamily="34" charset="-128"/>
              </a:defRPr>
            </a:lvl7pPr>
            <a:lvl8pPr marL="3429000" indent="-228600" eaLnBrk="0" fontAlgn="base" hangingPunct="0">
              <a:spcBef>
                <a:spcPct val="0"/>
              </a:spcBef>
              <a:spcAft>
                <a:spcPct val="0"/>
              </a:spcAft>
              <a:defRPr sz="2000">
                <a:solidFill>
                  <a:srgbClr val="000000"/>
                </a:solidFill>
                <a:latin typeface="Imago" pitchFamily="2" charset="0"/>
                <a:ea typeface="MS PGothic" pitchFamily="34" charset="-128"/>
              </a:defRPr>
            </a:lvl8pPr>
            <a:lvl9pPr marL="3886200" indent="-228600" eaLnBrk="0" fontAlgn="base" hangingPunct="0">
              <a:spcBef>
                <a:spcPct val="0"/>
              </a:spcBef>
              <a:spcAft>
                <a:spcPct val="0"/>
              </a:spcAft>
              <a:defRPr sz="2000">
                <a:solidFill>
                  <a:srgbClr val="000000"/>
                </a:solidFill>
                <a:latin typeface="Imago" pitchFamily="2" charset="0"/>
                <a:ea typeface="MS PGothic" pitchFamily="34" charset="-128"/>
              </a:defRPr>
            </a:lvl9pPr>
          </a:lstStyle>
          <a:p>
            <a:pPr algn="r" eaLnBrk="1" hangingPunct="1"/>
            <a:r>
              <a:rPr lang="cs-CZ" sz="1200" dirty="0" smtClean="0">
                <a:solidFill>
                  <a:srgbClr val="FFFFFF"/>
                </a:solidFill>
                <a:latin typeface="Arial Unicode MS" pitchFamily="34" charset="-128"/>
                <a:ea typeface="Arial Unicode MS" pitchFamily="34" charset="-128"/>
                <a:cs typeface="Arial Unicode MS" pitchFamily="34" charset="-128"/>
              </a:rPr>
              <a:t>&lt;6 povoleno při nepřijatelné toxicitě nebo progresi; </a:t>
            </a:r>
            <a:br>
              <a:rPr lang="cs-CZ" sz="1200" dirty="0" smtClean="0">
                <a:solidFill>
                  <a:srgbClr val="FFFFFF"/>
                </a:solidFill>
                <a:latin typeface="Arial Unicode MS" pitchFamily="34" charset="-128"/>
                <a:ea typeface="Arial Unicode MS" pitchFamily="34" charset="-128"/>
                <a:cs typeface="Arial Unicode MS" pitchFamily="34" charset="-128"/>
              </a:rPr>
            </a:br>
            <a:r>
              <a:rPr lang="cs-CZ" sz="1200" dirty="0" smtClean="0">
                <a:solidFill>
                  <a:srgbClr val="FFFFFF"/>
                </a:solidFill>
                <a:latin typeface="Arial Unicode MS" pitchFamily="34" charset="-128"/>
                <a:ea typeface="Arial Unicode MS" pitchFamily="34" charset="-128"/>
                <a:cs typeface="Arial Unicode MS" pitchFamily="34" charset="-128"/>
              </a:rPr>
              <a:t> &gt;6 cyklů dle rozhodnutí řešitele</a:t>
            </a:r>
            <a:endParaRPr lang="cs-CZ" sz="1200" dirty="0">
              <a:solidFill>
                <a:srgbClr val="FFFFFF"/>
              </a:solidFill>
              <a:latin typeface="Arial Unicode MS" pitchFamily="34" charset="-128"/>
              <a:ea typeface="Arial Unicode MS" pitchFamily="34" charset="-128"/>
              <a:cs typeface="Arial Unicode MS" pitchFamily="34" charset="-128"/>
            </a:endParaRPr>
          </a:p>
        </p:txBody>
      </p:sp>
    </p:spTree>
    <p:custDataLst>
      <p:tags r:id="rId1"/>
    </p:custDataLst>
    <p:extLst>
      <p:ext uri="{BB962C8B-B14F-4D97-AF65-F5344CB8AC3E}">
        <p14:creationId xmlns:p14="http://schemas.microsoft.com/office/powerpoint/2010/main" xmlns="" val="24546434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3500822" y="3487589"/>
            <a:ext cx="819150" cy="1525587"/>
            <a:chOff x="3538118" y="3486373"/>
            <a:chExt cx="819150" cy="1525587"/>
          </a:xfrm>
        </p:grpSpPr>
        <p:cxnSp>
          <p:nvCxnSpPr>
            <p:cNvPr id="103527" name="Straight Connector 11"/>
            <p:cNvCxnSpPr>
              <a:cxnSpLocks noChangeShapeType="1"/>
              <a:stCxn id="103523" idx="7"/>
            </p:cNvCxnSpPr>
            <p:nvPr/>
          </p:nvCxnSpPr>
          <p:spPr bwMode="auto">
            <a:xfrm>
              <a:off x="4357268" y="3486373"/>
              <a:ext cx="0" cy="1525587"/>
            </a:xfrm>
            <a:prstGeom prst="line">
              <a:avLst/>
            </a:prstGeom>
            <a:noFill/>
            <a:ln w="19050" algn="ctr">
              <a:solidFill>
                <a:srgbClr val="9966FF"/>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03528" name="Straight Connector 16"/>
            <p:cNvCxnSpPr>
              <a:cxnSpLocks noChangeShapeType="1"/>
              <a:endCxn id="103523" idx="7"/>
            </p:cNvCxnSpPr>
            <p:nvPr/>
          </p:nvCxnSpPr>
          <p:spPr bwMode="auto">
            <a:xfrm flipV="1">
              <a:off x="3538118" y="3486373"/>
              <a:ext cx="819150" cy="3175"/>
            </a:xfrm>
            <a:prstGeom prst="line">
              <a:avLst/>
            </a:prstGeom>
            <a:noFill/>
            <a:ln w="19050" algn="ctr">
              <a:solidFill>
                <a:srgbClr val="9966FF"/>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grpSp>
      <p:cxnSp>
        <p:nvCxnSpPr>
          <p:cNvPr id="103427" name="Straight Connector 9"/>
          <p:cNvCxnSpPr>
            <a:cxnSpLocks noChangeShapeType="1"/>
          </p:cNvCxnSpPr>
          <p:nvPr/>
        </p:nvCxnSpPr>
        <p:spPr bwMode="auto">
          <a:xfrm>
            <a:off x="3538118" y="3489325"/>
            <a:ext cx="0" cy="1535113"/>
          </a:xfrm>
          <a:prstGeom prst="line">
            <a:avLst/>
          </a:prstGeom>
          <a:noFill/>
          <a:ln w="19050" algn="ctr">
            <a:solidFill>
              <a:srgbClr val="FFC000"/>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03428" name="Straight Connector 14"/>
          <p:cNvCxnSpPr>
            <a:cxnSpLocks noChangeShapeType="1"/>
          </p:cNvCxnSpPr>
          <p:nvPr/>
        </p:nvCxnSpPr>
        <p:spPr bwMode="auto">
          <a:xfrm>
            <a:off x="1868068" y="3489325"/>
            <a:ext cx="1684338" cy="0"/>
          </a:xfrm>
          <a:prstGeom prst="line">
            <a:avLst/>
          </a:prstGeom>
          <a:noFill/>
          <a:ln w="19050" algn="ctr">
            <a:solidFill>
              <a:srgbClr val="FFC000"/>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 name="Group 1"/>
          <p:cNvGrpSpPr>
            <a:grpSpLocks/>
          </p:cNvGrpSpPr>
          <p:nvPr/>
        </p:nvGrpSpPr>
        <p:grpSpPr bwMode="auto">
          <a:xfrm>
            <a:off x="1864893" y="1960563"/>
            <a:ext cx="4503738" cy="2325687"/>
            <a:chOff x="2206625" y="1743075"/>
            <a:chExt cx="4503738" cy="2325688"/>
          </a:xfrm>
        </p:grpSpPr>
        <p:sp>
          <p:nvSpPr>
            <p:cNvPr id="103525" name="Line 462"/>
            <p:cNvSpPr>
              <a:spLocks noChangeShapeType="1"/>
            </p:cNvSpPr>
            <p:nvPr/>
          </p:nvSpPr>
          <p:spPr bwMode="auto">
            <a:xfrm>
              <a:off x="5583307" y="4068763"/>
              <a:ext cx="1127056" cy="0"/>
            </a:xfrm>
            <a:prstGeom prst="line">
              <a:avLst/>
            </a:prstGeom>
            <a:noFill/>
            <a:ln w="28575">
              <a:solidFill>
                <a:srgbClr val="FFC000"/>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26" name="Freeform 463"/>
            <p:cNvSpPr>
              <a:spLocks/>
            </p:cNvSpPr>
            <p:nvPr/>
          </p:nvSpPr>
          <p:spPr bwMode="auto">
            <a:xfrm>
              <a:off x="2206625" y="1743075"/>
              <a:ext cx="3376682" cy="2325688"/>
            </a:xfrm>
            <a:custGeom>
              <a:avLst/>
              <a:gdLst>
                <a:gd name="T0" fmla="*/ 2147483647 w 2418"/>
                <a:gd name="T1" fmla="*/ 2147483647 h 1572"/>
                <a:gd name="T2" fmla="*/ 2147483647 w 2418"/>
                <a:gd name="T3" fmla="*/ 2147483647 h 1572"/>
                <a:gd name="T4" fmla="*/ 2147483647 w 2418"/>
                <a:gd name="T5" fmla="*/ 2147483647 h 1572"/>
                <a:gd name="T6" fmla="*/ 2147483647 w 2418"/>
                <a:gd name="T7" fmla="*/ 2147483647 h 1572"/>
                <a:gd name="T8" fmla="*/ 2147483647 w 2418"/>
                <a:gd name="T9" fmla="*/ 2147483647 h 1572"/>
                <a:gd name="T10" fmla="*/ 2147483647 w 2418"/>
                <a:gd name="T11" fmla="*/ 2147483647 h 1572"/>
                <a:gd name="T12" fmla="*/ 2147483647 w 2418"/>
                <a:gd name="T13" fmla="*/ 2147483647 h 1572"/>
                <a:gd name="T14" fmla="*/ 2147483647 w 2418"/>
                <a:gd name="T15" fmla="*/ 2147483647 h 1572"/>
                <a:gd name="T16" fmla="*/ 2147483647 w 2418"/>
                <a:gd name="T17" fmla="*/ 2147483647 h 1572"/>
                <a:gd name="T18" fmla="*/ 2147483647 w 2418"/>
                <a:gd name="T19" fmla="*/ 2147483647 h 1572"/>
                <a:gd name="T20" fmla="*/ 2147483647 w 2418"/>
                <a:gd name="T21" fmla="*/ 2147483647 h 1572"/>
                <a:gd name="T22" fmla="*/ 2147483647 w 2418"/>
                <a:gd name="T23" fmla="*/ 2147483647 h 1572"/>
                <a:gd name="T24" fmla="*/ 2147483647 w 2418"/>
                <a:gd name="T25" fmla="*/ 2147483647 h 1572"/>
                <a:gd name="T26" fmla="*/ 2147483647 w 2418"/>
                <a:gd name="T27" fmla="*/ 2147483647 h 1572"/>
                <a:gd name="T28" fmla="*/ 2147483647 w 2418"/>
                <a:gd name="T29" fmla="*/ 2147483647 h 1572"/>
                <a:gd name="T30" fmla="*/ 2147483647 w 2418"/>
                <a:gd name="T31" fmla="*/ 2147483647 h 1572"/>
                <a:gd name="T32" fmla="*/ 2147483647 w 2418"/>
                <a:gd name="T33" fmla="*/ 2147483647 h 1572"/>
                <a:gd name="T34" fmla="*/ 2147483647 w 2418"/>
                <a:gd name="T35" fmla="*/ 2147483647 h 1572"/>
                <a:gd name="T36" fmla="*/ 2147483647 w 2418"/>
                <a:gd name="T37" fmla="*/ 2147483647 h 1572"/>
                <a:gd name="T38" fmla="*/ 2147483647 w 2418"/>
                <a:gd name="T39" fmla="*/ 2147483647 h 1572"/>
                <a:gd name="T40" fmla="*/ 2147483647 w 2418"/>
                <a:gd name="T41" fmla="*/ 2147483647 h 1572"/>
                <a:gd name="T42" fmla="*/ 2147483647 w 2418"/>
                <a:gd name="T43" fmla="*/ 2147483647 h 1572"/>
                <a:gd name="T44" fmla="*/ 2147483647 w 2418"/>
                <a:gd name="T45" fmla="*/ 2147483647 h 1572"/>
                <a:gd name="T46" fmla="*/ 2147483647 w 2418"/>
                <a:gd name="T47" fmla="*/ 2147483647 h 1572"/>
                <a:gd name="T48" fmla="*/ 2147483647 w 2418"/>
                <a:gd name="T49" fmla="*/ 2147483647 h 1572"/>
                <a:gd name="T50" fmla="*/ 2147483647 w 2418"/>
                <a:gd name="T51" fmla="*/ 2147483647 h 1572"/>
                <a:gd name="T52" fmla="*/ 2147483647 w 2418"/>
                <a:gd name="T53" fmla="*/ 2147483647 h 1572"/>
                <a:gd name="T54" fmla="*/ 2147483647 w 2418"/>
                <a:gd name="T55" fmla="*/ 2147483647 h 1572"/>
                <a:gd name="T56" fmla="*/ 2147483647 w 2418"/>
                <a:gd name="T57" fmla="*/ 2147483647 h 1572"/>
                <a:gd name="T58" fmla="*/ 2147483647 w 2418"/>
                <a:gd name="T59" fmla="*/ 2147483647 h 1572"/>
                <a:gd name="T60" fmla="*/ 2147483647 w 2418"/>
                <a:gd name="T61" fmla="*/ 2147483647 h 1572"/>
                <a:gd name="T62" fmla="*/ 2147483647 w 2418"/>
                <a:gd name="T63" fmla="*/ 2147483647 h 1572"/>
                <a:gd name="T64" fmla="*/ 2147483647 w 2418"/>
                <a:gd name="T65" fmla="*/ 2147483647 h 1572"/>
                <a:gd name="T66" fmla="*/ 2147483647 w 2418"/>
                <a:gd name="T67" fmla="*/ 2147483647 h 1572"/>
                <a:gd name="T68" fmla="*/ 2147483647 w 2418"/>
                <a:gd name="T69" fmla="*/ 2147483647 h 1572"/>
                <a:gd name="T70" fmla="*/ 2147483647 w 2418"/>
                <a:gd name="T71" fmla="*/ 2147483647 h 1572"/>
                <a:gd name="T72" fmla="*/ 2147483647 w 2418"/>
                <a:gd name="T73" fmla="*/ 2147483647 h 1572"/>
                <a:gd name="T74" fmla="*/ 2147483647 w 2418"/>
                <a:gd name="T75" fmla="*/ 2147483647 h 1572"/>
                <a:gd name="T76" fmla="*/ 2147483647 w 2418"/>
                <a:gd name="T77" fmla="*/ 2147483647 h 1572"/>
                <a:gd name="T78" fmla="*/ 2147483647 w 2418"/>
                <a:gd name="T79" fmla="*/ 2147483647 h 1572"/>
                <a:gd name="T80" fmla="*/ 2147483647 w 2418"/>
                <a:gd name="T81" fmla="*/ 2147483647 h 1572"/>
                <a:gd name="T82" fmla="*/ 2147483647 w 2418"/>
                <a:gd name="T83" fmla="*/ 2147483647 h 1572"/>
                <a:gd name="T84" fmla="*/ 2147483647 w 2418"/>
                <a:gd name="T85" fmla="*/ 2147483647 h 1572"/>
                <a:gd name="T86" fmla="*/ 2147483647 w 2418"/>
                <a:gd name="T87" fmla="*/ 2147483647 h 1572"/>
                <a:gd name="T88" fmla="*/ 2147483647 w 2418"/>
                <a:gd name="T89" fmla="*/ 2147483647 h 1572"/>
                <a:gd name="T90" fmla="*/ 2147483647 w 2418"/>
                <a:gd name="T91" fmla="*/ 2147483647 h 1572"/>
                <a:gd name="T92" fmla="*/ 2147483647 w 2418"/>
                <a:gd name="T93" fmla="*/ 2147483647 h 1572"/>
                <a:gd name="T94" fmla="*/ 2147483647 w 2418"/>
                <a:gd name="T95" fmla="*/ 2147483647 h 1572"/>
                <a:gd name="T96" fmla="*/ 2147483647 w 2418"/>
                <a:gd name="T97" fmla="*/ 2147483647 h 1572"/>
                <a:gd name="T98" fmla="*/ 2147483647 w 2418"/>
                <a:gd name="T99" fmla="*/ 2147483647 h 1572"/>
                <a:gd name="T100" fmla="*/ 2147483647 w 2418"/>
                <a:gd name="T101" fmla="*/ 2147483647 h 1572"/>
                <a:gd name="T102" fmla="*/ 2147483647 w 2418"/>
                <a:gd name="T103" fmla="*/ 2147483647 h 1572"/>
                <a:gd name="T104" fmla="*/ 2147483647 w 2418"/>
                <a:gd name="T105" fmla="*/ 2147483647 h 1572"/>
                <a:gd name="T106" fmla="*/ 2147483647 w 2418"/>
                <a:gd name="T107" fmla="*/ 2147483647 h 1572"/>
                <a:gd name="T108" fmla="*/ 2147483647 w 2418"/>
                <a:gd name="T109" fmla="*/ 2147483647 h 1572"/>
                <a:gd name="T110" fmla="*/ 2147483647 w 2418"/>
                <a:gd name="T111" fmla="*/ 2147483647 h 1572"/>
                <a:gd name="T112" fmla="*/ 2147483647 w 2418"/>
                <a:gd name="T113" fmla="*/ 2147483647 h 1572"/>
                <a:gd name="T114" fmla="*/ 2147483647 w 2418"/>
                <a:gd name="T115" fmla="*/ 2147483647 h 1572"/>
                <a:gd name="T116" fmla="*/ 2147483647 w 2418"/>
                <a:gd name="T117" fmla="*/ 2147483647 h 1572"/>
                <a:gd name="T118" fmla="*/ 2147483647 w 2418"/>
                <a:gd name="T119" fmla="*/ 2147483647 h 15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418" h="1572">
                  <a:moveTo>
                    <a:pt x="0" y="0"/>
                  </a:moveTo>
                  <a:cubicBezTo>
                    <a:pt x="19" y="0"/>
                    <a:pt x="19" y="0"/>
                    <a:pt x="19" y="0"/>
                  </a:cubicBezTo>
                  <a:cubicBezTo>
                    <a:pt x="19" y="5"/>
                    <a:pt x="19" y="5"/>
                    <a:pt x="19" y="5"/>
                  </a:cubicBezTo>
                  <a:cubicBezTo>
                    <a:pt x="37" y="5"/>
                    <a:pt x="37" y="5"/>
                    <a:pt x="37" y="5"/>
                  </a:cubicBezTo>
                  <a:cubicBezTo>
                    <a:pt x="37" y="10"/>
                    <a:pt x="37" y="10"/>
                    <a:pt x="37" y="10"/>
                  </a:cubicBezTo>
                  <a:cubicBezTo>
                    <a:pt x="47" y="10"/>
                    <a:pt x="47" y="10"/>
                    <a:pt x="47" y="10"/>
                  </a:cubicBezTo>
                  <a:cubicBezTo>
                    <a:pt x="47" y="19"/>
                    <a:pt x="47" y="19"/>
                    <a:pt x="47" y="19"/>
                  </a:cubicBezTo>
                  <a:cubicBezTo>
                    <a:pt x="50" y="19"/>
                    <a:pt x="50" y="19"/>
                    <a:pt x="50" y="19"/>
                  </a:cubicBezTo>
                  <a:cubicBezTo>
                    <a:pt x="50" y="33"/>
                    <a:pt x="50" y="33"/>
                    <a:pt x="50" y="33"/>
                  </a:cubicBezTo>
                  <a:cubicBezTo>
                    <a:pt x="87" y="33"/>
                    <a:pt x="87" y="33"/>
                    <a:pt x="87" y="33"/>
                  </a:cubicBezTo>
                  <a:cubicBezTo>
                    <a:pt x="87" y="39"/>
                    <a:pt x="87" y="39"/>
                    <a:pt x="87" y="39"/>
                  </a:cubicBezTo>
                  <a:cubicBezTo>
                    <a:pt x="130" y="39"/>
                    <a:pt x="130" y="39"/>
                    <a:pt x="130" y="39"/>
                  </a:cubicBezTo>
                  <a:cubicBezTo>
                    <a:pt x="130" y="44"/>
                    <a:pt x="130" y="44"/>
                    <a:pt x="130" y="44"/>
                  </a:cubicBezTo>
                  <a:cubicBezTo>
                    <a:pt x="140" y="44"/>
                    <a:pt x="140" y="44"/>
                    <a:pt x="140" y="44"/>
                  </a:cubicBezTo>
                  <a:cubicBezTo>
                    <a:pt x="140" y="46"/>
                    <a:pt x="140" y="46"/>
                    <a:pt x="140" y="46"/>
                  </a:cubicBezTo>
                  <a:cubicBezTo>
                    <a:pt x="161" y="46"/>
                    <a:pt x="161" y="46"/>
                    <a:pt x="161" y="46"/>
                  </a:cubicBezTo>
                  <a:cubicBezTo>
                    <a:pt x="161" y="53"/>
                    <a:pt x="161" y="53"/>
                    <a:pt x="161" y="53"/>
                  </a:cubicBezTo>
                  <a:cubicBezTo>
                    <a:pt x="171" y="53"/>
                    <a:pt x="171" y="53"/>
                    <a:pt x="171" y="53"/>
                  </a:cubicBezTo>
                  <a:cubicBezTo>
                    <a:pt x="171" y="60"/>
                    <a:pt x="171" y="60"/>
                    <a:pt x="171" y="60"/>
                  </a:cubicBezTo>
                  <a:cubicBezTo>
                    <a:pt x="183" y="60"/>
                    <a:pt x="183" y="60"/>
                    <a:pt x="183" y="60"/>
                  </a:cubicBezTo>
                  <a:cubicBezTo>
                    <a:pt x="183" y="69"/>
                    <a:pt x="183" y="69"/>
                    <a:pt x="183" y="69"/>
                  </a:cubicBezTo>
                  <a:cubicBezTo>
                    <a:pt x="187" y="69"/>
                    <a:pt x="187" y="69"/>
                    <a:pt x="187" y="69"/>
                  </a:cubicBezTo>
                  <a:cubicBezTo>
                    <a:pt x="187" y="79"/>
                    <a:pt x="187" y="79"/>
                    <a:pt x="187" y="79"/>
                  </a:cubicBezTo>
                  <a:cubicBezTo>
                    <a:pt x="191" y="79"/>
                    <a:pt x="191" y="79"/>
                    <a:pt x="191" y="79"/>
                  </a:cubicBezTo>
                  <a:cubicBezTo>
                    <a:pt x="191" y="90"/>
                    <a:pt x="191" y="90"/>
                    <a:pt x="191" y="90"/>
                  </a:cubicBezTo>
                  <a:cubicBezTo>
                    <a:pt x="191" y="99"/>
                    <a:pt x="191" y="99"/>
                    <a:pt x="191" y="99"/>
                  </a:cubicBezTo>
                  <a:cubicBezTo>
                    <a:pt x="198" y="99"/>
                    <a:pt x="198" y="99"/>
                    <a:pt x="198" y="99"/>
                  </a:cubicBezTo>
                  <a:cubicBezTo>
                    <a:pt x="198" y="110"/>
                    <a:pt x="198" y="110"/>
                    <a:pt x="198" y="110"/>
                  </a:cubicBezTo>
                  <a:cubicBezTo>
                    <a:pt x="198" y="138"/>
                    <a:pt x="198" y="138"/>
                    <a:pt x="198" y="138"/>
                  </a:cubicBezTo>
                  <a:cubicBezTo>
                    <a:pt x="203" y="138"/>
                    <a:pt x="203" y="138"/>
                    <a:pt x="203" y="138"/>
                  </a:cubicBezTo>
                  <a:cubicBezTo>
                    <a:pt x="203" y="169"/>
                    <a:pt x="203" y="169"/>
                    <a:pt x="203" y="169"/>
                  </a:cubicBezTo>
                  <a:cubicBezTo>
                    <a:pt x="206" y="169"/>
                    <a:pt x="206" y="169"/>
                    <a:pt x="206" y="169"/>
                  </a:cubicBezTo>
                  <a:cubicBezTo>
                    <a:pt x="206" y="179"/>
                    <a:pt x="206" y="179"/>
                    <a:pt x="206" y="179"/>
                  </a:cubicBezTo>
                  <a:cubicBezTo>
                    <a:pt x="209" y="179"/>
                    <a:pt x="209" y="179"/>
                    <a:pt x="209" y="179"/>
                  </a:cubicBezTo>
                  <a:cubicBezTo>
                    <a:pt x="209" y="194"/>
                    <a:pt x="209" y="194"/>
                    <a:pt x="209" y="194"/>
                  </a:cubicBezTo>
                  <a:cubicBezTo>
                    <a:pt x="213" y="194"/>
                    <a:pt x="213" y="194"/>
                    <a:pt x="213" y="194"/>
                  </a:cubicBezTo>
                  <a:cubicBezTo>
                    <a:pt x="213" y="201"/>
                    <a:pt x="213" y="201"/>
                    <a:pt x="213" y="201"/>
                  </a:cubicBezTo>
                  <a:cubicBezTo>
                    <a:pt x="217" y="201"/>
                    <a:pt x="217" y="201"/>
                    <a:pt x="217" y="201"/>
                  </a:cubicBezTo>
                  <a:cubicBezTo>
                    <a:pt x="217" y="203"/>
                    <a:pt x="217" y="203"/>
                    <a:pt x="217" y="203"/>
                  </a:cubicBezTo>
                  <a:cubicBezTo>
                    <a:pt x="255" y="203"/>
                    <a:pt x="255" y="203"/>
                    <a:pt x="255" y="203"/>
                  </a:cubicBezTo>
                  <a:cubicBezTo>
                    <a:pt x="255" y="211"/>
                    <a:pt x="255" y="211"/>
                    <a:pt x="255" y="211"/>
                  </a:cubicBezTo>
                  <a:cubicBezTo>
                    <a:pt x="267" y="211"/>
                    <a:pt x="267" y="211"/>
                    <a:pt x="267" y="211"/>
                  </a:cubicBezTo>
                  <a:cubicBezTo>
                    <a:pt x="267" y="218"/>
                    <a:pt x="267" y="218"/>
                    <a:pt x="267" y="218"/>
                  </a:cubicBezTo>
                  <a:cubicBezTo>
                    <a:pt x="283" y="218"/>
                    <a:pt x="283" y="218"/>
                    <a:pt x="283" y="218"/>
                  </a:cubicBezTo>
                  <a:cubicBezTo>
                    <a:pt x="283" y="228"/>
                    <a:pt x="283" y="228"/>
                    <a:pt x="283" y="228"/>
                  </a:cubicBezTo>
                  <a:cubicBezTo>
                    <a:pt x="300" y="228"/>
                    <a:pt x="300" y="228"/>
                    <a:pt x="300" y="228"/>
                  </a:cubicBezTo>
                  <a:cubicBezTo>
                    <a:pt x="300" y="236"/>
                    <a:pt x="300" y="236"/>
                    <a:pt x="300" y="236"/>
                  </a:cubicBezTo>
                  <a:cubicBezTo>
                    <a:pt x="308" y="236"/>
                    <a:pt x="308" y="236"/>
                    <a:pt x="308" y="236"/>
                  </a:cubicBezTo>
                  <a:cubicBezTo>
                    <a:pt x="308" y="244"/>
                    <a:pt x="308" y="244"/>
                    <a:pt x="308" y="244"/>
                  </a:cubicBezTo>
                  <a:cubicBezTo>
                    <a:pt x="315" y="244"/>
                    <a:pt x="315" y="244"/>
                    <a:pt x="315" y="244"/>
                  </a:cubicBezTo>
                  <a:cubicBezTo>
                    <a:pt x="315" y="251"/>
                    <a:pt x="315" y="251"/>
                    <a:pt x="315" y="251"/>
                  </a:cubicBezTo>
                  <a:cubicBezTo>
                    <a:pt x="320" y="251"/>
                    <a:pt x="320" y="251"/>
                    <a:pt x="320" y="251"/>
                  </a:cubicBezTo>
                  <a:cubicBezTo>
                    <a:pt x="320" y="258"/>
                    <a:pt x="320" y="258"/>
                    <a:pt x="320" y="258"/>
                  </a:cubicBezTo>
                  <a:cubicBezTo>
                    <a:pt x="342" y="258"/>
                    <a:pt x="342" y="258"/>
                    <a:pt x="342" y="258"/>
                  </a:cubicBezTo>
                  <a:cubicBezTo>
                    <a:pt x="342" y="263"/>
                    <a:pt x="342" y="263"/>
                    <a:pt x="342" y="263"/>
                  </a:cubicBezTo>
                  <a:cubicBezTo>
                    <a:pt x="370" y="263"/>
                    <a:pt x="370" y="263"/>
                    <a:pt x="370" y="263"/>
                  </a:cubicBezTo>
                  <a:cubicBezTo>
                    <a:pt x="370" y="268"/>
                    <a:pt x="370" y="268"/>
                    <a:pt x="370" y="268"/>
                  </a:cubicBezTo>
                  <a:cubicBezTo>
                    <a:pt x="385" y="268"/>
                    <a:pt x="385" y="268"/>
                    <a:pt x="385" y="268"/>
                  </a:cubicBezTo>
                  <a:cubicBezTo>
                    <a:pt x="385" y="278"/>
                    <a:pt x="385" y="278"/>
                    <a:pt x="385" y="278"/>
                  </a:cubicBezTo>
                  <a:cubicBezTo>
                    <a:pt x="389" y="278"/>
                    <a:pt x="389" y="278"/>
                    <a:pt x="389" y="278"/>
                  </a:cubicBezTo>
                  <a:cubicBezTo>
                    <a:pt x="389" y="286"/>
                    <a:pt x="389" y="286"/>
                    <a:pt x="389" y="286"/>
                  </a:cubicBezTo>
                  <a:cubicBezTo>
                    <a:pt x="396" y="286"/>
                    <a:pt x="396" y="286"/>
                    <a:pt x="396" y="286"/>
                  </a:cubicBezTo>
                  <a:cubicBezTo>
                    <a:pt x="396" y="297"/>
                    <a:pt x="396" y="297"/>
                    <a:pt x="396" y="297"/>
                  </a:cubicBezTo>
                  <a:cubicBezTo>
                    <a:pt x="399" y="297"/>
                    <a:pt x="399" y="297"/>
                    <a:pt x="399" y="297"/>
                  </a:cubicBezTo>
                  <a:cubicBezTo>
                    <a:pt x="399" y="305"/>
                    <a:pt x="399" y="305"/>
                    <a:pt x="399" y="305"/>
                  </a:cubicBezTo>
                  <a:cubicBezTo>
                    <a:pt x="402" y="305"/>
                    <a:pt x="402" y="305"/>
                    <a:pt x="402" y="305"/>
                  </a:cubicBezTo>
                  <a:cubicBezTo>
                    <a:pt x="402" y="323"/>
                    <a:pt x="402" y="323"/>
                    <a:pt x="402" y="323"/>
                  </a:cubicBezTo>
                  <a:cubicBezTo>
                    <a:pt x="404" y="323"/>
                    <a:pt x="404" y="323"/>
                    <a:pt x="404" y="323"/>
                  </a:cubicBezTo>
                  <a:cubicBezTo>
                    <a:pt x="404" y="355"/>
                    <a:pt x="404" y="355"/>
                    <a:pt x="404" y="355"/>
                  </a:cubicBezTo>
                  <a:cubicBezTo>
                    <a:pt x="408" y="355"/>
                    <a:pt x="408" y="355"/>
                    <a:pt x="408" y="355"/>
                  </a:cubicBezTo>
                  <a:cubicBezTo>
                    <a:pt x="408" y="378"/>
                    <a:pt x="408" y="378"/>
                    <a:pt x="408" y="378"/>
                  </a:cubicBezTo>
                  <a:cubicBezTo>
                    <a:pt x="430" y="378"/>
                    <a:pt x="430" y="378"/>
                    <a:pt x="430" y="378"/>
                  </a:cubicBezTo>
                  <a:cubicBezTo>
                    <a:pt x="430" y="382"/>
                    <a:pt x="430" y="382"/>
                    <a:pt x="430" y="382"/>
                  </a:cubicBezTo>
                  <a:cubicBezTo>
                    <a:pt x="463" y="382"/>
                    <a:pt x="463" y="382"/>
                    <a:pt x="463" y="382"/>
                  </a:cubicBezTo>
                  <a:cubicBezTo>
                    <a:pt x="463" y="389"/>
                    <a:pt x="463" y="389"/>
                    <a:pt x="463" y="389"/>
                  </a:cubicBezTo>
                  <a:cubicBezTo>
                    <a:pt x="497" y="389"/>
                    <a:pt x="497" y="389"/>
                    <a:pt x="497" y="389"/>
                  </a:cubicBezTo>
                  <a:cubicBezTo>
                    <a:pt x="497" y="397"/>
                    <a:pt x="497" y="397"/>
                    <a:pt x="497" y="397"/>
                  </a:cubicBezTo>
                  <a:cubicBezTo>
                    <a:pt x="518" y="397"/>
                    <a:pt x="518" y="397"/>
                    <a:pt x="518" y="397"/>
                  </a:cubicBezTo>
                  <a:cubicBezTo>
                    <a:pt x="518" y="405"/>
                    <a:pt x="518" y="405"/>
                    <a:pt x="518" y="405"/>
                  </a:cubicBezTo>
                  <a:cubicBezTo>
                    <a:pt x="582" y="405"/>
                    <a:pt x="582" y="405"/>
                    <a:pt x="582" y="405"/>
                  </a:cubicBezTo>
                  <a:cubicBezTo>
                    <a:pt x="582" y="413"/>
                    <a:pt x="582" y="413"/>
                    <a:pt x="582" y="413"/>
                  </a:cubicBezTo>
                  <a:cubicBezTo>
                    <a:pt x="587" y="413"/>
                    <a:pt x="587" y="413"/>
                    <a:pt x="587" y="413"/>
                  </a:cubicBezTo>
                  <a:cubicBezTo>
                    <a:pt x="587" y="426"/>
                    <a:pt x="587" y="426"/>
                    <a:pt x="587" y="426"/>
                  </a:cubicBezTo>
                  <a:cubicBezTo>
                    <a:pt x="596" y="426"/>
                    <a:pt x="596" y="426"/>
                    <a:pt x="596" y="426"/>
                  </a:cubicBezTo>
                  <a:cubicBezTo>
                    <a:pt x="596" y="438"/>
                    <a:pt x="596" y="438"/>
                    <a:pt x="596" y="438"/>
                  </a:cubicBezTo>
                  <a:cubicBezTo>
                    <a:pt x="598" y="438"/>
                    <a:pt x="598" y="438"/>
                    <a:pt x="598" y="438"/>
                  </a:cubicBezTo>
                  <a:cubicBezTo>
                    <a:pt x="598" y="469"/>
                    <a:pt x="598" y="469"/>
                    <a:pt x="598" y="469"/>
                  </a:cubicBezTo>
                  <a:cubicBezTo>
                    <a:pt x="601" y="469"/>
                    <a:pt x="601" y="469"/>
                    <a:pt x="601" y="469"/>
                  </a:cubicBezTo>
                  <a:cubicBezTo>
                    <a:pt x="601" y="486"/>
                    <a:pt x="601" y="486"/>
                    <a:pt x="601" y="486"/>
                  </a:cubicBezTo>
                  <a:cubicBezTo>
                    <a:pt x="606" y="486"/>
                    <a:pt x="606" y="486"/>
                    <a:pt x="606" y="486"/>
                  </a:cubicBezTo>
                  <a:cubicBezTo>
                    <a:pt x="606" y="517"/>
                    <a:pt x="606" y="517"/>
                    <a:pt x="606" y="517"/>
                  </a:cubicBezTo>
                  <a:cubicBezTo>
                    <a:pt x="612" y="517"/>
                    <a:pt x="612" y="517"/>
                    <a:pt x="612" y="517"/>
                  </a:cubicBezTo>
                  <a:cubicBezTo>
                    <a:pt x="612" y="545"/>
                    <a:pt x="612" y="545"/>
                    <a:pt x="612" y="545"/>
                  </a:cubicBezTo>
                  <a:cubicBezTo>
                    <a:pt x="617" y="545"/>
                    <a:pt x="617" y="545"/>
                    <a:pt x="617" y="545"/>
                  </a:cubicBezTo>
                  <a:cubicBezTo>
                    <a:pt x="617" y="558"/>
                    <a:pt x="617" y="558"/>
                    <a:pt x="617" y="558"/>
                  </a:cubicBezTo>
                  <a:cubicBezTo>
                    <a:pt x="620" y="558"/>
                    <a:pt x="620" y="558"/>
                    <a:pt x="620" y="558"/>
                  </a:cubicBezTo>
                  <a:cubicBezTo>
                    <a:pt x="620" y="566"/>
                    <a:pt x="620" y="566"/>
                    <a:pt x="620" y="566"/>
                  </a:cubicBezTo>
                  <a:cubicBezTo>
                    <a:pt x="626" y="566"/>
                    <a:pt x="626" y="566"/>
                    <a:pt x="626" y="566"/>
                  </a:cubicBezTo>
                  <a:cubicBezTo>
                    <a:pt x="631" y="566"/>
                    <a:pt x="631" y="566"/>
                    <a:pt x="631" y="566"/>
                  </a:cubicBezTo>
                  <a:cubicBezTo>
                    <a:pt x="631" y="588"/>
                    <a:pt x="631" y="588"/>
                    <a:pt x="631" y="588"/>
                  </a:cubicBezTo>
                  <a:cubicBezTo>
                    <a:pt x="680" y="588"/>
                    <a:pt x="680" y="588"/>
                    <a:pt x="680" y="588"/>
                  </a:cubicBezTo>
                  <a:cubicBezTo>
                    <a:pt x="680" y="594"/>
                    <a:pt x="680" y="594"/>
                    <a:pt x="680" y="594"/>
                  </a:cubicBezTo>
                  <a:cubicBezTo>
                    <a:pt x="691" y="594"/>
                    <a:pt x="691" y="594"/>
                    <a:pt x="691" y="594"/>
                  </a:cubicBezTo>
                  <a:cubicBezTo>
                    <a:pt x="691" y="602"/>
                    <a:pt x="691" y="602"/>
                    <a:pt x="691" y="602"/>
                  </a:cubicBezTo>
                  <a:cubicBezTo>
                    <a:pt x="703" y="602"/>
                    <a:pt x="703" y="602"/>
                    <a:pt x="703" y="602"/>
                  </a:cubicBezTo>
                  <a:cubicBezTo>
                    <a:pt x="703" y="605"/>
                    <a:pt x="703" y="605"/>
                    <a:pt x="703" y="605"/>
                  </a:cubicBezTo>
                  <a:cubicBezTo>
                    <a:pt x="722" y="605"/>
                    <a:pt x="722" y="605"/>
                    <a:pt x="722" y="605"/>
                  </a:cubicBezTo>
                  <a:cubicBezTo>
                    <a:pt x="722" y="617"/>
                    <a:pt x="722" y="617"/>
                    <a:pt x="722" y="617"/>
                  </a:cubicBezTo>
                  <a:cubicBezTo>
                    <a:pt x="722" y="617"/>
                    <a:pt x="780" y="617"/>
                    <a:pt x="779" y="617"/>
                  </a:cubicBezTo>
                  <a:cubicBezTo>
                    <a:pt x="779" y="617"/>
                    <a:pt x="779" y="631"/>
                    <a:pt x="779" y="631"/>
                  </a:cubicBezTo>
                  <a:cubicBezTo>
                    <a:pt x="796" y="631"/>
                    <a:pt x="796" y="631"/>
                    <a:pt x="796" y="631"/>
                  </a:cubicBezTo>
                  <a:cubicBezTo>
                    <a:pt x="796" y="650"/>
                    <a:pt x="796" y="650"/>
                    <a:pt x="796" y="650"/>
                  </a:cubicBezTo>
                  <a:cubicBezTo>
                    <a:pt x="800" y="650"/>
                    <a:pt x="800" y="650"/>
                    <a:pt x="800" y="650"/>
                  </a:cubicBezTo>
                  <a:cubicBezTo>
                    <a:pt x="800" y="673"/>
                    <a:pt x="800" y="673"/>
                    <a:pt x="800" y="673"/>
                  </a:cubicBezTo>
                  <a:cubicBezTo>
                    <a:pt x="804" y="673"/>
                    <a:pt x="804" y="673"/>
                    <a:pt x="804" y="673"/>
                  </a:cubicBezTo>
                  <a:cubicBezTo>
                    <a:pt x="804" y="694"/>
                    <a:pt x="804" y="694"/>
                    <a:pt x="804" y="694"/>
                  </a:cubicBezTo>
                  <a:cubicBezTo>
                    <a:pt x="807" y="694"/>
                    <a:pt x="807" y="694"/>
                    <a:pt x="807" y="694"/>
                  </a:cubicBezTo>
                  <a:cubicBezTo>
                    <a:pt x="807" y="717"/>
                    <a:pt x="807" y="717"/>
                    <a:pt x="807" y="717"/>
                  </a:cubicBezTo>
                  <a:cubicBezTo>
                    <a:pt x="807" y="779"/>
                    <a:pt x="807" y="779"/>
                    <a:pt x="807" y="779"/>
                  </a:cubicBezTo>
                  <a:cubicBezTo>
                    <a:pt x="810" y="779"/>
                    <a:pt x="810" y="779"/>
                    <a:pt x="810" y="779"/>
                  </a:cubicBezTo>
                  <a:cubicBezTo>
                    <a:pt x="810" y="797"/>
                    <a:pt x="810" y="797"/>
                    <a:pt x="810" y="797"/>
                  </a:cubicBezTo>
                  <a:cubicBezTo>
                    <a:pt x="814" y="797"/>
                    <a:pt x="814" y="797"/>
                    <a:pt x="814" y="797"/>
                  </a:cubicBezTo>
                  <a:cubicBezTo>
                    <a:pt x="814" y="801"/>
                    <a:pt x="814" y="801"/>
                    <a:pt x="814" y="801"/>
                  </a:cubicBezTo>
                  <a:cubicBezTo>
                    <a:pt x="821" y="801"/>
                    <a:pt x="821" y="801"/>
                    <a:pt x="821" y="801"/>
                  </a:cubicBezTo>
                  <a:cubicBezTo>
                    <a:pt x="821" y="822"/>
                    <a:pt x="821" y="822"/>
                    <a:pt x="821" y="822"/>
                  </a:cubicBezTo>
                  <a:cubicBezTo>
                    <a:pt x="828" y="822"/>
                    <a:pt x="828" y="822"/>
                    <a:pt x="828" y="822"/>
                  </a:cubicBezTo>
                  <a:cubicBezTo>
                    <a:pt x="828" y="828"/>
                    <a:pt x="828" y="828"/>
                    <a:pt x="828" y="828"/>
                  </a:cubicBezTo>
                  <a:cubicBezTo>
                    <a:pt x="859" y="828"/>
                    <a:pt x="859" y="828"/>
                    <a:pt x="859" y="828"/>
                  </a:cubicBezTo>
                  <a:cubicBezTo>
                    <a:pt x="859" y="835"/>
                    <a:pt x="859" y="835"/>
                    <a:pt x="859" y="835"/>
                  </a:cubicBezTo>
                  <a:cubicBezTo>
                    <a:pt x="865" y="835"/>
                    <a:pt x="865" y="835"/>
                    <a:pt x="865" y="835"/>
                  </a:cubicBezTo>
                  <a:cubicBezTo>
                    <a:pt x="865" y="842"/>
                    <a:pt x="865" y="842"/>
                    <a:pt x="865" y="842"/>
                  </a:cubicBezTo>
                  <a:cubicBezTo>
                    <a:pt x="872" y="842"/>
                    <a:pt x="872" y="842"/>
                    <a:pt x="872" y="842"/>
                  </a:cubicBezTo>
                  <a:cubicBezTo>
                    <a:pt x="872" y="848"/>
                    <a:pt x="872" y="848"/>
                    <a:pt x="872" y="848"/>
                  </a:cubicBezTo>
                  <a:cubicBezTo>
                    <a:pt x="876" y="848"/>
                    <a:pt x="876" y="848"/>
                    <a:pt x="876" y="848"/>
                  </a:cubicBezTo>
                  <a:cubicBezTo>
                    <a:pt x="876" y="856"/>
                    <a:pt x="876" y="856"/>
                    <a:pt x="876" y="856"/>
                  </a:cubicBezTo>
                  <a:cubicBezTo>
                    <a:pt x="933" y="856"/>
                    <a:pt x="933" y="856"/>
                    <a:pt x="933" y="856"/>
                  </a:cubicBezTo>
                  <a:cubicBezTo>
                    <a:pt x="944" y="856"/>
                    <a:pt x="944" y="856"/>
                    <a:pt x="944" y="856"/>
                  </a:cubicBezTo>
                  <a:cubicBezTo>
                    <a:pt x="944" y="861"/>
                    <a:pt x="944" y="861"/>
                    <a:pt x="944" y="861"/>
                  </a:cubicBezTo>
                  <a:cubicBezTo>
                    <a:pt x="948" y="861"/>
                    <a:pt x="948" y="861"/>
                    <a:pt x="948" y="861"/>
                  </a:cubicBezTo>
                  <a:cubicBezTo>
                    <a:pt x="948" y="867"/>
                    <a:pt x="948" y="867"/>
                    <a:pt x="948" y="867"/>
                  </a:cubicBezTo>
                  <a:cubicBezTo>
                    <a:pt x="979" y="867"/>
                    <a:pt x="979" y="867"/>
                    <a:pt x="979" y="867"/>
                  </a:cubicBezTo>
                  <a:cubicBezTo>
                    <a:pt x="979" y="873"/>
                    <a:pt x="979" y="873"/>
                    <a:pt x="979" y="873"/>
                  </a:cubicBezTo>
                  <a:cubicBezTo>
                    <a:pt x="997" y="873"/>
                    <a:pt x="997" y="873"/>
                    <a:pt x="997" y="873"/>
                  </a:cubicBezTo>
                  <a:cubicBezTo>
                    <a:pt x="997" y="877"/>
                    <a:pt x="997" y="877"/>
                    <a:pt x="997" y="877"/>
                  </a:cubicBezTo>
                  <a:cubicBezTo>
                    <a:pt x="1001" y="877"/>
                    <a:pt x="1001" y="877"/>
                    <a:pt x="1001" y="877"/>
                  </a:cubicBezTo>
                  <a:cubicBezTo>
                    <a:pt x="1001" y="886"/>
                    <a:pt x="1001" y="886"/>
                    <a:pt x="1001" y="886"/>
                  </a:cubicBezTo>
                  <a:cubicBezTo>
                    <a:pt x="1004" y="886"/>
                    <a:pt x="1004" y="886"/>
                    <a:pt x="1004" y="886"/>
                  </a:cubicBezTo>
                  <a:cubicBezTo>
                    <a:pt x="1004" y="915"/>
                    <a:pt x="1004" y="915"/>
                    <a:pt x="1004" y="915"/>
                  </a:cubicBezTo>
                  <a:cubicBezTo>
                    <a:pt x="1008" y="915"/>
                    <a:pt x="1008" y="915"/>
                    <a:pt x="1008" y="915"/>
                  </a:cubicBezTo>
                  <a:cubicBezTo>
                    <a:pt x="1008" y="956"/>
                    <a:pt x="1008" y="956"/>
                    <a:pt x="1008" y="956"/>
                  </a:cubicBezTo>
                  <a:cubicBezTo>
                    <a:pt x="1013" y="956"/>
                    <a:pt x="1013" y="956"/>
                    <a:pt x="1013" y="956"/>
                  </a:cubicBezTo>
                  <a:cubicBezTo>
                    <a:pt x="1013" y="980"/>
                    <a:pt x="1013" y="980"/>
                    <a:pt x="1013" y="980"/>
                  </a:cubicBezTo>
                  <a:cubicBezTo>
                    <a:pt x="1015" y="981"/>
                    <a:pt x="1015" y="981"/>
                    <a:pt x="1015" y="981"/>
                  </a:cubicBezTo>
                  <a:cubicBezTo>
                    <a:pt x="1015" y="988"/>
                    <a:pt x="1015" y="988"/>
                    <a:pt x="1015" y="988"/>
                  </a:cubicBezTo>
                  <a:cubicBezTo>
                    <a:pt x="1032" y="988"/>
                    <a:pt x="1032" y="988"/>
                    <a:pt x="1032" y="988"/>
                  </a:cubicBezTo>
                  <a:cubicBezTo>
                    <a:pt x="1032" y="994"/>
                    <a:pt x="1032" y="994"/>
                    <a:pt x="1032" y="994"/>
                  </a:cubicBezTo>
                  <a:cubicBezTo>
                    <a:pt x="1058" y="994"/>
                    <a:pt x="1058" y="994"/>
                    <a:pt x="1058" y="994"/>
                  </a:cubicBezTo>
                  <a:cubicBezTo>
                    <a:pt x="1058" y="1000"/>
                    <a:pt x="1058" y="1000"/>
                    <a:pt x="1058" y="1000"/>
                  </a:cubicBezTo>
                  <a:cubicBezTo>
                    <a:pt x="1058" y="1006"/>
                    <a:pt x="1058" y="1006"/>
                    <a:pt x="1058" y="1006"/>
                  </a:cubicBezTo>
                  <a:cubicBezTo>
                    <a:pt x="1152" y="1006"/>
                    <a:pt x="1152" y="1006"/>
                    <a:pt x="1152" y="1006"/>
                  </a:cubicBezTo>
                  <a:cubicBezTo>
                    <a:pt x="1152" y="1013"/>
                    <a:pt x="1152" y="1013"/>
                    <a:pt x="1152" y="1013"/>
                  </a:cubicBezTo>
                  <a:cubicBezTo>
                    <a:pt x="1195" y="1013"/>
                    <a:pt x="1195" y="1013"/>
                    <a:pt x="1195" y="1013"/>
                  </a:cubicBezTo>
                  <a:cubicBezTo>
                    <a:pt x="1195" y="1021"/>
                    <a:pt x="1195" y="1021"/>
                    <a:pt x="1195" y="1021"/>
                  </a:cubicBezTo>
                  <a:cubicBezTo>
                    <a:pt x="1199" y="1021"/>
                    <a:pt x="1199" y="1021"/>
                    <a:pt x="1199" y="1021"/>
                  </a:cubicBezTo>
                  <a:cubicBezTo>
                    <a:pt x="1199" y="1030"/>
                    <a:pt x="1199" y="1030"/>
                    <a:pt x="1199" y="1030"/>
                  </a:cubicBezTo>
                  <a:cubicBezTo>
                    <a:pt x="1199" y="1048"/>
                    <a:pt x="1199" y="1048"/>
                    <a:pt x="1199" y="1048"/>
                  </a:cubicBezTo>
                  <a:cubicBezTo>
                    <a:pt x="1206" y="1048"/>
                    <a:pt x="1206" y="1048"/>
                    <a:pt x="1206" y="1048"/>
                  </a:cubicBezTo>
                  <a:cubicBezTo>
                    <a:pt x="1206" y="1053"/>
                    <a:pt x="1206" y="1053"/>
                    <a:pt x="1206" y="1053"/>
                  </a:cubicBezTo>
                  <a:cubicBezTo>
                    <a:pt x="1212" y="1053"/>
                    <a:pt x="1212" y="1053"/>
                    <a:pt x="1212" y="1053"/>
                  </a:cubicBezTo>
                  <a:cubicBezTo>
                    <a:pt x="1212" y="1069"/>
                    <a:pt x="1212" y="1069"/>
                    <a:pt x="1212" y="1069"/>
                  </a:cubicBezTo>
                  <a:cubicBezTo>
                    <a:pt x="1214" y="1069"/>
                    <a:pt x="1214" y="1069"/>
                    <a:pt x="1214" y="1069"/>
                  </a:cubicBezTo>
                  <a:cubicBezTo>
                    <a:pt x="1214" y="1087"/>
                    <a:pt x="1214" y="1087"/>
                    <a:pt x="1214" y="1087"/>
                  </a:cubicBezTo>
                  <a:cubicBezTo>
                    <a:pt x="1217" y="1087"/>
                    <a:pt x="1217" y="1087"/>
                    <a:pt x="1217" y="1087"/>
                  </a:cubicBezTo>
                  <a:cubicBezTo>
                    <a:pt x="1217" y="1098"/>
                    <a:pt x="1217" y="1098"/>
                    <a:pt x="1217" y="1098"/>
                  </a:cubicBezTo>
                  <a:cubicBezTo>
                    <a:pt x="1221" y="1098"/>
                    <a:pt x="1221" y="1098"/>
                    <a:pt x="1221" y="1098"/>
                  </a:cubicBezTo>
                  <a:cubicBezTo>
                    <a:pt x="1221" y="1109"/>
                    <a:pt x="1221" y="1109"/>
                    <a:pt x="1221" y="1109"/>
                  </a:cubicBezTo>
                  <a:cubicBezTo>
                    <a:pt x="1225" y="1109"/>
                    <a:pt x="1225" y="1109"/>
                    <a:pt x="1225" y="1109"/>
                  </a:cubicBezTo>
                  <a:cubicBezTo>
                    <a:pt x="1225" y="1117"/>
                    <a:pt x="1225" y="1117"/>
                    <a:pt x="1225" y="1117"/>
                  </a:cubicBezTo>
                  <a:cubicBezTo>
                    <a:pt x="1258" y="1117"/>
                    <a:pt x="1258" y="1117"/>
                    <a:pt x="1258" y="1117"/>
                  </a:cubicBezTo>
                  <a:cubicBezTo>
                    <a:pt x="1258" y="1137"/>
                    <a:pt x="1258" y="1137"/>
                    <a:pt x="1258" y="1137"/>
                  </a:cubicBezTo>
                  <a:cubicBezTo>
                    <a:pt x="1280" y="1137"/>
                    <a:pt x="1280" y="1137"/>
                    <a:pt x="1280" y="1137"/>
                  </a:cubicBezTo>
                  <a:cubicBezTo>
                    <a:pt x="1280" y="1146"/>
                    <a:pt x="1280" y="1146"/>
                    <a:pt x="1280" y="1146"/>
                  </a:cubicBezTo>
                  <a:cubicBezTo>
                    <a:pt x="1310" y="1146"/>
                    <a:pt x="1310" y="1146"/>
                    <a:pt x="1310" y="1146"/>
                  </a:cubicBezTo>
                  <a:cubicBezTo>
                    <a:pt x="1310" y="1152"/>
                    <a:pt x="1310" y="1152"/>
                    <a:pt x="1310" y="1152"/>
                  </a:cubicBezTo>
                  <a:cubicBezTo>
                    <a:pt x="1336" y="1152"/>
                    <a:pt x="1336" y="1152"/>
                    <a:pt x="1336" y="1152"/>
                  </a:cubicBezTo>
                  <a:cubicBezTo>
                    <a:pt x="1336" y="1159"/>
                    <a:pt x="1336" y="1159"/>
                    <a:pt x="1336" y="1159"/>
                  </a:cubicBezTo>
                  <a:cubicBezTo>
                    <a:pt x="1373" y="1159"/>
                    <a:pt x="1373" y="1159"/>
                    <a:pt x="1373" y="1159"/>
                  </a:cubicBezTo>
                  <a:cubicBezTo>
                    <a:pt x="1373" y="1172"/>
                    <a:pt x="1373" y="1172"/>
                    <a:pt x="1373" y="1172"/>
                  </a:cubicBezTo>
                  <a:cubicBezTo>
                    <a:pt x="1399" y="1172"/>
                    <a:pt x="1399" y="1172"/>
                    <a:pt x="1399" y="1172"/>
                  </a:cubicBezTo>
                  <a:cubicBezTo>
                    <a:pt x="1399" y="1192"/>
                    <a:pt x="1399" y="1192"/>
                    <a:pt x="1399" y="1192"/>
                  </a:cubicBezTo>
                  <a:cubicBezTo>
                    <a:pt x="1404" y="1192"/>
                    <a:pt x="1404" y="1192"/>
                    <a:pt x="1404" y="1192"/>
                  </a:cubicBezTo>
                  <a:cubicBezTo>
                    <a:pt x="1404" y="1197"/>
                    <a:pt x="1404" y="1197"/>
                    <a:pt x="1404" y="1197"/>
                  </a:cubicBezTo>
                  <a:cubicBezTo>
                    <a:pt x="1410" y="1197"/>
                    <a:pt x="1410" y="1197"/>
                    <a:pt x="1410" y="1197"/>
                  </a:cubicBezTo>
                  <a:cubicBezTo>
                    <a:pt x="1410" y="1237"/>
                    <a:pt x="1410" y="1237"/>
                    <a:pt x="1410" y="1237"/>
                  </a:cubicBezTo>
                  <a:cubicBezTo>
                    <a:pt x="1416" y="1237"/>
                    <a:pt x="1416" y="1237"/>
                    <a:pt x="1416" y="1237"/>
                  </a:cubicBezTo>
                  <a:cubicBezTo>
                    <a:pt x="1416" y="1246"/>
                    <a:pt x="1416" y="1246"/>
                    <a:pt x="1416" y="1246"/>
                  </a:cubicBezTo>
                  <a:cubicBezTo>
                    <a:pt x="1434" y="1246"/>
                    <a:pt x="1434" y="1246"/>
                    <a:pt x="1434" y="1246"/>
                  </a:cubicBezTo>
                  <a:cubicBezTo>
                    <a:pt x="1434" y="1255"/>
                    <a:pt x="1434" y="1255"/>
                    <a:pt x="1434" y="1255"/>
                  </a:cubicBezTo>
                  <a:cubicBezTo>
                    <a:pt x="1502" y="1255"/>
                    <a:pt x="1502" y="1255"/>
                    <a:pt x="1502" y="1255"/>
                  </a:cubicBezTo>
                  <a:cubicBezTo>
                    <a:pt x="1502" y="1264"/>
                    <a:pt x="1502" y="1264"/>
                    <a:pt x="1502" y="1264"/>
                  </a:cubicBezTo>
                  <a:cubicBezTo>
                    <a:pt x="1524" y="1264"/>
                    <a:pt x="1524" y="1264"/>
                    <a:pt x="1524" y="1264"/>
                  </a:cubicBezTo>
                  <a:cubicBezTo>
                    <a:pt x="1524" y="1274"/>
                    <a:pt x="1524" y="1274"/>
                    <a:pt x="1524" y="1274"/>
                  </a:cubicBezTo>
                  <a:cubicBezTo>
                    <a:pt x="1597" y="1274"/>
                    <a:pt x="1597" y="1274"/>
                    <a:pt x="1597" y="1274"/>
                  </a:cubicBezTo>
                  <a:cubicBezTo>
                    <a:pt x="1597" y="1282"/>
                    <a:pt x="1597" y="1282"/>
                    <a:pt x="1597" y="1282"/>
                  </a:cubicBezTo>
                  <a:cubicBezTo>
                    <a:pt x="1606" y="1282"/>
                    <a:pt x="1606" y="1282"/>
                    <a:pt x="1606" y="1282"/>
                  </a:cubicBezTo>
                  <a:cubicBezTo>
                    <a:pt x="1606" y="1291"/>
                    <a:pt x="1606" y="1291"/>
                    <a:pt x="1606" y="1291"/>
                  </a:cubicBezTo>
                  <a:cubicBezTo>
                    <a:pt x="1610" y="1291"/>
                    <a:pt x="1610" y="1291"/>
                    <a:pt x="1610" y="1291"/>
                  </a:cubicBezTo>
                  <a:cubicBezTo>
                    <a:pt x="1610" y="1318"/>
                    <a:pt x="1610" y="1318"/>
                    <a:pt x="1610" y="1318"/>
                  </a:cubicBezTo>
                  <a:cubicBezTo>
                    <a:pt x="1613" y="1318"/>
                    <a:pt x="1613" y="1318"/>
                    <a:pt x="1613" y="1318"/>
                  </a:cubicBezTo>
                  <a:cubicBezTo>
                    <a:pt x="1613" y="1346"/>
                    <a:pt x="1613" y="1346"/>
                    <a:pt x="1613" y="1346"/>
                  </a:cubicBezTo>
                  <a:cubicBezTo>
                    <a:pt x="1678" y="1346"/>
                    <a:pt x="1678" y="1346"/>
                    <a:pt x="1678" y="1346"/>
                  </a:cubicBezTo>
                  <a:cubicBezTo>
                    <a:pt x="1678" y="1357"/>
                    <a:pt x="1678" y="1357"/>
                    <a:pt x="1678" y="1357"/>
                  </a:cubicBezTo>
                  <a:cubicBezTo>
                    <a:pt x="1698" y="1357"/>
                    <a:pt x="1698" y="1357"/>
                    <a:pt x="1698" y="1357"/>
                  </a:cubicBezTo>
                  <a:cubicBezTo>
                    <a:pt x="1698" y="1366"/>
                    <a:pt x="1698" y="1366"/>
                    <a:pt x="1698" y="1366"/>
                  </a:cubicBezTo>
                  <a:cubicBezTo>
                    <a:pt x="1719" y="1366"/>
                    <a:pt x="1719" y="1366"/>
                    <a:pt x="1719" y="1366"/>
                  </a:cubicBezTo>
                  <a:cubicBezTo>
                    <a:pt x="1719" y="1376"/>
                    <a:pt x="1719" y="1376"/>
                    <a:pt x="1719" y="1376"/>
                  </a:cubicBezTo>
                  <a:cubicBezTo>
                    <a:pt x="1727" y="1376"/>
                    <a:pt x="1727" y="1376"/>
                    <a:pt x="1727" y="1376"/>
                  </a:cubicBezTo>
                  <a:cubicBezTo>
                    <a:pt x="1727" y="1387"/>
                    <a:pt x="1727" y="1387"/>
                    <a:pt x="1727" y="1387"/>
                  </a:cubicBezTo>
                  <a:cubicBezTo>
                    <a:pt x="1808" y="1387"/>
                    <a:pt x="1808" y="1387"/>
                    <a:pt x="1808" y="1387"/>
                  </a:cubicBezTo>
                  <a:cubicBezTo>
                    <a:pt x="1808" y="1399"/>
                    <a:pt x="1808" y="1399"/>
                    <a:pt x="1808" y="1399"/>
                  </a:cubicBezTo>
                  <a:cubicBezTo>
                    <a:pt x="1811" y="1399"/>
                    <a:pt x="1811" y="1399"/>
                    <a:pt x="1811" y="1399"/>
                  </a:cubicBezTo>
                  <a:cubicBezTo>
                    <a:pt x="1811" y="1423"/>
                    <a:pt x="1811" y="1423"/>
                    <a:pt x="1811" y="1423"/>
                  </a:cubicBezTo>
                  <a:cubicBezTo>
                    <a:pt x="1818" y="1423"/>
                    <a:pt x="1818" y="1423"/>
                    <a:pt x="1818" y="1423"/>
                  </a:cubicBezTo>
                  <a:cubicBezTo>
                    <a:pt x="1818" y="1435"/>
                    <a:pt x="1818" y="1435"/>
                    <a:pt x="1818" y="1435"/>
                  </a:cubicBezTo>
                  <a:cubicBezTo>
                    <a:pt x="1823" y="1435"/>
                    <a:pt x="1823" y="1435"/>
                    <a:pt x="1823" y="1435"/>
                  </a:cubicBezTo>
                  <a:cubicBezTo>
                    <a:pt x="1823" y="1447"/>
                    <a:pt x="1823" y="1447"/>
                    <a:pt x="1823" y="1447"/>
                  </a:cubicBezTo>
                  <a:cubicBezTo>
                    <a:pt x="1960" y="1447"/>
                    <a:pt x="1960" y="1447"/>
                    <a:pt x="1960" y="1447"/>
                  </a:cubicBezTo>
                  <a:cubicBezTo>
                    <a:pt x="1960" y="1463"/>
                    <a:pt x="1960" y="1463"/>
                    <a:pt x="1960" y="1463"/>
                  </a:cubicBezTo>
                  <a:cubicBezTo>
                    <a:pt x="2015" y="1463"/>
                    <a:pt x="2015" y="1463"/>
                    <a:pt x="2015" y="1463"/>
                  </a:cubicBezTo>
                  <a:cubicBezTo>
                    <a:pt x="2015" y="1478"/>
                    <a:pt x="2015" y="1478"/>
                    <a:pt x="2015" y="1478"/>
                  </a:cubicBezTo>
                  <a:cubicBezTo>
                    <a:pt x="2019" y="1478"/>
                    <a:pt x="2019" y="1478"/>
                    <a:pt x="2019" y="1478"/>
                  </a:cubicBezTo>
                  <a:cubicBezTo>
                    <a:pt x="2019" y="1495"/>
                    <a:pt x="2019" y="1495"/>
                    <a:pt x="2019" y="1495"/>
                  </a:cubicBezTo>
                  <a:cubicBezTo>
                    <a:pt x="2029" y="1495"/>
                    <a:pt x="2029" y="1495"/>
                    <a:pt x="2029" y="1495"/>
                  </a:cubicBezTo>
                  <a:cubicBezTo>
                    <a:pt x="2029" y="1512"/>
                    <a:pt x="2029" y="1512"/>
                    <a:pt x="2029" y="1512"/>
                  </a:cubicBezTo>
                  <a:cubicBezTo>
                    <a:pt x="2217" y="1512"/>
                    <a:pt x="2217" y="1512"/>
                    <a:pt x="2217" y="1512"/>
                  </a:cubicBezTo>
                  <a:cubicBezTo>
                    <a:pt x="2217" y="1530"/>
                    <a:pt x="2217" y="1530"/>
                    <a:pt x="2217" y="1530"/>
                  </a:cubicBezTo>
                  <a:cubicBezTo>
                    <a:pt x="2387" y="1530"/>
                    <a:pt x="2387" y="1530"/>
                    <a:pt x="2387" y="1530"/>
                  </a:cubicBezTo>
                  <a:cubicBezTo>
                    <a:pt x="2387" y="1550"/>
                    <a:pt x="2387" y="1550"/>
                    <a:pt x="2387" y="1550"/>
                  </a:cubicBezTo>
                  <a:cubicBezTo>
                    <a:pt x="2418" y="1550"/>
                    <a:pt x="2418" y="1550"/>
                    <a:pt x="2418" y="1550"/>
                  </a:cubicBezTo>
                  <a:cubicBezTo>
                    <a:pt x="2418" y="1572"/>
                    <a:pt x="2418" y="1572"/>
                    <a:pt x="2418" y="1572"/>
                  </a:cubicBezTo>
                </a:path>
              </a:pathLst>
            </a:custGeom>
            <a:noFill/>
            <a:ln w="28575" cap="flat" cmpd="sng">
              <a:solidFill>
                <a:srgbClr val="FFC000"/>
              </a:solidFill>
              <a:prstDash val="solid"/>
              <a:miter lim="800000"/>
              <a:headEnd type="none" w="med" len="med"/>
              <a:tailEnd type="none" w="med" len="me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cs-CZ">
                <a:latin typeface="Arial Unicode MS" pitchFamily="34" charset="-128"/>
                <a:ea typeface="Arial Unicode MS" pitchFamily="34" charset="-128"/>
                <a:cs typeface="Arial Unicode MS" pitchFamily="34" charset="-128"/>
              </a:endParaRPr>
            </a:p>
          </p:txBody>
        </p:sp>
      </p:grpSp>
      <p:grpSp>
        <p:nvGrpSpPr>
          <p:cNvPr id="5" name="Group 2"/>
          <p:cNvGrpSpPr>
            <a:grpSpLocks/>
          </p:cNvGrpSpPr>
          <p:nvPr/>
        </p:nvGrpSpPr>
        <p:grpSpPr bwMode="auto">
          <a:xfrm>
            <a:off x="1866481" y="1960563"/>
            <a:ext cx="4559300" cy="2274887"/>
            <a:chOff x="2208213" y="1743075"/>
            <a:chExt cx="4559300" cy="2274888"/>
          </a:xfrm>
        </p:grpSpPr>
        <p:sp>
          <p:nvSpPr>
            <p:cNvPr id="103522" name="Line 465"/>
            <p:cNvSpPr>
              <a:spLocks noChangeShapeType="1"/>
            </p:cNvSpPr>
            <p:nvPr/>
          </p:nvSpPr>
          <p:spPr bwMode="auto">
            <a:xfrm flipV="1">
              <a:off x="6709198" y="3746193"/>
              <a:ext cx="0" cy="271770"/>
            </a:xfrm>
            <a:prstGeom prst="line">
              <a:avLst/>
            </a:prstGeom>
            <a:noFill/>
            <a:ln w="28575">
              <a:solidFill>
                <a:srgbClr val="9966FF"/>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23" name="Freeform 466"/>
            <p:cNvSpPr>
              <a:spLocks/>
            </p:cNvSpPr>
            <p:nvPr/>
          </p:nvSpPr>
          <p:spPr bwMode="auto">
            <a:xfrm>
              <a:off x="2208213" y="1743075"/>
              <a:ext cx="4500985" cy="2016421"/>
            </a:xfrm>
            <a:custGeom>
              <a:avLst/>
              <a:gdLst>
                <a:gd name="T0" fmla="*/ 2147483647 w 5017"/>
                <a:gd name="T1" fmla="*/ 2147483647 h 2122"/>
                <a:gd name="T2" fmla="*/ 2147483647 w 5017"/>
                <a:gd name="T3" fmla="*/ 2147483647 h 2122"/>
                <a:gd name="T4" fmla="*/ 2147483647 w 5017"/>
                <a:gd name="T5" fmla="*/ 2147483647 h 2122"/>
                <a:gd name="T6" fmla="*/ 2147483647 w 5017"/>
                <a:gd name="T7" fmla="*/ 2147483647 h 2122"/>
                <a:gd name="T8" fmla="*/ 2147483647 w 5017"/>
                <a:gd name="T9" fmla="*/ 2147483647 h 2122"/>
                <a:gd name="T10" fmla="*/ 2147483647 w 5017"/>
                <a:gd name="T11" fmla="*/ 2147483647 h 2122"/>
                <a:gd name="T12" fmla="*/ 2147483647 w 5017"/>
                <a:gd name="T13" fmla="*/ 2147483647 h 2122"/>
                <a:gd name="T14" fmla="*/ 2147483647 w 5017"/>
                <a:gd name="T15" fmla="*/ 2147483647 h 2122"/>
                <a:gd name="T16" fmla="*/ 2147483647 w 5017"/>
                <a:gd name="T17" fmla="*/ 2147483647 h 2122"/>
                <a:gd name="T18" fmla="*/ 2147483647 w 5017"/>
                <a:gd name="T19" fmla="*/ 2147483647 h 2122"/>
                <a:gd name="T20" fmla="*/ 2147483647 w 5017"/>
                <a:gd name="T21" fmla="*/ 2147483647 h 2122"/>
                <a:gd name="T22" fmla="*/ 2147483647 w 5017"/>
                <a:gd name="T23" fmla="*/ 2147483647 h 2122"/>
                <a:gd name="T24" fmla="*/ 2147483647 w 5017"/>
                <a:gd name="T25" fmla="*/ 2147483647 h 2122"/>
                <a:gd name="T26" fmla="*/ 2147483647 w 5017"/>
                <a:gd name="T27" fmla="*/ 2147483647 h 2122"/>
                <a:gd name="T28" fmla="*/ 2147483647 w 5017"/>
                <a:gd name="T29" fmla="*/ 2147483647 h 2122"/>
                <a:gd name="T30" fmla="*/ 2147483647 w 5017"/>
                <a:gd name="T31" fmla="*/ 2147483647 h 2122"/>
                <a:gd name="T32" fmla="*/ 2147483647 w 5017"/>
                <a:gd name="T33" fmla="*/ 2147483647 h 2122"/>
                <a:gd name="T34" fmla="*/ 2147483647 w 5017"/>
                <a:gd name="T35" fmla="*/ 2147483647 h 2122"/>
                <a:gd name="T36" fmla="*/ 2147483647 w 5017"/>
                <a:gd name="T37" fmla="*/ 2147483647 h 2122"/>
                <a:gd name="T38" fmla="*/ 2147483647 w 5017"/>
                <a:gd name="T39" fmla="*/ 2147483647 h 2122"/>
                <a:gd name="T40" fmla="*/ 2147483647 w 5017"/>
                <a:gd name="T41" fmla="*/ 2147483647 h 2122"/>
                <a:gd name="T42" fmla="*/ 2147483647 w 5017"/>
                <a:gd name="T43" fmla="*/ 2147483647 h 2122"/>
                <a:gd name="T44" fmla="*/ 2147483647 w 5017"/>
                <a:gd name="T45" fmla="*/ 2147483647 h 2122"/>
                <a:gd name="T46" fmla="*/ 2147483647 w 5017"/>
                <a:gd name="T47" fmla="*/ 2147483647 h 2122"/>
                <a:gd name="T48" fmla="*/ 2147483647 w 5017"/>
                <a:gd name="T49" fmla="*/ 2147483647 h 2122"/>
                <a:gd name="T50" fmla="*/ 2147483647 w 5017"/>
                <a:gd name="T51" fmla="*/ 2147483647 h 2122"/>
                <a:gd name="T52" fmla="*/ 2147483647 w 5017"/>
                <a:gd name="T53" fmla="*/ 2147483647 h 2122"/>
                <a:gd name="T54" fmla="*/ 2147483647 w 5017"/>
                <a:gd name="T55" fmla="*/ 2147483647 h 2122"/>
                <a:gd name="T56" fmla="*/ 2147483647 w 5017"/>
                <a:gd name="T57" fmla="*/ 2147483647 h 2122"/>
                <a:gd name="T58" fmla="*/ 2147483647 w 5017"/>
                <a:gd name="T59" fmla="*/ 2147483647 h 2122"/>
                <a:gd name="T60" fmla="*/ 2147483647 w 5017"/>
                <a:gd name="T61" fmla="*/ 2147483647 h 2122"/>
                <a:gd name="T62" fmla="*/ 2147483647 w 5017"/>
                <a:gd name="T63" fmla="*/ 2147483647 h 2122"/>
                <a:gd name="T64" fmla="*/ 2147483647 w 5017"/>
                <a:gd name="T65" fmla="*/ 2147483647 h 2122"/>
                <a:gd name="T66" fmla="*/ 2147483647 w 5017"/>
                <a:gd name="T67" fmla="*/ 2147483647 h 2122"/>
                <a:gd name="T68" fmla="*/ 2147483647 w 5017"/>
                <a:gd name="T69" fmla="*/ 2147483647 h 2122"/>
                <a:gd name="T70" fmla="*/ 2147483647 w 5017"/>
                <a:gd name="T71" fmla="*/ 2147483647 h 2122"/>
                <a:gd name="T72" fmla="*/ 2147483647 w 5017"/>
                <a:gd name="T73" fmla="*/ 2147483647 h 2122"/>
                <a:gd name="T74" fmla="*/ 2147483647 w 5017"/>
                <a:gd name="T75" fmla="*/ 2147483647 h 2122"/>
                <a:gd name="T76" fmla="*/ 2147483647 w 5017"/>
                <a:gd name="T77" fmla="*/ 2147483647 h 2122"/>
                <a:gd name="T78" fmla="*/ 2147483647 w 5017"/>
                <a:gd name="T79" fmla="*/ 2147483647 h 2122"/>
                <a:gd name="T80" fmla="*/ 2147483647 w 5017"/>
                <a:gd name="T81" fmla="*/ 2147483647 h 2122"/>
                <a:gd name="T82" fmla="*/ 2147483647 w 5017"/>
                <a:gd name="T83" fmla="*/ 2147483647 h 2122"/>
                <a:gd name="T84" fmla="*/ 2147483647 w 5017"/>
                <a:gd name="T85" fmla="*/ 2147483647 h 2122"/>
                <a:gd name="T86" fmla="*/ 2147483647 w 5017"/>
                <a:gd name="T87" fmla="*/ 2147483647 h 2122"/>
                <a:gd name="T88" fmla="*/ 2147483647 w 5017"/>
                <a:gd name="T89" fmla="*/ 2147483647 h 2122"/>
                <a:gd name="T90" fmla="*/ 2147483647 w 5017"/>
                <a:gd name="T91" fmla="*/ 2147483647 h 2122"/>
                <a:gd name="T92" fmla="*/ 2147483647 w 5017"/>
                <a:gd name="T93" fmla="*/ 2147483647 h 2122"/>
                <a:gd name="T94" fmla="*/ 2147483647 w 5017"/>
                <a:gd name="T95" fmla="*/ 2147483647 h 21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017" h="2122">
                  <a:moveTo>
                    <a:pt x="5017" y="2114"/>
                  </a:moveTo>
                  <a:cubicBezTo>
                    <a:pt x="5017" y="2114"/>
                    <a:pt x="4420" y="2118"/>
                    <a:pt x="4374" y="2122"/>
                  </a:cubicBezTo>
                  <a:cubicBezTo>
                    <a:pt x="4371" y="2059"/>
                    <a:pt x="4371" y="2045"/>
                    <a:pt x="4371" y="2045"/>
                  </a:cubicBezTo>
                  <a:cubicBezTo>
                    <a:pt x="4076" y="2045"/>
                    <a:pt x="4076" y="2045"/>
                    <a:pt x="4076" y="2045"/>
                  </a:cubicBezTo>
                  <a:cubicBezTo>
                    <a:pt x="4076" y="1999"/>
                    <a:pt x="4076" y="1999"/>
                    <a:pt x="4076" y="1999"/>
                  </a:cubicBezTo>
                  <a:cubicBezTo>
                    <a:pt x="3993" y="1999"/>
                    <a:pt x="3993" y="1999"/>
                    <a:pt x="3993" y="1999"/>
                  </a:cubicBezTo>
                  <a:cubicBezTo>
                    <a:pt x="3993" y="1952"/>
                    <a:pt x="3993" y="1952"/>
                    <a:pt x="3993" y="1952"/>
                  </a:cubicBezTo>
                  <a:cubicBezTo>
                    <a:pt x="3769" y="1952"/>
                    <a:pt x="3769" y="1952"/>
                    <a:pt x="3769" y="1952"/>
                  </a:cubicBezTo>
                  <a:cubicBezTo>
                    <a:pt x="3769" y="1912"/>
                    <a:pt x="3769" y="1912"/>
                    <a:pt x="3769" y="1912"/>
                  </a:cubicBezTo>
                  <a:cubicBezTo>
                    <a:pt x="3753" y="1912"/>
                    <a:pt x="3753" y="1912"/>
                    <a:pt x="3753" y="1912"/>
                  </a:cubicBezTo>
                  <a:cubicBezTo>
                    <a:pt x="3753" y="1879"/>
                    <a:pt x="3753" y="1879"/>
                    <a:pt x="3753" y="1879"/>
                  </a:cubicBezTo>
                  <a:cubicBezTo>
                    <a:pt x="3721" y="1879"/>
                    <a:pt x="3721" y="1879"/>
                    <a:pt x="3721" y="1879"/>
                  </a:cubicBezTo>
                  <a:cubicBezTo>
                    <a:pt x="3721" y="1837"/>
                    <a:pt x="3721" y="1837"/>
                    <a:pt x="3721" y="1837"/>
                  </a:cubicBezTo>
                  <a:cubicBezTo>
                    <a:pt x="3688" y="1837"/>
                    <a:pt x="3688" y="1837"/>
                    <a:pt x="3688" y="1837"/>
                  </a:cubicBezTo>
                  <a:cubicBezTo>
                    <a:pt x="3688" y="1823"/>
                    <a:pt x="3688" y="1823"/>
                    <a:pt x="3688" y="1823"/>
                  </a:cubicBezTo>
                  <a:cubicBezTo>
                    <a:pt x="3444" y="1823"/>
                    <a:pt x="3444" y="1823"/>
                    <a:pt x="3444" y="1823"/>
                  </a:cubicBezTo>
                  <a:cubicBezTo>
                    <a:pt x="3444" y="1795"/>
                    <a:pt x="3444" y="1795"/>
                    <a:pt x="3444" y="1795"/>
                  </a:cubicBezTo>
                  <a:cubicBezTo>
                    <a:pt x="3333" y="1795"/>
                    <a:pt x="3333" y="1795"/>
                    <a:pt x="3333" y="1795"/>
                  </a:cubicBezTo>
                  <a:cubicBezTo>
                    <a:pt x="3333" y="1771"/>
                    <a:pt x="3333" y="1771"/>
                    <a:pt x="3333" y="1771"/>
                  </a:cubicBezTo>
                  <a:cubicBezTo>
                    <a:pt x="3299" y="1771"/>
                    <a:pt x="3299" y="1771"/>
                    <a:pt x="3299" y="1771"/>
                  </a:cubicBezTo>
                  <a:cubicBezTo>
                    <a:pt x="3299" y="1734"/>
                    <a:pt x="3299" y="1734"/>
                    <a:pt x="3299" y="1734"/>
                  </a:cubicBezTo>
                  <a:cubicBezTo>
                    <a:pt x="3243" y="1734"/>
                    <a:pt x="3243" y="1734"/>
                    <a:pt x="3243" y="1734"/>
                  </a:cubicBezTo>
                  <a:cubicBezTo>
                    <a:pt x="3243" y="1725"/>
                    <a:pt x="3243" y="1725"/>
                    <a:pt x="3243" y="1725"/>
                  </a:cubicBezTo>
                  <a:cubicBezTo>
                    <a:pt x="3136" y="1725"/>
                    <a:pt x="3136" y="1725"/>
                    <a:pt x="3136" y="1725"/>
                  </a:cubicBezTo>
                  <a:cubicBezTo>
                    <a:pt x="3136" y="1687"/>
                    <a:pt x="3136" y="1687"/>
                    <a:pt x="3136" y="1687"/>
                  </a:cubicBezTo>
                  <a:cubicBezTo>
                    <a:pt x="2823" y="1687"/>
                    <a:pt x="2823" y="1687"/>
                    <a:pt x="2823" y="1687"/>
                  </a:cubicBezTo>
                  <a:cubicBezTo>
                    <a:pt x="2823" y="1655"/>
                    <a:pt x="2823" y="1655"/>
                    <a:pt x="2823" y="1655"/>
                  </a:cubicBezTo>
                  <a:cubicBezTo>
                    <a:pt x="2807" y="1655"/>
                    <a:pt x="2807" y="1655"/>
                    <a:pt x="2807" y="1655"/>
                  </a:cubicBezTo>
                  <a:cubicBezTo>
                    <a:pt x="2807" y="1620"/>
                    <a:pt x="2807" y="1620"/>
                    <a:pt x="2807" y="1620"/>
                  </a:cubicBezTo>
                  <a:cubicBezTo>
                    <a:pt x="2789" y="1620"/>
                    <a:pt x="2789" y="1620"/>
                    <a:pt x="2789" y="1620"/>
                  </a:cubicBezTo>
                  <a:cubicBezTo>
                    <a:pt x="2789" y="1606"/>
                    <a:pt x="2789" y="1606"/>
                    <a:pt x="2789" y="1606"/>
                  </a:cubicBezTo>
                  <a:cubicBezTo>
                    <a:pt x="2776" y="1606"/>
                    <a:pt x="2776" y="1606"/>
                    <a:pt x="2776" y="1606"/>
                  </a:cubicBezTo>
                  <a:cubicBezTo>
                    <a:pt x="2776" y="1594"/>
                    <a:pt x="2776" y="1594"/>
                    <a:pt x="2776" y="1594"/>
                  </a:cubicBezTo>
                  <a:cubicBezTo>
                    <a:pt x="2642" y="1594"/>
                    <a:pt x="2642" y="1594"/>
                    <a:pt x="2642" y="1594"/>
                  </a:cubicBezTo>
                  <a:cubicBezTo>
                    <a:pt x="2642" y="1566"/>
                    <a:pt x="2642" y="1566"/>
                    <a:pt x="2642" y="1566"/>
                  </a:cubicBezTo>
                  <a:cubicBezTo>
                    <a:pt x="2538" y="1566"/>
                    <a:pt x="2538" y="1566"/>
                    <a:pt x="2538" y="1566"/>
                  </a:cubicBezTo>
                  <a:cubicBezTo>
                    <a:pt x="2538" y="1538"/>
                    <a:pt x="2538" y="1538"/>
                    <a:pt x="2538" y="1538"/>
                  </a:cubicBezTo>
                  <a:cubicBezTo>
                    <a:pt x="2518" y="1538"/>
                    <a:pt x="2518" y="1538"/>
                    <a:pt x="2518" y="1538"/>
                  </a:cubicBezTo>
                  <a:cubicBezTo>
                    <a:pt x="2518" y="1529"/>
                    <a:pt x="2518" y="1529"/>
                    <a:pt x="2518" y="1529"/>
                  </a:cubicBezTo>
                  <a:cubicBezTo>
                    <a:pt x="2490" y="1529"/>
                    <a:pt x="2490" y="1529"/>
                    <a:pt x="2490" y="1529"/>
                  </a:cubicBezTo>
                  <a:cubicBezTo>
                    <a:pt x="2496" y="1522"/>
                    <a:pt x="2496" y="1522"/>
                    <a:pt x="2496" y="1522"/>
                  </a:cubicBezTo>
                  <a:cubicBezTo>
                    <a:pt x="2477" y="1522"/>
                    <a:pt x="2477" y="1522"/>
                    <a:pt x="2477" y="1522"/>
                  </a:cubicBezTo>
                  <a:cubicBezTo>
                    <a:pt x="2477" y="1510"/>
                    <a:pt x="2477" y="1510"/>
                    <a:pt x="2477" y="1510"/>
                  </a:cubicBezTo>
                  <a:cubicBezTo>
                    <a:pt x="2440" y="1510"/>
                    <a:pt x="2440" y="1510"/>
                    <a:pt x="2440" y="1510"/>
                  </a:cubicBezTo>
                  <a:cubicBezTo>
                    <a:pt x="2440" y="1485"/>
                    <a:pt x="2440" y="1485"/>
                    <a:pt x="2440" y="1485"/>
                  </a:cubicBezTo>
                  <a:cubicBezTo>
                    <a:pt x="2260" y="1485"/>
                    <a:pt x="2260" y="1485"/>
                    <a:pt x="2260" y="1485"/>
                  </a:cubicBezTo>
                  <a:cubicBezTo>
                    <a:pt x="2260" y="1460"/>
                    <a:pt x="2260" y="1460"/>
                    <a:pt x="2260" y="1460"/>
                  </a:cubicBezTo>
                  <a:cubicBezTo>
                    <a:pt x="2210" y="1460"/>
                    <a:pt x="2210" y="1460"/>
                    <a:pt x="2210" y="1460"/>
                  </a:cubicBezTo>
                  <a:cubicBezTo>
                    <a:pt x="2210" y="1448"/>
                    <a:pt x="2210" y="1448"/>
                    <a:pt x="2210" y="1448"/>
                  </a:cubicBezTo>
                  <a:cubicBezTo>
                    <a:pt x="2200" y="1448"/>
                    <a:pt x="2200" y="1448"/>
                    <a:pt x="2200" y="1448"/>
                  </a:cubicBezTo>
                  <a:cubicBezTo>
                    <a:pt x="2200" y="1423"/>
                    <a:pt x="2200" y="1423"/>
                    <a:pt x="2200" y="1423"/>
                  </a:cubicBezTo>
                  <a:cubicBezTo>
                    <a:pt x="2183" y="1423"/>
                    <a:pt x="2183" y="1423"/>
                    <a:pt x="2183" y="1423"/>
                  </a:cubicBezTo>
                  <a:cubicBezTo>
                    <a:pt x="2183" y="1399"/>
                    <a:pt x="2183" y="1399"/>
                    <a:pt x="2183" y="1399"/>
                  </a:cubicBezTo>
                  <a:cubicBezTo>
                    <a:pt x="2169" y="1399"/>
                    <a:pt x="2169" y="1399"/>
                    <a:pt x="2169" y="1399"/>
                  </a:cubicBezTo>
                  <a:cubicBezTo>
                    <a:pt x="2169" y="1381"/>
                    <a:pt x="2169" y="1381"/>
                    <a:pt x="2169" y="1381"/>
                  </a:cubicBezTo>
                  <a:cubicBezTo>
                    <a:pt x="2163" y="1381"/>
                    <a:pt x="2163" y="1381"/>
                    <a:pt x="2163" y="1381"/>
                  </a:cubicBezTo>
                  <a:cubicBezTo>
                    <a:pt x="2163" y="1368"/>
                    <a:pt x="2163" y="1368"/>
                    <a:pt x="2163" y="1368"/>
                  </a:cubicBezTo>
                  <a:cubicBezTo>
                    <a:pt x="2152" y="1368"/>
                    <a:pt x="2152" y="1368"/>
                    <a:pt x="2152" y="1368"/>
                  </a:cubicBezTo>
                  <a:cubicBezTo>
                    <a:pt x="2152" y="1356"/>
                    <a:pt x="2152" y="1356"/>
                    <a:pt x="2152" y="1356"/>
                  </a:cubicBezTo>
                  <a:cubicBezTo>
                    <a:pt x="2040" y="1356"/>
                    <a:pt x="2040" y="1356"/>
                    <a:pt x="2040" y="1356"/>
                  </a:cubicBezTo>
                  <a:cubicBezTo>
                    <a:pt x="2040" y="1351"/>
                    <a:pt x="2040" y="1351"/>
                    <a:pt x="2040" y="1351"/>
                  </a:cubicBezTo>
                  <a:cubicBezTo>
                    <a:pt x="2025" y="1351"/>
                    <a:pt x="2025" y="1351"/>
                    <a:pt x="2025" y="1351"/>
                  </a:cubicBezTo>
                  <a:cubicBezTo>
                    <a:pt x="2025" y="1342"/>
                    <a:pt x="2025" y="1342"/>
                    <a:pt x="2025" y="1342"/>
                  </a:cubicBezTo>
                  <a:cubicBezTo>
                    <a:pt x="1939" y="1342"/>
                    <a:pt x="1939" y="1342"/>
                    <a:pt x="1939" y="1342"/>
                  </a:cubicBezTo>
                  <a:cubicBezTo>
                    <a:pt x="1939" y="1332"/>
                    <a:pt x="1939" y="1332"/>
                    <a:pt x="1939" y="1332"/>
                  </a:cubicBezTo>
                  <a:cubicBezTo>
                    <a:pt x="1911" y="1332"/>
                    <a:pt x="1911" y="1332"/>
                    <a:pt x="1911" y="1332"/>
                  </a:cubicBezTo>
                  <a:cubicBezTo>
                    <a:pt x="1911" y="1322"/>
                    <a:pt x="1911" y="1322"/>
                    <a:pt x="1911" y="1322"/>
                  </a:cubicBezTo>
                  <a:cubicBezTo>
                    <a:pt x="1897" y="1322"/>
                    <a:pt x="1897" y="1322"/>
                    <a:pt x="1897" y="1322"/>
                  </a:cubicBezTo>
                  <a:cubicBezTo>
                    <a:pt x="1897" y="1287"/>
                    <a:pt x="1897" y="1287"/>
                    <a:pt x="1897" y="1287"/>
                  </a:cubicBezTo>
                  <a:cubicBezTo>
                    <a:pt x="1888" y="1287"/>
                    <a:pt x="1888" y="1287"/>
                    <a:pt x="1888" y="1287"/>
                  </a:cubicBezTo>
                  <a:cubicBezTo>
                    <a:pt x="1888" y="1258"/>
                    <a:pt x="1888" y="1258"/>
                    <a:pt x="1888" y="1258"/>
                  </a:cubicBezTo>
                  <a:cubicBezTo>
                    <a:pt x="1878" y="1258"/>
                    <a:pt x="1878" y="1258"/>
                    <a:pt x="1878" y="1258"/>
                  </a:cubicBezTo>
                  <a:cubicBezTo>
                    <a:pt x="1878" y="1166"/>
                    <a:pt x="1878" y="1166"/>
                    <a:pt x="1878" y="1166"/>
                  </a:cubicBezTo>
                  <a:cubicBezTo>
                    <a:pt x="1866" y="1166"/>
                    <a:pt x="1866" y="1166"/>
                    <a:pt x="1866" y="1166"/>
                  </a:cubicBezTo>
                  <a:cubicBezTo>
                    <a:pt x="1866" y="1150"/>
                    <a:pt x="1866" y="1150"/>
                    <a:pt x="1866" y="1150"/>
                  </a:cubicBezTo>
                  <a:cubicBezTo>
                    <a:pt x="1839" y="1150"/>
                    <a:pt x="1839" y="1150"/>
                    <a:pt x="1839" y="1150"/>
                  </a:cubicBezTo>
                  <a:cubicBezTo>
                    <a:pt x="1839" y="1124"/>
                    <a:pt x="1839" y="1124"/>
                    <a:pt x="1839" y="1124"/>
                  </a:cubicBezTo>
                  <a:cubicBezTo>
                    <a:pt x="1818" y="1124"/>
                    <a:pt x="1818" y="1124"/>
                    <a:pt x="1818" y="1124"/>
                  </a:cubicBezTo>
                  <a:cubicBezTo>
                    <a:pt x="1818" y="1111"/>
                    <a:pt x="1818" y="1111"/>
                    <a:pt x="1818" y="1111"/>
                  </a:cubicBezTo>
                  <a:cubicBezTo>
                    <a:pt x="1687" y="1111"/>
                    <a:pt x="1687" y="1111"/>
                    <a:pt x="1687" y="1111"/>
                  </a:cubicBezTo>
                  <a:cubicBezTo>
                    <a:pt x="1687" y="1093"/>
                    <a:pt x="1687" y="1093"/>
                    <a:pt x="1687" y="1093"/>
                  </a:cubicBezTo>
                  <a:cubicBezTo>
                    <a:pt x="1637" y="1093"/>
                    <a:pt x="1637" y="1093"/>
                    <a:pt x="1637" y="1093"/>
                  </a:cubicBezTo>
                  <a:cubicBezTo>
                    <a:pt x="1637" y="1066"/>
                    <a:pt x="1637" y="1066"/>
                    <a:pt x="1637" y="1066"/>
                  </a:cubicBezTo>
                  <a:cubicBezTo>
                    <a:pt x="1603" y="1066"/>
                    <a:pt x="1603" y="1066"/>
                    <a:pt x="1603" y="1066"/>
                  </a:cubicBezTo>
                  <a:cubicBezTo>
                    <a:pt x="1603" y="1049"/>
                    <a:pt x="1603" y="1049"/>
                    <a:pt x="1603" y="1049"/>
                  </a:cubicBezTo>
                  <a:cubicBezTo>
                    <a:pt x="1587" y="1049"/>
                    <a:pt x="1587" y="1049"/>
                    <a:pt x="1587" y="1049"/>
                  </a:cubicBezTo>
                  <a:cubicBezTo>
                    <a:pt x="1587" y="1004"/>
                    <a:pt x="1587" y="1004"/>
                    <a:pt x="1587" y="1004"/>
                  </a:cubicBezTo>
                  <a:cubicBezTo>
                    <a:pt x="1573" y="1004"/>
                    <a:pt x="1573" y="1004"/>
                    <a:pt x="1573" y="1004"/>
                  </a:cubicBezTo>
                  <a:cubicBezTo>
                    <a:pt x="1573" y="964"/>
                    <a:pt x="1573" y="964"/>
                    <a:pt x="1573" y="964"/>
                  </a:cubicBezTo>
                  <a:cubicBezTo>
                    <a:pt x="1573" y="931"/>
                    <a:pt x="1573" y="931"/>
                    <a:pt x="1573" y="931"/>
                  </a:cubicBezTo>
                  <a:cubicBezTo>
                    <a:pt x="1562" y="931"/>
                    <a:pt x="1562" y="931"/>
                    <a:pt x="1562" y="931"/>
                  </a:cubicBezTo>
                  <a:cubicBezTo>
                    <a:pt x="1562" y="908"/>
                    <a:pt x="1562" y="908"/>
                    <a:pt x="1562" y="908"/>
                  </a:cubicBezTo>
                  <a:cubicBezTo>
                    <a:pt x="1553" y="908"/>
                    <a:pt x="1553" y="908"/>
                    <a:pt x="1553" y="908"/>
                  </a:cubicBezTo>
                  <a:cubicBezTo>
                    <a:pt x="1553" y="892"/>
                    <a:pt x="1553" y="892"/>
                    <a:pt x="1553" y="892"/>
                  </a:cubicBezTo>
                  <a:cubicBezTo>
                    <a:pt x="1545" y="892"/>
                    <a:pt x="1545" y="892"/>
                    <a:pt x="1545" y="892"/>
                  </a:cubicBezTo>
                  <a:cubicBezTo>
                    <a:pt x="1545" y="883"/>
                    <a:pt x="1545" y="883"/>
                    <a:pt x="1545" y="883"/>
                  </a:cubicBezTo>
                  <a:cubicBezTo>
                    <a:pt x="1497" y="883"/>
                    <a:pt x="1497" y="883"/>
                    <a:pt x="1497" y="883"/>
                  </a:cubicBezTo>
                  <a:cubicBezTo>
                    <a:pt x="1497" y="869"/>
                    <a:pt x="1497" y="869"/>
                    <a:pt x="1497" y="869"/>
                  </a:cubicBezTo>
                  <a:cubicBezTo>
                    <a:pt x="1472" y="869"/>
                    <a:pt x="1472" y="869"/>
                    <a:pt x="1472" y="869"/>
                  </a:cubicBezTo>
                  <a:cubicBezTo>
                    <a:pt x="1463" y="859"/>
                    <a:pt x="1463" y="859"/>
                    <a:pt x="1463" y="859"/>
                  </a:cubicBezTo>
                  <a:cubicBezTo>
                    <a:pt x="1394" y="859"/>
                    <a:pt x="1394" y="859"/>
                    <a:pt x="1394" y="859"/>
                  </a:cubicBezTo>
                  <a:cubicBezTo>
                    <a:pt x="1394" y="822"/>
                    <a:pt x="1394" y="822"/>
                    <a:pt x="1394" y="822"/>
                  </a:cubicBezTo>
                  <a:cubicBezTo>
                    <a:pt x="1335" y="822"/>
                    <a:pt x="1335" y="822"/>
                    <a:pt x="1335" y="822"/>
                  </a:cubicBezTo>
                  <a:cubicBezTo>
                    <a:pt x="1335" y="791"/>
                    <a:pt x="1335" y="791"/>
                    <a:pt x="1335" y="791"/>
                  </a:cubicBezTo>
                  <a:cubicBezTo>
                    <a:pt x="1288" y="791"/>
                    <a:pt x="1288" y="791"/>
                    <a:pt x="1288" y="791"/>
                  </a:cubicBezTo>
                  <a:cubicBezTo>
                    <a:pt x="1288" y="783"/>
                    <a:pt x="1288" y="783"/>
                    <a:pt x="1288" y="783"/>
                  </a:cubicBezTo>
                  <a:cubicBezTo>
                    <a:pt x="1281" y="783"/>
                    <a:pt x="1281" y="783"/>
                    <a:pt x="1281" y="783"/>
                  </a:cubicBezTo>
                  <a:cubicBezTo>
                    <a:pt x="1281" y="775"/>
                    <a:pt x="1281" y="775"/>
                    <a:pt x="1281" y="775"/>
                  </a:cubicBezTo>
                  <a:cubicBezTo>
                    <a:pt x="1273" y="775"/>
                    <a:pt x="1273" y="775"/>
                    <a:pt x="1273" y="775"/>
                  </a:cubicBezTo>
                  <a:cubicBezTo>
                    <a:pt x="1273" y="767"/>
                    <a:pt x="1273" y="767"/>
                    <a:pt x="1273" y="767"/>
                  </a:cubicBezTo>
                  <a:cubicBezTo>
                    <a:pt x="1267" y="767"/>
                    <a:pt x="1267" y="767"/>
                    <a:pt x="1267" y="767"/>
                  </a:cubicBezTo>
                  <a:cubicBezTo>
                    <a:pt x="1267" y="757"/>
                    <a:pt x="1267" y="757"/>
                    <a:pt x="1267" y="757"/>
                  </a:cubicBezTo>
                  <a:cubicBezTo>
                    <a:pt x="1257" y="757"/>
                    <a:pt x="1257" y="757"/>
                    <a:pt x="1257" y="757"/>
                  </a:cubicBezTo>
                  <a:cubicBezTo>
                    <a:pt x="1257" y="660"/>
                    <a:pt x="1257" y="660"/>
                    <a:pt x="1257" y="660"/>
                  </a:cubicBezTo>
                  <a:cubicBezTo>
                    <a:pt x="1257" y="613"/>
                    <a:pt x="1257" y="613"/>
                    <a:pt x="1257" y="613"/>
                  </a:cubicBezTo>
                  <a:cubicBezTo>
                    <a:pt x="1243" y="613"/>
                    <a:pt x="1243" y="613"/>
                    <a:pt x="1243" y="613"/>
                  </a:cubicBezTo>
                  <a:cubicBezTo>
                    <a:pt x="1243" y="578"/>
                    <a:pt x="1243" y="578"/>
                    <a:pt x="1243" y="578"/>
                  </a:cubicBezTo>
                  <a:cubicBezTo>
                    <a:pt x="1234" y="578"/>
                    <a:pt x="1234" y="578"/>
                    <a:pt x="1234" y="578"/>
                  </a:cubicBezTo>
                  <a:cubicBezTo>
                    <a:pt x="1234" y="565"/>
                    <a:pt x="1234" y="565"/>
                    <a:pt x="1234" y="565"/>
                  </a:cubicBezTo>
                  <a:cubicBezTo>
                    <a:pt x="1234" y="521"/>
                    <a:pt x="1234" y="521"/>
                    <a:pt x="1234" y="521"/>
                  </a:cubicBezTo>
                  <a:cubicBezTo>
                    <a:pt x="1128" y="521"/>
                    <a:pt x="1128" y="521"/>
                    <a:pt x="1128" y="521"/>
                  </a:cubicBezTo>
                  <a:cubicBezTo>
                    <a:pt x="1128" y="490"/>
                    <a:pt x="1128" y="490"/>
                    <a:pt x="1128" y="490"/>
                  </a:cubicBezTo>
                  <a:cubicBezTo>
                    <a:pt x="1105" y="490"/>
                    <a:pt x="1105" y="490"/>
                    <a:pt x="1105" y="490"/>
                  </a:cubicBezTo>
                  <a:cubicBezTo>
                    <a:pt x="1105" y="483"/>
                    <a:pt x="1105" y="483"/>
                    <a:pt x="1105" y="483"/>
                  </a:cubicBezTo>
                  <a:cubicBezTo>
                    <a:pt x="1063" y="483"/>
                    <a:pt x="1063" y="483"/>
                    <a:pt x="1063" y="483"/>
                  </a:cubicBezTo>
                  <a:cubicBezTo>
                    <a:pt x="1063" y="465"/>
                    <a:pt x="1063" y="465"/>
                    <a:pt x="1063" y="465"/>
                  </a:cubicBezTo>
                  <a:cubicBezTo>
                    <a:pt x="1001" y="465"/>
                    <a:pt x="1001" y="465"/>
                    <a:pt x="1001" y="465"/>
                  </a:cubicBezTo>
                  <a:cubicBezTo>
                    <a:pt x="1001" y="456"/>
                    <a:pt x="1001" y="456"/>
                    <a:pt x="1001" y="456"/>
                  </a:cubicBezTo>
                  <a:cubicBezTo>
                    <a:pt x="948" y="456"/>
                    <a:pt x="948" y="456"/>
                    <a:pt x="948" y="456"/>
                  </a:cubicBezTo>
                  <a:cubicBezTo>
                    <a:pt x="948" y="447"/>
                    <a:pt x="948" y="447"/>
                    <a:pt x="948" y="447"/>
                  </a:cubicBezTo>
                  <a:cubicBezTo>
                    <a:pt x="932" y="447"/>
                    <a:pt x="932" y="447"/>
                    <a:pt x="932" y="447"/>
                  </a:cubicBezTo>
                  <a:cubicBezTo>
                    <a:pt x="932" y="406"/>
                    <a:pt x="932" y="406"/>
                    <a:pt x="932" y="406"/>
                  </a:cubicBezTo>
                  <a:cubicBezTo>
                    <a:pt x="929" y="406"/>
                    <a:pt x="929" y="406"/>
                    <a:pt x="929" y="406"/>
                  </a:cubicBezTo>
                  <a:cubicBezTo>
                    <a:pt x="929" y="388"/>
                    <a:pt x="929" y="388"/>
                    <a:pt x="929" y="388"/>
                  </a:cubicBezTo>
                  <a:cubicBezTo>
                    <a:pt x="926" y="388"/>
                    <a:pt x="926" y="388"/>
                    <a:pt x="926" y="388"/>
                  </a:cubicBezTo>
                  <a:cubicBezTo>
                    <a:pt x="926" y="366"/>
                    <a:pt x="926" y="366"/>
                    <a:pt x="926" y="366"/>
                  </a:cubicBezTo>
                  <a:cubicBezTo>
                    <a:pt x="921" y="366"/>
                    <a:pt x="921" y="366"/>
                    <a:pt x="921" y="366"/>
                  </a:cubicBezTo>
                  <a:cubicBezTo>
                    <a:pt x="921" y="325"/>
                    <a:pt x="921" y="325"/>
                    <a:pt x="921" y="325"/>
                  </a:cubicBezTo>
                  <a:cubicBezTo>
                    <a:pt x="778" y="325"/>
                    <a:pt x="778" y="325"/>
                    <a:pt x="778" y="325"/>
                  </a:cubicBezTo>
                  <a:cubicBezTo>
                    <a:pt x="778" y="308"/>
                    <a:pt x="778" y="308"/>
                    <a:pt x="778" y="308"/>
                  </a:cubicBezTo>
                  <a:cubicBezTo>
                    <a:pt x="671" y="308"/>
                    <a:pt x="671" y="308"/>
                    <a:pt x="671" y="308"/>
                  </a:cubicBezTo>
                  <a:cubicBezTo>
                    <a:pt x="671" y="290"/>
                    <a:pt x="671" y="290"/>
                    <a:pt x="671" y="290"/>
                  </a:cubicBezTo>
                  <a:cubicBezTo>
                    <a:pt x="655" y="290"/>
                    <a:pt x="655" y="290"/>
                    <a:pt x="655" y="290"/>
                  </a:cubicBezTo>
                  <a:cubicBezTo>
                    <a:pt x="655" y="279"/>
                    <a:pt x="655" y="279"/>
                    <a:pt x="655" y="279"/>
                  </a:cubicBezTo>
                  <a:cubicBezTo>
                    <a:pt x="643" y="279"/>
                    <a:pt x="643" y="279"/>
                    <a:pt x="643" y="279"/>
                  </a:cubicBezTo>
                  <a:cubicBezTo>
                    <a:pt x="643" y="269"/>
                    <a:pt x="643" y="269"/>
                    <a:pt x="643" y="269"/>
                  </a:cubicBezTo>
                  <a:cubicBezTo>
                    <a:pt x="632" y="269"/>
                    <a:pt x="632" y="269"/>
                    <a:pt x="632" y="269"/>
                  </a:cubicBezTo>
                  <a:cubicBezTo>
                    <a:pt x="632" y="255"/>
                    <a:pt x="632" y="255"/>
                    <a:pt x="632" y="255"/>
                  </a:cubicBezTo>
                  <a:cubicBezTo>
                    <a:pt x="619" y="255"/>
                    <a:pt x="619" y="255"/>
                    <a:pt x="619" y="255"/>
                  </a:cubicBezTo>
                  <a:cubicBezTo>
                    <a:pt x="619" y="224"/>
                    <a:pt x="619" y="224"/>
                    <a:pt x="619" y="224"/>
                  </a:cubicBezTo>
                  <a:cubicBezTo>
                    <a:pt x="613" y="224"/>
                    <a:pt x="613" y="224"/>
                    <a:pt x="613" y="224"/>
                  </a:cubicBezTo>
                  <a:cubicBezTo>
                    <a:pt x="613" y="205"/>
                    <a:pt x="613" y="205"/>
                    <a:pt x="613" y="205"/>
                  </a:cubicBezTo>
                  <a:cubicBezTo>
                    <a:pt x="604" y="205"/>
                    <a:pt x="604" y="205"/>
                    <a:pt x="604" y="205"/>
                  </a:cubicBezTo>
                  <a:cubicBezTo>
                    <a:pt x="604" y="198"/>
                    <a:pt x="604" y="198"/>
                    <a:pt x="604" y="198"/>
                  </a:cubicBezTo>
                  <a:cubicBezTo>
                    <a:pt x="594" y="198"/>
                    <a:pt x="594" y="198"/>
                    <a:pt x="594" y="198"/>
                  </a:cubicBezTo>
                  <a:cubicBezTo>
                    <a:pt x="594" y="191"/>
                    <a:pt x="594" y="191"/>
                    <a:pt x="594" y="191"/>
                  </a:cubicBezTo>
                  <a:cubicBezTo>
                    <a:pt x="585" y="191"/>
                    <a:pt x="585" y="191"/>
                    <a:pt x="585" y="191"/>
                  </a:cubicBezTo>
                  <a:cubicBezTo>
                    <a:pt x="573" y="191"/>
                    <a:pt x="573" y="191"/>
                    <a:pt x="573" y="191"/>
                  </a:cubicBezTo>
                  <a:cubicBezTo>
                    <a:pt x="528" y="191"/>
                    <a:pt x="528" y="191"/>
                    <a:pt x="528" y="191"/>
                  </a:cubicBezTo>
                  <a:cubicBezTo>
                    <a:pt x="528" y="179"/>
                    <a:pt x="528" y="179"/>
                    <a:pt x="528" y="179"/>
                  </a:cubicBezTo>
                  <a:cubicBezTo>
                    <a:pt x="490" y="179"/>
                    <a:pt x="490" y="179"/>
                    <a:pt x="490" y="179"/>
                  </a:cubicBezTo>
                  <a:cubicBezTo>
                    <a:pt x="490" y="170"/>
                    <a:pt x="490" y="170"/>
                    <a:pt x="490" y="170"/>
                  </a:cubicBezTo>
                  <a:cubicBezTo>
                    <a:pt x="391" y="170"/>
                    <a:pt x="391" y="170"/>
                    <a:pt x="391" y="170"/>
                  </a:cubicBezTo>
                  <a:cubicBezTo>
                    <a:pt x="391" y="165"/>
                    <a:pt x="391" y="165"/>
                    <a:pt x="391" y="165"/>
                  </a:cubicBezTo>
                  <a:cubicBezTo>
                    <a:pt x="369" y="165"/>
                    <a:pt x="369" y="165"/>
                    <a:pt x="369" y="165"/>
                  </a:cubicBezTo>
                  <a:cubicBezTo>
                    <a:pt x="369" y="157"/>
                    <a:pt x="369" y="157"/>
                    <a:pt x="369" y="157"/>
                  </a:cubicBezTo>
                  <a:cubicBezTo>
                    <a:pt x="353" y="157"/>
                    <a:pt x="353" y="157"/>
                    <a:pt x="353" y="157"/>
                  </a:cubicBezTo>
                  <a:cubicBezTo>
                    <a:pt x="353" y="132"/>
                    <a:pt x="353" y="132"/>
                    <a:pt x="353" y="132"/>
                  </a:cubicBezTo>
                  <a:cubicBezTo>
                    <a:pt x="321" y="132"/>
                    <a:pt x="321" y="132"/>
                    <a:pt x="321" y="132"/>
                  </a:cubicBezTo>
                  <a:cubicBezTo>
                    <a:pt x="321" y="123"/>
                    <a:pt x="321" y="123"/>
                    <a:pt x="321" y="123"/>
                  </a:cubicBezTo>
                  <a:cubicBezTo>
                    <a:pt x="314" y="123"/>
                    <a:pt x="314" y="123"/>
                    <a:pt x="314" y="123"/>
                  </a:cubicBezTo>
                  <a:cubicBezTo>
                    <a:pt x="314" y="114"/>
                    <a:pt x="314" y="114"/>
                    <a:pt x="314" y="114"/>
                  </a:cubicBezTo>
                  <a:cubicBezTo>
                    <a:pt x="311" y="114"/>
                    <a:pt x="311" y="114"/>
                    <a:pt x="311" y="114"/>
                  </a:cubicBezTo>
                  <a:cubicBezTo>
                    <a:pt x="311" y="106"/>
                    <a:pt x="311" y="106"/>
                    <a:pt x="311" y="106"/>
                  </a:cubicBezTo>
                  <a:cubicBezTo>
                    <a:pt x="308" y="107"/>
                    <a:pt x="308" y="107"/>
                    <a:pt x="308" y="107"/>
                  </a:cubicBezTo>
                  <a:cubicBezTo>
                    <a:pt x="308" y="90"/>
                    <a:pt x="308" y="90"/>
                    <a:pt x="308" y="90"/>
                  </a:cubicBezTo>
                  <a:cubicBezTo>
                    <a:pt x="282" y="90"/>
                    <a:pt x="282" y="90"/>
                    <a:pt x="282" y="90"/>
                  </a:cubicBezTo>
                  <a:cubicBezTo>
                    <a:pt x="282" y="56"/>
                    <a:pt x="282" y="56"/>
                    <a:pt x="282" y="56"/>
                  </a:cubicBezTo>
                  <a:cubicBezTo>
                    <a:pt x="271" y="56"/>
                    <a:pt x="271" y="56"/>
                    <a:pt x="271" y="56"/>
                  </a:cubicBezTo>
                  <a:cubicBezTo>
                    <a:pt x="271" y="48"/>
                    <a:pt x="271" y="48"/>
                    <a:pt x="271" y="48"/>
                  </a:cubicBezTo>
                  <a:cubicBezTo>
                    <a:pt x="261" y="48"/>
                    <a:pt x="261" y="48"/>
                    <a:pt x="261" y="48"/>
                  </a:cubicBezTo>
                  <a:cubicBezTo>
                    <a:pt x="261" y="42"/>
                    <a:pt x="261" y="42"/>
                    <a:pt x="261" y="42"/>
                  </a:cubicBezTo>
                  <a:cubicBezTo>
                    <a:pt x="252" y="42"/>
                    <a:pt x="252" y="42"/>
                    <a:pt x="252" y="42"/>
                  </a:cubicBezTo>
                  <a:cubicBezTo>
                    <a:pt x="252" y="37"/>
                    <a:pt x="252" y="37"/>
                    <a:pt x="252" y="37"/>
                  </a:cubicBezTo>
                  <a:cubicBezTo>
                    <a:pt x="171" y="37"/>
                    <a:pt x="171" y="37"/>
                    <a:pt x="171" y="37"/>
                  </a:cubicBezTo>
                  <a:cubicBezTo>
                    <a:pt x="176" y="33"/>
                    <a:pt x="176" y="33"/>
                    <a:pt x="176" y="33"/>
                  </a:cubicBezTo>
                  <a:cubicBezTo>
                    <a:pt x="135" y="33"/>
                    <a:pt x="135" y="33"/>
                    <a:pt x="135" y="33"/>
                  </a:cubicBezTo>
                  <a:cubicBezTo>
                    <a:pt x="135" y="19"/>
                    <a:pt x="135" y="19"/>
                    <a:pt x="135" y="19"/>
                  </a:cubicBezTo>
                  <a:cubicBezTo>
                    <a:pt x="114" y="19"/>
                    <a:pt x="114" y="19"/>
                    <a:pt x="114" y="19"/>
                  </a:cubicBezTo>
                  <a:cubicBezTo>
                    <a:pt x="114" y="9"/>
                    <a:pt x="114" y="9"/>
                    <a:pt x="114" y="9"/>
                  </a:cubicBezTo>
                  <a:cubicBezTo>
                    <a:pt x="56" y="9"/>
                    <a:pt x="56" y="9"/>
                    <a:pt x="56" y="9"/>
                  </a:cubicBezTo>
                  <a:cubicBezTo>
                    <a:pt x="28" y="9"/>
                    <a:pt x="28" y="9"/>
                    <a:pt x="28" y="9"/>
                  </a:cubicBezTo>
                  <a:cubicBezTo>
                    <a:pt x="28" y="0"/>
                    <a:pt x="28" y="0"/>
                    <a:pt x="28" y="0"/>
                  </a:cubicBezTo>
                  <a:cubicBezTo>
                    <a:pt x="0" y="0"/>
                    <a:pt x="0" y="0"/>
                    <a:pt x="0" y="0"/>
                  </a:cubicBezTo>
                </a:path>
              </a:pathLst>
            </a:custGeom>
            <a:noFill/>
            <a:ln w="28575" cap="flat" cmpd="sng">
              <a:solidFill>
                <a:srgbClr val="9966FF"/>
              </a:solidFill>
              <a:prstDash val="solid"/>
              <a:miter lim="800000"/>
              <a:headEnd type="none" w="med" len="med"/>
              <a:tailEnd type="none" w="med" len="me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24" name="Line 467"/>
            <p:cNvSpPr>
              <a:spLocks noChangeShapeType="1"/>
            </p:cNvSpPr>
            <p:nvPr/>
          </p:nvSpPr>
          <p:spPr bwMode="auto">
            <a:xfrm flipH="1">
              <a:off x="6709198" y="4009411"/>
              <a:ext cx="58315" cy="0"/>
            </a:xfrm>
            <a:prstGeom prst="line">
              <a:avLst/>
            </a:prstGeom>
            <a:noFill/>
            <a:ln w="28575">
              <a:solidFill>
                <a:srgbClr val="9966FF"/>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cs-CZ">
                <a:latin typeface="Arial Unicode MS" pitchFamily="34" charset="-128"/>
                <a:ea typeface="Arial Unicode MS" pitchFamily="34" charset="-128"/>
                <a:cs typeface="Arial Unicode MS" pitchFamily="34" charset="-128"/>
              </a:endParaRPr>
            </a:p>
          </p:txBody>
        </p:sp>
      </p:grpSp>
      <p:sp>
        <p:nvSpPr>
          <p:cNvPr id="103431" name="Title 3"/>
          <p:cNvSpPr>
            <a:spLocks noGrp="1"/>
          </p:cNvSpPr>
          <p:nvPr>
            <p:ph type="title"/>
          </p:nvPr>
        </p:nvSpPr>
        <p:spPr>
          <a:xfrm>
            <a:off x="461543" y="188640"/>
            <a:ext cx="8188325" cy="1195388"/>
          </a:xfrm>
        </p:spPr>
        <p:txBody>
          <a:bodyPr>
            <a:normAutofit/>
          </a:bodyPr>
          <a:lstStyle/>
          <a:p>
            <a:pPr eaLnBrk="1" hangingPunct="1"/>
            <a:r>
              <a:rPr lang="cs-CZ" sz="2000" b="0" dirty="0" err="1" smtClean="0">
                <a:latin typeface="Arial Unicode MS" pitchFamily="34" charset="-128"/>
                <a:ea typeface="Arial Unicode MS" pitchFamily="34" charset="-128"/>
                <a:cs typeface="Arial Unicode MS" pitchFamily="34" charset="-128"/>
              </a:rPr>
              <a:t>CLEOPATRA</a:t>
            </a:r>
            <a:r>
              <a:rPr lang="cs-CZ" sz="2000" b="0" dirty="0" smtClean="0">
                <a:latin typeface="Arial Unicode MS" pitchFamily="34" charset="-128"/>
                <a:ea typeface="Arial Unicode MS" pitchFamily="34" charset="-128"/>
                <a:cs typeface="Arial Unicode MS" pitchFamily="34" charset="-128"/>
              </a:rPr>
              <a:t>: Významné prodloužení přežití bez progrese při léčbě pertuzumabem a trastuzumabem</a:t>
            </a:r>
          </a:p>
        </p:txBody>
      </p:sp>
      <p:sp>
        <p:nvSpPr>
          <p:cNvPr id="103433" name="Line 167"/>
          <p:cNvSpPr>
            <a:spLocks noChangeShapeType="1"/>
          </p:cNvSpPr>
          <p:nvPr/>
        </p:nvSpPr>
        <p:spPr bwMode="auto">
          <a:xfrm rot="-5400000">
            <a:off x="4562850" y="2293143"/>
            <a:ext cx="0" cy="5434013"/>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34" name="Line 168"/>
          <p:cNvSpPr>
            <a:spLocks noChangeShapeType="1"/>
          </p:cNvSpPr>
          <p:nvPr/>
        </p:nvSpPr>
        <p:spPr bwMode="auto">
          <a:xfrm rot="-5400000">
            <a:off x="1806156" y="5062538"/>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35" name="Line 169"/>
          <p:cNvSpPr>
            <a:spLocks noChangeShapeType="1"/>
          </p:cNvSpPr>
          <p:nvPr/>
        </p:nvSpPr>
        <p:spPr bwMode="auto">
          <a:xfrm rot="-5400000">
            <a:off x="2480843" y="5062538"/>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36" name="Line 170"/>
          <p:cNvSpPr>
            <a:spLocks noChangeShapeType="1"/>
          </p:cNvSpPr>
          <p:nvPr/>
        </p:nvSpPr>
        <p:spPr bwMode="auto">
          <a:xfrm rot="-5400000">
            <a:off x="3155531" y="5064125"/>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37" name="Line 171"/>
          <p:cNvSpPr>
            <a:spLocks noChangeShapeType="1"/>
          </p:cNvSpPr>
          <p:nvPr/>
        </p:nvSpPr>
        <p:spPr bwMode="auto">
          <a:xfrm rot="-5400000">
            <a:off x="3831806" y="5064125"/>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38" name="Line 172"/>
          <p:cNvSpPr>
            <a:spLocks noChangeShapeType="1"/>
          </p:cNvSpPr>
          <p:nvPr/>
        </p:nvSpPr>
        <p:spPr bwMode="auto">
          <a:xfrm rot="-5400000">
            <a:off x="4506493" y="5064125"/>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39" name="Line 173"/>
          <p:cNvSpPr>
            <a:spLocks noChangeShapeType="1"/>
          </p:cNvSpPr>
          <p:nvPr/>
        </p:nvSpPr>
        <p:spPr bwMode="auto">
          <a:xfrm rot="-5400000">
            <a:off x="5182768" y="5064125"/>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40" name="Line 174"/>
          <p:cNvSpPr>
            <a:spLocks noChangeShapeType="1"/>
          </p:cNvSpPr>
          <p:nvPr/>
        </p:nvSpPr>
        <p:spPr bwMode="auto">
          <a:xfrm rot="-5400000">
            <a:off x="5857456" y="5064125"/>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41" name="Line 175"/>
          <p:cNvSpPr>
            <a:spLocks noChangeShapeType="1"/>
          </p:cNvSpPr>
          <p:nvPr/>
        </p:nvSpPr>
        <p:spPr bwMode="auto">
          <a:xfrm rot="-5400000">
            <a:off x="7208418" y="5064125"/>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42" name="Line 176"/>
          <p:cNvSpPr>
            <a:spLocks noChangeShapeType="1"/>
          </p:cNvSpPr>
          <p:nvPr/>
        </p:nvSpPr>
        <p:spPr bwMode="auto">
          <a:xfrm rot="-5400000">
            <a:off x="6533731" y="5064125"/>
            <a:ext cx="10795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grpSp>
        <p:nvGrpSpPr>
          <p:cNvPr id="6" name="Group 178"/>
          <p:cNvGrpSpPr>
            <a:grpSpLocks/>
          </p:cNvGrpSpPr>
          <p:nvPr/>
        </p:nvGrpSpPr>
        <p:grpSpPr bwMode="auto">
          <a:xfrm>
            <a:off x="1750593" y="1943100"/>
            <a:ext cx="107950" cy="3081338"/>
            <a:chOff x="1182" y="978"/>
            <a:chExt cx="68" cy="1941"/>
          </a:xfrm>
        </p:grpSpPr>
        <p:sp>
          <p:nvSpPr>
            <p:cNvPr id="103510" name="Line 179"/>
            <p:cNvSpPr>
              <a:spLocks noChangeShapeType="1"/>
            </p:cNvSpPr>
            <p:nvPr/>
          </p:nvSpPr>
          <p:spPr bwMode="auto">
            <a:xfrm>
              <a:off x="1250" y="978"/>
              <a:ext cx="0" cy="1941"/>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1" name="Line 180"/>
            <p:cNvSpPr>
              <a:spLocks noChangeShapeType="1"/>
            </p:cNvSpPr>
            <p:nvPr/>
          </p:nvSpPr>
          <p:spPr bwMode="auto">
            <a:xfrm>
              <a:off x="1182" y="988"/>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2" name="Line 181"/>
            <p:cNvSpPr>
              <a:spLocks noChangeShapeType="1"/>
            </p:cNvSpPr>
            <p:nvPr/>
          </p:nvSpPr>
          <p:spPr bwMode="auto">
            <a:xfrm>
              <a:off x="1182" y="1180"/>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3" name="Line 182"/>
            <p:cNvSpPr>
              <a:spLocks noChangeShapeType="1"/>
            </p:cNvSpPr>
            <p:nvPr/>
          </p:nvSpPr>
          <p:spPr bwMode="auto">
            <a:xfrm>
              <a:off x="1182" y="1372"/>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4" name="Line 183"/>
            <p:cNvSpPr>
              <a:spLocks noChangeShapeType="1"/>
            </p:cNvSpPr>
            <p:nvPr/>
          </p:nvSpPr>
          <p:spPr bwMode="auto">
            <a:xfrm>
              <a:off x="1182" y="1564"/>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5" name="Line 184"/>
            <p:cNvSpPr>
              <a:spLocks noChangeShapeType="1"/>
            </p:cNvSpPr>
            <p:nvPr/>
          </p:nvSpPr>
          <p:spPr bwMode="auto">
            <a:xfrm>
              <a:off x="1182" y="1757"/>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6" name="Line 185"/>
            <p:cNvSpPr>
              <a:spLocks noChangeShapeType="1"/>
            </p:cNvSpPr>
            <p:nvPr/>
          </p:nvSpPr>
          <p:spPr bwMode="auto">
            <a:xfrm>
              <a:off x="1182" y="1949"/>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7" name="Line 186"/>
            <p:cNvSpPr>
              <a:spLocks noChangeShapeType="1"/>
            </p:cNvSpPr>
            <p:nvPr/>
          </p:nvSpPr>
          <p:spPr bwMode="auto">
            <a:xfrm>
              <a:off x="1182" y="2141"/>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8" name="Line 187"/>
            <p:cNvSpPr>
              <a:spLocks noChangeShapeType="1"/>
            </p:cNvSpPr>
            <p:nvPr/>
          </p:nvSpPr>
          <p:spPr bwMode="auto">
            <a:xfrm>
              <a:off x="1182" y="2718"/>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19" name="Line 188"/>
            <p:cNvSpPr>
              <a:spLocks noChangeShapeType="1"/>
            </p:cNvSpPr>
            <p:nvPr/>
          </p:nvSpPr>
          <p:spPr bwMode="auto">
            <a:xfrm>
              <a:off x="1182" y="2526"/>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20" name="Line 189"/>
            <p:cNvSpPr>
              <a:spLocks noChangeShapeType="1"/>
            </p:cNvSpPr>
            <p:nvPr/>
          </p:nvSpPr>
          <p:spPr bwMode="auto">
            <a:xfrm>
              <a:off x="1182" y="2911"/>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521" name="Line 190"/>
            <p:cNvSpPr>
              <a:spLocks noChangeShapeType="1"/>
            </p:cNvSpPr>
            <p:nvPr/>
          </p:nvSpPr>
          <p:spPr bwMode="auto">
            <a:xfrm>
              <a:off x="1182" y="2334"/>
              <a:ext cx="68"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grpSp>
      <p:grpSp>
        <p:nvGrpSpPr>
          <p:cNvPr id="7" name="Group 2"/>
          <p:cNvGrpSpPr>
            <a:grpSpLocks/>
          </p:cNvGrpSpPr>
          <p:nvPr/>
        </p:nvGrpSpPr>
        <p:grpSpPr bwMode="auto">
          <a:xfrm>
            <a:off x="1693443" y="5189538"/>
            <a:ext cx="5732463" cy="215900"/>
            <a:chOff x="1819275" y="4972050"/>
            <a:chExt cx="5732463" cy="215444"/>
          </a:xfrm>
        </p:grpSpPr>
        <p:sp>
          <p:nvSpPr>
            <p:cNvPr id="103501" name="Text Box 191"/>
            <p:cNvSpPr txBox="1">
              <a:spLocks noChangeArrowheads="1"/>
            </p:cNvSpPr>
            <p:nvPr/>
          </p:nvSpPr>
          <p:spPr bwMode="auto">
            <a:xfrm>
              <a:off x="1819275" y="4972050"/>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0</a:t>
              </a:r>
              <a:endParaRPr lang="cs-CZ">
                <a:latin typeface="Arial Unicode MS" pitchFamily="34" charset="-128"/>
                <a:ea typeface="Arial Unicode MS" pitchFamily="34" charset="-128"/>
                <a:cs typeface="Arial Unicode MS" pitchFamily="34" charset="-128"/>
              </a:endParaRPr>
            </a:p>
          </p:txBody>
        </p:sp>
        <p:sp>
          <p:nvSpPr>
            <p:cNvPr id="103502" name="Text Box 192"/>
            <p:cNvSpPr txBox="1">
              <a:spLocks noChangeArrowheads="1"/>
            </p:cNvSpPr>
            <p:nvPr/>
          </p:nvSpPr>
          <p:spPr bwMode="auto">
            <a:xfrm>
              <a:off x="2495550" y="4972050"/>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5</a:t>
              </a:r>
              <a:endParaRPr lang="cs-CZ">
                <a:latin typeface="Arial Unicode MS" pitchFamily="34" charset="-128"/>
                <a:ea typeface="Arial Unicode MS" pitchFamily="34" charset="-128"/>
                <a:cs typeface="Arial Unicode MS" pitchFamily="34" charset="-128"/>
              </a:endParaRPr>
            </a:p>
          </p:txBody>
        </p:sp>
        <p:sp>
          <p:nvSpPr>
            <p:cNvPr id="103503" name="Text Box 193"/>
            <p:cNvSpPr txBox="1">
              <a:spLocks noChangeArrowheads="1"/>
            </p:cNvSpPr>
            <p:nvPr/>
          </p:nvSpPr>
          <p:spPr bwMode="auto">
            <a:xfrm>
              <a:off x="3173413" y="4972050"/>
              <a:ext cx="325437"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10</a:t>
              </a:r>
              <a:endParaRPr lang="cs-CZ">
                <a:latin typeface="Arial Unicode MS" pitchFamily="34" charset="-128"/>
                <a:ea typeface="Arial Unicode MS" pitchFamily="34" charset="-128"/>
                <a:cs typeface="Arial Unicode MS" pitchFamily="34" charset="-128"/>
              </a:endParaRPr>
            </a:p>
          </p:txBody>
        </p:sp>
        <p:sp>
          <p:nvSpPr>
            <p:cNvPr id="103504" name="Text Box 194"/>
            <p:cNvSpPr txBox="1">
              <a:spLocks noChangeArrowheads="1"/>
            </p:cNvSpPr>
            <p:nvPr/>
          </p:nvSpPr>
          <p:spPr bwMode="auto">
            <a:xfrm>
              <a:off x="3833813" y="4972050"/>
              <a:ext cx="325437"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15</a:t>
              </a:r>
              <a:endParaRPr lang="cs-CZ">
                <a:latin typeface="Arial Unicode MS" pitchFamily="34" charset="-128"/>
                <a:ea typeface="Arial Unicode MS" pitchFamily="34" charset="-128"/>
                <a:cs typeface="Arial Unicode MS" pitchFamily="34" charset="-128"/>
              </a:endParaRPr>
            </a:p>
          </p:txBody>
        </p:sp>
        <p:sp>
          <p:nvSpPr>
            <p:cNvPr id="103505" name="Text Box 195"/>
            <p:cNvSpPr txBox="1">
              <a:spLocks noChangeArrowheads="1"/>
            </p:cNvSpPr>
            <p:nvPr/>
          </p:nvSpPr>
          <p:spPr bwMode="auto">
            <a:xfrm>
              <a:off x="4525963" y="4972050"/>
              <a:ext cx="325437"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20</a:t>
              </a:r>
              <a:endParaRPr lang="cs-CZ">
                <a:latin typeface="Arial Unicode MS" pitchFamily="34" charset="-128"/>
                <a:ea typeface="Arial Unicode MS" pitchFamily="34" charset="-128"/>
                <a:cs typeface="Arial Unicode MS" pitchFamily="34" charset="-128"/>
              </a:endParaRPr>
            </a:p>
          </p:txBody>
        </p:sp>
        <p:sp>
          <p:nvSpPr>
            <p:cNvPr id="103506" name="Text Box 196"/>
            <p:cNvSpPr txBox="1">
              <a:spLocks noChangeArrowheads="1"/>
            </p:cNvSpPr>
            <p:nvPr/>
          </p:nvSpPr>
          <p:spPr bwMode="auto">
            <a:xfrm>
              <a:off x="5195888" y="4972050"/>
              <a:ext cx="325437"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25</a:t>
              </a:r>
              <a:endParaRPr lang="cs-CZ">
                <a:latin typeface="Arial Unicode MS" pitchFamily="34" charset="-128"/>
                <a:ea typeface="Arial Unicode MS" pitchFamily="34" charset="-128"/>
                <a:cs typeface="Arial Unicode MS" pitchFamily="34" charset="-128"/>
              </a:endParaRPr>
            </a:p>
          </p:txBody>
        </p:sp>
        <p:sp>
          <p:nvSpPr>
            <p:cNvPr id="103507" name="Text Box 197"/>
            <p:cNvSpPr txBox="1">
              <a:spLocks noChangeArrowheads="1"/>
            </p:cNvSpPr>
            <p:nvPr/>
          </p:nvSpPr>
          <p:spPr bwMode="auto">
            <a:xfrm>
              <a:off x="5872163" y="4972050"/>
              <a:ext cx="325437"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30</a:t>
              </a:r>
              <a:endParaRPr lang="cs-CZ">
                <a:latin typeface="Arial Unicode MS" pitchFamily="34" charset="-128"/>
                <a:ea typeface="Arial Unicode MS" pitchFamily="34" charset="-128"/>
                <a:cs typeface="Arial Unicode MS" pitchFamily="34" charset="-128"/>
              </a:endParaRPr>
            </a:p>
          </p:txBody>
        </p:sp>
        <p:sp>
          <p:nvSpPr>
            <p:cNvPr id="103508" name="Text Box 198"/>
            <p:cNvSpPr txBox="1">
              <a:spLocks noChangeArrowheads="1"/>
            </p:cNvSpPr>
            <p:nvPr/>
          </p:nvSpPr>
          <p:spPr bwMode="auto">
            <a:xfrm>
              <a:off x="6556375" y="4972050"/>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35</a:t>
              </a:r>
              <a:endParaRPr lang="cs-CZ">
                <a:latin typeface="Arial Unicode MS" pitchFamily="34" charset="-128"/>
                <a:ea typeface="Arial Unicode MS" pitchFamily="34" charset="-128"/>
                <a:cs typeface="Arial Unicode MS" pitchFamily="34" charset="-128"/>
              </a:endParaRPr>
            </a:p>
          </p:txBody>
        </p:sp>
        <p:sp>
          <p:nvSpPr>
            <p:cNvPr id="103509" name="Text Box 199"/>
            <p:cNvSpPr txBox="1">
              <a:spLocks noChangeArrowheads="1"/>
            </p:cNvSpPr>
            <p:nvPr/>
          </p:nvSpPr>
          <p:spPr bwMode="auto">
            <a:xfrm>
              <a:off x="7226300" y="4972050"/>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mtClean="0">
                  <a:latin typeface="Arial Unicode MS" pitchFamily="34" charset="-128"/>
                  <a:ea typeface="Arial Unicode MS" pitchFamily="34" charset="-128"/>
                  <a:cs typeface="Arial Unicode MS" pitchFamily="34" charset="-128"/>
                </a:rPr>
                <a:t>40</a:t>
              </a:r>
              <a:endParaRPr lang="cs-CZ">
                <a:latin typeface="Arial Unicode MS" pitchFamily="34" charset="-128"/>
                <a:ea typeface="Arial Unicode MS" pitchFamily="34" charset="-128"/>
                <a:cs typeface="Arial Unicode MS" pitchFamily="34" charset="-128"/>
              </a:endParaRPr>
            </a:p>
          </p:txBody>
        </p:sp>
      </p:grpSp>
      <p:grpSp>
        <p:nvGrpSpPr>
          <p:cNvPr id="8" name="Group 1"/>
          <p:cNvGrpSpPr>
            <a:grpSpLocks/>
          </p:cNvGrpSpPr>
          <p:nvPr/>
        </p:nvGrpSpPr>
        <p:grpSpPr bwMode="auto">
          <a:xfrm>
            <a:off x="1350543" y="1846263"/>
            <a:ext cx="325438" cy="3279775"/>
            <a:chOff x="1460500" y="1590675"/>
            <a:chExt cx="325438" cy="3279319"/>
          </a:xfrm>
        </p:grpSpPr>
        <p:sp>
          <p:nvSpPr>
            <p:cNvPr id="103490" name="Text Box 201"/>
            <p:cNvSpPr txBox="1">
              <a:spLocks noChangeArrowheads="1"/>
            </p:cNvSpPr>
            <p:nvPr/>
          </p:nvSpPr>
          <p:spPr bwMode="auto">
            <a:xfrm>
              <a:off x="1460500" y="4654550"/>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0,0</a:t>
              </a:r>
              <a:endParaRPr lang="cs-CZ">
                <a:latin typeface="Arial Unicode MS" pitchFamily="34" charset="-128"/>
                <a:ea typeface="Arial Unicode MS" pitchFamily="34" charset="-128"/>
                <a:cs typeface="Arial Unicode MS" pitchFamily="34" charset="-128"/>
              </a:endParaRPr>
            </a:p>
          </p:txBody>
        </p:sp>
        <p:sp>
          <p:nvSpPr>
            <p:cNvPr id="103491" name="Text Box 202"/>
            <p:cNvSpPr txBox="1">
              <a:spLocks noChangeArrowheads="1"/>
            </p:cNvSpPr>
            <p:nvPr/>
          </p:nvSpPr>
          <p:spPr bwMode="auto">
            <a:xfrm>
              <a:off x="1460500" y="4348163"/>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dirty="0" smtClean="0">
                  <a:latin typeface="Arial Unicode MS" pitchFamily="34" charset="-128"/>
                  <a:ea typeface="Arial Unicode MS" pitchFamily="34" charset="-128"/>
                  <a:cs typeface="Arial Unicode MS" pitchFamily="34" charset="-128"/>
                </a:rPr>
                <a:t>10</a:t>
              </a:r>
              <a:endParaRPr lang="cs-CZ" dirty="0">
                <a:latin typeface="Arial Unicode MS" pitchFamily="34" charset="-128"/>
                <a:ea typeface="Arial Unicode MS" pitchFamily="34" charset="-128"/>
                <a:cs typeface="Arial Unicode MS" pitchFamily="34" charset="-128"/>
              </a:endParaRPr>
            </a:p>
          </p:txBody>
        </p:sp>
        <p:sp>
          <p:nvSpPr>
            <p:cNvPr id="103492" name="Text Box 203"/>
            <p:cNvSpPr txBox="1">
              <a:spLocks noChangeArrowheads="1"/>
            </p:cNvSpPr>
            <p:nvPr/>
          </p:nvSpPr>
          <p:spPr bwMode="auto">
            <a:xfrm>
              <a:off x="1460500" y="4041775"/>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20</a:t>
              </a:r>
              <a:endParaRPr lang="cs-CZ">
                <a:latin typeface="Arial Unicode MS" pitchFamily="34" charset="-128"/>
                <a:ea typeface="Arial Unicode MS" pitchFamily="34" charset="-128"/>
                <a:cs typeface="Arial Unicode MS" pitchFamily="34" charset="-128"/>
              </a:endParaRPr>
            </a:p>
          </p:txBody>
        </p:sp>
        <p:sp>
          <p:nvSpPr>
            <p:cNvPr id="103493" name="Text Box 204"/>
            <p:cNvSpPr txBox="1">
              <a:spLocks noChangeArrowheads="1"/>
            </p:cNvSpPr>
            <p:nvPr/>
          </p:nvSpPr>
          <p:spPr bwMode="auto">
            <a:xfrm>
              <a:off x="1460500" y="3735388"/>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30</a:t>
              </a:r>
              <a:endParaRPr lang="cs-CZ">
                <a:latin typeface="Arial Unicode MS" pitchFamily="34" charset="-128"/>
                <a:ea typeface="Arial Unicode MS" pitchFamily="34" charset="-128"/>
                <a:cs typeface="Arial Unicode MS" pitchFamily="34" charset="-128"/>
              </a:endParaRPr>
            </a:p>
          </p:txBody>
        </p:sp>
        <p:sp>
          <p:nvSpPr>
            <p:cNvPr id="103494" name="Text Box 205"/>
            <p:cNvSpPr txBox="1">
              <a:spLocks noChangeArrowheads="1"/>
            </p:cNvSpPr>
            <p:nvPr/>
          </p:nvSpPr>
          <p:spPr bwMode="auto">
            <a:xfrm>
              <a:off x="1460500" y="3429000"/>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40</a:t>
              </a:r>
              <a:endParaRPr lang="cs-CZ">
                <a:latin typeface="Arial Unicode MS" pitchFamily="34" charset="-128"/>
                <a:ea typeface="Arial Unicode MS" pitchFamily="34" charset="-128"/>
                <a:cs typeface="Arial Unicode MS" pitchFamily="34" charset="-128"/>
              </a:endParaRPr>
            </a:p>
          </p:txBody>
        </p:sp>
        <p:sp>
          <p:nvSpPr>
            <p:cNvPr id="103495" name="Text Box 206"/>
            <p:cNvSpPr txBox="1">
              <a:spLocks noChangeArrowheads="1"/>
            </p:cNvSpPr>
            <p:nvPr/>
          </p:nvSpPr>
          <p:spPr bwMode="auto">
            <a:xfrm>
              <a:off x="1460500" y="3122613"/>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50</a:t>
              </a:r>
              <a:endParaRPr lang="cs-CZ">
                <a:latin typeface="Arial Unicode MS" pitchFamily="34" charset="-128"/>
                <a:ea typeface="Arial Unicode MS" pitchFamily="34" charset="-128"/>
                <a:cs typeface="Arial Unicode MS" pitchFamily="34" charset="-128"/>
              </a:endParaRPr>
            </a:p>
          </p:txBody>
        </p:sp>
        <p:sp>
          <p:nvSpPr>
            <p:cNvPr id="103496" name="Text Box 207"/>
            <p:cNvSpPr txBox="1">
              <a:spLocks noChangeArrowheads="1"/>
            </p:cNvSpPr>
            <p:nvPr/>
          </p:nvSpPr>
          <p:spPr bwMode="auto">
            <a:xfrm>
              <a:off x="1460500" y="2816225"/>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60</a:t>
              </a:r>
              <a:endParaRPr lang="cs-CZ">
                <a:latin typeface="Arial Unicode MS" pitchFamily="34" charset="-128"/>
                <a:ea typeface="Arial Unicode MS" pitchFamily="34" charset="-128"/>
                <a:cs typeface="Arial Unicode MS" pitchFamily="34" charset="-128"/>
              </a:endParaRPr>
            </a:p>
          </p:txBody>
        </p:sp>
        <p:sp>
          <p:nvSpPr>
            <p:cNvPr id="103497" name="Text Box 208"/>
            <p:cNvSpPr txBox="1">
              <a:spLocks noChangeArrowheads="1"/>
            </p:cNvSpPr>
            <p:nvPr/>
          </p:nvSpPr>
          <p:spPr bwMode="auto">
            <a:xfrm>
              <a:off x="1460500" y="2509838"/>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70</a:t>
              </a:r>
              <a:endParaRPr lang="cs-CZ">
                <a:latin typeface="Arial Unicode MS" pitchFamily="34" charset="-128"/>
                <a:ea typeface="Arial Unicode MS" pitchFamily="34" charset="-128"/>
                <a:cs typeface="Arial Unicode MS" pitchFamily="34" charset="-128"/>
              </a:endParaRPr>
            </a:p>
          </p:txBody>
        </p:sp>
        <p:sp>
          <p:nvSpPr>
            <p:cNvPr id="103498" name="Text Box 209"/>
            <p:cNvSpPr txBox="1">
              <a:spLocks noChangeArrowheads="1"/>
            </p:cNvSpPr>
            <p:nvPr/>
          </p:nvSpPr>
          <p:spPr bwMode="auto">
            <a:xfrm>
              <a:off x="1460500" y="2203450"/>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80</a:t>
              </a:r>
              <a:endParaRPr lang="cs-CZ">
                <a:latin typeface="Arial Unicode MS" pitchFamily="34" charset="-128"/>
                <a:ea typeface="Arial Unicode MS" pitchFamily="34" charset="-128"/>
                <a:cs typeface="Arial Unicode MS" pitchFamily="34" charset="-128"/>
              </a:endParaRPr>
            </a:p>
          </p:txBody>
        </p:sp>
        <p:sp>
          <p:nvSpPr>
            <p:cNvPr id="103499" name="Text Box 210"/>
            <p:cNvSpPr txBox="1">
              <a:spLocks noChangeArrowheads="1"/>
            </p:cNvSpPr>
            <p:nvPr/>
          </p:nvSpPr>
          <p:spPr bwMode="auto">
            <a:xfrm>
              <a:off x="1460500" y="1897063"/>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90</a:t>
              </a:r>
              <a:endParaRPr lang="cs-CZ">
                <a:latin typeface="Arial Unicode MS" pitchFamily="34" charset="-128"/>
                <a:ea typeface="Arial Unicode MS" pitchFamily="34" charset="-128"/>
                <a:cs typeface="Arial Unicode MS" pitchFamily="34" charset="-128"/>
              </a:endParaRPr>
            </a:p>
          </p:txBody>
        </p:sp>
        <p:sp>
          <p:nvSpPr>
            <p:cNvPr id="103500" name="Text Box 211"/>
            <p:cNvSpPr txBox="1">
              <a:spLocks noChangeArrowheads="1"/>
            </p:cNvSpPr>
            <p:nvPr/>
          </p:nvSpPr>
          <p:spPr bwMode="auto">
            <a:xfrm>
              <a:off x="1460500" y="1590675"/>
              <a:ext cx="325438"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mtClean="0">
                  <a:latin typeface="Arial Unicode MS" pitchFamily="34" charset="-128"/>
                  <a:ea typeface="Arial Unicode MS" pitchFamily="34" charset="-128"/>
                  <a:cs typeface="Arial Unicode MS" pitchFamily="34" charset="-128"/>
                </a:rPr>
                <a:t>100</a:t>
              </a:r>
              <a:endParaRPr lang="cs-CZ">
                <a:latin typeface="Arial Unicode MS" pitchFamily="34" charset="-128"/>
                <a:ea typeface="Arial Unicode MS" pitchFamily="34" charset="-128"/>
                <a:cs typeface="Arial Unicode MS" pitchFamily="34" charset="-128"/>
              </a:endParaRPr>
            </a:p>
          </p:txBody>
        </p:sp>
      </p:grpSp>
      <p:sp>
        <p:nvSpPr>
          <p:cNvPr id="103446" name="Text Box 235"/>
          <p:cNvSpPr txBox="1">
            <a:spLocks noChangeArrowheads="1"/>
          </p:cNvSpPr>
          <p:nvPr/>
        </p:nvSpPr>
        <p:spPr bwMode="auto">
          <a:xfrm>
            <a:off x="647564" y="5622925"/>
            <a:ext cx="141735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z="1200" smtClean="0">
                <a:solidFill>
                  <a:srgbClr val="FFFFFF"/>
                </a:solidFill>
                <a:latin typeface="Arial Unicode MS" pitchFamily="34" charset="-128"/>
                <a:ea typeface="Arial Unicode MS" pitchFamily="34" charset="-128"/>
                <a:cs typeface="Arial Unicode MS" pitchFamily="34" charset="-128"/>
              </a:rPr>
              <a:t>Počet v riziku</a:t>
            </a:r>
            <a:endParaRPr lang="cs-CZ" sz="1200">
              <a:solidFill>
                <a:srgbClr val="FFFFFF"/>
              </a:solidFill>
              <a:latin typeface="Arial Unicode MS" pitchFamily="34" charset="-128"/>
              <a:ea typeface="Arial Unicode MS" pitchFamily="34" charset="-128"/>
              <a:cs typeface="Arial Unicode MS" pitchFamily="34" charset="-128"/>
            </a:endParaRPr>
          </a:p>
        </p:txBody>
      </p:sp>
      <p:grpSp>
        <p:nvGrpSpPr>
          <p:cNvPr id="9" name="Group 5"/>
          <p:cNvGrpSpPr>
            <a:grpSpLocks/>
          </p:cNvGrpSpPr>
          <p:nvPr/>
        </p:nvGrpSpPr>
        <p:grpSpPr bwMode="auto">
          <a:xfrm>
            <a:off x="1693443" y="5878513"/>
            <a:ext cx="5826125" cy="184150"/>
            <a:chOff x="1819275" y="5874730"/>
            <a:chExt cx="5826125" cy="184665"/>
          </a:xfrm>
        </p:grpSpPr>
        <p:sp>
          <p:nvSpPr>
            <p:cNvPr id="103481" name="Text Box 212"/>
            <p:cNvSpPr txBox="1">
              <a:spLocks noChangeArrowheads="1"/>
            </p:cNvSpPr>
            <p:nvPr/>
          </p:nvSpPr>
          <p:spPr bwMode="auto">
            <a:xfrm>
              <a:off x="1819275" y="5874730"/>
              <a:ext cx="4127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402</a:t>
              </a:r>
              <a:endParaRPr lang="cs-CZ" sz="1200">
                <a:solidFill>
                  <a:srgbClr val="9966FF"/>
                </a:solidFill>
                <a:latin typeface="Arial Unicode MS" pitchFamily="34" charset="-128"/>
                <a:ea typeface="Arial Unicode MS" pitchFamily="34" charset="-128"/>
                <a:cs typeface="Arial Unicode MS" pitchFamily="34" charset="-128"/>
              </a:endParaRPr>
            </a:p>
          </p:txBody>
        </p:sp>
        <p:sp>
          <p:nvSpPr>
            <p:cNvPr id="103482" name="Text Box 213"/>
            <p:cNvSpPr txBox="1">
              <a:spLocks noChangeArrowheads="1"/>
            </p:cNvSpPr>
            <p:nvPr/>
          </p:nvSpPr>
          <p:spPr bwMode="auto">
            <a:xfrm>
              <a:off x="2387600" y="5874730"/>
              <a:ext cx="5270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345</a:t>
              </a:r>
              <a:endParaRPr lang="cs-CZ" sz="1200">
                <a:solidFill>
                  <a:srgbClr val="9966FF"/>
                </a:solidFill>
                <a:latin typeface="Arial Unicode MS" pitchFamily="34" charset="-128"/>
                <a:ea typeface="Arial Unicode MS" pitchFamily="34" charset="-128"/>
                <a:cs typeface="Arial Unicode MS" pitchFamily="34" charset="-128"/>
              </a:endParaRPr>
            </a:p>
          </p:txBody>
        </p:sp>
        <p:sp>
          <p:nvSpPr>
            <p:cNvPr id="103483" name="Text Box 214"/>
            <p:cNvSpPr txBox="1">
              <a:spLocks noChangeArrowheads="1"/>
            </p:cNvSpPr>
            <p:nvPr/>
          </p:nvSpPr>
          <p:spPr bwMode="auto">
            <a:xfrm>
              <a:off x="3065463" y="5874730"/>
              <a:ext cx="5270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267</a:t>
              </a:r>
              <a:endParaRPr lang="cs-CZ" sz="1200">
                <a:solidFill>
                  <a:srgbClr val="9966FF"/>
                </a:solidFill>
                <a:latin typeface="Arial Unicode MS" pitchFamily="34" charset="-128"/>
                <a:ea typeface="Arial Unicode MS" pitchFamily="34" charset="-128"/>
                <a:cs typeface="Arial Unicode MS" pitchFamily="34" charset="-128"/>
              </a:endParaRPr>
            </a:p>
          </p:txBody>
        </p:sp>
        <p:sp>
          <p:nvSpPr>
            <p:cNvPr id="103484" name="Text Box 215"/>
            <p:cNvSpPr txBox="1">
              <a:spLocks noChangeArrowheads="1"/>
            </p:cNvSpPr>
            <p:nvPr/>
          </p:nvSpPr>
          <p:spPr bwMode="auto">
            <a:xfrm>
              <a:off x="3725863" y="5874730"/>
              <a:ext cx="5270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139</a:t>
              </a:r>
              <a:endParaRPr lang="cs-CZ" sz="1200">
                <a:solidFill>
                  <a:srgbClr val="9966FF"/>
                </a:solidFill>
                <a:latin typeface="Arial Unicode MS" pitchFamily="34" charset="-128"/>
                <a:ea typeface="Arial Unicode MS" pitchFamily="34" charset="-128"/>
                <a:cs typeface="Arial Unicode MS" pitchFamily="34" charset="-128"/>
              </a:endParaRPr>
            </a:p>
          </p:txBody>
        </p:sp>
        <p:sp>
          <p:nvSpPr>
            <p:cNvPr id="103485" name="Text Box 216"/>
            <p:cNvSpPr txBox="1">
              <a:spLocks noChangeArrowheads="1"/>
            </p:cNvSpPr>
            <p:nvPr/>
          </p:nvSpPr>
          <p:spPr bwMode="auto">
            <a:xfrm>
              <a:off x="4418013" y="5874730"/>
              <a:ext cx="5270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83</a:t>
              </a:r>
              <a:endParaRPr lang="cs-CZ" sz="1200">
                <a:solidFill>
                  <a:srgbClr val="9966FF"/>
                </a:solidFill>
                <a:latin typeface="Arial Unicode MS" pitchFamily="34" charset="-128"/>
                <a:ea typeface="Arial Unicode MS" pitchFamily="34" charset="-128"/>
                <a:cs typeface="Arial Unicode MS" pitchFamily="34" charset="-128"/>
              </a:endParaRPr>
            </a:p>
          </p:txBody>
        </p:sp>
        <p:sp>
          <p:nvSpPr>
            <p:cNvPr id="103486" name="Text Box 217"/>
            <p:cNvSpPr txBox="1">
              <a:spLocks noChangeArrowheads="1"/>
            </p:cNvSpPr>
            <p:nvPr/>
          </p:nvSpPr>
          <p:spPr bwMode="auto">
            <a:xfrm>
              <a:off x="5087938" y="5874730"/>
              <a:ext cx="5270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32</a:t>
              </a:r>
              <a:endParaRPr lang="cs-CZ" sz="1200">
                <a:solidFill>
                  <a:srgbClr val="9966FF"/>
                </a:solidFill>
                <a:latin typeface="Arial Unicode MS" pitchFamily="34" charset="-128"/>
                <a:ea typeface="Arial Unicode MS" pitchFamily="34" charset="-128"/>
                <a:cs typeface="Arial Unicode MS" pitchFamily="34" charset="-128"/>
              </a:endParaRPr>
            </a:p>
          </p:txBody>
        </p:sp>
        <p:sp>
          <p:nvSpPr>
            <p:cNvPr id="103487" name="Text Box 218"/>
            <p:cNvSpPr txBox="1">
              <a:spLocks noChangeArrowheads="1"/>
            </p:cNvSpPr>
            <p:nvPr/>
          </p:nvSpPr>
          <p:spPr bwMode="auto">
            <a:xfrm>
              <a:off x="5764213" y="5874730"/>
              <a:ext cx="5270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10</a:t>
              </a:r>
              <a:endParaRPr lang="cs-CZ" sz="1200">
                <a:solidFill>
                  <a:srgbClr val="9966FF"/>
                </a:solidFill>
                <a:latin typeface="Arial Unicode MS" pitchFamily="34" charset="-128"/>
                <a:ea typeface="Arial Unicode MS" pitchFamily="34" charset="-128"/>
                <a:cs typeface="Arial Unicode MS" pitchFamily="34" charset="-128"/>
              </a:endParaRPr>
            </a:p>
          </p:txBody>
        </p:sp>
        <p:sp>
          <p:nvSpPr>
            <p:cNvPr id="103488" name="Text Box 219"/>
            <p:cNvSpPr txBox="1">
              <a:spLocks noChangeArrowheads="1"/>
            </p:cNvSpPr>
            <p:nvPr/>
          </p:nvSpPr>
          <p:spPr bwMode="auto">
            <a:xfrm>
              <a:off x="6448425" y="5874730"/>
              <a:ext cx="5270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0</a:t>
              </a:r>
              <a:endParaRPr lang="cs-CZ" sz="1200">
                <a:solidFill>
                  <a:srgbClr val="9966FF"/>
                </a:solidFill>
                <a:latin typeface="Arial Unicode MS" pitchFamily="34" charset="-128"/>
                <a:ea typeface="Arial Unicode MS" pitchFamily="34" charset="-128"/>
                <a:cs typeface="Arial Unicode MS" pitchFamily="34" charset="-128"/>
              </a:endParaRPr>
            </a:p>
          </p:txBody>
        </p:sp>
        <p:sp>
          <p:nvSpPr>
            <p:cNvPr id="103489" name="Text Box 220"/>
            <p:cNvSpPr txBox="1">
              <a:spLocks noChangeArrowheads="1"/>
            </p:cNvSpPr>
            <p:nvPr/>
          </p:nvSpPr>
          <p:spPr bwMode="auto">
            <a:xfrm>
              <a:off x="7118350" y="5874730"/>
              <a:ext cx="527050" cy="184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9966FF"/>
                  </a:solidFill>
                  <a:latin typeface="Arial Unicode MS" pitchFamily="34" charset="-128"/>
                  <a:ea typeface="Arial Unicode MS" pitchFamily="34" charset="-128"/>
                  <a:cs typeface="Arial Unicode MS" pitchFamily="34" charset="-128"/>
                </a:rPr>
                <a:t>0</a:t>
              </a:r>
              <a:endParaRPr lang="cs-CZ" sz="1200">
                <a:solidFill>
                  <a:srgbClr val="9966FF"/>
                </a:solidFill>
                <a:latin typeface="Arial Unicode MS" pitchFamily="34" charset="-128"/>
                <a:ea typeface="Arial Unicode MS" pitchFamily="34" charset="-128"/>
                <a:cs typeface="Arial Unicode MS" pitchFamily="34" charset="-128"/>
              </a:endParaRPr>
            </a:p>
          </p:txBody>
        </p:sp>
      </p:grpSp>
      <p:sp>
        <p:nvSpPr>
          <p:cNvPr id="103448" name="Text Box 232"/>
          <p:cNvSpPr txBox="1">
            <a:spLocks noChangeArrowheads="1"/>
          </p:cNvSpPr>
          <p:nvPr/>
        </p:nvSpPr>
        <p:spPr bwMode="auto">
          <a:xfrm>
            <a:off x="-78207" y="5878513"/>
            <a:ext cx="1666875" cy="184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z="1200" dirty="0" smtClean="0">
                <a:solidFill>
                  <a:srgbClr val="9966FF"/>
                </a:solidFill>
                <a:latin typeface="Arial Unicode MS" pitchFamily="34" charset="-128"/>
                <a:ea typeface="Arial Unicode MS" pitchFamily="34" charset="-128"/>
                <a:cs typeface="Arial Unicode MS" pitchFamily="34" charset="-128"/>
              </a:rPr>
              <a:t>PHT</a:t>
            </a:r>
            <a:endParaRPr lang="cs-CZ" sz="1200" dirty="0">
              <a:solidFill>
                <a:srgbClr val="9966FF"/>
              </a:solidFill>
              <a:latin typeface="Arial Unicode MS" pitchFamily="34" charset="-128"/>
              <a:ea typeface="Arial Unicode MS" pitchFamily="34" charset="-128"/>
              <a:cs typeface="Arial Unicode MS" pitchFamily="34" charset="-128"/>
            </a:endParaRPr>
          </a:p>
        </p:txBody>
      </p:sp>
      <p:grpSp>
        <p:nvGrpSpPr>
          <p:cNvPr id="10" name="Group 4"/>
          <p:cNvGrpSpPr>
            <a:grpSpLocks/>
          </p:cNvGrpSpPr>
          <p:nvPr/>
        </p:nvGrpSpPr>
        <p:grpSpPr bwMode="auto">
          <a:xfrm>
            <a:off x="1701953" y="6154738"/>
            <a:ext cx="5826125" cy="184150"/>
            <a:chOff x="1819275" y="5622925"/>
            <a:chExt cx="5826125" cy="184667"/>
          </a:xfrm>
        </p:grpSpPr>
        <p:sp>
          <p:nvSpPr>
            <p:cNvPr id="103472" name="Text Box 222"/>
            <p:cNvSpPr txBox="1">
              <a:spLocks noChangeArrowheads="1"/>
            </p:cNvSpPr>
            <p:nvPr/>
          </p:nvSpPr>
          <p:spPr bwMode="auto">
            <a:xfrm>
              <a:off x="1819275" y="5622925"/>
              <a:ext cx="4127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406</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73" name="Text Box 223"/>
            <p:cNvSpPr txBox="1">
              <a:spLocks noChangeArrowheads="1"/>
            </p:cNvSpPr>
            <p:nvPr/>
          </p:nvSpPr>
          <p:spPr bwMode="auto">
            <a:xfrm>
              <a:off x="2387600" y="5622925"/>
              <a:ext cx="5270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311</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74" name="Text Box 224"/>
            <p:cNvSpPr txBox="1">
              <a:spLocks noChangeArrowheads="1"/>
            </p:cNvSpPr>
            <p:nvPr/>
          </p:nvSpPr>
          <p:spPr bwMode="auto">
            <a:xfrm>
              <a:off x="3065463" y="5622925"/>
              <a:ext cx="5270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209</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75" name="Text Box 225"/>
            <p:cNvSpPr txBox="1">
              <a:spLocks noChangeArrowheads="1"/>
            </p:cNvSpPr>
            <p:nvPr/>
          </p:nvSpPr>
          <p:spPr bwMode="auto">
            <a:xfrm>
              <a:off x="3725863" y="5622925"/>
              <a:ext cx="5270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93</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76" name="Text Box 226"/>
            <p:cNvSpPr txBox="1">
              <a:spLocks noChangeArrowheads="1"/>
            </p:cNvSpPr>
            <p:nvPr/>
          </p:nvSpPr>
          <p:spPr bwMode="auto">
            <a:xfrm>
              <a:off x="4418013" y="5622925"/>
              <a:ext cx="5270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42</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77" name="Text Box 227"/>
            <p:cNvSpPr txBox="1">
              <a:spLocks noChangeArrowheads="1"/>
            </p:cNvSpPr>
            <p:nvPr/>
          </p:nvSpPr>
          <p:spPr bwMode="auto">
            <a:xfrm>
              <a:off x="5087938" y="5622925"/>
              <a:ext cx="5270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17</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78" name="Text Box 228"/>
            <p:cNvSpPr txBox="1">
              <a:spLocks noChangeArrowheads="1"/>
            </p:cNvSpPr>
            <p:nvPr/>
          </p:nvSpPr>
          <p:spPr bwMode="auto">
            <a:xfrm>
              <a:off x="5764213" y="5622925"/>
              <a:ext cx="5270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7</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79" name="Text Box 229"/>
            <p:cNvSpPr txBox="1">
              <a:spLocks noChangeArrowheads="1"/>
            </p:cNvSpPr>
            <p:nvPr/>
          </p:nvSpPr>
          <p:spPr bwMode="auto">
            <a:xfrm>
              <a:off x="6448425" y="5622925"/>
              <a:ext cx="5270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0</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80" name="Text Box 230"/>
            <p:cNvSpPr txBox="1">
              <a:spLocks noChangeArrowheads="1"/>
            </p:cNvSpPr>
            <p:nvPr/>
          </p:nvSpPr>
          <p:spPr bwMode="auto">
            <a:xfrm>
              <a:off x="7118350" y="5622925"/>
              <a:ext cx="527050" cy="184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0</a:t>
              </a:r>
              <a:endParaRPr lang="cs-CZ" sz="1200">
                <a:solidFill>
                  <a:srgbClr val="FFC000"/>
                </a:solidFill>
                <a:latin typeface="Arial Unicode MS" pitchFamily="34" charset="-128"/>
                <a:ea typeface="Arial Unicode MS" pitchFamily="34" charset="-128"/>
                <a:cs typeface="Arial Unicode MS" pitchFamily="34" charset="-128"/>
              </a:endParaRPr>
            </a:p>
          </p:txBody>
        </p:sp>
      </p:grpSp>
      <p:sp>
        <p:nvSpPr>
          <p:cNvPr id="103450" name="Text Box 233"/>
          <p:cNvSpPr txBox="1">
            <a:spLocks noChangeArrowheads="1"/>
          </p:cNvSpPr>
          <p:nvPr/>
        </p:nvSpPr>
        <p:spPr bwMode="auto">
          <a:xfrm>
            <a:off x="366414" y="6154738"/>
            <a:ext cx="1162050" cy="184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a:spcBef>
                <a:spcPct val="50000"/>
              </a:spcBef>
            </a:pPr>
            <a:r>
              <a:rPr lang="cs-CZ" sz="1200" smtClean="0">
                <a:solidFill>
                  <a:srgbClr val="FFC000"/>
                </a:solidFill>
                <a:latin typeface="Arial Unicode MS" pitchFamily="34" charset="-128"/>
                <a:ea typeface="Arial Unicode MS" pitchFamily="34" charset="-128"/>
                <a:cs typeface="Arial Unicode MS" pitchFamily="34" charset="-128"/>
              </a:rPr>
              <a:t>HT</a:t>
            </a:r>
            <a:endParaRPr lang="cs-CZ" sz="1200">
              <a:solidFill>
                <a:srgbClr val="FFC000"/>
              </a:solidFill>
              <a:latin typeface="Arial Unicode MS" pitchFamily="34" charset="-128"/>
              <a:ea typeface="Arial Unicode MS" pitchFamily="34" charset="-128"/>
              <a:cs typeface="Arial Unicode MS" pitchFamily="34" charset="-128"/>
            </a:endParaRPr>
          </a:p>
        </p:txBody>
      </p:sp>
      <p:sp>
        <p:nvSpPr>
          <p:cNvPr id="103451" name="Text Box 242"/>
          <p:cNvSpPr txBox="1">
            <a:spLocks noChangeArrowheads="1"/>
          </p:cNvSpPr>
          <p:nvPr/>
        </p:nvSpPr>
        <p:spPr bwMode="auto">
          <a:xfrm>
            <a:off x="3380956" y="5481638"/>
            <a:ext cx="2354262"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600" dirty="0" smtClean="0">
                <a:solidFill>
                  <a:srgbClr val="FFFFFF"/>
                </a:solidFill>
                <a:latin typeface="Arial Unicode MS" pitchFamily="34" charset="-128"/>
                <a:ea typeface="Arial Unicode MS" pitchFamily="34" charset="-128"/>
                <a:cs typeface="Arial Unicode MS" pitchFamily="34" charset="-128"/>
              </a:rPr>
              <a:t>Doba (měsíce) </a:t>
            </a:r>
            <a:endParaRPr lang="cs-CZ" sz="1600" dirty="0">
              <a:solidFill>
                <a:srgbClr val="FFFFFF"/>
              </a:solidFill>
              <a:latin typeface="Arial Unicode MS" pitchFamily="34" charset="-128"/>
              <a:ea typeface="Arial Unicode MS" pitchFamily="34" charset="-128"/>
              <a:cs typeface="Arial Unicode MS" pitchFamily="34" charset="-128"/>
            </a:endParaRPr>
          </a:p>
        </p:txBody>
      </p:sp>
      <p:sp>
        <p:nvSpPr>
          <p:cNvPr id="103452" name="Text Box 232"/>
          <p:cNvSpPr txBox="1">
            <a:spLocks noChangeArrowheads="1"/>
          </p:cNvSpPr>
          <p:nvPr/>
        </p:nvSpPr>
        <p:spPr bwMode="auto">
          <a:xfrm>
            <a:off x="3696075" y="1870576"/>
            <a:ext cx="3404733"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288925" eaLnBrk="0" hangingPunct="0">
              <a:tabLst>
                <a:tab pos="1520825" algn="l"/>
              </a:tabLst>
              <a:defRPr sz="1400">
                <a:solidFill>
                  <a:schemeClr val="tx1"/>
                </a:solidFill>
                <a:latin typeface="Arial" pitchFamily="34" charset="0"/>
              </a:defRPr>
            </a:lvl1pPr>
            <a:lvl2pPr marL="742950" indent="-285750" defTabSz="288925" eaLnBrk="0" hangingPunct="0">
              <a:tabLst>
                <a:tab pos="1520825" algn="l"/>
              </a:tabLst>
              <a:defRPr sz="1400">
                <a:solidFill>
                  <a:schemeClr val="tx1"/>
                </a:solidFill>
                <a:latin typeface="Arial" pitchFamily="34" charset="0"/>
              </a:defRPr>
            </a:lvl2pPr>
            <a:lvl3pPr marL="1143000" indent="-228600" defTabSz="288925" eaLnBrk="0" hangingPunct="0">
              <a:tabLst>
                <a:tab pos="1520825" algn="l"/>
              </a:tabLst>
              <a:defRPr sz="1400">
                <a:solidFill>
                  <a:schemeClr val="tx1"/>
                </a:solidFill>
                <a:latin typeface="Arial" pitchFamily="34" charset="0"/>
              </a:defRPr>
            </a:lvl3pPr>
            <a:lvl4pPr marL="1600200" indent="-228600" defTabSz="288925" eaLnBrk="0" hangingPunct="0">
              <a:tabLst>
                <a:tab pos="1520825" algn="l"/>
              </a:tabLst>
              <a:defRPr sz="1400">
                <a:solidFill>
                  <a:schemeClr val="tx1"/>
                </a:solidFill>
                <a:latin typeface="Arial" pitchFamily="34" charset="0"/>
              </a:defRPr>
            </a:lvl4pPr>
            <a:lvl5pPr marL="2057400" indent="-228600" defTabSz="288925" eaLnBrk="0" hangingPunct="0">
              <a:tabLst>
                <a:tab pos="1520825" algn="l"/>
              </a:tabLst>
              <a:defRPr sz="1400">
                <a:solidFill>
                  <a:schemeClr val="tx1"/>
                </a:solidFill>
                <a:latin typeface="Arial" pitchFamily="34" charset="0"/>
              </a:defRPr>
            </a:lvl5pPr>
            <a:lvl6pPr marL="2514600" indent="-228600" defTabSz="288925" eaLnBrk="0" fontAlgn="base" hangingPunct="0">
              <a:spcBef>
                <a:spcPct val="0"/>
              </a:spcBef>
              <a:spcAft>
                <a:spcPct val="0"/>
              </a:spcAft>
              <a:tabLst>
                <a:tab pos="1520825" algn="l"/>
              </a:tabLst>
              <a:defRPr sz="1400">
                <a:solidFill>
                  <a:schemeClr val="tx1"/>
                </a:solidFill>
                <a:latin typeface="Arial" pitchFamily="34" charset="0"/>
              </a:defRPr>
            </a:lvl6pPr>
            <a:lvl7pPr marL="2971800" indent="-228600" defTabSz="288925" eaLnBrk="0" fontAlgn="base" hangingPunct="0">
              <a:spcBef>
                <a:spcPct val="0"/>
              </a:spcBef>
              <a:spcAft>
                <a:spcPct val="0"/>
              </a:spcAft>
              <a:tabLst>
                <a:tab pos="1520825" algn="l"/>
              </a:tabLst>
              <a:defRPr sz="1400">
                <a:solidFill>
                  <a:schemeClr val="tx1"/>
                </a:solidFill>
                <a:latin typeface="Arial" pitchFamily="34" charset="0"/>
              </a:defRPr>
            </a:lvl7pPr>
            <a:lvl8pPr marL="3429000" indent="-228600" defTabSz="288925" eaLnBrk="0" fontAlgn="base" hangingPunct="0">
              <a:spcBef>
                <a:spcPct val="0"/>
              </a:spcBef>
              <a:spcAft>
                <a:spcPct val="0"/>
              </a:spcAft>
              <a:tabLst>
                <a:tab pos="1520825" algn="l"/>
              </a:tabLst>
              <a:defRPr sz="1400">
                <a:solidFill>
                  <a:schemeClr val="tx1"/>
                </a:solidFill>
                <a:latin typeface="Arial" pitchFamily="34" charset="0"/>
              </a:defRPr>
            </a:lvl8pPr>
            <a:lvl9pPr marL="3886200" indent="-228600" defTabSz="288925" eaLnBrk="0" fontAlgn="base" hangingPunct="0">
              <a:spcBef>
                <a:spcPct val="0"/>
              </a:spcBef>
              <a:spcAft>
                <a:spcPct val="0"/>
              </a:spcAft>
              <a:tabLst>
                <a:tab pos="1520825" algn="l"/>
              </a:tabLst>
              <a:defRPr sz="1400">
                <a:solidFill>
                  <a:schemeClr val="tx1"/>
                </a:solidFill>
                <a:latin typeface="Arial" pitchFamily="34" charset="0"/>
              </a:defRPr>
            </a:lvl9pPr>
          </a:lstStyle>
          <a:p>
            <a:pPr>
              <a:spcBef>
                <a:spcPts val="0"/>
              </a:spcBef>
            </a:pPr>
            <a:r>
              <a:rPr lang="cs-CZ" dirty="0" smtClean="0">
                <a:latin typeface="Arial Unicode MS" pitchFamily="34" charset="-128"/>
                <a:ea typeface="Arial Unicode MS" pitchFamily="34" charset="-128"/>
                <a:cs typeface="Arial Unicode MS" pitchFamily="34" charset="-128"/>
              </a:rPr>
              <a:t>Pertuzumab + </a:t>
            </a:r>
            <a:r>
              <a:rPr lang="cs-CZ" dirty="0" err="1" smtClean="0">
                <a:latin typeface="Arial Unicode MS" pitchFamily="34" charset="-128"/>
                <a:ea typeface="Arial Unicode MS" pitchFamily="34" charset="-128"/>
                <a:cs typeface="Arial Unicode MS" pitchFamily="34" charset="-128"/>
              </a:rPr>
              <a:t>Herceptin</a:t>
            </a:r>
            <a:r>
              <a:rPr lang="cs-CZ" dirty="0" smtClean="0">
                <a:latin typeface="Arial Unicode MS" pitchFamily="34" charset="-128"/>
                <a:ea typeface="Arial Unicode MS" pitchFamily="34" charset="-128"/>
                <a:cs typeface="Arial Unicode MS" pitchFamily="34" charset="-128"/>
              </a:rPr>
              <a:t> + </a:t>
            </a:r>
            <a:r>
              <a:rPr lang="cs-CZ" dirty="0" err="1" smtClean="0">
                <a:latin typeface="Arial Unicode MS" pitchFamily="34" charset="-128"/>
                <a:ea typeface="Arial Unicode MS" pitchFamily="34" charset="-128"/>
                <a:cs typeface="Arial Unicode MS" pitchFamily="34" charset="-128"/>
              </a:rPr>
              <a:t>docetaxel</a:t>
            </a:r>
            <a:endParaRPr lang="cs-CZ" dirty="0" smtClean="0">
              <a:latin typeface="Arial Unicode MS" pitchFamily="34" charset="-128"/>
              <a:ea typeface="Arial Unicode MS" pitchFamily="34" charset="-128"/>
              <a:cs typeface="Arial Unicode MS" pitchFamily="34" charset="-128"/>
            </a:endParaRPr>
          </a:p>
          <a:p>
            <a:pPr algn="r">
              <a:spcBef>
                <a:spcPts val="0"/>
              </a:spcBef>
            </a:pPr>
            <a:r>
              <a:rPr lang="cs-CZ" dirty="0" smtClean="0">
                <a:latin typeface="Arial Unicode MS" pitchFamily="34" charset="-128"/>
                <a:ea typeface="Arial Unicode MS" pitchFamily="34" charset="-128"/>
                <a:cs typeface="Arial Unicode MS" pitchFamily="34" charset="-128"/>
              </a:rPr>
              <a:t>medián 18,5 měsíce</a:t>
            </a:r>
            <a:endParaRPr lang="cs-CZ" dirty="0">
              <a:latin typeface="Arial Unicode MS" pitchFamily="34" charset="-128"/>
              <a:ea typeface="Arial Unicode MS" pitchFamily="34" charset="-128"/>
              <a:cs typeface="Arial Unicode MS" pitchFamily="34" charset="-128"/>
            </a:endParaRPr>
          </a:p>
        </p:txBody>
      </p:sp>
      <p:sp>
        <p:nvSpPr>
          <p:cNvPr id="103453" name="Text Box 233"/>
          <p:cNvSpPr txBox="1">
            <a:spLocks noChangeArrowheads="1"/>
          </p:cNvSpPr>
          <p:nvPr/>
        </p:nvSpPr>
        <p:spPr bwMode="auto">
          <a:xfrm>
            <a:off x="3693693" y="2376238"/>
            <a:ext cx="3406775"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606425" eaLnBrk="0" hangingPunct="0">
              <a:tabLst>
                <a:tab pos="1520825" algn="l"/>
              </a:tabLst>
              <a:defRPr sz="1400">
                <a:solidFill>
                  <a:schemeClr val="tx1"/>
                </a:solidFill>
                <a:latin typeface="Arial" pitchFamily="34" charset="0"/>
              </a:defRPr>
            </a:lvl1pPr>
            <a:lvl2pPr marL="742950" indent="-285750" defTabSz="606425" eaLnBrk="0" hangingPunct="0">
              <a:tabLst>
                <a:tab pos="1520825" algn="l"/>
              </a:tabLst>
              <a:defRPr sz="1400">
                <a:solidFill>
                  <a:schemeClr val="tx1"/>
                </a:solidFill>
                <a:latin typeface="Arial" pitchFamily="34" charset="0"/>
              </a:defRPr>
            </a:lvl2pPr>
            <a:lvl3pPr marL="1143000" indent="-228600" defTabSz="606425" eaLnBrk="0" hangingPunct="0">
              <a:tabLst>
                <a:tab pos="1520825" algn="l"/>
              </a:tabLst>
              <a:defRPr sz="1400">
                <a:solidFill>
                  <a:schemeClr val="tx1"/>
                </a:solidFill>
                <a:latin typeface="Arial" pitchFamily="34" charset="0"/>
              </a:defRPr>
            </a:lvl3pPr>
            <a:lvl4pPr marL="1600200" indent="-228600" defTabSz="606425" eaLnBrk="0" hangingPunct="0">
              <a:tabLst>
                <a:tab pos="1520825" algn="l"/>
              </a:tabLst>
              <a:defRPr sz="1400">
                <a:solidFill>
                  <a:schemeClr val="tx1"/>
                </a:solidFill>
                <a:latin typeface="Arial" pitchFamily="34" charset="0"/>
              </a:defRPr>
            </a:lvl4pPr>
            <a:lvl5pPr marL="2057400" indent="-228600" defTabSz="606425" eaLnBrk="0" hangingPunct="0">
              <a:tabLst>
                <a:tab pos="1520825" algn="l"/>
              </a:tabLst>
              <a:defRPr sz="1400">
                <a:solidFill>
                  <a:schemeClr val="tx1"/>
                </a:solidFill>
                <a:latin typeface="Arial" pitchFamily="34" charset="0"/>
              </a:defRPr>
            </a:lvl5pPr>
            <a:lvl6pPr marL="2514600" indent="-228600" defTabSz="606425" eaLnBrk="0" fontAlgn="base" hangingPunct="0">
              <a:spcBef>
                <a:spcPct val="0"/>
              </a:spcBef>
              <a:spcAft>
                <a:spcPct val="0"/>
              </a:spcAft>
              <a:tabLst>
                <a:tab pos="1520825" algn="l"/>
              </a:tabLst>
              <a:defRPr sz="1400">
                <a:solidFill>
                  <a:schemeClr val="tx1"/>
                </a:solidFill>
                <a:latin typeface="Arial" pitchFamily="34" charset="0"/>
              </a:defRPr>
            </a:lvl6pPr>
            <a:lvl7pPr marL="2971800" indent="-228600" defTabSz="606425" eaLnBrk="0" fontAlgn="base" hangingPunct="0">
              <a:spcBef>
                <a:spcPct val="0"/>
              </a:spcBef>
              <a:spcAft>
                <a:spcPct val="0"/>
              </a:spcAft>
              <a:tabLst>
                <a:tab pos="1520825" algn="l"/>
              </a:tabLst>
              <a:defRPr sz="1400">
                <a:solidFill>
                  <a:schemeClr val="tx1"/>
                </a:solidFill>
                <a:latin typeface="Arial" pitchFamily="34" charset="0"/>
              </a:defRPr>
            </a:lvl7pPr>
            <a:lvl8pPr marL="3429000" indent="-228600" defTabSz="606425" eaLnBrk="0" fontAlgn="base" hangingPunct="0">
              <a:spcBef>
                <a:spcPct val="0"/>
              </a:spcBef>
              <a:spcAft>
                <a:spcPct val="0"/>
              </a:spcAft>
              <a:tabLst>
                <a:tab pos="1520825" algn="l"/>
              </a:tabLst>
              <a:defRPr sz="1400">
                <a:solidFill>
                  <a:schemeClr val="tx1"/>
                </a:solidFill>
                <a:latin typeface="Arial" pitchFamily="34" charset="0"/>
              </a:defRPr>
            </a:lvl8pPr>
            <a:lvl9pPr marL="3886200" indent="-228600" defTabSz="606425" eaLnBrk="0" fontAlgn="base" hangingPunct="0">
              <a:spcBef>
                <a:spcPct val="0"/>
              </a:spcBef>
              <a:spcAft>
                <a:spcPct val="0"/>
              </a:spcAft>
              <a:tabLst>
                <a:tab pos="1520825" algn="l"/>
              </a:tabLst>
              <a:defRPr sz="1400">
                <a:solidFill>
                  <a:schemeClr val="tx1"/>
                </a:solidFill>
                <a:latin typeface="Arial" pitchFamily="34" charset="0"/>
              </a:defRPr>
            </a:lvl9pPr>
          </a:lstStyle>
          <a:p>
            <a:pPr>
              <a:spcBef>
                <a:spcPts val="0"/>
              </a:spcBef>
            </a:pPr>
            <a:r>
              <a:rPr lang="cs-CZ" dirty="0" smtClean="0">
                <a:latin typeface="Arial Unicode MS" pitchFamily="34" charset="-128"/>
                <a:ea typeface="Arial Unicode MS" pitchFamily="34" charset="-128"/>
                <a:cs typeface="Arial Unicode MS" pitchFamily="34" charset="-128"/>
              </a:rPr>
              <a:t>Herceptin + docetaxel</a:t>
            </a:r>
          </a:p>
          <a:p>
            <a:pPr algn="r">
              <a:spcBef>
                <a:spcPts val="0"/>
              </a:spcBef>
            </a:pPr>
            <a:r>
              <a:rPr lang="cs-CZ" dirty="0" smtClean="0">
                <a:latin typeface="Arial Unicode MS" pitchFamily="34" charset="-128"/>
                <a:ea typeface="Arial Unicode MS" pitchFamily="34" charset="-128"/>
                <a:cs typeface="Arial Unicode MS" pitchFamily="34" charset="-128"/>
              </a:rPr>
              <a:t>medián 12,4 měsíce</a:t>
            </a:r>
            <a:endParaRPr lang="cs-CZ" dirty="0">
              <a:latin typeface="Arial Unicode MS" pitchFamily="34" charset="-128"/>
              <a:ea typeface="Arial Unicode MS" pitchFamily="34" charset="-128"/>
              <a:cs typeface="Arial Unicode MS" pitchFamily="34" charset="-128"/>
            </a:endParaRPr>
          </a:p>
        </p:txBody>
      </p:sp>
      <p:sp>
        <p:nvSpPr>
          <p:cNvPr id="103454" name="Line 238"/>
          <p:cNvSpPr>
            <a:spLocks noChangeShapeType="1"/>
          </p:cNvSpPr>
          <p:nvPr/>
        </p:nvSpPr>
        <p:spPr bwMode="auto">
          <a:xfrm>
            <a:off x="3146800" y="1981701"/>
            <a:ext cx="468312" cy="0"/>
          </a:xfrm>
          <a:prstGeom prst="line">
            <a:avLst/>
          </a:prstGeom>
          <a:noFill/>
          <a:ln w="28575">
            <a:solidFill>
              <a:srgbClr val="9966FF"/>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103455" name="Line 239"/>
          <p:cNvSpPr>
            <a:spLocks noChangeShapeType="1"/>
          </p:cNvSpPr>
          <p:nvPr/>
        </p:nvSpPr>
        <p:spPr bwMode="auto">
          <a:xfrm>
            <a:off x="3146800" y="2484188"/>
            <a:ext cx="468312" cy="0"/>
          </a:xfrm>
          <a:prstGeom prst="line">
            <a:avLst/>
          </a:prstGeom>
          <a:noFill/>
          <a:ln w="28575">
            <a:solidFill>
              <a:srgbClr val="FFC000"/>
            </a:solidFill>
            <a:round/>
            <a:headEnd/>
            <a:tailEnd/>
          </a:ln>
          <a:extLst>
            <a:ext uri="{909E8E84-426E-40DD-AFC4-6F175D3DCCD1}">
              <a14:hiddenFill xmlns:a14="http://schemas.microsoft.com/office/drawing/2010/main" xmlns="">
                <a:noFill/>
              </a14:hiddenFill>
            </a:ext>
          </a:extLst>
        </p:spPr>
        <p:txBody>
          <a:bodyPr/>
          <a:lstStyle/>
          <a:p>
            <a:endParaRPr lang="cs-CZ">
              <a:latin typeface="Arial Unicode MS" pitchFamily="34" charset="-128"/>
              <a:ea typeface="Arial Unicode MS" pitchFamily="34" charset="-128"/>
              <a:cs typeface="Arial Unicode MS" pitchFamily="34" charset="-128"/>
            </a:endParaRPr>
          </a:p>
        </p:txBody>
      </p:sp>
      <p:sp>
        <p:nvSpPr>
          <p:cNvPr id="4" name="Right Brace 3"/>
          <p:cNvSpPr/>
          <p:nvPr/>
        </p:nvSpPr>
        <p:spPr>
          <a:xfrm>
            <a:off x="7100808" y="1870576"/>
            <a:ext cx="257220" cy="894978"/>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0" hangingPunct="0">
              <a:defRPr/>
            </a:pPr>
            <a:endParaRPr lang="cs-CZ" sz="2000">
              <a:solidFill>
                <a:srgbClr val="FFFFFF"/>
              </a:solidFill>
              <a:latin typeface="Arial Unicode MS" pitchFamily="34" charset="-128"/>
              <a:ea typeface="Arial Unicode MS" pitchFamily="34" charset="-128"/>
              <a:cs typeface="Arial Unicode MS" pitchFamily="34" charset="-128"/>
            </a:endParaRPr>
          </a:p>
        </p:txBody>
      </p:sp>
      <p:sp>
        <p:nvSpPr>
          <p:cNvPr id="103457" name="Text Box 233"/>
          <p:cNvSpPr txBox="1">
            <a:spLocks noChangeArrowheads="1"/>
          </p:cNvSpPr>
          <p:nvPr/>
        </p:nvSpPr>
        <p:spPr bwMode="auto">
          <a:xfrm>
            <a:off x="4993855" y="2954079"/>
            <a:ext cx="388820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ct val="50000"/>
              </a:spcBef>
            </a:pPr>
            <a:r>
              <a:rPr lang="cs-CZ" sz="1800" dirty="0" smtClean="0">
                <a:solidFill>
                  <a:schemeClr val="accent3"/>
                </a:solidFill>
                <a:latin typeface="Arial Unicode MS" pitchFamily="34" charset="-128"/>
                <a:ea typeface="Arial Unicode MS" pitchFamily="34" charset="-128"/>
                <a:cs typeface="Arial Unicode MS" pitchFamily="34" charset="-128"/>
              </a:rPr>
              <a:t>Poměr rizik = 0,62</a:t>
            </a:r>
            <a:br>
              <a:rPr lang="cs-CZ" sz="1800" dirty="0" smtClean="0">
                <a:solidFill>
                  <a:schemeClr val="accent3"/>
                </a:solidFill>
                <a:latin typeface="Arial Unicode MS" pitchFamily="34" charset="-128"/>
                <a:ea typeface="Arial Unicode MS" pitchFamily="34" charset="-128"/>
                <a:cs typeface="Arial Unicode MS" pitchFamily="34" charset="-128"/>
              </a:rPr>
            </a:br>
            <a:r>
              <a:rPr lang="cs-CZ" sz="1800" dirty="0" smtClean="0">
                <a:solidFill>
                  <a:schemeClr val="accent3"/>
                </a:solidFill>
                <a:latin typeface="Arial Unicode MS" pitchFamily="34" charset="-128"/>
                <a:ea typeface="Arial Unicode MS" pitchFamily="34" charset="-128"/>
                <a:cs typeface="Arial Unicode MS" pitchFamily="34" charset="-128"/>
              </a:rPr>
              <a:t>95% interval spolehlivosti  0,51‒0,75</a:t>
            </a:r>
            <a:br>
              <a:rPr lang="cs-CZ" sz="1800" dirty="0" smtClean="0">
                <a:solidFill>
                  <a:schemeClr val="accent3"/>
                </a:solidFill>
                <a:latin typeface="Arial Unicode MS" pitchFamily="34" charset="-128"/>
                <a:ea typeface="Arial Unicode MS" pitchFamily="34" charset="-128"/>
                <a:cs typeface="Arial Unicode MS" pitchFamily="34" charset="-128"/>
              </a:rPr>
            </a:br>
            <a:r>
              <a:rPr lang="cs-CZ" sz="1800" dirty="0" smtClean="0">
                <a:solidFill>
                  <a:schemeClr val="accent3"/>
                </a:solidFill>
                <a:latin typeface="Arial Unicode MS" pitchFamily="34" charset="-128"/>
                <a:ea typeface="Arial Unicode MS" pitchFamily="34" charset="-128"/>
                <a:cs typeface="Arial Unicode MS" pitchFamily="34" charset="-128"/>
              </a:rPr>
              <a:t>p&lt;0,001</a:t>
            </a:r>
            <a:endParaRPr lang="cs-CZ" sz="1800" dirty="0">
              <a:solidFill>
                <a:schemeClr val="accent3"/>
              </a:solidFill>
              <a:latin typeface="Arial Unicode MS" pitchFamily="34" charset="-128"/>
              <a:ea typeface="Arial Unicode MS" pitchFamily="34" charset="-128"/>
              <a:cs typeface="Arial Unicode MS" pitchFamily="34" charset="-128"/>
            </a:endParaRPr>
          </a:p>
        </p:txBody>
      </p:sp>
      <p:sp>
        <p:nvSpPr>
          <p:cNvPr id="103458" name="Text Box 233"/>
          <p:cNvSpPr txBox="1">
            <a:spLocks noChangeArrowheads="1"/>
          </p:cNvSpPr>
          <p:nvPr/>
        </p:nvSpPr>
        <p:spPr bwMode="auto">
          <a:xfrm>
            <a:off x="7524331" y="2156053"/>
            <a:ext cx="135773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spcBef>
                <a:spcPct val="50000"/>
              </a:spcBef>
            </a:pPr>
            <a:r>
              <a:rPr lang="cs-CZ" dirty="0" smtClean="0">
                <a:solidFill>
                  <a:schemeClr val="accent3"/>
                </a:solidFill>
                <a:latin typeface="Arial Unicode MS" pitchFamily="34" charset="-128"/>
                <a:ea typeface="Arial Unicode MS" pitchFamily="34" charset="-128"/>
                <a:cs typeface="Arial Unicode MS" pitchFamily="34" charset="-128"/>
              </a:rPr>
              <a:t>∆ = 6,1 měsíce</a:t>
            </a:r>
            <a:endParaRPr lang="cs-CZ" dirty="0">
              <a:solidFill>
                <a:schemeClr val="accent3"/>
              </a:solidFill>
              <a:latin typeface="Arial Unicode MS" pitchFamily="34" charset="-128"/>
              <a:ea typeface="Arial Unicode MS" pitchFamily="34" charset="-128"/>
              <a:cs typeface="Arial Unicode MS" pitchFamily="34" charset="-128"/>
            </a:endParaRPr>
          </a:p>
        </p:txBody>
      </p:sp>
      <p:cxnSp>
        <p:nvCxnSpPr>
          <p:cNvPr id="103459" name="Straight Connector 2"/>
          <p:cNvCxnSpPr>
            <a:cxnSpLocks noChangeShapeType="1"/>
          </p:cNvCxnSpPr>
          <p:nvPr/>
        </p:nvCxnSpPr>
        <p:spPr bwMode="auto">
          <a:xfrm>
            <a:off x="1858543" y="3502025"/>
            <a:ext cx="649288" cy="203200"/>
          </a:xfrm>
          <a:prstGeom prst="line">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3460" name="TextBox 5"/>
          <p:cNvSpPr txBox="1">
            <a:spLocks noChangeArrowheads="1"/>
          </p:cNvSpPr>
          <p:nvPr/>
        </p:nvSpPr>
        <p:spPr bwMode="auto">
          <a:xfrm>
            <a:off x="2939232" y="4700588"/>
            <a:ext cx="54213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r>
              <a:rPr lang="cs-CZ" dirty="0" smtClean="0">
                <a:latin typeface="Arial Unicode MS" pitchFamily="34" charset="-128"/>
                <a:ea typeface="Arial Unicode MS" pitchFamily="34" charset="-128"/>
                <a:cs typeface="Arial Unicode MS" pitchFamily="34" charset="-128"/>
              </a:rPr>
              <a:t>12,4</a:t>
            </a:r>
            <a:endParaRPr lang="cs-CZ" dirty="0">
              <a:latin typeface="Arial Unicode MS" pitchFamily="34" charset="-128"/>
              <a:ea typeface="Arial Unicode MS" pitchFamily="34" charset="-128"/>
              <a:cs typeface="Arial Unicode MS" pitchFamily="34" charset="-128"/>
            </a:endParaRPr>
          </a:p>
        </p:txBody>
      </p:sp>
      <p:sp>
        <p:nvSpPr>
          <p:cNvPr id="103461" name="TextBox 312"/>
          <p:cNvSpPr txBox="1">
            <a:spLocks noChangeArrowheads="1"/>
          </p:cNvSpPr>
          <p:nvPr/>
        </p:nvSpPr>
        <p:spPr bwMode="auto">
          <a:xfrm>
            <a:off x="4404893" y="4700588"/>
            <a:ext cx="541338" cy="307975"/>
          </a:xfrm>
          <a:prstGeom prst="rect">
            <a:avLst/>
          </a:prstGeom>
          <a:noFill/>
          <a:ln>
            <a:noFill/>
          </a:ln>
          <a:extLst/>
        </p:spPr>
        <p:txBody>
          <a:bodyPr wrap="none">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r>
              <a:rPr lang="cs-CZ" smtClean="0">
                <a:solidFill>
                  <a:srgbClr val="9966FF"/>
                </a:solidFill>
                <a:latin typeface="Arial Unicode MS" pitchFamily="34" charset="-128"/>
                <a:ea typeface="Arial Unicode MS" pitchFamily="34" charset="-128"/>
                <a:cs typeface="Arial Unicode MS" pitchFamily="34" charset="-128"/>
              </a:rPr>
              <a:t>18,5</a:t>
            </a:r>
            <a:endParaRPr lang="cs-CZ">
              <a:solidFill>
                <a:srgbClr val="9966FF"/>
              </a:solidFill>
              <a:latin typeface="Arial Unicode MS" pitchFamily="34" charset="-128"/>
              <a:ea typeface="Arial Unicode MS" pitchFamily="34" charset="-128"/>
              <a:cs typeface="Arial Unicode MS" pitchFamily="34" charset="-128"/>
            </a:endParaRPr>
          </a:p>
        </p:txBody>
      </p:sp>
      <p:sp>
        <p:nvSpPr>
          <p:cNvPr id="103463" name="Text Box 242"/>
          <p:cNvSpPr txBox="1">
            <a:spLocks noChangeArrowheads="1"/>
          </p:cNvSpPr>
          <p:nvPr/>
        </p:nvSpPr>
        <p:spPr bwMode="auto">
          <a:xfrm rot="-5400000">
            <a:off x="-266326" y="3338354"/>
            <a:ext cx="2879725"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ctr">
              <a:spcBef>
                <a:spcPts val="0"/>
              </a:spcBef>
            </a:pPr>
            <a:r>
              <a:rPr lang="cs-CZ" sz="1600" smtClean="0">
                <a:solidFill>
                  <a:srgbClr val="FFFFFF"/>
                </a:solidFill>
                <a:latin typeface="Arial Unicode MS" pitchFamily="34" charset="-128"/>
                <a:ea typeface="Arial Unicode MS" pitchFamily="34" charset="-128"/>
                <a:cs typeface="Arial Unicode MS" pitchFamily="34" charset="-128"/>
              </a:rPr>
              <a:t> Přežití bez progrese (%)</a:t>
            </a:r>
          </a:p>
          <a:p>
            <a:pPr algn="ctr">
              <a:spcBef>
                <a:spcPts val="0"/>
              </a:spcBef>
            </a:pPr>
            <a:r>
              <a:rPr lang="cs-CZ" sz="1600" smtClean="0">
                <a:solidFill>
                  <a:srgbClr val="FFFFFF"/>
                </a:solidFill>
                <a:latin typeface="Arial Unicode MS" pitchFamily="34" charset="-128"/>
                <a:ea typeface="Arial Unicode MS" pitchFamily="34" charset="-128"/>
                <a:cs typeface="Arial Unicode MS" pitchFamily="34" charset="-128"/>
              </a:rPr>
              <a:t>Nezávislé hodnocení</a:t>
            </a:r>
            <a:endParaRPr lang="cs-CZ" sz="1600">
              <a:solidFill>
                <a:srgbClr val="FFFFFF"/>
              </a:solidFill>
              <a:latin typeface="Arial Unicode MS" pitchFamily="34" charset="-128"/>
              <a:ea typeface="Arial Unicode MS" pitchFamily="34" charset="-128"/>
              <a:cs typeface="Arial Unicode MS" pitchFamily="34" charset="-128"/>
            </a:endParaRPr>
          </a:p>
        </p:txBody>
      </p:sp>
      <p:sp>
        <p:nvSpPr>
          <p:cNvPr id="110" name="Rectangle 3"/>
          <p:cNvSpPr>
            <a:spLocks noChangeArrowheads="1"/>
          </p:cNvSpPr>
          <p:nvPr/>
        </p:nvSpPr>
        <p:spPr bwMode="invGray">
          <a:xfrm>
            <a:off x="5949529" y="6615212"/>
            <a:ext cx="2834109"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000000"/>
                </a:solidFill>
                <a:miter lim="800000"/>
                <a:headEnd/>
                <a:tailEnd/>
              </a14:hiddenLine>
            </a:ext>
          </a:extLst>
        </p:spPr>
        <p:txBody>
          <a:bodyPr wrap="none" lIns="0" tIns="0" rIns="0" bIns="0" anchor="b">
            <a:spAutoFit/>
          </a:bodyPr>
          <a:lstStyle/>
          <a:p>
            <a:pPr algn="r" eaLnBrk="0" hangingPunct="0">
              <a:defRPr/>
            </a:pPr>
            <a:r>
              <a:rPr lang="cs-CZ" sz="1000" smtClean="0">
                <a:latin typeface="Arial Unicode MS" pitchFamily="34" charset="-128"/>
                <a:ea typeface="Arial Unicode MS" pitchFamily="34" charset="-128"/>
                <a:cs typeface="Arial Unicode MS" pitchFamily="34" charset="-128"/>
              </a:rPr>
              <a:t>Baselga </a:t>
            </a:r>
            <a:r>
              <a:rPr lang="cs-CZ" sz="1000" i="1" smtClean="0">
                <a:latin typeface="Arial Unicode MS" pitchFamily="34" charset="-128"/>
                <a:ea typeface="Arial Unicode MS" pitchFamily="34" charset="-128"/>
                <a:cs typeface="Arial Unicode MS" pitchFamily="34" charset="-128"/>
              </a:rPr>
              <a:t>et al. N Engl J Med </a:t>
            </a:r>
            <a:r>
              <a:rPr lang="cs-CZ" sz="1000" smtClean="0">
                <a:latin typeface="Arial Unicode MS" pitchFamily="34" charset="-128"/>
                <a:ea typeface="Arial Unicode MS" pitchFamily="34" charset="-128"/>
                <a:cs typeface="Arial Unicode MS" pitchFamily="34" charset="-128"/>
              </a:rPr>
              <a:t>2011;366(2):109-119</a:t>
            </a:r>
            <a:endParaRPr lang="cs-CZ" sz="1000">
              <a:latin typeface="Arial Unicode MS" pitchFamily="34" charset="-128"/>
              <a:ea typeface="Arial Unicode MS" pitchFamily="34" charset="-128"/>
              <a:cs typeface="Arial Unicode MS" pitchFamily="34" charset="-128"/>
            </a:endParaRPr>
          </a:p>
        </p:txBody>
      </p:sp>
    </p:spTree>
    <p:custDataLst>
      <p:tags r:id="rId1"/>
    </p:custDataLst>
    <p:extLst>
      <p:ext uri="{BB962C8B-B14F-4D97-AF65-F5344CB8AC3E}">
        <p14:creationId xmlns:p14="http://schemas.microsoft.com/office/powerpoint/2010/main" xmlns="" val="3118702016"/>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9" name="Straight Connector 388"/>
          <p:cNvCxnSpPr/>
          <p:nvPr/>
        </p:nvCxnSpPr>
        <p:spPr>
          <a:xfrm>
            <a:off x="5440305" y="3230682"/>
            <a:ext cx="1305661" cy="0"/>
          </a:xfrm>
          <a:prstGeom prst="line">
            <a:avLst/>
          </a:prstGeom>
          <a:ln w="381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386" name="Straight Connector 385"/>
          <p:cNvCxnSpPr/>
          <p:nvPr/>
        </p:nvCxnSpPr>
        <p:spPr>
          <a:xfrm>
            <a:off x="5311297" y="3223745"/>
            <a:ext cx="0" cy="1519049"/>
          </a:xfrm>
          <a:prstGeom prst="line">
            <a:avLst/>
          </a:prstGeom>
          <a:ln w="38100">
            <a:solidFill>
              <a:srgbClr val="99CCFF"/>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744977" y="3226826"/>
            <a:ext cx="3580026" cy="1777"/>
          </a:xfrm>
          <a:prstGeom prst="line">
            <a:avLst/>
          </a:prstGeom>
          <a:ln w="38100">
            <a:solidFill>
              <a:srgbClr val="99CCFF"/>
            </a:solidFill>
            <a:prstDash val="dash"/>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flipH="1">
            <a:off x="7820551"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flipH="1">
            <a:off x="7661007"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flipH="1">
            <a:off x="7620526"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flipH="1">
            <a:off x="7549089"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flipH="1">
            <a:off x="7456220"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flipH="1">
            <a:off x="7420501"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flipH="1">
            <a:off x="7382401"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flipH="1">
            <a:off x="7332395"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flipH="1">
            <a:off x="7206189" y="32524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flipH="1">
            <a:off x="7177613" y="324050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flipH="1">
            <a:off x="7151420" y="323336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flipH="1">
            <a:off x="7108557" y="320717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flipH="1">
            <a:off x="7025214" y="319050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flipH="1">
            <a:off x="7001402" y="319050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flipH="1">
            <a:off x="6956157" y="318573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flipH="1">
            <a:off x="6920438" y="317859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6" name="Straight Connector 255"/>
          <p:cNvCxnSpPr/>
          <p:nvPr/>
        </p:nvCxnSpPr>
        <p:spPr>
          <a:xfrm flipH="1">
            <a:off x="6891863" y="317859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flipH="1">
            <a:off x="6849000" y="317859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flipH="1">
            <a:off x="6820425" y="317859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flipH="1">
            <a:off x="6791850" y="317859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flipH="1">
            <a:off x="6772800" y="316906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flipH="1">
            <a:off x="6734700" y="316906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flipH="1">
            <a:off x="6718031" y="315954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p:nvPr/>
        </p:nvCxnSpPr>
        <p:spPr>
          <a:xfrm flipH="1">
            <a:off x="6679931" y="316430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flipH="1">
            <a:off x="6663263" y="315240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flipH="1">
            <a:off x="6591825" y="31285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flipH="1">
            <a:off x="6565631" y="310953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flipH="1">
            <a:off x="6546581" y="310239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flipH="1">
            <a:off x="6513244" y="308572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a:xfrm flipH="1">
            <a:off x="6487049" y="308572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flipH="1">
            <a:off x="6463238" y="308334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flipH="1">
            <a:off x="6420376" y="308334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flipH="1">
            <a:off x="6391801" y="307858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3" name="Straight Connector 272"/>
          <p:cNvCxnSpPr/>
          <p:nvPr/>
        </p:nvCxnSpPr>
        <p:spPr>
          <a:xfrm flipH="1">
            <a:off x="6377514" y="307381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flipH="1">
            <a:off x="6358464" y="306905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flipH="1">
            <a:off x="6341795" y="306905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flipH="1">
            <a:off x="6322745" y="306905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flipH="1">
            <a:off x="6303695" y="306905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flipH="1">
            <a:off x="6258451" y="306667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p:nvPr/>
        </p:nvCxnSpPr>
        <p:spPr>
          <a:xfrm flipH="1">
            <a:off x="6222732" y="306191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p:nvPr/>
        </p:nvCxnSpPr>
        <p:spPr>
          <a:xfrm flipH="1">
            <a:off x="6191776" y="306429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flipH="1">
            <a:off x="6158439" y="307143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flipH="1">
            <a:off x="6141770" y="306191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flipH="1">
            <a:off x="6132245" y="305714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flipH="1">
            <a:off x="6108433" y="304048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p:nvPr/>
        </p:nvCxnSpPr>
        <p:spPr>
          <a:xfrm flipH="1">
            <a:off x="6070333" y="301428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6" name="Straight Connector 285"/>
          <p:cNvCxnSpPr/>
          <p:nvPr/>
        </p:nvCxnSpPr>
        <p:spPr>
          <a:xfrm flipH="1">
            <a:off x="6044139" y="299761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p:nvPr/>
        </p:nvCxnSpPr>
        <p:spPr>
          <a:xfrm flipH="1">
            <a:off x="6020326" y="296904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flipH="1">
            <a:off x="5996514" y="295237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flipH="1">
            <a:off x="5958414" y="294523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flipH="1">
            <a:off x="5939364" y="294284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flipH="1">
            <a:off x="5927458" y="294523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flipH="1">
            <a:off x="5910789" y="294523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3" name="Straight Connector 292"/>
          <p:cNvCxnSpPr/>
          <p:nvPr/>
        </p:nvCxnSpPr>
        <p:spPr>
          <a:xfrm flipH="1">
            <a:off x="5894121" y="294761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flipH="1">
            <a:off x="5844115" y="294999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flipH="1">
            <a:off x="5822683" y="293570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p:nvPr/>
        </p:nvCxnSpPr>
        <p:spPr>
          <a:xfrm flipH="1">
            <a:off x="5801253" y="292618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a:xfrm flipH="1">
            <a:off x="5786966" y="291903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flipH="1">
            <a:off x="5770297" y="29095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flipH="1">
            <a:off x="5744103" y="290474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0" name="Straight Connector 299"/>
          <p:cNvCxnSpPr/>
          <p:nvPr/>
        </p:nvCxnSpPr>
        <p:spPr>
          <a:xfrm flipH="1">
            <a:off x="5710766" y="289046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1" name="Straight Connector 300"/>
          <p:cNvCxnSpPr/>
          <p:nvPr/>
        </p:nvCxnSpPr>
        <p:spPr>
          <a:xfrm flipH="1">
            <a:off x="5677428" y="288331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flipH="1">
            <a:off x="5653616" y="288093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p:nvCxnSpPr>
        <p:spPr>
          <a:xfrm flipH="1">
            <a:off x="5641709" y="287379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flipH="1">
            <a:off x="5610753" y="286902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p:nvPr/>
        </p:nvCxnSpPr>
        <p:spPr>
          <a:xfrm flipH="1">
            <a:off x="5591703" y="285950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flipH="1">
            <a:off x="5575034" y="285474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flipH="1">
            <a:off x="5539315" y="284997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p:nvPr/>
        </p:nvCxnSpPr>
        <p:spPr>
          <a:xfrm flipH="1">
            <a:off x="5527409" y="284759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a:xfrm flipH="1">
            <a:off x="5496453" y="283807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a:xfrm flipH="1">
            <a:off x="5463115" y="283092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flipH="1">
            <a:off x="5439303" y="282616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p:nvPr/>
        </p:nvCxnSpPr>
        <p:spPr>
          <a:xfrm flipH="1">
            <a:off x="5415490" y="282140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p:nvPr/>
        </p:nvCxnSpPr>
        <p:spPr>
          <a:xfrm flipH="1">
            <a:off x="5382154" y="281426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p:nvPr/>
        </p:nvCxnSpPr>
        <p:spPr>
          <a:xfrm flipH="1">
            <a:off x="5224991" y="274996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5" name="Straight Connector 314"/>
          <p:cNvCxnSpPr/>
          <p:nvPr/>
        </p:nvCxnSpPr>
        <p:spPr>
          <a:xfrm flipH="1">
            <a:off x="5077354" y="270948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6" name="Straight Connector 315"/>
          <p:cNvCxnSpPr/>
          <p:nvPr/>
        </p:nvCxnSpPr>
        <p:spPr>
          <a:xfrm flipH="1">
            <a:off x="5184510" y="274044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7" name="Straight Connector 316"/>
          <p:cNvCxnSpPr/>
          <p:nvPr/>
        </p:nvCxnSpPr>
        <p:spPr>
          <a:xfrm flipH="1">
            <a:off x="4994010" y="269281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8" name="Straight Connector 317"/>
          <p:cNvCxnSpPr/>
          <p:nvPr/>
        </p:nvCxnSpPr>
        <p:spPr>
          <a:xfrm flipH="1">
            <a:off x="4915429" y="264995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9" name="Straight Connector 318"/>
          <p:cNvCxnSpPr/>
          <p:nvPr/>
        </p:nvCxnSpPr>
        <p:spPr>
          <a:xfrm flipH="1">
            <a:off x="4889235" y="264757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0" name="Straight Connector 319"/>
          <p:cNvCxnSpPr/>
          <p:nvPr/>
        </p:nvCxnSpPr>
        <p:spPr>
          <a:xfrm flipH="1">
            <a:off x="4860660" y="263804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1" name="Straight Connector 320"/>
          <p:cNvCxnSpPr/>
          <p:nvPr/>
        </p:nvCxnSpPr>
        <p:spPr>
          <a:xfrm flipH="1">
            <a:off x="4601103" y="254308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p:nvPr/>
        </p:nvCxnSpPr>
        <p:spPr>
          <a:xfrm flipH="1">
            <a:off x="4548716" y="253355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3" name="Straight Connector 322"/>
          <p:cNvCxnSpPr/>
          <p:nvPr/>
        </p:nvCxnSpPr>
        <p:spPr>
          <a:xfrm flipH="1">
            <a:off x="4396316" y="249784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4" name="Straight Connector 323"/>
          <p:cNvCxnSpPr/>
          <p:nvPr/>
        </p:nvCxnSpPr>
        <p:spPr>
          <a:xfrm flipH="1">
            <a:off x="4336785" y="247879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flipH="1">
            <a:off x="4179622" y="245259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p:nvPr/>
        </p:nvCxnSpPr>
        <p:spPr>
          <a:xfrm flipH="1">
            <a:off x="3908160" y="230229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7" name="Straight Connector 326"/>
          <p:cNvCxnSpPr/>
          <p:nvPr/>
        </p:nvCxnSpPr>
        <p:spPr>
          <a:xfrm flipH="1">
            <a:off x="3824816" y="227133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8" name="Straight Connector 327"/>
          <p:cNvCxnSpPr/>
          <p:nvPr/>
        </p:nvCxnSpPr>
        <p:spPr>
          <a:xfrm flipH="1">
            <a:off x="3767666" y="226181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9" name="Straight Connector 328"/>
          <p:cNvCxnSpPr/>
          <p:nvPr/>
        </p:nvCxnSpPr>
        <p:spPr>
          <a:xfrm flipH="1">
            <a:off x="3727184" y="224514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p:nvPr/>
        </p:nvCxnSpPr>
        <p:spPr>
          <a:xfrm flipH="1">
            <a:off x="3643841" y="221180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1" name="Straight Connector 330"/>
          <p:cNvCxnSpPr/>
          <p:nvPr/>
        </p:nvCxnSpPr>
        <p:spPr>
          <a:xfrm flipH="1">
            <a:off x="3493822" y="216656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a:xfrm flipH="1">
            <a:off x="3231884" y="206654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3" name="Straight Connector 332"/>
          <p:cNvCxnSpPr/>
          <p:nvPr/>
        </p:nvCxnSpPr>
        <p:spPr>
          <a:xfrm flipH="1">
            <a:off x="3186640" y="204511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a:xfrm flipH="1">
            <a:off x="3136634" y="202844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5" name="Straight Connector 334"/>
          <p:cNvCxnSpPr/>
          <p:nvPr/>
        </p:nvCxnSpPr>
        <p:spPr>
          <a:xfrm flipH="1">
            <a:off x="3062814" y="199272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a:xfrm flipH="1">
            <a:off x="3031858" y="196891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7" name="Straight Connector 336"/>
          <p:cNvCxnSpPr/>
          <p:nvPr/>
        </p:nvCxnSpPr>
        <p:spPr>
          <a:xfrm flipH="1">
            <a:off x="3017570" y="195462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flipH="1">
            <a:off x="3008045" y="194986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9" name="Straight Connector 338"/>
          <p:cNvCxnSpPr/>
          <p:nvPr/>
        </p:nvCxnSpPr>
        <p:spPr>
          <a:xfrm flipH="1">
            <a:off x="2977089" y="192843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0" name="Straight Connector 339"/>
          <p:cNvCxnSpPr/>
          <p:nvPr/>
        </p:nvCxnSpPr>
        <p:spPr>
          <a:xfrm flipH="1">
            <a:off x="2527033" y="180460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1" name="Straight Connector 340"/>
          <p:cNvCxnSpPr/>
          <p:nvPr/>
        </p:nvCxnSpPr>
        <p:spPr>
          <a:xfrm flipH="1">
            <a:off x="2431783" y="178556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2" name="Straight Connector 341"/>
          <p:cNvCxnSpPr/>
          <p:nvPr/>
        </p:nvCxnSpPr>
        <p:spPr>
          <a:xfrm flipH="1">
            <a:off x="2391302" y="178317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3" name="Straight Connector 342"/>
          <p:cNvCxnSpPr/>
          <p:nvPr/>
        </p:nvCxnSpPr>
        <p:spPr>
          <a:xfrm flipH="1">
            <a:off x="2334152" y="176889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4" name="Straight Connector 343"/>
          <p:cNvCxnSpPr/>
          <p:nvPr/>
        </p:nvCxnSpPr>
        <p:spPr>
          <a:xfrm flipH="1">
            <a:off x="2305577" y="176174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5" name="Straight Connector 344"/>
          <p:cNvCxnSpPr/>
          <p:nvPr/>
        </p:nvCxnSpPr>
        <p:spPr>
          <a:xfrm flipH="1">
            <a:off x="2262714" y="175698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6" name="Straight Connector 345"/>
          <p:cNvCxnSpPr/>
          <p:nvPr/>
        </p:nvCxnSpPr>
        <p:spPr>
          <a:xfrm flipH="1">
            <a:off x="2229377" y="175222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7" name="Straight Connector 346"/>
          <p:cNvCxnSpPr/>
          <p:nvPr/>
        </p:nvCxnSpPr>
        <p:spPr>
          <a:xfrm flipH="1">
            <a:off x="2193658" y="174984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8" name="Straight Connector 347"/>
          <p:cNvCxnSpPr/>
          <p:nvPr/>
        </p:nvCxnSpPr>
        <p:spPr>
          <a:xfrm flipH="1">
            <a:off x="2162702" y="174984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9" name="Straight Connector 348"/>
          <p:cNvCxnSpPr/>
          <p:nvPr/>
        </p:nvCxnSpPr>
        <p:spPr>
          <a:xfrm flipH="1">
            <a:off x="2126983" y="174269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50" name="Straight Connector 349"/>
          <p:cNvCxnSpPr/>
          <p:nvPr/>
        </p:nvCxnSpPr>
        <p:spPr>
          <a:xfrm flipH="1">
            <a:off x="2003158" y="172840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51" name="Straight Connector 350"/>
          <p:cNvCxnSpPr/>
          <p:nvPr/>
        </p:nvCxnSpPr>
        <p:spPr>
          <a:xfrm flipH="1">
            <a:off x="1960296" y="171888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52" name="Straight Connector 351"/>
          <p:cNvCxnSpPr/>
          <p:nvPr/>
        </p:nvCxnSpPr>
        <p:spPr>
          <a:xfrm flipH="1">
            <a:off x="1919814" y="171174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53" name="Straight Connector 352"/>
          <p:cNvCxnSpPr/>
          <p:nvPr/>
        </p:nvCxnSpPr>
        <p:spPr>
          <a:xfrm flipH="1">
            <a:off x="1872189" y="170221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54" name="Straight Connector 353"/>
          <p:cNvCxnSpPr/>
          <p:nvPr/>
        </p:nvCxnSpPr>
        <p:spPr>
          <a:xfrm flipH="1">
            <a:off x="1838852" y="169745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7780071" y="376676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7613383" y="376676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7513370" y="376676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7456220" y="376676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7408595" y="376676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a:off x="7251433" y="373342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7206190" y="365960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H="1">
            <a:off x="7168090" y="365484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7146660" y="365008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H="1">
            <a:off x="7118083" y="364770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H="1">
            <a:off x="7084745" y="360483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H="1">
            <a:off x="7051408" y="360007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H="1">
            <a:off x="7027595" y="358578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6994257"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flipH="1">
            <a:off x="6960920"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6922820"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H="1">
            <a:off x="6889482"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6870432"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H="1">
            <a:off x="6846620"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6832332"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H="1">
            <a:off x="6818045"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H="1">
            <a:off x="6770420"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H="1">
            <a:off x="6713270" y="35857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H="1">
            <a:off x="6694220" y="358102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H="1">
            <a:off x="6656120" y="356673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flipH="1">
            <a:off x="6622782" y="355244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H="1">
            <a:off x="6594207" y="355244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flipH="1">
            <a:off x="6575157" y="355244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H="1">
            <a:off x="6522770" y="355244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H="1">
            <a:off x="6460857" y="35191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a:off x="6437045" y="35191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H="1">
            <a:off x="6422758" y="351911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a:off x="6508483" y="355244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H="1">
            <a:off x="6379896" y="349530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flipH="1">
            <a:off x="6341796" y="346672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H="1">
            <a:off x="6313221" y="345720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flipH="1">
            <a:off x="6237020" y="342624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flipH="1">
            <a:off x="6208446" y="34095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H="1">
            <a:off x="6175108" y="34095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flipH="1">
            <a:off x="6141771" y="340957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a:off x="6089382" y="339529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H="1">
            <a:off x="6060808" y="338100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H="1">
            <a:off x="6027471" y="335718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flipH="1">
            <a:off x="6008421" y="334766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H="1">
            <a:off x="5986990" y="334766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flipH="1">
            <a:off x="5965558" y="333337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H="1">
            <a:off x="5917933" y="330480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H="1">
            <a:off x="5879833" y="330003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H="1">
            <a:off x="5827446" y="329527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H="1">
            <a:off x="5808396" y="328575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flipH="1">
            <a:off x="5803634" y="328575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H="1">
            <a:off x="5784584" y="327622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5741722" y="326193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flipH="1">
            <a:off x="5715529" y="32571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flipH="1">
            <a:off x="5691716" y="324765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flipH="1">
            <a:off x="5658378" y="323812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flipH="1">
            <a:off x="5632184" y="323336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flipH="1">
            <a:off x="5584558" y="322860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flipH="1">
            <a:off x="5570271" y="32190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flipH="1">
            <a:off x="5539316" y="320955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a:xfrm flipH="1">
            <a:off x="5503596" y="320478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flipH="1">
            <a:off x="5453591" y="319526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flipH="1">
            <a:off x="5408346" y="318573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a:xfrm flipH="1">
            <a:off x="5384534" y="318097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flipH="1">
            <a:off x="5325003" y="316668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flipH="1">
            <a:off x="5294048" y="316192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flipH="1">
            <a:off x="5267853" y="3157166"/>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flipH="1">
            <a:off x="5234517" y="31428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flipH="1">
            <a:off x="5208321" y="312382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flipH="1">
            <a:off x="5108309" y="309525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flipH="1">
            <a:off x="5074971" y="309049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flipH="1">
            <a:off x="4989246" y="306191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flipH="1">
            <a:off x="4913046" y="30285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flipH="1">
            <a:off x="4760646" y="296456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flipH="1">
            <a:off x="4308208" y="277406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flipH="1">
            <a:off x="3970070" y="262643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flipH="1">
            <a:off x="3789095" y="256928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flipH="1">
            <a:off x="3760520" y="254546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flipH="1">
            <a:off x="3650982" y="249784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flipH="1">
            <a:off x="3627170" y="246450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flipH="1">
            <a:off x="3460482" y="233801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flipH="1">
            <a:off x="3431907" y="23046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flipH="1">
            <a:off x="3374757" y="227134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flipH="1">
            <a:off x="3327132" y="22665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flipH="1">
            <a:off x="3208070" y="218085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flipH="1">
            <a:off x="2979470" y="210465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flipH="1">
            <a:off x="2846120" y="2028453"/>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flipH="1">
            <a:off x="2817545" y="202369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flipH="1">
            <a:off x="2650857" y="195225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flipH="1">
            <a:off x="2565132" y="190462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flipH="1">
            <a:off x="2541319" y="187129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flipH="1">
            <a:off x="2522269" y="18474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flipH="1">
            <a:off x="2417494" y="183319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flipH="1">
            <a:off x="2226994" y="178556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flipH="1">
            <a:off x="2098407" y="176651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flipH="1">
            <a:off x="1946007" y="174746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flipH="1">
            <a:off x="1865044" y="174270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flipH="1">
            <a:off x="1755507" y="1668598"/>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flipH="1">
            <a:off x="7384782" y="3769144"/>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flipH="1">
            <a:off x="7189521" y="3654845"/>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flipH="1">
            <a:off x="6734701" y="3588170"/>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flipH="1">
            <a:off x="6408470" y="3511969"/>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flipH="1">
            <a:off x="5477402" y="320240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flipH="1">
            <a:off x="5555983" y="3219077"/>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flipH="1">
            <a:off x="5772678" y="3269082"/>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flipH="1">
            <a:off x="6115576" y="3395291"/>
            <a:ext cx="43444" cy="36000"/>
          </a:xfrm>
          <a:prstGeom prst="line">
            <a:avLst/>
          </a:prstGeom>
          <a:ln w="12700" cap="sq">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19" name="Freeform 118"/>
          <p:cNvSpPr/>
          <p:nvPr/>
        </p:nvSpPr>
        <p:spPr>
          <a:xfrm>
            <a:off x="1747429" y="1709175"/>
            <a:ext cx="6081005" cy="2102685"/>
          </a:xfrm>
          <a:custGeom>
            <a:avLst/>
            <a:gdLst>
              <a:gd name="connsiteX0" fmla="*/ 0 w 6997148"/>
              <a:gd name="connsiteY0" fmla="*/ 0 h 2560320"/>
              <a:gd name="connsiteX1" fmla="*/ 39757 w 6997148"/>
              <a:gd name="connsiteY1" fmla="*/ 15902 h 2560320"/>
              <a:gd name="connsiteX2" fmla="*/ 47708 w 6997148"/>
              <a:gd name="connsiteY2" fmla="*/ 39756 h 2560320"/>
              <a:gd name="connsiteX3" fmla="*/ 95416 w 6997148"/>
              <a:gd name="connsiteY3" fmla="*/ 71561 h 2560320"/>
              <a:gd name="connsiteX4" fmla="*/ 119270 w 6997148"/>
              <a:gd name="connsiteY4" fmla="*/ 87464 h 2560320"/>
              <a:gd name="connsiteX5" fmla="*/ 238539 w 6997148"/>
              <a:gd name="connsiteY5" fmla="*/ 95415 h 2560320"/>
              <a:gd name="connsiteX6" fmla="*/ 326004 w 6997148"/>
              <a:gd name="connsiteY6" fmla="*/ 111318 h 2560320"/>
              <a:gd name="connsiteX7" fmla="*/ 373711 w 6997148"/>
              <a:gd name="connsiteY7" fmla="*/ 127220 h 2560320"/>
              <a:gd name="connsiteX8" fmla="*/ 461176 w 6997148"/>
              <a:gd name="connsiteY8" fmla="*/ 135172 h 2560320"/>
              <a:gd name="connsiteX9" fmla="*/ 516835 w 6997148"/>
              <a:gd name="connsiteY9" fmla="*/ 143123 h 2560320"/>
              <a:gd name="connsiteX10" fmla="*/ 580445 w 6997148"/>
              <a:gd name="connsiteY10" fmla="*/ 151074 h 2560320"/>
              <a:gd name="connsiteX11" fmla="*/ 731520 w 6997148"/>
              <a:gd name="connsiteY11" fmla="*/ 174928 h 2560320"/>
              <a:gd name="connsiteX12" fmla="*/ 747423 w 6997148"/>
              <a:gd name="connsiteY12" fmla="*/ 198782 h 2560320"/>
              <a:gd name="connsiteX13" fmla="*/ 850790 w 6997148"/>
              <a:gd name="connsiteY13" fmla="*/ 222636 h 2560320"/>
              <a:gd name="connsiteX14" fmla="*/ 890546 w 6997148"/>
              <a:gd name="connsiteY14" fmla="*/ 262393 h 2560320"/>
              <a:gd name="connsiteX15" fmla="*/ 938254 w 6997148"/>
              <a:gd name="connsiteY15" fmla="*/ 286247 h 2560320"/>
              <a:gd name="connsiteX16" fmla="*/ 970059 w 6997148"/>
              <a:gd name="connsiteY16" fmla="*/ 326003 h 2560320"/>
              <a:gd name="connsiteX17" fmla="*/ 985962 w 6997148"/>
              <a:gd name="connsiteY17" fmla="*/ 349857 h 2560320"/>
              <a:gd name="connsiteX18" fmla="*/ 1049572 w 6997148"/>
              <a:gd name="connsiteY18" fmla="*/ 357808 h 2560320"/>
              <a:gd name="connsiteX19" fmla="*/ 1105231 w 6997148"/>
              <a:gd name="connsiteY19" fmla="*/ 381662 h 2560320"/>
              <a:gd name="connsiteX20" fmla="*/ 1160891 w 6997148"/>
              <a:gd name="connsiteY20" fmla="*/ 397565 h 2560320"/>
              <a:gd name="connsiteX21" fmla="*/ 1184745 w 6997148"/>
              <a:gd name="connsiteY21" fmla="*/ 413467 h 2560320"/>
              <a:gd name="connsiteX22" fmla="*/ 1232452 w 6997148"/>
              <a:gd name="connsiteY22" fmla="*/ 429370 h 2560320"/>
              <a:gd name="connsiteX23" fmla="*/ 1264258 w 6997148"/>
              <a:gd name="connsiteY23" fmla="*/ 445273 h 2560320"/>
              <a:gd name="connsiteX24" fmla="*/ 1311965 w 6997148"/>
              <a:gd name="connsiteY24" fmla="*/ 461175 h 2560320"/>
              <a:gd name="connsiteX25" fmla="*/ 1367625 w 6997148"/>
              <a:gd name="connsiteY25" fmla="*/ 492980 h 2560320"/>
              <a:gd name="connsiteX26" fmla="*/ 1439186 w 6997148"/>
              <a:gd name="connsiteY26" fmla="*/ 556591 h 2560320"/>
              <a:gd name="connsiteX27" fmla="*/ 1486894 w 6997148"/>
              <a:gd name="connsiteY27" fmla="*/ 572493 h 2560320"/>
              <a:gd name="connsiteX28" fmla="*/ 1534602 w 6997148"/>
              <a:gd name="connsiteY28" fmla="*/ 588396 h 2560320"/>
              <a:gd name="connsiteX29" fmla="*/ 1558456 w 6997148"/>
              <a:gd name="connsiteY29" fmla="*/ 596347 h 2560320"/>
              <a:gd name="connsiteX30" fmla="*/ 1653871 w 6997148"/>
              <a:gd name="connsiteY30" fmla="*/ 612250 h 2560320"/>
              <a:gd name="connsiteX31" fmla="*/ 1677725 w 6997148"/>
              <a:gd name="connsiteY31" fmla="*/ 620201 h 2560320"/>
              <a:gd name="connsiteX32" fmla="*/ 1701579 w 6997148"/>
              <a:gd name="connsiteY32" fmla="*/ 667909 h 2560320"/>
              <a:gd name="connsiteX33" fmla="*/ 1749287 w 6997148"/>
              <a:gd name="connsiteY33" fmla="*/ 691763 h 2560320"/>
              <a:gd name="connsiteX34" fmla="*/ 1765190 w 6997148"/>
              <a:gd name="connsiteY34" fmla="*/ 715617 h 2560320"/>
              <a:gd name="connsiteX35" fmla="*/ 1812898 w 6997148"/>
              <a:gd name="connsiteY35" fmla="*/ 739471 h 2560320"/>
              <a:gd name="connsiteX36" fmla="*/ 1860605 w 6997148"/>
              <a:gd name="connsiteY36" fmla="*/ 747422 h 2560320"/>
              <a:gd name="connsiteX37" fmla="*/ 1932167 w 6997148"/>
              <a:gd name="connsiteY37" fmla="*/ 779227 h 2560320"/>
              <a:gd name="connsiteX38" fmla="*/ 1987826 w 6997148"/>
              <a:gd name="connsiteY38" fmla="*/ 842838 h 2560320"/>
              <a:gd name="connsiteX39" fmla="*/ 2035534 w 6997148"/>
              <a:gd name="connsiteY39" fmla="*/ 858740 h 2560320"/>
              <a:gd name="connsiteX40" fmla="*/ 2059388 w 6997148"/>
              <a:gd name="connsiteY40" fmla="*/ 874643 h 2560320"/>
              <a:gd name="connsiteX41" fmla="*/ 2075291 w 6997148"/>
              <a:gd name="connsiteY41" fmla="*/ 898497 h 2560320"/>
              <a:gd name="connsiteX42" fmla="*/ 2146852 w 6997148"/>
              <a:gd name="connsiteY42" fmla="*/ 938253 h 2560320"/>
              <a:gd name="connsiteX43" fmla="*/ 2178658 w 6997148"/>
              <a:gd name="connsiteY43" fmla="*/ 978010 h 2560320"/>
              <a:gd name="connsiteX44" fmla="*/ 2218414 w 6997148"/>
              <a:gd name="connsiteY44" fmla="*/ 1025718 h 2560320"/>
              <a:gd name="connsiteX45" fmla="*/ 2266122 w 6997148"/>
              <a:gd name="connsiteY45" fmla="*/ 1049572 h 2560320"/>
              <a:gd name="connsiteX46" fmla="*/ 2289976 w 6997148"/>
              <a:gd name="connsiteY46" fmla="*/ 1065474 h 2560320"/>
              <a:gd name="connsiteX47" fmla="*/ 2337684 w 6997148"/>
              <a:gd name="connsiteY47" fmla="*/ 1081377 h 2560320"/>
              <a:gd name="connsiteX48" fmla="*/ 2385391 w 6997148"/>
              <a:gd name="connsiteY48" fmla="*/ 1097280 h 2560320"/>
              <a:gd name="connsiteX49" fmla="*/ 2409245 w 6997148"/>
              <a:gd name="connsiteY49" fmla="*/ 1105231 h 2560320"/>
              <a:gd name="connsiteX50" fmla="*/ 2464905 w 6997148"/>
              <a:gd name="connsiteY50" fmla="*/ 1113182 h 2560320"/>
              <a:gd name="connsiteX51" fmla="*/ 2488758 w 6997148"/>
              <a:gd name="connsiteY51" fmla="*/ 1121133 h 2560320"/>
              <a:gd name="connsiteX52" fmla="*/ 2512612 w 6997148"/>
              <a:gd name="connsiteY52" fmla="*/ 1137036 h 2560320"/>
              <a:gd name="connsiteX53" fmla="*/ 2544418 w 6997148"/>
              <a:gd name="connsiteY53" fmla="*/ 1160890 h 2560320"/>
              <a:gd name="connsiteX54" fmla="*/ 2623931 w 6997148"/>
              <a:gd name="connsiteY54" fmla="*/ 1184744 h 2560320"/>
              <a:gd name="connsiteX55" fmla="*/ 2647785 w 6997148"/>
              <a:gd name="connsiteY55" fmla="*/ 1192695 h 2560320"/>
              <a:gd name="connsiteX56" fmla="*/ 2719346 w 6997148"/>
              <a:gd name="connsiteY56" fmla="*/ 1224500 h 2560320"/>
              <a:gd name="connsiteX57" fmla="*/ 2743200 w 6997148"/>
              <a:gd name="connsiteY57" fmla="*/ 1232452 h 2560320"/>
              <a:gd name="connsiteX58" fmla="*/ 2767054 w 6997148"/>
              <a:gd name="connsiteY58" fmla="*/ 1240403 h 2560320"/>
              <a:gd name="connsiteX59" fmla="*/ 2814762 w 6997148"/>
              <a:gd name="connsiteY59" fmla="*/ 1272208 h 2560320"/>
              <a:gd name="connsiteX60" fmla="*/ 2838616 w 6997148"/>
              <a:gd name="connsiteY60" fmla="*/ 1288111 h 2560320"/>
              <a:gd name="connsiteX61" fmla="*/ 2862470 w 6997148"/>
              <a:gd name="connsiteY61" fmla="*/ 1296062 h 2560320"/>
              <a:gd name="connsiteX62" fmla="*/ 2910178 w 6997148"/>
              <a:gd name="connsiteY62" fmla="*/ 1319916 h 2560320"/>
              <a:gd name="connsiteX63" fmla="*/ 2934031 w 6997148"/>
              <a:gd name="connsiteY63" fmla="*/ 1335819 h 2560320"/>
              <a:gd name="connsiteX64" fmla="*/ 2981739 w 6997148"/>
              <a:gd name="connsiteY64" fmla="*/ 1351721 h 2560320"/>
              <a:gd name="connsiteX65" fmla="*/ 3053301 w 6997148"/>
              <a:gd name="connsiteY65" fmla="*/ 1383527 h 2560320"/>
              <a:gd name="connsiteX66" fmla="*/ 3077155 w 6997148"/>
              <a:gd name="connsiteY66" fmla="*/ 1391478 h 2560320"/>
              <a:gd name="connsiteX67" fmla="*/ 3101009 w 6997148"/>
              <a:gd name="connsiteY67" fmla="*/ 1399429 h 2560320"/>
              <a:gd name="connsiteX68" fmla="*/ 3148717 w 6997148"/>
              <a:gd name="connsiteY68" fmla="*/ 1423283 h 2560320"/>
              <a:gd name="connsiteX69" fmla="*/ 3172571 w 6997148"/>
              <a:gd name="connsiteY69" fmla="*/ 1439186 h 2560320"/>
              <a:gd name="connsiteX70" fmla="*/ 3220278 w 6997148"/>
              <a:gd name="connsiteY70" fmla="*/ 1455088 h 2560320"/>
              <a:gd name="connsiteX71" fmla="*/ 3267986 w 6997148"/>
              <a:gd name="connsiteY71" fmla="*/ 1470991 h 2560320"/>
              <a:gd name="connsiteX72" fmla="*/ 3299791 w 6997148"/>
              <a:gd name="connsiteY72" fmla="*/ 1478942 h 2560320"/>
              <a:gd name="connsiteX73" fmla="*/ 3307743 w 6997148"/>
              <a:gd name="connsiteY73" fmla="*/ 1502796 h 2560320"/>
              <a:gd name="connsiteX74" fmla="*/ 3379305 w 6997148"/>
              <a:gd name="connsiteY74" fmla="*/ 1542553 h 2560320"/>
              <a:gd name="connsiteX75" fmla="*/ 3450866 w 6997148"/>
              <a:gd name="connsiteY75" fmla="*/ 1550504 h 2560320"/>
              <a:gd name="connsiteX76" fmla="*/ 3490623 w 6997148"/>
              <a:gd name="connsiteY76" fmla="*/ 1590260 h 2560320"/>
              <a:gd name="connsiteX77" fmla="*/ 3506525 w 6997148"/>
              <a:gd name="connsiteY77" fmla="*/ 1614114 h 2560320"/>
              <a:gd name="connsiteX78" fmla="*/ 3562185 w 6997148"/>
              <a:gd name="connsiteY78" fmla="*/ 1630017 h 2560320"/>
              <a:gd name="connsiteX79" fmla="*/ 3633746 w 6997148"/>
              <a:gd name="connsiteY79" fmla="*/ 1661822 h 2560320"/>
              <a:gd name="connsiteX80" fmla="*/ 3657600 w 6997148"/>
              <a:gd name="connsiteY80" fmla="*/ 1669773 h 2560320"/>
              <a:gd name="connsiteX81" fmla="*/ 3681454 w 6997148"/>
              <a:gd name="connsiteY81" fmla="*/ 1685676 h 2560320"/>
              <a:gd name="connsiteX82" fmla="*/ 3697357 w 6997148"/>
              <a:gd name="connsiteY82" fmla="*/ 1709530 h 2560320"/>
              <a:gd name="connsiteX83" fmla="*/ 3729162 w 6997148"/>
              <a:gd name="connsiteY83" fmla="*/ 1717481 h 2560320"/>
              <a:gd name="connsiteX84" fmla="*/ 3800724 w 6997148"/>
              <a:gd name="connsiteY84" fmla="*/ 1725433 h 2560320"/>
              <a:gd name="connsiteX85" fmla="*/ 3872285 w 6997148"/>
              <a:gd name="connsiteY85" fmla="*/ 1741335 h 2560320"/>
              <a:gd name="connsiteX86" fmla="*/ 3927945 w 6997148"/>
              <a:gd name="connsiteY86" fmla="*/ 1757238 h 2560320"/>
              <a:gd name="connsiteX87" fmla="*/ 3999506 w 6997148"/>
              <a:gd name="connsiteY87" fmla="*/ 1789043 h 2560320"/>
              <a:gd name="connsiteX88" fmla="*/ 4047214 w 6997148"/>
              <a:gd name="connsiteY88" fmla="*/ 1804946 h 2560320"/>
              <a:gd name="connsiteX89" fmla="*/ 4071068 w 6997148"/>
              <a:gd name="connsiteY89" fmla="*/ 1820848 h 2560320"/>
              <a:gd name="connsiteX90" fmla="*/ 4126727 w 6997148"/>
              <a:gd name="connsiteY90" fmla="*/ 1836751 h 2560320"/>
              <a:gd name="connsiteX91" fmla="*/ 4150581 w 6997148"/>
              <a:gd name="connsiteY91" fmla="*/ 1852653 h 2560320"/>
              <a:gd name="connsiteX92" fmla="*/ 4293705 w 6997148"/>
              <a:gd name="connsiteY92" fmla="*/ 1876507 h 2560320"/>
              <a:gd name="connsiteX93" fmla="*/ 4325510 w 6997148"/>
              <a:gd name="connsiteY93" fmla="*/ 1884459 h 2560320"/>
              <a:gd name="connsiteX94" fmla="*/ 4397071 w 6997148"/>
              <a:gd name="connsiteY94" fmla="*/ 1892410 h 2560320"/>
              <a:gd name="connsiteX95" fmla="*/ 4444779 w 6997148"/>
              <a:gd name="connsiteY95" fmla="*/ 1908313 h 2560320"/>
              <a:gd name="connsiteX96" fmla="*/ 4476585 w 6997148"/>
              <a:gd name="connsiteY96" fmla="*/ 1924215 h 2560320"/>
              <a:gd name="connsiteX97" fmla="*/ 4548146 w 6997148"/>
              <a:gd name="connsiteY97" fmla="*/ 1932167 h 2560320"/>
              <a:gd name="connsiteX98" fmla="*/ 4619708 w 6997148"/>
              <a:gd name="connsiteY98" fmla="*/ 1956020 h 2560320"/>
              <a:gd name="connsiteX99" fmla="*/ 4643562 w 6997148"/>
              <a:gd name="connsiteY99" fmla="*/ 1963972 h 2560320"/>
              <a:gd name="connsiteX100" fmla="*/ 4691270 w 6997148"/>
              <a:gd name="connsiteY100" fmla="*/ 1995777 h 2560320"/>
              <a:gd name="connsiteX101" fmla="*/ 4810539 w 6997148"/>
              <a:gd name="connsiteY101" fmla="*/ 2003728 h 2560320"/>
              <a:gd name="connsiteX102" fmla="*/ 4850296 w 6997148"/>
              <a:gd name="connsiteY102" fmla="*/ 2035533 h 2560320"/>
              <a:gd name="connsiteX103" fmla="*/ 4874150 w 6997148"/>
              <a:gd name="connsiteY103" fmla="*/ 2043485 h 2560320"/>
              <a:gd name="connsiteX104" fmla="*/ 4898004 w 6997148"/>
              <a:gd name="connsiteY104" fmla="*/ 2059387 h 2560320"/>
              <a:gd name="connsiteX105" fmla="*/ 4945711 w 6997148"/>
              <a:gd name="connsiteY105" fmla="*/ 2075290 h 2560320"/>
              <a:gd name="connsiteX106" fmla="*/ 4969565 w 6997148"/>
              <a:gd name="connsiteY106" fmla="*/ 2091193 h 2560320"/>
              <a:gd name="connsiteX107" fmla="*/ 5112689 w 6997148"/>
              <a:gd name="connsiteY107" fmla="*/ 2115047 h 2560320"/>
              <a:gd name="connsiteX108" fmla="*/ 5184251 w 6997148"/>
              <a:gd name="connsiteY108" fmla="*/ 2146852 h 2560320"/>
              <a:gd name="connsiteX109" fmla="*/ 5231958 w 6997148"/>
              <a:gd name="connsiteY109" fmla="*/ 2186608 h 2560320"/>
              <a:gd name="connsiteX110" fmla="*/ 5287618 w 6997148"/>
              <a:gd name="connsiteY110" fmla="*/ 2202511 h 2560320"/>
              <a:gd name="connsiteX111" fmla="*/ 5311471 w 6997148"/>
              <a:gd name="connsiteY111" fmla="*/ 2210462 h 2560320"/>
              <a:gd name="connsiteX112" fmla="*/ 5359179 w 6997148"/>
              <a:gd name="connsiteY112" fmla="*/ 2242267 h 2560320"/>
              <a:gd name="connsiteX113" fmla="*/ 5383033 w 6997148"/>
              <a:gd name="connsiteY113" fmla="*/ 2258170 h 2560320"/>
              <a:gd name="connsiteX114" fmla="*/ 5422790 w 6997148"/>
              <a:gd name="connsiteY114" fmla="*/ 2266121 h 2560320"/>
              <a:gd name="connsiteX115" fmla="*/ 5446644 w 6997148"/>
              <a:gd name="connsiteY115" fmla="*/ 2282024 h 2560320"/>
              <a:gd name="connsiteX116" fmla="*/ 5550011 w 6997148"/>
              <a:gd name="connsiteY116" fmla="*/ 2297927 h 2560320"/>
              <a:gd name="connsiteX117" fmla="*/ 5669280 w 6997148"/>
              <a:gd name="connsiteY117" fmla="*/ 2305878 h 2560320"/>
              <a:gd name="connsiteX118" fmla="*/ 5685183 w 6997148"/>
              <a:gd name="connsiteY118" fmla="*/ 2329732 h 2560320"/>
              <a:gd name="connsiteX119" fmla="*/ 5709037 w 6997148"/>
              <a:gd name="connsiteY119" fmla="*/ 2337683 h 2560320"/>
              <a:gd name="connsiteX120" fmla="*/ 5852160 w 6997148"/>
              <a:gd name="connsiteY120" fmla="*/ 2345634 h 2560320"/>
              <a:gd name="connsiteX121" fmla="*/ 6162261 w 6997148"/>
              <a:gd name="connsiteY121" fmla="*/ 2361537 h 2560320"/>
              <a:gd name="connsiteX122" fmla="*/ 6170212 w 6997148"/>
              <a:gd name="connsiteY122" fmla="*/ 2401293 h 2560320"/>
              <a:gd name="connsiteX123" fmla="*/ 6194066 w 6997148"/>
              <a:gd name="connsiteY123" fmla="*/ 2409245 h 2560320"/>
              <a:gd name="connsiteX124" fmla="*/ 6281531 w 6997148"/>
              <a:gd name="connsiteY124" fmla="*/ 2417196 h 2560320"/>
              <a:gd name="connsiteX125" fmla="*/ 6313336 w 6997148"/>
              <a:gd name="connsiteY125" fmla="*/ 2425147 h 2560320"/>
              <a:gd name="connsiteX126" fmla="*/ 6321287 w 6997148"/>
              <a:gd name="connsiteY126" fmla="*/ 2464904 h 2560320"/>
              <a:gd name="connsiteX127" fmla="*/ 6329238 w 6997148"/>
              <a:gd name="connsiteY127" fmla="*/ 2536466 h 2560320"/>
              <a:gd name="connsiteX128" fmla="*/ 6376946 w 6997148"/>
              <a:gd name="connsiteY128" fmla="*/ 2552368 h 2560320"/>
              <a:gd name="connsiteX129" fmla="*/ 6758609 w 6997148"/>
              <a:gd name="connsiteY129" fmla="*/ 2560320 h 2560320"/>
              <a:gd name="connsiteX130" fmla="*/ 6997148 w 6997148"/>
              <a:gd name="connsiteY130" fmla="*/ 2552368 h 256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6997148" h="2560320">
                <a:moveTo>
                  <a:pt x="0" y="0"/>
                </a:moveTo>
                <a:cubicBezTo>
                  <a:pt x="13252" y="5301"/>
                  <a:pt x="28792" y="6765"/>
                  <a:pt x="39757" y="15902"/>
                </a:cubicBezTo>
                <a:cubicBezTo>
                  <a:pt x="46196" y="21268"/>
                  <a:pt x="41781" y="33829"/>
                  <a:pt x="47708" y="39756"/>
                </a:cubicBezTo>
                <a:cubicBezTo>
                  <a:pt x="61223" y="53271"/>
                  <a:pt x="79513" y="60959"/>
                  <a:pt x="95416" y="71561"/>
                </a:cubicBezTo>
                <a:cubicBezTo>
                  <a:pt x="103367" y="76862"/>
                  <a:pt x="109735" y="86828"/>
                  <a:pt x="119270" y="87464"/>
                </a:cubicBezTo>
                <a:lnTo>
                  <a:pt x="238539" y="95415"/>
                </a:lnTo>
                <a:cubicBezTo>
                  <a:pt x="303818" y="117176"/>
                  <a:pt x="200148" y="84350"/>
                  <a:pt x="326004" y="111318"/>
                </a:cubicBezTo>
                <a:cubicBezTo>
                  <a:pt x="342394" y="114830"/>
                  <a:pt x="357017" y="125702"/>
                  <a:pt x="373711" y="127220"/>
                </a:cubicBezTo>
                <a:cubicBezTo>
                  <a:pt x="402866" y="129871"/>
                  <a:pt x="432080" y="131939"/>
                  <a:pt x="461176" y="135172"/>
                </a:cubicBezTo>
                <a:cubicBezTo>
                  <a:pt x="479803" y="137242"/>
                  <a:pt x="498258" y="140646"/>
                  <a:pt x="516835" y="143123"/>
                </a:cubicBezTo>
                <a:lnTo>
                  <a:pt x="580445" y="151074"/>
                </a:lnTo>
                <a:cubicBezTo>
                  <a:pt x="660937" y="177905"/>
                  <a:pt x="611439" y="165691"/>
                  <a:pt x="731520" y="174928"/>
                </a:cubicBezTo>
                <a:cubicBezTo>
                  <a:pt x="736821" y="182879"/>
                  <a:pt x="739319" y="193717"/>
                  <a:pt x="747423" y="198782"/>
                </a:cubicBezTo>
                <a:cubicBezTo>
                  <a:pt x="773296" y="214953"/>
                  <a:pt x="822827" y="218641"/>
                  <a:pt x="850790" y="222636"/>
                </a:cubicBezTo>
                <a:cubicBezTo>
                  <a:pt x="914405" y="265047"/>
                  <a:pt x="837534" y="209381"/>
                  <a:pt x="890546" y="262393"/>
                </a:cubicBezTo>
                <a:cubicBezTo>
                  <a:pt x="905958" y="277805"/>
                  <a:pt x="918855" y="279780"/>
                  <a:pt x="938254" y="286247"/>
                </a:cubicBezTo>
                <a:cubicBezTo>
                  <a:pt x="953733" y="332683"/>
                  <a:pt x="934094" y="290038"/>
                  <a:pt x="970059" y="326003"/>
                </a:cubicBezTo>
                <a:cubicBezTo>
                  <a:pt x="976816" y="332760"/>
                  <a:pt x="977089" y="346308"/>
                  <a:pt x="985962" y="349857"/>
                </a:cubicBezTo>
                <a:cubicBezTo>
                  <a:pt x="1005802" y="357793"/>
                  <a:pt x="1028369" y="355158"/>
                  <a:pt x="1049572" y="357808"/>
                </a:cubicBezTo>
                <a:cubicBezTo>
                  <a:pt x="1068125" y="365759"/>
                  <a:pt x="1086261" y="374764"/>
                  <a:pt x="1105231" y="381662"/>
                </a:cubicBezTo>
                <a:cubicBezTo>
                  <a:pt x="1123927" y="388461"/>
                  <a:pt x="1142961" y="388600"/>
                  <a:pt x="1160891" y="397565"/>
                </a:cubicBezTo>
                <a:cubicBezTo>
                  <a:pt x="1169438" y="401839"/>
                  <a:pt x="1176012" y="409586"/>
                  <a:pt x="1184745" y="413467"/>
                </a:cubicBezTo>
                <a:cubicBezTo>
                  <a:pt x="1200063" y="420275"/>
                  <a:pt x="1217459" y="421874"/>
                  <a:pt x="1232452" y="429370"/>
                </a:cubicBezTo>
                <a:cubicBezTo>
                  <a:pt x="1243054" y="434671"/>
                  <a:pt x="1253252" y="440871"/>
                  <a:pt x="1264258" y="445273"/>
                </a:cubicBezTo>
                <a:cubicBezTo>
                  <a:pt x="1279822" y="451498"/>
                  <a:pt x="1311965" y="461175"/>
                  <a:pt x="1311965" y="461175"/>
                </a:cubicBezTo>
                <a:cubicBezTo>
                  <a:pt x="1352918" y="522603"/>
                  <a:pt x="1293673" y="445920"/>
                  <a:pt x="1367625" y="492980"/>
                </a:cubicBezTo>
                <a:cubicBezTo>
                  <a:pt x="1409291" y="519495"/>
                  <a:pt x="1402058" y="540090"/>
                  <a:pt x="1439186" y="556591"/>
                </a:cubicBezTo>
                <a:cubicBezTo>
                  <a:pt x="1454504" y="563399"/>
                  <a:pt x="1470991" y="567192"/>
                  <a:pt x="1486894" y="572493"/>
                </a:cubicBezTo>
                <a:lnTo>
                  <a:pt x="1534602" y="588396"/>
                </a:lnTo>
                <a:cubicBezTo>
                  <a:pt x="1542553" y="591046"/>
                  <a:pt x="1550237" y="594703"/>
                  <a:pt x="1558456" y="596347"/>
                </a:cubicBezTo>
                <a:cubicBezTo>
                  <a:pt x="1616589" y="607975"/>
                  <a:pt x="1584833" y="602388"/>
                  <a:pt x="1653871" y="612250"/>
                </a:cubicBezTo>
                <a:cubicBezTo>
                  <a:pt x="1661822" y="614900"/>
                  <a:pt x="1671180" y="614965"/>
                  <a:pt x="1677725" y="620201"/>
                </a:cubicBezTo>
                <a:cubicBezTo>
                  <a:pt x="1714964" y="649991"/>
                  <a:pt x="1675971" y="635899"/>
                  <a:pt x="1701579" y="667909"/>
                </a:cubicBezTo>
                <a:cubicBezTo>
                  <a:pt x="1712790" y="681922"/>
                  <a:pt x="1733572" y="686525"/>
                  <a:pt x="1749287" y="691763"/>
                </a:cubicBezTo>
                <a:cubicBezTo>
                  <a:pt x="1754588" y="699714"/>
                  <a:pt x="1758433" y="708860"/>
                  <a:pt x="1765190" y="715617"/>
                </a:cubicBezTo>
                <a:cubicBezTo>
                  <a:pt x="1777445" y="727872"/>
                  <a:pt x="1796267" y="735775"/>
                  <a:pt x="1812898" y="739471"/>
                </a:cubicBezTo>
                <a:cubicBezTo>
                  <a:pt x="1828636" y="742968"/>
                  <a:pt x="1844965" y="743512"/>
                  <a:pt x="1860605" y="747422"/>
                </a:cubicBezTo>
                <a:cubicBezTo>
                  <a:pt x="1906023" y="758777"/>
                  <a:pt x="1900839" y="758343"/>
                  <a:pt x="1932167" y="779227"/>
                </a:cubicBezTo>
                <a:cubicBezTo>
                  <a:pt x="1952532" y="809775"/>
                  <a:pt x="1956440" y="828889"/>
                  <a:pt x="1987826" y="842838"/>
                </a:cubicBezTo>
                <a:cubicBezTo>
                  <a:pt x="2003144" y="849646"/>
                  <a:pt x="2035534" y="858740"/>
                  <a:pt x="2035534" y="858740"/>
                </a:cubicBezTo>
                <a:cubicBezTo>
                  <a:pt x="2043485" y="864041"/>
                  <a:pt x="2052631" y="867886"/>
                  <a:pt x="2059388" y="874643"/>
                </a:cubicBezTo>
                <a:cubicBezTo>
                  <a:pt x="2066145" y="881400"/>
                  <a:pt x="2068099" y="892204"/>
                  <a:pt x="2075291" y="898497"/>
                </a:cubicBezTo>
                <a:cubicBezTo>
                  <a:pt x="2108942" y="927941"/>
                  <a:pt x="2114089" y="927332"/>
                  <a:pt x="2146852" y="938253"/>
                </a:cubicBezTo>
                <a:cubicBezTo>
                  <a:pt x="2162333" y="984693"/>
                  <a:pt x="2142691" y="942042"/>
                  <a:pt x="2178658" y="978010"/>
                </a:cubicBezTo>
                <a:cubicBezTo>
                  <a:pt x="2241195" y="1040548"/>
                  <a:pt x="2140267" y="960596"/>
                  <a:pt x="2218414" y="1025718"/>
                </a:cubicBezTo>
                <a:cubicBezTo>
                  <a:pt x="2252590" y="1054198"/>
                  <a:pt x="2230265" y="1031644"/>
                  <a:pt x="2266122" y="1049572"/>
                </a:cubicBezTo>
                <a:cubicBezTo>
                  <a:pt x="2274669" y="1053846"/>
                  <a:pt x="2281243" y="1061593"/>
                  <a:pt x="2289976" y="1065474"/>
                </a:cubicBezTo>
                <a:cubicBezTo>
                  <a:pt x="2305294" y="1072282"/>
                  <a:pt x="2321781" y="1076076"/>
                  <a:pt x="2337684" y="1081377"/>
                </a:cubicBezTo>
                <a:lnTo>
                  <a:pt x="2385391" y="1097280"/>
                </a:lnTo>
                <a:cubicBezTo>
                  <a:pt x="2393342" y="1099931"/>
                  <a:pt x="2400948" y="1104046"/>
                  <a:pt x="2409245" y="1105231"/>
                </a:cubicBezTo>
                <a:lnTo>
                  <a:pt x="2464905" y="1113182"/>
                </a:lnTo>
                <a:cubicBezTo>
                  <a:pt x="2472856" y="1115832"/>
                  <a:pt x="2481262" y="1117385"/>
                  <a:pt x="2488758" y="1121133"/>
                </a:cubicBezTo>
                <a:cubicBezTo>
                  <a:pt x="2497305" y="1125407"/>
                  <a:pt x="2504836" y="1131481"/>
                  <a:pt x="2512612" y="1137036"/>
                </a:cubicBezTo>
                <a:cubicBezTo>
                  <a:pt x="2523396" y="1144739"/>
                  <a:pt x="2532565" y="1154963"/>
                  <a:pt x="2544418" y="1160890"/>
                </a:cubicBezTo>
                <a:cubicBezTo>
                  <a:pt x="2569617" y="1173490"/>
                  <a:pt x="2597295" y="1177134"/>
                  <a:pt x="2623931" y="1184744"/>
                </a:cubicBezTo>
                <a:cubicBezTo>
                  <a:pt x="2631990" y="1187046"/>
                  <a:pt x="2639834" y="1190045"/>
                  <a:pt x="2647785" y="1192695"/>
                </a:cubicBezTo>
                <a:cubicBezTo>
                  <a:pt x="2685587" y="1217898"/>
                  <a:pt x="2662570" y="1205575"/>
                  <a:pt x="2719346" y="1224500"/>
                </a:cubicBezTo>
                <a:lnTo>
                  <a:pt x="2743200" y="1232452"/>
                </a:lnTo>
                <a:lnTo>
                  <a:pt x="2767054" y="1240403"/>
                </a:lnTo>
                <a:lnTo>
                  <a:pt x="2814762" y="1272208"/>
                </a:lnTo>
                <a:cubicBezTo>
                  <a:pt x="2822713" y="1277509"/>
                  <a:pt x="2829550" y="1285089"/>
                  <a:pt x="2838616" y="1288111"/>
                </a:cubicBezTo>
                <a:lnTo>
                  <a:pt x="2862470" y="1296062"/>
                </a:lnTo>
                <a:cubicBezTo>
                  <a:pt x="2930837" y="1341641"/>
                  <a:pt x="2844334" y="1286993"/>
                  <a:pt x="2910178" y="1319916"/>
                </a:cubicBezTo>
                <a:cubicBezTo>
                  <a:pt x="2918725" y="1324190"/>
                  <a:pt x="2925299" y="1331938"/>
                  <a:pt x="2934031" y="1335819"/>
                </a:cubicBezTo>
                <a:cubicBezTo>
                  <a:pt x="2949349" y="1342627"/>
                  <a:pt x="2981739" y="1351721"/>
                  <a:pt x="2981739" y="1351721"/>
                </a:cubicBezTo>
                <a:cubicBezTo>
                  <a:pt x="3019540" y="1376922"/>
                  <a:pt x="2996528" y="1364603"/>
                  <a:pt x="3053301" y="1383527"/>
                </a:cubicBezTo>
                <a:lnTo>
                  <a:pt x="3077155" y="1391478"/>
                </a:lnTo>
                <a:lnTo>
                  <a:pt x="3101009" y="1399429"/>
                </a:lnTo>
                <a:cubicBezTo>
                  <a:pt x="3169372" y="1445005"/>
                  <a:pt x="3082877" y="1390363"/>
                  <a:pt x="3148717" y="1423283"/>
                </a:cubicBezTo>
                <a:cubicBezTo>
                  <a:pt x="3157264" y="1427557"/>
                  <a:pt x="3163838" y="1435305"/>
                  <a:pt x="3172571" y="1439186"/>
                </a:cubicBezTo>
                <a:cubicBezTo>
                  <a:pt x="3187889" y="1445994"/>
                  <a:pt x="3204376" y="1449787"/>
                  <a:pt x="3220278" y="1455088"/>
                </a:cubicBezTo>
                <a:lnTo>
                  <a:pt x="3267986" y="1470991"/>
                </a:lnTo>
                <a:lnTo>
                  <a:pt x="3299791" y="1478942"/>
                </a:lnTo>
                <a:cubicBezTo>
                  <a:pt x="3302442" y="1486893"/>
                  <a:pt x="3301816" y="1496869"/>
                  <a:pt x="3307743" y="1502796"/>
                </a:cubicBezTo>
                <a:cubicBezTo>
                  <a:pt x="3321401" y="1516454"/>
                  <a:pt x="3355310" y="1538554"/>
                  <a:pt x="3379305" y="1542553"/>
                </a:cubicBezTo>
                <a:cubicBezTo>
                  <a:pt x="3402979" y="1546499"/>
                  <a:pt x="3427012" y="1547854"/>
                  <a:pt x="3450866" y="1550504"/>
                </a:cubicBezTo>
                <a:cubicBezTo>
                  <a:pt x="3493277" y="1614119"/>
                  <a:pt x="3437611" y="1537248"/>
                  <a:pt x="3490623" y="1590260"/>
                </a:cubicBezTo>
                <a:cubicBezTo>
                  <a:pt x="3497380" y="1597017"/>
                  <a:pt x="3499063" y="1608144"/>
                  <a:pt x="3506525" y="1614114"/>
                </a:cubicBezTo>
                <a:cubicBezTo>
                  <a:pt x="3511712" y="1618264"/>
                  <a:pt x="3560104" y="1629497"/>
                  <a:pt x="3562185" y="1630017"/>
                </a:cubicBezTo>
                <a:cubicBezTo>
                  <a:pt x="3599985" y="1655219"/>
                  <a:pt x="3576972" y="1642898"/>
                  <a:pt x="3633746" y="1661822"/>
                </a:cubicBezTo>
                <a:lnTo>
                  <a:pt x="3657600" y="1669773"/>
                </a:lnTo>
                <a:cubicBezTo>
                  <a:pt x="3665551" y="1675074"/>
                  <a:pt x="3674697" y="1678919"/>
                  <a:pt x="3681454" y="1685676"/>
                </a:cubicBezTo>
                <a:cubicBezTo>
                  <a:pt x="3688211" y="1692433"/>
                  <a:pt x="3689406" y="1704229"/>
                  <a:pt x="3697357" y="1709530"/>
                </a:cubicBezTo>
                <a:cubicBezTo>
                  <a:pt x="3706450" y="1715592"/>
                  <a:pt x="3718361" y="1715819"/>
                  <a:pt x="3729162" y="1717481"/>
                </a:cubicBezTo>
                <a:cubicBezTo>
                  <a:pt x="3752884" y="1721131"/>
                  <a:pt x="3776870" y="1722782"/>
                  <a:pt x="3800724" y="1725433"/>
                </a:cubicBezTo>
                <a:cubicBezTo>
                  <a:pt x="3847150" y="1740908"/>
                  <a:pt x="3802311" y="1727340"/>
                  <a:pt x="3872285" y="1741335"/>
                </a:cubicBezTo>
                <a:cubicBezTo>
                  <a:pt x="3897240" y="1746326"/>
                  <a:pt x="3905214" y="1749661"/>
                  <a:pt x="3927945" y="1757238"/>
                </a:cubicBezTo>
                <a:cubicBezTo>
                  <a:pt x="3965745" y="1782438"/>
                  <a:pt x="3942734" y="1770119"/>
                  <a:pt x="3999506" y="1789043"/>
                </a:cubicBezTo>
                <a:cubicBezTo>
                  <a:pt x="3999511" y="1789045"/>
                  <a:pt x="4047210" y="1804943"/>
                  <a:pt x="4047214" y="1804946"/>
                </a:cubicBezTo>
                <a:cubicBezTo>
                  <a:pt x="4055165" y="1810247"/>
                  <a:pt x="4062521" y="1816574"/>
                  <a:pt x="4071068" y="1820848"/>
                </a:cubicBezTo>
                <a:cubicBezTo>
                  <a:pt x="4082480" y="1826554"/>
                  <a:pt x="4116530" y="1834202"/>
                  <a:pt x="4126727" y="1836751"/>
                </a:cubicBezTo>
                <a:cubicBezTo>
                  <a:pt x="4134678" y="1842052"/>
                  <a:pt x="4141848" y="1848772"/>
                  <a:pt x="4150581" y="1852653"/>
                </a:cubicBezTo>
                <a:cubicBezTo>
                  <a:pt x="4204574" y="1876649"/>
                  <a:pt x="4227265" y="1870971"/>
                  <a:pt x="4293705" y="1876507"/>
                </a:cubicBezTo>
                <a:cubicBezTo>
                  <a:pt x="4304307" y="1879158"/>
                  <a:pt x="4314709" y="1882797"/>
                  <a:pt x="4325510" y="1884459"/>
                </a:cubicBezTo>
                <a:cubicBezTo>
                  <a:pt x="4349231" y="1888109"/>
                  <a:pt x="4373537" y="1887703"/>
                  <a:pt x="4397071" y="1892410"/>
                </a:cubicBezTo>
                <a:cubicBezTo>
                  <a:pt x="4413508" y="1895698"/>
                  <a:pt x="4429786" y="1900817"/>
                  <a:pt x="4444779" y="1908313"/>
                </a:cubicBezTo>
                <a:cubicBezTo>
                  <a:pt x="4455381" y="1913614"/>
                  <a:pt x="4465035" y="1921550"/>
                  <a:pt x="4476585" y="1924215"/>
                </a:cubicBezTo>
                <a:cubicBezTo>
                  <a:pt x="4499971" y="1929612"/>
                  <a:pt x="4524292" y="1929516"/>
                  <a:pt x="4548146" y="1932167"/>
                </a:cubicBezTo>
                <a:lnTo>
                  <a:pt x="4619708" y="1956020"/>
                </a:lnTo>
                <a:cubicBezTo>
                  <a:pt x="4627659" y="1958671"/>
                  <a:pt x="4636588" y="1959323"/>
                  <a:pt x="4643562" y="1963972"/>
                </a:cubicBezTo>
                <a:cubicBezTo>
                  <a:pt x="4659465" y="1974574"/>
                  <a:pt x="4672200" y="1994506"/>
                  <a:pt x="4691270" y="1995777"/>
                </a:cubicBezTo>
                <a:lnTo>
                  <a:pt x="4810539" y="2003728"/>
                </a:lnTo>
                <a:cubicBezTo>
                  <a:pt x="4870497" y="2023716"/>
                  <a:pt x="4798916" y="1994429"/>
                  <a:pt x="4850296" y="2035533"/>
                </a:cubicBezTo>
                <a:cubicBezTo>
                  <a:pt x="4856841" y="2040769"/>
                  <a:pt x="4866653" y="2039737"/>
                  <a:pt x="4874150" y="2043485"/>
                </a:cubicBezTo>
                <a:cubicBezTo>
                  <a:pt x="4882697" y="2047759"/>
                  <a:pt x="4889271" y="2055506"/>
                  <a:pt x="4898004" y="2059387"/>
                </a:cubicBezTo>
                <a:cubicBezTo>
                  <a:pt x="4913322" y="2066195"/>
                  <a:pt x="4945711" y="2075290"/>
                  <a:pt x="4945711" y="2075290"/>
                </a:cubicBezTo>
                <a:cubicBezTo>
                  <a:pt x="4953662" y="2080591"/>
                  <a:pt x="4960832" y="2087312"/>
                  <a:pt x="4969565" y="2091193"/>
                </a:cubicBezTo>
                <a:cubicBezTo>
                  <a:pt x="5023552" y="2115187"/>
                  <a:pt x="5046260" y="2109511"/>
                  <a:pt x="5112689" y="2115047"/>
                </a:cubicBezTo>
                <a:cubicBezTo>
                  <a:pt x="5147362" y="2126604"/>
                  <a:pt x="5159049" y="2125850"/>
                  <a:pt x="5184251" y="2146852"/>
                </a:cubicBezTo>
                <a:cubicBezTo>
                  <a:pt x="5210629" y="2168834"/>
                  <a:pt x="5202346" y="2171802"/>
                  <a:pt x="5231958" y="2186608"/>
                </a:cubicBezTo>
                <a:cubicBezTo>
                  <a:pt x="5244673" y="2192966"/>
                  <a:pt x="5275721" y="2199112"/>
                  <a:pt x="5287618" y="2202511"/>
                </a:cubicBezTo>
                <a:cubicBezTo>
                  <a:pt x="5295677" y="2204813"/>
                  <a:pt x="5303520" y="2207812"/>
                  <a:pt x="5311471" y="2210462"/>
                </a:cubicBezTo>
                <a:lnTo>
                  <a:pt x="5359179" y="2242267"/>
                </a:lnTo>
                <a:cubicBezTo>
                  <a:pt x="5367130" y="2247568"/>
                  <a:pt x="5373662" y="2256296"/>
                  <a:pt x="5383033" y="2258170"/>
                </a:cubicBezTo>
                <a:lnTo>
                  <a:pt x="5422790" y="2266121"/>
                </a:lnTo>
                <a:cubicBezTo>
                  <a:pt x="5430741" y="2271422"/>
                  <a:pt x="5438097" y="2277750"/>
                  <a:pt x="5446644" y="2282024"/>
                </a:cubicBezTo>
                <a:cubicBezTo>
                  <a:pt x="5474956" y="2296180"/>
                  <a:pt x="5528300" y="2296190"/>
                  <a:pt x="5550011" y="2297927"/>
                </a:cubicBezTo>
                <a:cubicBezTo>
                  <a:pt x="5589729" y="2301105"/>
                  <a:pt x="5629524" y="2303228"/>
                  <a:pt x="5669280" y="2305878"/>
                </a:cubicBezTo>
                <a:cubicBezTo>
                  <a:pt x="5674581" y="2313829"/>
                  <a:pt x="5677721" y="2323762"/>
                  <a:pt x="5685183" y="2329732"/>
                </a:cubicBezTo>
                <a:cubicBezTo>
                  <a:pt x="5691728" y="2334968"/>
                  <a:pt x="5700693" y="2336888"/>
                  <a:pt x="5709037" y="2337683"/>
                </a:cubicBezTo>
                <a:cubicBezTo>
                  <a:pt x="5756603" y="2342213"/>
                  <a:pt x="5804433" y="2343361"/>
                  <a:pt x="5852160" y="2345634"/>
                </a:cubicBezTo>
                <a:cubicBezTo>
                  <a:pt x="6154863" y="2360049"/>
                  <a:pt x="5934367" y="2346345"/>
                  <a:pt x="6162261" y="2361537"/>
                </a:cubicBezTo>
                <a:cubicBezTo>
                  <a:pt x="6164911" y="2374789"/>
                  <a:pt x="6162716" y="2390048"/>
                  <a:pt x="6170212" y="2401293"/>
                </a:cubicBezTo>
                <a:cubicBezTo>
                  <a:pt x="6174861" y="2408267"/>
                  <a:pt x="6185769" y="2408060"/>
                  <a:pt x="6194066" y="2409245"/>
                </a:cubicBezTo>
                <a:cubicBezTo>
                  <a:pt x="6223047" y="2413385"/>
                  <a:pt x="6252376" y="2414546"/>
                  <a:pt x="6281531" y="2417196"/>
                </a:cubicBezTo>
                <a:cubicBezTo>
                  <a:pt x="6292133" y="2419846"/>
                  <a:pt x="6306340" y="2416752"/>
                  <a:pt x="6313336" y="2425147"/>
                </a:cubicBezTo>
                <a:cubicBezTo>
                  <a:pt x="6321988" y="2435529"/>
                  <a:pt x="6319376" y="2451525"/>
                  <a:pt x="6321287" y="2464904"/>
                </a:cubicBezTo>
                <a:cubicBezTo>
                  <a:pt x="6324681" y="2488664"/>
                  <a:pt x="6316353" y="2516217"/>
                  <a:pt x="6329238" y="2536466"/>
                </a:cubicBezTo>
                <a:cubicBezTo>
                  <a:pt x="6338238" y="2550608"/>
                  <a:pt x="6360187" y="2552019"/>
                  <a:pt x="6376946" y="2552368"/>
                </a:cubicBezTo>
                <a:lnTo>
                  <a:pt x="6758609" y="2560320"/>
                </a:lnTo>
                <a:lnTo>
                  <a:pt x="6997148" y="2552368"/>
                </a:lnTo>
              </a:path>
            </a:pathLst>
          </a:custGeom>
          <a:noFill/>
          <a:ln w="38100">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latin typeface="Arial" panose="020B0604020202020204" pitchFamily="34" charset="0"/>
              <a:cs typeface="Arial" panose="020B0604020202020204" pitchFamily="34" charset="0"/>
            </a:endParaRPr>
          </a:p>
        </p:txBody>
      </p:sp>
      <p:sp>
        <p:nvSpPr>
          <p:cNvPr id="120" name="Freeform 119"/>
          <p:cNvSpPr/>
          <p:nvPr/>
        </p:nvSpPr>
        <p:spPr>
          <a:xfrm>
            <a:off x="1754339" y="1727266"/>
            <a:ext cx="6087916" cy="1567218"/>
          </a:xfrm>
          <a:custGeom>
            <a:avLst/>
            <a:gdLst>
              <a:gd name="connsiteX0" fmla="*/ 0 w 7005100"/>
              <a:gd name="connsiteY0" fmla="*/ 0 h 1908313"/>
              <a:gd name="connsiteX1" fmla="*/ 79514 w 7005100"/>
              <a:gd name="connsiteY1" fmla="*/ 15902 h 1908313"/>
              <a:gd name="connsiteX2" fmla="*/ 166978 w 7005100"/>
              <a:gd name="connsiteY2" fmla="*/ 31805 h 1908313"/>
              <a:gd name="connsiteX3" fmla="*/ 190832 w 7005100"/>
              <a:gd name="connsiteY3" fmla="*/ 39756 h 1908313"/>
              <a:gd name="connsiteX4" fmla="*/ 254442 w 7005100"/>
              <a:gd name="connsiteY4" fmla="*/ 47708 h 1908313"/>
              <a:gd name="connsiteX5" fmla="*/ 302150 w 7005100"/>
              <a:gd name="connsiteY5" fmla="*/ 63610 h 1908313"/>
              <a:gd name="connsiteX6" fmla="*/ 326004 w 7005100"/>
              <a:gd name="connsiteY6" fmla="*/ 71562 h 1908313"/>
              <a:gd name="connsiteX7" fmla="*/ 620202 w 7005100"/>
              <a:gd name="connsiteY7" fmla="*/ 95416 h 1908313"/>
              <a:gd name="connsiteX8" fmla="*/ 667910 w 7005100"/>
              <a:gd name="connsiteY8" fmla="*/ 111318 h 1908313"/>
              <a:gd name="connsiteX9" fmla="*/ 691764 w 7005100"/>
              <a:gd name="connsiteY9" fmla="*/ 119269 h 1908313"/>
              <a:gd name="connsiteX10" fmla="*/ 787180 w 7005100"/>
              <a:gd name="connsiteY10" fmla="*/ 127221 h 1908313"/>
              <a:gd name="connsiteX11" fmla="*/ 930303 w 7005100"/>
              <a:gd name="connsiteY11" fmla="*/ 151075 h 1908313"/>
              <a:gd name="connsiteX12" fmla="*/ 962108 w 7005100"/>
              <a:gd name="connsiteY12" fmla="*/ 159026 h 1908313"/>
              <a:gd name="connsiteX13" fmla="*/ 1017767 w 7005100"/>
              <a:gd name="connsiteY13" fmla="*/ 174929 h 1908313"/>
              <a:gd name="connsiteX14" fmla="*/ 1129086 w 7005100"/>
              <a:gd name="connsiteY14" fmla="*/ 190831 h 1908313"/>
              <a:gd name="connsiteX15" fmla="*/ 1152940 w 7005100"/>
              <a:gd name="connsiteY15" fmla="*/ 198782 h 1908313"/>
              <a:gd name="connsiteX16" fmla="*/ 1224501 w 7005100"/>
              <a:gd name="connsiteY16" fmla="*/ 238539 h 1908313"/>
              <a:gd name="connsiteX17" fmla="*/ 1351722 w 7005100"/>
              <a:gd name="connsiteY17" fmla="*/ 286247 h 1908313"/>
              <a:gd name="connsiteX18" fmla="*/ 1399430 w 7005100"/>
              <a:gd name="connsiteY18" fmla="*/ 302149 h 1908313"/>
              <a:gd name="connsiteX19" fmla="*/ 1447138 w 7005100"/>
              <a:gd name="connsiteY19" fmla="*/ 326003 h 1908313"/>
              <a:gd name="connsiteX20" fmla="*/ 1470992 w 7005100"/>
              <a:gd name="connsiteY20" fmla="*/ 341906 h 1908313"/>
              <a:gd name="connsiteX21" fmla="*/ 1510748 w 7005100"/>
              <a:gd name="connsiteY21" fmla="*/ 373711 h 1908313"/>
              <a:gd name="connsiteX22" fmla="*/ 1526651 w 7005100"/>
              <a:gd name="connsiteY22" fmla="*/ 397565 h 1908313"/>
              <a:gd name="connsiteX23" fmla="*/ 1574359 w 7005100"/>
              <a:gd name="connsiteY23" fmla="*/ 413468 h 1908313"/>
              <a:gd name="connsiteX24" fmla="*/ 1645920 w 7005100"/>
              <a:gd name="connsiteY24" fmla="*/ 437322 h 1908313"/>
              <a:gd name="connsiteX25" fmla="*/ 1669774 w 7005100"/>
              <a:gd name="connsiteY25" fmla="*/ 453224 h 1908313"/>
              <a:gd name="connsiteX26" fmla="*/ 1693628 w 7005100"/>
              <a:gd name="connsiteY26" fmla="*/ 461176 h 1908313"/>
              <a:gd name="connsiteX27" fmla="*/ 1717482 w 7005100"/>
              <a:gd name="connsiteY27" fmla="*/ 485029 h 1908313"/>
              <a:gd name="connsiteX28" fmla="*/ 1765190 w 7005100"/>
              <a:gd name="connsiteY28" fmla="*/ 516835 h 1908313"/>
              <a:gd name="connsiteX29" fmla="*/ 1812898 w 7005100"/>
              <a:gd name="connsiteY29" fmla="*/ 540689 h 1908313"/>
              <a:gd name="connsiteX30" fmla="*/ 1868557 w 7005100"/>
              <a:gd name="connsiteY30" fmla="*/ 548640 h 1908313"/>
              <a:gd name="connsiteX31" fmla="*/ 1940119 w 7005100"/>
              <a:gd name="connsiteY31" fmla="*/ 580445 h 1908313"/>
              <a:gd name="connsiteX32" fmla="*/ 1963973 w 7005100"/>
              <a:gd name="connsiteY32" fmla="*/ 588396 h 1908313"/>
              <a:gd name="connsiteX33" fmla="*/ 2107096 w 7005100"/>
              <a:gd name="connsiteY33" fmla="*/ 604299 h 1908313"/>
              <a:gd name="connsiteX34" fmla="*/ 2146853 w 7005100"/>
              <a:gd name="connsiteY34" fmla="*/ 636104 h 1908313"/>
              <a:gd name="connsiteX35" fmla="*/ 2170707 w 7005100"/>
              <a:gd name="connsiteY35" fmla="*/ 652007 h 1908313"/>
              <a:gd name="connsiteX36" fmla="*/ 2218414 w 7005100"/>
              <a:gd name="connsiteY36" fmla="*/ 667909 h 1908313"/>
              <a:gd name="connsiteX37" fmla="*/ 2242268 w 7005100"/>
              <a:gd name="connsiteY37" fmla="*/ 683812 h 1908313"/>
              <a:gd name="connsiteX38" fmla="*/ 2321781 w 7005100"/>
              <a:gd name="connsiteY38" fmla="*/ 707666 h 1908313"/>
              <a:gd name="connsiteX39" fmla="*/ 2377440 w 7005100"/>
              <a:gd name="connsiteY39" fmla="*/ 723569 h 1908313"/>
              <a:gd name="connsiteX40" fmla="*/ 2417197 w 7005100"/>
              <a:gd name="connsiteY40" fmla="*/ 731520 h 1908313"/>
              <a:gd name="connsiteX41" fmla="*/ 2464905 w 7005100"/>
              <a:gd name="connsiteY41" fmla="*/ 747422 h 1908313"/>
              <a:gd name="connsiteX42" fmla="*/ 2488759 w 7005100"/>
              <a:gd name="connsiteY42" fmla="*/ 763325 h 1908313"/>
              <a:gd name="connsiteX43" fmla="*/ 2520564 w 7005100"/>
              <a:gd name="connsiteY43" fmla="*/ 795130 h 1908313"/>
              <a:gd name="connsiteX44" fmla="*/ 2536467 w 7005100"/>
              <a:gd name="connsiteY44" fmla="*/ 818984 h 1908313"/>
              <a:gd name="connsiteX45" fmla="*/ 2592126 w 7005100"/>
              <a:gd name="connsiteY45" fmla="*/ 842838 h 1908313"/>
              <a:gd name="connsiteX46" fmla="*/ 2639834 w 7005100"/>
              <a:gd name="connsiteY46" fmla="*/ 874643 h 1908313"/>
              <a:gd name="connsiteX47" fmla="*/ 2663687 w 7005100"/>
              <a:gd name="connsiteY47" fmla="*/ 890546 h 1908313"/>
              <a:gd name="connsiteX48" fmla="*/ 2711395 w 7005100"/>
              <a:gd name="connsiteY48" fmla="*/ 906449 h 1908313"/>
              <a:gd name="connsiteX49" fmla="*/ 2735249 w 7005100"/>
              <a:gd name="connsiteY49" fmla="*/ 914400 h 1908313"/>
              <a:gd name="connsiteX50" fmla="*/ 2838616 w 7005100"/>
              <a:gd name="connsiteY50" fmla="*/ 922351 h 1908313"/>
              <a:gd name="connsiteX51" fmla="*/ 2870421 w 7005100"/>
              <a:gd name="connsiteY51" fmla="*/ 930302 h 1908313"/>
              <a:gd name="connsiteX52" fmla="*/ 2941983 w 7005100"/>
              <a:gd name="connsiteY52" fmla="*/ 954156 h 1908313"/>
              <a:gd name="connsiteX53" fmla="*/ 2989691 w 7005100"/>
              <a:gd name="connsiteY53" fmla="*/ 970059 h 1908313"/>
              <a:gd name="connsiteX54" fmla="*/ 3037399 w 7005100"/>
              <a:gd name="connsiteY54" fmla="*/ 978010 h 1908313"/>
              <a:gd name="connsiteX55" fmla="*/ 3101009 w 7005100"/>
              <a:gd name="connsiteY55" fmla="*/ 985962 h 1908313"/>
              <a:gd name="connsiteX56" fmla="*/ 3156668 w 7005100"/>
              <a:gd name="connsiteY56" fmla="*/ 1001864 h 1908313"/>
              <a:gd name="connsiteX57" fmla="*/ 3180522 w 7005100"/>
              <a:gd name="connsiteY57" fmla="*/ 1017767 h 1908313"/>
              <a:gd name="connsiteX58" fmla="*/ 3283889 w 7005100"/>
              <a:gd name="connsiteY58" fmla="*/ 1033669 h 1908313"/>
              <a:gd name="connsiteX59" fmla="*/ 3307743 w 7005100"/>
              <a:gd name="connsiteY59" fmla="*/ 1041621 h 1908313"/>
              <a:gd name="connsiteX60" fmla="*/ 3434964 w 7005100"/>
              <a:gd name="connsiteY60" fmla="*/ 1057523 h 1908313"/>
              <a:gd name="connsiteX61" fmla="*/ 3482672 w 7005100"/>
              <a:gd name="connsiteY61" fmla="*/ 1089329 h 1908313"/>
              <a:gd name="connsiteX62" fmla="*/ 3546282 w 7005100"/>
              <a:gd name="connsiteY62" fmla="*/ 1144988 h 1908313"/>
              <a:gd name="connsiteX63" fmla="*/ 3570136 w 7005100"/>
              <a:gd name="connsiteY63" fmla="*/ 1160890 h 1908313"/>
              <a:gd name="connsiteX64" fmla="*/ 3617844 w 7005100"/>
              <a:gd name="connsiteY64" fmla="*/ 1184744 h 1908313"/>
              <a:gd name="connsiteX65" fmla="*/ 3673503 w 7005100"/>
              <a:gd name="connsiteY65" fmla="*/ 1200647 h 1908313"/>
              <a:gd name="connsiteX66" fmla="*/ 3697357 w 7005100"/>
              <a:gd name="connsiteY66" fmla="*/ 1208598 h 1908313"/>
              <a:gd name="connsiteX67" fmla="*/ 3745065 w 7005100"/>
              <a:gd name="connsiteY67" fmla="*/ 1240403 h 1908313"/>
              <a:gd name="connsiteX68" fmla="*/ 3800724 w 7005100"/>
              <a:gd name="connsiteY68" fmla="*/ 1248355 h 1908313"/>
              <a:gd name="connsiteX69" fmla="*/ 3840480 w 7005100"/>
              <a:gd name="connsiteY69" fmla="*/ 1256306 h 1908313"/>
              <a:gd name="connsiteX70" fmla="*/ 3912042 w 7005100"/>
              <a:gd name="connsiteY70" fmla="*/ 1264257 h 1908313"/>
              <a:gd name="connsiteX71" fmla="*/ 3983604 w 7005100"/>
              <a:gd name="connsiteY71" fmla="*/ 1304014 h 1908313"/>
              <a:gd name="connsiteX72" fmla="*/ 4079020 w 7005100"/>
              <a:gd name="connsiteY72" fmla="*/ 1327868 h 1908313"/>
              <a:gd name="connsiteX73" fmla="*/ 4102874 w 7005100"/>
              <a:gd name="connsiteY73" fmla="*/ 1343770 h 1908313"/>
              <a:gd name="connsiteX74" fmla="*/ 4126727 w 7005100"/>
              <a:gd name="connsiteY74" fmla="*/ 1351722 h 1908313"/>
              <a:gd name="connsiteX75" fmla="*/ 4198289 w 7005100"/>
              <a:gd name="connsiteY75" fmla="*/ 1391478 h 1908313"/>
              <a:gd name="connsiteX76" fmla="*/ 4253948 w 7005100"/>
              <a:gd name="connsiteY76" fmla="*/ 1399429 h 1908313"/>
              <a:gd name="connsiteX77" fmla="*/ 4325510 w 7005100"/>
              <a:gd name="connsiteY77" fmla="*/ 1415332 h 1908313"/>
              <a:gd name="connsiteX78" fmla="*/ 4349364 w 7005100"/>
              <a:gd name="connsiteY78" fmla="*/ 1423283 h 1908313"/>
              <a:gd name="connsiteX79" fmla="*/ 4397072 w 7005100"/>
              <a:gd name="connsiteY79" fmla="*/ 1431235 h 1908313"/>
              <a:gd name="connsiteX80" fmla="*/ 4420926 w 7005100"/>
              <a:gd name="connsiteY80" fmla="*/ 1439186 h 1908313"/>
              <a:gd name="connsiteX81" fmla="*/ 4460682 w 7005100"/>
              <a:gd name="connsiteY81" fmla="*/ 1447137 h 1908313"/>
              <a:gd name="connsiteX82" fmla="*/ 4508390 w 7005100"/>
              <a:gd name="connsiteY82" fmla="*/ 1463040 h 1908313"/>
              <a:gd name="connsiteX83" fmla="*/ 4572000 w 7005100"/>
              <a:gd name="connsiteY83" fmla="*/ 1478942 h 1908313"/>
              <a:gd name="connsiteX84" fmla="*/ 4595854 w 7005100"/>
              <a:gd name="connsiteY84" fmla="*/ 1494845 h 1908313"/>
              <a:gd name="connsiteX85" fmla="*/ 4651514 w 7005100"/>
              <a:gd name="connsiteY85" fmla="*/ 1510748 h 1908313"/>
              <a:gd name="connsiteX86" fmla="*/ 4675367 w 7005100"/>
              <a:gd name="connsiteY86" fmla="*/ 1526650 h 1908313"/>
              <a:gd name="connsiteX87" fmla="*/ 4707173 w 7005100"/>
              <a:gd name="connsiteY87" fmla="*/ 1534602 h 1908313"/>
              <a:gd name="connsiteX88" fmla="*/ 4850296 w 7005100"/>
              <a:gd name="connsiteY88" fmla="*/ 1542553 h 1908313"/>
              <a:gd name="connsiteX89" fmla="*/ 4874150 w 7005100"/>
              <a:gd name="connsiteY89" fmla="*/ 1550504 h 1908313"/>
              <a:gd name="connsiteX90" fmla="*/ 4921858 w 7005100"/>
              <a:gd name="connsiteY90" fmla="*/ 1590261 h 1908313"/>
              <a:gd name="connsiteX91" fmla="*/ 4945712 w 7005100"/>
              <a:gd name="connsiteY91" fmla="*/ 1606163 h 1908313"/>
              <a:gd name="connsiteX92" fmla="*/ 4985468 w 7005100"/>
              <a:gd name="connsiteY92" fmla="*/ 1637969 h 1908313"/>
              <a:gd name="connsiteX93" fmla="*/ 5033176 w 7005100"/>
              <a:gd name="connsiteY93" fmla="*/ 1669774 h 1908313"/>
              <a:gd name="connsiteX94" fmla="*/ 5271715 w 7005100"/>
              <a:gd name="connsiteY94" fmla="*/ 1693628 h 1908313"/>
              <a:gd name="connsiteX95" fmla="*/ 5486400 w 7005100"/>
              <a:gd name="connsiteY95" fmla="*/ 1717482 h 1908313"/>
              <a:gd name="connsiteX96" fmla="*/ 5534108 w 7005100"/>
              <a:gd name="connsiteY96" fmla="*/ 1741336 h 1908313"/>
              <a:gd name="connsiteX97" fmla="*/ 5557962 w 7005100"/>
              <a:gd name="connsiteY97" fmla="*/ 1749287 h 1908313"/>
              <a:gd name="connsiteX98" fmla="*/ 5581816 w 7005100"/>
              <a:gd name="connsiteY98" fmla="*/ 1765189 h 1908313"/>
              <a:gd name="connsiteX99" fmla="*/ 5629524 w 7005100"/>
              <a:gd name="connsiteY99" fmla="*/ 1781092 h 1908313"/>
              <a:gd name="connsiteX100" fmla="*/ 5653378 w 7005100"/>
              <a:gd name="connsiteY100" fmla="*/ 1796995 h 1908313"/>
              <a:gd name="connsiteX101" fmla="*/ 5740842 w 7005100"/>
              <a:gd name="connsiteY101" fmla="*/ 1812897 h 1908313"/>
              <a:gd name="connsiteX102" fmla="*/ 5931674 w 7005100"/>
              <a:gd name="connsiteY102" fmla="*/ 1820849 h 1908313"/>
              <a:gd name="connsiteX103" fmla="*/ 5955527 w 7005100"/>
              <a:gd name="connsiteY103" fmla="*/ 1828800 h 1908313"/>
              <a:gd name="connsiteX104" fmla="*/ 6170213 w 7005100"/>
              <a:gd name="connsiteY104" fmla="*/ 1844702 h 1908313"/>
              <a:gd name="connsiteX105" fmla="*/ 6186115 w 7005100"/>
              <a:gd name="connsiteY105" fmla="*/ 1868556 h 1908313"/>
              <a:gd name="connsiteX106" fmla="*/ 6257677 w 7005100"/>
              <a:gd name="connsiteY106" fmla="*/ 1900362 h 1908313"/>
              <a:gd name="connsiteX107" fmla="*/ 6281531 w 7005100"/>
              <a:gd name="connsiteY107" fmla="*/ 1908313 h 1908313"/>
              <a:gd name="connsiteX108" fmla="*/ 7005100 w 7005100"/>
              <a:gd name="connsiteY108" fmla="*/ 1908313 h 190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7005100" h="1908313">
                <a:moveTo>
                  <a:pt x="0" y="0"/>
                </a:moveTo>
                <a:cubicBezTo>
                  <a:pt x="136337" y="19476"/>
                  <a:pt x="5511" y="-2599"/>
                  <a:pt x="79514" y="15902"/>
                </a:cubicBezTo>
                <a:cubicBezTo>
                  <a:pt x="137414" y="30377"/>
                  <a:pt x="103154" y="17622"/>
                  <a:pt x="166978" y="31805"/>
                </a:cubicBezTo>
                <a:cubicBezTo>
                  <a:pt x="175160" y="33623"/>
                  <a:pt x="182586" y="38257"/>
                  <a:pt x="190832" y="39756"/>
                </a:cubicBezTo>
                <a:cubicBezTo>
                  <a:pt x="211856" y="43579"/>
                  <a:pt x="233239" y="45057"/>
                  <a:pt x="254442" y="47708"/>
                </a:cubicBezTo>
                <a:lnTo>
                  <a:pt x="302150" y="63610"/>
                </a:lnTo>
                <a:cubicBezTo>
                  <a:pt x="310101" y="66260"/>
                  <a:pt x="317660" y="70767"/>
                  <a:pt x="326004" y="71562"/>
                </a:cubicBezTo>
                <a:cubicBezTo>
                  <a:pt x="535279" y="91492"/>
                  <a:pt x="437179" y="83976"/>
                  <a:pt x="620202" y="95416"/>
                </a:cubicBezTo>
                <a:lnTo>
                  <a:pt x="667910" y="111318"/>
                </a:lnTo>
                <a:cubicBezTo>
                  <a:pt x="675861" y="113968"/>
                  <a:pt x="683412" y="118573"/>
                  <a:pt x="691764" y="119269"/>
                </a:cubicBezTo>
                <a:lnTo>
                  <a:pt x="787180" y="127221"/>
                </a:lnTo>
                <a:cubicBezTo>
                  <a:pt x="865165" y="153215"/>
                  <a:pt x="818182" y="141731"/>
                  <a:pt x="930303" y="151075"/>
                </a:cubicBezTo>
                <a:cubicBezTo>
                  <a:pt x="940905" y="153725"/>
                  <a:pt x="951601" y="156024"/>
                  <a:pt x="962108" y="159026"/>
                </a:cubicBezTo>
                <a:cubicBezTo>
                  <a:pt x="988570" y="166586"/>
                  <a:pt x="987948" y="169959"/>
                  <a:pt x="1017767" y="174929"/>
                </a:cubicBezTo>
                <a:cubicBezTo>
                  <a:pt x="1065921" y="182955"/>
                  <a:pt x="1084032" y="180819"/>
                  <a:pt x="1129086" y="190831"/>
                </a:cubicBezTo>
                <a:cubicBezTo>
                  <a:pt x="1137268" y="192649"/>
                  <a:pt x="1144989" y="196132"/>
                  <a:pt x="1152940" y="198782"/>
                </a:cubicBezTo>
                <a:cubicBezTo>
                  <a:pt x="1207621" y="235237"/>
                  <a:pt x="1182515" y="224544"/>
                  <a:pt x="1224501" y="238539"/>
                </a:cubicBezTo>
                <a:cubicBezTo>
                  <a:pt x="1322485" y="303861"/>
                  <a:pt x="1214172" y="240399"/>
                  <a:pt x="1351722" y="286247"/>
                </a:cubicBezTo>
                <a:lnTo>
                  <a:pt x="1399430" y="302149"/>
                </a:lnTo>
                <a:cubicBezTo>
                  <a:pt x="1467793" y="347725"/>
                  <a:pt x="1381298" y="293083"/>
                  <a:pt x="1447138" y="326003"/>
                </a:cubicBezTo>
                <a:cubicBezTo>
                  <a:pt x="1455685" y="330277"/>
                  <a:pt x="1463041" y="336605"/>
                  <a:pt x="1470992" y="341906"/>
                </a:cubicBezTo>
                <a:cubicBezTo>
                  <a:pt x="1516563" y="410265"/>
                  <a:pt x="1455884" y="329821"/>
                  <a:pt x="1510748" y="373711"/>
                </a:cubicBezTo>
                <a:cubicBezTo>
                  <a:pt x="1518210" y="379681"/>
                  <a:pt x="1518547" y="392500"/>
                  <a:pt x="1526651" y="397565"/>
                </a:cubicBezTo>
                <a:cubicBezTo>
                  <a:pt x="1540866" y="406449"/>
                  <a:pt x="1560411" y="404170"/>
                  <a:pt x="1574359" y="413468"/>
                </a:cubicBezTo>
                <a:cubicBezTo>
                  <a:pt x="1611627" y="438312"/>
                  <a:pt x="1588787" y="427799"/>
                  <a:pt x="1645920" y="437322"/>
                </a:cubicBezTo>
                <a:cubicBezTo>
                  <a:pt x="1653871" y="442623"/>
                  <a:pt x="1661227" y="448950"/>
                  <a:pt x="1669774" y="453224"/>
                </a:cubicBezTo>
                <a:cubicBezTo>
                  <a:pt x="1677271" y="456972"/>
                  <a:pt x="1686654" y="456527"/>
                  <a:pt x="1693628" y="461176"/>
                </a:cubicBezTo>
                <a:cubicBezTo>
                  <a:pt x="1702984" y="467413"/>
                  <a:pt x="1708606" y="478125"/>
                  <a:pt x="1717482" y="485029"/>
                </a:cubicBezTo>
                <a:cubicBezTo>
                  <a:pt x="1732569" y="496763"/>
                  <a:pt x="1749287" y="506233"/>
                  <a:pt x="1765190" y="516835"/>
                </a:cubicBezTo>
                <a:cubicBezTo>
                  <a:pt x="1785290" y="530235"/>
                  <a:pt x="1789387" y="535987"/>
                  <a:pt x="1812898" y="540689"/>
                </a:cubicBezTo>
                <a:cubicBezTo>
                  <a:pt x="1831275" y="544365"/>
                  <a:pt x="1850004" y="545990"/>
                  <a:pt x="1868557" y="548640"/>
                </a:cubicBezTo>
                <a:cubicBezTo>
                  <a:pt x="1906358" y="573840"/>
                  <a:pt x="1883346" y="561521"/>
                  <a:pt x="1940119" y="580445"/>
                </a:cubicBezTo>
                <a:cubicBezTo>
                  <a:pt x="1948070" y="583095"/>
                  <a:pt x="1955643" y="587470"/>
                  <a:pt x="1963973" y="588396"/>
                </a:cubicBezTo>
                <a:lnTo>
                  <a:pt x="2107096" y="604299"/>
                </a:lnTo>
                <a:cubicBezTo>
                  <a:pt x="2133905" y="644511"/>
                  <a:pt x="2108446" y="616900"/>
                  <a:pt x="2146853" y="636104"/>
                </a:cubicBezTo>
                <a:cubicBezTo>
                  <a:pt x="2155400" y="640378"/>
                  <a:pt x="2161974" y="648126"/>
                  <a:pt x="2170707" y="652007"/>
                </a:cubicBezTo>
                <a:cubicBezTo>
                  <a:pt x="2186025" y="658815"/>
                  <a:pt x="2218414" y="667909"/>
                  <a:pt x="2218414" y="667909"/>
                </a:cubicBezTo>
                <a:cubicBezTo>
                  <a:pt x="2226365" y="673210"/>
                  <a:pt x="2233535" y="679931"/>
                  <a:pt x="2242268" y="683812"/>
                </a:cubicBezTo>
                <a:cubicBezTo>
                  <a:pt x="2276281" y="698929"/>
                  <a:pt x="2289400" y="698414"/>
                  <a:pt x="2321781" y="707666"/>
                </a:cubicBezTo>
                <a:cubicBezTo>
                  <a:pt x="2368260" y="720945"/>
                  <a:pt x="2321522" y="711143"/>
                  <a:pt x="2377440" y="723569"/>
                </a:cubicBezTo>
                <a:cubicBezTo>
                  <a:pt x="2390633" y="726501"/>
                  <a:pt x="2404158" y="727964"/>
                  <a:pt x="2417197" y="731520"/>
                </a:cubicBezTo>
                <a:cubicBezTo>
                  <a:pt x="2433369" y="735930"/>
                  <a:pt x="2464905" y="747422"/>
                  <a:pt x="2464905" y="747422"/>
                </a:cubicBezTo>
                <a:cubicBezTo>
                  <a:pt x="2472856" y="752723"/>
                  <a:pt x="2482789" y="755863"/>
                  <a:pt x="2488759" y="763325"/>
                </a:cubicBezTo>
                <a:cubicBezTo>
                  <a:pt x="2519600" y="801876"/>
                  <a:pt x="2468519" y="777783"/>
                  <a:pt x="2520564" y="795130"/>
                </a:cubicBezTo>
                <a:cubicBezTo>
                  <a:pt x="2525865" y="803081"/>
                  <a:pt x="2529126" y="812866"/>
                  <a:pt x="2536467" y="818984"/>
                </a:cubicBezTo>
                <a:cubicBezTo>
                  <a:pt x="2549569" y="829903"/>
                  <a:pt x="2575553" y="837314"/>
                  <a:pt x="2592126" y="842838"/>
                </a:cubicBezTo>
                <a:lnTo>
                  <a:pt x="2639834" y="874643"/>
                </a:lnTo>
                <a:cubicBezTo>
                  <a:pt x="2647785" y="879944"/>
                  <a:pt x="2654621" y="887524"/>
                  <a:pt x="2663687" y="890546"/>
                </a:cubicBezTo>
                <a:lnTo>
                  <a:pt x="2711395" y="906449"/>
                </a:lnTo>
                <a:cubicBezTo>
                  <a:pt x="2719346" y="909099"/>
                  <a:pt x="2726892" y="913757"/>
                  <a:pt x="2735249" y="914400"/>
                </a:cubicBezTo>
                <a:lnTo>
                  <a:pt x="2838616" y="922351"/>
                </a:lnTo>
                <a:cubicBezTo>
                  <a:pt x="2849218" y="925001"/>
                  <a:pt x="2859954" y="927162"/>
                  <a:pt x="2870421" y="930302"/>
                </a:cubicBezTo>
                <a:cubicBezTo>
                  <a:pt x="2894505" y="937527"/>
                  <a:pt x="2918129" y="946205"/>
                  <a:pt x="2941983" y="954156"/>
                </a:cubicBezTo>
                <a:cubicBezTo>
                  <a:pt x="2941990" y="954158"/>
                  <a:pt x="2989683" y="970058"/>
                  <a:pt x="2989691" y="970059"/>
                </a:cubicBezTo>
                <a:cubicBezTo>
                  <a:pt x="3005594" y="972709"/>
                  <a:pt x="3021439" y="975730"/>
                  <a:pt x="3037399" y="978010"/>
                </a:cubicBezTo>
                <a:cubicBezTo>
                  <a:pt x="3058553" y="981032"/>
                  <a:pt x="3079931" y="982449"/>
                  <a:pt x="3101009" y="985962"/>
                </a:cubicBezTo>
                <a:cubicBezTo>
                  <a:pt x="3120978" y="989290"/>
                  <a:pt x="3137761" y="995562"/>
                  <a:pt x="3156668" y="1001864"/>
                </a:cubicBezTo>
                <a:cubicBezTo>
                  <a:pt x="3164619" y="1007165"/>
                  <a:pt x="3171975" y="1013493"/>
                  <a:pt x="3180522" y="1017767"/>
                </a:cubicBezTo>
                <a:cubicBezTo>
                  <a:pt x="3209176" y="1032094"/>
                  <a:pt x="3261090" y="1031389"/>
                  <a:pt x="3283889" y="1033669"/>
                </a:cubicBezTo>
                <a:cubicBezTo>
                  <a:pt x="3291840" y="1036320"/>
                  <a:pt x="3299426" y="1040581"/>
                  <a:pt x="3307743" y="1041621"/>
                </a:cubicBezTo>
                <a:cubicBezTo>
                  <a:pt x="3445254" y="1058810"/>
                  <a:pt x="3372071" y="1036560"/>
                  <a:pt x="3434964" y="1057523"/>
                </a:cubicBezTo>
                <a:cubicBezTo>
                  <a:pt x="3450867" y="1068125"/>
                  <a:pt x="3472070" y="1073426"/>
                  <a:pt x="3482672" y="1089329"/>
                </a:cubicBezTo>
                <a:cubicBezTo>
                  <a:pt x="3509175" y="1129084"/>
                  <a:pt x="3490624" y="1107883"/>
                  <a:pt x="3546282" y="1144988"/>
                </a:cubicBezTo>
                <a:cubicBezTo>
                  <a:pt x="3554233" y="1150289"/>
                  <a:pt x="3561070" y="1157868"/>
                  <a:pt x="3570136" y="1160890"/>
                </a:cubicBezTo>
                <a:cubicBezTo>
                  <a:pt x="3630094" y="1180878"/>
                  <a:pt x="3556188" y="1153916"/>
                  <a:pt x="3617844" y="1184744"/>
                </a:cubicBezTo>
                <a:cubicBezTo>
                  <a:pt x="3630559" y="1191101"/>
                  <a:pt x="3661607" y="1197248"/>
                  <a:pt x="3673503" y="1200647"/>
                </a:cubicBezTo>
                <a:cubicBezTo>
                  <a:pt x="3681562" y="1202949"/>
                  <a:pt x="3689406" y="1205948"/>
                  <a:pt x="3697357" y="1208598"/>
                </a:cubicBezTo>
                <a:cubicBezTo>
                  <a:pt x="3713260" y="1219200"/>
                  <a:pt x="3726145" y="1237700"/>
                  <a:pt x="3745065" y="1240403"/>
                </a:cubicBezTo>
                <a:cubicBezTo>
                  <a:pt x="3763618" y="1243054"/>
                  <a:pt x="3782238" y="1245274"/>
                  <a:pt x="3800724" y="1248355"/>
                </a:cubicBezTo>
                <a:cubicBezTo>
                  <a:pt x="3814055" y="1250577"/>
                  <a:pt x="3827101" y="1254395"/>
                  <a:pt x="3840480" y="1256306"/>
                </a:cubicBezTo>
                <a:cubicBezTo>
                  <a:pt x="3864240" y="1259700"/>
                  <a:pt x="3888188" y="1261607"/>
                  <a:pt x="3912042" y="1264257"/>
                </a:cubicBezTo>
                <a:cubicBezTo>
                  <a:pt x="3942783" y="1284751"/>
                  <a:pt x="3952117" y="1297017"/>
                  <a:pt x="3983604" y="1304014"/>
                </a:cubicBezTo>
                <a:cubicBezTo>
                  <a:pt x="4010436" y="1309977"/>
                  <a:pt x="4054916" y="1311799"/>
                  <a:pt x="4079020" y="1327868"/>
                </a:cubicBezTo>
                <a:cubicBezTo>
                  <a:pt x="4086971" y="1333169"/>
                  <a:pt x="4094327" y="1339496"/>
                  <a:pt x="4102874" y="1343770"/>
                </a:cubicBezTo>
                <a:cubicBezTo>
                  <a:pt x="4110370" y="1347518"/>
                  <a:pt x="4119401" y="1347652"/>
                  <a:pt x="4126727" y="1351722"/>
                </a:cubicBezTo>
                <a:cubicBezTo>
                  <a:pt x="4162593" y="1371648"/>
                  <a:pt x="4164554" y="1384731"/>
                  <a:pt x="4198289" y="1391478"/>
                </a:cubicBezTo>
                <a:cubicBezTo>
                  <a:pt x="4216666" y="1395153"/>
                  <a:pt x="4235395" y="1396779"/>
                  <a:pt x="4253948" y="1399429"/>
                </a:cubicBezTo>
                <a:cubicBezTo>
                  <a:pt x="4307641" y="1417328"/>
                  <a:pt x="4241557" y="1396677"/>
                  <a:pt x="4325510" y="1415332"/>
                </a:cubicBezTo>
                <a:cubicBezTo>
                  <a:pt x="4333692" y="1417150"/>
                  <a:pt x="4341182" y="1421465"/>
                  <a:pt x="4349364" y="1423283"/>
                </a:cubicBezTo>
                <a:cubicBezTo>
                  <a:pt x="4365102" y="1426780"/>
                  <a:pt x="4381334" y="1427738"/>
                  <a:pt x="4397072" y="1431235"/>
                </a:cubicBezTo>
                <a:cubicBezTo>
                  <a:pt x="4405254" y="1433053"/>
                  <a:pt x="4412795" y="1437153"/>
                  <a:pt x="4420926" y="1439186"/>
                </a:cubicBezTo>
                <a:cubicBezTo>
                  <a:pt x="4434037" y="1442464"/>
                  <a:pt x="4447644" y="1443581"/>
                  <a:pt x="4460682" y="1447137"/>
                </a:cubicBezTo>
                <a:cubicBezTo>
                  <a:pt x="4476854" y="1451548"/>
                  <a:pt x="4492128" y="1458975"/>
                  <a:pt x="4508390" y="1463040"/>
                </a:cubicBezTo>
                <a:lnTo>
                  <a:pt x="4572000" y="1478942"/>
                </a:lnTo>
                <a:cubicBezTo>
                  <a:pt x="4579951" y="1484243"/>
                  <a:pt x="4587307" y="1490571"/>
                  <a:pt x="4595854" y="1494845"/>
                </a:cubicBezTo>
                <a:cubicBezTo>
                  <a:pt x="4607258" y="1500547"/>
                  <a:pt x="4641328" y="1508201"/>
                  <a:pt x="4651514" y="1510748"/>
                </a:cubicBezTo>
                <a:cubicBezTo>
                  <a:pt x="4659465" y="1516049"/>
                  <a:pt x="4666584" y="1522886"/>
                  <a:pt x="4675367" y="1526650"/>
                </a:cubicBezTo>
                <a:cubicBezTo>
                  <a:pt x="4685412" y="1530955"/>
                  <a:pt x="4696290" y="1533613"/>
                  <a:pt x="4707173" y="1534602"/>
                </a:cubicBezTo>
                <a:cubicBezTo>
                  <a:pt x="4754758" y="1538928"/>
                  <a:pt x="4802588" y="1539903"/>
                  <a:pt x="4850296" y="1542553"/>
                </a:cubicBezTo>
                <a:cubicBezTo>
                  <a:pt x="4858247" y="1545203"/>
                  <a:pt x="4866653" y="1546756"/>
                  <a:pt x="4874150" y="1550504"/>
                </a:cubicBezTo>
                <a:cubicBezTo>
                  <a:pt x="4903762" y="1565310"/>
                  <a:pt x="4895481" y="1568280"/>
                  <a:pt x="4921858" y="1590261"/>
                </a:cubicBezTo>
                <a:cubicBezTo>
                  <a:pt x="4929199" y="1596379"/>
                  <a:pt x="4937761" y="1600862"/>
                  <a:pt x="4945712" y="1606163"/>
                </a:cubicBezTo>
                <a:cubicBezTo>
                  <a:pt x="4975093" y="1650236"/>
                  <a:pt x="4944804" y="1615378"/>
                  <a:pt x="4985468" y="1637969"/>
                </a:cubicBezTo>
                <a:cubicBezTo>
                  <a:pt x="5002175" y="1647251"/>
                  <a:pt x="5017273" y="1659172"/>
                  <a:pt x="5033176" y="1669774"/>
                </a:cubicBezTo>
                <a:cubicBezTo>
                  <a:pt x="5116613" y="1725397"/>
                  <a:pt x="5047494" y="1685323"/>
                  <a:pt x="5271715" y="1693628"/>
                </a:cubicBezTo>
                <a:cubicBezTo>
                  <a:pt x="5384248" y="1721760"/>
                  <a:pt x="5313500" y="1708381"/>
                  <a:pt x="5486400" y="1717482"/>
                </a:cubicBezTo>
                <a:cubicBezTo>
                  <a:pt x="5546357" y="1737467"/>
                  <a:pt x="5472453" y="1710508"/>
                  <a:pt x="5534108" y="1741336"/>
                </a:cubicBezTo>
                <a:cubicBezTo>
                  <a:pt x="5541605" y="1745084"/>
                  <a:pt x="5550465" y="1745539"/>
                  <a:pt x="5557962" y="1749287"/>
                </a:cubicBezTo>
                <a:cubicBezTo>
                  <a:pt x="5566509" y="1753561"/>
                  <a:pt x="5573083" y="1761308"/>
                  <a:pt x="5581816" y="1765189"/>
                </a:cubicBezTo>
                <a:cubicBezTo>
                  <a:pt x="5597134" y="1771997"/>
                  <a:pt x="5629524" y="1781092"/>
                  <a:pt x="5629524" y="1781092"/>
                </a:cubicBezTo>
                <a:cubicBezTo>
                  <a:pt x="5637475" y="1786393"/>
                  <a:pt x="5644831" y="1792721"/>
                  <a:pt x="5653378" y="1796995"/>
                </a:cubicBezTo>
                <a:cubicBezTo>
                  <a:pt x="5676663" y="1808637"/>
                  <a:pt x="5722050" y="1811722"/>
                  <a:pt x="5740842" y="1812897"/>
                </a:cubicBezTo>
                <a:cubicBezTo>
                  <a:pt x="5804384" y="1816868"/>
                  <a:pt x="5868063" y="1818198"/>
                  <a:pt x="5931674" y="1820849"/>
                </a:cubicBezTo>
                <a:cubicBezTo>
                  <a:pt x="5939625" y="1823499"/>
                  <a:pt x="5947309" y="1827156"/>
                  <a:pt x="5955527" y="1828800"/>
                </a:cubicBezTo>
                <a:cubicBezTo>
                  <a:pt x="6022507" y="1842196"/>
                  <a:pt x="6109204" y="1841652"/>
                  <a:pt x="6170213" y="1844702"/>
                </a:cubicBezTo>
                <a:cubicBezTo>
                  <a:pt x="6175514" y="1852653"/>
                  <a:pt x="6179358" y="1861799"/>
                  <a:pt x="6186115" y="1868556"/>
                </a:cubicBezTo>
                <a:cubicBezTo>
                  <a:pt x="6205015" y="1887457"/>
                  <a:pt x="6234057" y="1892489"/>
                  <a:pt x="6257677" y="1900362"/>
                </a:cubicBezTo>
                <a:cubicBezTo>
                  <a:pt x="6265628" y="1903012"/>
                  <a:pt x="6273150" y="1908313"/>
                  <a:pt x="6281531" y="1908313"/>
                </a:cubicBezTo>
                <a:lnTo>
                  <a:pt x="7005100" y="1908313"/>
                </a:lnTo>
              </a:path>
            </a:pathLst>
          </a:cu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a:xfrm>
            <a:off x="328987" y="228600"/>
            <a:ext cx="8881053" cy="462225"/>
          </a:xfrm>
        </p:spPr>
        <p:txBody>
          <a:bodyPr>
            <a:noAutofit/>
          </a:bodyPr>
          <a:lstStyle/>
          <a:p>
            <a:r>
              <a:rPr lang="cs-CZ" sz="1800" b="1" dirty="0" smtClean="0"/>
              <a:t>CLEOPATRA: Finální analýza celkového přežití (OS) </a:t>
            </a:r>
            <a:br>
              <a:rPr lang="cs-CZ" sz="1800" b="1" dirty="0" smtClean="0"/>
            </a:br>
            <a:r>
              <a:rPr lang="cs-CZ" sz="1800" b="1" i="1" dirty="0" smtClean="0"/>
              <a:t>Medián sledování 50 měsíců (rozmezí 0–70 měsíců)</a:t>
            </a:r>
            <a:endParaRPr lang="cs-CZ" sz="1800" b="1" i="1" dirty="0"/>
          </a:p>
        </p:txBody>
      </p:sp>
      <p:sp>
        <p:nvSpPr>
          <p:cNvPr id="3" name="Slide Number Placeholder 2"/>
          <p:cNvSpPr>
            <a:spLocks noGrp="1"/>
          </p:cNvSpPr>
          <p:nvPr>
            <p:ph type="sldNum" sz="quarter" idx="12"/>
          </p:nvPr>
        </p:nvSpPr>
        <p:spPr/>
        <p:txBody>
          <a:bodyPr/>
          <a:lstStyle/>
          <a:p>
            <a:fld id="{2D82201F-12EC-41F1-B111-8318CC339F3E}" type="slidenum">
              <a:rPr lang="cs-CZ" smtClean="0"/>
              <a:pPr/>
              <a:t>52</a:t>
            </a:fld>
            <a:endParaRPr lang="cs-CZ" dirty="0"/>
          </a:p>
        </p:txBody>
      </p:sp>
      <p:sp>
        <p:nvSpPr>
          <p:cNvPr id="358" name="Text Placeholder 105"/>
          <p:cNvSpPr>
            <a:spLocks noGrp="1"/>
          </p:cNvSpPr>
          <p:nvPr>
            <p:ph type="body" sz="quarter" idx="13"/>
          </p:nvPr>
        </p:nvSpPr>
        <p:spPr>
          <a:xfrm rot="10800000" flipV="1">
            <a:off x="467544" y="6165304"/>
            <a:ext cx="7560444" cy="692696"/>
          </a:xfrm>
        </p:spPr>
        <p:txBody>
          <a:bodyPr>
            <a:noAutofit/>
          </a:bodyPr>
          <a:lstStyle/>
          <a:p>
            <a:r>
              <a:rPr lang="cs-CZ" sz="900" dirty="0" smtClean="0">
                <a:solidFill>
                  <a:schemeClr val="tx1"/>
                </a:solidFill>
              </a:rPr>
              <a:t>ITT populace. Stratifikováno dle geografického regionu a </a:t>
            </a:r>
            <a:r>
              <a:rPr lang="cs-CZ" sz="900" dirty="0" err="1" smtClean="0">
                <a:solidFill>
                  <a:schemeClr val="tx1"/>
                </a:solidFill>
              </a:rPr>
              <a:t>neo</a:t>
            </a:r>
            <a:r>
              <a:rPr lang="cs-CZ" sz="900" dirty="0" smtClean="0">
                <a:solidFill>
                  <a:schemeClr val="tx1"/>
                </a:solidFill>
              </a:rPr>
              <a:t>/adjuvantní chemoterapie.IS- interval spolehlivosti; </a:t>
            </a:r>
            <a:r>
              <a:rPr lang="cs-CZ" sz="900" dirty="0" err="1" smtClean="0">
                <a:solidFill>
                  <a:schemeClr val="tx1"/>
                </a:solidFill>
              </a:rPr>
              <a:t>Pla</a:t>
            </a:r>
            <a:r>
              <a:rPr lang="cs-CZ" sz="900" dirty="0" smtClean="0">
                <a:solidFill>
                  <a:schemeClr val="tx1"/>
                </a:solidFill>
              </a:rPr>
              <a:t>-placebo; </a:t>
            </a:r>
            <a:r>
              <a:rPr lang="cs-CZ" sz="900" dirty="0" err="1" smtClean="0">
                <a:solidFill>
                  <a:schemeClr val="tx1"/>
                </a:solidFill>
              </a:rPr>
              <a:t>Ptz</a:t>
            </a:r>
            <a:r>
              <a:rPr lang="cs-CZ" sz="900" dirty="0" smtClean="0">
                <a:solidFill>
                  <a:schemeClr val="tx1"/>
                </a:solidFill>
              </a:rPr>
              <a:t>- pertuzumab</a:t>
            </a:r>
          </a:p>
          <a:p>
            <a:r>
              <a:rPr lang="cs-CZ" sz="900" dirty="0" err="1" smtClean="0">
                <a:solidFill>
                  <a:schemeClr val="tx1"/>
                </a:solidFill>
              </a:rPr>
              <a:t>Ref</a:t>
            </a:r>
            <a:r>
              <a:rPr lang="cs-CZ" sz="900" dirty="0" smtClean="0">
                <a:solidFill>
                  <a:schemeClr val="tx1"/>
                </a:solidFill>
              </a:rPr>
              <a:t>: </a:t>
            </a:r>
            <a:r>
              <a:rPr lang="cs-CZ" sz="900" dirty="0" err="1" smtClean="0">
                <a:solidFill>
                  <a:schemeClr val="tx1"/>
                </a:solidFill>
              </a:rPr>
              <a:t>Swain</a:t>
            </a:r>
            <a:r>
              <a:rPr lang="cs-CZ" sz="900" dirty="0" smtClean="0">
                <a:solidFill>
                  <a:schemeClr val="tx1"/>
                </a:solidFill>
              </a:rPr>
              <a:t> SM, </a:t>
            </a:r>
            <a:r>
              <a:rPr lang="cs-CZ" sz="900" dirty="0" err="1" smtClean="0">
                <a:solidFill>
                  <a:schemeClr val="tx1"/>
                </a:solidFill>
              </a:rPr>
              <a:t>Baselga</a:t>
            </a:r>
            <a:r>
              <a:rPr lang="cs-CZ" sz="900" dirty="0" smtClean="0">
                <a:solidFill>
                  <a:schemeClr val="tx1"/>
                </a:solidFill>
              </a:rPr>
              <a:t> J, Kim SB et al. Pertuzumab, Trastuzumab, and Docetaxel in HER2-Positive </a:t>
            </a:r>
            <a:r>
              <a:rPr lang="cs-CZ" sz="900" dirty="0" err="1" smtClean="0">
                <a:solidFill>
                  <a:schemeClr val="tx1"/>
                </a:solidFill>
              </a:rPr>
              <a:t>Metastatic</a:t>
            </a:r>
            <a:r>
              <a:rPr lang="cs-CZ" sz="900" dirty="0" smtClean="0">
                <a:solidFill>
                  <a:schemeClr val="tx1"/>
                </a:solidFill>
              </a:rPr>
              <a:t> </a:t>
            </a:r>
            <a:r>
              <a:rPr lang="cs-CZ" sz="900" dirty="0" err="1" smtClean="0">
                <a:solidFill>
                  <a:schemeClr val="tx1"/>
                </a:solidFill>
              </a:rPr>
              <a:t>Breast</a:t>
            </a:r>
            <a:r>
              <a:rPr lang="cs-CZ" sz="900" dirty="0" smtClean="0">
                <a:solidFill>
                  <a:schemeClr val="tx1"/>
                </a:solidFill>
              </a:rPr>
              <a:t> </a:t>
            </a:r>
            <a:r>
              <a:rPr lang="cs-CZ" sz="900" dirty="0" err="1" smtClean="0">
                <a:solidFill>
                  <a:schemeClr val="tx1"/>
                </a:solidFill>
              </a:rPr>
              <a:t>Cancer</a:t>
            </a:r>
            <a:r>
              <a:rPr lang="cs-CZ" sz="900" dirty="0" smtClean="0">
                <a:solidFill>
                  <a:schemeClr val="tx1"/>
                </a:solidFill>
              </a:rPr>
              <a:t>. N </a:t>
            </a:r>
            <a:r>
              <a:rPr lang="cs-CZ" sz="900" dirty="0" err="1" smtClean="0">
                <a:solidFill>
                  <a:schemeClr val="tx1"/>
                </a:solidFill>
              </a:rPr>
              <a:t>Engl</a:t>
            </a:r>
            <a:r>
              <a:rPr lang="cs-CZ" sz="900" dirty="0" smtClean="0">
                <a:solidFill>
                  <a:schemeClr val="tx1"/>
                </a:solidFill>
              </a:rPr>
              <a:t> J Med 2015;372:724-34 .</a:t>
            </a:r>
            <a:endParaRPr lang="cs-CZ" sz="900" dirty="0">
              <a:solidFill>
                <a:schemeClr val="tx1"/>
              </a:solidFill>
            </a:endParaRPr>
          </a:p>
        </p:txBody>
      </p:sp>
      <p:sp>
        <p:nvSpPr>
          <p:cNvPr id="6" name="Slide Number Placeholder 2"/>
          <p:cNvSpPr txBox="1">
            <a:spLocks/>
          </p:cNvSpPr>
          <p:nvPr/>
        </p:nvSpPr>
        <p:spPr>
          <a:xfrm>
            <a:off x="8748464" y="6453336"/>
            <a:ext cx="370384" cy="365125"/>
          </a:xfrm>
          <a:prstGeom prst="rect">
            <a:avLst/>
          </a:prstGeom>
        </p:spPr>
        <p:txBody>
          <a:bodyPr vert="horz" lIns="91440" tIns="45720" rIns="91440" bIns="45720" rtlCol="0" anchor="b"/>
          <a:lstStyle>
            <a:defPPr>
              <a:defRPr lang="en-US"/>
            </a:defPPr>
            <a:lvl1pPr marL="0" algn="r" defTabSz="914400" rtl="0" eaLnBrk="1" latinLnBrk="0" hangingPunct="1">
              <a:defRPr sz="1000" kern="1200">
                <a:solidFill>
                  <a:schemeClr val="tx1">
                    <a:tint val="75000"/>
                  </a:schemeClr>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D82201F-12EC-41F1-B111-8318CC339F3E}" type="slidenum">
              <a:rPr lang="cs-CZ" smtClean="0">
                <a:solidFill>
                  <a:prstClr val="black">
                    <a:tint val="75000"/>
                  </a:prstClr>
                </a:solidFill>
              </a:rPr>
              <a:pPr/>
              <a:t>52</a:t>
            </a:fld>
            <a:endParaRPr lang="cs-CZ" dirty="0">
              <a:solidFill>
                <a:prstClr val="black">
                  <a:tint val="75000"/>
                </a:prstClr>
              </a:solidFill>
            </a:endParaRPr>
          </a:p>
        </p:txBody>
      </p:sp>
      <p:grpSp>
        <p:nvGrpSpPr>
          <p:cNvPr id="7" name="Group 7"/>
          <p:cNvGrpSpPr/>
          <p:nvPr/>
        </p:nvGrpSpPr>
        <p:grpSpPr>
          <a:xfrm>
            <a:off x="839829" y="1583468"/>
            <a:ext cx="7144023" cy="3886494"/>
            <a:chOff x="1331640" y="1625306"/>
            <a:chExt cx="7144023" cy="3886494"/>
          </a:xfrm>
        </p:grpSpPr>
        <p:sp>
          <p:nvSpPr>
            <p:cNvPr id="74" name="Text Box 242"/>
            <p:cNvSpPr txBox="1">
              <a:spLocks noChangeArrowheads="1"/>
            </p:cNvSpPr>
            <p:nvPr/>
          </p:nvSpPr>
          <p:spPr bwMode="auto">
            <a:xfrm rot="16200000">
              <a:off x="-218621" y="3175567"/>
              <a:ext cx="3346744" cy="246221"/>
            </a:xfrm>
            <a:prstGeom prst="rect">
              <a:avLst/>
            </a:prstGeom>
            <a:noFill/>
            <a:ln w="9525">
              <a:noFill/>
              <a:miter lim="800000"/>
              <a:headEnd/>
              <a:tailEnd/>
            </a:ln>
          </p:spPr>
          <p:txBody>
            <a:bodyPr wrap="square" lIns="0" tIns="0" rIns="0" bIns="0">
              <a:spAutoFit/>
            </a:bodyPr>
            <a:lstStyle/>
            <a:p>
              <a:pPr algn="ctr">
                <a:spcBef>
                  <a:spcPct val="50000"/>
                </a:spcBef>
              </a:pPr>
              <a:r>
                <a:rPr lang="cs-CZ" sz="1600" b="1" dirty="0" smtClean="0">
                  <a:latin typeface="Arial" panose="020B0604020202020204" pitchFamily="34" charset="0"/>
                  <a:cs typeface="Arial" panose="020B0604020202020204" pitchFamily="34" charset="0"/>
                </a:rPr>
                <a:t>OS (%)</a:t>
              </a:r>
              <a:endParaRPr lang="cs-CZ" sz="1600" b="1" dirty="0">
                <a:latin typeface="Arial" panose="020B0604020202020204" pitchFamily="34" charset="0"/>
                <a:cs typeface="Arial" panose="020B0604020202020204" pitchFamily="34" charset="0"/>
              </a:endParaRPr>
            </a:p>
          </p:txBody>
        </p:sp>
        <p:grpSp>
          <p:nvGrpSpPr>
            <p:cNvPr id="8" name="Group 6"/>
            <p:cNvGrpSpPr/>
            <p:nvPr/>
          </p:nvGrpSpPr>
          <p:grpSpPr>
            <a:xfrm>
              <a:off x="1712913" y="1625600"/>
              <a:ext cx="6762750" cy="3563938"/>
              <a:chOff x="1712913" y="1625600"/>
              <a:chExt cx="6762750" cy="3563938"/>
            </a:xfrm>
          </p:grpSpPr>
          <p:grpSp>
            <p:nvGrpSpPr>
              <p:cNvPr id="9" name="Group 61"/>
              <p:cNvGrpSpPr/>
              <p:nvPr/>
            </p:nvGrpSpPr>
            <p:grpSpPr>
              <a:xfrm>
                <a:off x="1712913" y="1625600"/>
                <a:ext cx="325437" cy="3279775"/>
                <a:chOff x="1712913" y="1625600"/>
                <a:chExt cx="325437" cy="3279775"/>
              </a:xfrm>
            </p:grpSpPr>
            <p:sp>
              <p:nvSpPr>
                <p:cNvPr id="63" name="Text Box 201"/>
                <p:cNvSpPr txBox="1">
                  <a:spLocks noChangeArrowheads="1"/>
                </p:cNvSpPr>
                <p:nvPr/>
              </p:nvSpPr>
              <p:spPr bwMode="auto">
                <a:xfrm>
                  <a:off x="1712913" y="4689475"/>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0</a:t>
                  </a:r>
                  <a:endParaRPr lang="cs-CZ" sz="1400" b="1" dirty="0">
                    <a:latin typeface="Arial" panose="020B0604020202020204" pitchFamily="34" charset="0"/>
                    <a:cs typeface="Arial" panose="020B0604020202020204" pitchFamily="34" charset="0"/>
                  </a:endParaRPr>
                </a:p>
              </p:txBody>
            </p:sp>
            <p:sp>
              <p:nvSpPr>
                <p:cNvPr id="64" name="Text Box 202"/>
                <p:cNvSpPr txBox="1">
                  <a:spLocks noChangeArrowheads="1"/>
                </p:cNvSpPr>
                <p:nvPr/>
              </p:nvSpPr>
              <p:spPr bwMode="auto">
                <a:xfrm>
                  <a:off x="1712913" y="4383088"/>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10</a:t>
                  </a:r>
                  <a:endParaRPr lang="cs-CZ" sz="1400" b="1" dirty="0">
                    <a:latin typeface="Arial" panose="020B0604020202020204" pitchFamily="34" charset="0"/>
                    <a:cs typeface="Arial" panose="020B0604020202020204" pitchFamily="34" charset="0"/>
                  </a:endParaRPr>
                </a:p>
              </p:txBody>
            </p:sp>
            <p:sp>
              <p:nvSpPr>
                <p:cNvPr id="65" name="Text Box 203"/>
                <p:cNvSpPr txBox="1">
                  <a:spLocks noChangeArrowheads="1"/>
                </p:cNvSpPr>
                <p:nvPr/>
              </p:nvSpPr>
              <p:spPr bwMode="auto">
                <a:xfrm>
                  <a:off x="1712913" y="4076700"/>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20</a:t>
                  </a:r>
                  <a:endParaRPr lang="cs-CZ" sz="1400" b="1" dirty="0">
                    <a:latin typeface="Arial" panose="020B0604020202020204" pitchFamily="34" charset="0"/>
                    <a:cs typeface="Arial" panose="020B0604020202020204" pitchFamily="34" charset="0"/>
                  </a:endParaRPr>
                </a:p>
              </p:txBody>
            </p:sp>
            <p:sp>
              <p:nvSpPr>
                <p:cNvPr id="66" name="Text Box 204"/>
                <p:cNvSpPr txBox="1">
                  <a:spLocks noChangeArrowheads="1"/>
                </p:cNvSpPr>
                <p:nvPr/>
              </p:nvSpPr>
              <p:spPr bwMode="auto">
                <a:xfrm>
                  <a:off x="1712913" y="3770313"/>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30</a:t>
                  </a:r>
                  <a:endParaRPr lang="cs-CZ" sz="1400" b="1" dirty="0">
                    <a:latin typeface="Arial" panose="020B0604020202020204" pitchFamily="34" charset="0"/>
                    <a:cs typeface="Arial" panose="020B0604020202020204" pitchFamily="34" charset="0"/>
                  </a:endParaRPr>
                </a:p>
              </p:txBody>
            </p:sp>
            <p:sp>
              <p:nvSpPr>
                <p:cNvPr id="67" name="Text Box 205"/>
                <p:cNvSpPr txBox="1">
                  <a:spLocks noChangeArrowheads="1"/>
                </p:cNvSpPr>
                <p:nvPr/>
              </p:nvSpPr>
              <p:spPr bwMode="auto">
                <a:xfrm>
                  <a:off x="1712913" y="3463925"/>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40</a:t>
                  </a:r>
                  <a:endParaRPr lang="cs-CZ" sz="1400" b="1" dirty="0">
                    <a:latin typeface="Arial" panose="020B0604020202020204" pitchFamily="34" charset="0"/>
                    <a:cs typeface="Arial" panose="020B0604020202020204" pitchFamily="34" charset="0"/>
                  </a:endParaRPr>
                </a:p>
              </p:txBody>
            </p:sp>
            <p:sp>
              <p:nvSpPr>
                <p:cNvPr id="68" name="Text Box 206"/>
                <p:cNvSpPr txBox="1">
                  <a:spLocks noChangeArrowheads="1"/>
                </p:cNvSpPr>
                <p:nvPr/>
              </p:nvSpPr>
              <p:spPr bwMode="auto">
                <a:xfrm>
                  <a:off x="1712913" y="3157538"/>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50</a:t>
                  </a:r>
                  <a:endParaRPr lang="cs-CZ" sz="1400" b="1" dirty="0">
                    <a:latin typeface="Arial" panose="020B0604020202020204" pitchFamily="34" charset="0"/>
                    <a:cs typeface="Arial" panose="020B0604020202020204" pitchFamily="34" charset="0"/>
                  </a:endParaRPr>
                </a:p>
              </p:txBody>
            </p:sp>
            <p:sp>
              <p:nvSpPr>
                <p:cNvPr id="69" name="Text Box 207"/>
                <p:cNvSpPr txBox="1">
                  <a:spLocks noChangeArrowheads="1"/>
                </p:cNvSpPr>
                <p:nvPr/>
              </p:nvSpPr>
              <p:spPr bwMode="auto">
                <a:xfrm>
                  <a:off x="1712913" y="2851150"/>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60</a:t>
                  </a:r>
                  <a:endParaRPr lang="cs-CZ" sz="1400" b="1" dirty="0">
                    <a:latin typeface="Arial" panose="020B0604020202020204" pitchFamily="34" charset="0"/>
                    <a:cs typeface="Arial" panose="020B0604020202020204" pitchFamily="34" charset="0"/>
                  </a:endParaRPr>
                </a:p>
              </p:txBody>
            </p:sp>
            <p:sp>
              <p:nvSpPr>
                <p:cNvPr id="70" name="Text Box 208"/>
                <p:cNvSpPr txBox="1">
                  <a:spLocks noChangeArrowheads="1"/>
                </p:cNvSpPr>
                <p:nvPr/>
              </p:nvSpPr>
              <p:spPr bwMode="auto">
                <a:xfrm>
                  <a:off x="1712913" y="2544763"/>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70</a:t>
                  </a:r>
                  <a:endParaRPr lang="cs-CZ" sz="1400" b="1" dirty="0">
                    <a:latin typeface="Arial" panose="020B0604020202020204" pitchFamily="34" charset="0"/>
                    <a:cs typeface="Arial" panose="020B0604020202020204" pitchFamily="34" charset="0"/>
                  </a:endParaRPr>
                </a:p>
              </p:txBody>
            </p:sp>
            <p:sp>
              <p:nvSpPr>
                <p:cNvPr id="71" name="Text Box 209"/>
                <p:cNvSpPr txBox="1">
                  <a:spLocks noChangeArrowheads="1"/>
                </p:cNvSpPr>
                <p:nvPr/>
              </p:nvSpPr>
              <p:spPr bwMode="auto">
                <a:xfrm>
                  <a:off x="1712913" y="2238375"/>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80</a:t>
                  </a:r>
                  <a:endParaRPr lang="cs-CZ" sz="1400" b="1" dirty="0">
                    <a:latin typeface="Arial" panose="020B0604020202020204" pitchFamily="34" charset="0"/>
                    <a:cs typeface="Arial" panose="020B0604020202020204" pitchFamily="34" charset="0"/>
                  </a:endParaRPr>
                </a:p>
              </p:txBody>
            </p:sp>
            <p:sp>
              <p:nvSpPr>
                <p:cNvPr id="72" name="Text Box 210"/>
                <p:cNvSpPr txBox="1">
                  <a:spLocks noChangeArrowheads="1"/>
                </p:cNvSpPr>
                <p:nvPr/>
              </p:nvSpPr>
              <p:spPr bwMode="auto">
                <a:xfrm>
                  <a:off x="1712913" y="1931988"/>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90</a:t>
                  </a:r>
                  <a:endParaRPr lang="cs-CZ" sz="1400" b="1" dirty="0">
                    <a:latin typeface="Arial" panose="020B0604020202020204" pitchFamily="34" charset="0"/>
                    <a:cs typeface="Arial" panose="020B0604020202020204" pitchFamily="34" charset="0"/>
                  </a:endParaRPr>
                </a:p>
              </p:txBody>
            </p:sp>
            <p:sp>
              <p:nvSpPr>
                <p:cNvPr id="73" name="Text Box 211"/>
                <p:cNvSpPr txBox="1">
                  <a:spLocks noChangeArrowheads="1"/>
                </p:cNvSpPr>
                <p:nvPr/>
              </p:nvSpPr>
              <p:spPr bwMode="auto">
                <a:xfrm>
                  <a:off x="1712913" y="1625600"/>
                  <a:ext cx="325437" cy="215900"/>
                </a:xfrm>
                <a:prstGeom prst="rect">
                  <a:avLst/>
                </a:prstGeom>
                <a:noFill/>
                <a:ln w="9525">
                  <a:noFill/>
                  <a:miter lim="800000"/>
                  <a:headEnd/>
                  <a:tailEnd/>
                </a:ln>
              </p:spPr>
              <p:txBody>
                <a:bodyPr lIns="0" tIns="0" rIns="0" bIns="0">
                  <a:spAutoFit/>
                </a:bodyPr>
                <a:lstStyle/>
                <a:p>
                  <a:pPr algn="r">
                    <a:spcBef>
                      <a:spcPct val="50000"/>
                    </a:spcBef>
                  </a:pPr>
                  <a:r>
                    <a:rPr lang="cs-CZ" sz="1400" b="1" dirty="0" smtClean="0">
                      <a:latin typeface="Arial" panose="020B0604020202020204" pitchFamily="34" charset="0"/>
                      <a:cs typeface="Arial" panose="020B0604020202020204" pitchFamily="34" charset="0"/>
                    </a:rPr>
                    <a:t>100</a:t>
                  </a:r>
                  <a:endParaRPr lang="cs-CZ" sz="1400" b="1" dirty="0">
                    <a:latin typeface="Arial" panose="020B0604020202020204" pitchFamily="34" charset="0"/>
                    <a:cs typeface="Arial" panose="020B0604020202020204" pitchFamily="34" charset="0"/>
                  </a:endParaRPr>
                </a:p>
              </p:txBody>
            </p:sp>
          </p:grpSp>
          <p:grpSp>
            <p:nvGrpSpPr>
              <p:cNvPr id="10" name="Group 148"/>
              <p:cNvGrpSpPr/>
              <p:nvPr/>
            </p:nvGrpSpPr>
            <p:grpSpPr>
              <a:xfrm>
                <a:off x="2071688" y="4973638"/>
                <a:ext cx="6403975" cy="215900"/>
                <a:chOff x="2071688" y="4973638"/>
                <a:chExt cx="6403975" cy="215900"/>
              </a:xfrm>
            </p:grpSpPr>
            <p:sp>
              <p:nvSpPr>
                <p:cNvPr id="76" name="Text Box 191"/>
                <p:cNvSpPr txBox="1">
                  <a:spLocks noChangeArrowheads="1"/>
                </p:cNvSpPr>
                <p:nvPr/>
              </p:nvSpPr>
              <p:spPr bwMode="auto">
                <a:xfrm>
                  <a:off x="2071688" y="4973638"/>
                  <a:ext cx="325437" cy="215900"/>
                </a:xfrm>
                <a:prstGeom prst="rect">
                  <a:avLst/>
                </a:prstGeom>
                <a:noFill/>
                <a:ln w="9525">
                  <a:noFill/>
                  <a:miter lim="800000"/>
                  <a:headEnd/>
                  <a:tailEnd/>
                </a:ln>
              </p:spPr>
              <p:txBody>
                <a:bodyPr lIns="0" tIns="0" rIns="0" bIns="0">
                  <a:spAutoFit/>
                </a:bodyPr>
                <a:lstStyle/>
                <a:p>
                  <a:pPr algn="ctr">
                    <a:spcBef>
                      <a:spcPct val="50000"/>
                    </a:spcBef>
                  </a:pPr>
                  <a:r>
                    <a:rPr lang="cs-CZ" sz="1400" b="1" dirty="0" smtClean="0">
                      <a:latin typeface="Arial" panose="020B0604020202020204" pitchFamily="34" charset="0"/>
                      <a:cs typeface="Arial" panose="020B0604020202020204" pitchFamily="34" charset="0"/>
                    </a:rPr>
                    <a:t>0</a:t>
                  </a:r>
                  <a:endParaRPr lang="cs-CZ" sz="1400" b="1" dirty="0">
                    <a:latin typeface="Arial" panose="020B0604020202020204" pitchFamily="34" charset="0"/>
                    <a:cs typeface="Arial" panose="020B0604020202020204" pitchFamily="34" charset="0"/>
                  </a:endParaRPr>
                </a:p>
              </p:txBody>
            </p:sp>
            <p:sp>
              <p:nvSpPr>
                <p:cNvPr id="77" name="Text Box 192"/>
                <p:cNvSpPr txBox="1">
                  <a:spLocks noChangeArrowheads="1"/>
                </p:cNvSpPr>
                <p:nvPr/>
              </p:nvSpPr>
              <p:spPr bwMode="auto">
                <a:xfrm>
                  <a:off x="2940050" y="4973638"/>
                  <a:ext cx="325437" cy="215900"/>
                </a:xfrm>
                <a:prstGeom prst="rect">
                  <a:avLst/>
                </a:prstGeom>
                <a:noFill/>
                <a:ln w="9525">
                  <a:noFill/>
                  <a:miter lim="800000"/>
                  <a:headEnd/>
                  <a:tailEnd/>
                </a:ln>
              </p:spPr>
              <p:txBody>
                <a:bodyPr lIns="0" tIns="0" rIns="0" bIns="0">
                  <a:spAutoFit/>
                </a:bodyPr>
                <a:lstStyle/>
                <a:p>
                  <a:pPr algn="ctr">
                    <a:spcBef>
                      <a:spcPct val="50000"/>
                    </a:spcBef>
                  </a:pPr>
                  <a:r>
                    <a:rPr lang="cs-CZ" sz="1400" b="1" dirty="0" smtClean="0">
                      <a:latin typeface="Arial" panose="020B0604020202020204" pitchFamily="34" charset="0"/>
                      <a:cs typeface="Arial" panose="020B0604020202020204" pitchFamily="34" charset="0"/>
                    </a:rPr>
                    <a:t>10</a:t>
                  </a:r>
                  <a:endParaRPr lang="cs-CZ" sz="1400" b="1" dirty="0">
                    <a:latin typeface="Arial" panose="020B0604020202020204" pitchFamily="34" charset="0"/>
                    <a:cs typeface="Arial" panose="020B0604020202020204" pitchFamily="34" charset="0"/>
                  </a:endParaRPr>
                </a:p>
              </p:txBody>
            </p:sp>
            <p:sp>
              <p:nvSpPr>
                <p:cNvPr id="78" name="Text Box 193"/>
                <p:cNvSpPr txBox="1">
                  <a:spLocks noChangeArrowheads="1"/>
                </p:cNvSpPr>
                <p:nvPr/>
              </p:nvSpPr>
              <p:spPr bwMode="auto">
                <a:xfrm>
                  <a:off x="3808412" y="4973638"/>
                  <a:ext cx="325438" cy="215900"/>
                </a:xfrm>
                <a:prstGeom prst="rect">
                  <a:avLst/>
                </a:prstGeom>
                <a:noFill/>
                <a:ln w="9525">
                  <a:noFill/>
                  <a:miter lim="800000"/>
                  <a:headEnd/>
                  <a:tailEnd/>
                </a:ln>
              </p:spPr>
              <p:txBody>
                <a:bodyPr lIns="0" tIns="0" rIns="0" bIns="0">
                  <a:spAutoFit/>
                </a:bodyPr>
                <a:lstStyle/>
                <a:p>
                  <a:pPr algn="ctr">
                    <a:spcBef>
                      <a:spcPct val="50000"/>
                    </a:spcBef>
                  </a:pPr>
                  <a:r>
                    <a:rPr lang="cs-CZ" sz="1400" b="1" dirty="0" smtClean="0">
                      <a:latin typeface="Arial" panose="020B0604020202020204" pitchFamily="34" charset="0"/>
                      <a:cs typeface="Arial" panose="020B0604020202020204" pitchFamily="34" charset="0"/>
                    </a:rPr>
                    <a:t>20</a:t>
                  </a:r>
                  <a:endParaRPr lang="cs-CZ" sz="1400" b="1" dirty="0">
                    <a:latin typeface="Arial" panose="020B0604020202020204" pitchFamily="34" charset="0"/>
                    <a:cs typeface="Arial" panose="020B0604020202020204" pitchFamily="34" charset="0"/>
                  </a:endParaRPr>
                </a:p>
              </p:txBody>
            </p:sp>
            <p:sp>
              <p:nvSpPr>
                <p:cNvPr id="79" name="Text Box 194"/>
                <p:cNvSpPr txBox="1">
                  <a:spLocks noChangeArrowheads="1"/>
                </p:cNvSpPr>
                <p:nvPr/>
              </p:nvSpPr>
              <p:spPr bwMode="auto">
                <a:xfrm>
                  <a:off x="4676775" y="4973638"/>
                  <a:ext cx="325438" cy="215900"/>
                </a:xfrm>
                <a:prstGeom prst="rect">
                  <a:avLst/>
                </a:prstGeom>
                <a:noFill/>
                <a:ln w="9525">
                  <a:noFill/>
                  <a:miter lim="800000"/>
                  <a:headEnd/>
                  <a:tailEnd/>
                </a:ln>
              </p:spPr>
              <p:txBody>
                <a:bodyPr lIns="0" tIns="0" rIns="0" bIns="0">
                  <a:spAutoFit/>
                </a:bodyPr>
                <a:lstStyle/>
                <a:p>
                  <a:pPr algn="ctr">
                    <a:spcBef>
                      <a:spcPct val="50000"/>
                    </a:spcBef>
                  </a:pPr>
                  <a:r>
                    <a:rPr lang="cs-CZ" sz="1400" b="1" dirty="0" smtClean="0">
                      <a:latin typeface="Arial" panose="020B0604020202020204" pitchFamily="34" charset="0"/>
                      <a:cs typeface="Arial" panose="020B0604020202020204" pitchFamily="34" charset="0"/>
                    </a:rPr>
                    <a:t>30</a:t>
                  </a:r>
                  <a:endParaRPr lang="cs-CZ" sz="1400" b="1" dirty="0">
                    <a:latin typeface="Arial" panose="020B0604020202020204" pitchFamily="34" charset="0"/>
                    <a:cs typeface="Arial" panose="020B0604020202020204" pitchFamily="34" charset="0"/>
                  </a:endParaRPr>
                </a:p>
              </p:txBody>
            </p:sp>
            <p:sp>
              <p:nvSpPr>
                <p:cNvPr id="81" name="Text Box 196"/>
                <p:cNvSpPr txBox="1">
                  <a:spLocks noChangeArrowheads="1"/>
                </p:cNvSpPr>
                <p:nvPr/>
              </p:nvSpPr>
              <p:spPr bwMode="auto">
                <a:xfrm>
                  <a:off x="5545138" y="4973638"/>
                  <a:ext cx="325438" cy="215900"/>
                </a:xfrm>
                <a:prstGeom prst="rect">
                  <a:avLst/>
                </a:prstGeom>
                <a:noFill/>
                <a:ln w="9525">
                  <a:noFill/>
                  <a:miter lim="800000"/>
                  <a:headEnd/>
                  <a:tailEnd/>
                </a:ln>
              </p:spPr>
              <p:txBody>
                <a:bodyPr lIns="0" tIns="0" rIns="0" bIns="0">
                  <a:spAutoFit/>
                </a:bodyPr>
                <a:lstStyle/>
                <a:p>
                  <a:pPr algn="ctr">
                    <a:spcBef>
                      <a:spcPct val="50000"/>
                    </a:spcBef>
                  </a:pPr>
                  <a:r>
                    <a:rPr lang="cs-CZ" sz="1400" b="1" dirty="0" smtClean="0">
                      <a:latin typeface="Arial" panose="020B0604020202020204" pitchFamily="34" charset="0"/>
                      <a:cs typeface="Arial" panose="020B0604020202020204" pitchFamily="34" charset="0"/>
                    </a:rPr>
                    <a:t>40</a:t>
                  </a:r>
                  <a:endParaRPr lang="cs-CZ" sz="1400" b="1" dirty="0">
                    <a:latin typeface="Arial" panose="020B0604020202020204" pitchFamily="34" charset="0"/>
                    <a:cs typeface="Arial" panose="020B0604020202020204" pitchFamily="34" charset="0"/>
                  </a:endParaRPr>
                </a:p>
              </p:txBody>
            </p:sp>
            <p:sp>
              <p:nvSpPr>
                <p:cNvPr id="83" name="Text Box 198"/>
                <p:cNvSpPr txBox="1">
                  <a:spLocks noChangeArrowheads="1"/>
                </p:cNvSpPr>
                <p:nvPr/>
              </p:nvSpPr>
              <p:spPr bwMode="auto">
                <a:xfrm>
                  <a:off x="6413501" y="4973638"/>
                  <a:ext cx="325437" cy="215900"/>
                </a:xfrm>
                <a:prstGeom prst="rect">
                  <a:avLst/>
                </a:prstGeom>
                <a:noFill/>
                <a:ln w="9525">
                  <a:noFill/>
                  <a:miter lim="800000"/>
                  <a:headEnd/>
                  <a:tailEnd/>
                </a:ln>
              </p:spPr>
              <p:txBody>
                <a:bodyPr lIns="0" tIns="0" rIns="0" bIns="0">
                  <a:spAutoFit/>
                </a:bodyPr>
                <a:lstStyle/>
                <a:p>
                  <a:pPr algn="ctr">
                    <a:spcBef>
                      <a:spcPct val="50000"/>
                    </a:spcBef>
                  </a:pPr>
                  <a:r>
                    <a:rPr lang="cs-CZ" sz="1400" b="1" dirty="0" smtClean="0">
                      <a:latin typeface="Arial" panose="020B0604020202020204" pitchFamily="34" charset="0"/>
                      <a:cs typeface="Arial" panose="020B0604020202020204" pitchFamily="34" charset="0"/>
                    </a:rPr>
                    <a:t>50</a:t>
                  </a:r>
                  <a:endParaRPr lang="cs-CZ" sz="1400" b="1" dirty="0">
                    <a:latin typeface="Arial" panose="020B0604020202020204" pitchFamily="34" charset="0"/>
                    <a:cs typeface="Arial" panose="020B0604020202020204" pitchFamily="34" charset="0"/>
                  </a:endParaRPr>
                </a:p>
              </p:txBody>
            </p:sp>
            <p:sp>
              <p:nvSpPr>
                <p:cNvPr id="85" name="Text Box 200"/>
                <p:cNvSpPr txBox="1">
                  <a:spLocks noChangeArrowheads="1"/>
                </p:cNvSpPr>
                <p:nvPr/>
              </p:nvSpPr>
              <p:spPr bwMode="auto">
                <a:xfrm>
                  <a:off x="8150225" y="4973638"/>
                  <a:ext cx="325438" cy="215900"/>
                </a:xfrm>
                <a:prstGeom prst="rect">
                  <a:avLst/>
                </a:prstGeom>
                <a:noFill/>
                <a:ln w="9525">
                  <a:noFill/>
                  <a:miter lim="800000"/>
                  <a:headEnd/>
                  <a:tailEnd/>
                </a:ln>
              </p:spPr>
              <p:txBody>
                <a:bodyPr lIns="0" tIns="0" rIns="0" bIns="0">
                  <a:spAutoFit/>
                </a:bodyPr>
                <a:lstStyle/>
                <a:p>
                  <a:pPr algn="ctr">
                    <a:spcBef>
                      <a:spcPct val="50000"/>
                    </a:spcBef>
                  </a:pPr>
                  <a:r>
                    <a:rPr lang="cs-CZ" sz="1400" b="1" dirty="0" smtClean="0">
                      <a:latin typeface="Arial" panose="020B0604020202020204" pitchFamily="34" charset="0"/>
                      <a:cs typeface="Arial" panose="020B0604020202020204" pitchFamily="34" charset="0"/>
                    </a:rPr>
                    <a:t>70</a:t>
                  </a:r>
                  <a:endParaRPr lang="cs-CZ" sz="1400" b="1" dirty="0">
                    <a:latin typeface="Arial" panose="020B0604020202020204" pitchFamily="34" charset="0"/>
                    <a:cs typeface="Arial" panose="020B0604020202020204" pitchFamily="34" charset="0"/>
                  </a:endParaRPr>
                </a:p>
              </p:txBody>
            </p:sp>
            <p:sp>
              <p:nvSpPr>
                <p:cNvPr id="86" name="Text Box 199"/>
                <p:cNvSpPr txBox="1">
                  <a:spLocks noChangeArrowheads="1"/>
                </p:cNvSpPr>
                <p:nvPr/>
              </p:nvSpPr>
              <p:spPr bwMode="auto">
                <a:xfrm>
                  <a:off x="7281863" y="4973638"/>
                  <a:ext cx="325437" cy="215900"/>
                </a:xfrm>
                <a:prstGeom prst="rect">
                  <a:avLst/>
                </a:prstGeom>
                <a:noFill/>
                <a:ln w="9525">
                  <a:noFill/>
                  <a:miter lim="800000"/>
                  <a:headEnd/>
                  <a:tailEnd/>
                </a:ln>
              </p:spPr>
              <p:txBody>
                <a:bodyPr lIns="0" tIns="0" rIns="0" bIns="0">
                  <a:spAutoFit/>
                </a:bodyPr>
                <a:lstStyle/>
                <a:p>
                  <a:pPr algn="ctr">
                    <a:spcBef>
                      <a:spcPct val="50000"/>
                    </a:spcBef>
                  </a:pPr>
                  <a:r>
                    <a:rPr lang="cs-CZ" sz="1400" b="1" dirty="0" smtClean="0">
                      <a:latin typeface="Arial" panose="020B0604020202020204" pitchFamily="34" charset="0"/>
                      <a:cs typeface="Arial" panose="020B0604020202020204" pitchFamily="34" charset="0"/>
                    </a:rPr>
                    <a:t>60</a:t>
                  </a:r>
                  <a:endParaRPr lang="cs-CZ" sz="1400" b="1" dirty="0">
                    <a:latin typeface="Arial" panose="020B0604020202020204" pitchFamily="34" charset="0"/>
                    <a:cs typeface="Arial" panose="020B0604020202020204" pitchFamily="34" charset="0"/>
                  </a:endParaRPr>
                </a:p>
              </p:txBody>
            </p:sp>
          </p:grpSp>
          <p:grpSp>
            <p:nvGrpSpPr>
              <p:cNvPr id="11" name="Group 129"/>
              <p:cNvGrpSpPr/>
              <p:nvPr/>
            </p:nvGrpSpPr>
            <p:grpSpPr>
              <a:xfrm>
                <a:off x="2128838" y="1727200"/>
                <a:ext cx="6202362" cy="3175000"/>
                <a:chOff x="2128838" y="1727200"/>
                <a:chExt cx="6202362" cy="3175000"/>
              </a:xfrm>
            </p:grpSpPr>
            <p:grpSp>
              <p:nvGrpSpPr>
                <p:cNvPr id="12" name="Group 178"/>
                <p:cNvGrpSpPr>
                  <a:grpSpLocks/>
                </p:cNvGrpSpPr>
                <p:nvPr/>
              </p:nvGrpSpPr>
              <p:grpSpPr bwMode="auto">
                <a:xfrm>
                  <a:off x="2128838" y="1727200"/>
                  <a:ext cx="107950" cy="3081338"/>
                  <a:chOff x="1182" y="978"/>
                  <a:chExt cx="68" cy="1941"/>
                </a:xfrm>
              </p:grpSpPr>
              <p:sp>
                <p:nvSpPr>
                  <p:cNvPr id="105" name="Line 179"/>
                  <p:cNvSpPr>
                    <a:spLocks noChangeShapeType="1"/>
                  </p:cNvSpPr>
                  <p:nvPr/>
                </p:nvSpPr>
                <p:spPr bwMode="auto">
                  <a:xfrm>
                    <a:off x="1250" y="978"/>
                    <a:ext cx="0" cy="1941"/>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07" name="Line 180"/>
                  <p:cNvSpPr>
                    <a:spLocks noChangeShapeType="1"/>
                  </p:cNvSpPr>
                  <p:nvPr/>
                </p:nvSpPr>
                <p:spPr bwMode="auto">
                  <a:xfrm>
                    <a:off x="1182" y="988"/>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08" name="Line 181"/>
                  <p:cNvSpPr>
                    <a:spLocks noChangeShapeType="1"/>
                  </p:cNvSpPr>
                  <p:nvPr/>
                </p:nvSpPr>
                <p:spPr bwMode="auto">
                  <a:xfrm>
                    <a:off x="1182" y="1180"/>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09" name="Line 182"/>
                  <p:cNvSpPr>
                    <a:spLocks noChangeShapeType="1"/>
                  </p:cNvSpPr>
                  <p:nvPr/>
                </p:nvSpPr>
                <p:spPr bwMode="auto">
                  <a:xfrm>
                    <a:off x="1182" y="1372"/>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10" name="Line 183"/>
                  <p:cNvSpPr>
                    <a:spLocks noChangeShapeType="1"/>
                  </p:cNvSpPr>
                  <p:nvPr/>
                </p:nvSpPr>
                <p:spPr bwMode="auto">
                  <a:xfrm>
                    <a:off x="1182" y="1564"/>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11" name="Line 184"/>
                  <p:cNvSpPr>
                    <a:spLocks noChangeShapeType="1"/>
                  </p:cNvSpPr>
                  <p:nvPr/>
                </p:nvSpPr>
                <p:spPr bwMode="auto">
                  <a:xfrm>
                    <a:off x="1182" y="1757"/>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12" name="Line 185"/>
                  <p:cNvSpPr>
                    <a:spLocks noChangeShapeType="1"/>
                  </p:cNvSpPr>
                  <p:nvPr/>
                </p:nvSpPr>
                <p:spPr bwMode="auto">
                  <a:xfrm>
                    <a:off x="1182" y="1949"/>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13" name="Line 186"/>
                  <p:cNvSpPr>
                    <a:spLocks noChangeShapeType="1"/>
                  </p:cNvSpPr>
                  <p:nvPr/>
                </p:nvSpPr>
                <p:spPr bwMode="auto">
                  <a:xfrm>
                    <a:off x="1182" y="2141"/>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14" name="Line 187"/>
                  <p:cNvSpPr>
                    <a:spLocks noChangeShapeType="1"/>
                  </p:cNvSpPr>
                  <p:nvPr/>
                </p:nvSpPr>
                <p:spPr bwMode="auto">
                  <a:xfrm>
                    <a:off x="1182" y="2718"/>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15" name="Line 188"/>
                  <p:cNvSpPr>
                    <a:spLocks noChangeShapeType="1"/>
                  </p:cNvSpPr>
                  <p:nvPr/>
                </p:nvSpPr>
                <p:spPr bwMode="auto">
                  <a:xfrm>
                    <a:off x="1182" y="2526"/>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16" name="Line 189"/>
                  <p:cNvSpPr>
                    <a:spLocks noChangeShapeType="1"/>
                  </p:cNvSpPr>
                  <p:nvPr/>
                </p:nvSpPr>
                <p:spPr bwMode="auto">
                  <a:xfrm>
                    <a:off x="1182" y="2911"/>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17" name="Line 190"/>
                  <p:cNvSpPr>
                    <a:spLocks noChangeShapeType="1"/>
                  </p:cNvSpPr>
                  <p:nvPr/>
                </p:nvSpPr>
                <p:spPr bwMode="auto">
                  <a:xfrm>
                    <a:off x="1182" y="2334"/>
                    <a:ext cx="68"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grpSp>
            <p:grpSp>
              <p:nvGrpSpPr>
                <p:cNvPr id="13" name="Group 128"/>
                <p:cNvGrpSpPr/>
                <p:nvPr/>
              </p:nvGrpSpPr>
              <p:grpSpPr>
                <a:xfrm>
                  <a:off x="2224088" y="4792663"/>
                  <a:ext cx="6107112" cy="109537"/>
                  <a:chOff x="2224088" y="4792663"/>
                  <a:chExt cx="6107112" cy="109537"/>
                </a:xfrm>
              </p:grpSpPr>
              <p:sp>
                <p:nvSpPr>
                  <p:cNvPr id="91" name="Line 167"/>
                  <p:cNvSpPr>
                    <a:spLocks noChangeShapeType="1"/>
                  </p:cNvSpPr>
                  <p:nvPr/>
                </p:nvSpPr>
                <p:spPr bwMode="auto">
                  <a:xfrm rot="16200000">
                    <a:off x="5277644" y="1740694"/>
                    <a:ext cx="0" cy="6107112"/>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grpSp>
                <p:nvGrpSpPr>
                  <p:cNvPr id="14" name="Group 127"/>
                  <p:cNvGrpSpPr/>
                  <p:nvPr/>
                </p:nvGrpSpPr>
                <p:grpSpPr>
                  <a:xfrm>
                    <a:off x="2238375" y="4792663"/>
                    <a:ext cx="6078538" cy="109537"/>
                    <a:chOff x="2238375" y="4792663"/>
                    <a:chExt cx="6078538" cy="109537"/>
                  </a:xfrm>
                </p:grpSpPr>
                <p:sp>
                  <p:nvSpPr>
                    <p:cNvPr id="93" name="Line 168"/>
                    <p:cNvSpPr>
                      <a:spLocks noChangeShapeType="1"/>
                    </p:cNvSpPr>
                    <p:nvPr/>
                  </p:nvSpPr>
                  <p:spPr bwMode="auto">
                    <a:xfrm rot="16200000">
                      <a:off x="2184400" y="4846638"/>
                      <a:ext cx="107950"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94" name="Line 169"/>
                    <p:cNvSpPr>
                      <a:spLocks noChangeShapeType="1"/>
                    </p:cNvSpPr>
                    <p:nvPr/>
                  </p:nvSpPr>
                  <p:spPr bwMode="auto">
                    <a:xfrm rot="16200000">
                      <a:off x="3052763" y="4846638"/>
                      <a:ext cx="107950"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95" name="Line 170"/>
                    <p:cNvSpPr>
                      <a:spLocks noChangeShapeType="1"/>
                    </p:cNvSpPr>
                    <p:nvPr/>
                  </p:nvSpPr>
                  <p:spPr bwMode="auto">
                    <a:xfrm rot="16200000">
                      <a:off x="3921126" y="4848225"/>
                      <a:ext cx="107950"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97" name="Line 172"/>
                    <p:cNvSpPr>
                      <a:spLocks noChangeShapeType="1"/>
                    </p:cNvSpPr>
                    <p:nvPr/>
                  </p:nvSpPr>
                  <p:spPr bwMode="auto">
                    <a:xfrm rot="16200000">
                      <a:off x="4789489" y="4848225"/>
                      <a:ext cx="107950"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99" name="Line 174"/>
                    <p:cNvSpPr>
                      <a:spLocks noChangeShapeType="1"/>
                    </p:cNvSpPr>
                    <p:nvPr/>
                  </p:nvSpPr>
                  <p:spPr bwMode="auto">
                    <a:xfrm rot="16200000">
                      <a:off x="5657852" y="4848225"/>
                      <a:ext cx="107950"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00" name="Line 175"/>
                    <p:cNvSpPr>
                      <a:spLocks noChangeShapeType="1"/>
                    </p:cNvSpPr>
                    <p:nvPr/>
                  </p:nvSpPr>
                  <p:spPr bwMode="auto">
                    <a:xfrm rot="16200000">
                      <a:off x="7394578" y="4848225"/>
                      <a:ext cx="107950"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01" name="Line 176"/>
                    <p:cNvSpPr>
                      <a:spLocks noChangeShapeType="1"/>
                    </p:cNvSpPr>
                    <p:nvPr/>
                  </p:nvSpPr>
                  <p:spPr bwMode="auto">
                    <a:xfrm rot="16200000">
                      <a:off x="6526215" y="4848225"/>
                      <a:ext cx="107950"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02" name="Line 177"/>
                    <p:cNvSpPr>
                      <a:spLocks noChangeShapeType="1"/>
                    </p:cNvSpPr>
                    <p:nvPr/>
                  </p:nvSpPr>
                  <p:spPr bwMode="auto">
                    <a:xfrm rot="16200000">
                      <a:off x="8262938" y="4848225"/>
                      <a:ext cx="107950" cy="0"/>
                    </a:xfrm>
                    <a:prstGeom prst="line">
                      <a:avLst/>
                    </a:prstGeom>
                    <a:noFill/>
                    <a:ln w="28575">
                      <a:solidFill>
                        <a:schemeClr val="tx1"/>
                      </a:solidFill>
                      <a:round/>
                      <a:headEnd/>
                      <a:tailEnd/>
                    </a:ln>
                  </p:spPr>
                  <p:txBody>
                    <a:bodyPr/>
                    <a:lstStyle/>
                    <a:p>
                      <a:endParaRPr lang="cs-CZ" dirty="0">
                        <a:latin typeface="Arial" panose="020B0604020202020204" pitchFamily="34" charset="0"/>
                        <a:cs typeface="Arial" panose="020B0604020202020204" pitchFamily="34" charset="0"/>
                      </a:endParaRPr>
                    </a:p>
                  </p:txBody>
                </p:sp>
              </p:grpSp>
            </p:grpSp>
          </p:grpSp>
        </p:grpSp>
        <p:sp>
          <p:nvSpPr>
            <p:cNvPr id="118" name="Text Box 242"/>
            <p:cNvSpPr txBox="1">
              <a:spLocks noChangeArrowheads="1"/>
            </p:cNvSpPr>
            <p:nvPr/>
          </p:nvSpPr>
          <p:spPr bwMode="auto">
            <a:xfrm>
              <a:off x="4098925" y="5265738"/>
              <a:ext cx="2354263" cy="246062"/>
            </a:xfrm>
            <a:prstGeom prst="rect">
              <a:avLst/>
            </a:prstGeom>
            <a:noFill/>
            <a:ln w="9525">
              <a:noFill/>
              <a:miter lim="800000"/>
              <a:headEnd/>
              <a:tailEnd/>
            </a:ln>
          </p:spPr>
          <p:txBody>
            <a:bodyPr lIns="0" tIns="0" rIns="0" bIns="0">
              <a:spAutoFit/>
            </a:bodyPr>
            <a:lstStyle/>
            <a:p>
              <a:pPr algn="ctr">
                <a:spcBef>
                  <a:spcPct val="50000"/>
                </a:spcBef>
              </a:pPr>
              <a:r>
                <a:rPr lang="cs-CZ" sz="1600" b="1" dirty="0" smtClean="0">
                  <a:latin typeface="Arial" panose="020B0604020202020204" pitchFamily="34" charset="0"/>
                  <a:cs typeface="Arial" panose="020B0604020202020204" pitchFamily="34" charset="0"/>
                </a:rPr>
                <a:t>Doba (měsíce)</a:t>
              </a:r>
              <a:endParaRPr lang="cs-CZ" sz="1600" b="1" dirty="0">
                <a:latin typeface="Arial" panose="020B0604020202020204" pitchFamily="34" charset="0"/>
                <a:cs typeface="Arial" panose="020B0604020202020204" pitchFamily="34" charset="0"/>
              </a:endParaRPr>
            </a:p>
          </p:txBody>
        </p:sp>
      </p:grpSp>
      <p:sp>
        <p:nvSpPr>
          <p:cNvPr id="137" name="TextBox 136"/>
          <p:cNvSpPr txBox="1"/>
          <p:nvPr/>
        </p:nvSpPr>
        <p:spPr>
          <a:xfrm>
            <a:off x="1820096" y="3717901"/>
            <a:ext cx="2285711" cy="923330"/>
          </a:xfrm>
          <a:prstGeom prst="rect">
            <a:avLst/>
          </a:prstGeom>
          <a:noFill/>
        </p:spPr>
        <p:txBody>
          <a:bodyPr wrap="square" rtlCol="0">
            <a:spAutoFit/>
          </a:bodyPr>
          <a:lstStyle/>
          <a:p>
            <a:pPr algn="ctr"/>
            <a:r>
              <a:rPr lang="cs-CZ" b="1" dirty="0" smtClean="0">
                <a:latin typeface="Arial" panose="020B0604020202020204" pitchFamily="34" charset="0"/>
                <a:cs typeface="Arial" panose="020B0604020202020204" pitchFamily="34" charset="0"/>
              </a:rPr>
              <a:t>HR 0,68 </a:t>
            </a:r>
            <a:br>
              <a:rPr lang="cs-CZ" b="1" dirty="0" smtClean="0">
                <a:latin typeface="Arial" panose="020B0604020202020204" pitchFamily="34" charset="0"/>
                <a:cs typeface="Arial" panose="020B0604020202020204" pitchFamily="34" charset="0"/>
              </a:rPr>
            </a:br>
            <a:r>
              <a:rPr lang="cs-CZ" b="1" dirty="0" smtClean="0">
                <a:latin typeface="Arial" panose="020B0604020202020204" pitchFamily="34" charset="0"/>
                <a:cs typeface="Arial" panose="020B0604020202020204" pitchFamily="34" charset="0"/>
              </a:rPr>
              <a:t>95% IS = 0,56- 0,84</a:t>
            </a:r>
            <a:br>
              <a:rPr lang="cs-CZ" b="1" dirty="0" smtClean="0">
                <a:latin typeface="Arial" panose="020B0604020202020204" pitchFamily="34" charset="0"/>
                <a:cs typeface="Arial" panose="020B0604020202020204" pitchFamily="34" charset="0"/>
              </a:rPr>
            </a:br>
            <a:r>
              <a:rPr lang="cs-CZ" b="1" dirty="0" smtClean="0">
                <a:latin typeface="Arial" panose="020B0604020202020204" pitchFamily="34" charset="0"/>
                <a:cs typeface="Arial" panose="020B0604020202020204" pitchFamily="34" charset="0"/>
              </a:rPr>
              <a:t>p = 0,0002</a:t>
            </a:r>
          </a:p>
        </p:txBody>
      </p:sp>
      <p:sp>
        <p:nvSpPr>
          <p:cNvPr id="151" name="Text Box 232"/>
          <p:cNvSpPr txBox="1">
            <a:spLocks noChangeArrowheads="1"/>
          </p:cNvSpPr>
          <p:nvPr/>
        </p:nvSpPr>
        <p:spPr bwMode="auto">
          <a:xfrm>
            <a:off x="6769702" y="1543896"/>
            <a:ext cx="1051570" cy="246221"/>
          </a:xfrm>
          <a:prstGeom prst="rect">
            <a:avLst/>
          </a:prstGeom>
          <a:noFill/>
          <a:ln w="9525">
            <a:noFill/>
            <a:miter lim="800000"/>
            <a:headEnd/>
            <a:tailEnd/>
          </a:ln>
        </p:spPr>
        <p:txBody>
          <a:bodyPr wrap="none" lIns="0" tIns="0" rIns="0" bIns="0" anchor="ctr">
            <a:spAutoFit/>
          </a:bodyPr>
          <a:lstStyle/>
          <a:p>
            <a:pPr defTabSz="288925">
              <a:spcBef>
                <a:spcPct val="50000"/>
              </a:spcBef>
              <a:tabLst>
                <a:tab pos="1797050" algn="l"/>
              </a:tabLst>
            </a:pPr>
            <a:r>
              <a:rPr lang="cs-CZ" sz="1600" b="1" dirty="0" smtClean="0">
                <a:latin typeface="Arial" panose="020B0604020202020204" pitchFamily="34" charset="0"/>
                <a:cs typeface="Arial" panose="020B0604020202020204" pitchFamily="34" charset="0"/>
              </a:rPr>
              <a:t>Ptz + T + D</a:t>
            </a:r>
            <a:endParaRPr lang="cs-CZ" sz="1600" b="1" dirty="0">
              <a:latin typeface="Arial" panose="020B0604020202020204" pitchFamily="34" charset="0"/>
              <a:cs typeface="Arial" panose="020B0604020202020204" pitchFamily="34" charset="0"/>
            </a:endParaRPr>
          </a:p>
        </p:txBody>
      </p:sp>
      <p:sp>
        <p:nvSpPr>
          <p:cNvPr id="152" name="Text Box 233"/>
          <p:cNvSpPr txBox="1">
            <a:spLocks noChangeArrowheads="1"/>
          </p:cNvSpPr>
          <p:nvPr/>
        </p:nvSpPr>
        <p:spPr bwMode="auto">
          <a:xfrm>
            <a:off x="6769702" y="1967866"/>
            <a:ext cx="1051570" cy="246221"/>
          </a:xfrm>
          <a:prstGeom prst="rect">
            <a:avLst/>
          </a:prstGeom>
          <a:noFill/>
          <a:ln w="9525">
            <a:noFill/>
            <a:miter lim="800000"/>
            <a:headEnd/>
            <a:tailEnd/>
          </a:ln>
        </p:spPr>
        <p:txBody>
          <a:bodyPr wrap="none" lIns="0" tIns="0" rIns="0" bIns="0" anchor="ctr">
            <a:spAutoFit/>
          </a:bodyPr>
          <a:lstStyle/>
          <a:p>
            <a:pPr defTabSz="606425">
              <a:spcBef>
                <a:spcPct val="50000"/>
              </a:spcBef>
              <a:tabLst>
                <a:tab pos="1797050" algn="l"/>
              </a:tabLst>
            </a:pPr>
            <a:r>
              <a:rPr lang="cs-CZ" sz="1600" b="1" dirty="0" smtClean="0">
                <a:latin typeface="Arial" panose="020B0604020202020204" pitchFamily="34" charset="0"/>
                <a:cs typeface="Arial" panose="020B0604020202020204" pitchFamily="34" charset="0"/>
              </a:rPr>
              <a:t>Pla + T + D</a:t>
            </a:r>
            <a:endParaRPr lang="cs-CZ" sz="1600" b="1" dirty="0">
              <a:latin typeface="Arial" panose="020B0604020202020204" pitchFamily="34" charset="0"/>
              <a:cs typeface="Arial" panose="020B0604020202020204" pitchFamily="34" charset="0"/>
            </a:endParaRPr>
          </a:p>
        </p:txBody>
      </p:sp>
      <p:sp>
        <p:nvSpPr>
          <p:cNvPr id="153" name="Line 238"/>
          <p:cNvSpPr>
            <a:spLocks noChangeShapeType="1"/>
          </p:cNvSpPr>
          <p:nvPr/>
        </p:nvSpPr>
        <p:spPr bwMode="auto">
          <a:xfrm>
            <a:off x="6434223" y="1677226"/>
            <a:ext cx="252000" cy="0"/>
          </a:xfrm>
          <a:prstGeom prst="line">
            <a:avLst/>
          </a:prstGeom>
          <a:noFill/>
          <a:ln w="57150">
            <a:solidFill>
              <a:schemeClr val="tx2"/>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154" name="Line 239"/>
          <p:cNvSpPr>
            <a:spLocks noChangeShapeType="1"/>
          </p:cNvSpPr>
          <p:nvPr/>
        </p:nvSpPr>
        <p:spPr bwMode="auto">
          <a:xfrm>
            <a:off x="6434223" y="2095342"/>
            <a:ext cx="252000" cy="0"/>
          </a:xfrm>
          <a:prstGeom prst="line">
            <a:avLst/>
          </a:prstGeom>
          <a:noFill/>
          <a:ln w="57150">
            <a:solidFill>
              <a:srgbClr val="99CCFF"/>
            </a:solidFill>
            <a:round/>
            <a:headEnd/>
            <a:tailEnd/>
          </a:ln>
        </p:spPr>
        <p:txBody>
          <a:bodyPr/>
          <a:lstStyle/>
          <a:p>
            <a:endParaRPr lang="cs-CZ" dirty="0">
              <a:latin typeface="Arial" panose="020B0604020202020204" pitchFamily="34" charset="0"/>
              <a:cs typeface="Arial" panose="020B0604020202020204" pitchFamily="34" charset="0"/>
            </a:endParaRPr>
          </a:p>
        </p:txBody>
      </p:sp>
      <p:grpSp>
        <p:nvGrpSpPr>
          <p:cNvPr id="15" name="Group 358"/>
          <p:cNvGrpSpPr/>
          <p:nvPr/>
        </p:nvGrpSpPr>
        <p:grpSpPr>
          <a:xfrm>
            <a:off x="827329" y="5280938"/>
            <a:ext cx="7529662" cy="697967"/>
            <a:chOff x="911075" y="5588318"/>
            <a:chExt cx="7529662" cy="697967"/>
          </a:xfrm>
        </p:grpSpPr>
        <p:sp>
          <p:nvSpPr>
            <p:cNvPr id="360" name="TextBox 359"/>
            <p:cNvSpPr txBox="1"/>
            <p:nvPr/>
          </p:nvSpPr>
          <p:spPr>
            <a:xfrm>
              <a:off x="8116737" y="5851054"/>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1</a:t>
              </a:r>
              <a:endParaRPr lang="cs-CZ" sz="1200" b="1" dirty="0">
                <a:latin typeface="Arial" panose="020B0604020202020204" pitchFamily="34" charset="0"/>
                <a:cs typeface="Arial" panose="020B0604020202020204" pitchFamily="34" charset="0"/>
              </a:endParaRPr>
            </a:p>
          </p:txBody>
        </p:sp>
        <p:sp>
          <p:nvSpPr>
            <p:cNvPr id="361" name="TextBox 360"/>
            <p:cNvSpPr txBox="1"/>
            <p:nvPr/>
          </p:nvSpPr>
          <p:spPr>
            <a:xfrm>
              <a:off x="7248377" y="5851054"/>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28</a:t>
              </a:r>
              <a:endParaRPr lang="cs-CZ" sz="1200" b="1" dirty="0">
                <a:latin typeface="Arial" panose="020B0604020202020204" pitchFamily="34" charset="0"/>
                <a:cs typeface="Arial" panose="020B0604020202020204" pitchFamily="34" charset="0"/>
              </a:endParaRPr>
            </a:p>
          </p:txBody>
        </p:sp>
        <p:sp>
          <p:nvSpPr>
            <p:cNvPr id="362" name="TextBox 361"/>
            <p:cNvSpPr txBox="1"/>
            <p:nvPr/>
          </p:nvSpPr>
          <p:spPr>
            <a:xfrm>
              <a:off x="6380014" y="5851054"/>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104</a:t>
              </a:r>
              <a:endParaRPr lang="cs-CZ" sz="1200" b="1" dirty="0">
                <a:latin typeface="Arial" panose="020B0604020202020204" pitchFamily="34" charset="0"/>
                <a:cs typeface="Arial" panose="020B0604020202020204" pitchFamily="34" charset="0"/>
              </a:endParaRPr>
            </a:p>
          </p:txBody>
        </p:sp>
        <p:sp>
          <p:nvSpPr>
            <p:cNvPr id="363" name="TextBox 362"/>
            <p:cNvSpPr txBox="1"/>
            <p:nvPr/>
          </p:nvSpPr>
          <p:spPr>
            <a:xfrm>
              <a:off x="5511651" y="5851054"/>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226</a:t>
              </a:r>
              <a:endParaRPr lang="cs-CZ" sz="1200" b="1" dirty="0">
                <a:latin typeface="Arial" panose="020B0604020202020204" pitchFamily="34" charset="0"/>
                <a:cs typeface="Arial" panose="020B0604020202020204" pitchFamily="34" charset="0"/>
              </a:endParaRPr>
            </a:p>
          </p:txBody>
        </p:sp>
        <p:sp>
          <p:nvSpPr>
            <p:cNvPr id="364" name="TextBox 363"/>
            <p:cNvSpPr txBox="1"/>
            <p:nvPr/>
          </p:nvSpPr>
          <p:spPr>
            <a:xfrm>
              <a:off x="4643288" y="5851054"/>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268</a:t>
              </a:r>
              <a:endParaRPr lang="cs-CZ" sz="1200" b="1" dirty="0">
                <a:latin typeface="Arial" panose="020B0604020202020204" pitchFamily="34" charset="0"/>
                <a:cs typeface="Arial" panose="020B0604020202020204" pitchFamily="34" charset="0"/>
              </a:endParaRPr>
            </a:p>
          </p:txBody>
        </p:sp>
        <p:sp>
          <p:nvSpPr>
            <p:cNvPr id="365" name="TextBox 364"/>
            <p:cNvSpPr txBox="1"/>
            <p:nvPr/>
          </p:nvSpPr>
          <p:spPr>
            <a:xfrm>
              <a:off x="3774925" y="5851054"/>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318</a:t>
              </a:r>
              <a:endParaRPr lang="cs-CZ" sz="1200" b="1" dirty="0">
                <a:latin typeface="Arial" panose="020B0604020202020204" pitchFamily="34" charset="0"/>
                <a:cs typeface="Arial" panose="020B0604020202020204" pitchFamily="34" charset="0"/>
              </a:endParaRPr>
            </a:p>
          </p:txBody>
        </p:sp>
        <p:sp>
          <p:nvSpPr>
            <p:cNvPr id="366" name="TextBox 365"/>
            <p:cNvSpPr txBox="1"/>
            <p:nvPr/>
          </p:nvSpPr>
          <p:spPr>
            <a:xfrm>
              <a:off x="2906562" y="5851054"/>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371</a:t>
              </a:r>
              <a:endParaRPr lang="cs-CZ" sz="1200" b="1" dirty="0">
                <a:latin typeface="Arial" panose="020B0604020202020204" pitchFamily="34" charset="0"/>
                <a:cs typeface="Arial" panose="020B0604020202020204" pitchFamily="34" charset="0"/>
              </a:endParaRPr>
            </a:p>
          </p:txBody>
        </p:sp>
        <p:sp>
          <p:nvSpPr>
            <p:cNvPr id="367" name="TextBox 366"/>
            <p:cNvSpPr txBox="1"/>
            <p:nvPr/>
          </p:nvSpPr>
          <p:spPr>
            <a:xfrm>
              <a:off x="8116737" y="6096317"/>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0</a:t>
              </a:r>
              <a:endParaRPr lang="cs-CZ" sz="1200" b="1" dirty="0">
                <a:latin typeface="Arial" panose="020B0604020202020204" pitchFamily="34" charset="0"/>
                <a:cs typeface="Arial" panose="020B0604020202020204" pitchFamily="34" charset="0"/>
              </a:endParaRPr>
            </a:p>
          </p:txBody>
        </p:sp>
        <p:sp>
          <p:nvSpPr>
            <p:cNvPr id="368" name="TextBox 367"/>
            <p:cNvSpPr txBox="1"/>
            <p:nvPr/>
          </p:nvSpPr>
          <p:spPr>
            <a:xfrm>
              <a:off x="7248377" y="6096317"/>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23</a:t>
              </a:r>
              <a:endParaRPr lang="cs-CZ" sz="1200" b="1" dirty="0">
                <a:latin typeface="Arial" panose="020B0604020202020204" pitchFamily="34" charset="0"/>
                <a:cs typeface="Arial" panose="020B0604020202020204" pitchFamily="34" charset="0"/>
              </a:endParaRPr>
            </a:p>
          </p:txBody>
        </p:sp>
        <p:sp>
          <p:nvSpPr>
            <p:cNvPr id="369" name="TextBox 368"/>
            <p:cNvSpPr txBox="1"/>
            <p:nvPr/>
          </p:nvSpPr>
          <p:spPr>
            <a:xfrm>
              <a:off x="6380014" y="6096317"/>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91</a:t>
              </a:r>
              <a:endParaRPr lang="cs-CZ" sz="1200" b="1" dirty="0">
                <a:latin typeface="Arial" panose="020B0604020202020204" pitchFamily="34" charset="0"/>
                <a:cs typeface="Arial" panose="020B0604020202020204" pitchFamily="34" charset="0"/>
              </a:endParaRPr>
            </a:p>
          </p:txBody>
        </p:sp>
        <p:sp>
          <p:nvSpPr>
            <p:cNvPr id="370" name="TextBox 369"/>
            <p:cNvSpPr txBox="1"/>
            <p:nvPr/>
          </p:nvSpPr>
          <p:spPr>
            <a:xfrm>
              <a:off x="5511651" y="6096317"/>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179</a:t>
              </a:r>
              <a:endParaRPr lang="cs-CZ" sz="1200" b="1" dirty="0">
                <a:latin typeface="Arial" panose="020B0604020202020204" pitchFamily="34" charset="0"/>
                <a:cs typeface="Arial" panose="020B0604020202020204" pitchFamily="34" charset="0"/>
              </a:endParaRPr>
            </a:p>
          </p:txBody>
        </p:sp>
        <p:sp>
          <p:nvSpPr>
            <p:cNvPr id="371" name="TextBox 370"/>
            <p:cNvSpPr txBox="1"/>
            <p:nvPr/>
          </p:nvSpPr>
          <p:spPr>
            <a:xfrm>
              <a:off x="4643288" y="6096317"/>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230</a:t>
              </a:r>
              <a:endParaRPr lang="cs-CZ" sz="1200" b="1" dirty="0">
                <a:latin typeface="Arial" panose="020B0604020202020204" pitchFamily="34" charset="0"/>
                <a:cs typeface="Arial" panose="020B0604020202020204" pitchFamily="34" charset="0"/>
              </a:endParaRPr>
            </a:p>
          </p:txBody>
        </p:sp>
        <p:sp>
          <p:nvSpPr>
            <p:cNvPr id="372" name="TextBox 371"/>
            <p:cNvSpPr txBox="1"/>
            <p:nvPr/>
          </p:nvSpPr>
          <p:spPr>
            <a:xfrm>
              <a:off x="3774925" y="6096317"/>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289</a:t>
              </a:r>
              <a:endParaRPr lang="cs-CZ" sz="1200" b="1" dirty="0">
                <a:latin typeface="Arial" panose="020B0604020202020204" pitchFamily="34" charset="0"/>
                <a:cs typeface="Arial" panose="020B0604020202020204" pitchFamily="34" charset="0"/>
              </a:endParaRPr>
            </a:p>
          </p:txBody>
        </p:sp>
        <p:sp>
          <p:nvSpPr>
            <p:cNvPr id="373" name="TextBox 372"/>
            <p:cNvSpPr txBox="1"/>
            <p:nvPr/>
          </p:nvSpPr>
          <p:spPr>
            <a:xfrm>
              <a:off x="2906562" y="6096317"/>
              <a:ext cx="324000" cy="184666"/>
            </a:xfrm>
            <a:prstGeom prst="rect">
              <a:avLst/>
            </a:prstGeom>
            <a:noFill/>
          </p:spPr>
          <p:txBody>
            <a:bodyPr wrap="square" lIns="0" tIns="0" rIns="0" bIns="0" rtlCol="0">
              <a:spAutoFit/>
            </a:bodyPr>
            <a:lstStyle/>
            <a:p>
              <a:pPr algn="ctr"/>
              <a:r>
                <a:rPr lang="cs-CZ" sz="1200" b="1" dirty="0" smtClean="0">
                  <a:latin typeface="Arial" panose="020B0604020202020204" pitchFamily="34" charset="0"/>
                  <a:cs typeface="Arial" panose="020B0604020202020204" pitchFamily="34" charset="0"/>
                </a:rPr>
                <a:t>350</a:t>
              </a:r>
              <a:endParaRPr lang="cs-CZ" sz="1200" b="1" dirty="0">
                <a:latin typeface="Arial" panose="020B0604020202020204" pitchFamily="34" charset="0"/>
                <a:cs typeface="Arial" panose="020B0604020202020204" pitchFamily="34" charset="0"/>
              </a:endParaRPr>
            </a:p>
          </p:txBody>
        </p:sp>
        <p:sp>
          <p:nvSpPr>
            <p:cNvPr id="374" name="Text Box 235"/>
            <p:cNvSpPr txBox="1">
              <a:spLocks noChangeArrowheads="1"/>
            </p:cNvSpPr>
            <p:nvPr/>
          </p:nvSpPr>
          <p:spPr bwMode="auto">
            <a:xfrm>
              <a:off x="1068388" y="5588318"/>
              <a:ext cx="142480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2000" b="1">
                  <a:solidFill>
                    <a:schemeClr val="tx1"/>
                  </a:solidFill>
                  <a:latin typeface="Imago" pitchFamily="2" charset="0"/>
                  <a:cs typeface="Arial" pitchFamily="34" charset="0"/>
                </a:defRPr>
              </a:lvl1pPr>
              <a:lvl2pPr marL="742950" indent="-285750">
                <a:defRPr sz="2000" b="1">
                  <a:solidFill>
                    <a:schemeClr val="tx1"/>
                  </a:solidFill>
                  <a:latin typeface="Imago" pitchFamily="2" charset="0"/>
                  <a:cs typeface="Arial" pitchFamily="34" charset="0"/>
                </a:defRPr>
              </a:lvl2pPr>
              <a:lvl3pPr marL="1143000" indent="-228600">
                <a:defRPr sz="2000" b="1">
                  <a:solidFill>
                    <a:schemeClr val="tx1"/>
                  </a:solidFill>
                  <a:latin typeface="Imago" pitchFamily="2" charset="0"/>
                  <a:cs typeface="Arial" pitchFamily="34" charset="0"/>
                </a:defRPr>
              </a:lvl3pPr>
              <a:lvl4pPr marL="1600200" indent="-228600">
                <a:defRPr sz="2000" b="1">
                  <a:solidFill>
                    <a:schemeClr val="tx1"/>
                  </a:solidFill>
                  <a:latin typeface="Imago" pitchFamily="2" charset="0"/>
                  <a:cs typeface="Arial" pitchFamily="34" charset="0"/>
                </a:defRPr>
              </a:lvl4pPr>
              <a:lvl5pPr marL="2057400" indent="-228600">
                <a:defRPr sz="2000" b="1">
                  <a:solidFill>
                    <a:schemeClr val="tx1"/>
                  </a:solidFill>
                  <a:latin typeface="Imago" pitchFamily="2" charset="0"/>
                  <a:cs typeface="Arial" pitchFamily="34" charset="0"/>
                </a:defRPr>
              </a:lvl5pPr>
              <a:lvl6pPr marL="2514600" indent="-228600" algn="ctr" eaLnBrk="0" fontAlgn="base" hangingPunct="0">
                <a:spcBef>
                  <a:spcPct val="0"/>
                </a:spcBef>
                <a:spcAft>
                  <a:spcPct val="0"/>
                </a:spcAft>
                <a:defRPr sz="2000" b="1">
                  <a:solidFill>
                    <a:schemeClr val="tx1"/>
                  </a:solidFill>
                  <a:latin typeface="Imago" pitchFamily="2" charset="0"/>
                  <a:cs typeface="Arial" pitchFamily="34" charset="0"/>
                </a:defRPr>
              </a:lvl6pPr>
              <a:lvl7pPr marL="2971800" indent="-228600" algn="ctr" eaLnBrk="0" fontAlgn="base" hangingPunct="0">
                <a:spcBef>
                  <a:spcPct val="0"/>
                </a:spcBef>
                <a:spcAft>
                  <a:spcPct val="0"/>
                </a:spcAft>
                <a:defRPr sz="2000" b="1">
                  <a:solidFill>
                    <a:schemeClr val="tx1"/>
                  </a:solidFill>
                  <a:latin typeface="Imago" pitchFamily="2" charset="0"/>
                  <a:cs typeface="Arial" pitchFamily="34" charset="0"/>
                </a:defRPr>
              </a:lvl7pPr>
              <a:lvl8pPr marL="3429000" indent="-228600" algn="ctr" eaLnBrk="0" fontAlgn="base" hangingPunct="0">
                <a:spcBef>
                  <a:spcPct val="0"/>
                </a:spcBef>
                <a:spcAft>
                  <a:spcPct val="0"/>
                </a:spcAft>
                <a:defRPr sz="2000" b="1">
                  <a:solidFill>
                    <a:schemeClr val="tx1"/>
                  </a:solidFill>
                  <a:latin typeface="Imago" pitchFamily="2" charset="0"/>
                  <a:cs typeface="Arial" pitchFamily="34" charset="0"/>
                </a:defRPr>
              </a:lvl8pPr>
              <a:lvl9pPr marL="3886200" indent="-228600" algn="ctr" eaLnBrk="0" fontAlgn="base" hangingPunct="0">
                <a:spcBef>
                  <a:spcPct val="0"/>
                </a:spcBef>
                <a:spcAft>
                  <a:spcPct val="0"/>
                </a:spcAft>
                <a:defRPr sz="2000" b="1">
                  <a:solidFill>
                    <a:schemeClr val="tx1"/>
                  </a:solidFill>
                  <a:latin typeface="Imago" pitchFamily="2" charset="0"/>
                  <a:cs typeface="Arial" pitchFamily="34" charset="0"/>
                </a:defRPr>
              </a:lvl9pPr>
            </a:lstStyle>
            <a:p>
              <a:pPr>
                <a:spcBef>
                  <a:spcPct val="50000"/>
                </a:spcBef>
              </a:pPr>
              <a:r>
                <a:rPr lang="cs-CZ" sz="1200" dirty="0" smtClean="0">
                  <a:latin typeface="Arial" panose="020B0604020202020204" pitchFamily="34" charset="0"/>
                </a:rPr>
                <a:t>Počet v riziku</a:t>
              </a:r>
              <a:endParaRPr lang="cs-CZ" sz="1200" dirty="0">
                <a:latin typeface="Arial" panose="020B0604020202020204" pitchFamily="34" charset="0"/>
              </a:endParaRPr>
            </a:p>
          </p:txBody>
        </p:sp>
        <p:sp>
          <p:nvSpPr>
            <p:cNvPr id="375" name="Text Box 232"/>
            <p:cNvSpPr txBox="1">
              <a:spLocks noChangeArrowheads="1"/>
            </p:cNvSpPr>
            <p:nvPr/>
          </p:nvSpPr>
          <p:spPr bwMode="auto">
            <a:xfrm>
              <a:off x="911075" y="5843905"/>
              <a:ext cx="805013" cy="184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2000" b="1">
                  <a:solidFill>
                    <a:schemeClr val="tx1"/>
                  </a:solidFill>
                  <a:latin typeface="Imago" pitchFamily="2" charset="0"/>
                  <a:cs typeface="Arial" pitchFamily="34" charset="0"/>
                </a:defRPr>
              </a:lvl1pPr>
              <a:lvl2pPr marL="742950" indent="-285750">
                <a:defRPr sz="2000" b="1">
                  <a:solidFill>
                    <a:schemeClr val="tx1"/>
                  </a:solidFill>
                  <a:latin typeface="Imago" pitchFamily="2" charset="0"/>
                  <a:cs typeface="Arial" pitchFamily="34" charset="0"/>
                </a:defRPr>
              </a:lvl2pPr>
              <a:lvl3pPr marL="1143000" indent="-228600">
                <a:defRPr sz="2000" b="1">
                  <a:solidFill>
                    <a:schemeClr val="tx1"/>
                  </a:solidFill>
                  <a:latin typeface="Imago" pitchFamily="2" charset="0"/>
                  <a:cs typeface="Arial" pitchFamily="34" charset="0"/>
                </a:defRPr>
              </a:lvl3pPr>
              <a:lvl4pPr marL="1600200" indent="-228600">
                <a:defRPr sz="2000" b="1">
                  <a:solidFill>
                    <a:schemeClr val="tx1"/>
                  </a:solidFill>
                  <a:latin typeface="Imago" pitchFamily="2" charset="0"/>
                  <a:cs typeface="Arial" pitchFamily="34" charset="0"/>
                </a:defRPr>
              </a:lvl4pPr>
              <a:lvl5pPr marL="2057400" indent="-228600">
                <a:defRPr sz="2000" b="1">
                  <a:solidFill>
                    <a:schemeClr val="tx1"/>
                  </a:solidFill>
                  <a:latin typeface="Imago" pitchFamily="2" charset="0"/>
                  <a:cs typeface="Arial" pitchFamily="34" charset="0"/>
                </a:defRPr>
              </a:lvl5pPr>
              <a:lvl6pPr marL="2514600" indent="-228600" algn="ctr" eaLnBrk="0" fontAlgn="base" hangingPunct="0">
                <a:spcBef>
                  <a:spcPct val="0"/>
                </a:spcBef>
                <a:spcAft>
                  <a:spcPct val="0"/>
                </a:spcAft>
                <a:defRPr sz="2000" b="1">
                  <a:solidFill>
                    <a:schemeClr val="tx1"/>
                  </a:solidFill>
                  <a:latin typeface="Imago" pitchFamily="2" charset="0"/>
                  <a:cs typeface="Arial" pitchFamily="34" charset="0"/>
                </a:defRPr>
              </a:lvl6pPr>
              <a:lvl7pPr marL="2971800" indent="-228600" algn="ctr" eaLnBrk="0" fontAlgn="base" hangingPunct="0">
                <a:spcBef>
                  <a:spcPct val="0"/>
                </a:spcBef>
                <a:spcAft>
                  <a:spcPct val="0"/>
                </a:spcAft>
                <a:defRPr sz="2000" b="1">
                  <a:solidFill>
                    <a:schemeClr val="tx1"/>
                  </a:solidFill>
                  <a:latin typeface="Imago" pitchFamily="2" charset="0"/>
                  <a:cs typeface="Arial" pitchFamily="34" charset="0"/>
                </a:defRPr>
              </a:lvl7pPr>
              <a:lvl8pPr marL="3429000" indent="-228600" algn="ctr" eaLnBrk="0" fontAlgn="base" hangingPunct="0">
                <a:spcBef>
                  <a:spcPct val="0"/>
                </a:spcBef>
                <a:spcAft>
                  <a:spcPct val="0"/>
                </a:spcAft>
                <a:defRPr sz="2000" b="1">
                  <a:solidFill>
                    <a:schemeClr val="tx1"/>
                  </a:solidFill>
                  <a:latin typeface="Imago" pitchFamily="2" charset="0"/>
                  <a:cs typeface="Arial" pitchFamily="34" charset="0"/>
                </a:defRPr>
              </a:lvl8pPr>
              <a:lvl9pPr marL="3886200" indent="-228600" algn="ctr" eaLnBrk="0" fontAlgn="base" hangingPunct="0">
                <a:spcBef>
                  <a:spcPct val="0"/>
                </a:spcBef>
                <a:spcAft>
                  <a:spcPct val="0"/>
                </a:spcAft>
                <a:defRPr sz="2000" b="1">
                  <a:solidFill>
                    <a:schemeClr val="tx1"/>
                  </a:solidFill>
                  <a:latin typeface="Imago" pitchFamily="2" charset="0"/>
                  <a:cs typeface="Arial" pitchFamily="34" charset="0"/>
                </a:defRPr>
              </a:lvl9pPr>
            </a:lstStyle>
            <a:p>
              <a:pPr algn="r">
                <a:spcBef>
                  <a:spcPct val="50000"/>
                </a:spcBef>
              </a:pPr>
              <a:r>
                <a:rPr lang="cs-CZ" sz="1200" dirty="0" smtClean="0">
                  <a:latin typeface="Arial" panose="020B0604020202020204" pitchFamily="34" charset="0"/>
                </a:rPr>
                <a:t>Ptz + T + D</a:t>
              </a:r>
              <a:endParaRPr lang="cs-CZ" sz="1200" dirty="0">
                <a:latin typeface="Arial" panose="020B0604020202020204" pitchFamily="34" charset="0"/>
              </a:endParaRPr>
            </a:p>
          </p:txBody>
        </p:sp>
        <p:sp>
          <p:nvSpPr>
            <p:cNvPr id="376" name="Text Box 233"/>
            <p:cNvSpPr txBox="1">
              <a:spLocks noChangeArrowheads="1"/>
            </p:cNvSpPr>
            <p:nvPr/>
          </p:nvSpPr>
          <p:spPr bwMode="auto">
            <a:xfrm>
              <a:off x="934889" y="6096317"/>
              <a:ext cx="781199"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2000" b="1">
                  <a:solidFill>
                    <a:schemeClr val="tx1"/>
                  </a:solidFill>
                  <a:latin typeface="Imago" pitchFamily="2" charset="0"/>
                  <a:cs typeface="Arial" pitchFamily="34" charset="0"/>
                </a:defRPr>
              </a:lvl1pPr>
              <a:lvl2pPr marL="742950" indent="-285750">
                <a:defRPr sz="2000" b="1">
                  <a:solidFill>
                    <a:schemeClr val="tx1"/>
                  </a:solidFill>
                  <a:latin typeface="Imago" pitchFamily="2" charset="0"/>
                  <a:cs typeface="Arial" pitchFamily="34" charset="0"/>
                </a:defRPr>
              </a:lvl2pPr>
              <a:lvl3pPr marL="1143000" indent="-228600">
                <a:defRPr sz="2000" b="1">
                  <a:solidFill>
                    <a:schemeClr val="tx1"/>
                  </a:solidFill>
                  <a:latin typeface="Imago" pitchFamily="2" charset="0"/>
                  <a:cs typeface="Arial" pitchFamily="34" charset="0"/>
                </a:defRPr>
              </a:lvl3pPr>
              <a:lvl4pPr marL="1600200" indent="-228600">
                <a:defRPr sz="2000" b="1">
                  <a:solidFill>
                    <a:schemeClr val="tx1"/>
                  </a:solidFill>
                  <a:latin typeface="Imago" pitchFamily="2" charset="0"/>
                  <a:cs typeface="Arial" pitchFamily="34" charset="0"/>
                </a:defRPr>
              </a:lvl4pPr>
              <a:lvl5pPr marL="2057400" indent="-228600">
                <a:defRPr sz="2000" b="1">
                  <a:solidFill>
                    <a:schemeClr val="tx1"/>
                  </a:solidFill>
                  <a:latin typeface="Imago" pitchFamily="2" charset="0"/>
                  <a:cs typeface="Arial" pitchFamily="34" charset="0"/>
                </a:defRPr>
              </a:lvl5pPr>
              <a:lvl6pPr marL="2514600" indent="-228600" algn="ctr" eaLnBrk="0" fontAlgn="base" hangingPunct="0">
                <a:spcBef>
                  <a:spcPct val="0"/>
                </a:spcBef>
                <a:spcAft>
                  <a:spcPct val="0"/>
                </a:spcAft>
                <a:defRPr sz="2000" b="1">
                  <a:solidFill>
                    <a:schemeClr val="tx1"/>
                  </a:solidFill>
                  <a:latin typeface="Imago" pitchFamily="2" charset="0"/>
                  <a:cs typeface="Arial" pitchFamily="34" charset="0"/>
                </a:defRPr>
              </a:lvl6pPr>
              <a:lvl7pPr marL="2971800" indent="-228600" algn="ctr" eaLnBrk="0" fontAlgn="base" hangingPunct="0">
                <a:spcBef>
                  <a:spcPct val="0"/>
                </a:spcBef>
                <a:spcAft>
                  <a:spcPct val="0"/>
                </a:spcAft>
                <a:defRPr sz="2000" b="1">
                  <a:solidFill>
                    <a:schemeClr val="tx1"/>
                  </a:solidFill>
                  <a:latin typeface="Imago" pitchFamily="2" charset="0"/>
                  <a:cs typeface="Arial" pitchFamily="34" charset="0"/>
                </a:defRPr>
              </a:lvl7pPr>
              <a:lvl8pPr marL="3429000" indent="-228600" algn="ctr" eaLnBrk="0" fontAlgn="base" hangingPunct="0">
                <a:spcBef>
                  <a:spcPct val="0"/>
                </a:spcBef>
                <a:spcAft>
                  <a:spcPct val="0"/>
                </a:spcAft>
                <a:defRPr sz="2000" b="1">
                  <a:solidFill>
                    <a:schemeClr val="tx1"/>
                  </a:solidFill>
                  <a:latin typeface="Imago" pitchFamily="2" charset="0"/>
                  <a:cs typeface="Arial" pitchFamily="34" charset="0"/>
                </a:defRPr>
              </a:lvl8pPr>
              <a:lvl9pPr marL="3886200" indent="-228600" algn="ctr" eaLnBrk="0" fontAlgn="base" hangingPunct="0">
                <a:spcBef>
                  <a:spcPct val="0"/>
                </a:spcBef>
                <a:spcAft>
                  <a:spcPct val="0"/>
                </a:spcAft>
                <a:defRPr sz="2000" b="1">
                  <a:solidFill>
                    <a:schemeClr val="tx1"/>
                  </a:solidFill>
                  <a:latin typeface="Imago" pitchFamily="2" charset="0"/>
                  <a:cs typeface="Arial" pitchFamily="34" charset="0"/>
                </a:defRPr>
              </a:lvl9pPr>
            </a:lstStyle>
            <a:p>
              <a:pPr algn="r">
                <a:spcBef>
                  <a:spcPct val="50000"/>
                </a:spcBef>
              </a:pPr>
              <a:r>
                <a:rPr lang="cs-CZ" sz="1200" dirty="0" smtClean="0">
                  <a:latin typeface="Arial" panose="020B0604020202020204" pitchFamily="34" charset="0"/>
                </a:rPr>
                <a:t>Pla + T + D</a:t>
              </a:r>
              <a:endParaRPr lang="cs-CZ" sz="1200" dirty="0">
                <a:latin typeface="Arial" panose="020B0604020202020204" pitchFamily="34" charset="0"/>
              </a:endParaRPr>
            </a:p>
          </p:txBody>
        </p:sp>
        <p:sp>
          <p:nvSpPr>
            <p:cNvPr id="377" name="Text Box 212"/>
            <p:cNvSpPr txBox="1">
              <a:spLocks noChangeArrowheads="1"/>
            </p:cNvSpPr>
            <p:nvPr/>
          </p:nvSpPr>
          <p:spPr bwMode="auto">
            <a:xfrm>
              <a:off x="1985185" y="5844434"/>
              <a:ext cx="412772" cy="183621"/>
            </a:xfrm>
            <a:prstGeom prst="rect">
              <a:avLst/>
            </a:prstGeom>
            <a:noFill/>
            <a:ln w="9525">
              <a:noFill/>
              <a:miter lim="800000"/>
              <a:headEnd/>
              <a:tailEnd/>
            </a:ln>
          </p:spPr>
          <p:txBody>
            <a:bodyPr lIns="0" tIns="0" rIns="0" bIns="0">
              <a:spAutoFit/>
            </a:bodyPr>
            <a:lstStyle/>
            <a:p>
              <a:pPr algn="ctr">
                <a:spcBef>
                  <a:spcPct val="50000"/>
                </a:spcBef>
              </a:pPr>
              <a:r>
                <a:rPr lang="cs-CZ" sz="1200" b="1" dirty="0" smtClean="0">
                  <a:latin typeface="Arial" panose="020B0604020202020204" pitchFamily="34" charset="0"/>
                  <a:cs typeface="Arial" panose="020B0604020202020204" pitchFamily="34" charset="0"/>
                </a:rPr>
                <a:t>402</a:t>
              </a:r>
              <a:endParaRPr lang="cs-CZ" sz="1200" b="1" dirty="0">
                <a:latin typeface="Arial" panose="020B0604020202020204" pitchFamily="34" charset="0"/>
                <a:cs typeface="Arial" panose="020B0604020202020204" pitchFamily="34" charset="0"/>
              </a:endParaRPr>
            </a:p>
          </p:txBody>
        </p:sp>
        <p:sp>
          <p:nvSpPr>
            <p:cNvPr id="378" name="Text Box 222"/>
            <p:cNvSpPr txBox="1">
              <a:spLocks noChangeArrowheads="1"/>
            </p:cNvSpPr>
            <p:nvPr/>
          </p:nvSpPr>
          <p:spPr bwMode="auto">
            <a:xfrm>
              <a:off x="1995818" y="6101619"/>
              <a:ext cx="412772" cy="184666"/>
            </a:xfrm>
            <a:prstGeom prst="rect">
              <a:avLst/>
            </a:prstGeom>
            <a:noFill/>
            <a:ln w="9525">
              <a:noFill/>
              <a:miter lim="800000"/>
              <a:headEnd/>
              <a:tailEnd/>
            </a:ln>
          </p:spPr>
          <p:txBody>
            <a:bodyPr lIns="0" tIns="0" rIns="0" bIns="0">
              <a:spAutoFit/>
            </a:bodyPr>
            <a:lstStyle/>
            <a:p>
              <a:pPr algn="ctr">
                <a:spcBef>
                  <a:spcPct val="50000"/>
                </a:spcBef>
              </a:pPr>
              <a:r>
                <a:rPr lang="cs-CZ" sz="1200" b="1" dirty="0" smtClean="0">
                  <a:latin typeface="Arial" panose="020B0604020202020204" pitchFamily="34" charset="0"/>
                  <a:cs typeface="Arial" panose="020B0604020202020204" pitchFamily="34" charset="0"/>
                </a:rPr>
                <a:t>406</a:t>
              </a:r>
              <a:endParaRPr lang="cs-CZ" sz="1200" b="1" dirty="0">
                <a:latin typeface="Arial" panose="020B0604020202020204" pitchFamily="34" charset="0"/>
                <a:cs typeface="Arial" panose="020B0604020202020204" pitchFamily="34" charset="0"/>
              </a:endParaRPr>
            </a:p>
          </p:txBody>
        </p:sp>
      </p:grpSp>
      <p:sp>
        <p:nvSpPr>
          <p:cNvPr id="379" name="Line 239"/>
          <p:cNvSpPr>
            <a:spLocks noChangeShapeType="1"/>
          </p:cNvSpPr>
          <p:nvPr/>
        </p:nvSpPr>
        <p:spPr bwMode="auto">
          <a:xfrm>
            <a:off x="483572" y="5881270"/>
            <a:ext cx="252000" cy="0"/>
          </a:xfrm>
          <a:prstGeom prst="line">
            <a:avLst/>
          </a:prstGeom>
          <a:noFill/>
          <a:ln w="28575">
            <a:solidFill>
              <a:srgbClr val="99CCFF"/>
            </a:solidFill>
            <a:round/>
            <a:headEnd/>
            <a:tailEnd/>
          </a:ln>
        </p:spPr>
        <p:txBody>
          <a:bodyPr/>
          <a:lstStyle/>
          <a:p>
            <a:endParaRPr lang="cs-CZ" dirty="0">
              <a:latin typeface="Arial" panose="020B0604020202020204" pitchFamily="34" charset="0"/>
              <a:cs typeface="Arial" panose="020B0604020202020204" pitchFamily="34" charset="0"/>
            </a:endParaRPr>
          </a:p>
        </p:txBody>
      </p:sp>
      <p:sp>
        <p:nvSpPr>
          <p:cNvPr id="380" name="Line 238"/>
          <p:cNvSpPr>
            <a:spLocks noChangeShapeType="1"/>
          </p:cNvSpPr>
          <p:nvPr/>
        </p:nvSpPr>
        <p:spPr bwMode="auto">
          <a:xfrm>
            <a:off x="502823" y="5617798"/>
            <a:ext cx="252000" cy="0"/>
          </a:xfrm>
          <a:prstGeom prst="line">
            <a:avLst/>
          </a:prstGeom>
          <a:noFill/>
          <a:ln w="28575">
            <a:solidFill>
              <a:schemeClr val="tx2"/>
            </a:solidFill>
            <a:round/>
            <a:headEnd/>
            <a:tailEnd/>
          </a:ln>
        </p:spPr>
        <p:txBody>
          <a:bodyPr/>
          <a:lstStyle/>
          <a:p>
            <a:endParaRPr lang="cs-CZ" dirty="0">
              <a:latin typeface="Arial" panose="020B0604020202020204" pitchFamily="34" charset="0"/>
              <a:cs typeface="Arial" panose="020B0604020202020204" pitchFamily="34" charset="0"/>
            </a:endParaRPr>
          </a:p>
        </p:txBody>
      </p:sp>
      <p:cxnSp>
        <p:nvCxnSpPr>
          <p:cNvPr id="390" name="Straight Connector 389"/>
          <p:cNvCxnSpPr/>
          <p:nvPr/>
        </p:nvCxnSpPr>
        <p:spPr>
          <a:xfrm>
            <a:off x="6667515" y="3214968"/>
            <a:ext cx="0" cy="1547762"/>
          </a:xfrm>
          <a:prstGeom prst="line">
            <a:avLst/>
          </a:prstGeom>
          <a:ln w="381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391" name="TextBox 355"/>
          <p:cNvSpPr txBox="1"/>
          <p:nvPr/>
        </p:nvSpPr>
        <p:spPr>
          <a:xfrm>
            <a:off x="3958181" y="3900776"/>
            <a:ext cx="135492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cs-CZ" b="1" dirty="0" smtClean="0">
                <a:latin typeface="Arial" panose="020B0604020202020204" pitchFamily="34" charset="0"/>
                <a:cs typeface="Arial" panose="020B0604020202020204" pitchFamily="34" charset="0"/>
              </a:rPr>
              <a:t>40,8 měsíců</a:t>
            </a:r>
          </a:p>
        </p:txBody>
      </p:sp>
      <p:sp>
        <p:nvSpPr>
          <p:cNvPr id="355" name="TextBox 355"/>
          <p:cNvSpPr txBox="1"/>
          <p:nvPr/>
        </p:nvSpPr>
        <p:spPr>
          <a:xfrm>
            <a:off x="6679706" y="3900776"/>
            <a:ext cx="135492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s-CZ" b="1" dirty="0" smtClean="0">
                <a:latin typeface="Arial" panose="020B0604020202020204" pitchFamily="34" charset="0"/>
                <a:cs typeface="Arial" panose="020B0604020202020204" pitchFamily="34" charset="0"/>
              </a:rPr>
              <a:t>56,5</a:t>
            </a:r>
            <a:br>
              <a:rPr lang="cs-CZ" b="1" dirty="0" smtClean="0">
                <a:latin typeface="Arial" panose="020B0604020202020204" pitchFamily="34" charset="0"/>
                <a:cs typeface="Arial" panose="020B0604020202020204" pitchFamily="34" charset="0"/>
              </a:rPr>
            </a:br>
            <a:r>
              <a:rPr lang="cs-CZ" b="1" dirty="0" smtClean="0">
                <a:latin typeface="Arial" panose="020B0604020202020204" pitchFamily="34" charset="0"/>
                <a:cs typeface="Arial" panose="020B0604020202020204" pitchFamily="34" charset="0"/>
              </a:rPr>
              <a:t>měsíců</a:t>
            </a:r>
          </a:p>
        </p:txBody>
      </p:sp>
      <p:sp>
        <p:nvSpPr>
          <p:cNvPr id="356" name="TextBox 355"/>
          <p:cNvSpPr txBox="1"/>
          <p:nvPr/>
        </p:nvSpPr>
        <p:spPr>
          <a:xfrm>
            <a:off x="5294048" y="3909408"/>
            <a:ext cx="1385658"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cs-CZ" b="1" dirty="0" smtClean="0">
                <a:solidFill>
                  <a:schemeClr val="tx2"/>
                </a:solidFill>
                <a:latin typeface="Arial" panose="020B0604020202020204" pitchFamily="34" charset="0"/>
                <a:cs typeface="Arial" panose="020B0604020202020204" pitchFamily="34" charset="0"/>
              </a:rPr>
              <a:t>Δ 15,7 měsíců</a:t>
            </a:r>
          </a:p>
        </p:txBody>
      </p:sp>
      <p:cxnSp>
        <p:nvCxnSpPr>
          <p:cNvPr id="5" name="Straight Arrow Connector 4"/>
          <p:cNvCxnSpPr/>
          <p:nvPr/>
        </p:nvCxnSpPr>
        <p:spPr>
          <a:xfrm>
            <a:off x="5313110" y="4515486"/>
            <a:ext cx="1366596" cy="0"/>
          </a:xfrm>
          <a:prstGeom prst="straightConnector1">
            <a:avLst/>
          </a:prstGeom>
          <a:ln w="38100">
            <a:solidFill>
              <a:schemeClr val="tx2"/>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545948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normAutofit fontScale="90000"/>
          </a:bodyPr>
          <a:lstStyle/>
          <a:p>
            <a:pPr algn="ctr"/>
            <a:r>
              <a:rPr lang="cs-CZ" sz="2800" b="0" dirty="0" smtClean="0">
                <a:latin typeface="Arial Unicode MS" pitchFamily="34" charset="-128"/>
                <a:ea typeface="Arial Unicode MS" pitchFamily="34" charset="-128"/>
                <a:cs typeface="Arial Unicode MS" pitchFamily="34" charset="-128"/>
              </a:rPr>
              <a:t>CLEOPATRA: Konzistentní prodloužení </a:t>
            </a:r>
            <a:br>
              <a:rPr lang="cs-CZ" sz="2800" b="0" dirty="0" smtClean="0">
                <a:latin typeface="Arial Unicode MS" pitchFamily="34" charset="-128"/>
                <a:ea typeface="Arial Unicode MS" pitchFamily="34" charset="-128"/>
                <a:cs typeface="Arial Unicode MS" pitchFamily="34" charset="-128"/>
              </a:rPr>
            </a:br>
            <a:r>
              <a:rPr lang="cs-CZ" sz="2800" b="0" dirty="0" smtClean="0">
                <a:latin typeface="Arial Unicode MS" pitchFamily="34" charset="-128"/>
                <a:ea typeface="Arial Unicode MS" pitchFamily="34" charset="-128"/>
                <a:cs typeface="Arial Unicode MS" pitchFamily="34" charset="-128"/>
              </a:rPr>
              <a:t>přežití bez progrese v podskupinách</a:t>
            </a:r>
            <a:r>
              <a:rPr lang="cs-CZ" b="0" dirty="0" smtClean="0">
                <a:latin typeface="Arial Unicode MS" pitchFamily="34" charset="-128"/>
                <a:ea typeface="Arial Unicode MS" pitchFamily="34" charset="-128"/>
                <a:cs typeface="Arial Unicode MS" pitchFamily="34" charset="-128"/>
              </a:rPr>
              <a:t/>
            </a:r>
            <a:br>
              <a:rPr lang="cs-CZ" b="0" dirty="0" smtClean="0">
                <a:latin typeface="Arial Unicode MS" pitchFamily="34" charset="-128"/>
                <a:ea typeface="Arial Unicode MS" pitchFamily="34" charset="-128"/>
                <a:cs typeface="Arial Unicode MS" pitchFamily="34" charset="-128"/>
              </a:rPr>
            </a:br>
            <a:endParaRPr lang="cs-CZ" b="0" dirty="0" smtClean="0">
              <a:latin typeface="Arial Unicode MS" pitchFamily="34" charset="-128"/>
              <a:ea typeface="Arial Unicode MS" pitchFamily="34" charset="-128"/>
              <a:cs typeface="Arial Unicode MS" pitchFamily="34" charset="-128"/>
            </a:endParaRPr>
          </a:p>
        </p:txBody>
      </p:sp>
      <p:sp>
        <p:nvSpPr>
          <p:cNvPr id="143" name="Rectangle 3"/>
          <p:cNvSpPr>
            <a:spLocks noChangeArrowheads="1"/>
          </p:cNvSpPr>
          <p:nvPr/>
        </p:nvSpPr>
        <p:spPr bwMode="invGray">
          <a:xfrm>
            <a:off x="5983191" y="6615212"/>
            <a:ext cx="2800447"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000000"/>
                </a:solidFill>
                <a:miter lim="800000"/>
                <a:headEnd/>
                <a:tailEnd/>
              </a14:hiddenLine>
            </a:ext>
          </a:extLst>
        </p:spPr>
        <p:txBody>
          <a:bodyPr wrap="none" lIns="0" tIns="0" rIns="0" bIns="0" anchor="b">
            <a:spAutoFit/>
          </a:bodyPr>
          <a:lstStyle/>
          <a:p>
            <a:pPr algn="r" eaLnBrk="0" hangingPunct="0">
              <a:defRPr/>
            </a:pPr>
            <a:r>
              <a:rPr lang="cs-CZ" sz="1000" dirty="0" err="1" smtClean="0">
                <a:latin typeface="Arial Unicode MS" pitchFamily="34" charset="-128"/>
                <a:ea typeface="Arial Unicode MS" pitchFamily="34" charset="-128"/>
                <a:cs typeface="Arial Unicode MS" pitchFamily="34" charset="-128"/>
              </a:rPr>
              <a:t>Baselga</a:t>
            </a:r>
            <a:r>
              <a:rPr lang="cs-CZ" sz="1000" dirty="0" smtClean="0">
                <a:latin typeface="Arial Unicode MS" pitchFamily="34" charset="-128"/>
                <a:ea typeface="Arial Unicode MS" pitchFamily="34" charset="-128"/>
                <a:cs typeface="Arial Unicode MS" pitchFamily="34" charset="-128"/>
              </a:rPr>
              <a:t> </a:t>
            </a:r>
            <a:r>
              <a:rPr lang="cs-CZ" sz="1000" i="1" dirty="0" err="1" smtClean="0">
                <a:latin typeface="Arial Unicode MS" pitchFamily="34" charset="-128"/>
                <a:ea typeface="Arial Unicode MS" pitchFamily="34" charset="-128"/>
                <a:cs typeface="Arial Unicode MS" pitchFamily="34" charset="-128"/>
              </a:rPr>
              <a:t>et</a:t>
            </a:r>
            <a:r>
              <a:rPr lang="cs-CZ" sz="1000" i="1" dirty="0" smtClean="0">
                <a:latin typeface="Arial Unicode MS" pitchFamily="34" charset="-128"/>
                <a:ea typeface="Arial Unicode MS" pitchFamily="34" charset="-128"/>
                <a:cs typeface="Arial Unicode MS" pitchFamily="34" charset="-128"/>
              </a:rPr>
              <a:t> </a:t>
            </a:r>
            <a:r>
              <a:rPr lang="cs-CZ" sz="1000" i="1" dirty="0" err="1" smtClean="0">
                <a:latin typeface="Arial Unicode MS" pitchFamily="34" charset="-128"/>
                <a:ea typeface="Arial Unicode MS" pitchFamily="34" charset="-128"/>
                <a:cs typeface="Arial Unicode MS" pitchFamily="34" charset="-128"/>
              </a:rPr>
              <a:t>al</a:t>
            </a:r>
            <a:r>
              <a:rPr lang="cs-CZ" sz="1000" i="1" dirty="0" smtClean="0">
                <a:latin typeface="Arial Unicode MS" pitchFamily="34" charset="-128"/>
                <a:ea typeface="Arial Unicode MS" pitchFamily="34" charset="-128"/>
                <a:cs typeface="Arial Unicode MS" pitchFamily="34" charset="-128"/>
              </a:rPr>
              <a:t>. N </a:t>
            </a:r>
            <a:r>
              <a:rPr lang="cs-CZ" sz="1000" i="1" dirty="0" err="1" smtClean="0">
                <a:latin typeface="Arial Unicode MS" pitchFamily="34" charset="-128"/>
                <a:ea typeface="Arial Unicode MS" pitchFamily="34" charset="-128"/>
                <a:cs typeface="Arial Unicode MS" pitchFamily="34" charset="-128"/>
              </a:rPr>
              <a:t>Engl</a:t>
            </a:r>
            <a:r>
              <a:rPr lang="cs-CZ" sz="1000" i="1" dirty="0" smtClean="0">
                <a:latin typeface="Arial Unicode MS" pitchFamily="34" charset="-128"/>
                <a:ea typeface="Arial Unicode MS" pitchFamily="34" charset="-128"/>
                <a:cs typeface="Arial Unicode MS" pitchFamily="34" charset="-128"/>
              </a:rPr>
              <a:t> J Med </a:t>
            </a:r>
            <a:r>
              <a:rPr lang="cs-CZ" sz="1000" dirty="0" smtClean="0">
                <a:latin typeface="Arial Unicode MS" pitchFamily="34" charset="-128"/>
                <a:ea typeface="Arial Unicode MS" pitchFamily="34" charset="-128"/>
                <a:cs typeface="Arial Unicode MS" pitchFamily="34" charset="-128"/>
              </a:rPr>
              <a:t>2011;366(2):109-119</a:t>
            </a:r>
            <a:endParaRPr lang="cs-CZ" sz="1000" dirty="0">
              <a:latin typeface="Arial Unicode MS" pitchFamily="34" charset="-128"/>
              <a:ea typeface="Arial Unicode MS" pitchFamily="34" charset="-128"/>
              <a:cs typeface="Arial Unicode MS" pitchFamily="34" charset="-128"/>
            </a:endParaRPr>
          </a:p>
        </p:txBody>
      </p:sp>
      <p:grpSp>
        <p:nvGrpSpPr>
          <p:cNvPr id="2" name="Group 1"/>
          <p:cNvGrpSpPr/>
          <p:nvPr/>
        </p:nvGrpSpPr>
        <p:grpSpPr>
          <a:xfrm>
            <a:off x="661841" y="1844824"/>
            <a:ext cx="8482159" cy="4629571"/>
            <a:chOff x="250825" y="1421979"/>
            <a:chExt cx="8966200" cy="4629571"/>
          </a:xfrm>
        </p:grpSpPr>
        <p:sp>
          <p:nvSpPr>
            <p:cNvPr id="140" name="Rectangle 161"/>
            <p:cNvSpPr>
              <a:spLocks noChangeArrowheads="1"/>
            </p:cNvSpPr>
            <p:nvPr/>
          </p:nvSpPr>
          <p:spPr bwMode="auto">
            <a:xfrm>
              <a:off x="5210609" y="5335588"/>
              <a:ext cx="117475" cy="117475"/>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41" name="Rectangle 163"/>
            <p:cNvSpPr>
              <a:spLocks noChangeArrowheads="1"/>
            </p:cNvSpPr>
            <p:nvPr/>
          </p:nvSpPr>
          <p:spPr bwMode="auto">
            <a:xfrm>
              <a:off x="5148126" y="5178425"/>
              <a:ext cx="107950" cy="107950"/>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42" name="Rectangle 164"/>
            <p:cNvSpPr>
              <a:spLocks noChangeArrowheads="1"/>
            </p:cNvSpPr>
            <p:nvPr/>
          </p:nvSpPr>
          <p:spPr bwMode="auto">
            <a:xfrm>
              <a:off x="5040052" y="4829175"/>
              <a:ext cx="80963" cy="80963"/>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44" name="Rectangle 165"/>
            <p:cNvSpPr>
              <a:spLocks noChangeArrowheads="1"/>
            </p:cNvSpPr>
            <p:nvPr/>
          </p:nvSpPr>
          <p:spPr bwMode="auto">
            <a:xfrm>
              <a:off x="5355133" y="4683125"/>
              <a:ext cx="80963" cy="80963"/>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45" name="Rectangle 166"/>
            <p:cNvSpPr>
              <a:spLocks noChangeArrowheads="1"/>
            </p:cNvSpPr>
            <p:nvPr/>
          </p:nvSpPr>
          <p:spPr bwMode="auto">
            <a:xfrm>
              <a:off x="5688124" y="4481513"/>
              <a:ext cx="63500" cy="63500"/>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46" name="Rectangle 167"/>
            <p:cNvSpPr>
              <a:spLocks noChangeArrowheads="1"/>
            </p:cNvSpPr>
            <p:nvPr/>
          </p:nvSpPr>
          <p:spPr bwMode="auto">
            <a:xfrm>
              <a:off x="5040052" y="4318000"/>
              <a:ext cx="100013" cy="100013"/>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47" name="Rectangle 168"/>
            <p:cNvSpPr>
              <a:spLocks noChangeArrowheads="1"/>
            </p:cNvSpPr>
            <p:nvPr/>
          </p:nvSpPr>
          <p:spPr bwMode="auto">
            <a:xfrm>
              <a:off x="4669979" y="4095750"/>
              <a:ext cx="46037" cy="46038"/>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48" name="Rectangle 169"/>
            <p:cNvSpPr>
              <a:spLocks noChangeArrowheads="1"/>
            </p:cNvSpPr>
            <p:nvPr/>
          </p:nvSpPr>
          <p:spPr bwMode="auto">
            <a:xfrm>
              <a:off x="5292080" y="3927475"/>
              <a:ext cx="80962" cy="80963"/>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49" name="Rectangle 183"/>
            <p:cNvSpPr>
              <a:spLocks noChangeArrowheads="1"/>
            </p:cNvSpPr>
            <p:nvPr/>
          </p:nvSpPr>
          <p:spPr bwMode="auto">
            <a:xfrm>
              <a:off x="5246042" y="3813175"/>
              <a:ext cx="46038" cy="46038"/>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0" name="Rectangle 182"/>
            <p:cNvSpPr>
              <a:spLocks noChangeArrowheads="1"/>
            </p:cNvSpPr>
            <p:nvPr/>
          </p:nvSpPr>
          <p:spPr bwMode="auto">
            <a:xfrm>
              <a:off x="5184068" y="3640138"/>
              <a:ext cx="88900" cy="88900"/>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1" name="Rectangle 168"/>
            <p:cNvSpPr>
              <a:spLocks noChangeArrowheads="1"/>
            </p:cNvSpPr>
            <p:nvPr/>
          </p:nvSpPr>
          <p:spPr bwMode="auto">
            <a:xfrm>
              <a:off x="5066023" y="3465004"/>
              <a:ext cx="46037" cy="46038"/>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2" name="Rectangle 180"/>
            <p:cNvSpPr>
              <a:spLocks noChangeArrowheads="1"/>
            </p:cNvSpPr>
            <p:nvPr/>
          </p:nvSpPr>
          <p:spPr bwMode="auto">
            <a:xfrm>
              <a:off x="5210609" y="3284984"/>
              <a:ext cx="117475" cy="117475"/>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3" name="Rectangle 172"/>
            <p:cNvSpPr>
              <a:spLocks noChangeArrowheads="1"/>
            </p:cNvSpPr>
            <p:nvPr/>
          </p:nvSpPr>
          <p:spPr bwMode="auto">
            <a:xfrm>
              <a:off x="4968044" y="3171825"/>
              <a:ext cx="53975" cy="53975"/>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4" name="Rectangle 173"/>
            <p:cNvSpPr>
              <a:spLocks noChangeArrowheads="1"/>
            </p:cNvSpPr>
            <p:nvPr/>
          </p:nvSpPr>
          <p:spPr bwMode="auto">
            <a:xfrm>
              <a:off x="5220134" y="3001963"/>
              <a:ext cx="107950" cy="107950"/>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5" name="Rectangle 174"/>
            <p:cNvSpPr>
              <a:spLocks noChangeArrowheads="1"/>
            </p:cNvSpPr>
            <p:nvPr/>
          </p:nvSpPr>
          <p:spPr bwMode="auto">
            <a:xfrm>
              <a:off x="5292650" y="2806700"/>
              <a:ext cx="71438" cy="71438"/>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6" name="Rectangle 175"/>
            <p:cNvSpPr>
              <a:spLocks noChangeArrowheads="1"/>
            </p:cNvSpPr>
            <p:nvPr/>
          </p:nvSpPr>
          <p:spPr bwMode="auto">
            <a:xfrm>
              <a:off x="4832536" y="2662238"/>
              <a:ext cx="63500" cy="63500"/>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7" name="Rectangle 176"/>
            <p:cNvSpPr>
              <a:spLocks noChangeArrowheads="1"/>
            </p:cNvSpPr>
            <p:nvPr/>
          </p:nvSpPr>
          <p:spPr bwMode="auto">
            <a:xfrm>
              <a:off x="4968044" y="2530475"/>
              <a:ext cx="53975" cy="53975"/>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8" name="Rectangle 177"/>
            <p:cNvSpPr>
              <a:spLocks noChangeArrowheads="1"/>
            </p:cNvSpPr>
            <p:nvPr/>
          </p:nvSpPr>
          <p:spPr bwMode="auto">
            <a:xfrm>
              <a:off x="5364659" y="2387600"/>
              <a:ext cx="71437" cy="71438"/>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59" name="Rectangle 178"/>
            <p:cNvSpPr>
              <a:spLocks noChangeArrowheads="1"/>
            </p:cNvSpPr>
            <p:nvPr/>
          </p:nvSpPr>
          <p:spPr bwMode="auto">
            <a:xfrm>
              <a:off x="5175114" y="2155825"/>
              <a:ext cx="80962" cy="80963"/>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60" name="Rectangle 179"/>
            <p:cNvSpPr>
              <a:spLocks noChangeArrowheads="1"/>
            </p:cNvSpPr>
            <p:nvPr/>
          </p:nvSpPr>
          <p:spPr bwMode="auto">
            <a:xfrm>
              <a:off x="5203180" y="2008188"/>
              <a:ext cx="88900" cy="88900"/>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61" name="Rectangle 180"/>
            <p:cNvSpPr>
              <a:spLocks noChangeArrowheads="1"/>
            </p:cNvSpPr>
            <p:nvPr/>
          </p:nvSpPr>
          <p:spPr bwMode="auto">
            <a:xfrm>
              <a:off x="5184068" y="1762125"/>
              <a:ext cx="117475" cy="117475"/>
            </a:xfrm>
            <a:prstGeom prst="rect">
              <a:avLst/>
            </a:prstGeom>
            <a:solidFill>
              <a:schemeClr val="tx1"/>
            </a:solidFill>
            <a:ln w="12700">
              <a:solidFill>
                <a:schemeClr val="tx1"/>
              </a:solidFill>
              <a:miter lim="800000"/>
              <a:headEnd/>
              <a:tailEnd/>
            </a:ln>
          </p:spPr>
          <p:txBody>
            <a:bodyPr wrap="none" anchor="ctr"/>
            <a:lstStyle/>
            <a:p>
              <a:endParaRPr lang="cs-CZ" sz="1800">
                <a:latin typeface="Arial Unicode MS" pitchFamily="34" charset="-128"/>
                <a:ea typeface="Arial Unicode MS" pitchFamily="34" charset="-128"/>
                <a:cs typeface="Arial Unicode MS" pitchFamily="34" charset="-128"/>
              </a:endParaRPr>
            </a:p>
          </p:txBody>
        </p:sp>
        <p:sp>
          <p:nvSpPr>
            <p:cNvPr id="162" name="Text Box 5"/>
            <p:cNvSpPr txBox="1">
              <a:spLocks noChangeArrowheads="1"/>
            </p:cNvSpPr>
            <p:nvPr/>
          </p:nvSpPr>
          <p:spPr bwMode="auto">
            <a:xfrm>
              <a:off x="7056438" y="1709737"/>
              <a:ext cx="2160587" cy="138113"/>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808	0,63	0,52‒0,76</a:t>
              </a:r>
              <a:endParaRPr lang="cs-CZ" sz="1000" dirty="0">
                <a:latin typeface="Arial Unicode MS" pitchFamily="34" charset="-128"/>
                <a:ea typeface="Arial Unicode MS" pitchFamily="34" charset="-128"/>
                <a:cs typeface="Arial Unicode MS" pitchFamily="34" charset="-128"/>
              </a:endParaRPr>
            </a:p>
          </p:txBody>
        </p:sp>
        <p:sp>
          <p:nvSpPr>
            <p:cNvPr id="163" name="Text Box 6"/>
            <p:cNvSpPr txBox="1">
              <a:spLocks noChangeArrowheads="1"/>
            </p:cNvSpPr>
            <p:nvPr/>
          </p:nvSpPr>
          <p:spPr bwMode="auto">
            <a:xfrm>
              <a:off x="7056438" y="1949450"/>
              <a:ext cx="2160587" cy="276225"/>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432	0,63	0,49‒0,82</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376	0,61	0,46‒0,81</a:t>
              </a:r>
              <a:endParaRPr lang="cs-CZ" sz="1000" dirty="0">
                <a:latin typeface="Arial Unicode MS" pitchFamily="34" charset="-128"/>
                <a:ea typeface="Arial Unicode MS" pitchFamily="34" charset="-128"/>
                <a:cs typeface="Arial Unicode MS" pitchFamily="34" charset="-128"/>
              </a:endParaRPr>
            </a:p>
          </p:txBody>
        </p:sp>
        <p:sp>
          <p:nvSpPr>
            <p:cNvPr id="164" name="Text Box 7"/>
            <p:cNvSpPr txBox="1">
              <a:spLocks noChangeArrowheads="1"/>
            </p:cNvSpPr>
            <p:nvPr/>
          </p:nvSpPr>
          <p:spPr bwMode="auto">
            <a:xfrm>
              <a:off x="7056438" y="2316202"/>
              <a:ext cx="2160587" cy="553998"/>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306	0,72	0,53‒0,97</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135	0,51	0,31‒0,84</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114	0,46	0,27‒0,78</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253	0,68	0,48‒0,95</a:t>
              </a:r>
              <a:endParaRPr lang="cs-CZ" sz="1000" dirty="0">
                <a:latin typeface="Arial Unicode MS" pitchFamily="34" charset="-128"/>
                <a:ea typeface="Arial Unicode MS" pitchFamily="34" charset="-128"/>
                <a:cs typeface="Arial Unicode MS" pitchFamily="34" charset="-128"/>
              </a:endParaRPr>
            </a:p>
          </p:txBody>
        </p:sp>
        <p:sp>
          <p:nvSpPr>
            <p:cNvPr id="165" name="Text Box 8"/>
            <p:cNvSpPr txBox="1">
              <a:spLocks noChangeArrowheads="1"/>
            </p:cNvSpPr>
            <p:nvPr/>
          </p:nvSpPr>
          <p:spPr bwMode="auto">
            <a:xfrm>
              <a:off x="7056438" y="2957512"/>
              <a:ext cx="2160587" cy="554038"/>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681	0,65	0,53‒0,80</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127	0,52	0,31‒0,86</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789	0,64	0,53‒0,78</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19	0,55	0,12‒2,54</a:t>
              </a:r>
              <a:endParaRPr lang="cs-CZ" sz="1000" dirty="0">
                <a:latin typeface="Arial Unicode MS" pitchFamily="34" charset="-128"/>
                <a:ea typeface="Arial Unicode MS" pitchFamily="34" charset="-128"/>
                <a:cs typeface="Arial Unicode MS" pitchFamily="34" charset="-128"/>
              </a:endParaRPr>
            </a:p>
          </p:txBody>
        </p:sp>
        <p:sp>
          <p:nvSpPr>
            <p:cNvPr id="166" name="Text Box 9"/>
            <p:cNvSpPr txBox="1">
              <a:spLocks noChangeArrowheads="1"/>
            </p:cNvSpPr>
            <p:nvPr/>
          </p:nvSpPr>
          <p:spPr bwMode="auto">
            <a:xfrm>
              <a:off x="7056438" y="3592513"/>
              <a:ext cx="2160587" cy="554037"/>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480	0,62	0,49‒0,80</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30	0,64	0,23‒1,79</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261	0,68	0,49‒0,95</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37	0,39	0,13‒1,18</a:t>
              </a:r>
              <a:endParaRPr lang="cs-CZ" sz="1000" dirty="0">
                <a:latin typeface="Arial Unicode MS" pitchFamily="34" charset="-128"/>
                <a:ea typeface="Arial Unicode MS" pitchFamily="34" charset="-128"/>
                <a:cs typeface="Arial Unicode MS" pitchFamily="34" charset="-128"/>
              </a:endParaRPr>
            </a:p>
          </p:txBody>
        </p:sp>
        <p:sp>
          <p:nvSpPr>
            <p:cNvPr id="167" name="Text Box 10"/>
            <p:cNvSpPr txBox="1">
              <a:spLocks noChangeArrowheads="1"/>
            </p:cNvSpPr>
            <p:nvPr/>
          </p:nvSpPr>
          <p:spPr bwMode="auto">
            <a:xfrm>
              <a:off x="7056438" y="4264025"/>
              <a:ext cx="2160587" cy="276225"/>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630	0,55	0,45‒0,68</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178	0,96	0,61‒1,52</a:t>
              </a:r>
              <a:endParaRPr lang="cs-CZ" sz="1000" dirty="0">
                <a:latin typeface="Arial Unicode MS" pitchFamily="34" charset="-128"/>
                <a:ea typeface="Arial Unicode MS" pitchFamily="34" charset="-128"/>
                <a:cs typeface="Arial Unicode MS" pitchFamily="34" charset="-128"/>
              </a:endParaRPr>
            </a:p>
          </p:txBody>
        </p:sp>
        <p:sp>
          <p:nvSpPr>
            <p:cNvPr id="168" name="Text Box 11"/>
            <p:cNvSpPr txBox="1">
              <a:spLocks noChangeArrowheads="1"/>
            </p:cNvSpPr>
            <p:nvPr/>
          </p:nvSpPr>
          <p:spPr bwMode="auto">
            <a:xfrm>
              <a:off x="7056438" y="4702175"/>
              <a:ext cx="2160587" cy="415925"/>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388	0,72	0,55‒0,95</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408	0,55	0,42‒0,72</a:t>
              </a:r>
              <a:br>
                <a:rPr lang="cs-CZ" sz="1000" dirty="0" smtClean="0">
                  <a:latin typeface="Arial Unicode MS" pitchFamily="34" charset="-128"/>
                  <a:ea typeface="Arial Unicode MS" pitchFamily="34" charset="-128"/>
                  <a:cs typeface="Arial Unicode MS" pitchFamily="34" charset="-128"/>
                </a:rPr>
              </a:br>
              <a:r>
                <a:rPr lang="cs-CZ" sz="1000" dirty="0" smtClean="0">
                  <a:latin typeface="Arial Unicode MS" pitchFamily="34" charset="-128"/>
                  <a:ea typeface="Arial Unicode MS" pitchFamily="34" charset="-128"/>
                  <a:cs typeface="Arial Unicode MS" pitchFamily="34" charset="-128"/>
                </a:rPr>
                <a:t>  12	        ─ 	        ─	</a:t>
              </a:r>
              <a:endParaRPr lang="cs-CZ" sz="1000" dirty="0">
                <a:latin typeface="Arial Unicode MS" pitchFamily="34" charset="-128"/>
                <a:ea typeface="Arial Unicode MS" pitchFamily="34" charset="-128"/>
                <a:cs typeface="Arial Unicode MS" pitchFamily="34" charset="-128"/>
              </a:endParaRPr>
            </a:p>
          </p:txBody>
        </p:sp>
        <p:sp>
          <p:nvSpPr>
            <p:cNvPr id="169" name="Text Box 12"/>
            <p:cNvSpPr txBox="1">
              <a:spLocks noChangeArrowheads="1"/>
            </p:cNvSpPr>
            <p:nvPr/>
          </p:nvSpPr>
          <p:spPr bwMode="auto">
            <a:xfrm>
              <a:off x="7056438" y="5160645"/>
              <a:ext cx="1958975" cy="138499"/>
            </a:xfrm>
            <a:prstGeom prst="rect">
              <a:avLst/>
            </a:prstGeom>
            <a:noFill/>
            <a:ln w="9525">
              <a:noFill/>
              <a:miter lim="800000"/>
              <a:headEnd/>
              <a:tailEnd/>
            </a:ln>
          </p:spPr>
          <p:txBody>
            <a:bodyPr wrap="square"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721	0,60	0,49‒0,74	</a:t>
              </a:r>
              <a:endParaRPr lang="cs-CZ" sz="1000" dirty="0">
                <a:latin typeface="Arial Unicode MS" pitchFamily="34" charset="-128"/>
                <a:ea typeface="Arial Unicode MS" pitchFamily="34" charset="-128"/>
                <a:cs typeface="Arial Unicode MS" pitchFamily="34" charset="-128"/>
              </a:endParaRPr>
            </a:p>
          </p:txBody>
        </p:sp>
        <p:sp>
          <p:nvSpPr>
            <p:cNvPr id="170" name="Text Box 13"/>
            <p:cNvSpPr txBox="1">
              <a:spLocks noChangeArrowheads="1"/>
            </p:cNvSpPr>
            <p:nvPr/>
          </p:nvSpPr>
          <p:spPr bwMode="auto">
            <a:xfrm>
              <a:off x="7056438" y="5282814"/>
              <a:ext cx="1958975" cy="138499"/>
            </a:xfrm>
            <a:prstGeom prst="rect">
              <a:avLst/>
            </a:prstGeom>
            <a:noFill/>
            <a:ln w="9525">
              <a:noFill/>
              <a:miter lim="800000"/>
              <a:headEnd/>
              <a:tailEnd/>
            </a:ln>
          </p:spPr>
          <p:txBody>
            <a:bodyPr wrap="square"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767	0,64	0,53‒0,78</a:t>
              </a:r>
              <a:endParaRPr lang="cs-CZ" sz="1000" dirty="0">
                <a:latin typeface="Arial Unicode MS" pitchFamily="34" charset="-128"/>
                <a:ea typeface="Arial Unicode MS" pitchFamily="34" charset="-128"/>
                <a:cs typeface="Arial Unicode MS" pitchFamily="34" charset="-128"/>
              </a:endParaRPr>
            </a:p>
          </p:txBody>
        </p:sp>
        <p:sp>
          <p:nvSpPr>
            <p:cNvPr id="171" name="Text Box 14"/>
            <p:cNvSpPr txBox="1">
              <a:spLocks noChangeArrowheads="1"/>
            </p:cNvSpPr>
            <p:nvPr/>
          </p:nvSpPr>
          <p:spPr bwMode="auto">
            <a:xfrm>
              <a:off x="7056438" y="1446213"/>
              <a:ext cx="2160587" cy="165100"/>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200" dirty="0" smtClean="0">
                  <a:latin typeface="Arial Unicode MS" pitchFamily="34" charset="-128"/>
                  <a:ea typeface="Arial Unicode MS" pitchFamily="34" charset="-128"/>
                  <a:cs typeface="Arial Unicode MS" pitchFamily="34" charset="-128"/>
                </a:rPr>
                <a:t>n	HR	95% CI</a:t>
              </a:r>
              <a:endParaRPr lang="cs-CZ" sz="1200" dirty="0">
                <a:latin typeface="Arial Unicode MS" pitchFamily="34" charset="-128"/>
                <a:ea typeface="Arial Unicode MS" pitchFamily="34" charset="-128"/>
                <a:cs typeface="Arial Unicode MS" pitchFamily="34" charset="-128"/>
              </a:endParaRPr>
            </a:p>
          </p:txBody>
        </p:sp>
        <p:sp>
          <p:nvSpPr>
            <p:cNvPr id="172" name="Text Box 15"/>
            <p:cNvSpPr txBox="1">
              <a:spLocks noChangeArrowheads="1"/>
            </p:cNvSpPr>
            <p:nvPr/>
          </p:nvSpPr>
          <p:spPr bwMode="auto">
            <a:xfrm>
              <a:off x="539750" y="1746250"/>
              <a:ext cx="2160588" cy="138113"/>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Všechny</a:t>
              </a:r>
              <a:endParaRPr lang="cs-CZ" sz="1000">
                <a:latin typeface="Arial Unicode MS" pitchFamily="34" charset="-128"/>
                <a:ea typeface="Arial Unicode MS" pitchFamily="34" charset="-128"/>
                <a:cs typeface="Arial Unicode MS" pitchFamily="34" charset="-128"/>
              </a:endParaRPr>
            </a:p>
          </p:txBody>
        </p:sp>
        <p:sp>
          <p:nvSpPr>
            <p:cNvPr id="173" name="Text Box 16"/>
            <p:cNvSpPr txBox="1">
              <a:spLocks noChangeArrowheads="1"/>
            </p:cNvSpPr>
            <p:nvPr/>
          </p:nvSpPr>
          <p:spPr bwMode="auto">
            <a:xfrm>
              <a:off x="2322513" y="1984375"/>
              <a:ext cx="377825" cy="276225"/>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Ne</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Ano</a:t>
              </a:r>
              <a:endParaRPr lang="cs-CZ" sz="1000">
                <a:latin typeface="Arial Unicode MS" pitchFamily="34" charset="-128"/>
                <a:ea typeface="Arial Unicode MS" pitchFamily="34" charset="-128"/>
                <a:cs typeface="Arial Unicode MS" pitchFamily="34" charset="-128"/>
              </a:endParaRPr>
            </a:p>
          </p:txBody>
        </p:sp>
        <p:sp>
          <p:nvSpPr>
            <p:cNvPr id="174" name="Text Box 17"/>
            <p:cNvSpPr txBox="1">
              <a:spLocks noChangeArrowheads="1"/>
            </p:cNvSpPr>
            <p:nvPr/>
          </p:nvSpPr>
          <p:spPr bwMode="auto">
            <a:xfrm>
              <a:off x="1398588" y="2352675"/>
              <a:ext cx="1301750" cy="553998"/>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Evropa</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Severní Amerika</a:t>
              </a:r>
            </a:p>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Jižní Amerika</a:t>
              </a:r>
            </a:p>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Asie</a:t>
              </a:r>
              <a:endParaRPr lang="cs-CZ" sz="1000">
                <a:latin typeface="Arial Unicode MS" pitchFamily="34" charset="-128"/>
                <a:ea typeface="Arial Unicode MS" pitchFamily="34" charset="-128"/>
                <a:cs typeface="Arial Unicode MS" pitchFamily="34" charset="-128"/>
              </a:endParaRPr>
            </a:p>
          </p:txBody>
        </p:sp>
        <p:sp>
          <p:nvSpPr>
            <p:cNvPr id="175" name="Text Box 18"/>
            <p:cNvSpPr txBox="1">
              <a:spLocks noChangeArrowheads="1"/>
            </p:cNvSpPr>
            <p:nvPr/>
          </p:nvSpPr>
          <p:spPr bwMode="auto">
            <a:xfrm>
              <a:off x="1398588" y="2987675"/>
              <a:ext cx="1301750" cy="554038"/>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&lt;65 let</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≥65 let</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 &lt;75 let</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≥75 let</a:t>
              </a:r>
              <a:endParaRPr lang="cs-CZ" sz="1000">
                <a:latin typeface="Arial Unicode MS" pitchFamily="34" charset="-128"/>
                <a:ea typeface="Arial Unicode MS" pitchFamily="34" charset="-128"/>
                <a:cs typeface="Arial Unicode MS" pitchFamily="34" charset="-128"/>
              </a:endParaRPr>
            </a:p>
          </p:txBody>
        </p:sp>
        <p:sp>
          <p:nvSpPr>
            <p:cNvPr id="176" name="Text Box 19"/>
            <p:cNvSpPr txBox="1">
              <a:spLocks noChangeArrowheads="1"/>
            </p:cNvSpPr>
            <p:nvPr/>
          </p:nvSpPr>
          <p:spPr bwMode="auto">
            <a:xfrm>
              <a:off x="1398588" y="3627438"/>
              <a:ext cx="1301750" cy="554037"/>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Bílá</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Černá</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Asijská</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Jiná</a:t>
              </a:r>
              <a:endParaRPr lang="cs-CZ" sz="1000">
                <a:latin typeface="Arial Unicode MS" pitchFamily="34" charset="-128"/>
                <a:ea typeface="Arial Unicode MS" pitchFamily="34" charset="-128"/>
                <a:cs typeface="Arial Unicode MS" pitchFamily="34" charset="-128"/>
              </a:endParaRPr>
            </a:p>
          </p:txBody>
        </p:sp>
        <p:sp>
          <p:nvSpPr>
            <p:cNvPr id="177" name="Text Box 20"/>
            <p:cNvSpPr txBox="1">
              <a:spLocks noChangeArrowheads="1"/>
            </p:cNvSpPr>
            <p:nvPr/>
          </p:nvSpPr>
          <p:spPr bwMode="auto">
            <a:xfrm>
              <a:off x="1398588" y="4294188"/>
              <a:ext cx="1301750" cy="276999"/>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Viscerální</a:t>
              </a:r>
            </a:p>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Neviscerální</a:t>
              </a:r>
              <a:endParaRPr lang="cs-CZ" sz="1000">
                <a:latin typeface="Arial Unicode MS" pitchFamily="34" charset="-128"/>
                <a:ea typeface="Arial Unicode MS" pitchFamily="34" charset="-128"/>
                <a:cs typeface="Arial Unicode MS" pitchFamily="34" charset="-128"/>
              </a:endParaRPr>
            </a:p>
          </p:txBody>
        </p:sp>
        <p:sp>
          <p:nvSpPr>
            <p:cNvPr id="178" name="Text Box 21"/>
            <p:cNvSpPr txBox="1">
              <a:spLocks noChangeArrowheads="1"/>
            </p:cNvSpPr>
            <p:nvPr/>
          </p:nvSpPr>
          <p:spPr bwMode="auto">
            <a:xfrm>
              <a:off x="1398588" y="4668838"/>
              <a:ext cx="1301750" cy="415925"/>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Pozitivní</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Negativní</a:t>
              </a:r>
              <a:br>
                <a:rPr lang="cs-CZ" sz="1000" smtClean="0">
                  <a:latin typeface="Arial Unicode MS" pitchFamily="34" charset="-128"/>
                  <a:ea typeface="Arial Unicode MS" pitchFamily="34" charset="-128"/>
                  <a:cs typeface="Arial Unicode MS" pitchFamily="34" charset="-128"/>
                </a:rPr>
              </a:br>
              <a:r>
                <a:rPr lang="cs-CZ" sz="1000" smtClean="0">
                  <a:latin typeface="Arial Unicode MS" pitchFamily="34" charset="-128"/>
                  <a:ea typeface="Arial Unicode MS" pitchFamily="34" charset="-128"/>
                  <a:cs typeface="Arial Unicode MS" pitchFamily="34" charset="-128"/>
                </a:rPr>
                <a:t>Neznámo</a:t>
              </a:r>
              <a:endParaRPr lang="cs-CZ" sz="1000">
                <a:latin typeface="Arial Unicode MS" pitchFamily="34" charset="-128"/>
                <a:ea typeface="Arial Unicode MS" pitchFamily="34" charset="-128"/>
                <a:cs typeface="Arial Unicode MS" pitchFamily="34" charset="-128"/>
              </a:endParaRPr>
            </a:p>
          </p:txBody>
        </p:sp>
        <p:sp>
          <p:nvSpPr>
            <p:cNvPr id="179" name="Text Box 22"/>
            <p:cNvSpPr txBox="1">
              <a:spLocks noChangeArrowheads="1"/>
            </p:cNvSpPr>
            <p:nvPr/>
          </p:nvSpPr>
          <p:spPr bwMode="auto">
            <a:xfrm>
              <a:off x="1398588" y="5157788"/>
              <a:ext cx="1301750" cy="138112"/>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IHC 3+</a:t>
              </a:r>
              <a:endParaRPr lang="cs-CZ" sz="1000">
                <a:latin typeface="Arial Unicode MS" pitchFamily="34" charset="-128"/>
                <a:ea typeface="Arial Unicode MS" pitchFamily="34" charset="-128"/>
                <a:cs typeface="Arial Unicode MS" pitchFamily="34" charset="-128"/>
              </a:endParaRPr>
            </a:p>
          </p:txBody>
        </p:sp>
        <p:sp>
          <p:nvSpPr>
            <p:cNvPr id="180" name="Text Box 23"/>
            <p:cNvSpPr txBox="1">
              <a:spLocks noChangeArrowheads="1"/>
            </p:cNvSpPr>
            <p:nvPr/>
          </p:nvSpPr>
          <p:spPr bwMode="auto">
            <a:xfrm>
              <a:off x="1398588" y="5307013"/>
              <a:ext cx="1301750" cy="138112"/>
            </a:xfrm>
            <a:prstGeom prst="rect">
              <a:avLst/>
            </a:prstGeom>
            <a:noFill/>
            <a:ln w="9525">
              <a:noFill/>
              <a:miter lim="800000"/>
              <a:headEnd/>
              <a:tailEnd/>
            </a:ln>
          </p:spPr>
          <p:txBody>
            <a:bodyPr lIns="0" tIns="0" rIns="0" bIns="0">
              <a:spAutoFit/>
            </a:bodyPr>
            <a:lstStyle/>
            <a:p>
              <a:pPr algn="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FISH-pozitivní</a:t>
              </a:r>
              <a:endParaRPr lang="cs-CZ" sz="1000">
                <a:latin typeface="Arial Unicode MS" pitchFamily="34" charset="-128"/>
                <a:ea typeface="Arial Unicode MS" pitchFamily="34" charset="-128"/>
                <a:cs typeface="Arial Unicode MS" pitchFamily="34" charset="-128"/>
              </a:endParaRPr>
            </a:p>
          </p:txBody>
        </p:sp>
        <p:sp>
          <p:nvSpPr>
            <p:cNvPr id="181" name="Line 37"/>
            <p:cNvSpPr>
              <a:spLocks noChangeShapeType="1"/>
            </p:cNvSpPr>
            <p:nvPr/>
          </p:nvSpPr>
          <p:spPr bwMode="auto">
            <a:xfrm>
              <a:off x="2902197" y="5697538"/>
              <a:ext cx="4009777"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82" name="Line 39"/>
            <p:cNvSpPr>
              <a:spLocks noChangeShapeType="1"/>
            </p:cNvSpPr>
            <p:nvPr/>
          </p:nvSpPr>
          <p:spPr bwMode="auto">
            <a:xfrm flipV="1">
              <a:off x="2890838" y="1635124"/>
              <a:ext cx="0" cy="4122738"/>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83" name="Line 40"/>
            <p:cNvSpPr>
              <a:spLocks noChangeShapeType="1"/>
            </p:cNvSpPr>
            <p:nvPr/>
          </p:nvSpPr>
          <p:spPr bwMode="auto">
            <a:xfrm flipV="1">
              <a:off x="6902450" y="1635125"/>
              <a:ext cx="0" cy="4062413"/>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84" name="Line 41"/>
            <p:cNvSpPr>
              <a:spLocks noChangeShapeType="1"/>
            </p:cNvSpPr>
            <p:nvPr/>
          </p:nvSpPr>
          <p:spPr bwMode="auto">
            <a:xfrm>
              <a:off x="2784475" y="5394325"/>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85" name="Line 42"/>
            <p:cNvSpPr>
              <a:spLocks noChangeShapeType="1"/>
            </p:cNvSpPr>
            <p:nvPr/>
          </p:nvSpPr>
          <p:spPr bwMode="auto">
            <a:xfrm>
              <a:off x="2784475" y="5229225"/>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86" name="Line 43"/>
            <p:cNvSpPr>
              <a:spLocks noChangeShapeType="1"/>
            </p:cNvSpPr>
            <p:nvPr/>
          </p:nvSpPr>
          <p:spPr bwMode="auto">
            <a:xfrm>
              <a:off x="2784475" y="5013325"/>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87" name="Line 44"/>
            <p:cNvSpPr>
              <a:spLocks noChangeShapeType="1"/>
            </p:cNvSpPr>
            <p:nvPr/>
          </p:nvSpPr>
          <p:spPr bwMode="auto">
            <a:xfrm>
              <a:off x="2784475" y="486886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88" name="Line 45"/>
            <p:cNvSpPr>
              <a:spLocks noChangeShapeType="1"/>
            </p:cNvSpPr>
            <p:nvPr/>
          </p:nvSpPr>
          <p:spPr bwMode="auto">
            <a:xfrm>
              <a:off x="2784475" y="4724400"/>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89" name="Line 46"/>
            <p:cNvSpPr>
              <a:spLocks noChangeShapeType="1"/>
            </p:cNvSpPr>
            <p:nvPr/>
          </p:nvSpPr>
          <p:spPr bwMode="auto">
            <a:xfrm>
              <a:off x="2784475" y="4510088"/>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0" name="Line 47"/>
            <p:cNvSpPr>
              <a:spLocks noChangeShapeType="1"/>
            </p:cNvSpPr>
            <p:nvPr/>
          </p:nvSpPr>
          <p:spPr bwMode="auto">
            <a:xfrm>
              <a:off x="2784475" y="436721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1" name="Line 48"/>
            <p:cNvSpPr>
              <a:spLocks noChangeShapeType="1"/>
            </p:cNvSpPr>
            <p:nvPr/>
          </p:nvSpPr>
          <p:spPr bwMode="auto">
            <a:xfrm>
              <a:off x="2784475" y="4116388"/>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2" name="Line 49"/>
            <p:cNvSpPr>
              <a:spLocks noChangeShapeType="1"/>
            </p:cNvSpPr>
            <p:nvPr/>
          </p:nvSpPr>
          <p:spPr bwMode="auto">
            <a:xfrm>
              <a:off x="2784475" y="3971925"/>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3" name="Line 50"/>
            <p:cNvSpPr>
              <a:spLocks noChangeShapeType="1"/>
            </p:cNvSpPr>
            <p:nvPr/>
          </p:nvSpPr>
          <p:spPr bwMode="auto">
            <a:xfrm>
              <a:off x="2784475" y="3835400"/>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4" name="Line 51"/>
            <p:cNvSpPr>
              <a:spLocks noChangeShapeType="1"/>
            </p:cNvSpPr>
            <p:nvPr/>
          </p:nvSpPr>
          <p:spPr bwMode="auto">
            <a:xfrm>
              <a:off x="2784475" y="3690938"/>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5" name="Line 52"/>
            <p:cNvSpPr>
              <a:spLocks noChangeShapeType="1"/>
            </p:cNvSpPr>
            <p:nvPr/>
          </p:nvSpPr>
          <p:spPr bwMode="auto">
            <a:xfrm>
              <a:off x="2784475" y="3482975"/>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6" name="Line 53"/>
            <p:cNvSpPr>
              <a:spLocks noChangeShapeType="1"/>
            </p:cNvSpPr>
            <p:nvPr/>
          </p:nvSpPr>
          <p:spPr bwMode="auto">
            <a:xfrm>
              <a:off x="2784475" y="333851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7" name="Line 54"/>
            <p:cNvSpPr>
              <a:spLocks noChangeShapeType="1"/>
            </p:cNvSpPr>
            <p:nvPr/>
          </p:nvSpPr>
          <p:spPr bwMode="auto">
            <a:xfrm>
              <a:off x="2784475" y="3201988"/>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8" name="Line 55"/>
            <p:cNvSpPr>
              <a:spLocks noChangeShapeType="1"/>
            </p:cNvSpPr>
            <p:nvPr/>
          </p:nvSpPr>
          <p:spPr bwMode="auto">
            <a:xfrm>
              <a:off x="2784475" y="3057525"/>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199" name="Line 56"/>
            <p:cNvSpPr>
              <a:spLocks noChangeShapeType="1"/>
            </p:cNvSpPr>
            <p:nvPr/>
          </p:nvSpPr>
          <p:spPr bwMode="auto">
            <a:xfrm>
              <a:off x="2784475" y="2840038"/>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00" name="Line 57"/>
            <p:cNvSpPr>
              <a:spLocks noChangeShapeType="1"/>
            </p:cNvSpPr>
            <p:nvPr/>
          </p:nvSpPr>
          <p:spPr bwMode="auto">
            <a:xfrm>
              <a:off x="2784475" y="2695575"/>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01" name="Line 58"/>
            <p:cNvSpPr>
              <a:spLocks noChangeShapeType="1"/>
            </p:cNvSpPr>
            <p:nvPr/>
          </p:nvSpPr>
          <p:spPr bwMode="auto">
            <a:xfrm>
              <a:off x="2784475" y="2559050"/>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02" name="Line 59"/>
            <p:cNvSpPr>
              <a:spLocks noChangeShapeType="1"/>
            </p:cNvSpPr>
            <p:nvPr/>
          </p:nvSpPr>
          <p:spPr bwMode="auto">
            <a:xfrm>
              <a:off x="2784475" y="2414588"/>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03" name="Line 60"/>
            <p:cNvSpPr>
              <a:spLocks noChangeShapeType="1"/>
            </p:cNvSpPr>
            <p:nvPr/>
          </p:nvSpPr>
          <p:spPr bwMode="auto">
            <a:xfrm>
              <a:off x="2784475" y="2197100"/>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04" name="Line 61"/>
            <p:cNvSpPr>
              <a:spLocks noChangeShapeType="1"/>
            </p:cNvSpPr>
            <p:nvPr/>
          </p:nvSpPr>
          <p:spPr bwMode="auto">
            <a:xfrm>
              <a:off x="2784475" y="2052638"/>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05" name="Line 62"/>
            <p:cNvSpPr>
              <a:spLocks noChangeShapeType="1"/>
            </p:cNvSpPr>
            <p:nvPr/>
          </p:nvSpPr>
          <p:spPr bwMode="auto">
            <a:xfrm>
              <a:off x="2784475" y="181451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06" name="Line 67"/>
            <p:cNvSpPr>
              <a:spLocks noChangeShapeType="1"/>
            </p:cNvSpPr>
            <p:nvPr/>
          </p:nvSpPr>
          <p:spPr bwMode="auto">
            <a:xfrm rot="-5400000">
              <a:off x="5708650" y="575786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07" name="AutoShape 73"/>
            <p:cNvSpPr>
              <a:spLocks noChangeArrowheads="1"/>
            </p:cNvSpPr>
            <p:nvPr/>
          </p:nvSpPr>
          <p:spPr bwMode="auto">
            <a:xfrm>
              <a:off x="5016500" y="1793875"/>
              <a:ext cx="430213"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08" name="AutoShape 74"/>
            <p:cNvSpPr>
              <a:spLocks noChangeArrowheads="1"/>
            </p:cNvSpPr>
            <p:nvPr/>
          </p:nvSpPr>
          <p:spPr bwMode="auto">
            <a:xfrm>
              <a:off x="4945063" y="2025650"/>
              <a:ext cx="600075"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09" name="AutoShape 75"/>
            <p:cNvSpPr>
              <a:spLocks noChangeArrowheads="1"/>
            </p:cNvSpPr>
            <p:nvPr/>
          </p:nvSpPr>
          <p:spPr bwMode="auto">
            <a:xfrm>
              <a:off x="4881563" y="2171700"/>
              <a:ext cx="649287"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0" name="AutoShape 76"/>
            <p:cNvSpPr>
              <a:spLocks noChangeArrowheads="1"/>
            </p:cNvSpPr>
            <p:nvPr/>
          </p:nvSpPr>
          <p:spPr bwMode="auto">
            <a:xfrm>
              <a:off x="5048250" y="2395538"/>
              <a:ext cx="688975"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1" name="AutoShape 77"/>
            <p:cNvSpPr>
              <a:spLocks noChangeArrowheads="1"/>
            </p:cNvSpPr>
            <p:nvPr/>
          </p:nvSpPr>
          <p:spPr bwMode="auto">
            <a:xfrm>
              <a:off x="4435475" y="2533650"/>
              <a:ext cx="1133475"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2" name="AutoShape 78"/>
            <p:cNvSpPr>
              <a:spLocks noChangeArrowheads="1"/>
            </p:cNvSpPr>
            <p:nvPr/>
          </p:nvSpPr>
          <p:spPr bwMode="auto">
            <a:xfrm>
              <a:off x="4246563" y="2667000"/>
              <a:ext cx="1233487"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3" name="AutoShape 79"/>
            <p:cNvSpPr>
              <a:spLocks noChangeArrowheads="1"/>
            </p:cNvSpPr>
            <p:nvPr/>
          </p:nvSpPr>
          <p:spPr bwMode="auto">
            <a:xfrm>
              <a:off x="4930775" y="2816225"/>
              <a:ext cx="779463"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4" name="AutoShape 80"/>
            <p:cNvSpPr>
              <a:spLocks noChangeArrowheads="1"/>
            </p:cNvSpPr>
            <p:nvPr/>
          </p:nvSpPr>
          <p:spPr bwMode="auto">
            <a:xfrm>
              <a:off x="5029200" y="3028950"/>
              <a:ext cx="477838"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5" name="AutoShape 81"/>
            <p:cNvSpPr>
              <a:spLocks noChangeArrowheads="1"/>
            </p:cNvSpPr>
            <p:nvPr/>
          </p:nvSpPr>
          <p:spPr bwMode="auto">
            <a:xfrm>
              <a:off x="4422775" y="3175000"/>
              <a:ext cx="1176338"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6" name="AutoShape 82"/>
            <p:cNvSpPr>
              <a:spLocks noChangeArrowheads="1"/>
            </p:cNvSpPr>
            <p:nvPr/>
          </p:nvSpPr>
          <p:spPr bwMode="auto">
            <a:xfrm>
              <a:off x="5032375" y="3314700"/>
              <a:ext cx="444500"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7" name="AutoShape 83"/>
            <p:cNvSpPr>
              <a:spLocks noChangeArrowheads="1"/>
            </p:cNvSpPr>
            <p:nvPr/>
          </p:nvSpPr>
          <p:spPr bwMode="auto">
            <a:xfrm>
              <a:off x="3322638" y="3457575"/>
              <a:ext cx="3519487"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8" name="AutoShape 84"/>
            <p:cNvSpPr>
              <a:spLocks noChangeArrowheads="1"/>
            </p:cNvSpPr>
            <p:nvPr/>
          </p:nvSpPr>
          <p:spPr bwMode="auto">
            <a:xfrm>
              <a:off x="4933950" y="3657600"/>
              <a:ext cx="568325"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19" name="AutoShape 85"/>
            <p:cNvSpPr>
              <a:spLocks noChangeArrowheads="1"/>
            </p:cNvSpPr>
            <p:nvPr/>
          </p:nvSpPr>
          <p:spPr bwMode="auto">
            <a:xfrm>
              <a:off x="4067175" y="3810000"/>
              <a:ext cx="2368550"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0" name="AutoShape 86"/>
            <p:cNvSpPr>
              <a:spLocks noChangeArrowheads="1"/>
            </p:cNvSpPr>
            <p:nvPr/>
          </p:nvSpPr>
          <p:spPr bwMode="auto">
            <a:xfrm>
              <a:off x="4943475" y="3943350"/>
              <a:ext cx="768350"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1" name="AutoShape 87"/>
            <p:cNvSpPr>
              <a:spLocks noChangeArrowheads="1"/>
            </p:cNvSpPr>
            <p:nvPr/>
          </p:nvSpPr>
          <p:spPr bwMode="auto">
            <a:xfrm>
              <a:off x="3432175" y="4092575"/>
              <a:ext cx="2527300"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2" name="AutoShape 88"/>
            <p:cNvSpPr>
              <a:spLocks noChangeArrowheads="1"/>
            </p:cNvSpPr>
            <p:nvPr/>
          </p:nvSpPr>
          <p:spPr bwMode="auto">
            <a:xfrm>
              <a:off x="4849813" y="4343400"/>
              <a:ext cx="482600"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3" name="AutoShape 89"/>
            <p:cNvSpPr>
              <a:spLocks noChangeArrowheads="1"/>
            </p:cNvSpPr>
            <p:nvPr/>
          </p:nvSpPr>
          <p:spPr bwMode="auto">
            <a:xfrm>
              <a:off x="5192713" y="4486275"/>
              <a:ext cx="1058862"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4" name="AutoShape 90"/>
            <p:cNvSpPr>
              <a:spLocks noChangeArrowheads="1"/>
            </p:cNvSpPr>
            <p:nvPr/>
          </p:nvSpPr>
          <p:spPr bwMode="auto">
            <a:xfrm>
              <a:off x="5065713" y="4702175"/>
              <a:ext cx="642937"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5" name="AutoShape 91"/>
            <p:cNvSpPr>
              <a:spLocks noChangeArrowheads="1"/>
            </p:cNvSpPr>
            <p:nvPr/>
          </p:nvSpPr>
          <p:spPr bwMode="auto">
            <a:xfrm>
              <a:off x="4778375" y="4841875"/>
              <a:ext cx="608013"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6" name="AutoShape 92"/>
            <p:cNvSpPr>
              <a:spLocks noChangeArrowheads="1"/>
            </p:cNvSpPr>
            <p:nvPr/>
          </p:nvSpPr>
          <p:spPr bwMode="auto">
            <a:xfrm>
              <a:off x="4938713" y="5205413"/>
              <a:ext cx="477837"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7" name="AutoShape 93"/>
            <p:cNvSpPr>
              <a:spLocks noChangeArrowheads="1"/>
            </p:cNvSpPr>
            <p:nvPr/>
          </p:nvSpPr>
          <p:spPr bwMode="auto">
            <a:xfrm>
              <a:off x="5032375" y="5367338"/>
              <a:ext cx="444500" cy="53975"/>
            </a:xfrm>
            <a:prstGeom prst="leftRightArrow">
              <a:avLst>
                <a:gd name="adj1" fmla="val 0"/>
                <a:gd name="adj2" fmla="val 0"/>
              </a:avLst>
            </a:prstGeom>
            <a:solidFill>
              <a:schemeClr val="accent1"/>
            </a:solidFill>
            <a:ln w="28575">
              <a:solidFill>
                <a:schemeClr val="tx1"/>
              </a:solidFill>
              <a:miter lim="800000"/>
              <a:headEnd/>
              <a:tailEnd/>
            </a:ln>
          </p:spPr>
          <p:txBody>
            <a:bodyPr wrap="none" anchor="ctr"/>
            <a:lstStyle/>
            <a:p>
              <a:endParaRPr lang="cs-CZ">
                <a:latin typeface="Arial Unicode MS" pitchFamily="34" charset="-128"/>
                <a:ea typeface="Arial Unicode MS" pitchFamily="34" charset="-128"/>
                <a:cs typeface="Arial Unicode MS" pitchFamily="34" charset="-128"/>
              </a:endParaRPr>
            </a:p>
          </p:txBody>
        </p:sp>
        <p:sp>
          <p:nvSpPr>
            <p:cNvPr id="228" name="Line 117"/>
            <p:cNvSpPr>
              <a:spLocks noChangeShapeType="1"/>
            </p:cNvSpPr>
            <p:nvPr/>
          </p:nvSpPr>
          <p:spPr bwMode="auto">
            <a:xfrm rot="-5400000">
              <a:off x="3857625" y="575786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29" name="Text Box 69"/>
            <p:cNvSpPr txBox="1">
              <a:spLocks noChangeArrowheads="1"/>
            </p:cNvSpPr>
            <p:nvPr/>
          </p:nvSpPr>
          <p:spPr bwMode="auto">
            <a:xfrm>
              <a:off x="2760663" y="5884863"/>
              <a:ext cx="228600" cy="166687"/>
            </a:xfrm>
            <a:prstGeom prst="rect">
              <a:avLst/>
            </a:prstGeom>
            <a:noFill/>
            <a:ln w="9525">
              <a:noFill/>
              <a:miter lim="800000"/>
              <a:headEnd/>
              <a:tailEnd/>
            </a:ln>
          </p:spPr>
          <p:txBody>
            <a:bodyPr lIns="0" tIns="0" rIns="0" bIns="0">
              <a:spAutoFit/>
            </a:bodyPr>
            <a:lstStyle/>
            <a:p>
              <a:pPr algn="ctr">
                <a:lnSpc>
                  <a:spcPct val="90000"/>
                </a:lnSpc>
                <a:tabLst>
                  <a:tab pos="571500" algn="ctr"/>
                  <a:tab pos="1257300" algn="ctr"/>
                </a:tabLst>
              </a:pPr>
              <a:r>
                <a:rPr lang="cs-CZ" sz="1200" smtClean="0">
                  <a:latin typeface="Arial Unicode MS" pitchFamily="34" charset="-128"/>
                  <a:ea typeface="Arial Unicode MS" pitchFamily="34" charset="-128"/>
                  <a:cs typeface="Arial Unicode MS" pitchFamily="34" charset="-128"/>
                </a:rPr>
                <a:t>0</a:t>
              </a:r>
              <a:endParaRPr lang="cs-CZ" sz="1200">
                <a:latin typeface="Arial Unicode MS" pitchFamily="34" charset="-128"/>
                <a:ea typeface="Arial Unicode MS" pitchFamily="34" charset="-128"/>
                <a:cs typeface="Arial Unicode MS" pitchFamily="34" charset="-128"/>
              </a:endParaRPr>
            </a:p>
          </p:txBody>
        </p:sp>
        <p:sp>
          <p:nvSpPr>
            <p:cNvPr id="230" name="Text Box 116"/>
            <p:cNvSpPr txBox="1">
              <a:spLocks noChangeArrowheads="1"/>
            </p:cNvSpPr>
            <p:nvPr/>
          </p:nvSpPr>
          <p:spPr bwMode="auto">
            <a:xfrm>
              <a:off x="3683000" y="5884863"/>
              <a:ext cx="447675" cy="166687"/>
            </a:xfrm>
            <a:prstGeom prst="rect">
              <a:avLst/>
            </a:prstGeom>
            <a:noFill/>
            <a:ln w="9525">
              <a:noFill/>
              <a:miter lim="800000"/>
              <a:headEnd/>
              <a:tailEnd/>
            </a:ln>
          </p:spPr>
          <p:txBody>
            <a:bodyPr lIns="0" tIns="0" rIns="0" bIns="0">
              <a:spAutoFit/>
            </a:bodyPr>
            <a:lstStyle/>
            <a:p>
              <a:pPr algn="ctr">
                <a:lnSpc>
                  <a:spcPct val="90000"/>
                </a:lnSpc>
                <a:tabLst>
                  <a:tab pos="571500" algn="ctr"/>
                  <a:tab pos="1257300" algn="ctr"/>
                </a:tabLst>
              </a:pPr>
              <a:r>
                <a:rPr lang="cs-CZ" sz="1200" smtClean="0">
                  <a:latin typeface="Arial Unicode MS" pitchFamily="34" charset="-128"/>
                  <a:ea typeface="Arial Unicode MS" pitchFamily="34" charset="-128"/>
                  <a:cs typeface="Arial Unicode MS" pitchFamily="34" charset="-128"/>
                </a:rPr>
                <a:t>0,2</a:t>
              </a:r>
              <a:endParaRPr lang="cs-CZ" sz="1200">
                <a:latin typeface="Arial Unicode MS" pitchFamily="34" charset="-128"/>
                <a:ea typeface="Arial Unicode MS" pitchFamily="34" charset="-128"/>
                <a:cs typeface="Arial Unicode MS" pitchFamily="34" charset="-128"/>
              </a:endParaRPr>
            </a:p>
          </p:txBody>
        </p:sp>
        <p:sp>
          <p:nvSpPr>
            <p:cNvPr id="231" name="Text Box 30"/>
            <p:cNvSpPr txBox="1">
              <a:spLocks noChangeArrowheads="1"/>
            </p:cNvSpPr>
            <p:nvPr/>
          </p:nvSpPr>
          <p:spPr bwMode="auto">
            <a:xfrm>
              <a:off x="250825" y="4807550"/>
              <a:ext cx="1440856" cy="138499"/>
            </a:xfrm>
            <a:prstGeom prst="rect">
              <a:avLst/>
            </a:prstGeom>
            <a:noFill/>
            <a:ln w="9525">
              <a:noFill/>
              <a:miter lim="800000"/>
              <a:headEnd/>
              <a:tailEnd/>
            </a:ln>
          </p:spPr>
          <p:txBody>
            <a:bodyPr wrap="square" lIns="0" tIns="0" rIns="0" bIns="0">
              <a:spAutoFit/>
            </a:bodyPr>
            <a:lstStyle/>
            <a:p>
              <a:pP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Hormonální receptory</a:t>
              </a:r>
              <a:endParaRPr lang="cs-CZ" sz="1000">
                <a:latin typeface="Arial Unicode MS" pitchFamily="34" charset="-128"/>
                <a:ea typeface="Arial Unicode MS" pitchFamily="34" charset="-128"/>
                <a:cs typeface="Arial Unicode MS" pitchFamily="34" charset="-128"/>
              </a:endParaRPr>
            </a:p>
          </p:txBody>
        </p:sp>
        <p:sp>
          <p:nvSpPr>
            <p:cNvPr id="232" name="Text Box 29"/>
            <p:cNvSpPr txBox="1">
              <a:spLocks noChangeArrowheads="1"/>
            </p:cNvSpPr>
            <p:nvPr/>
          </p:nvSpPr>
          <p:spPr bwMode="auto">
            <a:xfrm>
              <a:off x="250825" y="4376738"/>
              <a:ext cx="1085850" cy="138112"/>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Typ nemoci</a:t>
              </a:r>
              <a:endParaRPr lang="cs-CZ" sz="1000">
                <a:latin typeface="Arial Unicode MS" pitchFamily="34" charset="-128"/>
                <a:ea typeface="Arial Unicode MS" pitchFamily="34" charset="-128"/>
                <a:cs typeface="Arial Unicode MS" pitchFamily="34" charset="-128"/>
              </a:endParaRPr>
            </a:p>
          </p:txBody>
        </p:sp>
        <p:sp>
          <p:nvSpPr>
            <p:cNvPr id="233" name="Text Box 28"/>
            <p:cNvSpPr txBox="1">
              <a:spLocks noChangeArrowheads="1"/>
            </p:cNvSpPr>
            <p:nvPr/>
          </p:nvSpPr>
          <p:spPr bwMode="auto">
            <a:xfrm>
              <a:off x="250825" y="3830638"/>
              <a:ext cx="1085850" cy="138112"/>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Rasa</a:t>
              </a:r>
              <a:endParaRPr lang="cs-CZ" sz="1000">
                <a:latin typeface="Arial Unicode MS" pitchFamily="34" charset="-128"/>
                <a:ea typeface="Arial Unicode MS" pitchFamily="34" charset="-128"/>
                <a:cs typeface="Arial Unicode MS" pitchFamily="34" charset="-128"/>
              </a:endParaRPr>
            </a:p>
          </p:txBody>
        </p:sp>
        <p:sp>
          <p:nvSpPr>
            <p:cNvPr id="234" name="Text Box 27"/>
            <p:cNvSpPr txBox="1">
              <a:spLocks noChangeArrowheads="1"/>
            </p:cNvSpPr>
            <p:nvPr/>
          </p:nvSpPr>
          <p:spPr bwMode="auto">
            <a:xfrm>
              <a:off x="250825" y="3201988"/>
              <a:ext cx="1085850" cy="138112"/>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Věk</a:t>
              </a:r>
              <a:endParaRPr lang="cs-CZ" sz="1000">
                <a:latin typeface="Arial Unicode MS" pitchFamily="34" charset="-128"/>
                <a:ea typeface="Arial Unicode MS" pitchFamily="34" charset="-128"/>
                <a:cs typeface="Arial Unicode MS" pitchFamily="34" charset="-128"/>
              </a:endParaRPr>
            </a:p>
          </p:txBody>
        </p:sp>
        <p:sp>
          <p:nvSpPr>
            <p:cNvPr id="235" name="Text Box 26"/>
            <p:cNvSpPr txBox="1">
              <a:spLocks noChangeArrowheads="1"/>
            </p:cNvSpPr>
            <p:nvPr/>
          </p:nvSpPr>
          <p:spPr bwMode="auto">
            <a:xfrm>
              <a:off x="250825" y="2565400"/>
              <a:ext cx="1085850" cy="138113"/>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Oblast</a:t>
              </a:r>
              <a:endParaRPr lang="cs-CZ" sz="1000">
                <a:latin typeface="Arial Unicode MS" pitchFamily="34" charset="-128"/>
                <a:ea typeface="Arial Unicode MS" pitchFamily="34" charset="-128"/>
                <a:cs typeface="Arial Unicode MS" pitchFamily="34" charset="-128"/>
              </a:endParaRPr>
            </a:p>
          </p:txBody>
        </p:sp>
        <p:sp>
          <p:nvSpPr>
            <p:cNvPr id="236" name="Text Box 31"/>
            <p:cNvSpPr txBox="1">
              <a:spLocks noChangeArrowheads="1"/>
            </p:cNvSpPr>
            <p:nvPr/>
          </p:nvSpPr>
          <p:spPr bwMode="auto">
            <a:xfrm>
              <a:off x="250825" y="5229225"/>
              <a:ext cx="1085850" cy="138113"/>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smtClean="0">
                  <a:latin typeface="Arial Unicode MS" pitchFamily="34" charset="-128"/>
                  <a:ea typeface="Arial Unicode MS" pitchFamily="34" charset="-128"/>
                  <a:cs typeface="Arial Unicode MS" pitchFamily="34" charset="-128"/>
                </a:rPr>
                <a:t>HER2</a:t>
              </a:r>
              <a:endParaRPr lang="cs-CZ" sz="1000">
                <a:latin typeface="Arial Unicode MS" pitchFamily="34" charset="-128"/>
                <a:ea typeface="Arial Unicode MS" pitchFamily="34" charset="-128"/>
                <a:cs typeface="Arial Unicode MS" pitchFamily="34" charset="-128"/>
              </a:endParaRPr>
            </a:p>
          </p:txBody>
        </p:sp>
        <p:sp>
          <p:nvSpPr>
            <p:cNvPr id="237" name="Text Box 26"/>
            <p:cNvSpPr txBox="1">
              <a:spLocks noChangeArrowheads="1"/>
            </p:cNvSpPr>
            <p:nvPr/>
          </p:nvSpPr>
          <p:spPr bwMode="auto">
            <a:xfrm>
              <a:off x="250825" y="2030413"/>
              <a:ext cx="2214563" cy="138112"/>
            </a:xfrm>
            <a:prstGeom prst="rect">
              <a:avLst/>
            </a:prstGeom>
            <a:noFill/>
            <a:ln w="9525">
              <a:noFill/>
              <a:miter lim="800000"/>
              <a:headEnd/>
              <a:tailEnd/>
            </a:ln>
          </p:spPr>
          <p:txBody>
            <a:bodyPr lIns="0" tIns="0" rIns="0" bIns="0">
              <a:spAutoFit/>
            </a:bodyPr>
            <a:lstStyle/>
            <a:p>
              <a:pPr>
                <a:lnSpc>
                  <a:spcPct val="90000"/>
                </a:lnSpc>
                <a:tabLst>
                  <a:tab pos="571500" algn="ctr"/>
                  <a:tab pos="1257300" algn="ctr"/>
                </a:tabLst>
              </a:pPr>
              <a:r>
                <a:rPr lang="cs-CZ" sz="1000" dirty="0" smtClean="0">
                  <a:latin typeface="Arial Unicode MS" pitchFamily="34" charset="-128"/>
                  <a:ea typeface="Arial Unicode MS" pitchFamily="34" charset="-128"/>
                  <a:cs typeface="Arial Unicode MS" pitchFamily="34" charset="-128"/>
                </a:rPr>
                <a:t>(</a:t>
              </a:r>
              <a:r>
                <a:rPr lang="cs-CZ" sz="1000" dirty="0" err="1" smtClean="0">
                  <a:latin typeface="Arial Unicode MS" pitchFamily="34" charset="-128"/>
                  <a:ea typeface="Arial Unicode MS" pitchFamily="34" charset="-128"/>
                  <a:cs typeface="Arial Unicode MS" pitchFamily="34" charset="-128"/>
                </a:rPr>
                <a:t>Neo</a:t>
              </a:r>
              <a:r>
                <a:rPr lang="cs-CZ" sz="1000" dirty="0" smtClean="0">
                  <a:latin typeface="Arial Unicode MS" pitchFamily="34" charset="-128"/>
                  <a:ea typeface="Arial Unicode MS" pitchFamily="34" charset="-128"/>
                  <a:cs typeface="Arial Unicode MS" pitchFamily="34" charset="-128"/>
                </a:rPr>
                <a:t>)adjuvantní chemoterapie</a:t>
              </a:r>
              <a:endParaRPr lang="cs-CZ" sz="1000" dirty="0">
                <a:latin typeface="Arial Unicode MS" pitchFamily="34" charset="-128"/>
                <a:ea typeface="Arial Unicode MS" pitchFamily="34" charset="-128"/>
                <a:cs typeface="Arial Unicode MS" pitchFamily="34" charset="-128"/>
              </a:endParaRPr>
            </a:p>
          </p:txBody>
        </p:sp>
        <p:sp>
          <p:nvSpPr>
            <p:cNvPr id="238" name="Line 66"/>
            <p:cNvSpPr>
              <a:spLocks noChangeShapeType="1"/>
            </p:cNvSpPr>
            <p:nvPr/>
          </p:nvSpPr>
          <p:spPr bwMode="auto">
            <a:xfrm rot="-5400000">
              <a:off x="4652963" y="575786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39" name="Line 67"/>
            <p:cNvSpPr>
              <a:spLocks noChangeShapeType="1"/>
            </p:cNvSpPr>
            <p:nvPr/>
          </p:nvSpPr>
          <p:spPr bwMode="auto">
            <a:xfrm rot="-5400000">
              <a:off x="5126038" y="575786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40" name="Line 68"/>
            <p:cNvSpPr>
              <a:spLocks noChangeShapeType="1"/>
            </p:cNvSpPr>
            <p:nvPr/>
          </p:nvSpPr>
          <p:spPr bwMode="auto">
            <a:xfrm rot="-5400000">
              <a:off x="6516688" y="575786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41" name="Text Box 116"/>
            <p:cNvSpPr txBox="1">
              <a:spLocks noChangeArrowheads="1"/>
            </p:cNvSpPr>
            <p:nvPr/>
          </p:nvSpPr>
          <p:spPr bwMode="auto">
            <a:xfrm>
              <a:off x="4486275" y="5884863"/>
              <a:ext cx="447675" cy="166687"/>
            </a:xfrm>
            <a:prstGeom prst="rect">
              <a:avLst/>
            </a:prstGeom>
            <a:noFill/>
            <a:ln w="9525">
              <a:noFill/>
              <a:miter lim="800000"/>
              <a:headEnd/>
              <a:tailEnd/>
            </a:ln>
          </p:spPr>
          <p:txBody>
            <a:bodyPr lIns="0" tIns="0" rIns="0" bIns="0">
              <a:spAutoFit/>
            </a:bodyPr>
            <a:lstStyle/>
            <a:p>
              <a:pPr algn="ctr">
                <a:lnSpc>
                  <a:spcPct val="90000"/>
                </a:lnSpc>
                <a:tabLst>
                  <a:tab pos="571500" algn="ctr"/>
                  <a:tab pos="1257300" algn="ctr"/>
                </a:tabLst>
              </a:pPr>
              <a:r>
                <a:rPr lang="cs-CZ" sz="1200" smtClean="0">
                  <a:latin typeface="Arial Unicode MS" pitchFamily="34" charset="-128"/>
                  <a:ea typeface="Arial Unicode MS" pitchFamily="34" charset="-128"/>
                  <a:cs typeface="Arial Unicode MS" pitchFamily="34" charset="-128"/>
                </a:rPr>
                <a:t>0,4</a:t>
              </a:r>
              <a:endParaRPr lang="cs-CZ" sz="1200">
                <a:latin typeface="Arial Unicode MS" pitchFamily="34" charset="-128"/>
                <a:ea typeface="Arial Unicode MS" pitchFamily="34" charset="-128"/>
                <a:cs typeface="Arial Unicode MS" pitchFamily="34" charset="-128"/>
              </a:endParaRPr>
            </a:p>
          </p:txBody>
        </p:sp>
        <p:sp>
          <p:nvSpPr>
            <p:cNvPr id="242" name="Text Box 116"/>
            <p:cNvSpPr txBox="1">
              <a:spLocks noChangeArrowheads="1"/>
            </p:cNvSpPr>
            <p:nvPr/>
          </p:nvSpPr>
          <p:spPr bwMode="auto">
            <a:xfrm>
              <a:off x="4953000" y="5884863"/>
              <a:ext cx="447675" cy="166687"/>
            </a:xfrm>
            <a:prstGeom prst="rect">
              <a:avLst/>
            </a:prstGeom>
            <a:noFill/>
            <a:ln w="9525">
              <a:noFill/>
              <a:miter lim="800000"/>
              <a:headEnd/>
              <a:tailEnd/>
            </a:ln>
          </p:spPr>
          <p:txBody>
            <a:bodyPr lIns="0" tIns="0" rIns="0" bIns="0">
              <a:spAutoFit/>
            </a:bodyPr>
            <a:lstStyle/>
            <a:p>
              <a:pPr algn="ctr">
                <a:lnSpc>
                  <a:spcPct val="90000"/>
                </a:lnSpc>
                <a:tabLst>
                  <a:tab pos="571500" algn="ctr"/>
                  <a:tab pos="1257300" algn="ctr"/>
                </a:tabLst>
              </a:pPr>
              <a:r>
                <a:rPr lang="cs-CZ" sz="1200" smtClean="0">
                  <a:latin typeface="Arial Unicode MS" pitchFamily="34" charset="-128"/>
                  <a:ea typeface="Arial Unicode MS" pitchFamily="34" charset="-128"/>
                  <a:cs typeface="Arial Unicode MS" pitchFamily="34" charset="-128"/>
                </a:rPr>
                <a:t>0,6</a:t>
              </a:r>
              <a:endParaRPr lang="cs-CZ" sz="1200">
                <a:latin typeface="Arial Unicode MS" pitchFamily="34" charset="-128"/>
                <a:ea typeface="Arial Unicode MS" pitchFamily="34" charset="-128"/>
                <a:cs typeface="Arial Unicode MS" pitchFamily="34" charset="-128"/>
              </a:endParaRPr>
            </a:p>
          </p:txBody>
        </p:sp>
        <p:sp>
          <p:nvSpPr>
            <p:cNvPr id="243" name="Text Box 116"/>
            <p:cNvSpPr txBox="1">
              <a:spLocks noChangeArrowheads="1"/>
            </p:cNvSpPr>
            <p:nvPr/>
          </p:nvSpPr>
          <p:spPr bwMode="auto">
            <a:xfrm>
              <a:off x="5538788" y="5884863"/>
              <a:ext cx="447675" cy="166687"/>
            </a:xfrm>
            <a:prstGeom prst="rect">
              <a:avLst/>
            </a:prstGeom>
            <a:noFill/>
            <a:ln w="9525">
              <a:noFill/>
              <a:miter lim="800000"/>
              <a:headEnd/>
              <a:tailEnd/>
            </a:ln>
          </p:spPr>
          <p:txBody>
            <a:bodyPr lIns="0" tIns="0" rIns="0" bIns="0">
              <a:spAutoFit/>
            </a:bodyPr>
            <a:lstStyle/>
            <a:p>
              <a:pPr algn="ctr">
                <a:lnSpc>
                  <a:spcPct val="90000"/>
                </a:lnSpc>
                <a:tabLst>
                  <a:tab pos="571500" algn="ctr"/>
                  <a:tab pos="1257300" algn="ctr"/>
                </a:tabLst>
              </a:pPr>
              <a:r>
                <a:rPr lang="cs-CZ" sz="1200" smtClean="0">
                  <a:latin typeface="Arial Unicode MS" pitchFamily="34" charset="-128"/>
                  <a:ea typeface="Arial Unicode MS" pitchFamily="34" charset="-128"/>
                  <a:cs typeface="Arial Unicode MS" pitchFamily="34" charset="-128"/>
                </a:rPr>
                <a:t>1</a:t>
              </a:r>
              <a:endParaRPr lang="cs-CZ" sz="1200">
                <a:latin typeface="Arial Unicode MS" pitchFamily="34" charset="-128"/>
                <a:ea typeface="Arial Unicode MS" pitchFamily="34" charset="-128"/>
                <a:cs typeface="Arial Unicode MS" pitchFamily="34" charset="-128"/>
              </a:endParaRPr>
            </a:p>
          </p:txBody>
        </p:sp>
        <p:sp>
          <p:nvSpPr>
            <p:cNvPr id="244" name="Text Box 116"/>
            <p:cNvSpPr txBox="1">
              <a:spLocks noChangeArrowheads="1"/>
            </p:cNvSpPr>
            <p:nvPr/>
          </p:nvSpPr>
          <p:spPr bwMode="auto">
            <a:xfrm>
              <a:off x="6348413" y="5884863"/>
              <a:ext cx="447675" cy="166687"/>
            </a:xfrm>
            <a:prstGeom prst="rect">
              <a:avLst/>
            </a:prstGeom>
            <a:noFill/>
            <a:ln w="9525">
              <a:noFill/>
              <a:miter lim="800000"/>
              <a:headEnd/>
              <a:tailEnd/>
            </a:ln>
          </p:spPr>
          <p:txBody>
            <a:bodyPr lIns="0" tIns="0" rIns="0" bIns="0">
              <a:spAutoFit/>
            </a:bodyPr>
            <a:lstStyle/>
            <a:p>
              <a:pPr algn="ctr">
                <a:lnSpc>
                  <a:spcPct val="90000"/>
                </a:lnSpc>
                <a:tabLst>
                  <a:tab pos="571500" algn="ctr"/>
                  <a:tab pos="1257300" algn="ctr"/>
                </a:tabLst>
              </a:pPr>
              <a:r>
                <a:rPr lang="cs-CZ" sz="1200" smtClean="0">
                  <a:latin typeface="Arial Unicode MS" pitchFamily="34" charset="-128"/>
                  <a:ea typeface="Arial Unicode MS" pitchFamily="34" charset="-128"/>
                  <a:cs typeface="Arial Unicode MS" pitchFamily="34" charset="-128"/>
                </a:rPr>
                <a:t>2</a:t>
              </a:r>
              <a:endParaRPr lang="cs-CZ" sz="1200">
                <a:latin typeface="Arial Unicode MS" pitchFamily="34" charset="-128"/>
                <a:ea typeface="Arial Unicode MS" pitchFamily="34" charset="-128"/>
                <a:cs typeface="Arial Unicode MS" pitchFamily="34" charset="-128"/>
              </a:endParaRPr>
            </a:p>
          </p:txBody>
        </p:sp>
        <p:sp>
          <p:nvSpPr>
            <p:cNvPr id="245" name="Line 38"/>
            <p:cNvSpPr>
              <a:spLocks noChangeShapeType="1"/>
            </p:cNvSpPr>
            <p:nvPr/>
          </p:nvSpPr>
          <p:spPr bwMode="auto">
            <a:xfrm flipV="1">
              <a:off x="5762920" y="1421979"/>
              <a:ext cx="0" cy="4062413"/>
            </a:xfrm>
            <a:prstGeom prst="line">
              <a:avLst/>
            </a:prstGeom>
            <a:noFill/>
            <a:ln w="9525">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sp>
          <p:nvSpPr>
            <p:cNvPr id="246" name="Text Box 118"/>
            <p:cNvSpPr txBox="1">
              <a:spLocks noChangeArrowheads="1"/>
            </p:cNvSpPr>
            <p:nvPr/>
          </p:nvSpPr>
          <p:spPr bwMode="auto">
            <a:xfrm>
              <a:off x="5278462" y="1429159"/>
              <a:ext cx="2101850" cy="249299"/>
            </a:xfrm>
            <a:prstGeom prst="rect">
              <a:avLst/>
            </a:prstGeom>
            <a:noFill/>
            <a:ln w="9525">
              <a:noFill/>
              <a:miter lim="800000"/>
              <a:headEnd/>
              <a:tailEnd/>
            </a:ln>
          </p:spPr>
          <p:txBody>
            <a:bodyPr lIns="0" tIns="0" rIns="0" bIns="0">
              <a:spAutoFit/>
            </a:bodyPr>
            <a:lstStyle/>
            <a:p>
              <a:pPr algn="ctr">
                <a:lnSpc>
                  <a:spcPct val="90000"/>
                </a:lnSpc>
                <a:tabLst>
                  <a:tab pos="571500" algn="ctr"/>
                  <a:tab pos="1257300" algn="ctr"/>
                </a:tabLst>
              </a:pPr>
              <a:r>
                <a:rPr lang="cs-CZ" dirty="0" smtClean="0">
                  <a:latin typeface="Arial Unicode MS" pitchFamily="34" charset="-128"/>
                  <a:ea typeface="Arial Unicode MS" pitchFamily="34" charset="-128"/>
                  <a:cs typeface="Arial Unicode MS" pitchFamily="34" charset="-128"/>
                </a:rPr>
                <a:t>placeba</a:t>
              </a:r>
              <a:endParaRPr lang="cs-CZ" dirty="0">
                <a:latin typeface="Arial Unicode MS" pitchFamily="34" charset="-128"/>
                <a:ea typeface="Arial Unicode MS" pitchFamily="34" charset="-128"/>
                <a:cs typeface="Arial Unicode MS" pitchFamily="34" charset="-128"/>
              </a:endParaRPr>
            </a:p>
          </p:txBody>
        </p:sp>
        <p:sp>
          <p:nvSpPr>
            <p:cNvPr id="247" name="Text Box 119"/>
            <p:cNvSpPr txBox="1">
              <a:spLocks noChangeArrowheads="1"/>
            </p:cNvSpPr>
            <p:nvPr/>
          </p:nvSpPr>
          <p:spPr bwMode="auto">
            <a:xfrm>
              <a:off x="3432175" y="1421979"/>
              <a:ext cx="2330744" cy="249299"/>
            </a:xfrm>
            <a:prstGeom prst="rect">
              <a:avLst/>
            </a:prstGeom>
            <a:noFill/>
            <a:ln w="9525">
              <a:noFill/>
              <a:miter lim="800000"/>
              <a:headEnd/>
              <a:tailEnd/>
            </a:ln>
          </p:spPr>
          <p:txBody>
            <a:bodyPr wrap="square" lIns="0" tIns="0" rIns="0" bIns="0">
              <a:spAutoFit/>
            </a:bodyPr>
            <a:lstStyle/>
            <a:p>
              <a:pPr algn="ctr">
                <a:lnSpc>
                  <a:spcPct val="90000"/>
                </a:lnSpc>
                <a:tabLst>
                  <a:tab pos="571500" algn="ctr"/>
                  <a:tab pos="1257300" algn="ctr"/>
                </a:tabLst>
              </a:pPr>
              <a:r>
                <a:rPr lang="cs-CZ" dirty="0" smtClean="0">
                  <a:latin typeface="Arial Unicode MS" pitchFamily="34" charset="-128"/>
                  <a:ea typeface="Arial Unicode MS" pitchFamily="34" charset="-128"/>
                  <a:cs typeface="Arial Unicode MS" pitchFamily="34" charset="-128"/>
                </a:rPr>
                <a:t>pertuzumabu</a:t>
              </a:r>
              <a:endParaRPr lang="cs-CZ" dirty="0">
                <a:latin typeface="Arial Unicode MS" pitchFamily="34" charset="-128"/>
                <a:ea typeface="Arial Unicode MS" pitchFamily="34" charset="-128"/>
                <a:cs typeface="Arial Unicode MS" pitchFamily="34" charset="-128"/>
              </a:endParaRPr>
            </a:p>
          </p:txBody>
        </p:sp>
        <p:sp>
          <p:nvSpPr>
            <p:cNvPr id="248" name="Line 117"/>
            <p:cNvSpPr>
              <a:spLocks noChangeShapeType="1"/>
            </p:cNvSpPr>
            <p:nvPr/>
          </p:nvSpPr>
          <p:spPr bwMode="auto">
            <a:xfrm rot="-5400000">
              <a:off x="2836863" y="5757863"/>
              <a:ext cx="107950" cy="0"/>
            </a:xfrm>
            <a:prstGeom prst="line">
              <a:avLst/>
            </a:prstGeom>
            <a:noFill/>
            <a:ln w="19050">
              <a:solidFill>
                <a:schemeClr val="tx1"/>
              </a:solidFill>
              <a:round/>
              <a:headEnd/>
              <a:tailEnd/>
            </a:ln>
          </p:spPr>
          <p:txBody>
            <a:bodyPr/>
            <a:lstStyle/>
            <a:p>
              <a:endParaRPr lang="cs-CZ">
                <a:latin typeface="Arial Unicode MS" pitchFamily="34" charset="-128"/>
                <a:ea typeface="Arial Unicode MS" pitchFamily="34" charset="-128"/>
                <a:cs typeface="Arial Unicode MS" pitchFamily="34" charset="-128"/>
              </a:endParaRPr>
            </a:p>
          </p:txBody>
        </p:sp>
      </p:grpSp>
      <p:sp>
        <p:nvSpPr>
          <p:cNvPr id="3" name="Obdélník 2"/>
          <p:cNvSpPr/>
          <p:nvPr/>
        </p:nvSpPr>
        <p:spPr>
          <a:xfrm>
            <a:off x="4939520" y="1418429"/>
            <a:ext cx="1608133" cy="369332"/>
          </a:xfrm>
          <a:prstGeom prst="rect">
            <a:avLst/>
          </a:prstGeom>
        </p:spPr>
        <p:txBody>
          <a:bodyPr wrap="none">
            <a:spAutoFit/>
          </a:bodyPr>
          <a:lstStyle/>
          <a:p>
            <a:r>
              <a:rPr lang="cs-CZ" dirty="0" smtClean="0">
                <a:latin typeface="Arial Unicode MS" pitchFamily="34" charset="-128"/>
                <a:ea typeface="Arial Unicode MS" pitchFamily="34" charset="-128"/>
                <a:cs typeface="Arial Unicode MS" pitchFamily="34" charset="-128"/>
              </a:rPr>
              <a:t>Ve prospěch: </a:t>
            </a:r>
            <a:endParaRPr lang="cs-CZ" dirty="0"/>
          </a:p>
        </p:txBody>
      </p:sp>
    </p:spTree>
    <p:custDataLst>
      <p:tags r:id="rId1"/>
    </p:custDataLst>
    <p:extLst>
      <p:ext uri="{BB962C8B-B14F-4D97-AF65-F5344CB8AC3E}">
        <p14:creationId xmlns:p14="http://schemas.microsoft.com/office/powerpoint/2010/main" xmlns="" val="2143245393"/>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792088"/>
          </a:xfrm>
        </p:spPr>
        <p:txBody>
          <a:bodyPr>
            <a:noAutofit/>
          </a:bodyPr>
          <a:lstStyle/>
          <a:p>
            <a:r>
              <a:rPr lang="cs-CZ" sz="3200" b="1" dirty="0" smtClean="0"/>
              <a:t>Perjeta: indikace a úhrada</a:t>
            </a:r>
            <a:endParaRPr lang="cs-CZ" sz="3200" b="1" dirty="0"/>
          </a:p>
        </p:txBody>
      </p:sp>
      <p:sp>
        <p:nvSpPr>
          <p:cNvPr id="3" name="Content Placeholder 2"/>
          <p:cNvSpPr>
            <a:spLocks noGrp="1"/>
          </p:cNvSpPr>
          <p:nvPr>
            <p:ph idx="1"/>
          </p:nvPr>
        </p:nvSpPr>
        <p:spPr>
          <a:xfrm>
            <a:off x="473640" y="1268760"/>
            <a:ext cx="8229600" cy="4453955"/>
          </a:xfrm>
        </p:spPr>
        <p:txBody>
          <a:bodyPr>
            <a:noAutofit/>
          </a:bodyPr>
          <a:lstStyle/>
          <a:p>
            <a:pPr>
              <a:spcBef>
                <a:spcPts val="1200"/>
              </a:spcBef>
            </a:pPr>
            <a:endParaRPr lang="cs-CZ" sz="2000" b="1" dirty="0" smtClean="0"/>
          </a:p>
          <a:p>
            <a:pPr>
              <a:spcBef>
                <a:spcPts val="1200"/>
              </a:spcBef>
              <a:buNone/>
            </a:pPr>
            <a:r>
              <a:rPr lang="cs-CZ" sz="1800" b="1" dirty="0" smtClean="0"/>
              <a:t>Indikace:</a:t>
            </a:r>
          </a:p>
          <a:p>
            <a:pPr>
              <a:spcBef>
                <a:spcPts val="1200"/>
              </a:spcBef>
              <a:buFont typeface="Wingdings" pitchFamily="2" charset="2"/>
              <a:buChar char="§"/>
            </a:pPr>
            <a:r>
              <a:rPr lang="cs-CZ" sz="1800" b="1" dirty="0" smtClean="0"/>
              <a:t>Přípravek </a:t>
            </a:r>
            <a:r>
              <a:rPr lang="cs-CZ" sz="1800" b="1" dirty="0"/>
              <a:t>Perjeta je indikován k použití v kombinaci s trastuzumabem a docetaxelem u dospělých pacientů s HER2-pozitivním metastazujícím nebo lokálně rekurentním neresekovatelným karcinomem prsu, kteří </a:t>
            </a:r>
            <a:r>
              <a:rPr lang="cs-CZ" sz="1800" b="1" u="sng" dirty="0"/>
              <a:t>dosud nebyli léčeni anti-HER2 léky nebo chemoterapií </a:t>
            </a:r>
            <a:r>
              <a:rPr lang="cs-CZ" sz="1800" b="1" dirty="0" smtClean="0"/>
              <a:t>pro </a:t>
            </a:r>
            <a:r>
              <a:rPr lang="cs-CZ" sz="1800" b="1" dirty="0"/>
              <a:t>metastazující onemocnění. </a:t>
            </a:r>
            <a:endParaRPr lang="cs-CZ" sz="1800" b="1" dirty="0" smtClean="0"/>
          </a:p>
          <a:p>
            <a:pPr>
              <a:spcBef>
                <a:spcPts val="1200"/>
              </a:spcBef>
              <a:buFont typeface="Wingdings" pitchFamily="2" charset="2"/>
              <a:buChar char="§"/>
            </a:pPr>
            <a:r>
              <a:rPr lang="cs-CZ" sz="1800" b="1" dirty="0" smtClean="0"/>
              <a:t>Úhrada= Indikace plus:</a:t>
            </a:r>
          </a:p>
          <a:p>
            <a:pPr>
              <a:spcBef>
                <a:spcPts val="0"/>
              </a:spcBef>
              <a:buNone/>
            </a:pPr>
            <a:r>
              <a:rPr lang="cs-CZ" sz="1800" dirty="0" smtClean="0"/>
              <a:t>Všichni </a:t>
            </a:r>
            <a:r>
              <a:rPr lang="cs-CZ" sz="1800" dirty="0"/>
              <a:t>léčení pacienti musí </a:t>
            </a:r>
            <a:r>
              <a:rPr lang="cs-CZ" sz="1800" dirty="0" smtClean="0"/>
              <a:t>mít:</a:t>
            </a:r>
          </a:p>
          <a:p>
            <a:pPr marL="342900" indent="-342900">
              <a:spcBef>
                <a:spcPts val="0"/>
              </a:spcBef>
              <a:buFontTx/>
              <a:buChar char="-"/>
            </a:pPr>
            <a:r>
              <a:rPr lang="cs-CZ" sz="1800" dirty="0" smtClean="0"/>
              <a:t>Prokázanou HER-2 pozitivitu (validní metodou v </a:t>
            </a:r>
            <a:r>
              <a:rPr lang="cs-CZ" sz="1800" dirty="0" err="1" smtClean="0"/>
              <a:t>refer</a:t>
            </a:r>
            <a:r>
              <a:rPr lang="cs-CZ" sz="1800" dirty="0" smtClean="0"/>
              <a:t>. laboratoři)</a:t>
            </a:r>
          </a:p>
          <a:p>
            <a:pPr marL="342900" indent="-342900">
              <a:spcBef>
                <a:spcPts val="0"/>
              </a:spcBef>
              <a:buFontTx/>
              <a:buChar char="-"/>
            </a:pPr>
            <a:r>
              <a:rPr lang="cs-CZ" sz="1800" dirty="0" smtClean="0"/>
              <a:t>Výkonnostní </a:t>
            </a:r>
            <a:r>
              <a:rPr lang="cs-CZ" sz="1800" dirty="0"/>
              <a:t>stav 0 - 1 dle </a:t>
            </a:r>
            <a:r>
              <a:rPr lang="cs-CZ" sz="1800" dirty="0" smtClean="0"/>
              <a:t>ECOG</a:t>
            </a:r>
          </a:p>
          <a:p>
            <a:pPr marL="342900" indent="-342900">
              <a:spcBef>
                <a:spcPts val="0"/>
              </a:spcBef>
              <a:buFontTx/>
              <a:buChar char="-"/>
            </a:pPr>
            <a:r>
              <a:rPr lang="cs-CZ" sz="1800" dirty="0" smtClean="0"/>
              <a:t>Hodnota </a:t>
            </a:r>
            <a:r>
              <a:rPr lang="cs-CZ" sz="1800" dirty="0"/>
              <a:t>ejekční frakce levé komory musí dosahovat alespoň 50</a:t>
            </a:r>
            <a:r>
              <a:rPr lang="cs-CZ" sz="1800" dirty="0" smtClean="0"/>
              <a:t>%</a:t>
            </a:r>
          </a:p>
          <a:p>
            <a:pPr>
              <a:spcBef>
                <a:spcPts val="0"/>
              </a:spcBef>
              <a:buNone/>
            </a:pPr>
            <a:r>
              <a:rPr lang="cs-CZ" sz="1800" dirty="0" smtClean="0"/>
              <a:t>     Nesmějí </a:t>
            </a:r>
            <a:r>
              <a:rPr lang="cs-CZ" sz="1800" dirty="0"/>
              <a:t>jevit klinické známky svědčící o přítomnosti mozkových metastáz </a:t>
            </a:r>
            <a:endParaRPr lang="cs-CZ" sz="1800" dirty="0" smtClean="0"/>
          </a:p>
          <a:p>
            <a:pPr marL="342900" indent="-342900">
              <a:spcBef>
                <a:spcPts val="0"/>
              </a:spcBef>
              <a:buFontTx/>
              <a:buChar char="-"/>
            </a:pPr>
            <a:endParaRPr lang="cs-CZ" sz="1800" dirty="0"/>
          </a:p>
          <a:p>
            <a:pPr>
              <a:spcBef>
                <a:spcPts val="0"/>
              </a:spcBef>
              <a:buFont typeface="Wingdings" pitchFamily="2" charset="2"/>
              <a:buChar char="§"/>
            </a:pPr>
            <a:r>
              <a:rPr lang="cs-CZ" sz="1800" dirty="0" smtClean="0"/>
              <a:t>Po </a:t>
            </a:r>
            <a:r>
              <a:rPr lang="cs-CZ" sz="1800" dirty="0"/>
              <a:t>ukončení podávání docetaxelu je terapie kombinací pertuzumabu a trastuzumabu hrazena do progrese onemocnění.</a:t>
            </a:r>
            <a:endParaRPr lang="cs-CZ" sz="1800" b="1" dirty="0"/>
          </a:p>
        </p:txBody>
      </p:sp>
      <p:sp>
        <p:nvSpPr>
          <p:cNvPr id="4" name="Slide Number Placeholder 3"/>
          <p:cNvSpPr>
            <a:spLocks noGrp="1"/>
          </p:cNvSpPr>
          <p:nvPr>
            <p:ph type="sldNum" sz="quarter" idx="4294967295"/>
          </p:nvPr>
        </p:nvSpPr>
        <p:spPr>
          <a:xfrm>
            <a:off x="630238" y="6381750"/>
            <a:ext cx="8513762" cy="215900"/>
          </a:xfrm>
        </p:spPr>
        <p:txBody>
          <a:bodyPr>
            <a:normAutofit fontScale="85000" lnSpcReduction="20000"/>
          </a:bodyPr>
          <a:lstStyle/>
          <a:p>
            <a:fld id="{2D82201F-12EC-41F1-B111-8318CC339F3E}" type="slidenum">
              <a:rPr lang="cs-CZ" smtClean="0">
                <a:solidFill>
                  <a:prstClr val="black">
                    <a:tint val="75000"/>
                  </a:prstClr>
                </a:solidFill>
              </a:rPr>
              <a:pPr/>
              <a:t>54</a:t>
            </a:fld>
            <a:endParaRPr lang="cs-CZ" dirty="0">
              <a:solidFill>
                <a:prstClr val="black">
                  <a:tint val="75000"/>
                </a:prstClr>
              </a:solidFill>
            </a:endParaRPr>
          </a:p>
        </p:txBody>
      </p:sp>
      <p:sp>
        <p:nvSpPr>
          <p:cNvPr id="6" name="Text Placeholder 4"/>
          <p:cNvSpPr txBox="1">
            <a:spLocks/>
          </p:cNvSpPr>
          <p:nvPr/>
        </p:nvSpPr>
        <p:spPr>
          <a:xfrm>
            <a:off x="4588440" y="6381328"/>
            <a:ext cx="4121919" cy="360040"/>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1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endParaRPr lang="cs-CZ" dirty="0">
              <a:solidFill>
                <a:prstClr val="black"/>
              </a:solidFill>
            </a:endParaRPr>
          </a:p>
        </p:txBody>
      </p:sp>
    </p:spTree>
    <p:extLst>
      <p:ext uri="{BB962C8B-B14F-4D97-AF65-F5344CB8AC3E}">
        <p14:creationId xmlns:p14="http://schemas.microsoft.com/office/powerpoint/2010/main" xmlns="" val="65097901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67544" y="1676400"/>
            <a:ext cx="6408712" cy="4128864"/>
          </a:xfrm>
        </p:spPr>
        <p:txBody>
          <a:bodyPr>
            <a:normAutofit fontScale="62500" lnSpcReduction="20000"/>
          </a:bodyPr>
          <a:lstStyle/>
          <a:p>
            <a:pPr>
              <a:buFont typeface="Wingdings" pitchFamily="2" charset="2"/>
              <a:buChar char="§"/>
            </a:pPr>
            <a:r>
              <a:rPr lang="cs-CZ" dirty="0" smtClean="0"/>
              <a:t>Konjugát </a:t>
            </a:r>
            <a:r>
              <a:rPr lang="cs-CZ" dirty="0" err="1" smtClean="0"/>
              <a:t>trastuzumabu</a:t>
            </a:r>
            <a:r>
              <a:rPr lang="cs-CZ" dirty="0" smtClean="0"/>
              <a:t> a cytostatika T-DM1-</a:t>
            </a:r>
            <a:r>
              <a:rPr lang="cs-CZ" dirty="0" err="1" smtClean="0"/>
              <a:t>emtansin</a:t>
            </a:r>
            <a:r>
              <a:rPr lang="cs-CZ" dirty="0" smtClean="0"/>
              <a:t>(derivát </a:t>
            </a:r>
            <a:r>
              <a:rPr lang="cs-CZ" dirty="0" err="1" smtClean="0"/>
              <a:t>maytansinu</a:t>
            </a:r>
            <a:r>
              <a:rPr lang="cs-CZ" dirty="0" smtClean="0"/>
              <a:t>) = duální efekt</a:t>
            </a:r>
          </a:p>
          <a:p>
            <a:pPr lvl="1"/>
            <a:endParaRPr lang="cs-CZ" dirty="0" smtClean="0"/>
          </a:p>
          <a:p>
            <a:pPr lvl="1"/>
            <a:r>
              <a:rPr lang="cs-CZ" dirty="0" smtClean="0"/>
              <a:t>Vlastnosti </a:t>
            </a:r>
            <a:r>
              <a:rPr lang="cs-CZ" dirty="0" err="1" smtClean="0"/>
              <a:t>trastuzumabu</a:t>
            </a:r>
            <a:endParaRPr lang="cs-CZ" dirty="0" smtClean="0"/>
          </a:p>
          <a:p>
            <a:pPr lvl="2"/>
            <a:r>
              <a:rPr lang="cs-CZ" dirty="0" smtClean="0"/>
              <a:t>Inhibice na ligandu nezávislé signalizace Her2</a:t>
            </a:r>
          </a:p>
          <a:p>
            <a:pPr lvl="2"/>
            <a:r>
              <a:rPr lang="cs-CZ" dirty="0" smtClean="0"/>
              <a:t>ADCC</a:t>
            </a:r>
          </a:p>
          <a:p>
            <a:pPr lvl="2"/>
            <a:r>
              <a:rPr lang="cs-CZ" dirty="0" smtClean="0"/>
              <a:t>Inhibice Her2 „</a:t>
            </a:r>
            <a:r>
              <a:rPr lang="cs-CZ" dirty="0" err="1" smtClean="0"/>
              <a:t>shedding</a:t>
            </a:r>
            <a:r>
              <a:rPr lang="cs-CZ" dirty="0" smtClean="0"/>
              <a:t>“</a:t>
            </a:r>
          </a:p>
          <a:p>
            <a:pPr lvl="2"/>
            <a:r>
              <a:rPr lang="cs-CZ" dirty="0"/>
              <a:t>Selektivní dopravení a destrukce buněk s nadměrnou expresí Her2</a:t>
            </a:r>
          </a:p>
          <a:p>
            <a:pPr marL="914400" lvl="2" indent="0">
              <a:buNone/>
            </a:pPr>
            <a:endParaRPr lang="cs-CZ" dirty="0"/>
          </a:p>
          <a:p>
            <a:pPr lvl="1"/>
            <a:r>
              <a:rPr lang="cs-CZ" dirty="0" smtClean="0"/>
              <a:t>Vlastnosti </a:t>
            </a:r>
            <a:r>
              <a:rPr lang="cs-CZ" dirty="0" err="1" smtClean="0"/>
              <a:t>emtansinu</a:t>
            </a:r>
            <a:endParaRPr lang="cs-CZ" dirty="0" smtClean="0"/>
          </a:p>
          <a:p>
            <a:pPr lvl="2"/>
            <a:r>
              <a:rPr lang="cs-CZ" dirty="0" smtClean="0"/>
              <a:t>20-200x účinnější než </a:t>
            </a:r>
            <a:r>
              <a:rPr lang="cs-CZ" dirty="0" err="1" smtClean="0"/>
              <a:t>vinca</a:t>
            </a:r>
            <a:r>
              <a:rPr lang="cs-CZ" dirty="0" smtClean="0"/>
              <a:t> alkaloidy (vysoce toxický při samotném podání)</a:t>
            </a:r>
          </a:p>
          <a:p>
            <a:pPr lvl="3"/>
            <a:r>
              <a:rPr lang="cs-CZ" dirty="0" smtClean="0"/>
              <a:t>Inhibice polymerace mikrotubulů</a:t>
            </a:r>
            <a:endParaRPr lang="cs-CZ" dirty="0"/>
          </a:p>
        </p:txBody>
      </p:sp>
      <p:sp>
        <p:nvSpPr>
          <p:cNvPr id="2" name="Nadpis 1"/>
          <p:cNvSpPr>
            <a:spLocks noGrp="1"/>
          </p:cNvSpPr>
          <p:nvPr>
            <p:ph type="title"/>
          </p:nvPr>
        </p:nvSpPr>
        <p:spPr/>
        <p:txBody>
          <a:bodyPr/>
          <a:lstStyle/>
          <a:p>
            <a:r>
              <a:rPr lang="cs-CZ" dirty="0" smtClean="0"/>
              <a:t>Konjugace </a:t>
            </a:r>
            <a:r>
              <a:rPr lang="cs-CZ" dirty="0" err="1" smtClean="0"/>
              <a:t>antiHER</a:t>
            </a:r>
            <a:r>
              <a:rPr lang="cs-CZ" dirty="0" smtClean="0"/>
              <a:t> a cytostatika</a:t>
            </a:r>
            <a:endParaRPr lang="cs-CZ"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308304" y="2060848"/>
            <a:ext cx="1497170" cy="2420334"/>
          </a:xfrm>
          <a:prstGeom prst="rect">
            <a:avLst/>
          </a:prstGeom>
        </p:spPr>
      </p:pic>
    </p:spTree>
    <p:extLst>
      <p:ext uri="{BB962C8B-B14F-4D97-AF65-F5344CB8AC3E}">
        <p14:creationId xmlns:p14="http://schemas.microsoft.com/office/powerpoint/2010/main" xmlns="" val="20509202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T-DM1</a:t>
            </a:r>
            <a:endParaRPr lang="cs-CZ" dirty="0"/>
          </a:p>
        </p:txBody>
      </p:sp>
      <p:sp>
        <p:nvSpPr>
          <p:cNvPr id="8" name="TextovéPole 7"/>
          <p:cNvSpPr txBox="1"/>
          <p:nvPr/>
        </p:nvSpPr>
        <p:spPr>
          <a:xfrm>
            <a:off x="899027" y="1791339"/>
            <a:ext cx="4558396" cy="1015663"/>
          </a:xfrm>
          <a:prstGeom prst="rect">
            <a:avLst/>
          </a:prstGeom>
          <a:noFill/>
        </p:spPr>
        <p:txBody>
          <a:bodyPr wrap="square" rtlCol="0">
            <a:spAutoFit/>
          </a:bodyPr>
          <a:lstStyle/>
          <a:p>
            <a:pPr lvl="2"/>
            <a:r>
              <a:rPr lang="cs-CZ" sz="1400" dirty="0" smtClean="0">
                <a:solidFill>
                  <a:srgbClr val="FFC000"/>
                </a:solidFill>
              </a:rPr>
              <a:t>Inhibice na ligandu nezávislé signalizace</a:t>
            </a:r>
          </a:p>
          <a:p>
            <a:pPr lvl="2"/>
            <a:r>
              <a:rPr lang="cs-CZ" sz="1400" dirty="0" smtClean="0">
                <a:solidFill>
                  <a:srgbClr val="FFC000"/>
                </a:solidFill>
              </a:rPr>
              <a:t>ADCC</a:t>
            </a:r>
          </a:p>
          <a:p>
            <a:pPr lvl="2"/>
            <a:r>
              <a:rPr lang="cs-CZ" sz="1400" dirty="0" smtClean="0">
                <a:solidFill>
                  <a:srgbClr val="FFC000"/>
                </a:solidFill>
              </a:rPr>
              <a:t>Inhibice Her2 „</a:t>
            </a:r>
            <a:r>
              <a:rPr lang="cs-CZ" sz="1400" dirty="0" err="1" smtClean="0">
                <a:solidFill>
                  <a:srgbClr val="FFC000"/>
                </a:solidFill>
              </a:rPr>
              <a:t>shedding</a:t>
            </a:r>
            <a:r>
              <a:rPr lang="cs-CZ" sz="1400" dirty="0" smtClean="0">
                <a:solidFill>
                  <a:srgbClr val="FFC000"/>
                </a:solidFill>
              </a:rPr>
              <a:t>“</a:t>
            </a:r>
          </a:p>
          <a:p>
            <a:endParaRPr lang="cs-CZ" dirty="0"/>
          </a:p>
        </p:txBody>
      </p:sp>
      <p:cxnSp>
        <p:nvCxnSpPr>
          <p:cNvPr id="10" name="Přímá spojnice se šipkou 9"/>
          <p:cNvCxnSpPr/>
          <p:nvPr/>
        </p:nvCxnSpPr>
        <p:spPr>
          <a:xfrm flipH="1">
            <a:off x="1796601" y="2524624"/>
            <a:ext cx="328411" cy="352089"/>
          </a:xfrm>
          <a:prstGeom prst="straightConnector1">
            <a:avLst/>
          </a:prstGeom>
          <a:ln w="38100">
            <a:tailEnd type="triangle"/>
          </a:ln>
        </p:spPr>
        <p:style>
          <a:lnRef idx="3">
            <a:schemeClr val="accent4"/>
          </a:lnRef>
          <a:fillRef idx="0">
            <a:schemeClr val="accent4"/>
          </a:fillRef>
          <a:effectRef idx="2">
            <a:schemeClr val="accent4"/>
          </a:effectRef>
          <a:fontRef idx="minor">
            <a:schemeClr val="tx1"/>
          </a:fontRef>
        </p:style>
      </p:cxnSp>
      <p:sp>
        <p:nvSpPr>
          <p:cNvPr id="13" name="TextovéPole 12"/>
          <p:cNvSpPr txBox="1"/>
          <p:nvPr/>
        </p:nvSpPr>
        <p:spPr>
          <a:xfrm>
            <a:off x="4336543" y="2917079"/>
            <a:ext cx="2820473" cy="307777"/>
          </a:xfrm>
          <a:prstGeom prst="rect">
            <a:avLst/>
          </a:prstGeom>
          <a:noFill/>
        </p:spPr>
        <p:txBody>
          <a:bodyPr wrap="square" rtlCol="0">
            <a:spAutoFit/>
          </a:bodyPr>
          <a:lstStyle/>
          <a:p>
            <a:r>
              <a:rPr lang="cs-CZ" sz="1400" dirty="0" smtClean="0">
                <a:solidFill>
                  <a:srgbClr val="FFC000"/>
                </a:solidFill>
              </a:rPr>
              <a:t>Endocytóza komplexu T-DM1/Her2</a:t>
            </a:r>
            <a:endParaRPr lang="cs-CZ" sz="1400" dirty="0">
              <a:solidFill>
                <a:srgbClr val="FFC000"/>
              </a:solidFill>
            </a:endParaRPr>
          </a:p>
        </p:txBody>
      </p:sp>
      <p:cxnSp>
        <p:nvCxnSpPr>
          <p:cNvPr id="14" name="Přímá spojnice se šipkou 13"/>
          <p:cNvCxnSpPr/>
          <p:nvPr/>
        </p:nvCxnSpPr>
        <p:spPr>
          <a:xfrm flipH="1">
            <a:off x="3995255" y="3191869"/>
            <a:ext cx="328411" cy="352089"/>
          </a:xfrm>
          <a:prstGeom prst="straightConnector1">
            <a:avLst/>
          </a:prstGeom>
          <a:ln w="38100">
            <a:tailEnd type="triangle"/>
          </a:ln>
        </p:spPr>
        <p:style>
          <a:lnRef idx="3">
            <a:schemeClr val="accent4"/>
          </a:lnRef>
          <a:fillRef idx="0">
            <a:schemeClr val="accent4"/>
          </a:fillRef>
          <a:effectRef idx="2">
            <a:schemeClr val="accent4"/>
          </a:effectRef>
          <a:fontRef idx="minor">
            <a:schemeClr val="tx1"/>
          </a:fontRef>
        </p:style>
      </p:cxnSp>
      <p:sp>
        <p:nvSpPr>
          <p:cNvPr id="15" name="TextovéPole 14"/>
          <p:cNvSpPr txBox="1"/>
          <p:nvPr/>
        </p:nvSpPr>
        <p:spPr>
          <a:xfrm>
            <a:off x="5457423" y="4173976"/>
            <a:ext cx="2511380" cy="307777"/>
          </a:xfrm>
          <a:prstGeom prst="rect">
            <a:avLst/>
          </a:prstGeom>
          <a:noFill/>
        </p:spPr>
        <p:txBody>
          <a:bodyPr wrap="square" rtlCol="0">
            <a:spAutoFit/>
          </a:bodyPr>
          <a:lstStyle/>
          <a:p>
            <a:r>
              <a:rPr lang="cs-CZ" sz="1400" dirty="0" smtClean="0">
                <a:solidFill>
                  <a:srgbClr val="FFC000"/>
                </a:solidFill>
              </a:rPr>
              <a:t>Uvolnění DM1 z T-DM1</a:t>
            </a:r>
            <a:endParaRPr lang="cs-CZ" sz="1400" dirty="0">
              <a:solidFill>
                <a:srgbClr val="FFC000"/>
              </a:solidFill>
            </a:endParaRPr>
          </a:p>
        </p:txBody>
      </p:sp>
      <p:cxnSp>
        <p:nvCxnSpPr>
          <p:cNvPr id="16" name="Přímá spojnice se šipkou 15"/>
          <p:cNvCxnSpPr/>
          <p:nvPr/>
        </p:nvCxnSpPr>
        <p:spPr>
          <a:xfrm flipH="1">
            <a:off x="5129012" y="4414628"/>
            <a:ext cx="328411" cy="352089"/>
          </a:xfrm>
          <a:prstGeom prst="straightConnector1">
            <a:avLst/>
          </a:prstGeom>
          <a:ln w="38100">
            <a:tailEnd type="triangle"/>
          </a:ln>
        </p:spPr>
        <p:style>
          <a:lnRef idx="3">
            <a:schemeClr val="accent4"/>
          </a:lnRef>
          <a:fillRef idx="0">
            <a:schemeClr val="accent4"/>
          </a:fillRef>
          <a:effectRef idx="2">
            <a:schemeClr val="accent4"/>
          </a:effectRef>
          <a:fontRef idx="minor">
            <a:schemeClr val="tx1"/>
          </a:fontRef>
        </p:style>
      </p:cxnSp>
      <p:sp>
        <p:nvSpPr>
          <p:cNvPr id="17" name="TextovéPole 16"/>
          <p:cNvSpPr txBox="1"/>
          <p:nvPr/>
        </p:nvSpPr>
        <p:spPr>
          <a:xfrm>
            <a:off x="5380149" y="5184136"/>
            <a:ext cx="2665927" cy="523220"/>
          </a:xfrm>
          <a:prstGeom prst="rect">
            <a:avLst/>
          </a:prstGeom>
          <a:noFill/>
        </p:spPr>
        <p:txBody>
          <a:bodyPr wrap="square" rtlCol="0">
            <a:spAutoFit/>
          </a:bodyPr>
          <a:lstStyle/>
          <a:p>
            <a:r>
              <a:rPr lang="cs-CZ" sz="1400" dirty="0" smtClean="0">
                <a:solidFill>
                  <a:srgbClr val="FFC000"/>
                </a:solidFill>
              </a:rPr>
              <a:t>Inhibice polymerace mikrotubulů, smrt buňky</a:t>
            </a:r>
            <a:endParaRPr lang="cs-CZ" sz="1400" dirty="0">
              <a:solidFill>
                <a:srgbClr val="FFC000"/>
              </a:solidFill>
            </a:endParaRPr>
          </a:p>
        </p:txBody>
      </p:sp>
      <p:cxnSp>
        <p:nvCxnSpPr>
          <p:cNvPr id="18" name="Přímá spojnice se šipkou 17"/>
          <p:cNvCxnSpPr/>
          <p:nvPr/>
        </p:nvCxnSpPr>
        <p:spPr>
          <a:xfrm flipH="1">
            <a:off x="4649273" y="5541232"/>
            <a:ext cx="730876" cy="660046"/>
          </a:xfrm>
          <a:prstGeom prst="straightConnector1">
            <a:avLst/>
          </a:prstGeom>
          <a:ln w="38100">
            <a:tailEnd type="triangle"/>
          </a:ln>
        </p:spPr>
        <p:style>
          <a:lnRef idx="3">
            <a:schemeClr val="accent4"/>
          </a:lnRef>
          <a:fillRef idx="0">
            <a:schemeClr val="accent4"/>
          </a:fillRef>
          <a:effectRef idx="2">
            <a:schemeClr val="accent4"/>
          </a:effectRef>
          <a:fontRef idx="minor">
            <a:schemeClr val="tx1"/>
          </a:fontRef>
        </p:style>
      </p:cxnSp>
      <p:pic>
        <p:nvPicPr>
          <p:cNvPr id="20" name="Picture 11" descr="main image"/>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rot="-1378668">
            <a:off x="1665809" y="1182578"/>
            <a:ext cx="5992643" cy="50100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18291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7" descr="purple Y with lollipops.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4021330">
            <a:off x="5051425" y="1920876"/>
            <a:ext cx="1920875" cy="189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 name="Rectangle 29"/>
          <p:cNvSpPr/>
          <p:nvPr/>
        </p:nvSpPr>
        <p:spPr>
          <a:xfrm>
            <a:off x="1588" y="6240463"/>
            <a:ext cx="9142412" cy="62388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pic>
        <p:nvPicPr>
          <p:cNvPr id="15364" name="Picture 25" descr="MOA cell 1.pn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88" y="2603500"/>
            <a:ext cx="7332662" cy="425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5" name="Picture 26" descr="nucleus.png"/>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1113" y="5951538"/>
            <a:ext cx="4294188" cy="84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6" name="Title 1"/>
          <p:cNvSpPr txBox="1">
            <a:spLocks/>
          </p:cNvSpPr>
          <p:nvPr/>
        </p:nvSpPr>
        <p:spPr bwMode="auto">
          <a:xfrm>
            <a:off x="266700" y="134938"/>
            <a:ext cx="8520113"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cs-CZ" sz="2800">
              <a:solidFill>
                <a:prstClr val="black"/>
              </a:solidFill>
              <a:ea typeface="MS PGothic" pitchFamily="34" charset="-128"/>
            </a:endParaRPr>
          </a:p>
        </p:txBody>
      </p:sp>
      <p:sp>
        <p:nvSpPr>
          <p:cNvPr id="15367" name="Title 1"/>
          <p:cNvSpPr>
            <a:spLocks noGrp="1"/>
          </p:cNvSpPr>
          <p:nvPr>
            <p:ph type="title"/>
          </p:nvPr>
        </p:nvSpPr>
        <p:spPr>
          <a:xfrm>
            <a:off x="174625" y="111125"/>
            <a:ext cx="8529638" cy="919163"/>
          </a:xfrm>
        </p:spPr>
        <p:txBody>
          <a:bodyPr/>
          <a:lstStyle/>
          <a:p>
            <a:r>
              <a:rPr lang="en-US" sz="3200" b="1" dirty="0" smtClean="0"/>
              <a:t>T-DM1: </a:t>
            </a:r>
            <a:r>
              <a:rPr lang="cs-CZ" sz="3200" b="1" dirty="0" smtClean="0"/>
              <a:t>Mechanismus účinku</a:t>
            </a:r>
            <a:endParaRPr lang="en-US" sz="3200" b="1" dirty="0" smtClean="0"/>
          </a:p>
        </p:txBody>
      </p:sp>
      <p:sp>
        <p:nvSpPr>
          <p:cNvPr id="15368" name="TextBox 22"/>
          <p:cNvSpPr txBox="1">
            <a:spLocks noChangeArrowheads="1"/>
          </p:cNvSpPr>
          <p:nvPr/>
        </p:nvSpPr>
        <p:spPr bwMode="auto">
          <a:xfrm>
            <a:off x="1554163" y="2965450"/>
            <a:ext cx="1182687"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cs-CZ" sz="1400" b="1">
                <a:solidFill>
                  <a:srgbClr val="000000"/>
                </a:solidFill>
                <a:ea typeface="MS PGothic" pitchFamily="34" charset="-128"/>
              </a:rPr>
              <a:t>Uvolnění emtansinu</a:t>
            </a:r>
            <a:endParaRPr lang="en-US" sz="1400" b="1">
              <a:solidFill>
                <a:srgbClr val="000000"/>
              </a:solidFill>
              <a:ea typeface="MS PGothic" pitchFamily="34" charset="-128"/>
            </a:endParaRPr>
          </a:p>
        </p:txBody>
      </p:sp>
      <p:sp>
        <p:nvSpPr>
          <p:cNvPr id="15369" name="TextBox 25"/>
          <p:cNvSpPr txBox="1">
            <a:spLocks noChangeArrowheads="1"/>
          </p:cNvSpPr>
          <p:nvPr/>
        </p:nvSpPr>
        <p:spPr bwMode="auto">
          <a:xfrm>
            <a:off x="-9525" y="4198938"/>
            <a:ext cx="1701800" cy="73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cs-CZ" sz="1400" b="1">
                <a:solidFill>
                  <a:srgbClr val="000000"/>
                </a:solidFill>
                <a:ea typeface="MS PGothic" pitchFamily="34" charset="-128"/>
              </a:rPr>
              <a:t>Inhibice polymerizace mikrotubulů</a:t>
            </a:r>
            <a:endParaRPr lang="en-US" sz="1400" b="1">
              <a:solidFill>
                <a:srgbClr val="000000"/>
              </a:solidFill>
              <a:ea typeface="MS PGothic" pitchFamily="34" charset="-128"/>
            </a:endParaRPr>
          </a:p>
        </p:txBody>
      </p:sp>
      <p:sp>
        <p:nvSpPr>
          <p:cNvPr id="38" name="Arc 37"/>
          <p:cNvSpPr/>
          <p:nvPr/>
        </p:nvSpPr>
        <p:spPr bwMode="auto">
          <a:xfrm rot="1153129">
            <a:off x="3937000" y="3903663"/>
            <a:ext cx="1765300" cy="1749425"/>
          </a:xfrm>
          <a:prstGeom prst="arc">
            <a:avLst>
              <a:gd name="adj1" fmla="val 18449514"/>
              <a:gd name="adj2" fmla="val 7147911"/>
            </a:avLst>
          </a:prstGeom>
          <a:ln w="1079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srgbClr val="000000"/>
              </a:solidFill>
            </a:endParaRPr>
          </a:p>
        </p:txBody>
      </p:sp>
      <p:sp>
        <p:nvSpPr>
          <p:cNvPr id="31" name="Arc 30"/>
          <p:cNvSpPr/>
          <p:nvPr/>
        </p:nvSpPr>
        <p:spPr bwMode="auto">
          <a:xfrm rot="19422159">
            <a:off x="739775" y="3667125"/>
            <a:ext cx="1054100" cy="815975"/>
          </a:xfrm>
          <a:prstGeom prst="arc">
            <a:avLst>
              <a:gd name="adj1" fmla="val 11745369"/>
              <a:gd name="adj2" fmla="val 19987327"/>
            </a:avLst>
          </a:prstGeom>
          <a:ln w="1016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srgbClr val="731448"/>
              </a:solidFill>
            </a:endParaRPr>
          </a:p>
        </p:txBody>
      </p:sp>
      <p:sp>
        <p:nvSpPr>
          <p:cNvPr id="15372" name="Rectangle 13"/>
          <p:cNvSpPr>
            <a:spLocks noGrp="1" noChangeArrowheads="1"/>
          </p:cNvSpPr>
          <p:nvPr/>
        </p:nvSpPr>
        <p:spPr bwMode="auto">
          <a:xfrm>
            <a:off x="8761413" y="6502400"/>
            <a:ext cx="417512"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0" hangingPunct="0"/>
            <a:fld id="{B60A5C19-F875-4D9C-99BD-329F32016307}" type="slidenum">
              <a:rPr lang="en-US" sz="1200">
                <a:solidFill>
                  <a:srgbClr val="000000"/>
                </a:solidFill>
                <a:ea typeface="MS PGothic" pitchFamily="34" charset="-128"/>
              </a:rPr>
              <a:pPr eaLnBrk="0" hangingPunct="0"/>
              <a:t>57</a:t>
            </a:fld>
            <a:endParaRPr lang="en-US" sz="1200">
              <a:solidFill>
                <a:srgbClr val="000000"/>
              </a:solidFill>
              <a:ea typeface="MS PGothic" pitchFamily="34" charset="-128"/>
            </a:endParaRPr>
          </a:p>
        </p:txBody>
      </p:sp>
      <p:sp>
        <p:nvSpPr>
          <p:cNvPr id="15373" name="TextBox 22"/>
          <p:cNvSpPr txBox="1">
            <a:spLocks noChangeArrowheads="1"/>
          </p:cNvSpPr>
          <p:nvPr/>
        </p:nvSpPr>
        <p:spPr bwMode="auto">
          <a:xfrm>
            <a:off x="5399088" y="5476875"/>
            <a:ext cx="138747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cs-CZ" sz="1400" b="1">
                <a:solidFill>
                  <a:srgbClr val="000000"/>
                </a:solidFill>
                <a:ea typeface="MS PGothic" pitchFamily="34" charset="-128"/>
              </a:rPr>
              <a:t>Internalizace</a:t>
            </a:r>
            <a:endParaRPr lang="en-US" sz="1400" b="1">
              <a:solidFill>
                <a:srgbClr val="000000"/>
              </a:solidFill>
              <a:ea typeface="MS PGothic" pitchFamily="34" charset="-128"/>
            </a:endParaRPr>
          </a:p>
        </p:txBody>
      </p:sp>
      <p:sp>
        <p:nvSpPr>
          <p:cNvPr id="82" name="Arc 81"/>
          <p:cNvSpPr/>
          <p:nvPr/>
        </p:nvSpPr>
        <p:spPr bwMode="auto">
          <a:xfrm rot="2275402">
            <a:off x="2471738" y="3798888"/>
            <a:ext cx="1054100" cy="815975"/>
          </a:xfrm>
          <a:prstGeom prst="arc">
            <a:avLst>
              <a:gd name="adj1" fmla="val 11745369"/>
              <a:gd name="adj2" fmla="val 19987327"/>
            </a:avLst>
          </a:prstGeom>
          <a:ln w="1016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srgbClr val="731448"/>
              </a:solidFill>
            </a:endParaRPr>
          </a:p>
        </p:txBody>
      </p:sp>
      <p:sp>
        <p:nvSpPr>
          <p:cNvPr id="15375" name="TextBox 33"/>
          <p:cNvSpPr txBox="1">
            <a:spLocks noChangeArrowheads="1"/>
          </p:cNvSpPr>
          <p:nvPr/>
        </p:nvSpPr>
        <p:spPr bwMode="auto">
          <a:xfrm>
            <a:off x="4672013" y="1643063"/>
            <a:ext cx="73025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600" b="1">
                <a:solidFill>
                  <a:srgbClr val="000000"/>
                </a:solidFill>
                <a:ea typeface="MS PGothic" pitchFamily="34" charset="-128"/>
              </a:rPr>
              <a:t>HER2</a:t>
            </a:r>
          </a:p>
        </p:txBody>
      </p:sp>
      <p:sp>
        <p:nvSpPr>
          <p:cNvPr id="15376" name="TextBox 1"/>
          <p:cNvSpPr txBox="1">
            <a:spLocks noChangeArrowheads="1"/>
          </p:cNvSpPr>
          <p:nvPr/>
        </p:nvSpPr>
        <p:spPr bwMode="auto">
          <a:xfrm>
            <a:off x="1588" y="6554788"/>
            <a:ext cx="7500937" cy="3079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400">
                <a:solidFill>
                  <a:srgbClr val="000000"/>
                </a:solidFill>
                <a:ea typeface="MS PGothic" pitchFamily="34" charset="-128"/>
              </a:rPr>
              <a:t>Adapted from LoRusso PM, et al. </a:t>
            </a:r>
            <a:r>
              <a:rPr lang="en-US" sz="1400" i="1">
                <a:solidFill>
                  <a:srgbClr val="000000"/>
                </a:solidFill>
                <a:ea typeface="MS PGothic" pitchFamily="34" charset="-128"/>
              </a:rPr>
              <a:t>Clin Cancer Res</a:t>
            </a:r>
            <a:r>
              <a:rPr lang="en-US" sz="1400">
                <a:solidFill>
                  <a:srgbClr val="000000"/>
                </a:solidFill>
                <a:ea typeface="MS PGothic" pitchFamily="34" charset="-128"/>
              </a:rPr>
              <a:t> 2011.</a:t>
            </a:r>
          </a:p>
        </p:txBody>
      </p:sp>
      <p:sp>
        <p:nvSpPr>
          <p:cNvPr id="15377" name="TextBox 34"/>
          <p:cNvSpPr txBox="1">
            <a:spLocks noChangeArrowheads="1"/>
          </p:cNvSpPr>
          <p:nvPr/>
        </p:nvSpPr>
        <p:spPr bwMode="auto">
          <a:xfrm>
            <a:off x="6145213" y="2012950"/>
            <a:ext cx="8778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b="1">
                <a:solidFill>
                  <a:srgbClr val="000000"/>
                </a:solidFill>
                <a:ea typeface="MS PGothic" pitchFamily="34" charset="-128"/>
              </a:rPr>
              <a:t>T-DM1</a:t>
            </a:r>
          </a:p>
        </p:txBody>
      </p:sp>
      <p:pic>
        <p:nvPicPr>
          <p:cNvPr id="15378" name="Picture 43" descr="lollipops x6.png"/>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673225" y="3489325"/>
            <a:ext cx="920750"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9" name="Picture 27" descr="lysosome.png"/>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555875" y="4452938"/>
            <a:ext cx="1625600"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80" name="Picture 28" descr="micro tube.png"/>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68275" y="4937125"/>
            <a:ext cx="1504950" cy="66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81" name="TextBox 22"/>
          <p:cNvSpPr txBox="1">
            <a:spLocks noChangeArrowheads="1"/>
          </p:cNvSpPr>
          <p:nvPr/>
        </p:nvSpPr>
        <p:spPr bwMode="auto">
          <a:xfrm>
            <a:off x="3071813" y="4735513"/>
            <a:ext cx="123507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rgbClr val="000000"/>
                </a:solidFill>
                <a:ea typeface="MS PGothic" pitchFamily="34" charset="-128"/>
              </a:rPr>
              <a:t>Lyso</a:t>
            </a:r>
            <a:r>
              <a:rPr lang="cs-CZ" sz="1400" b="1">
                <a:solidFill>
                  <a:srgbClr val="000000"/>
                </a:solidFill>
                <a:ea typeface="MS PGothic" pitchFamily="34" charset="-128"/>
              </a:rPr>
              <a:t>z</a:t>
            </a:r>
            <a:r>
              <a:rPr lang="en-US" sz="1400" b="1">
                <a:solidFill>
                  <a:srgbClr val="000000"/>
                </a:solidFill>
                <a:ea typeface="MS PGothic" pitchFamily="34" charset="-128"/>
              </a:rPr>
              <a:t>om</a:t>
            </a:r>
          </a:p>
        </p:txBody>
      </p:sp>
      <p:sp>
        <p:nvSpPr>
          <p:cNvPr id="15382" name="TextBox 20"/>
          <p:cNvSpPr txBox="1">
            <a:spLocks noChangeArrowheads="1"/>
          </p:cNvSpPr>
          <p:nvPr/>
        </p:nvSpPr>
        <p:spPr bwMode="auto">
          <a:xfrm>
            <a:off x="2217738" y="6126163"/>
            <a:ext cx="11398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cs-CZ" sz="1400" b="1">
                <a:solidFill>
                  <a:srgbClr val="000000"/>
                </a:solidFill>
                <a:ea typeface="MS PGothic" pitchFamily="34" charset="-128"/>
              </a:rPr>
              <a:t>Jádro</a:t>
            </a:r>
            <a:endParaRPr lang="en-US" sz="1400" b="1">
              <a:solidFill>
                <a:srgbClr val="000000"/>
              </a:solidFill>
              <a:ea typeface="MS PGothic" pitchFamily="34" charset="-128"/>
            </a:endParaRPr>
          </a:p>
        </p:txBody>
      </p:sp>
      <p:pic>
        <p:nvPicPr>
          <p:cNvPr id="15383" name="Picture 34" descr="DNA helix.png"/>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812800" y="6149975"/>
            <a:ext cx="1131888" cy="284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Group 35"/>
          <p:cNvGrpSpPr>
            <a:grpSpLocks/>
          </p:cNvGrpSpPr>
          <p:nvPr/>
        </p:nvGrpSpPr>
        <p:grpSpPr bwMode="auto">
          <a:xfrm>
            <a:off x="4497388" y="2035175"/>
            <a:ext cx="1187450" cy="2752725"/>
            <a:chOff x="4412052" y="2478089"/>
            <a:chExt cx="1187205" cy="2753257"/>
          </a:xfrm>
        </p:grpSpPr>
        <p:grpSp>
          <p:nvGrpSpPr>
            <p:cNvPr id="3" name="Group 39"/>
            <p:cNvGrpSpPr>
              <a:grpSpLocks/>
            </p:cNvGrpSpPr>
            <p:nvPr/>
          </p:nvGrpSpPr>
          <p:grpSpPr bwMode="auto">
            <a:xfrm>
              <a:off x="4664767" y="4332662"/>
              <a:ext cx="635194" cy="898684"/>
              <a:chOff x="4807647" y="4232646"/>
              <a:chExt cx="635194" cy="898684"/>
            </a:xfrm>
          </p:grpSpPr>
          <p:pic>
            <p:nvPicPr>
              <p:cNvPr id="15387" name="Picture 44"/>
              <p:cNvPicPr>
                <a:picLocks noChangeAspect="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4826223" y="4232646"/>
                <a:ext cx="572977" cy="8594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88" name="TextBox 45"/>
              <p:cNvSpPr txBox="1">
                <a:spLocks noChangeArrowheads="1"/>
              </p:cNvSpPr>
              <p:nvPr/>
            </p:nvSpPr>
            <p:spPr bwMode="auto">
              <a:xfrm>
                <a:off x="5137949" y="4373647"/>
                <a:ext cx="30489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400" b="1">
                    <a:solidFill>
                      <a:srgbClr val="000000"/>
                    </a:solidFill>
                  </a:rPr>
                  <a:t>P</a:t>
                </a:r>
              </a:p>
            </p:txBody>
          </p:sp>
          <p:sp>
            <p:nvSpPr>
              <p:cNvPr id="15389" name="TextBox 46"/>
              <p:cNvSpPr txBox="1">
                <a:spLocks noChangeArrowheads="1"/>
              </p:cNvSpPr>
              <p:nvPr/>
            </p:nvSpPr>
            <p:spPr bwMode="auto">
              <a:xfrm>
                <a:off x="4807647" y="4471455"/>
                <a:ext cx="30489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400" b="1">
                    <a:solidFill>
                      <a:srgbClr val="000000"/>
                    </a:solidFill>
                  </a:rPr>
                  <a:t>P</a:t>
                </a:r>
              </a:p>
            </p:txBody>
          </p:sp>
          <p:sp>
            <p:nvSpPr>
              <p:cNvPr id="15390" name="TextBox 50"/>
              <p:cNvSpPr txBox="1">
                <a:spLocks noChangeArrowheads="1"/>
              </p:cNvSpPr>
              <p:nvPr/>
            </p:nvSpPr>
            <p:spPr bwMode="auto">
              <a:xfrm>
                <a:off x="4819963" y="4823553"/>
                <a:ext cx="30489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400" b="1">
                    <a:solidFill>
                      <a:srgbClr val="000000"/>
                    </a:solidFill>
                  </a:rPr>
                  <a:t>P</a:t>
                </a:r>
              </a:p>
            </p:txBody>
          </p:sp>
        </p:grpSp>
        <p:pic>
          <p:nvPicPr>
            <p:cNvPr id="15386" name="Picture 41"/>
            <p:cNvPicPr>
              <a:picLocks noChangeAspect="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rot="-1969840">
              <a:off x="4412052" y="2478089"/>
              <a:ext cx="1187205" cy="17676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2700512690"/>
      </p:ext>
    </p:extLst>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adcyla_EDIT_FINAL.mp4">
            <a:hlinkClick r:id="" action="ppaction://media"/>
          </p:cNvPr>
          <p:cNvPicPr>
            <a:picLocks noRot="1" noChangeAspect="1"/>
          </p:cNvPicPr>
          <p:nvPr>
            <a:videoFile r:link="rId1"/>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3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6"/>
          <p:cNvSpPr>
            <a:spLocks noGrp="1"/>
          </p:cNvSpPr>
          <p:nvPr>
            <p:ph idx="1"/>
          </p:nvPr>
        </p:nvSpPr>
        <p:spPr>
          <a:xfrm>
            <a:off x="457200" y="4191000"/>
            <a:ext cx="8229600" cy="1938992"/>
          </a:xfrm>
        </p:spPr>
        <p:txBody>
          <a:bodyPr>
            <a:spAutoFit/>
          </a:bodyPr>
          <a:lstStyle/>
          <a:p>
            <a:pPr>
              <a:buNone/>
            </a:pPr>
            <a:r>
              <a:rPr lang="cs-CZ" sz="2000" dirty="0" smtClean="0"/>
              <a:t>Cíle studie: </a:t>
            </a:r>
          </a:p>
          <a:p>
            <a:pPr lvl="1">
              <a:spcBef>
                <a:spcPts val="600"/>
              </a:spcBef>
              <a:buNone/>
            </a:pPr>
            <a:r>
              <a:rPr lang="cs-CZ" sz="1800" dirty="0" smtClean="0"/>
              <a:t>Primární cíle: Přežití bez progrese (nezávislé hodnocení), celkové přežití a bezpečnost</a:t>
            </a:r>
          </a:p>
          <a:p>
            <a:pPr lvl="1">
              <a:spcBef>
                <a:spcPts val="600"/>
              </a:spcBef>
              <a:buNone/>
            </a:pPr>
            <a:r>
              <a:rPr lang="cs-CZ" sz="1800" dirty="0" smtClean="0"/>
              <a:t>Sekundární cíle obsahovaly přežití bez progrese (PFS) hodnoceno zkoušejícími; četnost léčebných odpovědí (ORR) nezávislé hodnocení; trvání odpovědi a dobu do progrese symptomů</a:t>
            </a:r>
            <a:endParaRPr lang="cs-CZ" sz="1800" dirty="0"/>
          </a:p>
        </p:txBody>
      </p:sp>
      <p:sp>
        <p:nvSpPr>
          <p:cNvPr id="2" name="Title 1"/>
          <p:cNvSpPr>
            <a:spLocks noGrp="1"/>
          </p:cNvSpPr>
          <p:nvPr>
            <p:ph type="title"/>
          </p:nvPr>
        </p:nvSpPr>
        <p:spPr>
          <a:xfrm>
            <a:off x="457200" y="260648"/>
            <a:ext cx="8229600" cy="1080120"/>
          </a:xfrm>
        </p:spPr>
        <p:txBody>
          <a:bodyPr>
            <a:normAutofit fontScale="90000"/>
          </a:bodyPr>
          <a:lstStyle/>
          <a:p>
            <a:r>
              <a:rPr lang="cs-CZ" sz="3600" b="1" dirty="0" smtClean="0"/>
              <a:t>EMILIA: randomizovaná studie fáze III </a:t>
            </a:r>
            <a:br>
              <a:rPr lang="cs-CZ" sz="3600" b="1" dirty="0" smtClean="0"/>
            </a:br>
            <a:r>
              <a:rPr lang="cs-CZ" sz="3600" b="1" dirty="0" smtClean="0"/>
              <a:t>T-DM1 versus lapatinib plus kapecitabin</a:t>
            </a:r>
            <a:endParaRPr lang="cs-CZ" sz="3600" b="1" dirty="0"/>
          </a:p>
        </p:txBody>
      </p:sp>
      <p:sp>
        <p:nvSpPr>
          <p:cNvPr id="4" name="Text Placeholder 3"/>
          <p:cNvSpPr>
            <a:spLocks noGrp="1"/>
          </p:cNvSpPr>
          <p:nvPr>
            <p:ph type="body" sz="quarter" idx="10"/>
          </p:nvPr>
        </p:nvSpPr>
        <p:spPr>
          <a:xfrm>
            <a:off x="451342" y="6527061"/>
            <a:ext cx="3582712" cy="276999"/>
          </a:xfrm>
        </p:spPr>
        <p:txBody>
          <a:bodyPr/>
          <a:lstStyle/>
          <a:p>
            <a:r>
              <a:rPr lang="cs-CZ" dirty="0" err="1" smtClean="0"/>
              <a:t>Verma</a:t>
            </a:r>
            <a:r>
              <a:rPr lang="cs-CZ" dirty="0" smtClean="0"/>
              <a:t>, S </a:t>
            </a:r>
            <a:r>
              <a:rPr lang="cs-CZ" i="1" dirty="0" smtClean="0"/>
              <a:t>et al. N </a:t>
            </a:r>
            <a:r>
              <a:rPr lang="cs-CZ" i="1" dirty="0" err="1" smtClean="0"/>
              <a:t>Engl</a:t>
            </a:r>
            <a:r>
              <a:rPr lang="cs-CZ" i="1" dirty="0" smtClean="0"/>
              <a:t> J Med </a:t>
            </a:r>
            <a:r>
              <a:rPr lang="cs-CZ" dirty="0" smtClean="0"/>
              <a:t>2012; </a:t>
            </a:r>
            <a:r>
              <a:rPr lang="cs-CZ" b="1" dirty="0" smtClean="0"/>
              <a:t>367</a:t>
            </a:r>
            <a:r>
              <a:rPr lang="cs-CZ" dirty="0" smtClean="0"/>
              <a:t>:1783–1791;</a:t>
            </a:r>
          </a:p>
          <a:p>
            <a:r>
              <a:rPr lang="cs-CZ" dirty="0" err="1" smtClean="0"/>
              <a:t>Verma</a:t>
            </a:r>
            <a:r>
              <a:rPr lang="cs-CZ" dirty="0" smtClean="0"/>
              <a:t>, S </a:t>
            </a:r>
            <a:r>
              <a:rPr lang="cs-CZ" i="1" dirty="0" smtClean="0"/>
              <a:t>et al.</a:t>
            </a:r>
            <a:r>
              <a:rPr lang="cs-CZ" dirty="0" smtClean="0"/>
              <a:t> </a:t>
            </a:r>
            <a:r>
              <a:rPr lang="cs-CZ" dirty="0" err="1" smtClean="0"/>
              <a:t>ESMO</a:t>
            </a:r>
            <a:r>
              <a:rPr lang="cs-CZ" dirty="0" smtClean="0"/>
              <a:t> 2012; </a:t>
            </a:r>
            <a:r>
              <a:rPr lang="cs-CZ" dirty="0" err="1" smtClean="0"/>
              <a:t>Abstract</a:t>
            </a:r>
            <a:r>
              <a:rPr lang="cs-CZ" dirty="0" smtClean="0"/>
              <a:t> LBA12: oral </a:t>
            </a:r>
            <a:r>
              <a:rPr lang="cs-CZ" dirty="0" err="1" smtClean="0"/>
              <a:t>presentation</a:t>
            </a:r>
            <a:r>
              <a:rPr lang="cs-CZ" dirty="0" smtClean="0"/>
              <a:t>.</a:t>
            </a:r>
            <a:endParaRPr lang="cs-CZ" dirty="0"/>
          </a:p>
        </p:txBody>
      </p:sp>
      <p:sp>
        <p:nvSpPr>
          <p:cNvPr id="10" name="Text Placeholder 9"/>
          <p:cNvSpPr>
            <a:spLocks noGrp="1"/>
          </p:cNvSpPr>
          <p:nvPr>
            <p:ph type="body" sz="quarter" idx="11"/>
          </p:nvPr>
        </p:nvSpPr>
        <p:spPr>
          <a:xfrm>
            <a:off x="6372200" y="6719501"/>
            <a:ext cx="65" cy="138499"/>
          </a:xfrm>
        </p:spPr>
        <p:txBody>
          <a:bodyPr/>
          <a:lstStyle/>
          <a:p>
            <a:endParaRPr lang="cs-CZ" dirty="0"/>
          </a:p>
        </p:txBody>
      </p:sp>
      <p:grpSp>
        <p:nvGrpSpPr>
          <p:cNvPr id="5" name="Group 23"/>
          <p:cNvGrpSpPr/>
          <p:nvPr/>
        </p:nvGrpSpPr>
        <p:grpSpPr>
          <a:xfrm>
            <a:off x="251521" y="1484785"/>
            <a:ext cx="8180339" cy="2520279"/>
            <a:chOff x="26240" y="1484785"/>
            <a:chExt cx="8180339" cy="2520279"/>
          </a:xfrm>
        </p:grpSpPr>
        <p:grpSp>
          <p:nvGrpSpPr>
            <p:cNvPr id="6" name="Group 28"/>
            <p:cNvGrpSpPr/>
            <p:nvPr/>
          </p:nvGrpSpPr>
          <p:grpSpPr>
            <a:xfrm>
              <a:off x="26240" y="1484785"/>
              <a:ext cx="8180339" cy="2520279"/>
              <a:chOff x="-215060" y="1570435"/>
              <a:chExt cx="8180339" cy="1911536"/>
            </a:xfrm>
          </p:grpSpPr>
          <p:sp>
            <p:nvSpPr>
              <p:cNvPr id="12" name="AutoShape 40"/>
              <p:cNvSpPr>
                <a:spLocks noChangeArrowheads="1"/>
              </p:cNvSpPr>
              <p:nvPr/>
            </p:nvSpPr>
            <p:spPr bwMode="auto">
              <a:xfrm>
                <a:off x="-215060" y="1570435"/>
                <a:ext cx="3486928" cy="1911536"/>
              </a:xfrm>
              <a:prstGeom prst="flowChartAlternateProcess">
                <a:avLst/>
              </a:prstGeom>
              <a:solidFill>
                <a:schemeClr val="accent2"/>
              </a:solidFill>
              <a:ln w="9525">
                <a:noFill/>
                <a:miter lim="800000"/>
                <a:headEnd/>
                <a:tailEnd/>
              </a:ln>
              <a:effectLst/>
              <a:extLst/>
            </p:spPr>
            <p:txBody>
              <a:bodyPr wrap="square" anchor="ctr">
                <a:noAutofit/>
              </a:bodyPr>
              <a:lstStyle/>
              <a:p>
                <a:pPr algn="ctr">
                  <a:lnSpc>
                    <a:spcPct val="90000"/>
                  </a:lnSpc>
                </a:pPr>
                <a:r>
                  <a:rPr lang="cs-CZ" sz="1600" dirty="0">
                    <a:solidFill>
                      <a:prstClr val="white"/>
                    </a:solidFill>
                  </a:rPr>
                  <a:t>Pacienti s HER2-pozitivním lokálně pokročilým nebo metastatickým  karcinomem prsu</a:t>
                </a:r>
                <a:br>
                  <a:rPr lang="cs-CZ" sz="1600" dirty="0">
                    <a:solidFill>
                      <a:prstClr val="white"/>
                    </a:solidFill>
                  </a:rPr>
                </a:br>
                <a:r>
                  <a:rPr lang="cs-CZ" sz="1600" dirty="0">
                    <a:solidFill>
                      <a:prstClr val="white"/>
                    </a:solidFill>
                  </a:rPr>
                  <a:t>(N=991) </a:t>
                </a:r>
              </a:p>
              <a:p>
                <a:pPr marL="179388" indent="-179388">
                  <a:lnSpc>
                    <a:spcPct val="90000"/>
                  </a:lnSpc>
                  <a:spcBef>
                    <a:spcPts val="600"/>
                  </a:spcBef>
                  <a:buFont typeface="Arial" pitchFamily="34" charset="0"/>
                  <a:buChar char="•"/>
                  <a:defRPr/>
                </a:pPr>
                <a:r>
                  <a:rPr lang="cs-CZ" sz="1400" dirty="0">
                    <a:solidFill>
                      <a:prstClr val="white"/>
                    </a:solidFill>
                  </a:rPr>
                  <a:t>Předchozí léčba trastuzumabem a taxanem </a:t>
                </a:r>
              </a:p>
              <a:p>
                <a:pPr marL="179388" indent="-179388">
                  <a:lnSpc>
                    <a:spcPct val="90000"/>
                  </a:lnSpc>
                  <a:spcBef>
                    <a:spcPts val="600"/>
                  </a:spcBef>
                  <a:buFont typeface="Arial" pitchFamily="34" charset="0"/>
                  <a:buChar char="•"/>
                  <a:defRPr/>
                </a:pPr>
                <a:r>
                  <a:rPr lang="cs-CZ" sz="1400" dirty="0">
                    <a:solidFill>
                      <a:prstClr val="white"/>
                    </a:solidFill>
                  </a:rPr>
                  <a:t>Progrese během léčby metastatického karcinomu prsu, nebo během adjuvantní léčby, či do 6 měsíců od jejího ukončení</a:t>
                </a:r>
              </a:p>
            </p:txBody>
          </p:sp>
          <p:sp>
            <p:nvSpPr>
              <p:cNvPr id="13" name="AutoShape 43"/>
              <p:cNvSpPr>
                <a:spLocks noChangeArrowheads="1"/>
              </p:cNvSpPr>
              <p:nvPr/>
            </p:nvSpPr>
            <p:spPr bwMode="auto">
              <a:xfrm>
                <a:off x="4616721" y="1839390"/>
                <a:ext cx="2376264" cy="501234"/>
              </a:xfrm>
              <a:prstGeom prst="flowChartAlternateProcess">
                <a:avLst/>
              </a:prstGeom>
              <a:solidFill>
                <a:schemeClr val="accent1"/>
              </a:solidFill>
              <a:ln w="9525">
                <a:noFill/>
                <a:miter lim="800000"/>
                <a:headEnd/>
                <a:tailEnd/>
              </a:ln>
              <a:effectLst/>
              <a:extLst/>
            </p:spPr>
            <p:txBody>
              <a:bodyPr lIns="36000" rIns="36000" anchor="ctr"/>
              <a:lstStyle/>
              <a:p>
                <a:pPr algn="ctr"/>
                <a:r>
                  <a:rPr lang="cs-CZ" sz="1400" dirty="0">
                    <a:solidFill>
                      <a:prstClr val="white"/>
                    </a:solidFill>
                  </a:rPr>
                  <a:t>T-DM1 (3,6 mg/kg) </a:t>
                </a:r>
                <a:br>
                  <a:rPr lang="cs-CZ" sz="1400" dirty="0">
                    <a:solidFill>
                      <a:prstClr val="white"/>
                    </a:solidFill>
                  </a:rPr>
                </a:br>
                <a:r>
                  <a:rPr lang="cs-CZ" sz="1400" dirty="0">
                    <a:solidFill>
                      <a:prstClr val="white"/>
                    </a:solidFill>
                  </a:rPr>
                  <a:t>každé 3 týdny  </a:t>
                </a:r>
              </a:p>
            </p:txBody>
          </p:sp>
          <p:sp>
            <p:nvSpPr>
              <p:cNvPr id="14" name="Rounded Rectangle 13"/>
              <p:cNvSpPr/>
              <p:nvPr/>
            </p:nvSpPr>
            <p:spPr bwMode="auto">
              <a:xfrm>
                <a:off x="7365573" y="1839390"/>
                <a:ext cx="599706" cy="500400"/>
              </a:xfrm>
              <a:prstGeom prst="roundRect">
                <a:avLst/>
              </a:prstGeom>
              <a:solidFill>
                <a:schemeClr val="accent1"/>
              </a:solidFill>
              <a:ln w="9525">
                <a:noFill/>
                <a:miter lim="800000"/>
                <a:headEnd/>
                <a:tailEnd/>
              </a:ln>
              <a:effectLst/>
              <a:extLst/>
            </p:spPr>
            <p:txBody>
              <a:bodyPr anchor="ctr"/>
              <a:lstStyle/>
              <a:p>
                <a:pPr algn="ctr"/>
                <a:r>
                  <a:rPr lang="cs-CZ" sz="1400" dirty="0">
                    <a:solidFill>
                      <a:prstClr val="white"/>
                    </a:solidFill>
                  </a:rPr>
                  <a:t>PD</a:t>
                </a:r>
              </a:p>
            </p:txBody>
          </p:sp>
          <p:sp>
            <p:nvSpPr>
              <p:cNvPr id="15" name="AutoShape 43"/>
              <p:cNvSpPr>
                <a:spLocks noChangeArrowheads="1"/>
              </p:cNvSpPr>
              <p:nvPr/>
            </p:nvSpPr>
            <p:spPr bwMode="auto">
              <a:xfrm>
                <a:off x="4616721" y="2485689"/>
                <a:ext cx="2376000" cy="866989"/>
              </a:xfrm>
              <a:prstGeom prst="flowChartAlternateProcess">
                <a:avLst/>
              </a:prstGeom>
              <a:solidFill>
                <a:schemeClr val="bg1">
                  <a:lumMod val="50000"/>
                </a:schemeClr>
              </a:solidFill>
              <a:ln w="9525">
                <a:noFill/>
                <a:miter lim="800000"/>
                <a:headEnd/>
                <a:tailEnd/>
              </a:ln>
              <a:effectLst/>
              <a:extLst/>
            </p:spPr>
            <p:txBody>
              <a:bodyPr lIns="36000" rIns="36000" anchor="ctr"/>
              <a:lstStyle/>
              <a:p>
                <a:pPr algn="ctr">
                  <a:lnSpc>
                    <a:spcPct val="90000"/>
                  </a:lnSpc>
                </a:pPr>
                <a:r>
                  <a:rPr lang="cs-CZ" sz="1400" dirty="0">
                    <a:solidFill>
                      <a:prstClr val="white"/>
                    </a:solidFill>
                  </a:rPr>
                  <a:t>Lapatinib </a:t>
                </a:r>
                <a:br>
                  <a:rPr lang="cs-CZ" sz="1400" dirty="0">
                    <a:solidFill>
                      <a:prstClr val="white"/>
                    </a:solidFill>
                  </a:rPr>
                </a:br>
                <a:r>
                  <a:rPr lang="cs-CZ" sz="1400" dirty="0">
                    <a:solidFill>
                      <a:prstClr val="white"/>
                    </a:solidFill>
                  </a:rPr>
                  <a:t>(1250 mg) denně </a:t>
                </a:r>
              </a:p>
              <a:p>
                <a:pPr algn="ctr">
                  <a:lnSpc>
                    <a:spcPct val="90000"/>
                  </a:lnSpc>
                </a:pPr>
                <a:r>
                  <a:rPr lang="cs-CZ" sz="1400" dirty="0">
                    <a:solidFill>
                      <a:prstClr val="white"/>
                    </a:solidFill>
                  </a:rPr>
                  <a:t>+ kapecitabin </a:t>
                </a:r>
                <a:br>
                  <a:rPr lang="cs-CZ" sz="1400" dirty="0">
                    <a:solidFill>
                      <a:prstClr val="white"/>
                    </a:solidFill>
                  </a:rPr>
                </a:br>
                <a:r>
                  <a:rPr lang="cs-CZ" sz="1400" dirty="0">
                    <a:solidFill>
                      <a:prstClr val="white"/>
                    </a:solidFill>
                  </a:rPr>
                  <a:t>(1000 mg/m</a:t>
                </a:r>
                <a:r>
                  <a:rPr lang="cs-CZ" sz="1400" baseline="30000" dirty="0">
                    <a:solidFill>
                      <a:prstClr val="white"/>
                    </a:solidFill>
                  </a:rPr>
                  <a:t>2</a:t>
                </a:r>
                <a:r>
                  <a:rPr lang="cs-CZ" sz="1400" dirty="0">
                    <a:solidFill>
                      <a:prstClr val="white"/>
                    </a:solidFill>
                  </a:rPr>
                  <a:t>) 2x denně </a:t>
                </a:r>
                <a:br>
                  <a:rPr lang="cs-CZ" sz="1400" dirty="0">
                    <a:solidFill>
                      <a:prstClr val="white"/>
                    </a:solidFill>
                  </a:rPr>
                </a:br>
                <a:r>
                  <a:rPr lang="cs-CZ" sz="1400" dirty="0">
                    <a:solidFill>
                      <a:prstClr val="white"/>
                    </a:solidFill>
                  </a:rPr>
                  <a:t>D1-14 každé 3 týdny</a:t>
                </a:r>
              </a:p>
            </p:txBody>
          </p:sp>
          <p:sp>
            <p:nvSpPr>
              <p:cNvPr id="16" name="Rounded Rectangle 15"/>
              <p:cNvSpPr/>
              <p:nvPr/>
            </p:nvSpPr>
            <p:spPr bwMode="auto">
              <a:xfrm>
                <a:off x="7365573" y="2485688"/>
                <a:ext cx="599706" cy="867600"/>
              </a:xfrm>
              <a:prstGeom prst="roundRect">
                <a:avLst/>
              </a:prstGeom>
              <a:solidFill>
                <a:schemeClr val="bg1">
                  <a:lumMod val="50000"/>
                </a:schemeClr>
              </a:solidFill>
              <a:ln w="9525">
                <a:noFill/>
                <a:miter lim="800000"/>
                <a:headEnd/>
                <a:tailEnd/>
              </a:ln>
              <a:effectLst/>
              <a:extLst/>
            </p:spPr>
            <p:txBody>
              <a:bodyPr anchor="ctr"/>
              <a:lstStyle/>
              <a:p>
                <a:pPr algn="ctr"/>
                <a:r>
                  <a:rPr lang="cs-CZ" sz="1400" dirty="0">
                    <a:solidFill>
                      <a:prstClr val="white"/>
                    </a:solidFill>
                  </a:rPr>
                  <a:t>PD</a:t>
                </a:r>
              </a:p>
            </p:txBody>
          </p:sp>
          <p:cxnSp>
            <p:nvCxnSpPr>
              <p:cNvPr id="17" name="AutoShape 23"/>
              <p:cNvCxnSpPr>
                <a:cxnSpLocks noChangeShapeType="1"/>
                <a:stCxn id="12" idx="3"/>
                <a:endCxn id="13" idx="1"/>
              </p:cNvCxnSpPr>
              <p:nvPr/>
            </p:nvCxnSpPr>
            <p:spPr bwMode="auto">
              <a:xfrm flipV="1">
                <a:off x="3271868" y="2090007"/>
                <a:ext cx="1344853" cy="436196"/>
              </a:xfrm>
              <a:prstGeom prst="bentConnector3">
                <a:avLst>
                  <a:gd name="adj1" fmla="val 50000"/>
                </a:avLst>
              </a:prstGeom>
              <a:noFill/>
              <a:ln w="28575">
                <a:solidFill>
                  <a:schemeClr val="tx1">
                    <a:lumMod val="50000"/>
                    <a:lumOff val="50000"/>
                  </a:schemeClr>
                </a:solidFill>
                <a:miter lim="800000"/>
                <a:headEnd/>
                <a:tailEnd type="triangle" w="med" len="med"/>
              </a:ln>
              <a:extLst>
                <a:ext uri="{909E8E84-426E-40DD-AFC4-6F175D3DCCD1}">
                  <a14:hiddenFill xmlns:a14="http://schemas.microsoft.com/office/drawing/2010/main" xmlns="">
                    <a:noFill/>
                  </a14:hiddenFill>
                </a:ext>
              </a:extLst>
            </p:spPr>
          </p:cxnSp>
          <p:cxnSp>
            <p:nvCxnSpPr>
              <p:cNvPr id="18" name="AutoShape 23"/>
              <p:cNvCxnSpPr>
                <a:cxnSpLocks noChangeShapeType="1"/>
                <a:stCxn id="12" idx="3"/>
                <a:endCxn id="15" idx="1"/>
              </p:cNvCxnSpPr>
              <p:nvPr/>
            </p:nvCxnSpPr>
            <p:spPr bwMode="auto">
              <a:xfrm>
                <a:off x="3271868" y="2526203"/>
                <a:ext cx="1344853" cy="392980"/>
              </a:xfrm>
              <a:prstGeom prst="bentConnector3">
                <a:avLst>
                  <a:gd name="adj1" fmla="val 50000"/>
                </a:avLst>
              </a:prstGeom>
              <a:noFill/>
              <a:ln w="28575">
                <a:solidFill>
                  <a:schemeClr val="tx1">
                    <a:lumMod val="50000"/>
                    <a:lumOff val="50000"/>
                  </a:schemeClr>
                </a:solidFill>
                <a:miter lim="800000"/>
                <a:headEnd/>
                <a:tailEnd type="triangle" w="med" len="med"/>
              </a:ln>
              <a:extLst>
                <a:ext uri="{909E8E84-426E-40DD-AFC4-6F175D3DCCD1}">
                  <a14:hiddenFill xmlns:a14="http://schemas.microsoft.com/office/drawing/2010/main" xmlns="">
                    <a:noFill/>
                  </a14:hiddenFill>
                </a:ext>
              </a:extLst>
            </p:spPr>
          </p:cxnSp>
          <p:cxnSp>
            <p:nvCxnSpPr>
              <p:cNvPr id="19" name="Straight Arrow Connector 18"/>
              <p:cNvCxnSpPr>
                <a:stCxn id="13" idx="3"/>
                <a:endCxn id="14" idx="1"/>
              </p:cNvCxnSpPr>
              <p:nvPr/>
            </p:nvCxnSpPr>
            <p:spPr bwMode="auto">
              <a:xfrm flipV="1">
                <a:off x="6992985" y="2089590"/>
                <a:ext cx="372588" cy="417"/>
              </a:xfrm>
              <a:prstGeom prst="straightConnector1">
                <a:avLst/>
              </a:prstGeom>
              <a:solidFill>
                <a:schemeClr val="accent1"/>
              </a:solidFill>
              <a:ln w="28575" cap="flat" cmpd="sng" algn="ctr">
                <a:solidFill>
                  <a:schemeClr val="tx1">
                    <a:lumMod val="50000"/>
                    <a:lumOff val="50000"/>
                  </a:schemeClr>
                </a:solidFill>
                <a:prstDash val="solid"/>
                <a:round/>
                <a:headEnd type="none" w="med" len="med"/>
                <a:tailEnd type="triangle" w="med" len="med"/>
              </a:ln>
              <a:effectLst/>
            </p:spPr>
          </p:cxnSp>
          <p:cxnSp>
            <p:nvCxnSpPr>
              <p:cNvPr id="20" name="Straight Arrow Connector 19"/>
              <p:cNvCxnSpPr/>
              <p:nvPr/>
            </p:nvCxnSpPr>
            <p:spPr bwMode="auto">
              <a:xfrm flipV="1">
                <a:off x="6992985" y="2919488"/>
                <a:ext cx="372588" cy="417"/>
              </a:xfrm>
              <a:prstGeom prst="straightConnector1">
                <a:avLst/>
              </a:prstGeom>
              <a:solidFill>
                <a:schemeClr val="accent1"/>
              </a:solidFill>
              <a:ln w="28575" cap="flat" cmpd="sng" algn="ctr">
                <a:solidFill>
                  <a:schemeClr val="tx1">
                    <a:lumMod val="50000"/>
                    <a:lumOff val="50000"/>
                  </a:schemeClr>
                </a:solidFill>
                <a:prstDash val="solid"/>
                <a:round/>
                <a:headEnd type="none" w="med" len="med"/>
                <a:tailEnd type="triangle" w="med" len="med"/>
              </a:ln>
              <a:effectLst/>
            </p:spPr>
          </p:cxnSp>
          <p:sp>
            <p:nvSpPr>
              <p:cNvPr id="21" name="TextBox 15"/>
              <p:cNvSpPr txBox="1">
                <a:spLocks noChangeArrowheads="1"/>
              </p:cNvSpPr>
              <p:nvPr/>
            </p:nvSpPr>
            <p:spPr bwMode="auto">
              <a:xfrm>
                <a:off x="4165815" y="2406964"/>
                <a:ext cx="221214" cy="140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anchor="ctr" anchorCtr="0">
                <a:spAutoFit/>
              </a:bodyPr>
              <a:lstStyle>
                <a:lvl1pPr>
                  <a:defRPr sz="1200" b="1">
                    <a:solidFill>
                      <a:schemeClr val="bg1"/>
                    </a:solidFill>
                    <a:latin typeface="Arial" pitchFamily="34" charset="0"/>
                    <a:ea typeface="ＭＳ Ｐゴシック" pitchFamily="34" charset="-128"/>
                  </a:defRPr>
                </a:lvl1pPr>
                <a:lvl2pPr marL="742950" indent="-285750">
                  <a:defRPr sz="1200" b="1">
                    <a:solidFill>
                      <a:schemeClr val="bg1"/>
                    </a:solidFill>
                    <a:latin typeface="Arial" pitchFamily="34" charset="0"/>
                    <a:ea typeface="ＭＳ Ｐゴシック" pitchFamily="34" charset="-128"/>
                  </a:defRPr>
                </a:lvl2pPr>
                <a:lvl3pPr marL="1143000" indent="-228600">
                  <a:defRPr sz="1200" b="1">
                    <a:solidFill>
                      <a:schemeClr val="bg1"/>
                    </a:solidFill>
                    <a:latin typeface="Arial" pitchFamily="34" charset="0"/>
                    <a:ea typeface="ＭＳ Ｐゴシック" pitchFamily="34" charset="-128"/>
                  </a:defRPr>
                </a:lvl3pPr>
                <a:lvl4pPr marL="1600200" indent="-228600">
                  <a:defRPr sz="1200" b="1">
                    <a:solidFill>
                      <a:schemeClr val="bg1"/>
                    </a:solidFill>
                    <a:latin typeface="Arial" pitchFamily="34" charset="0"/>
                    <a:ea typeface="ＭＳ Ｐゴシック" pitchFamily="34" charset="-128"/>
                  </a:defRPr>
                </a:lvl4pPr>
                <a:lvl5pPr marL="2057400" indent="-228600">
                  <a:defRPr sz="1200" b="1">
                    <a:solidFill>
                      <a:schemeClr val="bg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1200" b="1">
                    <a:solidFill>
                      <a:schemeClr val="bg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1200" b="1">
                    <a:solidFill>
                      <a:schemeClr val="bg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1200" b="1">
                    <a:solidFill>
                      <a:schemeClr val="bg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1200" b="1">
                    <a:solidFill>
                      <a:schemeClr val="bg1"/>
                    </a:solidFill>
                    <a:latin typeface="Arial" pitchFamily="34" charset="0"/>
                    <a:ea typeface="ＭＳ Ｐゴシック" pitchFamily="34" charset="-128"/>
                  </a:defRPr>
                </a:lvl9pPr>
              </a:lstStyle>
              <a:p>
                <a:r>
                  <a:rPr lang="cs-CZ" dirty="0" smtClean="0">
                    <a:solidFill>
                      <a:srgbClr val="FFFFFF"/>
                    </a:solidFill>
                  </a:rPr>
                  <a:t>1:1</a:t>
                </a:r>
                <a:endParaRPr lang="cs-CZ" dirty="0">
                  <a:solidFill>
                    <a:srgbClr val="FFFFFF"/>
                  </a:solidFill>
                </a:endParaRPr>
              </a:p>
            </p:txBody>
          </p:sp>
        </p:grpSp>
        <p:sp>
          <p:nvSpPr>
            <p:cNvPr id="3" name="Oval 2"/>
            <p:cNvSpPr/>
            <p:nvPr/>
          </p:nvSpPr>
          <p:spPr>
            <a:xfrm>
              <a:off x="3911720" y="2506092"/>
              <a:ext cx="578843" cy="54661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1200" b="1" dirty="0">
                  <a:solidFill>
                    <a:prstClr val="white"/>
                  </a:solidFill>
                </a:rPr>
                <a:t>R</a:t>
              </a:r>
              <a:br>
                <a:rPr lang="cs-CZ" sz="1200" b="1" dirty="0">
                  <a:solidFill>
                    <a:prstClr val="white"/>
                  </a:solidFill>
                </a:rPr>
              </a:br>
              <a:r>
                <a:rPr lang="cs-CZ" sz="1200" b="1" dirty="0">
                  <a:solidFill>
                    <a:prstClr val="white"/>
                  </a:solidFill>
                </a:rPr>
                <a:t>1:1</a:t>
              </a:r>
            </a:p>
          </p:txBody>
        </p:sp>
      </p:grpSp>
    </p:spTree>
    <p:extLst>
      <p:ext uri="{BB962C8B-B14F-4D97-AF65-F5344CB8AC3E}">
        <p14:creationId xmlns:p14="http://schemas.microsoft.com/office/powerpoint/2010/main" xmlns="" val="131843641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11" descr="Membrane"/>
          <p:cNvPicPr>
            <a:picLocks noChangeAspect="1" noChangeArrowheads="1"/>
          </p:cNvPicPr>
          <p:nvPr/>
        </p:nvPicPr>
        <p:blipFill>
          <a:blip r:embed="rId3" cstate="print"/>
          <a:srcRect l="66226" t="34798" r="5148" b="46107"/>
          <a:stretch>
            <a:fillRect/>
          </a:stretch>
        </p:blipFill>
        <p:spPr bwMode="auto">
          <a:xfrm>
            <a:off x="5940425" y="2847975"/>
            <a:ext cx="2303463" cy="865188"/>
          </a:xfrm>
          <a:prstGeom prst="rect">
            <a:avLst/>
          </a:prstGeom>
          <a:noFill/>
          <a:ln w="9525">
            <a:noFill/>
            <a:miter lim="800000"/>
            <a:headEnd/>
            <a:tailEnd/>
          </a:ln>
        </p:spPr>
      </p:pic>
      <p:sp>
        <p:nvSpPr>
          <p:cNvPr id="10243" name="Rectangle 2"/>
          <p:cNvSpPr>
            <a:spLocks noGrp="1" noChangeArrowheads="1"/>
          </p:cNvSpPr>
          <p:nvPr>
            <p:ph type="title" idx="4294967295"/>
          </p:nvPr>
        </p:nvSpPr>
        <p:spPr>
          <a:xfrm>
            <a:off x="899592" y="404664"/>
            <a:ext cx="8244408" cy="720080"/>
          </a:xfrm>
        </p:spPr>
        <p:txBody>
          <a:bodyPr lIns="45720" rIns="45720">
            <a:normAutofit/>
          </a:bodyPr>
          <a:lstStyle/>
          <a:p>
            <a:pPr eaLnBrk="1" hangingPunct="1">
              <a:defRPr/>
            </a:pPr>
            <a:r>
              <a:rPr lang="cs-CZ" sz="3200" dirty="0" smtClean="0"/>
              <a:t>Biologická léčba </a:t>
            </a:r>
            <a:r>
              <a:rPr lang="en-US" sz="3200" dirty="0" smtClean="0"/>
              <a:t> </a:t>
            </a:r>
            <a:endParaRPr lang="en-GB" sz="3200" dirty="0" smtClean="0"/>
          </a:p>
        </p:txBody>
      </p:sp>
      <p:pic>
        <p:nvPicPr>
          <p:cNvPr id="4100" name="Picture 4" descr="Membrane"/>
          <p:cNvPicPr>
            <a:picLocks noChangeAspect="1" noChangeArrowheads="1"/>
          </p:cNvPicPr>
          <p:nvPr/>
        </p:nvPicPr>
        <p:blipFill>
          <a:blip r:embed="rId4" cstate="print"/>
          <a:srcRect l="2744" t="32547" r="36615" b="45393"/>
          <a:stretch>
            <a:fillRect/>
          </a:stretch>
        </p:blipFill>
        <p:spPr bwMode="auto">
          <a:xfrm>
            <a:off x="-7938" y="2778125"/>
            <a:ext cx="5545138" cy="936625"/>
          </a:xfrm>
          <a:prstGeom prst="rect">
            <a:avLst/>
          </a:prstGeom>
          <a:noFill/>
          <a:ln w="9525">
            <a:noFill/>
            <a:miter lim="800000"/>
            <a:headEnd/>
            <a:tailEnd/>
          </a:ln>
        </p:spPr>
      </p:pic>
      <p:pic>
        <p:nvPicPr>
          <p:cNvPr id="4101" name="Picture 5" descr="ErbB2"/>
          <p:cNvPicPr>
            <a:picLocks noChangeAspect="1" noChangeArrowheads="1"/>
          </p:cNvPicPr>
          <p:nvPr/>
        </p:nvPicPr>
        <p:blipFill>
          <a:blip r:embed="rId5" cstate="print"/>
          <a:srcRect/>
          <a:stretch>
            <a:fillRect/>
          </a:stretch>
        </p:blipFill>
        <p:spPr bwMode="auto">
          <a:xfrm rot="256074">
            <a:off x="2868613" y="2270125"/>
            <a:ext cx="603250" cy="1903413"/>
          </a:xfrm>
          <a:prstGeom prst="rect">
            <a:avLst/>
          </a:prstGeom>
          <a:noFill/>
          <a:ln w="9525">
            <a:noFill/>
            <a:miter lim="800000"/>
            <a:headEnd/>
            <a:tailEnd/>
          </a:ln>
        </p:spPr>
      </p:pic>
      <p:pic>
        <p:nvPicPr>
          <p:cNvPr id="4102" name="Picture 6" descr="ErbB3"/>
          <p:cNvPicPr>
            <a:picLocks noChangeAspect="1" noChangeArrowheads="1"/>
          </p:cNvPicPr>
          <p:nvPr/>
        </p:nvPicPr>
        <p:blipFill>
          <a:blip r:embed="rId6" cstate="print"/>
          <a:srcRect/>
          <a:stretch>
            <a:fillRect/>
          </a:stretch>
        </p:blipFill>
        <p:spPr bwMode="auto">
          <a:xfrm rot="-152132">
            <a:off x="2289175" y="2019300"/>
            <a:ext cx="671513" cy="1909763"/>
          </a:xfrm>
          <a:prstGeom prst="rect">
            <a:avLst/>
          </a:prstGeom>
          <a:noFill/>
          <a:ln w="9525">
            <a:noFill/>
            <a:miter lim="800000"/>
            <a:headEnd/>
            <a:tailEnd/>
          </a:ln>
        </p:spPr>
      </p:pic>
      <p:pic>
        <p:nvPicPr>
          <p:cNvPr id="4103" name="Picture 9" descr="ErbB1"/>
          <p:cNvPicPr>
            <a:picLocks noChangeAspect="1" noChangeArrowheads="1"/>
          </p:cNvPicPr>
          <p:nvPr/>
        </p:nvPicPr>
        <p:blipFill>
          <a:blip r:embed="rId7" cstate="print"/>
          <a:srcRect/>
          <a:stretch>
            <a:fillRect/>
          </a:stretch>
        </p:blipFill>
        <p:spPr bwMode="auto">
          <a:xfrm rot="-812556">
            <a:off x="534988" y="2178050"/>
            <a:ext cx="738187" cy="2146300"/>
          </a:xfrm>
          <a:prstGeom prst="rect">
            <a:avLst/>
          </a:prstGeom>
          <a:noFill/>
          <a:ln w="9525">
            <a:noFill/>
            <a:miter lim="800000"/>
            <a:headEnd/>
            <a:tailEnd/>
          </a:ln>
        </p:spPr>
      </p:pic>
      <p:pic>
        <p:nvPicPr>
          <p:cNvPr id="4104" name="Picture 10" descr="ErbB2"/>
          <p:cNvPicPr>
            <a:picLocks noChangeAspect="1" noChangeArrowheads="1"/>
          </p:cNvPicPr>
          <p:nvPr/>
        </p:nvPicPr>
        <p:blipFill>
          <a:blip r:embed="rId5" cstate="print"/>
          <a:srcRect/>
          <a:stretch>
            <a:fillRect/>
          </a:stretch>
        </p:blipFill>
        <p:spPr bwMode="auto">
          <a:xfrm rot="256074">
            <a:off x="1125538" y="2351088"/>
            <a:ext cx="603250" cy="1903412"/>
          </a:xfrm>
          <a:prstGeom prst="rect">
            <a:avLst/>
          </a:prstGeom>
          <a:noFill/>
          <a:ln w="9525">
            <a:noFill/>
            <a:miter lim="800000"/>
            <a:headEnd/>
            <a:tailEnd/>
          </a:ln>
        </p:spPr>
      </p:pic>
      <p:pic>
        <p:nvPicPr>
          <p:cNvPr id="4105" name="Picture 15" descr="OtherReceptor"/>
          <p:cNvPicPr>
            <a:picLocks noChangeAspect="1" noChangeArrowheads="1"/>
          </p:cNvPicPr>
          <p:nvPr/>
        </p:nvPicPr>
        <p:blipFill>
          <a:blip r:embed="rId8" cstate="print"/>
          <a:srcRect/>
          <a:stretch>
            <a:fillRect/>
          </a:stretch>
        </p:blipFill>
        <p:spPr bwMode="auto">
          <a:xfrm rot="-376292">
            <a:off x="6353175" y="2481263"/>
            <a:ext cx="581025" cy="1266825"/>
          </a:xfrm>
          <a:prstGeom prst="rect">
            <a:avLst/>
          </a:prstGeom>
          <a:noFill/>
          <a:ln w="9525">
            <a:noFill/>
            <a:miter lim="800000"/>
            <a:headEnd/>
            <a:tailEnd/>
          </a:ln>
        </p:spPr>
      </p:pic>
      <p:grpSp>
        <p:nvGrpSpPr>
          <p:cNvPr id="2" name="Group 26"/>
          <p:cNvGrpSpPr>
            <a:grpSpLocks/>
          </p:cNvGrpSpPr>
          <p:nvPr/>
        </p:nvGrpSpPr>
        <p:grpSpPr bwMode="auto">
          <a:xfrm>
            <a:off x="3700463" y="4437063"/>
            <a:ext cx="1223962" cy="504825"/>
            <a:chOff x="3431" y="2431"/>
            <a:chExt cx="771" cy="400"/>
          </a:xfrm>
        </p:grpSpPr>
        <p:pic>
          <p:nvPicPr>
            <p:cNvPr id="4172" name="Picture 19" descr="ligand_blue"/>
            <p:cNvPicPr>
              <a:picLocks noChangeAspect="1" noChangeArrowheads="1"/>
            </p:cNvPicPr>
            <p:nvPr/>
          </p:nvPicPr>
          <p:blipFill>
            <a:blip r:embed="rId9" cstate="print"/>
            <a:srcRect/>
            <a:stretch>
              <a:fillRect/>
            </a:stretch>
          </p:blipFill>
          <p:spPr bwMode="auto">
            <a:xfrm rot="359097">
              <a:off x="3431" y="2431"/>
              <a:ext cx="771" cy="400"/>
            </a:xfrm>
            <a:prstGeom prst="rect">
              <a:avLst/>
            </a:prstGeom>
            <a:noFill/>
            <a:ln w="9525">
              <a:noFill/>
              <a:miter lim="800000"/>
              <a:headEnd/>
              <a:tailEnd/>
            </a:ln>
          </p:spPr>
        </p:pic>
        <p:sp>
          <p:nvSpPr>
            <p:cNvPr id="4173" name="Text Box 20"/>
            <p:cNvSpPr txBox="1">
              <a:spLocks noChangeArrowheads="1"/>
            </p:cNvSpPr>
            <p:nvPr/>
          </p:nvSpPr>
          <p:spPr bwMode="auto">
            <a:xfrm>
              <a:off x="3568" y="2515"/>
              <a:ext cx="545" cy="267"/>
            </a:xfrm>
            <a:prstGeom prst="rect">
              <a:avLst/>
            </a:prstGeom>
            <a:noFill/>
            <a:ln w="9525">
              <a:noFill/>
              <a:miter lim="800000"/>
              <a:headEnd/>
              <a:tailEnd/>
            </a:ln>
          </p:spPr>
          <p:txBody>
            <a:bodyPr>
              <a:spAutoFit/>
            </a:bodyPr>
            <a:lstStyle/>
            <a:p>
              <a:pPr algn="ctr">
                <a:spcBef>
                  <a:spcPct val="50000"/>
                </a:spcBef>
              </a:pPr>
              <a:r>
                <a:rPr lang="en-GB" sz="1600" b="1">
                  <a:latin typeface="Arial" charset="0"/>
                  <a:cs typeface="Arial" charset="0"/>
                </a:rPr>
                <a:t>PI3K</a:t>
              </a:r>
            </a:p>
          </p:txBody>
        </p:sp>
      </p:grpSp>
      <p:grpSp>
        <p:nvGrpSpPr>
          <p:cNvPr id="3" name="Group 28"/>
          <p:cNvGrpSpPr>
            <a:grpSpLocks/>
          </p:cNvGrpSpPr>
          <p:nvPr/>
        </p:nvGrpSpPr>
        <p:grpSpPr bwMode="auto">
          <a:xfrm>
            <a:off x="3700463" y="5876925"/>
            <a:ext cx="1223962" cy="504825"/>
            <a:chOff x="4013" y="3437"/>
            <a:chExt cx="771" cy="400"/>
          </a:xfrm>
        </p:grpSpPr>
        <p:pic>
          <p:nvPicPr>
            <p:cNvPr id="4170" name="Picture 22" descr="ligand_blue"/>
            <p:cNvPicPr>
              <a:picLocks noChangeAspect="1" noChangeArrowheads="1"/>
            </p:cNvPicPr>
            <p:nvPr/>
          </p:nvPicPr>
          <p:blipFill>
            <a:blip r:embed="rId9" cstate="print"/>
            <a:srcRect/>
            <a:stretch>
              <a:fillRect/>
            </a:stretch>
          </p:blipFill>
          <p:spPr bwMode="auto">
            <a:xfrm rot="359097">
              <a:off x="4013" y="3437"/>
              <a:ext cx="771" cy="400"/>
            </a:xfrm>
            <a:prstGeom prst="rect">
              <a:avLst/>
            </a:prstGeom>
            <a:noFill/>
            <a:ln w="9525">
              <a:noFill/>
              <a:miter lim="800000"/>
              <a:headEnd/>
              <a:tailEnd/>
            </a:ln>
          </p:spPr>
        </p:pic>
        <p:sp>
          <p:nvSpPr>
            <p:cNvPr id="4171" name="Text Box 23"/>
            <p:cNvSpPr txBox="1">
              <a:spLocks noChangeArrowheads="1"/>
            </p:cNvSpPr>
            <p:nvPr/>
          </p:nvSpPr>
          <p:spPr bwMode="auto">
            <a:xfrm>
              <a:off x="4081" y="3521"/>
              <a:ext cx="680" cy="267"/>
            </a:xfrm>
            <a:prstGeom prst="rect">
              <a:avLst/>
            </a:prstGeom>
            <a:noFill/>
            <a:ln w="9525">
              <a:noFill/>
              <a:miter lim="800000"/>
              <a:headEnd/>
              <a:tailEnd/>
            </a:ln>
          </p:spPr>
          <p:txBody>
            <a:bodyPr>
              <a:spAutoFit/>
            </a:bodyPr>
            <a:lstStyle/>
            <a:p>
              <a:pPr algn="ctr">
                <a:spcBef>
                  <a:spcPct val="50000"/>
                </a:spcBef>
              </a:pPr>
              <a:r>
                <a:rPr lang="en-GB" sz="1600" b="1">
                  <a:latin typeface="Arial" charset="0"/>
                  <a:cs typeface="Arial" charset="0"/>
                </a:rPr>
                <a:t>mTOR</a:t>
              </a:r>
            </a:p>
          </p:txBody>
        </p:sp>
      </p:grpSp>
      <p:grpSp>
        <p:nvGrpSpPr>
          <p:cNvPr id="4" name="Group 27"/>
          <p:cNvGrpSpPr>
            <a:grpSpLocks/>
          </p:cNvGrpSpPr>
          <p:nvPr/>
        </p:nvGrpSpPr>
        <p:grpSpPr bwMode="auto">
          <a:xfrm>
            <a:off x="3700463" y="5157788"/>
            <a:ext cx="1223962" cy="504825"/>
            <a:chOff x="3696" y="3029"/>
            <a:chExt cx="771" cy="400"/>
          </a:xfrm>
        </p:grpSpPr>
        <p:pic>
          <p:nvPicPr>
            <p:cNvPr id="4168" name="Picture 24" descr="ligand_blue"/>
            <p:cNvPicPr>
              <a:picLocks noChangeAspect="1" noChangeArrowheads="1"/>
            </p:cNvPicPr>
            <p:nvPr/>
          </p:nvPicPr>
          <p:blipFill>
            <a:blip r:embed="rId9" cstate="print"/>
            <a:srcRect/>
            <a:stretch>
              <a:fillRect/>
            </a:stretch>
          </p:blipFill>
          <p:spPr bwMode="auto">
            <a:xfrm rot="359097">
              <a:off x="3696" y="3029"/>
              <a:ext cx="771" cy="400"/>
            </a:xfrm>
            <a:prstGeom prst="rect">
              <a:avLst/>
            </a:prstGeom>
            <a:noFill/>
            <a:ln w="9525">
              <a:noFill/>
              <a:miter lim="800000"/>
              <a:headEnd/>
              <a:tailEnd/>
            </a:ln>
          </p:spPr>
        </p:pic>
        <p:sp>
          <p:nvSpPr>
            <p:cNvPr id="4169" name="Text Box 25"/>
            <p:cNvSpPr txBox="1">
              <a:spLocks noChangeArrowheads="1"/>
            </p:cNvSpPr>
            <p:nvPr/>
          </p:nvSpPr>
          <p:spPr bwMode="auto">
            <a:xfrm>
              <a:off x="3833" y="3113"/>
              <a:ext cx="545" cy="267"/>
            </a:xfrm>
            <a:prstGeom prst="rect">
              <a:avLst/>
            </a:prstGeom>
            <a:noFill/>
            <a:ln w="9525">
              <a:noFill/>
              <a:miter lim="800000"/>
              <a:headEnd/>
              <a:tailEnd/>
            </a:ln>
          </p:spPr>
          <p:txBody>
            <a:bodyPr>
              <a:spAutoFit/>
            </a:bodyPr>
            <a:lstStyle/>
            <a:p>
              <a:pPr algn="ctr">
                <a:spcBef>
                  <a:spcPct val="50000"/>
                </a:spcBef>
              </a:pPr>
              <a:r>
                <a:rPr lang="en-GB" sz="1600" b="1">
                  <a:latin typeface="Arial" charset="0"/>
                  <a:cs typeface="Arial" charset="0"/>
                </a:rPr>
                <a:t>Akt</a:t>
              </a:r>
            </a:p>
          </p:txBody>
        </p:sp>
      </p:grpSp>
      <p:sp>
        <p:nvSpPr>
          <p:cNvPr id="4109" name="Text Box 30"/>
          <p:cNvSpPr txBox="1">
            <a:spLocks noChangeArrowheads="1"/>
          </p:cNvSpPr>
          <p:nvPr/>
        </p:nvSpPr>
        <p:spPr bwMode="auto">
          <a:xfrm>
            <a:off x="2555875" y="4292600"/>
            <a:ext cx="1223963" cy="304800"/>
          </a:xfrm>
          <a:prstGeom prst="rect">
            <a:avLst/>
          </a:prstGeom>
          <a:noFill/>
          <a:ln w="9525">
            <a:noFill/>
            <a:miter lim="800000"/>
            <a:headEnd/>
            <a:tailEnd/>
          </a:ln>
        </p:spPr>
        <p:txBody>
          <a:bodyPr>
            <a:spAutoFit/>
          </a:bodyPr>
          <a:lstStyle/>
          <a:p>
            <a:pPr algn="ctr">
              <a:spcBef>
                <a:spcPct val="50000"/>
              </a:spcBef>
            </a:pPr>
            <a:r>
              <a:rPr lang="cs-CZ" sz="1400" dirty="0" err="1">
                <a:solidFill>
                  <a:srgbClr val="FF0000"/>
                </a:solidFill>
                <a:latin typeface="Arial" charset="0"/>
                <a:cs typeface="Arial" charset="0"/>
              </a:rPr>
              <a:t>l</a:t>
            </a:r>
            <a:r>
              <a:rPr lang="cs-CZ" sz="1400" dirty="0" err="1" smtClean="0">
                <a:solidFill>
                  <a:srgbClr val="FF0000"/>
                </a:solidFill>
                <a:latin typeface="Arial" charset="0"/>
                <a:cs typeface="Arial" charset="0"/>
              </a:rPr>
              <a:t>apatinib</a:t>
            </a:r>
            <a:endParaRPr lang="en-GB" sz="1400" dirty="0">
              <a:solidFill>
                <a:srgbClr val="FF0000"/>
              </a:solidFill>
              <a:latin typeface="Arial" charset="0"/>
              <a:cs typeface="Arial" charset="0"/>
            </a:endParaRPr>
          </a:p>
        </p:txBody>
      </p:sp>
      <p:sp>
        <p:nvSpPr>
          <p:cNvPr id="4110" name="Text Box 31"/>
          <p:cNvSpPr txBox="1">
            <a:spLocks noChangeArrowheads="1"/>
          </p:cNvSpPr>
          <p:nvPr/>
        </p:nvSpPr>
        <p:spPr bwMode="auto">
          <a:xfrm>
            <a:off x="3305175" y="2349500"/>
            <a:ext cx="1728788" cy="304800"/>
          </a:xfrm>
          <a:prstGeom prst="rect">
            <a:avLst/>
          </a:prstGeom>
          <a:noFill/>
          <a:ln w="9525">
            <a:noFill/>
            <a:miter lim="800000"/>
            <a:headEnd/>
            <a:tailEnd/>
          </a:ln>
        </p:spPr>
        <p:txBody>
          <a:bodyPr>
            <a:spAutoFit/>
          </a:bodyPr>
          <a:lstStyle/>
          <a:p>
            <a:pPr algn="ctr">
              <a:spcBef>
                <a:spcPct val="50000"/>
              </a:spcBef>
            </a:pPr>
            <a:r>
              <a:rPr lang="cs-CZ" sz="1400" dirty="0">
                <a:solidFill>
                  <a:srgbClr val="FF0000"/>
                </a:solidFill>
                <a:latin typeface="Arial" charset="0"/>
                <a:cs typeface="Arial" charset="0"/>
              </a:rPr>
              <a:t>t</a:t>
            </a:r>
            <a:r>
              <a:rPr lang="en-GB" sz="1400" dirty="0" err="1" smtClean="0">
                <a:solidFill>
                  <a:srgbClr val="FF0000"/>
                </a:solidFill>
                <a:latin typeface="Arial" charset="0"/>
                <a:cs typeface="Arial" charset="0"/>
              </a:rPr>
              <a:t>rastuzumab</a:t>
            </a:r>
            <a:endParaRPr lang="en-GB" sz="1400" dirty="0">
              <a:solidFill>
                <a:srgbClr val="FF0000"/>
              </a:solidFill>
              <a:latin typeface="Arial" charset="0"/>
              <a:cs typeface="Arial" charset="0"/>
            </a:endParaRPr>
          </a:p>
        </p:txBody>
      </p:sp>
      <p:pic>
        <p:nvPicPr>
          <p:cNvPr id="4111" name="Picture 33" descr="OtherReceptor2"/>
          <p:cNvPicPr>
            <a:picLocks noChangeAspect="1" noChangeArrowheads="1"/>
          </p:cNvPicPr>
          <p:nvPr/>
        </p:nvPicPr>
        <p:blipFill>
          <a:blip r:embed="rId10" cstate="print"/>
          <a:srcRect/>
          <a:stretch>
            <a:fillRect/>
          </a:stretch>
        </p:blipFill>
        <p:spPr bwMode="auto">
          <a:xfrm>
            <a:off x="4773613" y="2457450"/>
            <a:ext cx="561975" cy="1223963"/>
          </a:xfrm>
          <a:prstGeom prst="rect">
            <a:avLst/>
          </a:prstGeom>
          <a:noFill/>
          <a:ln w="9525">
            <a:noFill/>
            <a:miter lim="800000"/>
            <a:headEnd/>
            <a:tailEnd/>
          </a:ln>
        </p:spPr>
      </p:pic>
      <p:pic>
        <p:nvPicPr>
          <p:cNvPr id="4112" name="Picture 34" descr="OtherReceptor3"/>
          <p:cNvPicPr>
            <a:picLocks noChangeAspect="1" noChangeArrowheads="1"/>
          </p:cNvPicPr>
          <p:nvPr/>
        </p:nvPicPr>
        <p:blipFill>
          <a:blip r:embed="rId11" cstate="print"/>
          <a:srcRect/>
          <a:stretch>
            <a:fillRect/>
          </a:stretch>
        </p:blipFill>
        <p:spPr bwMode="auto">
          <a:xfrm>
            <a:off x="7539038" y="2536825"/>
            <a:ext cx="561975" cy="1223963"/>
          </a:xfrm>
          <a:prstGeom prst="rect">
            <a:avLst/>
          </a:prstGeom>
          <a:noFill/>
          <a:ln w="9525">
            <a:noFill/>
            <a:miter lim="800000"/>
            <a:headEnd/>
            <a:tailEnd/>
          </a:ln>
        </p:spPr>
      </p:pic>
      <p:pic>
        <p:nvPicPr>
          <p:cNvPr id="4113" name="Picture 36" descr="Membrane_TOP"/>
          <p:cNvPicPr>
            <a:picLocks noChangeAspect="1" noChangeArrowheads="1"/>
          </p:cNvPicPr>
          <p:nvPr/>
        </p:nvPicPr>
        <p:blipFill>
          <a:blip r:embed="rId12" cstate="print"/>
          <a:srcRect l="2744" t="37801" r="36615" b="45393"/>
          <a:stretch>
            <a:fillRect/>
          </a:stretch>
        </p:blipFill>
        <p:spPr bwMode="auto">
          <a:xfrm>
            <a:off x="-7938" y="2840038"/>
            <a:ext cx="5545138" cy="936625"/>
          </a:xfrm>
          <a:prstGeom prst="rect">
            <a:avLst/>
          </a:prstGeom>
          <a:noFill/>
          <a:ln w="9525">
            <a:noFill/>
            <a:miter lim="800000"/>
            <a:headEnd/>
            <a:tailEnd/>
          </a:ln>
        </p:spPr>
      </p:pic>
      <p:sp>
        <p:nvSpPr>
          <p:cNvPr id="4114" name="Text Box 35"/>
          <p:cNvSpPr txBox="1">
            <a:spLocks noChangeArrowheads="1"/>
          </p:cNvSpPr>
          <p:nvPr/>
        </p:nvSpPr>
        <p:spPr bwMode="auto">
          <a:xfrm>
            <a:off x="1995488" y="3019425"/>
            <a:ext cx="1008062" cy="274638"/>
          </a:xfrm>
          <a:prstGeom prst="rect">
            <a:avLst/>
          </a:prstGeom>
          <a:noFill/>
          <a:ln w="9525">
            <a:noFill/>
            <a:miter lim="800000"/>
            <a:headEnd/>
            <a:tailEnd/>
          </a:ln>
        </p:spPr>
        <p:txBody>
          <a:bodyPr>
            <a:spAutoFit/>
          </a:bodyPr>
          <a:lstStyle/>
          <a:p>
            <a:pPr algn="r">
              <a:spcBef>
                <a:spcPct val="50000"/>
              </a:spcBef>
            </a:pPr>
            <a:r>
              <a:rPr lang="en-GB" sz="1200" b="1">
                <a:solidFill>
                  <a:schemeClr val="bg1"/>
                </a:solidFill>
                <a:latin typeface="Arial" charset="0"/>
                <a:cs typeface="Arial" charset="0"/>
              </a:rPr>
              <a:t>ErbB3</a:t>
            </a:r>
          </a:p>
        </p:txBody>
      </p:sp>
      <p:sp>
        <p:nvSpPr>
          <p:cNvPr id="4115" name="Text Box 37"/>
          <p:cNvSpPr txBox="1">
            <a:spLocks noChangeArrowheads="1"/>
          </p:cNvSpPr>
          <p:nvPr/>
        </p:nvSpPr>
        <p:spPr bwMode="auto">
          <a:xfrm>
            <a:off x="842963" y="3090863"/>
            <a:ext cx="1008062" cy="274637"/>
          </a:xfrm>
          <a:prstGeom prst="rect">
            <a:avLst/>
          </a:prstGeom>
          <a:noFill/>
          <a:ln w="9525">
            <a:noFill/>
            <a:miter lim="800000"/>
            <a:headEnd/>
            <a:tailEnd/>
          </a:ln>
        </p:spPr>
        <p:txBody>
          <a:bodyPr>
            <a:spAutoFit/>
          </a:bodyPr>
          <a:lstStyle/>
          <a:p>
            <a:pPr algn="r">
              <a:spcBef>
                <a:spcPct val="50000"/>
              </a:spcBef>
            </a:pPr>
            <a:r>
              <a:rPr lang="en-GB" sz="1200" b="1">
                <a:solidFill>
                  <a:schemeClr val="bg1"/>
                </a:solidFill>
                <a:latin typeface="Arial" charset="0"/>
                <a:cs typeface="Arial" charset="0"/>
              </a:rPr>
              <a:t>ErbB2</a:t>
            </a:r>
          </a:p>
        </p:txBody>
      </p:sp>
      <p:sp>
        <p:nvSpPr>
          <p:cNvPr id="4116" name="Text Box 38"/>
          <p:cNvSpPr txBox="1">
            <a:spLocks noChangeArrowheads="1"/>
          </p:cNvSpPr>
          <p:nvPr/>
        </p:nvSpPr>
        <p:spPr bwMode="auto">
          <a:xfrm>
            <a:off x="266700" y="3162300"/>
            <a:ext cx="1008063" cy="274638"/>
          </a:xfrm>
          <a:prstGeom prst="rect">
            <a:avLst/>
          </a:prstGeom>
          <a:noFill/>
          <a:ln w="9525">
            <a:noFill/>
            <a:miter lim="800000"/>
            <a:headEnd/>
            <a:tailEnd/>
          </a:ln>
        </p:spPr>
        <p:txBody>
          <a:bodyPr>
            <a:spAutoFit/>
          </a:bodyPr>
          <a:lstStyle/>
          <a:p>
            <a:pPr algn="r">
              <a:spcBef>
                <a:spcPct val="50000"/>
              </a:spcBef>
            </a:pPr>
            <a:r>
              <a:rPr lang="en-GB" sz="1200" b="1">
                <a:solidFill>
                  <a:schemeClr val="bg1"/>
                </a:solidFill>
                <a:latin typeface="Arial" charset="0"/>
                <a:cs typeface="Arial" charset="0"/>
              </a:rPr>
              <a:t>ErbB1</a:t>
            </a:r>
          </a:p>
        </p:txBody>
      </p:sp>
      <p:sp>
        <p:nvSpPr>
          <p:cNvPr id="4117" name="Text Box 40"/>
          <p:cNvSpPr txBox="1">
            <a:spLocks noChangeArrowheads="1"/>
          </p:cNvSpPr>
          <p:nvPr/>
        </p:nvSpPr>
        <p:spPr bwMode="auto">
          <a:xfrm>
            <a:off x="2643188" y="3001963"/>
            <a:ext cx="1008062" cy="274637"/>
          </a:xfrm>
          <a:prstGeom prst="rect">
            <a:avLst/>
          </a:prstGeom>
          <a:noFill/>
          <a:ln w="9525">
            <a:noFill/>
            <a:miter lim="800000"/>
            <a:headEnd/>
            <a:tailEnd/>
          </a:ln>
        </p:spPr>
        <p:txBody>
          <a:bodyPr>
            <a:spAutoFit/>
          </a:bodyPr>
          <a:lstStyle/>
          <a:p>
            <a:pPr algn="r">
              <a:spcBef>
                <a:spcPct val="50000"/>
              </a:spcBef>
            </a:pPr>
            <a:r>
              <a:rPr lang="en-GB" sz="1200" b="1">
                <a:solidFill>
                  <a:schemeClr val="bg1"/>
                </a:solidFill>
                <a:latin typeface="Arial" charset="0"/>
                <a:cs typeface="Arial" charset="0"/>
              </a:rPr>
              <a:t>ErbB2</a:t>
            </a:r>
          </a:p>
        </p:txBody>
      </p:sp>
      <p:sp>
        <p:nvSpPr>
          <p:cNvPr id="4118" name="Text Box 42"/>
          <p:cNvSpPr txBox="1">
            <a:spLocks noChangeArrowheads="1"/>
          </p:cNvSpPr>
          <p:nvPr/>
        </p:nvSpPr>
        <p:spPr bwMode="auto">
          <a:xfrm>
            <a:off x="2513013" y="1971675"/>
            <a:ext cx="1728787" cy="304800"/>
          </a:xfrm>
          <a:prstGeom prst="rect">
            <a:avLst/>
          </a:prstGeom>
          <a:noFill/>
          <a:ln w="9525">
            <a:noFill/>
            <a:miter lim="800000"/>
            <a:headEnd/>
            <a:tailEnd/>
          </a:ln>
        </p:spPr>
        <p:txBody>
          <a:bodyPr>
            <a:spAutoFit/>
          </a:bodyPr>
          <a:lstStyle/>
          <a:p>
            <a:pPr algn="ctr">
              <a:spcBef>
                <a:spcPct val="50000"/>
              </a:spcBef>
            </a:pPr>
            <a:r>
              <a:rPr lang="cs-CZ" sz="1400" dirty="0">
                <a:solidFill>
                  <a:srgbClr val="FF0000"/>
                </a:solidFill>
                <a:latin typeface="Arial" charset="0"/>
                <a:cs typeface="Arial" charset="0"/>
              </a:rPr>
              <a:t>p</a:t>
            </a:r>
            <a:r>
              <a:rPr lang="en-GB" sz="1400" dirty="0" err="1" smtClean="0">
                <a:solidFill>
                  <a:srgbClr val="FF0000"/>
                </a:solidFill>
                <a:latin typeface="Arial" charset="0"/>
                <a:cs typeface="Arial" charset="0"/>
              </a:rPr>
              <a:t>ertuzumab</a:t>
            </a:r>
            <a:endParaRPr lang="en-GB" sz="1400" dirty="0">
              <a:solidFill>
                <a:srgbClr val="FF0000"/>
              </a:solidFill>
              <a:latin typeface="Arial" charset="0"/>
              <a:cs typeface="Arial" charset="0"/>
            </a:endParaRPr>
          </a:p>
        </p:txBody>
      </p:sp>
      <p:sp>
        <p:nvSpPr>
          <p:cNvPr id="4119" name="Text Box 44"/>
          <p:cNvSpPr txBox="1">
            <a:spLocks noChangeArrowheads="1"/>
          </p:cNvSpPr>
          <p:nvPr/>
        </p:nvSpPr>
        <p:spPr bwMode="auto">
          <a:xfrm>
            <a:off x="4552950" y="3028950"/>
            <a:ext cx="1008063" cy="274638"/>
          </a:xfrm>
          <a:prstGeom prst="rect">
            <a:avLst/>
          </a:prstGeom>
          <a:noFill/>
          <a:ln w="9525">
            <a:noFill/>
            <a:miter lim="800000"/>
            <a:headEnd/>
            <a:tailEnd/>
          </a:ln>
        </p:spPr>
        <p:txBody>
          <a:bodyPr>
            <a:spAutoFit/>
          </a:bodyPr>
          <a:lstStyle/>
          <a:p>
            <a:pPr algn="ctr">
              <a:spcBef>
                <a:spcPct val="50000"/>
              </a:spcBef>
            </a:pPr>
            <a:r>
              <a:rPr lang="en-GB" sz="1200" b="1">
                <a:solidFill>
                  <a:schemeClr val="bg1"/>
                </a:solidFill>
                <a:latin typeface="Arial" charset="0"/>
                <a:cs typeface="Arial" charset="0"/>
              </a:rPr>
              <a:t>IGF-IR</a:t>
            </a:r>
          </a:p>
        </p:txBody>
      </p:sp>
      <p:pic>
        <p:nvPicPr>
          <p:cNvPr id="4120" name="Picture 13" descr="Small molecule"/>
          <p:cNvPicPr>
            <a:picLocks noChangeAspect="1" noChangeArrowheads="1"/>
          </p:cNvPicPr>
          <p:nvPr/>
        </p:nvPicPr>
        <p:blipFill>
          <a:blip r:embed="rId13" cstate="print"/>
          <a:srcRect/>
          <a:stretch>
            <a:fillRect/>
          </a:stretch>
        </p:blipFill>
        <p:spPr bwMode="auto">
          <a:xfrm>
            <a:off x="5940425" y="3373438"/>
            <a:ext cx="720725" cy="620712"/>
          </a:xfrm>
          <a:prstGeom prst="rect">
            <a:avLst/>
          </a:prstGeom>
          <a:noFill/>
          <a:ln w="9525">
            <a:noFill/>
            <a:miter lim="800000"/>
            <a:headEnd/>
            <a:tailEnd/>
          </a:ln>
        </p:spPr>
      </p:pic>
      <p:sp>
        <p:nvSpPr>
          <p:cNvPr id="4121" name="Text Box 45"/>
          <p:cNvSpPr txBox="1">
            <a:spLocks noChangeArrowheads="1"/>
          </p:cNvSpPr>
          <p:nvPr/>
        </p:nvSpPr>
        <p:spPr bwMode="auto">
          <a:xfrm>
            <a:off x="5148263" y="3892550"/>
            <a:ext cx="1223962" cy="304800"/>
          </a:xfrm>
          <a:prstGeom prst="rect">
            <a:avLst/>
          </a:prstGeom>
          <a:noFill/>
          <a:ln w="9525">
            <a:noFill/>
            <a:miter lim="800000"/>
            <a:headEnd/>
            <a:tailEnd/>
          </a:ln>
        </p:spPr>
        <p:txBody>
          <a:bodyPr>
            <a:spAutoFit/>
          </a:bodyPr>
          <a:lstStyle/>
          <a:p>
            <a:pPr algn="ctr">
              <a:spcBef>
                <a:spcPct val="50000"/>
              </a:spcBef>
            </a:pPr>
            <a:r>
              <a:rPr lang="cs-CZ" sz="1400" dirty="0" smtClean="0">
                <a:solidFill>
                  <a:srgbClr val="FF0000"/>
                </a:solidFill>
                <a:latin typeface="Arial" charset="0"/>
                <a:cs typeface="Arial" charset="0"/>
              </a:rPr>
              <a:t>p</a:t>
            </a:r>
            <a:r>
              <a:rPr lang="en-GB" sz="1400" dirty="0" err="1" smtClean="0">
                <a:solidFill>
                  <a:srgbClr val="FF0000"/>
                </a:solidFill>
                <a:latin typeface="Arial" charset="0"/>
                <a:cs typeface="Arial" charset="0"/>
              </a:rPr>
              <a:t>azopanib</a:t>
            </a:r>
            <a:endParaRPr lang="en-GB" sz="1400" dirty="0">
              <a:solidFill>
                <a:srgbClr val="FF0000"/>
              </a:solidFill>
              <a:latin typeface="Arial" charset="0"/>
              <a:cs typeface="Arial" charset="0"/>
            </a:endParaRPr>
          </a:p>
        </p:txBody>
      </p:sp>
      <p:sp>
        <p:nvSpPr>
          <p:cNvPr id="4122" name="Text Box 47"/>
          <p:cNvSpPr txBox="1">
            <a:spLocks noChangeArrowheads="1"/>
          </p:cNvSpPr>
          <p:nvPr/>
        </p:nvSpPr>
        <p:spPr bwMode="auto">
          <a:xfrm>
            <a:off x="6877050" y="1514475"/>
            <a:ext cx="1728788" cy="304800"/>
          </a:xfrm>
          <a:prstGeom prst="rect">
            <a:avLst/>
          </a:prstGeom>
          <a:noFill/>
          <a:ln w="9525">
            <a:noFill/>
            <a:miter lim="800000"/>
            <a:headEnd/>
            <a:tailEnd/>
          </a:ln>
        </p:spPr>
        <p:txBody>
          <a:bodyPr>
            <a:spAutoFit/>
          </a:bodyPr>
          <a:lstStyle/>
          <a:p>
            <a:pPr algn="ctr">
              <a:spcBef>
                <a:spcPct val="50000"/>
              </a:spcBef>
            </a:pPr>
            <a:r>
              <a:rPr lang="cs-CZ" sz="1400" dirty="0">
                <a:solidFill>
                  <a:srgbClr val="FF0000"/>
                </a:solidFill>
                <a:latin typeface="Arial" charset="0"/>
                <a:cs typeface="Arial" charset="0"/>
              </a:rPr>
              <a:t>b</a:t>
            </a:r>
            <a:r>
              <a:rPr lang="en-GB" sz="1400" dirty="0" err="1" smtClean="0">
                <a:solidFill>
                  <a:srgbClr val="FF0000"/>
                </a:solidFill>
                <a:latin typeface="Arial" charset="0"/>
                <a:cs typeface="Arial" charset="0"/>
              </a:rPr>
              <a:t>evacizumab</a:t>
            </a:r>
            <a:endParaRPr lang="en-GB" sz="1400" dirty="0">
              <a:solidFill>
                <a:srgbClr val="FF0000"/>
              </a:solidFill>
              <a:latin typeface="Arial" charset="0"/>
              <a:cs typeface="Arial" charset="0"/>
            </a:endParaRPr>
          </a:p>
        </p:txBody>
      </p:sp>
      <p:sp>
        <p:nvSpPr>
          <p:cNvPr id="4123" name="Text Box 54"/>
          <p:cNvSpPr txBox="1">
            <a:spLocks noChangeArrowheads="1"/>
          </p:cNvSpPr>
          <p:nvPr/>
        </p:nvSpPr>
        <p:spPr bwMode="auto">
          <a:xfrm>
            <a:off x="341313" y="1674813"/>
            <a:ext cx="1728787" cy="523220"/>
          </a:xfrm>
          <a:prstGeom prst="rect">
            <a:avLst/>
          </a:prstGeom>
          <a:noFill/>
          <a:ln w="9525">
            <a:noFill/>
            <a:miter lim="800000"/>
            <a:headEnd/>
            <a:tailEnd/>
          </a:ln>
        </p:spPr>
        <p:txBody>
          <a:bodyPr>
            <a:spAutoFit/>
          </a:bodyPr>
          <a:lstStyle/>
          <a:p>
            <a:pPr algn="ctr">
              <a:spcBef>
                <a:spcPct val="50000"/>
              </a:spcBef>
            </a:pPr>
            <a:r>
              <a:rPr lang="cs-CZ" sz="1400" dirty="0" err="1">
                <a:solidFill>
                  <a:srgbClr val="FF0000"/>
                </a:solidFill>
                <a:latin typeface="Arial" charset="0"/>
                <a:cs typeface="Arial" charset="0"/>
              </a:rPr>
              <a:t>c</a:t>
            </a:r>
            <a:r>
              <a:rPr lang="cs-CZ" sz="1400" dirty="0" err="1" smtClean="0">
                <a:solidFill>
                  <a:srgbClr val="FF0000"/>
                </a:solidFill>
                <a:latin typeface="Arial" charset="0"/>
                <a:cs typeface="Arial" charset="0"/>
              </a:rPr>
              <a:t>etuxi</a:t>
            </a:r>
            <a:r>
              <a:rPr lang="en-GB" sz="1400" dirty="0" err="1" smtClean="0">
                <a:solidFill>
                  <a:srgbClr val="FF0000"/>
                </a:solidFill>
                <a:latin typeface="Arial" charset="0"/>
                <a:cs typeface="Arial" charset="0"/>
              </a:rPr>
              <a:t>mab</a:t>
            </a:r>
            <a:r>
              <a:rPr lang="cs-CZ" sz="1400" dirty="0" smtClean="0">
                <a:solidFill>
                  <a:srgbClr val="FF0000"/>
                </a:solidFill>
                <a:latin typeface="Arial" charset="0"/>
                <a:cs typeface="Arial" charset="0"/>
              </a:rPr>
              <a:t>, </a:t>
            </a:r>
            <a:r>
              <a:rPr lang="cs-CZ" sz="1400" dirty="0" err="1" smtClean="0">
                <a:solidFill>
                  <a:srgbClr val="FF0000"/>
                </a:solidFill>
                <a:latin typeface="Arial" charset="0"/>
                <a:cs typeface="Arial" charset="0"/>
              </a:rPr>
              <a:t>panitumumab</a:t>
            </a:r>
            <a:endParaRPr lang="en-GB" sz="1400" dirty="0">
              <a:solidFill>
                <a:srgbClr val="FF0000"/>
              </a:solidFill>
              <a:latin typeface="Arial" charset="0"/>
              <a:cs typeface="Arial" charset="0"/>
            </a:endParaRPr>
          </a:p>
        </p:txBody>
      </p:sp>
      <p:grpSp>
        <p:nvGrpSpPr>
          <p:cNvPr id="5" name="Group 55"/>
          <p:cNvGrpSpPr>
            <a:grpSpLocks/>
          </p:cNvGrpSpPr>
          <p:nvPr/>
        </p:nvGrpSpPr>
        <p:grpSpPr bwMode="auto">
          <a:xfrm>
            <a:off x="5795963" y="5157788"/>
            <a:ext cx="1223962" cy="504825"/>
            <a:chOff x="4013" y="3437"/>
            <a:chExt cx="771" cy="400"/>
          </a:xfrm>
        </p:grpSpPr>
        <p:pic>
          <p:nvPicPr>
            <p:cNvPr id="4166" name="Picture 56" descr="ligand_blue"/>
            <p:cNvPicPr>
              <a:picLocks noChangeAspect="1" noChangeArrowheads="1"/>
            </p:cNvPicPr>
            <p:nvPr/>
          </p:nvPicPr>
          <p:blipFill>
            <a:blip r:embed="rId9" cstate="print"/>
            <a:srcRect/>
            <a:stretch>
              <a:fillRect/>
            </a:stretch>
          </p:blipFill>
          <p:spPr bwMode="auto">
            <a:xfrm rot="359097">
              <a:off x="4013" y="3437"/>
              <a:ext cx="771" cy="400"/>
            </a:xfrm>
            <a:prstGeom prst="rect">
              <a:avLst/>
            </a:prstGeom>
            <a:noFill/>
            <a:ln w="9525">
              <a:noFill/>
              <a:miter lim="800000"/>
              <a:headEnd/>
              <a:tailEnd/>
            </a:ln>
          </p:spPr>
        </p:pic>
        <p:sp>
          <p:nvSpPr>
            <p:cNvPr id="4167" name="Text Box 57"/>
            <p:cNvSpPr txBox="1">
              <a:spLocks noChangeArrowheads="1"/>
            </p:cNvSpPr>
            <p:nvPr/>
          </p:nvSpPr>
          <p:spPr bwMode="auto">
            <a:xfrm>
              <a:off x="4081" y="3521"/>
              <a:ext cx="680" cy="267"/>
            </a:xfrm>
            <a:prstGeom prst="rect">
              <a:avLst/>
            </a:prstGeom>
            <a:noFill/>
            <a:ln w="9525">
              <a:noFill/>
              <a:miter lim="800000"/>
              <a:headEnd/>
              <a:tailEnd/>
            </a:ln>
          </p:spPr>
          <p:txBody>
            <a:bodyPr>
              <a:spAutoFit/>
            </a:bodyPr>
            <a:lstStyle/>
            <a:p>
              <a:pPr>
                <a:spcBef>
                  <a:spcPct val="50000"/>
                </a:spcBef>
              </a:pPr>
              <a:r>
                <a:rPr lang="en-GB" sz="1600" b="1" dirty="0">
                  <a:latin typeface="Arial" charset="0"/>
                  <a:cs typeface="Arial" charset="0"/>
                </a:rPr>
                <a:t>HSP90</a:t>
              </a:r>
            </a:p>
          </p:txBody>
        </p:sp>
      </p:grpSp>
      <p:pic>
        <p:nvPicPr>
          <p:cNvPr id="4125" name="Picture 51" descr="Small molecule"/>
          <p:cNvPicPr>
            <a:picLocks noChangeAspect="1" noChangeArrowheads="1"/>
          </p:cNvPicPr>
          <p:nvPr/>
        </p:nvPicPr>
        <p:blipFill>
          <a:blip r:embed="rId13" cstate="print"/>
          <a:srcRect/>
          <a:stretch>
            <a:fillRect/>
          </a:stretch>
        </p:blipFill>
        <p:spPr bwMode="auto">
          <a:xfrm>
            <a:off x="6731000" y="5013325"/>
            <a:ext cx="720725" cy="620713"/>
          </a:xfrm>
          <a:prstGeom prst="rect">
            <a:avLst/>
          </a:prstGeom>
          <a:noFill/>
          <a:ln w="9525">
            <a:noFill/>
            <a:miter lim="800000"/>
            <a:headEnd/>
            <a:tailEnd/>
          </a:ln>
        </p:spPr>
      </p:pic>
      <p:sp>
        <p:nvSpPr>
          <p:cNvPr id="4126" name="Text Box 58"/>
          <p:cNvSpPr txBox="1">
            <a:spLocks noChangeArrowheads="1"/>
          </p:cNvSpPr>
          <p:nvPr/>
        </p:nvSpPr>
        <p:spPr bwMode="auto">
          <a:xfrm>
            <a:off x="7237413" y="5013325"/>
            <a:ext cx="1511300" cy="630942"/>
          </a:xfrm>
          <a:prstGeom prst="rect">
            <a:avLst/>
          </a:prstGeom>
          <a:noFill/>
          <a:ln w="9525">
            <a:noFill/>
            <a:miter lim="800000"/>
            <a:headEnd/>
            <a:tailEnd/>
          </a:ln>
        </p:spPr>
        <p:txBody>
          <a:bodyPr>
            <a:spAutoFit/>
          </a:bodyPr>
          <a:lstStyle/>
          <a:p>
            <a:pPr algn="ctr">
              <a:spcBef>
                <a:spcPct val="50000"/>
              </a:spcBef>
            </a:pPr>
            <a:r>
              <a:rPr lang="cs-CZ" sz="1400" dirty="0">
                <a:latin typeface="Arial" charset="0"/>
                <a:cs typeface="Arial" charset="0"/>
              </a:rPr>
              <a:t>t</a:t>
            </a:r>
            <a:r>
              <a:rPr lang="en-GB" sz="1400" dirty="0" err="1" smtClean="0">
                <a:latin typeface="Arial" charset="0"/>
                <a:cs typeface="Arial" charset="0"/>
              </a:rPr>
              <a:t>anespimycin</a:t>
            </a:r>
            <a:endParaRPr lang="en-GB" sz="1400" dirty="0">
              <a:latin typeface="Arial" charset="0"/>
              <a:cs typeface="Arial" charset="0"/>
            </a:endParaRPr>
          </a:p>
          <a:p>
            <a:pPr algn="ctr">
              <a:spcBef>
                <a:spcPct val="50000"/>
              </a:spcBef>
            </a:pPr>
            <a:r>
              <a:rPr lang="cs-CZ" sz="1400" dirty="0" err="1">
                <a:latin typeface="Arial" charset="0"/>
                <a:cs typeface="Arial" charset="0"/>
              </a:rPr>
              <a:t>a</a:t>
            </a:r>
            <a:r>
              <a:rPr lang="en-GB" sz="1400" dirty="0" err="1" smtClean="0">
                <a:latin typeface="Arial" charset="0"/>
                <a:cs typeface="Arial" charset="0"/>
              </a:rPr>
              <a:t>lvespimycin</a:t>
            </a:r>
            <a:endParaRPr lang="en-GB" sz="1400" dirty="0">
              <a:latin typeface="Arial" charset="0"/>
              <a:cs typeface="Arial" charset="0"/>
            </a:endParaRPr>
          </a:p>
        </p:txBody>
      </p:sp>
      <p:grpSp>
        <p:nvGrpSpPr>
          <p:cNvPr id="6" name="Group 72"/>
          <p:cNvGrpSpPr>
            <a:grpSpLocks/>
          </p:cNvGrpSpPr>
          <p:nvPr/>
        </p:nvGrpSpPr>
        <p:grpSpPr bwMode="auto">
          <a:xfrm rot="20152057" flipH="1">
            <a:off x="136525" y="5734050"/>
            <a:ext cx="1584325" cy="431800"/>
            <a:chOff x="3742" y="2659"/>
            <a:chExt cx="1134" cy="415"/>
          </a:xfrm>
        </p:grpSpPr>
        <p:sp>
          <p:nvSpPr>
            <p:cNvPr id="4164" name="Freeform 70"/>
            <p:cNvSpPr>
              <a:spLocks/>
            </p:cNvSpPr>
            <p:nvPr/>
          </p:nvSpPr>
          <p:spPr bwMode="auto">
            <a:xfrm>
              <a:off x="3742" y="2659"/>
              <a:ext cx="1134" cy="415"/>
            </a:xfrm>
            <a:custGeom>
              <a:avLst/>
              <a:gdLst>
                <a:gd name="T0" fmla="*/ 0 w 1134"/>
                <a:gd name="T1" fmla="*/ 272 h 415"/>
                <a:gd name="T2" fmla="*/ 227 w 1134"/>
                <a:gd name="T3" fmla="*/ 45 h 415"/>
                <a:gd name="T4" fmla="*/ 408 w 1134"/>
                <a:gd name="T5" fmla="*/ 408 h 415"/>
                <a:gd name="T6" fmla="*/ 590 w 1134"/>
                <a:gd name="T7" fmla="*/ 45 h 415"/>
                <a:gd name="T8" fmla="*/ 771 w 1134"/>
                <a:gd name="T9" fmla="*/ 408 h 415"/>
                <a:gd name="T10" fmla="*/ 952 w 1134"/>
                <a:gd name="T11" fmla="*/ 0 h 415"/>
                <a:gd name="T12" fmla="*/ 1134 w 1134"/>
                <a:gd name="T13" fmla="*/ 408 h 415"/>
                <a:gd name="T14" fmla="*/ 0 60000 65536"/>
                <a:gd name="T15" fmla="*/ 0 60000 65536"/>
                <a:gd name="T16" fmla="*/ 0 60000 65536"/>
                <a:gd name="T17" fmla="*/ 0 60000 65536"/>
                <a:gd name="T18" fmla="*/ 0 60000 65536"/>
                <a:gd name="T19" fmla="*/ 0 60000 65536"/>
                <a:gd name="T20" fmla="*/ 0 60000 65536"/>
                <a:gd name="T21" fmla="*/ 0 w 1134"/>
                <a:gd name="T22" fmla="*/ 0 h 415"/>
                <a:gd name="T23" fmla="*/ 1134 w 1134"/>
                <a:gd name="T24" fmla="*/ 415 h 4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4" h="415">
                  <a:moveTo>
                    <a:pt x="0" y="272"/>
                  </a:moveTo>
                  <a:cubicBezTo>
                    <a:pt x="79" y="147"/>
                    <a:pt x="159" y="22"/>
                    <a:pt x="227" y="45"/>
                  </a:cubicBezTo>
                  <a:cubicBezTo>
                    <a:pt x="295" y="68"/>
                    <a:pt x="348" y="408"/>
                    <a:pt x="408" y="408"/>
                  </a:cubicBezTo>
                  <a:cubicBezTo>
                    <a:pt x="468" y="408"/>
                    <a:pt x="530" y="45"/>
                    <a:pt x="590" y="45"/>
                  </a:cubicBezTo>
                  <a:cubicBezTo>
                    <a:pt x="650" y="45"/>
                    <a:pt x="711" y="415"/>
                    <a:pt x="771" y="408"/>
                  </a:cubicBezTo>
                  <a:cubicBezTo>
                    <a:pt x="831" y="401"/>
                    <a:pt x="892" y="0"/>
                    <a:pt x="952" y="0"/>
                  </a:cubicBezTo>
                  <a:cubicBezTo>
                    <a:pt x="1012" y="0"/>
                    <a:pt x="1073" y="204"/>
                    <a:pt x="1134" y="408"/>
                  </a:cubicBezTo>
                </a:path>
              </a:pathLst>
            </a:custGeom>
            <a:noFill/>
            <a:ln w="28575">
              <a:solidFill>
                <a:srgbClr val="66CCFF"/>
              </a:solidFill>
              <a:round/>
              <a:headEnd/>
              <a:tailEnd/>
            </a:ln>
          </p:spPr>
          <p:txBody>
            <a:bodyPr/>
            <a:lstStyle/>
            <a:p>
              <a:endParaRPr lang="cs-CZ">
                <a:latin typeface="Arial" charset="0"/>
                <a:cs typeface="Arial" charset="0"/>
              </a:endParaRPr>
            </a:p>
          </p:txBody>
        </p:sp>
        <p:sp>
          <p:nvSpPr>
            <p:cNvPr id="4165" name="Freeform 71"/>
            <p:cNvSpPr>
              <a:spLocks/>
            </p:cNvSpPr>
            <p:nvPr/>
          </p:nvSpPr>
          <p:spPr bwMode="auto">
            <a:xfrm flipV="1">
              <a:off x="3742" y="2659"/>
              <a:ext cx="1134" cy="415"/>
            </a:xfrm>
            <a:custGeom>
              <a:avLst/>
              <a:gdLst>
                <a:gd name="T0" fmla="*/ 0 w 1134"/>
                <a:gd name="T1" fmla="*/ 272 h 415"/>
                <a:gd name="T2" fmla="*/ 227 w 1134"/>
                <a:gd name="T3" fmla="*/ 45 h 415"/>
                <a:gd name="T4" fmla="*/ 408 w 1134"/>
                <a:gd name="T5" fmla="*/ 408 h 415"/>
                <a:gd name="T6" fmla="*/ 590 w 1134"/>
                <a:gd name="T7" fmla="*/ 45 h 415"/>
                <a:gd name="T8" fmla="*/ 771 w 1134"/>
                <a:gd name="T9" fmla="*/ 408 h 415"/>
                <a:gd name="T10" fmla="*/ 952 w 1134"/>
                <a:gd name="T11" fmla="*/ 0 h 415"/>
                <a:gd name="T12" fmla="*/ 1134 w 1134"/>
                <a:gd name="T13" fmla="*/ 408 h 415"/>
                <a:gd name="T14" fmla="*/ 0 60000 65536"/>
                <a:gd name="T15" fmla="*/ 0 60000 65536"/>
                <a:gd name="T16" fmla="*/ 0 60000 65536"/>
                <a:gd name="T17" fmla="*/ 0 60000 65536"/>
                <a:gd name="T18" fmla="*/ 0 60000 65536"/>
                <a:gd name="T19" fmla="*/ 0 60000 65536"/>
                <a:gd name="T20" fmla="*/ 0 60000 65536"/>
                <a:gd name="T21" fmla="*/ 0 w 1134"/>
                <a:gd name="T22" fmla="*/ 0 h 415"/>
                <a:gd name="T23" fmla="*/ 1134 w 1134"/>
                <a:gd name="T24" fmla="*/ 415 h 4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4" h="415">
                  <a:moveTo>
                    <a:pt x="0" y="272"/>
                  </a:moveTo>
                  <a:cubicBezTo>
                    <a:pt x="79" y="147"/>
                    <a:pt x="159" y="22"/>
                    <a:pt x="227" y="45"/>
                  </a:cubicBezTo>
                  <a:cubicBezTo>
                    <a:pt x="295" y="68"/>
                    <a:pt x="348" y="408"/>
                    <a:pt x="408" y="408"/>
                  </a:cubicBezTo>
                  <a:cubicBezTo>
                    <a:pt x="468" y="408"/>
                    <a:pt x="530" y="45"/>
                    <a:pt x="590" y="45"/>
                  </a:cubicBezTo>
                  <a:cubicBezTo>
                    <a:pt x="650" y="45"/>
                    <a:pt x="711" y="415"/>
                    <a:pt x="771" y="408"/>
                  </a:cubicBezTo>
                  <a:cubicBezTo>
                    <a:pt x="831" y="401"/>
                    <a:pt x="892" y="0"/>
                    <a:pt x="952" y="0"/>
                  </a:cubicBezTo>
                  <a:cubicBezTo>
                    <a:pt x="1012" y="0"/>
                    <a:pt x="1073" y="204"/>
                    <a:pt x="1134" y="408"/>
                  </a:cubicBezTo>
                </a:path>
              </a:pathLst>
            </a:custGeom>
            <a:noFill/>
            <a:ln w="28575">
              <a:solidFill>
                <a:srgbClr val="66CCFF"/>
              </a:solidFill>
              <a:round/>
              <a:headEnd/>
              <a:tailEnd/>
            </a:ln>
          </p:spPr>
          <p:txBody>
            <a:bodyPr/>
            <a:lstStyle/>
            <a:p>
              <a:endParaRPr lang="cs-CZ">
                <a:latin typeface="Arial" charset="0"/>
                <a:cs typeface="Arial" charset="0"/>
              </a:endParaRPr>
            </a:p>
          </p:txBody>
        </p:sp>
      </p:grpSp>
      <p:grpSp>
        <p:nvGrpSpPr>
          <p:cNvPr id="7" name="Group 59"/>
          <p:cNvGrpSpPr>
            <a:grpSpLocks/>
          </p:cNvGrpSpPr>
          <p:nvPr/>
        </p:nvGrpSpPr>
        <p:grpSpPr bwMode="auto">
          <a:xfrm>
            <a:off x="1339850" y="5085176"/>
            <a:ext cx="1223963" cy="721900"/>
            <a:chOff x="3696" y="2857"/>
            <a:chExt cx="771" cy="572"/>
          </a:xfrm>
        </p:grpSpPr>
        <p:pic>
          <p:nvPicPr>
            <p:cNvPr id="4162" name="Picture 60" descr="ligand_blue"/>
            <p:cNvPicPr>
              <a:picLocks noChangeAspect="1" noChangeArrowheads="1"/>
            </p:cNvPicPr>
            <p:nvPr/>
          </p:nvPicPr>
          <p:blipFill>
            <a:blip r:embed="rId9" cstate="print"/>
            <a:srcRect/>
            <a:stretch>
              <a:fillRect/>
            </a:stretch>
          </p:blipFill>
          <p:spPr bwMode="auto">
            <a:xfrm rot="359097">
              <a:off x="3696" y="3029"/>
              <a:ext cx="771" cy="400"/>
            </a:xfrm>
            <a:prstGeom prst="rect">
              <a:avLst/>
            </a:prstGeom>
            <a:noFill/>
            <a:ln w="9525">
              <a:noFill/>
              <a:miter lim="800000"/>
              <a:headEnd/>
              <a:tailEnd/>
            </a:ln>
          </p:spPr>
        </p:pic>
        <p:sp>
          <p:nvSpPr>
            <p:cNvPr id="4163" name="Text Box 61"/>
            <p:cNvSpPr txBox="1">
              <a:spLocks noChangeArrowheads="1"/>
            </p:cNvSpPr>
            <p:nvPr/>
          </p:nvSpPr>
          <p:spPr bwMode="auto">
            <a:xfrm>
              <a:off x="3782" y="2857"/>
              <a:ext cx="545" cy="267"/>
            </a:xfrm>
            <a:prstGeom prst="rect">
              <a:avLst/>
            </a:prstGeom>
            <a:noFill/>
            <a:ln w="9525">
              <a:noFill/>
              <a:miter lim="800000"/>
              <a:headEnd/>
              <a:tailEnd/>
            </a:ln>
          </p:spPr>
          <p:txBody>
            <a:bodyPr>
              <a:spAutoFit/>
            </a:bodyPr>
            <a:lstStyle/>
            <a:p>
              <a:pPr algn="ctr">
                <a:spcBef>
                  <a:spcPct val="50000"/>
                </a:spcBef>
              </a:pPr>
              <a:r>
                <a:rPr lang="en-GB" sz="1600" b="1" dirty="0">
                  <a:latin typeface="Arial" charset="0"/>
                  <a:cs typeface="Arial" charset="0"/>
                </a:rPr>
                <a:t>HDAC</a:t>
              </a:r>
            </a:p>
          </p:txBody>
        </p:sp>
      </p:grpSp>
      <p:pic>
        <p:nvPicPr>
          <p:cNvPr id="4129" name="Picture 62" descr="Small molecule"/>
          <p:cNvPicPr>
            <a:picLocks noChangeAspect="1" noChangeArrowheads="1"/>
          </p:cNvPicPr>
          <p:nvPr/>
        </p:nvPicPr>
        <p:blipFill>
          <a:blip r:embed="rId14" cstate="print"/>
          <a:srcRect/>
          <a:stretch>
            <a:fillRect/>
          </a:stretch>
        </p:blipFill>
        <p:spPr bwMode="auto">
          <a:xfrm>
            <a:off x="2187575" y="5362575"/>
            <a:ext cx="720725" cy="620713"/>
          </a:xfrm>
          <a:prstGeom prst="rect">
            <a:avLst/>
          </a:prstGeom>
          <a:noFill/>
          <a:ln w="9525">
            <a:noFill/>
            <a:miter lim="800000"/>
            <a:headEnd/>
            <a:tailEnd/>
          </a:ln>
        </p:spPr>
      </p:pic>
      <p:sp>
        <p:nvSpPr>
          <p:cNvPr id="4130" name="Text Box 73"/>
          <p:cNvSpPr txBox="1">
            <a:spLocks noChangeArrowheads="1"/>
          </p:cNvSpPr>
          <p:nvPr/>
        </p:nvSpPr>
        <p:spPr bwMode="auto">
          <a:xfrm>
            <a:off x="1990725" y="5445225"/>
            <a:ext cx="1511300" cy="307777"/>
          </a:xfrm>
          <a:prstGeom prst="rect">
            <a:avLst/>
          </a:prstGeom>
          <a:noFill/>
          <a:ln w="9525">
            <a:noFill/>
            <a:miter lim="800000"/>
            <a:headEnd/>
            <a:tailEnd/>
          </a:ln>
        </p:spPr>
        <p:txBody>
          <a:bodyPr wrap="square">
            <a:spAutoFit/>
          </a:bodyPr>
          <a:lstStyle/>
          <a:p>
            <a:pPr algn="ctr">
              <a:spcBef>
                <a:spcPct val="50000"/>
              </a:spcBef>
            </a:pPr>
            <a:r>
              <a:rPr lang="cs-CZ" sz="1400" dirty="0">
                <a:latin typeface="Arial" charset="0"/>
                <a:cs typeface="Arial" charset="0"/>
              </a:rPr>
              <a:t>v</a:t>
            </a:r>
            <a:r>
              <a:rPr lang="en-GB" sz="1400" dirty="0" err="1" smtClean="0">
                <a:latin typeface="Arial" charset="0"/>
                <a:cs typeface="Arial" charset="0"/>
              </a:rPr>
              <a:t>orinostat</a:t>
            </a:r>
            <a:endParaRPr lang="en-GB" sz="1400" dirty="0">
              <a:latin typeface="Arial" charset="0"/>
              <a:cs typeface="Arial" charset="0"/>
            </a:endParaRPr>
          </a:p>
        </p:txBody>
      </p:sp>
      <p:pic>
        <p:nvPicPr>
          <p:cNvPr id="4131" name="Picture 74" descr="Small molecule"/>
          <p:cNvPicPr>
            <a:picLocks noChangeAspect="1" noChangeArrowheads="1"/>
          </p:cNvPicPr>
          <p:nvPr/>
        </p:nvPicPr>
        <p:blipFill>
          <a:blip r:embed="rId13" cstate="print"/>
          <a:srcRect/>
          <a:stretch>
            <a:fillRect/>
          </a:stretch>
        </p:blipFill>
        <p:spPr bwMode="auto">
          <a:xfrm>
            <a:off x="4457700" y="5903913"/>
            <a:ext cx="720725" cy="620712"/>
          </a:xfrm>
          <a:prstGeom prst="rect">
            <a:avLst/>
          </a:prstGeom>
          <a:noFill/>
          <a:ln w="9525">
            <a:noFill/>
            <a:miter lim="800000"/>
            <a:headEnd/>
            <a:tailEnd/>
          </a:ln>
        </p:spPr>
      </p:pic>
      <p:sp>
        <p:nvSpPr>
          <p:cNvPr id="4132" name="Text Box 75"/>
          <p:cNvSpPr txBox="1">
            <a:spLocks noChangeArrowheads="1"/>
          </p:cNvSpPr>
          <p:nvPr/>
        </p:nvSpPr>
        <p:spPr bwMode="auto">
          <a:xfrm>
            <a:off x="4927600" y="5913438"/>
            <a:ext cx="1511300" cy="630942"/>
          </a:xfrm>
          <a:prstGeom prst="rect">
            <a:avLst/>
          </a:prstGeom>
          <a:noFill/>
          <a:ln w="9525">
            <a:noFill/>
            <a:miter lim="800000"/>
            <a:headEnd/>
            <a:tailEnd/>
          </a:ln>
        </p:spPr>
        <p:txBody>
          <a:bodyPr>
            <a:spAutoFit/>
          </a:bodyPr>
          <a:lstStyle/>
          <a:p>
            <a:pPr algn="ctr">
              <a:spcBef>
                <a:spcPct val="50000"/>
              </a:spcBef>
            </a:pPr>
            <a:r>
              <a:rPr lang="cs-CZ" sz="1400" dirty="0">
                <a:solidFill>
                  <a:srgbClr val="FF0000"/>
                </a:solidFill>
                <a:latin typeface="Arial" charset="0"/>
                <a:cs typeface="Arial" charset="0"/>
              </a:rPr>
              <a:t>t</a:t>
            </a:r>
            <a:r>
              <a:rPr lang="en-GB" sz="1400" dirty="0" err="1" smtClean="0">
                <a:solidFill>
                  <a:srgbClr val="FF0000"/>
                </a:solidFill>
                <a:latin typeface="Arial" charset="0"/>
                <a:cs typeface="Arial" charset="0"/>
              </a:rPr>
              <a:t>emsirolimus</a:t>
            </a:r>
            <a:endParaRPr lang="en-GB" sz="1400" dirty="0">
              <a:solidFill>
                <a:srgbClr val="FF0000"/>
              </a:solidFill>
              <a:latin typeface="Arial" charset="0"/>
              <a:cs typeface="Arial" charset="0"/>
            </a:endParaRPr>
          </a:p>
          <a:p>
            <a:pPr algn="ctr">
              <a:spcBef>
                <a:spcPct val="50000"/>
              </a:spcBef>
            </a:pPr>
            <a:r>
              <a:rPr lang="cs-CZ" sz="1400" dirty="0" err="1">
                <a:solidFill>
                  <a:srgbClr val="FF0000"/>
                </a:solidFill>
                <a:latin typeface="Arial" charset="0"/>
                <a:cs typeface="Arial" charset="0"/>
              </a:rPr>
              <a:t>e</a:t>
            </a:r>
            <a:r>
              <a:rPr lang="en-GB" sz="1400" dirty="0" err="1" smtClean="0">
                <a:solidFill>
                  <a:srgbClr val="FF0000"/>
                </a:solidFill>
                <a:latin typeface="Arial" charset="0"/>
                <a:cs typeface="Arial" charset="0"/>
              </a:rPr>
              <a:t>verolimus</a:t>
            </a:r>
            <a:endParaRPr lang="en-GB" sz="1400" dirty="0">
              <a:solidFill>
                <a:srgbClr val="FF0000"/>
              </a:solidFill>
              <a:latin typeface="Arial" charset="0"/>
              <a:cs typeface="Arial" charset="0"/>
            </a:endParaRPr>
          </a:p>
        </p:txBody>
      </p:sp>
      <p:sp>
        <p:nvSpPr>
          <p:cNvPr id="4133" name="Line 76"/>
          <p:cNvSpPr>
            <a:spLocks noChangeShapeType="1"/>
          </p:cNvSpPr>
          <p:nvPr/>
        </p:nvSpPr>
        <p:spPr bwMode="auto">
          <a:xfrm>
            <a:off x="4338638" y="4979988"/>
            <a:ext cx="0" cy="215900"/>
          </a:xfrm>
          <a:prstGeom prst="line">
            <a:avLst/>
          </a:prstGeom>
          <a:noFill/>
          <a:ln w="19050">
            <a:solidFill>
              <a:srgbClr val="66CCFF"/>
            </a:solidFill>
            <a:round/>
            <a:headEnd/>
            <a:tailEnd type="triangle" w="med" len="med"/>
          </a:ln>
        </p:spPr>
        <p:txBody>
          <a:bodyPr/>
          <a:lstStyle/>
          <a:p>
            <a:endParaRPr lang="cs-CZ"/>
          </a:p>
        </p:txBody>
      </p:sp>
      <p:sp>
        <p:nvSpPr>
          <p:cNvPr id="4134" name="Line 77"/>
          <p:cNvSpPr>
            <a:spLocks noChangeShapeType="1"/>
          </p:cNvSpPr>
          <p:nvPr/>
        </p:nvSpPr>
        <p:spPr bwMode="auto">
          <a:xfrm>
            <a:off x="4325938" y="5695950"/>
            <a:ext cx="0" cy="215900"/>
          </a:xfrm>
          <a:prstGeom prst="line">
            <a:avLst/>
          </a:prstGeom>
          <a:noFill/>
          <a:ln w="19050">
            <a:solidFill>
              <a:srgbClr val="66CCFF"/>
            </a:solidFill>
            <a:round/>
            <a:headEnd/>
            <a:tailEnd type="triangle" w="med" len="med"/>
          </a:ln>
        </p:spPr>
        <p:txBody>
          <a:bodyPr/>
          <a:lstStyle/>
          <a:p>
            <a:endParaRPr lang="cs-CZ"/>
          </a:p>
        </p:txBody>
      </p:sp>
      <p:sp>
        <p:nvSpPr>
          <p:cNvPr id="4135" name="Freeform 80"/>
          <p:cNvSpPr>
            <a:spLocks/>
          </p:cNvSpPr>
          <p:nvPr/>
        </p:nvSpPr>
        <p:spPr bwMode="auto">
          <a:xfrm>
            <a:off x="3449638" y="3335338"/>
            <a:ext cx="792162" cy="1081087"/>
          </a:xfrm>
          <a:custGeom>
            <a:avLst/>
            <a:gdLst>
              <a:gd name="T0" fmla="*/ 0 w 953"/>
              <a:gd name="T1" fmla="*/ 1286755572 h 446"/>
              <a:gd name="T2" fmla="*/ 407656706 w 953"/>
              <a:gd name="T3" fmla="*/ 223273568 h 446"/>
              <a:gd name="T4" fmla="*/ 658468700 w 953"/>
              <a:gd name="T5" fmla="*/ 2147483647 h 446"/>
              <a:gd name="T6" fmla="*/ 0 60000 65536"/>
              <a:gd name="T7" fmla="*/ 0 60000 65536"/>
              <a:gd name="T8" fmla="*/ 0 60000 65536"/>
              <a:gd name="T9" fmla="*/ 0 w 953"/>
              <a:gd name="T10" fmla="*/ 0 h 446"/>
              <a:gd name="T11" fmla="*/ 953 w 953"/>
              <a:gd name="T12" fmla="*/ 446 h 446"/>
            </a:gdLst>
            <a:ahLst/>
            <a:cxnLst>
              <a:cxn ang="T6">
                <a:pos x="T0" y="T1"/>
              </a:cxn>
              <a:cxn ang="T7">
                <a:pos x="T2" y="T3"/>
              </a:cxn>
              <a:cxn ang="T8">
                <a:pos x="T4" y="T5"/>
              </a:cxn>
            </a:cxnLst>
            <a:rect l="T9" t="T10" r="T11" b="T12"/>
            <a:pathLst>
              <a:path w="953" h="446">
                <a:moveTo>
                  <a:pt x="0" y="219"/>
                </a:moveTo>
                <a:cubicBezTo>
                  <a:pt x="215" y="109"/>
                  <a:pt x="431" y="0"/>
                  <a:pt x="590" y="38"/>
                </a:cubicBezTo>
                <a:cubicBezTo>
                  <a:pt x="749" y="76"/>
                  <a:pt x="851" y="261"/>
                  <a:pt x="953" y="446"/>
                </a:cubicBezTo>
              </a:path>
            </a:pathLst>
          </a:custGeom>
          <a:noFill/>
          <a:ln w="19050">
            <a:solidFill>
              <a:srgbClr val="66CCFF"/>
            </a:solidFill>
            <a:round/>
            <a:headEnd/>
            <a:tailEnd type="triangle" w="med" len="med"/>
          </a:ln>
        </p:spPr>
        <p:txBody>
          <a:bodyPr/>
          <a:lstStyle/>
          <a:p>
            <a:endParaRPr lang="cs-CZ">
              <a:latin typeface="Arial" charset="0"/>
              <a:cs typeface="Arial" charset="0"/>
            </a:endParaRPr>
          </a:p>
        </p:txBody>
      </p:sp>
      <p:sp>
        <p:nvSpPr>
          <p:cNvPr id="4136" name="Freeform 84"/>
          <p:cNvSpPr>
            <a:spLocks/>
          </p:cNvSpPr>
          <p:nvPr/>
        </p:nvSpPr>
        <p:spPr bwMode="auto">
          <a:xfrm>
            <a:off x="4384675" y="3321050"/>
            <a:ext cx="360363" cy="1090613"/>
          </a:xfrm>
          <a:custGeom>
            <a:avLst/>
            <a:gdLst>
              <a:gd name="T0" fmla="*/ 572077101 w 227"/>
              <a:gd name="T1" fmla="*/ 246975437 h 687"/>
              <a:gd name="T2" fmla="*/ 115927367 w 227"/>
              <a:gd name="T3" fmla="*/ 246975437 h 687"/>
              <a:gd name="T4" fmla="*/ 0 w 227"/>
              <a:gd name="T5" fmla="*/ 1731349110 h 687"/>
              <a:gd name="T6" fmla="*/ 0 60000 65536"/>
              <a:gd name="T7" fmla="*/ 0 60000 65536"/>
              <a:gd name="T8" fmla="*/ 0 60000 65536"/>
              <a:gd name="T9" fmla="*/ 0 w 227"/>
              <a:gd name="T10" fmla="*/ 0 h 687"/>
              <a:gd name="T11" fmla="*/ 227 w 227"/>
              <a:gd name="T12" fmla="*/ 687 h 687"/>
            </a:gdLst>
            <a:ahLst/>
            <a:cxnLst>
              <a:cxn ang="T6">
                <a:pos x="T0" y="T1"/>
              </a:cxn>
              <a:cxn ang="T7">
                <a:pos x="T2" y="T3"/>
              </a:cxn>
              <a:cxn ang="T8">
                <a:pos x="T4" y="T5"/>
              </a:cxn>
            </a:cxnLst>
            <a:rect l="T9" t="T10" r="T11" b="T12"/>
            <a:pathLst>
              <a:path w="227" h="687">
                <a:moveTo>
                  <a:pt x="227" y="98"/>
                </a:moveTo>
                <a:cubicBezTo>
                  <a:pt x="155" y="49"/>
                  <a:pt x="84" y="0"/>
                  <a:pt x="46" y="98"/>
                </a:cubicBezTo>
                <a:cubicBezTo>
                  <a:pt x="8" y="196"/>
                  <a:pt x="4" y="441"/>
                  <a:pt x="0" y="687"/>
                </a:cubicBezTo>
              </a:path>
            </a:pathLst>
          </a:custGeom>
          <a:noFill/>
          <a:ln w="19050">
            <a:solidFill>
              <a:srgbClr val="66CCFF"/>
            </a:solidFill>
            <a:round/>
            <a:headEnd/>
            <a:tailEnd type="triangle" w="med" len="med"/>
          </a:ln>
        </p:spPr>
        <p:txBody>
          <a:bodyPr/>
          <a:lstStyle/>
          <a:p>
            <a:endParaRPr lang="cs-CZ">
              <a:latin typeface="Arial" charset="0"/>
              <a:cs typeface="Arial" charset="0"/>
            </a:endParaRPr>
          </a:p>
        </p:txBody>
      </p:sp>
      <p:pic>
        <p:nvPicPr>
          <p:cNvPr id="4137" name="Picture 87" descr="Small molecule"/>
          <p:cNvPicPr>
            <a:picLocks noChangeAspect="1" noChangeArrowheads="1"/>
          </p:cNvPicPr>
          <p:nvPr/>
        </p:nvPicPr>
        <p:blipFill>
          <a:blip r:embed="rId13" cstate="print"/>
          <a:srcRect/>
          <a:stretch>
            <a:fillRect/>
          </a:stretch>
        </p:blipFill>
        <p:spPr bwMode="auto">
          <a:xfrm>
            <a:off x="7105650" y="3373438"/>
            <a:ext cx="720725" cy="620712"/>
          </a:xfrm>
          <a:prstGeom prst="rect">
            <a:avLst/>
          </a:prstGeom>
          <a:noFill/>
          <a:ln w="9525">
            <a:noFill/>
            <a:miter lim="800000"/>
            <a:headEnd/>
            <a:tailEnd/>
          </a:ln>
        </p:spPr>
      </p:pic>
      <p:pic>
        <p:nvPicPr>
          <p:cNvPr id="4138" name="Picture 88" descr="Small molecule"/>
          <p:cNvPicPr>
            <a:picLocks noChangeAspect="1" noChangeArrowheads="1"/>
          </p:cNvPicPr>
          <p:nvPr/>
        </p:nvPicPr>
        <p:blipFill>
          <a:blip r:embed="rId14" cstate="print"/>
          <a:srcRect/>
          <a:stretch>
            <a:fillRect/>
          </a:stretch>
        </p:blipFill>
        <p:spPr bwMode="auto">
          <a:xfrm>
            <a:off x="6691313" y="3373438"/>
            <a:ext cx="720725" cy="620712"/>
          </a:xfrm>
          <a:prstGeom prst="rect">
            <a:avLst/>
          </a:prstGeom>
          <a:noFill/>
          <a:ln w="9525">
            <a:noFill/>
            <a:miter lim="800000"/>
            <a:headEnd/>
            <a:tailEnd/>
          </a:ln>
        </p:spPr>
      </p:pic>
      <p:sp>
        <p:nvSpPr>
          <p:cNvPr id="4139" name="Text Box 89"/>
          <p:cNvSpPr txBox="1">
            <a:spLocks noChangeArrowheads="1"/>
          </p:cNvSpPr>
          <p:nvPr/>
        </p:nvSpPr>
        <p:spPr bwMode="auto">
          <a:xfrm>
            <a:off x="6516688" y="3886200"/>
            <a:ext cx="1799728" cy="630942"/>
          </a:xfrm>
          <a:prstGeom prst="rect">
            <a:avLst/>
          </a:prstGeom>
          <a:noFill/>
          <a:ln w="9525">
            <a:noFill/>
            <a:miter lim="800000"/>
            <a:headEnd/>
            <a:tailEnd/>
          </a:ln>
        </p:spPr>
        <p:txBody>
          <a:bodyPr wrap="square">
            <a:spAutoFit/>
          </a:bodyPr>
          <a:lstStyle/>
          <a:p>
            <a:pPr algn="ctr">
              <a:spcBef>
                <a:spcPct val="50000"/>
              </a:spcBef>
            </a:pPr>
            <a:r>
              <a:rPr lang="cs-CZ" sz="1400" dirty="0" err="1">
                <a:solidFill>
                  <a:srgbClr val="FF0000"/>
                </a:solidFill>
                <a:latin typeface="Arial" charset="0"/>
                <a:cs typeface="Arial" charset="0"/>
              </a:rPr>
              <a:t>s</a:t>
            </a:r>
            <a:r>
              <a:rPr lang="en-GB" sz="1400" dirty="0" err="1" smtClean="0">
                <a:solidFill>
                  <a:srgbClr val="FF0000"/>
                </a:solidFill>
                <a:latin typeface="Arial" charset="0"/>
                <a:cs typeface="Arial" charset="0"/>
              </a:rPr>
              <a:t>unitinib</a:t>
            </a:r>
            <a:r>
              <a:rPr lang="cs-CZ" sz="1400" dirty="0" smtClean="0">
                <a:solidFill>
                  <a:srgbClr val="FF0000"/>
                </a:solidFill>
                <a:latin typeface="Arial" charset="0"/>
                <a:cs typeface="Arial" charset="0"/>
              </a:rPr>
              <a:t>,</a:t>
            </a:r>
            <a:r>
              <a:rPr lang="cs-CZ" sz="1400" dirty="0" err="1" smtClean="0">
                <a:solidFill>
                  <a:srgbClr val="FF0000"/>
                </a:solidFill>
                <a:latin typeface="Arial" charset="0"/>
                <a:cs typeface="Arial" charset="0"/>
              </a:rPr>
              <a:t>sorafenib</a:t>
            </a:r>
            <a:endParaRPr lang="cs-CZ" sz="1400" dirty="0" smtClean="0">
              <a:solidFill>
                <a:srgbClr val="FF0000"/>
              </a:solidFill>
              <a:latin typeface="Arial" charset="0"/>
              <a:cs typeface="Arial" charset="0"/>
            </a:endParaRPr>
          </a:p>
          <a:p>
            <a:pPr algn="ctr">
              <a:spcBef>
                <a:spcPct val="50000"/>
              </a:spcBef>
            </a:pPr>
            <a:r>
              <a:rPr lang="cs-CZ" sz="1400" dirty="0" err="1">
                <a:solidFill>
                  <a:srgbClr val="FF0000"/>
                </a:solidFill>
                <a:latin typeface="Arial" charset="0"/>
                <a:cs typeface="Arial" charset="0"/>
              </a:rPr>
              <a:t>r</a:t>
            </a:r>
            <a:r>
              <a:rPr lang="cs-CZ" sz="1400" dirty="0" err="1" smtClean="0">
                <a:solidFill>
                  <a:srgbClr val="FF0000"/>
                </a:solidFill>
                <a:latin typeface="Arial" charset="0"/>
                <a:cs typeface="Arial" charset="0"/>
              </a:rPr>
              <a:t>egorafenib</a:t>
            </a:r>
            <a:r>
              <a:rPr lang="cs-CZ" sz="1400" dirty="0" smtClean="0">
                <a:solidFill>
                  <a:srgbClr val="FF0000"/>
                </a:solidFill>
                <a:latin typeface="Arial" charset="0"/>
                <a:cs typeface="Arial" charset="0"/>
              </a:rPr>
              <a:t>,</a:t>
            </a:r>
            <a:r>
              <a:rPr lang="cs-CZ" sz="1400" dirty="0" err="1" smtClean="0">
                <a:solidFill>
                  <a:srgbClr val="FF0000"/>
                </a:solidFill>
                <a:latin typeface="Arial" charset="0"/>
                <a:cs typeface="Arial" charset="0"/>
              </a:rPr>
              <a:t>axitinib</a:t>
            </a:r>
            <a:endParaRPr lang="en-GB" sz="1400" dirty="0">
              <a:solidFill>
                <a:srgbClr val="FF0000"/>
              </a:solidFill>
              <a:latin typeface="Arial" charset="0"/>
              <a:cs typeface="Arial" charset="0"/>
            </a:endParaRPr>
          </a:p>
        </p:txBody>
      </p:sp>
      <p:sp>
        <p:nvSpPr>
          <p:cNvPr id="4140" name="Rectangle 94"/>
          <p:cNvSpPr>
            <a:spLocks noChangeArrowheads="1"/>
          </p:cNvSpPr>
          <p:nvPr/>
        </p:nvSpPr>
        <p:spPr bwMode="auto">
          <a:xfrm>
            <a:off x="0" y="6583363"/>
            <a:ext cx="2044700" cy="274637"/>
          </a:xfrm>
          <a:prstGeom prst="rect">
            <a:avLst/>
          </a:prstGeom>
          <a:noFill/>
          <a:ln w="9525">
            <a:noFill/>
            <a:miter lim="800000"/>
            <a:headEnd/>
            <a:tailEnd/>
          </a:ln>
        </p:spPr>
        <p:txBody>
          <a:bodyPr wrap="none">
            <a:spAutoFit/>
          </a:bodyPr>
          <a:lstStyle/>
          <a:p>
            <a:pPr>
              <a:spcBef>
                <a:spcPct val="30000"/>
              </a:spcBef>
            </a:pPr>
            <a:r>
              <a:rPr lang="en-GB" sz="1200">
                <a:latin typeface="Arial" charset="0"/>
                <a:cs typeface="Arial" charset="0"/>
              </a:rPr>
              <a:t>HDAC=histone deacetylase</a:t>
            </a:r>
          </a:p>
        </p:txBody>
      </p:sp>
      <p:sp>
        <p:nvSpPr>
          <p:cNvPr id="4141" name="Picture 96" descr="AntibodyOrange"/>
          <p:cNvSpPr>
            <a:spLocks noChangeAspect="1" noChangeArrowheads="1"/>
          </p:cNvSpPr>
          <p:nvPr/>
        </p:nvSpPr>
        <p:spPr bwMode="auto">
          <a:xfrm rot="-4467058">
            <a:off x="1063625" y="1998663"/>
            <a:ext cx="527050" cy="508000"/>
          </a:xfrm>
          <a:prstGeom prst="rect">
            <a:avLst/>
          </a:prstGeom>
          <a:noFill/>
          <a:ln w="9525">
            <a:noFill/>
            <a:miter lim="800000"/>
            <a:headEnd/>
            <a:tailEnd/>
          </a:ln>
        </p:spPr>
        <p:txBody>
          <a:bodyPr/>
          <a:lstStyle/>
          <a:p>
            <a:endParaRPr lang="cs-CZ">
              <a:latin typeface="Arial" charset="0"/>
              <a:cs typeface="Arial" charset="0"/>
            </a:endParaRPr>
          </a:p>
        </p:txBody>
      </p:sp>
      <p:pic>
        <p:nvPicPr>
          <p:cNvPr id="4142" name="Picture 97" descr="AntibodyLightgreen"/>
          <p:cNvPicPr>
            <a:picLocks noChangeAspect="1" noChangeArrowheads="1"/>
          </p:cNvPicPr>
          <p:nvPr/>
        </p:nvPicPr>
        <p:blipFill>
          <a:blip r:embed="rId15" cstate="print"/>
          <a:srcRect/>
          <a:stretch>
            <a:fillRect/>
          </a:stretch>
        </p:blipFill>
        <p:spPr bwMode="auto">
          <a:xfrm rot="-2275538">
            <a:off x="2728913" y="2344738"/>
            <a:ext cx="527050" cy="508000"/>
          </a:xfrm>
          <a:prstGeom prst="rect">
            <a:avLst/>
          </a:prstGeom>
          <a:noFill/>
          <a:ln w="9525">
            <a:noFill/>
            <a:miter lim="800000"/>
            <a:headEnd/>
            <a:tailEnd/>
          </a:ln>
        </p:spPr>
      </p:pic>
      <p:pic>
        <p:nvPicPr>
          <p:cNvPr id="4143" name="Picture 98" descr="AntibodyDarkgreen"/>
          <p:cNvPicPr>
            <a:picLocks noChangeAspect="1" noChangeArrowheads="1"/>
          </p:cNvPicPr>
          <p:nvPr/>
        </p:nvPicPr>
        <p:blipFill>
          <a:blip r:embed="rId16" cstate="print"/>
          <a:srcRect/>
          <a:stretch>
            <a:fillRect/>
          </a:stretch>
        </p:blipFill>
        <p:spPr bwMode="auto">
          <a:xfrm rot="-1317393">
            <a:off x="6719888" y="1671638"/>
            <a:ext cx="527050" cy="508000"/>
          </a:xfrm>
          <a:prstGeom prst="rect">
            <a:avLst/>
          </a:prstGeom>
          <a:noFill/>
          <a:ln w="9525">
            <a:noFill/>
            <a:miter lim="800000"/>
            <a:headEnd/>
            <a:tailEnd/>
          </a:ln>
        </p:spPr>
      </p:pic>
      <p:sp>
        <p:nvSpPr>
          <p:cNvPr id="4144" name="Freeform 103"/>
          <p:cNvSpPr>
            <a:spLocks/>
          </p:cNvSpPr>
          <p:nvPr/>
        </p:nvSpPr>
        <p:spPr bwMode="auto">
          <a:xfrm>
            <a:off x="1827213" y="4098925"/>
            <a:ext cx="1871662" cy="684213"/>
          </a:xfrm>
          <a:custGeom>
            <a:avLst/>
            <a:gdLst>
              <a:gd name="T0" fmla="*/ 0 w 1179"/>
              <a:gd name="T1" fmla="*/ 0 h 431"/>
              <a:gd name="T2" fmla="*/ 1141629607 w 1179"/>
              <a:gd name="T3" fmla="*/ 914818319 h 431"/>
              <a:gd name="T4" fmla="*/ 2147483647 w 1179"/>
              <a:gd name="T5" fmla="*/ 1028224607 h 431"/>
              <a:gd name="T6" fmla="*/ 0 60000 65536"/>
              <a:gd name="T7" fmla="*/ 0 60000 65536"/>
              <a:gd name="T8" fmla="*/ 0 60000 65536"/>
              <a:gd name="T9" fmla="*/ 0 w 1179"/>
              <a:gd name="T10" fmla="*/ 0 h 431"/>
              <a:gd name="T11" fmla="*/ 1179 w 1179"/>
              <a:gd name="T12" fmla="*/ 431 h 431"/>
            </a:gdLst>
            <a:ahLst/>
            <a:cxnLst>
              <a:cxn ang="T6">
                <a:pos x="T0" y="T1"/>
              </a:cxn>
              <a:cxn ang="T7">
                <a:pos x="T2" y="T3"/>
              </a:cxn>
              <a:cxn ang="T8">
                <a:pos x="T4" y="T5"/>
              </a:cxn>
            </a:cxnLst>
            <a:rect l="T9" t="T10" r="T11" b="T12"/>
            <a:pathLst>
              <a:path w="1179" h="431">
                <a:moveTo>
                  <a:pt x="0" y="0"/>
                </a:moveTo>
                <a:cubicBezTo>
                  <a:pt x="128" y="147"/>
                  <a:pt x="256" y="295"/>
                  <a:pt x="453" y="363"/>
                </a:cubicBezTo>
                <a:cubicBezTo>
                  <a:pt x="650" y="431"/>
                  <a:pt x="914" y="419"/>
                  <a:pt x="1179" y="408"/>
                </a:cubicBezTo>
              </a:path>
            </a:pathLst>
          </a:custGeom>
          <a:noFill/>
          <a:ln w="19050">
            <a:solidFill>
              <a:srgbClr val="66CCFF"/>
            </a:solidFill>
            <a:round/>
            <a:headEnd/>
            <a:tailEnd type="triangle" w="med" len="med"/>
          </a:ln>
        </p:spPr>
        <p:txBody>
          <a:bodyPr/>
          <a:lstStyle/>
          <a:p>
            <a:endParaRPr lang="cs-CZ">
              <a:latin typeface="Arial" charset="0"/>
              <a:cs typeface="Arial" charset="0"/>
            </a:endParaRPr>
          </a:p>
        </p:txBody>
      </p:sp>
      <p:sp>
        <p:nvSpPr>
          <p:cNvPr id="4145" name="Freeform 104"/>
          <p:cNvSpPr>
            <a:spLocks/>
          </p:cNvSpPr>
          <p:nvPr/>
        </p:nvSpPr>
        <p:spPr bwMode="auto">
          <a:xfrm flipH="1">
            <a:off x="5046663" y="3889375"/>
            <a:ext cx="2736850" cy="900113"/>
          </a:xfrm>
          <a:custGeom>
            <a:avLst/>
            <a:gdLst>
              <a:gd name="T0" fmla="*/ 0 w 1179"/>
              <a:gd name="T1" fmla="*/ 0 h 431"/>
              <a:gd name="T2" fmla="*/ 2147483647 w 1179"/>
              <a:gd name="T3" fmla="*/ 1583238276 h 431"/>
              <a:gd name="T4" fmla="*/ 2147483647 w 1179"/>
              <a:gd name="T5" fmla="*/ 1779506712 h 431"/>
              <a:gd name="T6" fmla="*/ 0 60000 65536"/>
              <a:gd name="T7" fmla="*/ 0 60000 65536"/>
              <a:gd name="T8" fmla="*/ 0 60000 65536"/>
              <a:gd name="T9" fmla="*/ 0 w 1179"/>
              <a:gd name="T10" fmla="*/ 0 h 431"/>
              <a:gd name="T11" fmla="*/ 1179 w 1179"/>
              <a:gd name="T12" fmla="*/ 431 h 431"/>
            </a:gdLst>
            <a:ahLst/>
            <a:cxnLst>
              <a:cxn ang="T6">
                <a:pos x="T0" y="T1"/>
              </a:cxn>
              <a:cxn ang="T7">
                <a:pos x="T2" y="T3"/>
              </a:cxn>
              <a:cxn ang="T8">
                <a:pos x="T4" y="T5"/>
              </a:cxn>
            </a:cxnLst>
            <a:rect l="T9" t="T10" r="T11" b="T12"/>
            <a:pathLst>
              <a:path w="1179" h="431">
                <a:moveTo>
                  <a:pt x="0" y="0"/>
                </a:moveTo>
                <a:cubicBezTo>
                  <a:pt x="128" y="147"/>
                  <a:pt x="256" y="295"/>
                  <a:pt x="453" y="363"/>
                </a:cubicBezTo>
                <a:cubicBezTo>
                  <a:pt x="650" y="431"/>
                  <a:pt x="914" y="419"/>
                  <a:pt x="1179" y="408"/>
                </a:cubicBezTo>
              </a:path>
            </a:pathLst>
          </a:custGeom>
          <a:noFill/>
          <a:ln w="19050">
            <a:solidFill>
              <a:srgbClr val="66CCFF"/>
            </a:solidFill>
            <a:round/>
            <a:headEnd/>
            <a:tailEnd type="triangle" w="med" len="med"/>
          </a:ln>
        </p:spPr>
        <p:txBody>
          <a:bodyPr/>
          <a:lstStyle/>
          <a:p>
            <a:endParaRPr lang="cs-CZ">
              <a:latin typeface="Arial" charset="0"/>
              <a:cs typeface="Arial" charset="0"/>
            </a:endParaRPr>
          </a:p>
        </p:txBody>
      </p:sp>
      <p:sp>
        <p:nvSpPr>
          <p:cNvPr id="4146" name="Freeform 105"/>
          <p:cNvSpPr>
            <a:spLocks/>
          </p:cNvSpPr>
          <p:nvPr/>
        </p:nvSpPr>
        <p:spPr bwMode="auto">
          <a:xfrm flipH="1">
            <a:off x="4932363" y="3744913"/>
            <a:ext cx="1639887" cy="900112"/>
          </a:xfrm>
          <a:custGeom>
            <a:avLst/>
            <a:gdLst>
              <a:gd name="T0" fmla="*/ 0 w 1179"/>
              <a:gd name="T1" fmla="*/ 0 h 431"/>
              <a:gd name="T2" fmla="*/ 876392318 w 1179"/>
              <a:gd name="T3" fmla="*/ 1583234429 h 431"/>
              <a:gd name="T4" fmla="*/ 2147483647 w 1179"/>
              <a:gd name="T5" fmla="*/ 1779502646 h 431"/>
              <a:gd name="T6" fmla="*/ 0 60000 65536"/>
              <a:gd name="T7" fmla="*/ 0 60000 65536"/>
              <a:gd name="T8" fmla="*/ 0 60000 65536"/>
              <a:gd name="T9" fmla="*/ 0 w 1179"/>
              <a:gd name="T10" fmla="*/ 0 h 431"/>
              <a:gd name="T11" fmla="*/ 1179 w 1179"/>
              <a:gd name="T12" fmla="*/ 431 h 431"/>
            </a:gdLst>
            <a:ahLst/>
            <a:cxnLst>
              <a:cxn ang="T6">
                <a:pos x="T0" y="T1"/>
              </a:cxn>
              <a:cxn ang="T7">
                <a:pos x="T2" y="T3"/>
              </a:cxn>
              <a:cxn ang="T8">
                <a:pos x="T4" y="T5"/>
              </a:cxn>
            </a:cxnLst>
            <a:rect l="T9" t="T10" r="T11" b="T12"/>
            <a:pathLst>
              <a:path w="1179" h="431">
                <a:moveTo>
                  <a:pt x="0" y="0"/>
                </a:moveTo>
                <a:cubicBezTo>
                  <a:pt x="128" y="147"/>
                  <a:pt x="256" y="295"/>
                  <a:pt x="453" y="363"/>
                </a:cubicBezTo>
                <a:cubicBezTo>
                  <a:pt x="650" y="431"/>
                  <a:pt x="914" y="419"/>
                  <a:pt x="1179" y="408"/>
                </a:cubicBezTo>
              </a:path>
            </a:pathLst>
          </a:custGeom>
          <a:noFill/>
          <a:ln w="19050">
            <a:solidFill>
              <a:srgbClr val="66CCFF"/>
            </a:solidFill>
            <a:round/>
            <a:headEnd/>
            <a:tailEnd type="triangle" w="med" len="med"/>
          </a:ln>
        </p:spPr>
        <p:txBody>
          <a:bodyPr/>
          <a:lstStyle/>
          <a:p>
            <a:endParaRPr lang="cs-CZ">
              <a:latin typeface="Arial" charset="0"/>
              <a:cs typeface="Arial" charset="0"/>
            </a:endParaRPr>
          </a:p>
        </p:txBody>
      </p:sp>
      <p:pic>
        <p:nvPicPr>
          <p:cNvPr id="4147" name="Picture 106" descr="ligand_orange"/>
          <p:cNvPicPr>
            <a:picLocks noChangeAspect="1" noChangeArrowheads="1"/>
          </p:cNvPicPr>
          <p:nvPr/>
        </p:nvPicPr>
        <p:blipFill>
          <a:blip r:embed="rId17" cstate="print"/>
          <a:srcRect/>
          <a:stretch>
            <a:fillRect/>
          </a:stretch>
        </p:blipFill>
        <p:spPr bwMode="auto">
          <a:xfrm>
            <a:off x="6372225" y="1844675"/>
            <a:ext cx="622300" cy="393700"/>
          </a:xfrm>
          <a:prstGeom prst="rect">
            <a:avLst/>
          </a:prstGeom>
          <a:noFill/>
          <a:ln w="9525">
            <a:noFill/>
            <a:miter lim="800000"/>
            <a:headEnd/>
            <a:tailEnd/>
          </a:ln>
        </p:spPr>
      </p:pic>
      <p:sp>
        <p:nvSpPr>
          <p:cNvPr id="4148" name="Text Box 107"/>
          <p:cNvSpPr txBox="1">
            <a:spLocks noChangeArrowheads="1"/>
          </p:cNvSpPr>
          <p:nvPr/>
        </p:nvSpPr>
        <p:spPr bwMode="auto">
          <a:xfrm>
            <a:off x="6313488" y="1916113"/>
            <a:ext cx="790575" cy="274637"/>
          </a:xfrm>
          <a:prstGeom prst="rect">
            <a:avLst/>
          </a:prstGeom>
          <a:noFill/>
          <a:ln w="9525">
            <a:noFill/>
            <a:miter lim="800000"/>
            <a:headEnd/>
            <a:tailEnd/>
          </a:ln>
        </p:spPr>
        <p:txBody>
          <a:bodyPr>
            <a:spAutoFit/>
          </a:bodyPr>
          <a:lstStyle/>
          <a:p>
            <a:pPr algn="ctr">
              <a:spcBef>
                <a:spcPct val="50000"/>
              </a:spcBef>
            </a:pPr>
            <a:r>
              <a:rPr lang="en-GB" sz="1200" b="1">
                <a:solidFill>
                  <a:schemeClr val="bg1"/>
                </a:solidFill>
                <a:latin typeface="Arial" charset="0"/>
                <a:cs typeface="Arial" charset="0"/>
              </a:rPr>
              <a:t>VEGF</a:t>
            </a:r>
          </a:p>
        </p:txBody>
      </p:sp>
      <p:sp>
        <p:nvSpPr>
          <p:cNvPr id="4149" name="Picture 108" descr="Antibody"/>
          <p:cNvSpPr>
            <a:spLocks noChangeAspect="1" noChangeArrowheads="1"/>
          </p:cNvSpPr>
          <p:nvPr/>
        </p:nvSpPr>
        <p:spPr bwMode="auto">
          <a:xfrm rot="6595317">
            <a:off x="3219450" y="2482850"/>
            <a:ext cx="508000" cy="527050"/>
          </a:xfrm>
          <a:prstGeom prst="rect">
            <a:avLst/>
          </a:prstGeom>
          <a:noFill/>
          <a:ln w="9525">
            <a:noFill/>
            <a:miter lim="800000"/>
            <a:headEnd/>
            <a:tailEnd/>
          </a:ln>
        </p:spPr>
        <p:txBody>
          <a:bodyPr/>
          <a:lstStyle/>
          <a:p>
            <a:endParaRPr lang="cs-CZ">
              <a:latin typeface="Arial" charset="0"/>
              <a:cs typeface="Arial" charset="0"/>
            </a:endParaRPr>
          </a:p>
        </p:txBody>
      </p:sp>
      <p:sp>
        <p:nvSpPr>
          <p:cNvPr id="4150" name="Picture 109" descr="Antibody"/>
          <p:cNvSpPr>
            <a:spLocks noChangeAspect="1" noChangeArrowheads="1"/>
          </p:cNvSpPr>
          <p:nvPr/>
        </p:nvSpPr>
        <p:spPr bwMode="auto">
          <a:xfrm rot="6595317">
            <a:off x="1443038" y="2555875"/>
            <a:ext cx="508000" cy="527050"/>
          </a:xfrm>
          <a:prstGeom prst="rect">
            <a:avLst/>
          </a:prstGeom>
          <a:noFill/>
          <a:ln w="9525">
            <a:noFill/>
            <a:miter lim="800000"/>
            <a:headEnd/>
            <a:tailEnd/>
          </a:ln>
        </p:spPr>
        <p:txBody>
          <a:bodyPr/>
          <a:lstStyle/>
          <a:p>
            <a:endParaRPr lang="cs-CZ">
              <a:latin typeface="Arial" charset="0"/>
              <a:cs typeface="Arial" charset="0"/>
            </a:endParaRPr>
          </a:p>
        </p:txBody>
      </p:sp>
      <p:pic>
        <p:nvPicPr>
          <p:cNvPr id="4151" name="Picture 110" descr="Membrane_TOP"/>
          <p:cNvPicPr>
            <a:picLocks noChangeAspect="1" noChangeArrowheads="1"/>
          </p:cNvPicPr>
          <p:nvPr/>
        </p:nvPicPr>
        <p:blipFill>
          <a:blip r:embed="rId18" cstate="print"/>
          <a:srcRect l="66226" t="35219" r="5148" b="46080"/>
          <a:stretch>
            <a:fillRect/>
          </a:stretch>
        </p:blipFill>
        <p:spPr bwMode="auto">
          <a:xfrm>
            <a:off x="5940425" y="2794000"/>
            <a:ext cx="2303463" cy="847725"/>
          </a:xfrm>
          <a:prstGeom prst="rect">
            <a:avLst/>
          </a:prstGeom>
          <a:noFill/>
          <a:ln w="9525">
            <a:noFill/>
            <a:miter lim="800000"/>
            <a:headEnd/>
            <a:tailEnd/>
          </a:ln>
        </p:spPr>
      </p:pic>
      <p:sp>
        <p:nvSpPr>
          <p:cNvPr id="4152" name="Text Box 39"/>
          <p:cNvSpPr txBox="1">
            <a:spLocks noChangeArrowheads="1"/>
          </p:cNvSpPr>
          <p:nvPr/>
        </p:nvSpPr>
        <p:spPr bwMode="auto">
          <a:xfrm>
            <a:off x="7329488" y="3135313"/>
            <a:ext cx="1008062" cy="274637"/>
          </a:xfrm>
          <a:prstGeom prst="rect">
            <a:avLst/>
          </a:prstGeom>
          <a:noFill/>
          <a:ln w="9525">
            <a:noFill/>
            <a:miter lim="800000"/>
            <a:headEnd/>
            <a:tailEnd/>
          </a:ln>
        </p:spPr>
        <p:txBody>
          <a:bodyPr>
            <a:spAutoFit/>
          </a:bodyPr>
          <a:lstStyle/>
          <a:p>
            <a:pPr algn="ctr">
              <a:spcBef>
                <a:spcPct val="50000"/>
              </a:spcBef>
            </a:pPr>
            <a:r>
              <a:rPr lang="en-GB" sz="1200" b="1">
                <a:solidFill>
                  <a:schemeClr val="bg1"/>
                </a:solidFill>
                <a:latin typeface="Arial" charset="0"/>
                <a:cs typeface="Arial" charset="0"/>
              </a:rPr>
              <a:t>PDGFR</a:t>
            </a:r>
          </a:p>
        </p:txBody>
      </p:sp>
      <p:sp>
        <p:nvSpPr>
          <p:cNvPr id="4153" name="Text Box 43"/>
          <p:cNvSpPr txBox="1">
            <a:spLocks noChangeArrowheads="1"/>
          </p:cNvSpPr>
          <p:nvPr/>
        </p:nvSpPr>
        <p:spPr bwMode="auto">
          <a:xfrm>
            <a:off x="6129338" y="3079750"/>
            <a:ext cx="1008062" cy="274638"/>
          </a:xfrm>
          <a:prstGeom prst="rect">
            <a:avLst/>
          </a:prstGeom>
          <a:noFill/>
          <a:ln w="9525">
            <a:noFill/>
            <a:miter lim="800000"/>
            <a:headEnd/>
            <a:tailEnd/>
          </a:ln>
        </p:spPr>
        <p:txBody>
          <a:bodyPr>
            <a:spAutoFit/>
          </a:bodyPr>
          <a:lstStyle/>
          <a:p>
            <a:pPr algn="ctr">
              <a:spcBef>
                <a:spcPct val="50000"/>
              </a:spcBef>
            </a:pPr>
            <a:r>
              <a:rPr lang="en-GB" sz="1200" b="1">
                <a:solidFill>
                  <a:schemeClr val="bg1"/>
                </a:solidFill>
                <a:latin typeface="Arial" charset="0"/>
                <a:cs typeface="Arial" charset="0"/>
              </a:rPr>
              <a:t>VEGFR</a:t>
            </a:r>
          </a:p>
        </p:txBody>
      </p:sp>
      <p:sp>
        <p:nvSpPr>
          <p:cNvPr id="4154" name="Text Box 112"/>
          <p:cNvSpPr txBox="1">
            <a:spLocks noChangeArrowheads="1"/>
          </p:cNvSpPr>
          <p:nvPr/>
        </p:nvSpPr>
        <p:spPr bwMode="auto">
          <a:xfrm>
            <a:off x="8191500" y="3087688"/>
            <a:ext cx="1044575" cy="549275"/>
          </a:xfrm>
          <a:prstGeom prst="rect">
            <a:avLst/>
          </a:prstGeom>
          <a:noFill/>
          <a:ln w="9525">
            <a:noFill/>
            <a:miter lim="800000"/>
            <a:headEnd/>
            <a:tailEnd/>
          </a:ln>
        </p:spPr>
        <p:txBody>
          <a:bodyPr>
            <a:spAutoFit/>
          </a:bodyPr>
          <a:lstStyle/>
          <a:p>
            <a:pPr>
              <a:spcBef>
                <a:spcPct val="50000"/>
              </a:spcBef>
            </a:pPr>
            <a:r>
              <a:rPr lang="en-GB" sz="1000">
                <a:latin typeface="Arial" charset="0"/>
                <a:cs typeface="Arial" charset="0"/>
              </a:rPr>
              <a:t>Vascular endothelial cell membrane</a:t>
            </a:r>
          </a:p>
        </p:txBody>
      </p:sp>
      <p:pic>
        <p:nvPicPr>
          <p:cNvPr id="4155" name="Picture 113" descr="Tyverb_tablet_glow"/>
          <p:cNvPicPr>
            <a:picLocks noChangeAspect="1" noChangeArrowheads="1"/>
          </p:cNvPicPr>
          <p:nvPr/>
        </p:nvPicPr>
        <p:blipFill>
          <a:blip r:embed="rId19" cstate="print"/>
          <a:srcRect/>
          <a:stretch>
            <a:fillRect/>
          </a:stretch>
        </p:blipFill>
        <p:spPr bwMode="auto">
          <a:xfrm>
            <a:off x="1042988" y="3962400"/>
            <a:ext cx="792162" cy="546100"/>
          </a:xfrm>
          <a:prstGeom prst="rect">
            <a:avLst/>
          </a:prstGeom>
          <a:noFill/>
          <a:ln w="9525">
            <a:noFill/>
            <a:miter lim="800000"/>
            <a:headEnd/>
            <a:tailEnd/>
          </a:ln>
        </p:spPr>
      </p:pic>
      <p:pic>
        <p:nvPicPr>
          <p:cNvPr id="4156" name="Picture 115" descr="Tyverb_tablet_glow"/>
          <p:cNvPicPr>
            <a:picLocks noChangeAspect="1" noChangeArrowheads="1"/>
          </p:cNvPicPr>
          <p:nvPr/>
        </p:nvPicPr>
        <p:blipFill>
          <a:blip r:embed="rId19" cstate="print"/>
          <a:srcRect/>
          <a:stretch>
            <a:fillRect/>
          </a:stretch>
        </p:blipFill>
        <p:spPr bwMode="auto">
          <a:xfrm>
            <a:off x="2699792" y="3933056"/>
            <a:ext cx="792163" cy="546100"/>
          </a:xfrm>
          <a:prstGeom prst="rect">
            <a:avLst/>
          </a:prstGeom>
          <a:noFill/>
          <a:ln w="9525">
            <a:noFill/>
            <a:miter lim="800000"/>
            <a:headEnd/>
            <a:tailEnd/>
          </a:ln>
        </p:spPr>
      </p:pic>
      <p:pic>
        <p:nvPicPr>
          <p:cNvPr id="4157" name="Picture 116" descr="Tyverb_tablet_glow"/>
          <p:cNvPicPr>
            <a:picLocks noChangeAspect="1" noChangeArrowheads="1"/>
          </p:cNvPicPr>
          <p:nvPr/>
        </p:nvPicPr>
        <p:blipFill>
          <a:blip r:embed="rId20" cstate="print"/>
          <a:srcRect/>
          <a:stretch>
            <a:fillRect/>
          </a:stretch>
        </p:blipFill>
        <p:spPr bwMode="auto">
          <a:xfrm>
            <a:off x="2051050" y="4133850"/>
            <a:ext cx="455613" cy="314325"/>
          </a:xfrm>
          <a:prstGeom prst="rect">
            <a:avLst/>
          </a:prstGeom>
          <a:noFill/>
          <a:ln w="9525">
            <a:noFill/>
            <a:miter lim="800000"/>
            <a:headEnd/>
            <a:tailEnd/>
          </a:ln>
        </p:spPr>
      </p:pic>
      <p:pic>
        <p:nvPicPr>
          <p:cNvPr id="4158" name="Picture 117" descr="Tyverb_tablet_glow"/>
          <p:cNvPicPr>
            <a:picLocks noChangeAspect="1" noChangeArrowheads="1"/>
          </p:cNvPicPr>
          <p:nvPr/>
        </p:nvPicPr>
        <p:blipFill>
          <a:blip r:embed="rId20" cstate="print"/>
          <a:srcRect/>
          <a:stretch>
            <a:fillRect/>
          </a:stretch>
        </p:blipFill>
        <p:spPr bwMode="auto">
          <a:xfrm>
            <a:off x="2339975" y="3889375"/>
            <a:ext cx="455613" cy="314325"/>
          </a:xfrm>
          <a:prstGeom prst="rect">
            <a:avLst/>
          </a:prstGeom>
          <a:noFill/>
          <a:ln w="9525">
            <a:noFill/>
            <a:miter lim="800000"/>
            <a:headEnd/>
            <a:tailEnd/>
          </a:ln>
        </p:spPr>
      </p:pic>
      <p:pic>
        <p:nvPicPr>
          <p:cNvPr id="4159" name="Picture 118" descr="Tyverb_tablet_glow"/>
          <p:cNvPicPr>
            <a:picLocks noChangeAspect="1" noChangeArrowheads="1"/>
          </p:cNvPicPr>
          <p:nvPr/>
        </p:nvPicPr>
        <p:blipFill>
          <a:blip r:embed="rId20" cstate="print"/>
          <a:srcRect/>
          <a:stretch>
            <a:fillRect/>
          </a:stretch>
        </p:blipFill>
        <p:spPr bwMode="auto">
          <a:xfrm>
            <a:off x="1835150" y="3789363"/>
            <a:ext cx="455613" cy="314325"/>
          </a:xfrm>
          <a:prstGeom prst="rect">
            <a:avLst/>
          </a:prstGeom>
          <a:noFill/>
          <a:ln w="9525">
            <a:noFill/>
            <a:miter lim="800000"/>
            <a:headEnd/>
            <a:tailEnd/>
          </a:ln>
        </p:spPr>
      </p:pic>
      <p:pic>
        <p:nvPicPr>
          <p:cNvPr id="4160" name="Picture 119" descr="Tyverb_tablet_glow"/>
          <p:cNvPicPr>
            <a:picLocks noChangeAspect="1" noChangeArrowheads="1"/>
          </p:cNvPicPr>
          <p:nvPr/>
        </p:nvPicPr>
        <p:blipFill>
          <a:blip r:embed="rId20" cstate="print"/>
          <a:srcRect/>
          <a:stretch>
            <a:fillRect/>
          </a:stretch>
        </p:blipFill>
        <p:spPr bwMode="auto">
          <a:xfrm>
            <a:off x="395288" y="4149725"/>
            <a:ext cx="455612" cy="314325"/>
          </a:xfrm>
          <a:prstGeom prst="rect">
            <a:avLst/>
          </a:prstGeom>
          <a:noFill/>
          <a:ln w="9525">
            <a:noFill/>
            <a:miter lim="800000"/>
            <a:headEnd/>
            <a:tailEnd/>
          </a:ln>
        </p:spPr>
      </p:pic>
      <p:pic>
        <p:nvPicPr>
          <p:cNvPr id="4161" name="Picture 120" descr="Tyverb_tablet_glow"/>
          <p:cNvPicPr>
            <a:picLocks noChangeAspect="1" noChangeArrowheads="1"/>
          </p:cNvPicPr>
          <p:nvPr/>
        </p:nvPicPr>
        <p:blipFill>
          <a:blip r:embed="rId20" cstate="print"/>
          <a:srcRect/>
          <a:stretch>
            <a:fillRect/>
          </a:stretch>
        </p:blipFill>
        <p:spPr bwMode="auto">
          <a:xfrm>
            <a:off x="706438" y="4365625"/>
            <a:ext cx="455612" cy="314325"/>
          </a:xfrm>
          <a:prstGeom prst="rect">
            <a:avLst/>
          </a:prstGeom>
          <a:noFill/>
          <a:ln w="9525">
            <a:noFill/>
            <a:miter lim="800000"/>
            <a:headEnd/>
            <a:tailEnd/>
          </a:ln>
        </p:spPr>
      </p:pic>
      <p:sp>
        <p:nvSpPr>
          <p:cNvPr id="78" name="TextovéPole 77"/>
          <p:cNvSpPr txBox="1"/>
          <p:nvPr/>
        </p:nvSpPr>
        <p:spPr>
          <a:xfrm>
            <a:off x="107504" y="4365104"/>
            <a:ext cx="2664296" cy="584775"/>
          </a:xfrm>
          <a:prstGeom prst="rect">
            <a:avLst/>
          </a:prstGeom>
          <a:noFill/>
        </p:spPr>
        <p:txBody>
          <a:bodyPr wrap="square" rtlCol="0">
            <a:spAutoFit/>
          </a:bodyPr>
          <a:lstStyle/>
          <a:p>
            <a:r>
              <a:rPr lang="cs-CZ" sz="1600" dirty="0" err="1" smtClean="0">
                <a:solidFill>
                  <a:srgbClr val="FF0000"/>
                </a:solidFill>
              </a:rPr>
              <a:t>sorafenib</a:t>
            </a:r>
            <a:r>
              <a:rPr lang="cs-CZ" sz="1600" dirty="0" smtClean="0">
                <a:solidFill>
                  <a:srgbClr val="FF0000"/>
                </a:solidFill>
              </a:rPr>
              <a:t>,</a:t>
            </a:r>
            <a:r>
              <a:rPr lang="cs-CZ" sz="1600" dirty="0" err="1" smtClean="0">
                <a:solidFill>
                  <a:srgbClr val="FF0000"/>
                </a:solidFill>
              </a:rPr>
              <a:t>sunitinib</a:t>
            </a:r>
            <a:r>
              <a:rPr lang="cs-CZ" sz="1600" dirty="0" smtClean="0">
                <a:solidFill>
                  <a:srgbClr val="FF0000"/>
                </a:solidFill>
              </a:rPr>
              <a:t>,</a:t>
            </a:r>
            <a:r>
              <a:rPr lang="cs-CZ" sz="1600" dirty="0" err="1" smtClean="0">
                <a:solidFill>
                  <a:srgbClr val="FF0000"/>
                </a:solidFill>
              </a:rPr>
              <a:t>erlotinib</a:t>
            </a:r>
            <a:r>
              <a:rPr lang="cs-CZ" sz="1600" dirty="0" smtClean="0">
                <a:solidFill>
                  <a:srgbClr val="FF0000"/>
                </a:solidFill>
              </a:rPr>
              <a:t>,</a:t>
            </a:r>
            <a:r>
              <a:rPr lang="cs-CZ" sz="1600" dirty="0" err="1" smtClean="0">
                <a:solidFill>
                  <a:srgbClr val="FF0000"/>
                </a:solidFill>
              </a:rPr>
              <a:t>gefitinib</a:t>
            </a:r>
            <a:r>
              <a:rPr lang="cs-CZ" sz="1600" dirty="0" smtClean="0">
                <a:solidFill>
                  <a:srgbClr val="FF0000"/>
                </a:solidFill>
              </a:rPr>
              <a:t>,</a:t>
            </a:r>
            <a:r>
              <a:rPr lang="cs-CZ" sz="1600" dirty="0" err="1" smtClean="0">
                <a:solidFill>
                  <a:srgbClr val="FF0000"/>
                </a:solidFill>
              </a:rPr>
              <a:t>afatinib</a:t>
            </a:r>
            <a:endParaRPr lang="cs-CZ" sz="1600" dirty="0">
              <a:solidFill>
                <a:srgbClr val="FF0000"/>
              </a:solidFill>
            </a:endParaRPr>
          </a:p>
        </p:txBody>
      </p:sp>
      <p:sp>
        <p:nvSpPr>
          <p:cNvPr id="79" name="TextovéPole 78"/>
          <p:cNvSpPr txBox="1"/>
          <p:nvPr/>
        </p:nvSpPr>
        <p:spPr>
          <a:xfrm>
            <a:off x="5292080" y="4221088"/>
            <a:ext cx="1224136" cy="338554"/>
          </a:xfrm>
          <a:prstGeom prst="rect">
            <a:avLst/>
          </a:prstGeom>
          <a:noFill/>
        </p:spPr>
        <p:txBody>
          <a:bodyPr wrap="square" rtlCol="0">
            <a:spAutoFit/>
          </a:bodyPr>
          <a:lstStyle/>
          <a:p>
            <a:r>
              <a:rPr lang="cs-CZ" sz="1600" dirty="0" err="1" smtClean="0">
                <a:solidFill>
                  <a:srgbClr val="FF0000"/>
                </a:solidFill>
              </a:rPr>
              <a:t>aflibercep</a:t>
            </a:r>
            <a:r>
              <a:rPr lang="cs-CZ" sz="1600" dirty="0" err="1" smtClean="0"/>
              <a:t>t</a:t>
            </a:r>
            <a:endParaRPr lang="cs-CZ" sz="1600" dirty="0"/>
          </a:p>
        </p:txBody>
      </p:sp>
      <p:grpSp>
        <p:nvGrpSpPr>
          <p:cNvPr id="80" name="Group 55"/>
          <p:cNvGrpSpPr>
            <a:grpSpLocks/>
          </p:cNvGrpSpPr>
          <p:nvPr/>
        </p:nvGrpSpPr>
        <p:grpSpPr bwMode="auto">
          <a:xfrm>
            <a:off x="6948264" y="5805264"/>
            <a:ext cx="1448197" cy="585813"/>
            <a:chOff x="4013" y="3437"/>
            <a:chExt cx="771" cy="400"/>
          </a:xfrm>
        </p:grpSpPr>
        <p:pic>
          <p:nvPicPr>
            <p:cNvPr id="81" name="Picture 56" descr="ligand_blue"/>
            <p:cNvPicPr>
              <a:picLocks noChangeAspect="1" noChangeArrowheads="1"/>
            </p:cNvPicPr>
            <p:nvPr/>
          </p:nvPicPr>
          <p:blipFill>
            <a:blip r:embed="rId9" cstate="print"/>
            <a:srcRect/>
            <a:stretch>
              <a:fillRect/>
            </a:stretch>
          </p:blipFill>
          <p:spPr bwMode="auto">
            <a:xfrm rot="359097">
              <a:off x="4013" y="3437"/>
              <a:ext cx="771" cy="400"/>
            </a:xfrm>
            <a:prstGeom prst="rect">
              <a:avLst/>
            </a:prstGeom>
            <a:noFill/>
            <a:ln w="9525">
              <a:noFill/>
              <a:miter lim="800000"/>
              <a:headEnd/>
              <a:tailEnd/>
            </a:ln>
          </p:spPr>
        </p:pic>
        <p:sp>
          <p:nvSpPr>
            <p:cNvPr id="82" name="Text Box 57"/>
            <p:cNvSpPr txBox="1">
              <a:spLocks noChangeArrowheads="1"/>
            </p:cNvSpPr>
            <p:nvPr/>
          </p:nvSpPr>
          <p:spPr bwMode="auto">
            <a:xfrm>
              <a:off x="4081" y="3521"/>
              <a:ext cx="680" cy="231"/>
            </a:xfrm>
            <a:prstGeom prst="rect">
              <a:avLst/>
            </a:prstGeom>
            <a:noFill/>
            <a:ln w="9525">
              <a:noFill/>
              <a:miter lim="800000"/>
              <a:headEnd/>
              <a:tailEnd/>
            </a:ln>
          </p:spPr>
          <p:txBody>
            <a:bodyPr>
              <a:spAutoFit/>
            </a:bodyPr>
            <a:lstStyle/>
            <a:p>
              <a:pPr>
                <a:spcBef>
                  <a:spcPct val="50000"/>
                </a:spcBef>
              </a:pPr>
              <a:r>
                <a:rPr lang="cs-CZ" sz="1600" b="1" dirty="0">
                  <a:latin typeface="Arial" charset="0"/>
                  <a:cs typeface="Arial" charset="0"/>
                </a:rPr>
                <a:t>B</a:t>
              </a:r>
              <a:r>
                <a:rPr lang="cs-CZ" sz="1600" b="1" dirty="0" smtClean="0">
                  <a:latin typeface="Arial" charset="0"/>
                  <a:cs typeface="Arial" charset="0"/>
                </a:rPr>
                <a:t> RAF</a:t>
              </a:r>
              <a:endParaRPr lang="en-GB" sz="1600" b="1" dirty="0">
                <a:latin typeface="Arial" charset="0"/>
                <a:cs typeface="Arial" charset="0"/>
              </a:endParaRPr>
            </a:p>
          </p:txBody>
        </p:sp>
      </p:grpSp>
      <p:grpSp>
        <p:nvGrpSpPr>
          <p:cNvPr id="83" name="Group 55"/>
          <p:cNvGrpSpPr>
            <a:grpSpLocks/>
          </p:cNvGrpSpPr>
          <p:nvPr/>
        </p:nvGrpSpPr>
        <p:grpSpPr bwMode="auto">
          <a:xfrm>
            <a:off x="2051720" y="5805264"/>
            <a:ext cx="1368152" cy="792088"/>
            <a:chOff x="4013" y="3437"/>
            <a:chExt cx="881" cy="400"/>
          </a:xfrm>
        </p:grpSpPr>
        <p:pic>
          <p:nvPicPr>
            <p:cNvPr id="84" name="Picture 56" descr="ligand_blue"/>
            <p:cNvPicPr>
              <a:picLocks noChangeAspect="1" noChangeArrowheads="1"/>
            </p:cNvPicPr>
            <p:nvPr/>
          </p:nvPicPr>
          <p:blipFill>
            <a:blip r:embed="rId9" cstate="print"/>
            <a:srcRect/>
            <a:stretch>
              <a:fillRect/>
            </a:stretch>
          </p:blipFill>
          <p:spPr bwMode="auto">
            <a:xfrm rot="359097">
              <a:off x="4013" y="3437"/>
              <a:ext cx="771" cy="400"/>
            </a:xfrm>
            <a:prstGeom prst="rect">
              <a:avLst/>
            </a:prstGeom>
            <a:noFill/>
            <a:ln w="9525">
              <a:noFill/>
              <a:miter lim="800000"/>
              <a:headEnd/>
              <a:tailEnd/>
            </a:ln>
          </p:spPr>
        </p:pic>
        <p:sp>
          <p:nvSpPr>
            <p:cNvPr id="85" name="Text Box 57"/>
            <p:cNvSpPr txBox="1">
              <a:spLocks noChangeArrowheads="1"/>
            </p:cNvSpPr>
            <p:nvPr/>
          </p:nvSpPr>
          <p:spPr bwMode="auto">
            <a:xfrm>
              <a:off x="4152" y="3546"/>
              <a:ext cx="742" cy="171"/>
            </a:xfrm>
            <a:prstGeom prst="rect">
              <a:avLst/>
            </a:prstGeom>
            <a:noFill/>
            <a:ln w="9525">
              <a:noFill/>
              <a:miter lim="800000"/>
              <a:headEnd/>
              <a:tailEnd/>
            </a:ln>
          </p:spPr>
          <p:txBody>
            <a:bodyPr wrap="square">
              <a:spAutoFit/>
            </a:bodyPr>
            <a:lstStyle/>
            <a:p>
              <a:pPr>
                <a:spcBef>
                  <a:spcPct val="50000"/>
                </a:spcBef>
              </a:pPr>
              <a:r>
                <a:rPr lang="cs-CZ" sz="1600" b="1" dirty="0" smtClean="0">
                  <a:latin typeface="Arial" charset="0"/>
                  <a:cs typeface="Arial" charset="0"/>
                </a:rPr>
                <a:t>MEK</a:t>
              </a:r>
              <a:endParaRPr lang="en-GB" sz="1600" b="1" dirty="0">
                <a:latin typeface="Arial" charset="0"/>
                <a:cs typeface="Arial" charset="0"/>
              </a:endParaRPr>
            </a:p>
          </p:txBody>
        </p:sp>
      </p:grpSp>
      <p:sp>
        <p:nvSpPr>
          <p:cNvPr id="86" name="TextovéPole 85"/>
          <p:cNvSpPr txBox="1"/>
          <p:nvPr/>
        </p:nvSpPr>
        <p:spPr>
          <a:xfrm>
            <a:off x="2483768" y="6381328"/>
            <a:ext cx="1368152" cy="338554"/>
          </a:xfrm>
          <a:prstGeom prst="rect">
            <a:avLst/>
          </a:prstGeom>
          <a:noFill/>
        </p:spPr>
        <p:txBody>
          <a:bodyPr wrap="square" rtlCol="0">
            <a:spAutoFit/>
          </a:bodyPr>
          <a:lstStyle/>
          <a:p>
            <a:r>
              <a:rPr lang="cs-CZ" sz="1600" dirty="0" err="1" smtClean="0">
                <a:solidFill>
                  <a:srgbClr val="FF0000"/>
                </a:solidFill>
              </a:rPr>
              <a:t>trametinim</a:t>
            </a:r>
            <a:endParaRPr lang="cs-CZ" sz="1600" dirty="0">
              <a:solidFill>
                <a:srgbClr val="FF0000"/>
              </a:solidFill>
            </a:endParaRPr>
          </a:p>
        </p:txBody>
      </p:sp>
      <p:sp>
        <p:nvSpPr>
          <p:cNvPr id="87" name="TextovéPole 86"/>
          <p:cNvSpPr txBox="1"/>
          <p:nvPr/>
        </p:nvSpPr>
        <p:spPr>
          <a:xfrm>
            <a:off x="7236296" y="6273225"/>
            <a:ext cx="1907704" cy="584775"/>
          </a:xfrm>
          <a:prstGeom prst="rect">
            <a:avLst/>
          </a:prstGeom>
          <a:noFill/>
        </p:spPr>
        <p:txBody>
          <a:bodyPr wrap="square" rtlCol="0">
            <a:spAutoFit/>
          </a:bodyPr>
          <a:lstStyle/>
          <a:p>
            <a:r>
              <a:rPr lang="cs-CZ" sz="1600" dirty="0" err="1">
                <a:solidFill>
                  <a:srgbClr val="FF0000"/>
                </a:solidFill>
              </a:rPr>
              <a:t>v</a:t>
            </a:r>
            <a:r>
              <a:rPr lang="cs-CZ" sz="1600" dirty="0" err="1" smtClean="0">
                <a:solidFill>
                  <a:srgbClr val="FF0000"/>
                </a:solidFill>
              </a:rPr>
              <a:t>erumafenib</a:t>
            </a:r>
            <a:endParaRPr lang="cs-CZ" sz="1600" dirty="0" smtClean="0">
              <a:solidFill>
                <a:srgbClr val="FF0000"/>
              </a:solidFill>
            </a:endParaRPr>
          </a:p>
          <a:p>
            <a:r>
              <a:rPr lang="cs-CZ" sz="1600" dirty="0" err="1" smtClean="0">
                <a:solidFill>
                  <a:srgbClr val="FF0000"/>
                </a:solidFill>
              </a:rPr>
              <a:t>dobrafenib</a:t>
            </a:r>
            <a:endParaRPr lang="cs-CZ" sz="1600" dirty="0">
              <a:solidFill>
                <a:srgbClr val="FF0000"/>
              </a:solidFill>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2" name="Rectangle 1781"/>
          <p:cNvSpPr/>
          <p:nvPr/>
        </p:nvSpPr>
        <p:spPr>
          <a:xfrm>
            <a:off x="5160963" y="2352675"/>
            <a:ext cx="3968750" cy="4572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28675" name="Title 1"/>
          <p:cNvSpPr>
            <a:spLocks noGrp="1"/>
          </p:cNvSpPr>
          <p:nvPr>
            <p:ph type="title"/>
          </p:nvPr>
        </p:nvSpPr>
        <p:spPr>
          <a:xfrm>
            <a:off x="266700" y="260648"/>
            <a:ext cx="8529638" cy="792088"/>
          </a:xfrm>
        </p:spPr>
        <p:txBody>
          <a:bodyPr>
            <a:noAutofit/>
          </a:bodyPr>
          <a:lstStyle/>
          <a:p>
            <a:pPr eaLnBrk="1" hangingPunct="1"/>
            <a:r>
              <a:rPr lang="cs-CZ" sz="3200" dirty="0" smtClean="0"/>
              <a:t>   </a:t>
            </a:r>
            <a:r>
              <a:rPr lang="cs-CZ" sz="3200" b="1" dirty="0" smtClean="0"/>
              <a:t>EMILIA Celkové přežití</a:t>
            </a:r>
            <a:r>
              <a:rPr lang="en-US" sz="3200" b="1" dirty="0" smtClean="0"/>
              <a:t>: </a:t>
            </a:r>
            <a:r>
              <a:rPr lang="cs-CZ" sz="3200" b="1" dirty="0" smtClean="0"/>
              <a:t>konfirmační analýza</a:t>
            </a:r>
            <a:endParaRPr lang="en-US" sz="3200" b="1" dirty="0" smtClean="0"/>
          </a:p>
        </p:txBody>
      </p:sp>
      <p:grpSp>
        <p:nvGrpSpPr>
          <p:cNvPr id="2" name="Group 1782"/>
          <p:cNvGrpSpPr>
            <a:grpSpLocks/>
          </p:cNvGrpSpPr>
          <p:nvPr/>
        </p:nvGrpSpPr>
        <p:grpSpPr bwMode="auto">
          <a:xfrm>
            <a:off x="125413" y="5718175"/>
            <a:ext cx="8110537" cy="598488"/>
            <a:chOff x="124932" y="5635562"/>
            <a:chExt cx="8110608" cy="598251"/>
          </a:xfrm>
        </p:grpSpPr>
        <p:sp>
          <p:nvSpPr>
            <p:cNvPr id="29845" name="TextBox 1627"/>
            <p:cNvSpPr txBox="1">
              <a:spLocks noChangeArrowheads="1"/>
            </p:cNvSpPr>
            <p:nvPr/>
          </p:nvSpPr>
          <p:spPr bwMode="auto">
            <a:xfrm>
              <a:off x="934182" y="5833291"/>
              <a:ext cx="254877"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496</a:t>
              </a:r>
            </a:p>
          </p:txBody>
        </p:sp>
        <p:sp>
          <p:nvSpPr>
            <p:cNvPr id="29846" name="TextBox 1628"/>
            <p:cNvSpPr txBox="1">
              <a:spLocks noChangeArrowheads="1"/>
            </p:cNvSpPr>
            <p:nvPr/>
          </p:nvSpPr>
          <p:spPr bwMode="auto">
            <a:xfrm>
              <a:off x="1318973"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471</a:t>
              </a:r>
            </a:p>
          </p:txBody>
        </p:sp>
        <p:sp>
          <p:nvSpPr>
            <p:cNvPr id="29847" name="TextBox 1629"/>
            <p:cNvSpPr txBox="1">
              <a:spLocks noChangeArrowheads="1"/>
            </p:cNvSpPr>
            <p:nvPr/>
          </p:nvSpPr>
          <p:spPr bwMode="auto">
            <a:xfrm>
              <a:off x="1711145"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453</a:t>
              </a:r>
            </a:p>
          </p:txBody>
        </p:sp>
        <p:sp>
          <p:nvSpPr>
            <p:cNvPr id="29848" name="TextBox 1630"/>
            <p:cNvSpPr txBox="1">
              <a:spLocks noChangeArrowheads="1"/>
            </p:cNvSpPr>
            <p:nvPr/>
          </p:nvSpPr>
          <p:spPr bwMode="auto">
            <a:xfrm>
              <a:off x="2124158"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435</a:t>
              </a:r>
            </a:p>
          </p:txBody>
        </p:sp>
        <p:sp>
          <p:nvSpPr>
            <p:cNvPr id="29849" name="TextBox 1631"/>
            <p:cNvSpPr txBox="1">
              <a:spLocks noChangeArrowheads="1"/>
            </p:cNvSpPr>
            <p:nvPr/>
          </p:nvSpPr>
          <p:spPr bwMode="auto">
            <a:xfrm>
              <a:off x="2521508"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403</a:t>
              </a:r>
            </a:p>
          </p:txBody>
        </p:sp>
        <p:sp>
          <p:nvSpPr>
            <p:cNvPr id="29850" name="TextBox 1632"/>
            <p:cNvSpPr txBox="1">
              <a:spLocks noChangeArrowheads="1"/>
            </p:cNvSpPr>
            <p:nvPr/>
          </p:nvSpPr>
          <p:spPr bwMode="auto">
            <a:xfrm>
              <a:off x="2909918"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368</a:t>
              </a:r>
            </a:p>
          </p:txBody>
        </p:sp>
        <p:sp>
          <p:nvSpPr>
            <p:cNvPr id="29851" name="TextBox 1633"/>
            <p:cNvSpPr txBox="1">
              <a:spLocks noChangeArrowheads="1"/>
            </p:cNvSpPr>
            <p:nvPr/>
          </p:nvSpPr>
          <p:spPr bwMode="auto">
            <a:xfrm>
              <a:off x="3300398"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297</a:t>
              </a:r>
            </a:p>
          </p:txBody>
        </p:sp>
        <p:sp>
          <p:nvSpPr>
            <p:cNvPr id="29852" name="TextBox 1634"/>
            <p:cNvSpPr txBox="1">
              <a:spLocks noChangeArrowheads="1"/>
            </p:cNvSpPr>
            <p:nvPr/>
          </p:nvSpPr>
          <p:spPr bwMode="auto">
            <a:xfrm>
              <a:off x="3687115"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240</a:t>
              </a:r>
            </a:p>
          </p:txBody>
        </p:sp>
        <p:sp>
          <p:nvSpPr>
            <p:cNvPr id="29853" name="TextBox 1635"/>
            <p:cNvSpPr txBox="1">
              <a:spLocks noChangeArrowheads="1"/>
            </p:cNvSpPr>
            <p:nvPr/>
          </p:nvSpPr>
          <p:spPr bwMode="auto">
            <a:xfrm>
              <a:off x="4083548"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204</a:t>
              </a:r>
            </a:p>
          </p:txBody>
        </p:sp>
        <p:sp>
          <p:nvSpPr>
            <p:cNvPr id="29854" name="TextBox 1636"/>
            <p:cNvSpPr txBox="1">
              <a:spLocks noChangeArrowheads="1"/>
            </p:cNvSpPr>
            <p:nvPr/>
          </p:nvSpPr>
          <p:spPr bwMode="auto">
            <a:xfrm>
              <a:off x="4498678"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159</a:t>
              </a:r>
            </a:p>
          </p:txBody>
        </p:sp>
        <p:sp>
          <p:nvSpPr>
            <p:cNvPr id="29855" name="TextBox 1637"/>
            <p:cNvSpPr txBox="1">
              <a:spLocks noChangeArrowheads="1"/>
            </p:cNvSpPr>
            <p:nvPr/>
          </p:nvSpPr>
          <p:spPr bwMode="auto">
            <a:xfrm>
              <a:off x="4905744" y="5833291"/>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133</a:t>
              </a:r>
            </a:p>
          </p:txBody>
        </p:sp>
        <p:sp>
          <p:nvSpPr>
            <p:cNvPr id="29856" name="TextBox 1638"/>
            <p:cNvSpPr txBox="1">
              <a:spLocks noChangeArrowheads="1"/>
            </p:cNvSpPr>
            <p:nvPr/>
          </p:nvSpPr>
          <p:spPr bwMode="auto">
            <a:xfrm>
              <a:off x="5305129" y="5833291"/>
              <a:ext cx="24641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110</a:t>
              </a:r>
            </a:p>
          </p:txBody>
        </p:sp>
        <p:sp>
          <p:nvSpPr>
            <p:cNvPr id="29857" name="TextBox 1639"/>
            <p:cNvSpPr txBox="1">
              <a:spLocks noChangeArrowheads="1"/>
            </p:cNvSpPr>
            <p:nvPr/>
          </p:nvSpPr>
          <p:spPr bwMode="auto">
            <a:xfrm>
              <a:off x="5773693" y="5833291"/>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86</a:t>
              </a:r>
            </a:p>
          </p:txBody>
        </p:sp>
        <p:sp>
          <p:nvSpPr>
            <p:cNvPr id="29858" name="TextBox 1640"/>
            <p:cNvSpPr txBox="1">
              <a:spLocks noChangeArrowheads="1"/>
            </p:cNvSpPr>
            <p:nvPr/>
          </p:nvSpPr>
          <p:spPr bwMode="auto">
            <a:xfrm>
              <a:off x="6129495" y="5833291"/>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63</a:t>
              </a:r>
            </a:p>
          </p:txBody>
        </p:sp>
        <p:sp>
          <p:nvSpPr>
            <p:cNvPr id="29859" name="TextBox 1641"/>
            <p:cNvSpPr txBox="1">
              <a:spLocks noChangeArrowheads="1"/>
            </p:cNvSpPr>
            <p:nvPr/>
          </p:nvSpPr>
          <p:spPr bwMode="auto">
            <a:xfrm>
              <a:off x="6516212" y="5833291"/>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45</a:t>
              </a:r>
            </a:p>
          </p:txBody>
        </p:sp>
        <p:sp>
          <p:nvSpPr>
            <p:cNvPr id="29860" name="TextBox 1642"/>
            <p:cNvSpPr txBox="1">
              <a:spLocks noChangeArrowheads="1"/>
            </p:cNvSpPr>
            <p:nvPr/>
          </p:nvSpPr>
          <p:spPr bwMode="auto">
            <a:xfrm>
              <a:off x="6910953" y="5833291"/>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27</a:t>
              </a:r>
            </a:p>
          </p:txBody>
        </p:sp>
        <p:sp>
          <p:nvSpPr>
            <p:cNvPr id="29861" name="TextBox 1643"/>
            <p:cNvSpPr txBox="1">
              <a:spLocks noChangeArrowheads="1"/>
            </p:cNvSpPr>
            <p:nvPr/>
          </p:nvSpPr>
          <p:spPr bwMode="auto">
            <a:xfrm>
              <a:off x="7314200" y="5833291"/>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17</a:t>
              </a:r>
            </a:p>
          </p:txBody>
        </p:sp>
        <p:sp>
          <p:nvSpPr>
            <p:cNvPr id="29862" name="TextBox 1644"/>
            <p:cNvSpPr txBox="1">
              <a:spLocks noChangeArrowheads="1"/>
            </p:cNvSpPr>
            <p:nvPr/>
          </p:nvSpPr>
          <p:spPr bwMode="auto">
            <a:xfrm>
              <a:off x="7794068" y="5833291"/>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7</a:t>
              </a:r>
            </a:p>
          </p:txBody>
        </p:sp>
        <p:sp>
          <p:nvSpPr>
            <p:cNvPr id="29863" name="TextBox 1645"/>
            <p:cNvSpPr txBox="1">
              <a:spLocks noChangeArrowheads="1"/>
            </p:cNvSpPr>
            <p:nvPr/>
          </p:nvSpPr>
          <p:spPr bwMode="auto">
            <a:xfrm>
              <a:off x="8150580" y="5833291"/>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a:t>
              </a:r>
            </a:p>
          </p:txBody>
        </p:sp>
        <p:sp>
          <p:nvSpPr>
            <p:cNvPr id="29864" name="TextBox 1646"/>
            <p:cNvSpPr txBox="1">
              <a:spLocks noChangeArrowheads="1"/>
            </p:cNvSpPr>
            <p:nvPr/>
          </p:nvSpPr>
          <p:spPr bwMode="auto">
            <a:xfrm>
              <a:off x="934182" y="6049147"/>
              <a:ext cx="254877"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495</a:t>
              </a:r>
            </a:p>
          </p:txBody>
        </p:sp>
        <p:sp>
          <p:nvSpPr>
            <p:cNvPr id="29865" name="TextBox 1647"/>
            <p:cNvSpPr txBox="1">
              <a:spLocks noChangeArrowheads="1"/>
            </p:cNvSpPr>
            <p:nvPr/>
          </p:nvSpPr>
          <p:spPr bwMode="auto">
            <a:xfrm>
              <a:off x="1318973"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485</a:t>
              </a:r>
            </a:p>
          </p:txBody>
        </p:sp>
        <p:sp>
          <p:nvSpPr>
            <p:cNvPr id="29866" name="TextBox 1648"/>
            <p:cNvSpPr txBox="1">
              <a:spLocks noChangeArrowheads="1"/>
            </p:cNvSpPr>
            <p:nvPr/>
          </p:nvSpPr>
          <p:spPr bwMode="auto">
            <a:xfrm>
              <a:off x="1711145"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474</a:t>
              </a:r>
            </a:p>
          </p:txBody>
        </p:sp>
        <p:sp>
          <p:nvSpPr>
            <p:cNvPr id="29867" name="TextBox 1649"/>
            <p:cNvSpPr txBox="1">
              <a:spLocks noChangeArrowheads="1"/>
            </p:cNvSpPr>
            <p:nvPr/>
          </p:nvSpPr>
          <p:spPr bwMode="auto">
            <a:xfrm>
              <a:off x="2124158"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457</a:t>
              </a:r>
            </a:p>
          </p:txBody>
        </p:sp>
        <p:sp>
          <p:nvSpPr>
            <p:cNvPr id="29868" name="TextBox 1650"/>
            <p:cNvSpPr txBox="1">
              <a:spLocks noChangeArrowheads="1"/>
            </p:cNvSpPr>
            <p:nvPr/>
          </p:nvSpPr>
          <p:spPr bwMode="auto">
            <a:xfrm>
              <a:off x="2521508"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439</a:t>
              </a:r>
            </a:p>
          </p:txBody>
        </p:sp>
        <p:sp>
          <p:nvSpPr>
            <p:cNvPr id="29869" name="TextBox 1651"/>
            <p:cNvSpPr txBox="1">
              <a:spLocks noChangeArrowheads="1"/>
            </p:cNvSpPr>
            <p:nvPr/>
          </p:nvSpPr>
          <p:spPr bwMode="auto">
            <a:xfrm>
              <a:off x="2909918"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418</a:t>
              </a:r>
            </a:p>
          </p:txBody>
        </p:sp>
        <p:sp>
          <p:nvSpPr>
            <p:cNvPr id="29870" name="TextBox 1652"/>
            <p:cNvSpPr txBox="1">
              <a:spLocks noChangeArrowheads="1"/>
            </p:cNvSpPr>
            <p:nvPr/>
          </p:nvSpPr>
          <p:spPr bwMode="auto">
            <a:xfrm>
              <a:off x="3300398"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349</a:t>
              </a:r>
            </a:p>
          </p:txBody>
        </p:sp>
        <p:sp>
          <p:nvSpPr>
            <p:cNvPr id="29871" name="TextBox 1653"/>
            <p:cNvSpPr txBox="1">
              <a:spLocks noChangeArrowheads="1"/>
            </p:cNvSpPr>
            <p:nvPr/>
          </p:nvSpPr>
          <p:spPr bwMode="auto">
            <a:xfrm>
              <a:off x="3687115"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293</a:t>
              </a:r>
            </a:p>
          </p:txBody>
        </p:sp>
        <p:sp>
          <p:nvSpPr>
            <p:cNvPr id="29872" name="TextBox 1654"/>
            <p:cNvSpPr txBox="1">
              <a:spLocks noChangeArrowheads="1"/>
            </p:cNvSpPr>
            <p:nvPr/>
          </p:nvSpPr>
          <p:spPr bwMode="auto">
            <a:xfrm>
              <a:off x="4083548"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242</a:t>
              </a:r>
            </a:p>
          </p:txBody>
        </p:sp>
        <p:sp>
          <p:nvSpPr>
            <p:cNvPr id="29873" name="TextBox 1655"/>
            <p:cNvSpPr txBox="1">
              <a:spLocks noChangeArrowheads="1"/>
            </p:cNvSpPr>
            <p:nvPr/>
          </p:nvSpPr>
          <p:spPr bwMode="auto">
            <a:xfrm>
              <a:off x="4498678"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197</a:t>
              </a:r>
            </a:p>
          </p:txBody>
        </p:sp>
        <p:sp>
          <p:nvSpPr>
            <p:cNvPr id="29874" name="TextBox 1656"/>
            <p:cNvSpPr txBox="1">
              <a:spLocks noChangeArrowheads="1"/>
            </p:cNvSpPr>
            <p:nvPr/>
          </p:nvSpPr>
          <p:spPr bwMode="auto">
            <a:xfrm>
              <a:off x="4905744"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164</a:t>
              </a:r>
            </a:p>
          </p:txBody>
        </p:sp>
        <p:sp>
          <p:nvSpPr>
            <p:cNvPr id="29875" name="TextBox 1657"/>
            <p:cNvSpPr txBox="1">
              <a:spLocks noChangeArrowheads="1"/>
            </p:cNvSpPr>
            <p:nvPr/>
          </p:nvSpPr>
          <p:spPr bwMode="auto">
            <a:xfrm>
              <a:off x="5296665" y="6049147"/>
              <a:ext cx="25487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136</a:t>
              </a:r>
            </a:p>
          </p:txBody>
        </p:sp>
        <p:sp>
          <p:nvSpPr>
            <p:cNvPr id="29876" name="TextBox 1658"/>
            <p:cNvSpPr txBox="1">
              <a:spLocks noChangeArrowheads="1"/>
            </p:cNvSpPr>
            <p:nvPr/>
          </p:nvSpPr>
          <p:spPr bwMode="auto">
            <a:xfrm>
              <a:off x="5705661" y="6049147"/>
              <a:ext cx="23795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111</a:t>
              </a:r>
            </a:p>
          </p:txBody>
        </p:sp>
        <p:sp>
          <p:nvSpPr>
            <p:cNvPr id="29877" name="TextBox 1659"/>
            <p:cNvSpPr txBox="1">
              <a:spLocks noChangeArrowheads="1"/>
            </p:cNvSpPr>
            <p:nvPr/>
          </p:nvSpPr>
          <p:spPr bwMode="auto">
            <a:xfrm>
              <a:off x="6129495" y="6049147"/>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86</a:t>
              </a:r>
            </a:p>
          </p:txBody>
        </p:sp>
        <p:sp>
          <p:nvSpPr>
            <p:cNvPr id="29878" name="TextBox 1660"/>
            <p:cNvSpPr txBox="1">
              <a:spLocks noChangeArrowheads="1"/>
            </p:cNvSpPr>
            <p:nvPr/>
          </p:nvSpPr>
          <p:spPr bwMode="auto">
            <a:xfrm>
              <a:off x="6516212" y="6049147"/>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62</a:t>
              </a:r>
            </a:p>
          </p:txBody>
        </p:sp>
        <p:sp>
          <p:nvSpPr>
            <p:cNvPr id="29879" name="TextBox 1661"/>
            <p:cNvSpPr txBox="1">
              <a:spLocks noChangeArrowheads="1"/>
            </p:cNvSpPr>
            <p:nvPr/>
          </p:nvSpPr>
          <p:spPr bwMode="auto">
            <a:xfrm>
              <a:off x="6910953" y="6049147"/>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38</a:t>
              </a:r>
            </a:p>
          </p:txBody>
        </p:sp>
        <p:sp>
          <p:nvSpPr>
            <p:cNvPr id="29880" name="TextBox 1662"/>
            <p:cNvSpPr txBox="1">
              <a:spLocks noChangeArrowheads="1"/>
            </p:cNvSpPr>
            <p:nvPr/>
          </p:nvSpPr>
          <p:spPr bwMode="auto">
            <a:xfrm>
              <a:off x="7314200" y="6049147"/>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28</a:t>
              </a:r>
            </a:p>
          </p:txBody>
        </p:sp>
        <p:sp>
          <p:nvSpPr>
            <p:cNvPr id="29881" name="TextBox 1663"/>
            <p:cNvSpPr txBox="1">
              <a:spLocks noChangeArrowheads="1"/>
            </p:cNvSpPr>
            <p:nvPr/>
          </p:nvSpPr>
          <p:spPr bwMode="auto">
            <a:xfrm>
              <a:off x="7709110" y="6049147"/>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13</a:t>
              </a:r>
            </a:p>
          </p:txBody>
        </p:sp>
        <p:sp>
          <p:nvSpPr>
            <p:cNvPr id="29882" name="TextBox 1664"/>
            <p:cNvSpPr txBox="1">
              <a:spLocks noChangeArrowheads="1"/>
            </p:cNvSpPr>
            <p:nvPr/>
          </p:nvSpPr>
          <p:spPr bwMode="auto">
            <a:xfrm>
              <a:off x="8150580" y="6049147"/>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200" b="1" smtClean="0">
                  <a:solidFill>
                    <a:srgbClr val="000000"/>
                  </a:solidFill>
                  <a:ea typeface="MS PGothic" pitchFamily="34" charset="-128"/>
                </a:rPr>
                <a:t>5</a:t>
              </a:r>
            </a:p>
          </p:txBody>
        </p:sp>
        <p:sp>
          <p:nvSpPr>
            <p:cNvPr id="29883" name="TextBox 1665"/>
            <p:cNvSpPr txBox="1">
              <a:spLocks noChangeArrowheads="1"/>
            </p:cNvSpPr>
            <p:nvPr/>
          </p:nvSpPr>
          <p:spPr bwMode="auto">
            <a:xfrm>
              <a:off x="124932" y="5833291"/>
              <a:ext cx="74058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200" b="1" smtClean="0">
                  <a:solidFill>
                    <a:srgbClr val="C00000"/>
                  </a:solidFill>
                  <a:ea typeface="MS PGothic" pitchFamily="34" charset="-128"/>
                </a:rPr>
                <a:t>Cap + Lap</a:t>
              </a:r>
            </a:p>
          </p:txBody>
        </p:sp>
        <p:sp>
          <p:nvSpPr>
            <p:cNvPr id="29884" name="TextBox 1666"/>
            <p:cNvSpPr txBox="1">
              <a:spLocks noChangeArrowheads="1"/>
            </p:cNvSpPr>
            <p:nvPr/>
          </p:nvSpPr>
          <p:spPr bwMode="auto">
            <a:xfrm>
              <a:off x="124932" y="6040393"/>
              <a:ext cx="461217"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defTabSz="457200" eaLnBrk="1" fontAlgn="base" hangingPunct="1">
                <a:spcBef>
                  <a:spcPct val="0"/>
                </a:spcBef>
                <a:spcAft>
                  <a:spcPct val="0"/>
                </a:spcAft>
              </a:pPr>
              <a:r>
                <a:rPr lang="en-US" sz="1200" b="1" smtClean="0">
                  <a:solidFill>
                    <a:srgbClr val="000099"/>
                  </a:solidFill>
                  <a:ea typeface="MS PGothic" pitchFamily="34" charset="-128"/>
                </a:rPr>
                <a:t>T-DM1</a:t>
              </a:r>
            </a:p>
          </p:txBody>
        </p:sp>
        <p:sp>
          <p:nvSpPr>
            <p:cNvPr id="29885" name="TextBox 1667"/>
            <p:cNvSpPr txBox="1">
              <a:spLocks noChangeArrowheads="1"/>
            </p:cNvSpPr>
            <p:nvPr/>
          </p:nvSpPr>
          <p:spPr bwMode="auto">
            <a:xfrm>
              <a:off x="124932" y="5635562"/>
              <a:ext cx="1043564" cy="184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defTabSz="457200" eaLnBrk="1" fontAlgn="base" hangingPunct="1">
                <a:spcBef>
                  <a:spcPct val="0"/>
                </a:spcBef>
                <a:spcAft>
                  <a:spcPct val="0"/>
                </a:spcAft>
              </a:pPr>
              <a:r>
                <a:rPr lang="cs-CZ" sz="1200" b="1" smtClean="0">
                  <a:solidFill>
                    <a:srgbClr val="000000"/>
                  </a:solidFill>
                  <a:ea typeface="MS PGothic" pitchFamily="34" charset="-128"/>
                </a:rPr>
                <a:t>Počet v riziku</a:t>
              </a:r>
              <a:r>
                <a:rPr lang="en-US" sz="1200" b="1" smtClean="0">
                  <a:solidFill>
                    <a:srgbClr val="000000"/>
                  </a:solidFill>
                  <a:ea typeface="MS PGothic" pitchFamily="34" charset="-128"/>
                </a:rPr>
                <a:t>:</a:t>
              </a:r>
            </a:p>
          </p:txBody>
        </p:sp>
      </p:grpSp>
      <p:sp>
        <p:nvSpPr>
          <p:cNvPr id="28677" name="TextBox 1626"/>
          <p:cNvSpPr txBox="1">
            <a:spLocks noChangeArrowheads="1"/>
          </p:cNvSpPr>
          <p:nvPr/>
        </p:nvSpPr>
        <p:spPr bwMode="auto">
          <a:xfrm>
            <a:off x="3638550" y="5608638"/>
            <a:ext cx="19367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cs-CZ" sz="1600" b="1" smtClean="0">
                <a:solidFill>
                  <a:srgbClr val="000000"/>
                </a:solidFill>
                <a:ea typeface="MS PGothic" pitchFamily="34" charset="-128"/>
              </a:rPr>
              <a:t>Doba (měsíce)</a:t>
            </a:r>
            <a:endParaRPr lang="en-US" sz="1600" b="1" smtClean="0">
              <a:solidFill>
                <a:srgbClr val="000000"/>
              </a:solidFill>
              <a:ea typeface="MS PGothic" pitchFamily="34" charset="-128"/>
            </a:endParaRPr>
          </a:p>
        </p:txBody>
      </p:sp>
      <p:sp>
        <p:nvSpPr>
          <p:cNvPr id="28678" name="TextBox 1783"/>
          <p:cNvSpPr txBox="1">
            <a:spLocks noChangeArrowheads="1"/>
          </p:cNvSpPr>
          <p:nvPr/>
        </p:nvSpPr>
        <p:spPr bwMode="auto">
          <a:xfrm>
            <a:off x="2740025" y="2547938"/>
            <a:ext cx="766763"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600" b="1" smtClean="0">
                <a:solidFill>
                  <a:srgbClr val="C00000"/>
                </a:solidFill>
                <a:ea typeface="MS PGothic" pitchFamily="34" charset="-128"/>
              </a:rPr>
              <a:t>78,4%</a:t>
            </a:r>
          </a:p>
        </p:txBody>
      </p:sp>
      <p:sp>
        <p:nvSpPr>
          <p:cNvPr id="28679" name="TextBox 1784"/>
          <p:cNvSpPr txBox="1">
            <a:spLocks noChangeArrowheads="1"/>
          </p:cNvSpPr>
          <p:nvPr/>
        </p:nvSpPr>
        <p:spPr bwMode="auto">
          <a:xfrm>
            <a:off x="5689600" y="2660650"/>
            <a:ext cx="76676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600" b="1" smtClean="0">
                <a:solidFill>
                  <a:srgbClr val="000099"/>
                </a:solidFill>
                <a:ea typeface="MS PGothic" pitchFamily="34" charset="-128"/>
              </a:rPr>
              <a:t>64,7%</a:t>
            </a:r>
          </a:p>
        </p:txBody>
      </p:sp>
      <p:sp>
        <p:nvSpPr>
          <p:cNvPr id="28680" name="TextBox 1785"/>
          <p:cNvSpPr txBox="1">
            <a:spLocks noChangeArrowheads="1"/>
          </p:cNvSpPr>
          <p:nvPr/>
        </p:nvSpPr>
        <p:spPr bwMode="auto">
          <a:xfrm>
            <a:off x="5130800" y="3524250"/>
            <a:ext cx="76676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600" b="1" smtClean="0">
                <a:solidFill>
                  <a:srgbClr val="C00000"/>
                </a:solidFill>
                <a:ea typeface="MS PGothic" pitchFamily="34" charset="-128"/>
              </a:rPr>
              <a:t>51,8%</a:t>
            </a:r>
          </a:p>
        </p:txBody>
      </p:sp>
      <p:sp>
        <p:nvSpPr>
          <p:cNvPr id="28681" name="TextBox 1786"/>
          <p:cNvSpPr txBox="1">
            <a:spLocks noChangeArrowheads="1"/>
          </p:cNvSpPr>
          <p:nvPr/>
        </p:nvSpPr>
        <p:spPr bwMode="auto">
          <a:xfrm>
            <a:off x="3263900" y="1885950"/>
            <a:ext cx="76517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600" b="1" smtClean="0">
                <a:solidFill>
                  <a:srgbClr val="000099"/>
                </a:solidFill>
                <a:ea typeface="MS PGothic" pitchFamily="34" charset="-128"/>
              </a:rPr>
              <a:t>85,2%</a:t>
            </a:r>
          </a:p>
        </p:txBody>
      </p:sp>
      <p:cxnSp>
        <p:nvCxnSpPr>
          <p:cNvPr id="119" name="Straight Connector 118"/>
          <p:cNvCxnSpPr/>
          <p:nvPr/>
        </p:nvCxnSpPr>
        <p:spPr>
          <a:xfrm flipH="1" flipV="1">
            <a:off x="5803900" y="2976563"/>
            <a:ext cx="1588" cy="2286000"/>
          </a:xfrm>
          <a:prstGeom prst="line">
            <a:avLst/>
          </a:prstGeom>
          <a:ln w="9525">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20" name="Straight Connector 119"/>
          <p:cNvCxnSpPr/>
          <p:nvPr/>
        </p:nvCxnSpPr>
        <p:spPr>
          <a:xfrm flipV="1">
            <a:off x="3421063" y="2265363"/>
            <a:ext cx="0" cy="3003550"/>
          </a:xfrm>
          <a:prstGeom prst="line">
            <a:avLst/>
          </a:prstGeom>
          <a:ln w="9525">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28684" name="Freeform 6"/>
          <p:cNvSpPr>
            <a:spLocks/>
          </p:cNvSpPr>
          <p:nvPr/>
        </p:nvSpPr>
        <p:spPr bwMode="auto">
          <a:xfrm>
            <a:off x="1019175" y="1766888"/>
            <a:ext cx="7177088" cy="3505200"/>
          </a:xfrm>
          <a:custGeom>
            <a:avLst/>
            <a:gdLst>
              <a:gd name="T0" fmla="*/ 0 w 4866"/>
              <a:gd name="T1" fmla="*/ 0 h 2289"/>
              <a:gd name="T2" fmla="*/ 0 w 4866"/>
              <a:gd name="T3" fmla="*/ 2147483647 h 2289"/>
              <a:gd name="T4" fmla="*/ 2147483647 w 4866"/>
              <a:gd name="T5" fmla="*/ 2147483647 h 2289"/>
              <a:gd name="T6" fmla="*/ 0 60000 65536"/>
              <a:gd name="T7" fmla="*/ 0 60000 65536"/>
              <a:gd name="T8" fmla="*/ 0 60000 65536"/>
              <a:gd name="T9" fmla="*/ 0 w 4866"/>
              <a:gd name="T10" fmla="*/ 0 h 2289"/>
              <a:gd name="T11" fmla="*/ 4866 w 4866"/>
              <a:gd name="T12" fmla="*/ 2289 h 2289"/>
            </a:gdLst>
            <a:ahLst/>
            <a:cxnLst>
              <a:cxn ang="T6">
                <a:pos x="T0" y="T1"/>
              </a:cxn>
              <a:cxn ang="T7">
                <a:pos x="T2" y="T3"/>
              </a:cxn>
              <a:cxn ang="T8">
                <a:pos x="T4" y="T5"/>
              </a:cxn>
            </a:cxnLst>
            <a:rect l="T9" t="T10" r="T11" b="T12"/>
            <a:pathLst>
              <a:path w="4866" h="2289">
                <a:moveTo>
                  <a:pt x="0" y="0"/>
                </a:moveTo>
                <a:lnTo>
                  <a:pt x="0" y="2289"/>
                </a:lnTo>
                <a:lnTo>
                  <a:pt x="4866" y="2289"/>
                </a:lnTo>
              </a:path>
            </a:pathLst>
          </a:custGeom>
          <a:noFill/>
          <a:ln w="2857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defTabSz="457200" fontAlgn="base">
              <a:spcBef>
                <a:spcPct val="0"/>
              </a:spcBef>
              <a:spcAft>
                <a:spcPct val="0"/>
              </a:spcAft>
            </a:pPr>
            <a:endParaRPr lang="cs-CZ">
              <a:solidFill>
                <a:srgbClr val="1A5028"/>
              </a:solidFill>
            </a:endParaRPr>
          </a:p>
        </p:txBody>
      </p:sp>
      <p:sp>
        <p:nvSpPr>
          <p:cNvPr id="28685" name="Line 13"/>
          <p:cNvSpPr>
            <a:spLocks noChangeShapeType="1"/>
          </p:cNvSpPr>
          <p:nvPr/>
        </p:nvSpPr>
        <p:spPr bwMode="auto">
          <a:xfrm>
            <a:off x="8181975"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86" name="Line 14"/>
          <p:cNvSpPr>
            <a:spLocks noChangeShapeType="1"/>
          </p:cNvSpPr>
          <p:nvPr/>
        </p:nvSpPr>
        <p:spPr bwMode="auto">
          <a:xfrm>
            <a:off x="7785100"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87" name="Line 15"/>
          <p:cNvSpPr>
            <a:spLocks noChangeShapeType="1"/>
          </p:cNvSpPr>
          <p:nvPr/>
        </p:nvSpPr>
        <p:spPr bwMode="auto">
          <a:xfrm>
            <a:off x="7388225"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88" name="Line 16"/>
          <p:cNvSpPr>
            <a:spLocks noChangeShapeType="1"/>
          </p:cNvSpPr>
          <p:nvPr/>
        </p:nvSpPr>
        <p:spPr bwMode="auto">
          <a:xfrm>
            <a:off x="6994525"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89" name="Line 17"/>
          <p:cNvSpPr>
            <a:spLocks noChangeShapeType="1"/>
          </p:cNvSpPr>
          <p:nvPr/>
        </p:nvSpPr>
        <p:spPr bwMode="auto">
          <a:xfrm>
            <a:off x="6597650"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0" name="Line 18"/>
          <p:cNvSpPr>
            <a:spLocks noChangeShapeType="1"/>
          </p:cNvSpPr>
          <p:nvPr/>
        </p:nvSpPr>
        <p:spPr bwMode="auto">
          <a:xfrm>
            <a:off x="6199188"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1" name="Line 19"/>
          <p:cNvSpPr>
            <a:spLocks noChangeShapeType="1"/>
          </p:cNvSpPr>
          <p:nvPr/>
        </p:nvSpPr>
        <p:spPr bwMode="auto">
          <a:xfrm>
            <a:off x="5802313"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2" name="Line 20"/>
          <p:cNvSpPr>
            <a:spLocks noChangeShapeType="1"/>
          </p:cNvSpPr>
          <p:nvPr/>
        </p:nvSpPr>
        <p:spPr bwMode="auto">
          <a:xfrm>
            <a:off x="5408613"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3" name="Line 21"/>
          <p:cNvSpPr>
            <a:spLocks noChangeShapeType="1"/>
          </p:cNvSpPr>
          <p:nvPr/>
        </p:nvSpPr>
        <p:spPr bwMode="auto">
          <a:xfrm>
            <a:off x="5011738"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4" name="Line 22"/>
          <p:cNvSpPr>
            <a:spLocks noChangeShapeType="1"/>
          </p:cNvSpPr>
          <p:nvPr/>
        </p:nvSpPr>
        <p:spPr bwMode="auto">
          <a:xfrm>
            <a:off x="4613275"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5" name="Line 23"/>
          <p:cNvSpPr>
            <a:spLocks noChangeShapeType="1"/>
          </p:cNvSpPr>
          <p:nvPr/>
        </p:nvSpPr>
        <p:spPr bwMode="auto">
          <a:xfrm>
            <a:off x="4216400"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6" name="Line 24"/>
          <p:cNvSpPr>
            <a:spLocks noChangeShapeType="1"/>
          </p:cNvSpPr>
          <p:nvPr/>
        </p:nvSpPr>
        <p:spPr bwMode="auto">
          <a:xfrm>
            <a:off x="3819525"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7" name="Line 25"/>
          <p:cNvSpPr>
            <a:spLocks noChangeShapeType="1"/>
          </p:cNvSpPr>
          <p:nvPr/>
        </p:nvSpPr>
        <p:spPr bwMode="auto">
          <a:xfrm>
            <a:off x="3425825"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8" name="Line 26"/>
          <p:cNvSpPr>
            <a:spLocks noChangeShapeType="1"/>
          </p:cNvSpPr>
          <p:nvPr/>
        </p:nvSpPr>
        <p:spPr bwMode="auto">
          <a:xfrm>
            <a:off x="3030538"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699" name="Line 27"/>
          <p:cNvSpPr>
            <a:spLocks noChangeShapeType="1"/>
          </p:cNvSpPr>
          <p:nvPr/>
        </p:nvSpPr>
        <p:spPr bwMode="auto">
          <a:xfrm>
            <a:off x="2632075"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0" name="Line 28"/>
          <p:cNvSpPr>
            <a:spLocks noChangeShapeType="1"/>
          </p:cNvSpPr>
          <p:nvPr/>
        </p:nvSpPr>
        <p:spPr bwMode="auto">
          <a:xfrm>
            <a:off x="2235200"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1" name="Line 29"/>
          <p:cNvSpPr>
            <a:spLocks noChangeShapeType="1"/>
          </p:cNvSpPr>
          <p:nvPr/>
        </p:nvSpPr>
        <p:spPr bwMode="auto">
          <a:xfrm>
            <a:off x="1841500"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2" name="Line 30"/>
          <p:cNvSpPr>
            <a:spLocks noChangeShapeType="1"/>
          </p:cNvSpPr>
          <p:nvPr/>
        </p:nvSpPr>
        <p:spPr bwMode="auto">
          <a:xfrm>
            <a:off x="1444625"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3" name="Line 31"/>
          <p:cNvSpPr>
            <a:spLocks noChangeShapeType="1"/>
          </p:cNvSpPr>
          <p:nvPr/>
        </p:nvSpPr>
        <p:spPr bwMode="auto">
          <a:xfrm>
            <a:off x="1047750" y="5272088"/>
            <a:ext cx="0" cy="92075"/>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4" name="Line 7"/>
          <p:cNvSpPr>
            <a:spLocks noChangeShapeType="1"/>
          </p:cNvSpPr>
          <p:nvPr/>
        </p:nvSpPr>
        <p:spPr bwMode="auto">
          <a:xfrm>
            <a:off x="928688" y="1781175"/>
            <a:ext cx="90487"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5" name="Line 8"/>
          <p:cNvSpPr>
            <a:spLocks noChangeShapeType="1"/>
          </p:cNvSpPr>
          <p:nvPr/>
        </p:nvSpPr>
        <p:spPr bwMode="auto">
          <a:xfrm>
            <a:off x="928688" y="2479675"/>
            <a:ext cx="90487"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6" name="Line 9"/>
          <p:cNvSpPr>
            <a:spLocks noChangeShapeType="1"/>
          </p:cNvSpPr>
          <p:nvPr/>
        </p:nvSpPr>
        <p:spPr bwMode="auto">
          <a:xfrm>
            <a:off x="928688" y="3176588"/>
            <a:ext cx="90487"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7" name="Line 10"/>
          <p:cNvSpPr>
            <a:spLocks noChangeShapeType="1"/>
          </p:cNvSpPr>
          <p:nvPr/>
        </p:nvSpPr>
        <p:spPr bwMode="auto">
          <a:xfrm>
            <a:off x="928688" y="3875088"/>
            <a:ext cx="90487"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8" name="Line 11"/>
          <p:cNvSpPr>
            <a:spLocks noChangeShapeType="1"/>
          </p:cNvSpPr>
          <p:nvPr/>
        </p:nvSpPr>
        <p:spPr bwMode="auto">
          <a:xfrm>
            <a:off x="928688" y="4573588"/>
            <a:ext cx="90487"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8709" name="Line 12"/>
          <p:cNvSpPr>
            <a:spLocks noChangeShapeType="1"/>
          </p:cNvSpPr>
          <p:nvPr/>
        </p:nvSpPr>
        <p:spPr bwMode="auto">
          <a:xfrm>
            <a:off x="928688" y="5272088"/>
            <a:ext cx="90487"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147" name="Line 34"/>
          <p:cNvSpPr>
            <a:spLocks noChangeShapeType="1"/>
          </p:cNvSpPr>
          <p:nvPr/>
        </p:nvSpPr>
        <p:spPr bwMode="auto">
          <a:xfrm>
            <a:off x="2370138" y="18764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48" name="Line 35"/>
          <p:cNvSpPr>
            <a:spLocks noChangeShapeType="1"/>
          </p:cNvSpPr>
          <p:nvPr/>
        </p:nvSpPr>
        <p:spPr bwMode="auto">
          <a:xfrm>
            <a:off x="2324100" y="19224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49" name="Line 36"/>
          <p:cNvSpPr>
            <a:spLocks noChangeShapeType="1"/>
          </p:cNvSpPr>
          <p:nvPr/>
        </p:nvSpPr>
        <p:spPr bwMode="auto">
          <a:xfrm>
            <a:off x="2538413" y="19208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0" name="Line 37"/>
          <p:cNvSpPr>
            <a:spLocks noChangeShapeType="1"/>
          </p:cNvSpPr>
          <p:nvPr/>
        </p:nvSpPr>
        <p:spPr bwMode="auto">
          <a:xfrm>
            <a:off x="2492375" y="19669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1" name="Line 38"/>
          <p:cNvSpPr>
            <a:spLocks noChangeShapeType="1"/>
          </p:cNvSpPr>
          <p:nvPr/>
        </p:nvSpPr>
        <p:spPr bwMode="auto">
          <a:xfrm>
            <a:off x="2544763" y="19208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2" name="Line 39"/>
          <p:cNvSpPr>
            <a:spLocks noChangeShapeType="1"/>
          </p:cNvSpPr>
          <p:nvPr/>
        </p:nvSpPr>
        <p:spPr bwMode="auto">
          <a:xfrm>
            <a:off x="2498725" y="19669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3" name="Line 40"/>
          <p:cNvSpPr>
            <a:spLocks noChangeShapeType="1"/>
          </p:cNvSpPr>
          <p:nvPr/>
        </p:nvSpPr>
        <p:spPr bwMode="auto">
          <a:xfrm>
            <a:off x="2552700" y="19208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4" name="Line 41"/>
          <p:cNvSpPr>
            <a:spLocks noChangeShapeType="1"/>
          </p:cNvSpPr>
          <p:nvPr/>
        </p:nvSpPr>
        <p:spPr bwMode="auto">
          <a:xfrm>
            <a:off x="2506663" y="19669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5" name="Line 42"/>
          <p:cNvSpPr>
            <a:spLocks noChangeShapeType="1"/>
          </p:cNvSpPr>
          <p:nvPr/>
        </p:nvSpPr>
        <p:spPr bwMode="auto">
          <a:xfrm>
            <a:off x="2579688" y="19351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6" name="Line 43"/>
          <p:cNvSpPr>
            <a:spLocks noChangeShapeType="1"/>
          </p:cNvSpPr>
          <p:nvPr/>
        </p:nvSpPr>
        <p:spPr bwMode="auto">
          <a:xfrm>
            <a:off x="2533650" y="19827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7" name="Line 44"/>
          <p:cNvSpPr>
            <a:spLocks noChangeShapeType="1"/>
          </p:cNvSpPr>
          <p:nvPr/>
        </p:nvSpPr>
        <p:spPr bwMode="auto">
          <a:xfrm>
            <a:off x="1060450"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8" name="Line 45"/>
          <p:cNvSpPr>
            <a:spLocks noChangeShapeType="1"/>
          </p:cNvSpPr>
          <p:nvPr/>
        </p:nvSpPr>
        <p:spPr bwMode="auto">
          <a:xfrm>
            <a:off x="1016000" y="17811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59" name="Line 46"/>
          <p:cNvSpPr>
            <a:spLocks noChangeShapeType="1"/>
          </p:cNvSpPr>
          <p:nvPr/>
        </p:nvSpPr>
        <p:spPr bwMode="auto">
          <a:xfrm>
            <a:off x="1071563"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0" name="Line 47"/>
          <p:cNvSpPr>
            <a:spLocks noChangeShapeType="1"/>
          </p:cNvSpPr>
          <p:nvPr/>
        </p:nvSpPr>
        <p:spPr bwMode="auto">
          <a:xfrm>
            <a:off x="1025525"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1" name="Line 48"/>
          <p:cNvSpPr>
            <a:spLocks noChangeShapeType="1"/>
          </p:cNvSpPr>
          <p:nvPr/>
        </p:nvSpPr>
        <p:spPr bwMode="auto">
          <a:xfrm>
            <a:off x="1077913"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2" name="Line 49"/>
          <p:cNvSpPr>
            <a:spLocks noChangeShapeType="1"/>
          </p:cNvSpPr>
          <p:nvPr/>
        </p:nvSpPr>
        <p:spPr bwMode="auto">
          <a:xfrm>
            <a:off x="1033463" y="17811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3" name="Line 50"/>
          <p:cNvSpPr>
            <a:spLocks noChangeShapeType="1"/>
          </p:cNvSpPr>
          <p:nvPr/>
        </p:nvSpPr>
        <p:spPr bwMode="auto">
          <a:xfrm>
            <a:off x="1089025"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4" name="Line 51"/>
          <p:cNvSpPr>
            <a:spLocks noChangeShapeType="1"/>
          </p:cNvSpPr>
          <p:nvPr/>
        </p:nvSpPr>
        <p:spPr bwMode="auto">
          <a:xfrm>
            <a:off x="1042988"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5" name="Line 52"/>
          <p:cNvSpPr>
            <a:spLocks noChangeShapeType="1"/>
          </p:cNvSpPr>
          <p:nvPr/>
        </p:nvSpPr>
        <p:spPr bwMode="auto">
          <a:xfrm>
            <a:off x="1144588"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6" name="Line 53"/>
          <p:cNvSpPr>
            <a:spLocks noChangeShapeType="1"/>
          </p:cNvSpPr>
          <p:nvPr/>
        </p:nvSpPr>
        <p:spPr bwMode="auto">
          <a:xfrm>
            <a:off x="1098550"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7" name="Line 54"/>
          <p:cNvSpPr>
            <a:spLocks noChangeShapeType="1"/>
          </p:cNvSpPr>
          <p:nvPr/>
        </p:nvSpPr>
        <p:spPr bwMode="auto">
          <a:xfrm>
            <a:off x="1173163"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8" name="Line 55"/>
          <p:cNvSpPr>
            <a:spLocks noChangeShapeType="1"/>
          </p:cNvSpPr>
          <p:nvPr/>
        </p:nvSpPr>
        <p:spPr bwMode="auto">
          <a:xfrm>
            <a:off x="1127125" y="17811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69" name="Line 56"/>
          <p:cNvSpPr>
            <a:spLocks noChangeShapeType="1"/>
          </p:cNvSpPr>
          <p:nvPr/>
        </p:nvSpPr>
        <p:spPr bwMode="auto">
          <a:xfrm>
            <a:off x="1179513"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0" name="Line 57"/>
          <p:cNvSpPr>
            <a:spLocks noChangeShapeType="1"/>
          </p:cNvSpPr>
          <p:nvPr/>
        </p:nvSpPr>
        <p:spPr bwMode="auto">
          <a:xfrm>
            <a:off x="1133475" y="17811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1" name="Line 58"/>
          <p:cNvSpPr>
            <a:spLocks noChangeShapeType="1"/>
          </p:cNvSpPr>
          <p:nvPr/>
        </p:nvSpPr>
        <p:spPr bwMode="auto">
          <a:xfrm>
            <a:off x="1185863"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2" name="Line 59"/>
          <p:cNvSpPr>
            <a:spLocks noChangeShapeType="1"/>
          </p:cNvSpPr>
          <p:nvPr/>
        </p:nvSpPr>
        <p:spPr bwMode="auto">
          <a:xfrm>
            <a:off x="1139825"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3" name="Line 60"/>
          <p:cNvSpPr>
            <a:spLocks noChangeShapeType="1"/>
          </p:cNvSpPr>
          <p:nvPr/>
        </p:nvSpPr>
        <p:spPr bwMode="auto">
          <a:xfrm>
            <a:off x="1243013"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4" name="Line 61"/>
          <p:cNvSpPr>
            <a:spLocks noChangeShapeType="1"/>
          </p:cNvSpPr>
          <p:nvPr/>
        </p:nvSpPr>
        <p:spPr bwMode="auto">
          <a:xfrm>
            <a:off x="1196975" y="17811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5" name="Line 62"/>
          <p:cNvSpPr>
            <a:spLocks noChangeShapeType="1"/>
          </p:cNvSpPr>
          <p:nvPr/>
        </p:nvSpPr>
        <p:spPr bwMode="auto">
          <a:xfrm>
            <a:off x="1255713"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6" name="Line 63"/>
          <p:cNvSpPr>
            <a:spLocks noChangeShapeType="1"/>
          </p:cNvSpPr>
          <p:nvPr/>
        </p:nvSpPr>
        <p:spPr bwMode="auto">
          <a:xfrm>
            <a:off x="1209675"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7" name="Line 64"/>
          <p:cNvSpPr>
            <a:spLocks noChangeShapeType="1"/>
          </p:cNvSpPr>
          <p:nvPr/>
        </p:nvSpPr>
        <p:spPr bwMode="auto">
          <a:xfrm>
            <a:off x="1270000"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8" name="Line 65"/>
          <p:cNvSpPr>
            <a:spLocks noChangeShapeType="1"/>
          </p:cNvSpPr>
          <p:nvPr/>
        </p:nvSpPr>
        <p:spPr bwMode="auto">
          <a:xfrm>
            <a:off x="1223963"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79" name="Line 66"/>
          <p:cNvSpPr>
            <a:spLocks noChangeShapeType="1"/>
          </p:cNvSpPr>
          <p:nvPr/>
        </p:nvSpPr>
        <p:spPr bwMode="auto">
          <a:xfrm>
            <a:off x="1255713" y="17510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0" name="Line 67"/>
          <p:cNvSpPr>
            <a:spLocks noChangeShapeType="1"/>
          </p:cNvSpPr>
          <p:nvPr/>
        </p:nvSpPr>
        <p:spPr bwMode="auto">
          <a:xfrm>
            <a:off x="1209675" y="17970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1" name="Line 68"/>
          <p:cNvSpPr>
            <a:spLocks noChangeShapeType="1"/>
          </p:cNvSpPr>
          <p:nvPr/>
        </p:nvSpPr>
        <p:spPr bwMode="auto">
          <a:xfrm>
            <a:off x="1284288" y="17510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2" name="Line 69"/>
          <p:cNvSpPr>
            <a:spLocks noChangeShapeType="1"/>
          </p:cNvSpPr>
          <p:nvPr/>
        </p:nvSpPr>
        <p:spPr bwMode="auto">
          <a:xfrm>
            <a:off x="1238250" y="17970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3" name="Line 70"/>
          <p:cNvSpPr>
            <a:spLocks noChangeShapeType="1"/>
          </p:cNvSpPr>
          <p:nvPr/>
        </p:nvSpPr>
        <p:spPr bwMode="auto">
          <a:xfrm>
            <a:off x="1298575" y="17510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4" name="Line 71"/>
          <p:cNvSpPr>
            <a:spLocks noChangeShapeType="1"/>
          </p:cNvSpPr>
          <p:nvPr/>
        </p:nvSpPr>
        <p:spPr bwMode="auto">
          <a:xfrm>
            <a:off x="1252538" y="17970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5" name="Line 72"/>
          <p:cNvSpPr>
            <a:spLocks noChangeShapeType="1"/>
          </p:cNvSpPr>
          <p:nvPr/>
        </p:nvSpPr>
        <p:spPr bwMode="auto">
          <a:xfrm>
            <a:off x="1327150" y="17684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6" name="Line 73"/>
          <p:cNvSpPr>
            <a:spLocks noChangeShapeType="1"/>
          </p:cNvSpPr>
          <p:nvPr/>
        </p:nvSpPr>
        <p:spPr bwMode="auto">
          <a:xfrm>
            <a:off x="1279525" y="18145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7" name="Line 74"/>
          <p:cNvSpPr>
            <a:spLocks noChangeShapeType="1"/>
          </p:cNvSpPr>
          <p:nvPr/>
        </p:nvSpPr>
        <p:spPr bwMode="auto">
          <a:xfrm>
            <a:off x="1352550" y="17684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8" name="Line 75"/>
          <p:cNvSpPr>
            <a:spLocks noChangeShapeType="1"/>
          </p:cNvSpPr>
          <p:nvPr/>
        </p:nvSpPr>
        <p:spPr bwMode="auto">
          <a:xfrm>
            <a:off x="1309688" y="18145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89" name="Line 76"/>
          <p:cNvSpPr>
            <a:spLocks noChangeShapeType="1"/>
          </p:cNvSpPr>
          <p:nvPr/>
        </p:nvSpPr>
        <p:spPr bwMode="auto">
          <a:xfrm>
            <a:off x="1368425" y="1779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0" name="Line 77"/>
          <p:cNvSpPr>
            <a:spLocks noChangeShapeType="1"/>
          </p:cNvSpPr>
          <p:nvPr/>
        </p:nvSpPr>
        <p:spPr bwMode="auto">
          <a:xfrm>
            <a:off x="1320800" y="18256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1" name="Line 78"/>
          <p:cNvSpPr>
            <a:spLocks noChangeShapeType="1"/>
          </p:cNvSpPr>
          <p:nvPr/>
        </p:nvSpPr>
        <p:spPr bwMode="auto">
          <a:xfrm>
            <a:off x="1374775" y="1779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2" name="Line 79"/>
          <p:cNvSpPr>
            <a:spLocks noChangeShapeType="1"/>
          </p:cNvSpPr>
          <p:nvPr/>
        </p:nvSpPr>
        <p:spPr bwMode="auto">
          <a:xfrm>
            <a:off x="1328738" y="18256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3" name="Line 80"/>
          <p:cNvSpPr>
            <a:spLocks noChangeShapeType="1"/>
          </p:cNvSpPr>
          <p:nvPr/>
        </p:nvSpPr>
        <p:spPr bwMode="auto">
          <a:xfrm>
            <a:off x="1381125" y="1779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4" name="Line 81"/>
          <p:cNvSpPr>
            <a:spLocks noChangeShapeType="1"/>
          </p:cNvSpPr>
          <p:nvPr/>
        </p:nvSpPr>
        <p:spPr bwMode="auto">
          <a:xfrm>
            <a:off x="1335088" y="18256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5" name="Line 82"/>
          <p:cNvSpPr>
            <a:spLocks noChangeShapeType="1"/>
          </p:cNvSpPr>
          <p:nvPr/>
        </p:nvSpPr>
        <p:spPr bwMode="auto">
          <a:xfrm>
            <a:off x="1409700" y="1779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6" name="Line 83"/>
          <p:cNvSpPr>
            <a:spLocks noChangeShapeType="1"/>
          </p:cNvSpPr>
          <p:nvPr/>
        </p:nvSpPr>
        <p:spPr bwMode="auto">
          <a:xfrm>
            <a:off x="1363663" y="182562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7" name="Line 84"/>
          <p:cNvSpPr>
            <a:spLocks noChangeShapeType="1"/>
          </p:cNvSpPr>
          <p:nvPr/>
        </p:nvSpPr>
        <p:spPr bwMode="auto">
          <a:xfrm>
            <a:off x="1450975" y="1779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8" name="Line 85"/>
          <p:cNvSpPr>
            <a:spLocks noChangeShapeType="1"/>
          </p:cNvSpPr>
          <p:nvPr/>
        </p:nvSpPr>
        <p:spPr bwMode="auto">
          <a:xfrm>
            <a:off x="1404938" y="18256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99" name="Line 86"/>
          <p:cNvSpPr>
            <a:spLocks noChangeShapeType="1"/>
          </p:cNvSpPr>
          <p:nvPr/>
        </p:nvSpPr>
        <p:spPr bwMode="auto">
          <a:xfrm>
            <a:off x="1311275"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0" name="Line 87"/>
          <p:cNvSpPr>
            <a:spLocks noChangeShapeType="1"/>
          </p:cNvSpPr>
          <p:nvPr/>
        </p:nvSpPr>
        <p:spPr bwMode="auto">
          <a:xfrm>
            <a:off x="1265238"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1" name="Line 88"/>
          <p:cNvSpPr>
            <a:spLocks noChangeShapeType="1"/>
          </p:cNvSpPr>
          <p:nvPr/>
        </p:nvSpPr>
        <p:spPr bwMode="auto">
          <a:xfrm>
            <a:off x="1322388"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2" name="Line 89"/>
          <p:cNvSpPr>
            <a:spLocks noChangeShapeType="1"/>
          </p:cNvSpPr>
          <p:nvPr/>
        </p:nvSpPr>
        <p:spPr bwMode="auto">
          <a:xfrm>
            <a:off x="1276350"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3" name="Line 90"/>
          <p:cNvSpPr>
            <a:spLocks noChangeShapeType="1"/>
          </p:cNvSpPr>
          <p:nvPr/>
        </p:nvSpPr>
        <p:spPr bwMode="auto">
          <a:xfrm>
            <a:off x="1331913"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4" name="Line 91"/>
          <p:cNvSpPr>
            <a:spLocks noChangeShapeType="1"/>
          </p:cNvSpPr>
          <p:nvPr/>
        </p:nvSpPr>
        <p:spPr bwMode="auto">
          <a:xfrm>
            <a:off x="1285875"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5" name="Line 92"/>
          <p:cNvSpPr>
            <a:spLocks noChangeShapeType="1"/>
          </p:cNvSpPr>
          <p:nvPr/>
        </p:nvSpPr>
        <p:spPr bwMode="auto">
          <a:xfrm>
            <a:off x="1343025" y="17351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6" name="Line 93"/>
          <p:cNvSpPr>
            <a:spLocks noChangeShapeType="1"/>
          </p:cNvSpPr>
          <p:nvPr/>
        </p:nvSpPr>
        <p:spPr bwMode="auto">
          <a:xfrm>
            <a:off x="1296988" y="17811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7" name="Line 94"/>
          <p:cNvSpPr>
            <a:spLocks noChangeShapeType="1"/>
          </p:cNvSpPr>
          <p:nvPr/>
        </p:nvSpPr>
        <p:spPr bwMode="auto">
          <a:xfrm>
            <a:off x="1604963" y="174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8" name="Line 95"/>
          <p:cNvSpPr>
            <a:spLocks noChangeShapeType="1"/>
          </p:cNvSpPr>
          <p:nvPr/>
        </p:nvSpPr>
        <p:spPr bwMode="auto">
          <a:xfrm>
            <a:off x="1558925" y="17891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09" name="Line 96"/>
          <p:cNvSpPr>
            <a:spLocks noChangeShapeType="1"/>
          </p:cNvSpPr>
          <p:nvPr/>
        </p:nvSpPr>
        <p:spPr bwMode="auto">
          <a:xfrm>
            <a:off x="1604963" y="18002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0" name="Line 97"/>
          <p:cNvSpPr>
            <a:spLocks noChangeShapeType="1"/>
          </p:cNvSpPr>
          <p:nvPr/>
        </p:nvSpPr>
        <p:spPr bwMode="auto">
          <a:xfrm>
            <a:off x="1558925" y="18494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1" name="Line 98"/>
          <p:cNvSpPr>
            <a:spLocks noChangeShapeType="1"/>
          </p:cNvSpPr>
          <p:nvPr/>
        </p:nvSpPr>
        <p:spPr bwMode="auto">
          <a:xfrm>
            <a:off x="1631950" y="174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2" name="Line 99"/>
          <p:cNvSpPr>
            <a:spLocks noChangeShapeType="1"/>
          </p:cNvSpPr>
          <p:nvPr/>
        </p:nvSpPr>
        <p:spPr bwMode="auto">
          <a:xfrm>
            <a:off x="1587500" y="17891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3" name="Line 100"/>
          <p:cNvSpPr>
            <a:spLocks noChangeShapeType="1"/>
          </p:cNvSpPr>
          <p:nvPr/>
        </p:nvSpPr>
        <p:spPr bwMode="auto">
          <a:xfrm>
            <a:off x="1646238" y="18161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4" name="Line 101"/>
          <p:cNvSpPr>
            <a:spLocks noChangeShapeType="1"/>
          </p:cNvSpPr>
          <p:nvPr/>
        </p:nvSpPr>
        <p:spPr bwMode="auto">
          <a:xfrm>
            <a:off x="1600200" y="18637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5" name="Line 102"/>
          <p:cNvSpPr>
            <a:spLocks noChangeShapeType="1"/>
          </p:cNvSpPr>
          <p:nvPr/>
        </p:nvSpPr>
        <p:spPr bwMode="auto">
          <a:xfrm>
            <a:off x="1701800" y="1831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6" name="Line 103"/>
          <p:cNvSpPr>
            <a:spLocks noChangeShapeType="1"/>
          </p:cNvSpPr>
          <p:nvPr/>
        </p:nvSpPr>
        <p:spPr bwMode="auto">
          <a:xfrm>
            <a:off x="1657350" y="18764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7" name="Line 104"/>
          <p:cNvSpPr>
            <a:spLocks noChangeShapeType="1"/>
          </p:cNvSpPr>
          <p:nvPr/>
        </p:nvSpPr>
        <p:spPr bwMode="auto">
          <a:xfrm>
            <a:off x="1658938" y="174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8" name="Line 105"/>
          <p:cNvSpPr>
            <a:spLocks noChangeShapeType="1"/>
          </p:cNvSpPr>
          <p:nvPr/>
        </p:nvSpPr>
        <p:spPr bwMode="auto">
          <a:xfrm>
            <a:off x="1614488" y="17891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19" name="Line 106"/>
          <p:cNvSpPr>
            <a:spLocks noChangeShapeType="1"/>
          </p:cNvSpPr>
          <p:nvPr/>
        </p:nvSpPr>
        <p:spPr bwMode="auto">
          <a:xfrm>
            <a:off x="1701800" y="174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0" name="Line 107"/>
          <p:cNvSpPr>
            <a:spLocks noChangeShapeType="1"/>
          </p:cNvSpPr>
          <p:nvPr/>
        </p:nvSpPr>
        <p:spPr bwMode="auto">
          <a:xfrm>
            <a:off x="1657350" y="17891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1" name="Line 108"/>
          <p:cNvSpPr>
            <a:spLocks noChangeShapeType="1"/>
          </p:cNvSpPr>
          <p:nvPr/>
        </p:nvSpPr>
        <p:spPr bwMode="auto">
          <a:xfrm>
            <a:off x="1743075" y="174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2" name="Line 109"/>
          <p:cNvSpPr>
            <a:spLocks noChangeShapeType="1"/>
          </p:cNvSpPr>
          <p:nvPr/>
        </p:nvSpPr>
        <p:spPr bwMode="auto">
          <a:xfrm>
            <a:off x="1698625" y="17891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3" name="Line 110"/>
          <p:cNvSpPr>
            <a:spLocks noChangeShapeType="1"/>
          </p:cNvSpPr>
          <p:nvPr/>
        </p:nvSpPr>
        <p:spPr bwMode="auto">
          <a:xfrm>
            <a:off x="1757363" y="17573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4" name="Line 111"/>
          <p:cNvSpPr>
            <a:spLocks noChangeShapeType="1"/>
          </p:cNvSpPr>
          <p:nvPr/>
        </p:nvSpPr>
        <p:spPr bwMode="auto">
          <a:xfrm>
            <a:off x="1711325" y="18034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5" name="Line 112"/>
          <p:cNvSpPr>
            <a:spLocks noChangeShapeType="1"/>
          </p:cNvSpPr>
          <p:nvPr/>
        </p:nvSpPr>
        <p:spPr bwMode="auto">
          <a:xfrm>
            <a:off x="1868488" y="17875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6" name="Line 113"/>
          <p:cNvSpPr>
            <a:spLocks noChangeShapeType="1"/>
          </p:cNvSpPr>
          <p:nvPr/>
        </p:nvSpPr>
        <p:spPr bwMode="auto">
          <a:xfrm>
            <a:off x="1824038" y="18335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7" name="Line 114"/>
          <p:cNvSpPr>
            <a:spLocks noChangeShapeType="1"/>
          </p:cNvSpPr>
          <p:nvPr/>
        </p:nvSpPr>
        <p:spPr bwMode="auto">
          <a:xfrm>
            <a:off x="1925638" y="17875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8" name="Line 115"/>
          <p:cNvSpPr>
            <a:spLocks noChangeShapeType="1"/>
          </p:cNvSpPr>
          <p:nvPr/>
        </p:nvSpPr>
        <p:spPr bwMode="auto">
          <a:xfrm>
            <a:off x="1879600" y="18335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29" name="Line 116"/>
          <p:cNvSpPr>
            <a:spLocks noChangeShapeType="1"/>
          </p:cNvSpPr>
          <p:nvPr/>
        </p:nvSpPr>
        <p:spPr bwMode="auto">
          <a:xfrm>
            <a:off x="2063750" y="18176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0" name="Line 117"/>
          <p:cNvSpPr>
            <a:spLocks noChangeShapeType="1"/>
          </p:cNvSpPr>
          <p:nvPr/>
        </p:nvSpPr>
        <p:spPr bwMode="auto">
          <a:xfrm>
            <a:off x="2017713" y="18637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1" name="Line 118"/>
          <p:cNvSpPr>
            <a:spLocks noChangeShapeType="1"/>
          </p:cNvSpPr>
          <p:nvPr/>
        </p:nvSpPr>
        <p:spPr bwMode="auto">
          <a:xfrm>
            <a:off x="2147888" y="1831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2" name="Line 119"/>
          <p:cNvSpPr>
            <a:spLocks noChangeShapeType="1"/>
          </p:cNvSpPr>
          <p:nvPr/>
        </p:nvSpPr>
        <p:spPr bwMode="auto">
          <a:xfrm>
            <a:off x="2101850" y="18764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3" name="Line 120"/>
          <p:cNvSpPr>
            <a:spLocks noChangeShapeType="1"/>
          </p:cNvSpPr>
          <p:nvPr/>
        </p:nvSpPr>
        <p:spPr bwMode="auto">
          <a:xfrm>
            <a:off x="2155825" y="1831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4" name="Line 121"/>
          <p:cNvSpPr>
            <a:spLocks noChangeShapeType="1"/>
          </p:cNvSpPr>
          <p:nvPr/>
        </p:nvSpPr>
        <p:spPr bwMode="auto">
          <a:xfrm>
            <a:off x="2109788" y="187642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5" name="Line 122"/>
          <p:cNvSpPr>
            <a:spLocks noChangeShapeType="1"/>
          </p:cNvSpPr>
          <p:nvPr/>
        </p:nvSpPr>
        <p:spPr bwMode="auto">
          <a:xfrm>
            <a:off x="2160588" y="1831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6" name="Line 123"/>
          <p:cNvSpPr>
            <a:spLocks noChangeShapeType="1"/>
          </p:cNvSpPr>
          <p:nvPr/>
        </p:nvSpPr>
        <p:spPr bwMode="auto">
          <a:xfrm>
            <a:off x="2116138" y="18764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7" name="Line 124"/>
          <p:cNvSpPr>
            <a:spLocks noChangeShapeType="1"/>
          </p:cNvSpPr>
          <p:nvPr/>
        </p:nvSpPr>
        <p:spPr bwMode="auto">
          <a:xfrm>
            <a:off x="2078038" y="1895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8" name="Line 125"/>
          <p:cNvSpPr>
            <a:spLocks noChangeShapeType="1"/>
          </p:cNvSpPr>
          <p:nvPr/>
        </p:nvSpPr>
        <p:spPr bwMode="auto">
          <a:xfrm>
            <a:off x="2033588" y="19415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39" name="Line 126"/>
          <p:cNvSpPr>
            <a:spLocks noChangeShapeType="1"/>
          </p:cNvSpPr>
          <p:nvPr/>
        </p:nvSpPr>
        <p:spPr bwMode="auto">
          <a:xfrm>
            <a:off x="2119313" y="1906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0" name="Line 127"/>
          <p:cNvSpPr>
            <a:spLocks noChangeShapeType="1"/>
          </p:cNvSpPr>
          <p:nvPr/>
        </p:nvSpPr>
        <p:spPr bwMode="auto">
          <a:xfrm>
            <a:off x="2074863" y="195262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1" name="Line 128"/>
          <p:cNvSpPr>
            <a:spLocks noChangeShapeType="1"/>
          </p:cNvSpPr>
          <p:nvPr/>
        </p:nvSpPr>
        <p:spPr bwMode="auto">
          <a:xfrm>
            <a:off x="2160588" y="1914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2" name="Line 129"/>
          <p:cNvSpPr>
            <a:spLocks noChangeShapeType="1"/>
          </p:cNvSpPr>
          <p:nvPr/>
        </p:nvSpPr>
        <p:spPr bwMode="auto">
          <a:xfrm>
            <a:off x="2116138" y="19589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3" name="Line 130"/>
          <p:cNvSpPr>
            <a:spLocks noChangeShapeType="1"/>
          </p:cNvSpPr>
          <p:nvPr/>
        </p:nvSpPr>
        <p:spPr bwMode="auto">
          <a:xfrm>
            <a:off x="2314575" y="20034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4" name="Line 131"/>
          <p:cNvSpPr>
            <a:spLocks noChangeShapeType="1"/>
          </p:cNvSpPr>
          <p:nvPr/>
        </p:nvSpPr>
        <p:spPr bwMode="auto">
          <a:xfrm>
            <a:off x="2270125" y="20478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5" name="Line 132"/>
          <p:cNvSpPr>
            <a:spLocks noChangeShapeType="1"/>
          </p:cNvSpPr>
          <p:nvPr/>
        </p:nvSpPr>
        <p:spPr bwMode="auto">
          <a:xfrm>
            <a:off x="2413000" y="205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6" name="Line 133"/>
          <p:cNvSpPr>
            <a:spLocks noChangeShapeType="1"/>
          </p:cNvSpPr>
          <p:nvPr/>
        </p:nvSpPr>
        <p:spPr bwMode="auto">
          <a:xfrm>
            <a:off x="2366963" y="21002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7" name="Line 134"/>
          <p:cNvSpPr>
            <a:spLocks noChangeShapeType="1"/>
          </p:cNvSpPr>
          <p:nvPr/>
        </p:nvSpPr>
        <p:spPr bwMode="auto">
          <a:xfrm>
            <a:off x="2468563" y="205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8" name="Line 135"/>
          <p:cNvSpPr>
            <a:spLocks noChangeShapeType="1"/>
          </p:cNvSpPr>
          <p:nvPr/>
        </p:nvSpPr>
        <p:spPr bwMode="auto">
          <a:xfrm>
            <a:off x="2422525" y="21002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49" name="Line 136"/>
          <p:cNvSpPr>
            <a:spLocks noChangeShapeType="1"/>
          </p:cNvSpPr>
          <p:nvPr/>
        </p:nvSpPr>
        <p:spPr bwMode="auto">
          <a:xfrm>
            <a:off x="2565400" y="21066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0" name="Line 137"/>
          <p:cNvSpPr>
            <a:spLocks noChangeShapeType="1"/>
          </p:cNvSpPr>
          <p:nvPr/>
        </p:nvSpPr>
        <p:spPr bwMode="auto">
          <a:xfrm>
            <a:off x="2520950" y="21526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1" name="Line 138"/>
          <p:cNvSpPr>
            <a:spLocks noChangeShapeType="1"/>
          </p:cNvSpPr>
          <p:nvPr/>
        </p:nvSpPr>
        <p:spPr bwMode="auto">
          <a:xfrm>
            <a:off x="2649538" y="21526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2" name="Line 139"/>
          <p:cNvSpPr>
            <a:spLocks noChangeShapeType="1"/>
          </p:cNvSpPr>
          <p:nvPr/>
        </p:nvSpPr>
        <p:spPr bwMode="auto">
          <a:xfrm>
            <a:off x="2603500" y="21971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3" name="Line 140"/>
          <p:cNvSpPr>
            <a:spLocks noChangeShapeType="1"/>
          </p:cNvSpPr>
          <p:nvPr/>
        </p:nvSpPr>
        <p:spPr bwMode="auto">
          <a:xfrm>
            <a:off x="2692400" y="216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4" name="Line 141"/>
          <p:cNvSpPr>
            <a:spLocks noChangeShapeType="1"/>
          </p:cNvSpPr>
          <p:nvPr/>
        </p:nvSpPr>
        <p:spPr bwMode="auto">
          <a:xfrm>
            <a:off x="2646363" y="22113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5" name="Line 142"/>
          <p:cNvSpPr>
            <a:spLocks noChangeShapeType="1"/>
          </p:cNvSpPr>
          <p:nvPr/>
        </p:nvSpPr>
        <p:spPr bwMode="auto">
          <a:xfrm>
            <a:off x="2697163" y="216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6" name="Line 143"/>
          <p:cNvSpPr>
            <a:spLocks noChangeShapeType="1"/>
          </p:cNvSpPr>
          <p:nvPr/>
        </p:nvSpPr>
        <p:spPr bwMode="auto">
          <a:xfrm>
            <a:off x="2652713" y="22113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7" name="Line 144"/>
          <p:cNvSpPr>
            <a:spLocks noChangeShapeType="1"/>
          </p:cNvSpPr>
          <p:nvPr/>
        </p:nvSpPr>
        <p:spPr bwMode="auto">
          <a:xfrm>
            <a:off x="2705100" y="216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8" name="Line 145"/>
          <p:cNvSpPr>
            <a:spLocks noChangeShapeType="1"/>
          </p:cNvSpPr>
          <p:nvPr/>
        </p:nvSpPr>
        <p:spPr bwMode="auto">
          <a:xfrm>
            <a:off x="2659063" y="2211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59" name="Line 146"/>
          <p:cNvSpPr>
            <a:spLocks noChangeShapeType="1"/>
          </p:cNvSpPr>
          <p:nvPr/>
        </p:nvSpPr>
        <p:spPr bwMode="auto">
          <a:xfrm>
            <a:off x="2733675" y="21939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0" name="Line 147"/>
          <p:cNvSpPr>
            <a:spLocks noChangeShapeType="1"/>
          </p:cNvSpPr>
          <p:nvPr/>
        </p:nvSpPr>
        <p:spPr bwMode="auto">
          <a:xfrm>
            <a:off x="2687638" y="22383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1" name="Line 148"/>
          <p:cNvSpPr>
            <a:spLocks noChangeShapeType="1"/>
          </p:cNvSpPr>
          <p:nvPr/>
        </p:nvSpPr>
        <p:spPr bwMode="auto">
          <a:xfrm>
            <a:off x="2801938" y="22113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2" name="Line 149"/>
          <p:cNvSpPr>
            <a:spLocks noChangeShapeType="1"/>
          </p:cNvSpPr>
          <p:nvPr/>
        </p:nvSpPr>
        <p:spPr bwMode="auto">
          <a:xfrm>
            <a:off x="2757488" y="22558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3" name="Line 150"/>
          <p:cNvSpPr>
            <a:spLocks noChangeShapeType="1"/>
          </p:cNvSpPr>
          <p:nvPr/>
        </p:nvSpPr>
        <p:spPr bwMode="auto">
          <a:xfrm>
            <a:off x="2809875" y="22113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4" name="Line 151"/>
          <p:cNvSpPr>
            <a:spLocks noChangeShapeType="1"/>
          </p:cNvSpPr>
          <p:nvPr/>
        </p:nvSpPr>
        <p:spPr bwMode="auto">
          <a:xfrm>
            <a:off x="2763838" y="22558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5" name="Line 152"/>
          <p:cNvSpPr>
            <a:spLocks noChangeShapeType="1"/>
          </p:cNvSpPr>
          <p:nvPr/>
        </p:nvSpPr>
        <p:spPr bwMode="auto">
          <a:xfrm>
            <a:off x="2817813" y="22113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6" name="Line 153"/>
          <p:cNvSpPr>
            <a:spLocks noChangeShapeType="1"/>
          </p:cNvSpPr>
          <p:nvPr/>
        </p:nvSpPr>
        <p:spPr bwMode="auto">
          <a:xfrm>
            <a:off x="2770188" y="22558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7" name="Line 154"/>
          <p:cNvSpPr>
            <a:spLocks noChangeShapeType="1"/>
          </p:cNvSpPr>
          <p:nvPr/>
        </p:nvSpPr>
        <p:spPr bwMode="auto">
          <a:xfrm>
            <a:off x="2900363" y="22336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8" name="Line 155"/>
          <p:cNvSpPr>
            <a:spLocks noChangeShapeType="1"/>
          </p:cNvSpPr>
          <p:nvPr/>
        </p:nvSpPr>
        <p:spPr bwMode="auto">
          <a:xfrm>
            <a:off x="2854325" y="22796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69" name="Line 156"/>
          <p:cNvSpPr>
            <a:spLocks noChangeShapeType="1"/>
          </p:cNvSpPr>
          <p:nvPr/>
        </p:nvSpPr>
        <p:spPr bwMode="auto">
          <a:xfrm>
            <a:off x="2967038" y="22669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0" name="Line 157"/>
          <p:cNvSpPr>
            <a:spLocks noChangeShapeType="1"/>
          </p:cNvSpPr>
          <p:nvPr/>
        </p:nvSpPr>
        <p:spPr bwMode="auto">
          <a:xfrm>
            <a:off x="2921000" y="23129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1" name="Line 158"/>
          <p:cNvSpPr>
            <a:spLocks noChangeShapeType="1"/>
          </p:cNvSpPr>
          <p:nvPr/>
        </p:nvSpPr>
        <p:spPr bwMode="auto">
          <a:xfrm>
            <a:off x="2976563" y="22669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2" name="Line 159"/>
          <p:cNvSpPr>
            <a:spLocks noChangeShapeType="1"/>
          </p:cNvSpPr>
          <p:nvPr/>
        </p:nvSpPr>
        <p:spPr bwMode="auto">
          <a:xfrm>
            <a:off x="2930525" y="23129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3" name="Line 160"/>
          <p:cNvSpPr>
            <a:spLocks noChangeShapeType="1"/>
          </p:cNvSpPr>
          <p:nvPr/>
        </p:nvSpPr>
        <p:spPr bwMode="auto">
          <a:xfrm>
            <a:off x="2984500" y="22780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4" name="Line 161"/>
          <p:cNvSpPr>
            <a:spLocks noChangeShapeType="1"/>
          </p:cNvSpPr>
          <p:nvPr/>
        </p:nvSpPr>
        <p:spPr bwMode="auto">
          <a:xfrm>
            <a:off x="2938463" y="23241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5" name="Line 162"/>
          <p:cNvSpPr>
            <a:spLocks noChangeShapeType="1"/>
          </p:cNvSpPr>
          <p:nvPr/>
        </p:nvSpPr>
        <p:spPr bwMode="auto">
          <a:xfrm>
            <a:off x="2997200" y="229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6" name="Line 163"/>
          <p:cNvSpPr>
            <a:spLocks noChangeShapeType="1"/>
          </p:cNvSpPr>
          <p:nvPr/>
        </p:nvSpPr>
        <p:spPr bwMode="auto">
          <a:xfrm>
            <a:off x="2952750" y="2338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7" name="Line 164"/>
          <p:cNvSpPr>
            <a:spLocks noChangeShapeType="1"/>
          </p:cNvSpPr>
          <p:nvPr/>
        </p:nvSpPr>
        <p:spPr bwMode="auto">
          <a:xfrm>
            <a:off x="3011488" y="229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8" name="Line 165"/>
          <p:cNvSpPr>
            <a:spLocks noChangeShapeType="1"/>
          </p:cNvSpPr>
          <p:nvPr/>
        </p:nvSpPr>
        <p:spPr bwMode="auto">
          <a:xfrm>
            <a:off x="2967038" y="23383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79" name="Line 166"/>
          <p:cNvSpPr>
            <a:spLocks noChangeShapeType="1"/>
          </p:cNvSpPr>
          <p:nvPr/>
        </p:nvSpPr>
        <p:spPr bwMode="auto">
          <a:xfrm>
            <a:off x="3005138" y="229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0" name="Line 167"/>
          <p:cNvSpPr>
            <a:spLocks noChangeShapeType="1"/>
          </p:cNvSpPr>
          <p:nvPr/>
        </p:nvSpPr>
        <p:spPr bwMode="auto">
          <a:xfrm>
            <a:off x="2959100" y="2338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1" name="Line 168"/>
          <p:cNvSpPr>
            <a:spLocks noChangeShapeType="1"/>
          </p:cNvSpPr>
          <p:nvPr/>
        </p:nvSpPr>
        <p:spPr bwMode="auto">
          <a:xfrm>
            <a:off x="3025775" y="229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2" name="Line 169"/>
          <p:cNvSpPr>
            <a:spLocks noChangeShapeType="1"/>
          </p:cNvSpPr>
          <p:nvPr/>
        </p:nvSpPr>
        <p:spPr bwMode="auto">
          <a:xfrm>
            <a:off x="2979738" y="2338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3" name="Line 170"/>
          <p:cNvSpPr>
            <a:spLocks noChangeShapeType="1"/>
          </p:cNvSpPr>
          <p:nvPr/>
        </p:nvSpPr>
        <p:spPr bwMode="auto">
          <a:xfrm>
            <a:off x="3068638" y="23225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4" name="Line 171"/>
          <p:cNvSpPr>
            <a:spLocks noChangeShapeType="1"/>
          </p:cNvSpPr>
          <p:nvPr/>
        </p:nvSpPr>
        <p:spPr bwMode="auto">
          <a:xfrm>
            <a:off x="3022600" y="23669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5" name="Line 172"/>
          <p:cNvSpPr>
            <a:spLocks noChangeShapeType="1"/>
          </p:cNvSpPr>
          <p:nvPr/>
        </p:nvSpPr>
        <p:spPr bwMode="auto">
          <a:xfrm>
            <a:off x="3078163" y="2339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6" name="Line 173"/>
          <p:cNvSpPr>
            <a:spLocks noChangeShapeType="1"/>
          </p:cNvSpPr>
          <p:nvPr/>
        </p:nvSpPr>
        <p:spPr bwMode="auto">
          <a:xfrm>
            <a:off x="3032125" y="23860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7" name="Line 174"/>
          <p:cNvSpPr>
            <a:spLocks noChangeShapeType="1"/>
          </p:cNvSpPr>
          <p:nvPr/>
        </p:nvSpPr>
        <p:spPr bwMode="auto">
          <a:xfrm>
            <a:off x="3089275" y="2339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8" name="Line 175"/>
          <p:cNvSpPr>
            <a:spLocks noChangeShapeType="1"/>
          </p:cNvSpPr>
          <p:nvPr/>
        </p:nvSpPr>
        <p:spPr bwMode="auto">
          <a:xfrm>
            <a:off x="3043238" y="23860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89" name="Line 176"/>
          <p:cNvSpPr>
            <a:spLocks noChangeShapeType="1"/>
          </p:cNvSpPr>
          <p:nvPr/>
        </p:nvSpPr>
        <p:spPr bwMode="auto">
          <a:xfrm>
            <a:off x="3095625" y="2339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0" name="Line 177"/>
          <p:cNvSpPr>
            <a:spLocks noChangeShapeType="1"/>
          </p:cNvSpPr>
          <p:nvPr/>
        </p:nvSpPr>
        <p:spPr bwMode="auto">
          <a:xfrm>
            <a:off x="3049588" y="23860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1" name="Line 178"/>
          <p:cNvSpPr>
            <a:spLocks noChangeShapeType="1"/>
          </p:cNvSpPr>
          <p:nvPr/>
        </p:nvSpPr>
        <p:spPr bwMode="auto">
          <a:xfrm>
            <a:off x="3109913"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2" name="Line 179"/>
          <p:cNvSpPr>
            <a:spLocks noChangeShapeType="1"/>
          </p:cNvSpPr>
          <p:nvPr/>
        </p:nvSpPr>
        <p:spPr bwMode="auto">
          <a:xfrm>
            <a:off x="3063875" y="24130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3" name="Line 180"/>
          <p:cNvSpPr>
            <a:spLocks noChangeShapeType="1"/>
          </p:cNvSpPr>
          <p:nvPr/>
        </p:nvSpPr>
        <p:spPr bwMode="auto">
          <a:xfrm>
            <a:off x="3136900"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4" name="Line 181"/>
          <p:cNvSpPr>
            <a:spLocks noChangeShapeType="1"/>
          </p:cNvSpPr>
          <p:nvPr/>
        </p:nvSpPr>
        <p:spPr bwMode="auto">
          <a:xfrm>
            <a:off x="3092450" y="24130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5" name="Line 182"/>
          <p:cNvSpPr>
            <a:spLocks noChangeShapeType="1"/>
          </p:cNvSpPr>
          <p:nvPr/>
        </p:nvSpPr>
        <p:spPr bwMode="auto">
          <a:xfrm>
            <a:off x="3148013"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6" name="Line 183"/>
          <p:cNvSpPr>
            <a:spLocks noChangeShapeType="1"/>
          </p:cNvSpPr>
          <p:nvPr/>
        </p:nvSpPr>
        <p:spPr bwMode="auto">
          <a:xfrm>
            <a:off x="3101975" y="24130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7" name="Line 184"/>
          <p:cNvSpPr>
            <a:spLocks noChangeShapeType="1"/>
          </p:cNvSpPr>
          <p:nvPr/>
        </p:nvSpPr>
        <p:spPr bwMode="auto">
          <a:xfrm>
            <a:off x="3154363"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8" name="Line 185"/>
          <p:cNvSpPr>
            <a:spLocks noChangeShapeType="1"/>
          </p:cNvSpPr>
          <p:nvPr/>
        </p:nvSpPr>
        <p:spPr bwMode="auto">
          <a:xfrm>
            <a:off x="3109913" y="24130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9" name="Line 186"/>
          <p:cNvSpPr>
            <a:spLocks noChangeShapeType="1"/>
          </p:cNvSpPr>
          <p:nvPr/>
        </p:nvSpPr>
        <p:spPr bwMode="auto">
          <a:xfrm>
            <a:off x="3165475"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0" name="Line 187"/>
          <p:cNvSpPr>
            <a:spLocks noChangeShapeType="1"/>
          </p:cNvSpPr>
          <p:nvPr/>
        </p:nvSpPr>
        <p:spPr bwMode="auto">
          <a:xfrm>
            <a:off x="3119438" y="24130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1" name="Line 188"/>
          <p:cNvSpPr>
            <a:spLocks noChangeShapeType="1"/>
          </p:cNvSpPr>
          <p:nvPr/>
        </p:nvSpPr>
        <p:spPr bwMode="auto">
          <a:xfrm>
            <a:off x="3178175"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2" name="Line 189"/>
          <p:cNvSpPr>
            <a:spLocks noChangeShapeType="1"/>
          </p:cNvSpPr>
          <p:nvPr/>
        </p:nvSpPr>
        <p:spPr bwMode="auto">
          <a:xfrm>
            <a:off x="3133725" y="24431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3" name="Line 190"/>
          <p:cNvSpPr>
            <a:spLocks noChangeShapeType="1"/>
          </p:cNvSpPr>
          <p:nvPr/>
        </p:nvSpPr>
        <p:spPr bwMode="auto">
          <a:xfrm>
            <a:off x="3189288"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4" name="Line 191"/>
          <p:cNvSpPr>
            <a:spLocks noChangeShapeType="1"/>
          </p:cNvSpPr>
          <p:nvPr/>
        </p:nvSpPr>
        <p:spPr bwMode="auto">
          <a:xfrm>
            <a:off x="3143250" y="2443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5" name="Line 192"/>
          <p:cNvSpPr>
            <a:spLocks noChangeShapeType="1"/>
          </p:cNvSpPr>
          <p:nvPr/>
        </p:nvSpPr>
        <p:spPr bwMode="auto">
          <a:xfrm>
            <a:off x="3198813"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6" name="Line 193"/>
          <p:cNvSpPr>
            <a:spLocks noChangeShapeType="1"/>
          </p:cNvSpPr>
          <p:nvPr/>
        </p:nvSpPr>
        <p:spPr bwMode="auto">
          <a:xfrm>
            <a:off x="3154363" y="2443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7" name="Line 194"/>
          <p:cNvSpPr>
            <a:spLocks noChangeShapeType="1"/>
          </p:cNvSpPr>
          <p:nvPr/>
        </p:nvSpPr>
        <p:spPr bwMode="auto">
          <a:xfrm>
            <a:off x="3209925"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8" name="Line 195"/>
          <p:cNvSpPr>
            <a:spLocks noChangeShapeType="1"/>
          </p:cNvSpPr>
          <p:nvPr/>
        </p:nvSpPr>
        <p:spPr bwMode="auto">
          <a:xfrm>
            <a:off x="3165475" y="24431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09" name="Line 196"/>
          <p:cNvSpPr>
            <a:spLocks noChangeShapeType="1"/>
          </p:cNvSpPr>
          <p:nvPr/>
        </p:nvSpPr>
        <p:spPr bwMode="auto">
          <a:xfrm>
            <a:off x="3221038"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0" name="Line 197"/>
          <p:cNvSpPr>
            <a:spLocks noChangeShapeType="1"/>
          </p:cNvSpPr>
          <p:nvPr/>
        </p:nvSpPr>
        <p:spPr bwMode="auto">
          <a:xfrm>
            <a:off x="3175000" y="2443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1" name="Line 198"/>
          <p:cNvSpPr>
            <a:spLocks noChangeShapeType="1"/>
          </p:cNvSpPr>
          <p:nvPr/>
        </p:nvSpPr>
        <p:spPr bwMode="auto">
          <a:xfrm>
            <a:off x="3232150"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2" name="Line 199"/>
          <p:cNvSpPr>
            <a:spLocks noChangeShapeType="1"/>
          </p:cNvSpPr>
          <p:nvPr/>
        </p:nvSpPr>
        <p:spPr bwMode="auto">
          <a:xfrm>
            <a:off x="3186113" y="2443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3" name="Line 200"/>
          <p:cNvSpPr>
            <a:spLocks noChangeShapeType="1"/>
          </p:cNvSpPr>
          <p:nvPr/>
        </p:nvSpPr>
        <p:spPr bwMode="auto">
          <a:xfrm>
            <a:off x="3241675"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4" name="Line 201"/>
          <p:cNvSpPr>
            <a:spLocks noChangeShapeType="1"/>
          </p:cNvSpPr>
          <p:nvPr/>
        </p:nvSpPr>
        <p:spPr bwMode="auto">
          <a:xfrm>
            <a:off x="3197225" y="2443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5" name="Line 202"/>
          <p:cNvSpPr>
            <a:spLocks noChangeShapeType="1"/>
          </p:cNvSpPr>
          <p:nvPr/>
        </p:nvSpPr>
        <p:spPr bwMode="auto">
          <a:xfrm>
            <a:off x="3255963"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6" name="Line 203"/>
          <p:cNvSpPr>
            <a:spLocks noChangeShapeType="1"/>
          </p:cNvSpPr>
          <p:nvPr/>
        </p:nvSpPr>
        <p:spPr bwMode="auto">
          <a:xfrm>
            <a:off x="3209925" y="24431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7" name="Line 204"/>
          <p:cNvSpPr>
            <a:spLocks noChangeShapeType="1"/>
          </p:cNvSpPr>
          <p:nvPr/>
        </p:nvSpPr>
        <p:spPr bwMode="auto">
          <a:xfrm>
            <a:off x="3265488"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8" name="Line 205"/>
          <p:cNvSpPr>
            <a:spLocks noChangeShapeType="1"/>
          </p:cNvSpPr>
          <p:nvPr/>
        </p:nvSpPr>
        <p:spPr bwMode="auto">
          <a:xfrm>
            <a:off x="3219450" y="2443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19" name="Line 207"/>
          <p:cNvSpPr>
            <a:spLocks noChangeShapeType="1"/>
          </p:cNvSpPr>
          <p:nvPr/>
        </p:nvSpPr>
        <p:spPr bwMode="auto">
          <a:xfrm>
            <a:off x="3276600" y="239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0" name="Line 208"/>
          <p:cNvSpPr>
            <a:spLocks noChangeShapeType="1"/>
          </p:cNvSpPr>
          <p:nvPr/>
        </p:nvSpPr>
        <p:spPr bwMode="auto">
          <a:xfrm>
            <a:off x="3230563" y="2443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1" name="Line 209"/>
          <p:cNvSpPr>
            <a:spLocks noChangeShapeType="1"/>
          </p:cNvSpPr>
          <p:nvPr/>
        </p:nvSpPr>
        <p:spPr bwMode="auto">
          <a:xfrm>
            <a:off x="3276600" y="2414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2" name="Line 210"/>
          <p:cNvSpPr>
            <a:spLocks noChangeShapeType="1"/>
          </p:cNvSpPr>
          <p:nvPr/>
        </p:nvSpPr>
        <p:spPr bwMode="auto">
          <a:xfrm>
            <a:off x="3230563" y="24606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3" name="Line 211"/>
          <p:cNvSpPr>
            <a:spLocks noChangeShapeType="1"/>
          </p:cNvSpPr>
          <p:nvPr/>
        </p:nvSpPr>
        <p:spPr bwMode="auto">
          <a:xfrm>
            <a:off x="3290888" y="2414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4" name="Line 212"/>
          <p:cNvSpPr>
            <a:spLocks noChangeShapeType="1"/>
          </p:cNvSpPr>
          <p:nvPr/>
        </p:nvSpPr>
        <p:spPr bwMode="auto">
          <a:xfrm>
            <a:off x="3244850" y="24606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5" name="Line 213"/>
          <p:cNvSpPr>
            <a:spLocks noChangeShapeType="1"/>
          </p:cNvSpPr>
          <p:nvPr/>
        </p:nvSpPr>
        <p:spPr bwMode="auto">
          <a:xfrm>
            <a:off x="3290888" y="2430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6" name="Line 214"/>
          <p:cNvSpPr>
            <a:spLocks noChangeShapeType="1"/>
          </p:cNvSpPr>
          <p:nvPr/>
        </p:nvSpPr>
        <p:spPr bwMode="auto">
          <a:xfrm>
            <a:off x="3244850" y="24765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7" name="Line 215"/>
          <p:cNvSpPr>
            <a:spLocks noChangeShapeType="1"/>
          </p:cNvSpPr>
          <p:nvPr/>
        </p:nvSpPr>
        <p:spPr bwMode="auto">
          <a:xfrm>
            <a:off x="3303588" y="2430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8" name="Line 216"/>
          <p:cNvSpPr>
            <a:spLocks noChangeShapeType="1"/>
          </p:cNvSpPr>
          <p:nvPr/>
        </p:nvSpPr>
        <p:spPr bwMode="auto">
          <a:xfrm>
            <a:off x="3259138" y="24765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29" name="Line 217"/>
          <p:cNvSpPr>
            <a:spLocks noChangeShapeType="1"/>
          </p:cNvSpPr>
          <p:nvPr/>
        </p:nvSpPr>
        <p:spPr bwMode="auto">
          <a:xfrm>
            <a:off x="3319463" y="2430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0" name="Line 218"/>
          <p:cNvSpPr>
            <a:spLocks noChangeShapeType="1"/>
          </p:cNvSpPr>
          <p:nvPr/>
        </p:nvSpPr>
        <p:spPr bwMode="auto">
          <a:xfrm>
            <a:off x="3273425" y="24765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1" name="Line 219"/>
          <p:cNvSpPr>
            <a:spLocks noChangeShapeType="1"/>
          </p:cNvSpPr>
          <p:nvPr/>
        </p:nvSpPr>
        <p:spPr bwMode="auto">
          <a:xfrm>
            <a:off x="3332163" y="2430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2" name="Line 220"/>
          <p:cNvSpPr>
            <a:spLocks noChangeShapeType="1"/>
          </p:cNvSpPr>
          <p:nvPr/>
        </p:nvSpPr>
        <p:spPr bwMode="auto">
          <a:xfrm>
            <a:off x="3286125" y="24765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3" name="Line 221"/>
          <p:cNvSpPr>
            <a:spLocks noChangeShapeType="1"/>
          </p:cNvSpPr>
          <p:nvPr/>
        </p:nvSpPr>
        <p:spPr bwMode="auto">
          <a:xfrm>
            <a:off x="3375025" y="24558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4" name="Line 222"/>
          <p:cNvSpPr>
            <a:spLocks noChangeShapeType="1"/>
          </p:cNvSpPr>
          <p:nvPr/>
        </p:nvSpPr>
        <p:spPr bwMode="auto">
          <a:xfrm>
            <a:off x="3328988" y="25003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5" name="Line 223"/>
          <p:cNvSpPr>
            <a:spLocks noChangeShapeType="1"/>
          </p:cNvSpPr>
          <p:nvPr/>
        </p:nvSpPr>
        <p:spPr bwMode="auto">
          <a:xfrm>
            <a:off x="3384550" y="24638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6" name="Line 224"/>
          <p:cNvSpPr>
            <a:spLocks noChangeShapeType="1"/>
          </p:cNvSpPr>
          <p:nvPr/>
        </p:nvSpPr>
        <p:spPr bwMode="auto">
          <a:xfrm>
            <a:off x="3338513" y="2508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7" name="Line 225"/>
          <p:cNvSpPr>
            <a:spLocks noChangeShapeType="1"/>
          </p:cNvSpPr>
          <p:nvPr/>
        </p:nvSpPr>
        <p:spPr bwMode="auto">
          <a:xfrm>
            <a:off x="3395663" y="24638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8" name="Line 226"/>
          <p:cNvSpPr>
            <a:spLocks noChangeShapeType="1"/>
          </p:cNvSpPr>
          <p:nvPr/>
        </p:nvSpPr>
        <p:spPr bwMode="auto">
          <a:xfrm>
            <a:off x="3349625" y="2508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39" name="Line 227"/>
          <p:cNvSpPr>
            <a:spLocks noChangeShapeType="1"/>
          </p:cNvSpPr>
          <p:nvPr/>
        </p:nvSpPr>
        <p:spPr bwMode="auto">
          <a:xfrm>
            <a:off x="3402013" y="24638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0" name="Line 228"/>
          <p:cNvSpPr>
            <a:spLocks noChangeShapeType="1"/>
          </p:cNvSpPr>
          <p:nvPr/>
        </p:nvSpPr>
        <p:spPr bwMode="auto">
          <a:xfrm>
            <a:off x="3355975" y="2508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1" name="Line 229"/>
          <p:cNvSpPr>
            <a:spLocks noChangeShapeType="1"/>
          </p:cNvSpPr>
          <p:nvPr/>
        </p:nvSpPr>
        <p:spPr bwMode="auto">
          <a:xfrm>
            <a:off x="3402013" y="24844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2" name="Line 230"/>
          <p:cNvSpPr>
            <a:spLocks noChangeShapeType="1"/>
          </p:cNvSpPr>
          <p:nvPr/>
        </p:nvSpPr>
        <p:spPr bwMode="auto">
          <a:xfrm>
            <a:off x="3355975" y="25273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3" name="Line 231"/>
          <p:cNvSpPr>
            <a:spLocks noChangeShapeType="1"/>
          </p:cNvSpPr>
          <p:nvPr/>
        </p:nvSpPr>
        <p:spPr bwMode="auto">
          <a:xfrm>
            <a:off x="3416300" y="24844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4" name="Line 232"/>
          <p:cNvSpPr>
            <a:spLocks noChangeShapeType="1"/>
          </p:cNvSpPr>
          <p:nvPr/>
        </p:nvSpPr>
        <p:spPr bwMode="auto">
          <a:xfrm>
            <a:off x="3370263" y="25273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5" name="Line 233"/>
          <p:cNvSpPr>
            <a:spLocks noChangeShapeType="1"/>
          </p:cNvSpPr>
          <p:nvPr/>
        </p:nvSpPr>
        <p:spPr bwMode="auto">
          <a:xfrm>
            <a:off x="3419475" y="2489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6" name="Line 234"/>
          <p:cNvSpPr>
            <a:spLocks noChangeShapeType="1"/>
          </p:cNvSpPr>
          <p:nvPr/>
        </p:nvSpPr>
        <p:spPr bwMode="auto">
          <a:xfrm>
            <a:off x="3375025" y="2535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7" name="Line 235"/>
          <p:cNvSpPr>
            <a:spLocks noChangeShapeType="1"/>
          </p:cNvSpPr>
          <p:nvPr/>
        </p:nvSpPr>
        <p:spPr bwMode="auto">
          <a:xfrm>
            <a:off x="3433763" y="2489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8" name="Line 236"/>
          <p:cNvSpPr>
            <a:spLocks noChangeShapeType="1"/>
          </p:cNvSpPr>
          <p:nvPr/>
        </p:nvSpPr>
        <p:spPr bwMode="auto">
          <a:xfrm>
            <a:off x="3387725" y="2535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49" name="Line 237"/>
          <p:cNvSpPr>
            <a:spLocks noChangeShapeType="1"/>
          </p:cNvSpPr>
          <p:nvPr/>
        </p:nvSpPr>
        <p:spPr bwMode="auto">
          <a:xfrm>
            <a:off x="3446463" y="2489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0" name="Line 238"/>
          <p:cNvSpPr>
            <a:spLocks noChangeShapeType="1"/>
          </p:cNvSpPr>
          <p:nvPr/>
        </p:nvSpPr>
        <p:spPr bwMode="auto">
          <a:xfrm>
            <a:off x="3402013" y="25352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1" name="Line 239"/>
          <p:cNvSpPr>
            <a:spLocks noChangeShapeType="1"/>
          </p:cNvSpPr>
          <p:nvPr/>
        </p:nvSpPr>
        <p:spPr bwMode="auto">
          <a:xfrm>
            <a:off x="3457575" y="2489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2" name="Line 240"/>
          <p:cNvSpPr>
            <a:spLocks noChangeShapeType="1"/>
          </p:cNvSpPr>
          <p:nvPr/>
        </p:nvSpPr>
        <p:spPr bwMode="auto">
          <a:xfrm>
            <a:off x="3413125" y="2535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3" name="Line 241"/>
          <p:cNvSpPr>
            <a:spLocks noChangeShapeType="1"/>
          </p:cNvSpPr>
          <p:nvPr/>
        </p:nvSpPr>
        <p:spPr bwMode="auto">
          <a:xfrm>
            <a:off x="3471863" y="2489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4" name="Line 242"/>
          <p:cNvSpPr>
            <a:spLocks noChangeShapeType="1"/>
          </p:cNvSpPr>
          <p:nvPr/>
        </p:nvSpPr>
        <p:spPr bwMode="auto">
          <a:xfrm>
            <a:off x="3425825" y="2535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5" name="Line 243"/>
          <p:cNvSpPr>
            <a:spLocks noChangeShapeType="1"/>
          </p:cNvSpPr>
          <p:nvPr/>
        </p:nvSpPr>
        <p:spPr bwMode="auto">
          <a:xfrm>
            <a:off x="3471863" y="25019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6" name="Line 244"/>
          <p:cNvSpPr>
            <a:spLocks noChangeShapeType="1"/>
          </p:cNvSpPr>
          <p:nvPr/>
        </p:nvSpPr>
        <p:spPr bwMode="auto">
          <a:xfrm>
            <a:off x="3425825" y="25495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7" name="Line 245"/>
          <p:cNvSpPr>
            <a:spLocks noChangeShapeType="1"/>
          </p:cNvSpPr>
          <p:nvPr/>
        </p:nvSpPr>
        <p:spPr bwMode="auto">
          <a:xfrm>
            <a:off x="3500438" y="2530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8" name="Line 246"/>
          <p:cNvSpPr>
            <a:spLocks noChangeShapeType="1"/>
          </p:cNvSpPr>
          <p:nvPr/>
        </p:nvSpPr>
        <p:spPr bwMode="auto">
          <a:xfrm>
            <a:off x="3454400" y="25765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59" name="Line 247"/>
          <p:cNvSpPr>
            <a:spLocks noChangeShapeType="1"/>
          </p:cNvSpPr>
          <p:nvPr/>
        </p:nvSpPr>
        <p:spPr bwMode="auto">
          <a:xfrm>
            <a:off x="3513138" y="2530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0" name="Line 248"/>
          <p:cNvSpPr>
            <a:spLocks noChangeShapeType="1"/>
          </p:cNvSpPr>
          <p:nvPr/>
        </p:nvSpPr>
        <p:spPr bwMode="auto">
          <a:xfrm>
            <a:off x="3467100" y="25765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1" name="Line 249"/>
          <p:cNvSpPr>
            <a:spLocks noChangeShapeType="1"/>
          </p:cNvSpPr>
          <p:nvPr/>
        </p:nvSpPr>
        <p:spPr bwMode="auto">
          <a:xfrm>
            <a:off x="3541713" y="2541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2" name="Line 250"/>
          <p:cNvSpPr>
            <a:spLocks noChangeShapeType="1"/>
          </p:cNvSpPr>
          <p:nvPr/>
        </p:nvSpPr>
        <p:spPr bwMode="auto">
          <a:xfrm>
            <a:off x="3495675" y="25876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3" name="Line 251"/>
          <p:cNvSpPr>
            <a:spLocks noChangeShapeType="1"/>
          </p:cNvSpPr>
          <p:nvPr/>
        </p:nvSpPr>
        <p:spPr bwMode="auto">
          <a:xfrm>
            <a:off x="3554413" y="25574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4" name="Line 252"/>
          <p:cNvSpPr>
            <a:spLocks noChangeShapeType="1"/>
          </p:cNvSpPr>
          <p:nvPr/>
        </p:nvSpPr>
        <p:spPr bwMode="auto">
          <a:xfrm>
            <a:off x="3508375" y="26019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5" name="Line 253"/>
          <p:cNvSpPr>
            <a:spLocks noChangeShapeType="1"/>
          </p:cNvSpPr>
          <p:nvPr/>
        </p:nvSpPr>
        <p:spPr bwMode="auto">
          <a:xfrm>
            <a:off x="3582988" y="25749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6" name="Line 254"/>
          <p:cNvSpPr>
            <a:spLocks noChangeShapeType="1"/>
          </p:cNvSpPr>
          <p:nvPr/>
        </p:nvSpPr>
        <p:spPr bwMode="auto">
          <a:xfrm>
            <a:off x="3536950" y="26209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7" name="Line 255"/>
          <p:cNvSpPr>
            <a:spLocks noChangeShapeType="1"/>
          </p:cNvSpPr>
          <p:nvPr/>
        </p:nvSpPr>
        <p:spPr bwMode="auto">
          <a:xfrm>
            <a:off x="3625850" y="26193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8" name="Line 256"/>
          <p:cNvSpPr>
            <a:spLocks noChangeShapeType="1"/>
          </p:cNvSpPr>
          <p:nvPr/>
        </p:nvSpPr>
        <p:spPr bwMode="auto">
          <a:xfrm>
            <a:off x="3579813" y="266382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69" name="Line 257"/>
          <p:cNvSpPr>
            <a:spLocks noChangeShapeType="1"/>
          </p:cNvSpPr>
          <p:nvPr/>
        </p:nvSpPr>
        <p:spPr bwMode="auto">
          <a:xfrm>
            <a:off x="3638550" y="2635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0" name="Line 258"/>
          <p:cNvSpPr>
            <a:spLocks noChangeShapeType="1"/>
          </p:cNvSpPr>
          <p:nvPr/>
        </p:nvSpPr>
        <p:spPr bwMode="auto">
          <a:xfrm>
            <a:off x="3592513" y="26797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1" name="Line 259"/>
          <p:cNvSpPr>
            <a:spLocks noChangeShapeType="1"/>
          </p:cNvSpPr>
          <p:nvPr/>
        </p:nvSpPr>
        <p:spPr bwMode="auto">
          <a:xfrm>
            <a:off x="3652838" y="26479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2" name="Line 260"/>
          <p:cNvSpPr>
            <a:spLocks noChangeShapeType="1"/>
          </p:cNvSpPr>
          <p:nvPr/>
        </p:nvSpPr>
        <p:spPr bwMode="auto">
          <a:xfrm>
            <a:off x="3606800" y="26939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3" name="Line 261"/>
          <p:cNvSpPr>
            <a:spLocks noChangeShapeType="1"/>
          </p:cNvSpPr>
          <p:nvPr/>
        </p:nvSpPr>
        <p:spPr bwMode="auto">
          <a:xfrm>
            <a:off x="3659188" y="26479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4" name="Line 262"/>
          <p:cNvSpPr>
            <a:spLocks noChangeShapeType="1"/>
          </p:cNvSpPr>
          <p:nvPr/>
        </p:nvSpPr>
        <p:spPr bwMode="auto">
          <a:xfrm>
            <a:off x="3613150" y="26939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5" name="Line 263"/>
          <p:cNvSpPr>
            <a:spLocks noChangeShapeType="1"/>
          </p:cNvSpPr>
          <p:nvPr/>
        </p:nvSpPr>
        <p:spPr bwMode="auto">
          <a:xfrm>
            <a:off x="3667125" y="26479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6" name="Line 264"/>
          <p:cNvSpPr>
            <a:spLocks noChangeShapeType="1"/>
          </p:cNvSpPr>
          <p:nvPr/>
        </p:nvSpPr>
        <p:spPr bwMode="auto">
          <a:xfrm>
            <a:off x="3621088" y="26939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7" name="Line 265"/>
          <p:cNvSpPr>
            <a:spLocks noChangeShapeType="1"/>
          </p:cNvSpPr>
          <p:nvPr/>
        </p:nvSpPr>
        <p:spPr bwMode="auto">
          <a:xfrm>
            <a:off x="3694113" y="26781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8" name="Line 266"/>
          <p:cNvSpPr>
            <a:spLocks noChangeShapeType="1"/>
          </p:cNvSpPr>
          <p:nvPr/>
        </p:nvSpPr>
        <p:spPr bwMode="auto">
          <a:xfrm>
            <a:off x="3649663" y="27241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79" name="Line 267"/>
          <p:cNvSpPr>
            <a:spLocks noChangeShapeType="1"/>
          </p:cNvSpPr>
          <p:nvPr/>
        </p:nvSpPr>
        <p:spPr bwMode="auto">
          <a:xfrm>
            <a:off x="3722688" y="26781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0" name="Line 268"/>
          <p:cNvSpPr>
            <a:spLocks noChangeShapeType="1"/>
          </p:cNvSpPr>
          <p:nvPr/>
        </p:nvSpPr>
        <p:spPr bwMode="auto">
          <a:xfrm>
            <a:off x="3676650" y="27241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1" name="Line 269"/>
          <p:cNvSpPr>
            <a:spLocks noChangeShapeType="1"/>
          </p:cNvSpPr>
          <p:nvPr/>
        </p:nvSpPr>
        <p:spPr bwMode="auto">
          <a:xfrm>
            <a:off x="3733800" y="26844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2" name="Line 270"/>
          <p:cNvSpPr>
            <a:spLocks noChangeShapeType="1"/>
          </p:cNvSpPr>
          <p:nvPr/>
        </p:nvSpPr>
        <p:spPr bwMode="auto">
          <a:xfrm>
            <a:off x="3687763" y="27320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3" name="Line 271"/>
          <p:cNvSpPr>
            <a:spLocks noChangeShapeType="1"/>
          </p:cNvSpPr>
          <p:nvPr/>
        </p:nvSpPr>
        <p:spPr bwMode="auto">
          <a:xfrm>
            <a:off x="3743325" y="26844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4" name="Line 272"/>
          <p:cNvSpPr>
            <a:spLocks noChangeShapeType="1"/>
          </p:cNvSpPr>
          <p:nvPr/>
        </p:nvSpPr>
        <p:spPr bwMode="auto">
          <a:xfrm>
            <a:off x="3697288" y="27320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5" name="Line 273"/>
          <p:cNvSpPr>
            <a:spLocks noChangeShapeType="1"/>
          </p:cNvSpPr>
          <p:nvPr/>
        </p:nvSpPr>
        <p:spPr bwMode="auto">
          <a:xfrm>
            <a:off x="3751263" y="26844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6" name="Line 274"/>
          <p:cNvSpPr>
            <a:spLocks noChangeShapeType="1"/>
          </p:cNvSpPr>
          <p:nvPr/>
        </p:nvSpPr>
        <p:spPr bwMode="auto">
          <a:xfrm>
            <a:off x="3705225" y="27320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7" name="Line 275"/>
          <p:cNvSpPr>
            <a:spLocks noChangeShapeType="1"/>
          </p:cNvSpPr>
          <p:nvPr/>
        </p:nvSpPr>
        <p:spPr bwMode="auto">
          <a:xfrm>
            <a:off x="3751263" y="26939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8" name="Line 276"/>
          <p:cNvSpPr>
            <a:spLocks noChangeShapeType="1"/>
          </p:cNvSpPr>
          <p:nvPr/>
        </p:nvSpPr>
        <p:spPr bwMode="auto">
          <a:xfrm>
            <a:off x="3705225" y="27400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89" name="Line 277"/>
          <p:cNvSpPr>
            <a:spLocks noChangeShapeType="1"/>
          </p:cNvSpPr>
          <p:nvPr/>
        </p:nvSpPr>
        <p:spPr bwMode="auto">
          <a:xfrm>
            <a:off x="3778250" y="27082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0" name="Line 278"/>
          <p:cNvSpPr>
            <a:spLocks noChangeShapeType="1"/>
          </p:cNvSpPr>
          <p:nvPr/>
        </p:nvSpPr>
        <p:spPr bwMode="auto">
          <a:xfrm>
            <a:off x="3732213" y="27543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1" name="Line 279"/>
          <p:cNvSpPr>
            <a:spLocks noChangeShapeType="1"/>
          </p:cNvSpPr>
          <p:nvPr/>
        </p:nvSpPr>
        <p:spPr bwMode="auto">
          <a:xfrm>
            <a:off x="3789363" y="27162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2" name="Line 280"/>
          <p:cNvSpPr>
            <a:spLocks noChangeShapeType="1"/>
          </p:cNvSpPr>
          <p:nvPr/>
        </p:nvSpPr>
        <p:spPr bwMode="auto">
          <a:xfrm>
            <a:off x="3744913" y="2762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3" name="Line 281"/>
          <p:cNvSpPr>
            <a:spLocks noChangeShapeType="1"/>
          </p:cNvSpPr>
          <p:nvPr/>
        </p:nvSpPr>
        <p:spPr bwMode="auto">
          <a:xfrm>
            <a:off x="3798888" y="27162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4" name="Line 282"/>
          <p:cNvSpPr>
            <a:spLocks noChangeShapeType="1"/>
          </p:cNvSpPr>
          <p:nvPr/>
        </p:nvSpPr>
        <p:spPr bwMode="auto">
          <a:xfrm>
            <a:off x="3754438" y="27622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5" name="Line 283"/>
          <p:cNvSpPr>
            <a:spLocks noChangeShapeType="1"/>
          </p:cNvSpPr>
          <p:nvPr/>
        </p:nvSpPr>
        <p:spPr bwMode="auto">
          <a:xfrm>
            <a:off x="3810000" y="27162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6" name="Line 284"/>
          <p:cNvSpPr>
            <a:spLocks noChangeShapeType="1"/>
          </p:cNvSpPr>
          <p:nvPr/>
        </p:nvSpPr>
        <p:spPr bwMode="auto">
          <a:xfrm>
            <a:off x="3763963" y="2762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7" name="Line 285"/>
          <p:cNvSpPr>
            <a:spLocks noChangeShapeType="1"/>
          </p:cNvSpPr>
          <p:nvPr/>
        </p:nvSpPr>
        <p:spPr bwMode="auto">
          <a:xfrm>
            <a:off x="3819525" y="27162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8" name="Line 286"/>
          <p:cNvSpPr>
            <a:spLocks noChangeShapeType="1"/>
          </p:cNvSpPr>
          <p:nvPr/>
        </p:nvSpPr>
        <p:spPr bwMode="auto">
          <a:xfrm>
            <a:off x="3775075" y="27622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399" name="Line 287"/>
          <p:cNvSpPr>
            <a:spLocks noChangeShapeType="1"/>
          </p:cNvSpPr>
          <p:nvPr/>
        </p:nvSpPr>
        <p:spPr bwMode="auto">
          <a:xfrm>
            <a:off x="3848100" y="2732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0" name="Line 288"/>
          <p:cNvSpPr>
            <a:spLocks noChangeShapeType="1"/>
          </p:cNvSpPr>
          <p:nvPr/>
        </p:nvSpPr>
        <p:spPr bwMode="auto">
          <a:xfrm>
            <a:off x="3802063" y="2776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1" name="Line 289"/>
          <p:cNvSpPr>
            <a:spLocks noChangeShapeType="1"/>
          </p:cNvSpPr>
          <p:nvPr/>
        </p:nvSpPr>
        <p:spPr bwMode="auto">
          <a:xfrm>
            <a:off x="3876675"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2" name="Line 290"/>
          <p:cNvSpPr>
            <a:spLocks noChangeShapeType="1"/>
          </p:cNvSpPr>
          <p:nvPr/>
        </p:nvSpPr>
        <p:spPr bwMode="auto">
          <a:xfrm>
            <a:off x="3830638" y="27844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3" name="Line 291"/>
          <p:cNvSpPr>
            <a:spLocks noChangeShapeType="1"/>
          </p:cNvSpPr>
          <p:nvPr/>
        </p:nvSpPr>
        <p:spPr bwMode="auto">
          <a:xfrm>
            <a:off x="3886200"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4" name="Line 292"/>
          <p:cNvSpPr>
            <a:spLocks noChangeShapeType="1"/>
          </p:cNvSpPr>
          <p:nvPr/>
        </p:nvSpPr>
        <p:spPr bwMode="auto">
          <a:xfrm>
            <a:off x="3840163" y="27844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5" name="Line 293"/>
          <p:cNvSpPr>
            <a:spLocks noChangeShapeType="1"/>
          </p:cNvSpPr>
          <p:nvPr/>
        </p:nvSpPr>
        <p:spPr bwMode="auto">
          <a:xfrm>
            <a:off x="3892550"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6" name="Line 294"/>
          <p:cNvSpPr>
            <a:spLocks noChangeShapeType="1"/>
          </p:cNvSpPr>
          <p:nvPr/>
        </p:nvSpPr>
        <p:spPr bwMode="auto">
          <a:xfrm>
            <a:off x="3848100" y="27844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7" name="Line 295"/>
          <p:cNvSpPr>
            <a:spLocks noChangeShapeType="1"/>
          </p:cNvSpPr>
          <p:nvPr/>
        </p:nvSpPr>
        <p:spPr bwMode="auto">
          <a:xfrm>
            <a:off x="3903663"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8" name="Line 296"/>
          <p:cNvSpPr>
            <a:spLocks noChangeShapeType="1"/>
          </p:cNvSpPr>
          <p:nvPr/>
        </p:nvSpPr>
        <p:spPr bwMode="auto">
          <a:xfrm>
            <a:off x="3857625" y="27844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09" name="Line 297"/>
          <p:cNvSpPr>
            <a:spLocks noChangeShapeType="1"/>
          </p:cNvSpPr>
          <p:nvPr/>
        </p:nvSpPr>
        <p:spPr bwMode="auto">
          <a:xfrm>
            <a:off x="3930650" y="27606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0" name="Line 298"/>
          <p:cNvSpPr>
            <a:spLocks noChangeShapeType="1"/>
          </p:cNvSpPr>
          <p:nvPr/>
        </p:nvSpPr>
        <p:spPr bwMode="auto">
          <a:xfrm>
            <a:off x="3886200" y="28067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1" name="Line 299"/>
          <p:cNvSpPr>
            <a:spLocks noChangeShapeType="1"/>
          </p:cNvSpPr>
          <p:nvPr/>
        </p:nvSpPr>
        <p:spPr bwMode="auto">
          <a:xfrm>
            <a:off x="4002088"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2" name="Line 300"/>
          <p:cNvSpPr>
            <a:spLocks noChangeShapeType="1"/>
          </p:cNvSpPr>
          <p:nvPr/>
        </p:nvSpPr>
        <p:spPr bwMode="auto">
          <a:xfrm>
            <a:off x="3956050" y="2827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3" name="Line 301"/>
          <p:cNvSpPr>
            <a:spLocks noChangeShapeType="1"/>
          </p:cNvSpPr>
          <p:nvPr/>
        </p:nvSpPr>
        <p:spPr bwMode="auto">
          <a:xfrm>
            <a:off x="4011613"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4" name="Line 302"/>
          <p:cNvSpPr>
            <a:spLocks noChangeShapeType="1"/>
          </p:cNvSpPr>
          <p:nvPr/>
        </p:nvSpPr>
        <p:spPr bwMode="auto">
          <a:xfrm>
            <a:off x="3965575" y="2827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5" name="Line 303"/>
          <p:cNvSpPr>
            <a:spLocks noChangeShapeType="1"/>
          </p:cNvSpPr>
          <p:nvPr/>
        </p:nvSpPr>
        <p:spPr bwMode="auto">
          <a:xfrm>
            <a:off x="4019550"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6" name="Line 304"/>
          <p:cNvSpPr>
            <a:spLocks noChangeShapeType="1"/>
          </p:cNvSpPr>
          <p:nvPr/>
        </p:nvSpPr>
        <p:spPr bwMode="auto">
          <a:xfrm>
            <a:off x="3973513" y="28273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7" name="Line 305"/>
          <p:cNvSpPr>
            <a:spLocks noChangeShapeType="1"/>
          </p:cNvSpPr>
          <p:nvPr/>
        </p:nvSpPr>
        <p:spPr bwMode="auto">
          <a:xfrm>
            <a:off x="4029075"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8" name="Line 306"/>
          <p:cNvSpPr>
            <a:spLocks noChangeShapeType="1"/>
          </p:cNvSpPr>
          <p:nvPr/>
        </p:nvSpPr>
        <p:spPr bwMode="auto">
          <a:xfrm>
            <a:off x="3983038" y="2827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19" name="Line 307"/>
          <p:cNvSpPr>
            <a:spLocks noChangeShapeType="1"/>
          </p:cNvSpPr>
          <p:nvPr/>
        </p:nvSpPr>
        <p:spPr bwMode="auto">
          <a:xfrm>
            <a:off x="4057650"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0" name="Line 308"/>
          <p:cNvSpPr>
            <a:spLocks noChangeShapeType="1"/>
          </p:cNvSpPr>
          <p:nvPr/>
        </p:nvSpPr>
        <p:spPr bwMode="auto">
          <a:xfrm>
            <a:off x="4011613" y="28273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1" name="Line 309"/>
          <p:cNvSpPr>
            <a:spLocks noChangeShapeType="1"/>
          </p:cNvSpPr>
          <p:nvPr/>
        </p:nvSpPr>
        <p:spPr bwMode="auto">
          <a:xfrm>
            <a:off x="4070350" y="27908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2" name="Line 310"/>
          <p:cNvSpPr>
            <a:spLocks noChangeShapeType="1"/>
          </p:cNvSpPr>
          <p:nvPr/>
        </p:nvSpPr>
        <p:spPr bwMode="auto">
          <a:xfrm>
            <a:off x="4025900" y="28352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3" name="Line 311"/>
          <p:cNvSpPr>
            <a:spLocks noChangeShapeType="1"/>
          </p:cNvSpPr>
          <p:nvPr/>
        </p:nvSpPr>
        <p:spPr bwMode="auto">
          <a:xfrm>
            <a:off x="4098925" y="2803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4" name="Line 312"/>
          <p:cNvSpPr>
            <a:spLocks noChangeShapeType="1"/>
          </p:cNvSpPr>
          <p:nvPr/>
        </p:nvSpPr>
        <p:spPr bwMode="auto">
          <a:xfrm>
            <a:off x="4052888" y="28495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5" name="Line 313"/>
          <p:cNvSpPr>
            <a:spLocks noChangeShapeType="1"/>
          </p:cNvSpPr>
          <p:nvPr/>
        </p:nvSpPr>
        <p:spPr bwMode="auto">
          <a:xfrm>
            <a:off x="4111625" y="2803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6" name="Line 314"/>
          <p:cNvSpPr>
            <a:spLocks noChangeShapeType="1"/>
          </p:cNvSpPr>
          <p:nvPr/>
        </p:nvSpPr>
        <p:spPr bwMode="auto">
          <a:xfrm>
            <a:off x="4067175" y="28495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7" name="Line 315"/>
          <p:cNvSpPr>
            <a:spLocks noChangeShapeType="1"/>
          </p:cNvSpPr>
          <p:nvPr/>
        </p:nvSpPr>
        <p:spPr bwMode="auto">
          <a:xfrm>
            <a:off x="4140200" y="28114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8" name="Line 316"/>
          <p:cNvSpPr>
            <a:spLocks noChangeShapeType="1"/>
          </p:cNvSpPr>
          <p:nvPr/>
        </p:nvSpPr>
        <p:spPr bwMode="auto">
          <a:xfrm>
            <a:off x="4094163" y="28575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29" name="Line 317"/>
          <p:cNvSpPr>
            <a:spLocks noChangeShapeType="1"/>
          </p:cNvSpPr>
          <p:nvPr/>
        </p:nvSpPr>
        <p:spPr bwMode="auto">
          <a:xfrm>
            <a:off x="4154488" y="28273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0" name="Line 318"/>
          <p:cNvSpPr>
            <a:spLocks noChangeShapeType="1"/>
          </p:cNvSpPr>
          <p:nvPr/>
        </p:nvSpPr>
        <p:spPr bwMode="auto">
          <a:xfrm>
            <a:off x="4110038" y="28733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1" name="Line 319"/>
          <p:cNvSpPr>
            <a:spLocks noChangeShapeType="1"/>
          </p:cNvSpPr>
          <p:nvPr/>
        </p:nvSpPr>
        <p:spPr bwMode="auto">
          <a:xfrm>
            <a:off x="4165600" y="28273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2" name="Line 320"/>
          <p:cNvSpPr>
            <a:spLocks noChangeShapeType="1"/>
          </p:cNvSpPr>
          <p:nvPr/>
        </p:nvSpPr>
        <p:spPr bwMode="auto">
          <a:xfrm>
            <a:off x="4119563" y="28733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3" name="Line 321"/>
          <p:cNvSpPr>
            <a:spLocks noChangeShapeType="1"/>
          </p:cNvSpPr>
          <p:nvPr/>
        </p:nvSpPr>
        <p:spPr bwMode="auto">
          <a:xfrm>
            <a:off x="4175125" y="28273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4" name="Line 322"/>
          <p:cNvSpPr>
            <a:spLocks noChangeShapeType="1"/>
          </p:cNvSpPr>
          <p:nvPr/>
        </p:nvSpPr>
        <p:spPr bwMode="auto">
          <a:xfrm>
            <a:off x="4130675" y="28733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5" name="Line 323"/>
          <p:cNvSpPr>
            <a:spLocks noChangeShapeType="1"/>
          </p:cNvSpPr>
          <p:nvPr/>
        </p:nvSpPr>
        <p:spPr bwMode="auto">
          <a:xfrm>
            <a:off x="4186238" y="28273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6" name="Line 324"/>
          <p:cNvSpPr>
            <a:spLocks noChangeShapeType="1"/>
          </p:cNvSpPr>
          <p:nvPr/>
        </p:nvSpPr>
        <p:spPr bwMode="auto">
          <a:xfrm>
            <a:off x="4140200" y="28733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7" name="Line 325"/>
          <p:cNvSpPr>
            <a:spLocks noChangeShapeType="1"/>
          </p:cNvSpPr>
          <p:nvPr/>
        </p:nvSpPr>
        <p:spPr bwMode="auto">
          <a:xfrm>
            <a:off x="4195763" y="28273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8" name="Line 326"/>
          <p:cNvSpPr>
            <a:spLocks noChangeShapeType="1"/>
          </p:cNvSpPr>
          <p:nvPr/>
        </p:nvSpPr>
        <p:spPr bwMode="auto">
          <a:xfrm>
            <a:off x="4151313" y="28733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39" name="Line 327"/>
          <p:cNvSpPr>
            <a:spLocks noChangeShapeType="1"/>
          </p:cNvSpPr>
          <p:nvPr/>
        </p:nvSpPr>
        <p:spPr bwMode="auto">
          <a:xfrm>
            <a:off x="4224338" y="28495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0" name="Line 328"/>
          <p:cNvSpPr>
            <a:spLocks noChangeShapeType="1"/>
          </p:cNvSpPr>
          <p:nvPr/>
        </p:nvSpPr>
        <p:spPr bwMode="auto">
          <a:xfrm>
            <a:off x="4178300" y="28956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1" name="Line 329"/>
          <p:cNvSpPr>
            <a:spLocks noChangeShapeType="1"/>
          </p:cNvSpPr>
          <p:nvPr/>
        </p:nvSpPr>
        <p:spPr bwMode="auto">
          <a:xfrm>
            <a:off x="4294188" y="28638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2" name="Line 330"/>
          <p:cNvSpPr>
            <a:spLocks noChangeShapeType="1"/>
          </p:cNvSpPr>
          <p:nvPr/>
        </p:nvSpPr>
        <p:spPr bwMode="auto">
          <a:xfrm>
            <a:off x="4248150" y="29098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3" name="Line 331"/>
          <p:cNvSpPr>
            <a:spLocks noChangeShapeType="1"/>
          </p:cNvSpPr>
          <p:nvPr/>
        </p:nvSpPr>
        <p:spPr bwMode="auto">
          <a:xfrm>
            <a:off x="4308475" y="28638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4" name="Line 332"/>
          <p:cNvSpPr>
            <a:spLocks noChangeShapeType="1"/>
          </p:cNvSpPr>
          <p:nvPr/>
        </p:nvSpPr>
        <p:spPr bwMode="auto">
          <a:xfrm>
            <a:off x="4262438" y="29098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5" name="Line 333"/>
          <p:cNvSpPr>
            <a:spLocks noChangeShapeType="1"/>
          </p:cNvSpPr>
          <p:nvPr/>
        </p:nvSpPr>
        <p:spPr bwMode="auto">
          <a:xfrm>
            <a:off x="4308475" y="2886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6" name="Line 334"/>
          <p:cNvSpPr>
            <a:spLocks noChangeShapeType="1"/>
          </p:cNvSpPr>
          <p:nvPr/>
        </p:nvSpPr>
        <p:spPr bwMode="auto">
          <a:xfrm>
            <a:off x="4262438" y="29321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7" name="Line 335"/>
          <p:cNvSpPr>
            <a:spLocks noChangeShapeType="1"/>
          </p:cNvSpPr>
          <p:nvPr/>
        </p:nvSpPr>
        <p:spPr bwMode="auto">
          <a:xfrm>
            <a:off x="4321175" y="2886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8" name="Line 336"/>
          <p:cNvSpPr>
            <a:spLocks noChangeShapeType="1"/>
          </p:cNvSpPr>
          <p:nvPr/>
        </p:nvSpPr>
        <p:spPr bwMode="auto">
          <a:xfrm>
            <a:off x="4276725" y="29321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49" name="Line 337"/>
          <p:cNvSpPr>
            <a:spLocks noChangeShapeType="1"/>
          </p:cNvSpPr>
          <p:nvPr/>
        </p:nvSpPr>
        <p:spPr bwMode="auto">
          <a:xfrm>
            <a:off x="4332288" y="2886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0" name="Line 338"/>
          <p:cNvSpPr>
            <a:spLocks noChangeShapeType="1"/>
          </p:cNvSpPr>
          <p:nvPr/>
        </p:nvSpPr>
        <p:spPr bwMode="auto">
          <a:xfrm>
            <a:off x="4286250" y="29321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1" name="Line 339"/>
          <p:cNvSpPr>
            <a:spLocks noChangeShapeType="1"/>
          </p:cNvSpPr>
          <p:nvPr/>
        </p:nvSpPr>
        <p:spPr bwMode="auto">
          <a:xfrm>
            <a:off x="4332288" y="29019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2" name="Line 340"/>
          <p:cNvSpPr>
            <a:spLocks noChangeShapeType="1"/>
          </p:cNvSpPr>
          <p:nvPr/>
        </p:nvSpPr>
        <p:spPr bwMode="auto">
          <a:xfrm>
            <a:off x="4286250" y="29479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3" name="Line 341"/>
          <p:cNvSpPr>
            <a:spLocks noChangeShapeType="1"/>
          </p:cNvSpPr>
          <p:nvPr/>
        </p:nvSpPr>
        <p:spPr bwMode="auto">
          <a:xfrm>
            <a:off x="4341813" y="29019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4" name="Line 342"/>
          <p:cNvSpPr>
            <a:spLocks noChangeShapeType="1"/>
          </p:cNvSpPr>
          <p:nvPr/>
        </p:nvSpPr>
        <p:spPr bwMode="auto">
          <a:xfrm>
            <a:off x="4295775" y="29479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5" name="Line 343"/>
          <p:cNvSpPr>
            <a:spLocks noChangeShapeType="1"/>
          </p:cNvSpPr>
          <p:nvPr/>
        </p:nvSpPr>
        <p:spPr bwMode="auto">
          <a:xfrm>
            <a:off x="4349750" y="29019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6" name="Line 344"/>
          <p:cNvSpPr>
            <a:spLocks noChangeShapeType="1"/>
          </p:cNvSpPr>
          <p:nvPr/>
        </p:nvSpPr>
        <p:spPr bwMode="auto">
          <a:xfrm>
            <a:off x="4303713" y="29479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7" name="Line 345"/>
          <p:cNvSpPr>
            <a:spLocks noChangeShapeType="1"/>
          </p:cNvSpPr>
          <p:nvPr/>
        </p:nvSpPr>
        <p:spPr bwMode="auto">
          <a:xfrm>
            <a:off x="4378325" y="29019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8" name="Line 346"/>
          <p:cNvSpPr>
            <a:spLocks noChangeShapeType="1"/>
          </p:cNvSpPr>
          <p:nvPr/>
        </p:nvSpPr>
        <p:spPr bwMode="auto">
          <a:xfrm>
            <a:off x="4332288" y="29479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59" name="Line 347"/>
          <p:cNvSpPr>
            <a:spLocks noChangeShapeType="1"/>
          </p:cNvSpPr>
          <p:nvPr/>
        </p:nvSpPr>
        <p:spPr bwMode="auto">
          <a:xfrm>
            <a:off x="4391025" y="29241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0" name="Line 348"/>
          <p:cNvSpPr>
            <a:spLocks noChangeShapeType="1"/>
          </p:cNvSpPr>
          <p:nvPr/>
        </p:nvSpPr>
        <p:spPr bwMode="auto">
          <a:xfrm>
            <a:off x="4343400" y="29702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1" name="Line 349"/>
          <p:cNvSpPr>
            <a:spLocks noChangeShapeType="1"/>
          </p:cNvSpPr>
          <p:nvPr/>
        </p:nvSpPr>
        <p:spPr bwMode="auto">
          <a:xfrm>
            <a:off x="4398963" y="29241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2" name="Line 350"/>
          <p:cNvSpPr>
            <a:spLocks noChangeShapeType="1"/>
          </p:cNvSpPr>
          <p:nvPr/>
        </p:nvSpPr>
        <p:spPr bwMode="auto">
          <a:xfrm>
            <a:off x="4354513" y="29702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3" name="Line 351"/>
          <p:cNvSpPr>
            <a:spLocks noChangeShapeType="1"/>
          </p:cNvSpPr>
          <p:nvPr/>
        </p:nvSpPr>
        <p:spPr bwMode="auto">
          <a:xfrm>
            <a:off x="4408488" y="29241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4" name="Line 352"/>
          <p:cNvSpPr>
            <a:spLocks noChangeShapeType="1"/>
          </p:cNvSpPr>
          <p:nvPr/>
        </p:nvSpPr>
        <p:spPr bwMode="auto">
          <a:xfrm>
            <a:off x="4362450" y="29702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5" name="Line 353"/>
          <p:cNvSpPr>
            <a:spLocks noChangeShapeType="1"/>
          </p:cNvSpPr>
          <p:nvPr/>
        </p:nvSpPr>
        <p:spPr bwMode="auto">
          <a:xfrm>
            <a:off x="4419600" y="29241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6" name="Line 354"/>
          <p:cNvSpPr>
            <a:spLocks noChangeShapeType="1"/>
          </p:cNvSpPr>
          <p:nvPr/>
        </p:nvSpPr>
        <p:spPr bwMode="auto">
          <a:xfrm>
            <a:off x="4373563" y="29702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7" name="Line 355"/>
          <p:cNvSpPr>
            <a:spLocks noChangeShapeType="1"/>
          </p:cNvSpPr>
          <p:nvPr/>
        </p:nvSpPr>
        <p:spPr bwMode="auto">
          <a:xfrm>
            <a:off x="4462463" y="29464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8" name="Line 356"/>
          <p:cNvSpPr>
            <a:spLocks noChangeShapeType="1"/>
          </p:cNvSpPr>
          <p:nvPr/>
        </p:nvSpPr>
        <p:spPr bwMode="auto">
          <a:xfrm>
            <a:off x="4414838" y="29908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69" name="Line 357"/>
          <p:cNvSpPr>
            <a:spLocks noChangeShapeType="1"/>
          </p:cNvSpPr>
          <p:nvPr/>
        </p:nvSpPr>
        <p:spPr bwMode="auto">
          <a:xfrm>
            <a:off x="4467225" y="29464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0" name="Line 358"/>
          <p:cNvSpPr>
            <a:spLocks noChangeShapeType="1"/>
          </p:cNvSpPr>
          <p:nvPr/>
        </p:nvSpPr>
        <p:spPr bwMode="auto">
          <a:xfrm>
            <a:off x="4421188" y="29908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1" name="Line 359"/>
          <p:cNvSpPr>
            <a:spLocks noChangeShapeType="1"/>
          </p:cNvSpPr>
          <p:nvPr/>
        </p:nvSpPr>
        <p:spPr bwMode="auto">
          <a:xfrm>
            <a:off x="4475163" y="29464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2" name="Line 360"/>
          <p:cNvSpPr>
            <a:spLocks noChangeShapeType="1"/>
          </p:cNvSpPr>
          <p:nvPr/>
        </p:nvSpPr>
        <p:spPr bwMode="auto">
          <a:xfrm>
            <a:off x="4429125" y="29908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3" name="Line 361"/>
          <p:cNvSpPr>
            <a:spLocks noChangeShapeType="1"/>
          </p:cNvSpPr>
          <p:nvPr/>
        </p:nvSpPr>
        <p:spPr bwMode="auto">
          <a:xfrm>
            <a:off x="4503738" y="29733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4" name="Line 362"/>
          <p:cNvSpPr>
            <a:spLocks noChangeShapeType="1"/>
          </p:cNvSpPr>
          <p:nvPr/>
        </p:nvSpPr>
        <p:spPr bwMode="auto">
          <a:xfrm>
            <a:off x="4457700" y="30210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5" name="Line 363"/>
          <p:cNvSpPr>
            <a:spLocks noChangeShapeType="1"/>
          </p:cNvSpPr>
          <p:nvPr/>
        </p:nvSpPr>
        <p:spPr bwMode="auto">
          <a:xfrm>
            <a:off x="4559300" y="301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6" name="Line 364"/>
          <p:cNvSpPr>
            <a:spLocks noChangeShapeType="1"/>
          </p:cNvSpPr>
          <p:nvPr/>
        </p:nvSpPr>
        <p:spPr bwMode="auto">
          <a:xfrm>
            <a:off x="4513263" y="30591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7" name="Line 365"/>
          <p:cNvSpPr>
            <a:spLocks noChangeShapeType="1"/>
          </p:cNvSpPr>
          <p:nvPr/>
        </p:nvSpPr>
        <p:spPr bwMode="auto">
          <a:xfrm>
            <a:off x="4572000" y="301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8" name="Line 366"/>
          <p:cNvSpPr>
            <a:spLocks noChangeShapeType="1"/>
          </p:cNvSpPr>
          <p:nvPr/>
        </p:nvSpPr>
        <p:spPr bwMode="auto">
          <a:xfrm>
            <a:off x="4525963" y="30591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79" name="Line 367"/>
          <p:cNvSpPr>
            <a:spLocks noChangeShapeType="1"/>
          </p:cNvSpPr>
          <p:nvPr/>
        </p:nvSpPr>
        <p:spPr bwMode="auto">
          <a:xfrm>
            <a:off x="4600575" y="301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0" name="Line 368"/>
          <p:cNvSpPr>
            <a:spLocks noChangeShapeType="1"/>
          </p:cNvSpPr>
          <p:nvPr/>
        </p:nvSpPr>
        <p:spPr bwMode="auto">
          <a:xfrm>
            <a:off x="4554538" y="30591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1" name="Line 369"/>
          <p:cNvSpPr>
            <a:spLocks noChangeShapeType="1"/>
          </p:cNvSpPr>
          <p:nvPr/>
        </p:nvSpPr>
        <p:spPr bwMode="auto">
          <a:xfrm>
            <a:off x="4656138" y="301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2" name="Line 370"/>
          <p:cNvSpPr>
            <a:spLocks noChangeShapeType="1"/>
          </p:cNvSpPr>
          <p:nvPr/>
        </p:nvSpPr>
        <p:spPr bwMode="auto">
          <a:xfrm>
            <a:off x="4610100" y="30591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3" name="Line 371"/>
          <p:cNvSpPr>
            <a:spLocks noChangeShapeType="1"/>
          </p:cNvSpPr>
          <p:nvPr/>
        </p:nvSpPr>
        <p:spPr bwMode="auto">
          <a:xfrm>
            <a:off x="4684713" y="3013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4" name="Line 372"/>
          <p:cNvSpPr>
            <a:spLocks noChangeShapeType="1"/>
          </p:cNvSpPr>
          <p:nvPr/>
        </p:nvSpPr>
        <p:spPr bwMode="auto">
          <a:xfrm>
            <a:off x="4638675" y="30591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5" name="Line 373"/>
          <p:cNvSpPr>
            <a:spLocks noChangeShapeType="1"/>
          </p:cNvSpPr>
          <p:nvPr/>
        </p:nvSpPr>
        <p:spPr bwMode="auto">
          <a:xfrm>
            <a:off x="4694238" y="3024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6" name="Line 374"/>
          <p:cNvSpPr>
            <a:spLocks noChangeShapeType="1"/>
          </p:cNvSpPr>
          <p:nvPr/>
        </p:nvSpPr>
        <p:spPr bwMode="auto">
          <a:xfrm>
            <a:off x="4649788" y="30702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7" name="Line 375"/>
          <p:cNvSpPr>
            <a:spLocks noChangeShapeType="1"/>
          </p:cNvSpPr>
          <p:nvPr/>
        </p:nvSpPr>
        <p:spPr bwMode="auto">
          <a:xfrm>
            <a:off x="4705350" y="3024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8" name="Line 376"/>
          <p:cNvSpPr>
            <a:spLocks noChangeShapeType="1"/>
          </p:cNvSpPr>
          <p:nvPr/>
        </p:nvSpPr>
        <p:spPr bwMode="auto">
          <a:xfrm>
            <a:off x="4659313" y="30702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89" name="Line 377"/>
          <p:cNvSpPr>
            <a:spLocks noChangeShapeType="1"/>
          </p:cNvSpPr>
          <p:nvPr/>
        </p:nvSpPr>
        <p:spPr bwMode="auto">
          <a:xfrm>
            <a:off x="4713288" y="3024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0" name="Line 378"/>
          <p:cNvSpPr>
            <a:spLocks noChangeShapeType="1"/>
          </p:cNvSpPr>
          <p:nvPr/>
        </p:nvSpPr>
        <p:spPr bwMode="auto">
          <a:xfrm>
            <a:off x="4665663" y="30702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1" name="Line 379"/>
          <p:cNvSpPr>
            <a:spLocks noChangeShapeType="1"/>
          </p:cNvSpPr>
          <p:nvPr/>
        </p:nvSpPr>
        <p:spPr bwMode="auto">
          <a:xfrm>
            <a:off x="3429000" y="24844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2" name="Line 380"/>
          <p:cNvSpPr>
            <a:spLocks noChangeShapeType="1"/>
          </p:cNvSpPr>
          <p:nvPr/>
        </p:nvSpPr>
        <p:spPr bwMode="auto">
          <a:xfrm>
            <a:off x="3382963" y="25273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3" name="Line 381"/>
          <p:cNvSpPr>
            <a:spLocks noChangeShapeType="1"/>
          </p:cNvSpPr>
          <p:nvPr/>
        </p:nvSpPr>
        <p:spPr bwMode="auto">
          <a:xfrm>
            <a:off x="2925763" y="20399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4" name="Line 382"/>
          <p:cNvSpPr>
            <a:spLocks noChangeShapeType="1"/>
          </p:cNvSpPr>
          <p:nvPr/>
        </p:nvSpPr>
        <p:spPr bwMode="auto">
          <a:xfrm>
            <a:off x="2881313" y="20859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5" name="Line 383"/>
          <p:cNvSpPr>
            <a:spLocks noChangeShapeType="1"/>
          </p:cNvSpPr>
          <p:nvPr/>
        </p:nvSpPr>
        <p:spPr bwMode="auto">
          <a:xfrm>
            <a:off x="2935288" y="20399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6" name="Line 384"/>
          <p:cNvSpPr>
            <a:spLocks noChangeShapeType="1"/>
          </p:cNvSpPr>
          <p:nvPr/>
        </p:nvSpPr>
        <p:spPr bwMode="auto">
          <a:xfrm>
            <a:off x="2889250" y="20859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7" name="Line 385"/>
          <p:cNvSpPr>
            <a:spLocks noChangeShapeType="1"/>
          </p:cNvSpPr>
          <p:nvPr/>
        </p:nvSpPr>
        <p:spPr bwMode="auto">
          <a:xfrm>
            <a:off x="2943225" y="20399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8" name="Line 386"/>
          <p:cNvSpPr>
            <a:spLocks noChangeShapeType="1"/>
          </p:cNvSpPr>
          <p:nvPr/>
        </p:nvSpPr>
        <p:spPr bwMode="auto">
          <a:xfrm>
            <a:off x="2895600" y="20859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499" name="Line 387"/>
          <p:cNvSpPr>
            <a:spLocks noChangeShapeType="1"/>
          </p:cNvSpPr>
          <p:nvPr/>
        </p:nvSpPr>
        <p:spPr bwMode="auto">
          <a:xfrm>
            <a:off x="2984500" y="205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0" name="Line 388"/>
          <p:cNvSpPr>
            <a:spLocks noChangeShapeType="1"/>
          </p:cNvSpPr>
          <p:nvPr/>
        </p:nvSpPr>
        <p:spPr bwMode="auto">
          <a:xfrm>
            <a:off x="2938463" y="21002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1" name="Line 389"/>
          <p:cNvSpPr>
            <a:spLocks noChangeShapeType="1"/>
          </p:cNvSpPr>
          <p:nvPr/>
        </p:nvSpPr>
        <p:spPr bwMode="auto">
          <a:xfrm>
            <a:off x="3011488" y="20685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2" name="Line 390"/>
          <p:cNvSpPr>
            <a:spLocks noChangeShapeType="1"/>
          </p:cNvSpPr>
          <p:nvPr/>
        </p:nvSpPr>
        <p:spPr bwMode="auto">
          <a:xfrm>
            <a:off x="2967038" y="21113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3" name="Line 391"/>
          <p:cNvSpPr>
            <a:spLocks noChangeShapeType="1"/>
          </p:cNvSpPr>
          <p:nvPr/>
        </p:nvSpPr>
        <p:spPr bwMode="auto">
          <a:xfrm>
            <a:off x="3025775" y="20701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4" name="Line 392"/>
          <p:cNvSpPr>
            <a:spLocks noChangeShapeType="1"/>
          </p:cNvSpPr>
          <p:nvPr/>
        </p:nvSpPr>
        <p:spPr bwMode="auto">
          <a:xfrm>
            <a:off x="2979738" y="21161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5" name="Line 393"/>
          <p:cNvSpPr>
            <a:spLocks noChangeShapeType="1"/>
          </p:cNvSpPr>
          <p:nvPr/>
        </p:nvSpPr>
        <p:spPr bwMode="auto">
          <a:xfrm>
            <a:off x="3068638" y="209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6" name="Line 394"/>
          <p:cNvSpPr>
            <a:spLocks noChangeShapeType="1"/>
          </p:cNvSpPr>
          <p:nvPr/>
        </p:nvSpPr>
        <p:spPr bwMode="auto">
          <a:xfrm>
            <a:off x="3022600" y="21383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7" name="Line 395"/>
          <p:cNvSpPr>
            <a:spLocks noChangeShapeType="1"/>
          </p:cNvSpPr>
          <p:nvPr/>
        </p:nvSpPr>
        <p:spPr bwMode="auto">
          <a:xfrm>
            <a:off x="3095625" y="20986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8" name="Line 396"/>
          <p:cNvSpPr>
            <a:spLocks noChangeShapeType="1"/>
          </p:cNvSpPr>
          <p:nvPr/>
        </p:nvSpPr>
        <p:spPr bwMode="auto">
          <a:xfrm>
            <a:off x="3049588" y="21463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09" name="Line 397"/>
          <p:cNvSpPr>
            <a:spLocks noChangeShapeType="1"/>
          </p:cNvSpPr>
          <p:nvPr/>
        </p:nvSpPr>
        <p:spPr bwMode="auto">
          <a:xfrm>
            <a:off x="3106738" y="21050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0" name="Line 398"/>
          <p:cNvSpPr>
            <a:spLocks noChangeShapeType="1"/>
          </p:cNvSpPr>
          <p:nvPr/>
        </p:nvSpPr>
        <p:spPr bwMode="auto">
          <a:xfrm>
            <a:off x="3060700" y="21526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1" name="Line 399"/>
          <p:cNvSpPr>
            <a:spLocks noChangeShapeType="1"/>
          </p:cNvSpPr>
          <p:nvPr/>
        </p:nvSpPr>
        <p:spPr bwMode="auto">
          <a:xfrm>
            <a:off x="3116263" y="21050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2" name="Line 400"/>
          <p:cNvSpPr>
            <a:spLocks noChangeShapeType="1"/>
          </p:cNvSpPr>
          <p:nvPr/>
        </p:nvSpPr>
        <p:spPr bwMode="auto">
          <a:xfrm>
            <a:off x="3071813" y="21526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3" name="Line 401"/>
          <p:cNvSpPr>
            <a:spLocks noChangeShapeType="1"/>
          </p:cNvSpPr>
          <p:nvPr/>
        </p:nvSpPr>
        <p:spPr bwMode="auto">
          <a:xfrm>
            <a:off x="3122613" y="21050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4" name="Line 402"/>
          <p:cNvSpPr>
            <a:spLocks noChangeShapeType="1"/>
          </p:cNvSpPr>
          <p:nvPr/>
        </p:nvSpPr>
        <p:spPr bwMode="auto">
          <a:xfrm>
            <a:off x="3078163" y="21526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5" name="Line 403"/>
          <p:cNvSpPr>
            <a:spLocks noChangeShapeType="1"/>
          </p:cNvSpPr>
          <p:nvPr/>
        </p:nvSpPr>
        <p:spPr bwMode="auto">
          <a:xfrm>
            <a:off x="3151188" y="21050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6" name="Line 404"/>
          <p:cNvSpPr>
            <a:spLocks noChangeShapeType="1"/>
          </p:cNvSpPr>
          <p:nvPr/>
        </p:nvSpPr>
        <p:spPr bwMode="auto">
          <a:xfrm>
            <a:off x="3105150" y="21526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7" name="Line 405"/>
          <p:cNvSpPr>
            <a:spLocks noChangeShapeType="1"/>
          </p:cNvSpPr>
          <p:nvPr/>
        </p:nvSpPr>
        <p:spPr bwMode="auto">
          <a:xfrm>
            <a:off x="3175000" y="21383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8" name="Line 406"/>
          <p:cNvSpPr>
            <a:spLocks noChangeShapeType="1"/>
          </p:cNvSpPr>
          <p:nvPr/>
        </p:nvSpPr>
        <p:spPr bwMode="auto">
          <a:xfrm>
            <a:off x="3130550" y="21828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19" name="Line 408"/>
          <p:cNvSpPr>
            <a:spLocks noChangeShapeType="1"/>
          </p:cNvSpPr>
          <p:nvPr/>
        </p:nvSpPr>
        <p:spPr bwMode="auto">
          <a:xfrm>
            <a:off x="3182938" y="21383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0" name="Line 409"/>
          <p:cNvSpPr>
            <a:spLocks noChangeShapeType="1"/>
          </p:cNvSpPr>
          <p:nvPr/>
        </p:nvSpPr>
        <p:spPr bwMode="auto">
          <a:xfrm>
            <a:off x="3136900" y="21828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1" name="Line 410"/>
          <p:cNvSpPr>
            <a:spLocks noChangeShapeType="1"/>
          </p:cNvSpPr>
          <p:nvPr/>
        </p:nvSpPr>
        <p:spPr bwMode="auto">
          <a:xfrm>
            <a:off x="3194050" y="21447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2" name="Line 411"/>
          <p:cNvSpPr>
            <a:spLocks noChangeShapeType="1"/>
          </p:cNvSpPr>
          <p:nvPr/>
        </p:nvSpPr>
        <p:spPr bwMode="auto">
          <a:xfrm>
            <a:off x="3148013" y="21891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3" name="Line 412"/>
          <p:cNvSpPr>
            <a:spLocks noChangeShapeType="1"/>
          </p:cNvSpPr>
          <p:nvPr/>
        </p:nvSpPr>
        <p:spPr bwMode="auto">
          <a:xfrm>
            <a:off x="3221038" y="216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4" name="Line 413"/>
          <p:cNvSpPr>
            <a:spLocks noChangeShapeType="1"/>
          </p:cNvSpPr>
          <p:nvPr/>
        </p:nvSpPr>
        <p:spPr bwMode="auto">
          <a:xfrm>
            <a:off x="3173413" y="22113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5" name="Line 414"/>
          <p:cNvSpPr>
            <a:spLocks noChangeShapeType="1"/>
          </p:cNvSpPr>
          <p:nvPr/>
        </p:nvSpPr>
        <p:spPr bwMode="auto">
          <a:xfrm>
            <a:off x="3227388" y="216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6" name="Line 415"/>
          <p:cNvSpPr>
            <a:spLocks noChangeShapeType="1"/>
          </p:cNvSpPr>
          <p:nvPr/>
        </p:nvSpPr>
        <p:spPr bwMode="auto">
          <a:xfrm>
            <a:off x="3184525" y="2211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7" name="Line 416"/>
          <p:cNvSpPr>
            <a:spLocks noChangeShapeType="1"/>
          </p:cNvSpPr>
          <p:nvPr/>
        </p:nvSpPr>
        <p:spPr bwMode="auto">
          <a:xfrm>
            <a:off x="3238500" y="216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8" name="Line 417"/>
          <p:cNvSpPr>
            <a:spLocks noChangeShapeType="1"/>
          </p:cNvSpPr>
          <p:nvPr/>
        </p:nvSpPr>
        <p:spPr bwMode="auto">
          <a:xfrm>
            <a:off x="3192463" y="2211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29" name="Line 418"/>
          <p:cNvSpPr>
            <a:spLocks noChangeShapeType="1"/>
          </p:cNvSpPr>
          <p:nvPr/>
        </p:nvSpPr>
        <p:spPr bwMode="auto">
          <a:xfrm>
            <a:off x="3248025" y="216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0" name="Line 419"/>
          <p:cNvSpPr>
            <a:spLocks noChangeShapeType="1"/>
          </p:cNvSpPr>
          <p:nvPr/>
        </p:nvSpPr>
        <p:spPr bwMode="auto">
          <a:xfrm>
            <a:off x="3203575" y="2211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1" name="Line 420"/>
          <p:cNvSpPr>
            <a:spLocks noChangeShapeType="1"/>
          </p:cNvSpPr>
          <p:nvPr/>
        </p:nvSpPr>
        <p:spPr bwMode="auto">
          <a:xfrm>
            <a:off x="3248025" y="21780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2" name="Line 421"/>
          <p:cNvSpPr>
            <a:spLocks noChangeShapeType="1"/>
          </p:cNvSpPr>
          <p:nvPr/>
        </p:nvSpPr>
        <p:spPr bwMode="auto">
          <a:xfrm>
            <a:off x="3203575" y="22272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3" name="Line 422"/>
          <p:cNvSpPr>
            <a:spLocks noChangeShapeType="1"/>
          </p:cNvSpPr>
          <p:nvPr/>
        </p:nvSpPr>
        <p:spPr bwMode="auto">
          <a:xfrm>
            <a:off x="3276600" y="21780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4" name="Line 423"/>
          <p:cNvSpPr>
            <a:spLocks noChangeShapeType="1"/>
          </p:cNvSpPr>
          <p:nvPr/>
        </p:nvSpPr>
        <p:spPr bwMode="auto">
          <a:xfrm>
            <a:off x="3230563" y="22272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5" name="Line 424"/>
          <p:cNvSpPr>
            <a:spLocks noChangeShapeType="1"/>
          </p:cNvSpPr>
          <p:nvPr/>
        </p:nvSpPr>
        <p:spPr bwMode="auto">
          <a:xfrm>
            <a:off x="3290888" y="21780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6" name="Line 425"/>
          <p:cNvSpPr>
            <a:spLocks noChangeShapeType="1"/>
          </p:cNvSpPr>
          <p:nvPr/>
        </p:nvSpPr>
        <p:spPr bwMode="auto">
          <a:xfrm>
            <a:off x="3244850" y="22272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7" name="Line 426"/>
          <p:cNvSpPr>
            <a:spLocks noChangeShapeType="1"/>
          </p:cNvSpPr>
          <p:nvPr/>
        </p:nvSpPr>
        <p:spPr bwMode="auto">
          <a:xfrm>
            <a:off x="3290888" y="21955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8" name="Line 427"/>
          <p:cNvSpPr>
            <a:spLocks noChangeShapeType="1"/>
          </p:cNvSpPr>
          <p:nvPr/>
        </p:nvSpPr>
        <p:spPr bwMode="auto">
          <a:xfrm>
            <a:off x="3244850" y="22415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39" name="Line 428"/>
          <p:cNvSpPr>
            <a:spLocks noChangeShapeType="1"/>
          </p:cNvSpPr>
          <p:nvPr/>
        </p:nvSpPr>
        <p:spPr bwMode="auto">
          <a:xfrm>
            <a:off x="3303588" y="21955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0" name="Line 429"/>
          <p:cNvSpPr>
            <a:spLocks noChangeShapeType="1"/>
          </p:cNvSpPr>
          <p:nvPr/>
        </p:nvSpPr>
        <p:spPr bwMode="auto">
          <a:xfrm>
            <a:off x="3259138" y="22415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1" name="Line 430"/>
          <p:cNvSpPr>
            <a:spLocks noChangeShapeType="1"/>
          </p:cNvSpPr>
          <p:nvPr/>
        </p:nvSpPr>
        <p:spPr bwMode="auto">
          <a:xfrm>
            <a:off x="3319463" y="21955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2" name="Line 431"/>
          <p:cNvSpPr>
            <a:spLocks noChangeShapeType="1"/>
          </p:cNvSpPr>
          <p:nvPr/>
        </p:nvSpPr>
        <p:spPr bwMode="auto">
          <a:xfrm>
            <a:off x="3273425" y="22415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3" name="Line 432"/>
          <p:cNvSpPr>
            <a:spLocks noChangeShapeType="1"/>
          </p:cNvSpPr>
          <p:nvPr/>
        </p:nvSpPr>
        <p:spPr bwMode="auto">
          <a:xfrm>
            <a:off x="3319463" y="22066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4" name="Line 433"/>
          <p:cNvSpPr>
            <a:spLocks noChangeShapeType="1"/>
          </p:cNvSpPr>
          <p:nvPr/>
        </p:nvSpPr>
        <p:spPr bwMode="auto">
          <a:xfrm>
            <a:off x="3273425" y="22526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5" name="Line 434"/>
          <p:cNvSpPr>
            <a:spLocks noChangeShapeType="1"/>
          </p:cNvSpPr>
          <p:nvPr/>
        </p:nvSpPr>
        <p:spPr bwMode="auto">
          <a:xfrm>
            <a:off x="3328988" y="22066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6" name="Line 435"/>
          <p:cNvSpPr>
            <a:spLocks noChangeShapeType="1"/>
          </p:cNvSpPr>
          <p:nvPr/>
        </p:nvSpPr>
        <p:spPr bwMode="auto">
          <a:xfrm>
            <a:off x="3282950" y="22526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7" name="Line 436"/>
          <p:cNvSpPr>
            <a:spLocks noChangeShapeType="1"/>
          </p:cNvSpPr>
          <p:nvPr/>
        </p:nvSpPr>
        <p:spPr bwMode="auto">
          <a:xfrm>
            <a:off x="3341688" y="22066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8" name="Line 437"/>
          <p:cNvSpPr>
            <a:spLocks noChangeShapeType="1"/>
          </p:cNvSpPr>
          <p:nvPr/>
        </p:nvSpPr>
        <p:spPr bwMode="auto">
          <a:xfrm>
            <a:off x="3297238" y="22526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49" name="Line 438"/>
          <p:cNvSpPr>
            <a:spLocks noChangeShapeType="1"/>
          </p:cNvSpPr>
          <p:nvPr/>
        </p:nvSpPr>
        <p:spPr bwMode="auto">
          <a:xfrm>
            <a:off x="3352800" y="22066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0" name="Line 439"/>
          <p:cNvSpPr>
            <a:spLocks noChangeShapeType="1"/>
          </p:cNvSpPr>
          <p:nvPr/>
        </p:nvSpPr>
        <p:spPr bwMode="auto">
          <a:xfrm>
            <a:off x="3306763" y="22526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1" name="Line 440"/>
          <p:cNvSpPr>
            <a:spLocks noChangeShapeType="1"/>
          </p:cNvSpPr>
          <p:nvPr/>
        </p:nvSpPr>
        <p:spPr bwMode="auto">
          <a:xfrm>
            <a:off x="3360738" y="2224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2" name="Line 441"/>
          <p:cNvSpPr>
            <a:spLocks noChangeShapeType="1"/>
          </p:cNvSpPr>
          <p:nvPr/>
        </p:nvSpPr>
        <p:spPr bwMode="auto">
          <a:xfrm>
            <a:off x="3314700" y="22685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3" name="Line 442"/>
          <p:cNvSpPr>
            <a:spLocks noChangeShapeType="1"/>
          </p:cNvSpPr>
          <p:nvPr/>
        </p:nvSpPr>
        <p:spPr bwMode="auto">
          <a:xfrm>
            <a:off x="3367088" y="2224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4" name="Line 443"/>
          <p:cNvSpPr>
            <a:spLocks noChangeShapeType="1"/>
          </p:cNvSpPr>
          <p:nvPr/>
        </p:nvSpPr>
        <p:spPr bwMode="auto">
          <a:xfrm>
            <a:off x="3322638" y="2268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5" name="Line 444"/>
          <p:cNvSpPr>
            <a:spLocks noChangeShapeType="1"/>
          </p:cNvSpPr>
          <p:nvPr/>
        </p:nvSpPr>
        <p:spPr bwMode="auto">
          <a:xfrm>
            <a:off x="3378200" y="2224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6" name="Line 445"/>
          <p:cNvSpPr>
            <a:spLocks noChangeShapeType="1"/>
          </p:cNvSpPr>
          <p:nvPr/>
        </p:nvSpPr>
        <p:spPr bwMode="auto">
          <a:xfrm>
            <a:off x="3332163" y="2268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7" name="Line 446"/>
          <p:cNvSpPr>
            <a:spLocks noChangeShapeType="1"/>
          </p:cNvSpPr>
          <p:nvPr/>
        </p:nvSpPr>
        <p:spPr bwMode="auto">
          <a:xfrm>
            <a:off x="3387725" y="2224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8" name="Line 447"/>
          <p:cNvSpPr>
            <a:spLocks noChangeShapeType="1"/>
          </p:cNvSpPr>
          <p:nvPr/>
        </p:nvSpPr>
        <p:spPr bwMode="auto">
          <a:xfrm>
            <a:off x="3341688" y="2268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59" name="Line 448"/>
          <p:cNvSpPr>
            <a:spLocks noChangeShapeType="1"/>
          </p:cNvSpPr>
          <p:nvPr/>
        </p:nvSpPr>
        <p:spPr bwMode="auto">
          <a:xfrm>
            <a:off x="3387725" y="22336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0" name="Line 449"/>
          <p:cNvSpPr>
            <a:spLocks noChangeShapeType="1"/>
          </p:cNvSpPr>
          <p:nvPr/>
        </p:nvSpPr>
        <p:spPr bwMode="auto">
          <a:xfrm>
            <a:off x="3341688" y="22796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1" name="Line 450"/>
          <p:cNvSpPr>
            <a:spLocks noChangeShapeType="1"/>
          </p:cNvSpPr>
          <p:nvPr/>
        </p:nvSpPr>
        <p:spPr bwMode="auto">
          <a:xfrm>
            <a:off x="3416300" y="22336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2" name="Line 451"/>
          <p:cNvSpPr>
            <a:spLocks noChangeShapeType="1"/>
          </p:cNvSpPr>
          <p:nvPr/>
        </p:nvSpPr>
        <p:spPr bwMode="auto">
          <a:xfrm>
            <a:off x="3370263" y="22796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3" name="Line 452"/>
          <p:cNvSpPr>
            <a:spLocks noChangeShapeType="1"/>
          </p:cNvSpPr>
          <p:nvPr/>
        </p:nvSpPr>
        <p:spPr bwMode="auto">
          <a:xfrm>
            <a:off x="3516313" y="2270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4" name="Line 453"/>
          <p:cNvSpPr>
            <a:spLocks noChangeShapeType="1"/>
          </p:cNvSpPr>
          <p:nvPr/>
        </p:nvSpPr>
        <p:spPr bwMode="auto">
          <a:xfrm>
            <a:off x="3468688" y="2316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5" name="Line 454"/>
          <p:cNvSpPr>
            <a:spLocks noChangeShapeType="1"/>
          </p:cNvSpPr>
          <p:nvPr/>
        </p:nvSpPr>
        <p:spPr bwMode="auto">
          <a:xfrm>
            <a:off x="3527425" y="2270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6" name="Line 455"/>
          <p:cNvSpPr>
            <a:spLocks noChangeShapeType="1"/>
          </p:cNvSpPr>
          <p:nvPr/>
        </p:nvSpPr>
        <p:spPr bwMode="auto">
          <a:xfrm>
            <a:off x="3481388" y="2316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7" name="Line 456"/>
          <p:cNvSpPr>
            <a:spLocks noChangeShapeType="1"/>
          </p:cNvSpPr>
          <p:nvPr/>
        </p:nvSpPr>
        <p:spPr bwMode="auto">
          <a:xfrm>
            <a:off x="3541713" y="2270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8" name="Line 457"/>
          <p:cNvSpPr>
            <a:spLocks noChangeShapeType="1"/>
          </p:cNvSpPr>
          <p:nvPr/>
        </p:nvSpPr>
        <p:spPr bwMode="auto">
          <a:xfrm>
            <a:off x="3495675" y="2316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69" name="Line 458"/>
          <p:cNvSpPr>
            <a:spLocks noChangeShapeType="1"/>
          </p:cNvSpPr>
          <p:nvPr/>
        </p:nvSpPr>
        <p:spPr bwMode="auto">
          <a:xfrm>
            <a:off x="3541713" y="22796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0" name="Line 459"/>
          <p:cNvSpPr>
            <a:spLocks noChangeShapeType="1"/>
          </p:cNvSpPr>
          <p:nvPr/>
        </p:nvSpPr>
        <p:spPr bwMode="auto">
          <a:xfrm>
            <a:off x="3495675" y="23241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1" name="Line 460"/>
          <p:cNvSpPr>
            <a:spLocks noChangeShapeType="1"/>
          </p:cNvSpPr>
          <p:nvPr/>
        </p:nvSpPr>
        <p:spPr bwMode="auto">
          <a:xfrm>
            <a:off x="3551238" y="22796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2" name="Line 461"/>
          <p:cNvSpPr>
            <a:spLocks noChangeShapeType="1"/>
          </p:cNvSpPr>
          <p:nvPr/>
        </p:nvSpPr>
        <p:spPr bwMode="auto">
          <a:xfrm>
            <a:off x="3505200" y="23241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3" name="Line 462"/>
          <p:cNvSpPr>
            <a:spLocks noChangeShapeType="1"/>
          </p:cNvSpPr>
          <p:nvPr/>
        </p:nvSpPr>
        <p:spPr bwMode="auto">
          <a:xfrm>
            <a:off x="3559175" y="22796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4" name="Line 463"/>
          <p:cNvSpPr>
            <a:spLocks noChangeShapeType="1"/>
          </p:cNvSpPr>
          <p:nvPr/>
        </p:nvSpPr>
        <p:spPr bwMode="auto">
          <a:xfrm>
            <a:off x="3514725" y="23241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5" name="Line 464"/>
          <p:cNvSpPr>
            <a:spLocks noChangeShapeType="1"/>
          </p:cNvSpPr>
          <p:nvPr/>
        </p:nvSpPr>
        <p:spPr bwMode="auto">
          <a:xfrm>
            <a:off x="3570288" y="22796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6" name="Line 465"/>
          <p:cNvSpPr>
            <a:spLocks noChangeShapeType="1"/>
          </p:cNvSpPr>
          <p:nvPr/>
        </p:nvSpPr>
        <p:spPr bwMode="auto">
          <a:xfrm>
            <a:off x="3524250" y="23241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7" name="Line 466"/>
          <p:cNvSpPr>
            <a:spLocks noChangeShapeType="1"/>
          </p:cNvSpPr>
          <p:nvPr/>
        </p:nvSpPr>
        <p:spPr bwMode="auto">
          <a:xfrm>
            <a:off x="3597275" y="22796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8" name="Line 467"/>
          <p:cNvSpPr>
            <a:spLocks noChangeShapeType="1"/>
          </p:cNvSpPr>
          <p:nvPr/>
        </p:nvSpPr>
        <p:spPr bwMode="auto">
          <a:xfrm>
            <a:off x="3551238" y="23241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79" name="Line 468"/>
          <p:cNvSpPr>
            <a:spLocks noChangeShapeType="1"/>
          </p:cNvSpPr>
          <p:nvPr/>
        </p:nvSpPr>
        <p:spPr bwMode="auto">
          <a:xfrm>
            <a:off x="3608388" y="22971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0" name="Line 469"/>
          <p:cNvSpPr>
            <a:spLocks noChangeShapeType="1"/>
          </p:cNvSpPr>
          <p:nvPr/>
        </p:nvSpPr>
        <p:spPr bwMode="auto">
          <a:xfrm>
            <a:off x="3562350" y="23415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1" name="Line 470"/>
          <p:cNvSpPr>
            <a:spLocks noChangeShapeType="1"/>
          </p:cNvSpPr>
          <p:nvPr/>
        </p:nvSpPr>
        <p:spPr bwMode="auto">
          <a:xfrm>
            <a:off x="3617913" y="22971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2" name="Line 471"/>
          <p:cNvSpPr>
            <a:spLocks noChangeShapeType="1"/>
          </p:cNvSpPr>
          <p:nvPr/>
        </p:nvSpPr>
        <p:spPr bwMode="auto">
          <a:xfrm>
            <a:off x="3571875" y="23415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3" name="Line 472"/>
          <p:cNvSpPr>
            <a:spLocks noChangeShapeType="1"/>
          </p:cNvSpPr>
          <p:nvPr/>
        </p:nvSpPr>
        <p:spPr bwMode="auto">
          <a:xfrm>
            <a:off x="3625850" y="22971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4" name="Line 473"/>
          <p:cNvSpPr>
            <a:spLocks noChangeShapeType="1"/>
          </p:cNvSpPr>
          <p:nvPr/>
        </p:nvSpPr>
        <p:spPr bwMode="auto">
          <a:xfrm>
            <a:off x="3581400" y="23415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5" name="Line 474"/>
          <p:cNvSpPr>
            <a:spLocks noChangeShapeType="1"/>
          </p:cNvSpPr>
          <p:nvPr/>
        </p:nvSpPr>
        <p:spPr bwMode="auto">
          <a:xfrm>
            <a:off x="3625850" y="23082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6" name="Line 475"/>
          <p:cNvSpPr>
            <a:spLocks noChangeShapeType="1"/>
          </p:cNvSpPr>
          <p:nvPr/>
        </p:nvSpPr>
        <p:spPr bwMode="auto">
          <a:xfrm>
            <a:off x="3581400" y="23526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7" name="Line 476"/>
          <p:cNvSpPr>
            <a:spLocks noChangeShapeType="1"/>
          </p:cNvSpPr>
          <p:nvPr/>
        </p:nvSpPr>
        <p:spPr bwMode="auto">
          <a:xfrm>
            <a:off x="3652838" y="23225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8" name="Line 477"/>
          <p:cNvSpPr>
            <a:spLocks noChangeShapeType="1"/>
          </p:cNvSpPr>
          <p:nvPr/>
        </p:nvSpPr>
        <p:spPr bwMode="auto">
          <a:xfrm>
            <a:off x="3606800" y="23669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89" name="Line 478"/>
          <p:cNvSpPr>
            <a:spLocks noChangeShapeType="1"/>
          </p:cNvSpPr>
          <p:nvPr/>
        </p:nvSpPr>
        <p:spPr bwMode="auto">
          <a:xfrm>
            <a:off x="3667125" y="23368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0" name="Line 479"/>
          <p:cNvSpPr>
            <a:spLocks noChangeShapeType="1"/>
          </p:cNvSpPr>
          <p:nvPr/>
        </p:nvSpPr>
        <p:spPr bwMode="auto">
          <a:xfrm>
            <a:off x="3621088" y="23828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1" name="Line 480"/>
          <p:cNvSpPr>
            <a:spLocks noChangeShapeType="1"/>
          </p:cNvSpPr>
          <p:nvPr/>
        </p:nvSpPr>
        <p:spPr bwMode="auto">
          <a:xfrm>
            <a:off x="3676650" y="23368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2" name="Line 481"/>
          <p:cNvSpPr>
            <a:spLocks noChangeShapeType="1"/>
          </p:cNvSpPr>
          <p:nvPr/>
        </p:nvSpPr>
        <p:spPr bwMode="auto">
          <a:xfrm>
            <a:off x="3632200" y="23828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3" name="Line 482"/>
          <p:cNvSpPr>
            <a:spLocks noChangeShapeType="1"/>
          </p:cNvSpPr>
          <p:nvPr/>
        </p:nvSpPr>
        <p:spPr bwMode="auto">
          <a:xfrm>
            <a:off x="3687763" y="23368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4" name="Line 483"/>
          <p:cNvSpPr>
            <a:spLocks noChangeShapeType="1"/>
          </p:cNvSpPr>
          <p:nvPr/>
        </p:nvSpPr>
        <p:spPr bwMode="auto">
          <a:xfrm>
            <a:off x="3641725" y="23828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5" name="Line 484"/>
          <p:cNvSpPr>
            <a:spLocks noChangeShapeType="1"/>
          </p:cNvSpPr>
          <p:nvPr/>
        </p:nvSpPr>
        <p:spPr bwMode="auto">
          <a:xfrm>
            <a:off x="3697288" y="23368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6" name="Line 485"/>
          <p:cNvSpPr>
            <a:spLocks noChangeShapeType="1"/>
          </p:cNvSpPr>
          <p:nvPr/>
        </p:nvSpPr>
        <p:spPr bwMode="auto">
          <a:xfrm>
            <a:off x="3652838" y="23828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7" name="Line 486"/>
          <p:cNvSpPr>
            <a:spLocks noChangeShapeType="1"/>
          </p:cNvSpPr>
          <p:nvPr/>
        </p:nvSpPr>
        <p:spPr bwMode="auto">
          <a:xfrm>
            <a:off x="3708400" y="23368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8" name="Line 487"/>
          <p:cNvSpPr>
            <a:spLocks noChangeShapeType="1"/>
          </p:cNvSpPr>
          <p:nvPr/>
        </p:nvSpPr>
        <p:spPr bwMode="auto">
          <a:xfrm>
            <a:off x="3662363" y="23828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599" name="Line 488"/>
          <p:cNvSpPr>
            <a:spLocks noChangeShapeType="1"/>
          </p:cNvSpPr>
          <p:nvPr/>
        </p:nvSpPr>
        <p:spPr bwMode="auto">
          <a:xfrm>
            <a:off x="3708400"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0" name="Line 489"/>
          <p:cNvSpPr>
            <a:spLocks noChangeShapeType="1"/>
          </p:cNvSpPr>
          <p:nvPr/>
        </p:nvSpPr>
        <p:spPr bwMode="auto">
          <a:xfrm>
            <a:off x="3662363" y="24130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1" name="Line 490"/>
          <p:cNvSpPr>
            <a:spLocks noChangeShapeType="1"/>
          </p:cNvSpPr>
          <p:nvPr/>
        </p:nvSpPr>
        <p:spPr bwMode="auto">
          <a:xfrm>
            <a:off x="3716338"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2" name="Line 491"/>
          <p:cNvSpPr>
            <a:spLocks noChangeShapeType="1"/>
          </p:cNvSpPr>
          <p:nvPr/>
        </p:nvSpPr>
        <p:spPr bwMode="auto">
          <a:xfrm>
            <a:off x="3671888" y="24130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3" name="Line 492"/>
          <p:cNvSpPr>
            <a:spLocks noChangeShapeType="1"/>
          </p:cNvSpPr>
          <p:nvPr/>
        </p:nvSpPr>
        <p:spPr bwMode="auto">
          <a:xfrm>
            <a:off x="3725863"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4" name="Line 493"/>
          <p:cNvSpPr>
            <a:spLocks noChangeShapeType="1"/>
          </p:cNvSpPr>
          <p:nvPr/>
        </p:nvSpPr>
        <p:spPr bwMode="auto">
          <a:xfrm>
            <a:off x="3679825" y="24130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5" name="Line 494"/>
          <p:cNvSpPr>
            <a:spLocks noChangeShapeType="1"/>
          </p:cNvSpPr>
          <p:nvPr/>
        </p:nvSpPr>
        <p:spPr bwMode="auto">
          <a:xfrm>
            <a:off x="3736975"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6" name="Line 495"/>
          <p:cNvSpPr>
            <a:spLocks noChangeShapeType="1"/>
          </p:cNvSpPr>
          <p:nvPr/>
        </p:nvSpPr>
        <p:spPr bwMode="auto">
          <a:xfrm>
            <a:off x="3690938" y="24130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7" name="Line 496"/>
          <p:cNvSpPr>
            <a:spLocks noChangeShapeType="1"/>
          </p:cNvSpPr>
          <p:nvPr/>
        </p:nvSpPr>
        <p:spPr bwMode="auto">
          <a:xfrm>
            <a:off x="3763963"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8" name="Line 497"/>
          <p:cNvSpPr>
            <a:spLocks noChangeShapeType="1"/>
          </p:cNvSpPr>
          <p:nvPr/>
        </p:nvSpPr>
        <p:spPr bwMode="auto">
          <a:xfrm>
            <a:off x="3717925" y="24130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09" name="Line 498"/>
          <p:cNvSpPr>
            <a:spLocks noChangeShapeType="1"/>
          </p:cNvSpPr>
          <p:nvPr/>
        </p:nvSpPr>
        <p:spPr bwMode="auto">
          <a:xfrm>
            <a:off x="3792538"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0" name="Line 499"/>
          <p:cNvSpPr>
            <a:spLocks noChangeShapeType="1"/>
          </p:cNvSpPr>
          <p:nvPr/>
        </p:nvSpPr>
        <p:spPr bwMode="auto">
          <a:xfrm>
            <a:off x="3744913" y="24130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1" name="Line 500"/>
          <p:cNvSpPr>
            <a:spLocks noChangeShapeType="1"/>
          </p:cNvSpPr>
          <p:nvPr/>
        </p:nvSpPr>
        <p:spPr bwMode="auto">
          <a:xfrm>
            <a:off x="3802063" y="23669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2" name="Line 501"/>
          <p:cNvSpPr>
            <a:spLocks noChangeShapeType="1"/>
          </p:cNvSpPr>
          <p:nvPr/>
        </p:nvSpPr>
        <p:spPr bwMode="auto">
          <a:xfrm>
            <a:off x="3757613" y="24130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3" name="Line 502"/>
          <p:cNvSpPr>
            <a:spLocks noChangeShapeType="1"/>
          </p:cNvSpPr>
          <p:nvPr/>
        </p:nvSpPr>
        <p:spPr bwMode="auto">
          <a:xfrm>
            <a:off x="3817938" y="23812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4" name="Line 503"/>
          <p:cNvSpPr>
            <a:spLocks noChangeShapeType="1"/>
          </p:cNvSpPr>
          <p:nvPr/>
        </p:nvSpPr>
        <p:spPr bwMode="auto">
          <a:xfrm>
            <a:off x="3770313" y="24272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5" name="Line 504"/>
          <p:cNvSpPr>
            <a:spLocks noChangeShapeType="1"/>
          </p:cNvSpPr>
          <p:nvPr/>
        </p:nvSpPr>
        <p:spPr bwMode="auto">
          <a:xfrm>
            <a:off x="3827463" y="23812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6" name="Line 505"/>
          <p:cNvSpPr>
            <a:spLocks noChangeShapeType="1"/>
          </p:cNvSpPr>
          <p:nvPr/>
        </p:nvSpPr>
        <p:spPr bwMode="auto">
          <a:xfrm>
            <a:off x="3781425" y="24272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7" name="Line 506"/>
          <p:cNvSpPr>
            <a:spLocks noChangeShapeType="1"/>
          </p:cNvSpPr>
          <p:nvPr/>
        </p:nvSpPr>
        <p:spPr bwMode="auto">
          <a:xfrm>
            <a:off x="3838575" y="23812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8" name="Line 507"/>
          <p:cNvSpPr>
            <a:spLocks noChangeShapeType="1"/>
          </p:cNvSpPr>
          <p:nvPr/>
        </p:nvSpPr>
        <p:spPr bwMode="auto">
          <a:xfrm>
            <a:off x="3792538" y="24272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19" name="Line 508"/>
          <p:cNvSpPr>
            <a:spLocks noChangeShapeType="1"/>
          </p:cNvSpPr>
          <p:nvPr/>
        </p:nvSpPr>
        <p:spPr bwMode="auto">
          <a:xfrm>
            <a:off x="3848100" y="23812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0" name="Line 509"/>
          <p:cNvSpPr>
            <a:spLocks noChangeShapeType="1"/>
          </p:cNvSpPr>
          <p:nvPr/>
        </p:nvSpPr>
        <p:spPr bwMode="auto">
          <a:xfrm>
            <a:off x="3802063" y="24272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1" name="Line 510"/>
          <p:cNvSpPr>
            <a:spLocks noChangeShapeType="1"/>
          </p:cNvSpPr>
          <p:nvPr/>
        </p:nvSpPr>
        <p:spPr bwMode="auto">
          <a:xfrm>
            <a:off x="3876675" y="2389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2" name="Line 511"/>
          <p:cNvSpPr>
            <a:spLocks noChangeShapeType="1"/>
          </p:cNvSpPr>
          <p:nvPr/>
        </p:nvSpPr>
        <p:spPr bwMode="auto">
          <a:xfrm>
            <a:off x="3830638" y="24352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3" name="Line 512"/>
          <p:cNvSpPr>
            <a:spLocks noChangeShapeType="1"/>
          </p:cNvSpPr>
          <p:nvPr/>
        </p:nvSpPr>
        <p:spPr bwMode="auto">
          <a:xfrm>
            <a:off x="3886200" y="2411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4" name="Line 513"/>
          <p:cNvSpPr>
            <a:spLocks noChangeShapeType="1"/>
          </p:cNvSpPr>
          <p:nvPr/>
        </p:nvSpPr>
        <p:spPr bwMode="auto">
          <a:xfrm>
            <a:off x="3840163" y="24574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5" name="Line 514"/>
          <p:cNvSpPr>
            <a:spLocks noChangeShapeType="1"/>
          </p:cNvSpPr>
          <p:nvPr/>
        </p:nvSpPr>
        <p:spPr bwMode="auto">
          <a:xfrm>
            <a:off x="3897313" y="2411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6" name="Line 515"/>
          <p:cNvSpPr>
            <a:spLocks noChangeShapeType="1"/>
          </p:cNvSpPr>
          <p:nvPr/>
        </p:nvSpPr>
        <p:spPr bwMode="auto">
          <a:xfrm>
            <a:off x="3851275" y="24574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7" name="Line 516"/>
          <p:cNvSpPr>
            <a:spLocks noChangeShapeType="1"/>
          </p:cNvSpPr>
          <p:nvPr/>
        </p:nvSpPr>
        <p:spPr bwMode="auto">
          <a:xfrm>
            <a:off x="3903663" y="2411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8" name="Line 517"/>
          <p:cNvSpPr>
            <a:spLocks noChangeShapeType="1"/>
          </p:cNvSpPr>
          <p:nvPr/>
        </p:nvSpPr>
        <p:spPr bwMode="auto">
          <a:xfrm>
            <a:off x="3857625" y="24574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29" name="Line 518"/>
          <p:cNvSpPr>
            <a:spLocks noChangeShapeType="1"/>
          </p:cNvSpPr>
          <p:nvPr/>
        </p:nvSpPr>
        <p:spPr bwMode="auto">
          <a:xfrm>
            <a:off x="3930650" y="24415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0" name="Line 519"/>
          <p:cNvSpPr>
            <a:spLocks noChangeShapeType="1"/>
          </p:cNvSpPr>
          <p:nvPr/>
        </p:nvSpPr>
        <p:spPr bwMode="auto">
          <a:xfrm>
            <a:off x="3886200" y="24876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1" name="Line 520"/>
          <p:cNvSpPr>
            <a:spLocks noChangeShapeType="1"/>
          </p:cNvSpPr>
          <p:nvPr/>
        </p:nvSpPr>
        <p:spPr bwMode="auto">
          <a:xfrm>
            <a:off x="3938588" y="24415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2" name="Line 521"/>
          <p:cNvSpPr>
            <a:spLocks noChangeShapeType="1"/>
          </p:cNvSpPr>
          <p:nvPr/>
        </p:nvSpPr>
        <p:spPr bwMode="auto">
          <a:xfrm>
            <a:off x="3892550" y="24876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3" name="Line 522"/>
          <p:cNvSpPr>
            <a:spLocks noChangeShapeType="1"/>
          </p:cNvSpPr>
          <p:nvPr/>
        </p:nvSpPr>
        <p:spPr bwMode="auto">
          <a:xfrm>
            <a:off x="3944938" y="24415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4" name="Line 523"/>
          <p:cNvSpPr>
            <a:spLocks noChangeShapeType="1"/>
          </p:cNvSpPr>
          <p:nvPr/>
        </p:nvSpPr>
        <p:spPr bwMode="auto">
          <a:xfrm>
            <a:off x="3900488" y="24876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5" name="Line 524"/>
          <p:cNvSpPr>
            <a:spLocks noChangeShapeType="1"/>
          </p:cNvSpPr>
          <p:nvPr/>
        </p:nvSpPr>
        <p:spPr bwMode="auto">
          <a:xfrm>
            <a:off x="3959225" y="24526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6" name="Line 525"/>
          <p:cNvSpPr>
            <a:spLocks noChangeShapeType="1"/>
          </p:cNvSpPr>
          <p:nvPr/>
        </p:nvSpPr>
        <p:spPr bwMode="auto">
          <a:xfrm>
            <a:off x="3913188" y="24987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7" name="Line 526"/>
          <p:cNvSpPr>
            <a:spLocks noChangeShapeType="1"/>
          </p:cNvSpPr>
          <p:nvPr/>
        </p:nvSpPr>
        <p:spPr bwMode="auto">
          <a:xfrm>
            <a:off x="3968750" y="24638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8" name="Line 527"/>
          <p:cNvSpPr>
            <a:spLocks noChangeShapeType="1"/>
          </p:cNvSpPr>
          <p:nvPr/>
        </p:nvSpPr>
        <p:spPr bwMode="auto">
          <a:xfrm>
            <a:off x="3924300" y="2508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39" name="Line 528"/>
          <p:cNvSpPr>
            <a:spLocks noChangeShapeType="1"/>
          </p:cNvSpPr>
          <p:nvPr/>
        </p:nvSpPr>
        <p:spPr bwMode="auto">
          <a:xfrm>
            <a:off x="3981450" y="24638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0" name="Line 529"/>
          <p:cNvSpPr>
            <a:spLocks noChangeShapeType="1"/>
          </p:cNvSpPr>
          <p:nvPr/>
        </p:nvSpPr>
        <p:spPr bwMode="auto">
          <a:xfrm>
            <a:off x="3933825" y="2508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1" name="Line 530"/>
          <p:cNvSpPr>
            <a:spLocks noChangeShapeType="1"/>
          </p:cNvSpPr>
          <p:nvPr/>
        </p:nvSpPr>
        <p:spPr bwMode="auto">
          <a:xfrm>
            <a:off x="3990975" y="24638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2" name="Line 531"/>
          <p:cNvSpPr>
            <a:spLocks noChangeShapeType="1"/>
          </p:cNvSpPr>
          <p:nvPr/>
        </p:nvSpPr>
        <p:spPr bwMode="auto">
          <a:xfrm>
            <a:off x="3944938" y="2508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3" name="Line 532"/>
          <p:cNvSpPr>
            <a:spLocks noChangeShapeType="1"/>
          </p:cNvSpPr>
          <p:nvPr/>
        </p:nvSpPr>
        <p:spPr bwMode="auto">
          <a:xfrm>
            <a:off x="4002088" y="24638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4" name="Line 533"/>
          <p:cNvSpPr>
            <a:spLocks noChangeShapeType="1"/>
          </p:cNvSpPr>
          <p:nvPr/>
        </p:nvSpPr>
        <p:spPr bwMode="auto">
          <a:xfrm>
            <a:off x="3956050" y="25082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5" name="Line 534"/>
          <p:cNvSpPr>
            <a:spLocks noChangeShapeType="1"/>
          </p:cNvSpPr>
          <p:nvPr/>
        </p:nvSpPr>
        <p:spPr bwMode="auto">
          <a:xfrm>
            <a:off x="4043363" y="24717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6" name="Line 535"/>
          <p:cNvSpPr>
            <a:spLocks noChangeShapeType="1"/>
          </p:cNvSpPr>
          <p:nvPr/>
        </p:nvSpPr>
        <p:spPr bwMode="auto">
          <a:xfrm>
            <a:off x="3997325" y="25161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7" name="Line 536"/>
          <p:cNvSpPr>
            <a:spLocks noChangeShapeType="1"/>
          </p:cNvSpPr>
          <p:nvPr/>
        </p:nvSpPr>
        <p:spPr bwMode="auto">
          <a:xfrm>
            <a:off x="4052888" y="24717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8" name="Line 537"/>
          <p:cNvSpPr>
            <a:spLocks noChangeShapeType="1"/>
          </p:cNvSpPr>
          <p:nvPr/>
        </p:nvSpPr>
        <p:spPr bwMode="auto">
          <a:xfrm>
            <a:off x="4006850" y="25161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49" name="Line 538"/>
          <p:cNvSpPr>
            <a:spLocks noChangeShapeType="1"/>
          </p:cNvSpPr>
          <p:nvPr/>
        </p:nvSpPr>
        <p:spPr bwMode="auto">
          <a:xfrm>
            <a:off x="4060825" y="24717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0" name="Line 539"/>
          <p:cNvSpPr>
            <a:spLocks noChangeShapeType="1"/>
          </p:cNvSpPr>
          <p:nvPr/>
        </p:nvSpPr>
        <p:spPr bwMode="auto">
          <a:xfrm>
            <a:off x="4014788" y="25161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1" name="Line 540"/>
          <p:cNvSpPr>
            <a:spLocks noChangeShapeType="1"/>
          </p:cNvSpPr>
          <p:nvPr/>
        </p:nvSpPr>
        <p:spPr bwMode="auto">
          <a:xfrm>
            <a:off x="4070350" y="24717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2" name="Line 541"/>
          <p:cNvSpPr>
            <a:spLocks noChangeShapeType="1"/>
          </p:cNvSpPr>
          <p:nvPr/>
        </p:nvSpPr>
        <p:spPr bwMode="auto">
          <a:xfrm>
            <a:off x="4025900" y="25161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3" name="Line 542"/>
          <p:cNvSpPr>
            <a:spLocks noChangeShapeType="1"/>
          </p:cNvSpPr>
          <p:nvPr/>
        </p:nvSpPr>
        <p:spPr bwMode="auto">
          <a:xfrm>
            <a:off x="4098925" y="24923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4" name="Line 543"/>
          <p:cNvSpPr>
            <a:spLocks noChangeShapeType="1"/>
          </p:cNvSpPr>
          <p:nvPr/>
        </p:nvSpPr>
        <p:spPr bwMode="auto">
          <a:xfrm>
            <a:off x="4052888" y="25384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5" name="Line 544"/>
          <p:cNvSpPr>
            <a:spLocks noChangeShapeType="1"/>
          </p:cNvSpPr>
          <p:nvPr/>
        </p:nvSpPr>
        <p:spPr bwMode="auto">
          <a:xfrm>
            <a:off x="4106863" y="24923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6" name="Line 545"/>
          <p:cNvSpPr>
            <a:spLocks noChangeShapeType="1"/>
          </p:cNvSpPr>
          <p:nvPr/>
        </p:nvSpPr>
        <p:spPr bwMode="auto">
          <a:xfrm>
            <a:off x="4062413" y="25384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7" name="Line 546"/>
          <p:cNvSpPr>
            <a:spLocks noChangeShapeType="1"/>
          </p:cNvSpPr>
          <p:nvPr/>
        </p:nvSpPr>
        <p:spPr bwMode="auto">
          <a:xfrm>
            <a:off x="4116388" y="24923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8" name="Line 547"/>
          <p:cNvSpPr>
            <a:spLocks noChangeShapeType="1"/>
          </p:cNvSpPr>
          <p:nvPr/>
        </p:nvSpPr>
        <p:spPr bwMode="auto">
          <a:xfrm>
            <a:off x="4070350" y="25384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59" name="Line 548"/>
          <p:cNvSpPr>
            <a:spLocks noChangeShapeType="1"/>
          </p:cNvSpPr>
          <p:nvPr/>
        </p:nvSpPr>
        <p:spPr bwMode="auto">
          <a:xfrm>
            <a:off x="4127500" y="24923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0" name="Line 549"/>
          <p:cNvSpPr>
            <a:spLocks noChangeShapeType="1"/>
          </p:cNvSpPr>
          <p:nvPr/>
        </p:nvSpPr>
        <p:spPr bwMode="auto">
          <a:xfrm>
            <a:off x="4081463" y="25384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1" name="Line 550"/>
          <p:cNvSpPr>
            <a:spLocks noChangeShapeType="1"/>
          </p:cNvSpPr>
          <p:nvPr/>
        </p:nvSpPr>
        <p:spPr bwMode="auto">
          <a:xfrm>
            <a:off x="4137025" y="2508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2" name="Line 551"/>
          <p:cNvSpPr>
            <a:spLocks noChangeShapeType="1"/>
          </p:cNvSpPr>
          <p:nvPr/>
        </p:nvSpPr>
        <p:spPr bwMode="auto">
          <a:xfrm>
            <a:off x="4092575" y="25527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3" name="Line 552"/>
          <p:cNvSpPr>
            <a:spLocks noChangeShapeType="1"/>
          </p:cNvSpPr>
          <p:nvPr/>
        </p:nvSpPr>
        <p:spPr bwMode="auto">
          <a:xfrm>
            <a:off x="4148138" y="2508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4" name="Line 553"/>
          <p:cNvSpPr>
            <a:spLocks noChangeShapeType="1"/>
          </p:cNvSpPr>
          <p:nvPr/>
        </p:nvSpPr>
        <p:spPr bwMode="auto">
          <a:xfrm>
            <a:off x="4102100" y="25527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5" name="Line 554"/>
          <p:cNvSpPr>
            <a:spLocks noChangeShapeType="1"/>
          </p:cNvSpPr>
          <p:nvPr/>
        </p:nvSpPr>
        <p:spPr bwMode="auto">
          <a:xfrm>
            <a:off x="4154488" y="2508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6" name="Line 555"/>
          <p:cNvSpPr>
            <a:spLocks noChangeShapeType="1"/>
          </p:cNvSpPr>
          <p:nvPr/>
        </p:nvSpPr>
        <p:spPr bwMode="auto">
          <a:xfrm>
            <a:off x="4110038" y="25527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7" name="Line 556"/>
          <p:cNvSpPr>
            <a:spLocks noChangeShapeType="1"/>
          </p:cNvSpPr>
          <p:nvPr/>
        </p:nvSpPr>
        <p:spPr bwMode="auto">
          <a:xfrm>
            <a:off x="4165600" y="2530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8" name="Line 557"/>
          <p:cNvSpPr>
            <a:spLocks noChangeShapeType="1"/>
          </p:cNvSpPr>
          <p:nvPr/>
        </p:nvSpPr>
        <p:spPr bwMode="auto">
          <a:xfrm>
            <a:off x="4119563" y="25765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69" name="Line 558"/>
          <p:cNvSpPr>
            <a:spLocks noChangeShapeType="1"/>
          </p:cNvSpPr>
          <p:nvPr/>
        </p:nvSpPr>
        <p:spPr bwMode="auto">
          <a:xfrm>
            <a:off x="4175125" y="2530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0" name="Line 559"/>
          <p:cNvSpPr>
            <a:spLocks noChangeShapeType="1"/>
          </p:cNvSpPr>
          <p:nvPr/>
        </p:nvSpPr>
        <p:spPr bwMode="auto">
          <a:xfrm>
            <a:off x="4130675" y="25765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1" name="Line 560"/>
          <p:cNvSpPr>
            <a:spLocks noChangeShapeType="1"/>
          </p:cNvSpPr>
          <p:nvPr/>
        </p:nvSpPr>
        <p:spPr bwMode="auto">
          <a:xfrm>
            <a:off x="4189413" y="2530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2" name="Line 561"/>
          <p:cNvSpPr>
            <a:spLocks noChangeShapeType="1"/>
          </p:cNvSpPr>
          <p:nvPr/>
        </p:nvSpPr>
        <p:spPr bwMode="auto">
          <a:xfrm>
            <a:off x="4143375" y="25765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3" name="Line 562"/>
          <p:cNvSpPr>
            <a:spLocks noChangeShapeType="1"/>
          </p:cNvSpPr>
          <p:nvPr/>
        </p:nvSpPr>
        <p:spPr bwMode="auto">
          <a:xfrm>
            <a:off x="4198938" y="2530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4" name="Line 563"/>
          <p:cNvSpPr>
            <a:spLocks noChangeShapeType="1"/>
          </p:cNvSpPr>
          <p:nvPr/>
        </p:nvSpPr>
        <p:spPr bwMode="auto">
          <a:xfrm>
            <a:off x="4152900" y="25765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5" name="Line 564"/>
          <p:cNvSpPr>
            <a:spLocks noChangeShapeType="1"/>
          </p:cNvSpPr>
          <p:nvPr/>
        </p:nvSpPr>
        <p:spPr bwMode="auto">
          <a:xfrm>
            <a:off x="4214813" y="2530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6" name="Line 565"/>
          <p:cNvSpPr>
            <a:spLocks noChangeShapeType="1"/>
          </p:cNvSpPr>
          <p:nvPr/>
        </p:nvSpPr>
        <p:spPr bwMode="auto">
          <a:xfrm>
            <a:off x="4168775" y="25765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7" name="Line 566"/>
          <p:cNvSpPr>
            <a:spLocks noChangeShapeType="1"/>
          </p:cNvSpPr>
          <p:nvPr/>
        </p:nvSpPr>
        <p:spPr bwMode="auto">
          <a:xfrm>
            <a:off x="4224338" y="25304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8" name="Line 567"/>
          <p:cNvSpPr>
            <a:spLocks noChangeShapeType="1"/>
          </p:cNvSpPr>
          <p:nvPr/>
        </p:nvSpPr>
        <p:spPr bwMode="auto">
          <a:xfrm>
            <a:off x="4178300" y="25765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79" name="Line 568"/>
          <p:cNvSpPr>
            <a:spLocks noChangeShapeType="1"/>
          </p:cNvSpPr>
          <p:nvPr/>
        </p:nvSpPr>
        <p:spPr bwMode="auto">
          <a:xfrm>
            <a:off x="4252913" y="25447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0" name="Line 569"/>
          <p:cNvSpPr>
            <a:spLocks noChangeShapeType="1"/>
          </p:cNvSpPr>
          <p:nvPr/>
        </p:nvSpPr>
        <p:spPr bwMode="auto">
          <a:xfrm>
            <a:off x="4206875" y="25908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1" name="Line 570"/>
          <p:cNvSpPr>
            <a:spLocks noChangeShapeType="1"/>
          </p:cNvSpPr>
          <p:nvPr/>
        </p:nvSpPr>
        <p:spPr bwMode="auto">
          <a:xfrm>
            <a:off x="4279900" y="25527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2" name="Line 571"/>
          <p:cNvSpPr>
            <a:spLocks noChangeShapeType="1"/>
          </p:cNvSpPr>
          <p:nvPr/>
        </p:nvSpPr>
        <p:spPr bwMode="auto">
          <a:xfrm>
            <a:off x="4235450" y="25987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3" name="Line 572"/>
          <p:cNvSpPr>
            <a:spLocks noChangeShapeType="1"/>
          </p:cNvSpPr>
          <p:nvPr/>
        </p:nvSpPr>
        <p:spPr bwMode="auto">
          <a:xfrm>
            <a:off x="4286250" y="25527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4" name="Line 573"/>
          <p:cNvSpPr>
            <a:spLocks noChangeShapeType="1"/>
          </p:cNvSpPr>
          <p:nvPr/>
        </p:nvSpPr>
        <p:spPr bwMode="auto">
          <a:xfrm>
            <a:off x="4241800" y="25987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5" name="Line 574"/>
          <p:cNvSpPr>
            <a:spLocks noChangeShapeType="1"/>
          </p:cNvSpPr>
          <p:nvPr/>
        </p:nvSpPr>
        <p:spPr bwMode="auto">
          <a:xfrm>
            <a:off x="4294188" y="25527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6" name="Line 575"/>
          <p:cNvSpPr>
            <a:spLocks noChangeShapeType="1"/>
          </p:cNvSpPr>
          <p:nvPr/>
        </p:nvSpPr>
        <p:spPr bwMode="auto">
          <a:xfrm>
            <a:off x="4248150" y="25987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7" name="Line 576"/>
          <p:cNvSpPr>
            <a:spLocks noChangeShapeType="1"/>
          </p:cNvSpPr>
          <p:nvPr/>
        </p:nvSpPr>
        <p:spPr bwMode="auto">
          <a:xfrm>
            <a:off x="4349750" y="25606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8" name="Line 577"/>
          <p:cNvSpPr>
            <a:spLocks noChangeShapeType="1"/>
          </p:cNvSpPr>
          <p:nvPr/>
        </p:nvSpPr>
        <p:spPr bwMode="auto">
          <a:xfrm>
            <a:off x="4303713" y="26066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89" name="Line 578"/>
          <p:cNvSpPr>
            <a:spLocks noChangeShapeType="1"/>
          </p:cNvSpPr>
          <p:nvPr/>
        </p:nvSpPr>
        <p:spPr bwMode="auto">
          <a:xfrm>
            <a:off x="4359275" y="25606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0" name="Line 579"/>
          <p:cNvSpPr>
            <a:spLocks noChangeShapeType="1"/>
          </p:cNvSpPr>
          <p:nvPr/>
        </p:nvSpPr>
        <p:spPr bwMode="auto">
          <a:xfrm>
            <a:off x="4314825" y="26066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1" name="Line 580"/>
          <p:cNvSpPr>
            <a:spLocks noChangeShapeType="1"/>
          </p:cNvSpPr>
          <p:nvPr/>
        </p:nvSpPr>
        <p:spPr bwMode="auto">
          <a:xfrm>
            <a:off x="4370388" y="25606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2" name="Line 581"/>
          <p:cNvSpPr>
            <a:spLocks noChangeShapeType="1"/>
          </p:cNvSpPr>
          <p:nvPr/>
        </p:nvSpPr>
        <p:spPr bwMode="auto">
          <a:xfrm>
            <a:off x="4322763" y="26066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3" name="Line 582"/>
          <p:cNvSpPr>
            <a:spLocks noChangeShapeType="1"/>
          </p:cNvSpPr>
          <p:nvPr/>
        </p:nvSpPr>
        <p:spPr bwMode="auto">
          <a:xfrm>
            <a:off x="4378325" y="25606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4" name="Line 583"/>
          <p:cNvSpPr>
            <a:spLocks noChangeShapeType="1"/>
          </p:cNvSpPr>
          <p:nvPr/>
        </p:nvSpPr>
        <p:spPr bwMode="auto">
          <a:xfrm>
            <a:off x="4332288" y="26066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5" name="Line 584"/>
          <p:cNvSpPr>
            <a:spLocks noChangeShapeType="1"/>
          </p:cNvSpPr>
          <p:nvPr/>
        </p:nvSpPr>
        <p:spPr bwMode="auto">
          <a:xfrm>
            <a:off x="4378325" y="25733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6" name="Line 585"/>
          <p:cNvSpPr>
            <a:spLocks noChangeShapeType="1"/>
          </p:cNvSpPr>
          <p:nvPr/>
        </p:nvSpPr>
        <p:spPr bwMode="auto">
          <a:xfrm>
            <a:off x="4332288" y="26209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7" name="Line 586"/>
          <p:cNvSpPr>
            <a:spLocks noChangeShapeType="1"/>
          </p:cNvSpPr>
          <p:nvPr/>
        </p:nvSpPr>
        <p:spPr bwMode="auto">
          <a:xfrm>
            <a:off x="4391025" y="25733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8" name="Line 587"/>
          <p:cNvSpPr>
            <a:spLocks noChangeShapeType="1"/>
          </p:cNvSpPr>
          <p:nvPr/>
        </p:nvSpPr>
        <p:spPr bwMode="auto">
          <a:xfrm>
            <a:off x="4344988" y="26209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699" name="Line 588"/>
          <p:cNvSpPr>
            <a:spLocks noChangeShapeType="1"/>
          </p:cNvSpPr>
          <p:nvPr/>
        </p:nvSpPr>
        <p:spPr bwMode="auto">
          <a:xfrm>
            <a:off x="4405313" y="25733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0" name="Line 589"/>
          <p:cNvSpPr>
            <a:spLocks noChangeShapeType="1"/>
          </p:cNvSpPr>
          <p:nvPr/>
        </p:nvSpPr>
        <p:spPr bwMode="auto">
          <a:xfrm>
            <a:off x="4359275" y="26209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1" name="Line 590"/>
          <p:cNvSpPr>
            <a:spLocks noChangeShapeType="1"/>
          </p:cNvSpPr>
          <p:nvPr/>
        </p:nvSpPr>
        <p:spPr bwMode="auto">
          <a:xfrm>
            <a:off x="4419600" y="25733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2" name="Line 591"/>
          <p:cNvSpPr>
            <a:spLocks noChangeShapeType="1"/>
          </p:cNvSpPr>
          <p:nvPr/>
        </p:nvSpPr>
        <p:spPr bwMode="auto">
          <a:xfrm>
            <a:off x="4373563" y="26209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3" name="Line 592"/>
          <p:cNvSpPr>
            <a:spLocks noChangeShapeType="1"/>
          </p:cNvSpPr>
          <p:nvPr/>
        </p:nvSpPr>
        <p:spPr bwMode="auto">
          <a:xfrm>
            <a:off x="4429125" y="25781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4" name="Line 593"/>
          <p:cNvSpPr>
            <a:spLocks noChangeShapeType="1"/>
          </p:cNvSpPr>
          <p:nvPr/>
        </p:nvSpPr>
        <p:spPr bwMode="auto">
          <a:xfrm>
            <a:off x="4384675" y="26241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5" name="Line 594"/>
          <p:cNvSpPr>
            <a:spLocks noChangeShapeType="1"/>
          </p:cNvSpPr>
          <p:nvPr/>
        </p:nvSpPr>
        <p:spPr bwMode="auto">
          <a:xfrm>
            <a:off x="4440238" y="25781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6" name="Line 595"/>
          <p:cNvSpPr>
            <a:spLocks noChangeShapeType="1"/>
          </p:cNvSpPr>
          <p:nvPr/>
        </p:nvSpPr>
        <p:spPr bwMode="auto">
          <a:xfrm>
            <a:off x="4394200" y="26241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7" name="Line 596"/>
          <p:cNvSpPr>
            <a:spLocks noChangeShapeType="1"/>
          </p:cNvSpPr>
          <p:nvPr/>
        </p:nvSpPr>
        <p:spPr bwMode="auto">
          <a:xfrm>
            <a:off x="4446588" y="25781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8" name="Line 597"/>
          <p:cNvSpPr>
            <a:spLocks noChangeShapeType="1"/>
          </p:cNvSpPr>
          <p:nvPr/>
        </p:nvSpPr>
        <p:spPr bwMode="auto">
          <a:xfrm>
            <a:off x="4400550" y="26241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09" name="Line 598"/>
          <p:cNvSpPr>
            <a:spLocks noChangeShapeType="1"/>
          </p:cNvSpPr>
          <p:nvPr/>
        </p:nvSpPr>
        <p:spPr bwMode="auto">
          <a:xfrm>
            <a:off x="4462463" y="2597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0" name="Line 599"/>
          <p:cNvSpPr>
            <a:spLocks noChangeShapeType="1"/>
          </p:cNvSpPr>
          <p:nvPr/>
        </p:nvSpPr>
        <p:spPr bwMode="auto">
          <a:xfrm>
            <a:off x="4414838" y="26431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1" name="Line 600"/>
          <p:cNvSpPr>
            <a:spLocks noChangeShapeType="1"/>
          </p:cNvSpPr>
          <p:nvPr/>
        </p:nvSpPr>
        <p:spPr bwMode="auto">
          <a:xfrm>
            <a:off x="4471988" y="2597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2" name="Line 601"/>
          <p:cNvSpPr>
            <a:spLocks noChangeShapeType="1"/>
          </p:cNvSpPr>
          <p:nvPr/>
        </p:nvSpPr>
        <p:spPr bwMode="auto">
          <a:xfrm>
            <a:off x="4425950" y="26431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3" name="Line 602"/>
          <p:cNvSpPr>
            <a:spLocks noChangeShapeType="1"/>
          </p:cNvSpPr>
          <p:nvPr/>
        </p:nvSpPr>
        <p:spPr bwMode="auto">
          <a:xfrm>
            <a:off x="4483100" y="2597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4" name="Line 603"/>
          <p:cNvSpPr>
            <a:spLocks noChangeShapeType="1"/>
          </p:cNvSpPr>
          <p:nvPr/>
        </p:nvSpPr>
        <p:spPr bwMode="auto">
          <a:xfrm>
            <a:off x="4433888" y="26431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5" name="Line 604"/>
          <p:cNvSpPr>
            <a:spLocks noChangeShapeType="1"/>
          </p:cNvSpPr>
          <p:nvPr/>
        </p:nvSpPr>
        <p:spPr bwMode="auto">
          <a:xfrm>
            <a:off x="4487863" y="2597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6" name="Line 605"/>
          <p:cNvSpPr>
            <a:spLocks noChangeShapeType="1"/>
          </p:cNvSpPr>
          <p:nvPr/>
        </p:nvSpPr>
        <p:spPr bwMode="auto">
          <a:xfrm>
            <a:off x="4443413" y="26431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7" name="Line 606"/>
          <p:cNvSpPr>
            <a:spLocks noChangeShapeType="1"/>
          </p:cNvSpPr>
          <p:nvPr/>
        </p:nvSpPr>
        <p:spPr bwMode="auto">
          <a:xfrm>
            <a:off x="4503738" y="2609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8" name="Line 607"/>
          <p:cNvSpPr>
            <a:spLocks noChangeShapeType="1"/>
          </p:cNvSpPr>
          <p:nvPr/>
        </p:nvSpPr>
        <p:spPr bwMode="auto">
          <a:xfrm>
            <a:off x="4457700" y="26590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19" name="Line 609"/>
          <p:cNvSpPr>
            <a:spLocks noChangeShapeType="1"/>
          </p:cNvSpPr>
          <p:nvPr/>
        </p:nvSpPr>
        <p:spPr bwMode="auto">
          <a:xfrm>
            <a:off x="4513263" y="2609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0" name="Line 610"/>
          <p:cNvSpPr>
            <a:spLocks noChangeShapeType="1"/>
          </p:cNvSpPr>
          <p:nvPr/>
        </p:nvSpPr>
        <p:spPr bwMode="auto">
          <a:xfrm>
            <a:off x="4467225" y="26590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1" name="Line 611"/>
          <p:cNvSpPr>
            <a:spLocks noChangeShapeType="1"/>
          </p:cNvSpPr>
          <p:nvPr/>
        </p:nvSpPr>
        <p:spPr bwMode="auto">
          <a:xfrm>
            <a:off x="4525963" y="2609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2" name="Line 612"/>
          <p:cNvSpPr>
            <a:spLocks noChangeShapeType="1"/>
          </p:cNvSpPr>
          <p:nvPr/>
        </p:nvSpPr>
        <p:spPr bwMode="auto">
          <a:xfrm>
            <a:off x="4481513" y="26590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3" name="Line 613"/>
          <p:cNvSpPr>
            <a:spLocks noChangeShapeType="1"/>
          </p:cNvSpPr>
          <p:nvPr/>
        </p:nvSpPr>
        <p:spPr bwMode="auto">
          <a:xfrm>
            <a:off x="4537075" y="2609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4" name="Line 614"/>
          <p:cNvSpPr>
            <a:spLocks noChangeShapeType="1"/>
          </p:cNvSpPr>
          <p:nvPr/>
        </p:nvSpPr>
        <p:spPr bwMode="auto">
          <a:xfrm>
            <a:off x="4492625" y="26590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5" name="Line 615"/>
          <p:cNvSpPr>
            <a:spLocks noChangeShapeType="1"/>
          </p:cNvSpPr>
          <p:nvPr/>
        </p:nvSpPr>
        <p:spPr bwMode="auto">
          <a:xfrm>
            <a:off x="4548188" y="2609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6" name="Line 616"/>
          <p:cNvSpPr>
            <a:spLocks noChangeShapeType="1"/>
          </p:cNvSpPr>
          <p:nvPr/>
        </p:nvSpPr>
        <p:spPr bwMode="auto">
          <a:xfrm>
            <a:off x="4505325" y="26590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7" name="Line 617"/>
          <p:cNvSpPr>
            <a:spLocks noChangeShapeType="1"/>
          </p:cNvSpPr>
          <p:nvPr/>
        </p:nvSpPr>
        <p:spPr bwMode="auto">
          <a:xfrm>
            <a:off x="4562475" y="2609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8" name="Line 618"/>
          <p:cNvSpPr>
            <a:spLocks noChangeShapeType="1"/>
          </p:cNvSpPr>
          <p:nvPr/>
        </p:nvSpPr>
        <p:spPr bwMode="auto">
          <a:xfrm>
            <a:off x="4516438" y="26590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29" name="Line 619"/>
          <p:cNvSpPr>
            <a:spLocks noChangeShapeType="1"/>
          </p:cNvSpPr>
          <p:nvPr/>
        </p:nvSpPr>
        <p:spPr bwMode="auto">
          <a:xfrm>
            <a:off x="4572000" y="2609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0" name="Line 620"/>
          <p:cNvSpPr>
            <a:spLocks noChangeShapeType="1"/>
          </p:cNvSpPr>
          <p:nvPr/>
        </p:nvSpPr>
        <p:spPr bwMode="auto">
          <a:xfrm>
            <a:off x="4525963" y="26590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1" name="Line 621"/>
          <p:cNvSpPr>
            <a:spLocks noChangeShapeType="1"/>
          </p:cNvSpPr>
          <p:nvPr/>
        </p:nvSpPr>
        <p:spPr bwMode="auto">
          <a:xfrm>
            <a:off x="4613275" y="26193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2" name="Line 622"/>
          <p:cNvSpPr>
            <a:spLocks noChangeShapeType="1"/>
          </p:cNvSpPr>
          <p:nvPr/>
        </p:nvSpPr>
        <p:spPr bwMode="auto">
          <a:xfrm>
            <a:off x="4568825" y="26638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3" name="Line 623"/>
          <p:cNvSpPr>
            <a:spLocks noChangeShapeType="1"/>
          </p:cNvSpPr>
          <p:nvPr/>
        </p:nvSpPr>
        <p:spPr bwMode="auto">
          <a:xfrm>
            <a:off x="4641850" y="2635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4" name="Line 624"/>
          <p:cNvSpPr>
            <a:spLocks noChangeShapeType="1"/>
          </p:cNvSpPr>
          <p:nvPr/>
        </p:nvSpPr>
        <p:spPr bwMode="auto">
          <a:xfrm>
            <a:off x="4595813" y="26797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5" name="Line 625"/>
          <p:cNvSpPr>
            <a:spLocks noChangeShapeType="1"/>
          </p:cNvSpPr>
          <p:nvPr/>
        </p:nvSpPr>
        <p:spPr bwMode="auto">
          <a:xfrm>
            <a:off x="4670425" y="2635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6" name="Line 626"/>
          <p:cNvSpPr>
            <a:spLocks noChangeShapeType="1"/>
          </p:cNvSpPr>
          <p:nvPr/>
        </p:nvSpPr>
        <p:spPr bwMode="auto">
          <a:xfrm>
            <a:off x="4624388" y="26797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7" name="Line 627"/>
          <p:cNvSpPr>
            <a:spLocks noChangeShapeType="1"/>
          </p:cNvSpPr>
          <p:nvPr/>
        </p:nvSpPr>
        <p:spPr bwMode="auto">
          <a:xfrm>
            <a:off x="4679950" y="2635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8" name="Line 628"/>
          <p:cNvSpPr>
            <a:spLocks noChangeShapeType="1"/>
          </p:cNvSpPr>
          <p:nvPr/>
        </p:nvSpPr>
        <p:spPr bwMode="auto">
          <a:xfrm>
            <a:off x="4633913" y="26797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39" name="Line 629"/>
          <p:cNvSpPr>
            <a:spLocks noChangeShapeType="1"/>
          </p:cNvSpPr>
          <p:nvPr/>
        </p:nvSpPr>
        <p:spPr bwMode="auto">
          <a:xfrm>
            <a:off x="4687888" y="2635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0" name="Line 630"/>
          <p:cNvSpPr>
            <a:spLocks noChangeShapeType="1"/>
          </p:cNvSpPr>
          <p:nvPr/>
        </p:nvSpPr>
        <p:spPr bwMode="auto">
          <a:xfrm>
            <a:off x="4643438" y="26797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1" name="Line 631"/>
          <p:cNvSpPr>
            <a:spLocks noChangeShapeType="1"/>
          </p:cNvSpPr>
          <p:nvPr/>
        </p:nvSpPr>
        <p:spPr bwMode="auto">
          <a:xfrm>
            <a:off x="4697413" y="26352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2" name="Line 632"/>
          <p:cNvSpPr>
            <a:spLocks noChangeShapeType="1"/>
          </p:cNvSpPr>
          <p:nvPr/>
        </p:nvSpPr>
        <p:spPr bwMode="auto">
          <a:xfrm>
            <a:off x="4651375" y="26797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3" name="Line 633"/>
          <p:cNvSpPr>
            <a:spLocks noChangeShapeType="1"/>
          </p:cNvSpPr>
          <p:nvPr/>
        </p:nvSpPr>
        <p:spPr bwMode="auto">
          <a:xfrm>
            <a:off x="4738688" y="26638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4" name="Line 634"/>
          <p:cNvSpPr>
            <a:spLocks noChangeShapeType="1"/>
          </p:cNvSpPr>
          <p:nvPr/>
        </p:nvSpPr>
        <p:spPr bwMode="auto">
          <a:xfrm>
            <a:off x="4694238" y="27098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5" name="Line 635"/>
          <p:cNvSpPr>
            <a:spLocks noChangeShapeType="1"/>
          </p:cNvSpPr>
          <p:nvPr/>
        </p:nvSpPr>
        <p:spPr bwMode="auto">
          <a:xfrm>
            <a:off x="4746625" y="26638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6" name="Line 636"/>
          <p:cNvSpPr>
            <a:spLocks noChangeShapeType="1"/>
          </p:cNvSpPr>
          <p:nvPr/>
        </p:nvSpPr>
        <p:spPr bwMode="auto">
          <a:xfrm>
            <a:off x="4700588" y="27098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7" name="Line 637"/>
          <p:cNvSpPr>
            <a:spLocks noChangeShapeType="1"/>
          </p:cNvSpPr>
          <p:nvPr/>
        </p:nvSpPr>
        <p:spPr bwMode="auto">
          <a:xfrm>
            <a:off x="4754563" y="26638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8" name="Line 638"/>
          <p:cNvSpPr>
            <a:spLocks noChangeShapeType="1"/>
          </p:cNvSpPr>
          <p:nvPr/>
        </p:nvSpPr>
        <p:spPr bwMode="auto">
          <a:xfrm>
            <a:off x="4708525" y="27098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49" name="Line 639"/>
          <p:cNvSpPr>
            <a:spLocks noChangeShapeType="1"/>
          </p:cNvSpPr>
          <p:nvPr/>
        </p:nvSpPr>
        <p:spPr bwMode="auto">
          <a:xfrm>
            <a:off x="4738688" y="3057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0" name="Line 640"/>
          <p:cNvSpPr>
            <a:spLocks noChangeShapeType="1"/>
          </p:cNvSpPr>
          <p:nvPr/>
        </p:nvSpPr>
        <p:spPr bwMode="auto">
          <a:xfrm>
            <a:off x="4694238" y="31035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1" name="Line 641"/>
          <p:cNvSpPr>
            <a:spLocks noChangeShapeType="1"/>
          </p:cNvSpPr>
          <p:nvPr/>
        </p:nvSpPr>
        <p:spPr bwMode="auto">
          <a:xfrm>
            <a:off x="4746625" y="3057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2" name="Line 642"/>
          <p:cNvSpPr>
            <a:spLocks noChangeShapeType="1"/>
          </p:cNvSpPr>
          <p:nvPr/>
        </p:nvSpPr>
        <p:spPr bwMode="auto">
          <a:xfrm>
            <a:off x="4700588" y="31035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3" name="Line 643"/>
          <p:cNvSpPr>
            <a:spLocks noChangeShapeType="1"/>
          </p:cNvSpPr>
          <p:nvPr/>
        </p:nvSpPr>
        <p:spPr bwMode="auto">
          <a:xfrm>
            <a:off x="4754563" y="3057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4" name="Line 644"/>
          <p:cNvSpPr>
            <a:spLocks noChangeShapeType="1"/>
          </p:cNvSpPr>
          <p:nvPr/>
        </p:nvSpPr>
        <p:spPr bwMode="auto">
          <a:xfrm>
            <a:off x="4708525" y="31035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5" name="Line 645"/>
          <p:cNvSpPr>
            <a:spLocks noChangeShapeType="1"/>
          </p:cNvSpPr>
          <p:nvPr/>
        </p:nvSpPr>
        <p:spPr bwMode="auto">
          <a:xfrm>
            <a:off x="4781550" y="3057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6" name="Line 646"/>
          <p:cNvSpPr>
            <a:spLocks noChangeShapeType="1"/>
          </p:cNvSpPr>
          <p:nvPr/>
        </p:nvSpPr>
        <p:spPr bwMode="auto">
          <a:xfrm>
            <a:off x="4735513" y="31035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7" name="Line 647"/>
          <p:cNvSpPr>
            <a:spLocks noChangeShapeType="1"/>
          </p:cNvSpPr>
          <p:nvPr/>
        </p:nvSpPr>
        <p:spPr bwMode="auto">
          <a:xfrm>
            <a:off x="4789488" y="3057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8" name="Line 648"/>
          <p:cNvSpPr>
            <a:spLocks noChangeShapeType="1"/>
          </p:cNvSpPr>
          <p:nvPr/>
        </p:nvSpPr>
        <p:spPr bwMode="auto">
          <a:xfrm>
            <a:off x="4743450" y="31035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59" name="Line 649"/>
          <p:cNvSpPr>
            <a:spLocks noChangeShapeType="1"/>
          </p:cNvSpPr>
          <p:nvPr/>
        </p:nvSpPr>
        <p:spPr bwMode="auto">
          <a:xfrm>
            <a:off x="4795838" y="30575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0" name="Line 650"/>
          <p:cNvSpPr>
            <a:spLocks noChangeShapeType="1"/>
          </p:cNvSpPr>
          <p:nvPr/>
        </p:nvSpPr>
        <p:spPr bwMode="auto">
          <a:xfrm>
            <a:off x="4749800" y="31035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1" name="Line 651"/>
          <p:cNvSpPr>
            <a:spLocks noChangeShapeType="1"/>
          </p:cNvSpPr>
          <p:nvPr/>
        </p:nvSpPr>
        <p:spPr bwMode="auto">
          <a:xfrm>
            <a:off x="4810125" y="3071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2" name="Line 652"/>
          <p:cNvSpPr>
            <a:spLocks noChangeShapeType="1"/>
          </p:cNvSpPr>
          <p:nvPr/>
        </p:nvSpPr>
        <p:spPr bwMode="auto">
          <a:xfrm>
            <a:off x="4764088" y="31194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3" name="Line 653"/>
          <p:cNvSpPr>
            <a:spLocks noChangeShapeType="1"/>
          </p:cNvSpPr>
          <p:nvPr/>
        </p:nvSpPr>
        <p:spPr bwMode="auto">
          <a:xfrm>
            <a:off x="4816475" y="3071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4" name="Line 654"/>
          <p:cNvSpPr>
            <a:spLocks noChangeShapeType="1"/>
          </p:cNvSpPr>
          <p:nvPr/>
        </p:nvSpPr>
        <p:spPr bwMode="auto">
          <a:xfrm>
            <a:off x="4770438" y="31194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5" name="Line 655"/>
          <p:cNvSpPr>
            <a:spLocks noChangeShapeType="1"/>
          </p:cNvSpPr>
          <p:nvPr/>
        </p:nvSpPr>
        <p:spPr bwMode="auto">
          <a:xfrm>
            <a:off x="4822825" y="3071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6" name="Line 656"/>
          <p:cNvSpPr>
            <a:spLocks noChangeShapeType="1"/>
          </p:cNvSpPr>
          <p:nvPr/>
        </p:nvSpPr>
        <p:spPr bwMode="auto">
          <a:xfrm>
            <a:off x="4776788" y="31194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7" name="Line 657"/>
          <p:cNvSpPr>
            <a:spLocks noChangeShapeType="1"/>
          </p:cNvSpPr>
          <p:nvPr/>
        </p:nvSpPr>
        <p:spPr bwMode="auto">
          <a:xfrm>
            <a:off x="4878388" y="3105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8" name="Line 658"/>
          <p:cNvSpPr>
            <a:spLocks noChangeShapeType="1"/>
          </p:cNvSpPr>
          <p:nvPr/>
        </p:nvSpPr>
        <p:spPr bwMode="auto">
          <a:xfrm>
            <a:off x="4832350" y="31464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69" name="Line 659"/>
          <p:cNvSpPr>
            <a:spLocks noChangeShapeType="1"/>
          </p:cNvSpPr>
          <p:nvPr/>
        </p:nvSpPr>
        <p:spPr bwMode="auto">
          <a:xfrm>
            <a:off x="4886325" y="3105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0" name="Line 660"/>
          <p:cNvSpPr>
            <a:spLocks noChangeShapeType="1"/>
          </p:cNvSpPr>
          <p:nvPr/>
        </p:nvSpPr>
        <p:spPr bwMode="auto">
          <a:xfrm>
            <a:off x="4841875" y="31464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1" name="Line 661"/>
          <p:cNvSpPr>
            <a:spLocks noChangeShapeType="1"/>
          </p:cNvSpPr>
          <p:nvPr/>
        </p:nvSpPr>
        <p:spPr bwMode="auto">
          <a:xfrm>
            <a:off x="4897438" y="3105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2" name="Line 662"/>
          <p:cNvSpPr>
            <a:spLocks noChangeShapeType="1"/>
          </p:cNvSpPr>
          <p:nvPr/>
        </p:nvSpPr>
        <p:spPr bwMode="auto">
          <a:xfrm>
            <a:off x="4851400" y="31464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3" name="Line 663"/>
          <p:cNvSpPr>
            <a:spLocks noChangeShapeType="1"/>
          </p:cNvSpPr>
          <p:nvPr/>
        </p:nvSpPr>
        <p:spPr bwMode="auto">
          <a:xfrm>
            <a:off x="4906963" y="3105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4" name="Line 664"/>
          <p:cNvSpPr>
            <a:spLocks noChangeShapeType="1"/>
          </p:cNvSpPr>
          <p:nvPr/>
        </p:nvSpPr>
        <p:spPr bwMode="auto">
          <a:xfrm>
            <a:off x="4860925" y="31464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5" name="Line 665"/>
          <p:cNvSpPr>
            <a:spLocks noChangeShapeType="1"/>
          </p:cNvSpPr>
          <p:nvPr/>
        </p:nvSpPr>
        <p:spPr bwMode="auto">
          <a:xfrm>
            <a:off x="4962525" y="3105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6" name="Line 666"/>
          <p:cNvSpPr>
            <a:spLocks noChangeShapeType="1"/>
          </p:cNvSpPr>
          <p:nvPr/>
        </p:nvSpPr>
        <p:spPr bwMode="auto">
          <a:xfrm>
            <a:off x="4918075" y="31464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7" name="Line 667"/>
          <p:cNvSpPr>
            <a:spLocks noChangeShapeType="1"/>
          </p:cNvSpPr>
          <p:nvPr/>
        </p:nvSpPr>
        <p:spPr bwMode="auto">
          <a:xfrm>
            <a:off x="4968875" y="3105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8" name="Line 668"/>
          <p:cNvSpPr>
            <a:spLocks noChangeShapeType="1"/>
          </p:cNvSpPr>
          <p:nvPr/>
        </p:nvSpPr>
        <p:spPr bwMode="auto">
          <a:xfrm>
            <a:off x="4924425" y="31464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79" name="Line 669"/>
          <p:cNvSpPr>
            <a:spLocks noChangeShapeType="1"/>
          </p:cNvSpPr>
          <p:nvPr/>
        </p:nvSpPr>
        <p:spPr bwMode="auto">
          <a:xfrm>
            <a:off x="4976813" y="3105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0" name="Line 670"/>
          <p:cNvSpPr>
            <a:spLocks noChangeShapeType="1"/>
          </p:cNvSpPr>
          <p:nvPr/>
        </p:nvSpPr>
        <p:spPr bwMode="auto">
          <a:xfrm>
            <a:off x="4930775" y="31464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1" name="Line 671"/>
          <p:cNvSpPr>
            <a:spLocks noChangeShapeType="1"/>
          </p:cNvSpPr>
          <p:nvPr/>
        </p:nvSpPr>
        <p:spPr bwMode="auto">
          <a:xfrm>
            <a:off x="5032375" y="3117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2" name="Line 672"/>
          <p:cNvSpPr>
            <a:spLocks noChangeShapeType="1"/>
          </p:cNvSpPr>
          <p:nvPr/>
        </p:nvSpPr>
        <p:spPr bwMode="auto">
          <a:xfrm>
            <a:off x="4986338" y="31623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3" name="Line 673"/>
          <p:cNvSpPr>
            <a:spLocks noChangeShapeType="1"/>
          </p:cNvSpPr>
          <p:nvPr/>
        </p:nvSpPr>
        <p:spPr bwMode="auto">
          <a:xfrm>
            <a:off x="5073650" y="3117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4" name="Line 674"/>
          <p:cNvSpPr>
            <a:spLocks noChangeShapeType="1"/>
          </p:cNvSpPr>
          <p:nvPr/>
        </p:nvSpPr>
        <p:spPr bwMode="auto">
          <a:xfrm>
            <a:off x="5027613" y="31623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5" name="Line 675"/>
          <p:cNvSpPr>
            <a:spLocks noChangeShapeType="1"/>
          </p:cNvSpPr>
          <p:nvPr/>
        </p:nvSpPr>
        <p:spPr bwMode="auto">
          <a:xfrm>
            <a:off x="5087938" y="31448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6" name="Line 676"/>
          <p:cNvSpPr>
            <a:spLocks noChangeShapeType="1"/>
          </p:cNvSpPr>
          <p:nvPr/>
        </p:nvSpPr>
        <p:spPr bwMode="auto">
          <a:xfrm>
            <a:off x="5043488" y="31877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7" name="Line 677"/>
          <p:cNvSpPr>
            <a:spLocks noChangeShapeType="1"/>
          </p:cNvSpPr>
          <p:nvPr/>
        </p:nvSpPr>
        <p:spPr bwMode="auto">
          <a:xfrm>
            <a:off x="5102225" y="31686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8" name="Line 678"/>
          <p:cNvSpPr>
            <a:spLocks noChangeShapeType="1"/>
          </p:cNvSpPr>
          <p:nvPr/>
        </p:nvSpPr>
        <p:spPr bwMode="auto">
          <a:xfrm>
            <a:off x="5056188" y="32146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89" name="Line 679"/>
          <p:cNvSpPr>
            <a:spLocks noChangeShapeType="1"/>
          </p:cNvSpPr>
          <p:nvPr/>
        </p:nvSpPr>
        <p:spPr bwMode="auto">
          <a:xfrm>
            <a:off x="5108575" y="31686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0" name="Line 680"/>
          <p:cNvSpPr>
            <a:spLocks noChangeShapeType="1"/>
          </p:cNvSpPr>
          <p:nvPr/>
        </p:nvSpPr>
        <p:spPr bwMode="auto">
          <a:xfrm>
            <a:off x="5064125" y="32146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1" name="Line 681"/>
          <p:cNvSpPr>
            <a:spLocks noChangeShapeType="1"/>
          </p:cNvSpPr>
          <p:nvPr/>
        </p:nvSpPr>
        <p:spPr bwMode="auto">
          <a:xfrm>
            <a:off x="5116513" y="31686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2" name="Line 682"/>
          <p:cNvSpPr>
            <a:spLocks noChangeShapeType="1"/>
          </p:cNvSpPr>
          <p:nvPr/>
        </p:nvSpPr>
        <p:spPr bwMode="auto">
          <a:xfrm>
            <a:off x="5070475" y="32146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3" name="Line 683"/>
          <p:cNvSpPr>
            <a:spLocks noChangeShapeType="1"/>
          </p:cNvSpPr>
          <p:nvPr/>
        </p:nvSpPr>
        <p:spPr bwMode="auto">
          <a:xfrm>
            <a:off x="5170488" y="31686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4" name="Line 684"/>
          <p:cNvSpPr>
            <a:spLocks noChangeShapeType="1"/>
          </p:cNvSpPr>
          <p:nvPr/>
        </p:nvSpPr>
        <p:spPr bwMode="auto">
          <a:xfrm>
            <a:off x="5126038" y="32146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5" name="Line 685"/>
          <p:cNvSpPr>
            <a:spLocks noChangeShapeType="1"/>
          </p:cNvSpPr>
          <p:nvPr/>
        </p:nvSpPr>
        <p:spPr bwMode="auto">
          <a:xfrm>
            <a:off x="5178425" y="31686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6" name="Line 686"/>
          <p:cNvSpPr>
            <a:spLocks noChangeShapeType="1"/>
          </p:cNvSpPr>
          <p:nvPr/>
        </p:nvSpPr>
        <p:spPr bwMode="auto">
          <a:xfrm>
            <a:off x="5132388" y="32146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7" name="Line 687"/>
          <p:cNvSpPr>
            <a:spLocks noChangeShapeType="1"/>
          </p:cNvSpPr>
          <p:nvPr/>
        </p:nvSpPr>
        <p:spPr bwMode="auto">
          <a:xfrm>
            <a:off x="5186363" y="31686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8" name="Line 688"/>
          <p:cNvSpPr>
            <a:spLocks noChangeShapeType="1"/>
          </p:cNvSpPr>
          <p:nvPr/>
        </p:nvSpPr>
        <p:spPr bwMode="auto">
          <a:xfrm>
            <a:off x="5140325" y="32146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799" name="Line 689"/>
          <p:cNvSpPr>
            <a:spLocks noChangeShapeType="1"/>
          </p:cNvSpPr>
          <p:nvPr/>
        </p:nvSpPr>
        <p:spPr bwMode="auto">
          <a:xfrm>
            <a:off x="5241925" y="3198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0" name="Line 690"/>
          <p:cNvSpPr>
            <a:spLocks noChangeShapeType="1"/>
          </p:cNvSpPr>
          <p:nvPr/>
        </p:nvSpPr>
        <p:spPr bwMode="auto">
          <a:xfrm>
            <a:off x="5195888" y="32448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1" name="Line 691"/>
          <p:cNvSpPr>
            <a:spLocks noChangeShapeType="1"/>
          </p:cNvSpPr>
          <p:nvPr/>
        </p:nvSpPr>
        <p:spPr bwMode="auto">
          <a:xfrm>
            <a:off x="5253038" y="3198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2" name="Line 692"/>
          <p:cNvSpPr>
            <a:spLocks noChangeShapeType="1"/>
          </p:cNvSpPr>
          <p:nvPr/>
        </p:nvSpPr>
        <p:spPr bwMode="auto">
          <a:xfrm>
            <a:off x="5205413" y="32448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3" name="Line 693"/>
          <p:cNvSpPr>
            <a:spLocks noChangeShapeType="1"/>
          </p:cNvSpPr>
          <p:nvPr/>
        </p:nvSpPr>
        <p:spPr bwMode="auto">
          <a:xfrm>
            <a:off x="5257800" y="3198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4" name="Line 694"/>
          <p:cNvSpPr>
            <a:spLocks noChangeShapeType="1"/>
          </p:cNvSpPr>
          <p:nvPr/>
        </p:nvSpPr>
        <p:spPr bwMode="auto">
          <a:xfrm>
            <a:off x="5214938" y="32448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5" name="Line 695"/>
          <p:cNvSpPr>
            <a:spLocks noChangeShapeType="1"/>
          </p:cNvSpPr>
          <p:nvPr/>
        </p:nvSpPr>
        <p:spPr bwMode="auto">
          <a:xfrm>
            <a:off x="5270500" y="3198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6" name="Line 696"/>
          <p:cNvSpPr>
            <a:spLocks noChangeShapeType="1"/>
          </p:cNvSpPr>
          <p:nvPr/>
        </p:nvSpPr>
        <p:spPr bwMode="auto">
          <a:xfrm>
            <a:off x="5222875" y="32448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7" name="Line 697"/>
          <p:cNvSpPr>
            <a:spLocks noChangeShapeType="1"/>
          </p:cNvSpPr>
          <p:nvPr/>
        </p:nvSpPr>
        <p:spPr bwMode="auto">
          <a:xfrm>
            <a:off x="5295900" y="3198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8" name="Line 698"/>
          <p:cNvSpPr>
            <a:spLocks noChangeShapeType="1"/>
          </p:cNvSpPr>
          <p:nvPr/>
        </p:nvSpPr>
        <p:spPr bwMode="auto">
          <a:xfrm>
            <a:off x="5251450" y="32448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09" name="Line 699"/>
          <p:cNvSpPr>
            <a:spLocks noChangeShapeType="1"/>
          </p:cNvSpPr>
          <p:nvPr/>
        </p:nvSpPr>
        <p:spPr bwMode="auto">
          <a:xfrm>
            <a:off x="5338763" y="31988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0" name="Line 700"/>
          <p:cNvSpPr>
            <a:spLocks noChangeShapeType="1"/>
          </p:cNvSpPr>
          <p:nvPr/>
        </p:nvSpPr>
        <p:spPr bwMode="auto">
          <a:xfrm>
            <a:off x="5294313" y="32448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1" name="Line 701"/>
          <p:cNvSpPr>
            <a:spLocks noChangeShapeType="1"/>
          </p:cNvSpPr>
          <p:nvPr/>
        </p:nvSpPr>
        <p:spPr bwMode="auto">
          <a:xfrm>
            <a:off x="5353050" y="32210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2" name="Line 702"/>
          <p:cNvSpPr>
            <a:spLocks noChangeShapeType="1"/>
          </p:cNvSpPr>
          <p:nvPr/>
        </p:nvSpPr>
        <p:spPr bwMode="auto">
          <a:xfrm>
            <a:off x="5307013" y="32670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3" name="Line 703"/>
          <p:cNvSpPr>
            <a:spLocks noChangeShapeType="1"/>
          </p:cNvSpPr>
          <p:nvPr/>
        </p:nvSpPr>
        <p:spPr bwMode="auto">
          <a:xfrm>
            <a:off x="5380038" y="3235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4" name="Line 704"/>
          <p:cNvSpPr>
            <a:spLocks noChangeShapeType="1"/>
          </p:cNvSpPr>
          <p:nvPr/>
        </p:nvSpPr>
        <p:spPr bwMode="auto">
          <a:xfrm>
            <a:off x="5335588" y="32813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5" name="Line 705"/>
          <p:cNvSpPr>
            <a:spLocks noChangeShapeType="1"/>
          </p:cNvSpPr>
          <p:nvPr/>
        </p:nvSpPr>
        <p:spPr bwMode="auto">
          <a:xfrm>
            <a:off x="5387975" y="3235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6" name="Line 706"/>
          <p:cNvSpPr>
            <a:spLocks noChangeShapeType="1"/>
          </p:cNvSpPr>
          <p:nvPr/>
        </p:nvSpPr>
        <p:spPr bwMode="auto">
          <a:xfrm>
            <a:off x="5341938" y="3281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7" name="Line 707"/>
          <p:cNvSpPr>
            <a:spLocks noChangeShapeType="1"/>
          </p:cNvSpPr>
          <p:nvPr/>
        </p:nvSpPr>
        <p:spPr bwMode="auto">
          <a:xfrm>
            <a:off x="5395913" y="3235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8" name="Line 708"/>
          <p:cNvSpPr>
            <a:spLocks noChangeShapeType="1"/>
          </p:cNvSpPr>
          <p:nvPr/>
        </p:nvSpPr>
        <p:spPr bwMode="auto">
          <a:xfrm>
            <a:off x="5348288" y="3281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19" name="Line 709"/>
          <p:cNvSpPr>
            <a:spLocks noChangeShapeType="1"/>
          </p:cNvSpPr>
          <p:nvPr/>
        </p:nvSpPr>
        <p:spPr bwMode="auto">
          <a:xfrm>
            <a:off x="5418138" y="3235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0" name="Line 710"/>
          <p:cNvSpPr>
            <a:spLocks noChangeShapeType="1"/>
          </p:cNvSpPr>
          <p:nvPr/>
        </p:nvSpPr>
        <p:spPr bwMode="auto">
          <a:xfrm>
            <a:off x="5375275" y="32813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1" name="Line 711"/>
          <p:cNvSpPr>
            <a:spLocks noChangeShapeType="1"/>
          </p:cNvSpPr>
          <p:nvPr/>
        </p:nvSpPr>
        <p:spPr bwMode="auto">
          <a:xfrm>
            <a:off x="5429250" y="3235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2" name="Line 712"/>
          <p:cNvSpPr>
            <a:spLocks noChangeShapeType="1"/>
          </p:cNvSpPr>
          <p:nvPr/>
        </p:nvSpPr>
        <p:spPr bwMode="auto">
          <a:xfrm>
            <a:off x="5383213" y="3281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3" name="Line 713"/>
          <p:cNvSpPr>
            <a:spLocks noChangeShapeType="1"/>
          </p:cNvSpPr>
          <p:nvPr/>
        </p:nvSpPr>
        <p:spPr bwMode="auto">
          <a:xfrm>
            <a:off x="5437188" y="3235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4" name="Line 714"/>
          <p:cNvSpPr>
            <a:spLocks noChangeShapeType="1"/>
          </p:cNvSpPr>
          <p:nvPr/>
        </p:nvSpPr>
        <p:spPr bwMode="auto">
          <a:xfrm>
            <a:off x="5391150" y="32813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5" name="Line 715"/>
          <p:cNvSpPr>
            <a:spLocks noChangeShapeType="1"/>
          </p:cNvSpPr>
          <p:nvPr/>
        </p:nvSpPr>
        <p:spPr bwMode="auto">
          <a:xfrm>
            <a:off x="5478463" y="3235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6" name="Line 716"/>
          <p:cNvSpPr>
            <a:spLocks noChangeShapeType="1"/>
          </p:cNvSpPr>
          <p:nvPr/>
        </p:nvSpPr>
        <p:spPr bwMode="auto">
          <a:xfrm>
            <a:off x="5432425" y="32813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7" name="Line 717"/>
          <p:cNvSpPr>
            <a:spLocks noChangeShapeType="1"/>
          </p:cNvSpPr>
          <p:nvPr/>
        </p:nvSpPr>
        <p:spPr bwMode="auto">
          <a:xfrm>
            <a:off x="5521325" y="3235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8" name="Line 718"/>
          <p:cNvSpPr>
            <a:spLocks noChangeShapeType="1"/>
          </p:cNvSpPr>
          <p:nvPr/>
        </p:nvSpPr>
        <p:spPr bwMode="auto">
          <a:xfrm>
            <a:off x="5473700" y="3281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29" name="Line 719"/>
          <p:cNvSpPr>
            <a:spLocks noChangeShapeType="1"/>
          </p:cNvSpPr>
          <p:nvPr/>
        </p:nvSpPr>
        <p:spPr bwMode="auto">
          <a:xfrm>
            <a:off x="5548313" y="32512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0" name="Line 720"/>
          <p:cNvSpPr>
            <a:spLocks noChangeShapeType="1"/>
          </p:cNvSpPr>
          <p:nvPr/>
        </p:nvSpPr>
        <p:spPr bwMode="auto">
          <a:xfrm>
            <a:off x="5502275" y="32956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1" name="Line 721"/>
          <p:cNvSpPr>
            <a:spLocks noChangeShapeType="1"/>
          </p:cNvSpPr>
          <p:nvPr/>
        </p:nvSpPr>
        <p:spPr bwMode="auto">
          <a:xfrm>
            <a:off x="5562600" y="33099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2" name="Line 722"/>
          <p:cNvSpPr>
            <a:spLocks noChangeShapeType="1"/>
          </p:cNvSpPr>
          <p:nvPr/>
        </p:nvSpPr>
        <p:spPr bwMode="auto">
          <a:xfrm>
            <a:off x="5514975" y="33559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3" name="Line 723"/>
          <p:cNvSpPr>
            <a:spLocks noChangeShapeType="1"/>
          </p:cNvSpPr>
          <p:nvPr/>
        </p:nvSpPr>
        <p:spPr bwMode="auto">
          <a:xfrm>
            <a:off x="5568950" y="33099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4" name="Line 724"/>
          <p:cNvSpPr>
            <a:spLocks noChangeShapeType="1"/>
          </p:cNvSpPr>
          <p:nvPr/>
        </p:nvSpPr>
        <p:spPr bwMode="auto">
          <a:xfrm>
            <a:off x="5522913" y="33559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5" name="Line 725"/>
          <p:cNvSpPr>
            <a:spLocks noChangeShapeType="1"/>
          </p:cNvSpPr>
          <p:nvPr/>
        </p:nvSpPr>
        <p:spPr bwMode="auto">
          <a:xfrm>
            <a:off x="5580063" y="33099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6" name="Line 726"/>
          <p:cNvSpPr>
            <a:spLocks noChangeShapeType="1"/>
          </p:cNvSpPr>
          <p:nvPr/>
        </p:nvSpPr>
        <p:spPr bwMode="auto">
          <a:xfrm>
            <a:off x="5534025" y="33559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7" name="Line 727"/>
          <p:cNvSpPr>
            <a:spLocks noChangeShapeType="1"/>
          </p:cNvSpPr>
          <p:nvPr/>
        </p:nvSpPr>
        <p:spPr bwMode="auto">
          <a:xfrm>
            <a:off x="5589588" y="33099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8" name="Line 728"/>
          <p:cNvSpPr>
            <a:spLocks noChangeShapeType="1"/>
          </p:cNvSpPr>
          <p:nvPr/>
        </p:nvSpPr>
        <p:spPr bwMode="auto">
          <a:xfrm>
            <a:off x="5543550" y="33559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39" name="Line 729"/>
          <p:cNvSpPr>
            <a:spLocks noChangeShapeType="1"/>
          </p:cNvSpPr>
          <p:nvPr/>
        </p:nvSpPr>
        <p:spPr bwMode="auto">
          <a:xfrm>
            <a:off x="5630863" y="33321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0" name="Line 730"/>
          <p:cNvSpPr>
            <a:spLocks noChangeShapeType="1"/>
          </p:cNvSpPr>
          <p:nvPr/>
        </p:nvSpPr>
        <p:spPr bwMode="auto">
          <a:xfrm>
            <a:off x="5584825" y="33782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1" name="Line 731"/>
          <p:cNvSpPr>
            <a:spLocks noChangeShapeType="1"/>
          </p:cNvSpPr>
          <p:nvPr/>
        </p:nvSpPr>
        <p:spPr bwMode="auto">
          <a:xfrm>
            <a:off x="5673725" y="33766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2" name="Line 732"/>
          <p:cNvSpPr>
            <a:spLocks noChangeShapeType="1"/>
          </p:cNvSpPr>
          <p:nvPr/>
        </p:nvSpPr>
        <p:spPr bwMode="auto">
          <a:xfrm>
            <a:off x="5627688" y="34226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3" name="Line 733"/>
          <p:cNvSpPr>
            <a:spLocks noChangeShapeType="1"/>
          </p:cNvSpPr>
          <p:nvPr/>
        </p:nvSpPr>
        <p:spPr bwMode="auto">
          <a:xfrm>
            <a:off x="5715000" y="33766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4" name="Line 734"/>
          <p:cNvSpPr>
            <a:spLocks noChangeShapeType="1"/>
          </p:cNvSpPr>
          <p:nvPr/>
        </p:nvSpPr>
        <p:spPr bwMode="auto">
          <a:xfrm>
            <a:off x="5668963" y="34226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5" name="Line 735"/>
          <p:cNvSpPr>
            <a:spLocks noChangeShapeType="1"/>
          </p:cNvSpPr>
          <p:nvPr/>
        </p:nvSpPr>
        <p:spPr bwMode="auto">
          <a:xfrm>
            <a:off x="5743575" y="3417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6" name="Line 736"/>
          <p:cNvSpPr>
            <a:spLocks noChangeShapeType="1"/>
          </p:cNvSpPr>
          <p:nvPr/>
        </p:nvSpPr>
        <p:spPr bwMode="auto">
          <a:xfrm>
            <a:off x="5697538" y="3462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7" name="Line 737"/>
          <p:cNvSpPr>
            <a:spLocks noChangeShapeType="1"/>
          </p:cNvSpPr>
          <p:nvPr/>
        </p:nvSpPr>
        <p:spPr bwMode="auto">
          <a:xfrm>
            <a:off x="5840413" y="3417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8" name="Line 738"/>
          <p:cNvSpPr>
            <a:spLocks noChangeShapeType="1"/>
          </p:cNvSpPr>
          <p:nvPr/>
        </p:nvSpPr>
        <p:spPr bwMode="auto">
          <a:xfrm>
            <a:off x="5794375" y="3462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49" name="Line 739"/>
          <p:cNvSpPr>
            <a:spLocks noChangeShapeType="1"/>
          </p:cNvSpPr>
          <p:nvPr/>
        </p:nvSpPr>
        <p:spPr bwMode="auto">
          <a:xfrm>
            <a:off x="5851525" y="3417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0" name="Line 740"/>
          <p:cNvSpPr>
            <a:spLocks noChangeShapeType="1"/>
          </p:cNvSpPr>
          <p:nvPr/>
        </p:nvSpPr>
        <p:spPr bwMode="auto">
          <a:xfrm>
            <a:off x="5805488" y="34623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1" name="Line 741"/>
          <p:cNvSpPr>
            <a:spLocks noChangeShapeType="1"/>
          </p:cNvSpPr>
          <p:nvPr/>
        </p:nvSpPr>
        <p:spPr bwMode="auto">
          <a:xfrm>
            <a:off x="5861050" y="3417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2" name="Line 742"/>
          <p:cNvSpPr>
            <a:spLocks noChangeShapeType="1"/>
          </p:cNvSpPr>
          <p:nvPr/>
        </p:nvSpPr>
        <p:spPr bwMode="auto">
          <a:xfrm>
            <a:off x="5815013" y="3462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3" name="Line 743"/>
          <p:cNvSpPr>
            <a:spLocks noChangeShapeType="1"/>
          </p:cNvSpPr>
          <p:nvPr/>
        </p:nvSpPr>
        <p:spPr bwMode="auto">
          <a:xfrm>
            <a:off x="5872163" y="3417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4" name="Line 744"/>
          <p:cNvSpPr>
            <a:spLocks noChangeShapeType="1"/>
          </p:cNvSpPr>
          <p:nvPr/>
        </p:nvSpPr>
        <p:spPr bwMode="auto">
          <a:xfrm>
            <a:off x="5826125" y="34623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5" name="Line 745"/>
          <p:cNvSpPr>
            <a:spLocks noChangeShapeType="1"/>
          </p:cNvSpPr>
          <p:nvPr/>
        </p:nvSpPr>
        <p:spPr bwMode="auto">
          <a:xfrm>
            <a:off x="5881688" y="3417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6" name="Line 746"/>
          <p:cNvSpPr>
            <a:spLocks noChangeShapeType="1"/>
          </p:cNvSpPr>
          <p:nvPr/>
        </p:nvSpPr>
        <p:spPr bwMode="auto">
          <a:xfrm>
            <a:off x="5835650" y="3462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7" name="Line 747"/>
          <p:cNvSpPr>
            <a:spLocks noChangeShapeType="1"/>
          </p:cNvSpPr>
          <p:nvPr/>
        </p:nvSpPr>
        <p:spPr bwMode="auto">
          <a:xfrm>
            <a:off x="5937250" y="343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8" name="Line 748"/>
          <p:cNvSpPr>
            <a:spLocks noChangeShapeType="1"/>
          </p:cNvSpPr>
          <p:nvPr/>
        </p:nvSpPr>
        <p:spPr bwMode="auto">
          <a:xfrm>
            <a:off x="5892800" y="3481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59" name="Line 749"/>
          <p:cNvSpPr>
            <a:spLocks noChangeShapeType="1"/>
          </p:cNvSpPr>
          <p:nvPr/>
        </p:nvSpPr>
        <p:spPr bwMode="auto">
          <a:xfrm>
            <a:off x="5953125" y="343693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0" name="Line 750"/>
          <p:cNvSpPr>
            <a:spLocks noChangeShapeType="1"/>
          </p:cNvSpPr>
          <p:nvPr/>
        </p:nvSpPr>
        <p:spPr bwMode="auto">
          <a:xfrm>
            <a:off x="5907088" y="34813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1" name="Line 751"/>
          <p:cNvSpPr>
            <a:spLocks noChangeShapeType="1"/>
          </p:cNvSpPr>
          <p:nvPr/>
        </p:nvSpPr>
        <p:spPr bwMode="auto">
          <a:xfrm>
            <a:off x="5965825" y="34575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2" name="Line 752"/>
          <p:cNvSpPr>
            <a:spLocks noChangeShapeType="1"/>
          </p:cNvSpPr>
          <p:nvPr/>
        </p:nvSpPr>
        <p:spPr bwMode="auto">
          <a:xfrm>
            <a:off x="5919788" y="35036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3" name="Line 753"/>
          <p:cNvSpPr>
            <a:spLocks noChangeShapeType="1"/>
          </p:cNvSpPr>
          <p:nvPr/>
        </p:nvSpPr>
        <p:spPr bwMode="auto">
          <a:xfrm>
            <a:off x="6021388" y="34813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4" name="Line 754"/>
          <p:cNvSpPr>
            <a:spLocks noChangeShapeType="1"/>
          </p:cNvSpPr>
          <p:nvPr/>
        </p:nvSpPr>
        <p:spPr bwMode="auto">
          <a:xfrm>
            <a:off x="5976938" y="35258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5" name="Line 755"/>
          <p:cNvSpPr>
            <a:spLocks noChangeShapeType="1"/>
          </p:cNvSpPr>
          <p:nvPr/>
        </p:nvSpPr>
        <p:spPr bwMode="auto">
          <a:xfrm>
            <a:off x="6049963" y="35036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6" name="Line 756"/>
          <p:cNvSpPr>
            <a:spLocks noChangeShapeType="1"/>
          </p:cNvSpPr>
          <p:nvPr/>
        </p:nvSpPr>
        <p:spPr bwMode="auto">
          <a:xfrm>
            <a:off x="6003925" y="35496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7" name="Line 757"/>
          <p:cNvSpPr>
            <a:spLocks noChangeShapeType="1"/>
          </p:cNvSpPr>
          <p:nvPr/>
        </p:nvSpPr>
        <p:spPr bwMode="auto">
          <a:xfrm>
            <a:off x="6062663" y="3532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8" name="Line 758"/>
          <p:cNvSpPr>
            <a:spLocks noChangeShapeType="1"/>
          </p:cNvSpPr>
          <p:nvPr/>
        </p:nvSpPr>
        <p:spPr bwMode="auto">
          <a:xfrm>
            <a:off x="6016625" y="35782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69" name="Line 759"/>
          <p:cNvSpPr>
            <a:spLocks noChangeShapeType="1"/>
          </p:cNvSpPr>
          <p:nvPr/>
        </p:nvSpPr>
        <p:spPr bwMode="auto">
          <a:xfrm>
            <a:off x="6070600" y="3532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0" name="Line 760"/>
          <p:cNvSpPr>
            <a:spLocks noChangeShapeType="1"/>
          </p:cNvSpPr>
          <p:nvPr/>
        </p:nvSpPr>
        <p:spPr bwMode="auto">
          <a:xfrm>
            <a:off x="6024563" y="35782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1" name="Line 761"/>
          <p:cNvSpPr>
            <a:spLocks noChangeShapeType="1"/>
          </p:cNvSpPr>
          <p:nvPr/>
        </p:nvSpPr>
        <p:spPr bwMode="auto">
          <a:xfrm>
            <a:off x="6078538" y="3532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2" name="Line 762"/>
          <p:cNvSpPr>
            <a:spLocks noChangeShapeType="1"/>
          </p:cNvSpPr>
          <p:nvPr/>
        </p:nvSpPr>
        <p:spPr bwMode="auto">
          <a:xfrm>
            <a:off x="6030913" y="35782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3" name="Line 763"/>
          <p:cNvSpPr>
            <a:spLocks noChangeShapeType="1"/>
          </p:cNvSpPr>
          <p:nvPr/>
        </p:nvSpPr>
        <p:spPr bwMode="auto">
          <a:xfrm>
            <a:off x="6103938" y="3532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4" name="Line 764"/>
          <p:cNvSpPr>
            <a:spLocks noChangeShapeType="1"/>
          </p:cNvSpPr>
          <p:nvPr/>
        </p:nvSpPr>
        <p:spPr bwMode="auto">
          <a:xfrm>
            <a:off x="6059488" y="35782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5" name="Line 765"/>
          <p:cNvSpPr>
            <a:spLocks noChangeShapeType="1"/>
          </p:cNvSpPr>
          <p:nvPr/>
        </p:nvSpPr>
        <p:spPr bwMode="auto">
          <a:xfrm>
            <a:off x="6203950" y="3554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6" name="Line 766"/>
          <p:cNvSpPr>
            <a:spLocks noChangeShapeType="1"/>
          </p:cNvSpPr>
          <p:nvPr/>
        </p:nvSpPr>
        <p:spPr bwMode="auto">
          <a:xfrm>
            <a:off x="6156325" y="36020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7" name="Line 767"/>
          <p:cNvSpPr>
            <a:spLocks noChangeShapeType="1"/>
          </p:cNvSpPr>
          <p:nvPr/>
        </p:nvSpPr>
        <p:spPr bwMode="auto">
          <a:xfrm>
            <a:off x="6272213" y="3554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8" name="Line 768"/>
          <p:cNvSpPr>
            <a:spLocks noChangeShapeType="1"/>
          </p:cNvSpPr>
          <p:nvPr/>
        </p:nvSpPr>
        <p:spPr bwMode="auto">
          <a:xfrm>
            <a:off x="6227763" y="36020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79" name="Line 769"/>
          <p:cNvSpPr>
            <a:spLocks noChangeShapeType="1"/>
          </p:cNvSpPr>
          <p:nvPr/>
        </p:nvSpPr>
        <p:spPr bwMode="auto">
          <a:xfrm>
            <a:off x="6300788" y="3554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0" name="Line 770"/>
          <p:cNvSpPr>
            <a:spLocks noChangeShapeType="1"/>
          </p:cNvSpPr>
          <p:nvPr/>
        </p:nvSpPr>
        <p:spPr bwMode="auto">
          <a:xfrm>
            <a:off x="6254750" y="36020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1" name="Line 771"/>
          <p:cNvSpPr>
            <a:spLocks noChangeShapeType="1"/>
          </p:cNvSpPr>
          <p:nvPr/>
        </p:nvSpPr>
        <p:spPr bwMode="auto">
          <a:xfrm>
            <a:off x="6307138" y="3554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2" name="Line 772"/>
          <p:cNvSpPr>
            <a:spLocks noChangeShapeType="1"/>
          </p:cNvSpPr>
          <p:nvPr/>
        </p:nvSpPr>
        <p:spPr bwMode="auto">
          <a:xfrm>
            <a:off x="6261100" y="36020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3" name="Line 773"/>
          <p:cNvSpPr>
            <a:spLocks noChangeShapeType="1"/>
          </p:cNvSpPr>
          <p:nvPr/>
        </p:nvSpPr>
        <p:spPr bwMode="auto">
          <a:xfrm>
            <a:off x="6313488" y="3554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4" name="Line 774"/>
          <p:cNvSpPr>
            <a:spLocks noChangeShapeType="1"/>
          </p:cNvSpPr>
          <p:nvPr/>
        </p:nvSpPr>
        <p:spPr bwMode="auto">
          <a:xfrm>
            <a:off x="6269038" y="36020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5" name="Line 775"/>
          <p:cNvSpPr>
            <a:spLocks noChangeShapeType="1"/>
          </p:cNvSpPr>
          <p:nvPr/>
        </p:nvSpPr>
        <p:spPr bwMode="auto">
          <a:xfrm>
            <a:off x="6356350" y="3554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6" name="Line 776"/>
          <p:cNvSpPr>
            <a:spLocks noChangeShapeType="1"/>
          </p:cNvSpPr>
          <p:nvPr/>
        </p:nvSpPr>
        <p:spPr bwMode="auto">
          <a:xfrm>
            <a:off x="6310313" y="36020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7" name="Line 777"/>
          <p:cNvSpPr>
            <a:spLocks noChangeShapeType="1"/>
          </p:cNvSpPr>
          <p:nvPr/>
        </p:nvSpPr>
        <p:spPr bwMode="auto">
          <a:xfrm>
            <a:off x="6411913" y="359251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8" name="Line 778"/>
          <p:cNvSpPr>
            <a:spLocks noChangeShapeType="1"/>
          </p:cNvSpPr>
          <p:nvPr/>
        </p:nvSpPr>
        <p:spPr bwMode="auto">
          <a:xfrm>
            <a:off x="6365875" y="36369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89" name="Line 779"/>
          <p:cNvSpPr>
            <a:spLocks noChangeShapeType="1"/>
          </p:cNvSpPr>
          <p:nvPr/>
        </p:nvSpPr>
        <p:spPr bwMode="auto">
          <a:xfrm>
            <a:off x="6438900" y="36195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0" name="Line 780"/>
          <p:cNvSpPr>
            <a:spLocks noChangeShapeType="1"/>
          </p:cNvSpPr>
          <p:nvPr/>
        </p:nvSpPr>
        <p:spPr bwMode="auto">
          <a:xfrm>
            <a:off x="6394450" y="36639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1" name="Line 781"/>
          <p:cNvSpPr>
            <a:spLocks noChangeShapeType="1"/>
          </p:cNvSpPr>
          <p:nvPr/>
        </p:nvSpPr>
        <p:spPr bwMode="auto">
          <a:xfrm>
            <a:off x="6508750" y="36195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2" name="Line 782"/>
          <p:cNvSpPr>
            <a:spLocks noChangeShapeType="1"/>
          </p:cNvSpPr>
          <p:nvPr/>
        </p:nvSpPr>
        <p:spPr bwMode="auto">
          <a:xfrm>
            <a:off x="6464300" y="36639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3" name="Line 783"/>
          <p:cNvSpPr>
            <a:spLocks noChangeShapeType="1"/>
          </p:cNvSpPr>
          <p:nvPr/>
        </p:nvSpPr>
        <p:spPr bwMode="auto">
          <a:xfrm>
            <a:off x="6564313" y="36512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4" name="Line 784"/>
          <p:cNvSpPr>
            <a:spLocks noChangeShapeType="1"/>
          </p:cNvSpPr>
          <p:nvPr/>
        </p:nvSpPr>
        <p:spPr bwMode="auto">
          <a:xfrm>
            <a:off x="6519863" y="36972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5" name="Line 785"/>
          <p:cNvSpPr>
            <a:spLocks noChangeShapeType="1"/>
          </p:cNvSpPr>
          <p:nvPr/>
        </p:nvSpPr>
        <p:spPr bwMode="auto">
          <a:xfrm>
            <a:off x="6580188" y="36814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6" name="Line 786"/>
          <p:cNvSpPr>
            <a:spLocks noChangeShapeType="1"/>
          </p:cNvSpPr>
          <p:nvPr/>
        </p:nvSpPr>
        <p:spPr bwMode="auto">
          <a:xfrm>
            <a:off x="6534150" y="372745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7" name="Line 787"/>
          <p:cNvSpPr>
            <a:spLocks noChangeShapeType="1"/>
          </p:cNvSpPr>
          <p:nvPr/>
        </p:nvSpPr>
        <p:spPr bwMode="auto">
          <a:xfrm>
            <a:off x="6602413" y="37115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8" name="Line 788"/>
          <p:cNvSpPr>
            <a:spLocks noChangeShapeType="1"/>
          </p:cNvSpPr>
          <p:nvPr/>
        </p:nvSpPr>
        <p:spPr bwMode="auto">
          <a:xfrm>
            <a:off x="6559550" y="37576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899" name="Line 789"/>
          <p:cNvSpPr>
            <a:spLocks noChangeShapeType="1"/>
          </p:cNvSpPr>
          <p:nvPr/>
        </p:nvSpPr>
        <p:spPr bwMode="auto">
          <a:xfrm>
            <a:off x="6613525" y="37115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0" name="Line 790"/>
          <p:cNvSpPr>
            <a:spLocks noChangeShapeType="1"/>
          </p:cNvSpPr>
          <p:nvPr/>
        </p:nvSpPr>
        <p:spPr bwMode="auto">
          <a:xfrm>
            <a:off x="6567488" y="37576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1" name="Line 791"/>
          <p:cNvSpPr>
            <a:spLocks noChangeShapeType="1"/>
          </p:cNvSpPr>
          <p:nvPr/>
        </p:nvSpPr>
        <p:spPr bwMode="auto">
          <a:xfrm>
            <a:off x="6623050" y="37115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2" name="Line 792"/>
          <p:cNvSpPr>
            <a:spLocks noChangeShapeType="1"/>
          </p:cNvSpPr>
          <p:nvPr/>
        </p:nvSpPr>
        <p:spPr bwMode="auto">
          <a:xfrm>
            <a:off x="6577013" y="37576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3" name="Line 793"/>
          <p:cNvSpPr>
            <a:spLocks noChangeShapeType="1"/>
          </p:cNvSpPr>
          <p:nvPr/>
        </p:nvSpPr>
        <p:spPr bwMode="auto">
          <a:xfrm>
            <a:off x="6673850" y="37179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4" name="Line 794"/>
          <p:cNvSpPr>
            <a:spLocks noChangeShapeType="1"/>
          </p:cNvSpPr>
          <p:nvPr/>
        </p:nvSpPr>
        <p:spPr bwMode="auto">
          <a:xfrm>
            <a:off x="6627813" y="37655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5" name="Line 795"/>
          <p:cNvSpPr>
            <a:spLocks noChangeShapeType="1"/>
          </p:cNvSpPr>
          <p:nvPr/>
        </p:nvSpPr>
        <p:spPr bwMode="auto">
          <a:xfrm>
            <a:off x="6684963" y="37179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6" name="Line 796"/>
          <p:cNvSpPr>
            <a:spLocks noChangeShapeType="1"/>
          </p:cNvSpPr>
          <p:nvPr/>
        </p:nvSpPr>
        <p:spPr bwMode="auto">
          <a:xfrm>
            <a:off x="6637338" y="37655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7" name="Line 797"/>
          <p:cNvSpPr>
            <a:spLocks noChangeShapeType="1"/>
          </p:cNvSpPr>
          <p:nvPr/>
        </p:nvSpPr>
        <p:spPr bwMode="auto">
          <a:xfrm>
            <a:off x="6689725" y="37179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8" name="Line 798"/>
          <p:cNvSpPr>
            <a:spLocks noChangeShapeType="1"/>
          </p:cNvSpPr>
          <p:nvPr/>
        </p:nvSpPr>
        <p:spPr bwMode="auto">
          <a:xfrm>
            <a:off x="6643688" y="37655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09" name="Line 799"/>
          <p:cNvSpPr>
            <a:spLocks noChangeShapeType="1"/>
          </p:cNvSpPr>
          <p:nvPr/>
        </p:nvSpPr>
        <p:spPr bwMode="auto">
          <a:xfrm>
            <a:off x="676116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0" name="Line 800"/>
          <p:cNvSpPr>
            <a:spLocks noChangeShapeType="1"/>
          </p:cNvSpPr>
          <p:nvPr/>
        </p:nvSpPr>
        <p:spPr bwMode="auto">
          <a:xfrm>
            <a:off x="6715125" y="37925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1" name="Line 801"/>
          <p:cNvSpPr>
            <a:spLocks noChangeShapeType="1"/>
          </p:cNvSpPr>
          <p:nvPr/>
        </p:nvSpPr>
        <p:spPr bwMode="auto">
          <a:xfrm>
            <a:off x="6788150"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2" name="Line 802"/>
          <p:cNvSpPr>
            <a:spLocks noChangeShapeType="1"/>
          </p:cNvSpPr>
          <p:nvPr/>
        </p:nvSpPr>
        <p:spPr bwMode="auto">
          <a:xfrm>
            <a:off x="6742113"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3" name="Line 803"/>
          <p:cNvSpPr>
            <a:spLocks noChangeShapeType="1"/>
          </p:cNvSpPr>
          <p:nvPr/>
        </p:nvSpPr>
        <p:spPr bwMode="auto">
          <a:xfrm>
            <a:off x="6794500"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4" name="Line 804"/>
          <p:cNvSpPr>
            <a:spLocks noChangeShapeType="1"/>
          </p:cNvSpPr>
          <p:nvPr/>
        </p:nvSpPr>
        <p:spPr bwMode="auto">
          <a:xfrm>
            <a:off x="6748463"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5" name="Line 805"/>
          <p:cNvSpPr>
            <a:spLocks noChangeShapeType="1"/>
          </p:cNvSpPr>
          <p:nvPr/>
        </p:nvSpPr>
        <p:spPr bwMode="auto">
          <a:xfrm>
            <a:off x="6802438"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6" name="Line 806"/>
          <p:cNvSpPr>
            <a:spLocks noChangeShapeType="1"/>
          </p:cNvSpPr>
          <p:nvPr/>
        </p:nvSpPr>
        <p:spPr bwMode="auto">
          <a:xfrm>
            <a:off x="6756400"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7" name="Line 807"/>
          <p:cNvSpPr>
            <a:spLocks noChangeShapeType="1"/>
          </p:cNvSpPr>
          <p:nvPr/>
        </p:nvSpPr>
        <p:spPr bwMode="auto">
          <a:xfrm>
            <a:off x="683101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8" name="Line 808"/>
          <p:cNvSpPr>
            <a:spLocks noChangeShapeType="1"/>
          </p:cNvSpPr>
          <p:nvPr/>
        </p:nvSpPr>
        <p:spPr bwMode="auto">
          <a:xfrm>
            <a:off x="6784975" y="37925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19" name="Line 810"/>
          <p:cNvSpPr>
            <a:spLocks noChangeShapeType="1"/>
          </p:cNvSpPr>
          <p:nvPr/>
        </p:nvSpPr>
        <p:spPr bwMode="auto">
          <a:xfrm>
            <a:off x="683736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0" name="Line 811"/>
          <p:cNvSpPr>
            <a:spLocks noChangeShapeType="1"/>
          </p:cNvSpPr>
          <p:nvPr/>
        </p:nvSpPr>
        <p:spPr bwMode="auto">
          <a:xfrm>
            <a:off x="6791325"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1" name="Line 812"/>
          <p:cNvSpPr>
            <a:spLocks noChangeShapeType="1"/>
          </p:cNvSpPr>
          <p:nvPr/>
        </p:nvSpPr>
        <p:spPr bwMode="auto">
          <a:xfrm>
            <a:off x="684371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2" name="Line 813"/>
          <p:cNvSpPr>
            <a:spLocks noChangeShapeType="1"/>
          </p:cNvSpPr>
          <p:nvPr/>
        </p:nvSpPr>
        <p:spPr bwMode="auto">
          <a:xfrm>
            <a:off x="6797675"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3" name="Line 814"/>
          <p:cNvSpPr>
            <a:spLocks noChangeShapeType="1"/>
          </p:cNvSpPr>
          <p:nvPr/>
        </p:nvSpPr>
        <p:spPr bwMode="auto">
          <a:xfrm>
            <a:off x="6899275"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4" name="Line 815"/>
          <p:cNvSpPr>
            <a:spLocks noChangeShapeType="1"/>
          </p:cNvSpPr>
          <p:nvPr/>
        </p:nvSpPr>
        <p:spPr bwMode="auto">
          <a:xfrm>
            <a:off x="6853238"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5" name="Line 816"/>
          <p:cNvSpPr>
            <a:spLocks noChangeShapeType="1"/>
          </p:cNvSpPr>
          <p:nvPr/>
        </p:nvSpPr>
        <p:spPr bwMode="auto">
          <a:xfrm>
            <a:off x="690721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6" name="Line 817"/>
          <p:cNvSpPr>
            <a:spLocks noChangeShapeType="1"/>
          </p:cNvSpPr>
          <p:nvPr/>
        </p:nvSpPr>
        <p:spPr bwMode="auto">
          <a:xfrm>
            <a:off x="6861175"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7" name="Line 818"/>
          <p:cNvSpPr>
            <a:spLocks noChangeShapeType="1"/>
          </p:cNvSpPr>
          <p:nvPr/>
        </p:nvSpPr>
        <p:spPr bwMode="auto">
          <a:xfrm>
            <a:off x="691356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8" name="Line 819"/>
          <p:cNvSpPr>
            <a:spLocks noChangeShapeType="1"/>
          </p:cNvSpPr>
          <p:nvPr/>
        </p:nvSpPr>
        <p:spPr bwMode="auto">
          <a:xfrm>
            <a:off x="6867525"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29" name="Line 820"/>
          <p:cNvSpPr>
            <a:spLocks noChangeShapeType="1"/>
          </p:cNvSpPr>
          <p:nvPr/>
        </p:nvSpPr>
        <p:spPr bwMode="auto">
          <a:xfrm>
            <a:off x="7024688"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0" name="Line 821"/>
          <p:cNvSpPr>
            <a:spLocks noChangeShapeType="1"/>
          </p:cNvSpPr>
          <p:nvPr/>
        </p:nvSpPr>
        <p:spPr bwMode="auto">
          <a:xfrm>
            <a:off x="6978650"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1" name="Line 822"/>
          <p:cNvSpPr>
            <a:spLocks noChangeShapeType="1"/>
          </p:cNvSpPr>
          <p:nvPr/>
        </p:nvSpPr>
        <p:spPr bwMode="auto">
          <a:xfrm>
            <a:off x="706596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2" name="Line 823"/>
          <p:cNvSpPr>
            <a:spLocks noChangeShapeType="1"/>
          </p:cNvSpPr>
          <p:nvPr/>
        </p:nvSpPr>
        <p:spPr bwMode="auto">
          <a:xfrm>
            <a:off x="7021513" y="37925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3" name="Line 824"/>
          <p:cNvSpPr>
            <a:spLocks noChangeShapeType="1"/>
          </p:cNvSpPr>
          <p:nvPr/>
        </p:nvSpPr>
        <p:spPr bwMode="auto">
          <a:xfrm>
            <a:off x="7150100"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4" name="Line 825"/>
          <p:cNvSpPr>
            <a:spLocks noChangeShapeType="1"/>
          </p:cNvSpPr>
          <p:nvPr/>
        </p:nvSpPr>
        <p:spPr bwMode="auto">
          <a:xfrm>
            <a:off x="7104063"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5" name="Line 826"/>
          <p:cNvSpPr>
            <a:spLocks noChangeShapeType="1"/>
          </p:cNvSpPr>
          <p:nvPr/>
        </p:nvSpPr>
        <p:spPr bwMode="auto">
          <a:xfrm>
            <a:off x="6872288"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6" name="Line 827"/>
          <p:cNvSpPr>
            <a:spLocks noChangeShapeType="1"/>
          </p:cNvSpPr>
          <p:nvPr/>
        </p:nvSpPr>
        <p:spPr bwMode="auto">
          <a:xfrm>
            <a:off x="6826250" y="37925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7" name="Line 828"/>
          <p:cNvSpPr>
            <a:spLocks noChangeShapeType="1"/>
          </p:cNvSpPr>
          <p:nvPr/>
        </p:nvSpPr>
        <p:spPr bwMode="auto">
          <a:xfrm>
            <a:off x="4781550" y="26638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8" name="Line 829"/>
          <p:cNvSpPr>
            <a:spLocks noChangeShapeType="1"/>
          </p:cNvSpPr>
          <p:nvPr/>
        </p:nvSpPr>
        <p:spPr bwMode="auto">
          <a:xfrm>
            <a:off x="4735513" y="27098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39" name="Line 830"/>
          <p:cNvSpPr>
            <a:spLocks noChangeShapeType="1"/>
          </p:cNvSpPr>
          <p:nvPr/>
        </p:nvSpPr>
        <p:spPr bwMode="auto">
          <a:xfrm>
            <a:off x="4892675" y="2724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0" name="Line 831"/>
          <p:cNvSpPr>
            <a:spLocks noChangeShapeType="1"/>
          </p:cNvSpPr>
          <p:nvPr/>
        </p:nvSpPr>
        <p:spPr bwMode="auto">
          <a:xfrm>
            <a:off x="4848225" y="27686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1" name="Line 832"/>
          <p:cNvSpPr>
            <a:spLocks noChangeShapeType="1"/>
          </p:cNvSpPr>
          <p:nvPr/>
        </p:nvSpPr>
        <p:spPr bwMode="auto">
          <a:xfrm>
            <a:off x="4919663" y="27241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2" name="Line 833"/>
          <p:cNvSpPr>
            <a:spLocks noChangeShapeType="1"/>
          </p:cNvSpPr>
          <p:nvPr/>
        </p:nvSpPr>
        <p:spPr bwMode="auto">
          <a:xfrm>
            <a:off x="4875213" y="27686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3" name="Line 834"/>
          <p:cNvSpPr>
            <a:spLocks noChangeShapeType="1"/>
          </p:cNvSpPr>
          <p:nvPr/>
        </p:nvSpPr>
        <p:spPr bwMode="auto">
          <a:xfrm>
            <a:off x="4919663"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4" name="Line 835"/>
          <p:cNvSpPr>
            <a:spLocks noChangeShapeType="1"/>
          </p:cNvSpPr>
          <p:nvPr/>
        </p:nvSpPr>
        <p:spPr bwMode="auto">
          <a:xfrm>
            <a:off x="4875213" y="27844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5" name="Line 836"/>
          <p:cNvSpPr>
            <a:spLocks noChangeShapeType="1"/>
          </p:cNvSpPr>
          <p:nvPr/>
        </p:nvSpPr>
        <p:spPr bwMode="auto">
          <a:xfrm>
            <a:off x="4930775"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6" name="Line 837"/>
          <p:cNvSpPr>
            <a:spLocks noChangeShapeType="1"/>
          </p:cNvSpPr>
          <p:nvPr/>
        </p:nvSpPr>
        <p:spPr bwMode="auto">
          <a:xfrm>
            <a:off x="4886325" y="27844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7" name="Line 838"/>
          <p:cNvSpPr>
            <a:spLocks noChangeShapeType="1"/>
          </p:cNvSpPr>
          <p:nvPr/>
        </p:nvSpPr>
        <p:spPr bwMode="auto">
          <a:xfrm>
            <a:off x="4938713"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8" name="Line 839"/>
          <p:cNvSpPr>
            <a:spLocks noChangeShapeType="1"/>
          </p:cNvSpPr>
          <p:nvPr/>
        </p:nvSpPr>
        <p:spPr bwMode="auto">
          <a:xfrm>
            <a:off x="4894263" y="27844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49" name="Line 840"/>
          <p:cNvSpPr>
            <a:spLocks noChangeShapeType="1"/>
          </p:cNvSpPr>
          <p:nvPr/>
        </p:nvSpPr>
        <p:spPr bwMode="auto">
          <a:xfrm>
            <a:off x="4948238"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0" name="Line 841"/>
          <p:cNvSpPr>
            <a:spLocks noChangeShapeType="1"/>
          </p:cNvSpPr>
          <p:nvPr/>
        </p:nvSpPr>
        <p:spPr bwMode="auto">
          <a:xfrm>
            <a:off x="4902200" y="27844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1" name="Line 842"/>
          <p:cNvSpPr>
            <a:spLocks noChangeShapeType="1"/>
          </p:cNvSpPr>
          <p:nvPr/>
        </p:nvSpPr>
        <p:spPr bwMode="auto">
          <a:xfrm>
            <a:off x="4976813"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2" name="Line 843"/>
          <p:cNvSpPr>
            <a:spLocks noChangeShapeType="1"/>
          </p:cNvSpPr>
          <p:nvPr/>
        </p:nvSpPr>
        <p:spPr bwMode="auto">
          <a:xfrm>
            <a:off x="4932363" y="27844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3" name="Line 844"/>
          <p:cNvSpPr>
            <a:spLocks noChangeShapeType="1"/>
          </p:cNvSpPr>
          <p:nvPr/>
        </p:nvSpPr>
        <p:spPr bwMode="auto">
          <a:xfrm>
            <a:off x="4991100"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4" name="Line 845"/>
          <p:cNvSpPr>
            <a:spLocks noChangeShapeType="1"/>
          </p:cNvSpPr>
          <p:nvPr/>
        </p:nvSpPr>
        <p:spPr bwMode="auto">
          <a:xfrm>
            <a:off x="4945063" y="27844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5" name="Line 846"/>
          <p:cNvSpPr>
            <a:spLocks noChangeShapeType="1"/>
          </p:cNvSpPr>
          <p:nvPr/>
        </p:nvSpPr>
        <p:spPr bwMode="auto">
          <a:xfrm>
            <a:off x="5003800"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6" name="Line 847"/>
          <p:cNvSpPr>
            <a:spLocks noChangeShapeType="1"/>
          </p:cNvSpPr>
          <p:nvPr/>
        </p:nvSpPr>
        <p:spPr bwMode="auto">
          <a:xfrm>
            <a:off x="4959350" y="278447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7" name="Line 848"/>
          <p:cNvSpPr>
            <a:spLocks noChangeShapeType="1"/>
          </p:cNvSpPr>
          <p:nvPr/>
        </p:nvSpPr>
        <p:spPr bwMode="auto">
          <a:xfrm>
            <a:off x="5018088" y="27384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8" name="Line 849"/>
          <p:cNvSpPr>
            <a:spLocks noChangeShapeType="1"/>
          </p:cNvSpPr>
          <p:nvPr/>
        </p:nvSpPr>
        <p:spPr bwMode="auto">
          <a:xfrm>
            <a:off x="4972050" y="27844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59" name="Line 850"/>
          <p:cNvSpPr>
            <a:spLocks noChangeShapeType="1"/>
          </p:cNvSpPr>
          <p:nvPr/>
        </p:nvSpPr>
        <p:spPr bwMode="auto">
          <a:xfrm>
            <a:off x="5018088" y="27527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0" name="Line 851"/>
          <p:cNvSpPr>
            <a:spLocks noChangeShapeType="1"/>
          </p:cNvSpPr>
          <p:nvPr/>
        </p:nvSpPr>
        <p:spPr bwMode="auto">
          <a:xfrm>
            <a:off x="4972050" y="27987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1" name="Line 852"/>
          <p:cNvSpPr>
            <a:spLocks noChangeShapeType="1"/>
          </p:cNvSpPr>
          <p:nvPr/>
        </p:nvSpPr>
        <p:spPr bwMode="auto">
          <a:xfrm>
            <a:off x="5032375" y="27527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2" name="Line 853"/>
          <p:cNvSpPr>
            <a:spLocks noChangeShapeType="1"/>
          </p:cNvSpPr>
          <p:nvPr/>
        </p:nvSpPr>
        <p:spPr bwMode="auto">
          <a:xfrm>
            <a:off x="4984750" y="27987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3" name="Line 854"/>
          <p:cNvSpPr>
            <a:spLocks noChangeShapeType="1"/>
          </p:cNvSpPr>
          <p:nvPr/>
        </p:nvSpPr>
        <p:spPr bwMode="auto">
          <a:xfrm>
            <a:off x="5060950" y="27527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4" name="Line 855"/>
          <p:cNvSpPr>
            <a:spLocks noChangeShapeType="1"/>
          </p:cNvSpPr>
          <p:nvPr/>
        </p:nvSpPr>
        <p:spPr bwMode="auto">
          <a:xfrm>
            <a:off x="5014913" y="27987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5" name="Line 856"/>
          <p:cNvSpPr>
            <a:spLocks noChangeShapeType="1"/>
          </p:cNvSpPr>
          <p:nvPr/>
        </p:nvSpPr>
        <p:spPr bwMode="auto">
          <a:xfrm>
            <a:off x="5116513" y="27686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6" name="Line 857"/>
          <p:cNvSpPr>
            <a:spLocks noChangeShapeType="1"/>
          </p:cNvSpPr>
          <p:nvPr/>
        </p:nvSpPr>
        <p:spPr bwMode="auto">
          <a:xfrm>
            <a:off x="5070475" y="28146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7" name="Line 858"/>
          <p:cNvSpPr>
            <a:spLocks noChangeShapeType="1"/>
          </p:cNvSpPr>
          <p:nvPr/>
        </p:nvSpPr>
        <p:spPr bwMode="auto">
          <a:xfrm>
            <a:off x="5145088"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8" name="Line 859"/>
          <p:cNvSpPr>
            <a:spLocks noChangeShapeType="1"/>
          </p:cNvSpPr>
          <p:nvPr/>
        </p:nvSpPr>
        <p:spPr bwMode="auto">
          <a:xfrm>
            <a:off x="5097463" y="2827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69" name="Line 860"/>
          <p:cNvSpPr>
            <a:spLocks noChangeShapeType="1"/>
          </p:cNvSpPr>
          <p:nvPr/>
        </p:nvSpPr>
        <p:spPr bwMode="auto">
          <a:xfrm>
            <a:off x="5154613"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0" name="Line 861"/>
          <p:cNvSpPr>
            <a:spLocks noChangeShapeType="1"/>
          </p:cNvSpPr>
          <p:nvPr/>
        </p:nvSpPr>
        <p:spPr bwMode="auto">
          <a:xfrm>
            <a:off x="5108575" y="2827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1" name="Line 862"/>
          <p:cNvSpPr>
            <a:spLocks noChangeShapeType="1"/>
          </p:cNvSpPr>
          <p:nvPr/>
        </p:nvSpPr>
        <p:spPr bwMode="auto">
          <a:xfrm>
            <a:off x="5165725"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2" name="Line 863"/>
          <p:cNvSpPr>
            <a:spLocks noChangeShapeType="1"/>
          </p:cNvSpPr>
          <p:nvPr/>
        </p:nvSpPr>
        <p:spPr bwMode="auto">
          <a:xfrm>
            <a:off x="5119688" y="2827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3" name="Line 864"/>
          <p:cNvSpPr>
            <a:spLocks noChangeShapeType="1"/>
          </p:cNvSpPr>
          <p:nvPr/>
        </p:nvSpPr>
        <p:spPr bwMode="auto">
          <a:xfrm>
            <a:off x="5175250"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4" name="Line 865"/>
          <p:cNvSpPr>
            <a:spLocks noChangeShapeType="1"/>
          </p:cNvSpPr>
          <p:nvPr/>
        </p:nvSpPr>
        <p:spPr bwMode="auto">
          <a:xfrm>
            <a:off x="5129213" y="2827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5" name="Line 866"/>
          <p:cNvSpPr>
            <a:spLocks noChangeShapeType="1"/>
          </p:cNvSpPr>
          <p:nvPr/>
        </p:nvSpPr>
        <p:spPr bwMode="auto">
          <a:xfrm>
            <a:off x="5186363" y="2782888"/>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6" name="Line 867"/>
          <p:cNvSpPr>
            <a:spLocks noChangeShapeType="1"/>
          </p:cNvSpPr>
          <p:nvPr/>
        </p:nvSpPr>
        <p:spPr bwMode="auto">
          <a:xfrm>
            <a:off x="5140325" y="28273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7" name="Line 868"/>
          <p:cNvSpPr>
            <a:spLocks noChangeShapeType="1"/>
          </p:cNvSpPr>
          <p:nvPr/>
        </p:nvSpPr>
        <p:spPr bwMode="auto">
          <a:xfrm>
            <a:off x="5270500" y="27987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8" name="Line 869"/>
          <p:cNvSpPr>
            <a:spLocks noChangeShapeType="1"/>
          </p:cNvSpPr>
          <p:nvPr/>
        </p:nvSpPr>
        <p:spPr bwMode="auto">
          <a:xfrm>
            <a:off x="5222875" y="28432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79" name="Line 870"/>
          <p:cNvSpPr>
            <a:spLocks noChangeShapeType="1"/>
          </p:cNvSpPr>
          <p:nvPr/>
        </p:nvSpPr>
        <p:spPr bwMode="auto">
          <a:xfrm>
            <a:off x="5283200" y="28114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0" name="Line 871"/>
          <p:cNvSpPr>
            <a:spLocks noChangeShapeType="1"/>
          </p:cNvSpPr>
          <p:nvPr/>
        </p:nvSpPr>
        <p:spPr bwMode="auto">
          <a:xfrm>
            <a:off x="5237163" y="28575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1" name="Line 872"/>
          <p:cNvSpPr>
            <a:spLocks noChangeShapeType="1"/>
          </p:cNvSpPr>
          <p:nvPr/>
        </p:nvSpPr>
        <p:spPr bwMode="auto">
          <a:xfrm>
            <a:off x="5311775" y="28336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2" name="Line 873"/>
          <p:cNvSpPr>
            <a:spLocks noChangeShapeType="1"/>
          </p:cNvSpPr>
          <p:nvPr/>
        </p:nvSpPr>
        <p:spPr bwMode="auto">
          <a:xfrm>
            <a:off x="5265738" y="287972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3" name="Line 874"/>
          <p:cNvSpPr>
            <a:spLocks noChangeShapeType="1"/>
          </p:cNvSpPr>
          <p:nvPr/>
        </p:nvSpPr>
        <p:spPr bwMode="auto">
          <a:xfrm>
            <a:off x="5353050" y="28384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4" name="Line 875"/>
          <p:cNvSpPr>
            <a:spLocks noChangeShapeType="1"/>
          </p:cNvSpPr>
          <p:nvPr/>
        </p:nvSpPr>
        <p:spPr bwMode="auto">
          <a:xfrm>
            <a:off x="5307013" y="28844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5" name="Line 876"/>
          <p:cNvSpPr>
            <a:spLocks noChangeShapeType="1"/>
          </p:cNvSpPr>
          <p:nvPr/>
        </p:nvSpPr>
        <p:spPr bwMode="auto">
          <a:xfrm>
            <a:off x="5353050" y="28495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6" name="Line 877"/>
          <p:cNvSpPr>
            <a:spLocks noChangeShapeType="1"/>
          </p:cNvSpPr>
          <p:nvPr/>
        </p:nvSpPr>
        <p:spPr bwMode="auto">
          <a:xfrm>
            <a:off x="5307013" y="28956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7" name="Line 878"/>
          <p:cNvSpPr>
            <a:spLocks noChangeShapeType="1"/>
          </p:cNvSpPr>
          <p:nvPr/>
        </p:nvSpPr>
        <p:spPr bwMode="auto">
          <a:xfrm>
            <a:off x="5362575" y="28495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8" name="Line 879"/>
          <p:cNvSpPr>
            <a:spLocks noChangeShapeType="1"/>
          </p:cNvSpPr>
          <p:nvPr/>
        </p:nvSpPr>
        <p:spPr bwMode="auto">
          <a:xfrm>
            <a:off x="5316538" y="28956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89" name="Line 880"/>
          <p:cNvSpPr>
            <a:spLocks noChangeShapeType="1"/>
          </p:cNvSpPr>
          <p:nvPr/>
        </p:nvSpPr>
        <p:spPr bwMode="auto">
          <a:xfrm>
            <a:off x="5373688" y="28495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0" name="Line 881"/>
          <p:cNvSpPr>
            <a:spLocks noChangeShapeType="1"/>
          </p:cNvSpPr>
          <p:nvPr/>
        </p:nvSpPr>
        <p:spPr bwMode="auto">
          <a:xfrm>
            <a:off x="5326063" y="28956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1" name="Line 882"/>
          <p:cNvSpPr>
            <a:spLocks noChangeShapeType="1"/>
          </p:cNvSpPr>
          <p:nvPr/>
        </p:nvSpPr>
        <p:spPr bwMode="auto">
          <a:xfrm>
            <a:off x="5380038" y="28495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2" name="Line 883"/>
          <p:cNvSpPr>
            <a:spLocks noChangeShapeType="1"/>
          </p:cNvSpPr>
          <p:nvPr/>
        </p:nvSpPr>
        <p:spPr bwMode="auto">
          <a:xfrm>
            <a:off x="5335588" y="28956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3" name="Line 884"/>
          <p:cNvSpPr>
            <a:spLocks noChangeShapeType="1"/>
          </p:cNvSpPr>
          <p:nvPr/>
        </p:nvSpPr>
        <p:spPr bwMode="auto">
          <a:xfrm>
            <a:off x="5408613" y="28495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4" name="Line 885"/>
          <p:cNvSpPr>
            <a:spLocks noChangeShapeType="1"/>
          </p:cNvSpPr>
          <p:nvPr/>
        </p:nvSpPr>
        <p:spPr bwMode="auto">
          <a:xfrm>
            <a:off x="5362575" y="28956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5" name="Line 886"/>
          <p:cNvSpPr>
            <a:spLocks noChangeShapeType="1"/>
          </p:cNvSpPr>
          <p:nvPr/>
        </p:nvSpPr>
        <p:spPr bwMode="auto">
          <a:xfrm>
            <a:off x="5421313" y="28717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6" name="Line 887"/>
          <p:cNvSpPr>
            <a:spLocks noChangeShapeType="1"/>
          </p:cNvSpPr>
          <p:nvPr/>
        </p:nvSpPr>
        <p:spPr bwMode="auto">
          <a:xfrm>
            <a:off x="5376863" y="29178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7" name="Line 888"/>
          <p:cNvSpPr>
            <a:spLocks noChangeShapeType="1"/>
          </p:cNvSpPr>
          <p:nvPr/>
        </p:nvSpPr>
        <p:spPr bwMode="auto">
          <a:xfrm>
            <a:off x="5429250" y="28717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8" name="Line 889"/>
          <p:cNvSpPr>
            <a:spLocks noChangeShapeType="1"/>
          </p:cNvSpPr>
          <p:nvPr/>
        </p:nvSpPr>
        <p:spPr bwMode="auto">
          <a:xfrm>
            <a:off x="5383213" y="29178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999" name="Line 890"/>
          <p:cNvSpPr>
            <a:spLocks noChangeShapeType="1"/>
          </p:cNvSpPr>
          <p:nvPr/>
        </p:nvSpPr>
        <p:spPr bwMode="auto">
          <a:xfrm>
            <a:off x="5437188" y="28717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0" name="Line 891"/>
          <p:cNvSpPr>
            <a:spLocks noChangeShapeType="1"/>
          </p:cNvSpPr>
          <p:nvPr/>
        </p:nvSpPr>
        <p:spPr bwMode="auto">
          <a:xfrm>
            <a:off x="5391150" y="29178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1" name="Line 892"/>
          <p:cNvSpPr>
            <a:spLocks noChangeShapeType="1"/>
          </p:cNvSpPr>
          <p:nvPr/>
        </p:nvSpPr>
        <p:spPr bwMode="auto">
          <a:xfrm>
            <a:off x="5464175" y="28717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2" name="Line 893"/>
          <p:cNvSpPr>
            <a:spLocks noChangeShapeType="1"/>
          </p:cNvSpPr>
          <p:nvPr/>
        </p:nvSpPr>
        <p:spPr bwMode="auto">
          <a:xfrm>
            <a:off x="5418138" y="29178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3" name="Line 894"/>
          <p:cNvSpPr>
            <a:spLocks noChangeShapeType="1"/>
          </p:cNvSpPr>
          <p:nvPr/>
        </p:nvSpPr>
        <p:spPr bwMode="auto">
          <a:xfrm>
            <a:off x="5492750" y="28717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4" name="Line 895"/>
          <p:cNvSpPr>
            <a:spLocks noChangeShapeType="1"/>
          </p:cNvSpPr>
          <p:nvPr/>
        </p:nvSpPr>
        <p:spPr bwMode="auto">
          <a:xfrm>
            <a:off x="5446713" y="29178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5" name="Line 896"/>
          <p:cNvSpPr>
            <a:spLocks noChangeShapeType="1"/>
          </p:cNvSpPr>
          <p:nvPr/>
        </p:nvSpPr>
        <p:spPr bwMode="auto">
          <a:xfrm>
            <a:off x="5521325" y="28717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6" name="Line 897"/>
          <p:cNvSpPr>
            <a:spLocks noChangeShapeType="1"/>
          </p:cNvSpPr>
          <p:nvPr/>
        </p:nvSpPr>
        <p:spPr bwMode="auto">
          <a:xfrm>
            <a:off x="5473700" y="29178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7" name="Line 898"/>
          <p:cNvSpPr>
            <a:spLocks noChangeShapeType="1"/>
          </p:cNvSpPr>
          <p:nvPr/>
        </p:nvSpPr>
        <p:spPr bwMode="auto">
          <a:xfrm>
            <a:off x="5562600" y="2886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8" name="Line 899"/>
          <p:cNvSpPr>
            <a:spLocks noChangeShapeType="1"/>
          </p:cNvSpPr>
          <p:nvPr/>
        </p:nvSpPr>
        <p:spPr bwMode="auto">
          <a:xfrm>
            <a:off x="5516563" y="29321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09" name="Line 900"/>
          <p:cNvSpPr>
            <a:spLocks noChangeShapeType="1"/>
          </p:cNvSpPr>
          <p:nvPr/>
        </p:nvSpPr>
        <p:spPr bwMode="auto">
          <a:xfrm>
            <a:off x="5575300" y="28860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0" name="Line 901"/>
          <p:cNvSpPr>
            <a:spLocks noChangeShapeType="1"/>
          </p:cNvSpPr>
          <p:nvPr/>
        </p:nvSpPr>
        <p:spPr bwMode="auto">
          <a:xfrm>
            <a:off x="5530850" y="29321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1" name="Line 902"/>
          <p:cNvSpPr>
            <a:spLocks noChangeShapeType="1"/>
          </p:cNvSpPr>
          <p:nvPr/>
        </p:nvSpPr>
        <p:spPr bwMode="auto">
          <a:xfrm>
            <a:off x="5575300" y="29241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2" name="Line 903"/>
          <p:cNvSpPr>
            <a:spLocks noChangeShapeType="1"/>
          </p:cNvSpPr>
          <p:nvPr/>
        </p:nvSpPr>
        <p:spPr bwMode="auto">
          <a:xfrm>
            <a:off x="5530850" y="29702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3" name="Line 904"/>
          <p:cNvSpPr>
            <a:spLocks noChangeShapeType="1"/>
          </p:cNvSpPr>
          <p:nvPr/>
        </p:nvSpPr>
        <p:spPr bwMode="auto">
          <a:xfrm>
            <a:off x="5630863" y="2962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4" name="Line 905"/>
          <p:cNvSpPr>
            <a:spLocks noChangeShapeType="1"/>
          </p:cNvSpPr>
          <p:nvPr/>
        </p:nvSpPr>
        <p:spPr bwMode="auto">
          <a:xfrm>
            <a:off x="5584825" y="30067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5" name="Line 906"/>
          <p:cNvSpPr>
            <a:spLocks noChangeShapeType="1"/>
          </p:cNvSpPr>
          <p:nvPr/>
        </p:nvSpPr>
        <p:spPr bwMode="auto">
          <a:xfrm>
            <a:off x="5641975" y="2962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6" name="Line 907"/>
          <p:cNvSpPr>
            <a:spLocks noChangeShapeType="1"/>
          </p:cNvSpPr>
          <p:nvPr/>
        </p:nvSpPr>
        <p:spPr bwMode="auto">
          <a:xfrm>
            <a:off x="5594350" y="30067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7" name="Line 908"/>
          <p:cNvSpPr>
            <a:spLocks noChangeShapeType="1"/>
          </p:cNvSpPr>
          <p:nvPr/>
        </p:nvSpPr>
        <p:spPr bwMode="auto">
          <a:xfrm>
            <a:off x="5648325" y="2962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8" name="Line 909"/>
          <p:cNvSpPr>
            <a:spLocks noChangeShapeType="1"/>
          </p:cNvSpPr>
          <p:nvPr/>
        </p:nvSpPr>
        <p:spPr bwMode="auto">
          <a:xfrm>
            <a:off x="5605463" y="300672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19" name="Line 910"/>
          <p:cNvSpPr>
            <a:spLocks noChangeShapeType="1"/>
          </p:cNvSpPr>
          <p:nvPr/>
        </p:nvSpPr>
        <p:spPr bwMode="auto">
          <a:xfrm>
            <a:off x="5659438" y="2962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0" name="Line 911"/>
          <p:cNvSpPr>
            <a:spLocks noChangeShapeType="1"/>
          </p:cNvSpPr>
          <p:nvPr/>
        </p:nvSpPr>
        <p:spPr bwMode="auto">
          <a:xfrm>
            <a:off x="5613400" y="30067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1" name="Line 912"/>
          <p:cNvSpPr>
            <a:spLocks noChangeShapeType="1"/>
          </p:cNvSpPr>
          <p:nvPr/>
        </p:nvSpPr>
        <p:spPr bwMode="auto">
          <a:xfrm>
            <a:off x="5729288" y="2962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2" name="Line 913"/>
          <p:cNvSpPr>
            <a:spLocks noChangeShapeType="1"/>
          </p:cNvSpPr>
          <p:nvPr/>
        </p:nvSpPr>
        <p:spPr bwMode="auto">
          <a:xfrm>
            <a:off x="5683250" y="30067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3" name="Line 914"/>
          <p:cNvSpPr>
            <a:spLocks noChangeShapeType="1"/>
          </p:cNvSpPr>
          <p:nvPr/>
        </p:nvSpPr>
        <p:spPr bwMode="auto">
          <a:xfrm>
            <a:off x="5813425" y="2962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4" name="Line 915"/>
          <p:cNvSpPr>
            <a:spLocks noChangeShapeType="1"/>
          </p:cNvSpPr>
          <p:nvPr/>
        </p:nvSpPr>
        <p:spPr bwMode="auto">
          <a:xfrm>
            <a:off x="5767388" y="300672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5" name="Line 916"/>
          <p:cNvSpPr>
            <a:spLocks noChangeShapeType="1"/>
          </p:cNvSpPr>
          <p:nvPr/>
        </p:nvSpPr>
        <p:spPr bwMode="auto">
          <a:xfrm>
            <a:off x="5840413" y="2962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6" name="Line 917"/>
          <p:cNvSpPr>
            <a:spLocks noChangeShapeType="1"/>
          </p:cNvSpPr>
          <p:nvPr/>
        </p:nvSpPr>
        <p:spPr bwMode="auto">
          <a:xfrm>
            <a:off x="5794375" y="30067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7" name="Line 918"/>
          <p:cNvSpPr>
            <a:spLocks noChangeShapeType="1"/>
          </p:cNvSpPr>
          <p:nvPr/>
        </p:nvSpPr>
        <p:spPr bwMode="auto">
          <a:xfrm>
            <a:off x="5840413" y="2974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8" name="Line 919"/>
          <p:cNvSpPr>
            <a:spLocks noChangeShapeType="1"/>
          </p:cNvSpPr>
          <p:nvPr/>
        </p:nvSpPr>
        <p:spPr bwMode="auto">
          <a:xfrm>
            <a:off x="5794375" y="30210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29" name="Line 920"/>
          <p:cNvSpPr>
            <a:spLocks noChangeShapeType="1"/>
          </p:cNvSpPr>
          <p:nvPr/>
        </p:nvSpPr>
        <p:spPr bwMode="auto">
          <a:xfrm>
            <a:off x="5854700" y="2974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0" name="Line 921"/>
          <p:cNvSpPr>
            <a:spLocks noChangeShapeType="1"/>
          </p:cNvSpPr>
          <p:nvPr/>
        </p:nvSpPr>
        <p:spPr bwMode="auto">
          <a:xfrm>
            <a:off x="5808663" y="30210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1" name="Line 922"/>
          <p:cNvSpPr>
            <a:spLocks noChangeShapeType="1"/>
          </p:cNvSpPr>
          <p:nvPr/>
        </p:nvSpPr>
        <p:spPr bwMode="auto">
          <a:xfrm>
            <a:off x="5924550" y="30495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2" name="Line 923"/>
          <p:cNvSpPr>
            <a:spLocks noChangeShapeType="1"/>
          </p:cNvSpPr>
          <p:nvPr/>
        </p:nvSpPr>
        <p:spPr bwMode="auto">
          <a:xfrm>
            <a:off x="5878513" y="309562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3" name="Line 924"/>
          <p:cNvSpPr>
            <a:spLocks noChangeShapeType="1"/>
          </p:cNvSpPr>
          <p:nvPr/>
        </p:nvSpPr>
        <p:spPr bwMode="auto">
          <a:xfrm>
            <a:off x="5937250" y="3065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4" name="Line 925"/>
          <p:cNvSpPr>
            <a:spLocks noChangeShapeType="1"/>
          </p:cNvSpPr>
          <p:nvPr/>
        </p:nvSpPr>
        <p:spPr bwMode="auto">
          <a:xfrm>
            <a:off x="5892800" y="31115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5" name="Line 926"/>
          <p:cNvSpPr>
            <a:spLocks noChangeShapeType="1"/>
          </p:cNvSpPr>
          <p:nvPr/>
        </p:nvSpPr>
        <p:spPr bwMode="auto">
          <a:xfrm>
            <a:off x="5953125" y="3065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6" name="Line 927"/>
          <p:cNvSpPr>
            <a:spLocks noChangeShapeType="1"/>
          </p:cNvSpPr>
          <p:nvPr/>
        </p:nvSpPr>
        <p:spPr bwMode="auto">
          <a:xfrm>
            <a:off x="5907088" y="31115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7" name="Line 928"/>
          <p:cNvSpPr>
            <a:spLocks noChangeShapeType="1"/>
          </p:cNvSpPr>
          <p:nvPr/>
        </p:nvSpPr>
        <p:spPr bwMode="auto">
          <a:xfrm>
            <a:off x="5965825" y="3065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8" name="Line 929"/>
          <p:cNvSpPr>
            <a:spLocks noChangeShapeType="1"/>
          </p:cNvSpPr>
          <p:nvPr/>
        </p:nvSpPr>
        <p:spPr bwMode="auto">
          <a:xfrm>
            <a:off x="5919788" y="31115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39" name="Line 930"/>
          <p:cNvSpPr>
            <a:spLocks noChangeShapeType="1"/>
          </p:cNvSpPr>
          <p:nvPr/>
        </p:nvSpPr>
        <p:spPr bwMode="auto">
          <a:xfrm>
            <a:off x="5980113" y="3065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0" name="Line 931"/>
          <p:cNvSpPr>
            <a:spLocks noChangeShapeType="1"/>
          </p:cNvSpPr>
          <p:nvPr/>
        </p:nvSpPr>
        <p:spPr bwMode="auto">
          <a:xfrm>
            <a:off x="5934075" y="31115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1" name="Line 932"/>
          <p:cNvSpPr>
            <a:spLocks noChangeShapeType="1"/>
          </p:cNvSpPr>
          <p:nvPr/>
        </p:nvSpPr>
        <p:spPr bwMode="auto">
          <a:xfrm>
            <a:off x="6021388" y="3065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2" name="Line 933"/>
          <p:cNvSpPr>
            <a:spLocks noChangeShapeType="1"/>
          </p:cNvSpPr>
          <p:nvPr/>
        </p:nvSpPr>
        <p:spPr bwMode="auto">
          <a:xfrm>
            <a:off x="5976938" y="31115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3" name="Line 934"/>
          <p:cNvSpPr>
            <a:spLocks noChangeShapeType="1"/>
          </p:cNvSpPr>
          <p:nvPr/>
        </p:nvSpPr>
        <p:spPr bwMode="auto">
          <a:xfrm>
            <a:off x="6029325" y="3065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4" name="Line 935"/>
          <p:cNvSpPr>
            <a:spLocks noChangeShapeType="1"/>
          </p:cNvSpPr>
          <p:nvPr/>
        </p:nvSpPr>
        <p:spPr bwMode="auto">
          <a:xfrm>
            <a:off x="5983288" y="31115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5" name="Line 936"/>
          <p:cNvSpPr>
            <a:spLocks noChangeShapeType="1"/>
          </p:cNvSpPr>
          <p:nvPr/>
        </p:nvSpPr>
        <p:spPr bwMode="auto">
          <a:xfrm>
            <a:off x="6035675" y="3065463"/>
            <a:ext cx="0" cy="90487"/>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6" name="Line 937"/>
          <p:cNvSpPr>
            <a:spLocks noChangeShapeType="1"/>
          </p:cNvSpPr>
          <p:nvPr/>
        </p:nvSpPr>
        <p:spPr bwMode="auto">
          <a:xfrm>
            <a:off x="5989638" y="31115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7" name="Line 938"/>
          <p:cNvSpPr>
            <a:spLocks noChangeShapeType="1"/>
          </p:cNvSpPr>
          <p:nvPr/>
        </p:nvSpPr>
        <p:spPr bwMode="auto">
          <a:xfrm>
            <a:off x="6103938" y="3089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8" name="Line 939"/>
          <p:cNvSpPr>
            <a:spLocks noChangeShapeType="1"/>
          </p:cNvSpPr>
          <p:nvPr/>
        </p:nvSpPr>
        <p:spPr bwMode="auto">
          <a:xfrm>
            <a:off x="6059488" y="31353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49" name="Line 940"/>
          <p:cNvSpPr>
            <a:spLocks noChangeShapeType="1"/>
          </p:cNvSpPr>
          <p:nvPr/>
        </p:nvSpPr>
        <p:spPr bwMode="auto">
          <a:xfrm>
            <a:off x="6111875" y="3089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0" name="Line 941"/>
          <p:cNvSpPr>
            <a:spLocks noChangeShapeType="1"/>
          </p:cNvSpPr>
          <p:nvPr/>
        </p:nvSpPr>
        <p:spPr bwMode="auto">
          <a:xfrm>
            <a:off x="6067425" y="31353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1" name="Line 942"/>
          <p:cNvSpPr>
            <a:spLocks noChangeShapeType="1"/>
          </p:cNvSpPr>
          <p:nvPr/>
        </p:nvSpPr>
        <p:spPr bwMode="auto">
          <a:xfrm>
            <a:off x="6122988" y="3089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2" name="Line 943"/>
          <p:cNvSpPr>
            <a:spLocks noChangeShapeType="1"/>
          </p:cNvSpPr>
          <p:nvPr/>
        </p:nvSpPr>
        <p:spPr bwMode="auto">
          <a:xfrm>
            <a:off x="6076950" y="31353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3" name="Line 944"/>
          <p:cNvSpPr>
            <a:spLocks noChangeShapeType="1"/>
          </p:cNvSpPr>
          <p:nvPr/>
        </p:nvSpPr>
        <p:spPr bwMode="auto">
          <a:xfrm>
            <a:off x="6132513" y="308927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4" name="Line 945"/>
          <p:cNvSpPr>
            <a:spLocks noChangeShapeType="1"/>
          </p:cNvSpPr>
          <p:nvPr/>
        </p:nvSpPr>
        <p:spPr bwMode="auto">
          <a:xfrm>
            <a:off x="6088063" y="31353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5" name="Line 946"/>
          <p:cNvSpPr>
            <a:spLocks noChangeShapeType="1"/>
          </p:cNvSpPr>
          <p:nvPr/>
        </p:nvSpPr>
        <p:spPr bwMode="auto">
          <a:xfrm>
            <a:off x="6161088" y="3117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6" name="Line 947"/>
          <p:cNvSpPr>
            <a:spLocks noChangeShapeType="1"/>
          </p:cNvSpPr>
          <p:nvPr/>
        </p:nvSpPr>
        <p:spPr bwMode="auto">
          <a:xfrm>
            <a:off x="6115050" y="31623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7" name="Line 948"/>
          <p:cNvSpPr>
            <a:spLocks noChangeShapeType="1"/>
          </p:cNvSpPr>
          <p:nvPr/>
        </p:nvSpPr>
        <p:spPr bwMode="auto">
          <a:xfrm>
            <a:off x="6203950" y="311785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8" name="Line 949"/>
          <p:cNvSpPr>
            <a:spLocks noChangeShapeType="1"/>
          </p:cNvSpPr>
          <p:nvPr/>
        </p:nvSpPr>
        <p:spPr bwMode="auto">
          <a:xfrm>
            <a:off x="6156325" y="31623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59" name="Line 950"/>
          <p:cNvSpPr>
            <a:spLocks noChangeShapeType="1"/>
          </p:cNvSpPr>
          <p:nvPr/>
        </p:nvSpPr>
        <p:spPr bwMode="auto">
          <a:xfrm>
            <a:off x="6230938" y="31384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0" name="Line 951"/>
          <p:cNvSpPr>
            <a:spLocks noChangeShapeType="1"/>
          </p:cNvSpPr>
          <p:nvPr/>
        </p:nvSpPr>
        <p:spPr bwMode="auto">
          <a:xfrm>
            <a:off x="6184900" y="31845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1" name="Line 952"/>
          <p:cNvSpPr>
            <a:spLocks noChangeShapeType="1"/>
          </p:cNvSpPr>
          <p:nvPr/>
        </p:nvSpPr>
        <p:spPr bwMode="auto">
          <a:xfrm>
            <a:off x="6257925" y="31384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2" name="Line 953"/>
          <p:cNvSpPr>
            <a:spLocks noChangeShapeType="1"/>
          </p:cNvSpPr>
          <p:nvPr/>
        </p:nvSpPr>
        <p:spPr bwMode="auto">
          <a:xfrm>
            <a:off x="6213475" y="3184525"/>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3" name="Line 954"/>
          <p:cNvSpPr>
            <a:spLocks noChangeShapeType="1"/>
          </p:cNvSpPr>
          <p:nvPr/>
        </p:nvSpPr>
        <p:spPr bwMode="auto">
          <a:xfrm>
            <a:off x="6272213" y="316071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4" name="Line 955"/>
          <p:cNvSpPr>
            <a:spLocks noChangeShapeType="1"/>
          </p:cNvSpPr>
          <p:nvPr/>
        </p:nvSpPr>
        <p:spPr bwMode="auto">
          <a:xfrm>
            <a:off x="6227763" y="32067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5" name="Line 956"/>
          <p:cNvSpPr>
            <a:spLocks noChangeShapeType="1"/>
          </p:cNvSpPr>
          <p:nvPr/>
        </p:nvSpPr>
        <p:spPr bwMode="auto">
          <a:xfrm>
            <a:off x="6342063" y="32131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6" name="Line 957"/>
          <p:cNvSpPr>
            <a:spLocks noChangeShapeType="1"/>
          </p:cNvSpPr>
          <p:nvPr/>
        </p:nvSpPr>
        <p:spPr bwMode="auto">
          <a:xfrm>
            <a:off x="6296025" y="32591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7" name="Line 958"/>
          <p:cNvSpPr>
            <a:spLocks noChangeShapeType="1"/>
          </p:cNvSpPr>
          <p:nvPr/>
        </p:nvSpPr>
        <p:spPr bwMode="auto">
          <a:xfrm>
            <a:off x="6383338" y="3263900"/>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8" name="Line 959"/>
          <p:cNvSpPr>
            <a:spLocks noChangeShapeType="1"/>
          </p:cNvSpPr>
          <p:nvPr/>
        </p:nvSpPr>
        <p:spPr bwMode="auto">
          <a:xfrm>
            <a:off x="6338888" y="33099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69" name="Line 960"/>
          <p:cNvSpPr>
            <a:spLocks noChangeShapeType="1"/>
          </p:cNvSpPr>
          <p:nvPr/>
        </p:nvSpPr>
        <p:spPr bwMode="auto">
          <a:xfrm>
            <a:off x="6438900" y="32940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0" name="Line 961"/>
          <p:cNvSpPr>
            <a:spLocks noChangeShapeType="1"/>
          </p:cNvSpPr>
          <p:nvPr/>
        </p:nvSpPr>
        <p:spPr bwMode="auto">
          <a:xfrm>
            <a:off x="6394450" y="3340100"/>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1" name="Line 962"/>
          <p:cNvSpPr>
            <a:spLocks noChangeShapeType="1"/>
          </p:cNvSpPr>
          <p:nvPr/>
        </p:nvSpPr>
        <p:spPr bwMode="auto">
          <a:xfrm>
            <a:off x="6481763" y="32940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2" name="Line 963"/>
          <p:cNvSpPr>
            <a:spLocks noChangeShapeType="1"/>
          </p:cNvSpPr>
          <p:nvPr/>
        </p:nvSpPr>
        <p:spPr bwMode="auto">
          <a:xfrm>
            <a:off x="6435725" y="33401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3" name="Line 964"/>
          <p:cNvSpPr>
            <a:spLocks noChangeShapeType="1"/>
          </p:cNvSpPr>
          <p:nvPr/>
        </p:nvSpPr>
        <p:spPr bwMode="auto">
          <a:xfrm>
            <a:off x="6523038" y="32940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4" name="Line 965"/>
          <p:cNvSpPr>
            <a:spLocks noChangeShapeType="1"/>
          </p:cNvSpPr>
          <p:nvPr/>
        </p:nvSpPr>
        <p:spPr bwMode="auto">
          <a:xfrm>
            <a:off x="6478588" y="334010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5" name="Line 966"/>
          <p:cNvSpPr>
            <a:spLocks noChangeShapeType="1"/>
          </p:cNvSpPr>
          <p:nvPr/>
        </p:nvSpPr>
        <p:spPr bwMode="auto">
          <a:xfrm>
            <a:off x="6551613" y="3294063"/>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6" name="Line 967"/>
          <p:cNvSpPr>
            <a:spLocks noChangeShapeType="1"/>
          </p:cNvSpPr>
          <p:nvPr/>
        </p:nvSpPr>
        <p:spPr bwMode="auto">
          <a:xfrm>
            <a:off x="6505575" y="334010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7" name="Line 968"/>
          <p:cNvSpPr>
            <a:spLocks noChangeShapeType="1"/>
          </p:cNvSpPr>
          <p:nvPr/>
        </p:nvSpPr>
        <p:spPr bwMode="auto">
          <a:xfrm>
            <a:off x="6580188" y="332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8" name="Line 969"/>
          <p:cNvSpPr>
            <a:spLocks noChangeShapeType="1"/>
          </p:cNvSpPr>
          <p:nvPr/>
        </p:nvSpPr>
        <p:spPr bwMode="auto">
          <a:xfrm>
            <a:off x="6534150" y="33702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79" name="Line 970"/>
          <p:cNvSpPr>
            <a:spLocks noChangeShapeType="1"/>
          </p:cNvSpPr>
          <p:nvPr/>
        </p:nvSpPr>
        <p:spPr bwMode="auto">
          <a:xfrm>
            <a:off x="6584950" y="332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0" name="Line 971"/>
          <p:cNvSpPr>
            <a:spLocks noChangeShapeType="1"/>
          </p:cNvSpPr>
          <p:nvPr/>
        </p:nvSpPr>
        <p:spPr bwMode="auto">
          <a:xfrm>
            <a:off x="6540500" y="33702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1" name="Line 972"/>
          <p:cNvSpPr>
            <a:spLocks noChangeShapeType="1"/>
          </p:cNvSpPr>
          <p:nvPr/>
        </p:nvSpPr>
        <p:spPr bwMode="auto">
          <a:xfrm>
            <a:off x="6592888" y="332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2" name="Line 973"/>
          <p:cNvSpPr>
            <a:spLocks noChangeShapeType="1"/>
          </p:cNvSpPr>
          <p:nvPr/>
        </p:nvSpPr>
        <p:spPr bwMode="auto">
          <a:xfrm>
            <a:off x="6546850" y="33702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3" name="Line 974"/>
          <p:cNvSpPr>
            <a:spLocks noChangeShapeType="1"/>
          </p:cNvSpPr>
          <p:nvPr/>
        </p:nvSpPr>
        <p:spPr bwMode="auto">
          <a:xfrm>
            <a:off x="6621463" y="332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4" name="Line 975"/>
          <p:cNvSpPr>
            <a:spLocks noChangeShapeType="1"/>
          </p:cNvSpPr>
          <p:nvPr/>
        </p:nvSpPr>
        <p:spPr bwMode="auto">
          <a:xfrm>
            <a:off x="6575425" y="33702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5" name="Line 976"/>
          <p:cNvSpPr>
            <a:spLocks noChangeShapeType="1"/>
          </p:cNvSpPr>
          <p:nvPr/>
        </p:nvSpPr>
        <p:spPr bwMode="auto">
          <a:xfrm>
            <a:off x="6627813" y="332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6" name="Line 977"/>
          <p:cNvSpPr>
            <a:spLocks noChangeShapeType="1"/>
          </p:cNvSpPr>
          <p:nvPr/>
        </p:nvSpPr>
        <p:spPr bwMode="auto">
          <a:xfrm>
            <a:off x="6581775" y="33702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7" name="Line 978"/>
          <p:cNvSpPr>
            <a:spLocks noChangeShapeType="1"/>
          </p:cNvSpPr>
          <p:nvPr/>
        </p:nvSpPr>
        <p:spPr bwMode="auto">
          <a:xfrm>
            <a:off x="6635750" y="332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8" name="Line 979"/>
          <p:cNvSpPr>
            <a:spLocks noChangeShapeType="1"/>
          </p:cNvSpPr>
          <p:nvPr/>
        </p:nvSpPr>
        <p:spPr bwMode="auto">
          <a:xfrm>
            <a:off x="6589713" y="33702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89" name="Line 980"/>
          <p:cNvSpPr>
            <a:spLocks noChangeShapeType="1"/>
          </p:cNvSpPr>
          <p:nvPr/>
        </p:nvSpPr>
        <p:spPr bwMode="auto">
          <a:xfrm>
            <a:off x="6662738" y="3324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0" name="Line 981"/>
          <p:cNvSpPr>
            <a:spLocks noChangeShapeType="1"/>
          </p:cNvSpPr>
          <p:nvPr/>
        </p:nvSpPr>
        <p:spPr bwMode="auto">
          <a:xfrm>
            <a:off x="6616700" y="33702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1" name="Line 982"/>
          <p:cNvSpPr>
            <a:spLocks noChangeShapeType="1"/>
          </p:cNvSpPr>
          <p:nvPr/>
        </p:nvSpPr>
        <p:spPr bwMode="auto">
          <a:xfrm>
            <a:off x="6677025"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2" name="Line 983"/>
          <p:cNvSpPr>
            <a:spLocks noChangeShapeType="1"/>
          </p:cNvSpPr>
          <p:nvPr/>
        </p:nvSpPr>
        <p:spPr bwMode="auto">
          <a:xfrm>
            <a:off x="6630988" y="3408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3" name="Line 984"/>
          <p:cNvSpPr>
            <a:spLocks noChangeShapeType="1"/>
          </p:cNvSpPr>
          <p:nvPr/>
        </p:nvSpPr>
        <p:spPr bwMode="auto">
          <a:xfrm>
            <a:off x="6686550"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4" name="Line 985"/>
          <p:cNvSpPr>
            <a:spLocks noChangeShapeType="1"/>
          </p:cNvSpPr>
          <p:nvPr/>
        </p:nvSpPr>
        <p:spPr bwMode="auto">
          <a:xfrm>
            <a:off x="6642100" y="34083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5" name="Line 986"/>
          <p:cNvSpPr>
            <a:spLocks noChangeShapeType="1"/>
          </p:cNvSpPr>
          <p:nvPr/>
        </p:nvSpPr>
        <p:spPr bwMode="auto">
          <a:xfrm>
            <a:off x="6697663"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6" name="Line 987"/>
          <p:cNvSpPr>
            <a:spLocks noChangeShapeType="1"/>
          </p:cNvSpPr>
          <p:nvPr/>
        </p:nvSpPr>
        <p:spPr bwMode="auto">
          <a:xfrm>
            <a:off x="6650038" y="3408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7" name="Line 988"/>
          <p:cNvSpPr>
            <a:spLocks noChangeShapeType="1"/>
          </p:cNvSpPr>
          <p:nvPr/>
        </p:nvSpPr>
        <p:spPr bwMode="auto">
          <a:xfrm>
            <a:off x="6707188"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8" name="Line 989"/>
          <p:cNvSpPr>
            <a:spLocks noChangeShapeType="1"/>
          </p:cNvSpPr>
          <p:nvPr/>
        </p:nvSpPr>
        <p:spPr bwMode="auto">
          <a:xfrm>
            <a:off x="6661150" y="34083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099" name="Line 990"/>
          <p:cNvSpPr>
            <a:spLocks noChangeShapeType="1"/>
          </p:cNvSpPr>
          <p:nvPr/>
        </p:nvSpPr>
        <p:spPr bwMode="auto">
          <a:xfrm>
            <a:off x="6761163"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0" name="Line 991"/>
          <p:cNvSpPr>
            <a:spLocks noChangeShapeType="1"/>
          </p:cNvSpPr>
          <p:nvPr/>
        </p:nvSpPr>
        <p:spPr bwMode="auto">
          <a:xfrm>
            <a:off x="6715125" y="34083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1" name="Line 992"/>
          <p:cNvSpPr>
            <a:spLocks noChangeShapeType="1"/>
          </p:cNvSpPr>
          <p:nvPr/>
        </p:nvSpPr>
        <p:spPr bwMode="auto">
          <a:xfrm>
            <a:off x="6770688"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2" name="Line 993"/>
          <p:cNvSpPr>
            <a:spLocks noChangeShapeType="1"/>
          </p:cNvSpPr>
          <p:nvPr/>
        </p:nvSpPr>
        <p:spPr bwMode="auto">
          <a:xfrm>
            <a:off x="6726238" y="34083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3" name="Line 994"/>
          <p:cNvSpPr>
            <a:spLocks noChangeShapeType="1"/>
          </p:cNvSpPr>
          <p:nvPr/>
        </p:nvSpPr>
        <p:spPr bwMode="auto">
          <a:xfrm>
            <a:off x="6777038"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4" name="Line 995"/>
          <p:cNvSpPr>
            <a:spLocks noChangeShapeType="1"/>
          </p:cNvSpPr>
          <p:nvPr/>
        </p:nvSpPr>
        <p:spPr bwMode="auto">
          <a:xfrm>
            <a:off x="6734175" y="3408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5" name="Line 996"/>
          <p:cNvSpPr>
            <a:spLocks noChangeShapeType="1"/>
          </p:cNvSpPr>
          <p:nvPr/>
        </p:nvSpPr>
        <p:spPr bwMode="auto">
          <a:xfrm>
            <a:off x="6788150"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6" name="Line 997"/>
          <p:cNvSpPr>
            <a:spLocks noChangeShapeType="1"/>
          </p:cNvSpPr>
          <p:nvPr/>
        </p:nvSpPr>
        <p:spPr bwMode="auto">
          <a:xfrm>
            <a:off x="6742113" y="3408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7" name="Line 998"/>
          <p:cNvSpPr>
            <a:spLocks noChangeShapeType="1"/>
          </p:cNvSpPr>
          <p:nvPr/>
        </p:nvSpPr>
        <p:spPr bwMode="auto">
          <a:xfrm>
            <a:off x="6843713"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8" name="Line 999"/>
          <p:cNvSpPr>
            <a:spLocks noChangeShapeType="1"/>
          </p:cNvSpPr>
          <p:nvPr/>
        </p:nvSpPr>
        <p:spPr bwMode="auto">
          <a:xfrm>
            <a:off x="6797675" y="3408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09" name="Line 1000"/>
          <p:cNvSpPr>
            <a:spLocks noChangeShapeType="1"/>
          </p:cNvSpPr>
          <p:nvPr/>
        </p:nvSpPr>
        <p:spPr bwMode="auto">
          <a:xfrm>
            <a:off x="6851650"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0" name="Line 1001"/>
          <p:cNvSpPr>
            <a:spLocks noChangeShapeType="1"/>
          </p:cNvSpPr>
          <p:nvPr/>
        </p:nvSpPr>
        <p:spPr bwMode="auto">
          <a:xfrm>
            <a:off x="6805613" y="340836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1" name="Line 1002"/>
          <p:cNvSpPr>
            <a:spLocks noChangeShapeType="1"/>
          </p:cNvSpPr>
          <p:nvPr/>
        </p:nvSpPr>
        <p:spPr bwMode="auto">
          <a:xfrm>
            <a:off x="6858000"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2" name="Line 1003"/>
          <p:cNvSpPr>
            <a:spLocks noChangeShapeType="1"/>
          </p:cNvSpPr>
          <p:nvPr/>
        </p:nvSpPr>
        <p:spPr bwMode="auto">
          <a:xfrm>
            <a:off x="6811963" y="3408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3" name="Line 1004"/>
          <p:cNvSpPr>
            <a:spLocks noChangeShapeType="1"/>
          </p:cNvSpPr>
          <p:nvPr/>
        </p:nvSpPr>
        <p:spPr bwMode="auto">
          <a:xfrm>
            <a:off x="6899275"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4" name="Line 1005"/>
          <p:cNvSpPr>
            <a:spLocks noChangeShapeType="1"/>
          </p:cNvSpPr>
          <p:nvPr/>
        </p:nvSpPr>
        <p:spPr bwMode="auto">
          <a:xfrm>
            <a:off x="6853238" y="34083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5" name="Line 1006"/>
          <p:cNvSpPr>
            <a:spLocks noChangeShapeType="1"/>
          </p:cNvSpPr>
          <p:nvPr/>
        </p:nvSpPr>
        <p:spPr bwMode="auto">
          <a:xfrm>
            <a:off x="6940550" y="33623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6" name="Line 1007"/>
          <p:cNvSpPr>
            <a:spLocks noChangeShapeType="1"/>
          </p:cNvSpPr>
          <p:nvPr/>
        </p:nvSpPr>
        <p:spPr bwMode="auto">
          <a:xfrm>
            <a:off x="6896100" y="340836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7" name="Line 1008"/>
          <p:cNvSpPr>
            <a:spLocks noChangeShapeType="1"/>
          </p:cNvSpPr>
          <p:nvPr/>
        </p:nvSpPr>
        <p:spPr bwMode="auto">
          <a:xfrm>
            <a:off x="6983413" y="3451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8" name="Line 1009"/>
          <p:cNvSpPr>
            <a:spLocks noChangeShapeType="1"/>
          </p:cNvSpPr>
          <p:nvPr/>
        </p:nvSpPr>
        <p:spPr bwMode="auto">
          <a:xfrm>
            <a:off x="6937375" y="34956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19" name="Line 1011"/>
          <p:cNvSpPr>
            <a:spLocks noChangeShapeType="1"/>
          </p:cNvSpPr>
          <p:nvPr/>
        </p:nvSpPr>
        <p:spPr bwMode="auto">
          <a:xfrm>
            <a:off x="7011988" y="3451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0" name="Line 1012"/>
          <p:cNvSpPr>
            <a:spLocks noChangeShapeType="1"/>
          </p:cNvSpPr>
          <p:nvPr/>
        </p:nvSpPr>
        <p:spPr bwMode="auto">
          <a:xfrm>
            <a:off x="6965950" y="34956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1" name="Line 1013"/>
          <p:cNvSpPr>
            <a:spLocks noChangeShapeType="1"/>
          </p:cNvSpPr>
          <p:nvPr/>
        </p:nvSpPr>
        <p:spPr bwMode="auto">
          <a:xfrm>
            <a:off x="7018338" y="3451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2" name="Line 1014"/>
          <p:cNvSpPr>
            <a:spLocks noChangeShapeType="1"/>
          </p:cNvSpPr>
          <p:nvPr/>
        </p:nvSpPr>
        <p:spPr bwMode="auto">
          <a:xfrm>
            <a:off x="6972300" y="34956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3" name="Line 1015"/>
          <p:cNvSpPr>
            <a:spLocks noChangeShapeType="1"/>
          </p:cNvSpPr>
          <p:nvPr/>
        </p:nvSpPr>
        <p:spPr bwMode="auto">
          <a:xfrm>
            <a:off x="7024688" y="3451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4" name="Line 1016"/>
          <p:cNvSpPr>
            <a:spLocks noChangeShapeType="1"/>
          </p:cNvSpPr>
          <p:nvPr/>
        </p:nvSpPr>
        <p:spPr bwMode="auto">
          <a:xfrm>
            <a:off x="6980238" y="34956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5" name="Line 1017"/>
          <p:cNvSpPr>
            <a:spLocks noChangeShapeType="1"/>
          </p:cNvSpPr>
          <p:nvPr/>
        </p:nvSpPr>
        <p:spPr bwMode="auto">
          <a:xfrm>
            <a:off x="7108825" y="345122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6" name="Line 1018"/>
          <p:cNvSpPr>
            <a:spLocks noChangeShapeType="1"/>
          </p:cNvSpPr>
          <p:nvPr/>
        </p:nvSpPr>
        <p:spPr bwMode="auto">
          <a:xfrm>
            <a:off x="7062788" y="349567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7" name="Line 1019"/>
          <p:cNvSpPr>
            <a:spLocks noChangeShapeType="1"/>
          </p:cNvSpPr>
          <p:nvPr/>
        </p:nvSpPr>
        <p:spPr bwMode="auto">
          <a:xfrm>
            <a:off x="7205663" y="34956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8" name="Line 1020"/>
          <p:cNvSpPr>
            <a:spLocks noChangeShapeType="1"/>
          </p:cNvSpPr>
          <p:nvPr/>
        </p:nvSpPr>
        <p:spPr bwMode="auto">
          <a:xfrm>
            <a:off x="7161213" y="35417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29" name="Line 1021"/>
          <p:cNvSpPr>
            <a:spLocks noChangeShapeType="1"/>
          </p:cNvSpPr>
          <p:nvPr/>
        </p:nvSpPr>
        <p:spPr bwMode="auto">
          <a:xfrm>
            <a:off x="7289800" y="34956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0" name="Line 1022"/>
          <p:cNvSpPr>
            <a:spLocks noChangeShapeType="1"/>
          </p:cNvSpPr>
          <p:nvPr/>
        </p:nvSpPr>
        <p:spPr bwMode="auto">
          <a:xfrm>
            <a:off x="7243763" y="35417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1" name="Line 1023"/>
          <p:cNvSpPr>
            <a:spLocks noChangeShapeType="1"/>
          </p:cNvSpPr>
          <p:nvPr/>
        </p:nvSpPr>
        <p:spPr bwMode="auto">
          <a:xfrm>
            <a:off x="7400925"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2" name="Line 1024"/>
          <p:cNvSpPr>
            <a:spLocks noChangeShapeType="1"/>
          </p:cNvSpPr>
          <p:nvPr/>
        </p:nvSpPr>
        <p:spPr bwMode="auto">
          <a:xfrm>
            <a:off x="7354888" y="3608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3" name="Line 1025"/>
          <p:cNvSpPr>
            <a:spLocks noChangeShapeType="1"/>
          </p:cNvSpPr>
          <p:nvPr/>
        </p:nvSpPr>
        <p:spPr bwMode="auto">
          <a:xfrm>
            <a:off x="7429500"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4" name="Line 1026"/>
          <p:cNvSpPr>
            <a:spLocks noChangeShapeType="1"/>
          </p:cNvSpPr>
          <p:nvPr/>
        </p:nvSpPr>
        <p:spPr bwMode="auto">
          <a:xfrm>
            <a:off x="7383463" y="3608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5" name="Line 1027"/>
          <p:cNvSpPr>
            <a:spLocks noChangeShapeType="1"/>
          </p:cNvSpPr>
          <p:nvPr/>
        </p:nvSpPr>
        <p:spPr bwMode="auto">
          <a:xfrm>
            <a:off x="7497763"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6" name="Line 1028"/>
          <p:cNvSpPr>
            <a:spLocks noChangeShapeType="1"/>
          </p:cNvSpPr>
          <p:nvPr/>
        </p:nvSpPr>
        <p:spPr bwMode="auto">
          <a:xfrm>
            <a:off x="7453313" y="360838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7" name="Line 1029"/>
          <p:cNvSpPr>
            <a:spLocks noChangeShapeType="1"/>
          </p:cNvSpPr>
          <p:nvPr/>
        </p:nvSpPr>
        <p:spPr bwMode="auto">
          <a:xfrm>
            <a:off x="7540625"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8" name="Line 1030"/>
          <p:cNvSpPr>
            <a:spLocks noChangeShapeType="1"/>
          </p:cNvSpPr>
          <p:nvPr/>
        </p:nvSpPr>
        <p:spPr bwMode="auto">
          <a:xfrm>
            <a:off x="7496175" y="3608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39" name="Line 1031"/>
          <p:cNvSpPr>
            <a:spLocks noChangeShapeType="1"/>
          </p:cNvSpPr>
          <p:nvPr/>
        </p:nvSpPr>
        <p:spPr bwMode="auto">
          <a:xfrm>
            <a:off x="7581900"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0" name="Line 1032"/>
          <p:cNvSpPr>
            <a:spLocks noChangeShapeType="1"/>
          </p:cNvSpPr>
          <p:nvPr/>
        </p:nvSpPr>
        <p:spPr bwMode="auto">
          <a:xfrm>
            <a:off x="7537450" y="3608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1" name="Line 1033"/>
          <p:cNvSpPr>
            <a:spLocks noChangeShapeType="1"/>
          </p:cNvSpPr>
          <p:nvPr/>
        </p:nvSpPr>
        <p:spPr bwMode="auto">
          <a:xfrm>
            <a:off x="7610475"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2" name="Line 1034"/>
          <p:cNvSpPr>
            <a:spLocks noChangeShapeType="1"/>
          </p:cNvSpPr>
          <p:nvPr/>
        </p:nvSpPr>
        <p:spPr bwMode="auto">
          <a:xfrm>
            <a:off x="7564438" y="3608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3" name="Line 1035"/>
          <p:cNvSpPr>
            <a:spLocks noChangeShapeType="1"/>
          </p:cNvSpPr>
          <p:nvPr/>
        </p:nvSpPr>
        <p:spPr bwMode="auto">
          <a:xfrm>
            <a:off x="7618413"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4" name="Line 1036"/>
          <p:cNvSpPr>
            <a:spLocks noChangeShapeType="1"/>
          </p:cNvSpPr>
          <p:nvPr/>
        </p:nvSpPr>
        <p:spPr bwMode="auto">
          <a:xfrm>
            <a:off x="7572375" y="3608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5" name="Line 1037"/>
          <p:cNvSpPr>
            <a:spLocks noChangeShapeType="1"/>
          </p:cNvSpPr>
          <p:nvPr/>
        </p:nvSpPr>
        <p:spPr bwMode="auto">
          <a:xfrm>
            <a:off x="7623175"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6" name="Line 1038"/>
          <p:cNvSpPr>
            <a:spLocks noChangeShapeType="1"/>
          </p:cNvSpPr>
          <p:nvPr/>
        </p:nvSpPr>
        <p:spPr bwMode="auto">
          <a:xfrm>
            <a:off x="7580313" y="3608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7" name="Line 1039"/>
          <p:cNvSpPr>
            <a:spLocks noChangeShapeType="1"/>
          </p:cNvSpPr>
          <p:nvPr/>
        </p:nvSpPr>
        <p:spPr bwMode="auto">
          <a:xfrm>
            <a:off x="7694613"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8" name="Line 1040"/>
          <p:cNvSpPr>
            <a:spLocks noChangeShapeType="1"/>
          </p:cNvSpPr>
          <p:nvPr/>
        </p:nvSpPr>
        <p:spPr bwMode="auto">
          <a:xfrm>
            <a:off x="7648575" y="3608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49" name="Line 1041"/>
          <p:cNvSpPr>
            <a:spLocks noChangeShapeType="1"/>
          </p:cNvSpPr>
          <p:nvPr/>
        </p:nvSpPr>
        <p:spPr bwMode="auto">
          <a:xfrm>
            <a:off x="7700963"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0" name="Line 1042"/>
          <p:cNvSpPr>
            <a:spLocks noChangeShapeType="1"/>
          </p:cNvSpPr>
          <p:nvPr/>
        </p:nvSpPr>
        <p:spPr bwMode="auto">
          <a:xfrm>
            <a:off x="7654925" y="360838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1" name="Line 1043"/>
          <p:cNvSpPr>
            <a:spLocks noChangeShapeType="1"/>
          </p:cNvSpPr>
          <p:nvPr/>
        </p:nvSpPr>
        <p:spPr bwMode="auto">
          <a:xfrm>
            <a:off x="7707313"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2" name="Line 1044"/>
          <p:cNvSpPr>
            <a:spLocks noChangeShapeType="1"/>
          </p:cNvSpPr>
          <p:nvPr/>
        </p:nvSpPr>
        <p:spPr bwMode="auto">
          <a:xfrm>
            <a:off x="7662863" y="3608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3" name="Line 1045"/>
          <p:cNvSpPr>
            <a:spLocks noChangeShapeType="1"/>
          </p:cNvSpPr>
          <p:nvPr/>
        </p:nvSpPr>
        <p:spPr bwMode="auto">
          <a:xfrm>
            <a:off x="7874000" y="39116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4" name="Line 1046"/>
          <p:cNvSpPr>
            <a:spLocks noChangeShapeType="1"/>
          </p:cNvSpPr>
          <p:nvPr/>
        </p:nvSpPr>
        <p:spPr bwMode="auto">
          <a:xfrm>
            <a:off x="7829550" y="39560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5" name="Line 1047"/>
          <p:cNvSpPr>
            <a:spLocks noChangeShapeType="1"/>
          </p:cNvSpPr>
          <p:nvPr/>
        </p:nvSpPr>
        <p:spPr bwMode="auto">
          <a:xfrm>
            <a:off x="7881938" y="39116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6" name="Line 1048"/>
          <p:cNvSpPr>
            <a:spLocks noChangeShapeType="1"/>
          </p:cNvSpPr>
          <p:nvPr/>
        </p:nvSpPr>
        <p:spPr bwMode="auto">
          <a:xfrm>
            <a:off x="7835900" y="39560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7" name="Line 1049"/>
          <p:cNvSpPr>
            <a:spLocks noChangeShapeType="1"/>
          </p:cNvSpPr>
          <p:nvPr/>
        </p:nvSpPr>
        <p:spPr bwMode="auto">
          <a:xfrm>
            <a:off x="7889875" y="39116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8" name="Line 1050"/>
          <p:cNvSpPr>
            <a:spLocks noChangeShapeType="1"/>
          </p:cNvSpPr>
          <p:nvPr/>
        </p:nvSpPr>
        <p:spPr bwMode="auto">
          <a:xfrm>
            <a:off x="7843838" y="3956050"/>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59" name="Line 1051"/>
          <p:cNvSpPr>
            <a:spLocks noChangeShapeType="1"/>
          </p:cNvSpPr>
          <p:nvPr/>
        </p:nvSpPr>
        <p:spPr bwMode="auto">
          <a:xfrm>
            <a:off x="7945438" y="39116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0" name="Line 1052"/>
          <p:cNvSpPr>
            <a:spLocks noChangeShapeType="1"/>
          </p:cNvSpPr>
          <p:nvPr/>
        </p:nvSpPr>
        <p:spPr bwMode="auto">
          <a:xfrm>
            <a:off x="7899400" y="39560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1" name="Line 1053"/>
          <p:cNvSpPr>
            <a:spLocks noChangeShapeType="1"/>
          </p:cNvSpPr>
          <p:nvPr/>
        </p:nvSpPr>
        <p:spPr bwMode="auto">
          <a:xfrm>
            <a:off x="8042275" y="39116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2" name="Line 1054"/>
          <p:cNvSpPr>
            <a:spLocks noChangeShapeType="1"/>
          </p:cNvSpPr>
          <p:nvPr/>
        </p:nvSpPr>
        <p:spPr bwMode="auto">
          <a:xfrm>
            <a:off x="7996238" y="39560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3" name="Line 1055"/>
          <p:cNvSpPr>
            <a:spLocks noChangeShapeType="1"/>
          </p:cNvSpPr>
          <p:nvPr/>
        </p:nvSpPr>
        <p:spPr bwMode="auto">
          <a:xfrm>
            <a:off x="8112125" y="39116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4" name="Line 1056"/>
          <p:cNvSpPr>
            <a:spLocks noChangeShapeType="1"/>
          </p:cNvSpPr>
          <p:nvPr/>
        </p:nvSpPr>
        <p:spPr bwMode="auto">
          <a:xfrm>
            <a:off x="8066088" y="3956050"/>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5" name="Line 1057"/>
          <p:cNvSpPr>
            <a:spLocks noChangeShapeType="1"/>
          </p:cNvSpPr>
          <p:nvPr/>
        </p:nvSpPr>
        <p:spPr bwMode="auto">
          <a:xfrm>
            <a:off x="7666038" y="356235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6" name="Line 1058"/>
          <p:cNvSpPr>
            <a:spLocks noChangeShapeType="1"/>
          </p:cNvSpPr>
          <p:nvPr/>
        </p:nvSpPr>
        <p:spPr bwMode="auto">
          <a:xfrm>
            <a:off x="7620000" y="360838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7" name="Line 1059"/>
          <p:cNvSpPr>
            <a:spLocks noChangeShapeType="1"/>
          </p:cNvSpPr>
          <p:nvPr/>
        </p:nvSpPr>
        <p:spPr bwMode="auto">
          <a:xfrm>
            <a:off x="7791450" y="3667125"/>
            <a:ext cx="0" cy="90488"/>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8" name="Line 1060"/>
          <p:cNvSpPr>
            <a:spLocks noChangeShapeType="1"/>
          </p:cNvSpPr>
          <p:nvPr/>
        </p:nvSpPr>
        <p:spPr bwMode="auto">
          <a:xfrm>
            <a:off x="7745413" y="371316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69" name="Line 1061"/>
          <p:cNvSpPr>
            <a:spLocks noChangeShapeType="1"/>
          </p:cNvSpPr>
          <p:nvPr/>
        </p:nvSpPr>
        <p:spPr bwMode="auto">
          <a:xfrm>
            <a:off x="7820025" y="39401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0" name="Line 1062"/>
          <p:cNvSpPr>
            <a:spLocks noChangeShapeType="1"/>
          </p:cNvSpPr>
          <p:nvPr/>
        </p:nvSpPr>
        <p:spPr bwMode="auto">
          <a:xfrm>
            <a:off x="7773988" y="39862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1" name="Line 1063"/>
          <p:cNvSpPr>
            <a:spLocks noChangeShapeType="1"/>
          </p:cNvSpPr>
          <p:nvPr/>
        </p:nvSpPr>
        <p:spPr bwMode="auto">
          <a:xfrm>
            <a:off x="7986713" y="39401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2" name="Line 1064"/>
          <p:cNvSpPr>
            <a:spLocks noChangeShapeType="1"/>
          </p:cNvSpPr>
          <p:nvPr/>
        </p:nvSpPr>
        <p:spPr bwMode="auto">
          <a:xfrm>
            <a:off x="7940675" y="39862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3" name="Line 1065"/>
          <p:cNvSpPr>
            <a:spLocks noChangeShapeType="1"/>
          </p:cNvSpPr>
          <p:nvPr/>
        </p:nvSpPr>
        <p:spPr bwMode="auto">
          <a:xfrm>
            <a:off x="8126413" y="39401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4" name="Line 1066"/>
          <p:cNvSpPr>
            <a:spLocks noChangeShapeType="1"/>
          </p:cNvSpPr>
          <p:nvPr/>
        </p:nvSpPr>
        <p:spPr bwMode="auto">
          <a:xfrm>
            <a:off x="8080375" y="3986213"/>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5" name="Line 1067"/>
          <p:cNvSpPr>
            <a:spLocks noChangeShapeType="1"/>
          </p:cNvSpPr>
          <p:nvPr/>
        </p:nvSpPr>
        <p:spPr bwMode="auto">
          <a:xfrm>
            <a:off x="7246938" y="34956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6" name="Line 1068"/>
          <p:cNvSpPr>
            <a:spLocks noChangeShapeType="1"/>
          </p:cNvSpPr>
          <p:nvPr/>
        </p:nvSpPr>
        <p:spPr bwMode="auto">
          <a:xfrm>
            <a:off x="7202488" y="35417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7" name="Line 1069"/>
          <p:cNvSpPr>
            <a:spLocks noChangeShapeType="1"/>
          </p:cNvSpPr>
          <p:nvPr/>
        </p:nvSpPr>
        <p:spPr bwMode="auto">
          <a:xfrm>
            <a:off x="7254875" y="34956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8" name="Line 1070"/>
          <p:cNvSpPr>
            <a:spLocks noChangeShapeType="1"/>
          </p:cNvSpPr>
          <p:nvPr/>
        </p:nvSpPr>
        <p:spPr bwMode="auto">
          <a:xfrm>
            <a:off x="7208838" y="35417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79" name="Line 1071"/>
          <p:cNvSpPr>
            <a:spLocks noChangeShapeType="1"/>
          </p:cNvSpPr>
          <p:nvPr/>
        </p:nvSpPr>
        <p:spPr bwMode="auto">
          <a:xfrm>
            <a:off x="7262813" y="34956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0" name="Line 1072"/>
          <p:cNvSpPr>
            <a:spLocks noChangeShapeType="1"/>
          </p:cNvSpPr>
          <p:nvPr/>
        </p:nvSpPr>
        <p:spPr bwMode="auto">
          <a:xfrm>
            <a:off x="7216775" y="35417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1" name="Line 1073"/>
          <p:cNvSpPr>
            <a:spLocks noChangeShapeType="1"/>
          </p:cNvSpPr>
          <p:nvPr/>
        </p:nvSpPr>
        <p:spPr bwMode="auto">
          <a:xfrm>
            <a:off x="7246938"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2" name="Line 1074"/>
          <p:cNvSpPr>
            <a:spLocks noChangeShapeType="1"/>
          </p:cNvSpPr>
          <p:nvPr/>
        </p:nvSpPr>
        <p:spPr bwMode="auto">
          <a:xfrm>
            <a:off x="7202488" y="37925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3" name="Line 1075"/>
          <p:cNvSpPr>
            <a:spLocks noChangeShapeType="1"/>
          </p:cNvSpPr>
          <p:nvPr/>
        </p:nvSpPr>
        <p:spPr bwMode="auto">
          <a:xfrm>
            <a:off x="7254875"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4" name="Line 1076"/>
          <p:cNvSpPr>
            <a:spLocks noChangeShapeType="1"/>
          </p:cNvSpPr>
          <p:nvPr/>
        </p:nvSpPr>
        <p:spPr bwMode="auto">
          <a:xfrm>
            <a:off x="7208838"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5" name="Line 1077"/>
          <p:cNvSpPr>
            <a:spLocks noChangeShapeType="1"/>
          </p:cNvSpPr>
          <p:nvPr/>
        </p:nvSpPr>
        <p:spPr bwMode="auto">
          <a:xfrm>
            <a:off x="726281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6" name="Line 1078"/>
          <p:cNvSpPr>
            <a:spLocks noChangeShapeType="1"/>
          </p:cNvSpPr>
          <p:nvPr/>
        </p:nvSpPr>
        <p:spPr bwMode="auto">
          <a:xfrm>
            <a:off x="7216775"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7" name="Line 1079"/>
          <p:cNvSpPr>
            <a:spLocks noChangeShapeType="1"/>
          </p:cNvSpPr>
          <p:nvPr/>
        </p:nvSpPr>
        <p:spPr bwMode="auto">
          <a:xfrm>
            <a:off x="7289800"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8" name="Line 1080"/>
          <p:cNvSpPr>
            <a:spLocks noChangeShapeType="1"/>
          </p:cNvSpPr>
          <p:nvPr/>
        </p:nvSpPr>
        <p:spPr bwMode="auto">
          <a:xfrm>
            <a:off x="7243763"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89" name="Line 1081"/>
          <p:cNvSpPr>
            <a:spLocks noChangeShapeType="1"/>
          </p:cNvSpPr>
          <p:nvPr/>
        </p:nvSpPr>
        <p:spPr bwMode="auto">
          <a:xfrm>
            <a:off x="7296150"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0" name="Line 1082"/>
          <p:cNvSpPr>
            <a:spLocks noChangeShapeType="1"/>
          </p:cNvSpPr>
          <p:nvPr/>
        </p:nvSpPr>
        <p:spPr bwMode="auto">
          <a:xfrm>
            <a:off x="7250113"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1" name="Line 1083"/>
          <p:cNvSpPr>
            <a:spLocks noChangeShapeType="1"/>
          </p:cNvSpPr>
          <p:nvPr/>
        </p:nvSpPr>
        <p:spPr bwMode="auto">
          <a:xfrm>
            <a:off x="7304088"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2" name="Line 1084"/>
          <p:cNvSpPr>
            <a:spLocks noChangeShapeType="1"/>
          </p:cNvSpPr>
          <p:nvPr/>
        </p:nvSpPr>
        <p:spPr bwMode="auto">
          <a:xfrm>
            <a:off x="7258050"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3" name="Line 1085"/>
          <p:cNvSpPr>
            <a:spLocks noChangeShapeType="1"/>
          </p:cNvSpPr>
          <p:nvPr/>
        </p:nvSpPr>
        <p:spPr bwMode="auto">
          <a:xfrm>
            <a:off x="748506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4" name="Line 1086"/>
          <p:cNvSpPr>
            <a:spLocks noChangeShapeType="1"/>
          </p:cNvSpPr>
          <p:nvPr/>
        </p:nvSpPr>
        <p:spPr bwMode="auto">
          <a:xfrm>
            <a:off x="7439025"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5" name="Line 1087"/>
          <p:cNvSpPr>
            <a:spLocks noChangeShapeType="1"/>
          </p:cNvSpPr>
          <p:nvPr/>
        </p:nvSpPr>
        <p:spPr bwMode="auto">
          <a:xfrm>
            <a:off x="7493000"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6" name="Line 1088"/>
          <p:cNvSpPr>
            <a:spLocks noChangeShapeType="1"/>
          </p:cNvSpPr>
          <p:nvPr/>
        </p:nvSpPr>
        <p:spPr bwMode="auto">
          <a:xfrm>
            <a:off x="7445375"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7" name="Line 1089"/>
          <p:cNvSpPr>
            <a:spLocks noChangeShapeType="1"/>
          </p:cNvSpPr>
          <p:nvPr/>
        </p:nvSpPr>
        <p:spPr bwMode="auto">
          <a:xfrm>
            <a:off x="749776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8" name="Line 1090"/>
          <p:cNvSpPr>
            <a:spLocks noChangeShapeType="1"/>
          </p:cNvSpPr>
          <p:nvPr/>
        </p:nvSpPr>
        <p:spPr bwMode="auto">
          <a:xfrm>
            <a:off x="7453313" y="37925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199" name="Line 1091"/>
          <p:cNvSpPr>
            <a:spLocks noChangeShapeType="1"/>
          </p:cNvSpPr>
          <p:nvPr/>
        </p:nvSpPr>
        <p:spPr bwMode="auto">
          <a:xfrm>
            <a:off x="7526338"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0" name="Line 1092"/>
          <p:cNvSpPr>
            <a:spLocks noChangeShapeType="1"/>
          </p:cNvSpPr>
          <p:nvPr/>
        </p:nvSpPr>
        <p:spPr bwMode="auto">
          <a:xfrm>
            <a:off x="7480300"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1" name="Line 1093"/>
          <p:cNvSpPr>
            <a:spLocks noChangeShapeType="1"/>
          </p:cNvSpPr>
          <p:nvPr/>
        </p:nvSpPr>
        <p:spPr bwMode="auto">
          <a:xfrm>
            <a:off x="7534275"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2" name="Line 1094"/>
          <p:cNvSpPr>
            <a:spLocks noChangeShapeType="1"/>
          </p:cNvSpPr>
          <p:nvPr/>
        </p:nvSpPr>
        <p:spPr bwMode="auto">
          <a:xfrm>
            <a:off x="7488238" y="37925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3" name="Line 1095"/>
          <p:cNvSpPr>
            <a:spLocks noChangeShapeType="1"/>
          </p:cNvSpPr>
          <p:nvPr/>
        </p:nvSpPr>
        <p:spPr bwMode="auto">
          <a:xfrm>
            <a:off x="7540625"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4" name="Line 1096"/>
          <p:cNvSpPr>
            <a:spLocks noChangeShapeType="1"/>
          </p:cNvSpPr>
          <p:nvPr/>
        </p:nvSpPr>
        <p:spPr bwMode="auto">
          <a:xfrm>
            <a:off x="7496175" y="37925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5" name="Line 1097"/>
          <p:cNvSpPr>
            <a:spLocks noChangeShapeType="1"/>
          </p:cNvSpPr>
          <p:nvPr/>
        </p:nvSpPr>
        <p:spPr bwMode="auto">
          <a:xfrm>
            <a:off x="7666038"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6" name="Line 1098"/>
          <p:cNvSpPr>
            <a:spLocks noChangeShapeType="1"/>
          </p:cNvSpPr>
          <p:nvPr/>
        </p:nvSpPr>
        <p:spPr bwMode="auto">
          <a:xfrm>
            <a:off x="7620000"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7" name="Line 1099"/>
          <p:cNvSpPr>
            <a:spLocks noChangeShapeType="1"/>
          </p:cNvSpPr>
          <p:nvPr/>
        </p:nvSpPr>
        <p:spPr bwMode="auto">
          <a:xfrm>
            <a:off x="7707313"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8" name="Line 1100"/>
          <p:cNvSpPr>
            <a:spLocks noChangeShapeType="1"/>
          </p:cNvSpPr>
          <p:nvPr/>
        </p:nvSpPr>
        <p:spPr bwMode="auto">
          <a:xfrm>
            <a:off x="7661275" y="37925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09" name="Line 1101"/>
          <p:cNvSpPr>
            <a:spLocks noChangeShapeType="1"/>
          </p:cNvSpPr>
          <p:nvPr/>
        </p:nvSpPr>
        <p:spPr bwMode="auto">
          <a:xfrm>
            <a:off x="7331075" y="37480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0" name="Line 1102"/>
          <p:cNvSpPr>
            <a:spLocks noChangeShapeType="1"/>
          </p:cNvSpPr>
          <p:nvPr/>
        </p:nvSpPr>
        <p:spPr bwMode="auto">
          <a:xfrm>
            <a:off x="7286625" y="3792538"/>
            <a:ext cx="9048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1" name="Line 1103"/>
          <p:cNvSpPr>
            <a:spLocks noChangeShapeType="1"/>
          </p:cNvSpPr>
          <p:nvPr/>
        </p:nvSpPr>
        <p:spPr bwMode="auto">
          <a:xfrm>
            <a:off x="3444875" y="225583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2" name="Line 1104"/>
          <p:cNvSpPr>
            <a:spLocks noChangeShapeType="1"/>
          </p:cNvSpPr>
          <p:nvPr/>
        </p:nvSpPr>
        <p:spPr bwMode="auto">
          <a:xfrm>
            <a:off x="3398838" y="2301875"/>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3" name="Line 1105"/>
          <p:cNvSpPr>
            <a:spLocks noChangeShapeType="1"/>
          </p:cNvSpPr>
          <p:nvPr/>
        </p:nvSpPr>
        <p:spPr bwMode="auto">
          <a:xfrm>
            <a:off x="3471863" y="2262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4" name="Line 1106"/>
          <p:cNvSpPr>
            <a:spLocks noChangeShapeType="1"/>
          </p:cNvSpPr>
          <p:nvPr/>
        </p:nvSpPr>
        <p:spPr bwMode="auto">
          <a:xfrm>
            <a:off x="3425825" y="2309813"/>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5" name="Line 1107"/>
          <p:cNvSpPr>
            <a:spLocks noChangeShapeType="1"/>
          </p:cNvSpPr>
          <p:nvPr/>
        </p:nvSpPr>
        <p:spPr bwMode="auto">
          <a:xfrm>
            <a:off x="3478213" y="2262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6" name="Line 1108"/>
          <p:cNvSpPr>
            <a:spLocks noChangeShapeType="1"/>
          </p:cNvSpPr>
          <p:nvPr/>
        </p:nvSpPr>
        <p:spPr bwMode="auto">
          <a:xfrm>
            <a:off x="3433763" y="23098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7" name="Line 1109"/>
          <p:cNvSpPr>
            <a:spLocks noChangeShapeType="1"/>
          </p:cNvSpPr>
          <p:nvPr/>
        </p:nvSpPr>
        <p:spPr bwMode="auto">
          <a:xfrm>
            <a:off x="3486150" y="2262188"/>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8" name="Line 1110"/>
          <p:cNvSpPr>
            <a:spLocks noChangeShapeType="1"/>
          </p:cNvSpPr>
          <p:nvPr/>
        </p:nvSpPr>
        <p:spPr bwMode="auto">
          <a:xfrm>
            <a:off x="3440113" y="2309813"/>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19" name="Line 1111"/>
          <p:cNvSpPr>
            <a:spLocks noChangeShapeType="1"/>
          </p:cNvSpPr>
          <p:nvPr/>
        </p:nvSpPr>
        <p:spPr bwMode="auto">
          <a:xfrm>
            <a:off x="1800225" y="1831975"/>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0" name="Line 1112"/>
          <p:cNvSpPr>
            <a:spLocks noChangeShapeType="1"/>
          </p:cNvSpPr>
          <p:nvPr/>
        </p:nvSpPr>
        <p:spPr bwMode="auto">
          <a:xfrm>
            <a:off x="1754188" y="1876425"/>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1" name="Line 1113"/>
          <p:cNvSpPr>
            <a:spLocks noChangeShapeType="1"/>
          </p:cNvSpPr>
          <p:nvPr/>
        </p:nvSpPr>
        <p:spPr bwMode="auto">
          <a:xfrm>
            <a:off x="1841500" y="1854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2" name="Line 1114"/>
          <p:cNvSpPr>
            <a:spLocks noChangeShapeType="1"/>
          </p:cNvSpPr>
          <p:nvPr/>
        </p:nvSpPr>
        <p:spPr bwMode="auto">
          <a:xfrm>
            <a:off x="1795463" y="1900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3" name="Line 1115"/>
          <p:cNvSpPr>
            <a:spLocks noChangeShapeType="1"/>
          </p:cNvSpPr>
          <p:nvPr/>
        </p:nvSpPr>
        <p:spPr bwMode="auto">
          <a:xfrm>
            <a:off x="1851025" y="1854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4" name="Line 1116"/>
          <p:cNvSpPr>
            <a:spLocks noChangeShapeType="1"/>
          </p:cNvSpPr>
          <p:nvPr/>
        </p:nvSpPr>
        <p:spPr bwMode="auto">
          <a:xfrm>
            <a:off x="1804988" y="1900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5" name="Line 1117"/>
          <p:cNvSpPr>
            <a:spLocks noChangeShapeType="1"/>
          </p:cNvSpPr>
          <p:nvPr/>
        </p:nvSpPr>
        <p:spPr bwMode="auto">
          <a:xfrm>
            <a:off x="1862138" y="1854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6" name="Line 1118"/>
          <p:cNvSpPr>
            <a:spLocks noChangeShapeType="1"/>
          </p:cNvSpPr>
          <p:nvPr/>
        </p:nvSpPr>
        <p:spPr bwMode="auto">
          <a:xfrm>
            <a:off x="1816100" y="1900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7" name="Line 1119"/>
          <p:cNvSpPr>
            <a:spLocks noChangeShapeType="1"/>
          </p:cNvSpPr>
          <p:nvPr/>
        </p:nvSpPr>
        <p:spPr bwMode="auto">
          <a:xfrm>
            <a:off x="1871663" y="1854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8" name="Line 1120"/>
          <p:cNvSpPr>
            <a:spLocks noChangeShapeType="1"/>
          </p:cNvSpPr>
          <p:nvPr/>
        </p:nvSpPr>
        <p:spPr bwMode="auto">
          <a:xfrm>
            <a:off x="1827213" y="1900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29" name="Line 1121"/>
          <p:cNvSpPr>
            <a:spLocks noChangeShapeType="1"/>
          </p:cNvSpPr>
          <p:nvPr/>
        </p:nvSpPr>
        <p:spPr bwMode="auto">
          <a:xfrm>
            <a:off x="1882775" y="1854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30" name="Line 1122"/>
          <p:cNvSpPr>
            <a:spLocks noChangeShapeType="1"/>
          </p:cNvSpPr>
          <p:nvPr/>
        </p:nvSpPr>
        <p:spPr bwMode="auto">
          <a:xfrm>
            <a:off x="1839913" y="1900238"/>
            <a:ext cx="90487"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31" name="Line 1123"/>
          <p:cNvSpPr>
            <a:spLocks noChangeShapeType="1"/>
          </p:cNvSpPr>
          <p:nvPr/>
        </p:nvSpPr>
        <p:spPr bwMode="auto">
          <a:xfrm>
            <a:off x="1938338" y="1854200"/>
            <a:ext cx="0" cy="92075"/>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1232" name="Line 1124"/>
          <p:cNvSpPr>
            <a:spLocks noChangeShapeType="1"/>
          </p:cNvSpPr>
          <p:nvPr/>
        </p:nvSpPr>
        <p:spPr bwMode="auto">
          <a:xfrm>
            <a:off x="1892300" y="1900238"/>
            <a:ext cx="920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a:extLst/>
        </p:spPr>
        <p:txBody>
          <a:bodyPr/>
          <a:lstStyle/>
          <a:p>
            <a:pPr defTabSz="457200">
              <a:defRPr/>
            </a:pPr>
            <a:endParaRPr lang="en-US">
              <a:solidFill>
                <a:srgbClr val="1A5028"/>
              </a:solidFill>
            </a:endParaRPr>
          </a:p>
        </p:txBody>
      </p:sp>
      <p:sp>
        <p:nvSpPr>
          <p:cNvPr id="29796" name="TextBox 1225"/>
          <p:cNvSpPr txBox="1">
            <a:spLocks noChangeArrowheads="1"/>
          </p:cNvSpPr>
          <p:nvPr/>
        </p:nvSpPr>
        <p:spPr bwMode="auto">
          <a:xfrm>
            <a:off x="998538" y="5402263"/>
            <a:ext cx="984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0</a:t>
            </a:r>
          </a:p>
        </p:txBody>
      </p:sp>
      <p:sp>
        <p:nvSpPr>
          <p:cNvPr id="29797" name="TextBox 1226"/>
          <p:cNvSpPr txBox="1">
            <a:spLocks noChangeArrowheads="1"/>
          </p:cNvSpPr>
          <p:nvPr/>
        </p:nvSpPr>
        <p:spPr bwMode="auto">
          <a:xfrm>
            <a:off x="1395413" y="5402263"/>
            <a:ext cx="984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2</a:t>
            </a:r>
          </a:p>
        </p:txBody>
      </p:sp>
      <p:sp>
        <p:nvSpPr>
          <p:cNvPr id="29798" name="TextBox 1227"/>
          <p:cNvSpPr txBox="1">
            <a:spLocks noChangeArrowheads="1"/>
          </p:cNvSpPr>
          <p:nvPr/>
        </p:nvSpPr>
        <p:spPr bwMode="auto">
          <a:xfrm>
            <a:off x="1790700" y="5402263"/>
            <a:ext cx="100013"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4</a:t>
            </a:r>
          </a:p>
        </p:txBody>
      </p:sp>
      <p:sp>
        <p:nvSpPr>
          <p:cNvPr id="29799" name="TextBox 1228"/>
          <p:cNvSpPr txBox="1">
            <a:spLocks noChangeArrowheads="1"/>
          </p:cNvSpPr>
          <p:nvPr/>
        </p:nvSpPr>
        <p:spPr bwMode="auto">
          <a:xfrm>
            <a:off x="2184400" y="5402263"/>
            <a:ext cx="100013"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6</a:t>
            </a:r>
          </a:p>
        </p:txBody>
      </p:sp>
      <p:sp>
        <p:nvSpPr>
          <p:cNvPr id="29800" name="TextBox 1229"/>
          <p:cNvSpPr txBox="1">
            <a:spLocks noChangeArrowheads="1"/>
          </p:cNvSpPr>
          <p:nvPr/>
        </p:nvSpPr>
        <p:spPr bwMode="auto">
          <a:xfrm>
            <a:off x="2581275" y="5402263"/>
            <a:ext cx="100013"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8</a:t>
            </a:r>
          </a:p>
        </p:txBody>
      </p:sp>
      <p:sp>
        <p:nvSpPr>
          <p:cNvPr id="29801" name="TextBox 1230"/>
          <p:cNvSpPr txBox="1">
            <a:spLocks noChangeArrowheads="1"/>
          </p:cNvSpPr>
          <p:nvPr/>
        </p:nvSpPr>
        <p:spPr bwMode="auto">
          <a:xfrm>
            <a:off x="2930525" y="5402263"/>
            <a:ext cx="198438"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10</a:t>
            </a:r>
          </a:p>
        </p:txBody>
      </p:sp>
      <p:sp>
        <p:nvSpPr>
          <p:cNvPr id="29802" name="TextBox 1231"/>
          <p:cNvSpPr txBox="1">
            <a:spLocks noChangeArrowheads="1"/>
          </p:cNvSpPr>
          <p:nvPr/>
        </p:nvSpPr>
        <p:spPr bwMode="auto">
          <a:xfrm>
            <a:off x="3327400" y="5402263"/>
            <a:ext cx="198438"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12</a:t>
            </a:r>
          </a:p>
        </p:txBody>
      </p:sp>
      <p:sp>
        <p:nvSpPr>
          <p:cNvPr id="29803" name="TextBox 1232"/>
          <p:cNvSpPr txBox="1">
            <a:spLocks noChangeArrowheads="1"/>
          </p:cNvSpPr>
          <p:nvPr/>
        </p:nvSpPr>
        <p:spPr bwMode="auto">
          <a:xfrm>
            <a:off x="3721100" y="5402263"/>
            <a:ext cx="198438"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14</a:t>
            </a:r>
          </a:p>
        </p:txBody>
      </p:sp>
      <p:sp>
        <p:nvSpPr>
          <p:cNvPr id="29804" name="TextBox 1233"/>
          <p:cNvSpPr txBox="1">
            <a:spLocks noChangeArrowheads="1"/>
          </p:cNvSpPr>
          <p:nvPr/>
        </p:nvSpPr>
        <p:spPr bwMode="auto">
          <a:xfrm>
            <a:off x="4117975" y="5402263"/>
            <a:ext cx="198438"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16</a:t>
            </a:r>
          </a:p>
        </p:txBody>
      </p:sp>
      <p:sp>
        <p:nvSpPr>
          <p:cNvPr id="29805" name="TextBox 1234"/>
          <p:cNvSpPr txBox="1">
            <a:spLocks noChangeArrowheads="1"/>
          </p:cNvSpPr>
          <p:nvPr/>
        </p:nvSpPr>
        <p:spPr bwMode="auto">
          <a:xfrm>
            <a:off x="4514850" y="5402263"/>
            <a:ext cx="198438"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18</a:t>
            </a:r>
          </a:p>
        </p:txBody>
      </p:sp>
      <p:sp>
        <p:nvSpPr>
          <p:cNvPr id="29806" name="TextBox 1235"/>
          <p:cNvSpPr txBox="1">
            <a:spLocks noChangeArrowheads="1"/>
          </p:cNvSpPr>
          <p:nvPr/>
        </p:nvSpPr>
        <p:spPr bwMode="auto">
          <a:xfrm>
            <a:off x="4911725" y="5402263"/>
            <a:ext cx="2000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20</a:t>
            </a:r>
          </a:p>
        </p:txBody>
      </p:sp>
      <p:sp>
        <p:nvSpPr>
          <p:cNvPr id="29807" name="TextBox 1236"/>
          <p:cNvSpPr txBox="1">
            <a:spLocks noChangeArrowheads="1"/>
          </p:cNvSpPr>
          <p:nvPr/>
        </p:nvSpPr>
        <p:spPr bwMode="auto">
          <a:xfrm>
            <a:off x="5308600" y="5402263"/>
            <a:ext cx="2000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22</a:t>
            </a:r>
          </a:p>
        </p:txBody>
      </p:sp>
      <p:sp>
        <p:nvSpPr>
          <p:cNvPr id="29808" name="TextBox 1237"/>
          <p:cNvSpPr txBox="1">
            <a:spLocks noChangeArrowheads="1"/>
          </p:cNvSpPr>
          <p:nvPr/>
        </p:nvSpPr>
        <p:spPr bwMode="auto">
          <a:xfrm>
            <a:off x="5702300" y="5402263"/>
            <a:ext cx="2000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24</a:t>
            </a:r>
          </a:p>
        </p:txBody>
      </p:sp>
      <p:sp>
        <p:nvSpPr>
          <p:cNvPr id="29809" name="TextBox 1238"/>
          <p:cNvSpPr txBox="1">
            <a:spLocks noChangeArrowheads="1"/>
          </p:cNvSpPr>
          <p:nvPr/>
        </p:nvSpPr>
        <p:spPr bwMode="auto">
          <a:xfrm>
            <a:off x="6099175" y="5402263"/>
            <a:ext cx="2000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26</a:t>
            </a:r>
          </a:p>
        </p:txBody>
      </p:sp>
      <p:sp>
        <p:nvSpPr>
          <p:cNvPr id="29810" name="TextBox 1239"/>
          <p:cNvSpPr txBox="1">
            <a:spLocks noChangeArrowheads="1"/>
          </p:cNvSpPr>
          <p:nvPr/>
        </p:nvSpPr>
        <p:spPr bwMode="auto">
          <a:xfrm>
            <a:off x="6497638" y="5402263"/>
            <a:ext cx="198437"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28</a:t>
            </a:r>
          </a:p>
        </p:txBody>
      </p:sp>
      <p:sp>
        <p:nvSpPr>
          <p:cNvPr id="29811" name="TextBox 1240"/>
          <p:cNvSpPr txBox="1">
            <a:spLocks noChangeArrowheads="1"/>
          </p:cNvSpPr>
          <p:nvPr/>
        </p:nvSpPr>
        <p:spPr bwMode="auto">
          <a:xfrm>
            <a:off x="6894513" y="5402263"/>
            <a:ext cx="198437"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30</a:t>
            </a:r>
          </a:p>
        </p:txBody>
      </p:sp>
      <p:sp>
        <p:nvSpPr>
          <p:cNvPr id="29812" name="TextBox 1241"/>
          <p:cNvSpPr txBox="1">
            <a:spLocks noChangeArrowheads="1"/>
          </p:cNvSpPr>
          <p:nvPr/>
        </p:nvSpPr>
        <p:spPr bwMode="auto">
          <a:xfrm>
            <a:off x="7288213" y="5402263"/>
            <a:ext cx="198437"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32</a:t>
            </a:r>
          </a:p>
        </p:txBody>
      </p:sp>
      <p:sp>
        <p:nvSpPr>
          <p:cNvPr id="29813" name="TextBox 1242"/>
          <p:cNvSpPr txBox="1">
            <a:spLocks noChangeArrowheads="1"/>
          </p:cNvSpPr>
          <p:nvPr/>
        </p:nvSpPr>
        <p:spPr bwMode="auto">
          <a:xfrm>
            <a:off x="7685088" y="5402263"/>
            <a:ext cx="198437"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34</a:t>
            </a:r>
          </a:p>
        </p:txBody>
      </p:sp>
      <p:sp>
        <p:nvSpPr>
          <p:cNvPr id="29814" name="TextBox 1243"/>
          <p:cNvSpPr txBox="1">
            <a:spLocks noChangeArrowheads="1"/>
          </p:cNvSpPr>
          <p:nvPr/>
        </p:nvSpPr>
        <p:spPr bwMode="auto">
          <a:xfrm>
            <a:off x="8081963" y="5402263"/>
            <a:ext cx="198437"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en-US" sz="1400" b="1" smtClean="0">
                <a:solidFill>
                  <a:srgbClr val="000000"/>
                </a:solidFill>
              </a:rPr>
              <a:t>36</a:t>
            </a:r>
          </a:p>
        </p:txBody>
      </p:sp>
      <p:sp>
        <p:nvSpPr>
          <p:cNvPr id="29815" name="TextBox 1244"/>
          <p:cNvSpPr txBox="1">
            <a:spLocks noChangeArrowheads="1"/>
          </p:cNvSpPr>
          <p:nvPr/>
        </p:nvSpPr>
        <p:spPr bwMode="auto">
          <a:xfrm>
            <a:off x="611188" y="5167313"/>
            <a:ext cx="2476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400" b="1" smtClean="0">
                <a:solidFill>
                  <a:srgbClr val="000000"/>
                </a:solidFill>
              </a:rPr>
              <a:t>0,0</a:t>
            </a:r>
          </a:p>
        </p:txBody>
      </p:sp>
      <p:sp>
        <p:nvSpPr>
          <p:cNvPr id="29816" name="TextBox 1245"/>
          <p:cNvSpPr txBox="1">
            <a:spLocks noChangeArrowheads="1"/>
          </p:cNvSpPr>
          <p:nvPr/>
        </p:nvSpPr>
        <p:spPr bwMode="auto">
          <a:xfrm>
            <a:off x="611188" y="4468813"/>
            <a:ext cx="2476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400" b="1" smtClean="0">
                <a:solidFill>
                  <a:srgbClr val="000000"/>
                </a:solidFill>
              </a:rPr>
              <a:t>0,2</a:t>
            </a:r>
          </a:p>
        </p:txBody>
      </p:sp>
      <p:sp>
        <p:nvSpPr>
          <p:cNvPr id="29817" name="TextBox 1246"/>
          <p:cNvSpPr txBox="1">
            <a:spLocks noChangeArrowheads="1"/>
          </p:cNvSpPr>
          <p:nvPr/>
        </p:nvSpPr>
        <p:spPr bwMode="auto">
          <a:xfrm>
            <a:off x="611188" y="3770313"/>
            <a:ext cx="247650"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400" b="1" smtClean="0">
                <a:solidFill>
                  <a:srgbClr val="000000"/>
                </a:solidFill>
              </a:rPr>
              <a:t>0,4</a:t>
            </a:r>
          </a:p>
        </p:txBody>
      </p:sp>
      <p:sp>
        <p:nvSpPr>
          <p:cNvPr id="29818" name="TextBox 1247"/>
          <p:cNvSpPr txBox="1">
            <a:spLocks noChangeArrowheads="1"/>
          </p:cNvSpPr>
          <p:nvPr/>
        </p:nvSpPr>
        <p:spPr bwMode="auto">
          <a:xfrm>
            <a:off x="611188" y="3071813"/>
            <a:ext cx="2476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400" b="1" smtClean="0">
                <a:solidFill>
                  <a:srgbClr val="000000"/>
                </a:solidFill>
              </a:rPr>
              <a:t>0,6</a:t>
            </a:r>
          </a:p>
        </p:txBody>
      </p:sp>
      <p:sp>
        <p:nvSpPr>
          <p:cNvPr id="29819" name="TextBox 1248"/>
          <p:cNvSpPr txBox="1">
            <a:spLocks noChangeArrowheads="1"/>
          </p:cNvSpPr>
          <p:nvPr/>
        </p:nvSpPr>
        <p:spPr bwMode="auto">
          <a:xfrm>
            <a:off x="611188" y="2374900"/>
            <a:ext cx="247650"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400" b="1" smtClean="0">
                <a:solidFill>
                  <a:srgbClr val="000000"/>
                </a:solidFill>
              </a:rPr>
              <a:t>0,8</a:t>
            </a:r>
          </a:p>
        </p:txBody>
      </p:sp>
      <p:sp>
        <p:nvSpPr>
          <p:cNvPr id="29820" name="TextBox 1249"/>
          <p:cNvSpPr txBox="1">
            <a:spLocks noChangeArrowheads="1"/>
          </p:cNvSpPr>
          <p:nvPr/>
        </p:nvSpPr>
        <p:spPr bwMode="auto">
          <a:xfrm>
            <a:off x="611188" y="1676400"/>
            <a:ext cx="2476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defTabSz="457200" eaLnBrk="1" fontAlgn="base" hangingPunct="1">
              <a:spcBef>
                <a:spcPct val="0"/>
              </a:spcBef>
              <a:spcAft>
                <a:spcPct val="0"/>
              </a:spcAft>
            </a:pPr>
            <a:r>
              <a:rPr lang="en-US" sz="1400" b="1" smtClean="0">
                <a:solidFill>
                  <a:srgbClr val="000000"/>
                </a:solidFill>
              </a:rPr>
              <a:t>1,0</a:t>
            </a:r>
          </a:p>
        </p:txBody>
      </p:sp>
      <p:sp>
        <p:nvSpPr>
          <p:cNvPr id="29821" name="Freeform 32"/>
          <p:cNvSpPr>
            <a:spLocks/>
          </p:cNvSpPr>
          <p:nvPr/>
        </p:nvSpPr>
        <p:spPr bwMode="auto">
          <a:xfrm>
            <a:off x="1039813" y="1781175"/>
            <a:ext cx="7092950" cy="2174875"/>
          </a:xfrm>
          <a:custGeom>
            <a:avLst/>
            <a:gdLst>
              <a:gd name="T0" fmla="*/ 2147483647 w 4809"/>
              <a:gd name="T1" fmla="*/ 2147483647 h 1384"/>
              <a:gd name="T2" fmla="*/ 2147483647 w 4809"/>
              <a:gd name="T3" fmla="*/ 2147483647 h 1384"/>
              <a:gd name="T4" fmla="*/ 2147483647 w 4809"/>
              <a:gd name="T5" fmla="*/ 2147483647 h 1384"/>
              <a:gd name="T6" fmla="*/ 2147483647 w 4809"/>
              <a:gd name="T7" fmla="*/ 2147483647 h 1384"/>
              <a:gd name="T8" fmla="*/ 2147483647 w 4809"/>
              <a:gd name="T9" fmla="*/ 2147483647 h 1384"/>
              <a:gd name="T10" fmla="*/ 2147483647 w 4809"/>
              <a:gd name="T11" fmla="*/ 2147483647 h 1384"/>
              <a:gd name="T12" fmla="*/ 2147483647 w 4809"/>
              <a:gd name="T13" fmla="*/ 2147483647 h 1384"/>
              <a:gd name="T14" fmla="*/ 2147483647 w 4809"/>
              <a:gd name="T15" fmla="*/ 2147483647 h 1384"/>
              <a:gd name="T16" fmla="*/ 2147483647 w 4809"/>
              <a:gd name="T17" fmla="*/ 2147483647 h 1384"/>
              <a:gd name="T18" fmla="*/ 2147483647 w 4809"/>
              <a:gd name="T19" fmla="*/ 2147483647 h 1384"/>
              <a:gd name="T20" fmla="*/ 2147483647 w 4809"/>
              <a:gd name="T21" fmla="*/ 2147483647 h 1384"/>
              <a:gd name="T22" fmla="*/ 2147483647 w 4809"/>
              <a:gd name="T23" fmla="*/ 2147483647 h 1384"/>
              <a:gd name="T24" fmla="*/ 2147483647 w 4809"/>
              <a:gd name="T25" fmla="*/ 2147483647 h 1384"/>
              <a:gd name="T26" fmla="*/ 2147483647 w 4809"/>
              <a:gd name="T27" fmla="*/ 2147483647 h 1384"/>
              <a:gd name="T28" fmla="*/ 2147483647 w 4809"/>
              <a:gd name="T29" fmla="*/ 2147483647 h 1384"/>
              <a:gd name="T30" fmla="*/ 2147483647 w 4809"/>
              <a:gd name="T31" fmla="*/ 2147483647 h 1384"/>
              <a:gd name="T32" fmla="*/ 2147483647 w 4809"/>
              <a:gd name="T33" fmla="*/ 2147483647 h 1384"/>
              <a:gd name="T34" fmla="*/ 2147483647 w 4809"/>
              <a:gd name="T35" fmla="*/ 2147483647 h 1384"/>
              <a:gd name="T36" fmla="*/ 2147483647 w 4809"/>
              <a:gd name="T37" fmla="*/ 2147483647 h 1384"/>
              <a:gd name="T38" fmla="*/ 2147483647 w 4809"/>
              <a:gd name="T39" fmla="*/ 2147483647 h 1384"/>
              <a:gd name="T40" fmla="*/ 2147483647 w 4809"/>
              <a:gd name="T41" fmla="*/ 2147483647 h 1384"/>
              <a:gd name="T42" fmla="*/ 2147483647 w 4809"/>
              <a:gd name="T43" fmla="*/ 2147483647 h 1384"/>
              <a:gd name="T44" fmla="*/ 2147483647 w 4809"/>
              <a:gd name="T45" fmla="*/ 2147483647 h 1384"/>
              <a:gd name="T46" fmla="*/ 2147483647 w 4809"/>
              <a:gd name="T47" fmla="*/ 2147483647 h 1384"/>
              <a:gd name="T48" fmla="*/ 2147483647 w 4809"/>
              <a:gd name="T49" fmla="*/ 2147483647 h 1384"/>
              <a:gd name="T50" fmla="*/ 2147483647 w 4809"/>
              <a:gd name="T51" fmla="*/ 2147483647 h 1384"/>
              <a:gd name="T52" fmla="*/ 2147483647 w 4809"/>
              <a:gd name="T53" fmla="*/ 2147483647 h 1384"/>
              <a:gd name="T54" fmla="*/ 2147483647 w 4809"/>
              <a:gd name="T55" fmla="*/ 2147483647 h 1384"/>
              <a:gd name="T56" fmla="*/ 2147483647 w 4809"/>
              <a:gd name="T57" fmla="*/ 2147483647 h 1384"/>
              <a:gd name="T58" fmla="*/ 2147483647 w 4809"/>
              <a:gd name="T59" fmla="*/ 2147483647 h 1384"/>
              <a:gd name="T60" fmla="*/ 2147483647 w 4809"/>
              <a:gd name="T61" fmla="*/ 2147483647 h 1384"/>
              <a:gd name="T62" fmla="*/ 2147483647 w 4809"/>
              <a:gd name="T63" fmla="*/ 2147483647 h 1384"/>
              <a:gd name="T64" fmla="*/ 2147483647 w 4809"/>
              <a:gd name="T65" fmla="*/ 2147483647 h 1384"/>
              <a:gd name="T66" fmla="*/ 2147483647 w 4809"/>
              <a:gd name="T67" fmla="*/ 2147483647 h 1384"/>
              <a:gd name="T68" fmla="*/ 2147483647 w 4809"/>
              <a:gd name="T69" fmla="*/ 2147483647 h 1384"/>
              <a:gd name="T70" fmla="*/ 2147483647 w 4809"/>
              <a:gd name="T71" fmla="*/ 2147483647 h 1384"/>
              <a:gd name="T72" fmla="*/ 2147483647 w 4809"/>
              <a:gd name="T73" fmla="*/ 2147483647 h 1384"/>
              <a:gd name="T74" fmla="*/ 2147483647 w 4809"/>
              <a:gd name="T75" fmla="*/ 2147483647 h 1384"/>
              <a:gd name="T76" fmla="*/ 2147483647 w 4809"/>
              <a:gd name="T77" fmla="*/ 2147483647 h 1384"/>
              <a:gd name="T78" fmla="*/ 2147483647 w 4809"/>
              <a:gd name="T79" fmla="*/ 2147483647 h 1384"/>
              <a:gd name="T80" fmla="*/ 2147483647 w 4809"/>
              <a:gd name="T81" fmla="*/ 2147483647 h 1384"/>
              <a:gd name="T82" fmla="*/ 2147483647 w 4809"/>
              <a:gd name="T83" fmla="*/ 2147483647 h 1384"/>
              <a:gd name="T84" fmla="*/ 2147483647 w 4809"/>
              <a:gd name="T85" fmla="*/ 2147483647 h 1384"/>
              <a:gd name="T86" fmla="*/ 2147483647 w 4809"/>
              <a:gd name="T87" fmla="*/ 2147483647 h 1384"/>
              <a:gd name="T88" fmla="*/ 2147483647 w 4809"/>
              <a:gd name="T89" fmla="*/ 2147483647 h 1384"/>
              <a:gd name="T90" fmla="*/ 2147483647 w 4809"/>
              <a:gd name="T91" fmla="*/ 2147483647 h 1384"/>
              <a:gd name="T92" fmla="*/ 2147483647 w 4809"/>
              <a:gd name="T93" fmla="*/ 2147483647 h 1384"/>
              <a:gd name="T94" fmla="*/ 2147483647 w 4809"/>
              <a:gd name="T95" fmla="*/ 2147483647 h 1384"/>
              <a:gd name="T96" fmla="*/ 2147483647 w 4809"/>
              <a:gd name="T97" fmla="*/ 2147483647 h 1384"/>
              <a:gd name="T98" fmla="*/ 2147483647 w 4809"/>
              <a:gd name="T99" fmla="*/ 2147483647 h 1384"/>
              <a:gd name="T100" fmla="*/ 2147483647 w 4809"/>
              <a:gd name="T101" fmla="*/ 2147483647 h 1384"/>
              <a:gd name="T102" fmla="*/ 2147483647 w 4809"/>
              <a:gd name="T103" fmla="*/ 2147483647 h 1384"/>
              <a:gd name="T104" fmla="*/ 2147483647 w 4809"/>
              <a:gd name="T105" fmla="*/ 2147483647 h 138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09"/>
              <a:gd name="T160" fmla="*/ 0 h 1384"/>
              <a:gd name="T161" fmla="*/ 4809 w 4809"/>
              <a:gd name="T162" fmla="*/ 1384 h 138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09" h="1384">
                <a:moveTo>
                  <a:pt x="0" y="0"/>
                </a:moveTo>
                <a:lnTo>
                  <a:pt x="349" y="0"/>
                </a:lnTo>
                <a:lnTo>
                  <a:pt x="349" y="5"/>
                </a:lnTo>
                <a:lnTo>
                  <a:pt x="482" y="5"/>
                </a:lnTo>
                <a:lnTo>
                  <a:pt x="482" y="14"/>
                </a:lnTo>
                <a:lnTo>
                  <a:pt x="510" y="14"/>
                </a:lnTo>
                <a:lnTo>
                  <a:pt x="510" y="24"/>
                </a:lnTo>
                <a:lnTo>
                  <a:pt x="548" y="24"/>
                </a:lnTo>
                <a:lnTo>
                  <a:pt x="548" y="33"/>
                </a:lnTo>
                <a:lnTo>
                  <a:pt x="605" y="33"/>
                </a:lnTo>
                <a:lnTo>
                  <a:pt x="605" y="43"/>
                </a:lnTo>
                <a:lnTo>
                  <a:pt x="690" y="43"/>
                </a:lnTo>
                <a:lnTo>
                  <a:pt x="690" y="52"/>
                </a:lnTo>
                <a:lnTo>
                  <a:pt x="737" y="52"/>
                </a:lnTo>
                <a:lnTo>
                  <a:pt x="737" y="61"/>
                </a:lnTo>
                <a:lnTo>
                  <a:pt x="756" y="61"/>
                </a:lnTo>
                <a:lnTo>
                  <a:pt x="756" y="71"/>
                </a:lnTo>
                <a:lnTo>
                  <a:pt x="794" y="71"/>
                </a:lnTo>
                <a:lnTo>
                  <a:pt x="794" y="76"/>
                </a:lnTo>
                <a:lnTo>
                  <a:pt x="864" y="76"/>
                </a:lnTo>
                <a:lnTo>
                  <a:pt x="864" y="90"/>
                </a:lnTo>
                <a:lnTo>
                  <a:pt x="938" y="90"/>
                </a:lnTo>
                <a:lnTo>
                  <a:pt x="938" y="99"/>
                </a:lnTo>
                <a:lnTo>
                  <a:pt x="947" y="99"/>
                </a:lnTo>
                <a:lnTo>
                  <a:pt x="947" y="109"/>
                </a:lnTo>
                <a:lnTo>
                  <a:pt x="964" y="109"/>
                </a:lnTo>
                <a:lnTo>
                  <a:pt x="964" y="118"/>
                </a:lnTo>
                <a:lnTo>
                  <a:pt x="1030" y="118"/>
                </a:lnTo>
                <a:lnTo>
                  <a:pt x="1030" y="125"/>
                </a:lnTo>
                <a:lnTo>
                  <a:pt x="1049" y="125"/>
                </a:lnTo>
                <a:lnTo>
                  <a:pt x="1049" y="137"/>
                </a:lnTo>
                <a:lnTo>
                  <a:pt x="1068" y="137"/>
                </a:lnTo>
                <a:lnTo>
                  <a:pt x="1068" y="147"/>
                </a:lnTo>
                <a:lnTo>
                  <a:pt x="1115" y="147"/>
                </a:lnTo>
                <a:lnTo>
                  <a:pt x="1115" y="156"/>
                </a:lnTo>
                <a:lnTo>
                  <a:pt x="1162" y="156"/>
                </a:lnTo>
                <a:lnTo>
                  <a:pt x="1162" y="165"/>
                </a:lnTo>
                <a:lnTo>
                  <a:pt x="1219" y="165"/>
                </a:lnTo>
                <a:lnTo>
                  <a:pt x="1219" y="175"/>
                </a:lnTo>
                <a:lnTo>
                  <a:pt x="1238" y="175"/>
                </a:lnTo>
                <a:lnTo>
                  <a:pt x="1238" y="189"/>
                </a:lnTo>
                <a:lnTo>
                  <a:pt x="1275" y="189"/>
                </a:lnTo>
                <a:lnTo>
                  <a:pt x="1275" y="194"/>
                </a:lnTo>
                <a:lnTo>
                  <a:pt x="1294" y="194"/>
                </a:lnTo>
                <a:lnTo>
                  <a:pt x="1294" y="203"/>
                </a:lnTo>
                <a:lnTo>
                  <a:pt x="1332" y="203"/>
                </a:lnTo>
                <a:lnTo>
                  <a:pt x="1332" y="210"/>
                </a:lnTo>
                <a:lnTo>
                  <a:pt x="1351" y="210"/>
                </a:lnTo>
                <a:lnTo>
                  <a:pt x="1351" y="220"/>
                </a:lnTo>
                <a:lnTo>
                  <a:pt x="1370" y="220"/>
                </a:lnTo>
                <a:lnTo>
                  <a:pt x="1370" y="227"/>
                </a:lnTo>
                <a:lnTo>
                  <a:pt x="1398" y="227"/>
                </a:lnTo>
                <a:lnTo>
                  <a:pt x="1398" y="236"/>
                </a:lnTo>
                <a:lnTo>
                  <a:pt x="1436" y="236"/>
                </a:lnTo>
                <a:lnTo>
                  <a:pt x="1436" y="246"/>
                </a:lnTo>
                <a:lnTo>
                  <a:pt x="1446" y="246"/>
                </a:lnTo>
                <a:lnTo>
                  <a:pt x="1446" y="258"/>
                </a:lnTo>
                <a:lnTo>
                  <a:pt x="1460" y="258"/>
                </a:lnTo>
                <a:lnTo>
                  <a:pt x="1460" y="267"/>
                </a:lnTo>
                <a:lnTo>
                  <a:pt x="1479" y="267"/>
                </a:lnTo>
                <a:lnTo>
                  <a:pt x="1479" y="274"/>
                </a:lnTo>
                <a:lnTo>
                  <a:pt x="1502" y="274"/>
                </a:lnTo>
                <a:lnTo>
                  <a:pt x="1502" y="284"/>
                </a:lnTo>
                <a:lnTo>
                  <a:pt x="1531" y="284"/>
                </a:lnTo>
                <a:lnTo>
                  <a:pt x="1531" y="293"/>
                </a:lnTo>
                <a:lnTo>
                  <a:pt x="1549" y="293"/>
                </a:lnTo>
                <a:lnTo>
                  <a:pt x="1549" y="302"/>
                </a:lnTo>
                <a:lnTo>
                  <a:pt x="1568" y="302"/>
                </a:lnTo>
                <a:lnTo>
                  <a:pt x="1568" y="312"/>
                </a:lnTo>
                <a:lnTo>
                  <a:pt x="1606" y="312"/>
                </a:lnTo>
                <a:lnTo>
                  <a:pt x="1606" y="321"/>
                </a:lnTo>
                <a:lnTo>
                  <a:pt x="1625" y="321"/>
                </a:lnTo>
                <a:lnTo>
                  <a:pt x="1625" y="331"/>
                </a:lnTo>
                <a:lnTo>
                  <a:pt x="1653" y="331"/>
                </a:lnTo>
                <a:lnTo>
                  <a:pt x="1653" y="336"/>
                </a:lnTo>
                <a:lnTo>
                  <a:pt x="1682" y="336"/>
                </a:lnTo>
                <a:lnTo>
                  <a:pt x="1682" y="340"/>
                </a:lnTo>
                <a:lnTo>
                  <a:pt x="1701" y="340"/>
                </a:lnTo>
                <a:lnTo>
                  <a:pt x="1701" y="350"/>
                </a:lnTo>
                <a:lnTo>
                  <a:pt x="1738" y="350"/>
                </a:lnTo>
                <a:lnTo>
                  <a:pt x="1738" y="357"/>
                </a:lnTo>
                <a:lnTo>
                  <a:pt x="1753" y="357"/>
                </a:lnTo>
                <a:lnTo>
                  <a:pt x="1753" y="371"/>
                </a:lnTo>
                <a:lnTo>
                  <a:pt x="1767" y="371"/>
                </a:lnTo>
                <a:lnTo>
                  <a:pt x="1767" y="378"/>
                </a:lnTo>
                <a:lnTo>
                  <a:pt x="1786" y="378"/>
                </a:lnTo>
                <a:lnTo>
                  <a:pt x="1786" y="387"/>
                </a:lnTo>
                <a:lnTo>
                  <a:pt x="1805" y="387"/>
                </a:lnTo>
                <a:lnTo>
                  <a:pt x="1805" y="399"/>
                </a:lnTo>
                <a:lnTo>
                  <a:pt x="1880" y="399"/>
                </a:lnTo>
                <a:lnTo>
                  <a:pt x="1880" y="409"/>
                </a:lnTo>
                <a:lnTo>
                  <a:pt x="1918" y="409"/>
                </a:lnTo>
                <a:lnTo>
                  <a:pt x="1918" y="421"/>
                </a:lnTo>
                <a:lnTo>
                  <a:pt x="1927" y="421"/>
                </a:lnTo>
                <a:lnTo>
                  <a:pt x="1927" y="425"/>
                </a:lnTo>
                <a:lnTo>
                  <a:pt x="1942" y="425"/>
                </a:lnTo>
                <a:lnTo>
                  <a:pt x="1942" y="435"/>
                </a:lnTo>
                <a:lnTo>
                  <a:pt x="1956" y="435"/>
                </a:lnTo>
                <a:lnTo>
                  <a:pt x="1956" y="444"/>
                </a:lnTo>
                <a:lnTo>
                  <a:pt x="1970" y="444"/>
                </a:lnTo>
                <a:lnTo>
                  <a:pt x="1970" y="454"/>
                </a:lnTo>
                <a:lnTo>
                  <a:pt x="1982" y="454"/>
                </a:lnTo>
                <a:lnTo>
                  <a:pt x="1982" y="463"/>
                </a:lnTo>
                <a:lnTo>
                  <a:pt x="2041" y="463"/>
                </a:lnTo>
                <a:lnTo>
                  <a:pt x="2041" y="473"/>
                </a:lnTo>
                <a:lnTo>
                  <a:pt x="2060" y="473"/>
                </a:lnTo>
                <a:lnTo>
                  <a:pt x="2060" y="480"/>
                </a:lnTo>
                <a:lnTo>
                  <a:pt x="2107" y="480"/>
                </a:lnTo>
                <a:lnTo>
                  <a:pt x="2107" y="491"/>
                </a:lnTo>
                <a:lnTo>
                  <a:pt x="2119" y="491"/>
                </a:lnTo>
                <a:lnTo>
                  <a:pt x="2119" y="501"/>
                </a:lnTo>
                <a:lnTo>
                  <a:pt x="2164" y="501"/>
                </a:lnTo>
                <a:lnTo>
                  <a:pt x="2164" y="510"/>
                </a:lnTo>
                <a:lnTo>
                  <a:pt x="2183" y="510"/>
                </a:lnTo>
                <a:lnTo>
                  <a:pt x="2183" y="520"/>
                </a:lnTo>
                <a:lnTo>
                  <a:pt x="2230" y="520"/>
                </a:lnTo>
                <a:lnTo>
                  <a:pt x="2230" y="529"/>
                </a:lnTo>
                <a:lnTo>
                  <a:pt x="2294" y="529"/>
                </a:lnTo>
                <a:lnTo>
                  <a:pt x="2294" y="536"/>
                </a:lnTo>
                <a:lnTo>
                  <a:pt x="2315" y="536"/>
                </a:lnTo>
                <a:lnTo>
                  <a:pt x="2315" y="548"/>
                </a:lnTo>
                <a:lnTo>
                  <a:pt x="2343" y="548"/>
                </a:lnTo>
                <a:lnTo>
                  <a:pt x="2343" y="558"/>
                </a:lnTo>
                <a:lnTo>
                  <a:pt x="2400" y="558"/>
                </a:lnTo>
                <a:lnTo>
                  <a:pt x="2400" y="567"/>
                </a:lnTo>
                <a:lnTo>
                  <a:pt x="2447" y="567"/>
                </a:lnTo>
                <a:lnTo>
                  <a:pt x="2447" y="574"/>
                </a:lnTo>
                <a:lnTo>
                  <a:pt x="2485" y="574"/>
                </a:lnTo>
                <a:lnTo>
                  <a:pt x="2485" y="586"/>
                </a:lnTo>
                <a:lnTo>
                  <a:pt x="2504" y="586"/>
                </a:lnTo>
                <a:lnTo>
                  <a:pt x="2504" y="595"/>
                </a:lnTo>
                <a:lnTo>
                  <a:pt x="2570" y="595"/>
                </a:lnTo>
                <a:lnTo>
                  <a:pt x="2570" y="614"/>
                </a:lnTo>
                <a:lnTo>
                  <a:pt x="2584" y="614"/>
                </a:lnTo>
                <a:lnTo>
                  <a:pt x="2584" y="619"/>
                </a:lnTo>
                <a:lnTo>
                  <a:pt x="2598" y="619"/>
                </a:lnTo>
                <a:lnTo>
                  <a:pt x="2598" y="624"/>
                </a:lnTo>
                <a:lnTo>
                  <a:pt x="2636" y="624"/>
                </a:lnTo>
                <a:lnTo>
                  <a:pt x="2636" y="638"/>
                </a:lnTo>
                <a:lnTo>
                  <a:pt x="2697" y="638"/>
                </a:lnTo>
                <a:lnTo>
                  <a:pt x="2697" y="647"/>
                </a:lnTo>
                <a:lnTo>
                  <a:pt x="2759" y="647"/>
                </a:lnTo>
                <a:lnTo>
                  <a:pt x="2759" y="657"/>
                </a:lnTo>
                <a:lnTo>
                  <a:pt x="2778" y="657"/>
                </a:lnTo>
                <a:lnTo>
                  <a:pt x="2778" y="666"/>
                </a:lnTo>
                <a:lnTo>
                  <a:pt x="2834" y="666"/>
                </a:lnTo>
                <a:lnTo>
                  <a:pt x="2834" y="676"/>
                </a:lnTo>
                <a:lnTo>
                  <a:pt x="2872" y="676"/>
                </a:lnTo>
                <a:lnTo>
                  <a:pt x="2872" y="685"/>
                </a:lnTo>
                <a:lnTo>
                  <a:pt x="2882" y="685"/>
                </a:lnTo>
                <a:lnTo>
                  <a:pt x="2882" y="690"/>
                </a:lnTo>
                <a:lnTo>
                  <a:pt x="2901" y="690"/>
                </a:lnTo>
                <a:lnTo>
                  <a:pt x="2901" y="699"/>
                </a:lnTo>
                <a:lnTo>
                  <a:pt x="2929" y="699"/>
                </a:lnTo>
                <a:lnTo>
                  <a:pt x="2929" y="709"/>
                </a:lnTo>
                <a:lnTo>
                  <a:pt x="2971" y="709"/>
                </a:lnTo>
                <a:lnTo>
                  <a:pt x="2971" y="716"/>
                </a:lnTo>
                <a:lnTo>
                  <a:pt x="3066" y="716"/>
                </a:lnTo>
                <a:lnTo>
                  <a:pt x="3066" y="728"/>
                </a:lnTo>
                <a:lnTo>
                  <a:pt x="3075" y="728"/>
                </a:lnTo>
                <a:lnTo>
                  <a:pt x="3075" y="754"/>
                </a:lnTo>
                <a:lnTo>
                  <a:pt x="3080" y="754"/>
                </a:lnTo>
                <a:lnTo>
                  <a:pt x="3080" y="782"/>
                </a:lnTo>
                <a:lnTo>
                  <a:pt x="3260" y="782"/>
                </a:lnTo>
                <a:lnTo>
                  <a:pt x="3260" y="794"/>
                </a:lnTo>
                <a:lnTo>
                  <a:pt x="3274" y="794"/>
                </a:lnTo>
                <a:lnTo>
                  <a:pt x="3274" y="822"/>
                </a:lnTo>
                <a:lnTo>
                  <a:pt x="3300" y="822"/>
                </a:lnTo>
                <a:lnTo>
                  <a:pt x="3300" y="832"/>
                </a:lnTo>
                <a:lnTo>
                  <a:pt x="3316" y="832"/>
                </a:lnTo>
                <a:lnTo>
                  <a:pt x="3316" y="841"/>
                </a:lnTo>
                <a:lnTo>
                  <a:pt x="3328" y="841"/>
                </a:lnTo>
                <a:lnTo>
                  <a:pt x="3328" y="848"/>
                </a:lnTo>
                <a:lnTo>
                  <a:pt x="3423" y="848"/>
                </a:lnTo>
                <a:lnTo>
                  <a:pt x="3423" y="858"/>
                </a:lnTo>
                <a:lnTo>
                  <a:pt x="3434" y="858"/>
                </a:lnTo>
                <a:lnTo>
                  <a:pt x="3434" y="862"/>
                </a:lnTo>
                <a:lnTo>
                  <a:pt x="3456" y="862"/>
                </a:lnTo>
                <a:lnTo>
                  <a:pt x="3456" y="874"/>
                </a:lnTo>
                <a:lnTo>
                  <a:pt x="3505" y="874"/>
                </a:lnTo>
                <a:lnTo>
                  <a:pt x="3505" y="881"/>
                </a:lnTo>
                <a:lnTo>
                  <a:pt x="3515" y="881"/>
                </a:lnTo>
                <a:lnTo>
                  <a:pt x="3515" y="893"/>
                </a:lnTo>
                <a:lnTo>
                  <a:pt x="3543" y="893"/>
                </a:lnTo>
                <a:lnTo>
                  <a:pt x="3543" y="910"/>
                </a:lnTo>
                <a:lnTo>
                  <a:pt x="3562" y="910"/>
                </a:lnTo>
                <a:lnTo>
                  <a:pt x="3562" y="921"/>
                </a:lnTo>
                <a:lnTo>
                  <a:pt x="3571" y="921"/>
                </a:lnTo>
                <a:lnTo>
                  <a:pt x="3571" y="931"/>
                </a:lnTo>
                <a:lnTo>
                  <a:pt x="3581" y="931"/>
                </a:lnTo>
                <a:lnTo>
                  <a:pt x="3581" y="938"/>
                </a:lnTo>
                <a:lnTo>
                  <a:pt x="3609" y="938"/>
                </a:lnTo>
                <a:lnTo>
                  <a:pt x="3609" y="978"/>
                </a:lnTo>
                <a:lnTo>
                  <a:pt x="3647" y="978"/>
                </a:lnTo>
                <a:lnTo>
                  <a:pt x="3647" y="992"/>
                </a:lnTo>
                <a:lnTo>
                  <a:pt x="3746" y="992"/>
                </a:lnTo>
                <a:lnTo>
                  <a:pt x="3746" y="1009"/>
                </a:lnTo>
                <a:lnTo>
                  <a:pt x="3822" y="1009"/>
                </a:lnTo>
                <a:lnTo>
                  <a:pt x="3822" y="1030"/>
                </a:lnTo>
                <a:lnTo>
                  <a:pt x="4006" y="1030"/>
                </a:lnTo>
                <a:lnTo>
                  <a:pt x="4006" y="1061"/>
                </a:lnTo>
                <a:lnTo>
                  <a:pt x="4025" y="1061"/>
                </a:lnTo>
                <a:lnTo>
                  <a:pt x="4025" y="1091"/>
                </a:lnTo>
                <a:lnTo>
                  <a:pt x="4157" y="1091"/>
                </a:lnTo>
                <a:lnTo>
                  <a:pt x="4157" y="1125"/>
                </a:lnTo>
                <a:lnTo>
                  <a:pt x="4294" y="1125"/>
                </a:lnTo>
                <a:lnTo>
                  <a:pt x="4294" y="1162"/>
                </a:lnTo>
                <a:lnTo>
                  <a:pt x="4559" y="1162"/>
                </a:lnTo>
                <a:lnTo>
                  <a:pt x="4559" y="1229"/>
                </a:lnTo>
                <a:lnTo>
                  <a:pt x="4592" y="1229"/>
                </a:lnTo>
                <a:lnTo>
                  <a:pt x="4592" y="1309"/>
                </a:lnTo>
                <a:lnTo>
                  <a:pt x="4613" y="1309"/>
                </a:lnTo>
                <a:lnTo>
                  <a:pt x="4613" y="1384"/>
                </a:lnTo>
                <a:lnTo>
                  <a:pt x="4809" y="1384"/>
                </a:lnTo>
              </a:path>
            </a:pathLst>
          </a:custGeom>
          <a:noFill/>
          <a:ln w="28575" cap="flat">
            <a:solidFill>
              <a:srgbClr val="000099"/>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defTabSz="457200" fontAlgn="base">
              <a:spcBef>
                <a:spcPct val="0"/>
              </a:spcBef>
              <a:spcAft>
                <a:spcPct val="0"/>
              </a:spcAft>
            </a:pPr>
            <a:endParaRPr lang="cs-CZ">
              <a:solidFill>
                <a:srgbClr val="1A5028"/>
              </a:solidFill>
            </a:endParaRPr>
          </a:p>
        </p:txBody>
      </p:sp>
      <p:sp>
        <p:nvSpPr>
          <p:cNvPr id="29822" name="Freeform 33"/>
          <p:cNvSpPr>
            <a:spLocks/>
          </p:cNvSpPr>
          <p:nvPr/>
        </p:nvSpPr>
        <p:spPr bwMode="auto">
          <a:xfrm>
            <a:off x="1039813" y="1781175"/>
            <a:ext cx="7107237" cy="2198688"/>
          </a:xfrm>
          <a:custGeom>
            <a:avLst/>
            <a:gdLst>
              <a:gd name="T0" fmla="*/ 2147483647 w 4819"/>
              <a:gd name="T1" fmla="*/ 2147483647 h 1399"/>
              <a:gd name="T2" fmla="*/ 2147483647 w 4819"/>
              <a:gd name="T3" fmla="*/ 2147483647 h 1399"/>
              <a:gd name="T4" fmla="*/ 2147483647 w 4819"/>
              <a:gd name="T5" fmla="*/ 2147483647 h 1399"/>
              <a:gd name="T6" fmla="*/ 2147483647 w 4819"/>
              <a:gd name="T7" fmla="*/ 2147483647 h 1399"/>
              <a:gd name="T8" fmla="*/ 2147483647 w 4819"/>
              <a:gd name="T9" fmla="*/ 2147483647 h 1399"/>
              <a:gd name="T10" fmla="*/ 2147483647 w 4819"/>
              <a:gd name="T11" fmla="*/ 2147483647 h 1399"/>
              <a:gd name="T12" fmla="*/ 2147483647 w 4819"/>
              <a:gd name="T13" fmla="*/ 2147483647 h 1399"/>
              <a:gd name="T14" fmla="*/ 2147483647 w 4819"/>
              <a:gd name="T15" fmla="*/ 2147483647 h 1399"/>
              <a:gd name="T16" fmla="*/ 2147483647 w 4819"/>
              <a:gd name="T17" fmla="*/ 2147483647 h 1399"/>
              <a:gd name="T18" fmla="*/ 2147483647 w 4819"/>
              <a:gd name="T19" fmla="*/ 2147483647 h 1399"/>
              <a:gd name="T20" fmla="*/ 2147483647 w 4819"/>
              <a:gd name="T21" fmla="*/ 2147483647 h 1399"/>
              <a:gd name="T22" fmla="*/ 2147483647 w 4819"/>
              <a:gd name="T23" fmla="*/ 2147483647 h 1399"/>
              <a:gd name="T24" fmla="*/ 2147483647 w 4819"/>
              <a:gd name="T25" fmla="*/ 2147483647 h 1399"/>
              <a:gd name="T26" fmla="*/ 2147483647 w 4819"/>
              <a:gd name="T27" fmla="*/ 2147483647 h 1399"/>
              <a:gd name="T28" fmla="*/ 2147483647 w 4819"/>
              <a:gd name="T29" fmla="*/ 2147483647 h 1399"/>
              <a:gd name="T30" fmla="*/ 2147483647 w 4819"/>
              <a:gd name="T31" fmla="*/ 2147483647 h 1399"/>
              <a:gd name="T32" fmla="*/ 2147483647 w 4819"/>
              <a:gd name="T33" fmla="*/ 2147483647 h 1399"/>
              <a:gd name="T34" fmla="*/ 2147483647 w 4819"/>
              <a:gd name="T35" fmla="*/ 2147483647 h 1399"/>
              <a:gd name="T36" fmla="*/ 2147483647 w 4819"/>
              <a:gd name="T37" fmla="*/ 2147483647 h 1399"/>
              <a:gd name="T38" fmla="*/ 2147483647 w 4819"/>
              <a:gd name="T39" fmla="*/ 2147483647 h 1399"/>
              <a:gd name="T40" fmla="*/ 2147483647 w 4819"/>
              <a:gd name="T41" fmla="*/ 2147483647 h 1399"/>
              <a:gd name="T42" fmla="*/ 2147483647 w 4819"/>
              <a:gd name="T43" fmla="*/ 2147483647 h 1399"/>
              <a:gd name="T44" fmla="*/ 2147483647 w 4819"/>
              <a:gd name="T45" fmla="*/ 2147483647 h 1399"/>
              <a:gd name="T46" fmla="*/ 2147483647 w 4819"/>
              <a:gd name="T47" fmla="*/ 2147483647 h 1399"/>
              <a:gd name="T48" fmla="*/ 2147483647 w 4819"/>
              <a:gd name="T49" fmla="*/ 2147483647 h 1399"/>
              <a:gd name="T50" fmla="*/ 2147483647 w 4819"/>
              <a:gd name="T51" fmla="*/ 2147483647 h 1399"/>
              <a:gd name="T52" fmla="*/ 2147483647 w 4819"/>
              <a:gd name="T53" fmla="*/ 2147483647 h 1399"/>
              <a:gd name="T54" fmla="*/ 2147483647 w 4819"/>
              <a:gd name="T55" fmla="*/ 2147483647 h 1399"/>
              <a:gd name="T56" fmla="*/ 2147483647 w 4819"/>
              <a:gd name="T57" fmla="*/ 2147483647 h 1399"/>
              <a:gd name="T58" fmla="*/ 2147483647 w 4819"/>
              <a:gd name="T59" fmla="*/ 2147483647 h 1399"/>
              <a:gd name="T60" fmla="*/ 2147483647 w 4819"/>
              <a:gd name="T61" fmla="*/ 2147483647 h 1399"/>
              <a:gd name="T62" fmla="*/ 2147483647 w 4819"/>
              <a:gd name="T63" fmla="*/ 2147483647 h 1399"/>
              <a:gd name="T64" fmla="*/ 2147483647 w 4819"/>
              <a:gd name="T65" fmla="*/ 2147483647 h 1399"/>
              <a:gd name="T66" fmla="*/ 2147483647 w 4819"/>
              <a:gd name="T67" fmla="*/ 2147483647 h 1399"/>
              <a:gd name="T68" fmla="*/ 2147483647 w 4819"/>
              <a:gd name="T69" fmla="*/ 2147483647 h 1399"/>
              <a:gd name="T70" fmla="*/ 2147483647 w 4819"/>
              <a:gd name="T71" fmla="*/ 2147483647 h 1399"/>
              <a:gd name="T72" fmla="*/ 2147483647 w 4819"/>
              <a:gd name="T73" fmla="*/ 2147483647 h 1399"/>
              <a:gd name="T74" fmla="*/ 2147483647 w 4819"/>
              <a:gd name="T75" fmla="*/ 2147483647 h 1399"/>
              <a:gd name="T76" fmla="*/ 2147483647 w 4819"/>
              <a:gd name="T77" fmla="*/ 2147483647 h 1399"/>
              <a:gd name="T78" fmla="*/ 2147483647 w 4819"/>
              <a:gd name="T79" fmla="*/ 2147483647 h 1399"/>
              <a:gd name="T80" fmla="*/ 2147483647 w 4819"/>
              <a:gd name="T81" fmla="*/ 2147483647 h 1399"/>
              <a:gd name="T82" fmla="*/ 2147483647 w 4819"/>
              <a:gd name="T83" fmla="*/ 2147483647 h 1399"/>
              <a:gd name="T84" fmla="*/ 2147483647 w 4819"/>
              <a:gd name="T85" fmla="*/ 2147483647 h 1399"/>
              <a:gd name="T86" fmla="*/ 2147483647 w 4819"/>
              <a:gd name="T87" fmla="*/ 2147483647 h 1399"/>
              <a:gd name="T88" fmla="*/ 2147483647 w 4819"/>
              <a:gd name="T89" fmla="*/ 2147483647 h 1399"/>
              <a:gd name="T90" fmla="*/ 2147483647 w 4819"/>
              <a:gd name="T91" fmla="*/ 2147483647 h 1399"/>
              <a:gd name="T92" fmla="*/ 2147483647 w 4819"/>
              <a:gd name="T93" fmla="*/ 2147483647 h 1399"/>
              <a:gd name="T94" fmla="*/ 2147483647 w 4819"/>
              <a:gd name="T95" fmla="*/ 2147483647 h 1399"/>
              <a:gd name="T96" fmla="*/ 2147483647 w 4819"/>
              <a:gd name="T97" fmla="*/ 2147483647 h 1399"/>
              <a:gd name="T98" fmla="*/ 2147483647 w 4819"/>
              <a:gd name="T99" fmla="*/ 2147483647 h 1399"/>
              <a:gd name="T100" fmla="*/ 2147483647 w 4819"/>
              <a:gd name="T101" fmla="*/ 2147483647 h 1399"/>
              <a:gd name="T102" fmla="*/ 2147483647 w 4819"/>
              <a:gd name="T103" fmla="*/ 2147483647 h 1399"/>
              <a:gd name="T104" fmla="*/ 2147483647 w 4819"/>
              <a:gd name="T105" fmla="*/ 2147483647 h 1399"/>
              <a:gd name="T106" fmla="*/ 2147483647 w 4819"/>
              <a:gd name="T107" fmla="*/ 2147483647 h 1399"/>
              <a:gd name="T108" fmla="*/ 2147483647 w 4819"/>
              <a:gd name="T109" fmla="*/ 2147483647 h 1399"/>
              <a:gd name="T110" fmla="*/ 2147483647 w 4819"/>
              <a:gd name="T111" fmla="*/ 2147483647 h 1399"/>
              <a:gd name="T112" fmla="*/ 2147483647 w 4819"/>
              <a:gd name="T113" fmla="*/ 2147483647 h 1399"/>
              <a:gd name="T114" fmla="*/ 2147483647 w 4819"/>
              <a:gd name="T115" fmla="*/ 2147483647 h 1399"/>
              <a:gd name="T116" fmla="*/ 2147483647 w 4819"/>
              <a:gd name="T117" fmla="*/ 2147483647 h 1399"/>
              <a:gd name="T118" fmla="*/ 2147483647 w 4819"/>
              <a:gd name="T119" fmla="*/ 2147483647 h 13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19"/>
              <a:gd name="T181" fmla="*/ 0 h 1399"/>
              <a:gd name="T182" fmla="*/ 4819 w 4819"/>
              <a:gd name="T183" fmla="*/ 1399 h 139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19" h="1399">
                <a:moveTo>
                  <a:pt x="0" y="0"/>
                </a:moveTo>
                <a:lnTo>
                  <a:pt x="142" y="0"/>
                </a:lnTo>
                <a:lnTo>
                  <a:pt x="142" y="14"/>
                </a:lnTo>
                <a:lnTo>
                  <a:pt x="189" y="14"/>
                </a:lnTo>
                <a:lnTo>
                  <a:pt x="189" y="24"/>
                </a:lnTo>
                <a:lnTo>
                  <a:pt x="215" y="24"/>
                </a:lnTo>
                <a:lnTo>
                  <a:pt x="215" y="33"/>
                </a:lnTo>
                <a:lnTo>
                  <a:pt x="354" y="33"/>
                </a:lnTo>
                <a:lnTo>
                  <a:pt x="354" y="43"/>
                </a:lnTo>
                <a:lnTo>
                  <a:pt x="394" y="43"/>
                </a:lnTo>
                <a:lnTo>
                  <a:pt x="394" y="52"/>
                </a:lnTo>
                <a:lnTo>
                  <a:pt x="453" y="52"/>
                </a:lnTo>
                <a:lnTo>
                  <a:pt x="453" y="61"/>
                </a:lnTo>
                <a:lnTo>
                  <a:pt x="520" y="61"/>
                </a:lnTo>
                <a:lnTo>
                  <a:pt x="520" y="66"/>
                </a:lnTo>
                <a:lnTo>
                  <a:pt x="543" y="66"/>
                </a:lnTo>
                <a:lnTo>
                  <a:pt x="543" y="76"/>
                </a:lnTo>
                <a:lnTo>
                  <a:pt x="666" y="76"/>
                </a:lnTo>
                <a:lnTo>
                  <a:pt x="666" y="90"/>
                </a:lnTo>
                <a:lnTo>
                  <a:pt x="678" y="90"/>
                </a:lnTo>
                <a:lnTo>
                  <a:pt x="678" y="99"/>
                </a:lnTo>
                <a:lnTo>
                  <a:pt x="727" y="99"/>
                </a:lnTo>
                <a:lnTo>
                  <a:pt x="727" y="109"/>
                </a:lnTo>
                <a:lnTo>
                  <a:pt x="772" y="109"/>
                </a:lnTo>
                <a:lnTo>
                  <a:pt x="772" y="118"/>
                </a:lnTo>
                <a:lnTo>
                  <a:pt x="794" y="118"/>
                </a:lnTo>
                <a:lnTo>
                  <a:pt x="794" y="128"/>
                </a:lnTo>
                <a:lnTo>
                  <a:pt x="831" y="128"/>
                </a:lnTo>
                <a:lnTo>
                  <a:pt x="831" y="147"/>
                </a:lnTo>
                <a:lnTo>
                  <a:pt x="841" y="147"/>
                </a:lnTo>
                <a:lnTo>
                  <a:pt x="841" y="161"/>
                </a:lnTo>
                <a:lnTo>
                  <a:pt x="864" y="161"/>
                </a:lnTo>
                <a:lnTo>
                  <a:pt x="864" y="168"/>
                </a:lnTo>
                <a:lnTo>
                  <a:pt x="869" y="168"/>
                </a:lnTo>
                <a:lnTo>
                  <a:pt x="869" y="184"/>
                </a:lnTo>
                <a:lnTo>
                  <a:pt x="893" y="184"/>
                </a:lnTo>
                <a:lnTo>
                  <a:pt x="893" y="191"/>
                </a:lnTo>
                <a:lnTo>
                  <a:pt x="933" y="191"/>
                </a:lnTo>
                <a:lnTo>
                  <a:pt x="933" y="203"/>
                </a:lnTo>
                <a:lnTo>
                  <a:pt x="983" y="203"/>
                </a:lnTo>
                <a:lnTo>
                  <a:pt x="983" y="213"/>
                </a:lnTo>
                <a:lnTo>
                  <a:pt x="1001" y="213"/>
                </a:lnTo>
                <a:lnTo>
                  <a:pt x="1001" y="222"/>
                </a:lnTo>
                <a:lnTo>
                  <a:pt x="1020" y="222"/>
                </a:lnTo>
                <a:lnTo>
                  <a:pt x="1020" y="232"/>
                </a:lnTo>
                <a:lnTo>
                  <a:pt x="1030" y="232"/>
                </a:lnTo>
                <a:lnTo>
                  <a:pt x="1030" y="241"/>
                </a:lnTo>
                <a:lnTo>
                  <a:pt x="1039" y="241"/>
                </a:lnTo>
                <a:lnTo>
                  <a:pt x="1039" y="250"/>
                </a:lnTo>
                <a:lnTo>
                  <a:pt x="1056" y="250"/>
                </a:lnTo>
                <a:lnTo>
                  <a:pt x="1056" y="260"/>
                </a:lnTo>
                <a:lnTo>
                  <a:pt x="1086" y="260"/>
                </a:lnTo>
                <a:lnTo>
                  <a:pt x="1086" y="269"/>
                </a:lnTo>
                <a:lnTo>
                  <a:pt x="1124" y="269"/>
                </a:lnTo>
                <a:lnTo>
                  <a:pt x="1124" y="279"/>
                </a:lnTo>
                <a:lnTo>
                  <a:pt x="1157" y="279"/>
                </a:lnTo>
                <a:lnTo>
                  <a:pt x="1157" y="288"/>
                </a:lnTo>
                <a:lnTo>
                  <a:pt x="1162" y="288"/>
                </a:lnTo>
                <a:lnTo>
                  <a:pt x="1162" y="298"/>
                </a:lnTo>
                <a:lnTo>
                  <a:pt x="1200" y="298"/>
                </a:lnTo>
                <a:lnTo>
                  <a:pt x="1200" y="307"/>
                </a:lnTo>
                <a:lnTo>
                  <a:pt x="1238" y="307"/>
                </a:lnTo>
                <a:lnTo>
                  <a:pt x="1238" y="317"/>
                </a:lnTo>
                <a:lnTo>
                  <a:pt x="1285" y="317"/>
                </a:lnTo>
                <a:lnTo>
                  <a:pt x="1285" y="331"/>
                </a:lnTo>
                <a:lnTo>
                  <a:pt x="1304" y="331"/>
                </a:lnTo>
                <a:lnTo>
                  <a:pt x="1304" y="338"/>
                </a:lnTo>
                <a:lnTo>
                  <a:pt x="1323" y="338"/>
                </a:lnTo>
                <a:lnTo>
                  <a:pt x="1323" y="352"/>
                </a:lnTo>
                <a:lnTo>
                  <a:pt x="1342" y="352"/>
                </a:lnTo>
                <a:lnTo>
                  <a:pt x="1342" y="359"/>
                </a:lnTo>
                <a:lnTo>
                  <a:pt x="1356" y="359"/>
                </a:lnTo>
                <a:lnTo>
                  <a:pt x="1356" y="369"/>
                </a:lnTo>
                <a:lnTo>
                  <a:pt x="1379" y="369"/>
                </a:lnTo>
                <a:lnTo>
                  <a:pt x="1379" y="385"/>
                </a:lnTo>
                <a:lnTo>
                  <a:pt x="1398" y="385"/>
                </a:lnTo>
                <a:lnTo>
                  <a:pt x="1398" y="395"/>
                </a:lnTo>
                <a:lnTo>
                  <a:pt x="1417" y="395"/>
                </a:lnTo>
                <a:lnTo>
                  <a:pt x="1417" y="404"/>
                </a:lnTo>
                <a:lnTo>
                  <a:pt x="1446" y="404"/>
                </a:lnTo>
                <a:lnTo>
                  <a:pt x="1446" y="416"/>
                </a:lnTo>
                <a:lnTo>
                  <a:pt x="1483" y="416"/>
                </a:lnTo>
                <a:lnTo>
                  <a:pt x="1483" y="425"/>
                </a:lnTo>
                <a:lnTo>
                  <a:pt x="1521" y="425"/>
                </a:lnTo>
                <a:lnTo>
                  <a:pt x="1521" y="432"/>
                </a:lnTo>
                <a:lnTo>
                  <a:pt x="1531" y="432"/>
                </a:lnTo>
                <a:lnTo>
                  <a:pt x="1531" y="444"/>
                </a:lnTo>
                <a:lnTo>
                  <a:pt x="1573" y="444"/>
                </a:lnTo>
                <a:lnTo>
                  <a:pt x="1573" y="451"/>
                </a:lnTo>
                <a:lnTo>
                  <a:pt x="1592" y="451"/>
                </a:lnTo>
                <a:lnTo>
                  <a:pt x="1592" y="463"/>
                </a:lnTo>
                <a:lnTo>
                  <a:pt x="1606" y="463"/>
                </a:lnTo>
                <a:lnTo>
                  <a:pt x="1606" y="477"/>
                </a:lnTo>
                <a:lnTo>
                  <a:pt x="1625" y="477"/>
                </a:lnTo>
                <a:lnTo>
                  <a:pt x="1625" y="480"/>
                </a:lnTo>
                <a:lnTo>
                  <a:pt x="1644" y="480"/>
                </a:lnTo>
                <a:lnTo>
                  <a:pt x="1644" y="489"/>
                </a:lnTo>
                <a:lnTo>
                  <a:pt x="1663" y="489"/>
                </a:lnTo>
                <a:lnTo>
                  <a:pt x="1663" y="499"/>
                </a:lnTo>
                <a:lnTo>
                  <a:pt x="1679" y="499"/>
                </a:lnTo>
                <a:lnTo>
                  <a:pt x="1679" y="508"/>
                </a:lnTo>
                <a:lnTo>
                  <a:pt x="1701" y="508"/>
                </a:lnTo>
                <a:lnTo>
                  <a:pt x="1701" y="517"/>
                </a:lnTo>
                <a:lnTo>
                  <a:pt x="1715" y="517"/>
                </a:lnTo>
                <a:lnTo>
                  <a:pt x="1715" y="527"/>
                </a:lnTo>
                <a:lnTo>
                  <a:pt x="1724" y="527"/>
                </a:lnTo>
                <a:lnTo>
                  <a:pt x="1724" y="536"/>
                </a:lnTo>
                <a:lnTo>
                  <a:pt x="1729" y="536"/>
                </a:lnTo>
                <a:lnTo>
                  <a:pt x="1729" y="550"/>
                </a:lnTo>
                <a:lnTo>
                  <a:pt x="1738" y="550"/>
                </a:lnTo>
                <a:lnTo>
                  <a:pt x="1738" y="562"/>
                </a:lnTo>
                <a:lnTo>
                  <a:pt x="1767" y="562"/>
                </a:lnTo>
                <a:lnTo>
                  <a:pt x="1767" y="576"/>
                </a:lnTo>
                <a:lnTo>
                  <a:pt x="1786" y="576"/>
                </a:lnTo>
                <a:lnTo>
                  <a:pt x="1786" y="586"/>
                </a:lnTo>
                <a:lnTo>
                  <a:pt x="1795" y="586"/>
                </a:lnTo>
                <a:lnTo>
                  <a:pt x="1795" y="595"/>
                </a:lnTo>
                <a:lnTo>
                  <a:pt x="1828" y="595"/>
                </a:lnTo>
                <a:lnTo>
                  <a:pt x="1828" y="602"/>
                </a:lnTo>
                <a:lnTo>
                  <a:pt x="1847" y="602"/>
                </a:lnTo>
                <a:lnTo>
                  <a:pt x="1847" y="614"/>
                </a:lnTo>
                <a:lnTo>
                  <a:pt x="1866" y="614"/>
                </a:lnTo>
                <a:lnTo>
                  <a:pt x="1866" y="624"/>
                </a:lnTo>
                <a:lnTo>
                  <a:pt x="1894" y="624"/>
                </a:lnTo>
                <a:lnTo>
                  <a:pt x="1894" y="633"/>
                </a:lnTo>
                <a:lnTo>
                  <a:pt x="1906" y="633"/>
                </a:lnTo>
                <a:lnTo>
                  <a:pt x="1906" y="638"/>
                </a:lnTo>
                <a:lnTo>
                  <a:pt x="1946" y="638"/>
                </a:lnTo>
                <a:lnTo>
                  <a:pt x="1946" y="647"/>
                </a:lnTo>
                <a:lnTo>
                  <a:pt x="1956" y="647"/>
                </a:lnTo>
                <a:lnTo>
                  <a:pt x="1956" y="652"/>
                </a:lnTo>
                <a:lnTo>
                  <a:pt x="1972" y="652"/>
                </a:lnTo>
                <a:lnTo>
                  <a:pt x="1972" y="657"/>
                </a:lnTo>
                <a:lnTo>
                  <a:pt x="1996" y="657"/>
                </a:lnTo>
                <a:lnTo>
                  <a:pt x="1996" y="666"/>
                </a:lnTo>
                <a:lnTo>
                  <a:pt x="2053" y="666"/>
                </a:lnTo>
                <a:lnTo>
                  <a:pt x="2053" y="671"/>
                </a:lnTo>
                <a:lnTo>
                  <a:pt x="2069" y="671"/>
                </a:lnTo>
                <a:lnTo>
                  <a:pt x="2069" y="678"/>
                </a:lnTo>
                <a:lnTo>
                  <a:pt x="2090" y="678"/>
                </a:lnTo>
                <a:lnTo>
                  <a:pt x="2090" y="685"/>
                </a:lnTo>
                <a:lnTo>
                  <a:pt x="2105" y="685"/>
                </a:lnTo>
                <a:lnTo>
                  <a:pt x="2105" y="692"/>
                </a:lnTo>
                <a:lnTo>
                  <a:pt x="2105" y="695"/>
                </a:lnTo>
                <a:lnTo>
                  <a:pt x="2159" y="695"/>
                </a:lnTo>
                <a:lnTo>
                  <a:pt x="2159" y="714"/>
                </a:lnTo>
                <a:lnTo>
                  <a:pt x="2211" y="714"/>
                </a:lnTo>
                <a:lnTo>
                  <a:pt x="2211" y="721"/>
                </a:lnTo>
                <a:lnTo>
                  <a:pt x="2220" y="721"/>
                </a:lnTo>
                <a:lnTo>
                  <a:pt x="2220" y="735"/>
                </a:lnTo>
                <a:lnTo>
                  <a:pt x="2230" y="735"/>
                </a:lnTo>
                <a:lnTo>
                  <a:pt x="2230" y="747"/>
                </a:lnTo>
                <a:lnTo>
                  <a:pt x="2268" y="747"/>
                </a:lnTo>
                <a:lnTo>
                  <a:pt x="2268" y="756"/>
                </a:lnTo>
                <a:lnTo>
                  <a:pt x="2312" y="756"/>
                </a:lnTo>
                <a:lnTo>
                  <a:pt x="2312" y="765"/>
                </a:lnTo>
                <a:lnTo>
                  <a:pt x="2320" y="765"/>
                </a:lnTo>
                <a:lnTo>
                  <a:pt x="2320" y="770"/>
                </a:lnTo>
                <a:lnTo>
                  <a:pt x="2334" y="770"/>
                </a:lnTo>
                <a:lnTo>
                  <a:pt x="2334" y="784"/>
                </a:lnTo>
                <a:lnTo>
                  <a:pt x="2348" y="784"/>
                </a:lnTo>
                <a:lnTo>
                  <a:pt x="2348" y="794"/>
                </a:lnTo>
                <a:lnTo>
                  <a:pt x="2362" y="794"/>
                </a:lnTo>
                <a:lnTo>
                  <a:pt x="2362" y="803"/>
                </a:lnTo>
                <a:lnTo>
                  <a:pt x="2381" y="803"/>
                </a:lnTo>
                <a:lnTo>
                  <a:pt x="2381" y="817"/>
                </a:lnTo>
                <a:lnTo>
                  <a:pt x="2475" y="817"/>
                </a:lnTo>
                <a:lnTo>
                  <a:pt x="2475" y="822"/>
                </a:lnTo>
                <a:lnTo>
                  <a:pt x="2494" y="822"/>
                </a:lnTo>
                <a:lnTo>
                  <a:pt x="2494" y="829"/>
                </a:lnTo>
                <a:lnTo>
                  <a:pt x="2504" y="829"/>
                </a:lnTo>
                <a:lnTo>
                  <a:pt x="2504" y="839"/>
                </a:lnTo>
                <a:lnTo>
                  <a:pt x="2553" y="839"/>
                </a:lnTo>
                <a:lnTo>
                  <a:pt x="2553" y="846"/>
                </a:lnTo>
                <a:lnTo>
                  <a:pt x="2560" y="846"/>
                </a:lnTo>
                <a:lnTo>
                  <a:pt x="2560" y="853"/>
                </a:lnTo>
                <a:lnTo>
                  <a:pt x="2572" y="853"/>
                </a:lnTo>
                <a:lnTo>
                  <a:pt x="2572" y="860"/>
                </a:lnTo>
                <a:lnTo>
                  <a:pt x="2598" y="860"/>
                </a:lnTo>
                <a:lnTo>
                  <a:pt x="2598" y="872"/>
                </a:lnTo>
                <a:lnTo>
                  <a:pt x="2690" y="872"/>
                </a:lnTo>
                <a:lnTo>
                  <a:pt x="2690" y="879"/>
                </a:lnTo>
                <a:lnTo>
                  <a:pt x="2740" y="879"/>
                </a:lnTo>
                <a:lnTo>
                  <a:pt x="2740" y="886"/>
                </a:lnTo>
                <a:lnTo>
                  <a:pt x="2749" y="886"/>
                </a:lnTo>
                <a:lnTo>
                  <a:pt x="2749" y="912"/>
                </a:lnTo>
                <a:lnTo>
                  <a:pt x="2816" y="912"/>
                </a:lnTo>
                <a:lnTo>
                  <a:pt x="2816" y="919"/>
                </a:lnTo>
                <a:lnTo>
                  <a:pt x="2834" y="919"/>
                </a:lnTo>
                <a:lnTo>
                  <a:pt x="2834" y="931"/>
                </a:lnTo>
                <a:lnTo>
                  <a:pt x="2920" y="931"/>
                </a:lnTo>
                <a:lnTo>
                  <a:pt x="2920" y="940"/>
                </a:lnTo>
                <a:lnTo>
                  <a:pt x="2929" y="940"/>
                </a:lnTo>
                <a:lnTo>
                  <a:pt x="2929" y="950"/>
                </a:lnTo>
                <a:lnTo>
                  <a:pt x="2948" y="950"/>
                </a:lnTo>
                <a:lnTo>
                  <a:pt x="2948" y="957"/>
                </a:lnTo>
                <a:lnTo>
                  <a:pt x="3045" y="957"/>
                </a:lnTo>
                <a:lnTo>
                  <a:pt x="3045" y="969"/>
                </a:lnTo>
                <a:lnTo>
                  <a:pt x="3061" y="969"/>
                </a:lnTo>
                <a:lnTo>
                  <a:pt x="3061" y="1004"/>
                </a:lnTo>
                <a:lnTo>
                  <a:pt x="3111" y="1004"/>
                </a:lnTo>
                <a:lnTo>
                  <a:pt x="3111" y="1014"/>
                </a:lnTo>
                <a:lnTo>
                  <a:pt x="3120" y="1014"/>
                </a:lnTo>
                <a:lnTo>
                  <a:pt x="3120" y="1025"/>
                </a:lnTo>
                <a:lnTo>
                  <a:pt x="3127" y="1025"/>
                </a:lnTo>
                <a:lnTo>
                  <a:pt x="3127" y="1035"/>
                </a:lnTo>
                <a:lnTo>
                  <a:pt x="3146" y="1035"/>
                </a:lnTo>
                <a:lnTo>
                  <a:pt x="3146" y="1044"/>
                </a:lnTo>
                <a:lnTo>
                  <a:pt x="3175" y="1044"/>
                </a:lnTo>
                <a:lnTo>
                  <a:pt x="3175" y="1054"/>
                </a:lnTo>
                <a:lnTo>
                  <a:pt x="3184" y="1054"/>
                </a:lnTo>
                <a:lnTo>
                  <a:pt x="3184" y="1070"/>
                </a:lnTo>
                <a:lnTo>
                  <a:pt x="3312" y="1070"/>
                </a:lnTo>
                <a:lnTo>
                  <a:pt x="3312" y="1082"/>
                </a:lnTo>
                <a:lnTo>
                  <a:pt x="3335" y="1082"/>
                </a:lnTo>
                <a:lnTo>
                  <a:pt x="3335" y="1101"/>
                </a:lnTo>
                <a:lnTo>
                  <a:pt x="3383" y="1101"/>
                </a:lnTo>
                <a:lnTo>
                  <a:pt x="3383" y="1110"/>
                </a:lnTo>
                <a:lnTo>
                  <a:pt x="3392" y="1110"/>
                </a:lnTo>
                <a:lnTo>
                  <a:pt x="3392" y="1122"/>
                </a:lnTo>
                <a:lnTo>
                  <a:pt x="3401" y="1122"/>
                </a:lnTo>
                <a:lnTo>
                  <a:pt x="3401" y="1143"/>
                </a:lnTo>
                <a:lnTo>
                  <a:pt x="3477" y="1143"/>
                </a:lnTo>
                <a:lnTo>
                  <a:pt x="3477" y="1158"/>
                </a:lnTo>
                <a:lnTo>
                  <a:pt x="3614" y="1158"/>
                </a:lnTo>
                <a:lnTo>
                  <a:pt x="3614" y="1177"/>
                </a:lnTo>
                <a:lnTo>
                  <a:pt x="3652" y="1177"/>
                </a:lnTo>
                <a:lnTo>
                  <a:pt x="3652" y="1200"/>
                </a:lnTo>
                <a:lnTo>
                  <a:pt x="3742" y="1200"/>
                </a:lnTo>
                <a:lnTo>
                  <a:pt x="3742" y="1214"/>
                </a:lnTo>
                <a:lnTo>
                  <a:pt x="3751" y="1214"/>
                </a:lnTo>
                <a:lnTo>
                  <a:pt x="3751" y="1238"/>
                </a:lnTo>
                <a:lnTo>
                  <a:pt x="3760" y="1238"/>
                </a:lnTo>
                <a:lnTo>
                  <a:pt x="3760" y="1247"/>
                </a:lnTo>
                <a:lnTo>
                  <a:pt x="3770" y="1247"/>
                </a:lnTo>
                <a:lnTo>
                  <a:pt x="3770" y="1259"/>
                </a:lnTo>
                <a:lnTo>
                  <a:pt x="3850" y="1259"/>
                </a:lnTo>
                <a:lnTo>
                  <a:pt x="3850" y="1285"/>
                </a:lnTo>
                <a:lnTo>
                  <a:pt x="4564" y="1285"/>
                </a:lnTo>
                <a:lnTo>
                  <a:pt x="4564" y="1399"/>
                </a:lnTo>
                <a:lnTo>
                  <a:pt x="4819" y="1399"/>
                </a:lnTo>
              </a:path>
            </a:pathLst>
          </a:custGeom>
          <a:noFill/>
          <a:ln w="28575" cap="flat">
            <a:solidFill>
              <a:srgbClr val="BE1622"/>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defTabSz="457200" fontAlgn="base">
              <a:spcBef>
                <a:spcPct val="0"/>
              </a:spcBef>
              <a:spcAft>
                <a:spcPct val="0"/>
              </a:spcAft>
            </a:pPr>
            <a:endParaRPr lang="cs-CZ">
              <a:solidFill>
                <a:srgbClr val="1A5028"/>
              </a:solidFill>
            </a:endParaRPr>
          </a:p>
        </p:txBody>
      </p:sp>
      <p:sp>
        <p:nvSpPr>
          <p:cNvPr id="29823" name="TextBox 1625"/>
          <p:cNvSpPr txBox="1">
            <a:spLocks noChangeArrowheads="1"/>
          </p:cNvSpPr>
          <p:nvPr/>
        </p:nvSpPr>
        <p:spPr bwMode="auto">
          <a:xfrm rot="-5400000">
            <a:off x="-1412081" y="3380582"/>
            <a:ext cx="370840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defTabSz="457200" eaLnBrk="1" fontAlgn="base" hangingPunct="1">
              <a:spcBef>
                <a:spcPct val="0"/>
              </a:spcBef>
              <a:spcAft>
                <a:spcPct val="0"/>
              </a:spcAft>
            </a:pPr>
            <a:r>
              <a:rPr lang="cs-CZ" sz="1600" b="1" smtClean="0">
                <a:solidFill>
                  <a:srgbClr val="000000"/>
                </a:solidFill>
                <a:ea typeface="MS PGothic" pitchFamily="34" charset="-128"/>
              </a:rPr>
              <a:t>Pravděpodobnost přežití</a:t>
            </a:r>
            <a:endParaRPr lang="en-US" sz="1600" b="1" smtClean="0">
              <a:solidFill>
                <a:srgbClr val="000000"/>
              </a:solidFill>
              <a:ea typeface="MS PGothic" pitchFamily="34" charset="-128"/>
            </a:endParaRPr>
          </a:p>
        </p:txBody>
      </p:sp>
      <p:sp>
        <p:nvSpPr>
          <p:cNvPr id="29824" name="Line 7"/>
          <p:cNvSpPr>
            <a:spLocks noChangeShapeType="1"/>
          </p:cNvSpPr>
          <p:nvPr/>
        </p:nvSpPr>
        <p:spPr bwMode="auto">
          <a:xfrm>
            <a:off x="974725" y="2130425"/>
            <a:ext cx="44450"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9825" name="Line 8"/>
          <p:cNvSpPr>
            <a:spLocks noChangeShapeType="1"/>
          </p:cNvSpPr>
          <p:nvPr/>
        </p:nvSpPr>
        <p:spPr bwMode="auto">
          <a:xfrm>
            <a:off x="974725" y="2827338"/>
            <a:ext cx="44450"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9826" name="Line 9"/>
          <p:cNvSpPr>
            <a:spLocks noChangeShapeType="1"/>
          </p:cNvSpPr>
          <p:nvPr/>
        </p:nvSpPr>
        <p:spPr bwMode="auto">
          <a:xfrm>
            <a:off x="974725" y="3525838"/>
            <a:ext cx="44450"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9827" name="Line 10"/>
          <p:cNvSpPr>
            <a:spLocks noChangeShapeType="1"/>
          </p:cNvSpPr>
          <p:nvPr/>
        </p:nvSpPr>
        <p:spPr bwMode="auto">
          <a:xfrm>
            <a:off x="974725" y="4224338"/>
            <a:ext cx="44450"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9828" name="Line 11"/>
          <p:cNvSpPr>
            <a:spLocks noChangeShapeType="1"/>
          </p:cNvSpPr>
          <p:nvPr/>
        </p:nvSpPr>
        <p:spPr bwMode="auto">
          <a:xfrm>
            <a:off x="974725" y="4922838"/>
            <a:ext cx="44450" cy="0"/>
          </a:xfrm>
          <a:prstGeom prst="line">
            <a:avLst/>
          </a:prstGeom>
          <a:noFill/>
          <a:ln w="28575">
            <a:solidFill>
              <a:srgbClr val="000000"/>
            </a:solidFill>
            <a:miter lim="800000"/>
            <a:headEnd/>
            <a:tailEnd/>
          </a:ln>
          <a:extLst>
            <a:ext uri="{909E8E84-426E-40DD-AFC4-6F175D3DCCD1}">
              <a14:hiddenFill xmlns:a14="http://schemas.microsoft.com/office/drawing/2010/main" xmlns="">
                <a:noFill/>
              </a14:hiddenFill>
            </a:ext>
          </a:extLst>
        </p:spPr>
        <p:txBody>
          <a:bodyPr/>
          <a:lstStyle/>
          <a:p>
            <a:pPr defTabSz="457200" fontAlgn="base">
              <a:spcBef>
                <a:spcPct val="0"/>
              </a:spcBef>
              <a:spcAft>
                <a:spcPct val="0"/>
              </a:spcAft>
            </a:pPr>
            <a:endParaRPr lang="cs-CZ">
              <a:solidFill>
                <a:srgbClr val="1A5028"/>
              </a:solidFill>
            </a:endParaRPr>
          </a:p>
        </p:txBody>
      </p:sp>
      <p:sp>
        <p:nvSpPr>
          <p:cNvPr id="29829" name="TextBox 31"/>
          <p:cNvSpPr txBox="1">
            <a:spLocks noChangeArrowheads="1"/>
          </p:cNvSpPr>
          <p:nvPr/>
        </p:nvSpPr>
        <p:spPr bwMode="auto">
          <a:xfrm>
            <a:off x="9525" y="6334125"/>
            <a:ext cx="70548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defTabSz="457200" eaLnBrk="1" fontAlgn="base" hangingPunct="1">
              <a:spcBef>
                <a:spcPct val="0"/>
              </a:spcBef>
              <a:spcAft>
                <a:spcPct val="0"/>
              </a:spcAft>
            </a:pPr>
            <a:r>
              <a:rPr lang="cs-CZ" sz="1400" b="1" dirty="0" smtClean="0">
                <a:solidFill>
                  <a:srgbClr val="000000"/>
                </a:solidFill>
                <a:ea typeface="MS PGothic" pitchFamily="34" charset="-128"/>
              </a:rPr>
              <a:t>Data k 31.7.2012</a:t>
            </a:r>
            <a:r>
              <a:rPr lang="en-US" sz="1400" dirty="0" smtClean="0">
                <a:solidFill>
                  <a:srgbClr val="000000"/>
                </a:solidFill>
                <a:ea typeface="MS PGothic" pitchFamily="34" charset="-128"/>
              </a:rPr>
              <a:t>; </a:t>
            </a:r>
            <a:r>
              <a:rPr lang="cs-CZ" sz="1400" dirty="0" smtClean="0">
                <a:solidFill>
                  <a:srgbClr val="000000"/>
                </a:solidFill>
                <a:ea typeface="MS PGothic" pitchFamily="34" charset="-128"/>
                <a:cs typeface="Arial" pitchFamily="34" charset="0"/>
              </a:rPr>
              <a:t>Nestratifikovaný poměr rizik (</a:t>
            </a:r>
            <a:r>
              <a:rPr lang="en-US" sz="1400" dirty="0" smtClean="0">
                <a:solidFill>
                  <a:srgbClr val="000000"/>
                </a:solidFill>
                <a:ea typeface="MS PGothic" pitchFamily="34" charset="-128"/>
                <a:cs typeface="Arial" pitchFamily="34" charset="0"/>
              </a:rPr>
              <a:t>H</a:t>
            </a:r>
            <a:r>
              <a:rPr lang="cs-CZ" sz="1400" dirty="0" smtClean="0">
                <a:solidFill>
                  <a:srgbClr val="000000"/>
                </a:solidFill>
                <a:ea typeface="MS PGothic" pitchFamily="34" charset="-128"/>
                <a:cs typeface="Arial" pitchFamily="34" charset="0"/>
              </a:rPr>
              <a:t>R) </a:t>
            </a:r>
            <a:r>
              <a:rPr lang="en-US" sz="1400" dirty="0" smtClean="0">
                <a:solidFill>
                  <a:srgbClr val="000000"/>
                </a:solidFill>
                <a:ea typeface="MS PGothic" pitchFamily="34" charset="-128"/>
                <a:cs typeface="Arial" pitchFamily="34" charset="0"/>
              </a:rPr>
              <a:t>0,70 (</a:t>
            </a:r>
            <a:r>
              <a:rPr lang="en-US" sz="1400" i="1" dirty="0" smtClean="0">
                <a:solidFill>
                  <a:srgbClr val="000000"/>
                </a:solidFill>
                <a:ea typeface="MS PGothic" pitchFamily="34" charset="-128"/>
                <a:cs typeface="Arial" pitchFamily="34" charset="0"/>
              </a:rPr>
              <a:t>P</a:t>
            </a:r>
            <a:r>
              <a:rPr lang="en-US" sz="1400" dirty="0" smtClean="0">
                <a:solidFill>
                  <a:srgbClr val="000000"/>
                </a:solidFill>
                <a:ea typeface="MS PGothic" pitchFamily="34" charset="-128"/>
                <a:cs typeface="Arial" pitchFamily="34" charset="0"/>
              </a:rPr>
              <a:t>=0,0012). </a:t>
            </a:r>
          </a:p>
          <a:p>
            <a:pPr defTabSz="457200" eaLnBrk="1" fontAlgn="base" hangingPunct="1">
              <a:spcBef>
                <a:spcPct val="0"/>
              </a:spcBef>
              <a:spcAft>
                <a:spcPct val="0"/>
              </a:spcAft>
            </a:pPr>
            <a:endParaRPr lang="en-US" sz="1400" dirty="0" smtClean="0">
              <a:solidFill>
                <a:srgbClr val="000000"/>
              </a:solidFill>
              <a:ea typeface="MS PGothic" pitchFamily="34" charset="-128"/>
            </a:endParaRPr>
          </a:p>
        </p:txBody>
      </p:sp>
      <p:graphicFrame>
        <p:nvGraphicFramePr>
          <p:cNvPr id="1233" name="Table 1232"/>
          <p:cNvGraphicFramePr>
            <a:graphicFrameLocks noGrp="1"/>
          </p:cNvGraphicFramePr>
          <p:nvPr>
            <p:extLst>
              <p:ext uri="{D42A27DB-BD31-4B8C-83A1-F6EECF244321}">
                <p14:modId xmlns:p14="http://schemas.microsoft.com/office/powerpoint/2010/main" xmlns="" val="1610874813"/>
              </p:ext>
            </p:extLst>
          </p:nvPr>
        </p:nvGraphicFramePr>
        <p:xfrm>
          <a:off x="4148138" y="950639"/>
          <a:ext cx="4826000" cy="1484759"/>
        </p:xfrm>
        <a:graphic>
          <a:graphicData uri="http://schemas.openxmlformats.org/drawingml/2006/table">
            <a:tbl>
              <a:tblPr/>
              <a:tblGrid>
                <a:gridCol w="1617662"/>
                <a:gridCol w="1784350"/>
                <a:gridCol w="1423988"/>
              </a:tblGrid>
              <a:tr h="358908">
                <a:tc>
                  <a:txBody>
                    <a:bodyPr/>
                    <a:lstStyle/>
                    <a:p>
                      <a:pPr marL="0" marR="0" lvl="0" indent="0" algn="l" defTabSz="457200" rtl="0" eaLnBrk="1" fontAlgn="b" latinLnBrk="0" hangingPunct="1">
                        <a:lnSpc>
                          <a:spcPct val="100000"/>
                        </a:lnSpc>
                        <a:spcBef>
                          <a:spcPct val="0"/>
                        </a:spcBef>
                        <a:spcAft>
                          <a:spcPct val="0"/>
                        </a:spcAft>
                        <a:buClrTx/>
                        <a:buSzTx/>
                        <a:buFontTx/>
                        <a:buNone/>
                        <a:tabLst/>
                      </a:pPr>
                      <a:endParaRPr kumimoji="0" lang="cs-CZ" sz="1500" b="1" i="0" u="none" strike="noStrike" cap="none" normalizeH="0" baseline="0" dirty="0" smtClean="0">
                        <a:ln>
                          <a:noFill/>
                        </a:ln>
                        <a:solidFill>
                          <a:srgbClr val="000000"/>
                        </a:solidFill>
                        <a:effectLst/>
                        <a:latin typeface="Arial" pitchFamily="34" charset="0"/>
                        <a:ea typeface="MS PGothic" pitchFamily="34" charset="-128"/>
                      </a:endParaRPr>
                    </a:p>
                  </a:txBody>
                  <a:tcPr marL="27439" marR="27439" marT="27473" marB="27473" anchor="b" horzOverflow="overflow">
                    <a:lnL>
                      <a:noFill/>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cs-CZ" sz="1500" b="1" i="0" u="none" strike="noStrike" cap="none" normalizeH="0" baseline="0" smtClean="0">
                          <a:ln>
                            <a:noFill/>
                          </a:ln>
                          <a:solidFill>
                            <a:srgbClr val="000000"/>
                          </a:solidFill>
                          <a:effectLst/>
                          <a:latin typeface="Arial" pitchFamily="34" charset="0"/>
                          <a:ea typeface="MS PGothic" pitchFamily="34" charset="-128"/>
                        </a:rPr>
                        <a:t>Medián (měsíce)</a:t>
                      </a:r>
                      <a:endParaRPr kumimoji="0" lang="en-US" sz="1500" b="1" i="0" u="none" strike="noStrike" cap="none" normalizeH="0" baseline="0" smtClean="0">
                        <a:ln>
                          <a:noFill/>
                        </a:ln>
                        <a:solidFill>
                          <a:srgbClr val="000000"/>
                        </a:solidFill>
                        <a:effectLst/>
                        <a:latin typeface="Arial" pitchFamily="34" charset="0"/>
                        <a:ea typeface="MS PGothic" pitchFamily="34" charset="-128"/>
                      </a:endParaRPr>
                    </a:p>
                  </a:txBody>
                  <a:tcPr marL="27439" marR="27439" marT="27473" marB="27473" anchor="b" horzOverflow="overflow">
                    <a:lnL>
                      <a:noFill/>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cs-CZ" sz="1500" b="1" i="0" u="none" strike="noStrike" cap="none" normalizeH="0" baseline="0" dirty="0" smtClean="0">
                          <a:ln>
                            <a:noFill/>
                          </a:ln>
                          <a:solidFill>
                            <a:srgbClr val="000000"/>
                          </a:solidFill>
                          <a:effectLst/>
                          <a:latin typeface="Arial" pitchFamily="34" charset="0"/>
                          <a:ea typeface="MS PGothic" pitchFamily="34" charset="-128"/>
                        </a:rPr>
                        <a:t>Počet příhod</a:t>
                      </a:r>
                      <a:endParaRPr kumimoji="0" lang="en-US" sz="1500" b="1" i="0" u="none" strike="noStrike" cap="none" normalizeH="0" baseline="0" dirty="0" smtClean="0">
                        <a:ln>
                          <a:noFill/>
                        </a:ln>
                        <a:solidFill>
                          <a:srgbClr val="000000"/>
                        </a:solidFill>
                        <a:effectLst/>
                        <a:latin typeface="Arial" pitchFamily="34" charset="0"/>
                        <a:ea typeface="MS PGothic" pitchFamily="34" charset="-128"/>
                      </a:endParaRPr>
                    </a:p>
                  </a:txBody>
                  <a:tcPr marL="27439" marR="27439" marT="27473" marB="27473" anchor="b" horzOverflow="overflow">
                    <a:lnL>
                      <a:noFill/>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r>
              <a:tr h="284269">
                <a:tc>
                  <a:txBody>
                    <a:bodyPr/>
                    <a:lstStyle/>
                    <a:p>
                      <a:pPr marL="57150" marR="0" lvl="0" indent="0" algn="l" defTabSz="4572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C00000"/>
                          </a:solidFill>
                          <a:effectLst/>
                          <a:latin typeface="Arial" pitchFamily="34" charset="0"/>
                          <a:ea typeface="MS PGothic" pitchFamily="34" charset="-128"/>
                        </a:rPr>
                        <a:t>Cap + Lap</a:t>
                      </a:r>
                      <a:endParaRPr kumimoji="0" lang="en-US" sz="1500" b="1" i="0" u="none" strike="noStrike" cap="none" normalizeH="0" baseline="0" smtClean="0">
                        <a:ln>
                          <a:noFill/>
                        </a:ln>
                        <a:solidFill>
                          <a:srgbClr val="000000"/>
                        </a:solidFill>
                        <a:effectLst/>
                        <a:latin typeface="Arial" pitchFamily="34" charset="0"/>
                        <a:ea typeface="MS PGothic" pitchFamily="34" charset="-128"/>
                      </a:endParaRPr>
                    </a:p>
                  </a:txBody>
                  <a:tcPr marL="27439" marR="27439" marT="27473" marB="27473" anchor="ctr"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Arial" pitchFamily="34" charset="0"/>
                          <a:ea typeface="MS PGothic" pitchFamily="34" charset="-128"/>
                        </a:rPr>
                        <a:t>25,1</a:t>
                      </a:r>
                    </a:p>
                  </a:txBody>
                  <a:tcPr marL="27439" marR="27439" marT="27473" marB="27473" anchor="ctr"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Arial" pitchFamily="34" charset="0"/>
                          <a:ea typeface="MS PGothic" pitchFamily="34" charset="-128"/>
                        </a:rPr>
                        <a:t>182</a:t>
                      </a:r>
                    </a:p>
                  </a:txBody>
                  <a:tcPr marL="27439" marR="27439" marT="27473" marB="27473" anchor="ctr"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noFill/>
                  </a:tcPr>
                </a:tc>
              </a:tr>
              <a:tr h="284269">
                <a:tc>
                  <a:txBody>
                    <a:bodyPr/>
                    <a:lstStyle/>
                    <a:p>
                      <a:pPr marL="57150" marR="0" lvl="0" indent="0" algn="l" defTabSz="4572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99"/>
                          </a:solidFill>
                          <a:effectLst/>
                          <a:latin typeface="Arial" pitchFamily="34" charset="0"/>
                          <a:ea typeface="MS PGothic" pitchFamily="34" charset="-128"/>
                        </a:rPr>
                        <a:t>T-DM1</a:t>
                      </a:r>
                      <a:endParaRPr kumimoji="0" lang="en-US" sz="1500" b="1" i="0" u="none" strike="noStrike" cap="none" normalizeH="0" baseline="0" smtClean="0">
                        <a:ln>
                          <a:noFill/>
                        </a:ln>
                        <a:solidFill>
                          <a:srgbClr val="000000"/>
                        </a:solidFill>
                        <a:effectLst/>
                        <a:latin typeface="Arial" pitchFamily="34" charset="0"/>
                        <a:ea typeface="MS PGothic" pitchFamily="34" charset="-128"/>
                      </a:endParaRPr>
                    </a:p>
                  </a:txBody>
                  <a:tcPr marL="27439" marR="27439" marT="27473" marB="27473" anchor="ctr" horzOverflow="overflow">
                    <a:lnL>
                      <a:noFill/>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332B71"/>
                          </a:solidFill>
                          <a:effectLst/>
                          <a:latin typeface="Arial" pitchFamily="34" charset="0"/>
                          <a:ea typeface="MS PGothic" pitchFamily="34" charset="-128"/>
                        </a:rPr>
                        <a:t>30,9</a:t>
                      </a:r>
                    </a:p>
                  </a:txBody>
                  <a:tcPr marL="27439" marR="27439" marT="27473" marB="27473" anchor="ctr" horzOverflow="overflow">
                    <a:lnL>
                      <a:noFill/>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Arial" pitchFamily="34" charset="0"/>
                          <a:ea typeface="MS PGothic" pitchFamily="34" charset="-128"/>
                        </a:rPr>
                        <a:t> 149</a:t>
                      </a:r>
                    </a:p>
                  </a:txBody>
                  <a:tcPr marL="27439" marR="27439" marT="27473" marB="27473" anchor="ctr" horzOverflow="overflow">
                    <a:lnL>
                      <a:noFill/>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r>
              <a:tr h="512316">
                <a:tc gridSpan="3">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cs-CZ" sz="1500" b="1" i="0" u="none" strike="noStrike" cap="none" normalizeH="0" baseline="0" dirty="0" smtClean="0">
                          <a:ln>
                            <a:noFill/>
                          </a:ln>
                          <a:solidFill>
                            <a:srgbClr val="000000"/>
                          </a:solidFill>
                          <a:effectLst/>
                          <a:latin typeface="Arial" pitchFamily="34" charset="0"/>
                          <a:ea typeface="MS PGothic" pitchFamily="34" charset="-128"/>
                        </a:rPr>
                        <a:t>Stratifikovaný poměr rizik (</a:t>
                      </a:r>
                      <a:r>
                        <a:rPr kumimoji="0" lang="en-US" sz="1500" b="1" i="0" u="none" strike="noStrike" cap="none" normalizeH="0" baseline="0" dirty="0" smtClean="0">
                          <a:ln>
                            <a:noFill/>
                          </a:ln>
                          <a:solidFill>
                            <a:srgbClr val="000000"/>
                          </a:solidFill>
                          <a:effectLst/>
                          <a:latin typeface="Arial" pitchFamily="34" charset="0"/>
                          <a:ea typeface="MS PGothic" pitchFamily="34" charset="-128"/>
                        </a:rPr>
                        <a:t>HR</a:t>
                      </a:r>
                      <a:r>
                        <a:rPr kumimoji="0" lang="cs-CZ" sz="1500" b="1" i="0" u="none" strike="noStrike" cap="none" normalizeH="0" baseline="0" dirty="0" smtClean="0">
                          <a:ln>
                            <a:noFill/>
                          </a:ln>
                          <a:solidFill>
                            <a:srgbClr val="000000"/>
                          </a:solidFill>
                          <a:effectLst/>
                          <a:latin typeface="Arial" pitchFamily="34" charset="0"/>
                          <a:ea typeface="MS PGothic" pitchFamily="34" charset="-128"/>
                        </a:rPr>
                        <a:t>) </a:t>
                      </a:r>
                      <a:r>
                        <a:rPr kumimoji="0" lang="en-US" sz="1500" b="1" i="0" u="none" strike="noStrike" cap="none" normalizeH="0" baseline="0" dirty="0" smtClean="0">
                          <a:ln>
                            <a:noFill/>
                          </a:ln>
                          <a:solidFill>
                            <a:srgbClr val="000000"/>
                          </a:solidFill>
                          <a:effectLst/>
                          <a:latin typeface="Arial" pitchFamily="34" charset="0"/>
                          <a:ea typeface="MS PGothic" pitchFamily="34" charset="-128"/>
                        </a:rPr>
                        <a:t>0,682 </a:t>
                      </a:r>
                      <a:endParaRPr kumimoji="0" lang="cs-CZ" sz="1500" b="1" i="0" u="none" strike="noStrike" cap="none" normalizeH="0" baseline="0" dirty="0" smtClean="0">
                        <a:ln>
                          <a:noFill/>
                        </a:ln>
                        <a:solidFill>
                          <a:srgbClr val="000000"/>
                        </a:solidFill>
                        <a:effectLst/>
                        <a:latin typeface="Arial" pitchFamily="34" charset="0"/>
                        <a:ea typeface="MS PGothic" pitchFamily="34" charset="-128"/>
                      </a:endParaRPr>
                    </a:p>
                    <a:p>
                      <a:pPr marL="0" marR="0" lvl="0" indent="0" algn="ctr" defTabSz="4572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000000"/>
                          </a:solidFill>
                          <a:effectLst/>
                          <a:latin typeface="Arial" pitchFamily="34" charset="0"/>
                          <a:ea typeface="MS PGothic" pitchFamily="34" charset="-128"/>
                        </a:rPr>
                        <a:t>(95% </a:t>
                      </a:r>
                      <a:r>
                        <a:rPr kumimoji="0" lang="cs-CZ" sz="1500" b="1" i="0" u="none" strike="noStrike" cap="none" normalizeH="0" baseline="0" dirty="0" smtClean="0">
                          <a:ln>
                            <a:noFill/>
                          </a:ln>
                          <a:solidFill>
                            <a:srgbClr val="000000"/>
                          </a:solidFill>
                          <a:effectLst/>
                          <a:latin typeface="Arial" pitchFamily="34" charset="0"/>
                          <a:ea typeface="MS PGothic" pitchFamily="34" charset="-128"/>
                        </a:rPr>
                        <a:t>interval spolehlivosti</a:t>
                      </a:r>
                      <a:r>
                        <a:rPr kumimoji="0" lang="en-US" sz="1500" b="1" i="0" u="none" strike="noStrike" cap="none" normalizeH="0" baseline="0" dirty="0" smtClean="0">
                          <a:ln>
                            <a:noFill/>
                          </a:ln>
                          <a:solidFill>
                            <a:srgbClr val="000000"/>
                          </a:solidFill>
                          <a:effectLst/>
                          <a:latin typeface="Arial" pitchFamily="34" charset="0"/>
                          <a:ea typeface="MS PGothic" pitchFamily="34" charset="-128"/>
                        </a:rPr>
                        <a:t>, 0,55, 0,85); </a:t>
                      </a:r>
                      <a:r>
                        <a:rPr kumimoji="0" lang="en-US" sz="1500" b="1" i="1" u="none" strike="noStrike" cap="none" normalizeH="0" baseline="0" dirty="0" smtClean="0">
                          <a:ln>
                            <a:noFill/>
                          </a:ln>
                          <a:solidFill>
                            <a:srgbClr val="000000"/>
                          </a:solidFill>
                          <a:effectLst/>
                          <a:latin typeface="Arial" pitchFamily="34" charset="0"/>
                          <a:ea typeface="MS PGothic" pitchFamily="34" charset="-128"/>
                        </a:rPr>
                        <a:t>P</a:t>
                      </a:r>
                      <a:r>
                        <a:rPr kumimoji="0" lang="en-US" sz="1500" b="1" i="0" u="none" strike="noStrike" cap="none" normalizeH="0" baseline="0" dirty="0" smtClean="0">
                          <a:ln>
                            <a:noFill/>
                          </a:ln>
                          <a:solidFill>
                            <a:srgbClr val="000000"/>
                          </a:solidFill>
                          <a:effectLst/>
                          <a:latin typeface="Arial" pitchFamily="34" charset="0"/>
                          <a:ea typeface="MS PGothic" pitchFamily="34" charset="-128"/>
                        </a:rPr>
                        <a:t>=0,0006</a:t>
                      </a:r>
                      <a:r>
                        <a:rPr kumimoji="0" lang="en-GB" sz="1500" b="1" i="0" u="none" strike="noStrike" cap="none" normalizeH="0" baseline="0" dirty="0" smtClean="0">
                          <a:ln>
                            <a:noFill/>
                          </a:ln>
                          <a:solidFill>
                            <a:srgbClr val="000000"/>
                          </a:solidFill>
                          <a:effectLst/>
                          <a:latin typeface="Arial" pitchFamily="34" charset="0"/>
                          <a:ea typeface="MS PGothic" pitchFamily="34" charset="-128"/>
                          <a:cs typeface="Arial" pitchFamily="34" charset="0"/>
                        </a:rPr>
                        <a:t> </a:t>
                      </a:r>
                      <a:endParaRPr kumimoji="0" lang="en-US" sz="1500" b="0" i="1" u="none" strike="noStrike" cap="none" normalizeH="0" baseline="0" dirty="0" smtClean="0">
                        <a:ln>
                          <a:noFill/>
                        </a:ln>
                        <a:solidFill>
                          <a:srgbClr val="080808"/>
                        </a:solidFill>
                        <a:effectLst/>
                        <a:latin typeface="Arial" pitchFamily="34" charset="0"/>
                      </a:endParaRPr>
                    </a:p>
                  </a:txBody>
                  <a:tcPr marL="27439" marR="27439" marT="27473" marB="27473" anchor="ctr"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cs-CZ"/>
                    </a:p>
                  </a:txBody>
                  <a:tcPr/>
                </a:tc>
                <a:tc hMerge="1">
                  <a:txBody>
                    <a:bodyPr/>
                    <a:lstStyle/>
                    <a:p>
                      <a:endParaRPr lang="cs-CZ"/>
                    </a:p>
                  </a:txBody>
                  <a:tcPr/>
                </a:tc>
              </a:tr>
            </a:tbl>
          </a:graphicData>
        </a:graphic>
      </p:graphicFrame>
      <p:sp>
        <p:nvSpPr>
          <p:cNvPr id="1234" name="TextBox 843"/>
          <p:cNvSpPr txBox="1">
            <a:spLocks noChangeArrowheads="1"/>
          </p:cNvSpPr>
          <p:nvPr/>
        </p:nvSpPr>
        <p:spPr bwMode="auto">
          <a:xfrm>
            <a:off x="-11113" y="6538088"/>
            <a:ext cx="377674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hangingPunct="1"/>
            <a:r>
              <a:rPr lang="cs-CZ" sz="1400" dirty="0" err="1">
                <a:solidFill>
                  <a:srgbClr val="000000"/>
                </a:solidFill>
                <a:cs typeface="Arial" pitchFamily="34" charset="0"/>
              </a:rPr>
              <a:t>Verma</a:t>
            </a:r>
            <a:r>
              <a:rPr lang="cs-CZ" sz="1400" dirty="0">
                <a:solidFill>
                  <a:srgbClr val="000000"/>
                </a:solidFill>
                <a:cs typeface="Arial" pitchFamily="34" charset="0"/>
              </a:rPr>
              <a:t> </a:t>
            </a:r>
            <a:r>
              <a:rPr lang="cs-CZ" sz="1400" dirty="0" smtClean="0">
                <a:solidFill>
                  <a:srgbClr val="000000"/>
                </a:solidFill>
                <a:cs typeface="Arial" pitchFamily="34" charset="0"/>
              </a:rPr>
              <a:t>S et al. N </a:t>
            </a:r>
            <a:r>
              <a:rPr lang="cs-CZ" sz="1400" dirty="0" err="1">
                <a:solidFill>
                  <a:srgbClr val="000000"/>
                </a:solidFill>
                <a:cs typeface="Arial" pitchFamily="34" charset="0"/>
              </a:rPr>
              <a:t>Engl</a:t>
            </a:r>
            <a:r>
              <a:rPr lang="cs-CZ" sz="1400" dirty="0">
                <a:solidFill>
                  <a:srgbClr val="000000"/>
                </a:solidFill>
                <a:cs typeface="Arial" pitchFamily="34" charset="0"/>
              </a:rPr>
              <a:t> J Med 2012; 367:1783.</a:t>
            </a:r>
            <a:endParaRPr lang="en-US" sz="1400" dirty="0">
              <a:solidFill>
                <a:srgbClr val="000000"/>
              </a:solidFill>
              <a:cs typeface="Arial" pitchFamily="34" charset="0"/>
            </a:endParaRPr>
          </a:p>
        </p:txBody>
      </p:sp>
    </p:spTree>
    <p:extLst>
      <p:ext uri="{BB962C8B-B14F-4D97-AF65-F5344CB8AC3E}">
        <p14:creationId xmlns:p14="http://schemas.microsoft.com/office/powerpoint/2010/main" xmlns="" val="307840875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32518" y="188640"/>
            <a:ext cx="7154563" cy="591884"/>
          </a:xfrm>
        </p:spPr>
        <p:txBody>
          <a:bodyPr>
            <a:noAutofit/>
          </a:bodyPr>
          <a:lstStyle/>
          <a:p>
            <a:r>
              <a:rPr lang="en-GB" sz="2400" b="1" dirty="0" smtClean="0"/>
              <a:t>EMILIA: </a:t>
            </a:r>
            <a:r>
              <a:rPr lang="cs-CZ" sz="2400" b="1" dirty="0" smtClean="0"/>
              <a:t>Exploratorní analýza pacientů</a:t>
            </a:r>
            <a:br>
              <a:rPr lang="cs-CZ" sz="2400" b="1" dirty="0" smtClean="0"/>
            </a:br>
            <a:r>
              <a:rPr lang="cs-CZ" sz="2400" b="1" dirty="0" smtClean="0"/>
              <a:t>s CNS metastázou před zahájením léčby</a:t>
            </a:r>
            <a:endParaRPr lang="en-GB" sz="2400" b="1" dirty="0"/>
          </a:p>
        </p:txBody>
      </p:sp>
      <p:sp>
        <p:nvSpPr>
          <p:cNvPr id="2" name="Content Placeholder 1"/>
          <p:cNvSpPr>
            <a:spLocks noGrp="1"/>
          </p:cNvSpPr>
          <p:nvPr>
            <p:ph sz="quarter" idx="11"/>
          </p:nvPr>
        </p:nvSpPr>
        <p:spPr>
          <a:xfrm>
            <a:off x="6334126" y="2494722"/>
            <a:ext cx="2486024" cy="3846513"/>
          </a:xfrm>
          <a:prstGeom prst="rect">
            <a:avLst/>
          </a:prstGeom>
        </p:spPr>
        <p:txBody>
          <a:bodyPr/>
          <a:lstStyle/>
          <a:p>
            <a:pPr marL="285750" lvl="1" indent="-285750">
              <a:spcBef>
                <a:spcPts val="300"/>
              </a:spcBef>
              <a:spcAft>
                <a:spcPts val="0"/>
              </a:spcAft>
              <a:buFont typeface="Arial" panose="020B0604020202020204" pitchFamily="34" charset="0"/>
              <a:buChar char="•"/>
            </a:pPr>
            <a:r>
              <a:rPr lang="cs-CZ" sz="1400" dirty="0" smtClean="0">
                <a:solidFill>
                  <a:schemeClr val="tx1"/>
                </a:solidFill>
              </a:rPr>
              <a:t>U pacientů s CNS metastázou před léčbou: </a:t>
            </a:r>
          </a:p>
          <a:p>
            <a:pPr marL="444500" lvl="1" indent="-173038">
              <a:spcBef>
                <a:spcPts val="300"/>
              </a:spcBef>
              <a:spcAft>
                <a:spcPts val="0"/>
              </a:spcAft>
              <a:buFont typeface="Arial" panose="020B0604020202020204" pitchFamily="34" charset="0"/>
              <a:buChar char="–"/>
            </a:pPr>
            <a:r>
              <a:rPr lang="cs-CZ" sz="1400" b="1" dirty="0" smtClean="0">
                <a:solidFill>
                  <a:schemeClr val="tx1"/>
                </a:solidFill>
              </a:rPr>
              <a:t>Kadcyla signifikantně prodloužila přežití</a:t>
            </a:r>
          </a:p>
          <a:p>
            <a:pPr marL="444500" lvl="1" indent="-173038">
              <a:spcBef>
                <a:spcPts val="300"/>
              </a:spcBef>
              <a:spcAft>
                <a:spcPts val="0"/>
              </a:spcAft>
              <a:buFont typeface="Arial" panose="020B0604020202020204" pitchFamily="34" charset="0"/>
              <a:buChar char="–"/>
            </a:pPr>
            <a:r>
              <a:rPr lang="cs-CZ" sz="1400" dirty="0" smtClean="0">
                <a:solidFill>
                  <a:schemeClr val="tx1"/>
                </a:solidFill>
              </a:rPr>
              <a:t>Bez nových bezpečnostních signálů</a:t>
            </a:r>
          </a:p>
          <a:p>
            <a:endParaRPr lang="cs-CZ" dirty="0">
              <a:solidFill>
                <a:schemeClr val="tx1"/>
              </a:solidFill>
            </a:endParaRPr>
          </a:p>
        </p:txBody>
      </p:sp>
      <p:sp>
        <p:nvSpPr>
          <p:cNvPr id="6" name="Text Placeholder 5"/>
          <p:cNvSpPr>
            <a:spLocks noGrp="1"/>
          </p:cNvSpPr>
          <p:nvPr>
            <p:ph type="body" sz="quarter" idx="10"/>
          </p:nvPr>
        </p:nvSpPr>
        <p:spPr>
          <a:xfrm>
            <a:off x="423863" y="6111815"/>
            <a:ext cx="8122416" cy="370871"/>
          </a:xfrm>
        </p:spPr>
        <p:txBody>
          <a:bodyPr/>
          <a:lstStyle/>
          <a:p>
            <a:r>
              <a:rPr lang="en-GB" dirty="0" smtClean="0"/>
              <a:t>* </a:t>
            </a:r>
            <a:r>
              <a:rPr lang="cs-CZ" dirty="0" smtClean="0">
                <a:solidFill>
                  <a:schemeClr val="tx1"/>
                </a:solidFill>
              </a:rPr>
              <a:t>Pac. s CNS metastázou před léčbou anebo s rozvojem  CNS metastáz během studie byli identifikováni  retrospektivně</a:t>
            </a:r>
          </a:p>
          <a:p>
            <a:r>
              <a:rPr lang="cs-CZ" dirty="0" smtClean="0">
                <a:solidFill>
                  <a:schemeClr val="tx1"/>
                </a:solidFill>
              </a:rPr>
              <a:t>IS: interval spolehlivosti; HR: poměr rizik; </a:t>
            </a:r>
            <a:endParaRPr lang="cs-CZ" dirty="0">
              <a:solidFill>
                <a:schemeClr val="tx1"/>
              </a:solidFill>
            </a:endParaRPr>
          </a:p>
        </p:txBody>
      </p:sp>
      <p:sp>
        <p:nvSpPr>
          <p:cNvPr id="7" name="Text Placeholder 6"/>
          <p:cNvSpPr>
            <a:spLocks noGrp="1"/>
          </p:cNvSpPr>
          <p:nvPr>
            <p:ph type="body" sz="quarter" idx="12"/>
          </p:nvPr>
        </p:nvSpPr>
        <p:spPr>
          <a:xfrm>
            <a:off x="3689707" y="6424176"/>
            <a:ext cx="5263436" cy="280791"/>
          </a:xfrm>
        </p:spPr>
        <p:txBody>
          <a:bodyPr/>
          <a:lstStyle/>
          <a:p>
            <a:pPr algn="l"/>
            <a:r>
              <a:rPr lang="en-GB" sz="1100" dirty="0"/>
              <a:t>Krop I, </a:t>
            </a:r>
            <a:r>
              <a:rPr lang="en-GB" sz="1100" i="1" dirty="0"/>
              <a:t>et al</a:t>
            </a:r>
            <a:r>
              <a:rPr lang="en-GB" sz="1100" dirty="0"/>
              <a:t>. SABCS </a:t>
            </a:r>
            <a:r>
              <a:rPr lang="en-GB" sz="1100" dirty="0" smtClean="0"/>
              <a:t>2013 </a:t>
            </a:r>
            <a:r>
              <a:rPr lang="en-GB" sz="1100" dirty="0"/>
              <a:t>(P4-12-27; poster presentation</a:t>
            </a:r>
            <a:r>
              <a:rPr lang="en-GB" sz="1100" dirty="0" smtClean="0"/>
              <a:t>).</a:t>
            </a:r>
            <a:endParaRPr lang="en-GB" sz="1100" dirty="0"/>
          </a:p>
        </p:txBody>
      </p:sp>
      <p:sp>
        <p:nvSpPr>
          <p:cNvPr id="8" name="Rounded Rectangle 7"/>
          <p:cNvSpPr/>
          <p:nvPr/>
        </p:nvSpPr>
        <p:spPr bwMode="auto">
          <a:xfrm>
            <a:off x="404812" y="1379658"/>
            <a:ext cx="8415337" cy="449142"/>
          </a:xfrm>
          <a:prstGeom prst="roundRect">
            <a:avLst/>
          </a:prstGeom>
          <a:solidFill>
            <a:schemeClr val="accent1"/>
          </a:solidFill>
          <a:ln w="1270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GB" sz="1400" b="1" dirty="0">
                <a:solidFill>
                  <a:prstClr val="black"/>
                </a:solidFill>
              </a:rPr>
              <a:t> </a:t>
            </a:r>
            <a:r>
              <a:rPr lang="cs-CZ" sz="1600" b="1" dirty="0">
                <a:solidFill>
                  <a:prstClr val="white"/>
                </a:solidFill>
              </a:rPr>
              <a:t>Kadcyla ve srovnání s lapatinibem+ kapecitabinem </a:t>
            </a:r>
            <a:r>
              <a:rPr lang="cs-CZ" sz="1600" b="1" u="sng" dirty="0">
                <a:solidFill>
                  <a:prstClr val="white"/>
                </a:solidFill>
              </a:rPr>
              <a:t>prodloužila celkové přežití</a:t>
            </a:r>
            <a:endParaRPr lang="en-GB" sz="1400" b="1" u="sng" dirty="0">
              <a:solidFill>
                <a:prstClr val="black"/>
              </a:solidFill>
            </a:endParaRPr>
          </a:p>
        </p:txBody>
      </p:sp>
      <p:sp>
        <p:nvSpPr>
          <p:cNvPr id="135" name="Rounded Rectangle 134"/>
          <p:cNvSpPr/>
          <p:nvPr/>
        </p:nvSpPr>
        <p:spPr bwMode="auto">
          <a:xfrm>
            <a:off x="423863" y="2276730"/>
            <a:ext cx="5897562" cy="3792538"/>
          </a:xfrm>
          <a:prstGeom prst="roundRect">
            <a:avLst>
              <a:gd name="adj" fmla="val 6104"/>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400" b="1" dirty="0">
              <a:solidFill>
                <a:prstClr val="black"/>
              </a:solidFill>
            </a:endParaRPr>
          </a:p>
        </p:txBody>
      </p:sp>
      <p:sp>
        <p:nvSpPr>
          <p:cNvPr id="137" name="Line 25"/>
          <p:cNvSpPr>
            <a:spLocks noChangeAspect="1" noChangeShapeType="1"/>
          </p:cNvSpPr>
          <p:nvPr/>
        </p:nvSpPr>
        <p:spPr bwMode="auto">
          <a:xfrm>
            <a:off x="1256401" y="2500522"/>
            <a:ext cx="0" cy="128588"/>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grpSp>
        <p:nvGrpSpPr>
          <p:cNvPr id="9" name="Group 263"/>
          <p:cNvGrpSpPr>
            <a:grpSpLocks noChangeAspect="1"/>
          </p:cNvGrpSpPr>
          <p:nvPr/>
        </p:nvGrpSpPr>
        <p:grpSpPr>
          <a:xfrm>
            <a:off x="1458014" y="2513774"/>
            <a:ext cx="4313634" cy="1865710"/>
            <a:chOff x="1593851" y="2298805"/>
            <a:chExt cx="5751512" cy="2487613"/>
          </a:xfrm>
        </p:grpSpPr>
        <p:sp>
          <p:nvSpPr>
            <p:cNvPr id="139" name="Line 4"/>
            <p:cNvSpPr>
              <a:spLocks noChangeShapeType="1"/>
            </p:cNvSpPr>
            <p:nvPr/>
          </p:nvSpPr>
          <p:spPr bwMode="auto">
            <a:xfrm>
              <a:off x="6224588" y="446574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0" name="Line 5"/>
            <p:cNvSpPr>
              <a:spLocks noChangeShapeType="1"/>
            </p:cNvSpPr>
            <p:nvPr/>
          </p:nvSpPr>
          <p:spPr bwMode="auto">
            <a:xfrm>
              <a:off x="5924551" y="446574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1" name="Line 6"/>
            <p:cNvSpPr>
              <a:spLocks noChangeShapeType="1"/>
            </p:cNvSpPr>
            <p:nvPr/>
          </p:nvSpPr>
          <p:spPr bwMode="auto">
            <a:xfrm>
              <a:off x="5819776" y="446574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2" name="Line 7"/>
            <p:cNvSpPr>
              <a:spLocks noChangeShapeType="1"/>
            </p:cNvSpPr>
            <p:nvPr/>
          </p:nvSpPr>
          <p:spPr bwMode="auto">
            <a:xfrm>
              <a:off x="5578476" y="446574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3" name="Line 8"/>
            <p:cNvSpPr>
              <a:spLocks noChangeShapeType="1"/>
            </p:cNvSpPr>
            <p:nvPr/>
          </p:nvSpPr>
          <p:spPr bwMode="auto">
            <a:xfrm>
              <a:off x="5257801" y="446574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4" name="Line 9"/>
            <p:cNvSpPr>
              <a:spLocks noChangeShapeType="1"/>
            </p:cNvSpPr>
            <p:nvPr/>
          </p:nvSpPr>
          <p:spPr bwMode="auto">
            <a:xfrm>
              <a:off x="5000626" y="446574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5" name="Line 10"/>
            <p:cNvSpPr>
              <a:spLocks noChangeShapeType="1"/>
            </p:cNvSpPr>
            <p:nvPr/>
          </p:nvSpPr>
          <p:spPr bwMode="auto">
            <a:xfrm>
              <a:off x="4559301" y="446574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6" name="Line 11"/>
            <p:cNvSpPr>
              <a:spLocks noChangeShapeType="1"/>
            </p:cNvSpPr>
            <p:nvPr/>
          </p:nvSpPr>
          <p:spPr bwMode="auto">
            <a:xfrm>
              <a:off x="4530726" y="446574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7" name="Line 12"/>
            <p:cNvSpPr>
              <a:spLocks noChangeShapeType="1"/>
            </p:cNvSpPr>
            <p:nvPr/>
          </p:nvSpPr>
          <p:spPr bwMode="auto">
            <a:xfrm>
              <a:off x="4381501" y="4341918"/>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8" name="Line 13"/>
            <p:cNvSpPr>
              <a:spLocks noChangeShapeType="1"/>
            </p:cNvSpPr>
            <p:nvPr/>
          </p:nvSpPr>
          <p:spPr bwMode="auto">
            <a:xfrm>
              <a:off x="4283076" y="4135543"/>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49" name="Line 14"/>
            <p:cNvSpPr>
              <a:spLocks noChangeShapeType="1"/>
            </p:cNvSpPr>
            <p:nvPr/>
          </p:nvSpPr>
          <p:spPr bwMode="auto">
            <a:xfrm>
              <a:off x="3606801" y="3630718"/>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0" name="Line 15"/>
            <p:cNvSpPr>
              <a:spLocks noChangeShapeType="1"/>
            </p:cNvSpPr>
            <p:nvPr/>
          </p:nvSpPr>
          <p:spPr bwMode="auto">
            <a:xfrm>
              <a:off x="3444876" y="3444980"/>
              <a:ext cx="0" cy="169863"/>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1" name="Line 16"/>
            <p:cNvSpPr>
              <a:spLocks noChangeShapeType="1"/>
            </p:cNvSpPr>
            <p:nvPr/>
          </p:nvSpPr>
          <p:spPr bwMode="auto">
            <a:xfrm>
              <a:off x="3349626" y="3444980"/>
              <a:ext cx="0" cy="169863"/>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2" name="Line 17"/>
            <p:cNvSpPr>
              <a:spLocks noChangeShapeType="1"/>
            </p:cNvSpPr>
            <p:nvPr/>
          </p:nvSpPr>
          <p:spPr bwMode="auto">
            <a:xfrm>
              <a:off x="3270251" y="326400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3" name="Line 18"/>
            <p:cNvSpPr>
              <a:spLocks noChangeShapeType="1"/>
            </p:cNvSpPr>
            <p:nvPr/>
          </p:nvSpPr>
          <p:spPr bwMode="auto">
            <a:xfrm>
              <a:off x="3238501" y="326400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4" name="Line 19"/>
            <p:cNvSpPr>
              <a:spLocks noChangeShapeType="1"/>
            </p:cNvSpPr>
            <p:nvPr/>
          </p:nvSpPr>
          <p:spPr bwMode="auto">
            <a:xfrm>
              <a:off x="2954338" y="304810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5" name="Line 20"/>
            <p:cNvSpPr>
              <a:spLocks noChangeShapeType="1"/>
            </p:cNvSpPr>
            <p:nvPr/>
          </p:nvSpPr>
          <p:spPr bwMode="auto">
            <a:xfrm>
              <a:off x="2901951" y="304810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6" name="Line 21"/>
            <p:cNvSpPr>
              <a:spLocks noChangeShapeType="1"/>
            </p:cNvSpPr>
            <p:nvPr/>
          </p:nvSpPr>
          <p:spPr bwMode="auto">
            <a:xfrm>
              <a:off x="2862263" y="304810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7" name="Line 22"/>
            <p:cNvSpPr>
              <a:spLocks noChangeShapeType="1"/>
            </p:cNvSpPr>
            <p:nvPr/>
          </p:nvSpPr>
          <p:spPr bwMode="auto">
            <a:xfrm>
              <a:off x="2162176" y="2492480"/>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8" name="Line 23"/>
            <p:cNvSpPr>
              <a:spLocks noChangeShapeType="1"/>
            </p:cNvSpPr>
            <p:nvPr/>
          </p:nvSpPr>
          <p:spPr bwMode="auto">
            <a:xfrm>
              <a:off x="1938338" y="242580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59" name="Line 24"/>
            <p:cNvSpPr>
              <a:spLocks noChangeShapeType="1"/>
            </p:cNvSpPr>
            <p:nvPr/>
          </p:nvSpPr>
          <p:spPr bwMode="auto">
            <a:xfrm>
              <a:off x="1676401" y="2425805"/>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0" name="Line 26"/>
            <p:cNvSpPr>
              <a:spLocks noChangeShapeType="1"/>
            </p:cNvSpPr>
            <p:nvPr/>
          </p:nvSpPr>
          <p:spPr bwMode="auto">
            <a:xfrm>
              <a:off x="1987551" y="229880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1" name="Line 27"/>
            <p:cNvSpPr>
              <a:spLocks noChangeShapeType="1"/>
            </p:cNvSpPr>
            <p:nvPr/>
          </p:nvSpPr>
          <p:spPr bwMode="auto">
            <a:xfrm>
              <a:off x="3135313" y="276235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2" name="Line 28"/>
            <p:cNvSpPr>
              <a:spLocks noChangeShapeType="1"/>
            </p:cNvSpPr>
            <p:nvPr/>
          </p:nvSpPr>
          <p:spPr bwMode="auto">
            <a:xfrm>
              <a:off x="3187701" y="276235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3" name="Line 29"/>
            <p:cNvSpPr>
              <a:spLocks noChangeShapeType="1"/>
            </p:cNvSpPr>
            <p:nvPr/>
          </p:nvSpPr>
          <p:spPr bwMode="auto">
            <a:xfrm>
              <a:off x="3260726" y="276235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4" name="Line 30"/>
            <p:cNvSpPr>
              <a:spLocks noChangeShapeType="1"/>
            </p:cNvSpPr>
            <p:nvPr/>
          </p:nvSpPr>
          <p:spPr bwMode="auto">
            <a:xfrm>
              <a:off x="3694113" y="300365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5" name="Line 31"/>
            <p:cNvSpPr>
              <a:spLocks noChangeShapeType="1"/>
            </p:cNvSpPr>
            <p:nvPr/>
          </p:nvSpPr>
          <p:spPr bwMode="auto">
            <a:xfrm>
              <a:off x="3816351" y="300365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6" name="Line 32"/>
            <p:cNvSpPr>
              <a:spLocks noChangeShapeType="1"/>
            </p:cNvSpPr>
            <p:nvPr/>
          </p:nvSpPr>
          <p:spPr bwMode="auto">
            <a:xfrm>
              <a:off x="3846513" y="3003655"/>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7" name="Line 33"/>
            <p:cNvSpPr>
              <a:spLocks noChangeShapeType="1"/>
            </p:cNvSpPr>
            <p:nvPr/>
          </p:nvSpPr>
          <p:spPr bwMode="auto">
            <a:xfrm>
              <a:off x="4227513" y="3286230"/>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8" name="Line 34"/>
            <p:cNvSpPr>
              <a:spLocks noChangeShapeType="1"/>
            </p:cNvSpPr>
            <p:nvPr/>
          </p:nvSpPr>
          <p:spPr bwMode="auto">
            <a:xfrm>
              <a:off x="4276726" y="3286230"/>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69" name="Line 35"/>
            <p:cNvSpPr>
              <a:spLocks noChangeShapeType="1"/>
            </p:cNvSpPr>
            <p:nvPr/>
          </p:nvSpPr>
          <p:spPr bwMode="auto">
            <a:xfrm>
              <a:off x="4319588" y="3286230"/>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0" name="Line 36"/>
            <p:cNvSpPr>
              <a:spLocks noChangeShapeType="1"/>
            </p:cNvSpPr>
            <p:nvPr/>
          </p:nvSpPr>
          <p:spPr bwMode="auto">
            <a:xfrm>
              <a:off x="4378326" y="3286230"/>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1" name="Line 37"/>
            <p:cNvSpPr>
              <a:spLocks noChangeShapeType="1"/>
            </p:cNvSpPr>
            <p:nvPr/>
          </p:nvSpPr>
          <p:spPr bwMode="auto">
            <a:xfrm>
              <a:off x="4481513" y="3286230"/>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2" name="Line 38"/>
            <p:cNvSpPr>
              <a:spLocks noChangeShapeType="1"/>
            </p:cNvSpPr>
            <p:nvPr/>
          </p:nvSpPr>
          <p:spPr bwMode="auto">
            <a:xfrm>
              <a:off x="4941888" y="3419580"/>
              <a:ext cx="0" cy="169863"/>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3" name="Line 39"/>
            <p:cNvSpPr>
              <a:spLocks noChangeShapeType="1"/>
            </p:cNvSpPr>
            <p:nvPr/>
          </p:nvSpPr>
          <p:spPr bwMode="auto">
            <a:xfrm>
              <a:off x="5062538" y="3419580"/>
              <a:ext cx="0" cy="169863"/>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4" name="Line 40"/>
            <p:cNvSpPr>
              <a:spLocks noChangeShapeType="1"/>
            </p:cNvSpPr>
            <p:nvPr/>
          </p:nvSpPr>
          <p:spPr bwMode="auto">
            <a:xfrm>
              <a:off x="5365751" y="3697393"/>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5" name="Line 41"/>
            <p:cNvSpPr>
              <a:spLocks noChangeShapeType="1"/>
            </p:cNvSpPr>
            <p:nvPr/>
          </p:nvSpPr>
          <p:spPr bwMode="auto">
            <a:xfrm>
              <a:off x="5414963" y="3697393"/>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6" name="Line 42"/>
            <p:cNvSpPr>
              <a:spLocks noChangeShapeType="1"/>
            </p:cNvSpPr>
            <p:nvPr/>
          </p:nvSpPr>
          <p:spPr bwMode="auto">
            <a:xfrm>
              <a:off x="5441951" y="3697393"/>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7" name="Line 43"/>
            <p:cNvSpPr>
              <a:spLocks noChangeShapeType="1"/>
            </p:cNvSpPr>
            <p:nvPr/>
          </p:nvSpPr>
          <p:spPr bwMode="auto">
            <a:xfrm>
              <a:off x="5500688" y="3697393"/>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8" name="Line 44"/>
            <p:cNvSpPr>
              <a:spLocks noChangeShapeType="1"/>
            </p:cNvSpPr>
            <p:nvPr/>
          </p:nvSpPr>
          <p:spPr bwMode="auto">
            <a:xfrm>
              <a:off x="5624513" y="3697393"/>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9" name="Line 45"/>
            <p:cNvSpPr>
              <a:spLocks noChangeShapeType="1"/>
            </p:cNvSpPr>
            <p:nvPr/>
          </p:nvSpPr>
          <p:spPr bwMode="auto">
            <a:xfrm>
              <a:off x="5819776" y="3697393"/>
              <a:ext cx="0" cy="17145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0" name="Line 46"/>
            <p:cNvSpPr>
              <a:spLocks noChangeShapeType="1"/>
            </p:cNvSpPr>
            <p:nvPr/>
          </p:nvSpPr>
          <p:spPr bwMode="auto">
            <a:xfrm>
              <a:off x="6624638" y="461179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1" name="Line 47"/>
            <p:cNvSpPr>
              <a:spLocks noChangeShapeType="1"/>
            </p:cNvSpPr>
            <p:nvPr/>
          </p:nvSpPr>
          <p:spPr bwMode="auto">
            <a:xfrm>
              <a:off x="7265988" y="4611793"/>
              <a:ext cx="0" cy="174625"/>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2" name="Line 48"/>
            <p:cNvSpPr>
              <a:spLocks noChangeShapeType="1"/>
            </p:cNvSpPr>
            <p:nvPr/>
          </p:nvSpPr>
          <p:spPr bwMode="auto">
            <a:xfrm>
              <a:off x="1593851" y="2514705"/>
              <a:ext cx="169863"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3" name="Line 49"/>
            <p:cNvSpPr>
              <a:spLocks noChangeShapeType="1"/>
            </p:cNvSpPr>
            <p:nvPr/>
          </p:nvSpPr>
          <p:spPr bwMode="auto">
            <a:xfrm>
              <a:off x="1855788" y="2514705"/>
              <a:ext cx="165100"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4" name="Line 50"/>
            <p:cNvSpPr>
              <a:spLocks noChangeShapeType="1"/>
            </p:cNvSpPr>
            <p:nvPr/>
          </p:nvSpPr>
          <p:spPr bwMode="auto">
            <a:xfrm>
              <a:off x="2760663" y="3133830"/>
              <a:ext cx="168275"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5" name="Line 51"/>
            <p:cNvSpPr>
              <a:spLocks noChangeShapeType="1"/>
            </p:cNvSpPr>
            <p:nvPr/>
          </p:nvSpPr>
          <p:spPr bwMode="auto">
            <a:xfrm>
              <a:off x="2870201" y="3133830"/>
              <a:ext cx="166688"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6" name="Line 52"/>
            <p:cNvSpPr>
              <a:spLocks noChangeShapeType="1"/>
            </p:cNvSpPr>
            <p:nvPr/>
          </p:nvSpPr>
          <p:spPr bwMode="auto">
            <a:xfrm>
              <a:off x="3146426" y="3349730"/>
              <a:ext cx="166688"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7" name="Line 53"/>
            <p:cNvSpPr>
              <a:spLocks noChangeShapeType="1"/>
            </p:cNvSpPr>
            <p:nvPr/>
          </p:nvSpPr>
          <p:spPr bwMode="auto">
            <a:xfrm>
              <a:off x="3270251" y="3530705"/>
              <a:ext cx="168275"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8" name="Line 54"/>
            <p:cNvSpPr>
              <a:spLocks noChangeShapeType="1"/>
            </p:cNvSpPr>
            <p:nvPr/>
          </p:nvSpPr>
          <p:spPr bwMode="auto">
            <a:xfrm>
              <a:off x="3524251" y="3716443"/>
              <a:ext cx="166688"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9" name="Line 55"/>
            <p:cNvSpPr>
              <a:spLocks noChangeShapeType="1"/>
            </p:cNvSpPr>
            <p:nvPr/>
          </p:nvSpPr>
          <p:spPr bwMode="auto">
            <a:xfrm>
              <a:off x="4200526" y="4221268"/>
              <a:ext cx="165100"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0" name="Line 56"/>
            <p:cNvSpPr>
              <a:spLocks noChangeShapeType="1"/>
            </p:cNvSpPr>
            <p:nvPr/>
          </p:nvSpPr>
          <p:spPr bwMode="auto">
            <a:xfrm>
              <a:off x="4294188" y="4427643"/>
              <a:ext cx="166688"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1" name="Line 57"/>
            <p:cNvSpPr>
              <a:spLocks noChangeShapeType="1"/>
            </p:cNvSpPr>
            <p:nvPr/>
          </p:nvSpPr>
          <p:spPr bwMode="auto">
            <a:xfrm>
              <a:off x="6132513" y="4554643"/>
              <a:ext cx="166688"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2" name="Line 58"/>
            <p:cNvSpPr>
              <a:spLocks noChangeShapeType="1"/>
            </p:cNvSpPr>
            <p:nvPr/>
          </p:nvSpPr>
          <p:spPr bwMode="auto">
            <a:xfrm>
              <a:off x="6532563" y="4697518"/>
              <a:ext cx="165100"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3" name="Line 59"/>
            <p:cNvSpPr>
              <a:spLocks noChangeShapeType="1"/>
            </p:cNvSpPr>
            <p:nvPr/>
          </p:nvSpPr>
          <p:spPr bwMode="auto">
            <a:xfrm>
              <a:off x="7177088" y="4697518"/>
              <a:ext cx="168275"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4" name="Line 60"/>
            <p:cNvSpPr>
              <a:spLocks noChangeShapeType="1"/>
            </p:cNvSpPr>
            <p:nvPr/>
          </p:nvSpPr>
          <p:spPr bwMode="auto">
            <a:xfrm>
              <a:off x="4119563" y="3371955"/>
              <a:ext cx="166688"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5" name="Line 61"/>
            <p:cNvSpPr>
              <a:spLocks noChangeShapeType="1"/>
            </p:cNvSpPr>
            <p:nvPr/>
          </p:nvSpPr>
          <p:spPr bwMode="auto">
            <a:xfrm>
              <a:off x="3602038" y="3095730"/>
              <a:ext cx="165100" cy="0"/>
            </a:xfrm>
            <a:prstGeom prst="line">
              <a:avLst/>
            </a:prstGeom>
            <a:noFill/>
            <a:ln w="12700" cap="flat">
              <a:solidFill>
                <a:schemeClr val="tx1"/>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grpSp>
      <p:sp>
        <p:nvSpPr>
          <p:cNvPr id="196" name="Freeform 62"/>
          <p:cNvSpPr>
            <a:spLocks noChangeAspect="1"/>
          </p:cNvSpPr>
          <p:nvPr/>
        </p:nvSpPr>
        <p:spPr bwMode="auto">
          <a:xfrm>
            <a:off x="1424676" y="2586247"/>
            <a:ext cx="3507581" cy="1627585"/>
          </a:xfrm>
          <a:custGeom>
            <a:avLst/>
            <a:gdLst>
              <a:gd name="T0" fmla="*/ 0 w 2946"/>
              <a:gd name="T1" fmla="*/ 0 h 1367"/>
              <a:gd name="T2" fmla="*/ 0 w 2946"/>
              <a:gd name="T3" fmla="*/ 48 h 1367"/>
              <a:gd name="T4" fmla="*/ 71 w 2946"/>
              <a:gd name="T5" fmla="*/ 48 h 1367"/>
              <a:gd name="T6" fmla="*/ 71 w 2946"/>
              <a:gd name="T7" fmla="*/ 82 h 1367"/>
              <a:gd name="T8" fmla="*/ 253 w 2946"/>
              <a:gd name="T9" fmla="*/ 82 h 1367"/>
              <a:gd name="T10" fmla="*/ 253 w 2946"/>
              <a:gd name="T11" fmla="*/ 126 h 1367"/>
              <a:gd name="T12" fmla="*/ 452 w 2946"/>
              <a:gd name="T13" fmla="*/ 126 h 1367"/>
              <a:gd name="T14" fmla="*/ 452 w 2946"/>
              <a:gd name="T15" fmla="*/ 168 h 1367"/>
              <a:gd name="T16" fmla="*/ 462 w 2946"/>
              <a:gd name="T17" fmla="*/ 168 h 1367"/>
              <a:gd name="T18" fmla="*/ 462 w 2946"/>
              <a:gd name="T19" fmla="*/ 210 h 1367"/>
              <a:gd name="T20" fmla="*/ 547 w 2946"/>
              <a:gd name="T21" fmla="*/ 210 h 1367"/>
              <a:gd name="T22" fmla="*/ 547 w 2946"/>
              <a:gd name="T23" fmla="*/ 256 h 1367"/>
              <a:gd name="T24" fmla="*/ 628 w 2946"/>
              <a:gd name="T25" fmla="*/ 256 h 1367"/>
              <a:gd name="T26" fmla="*/ 628 w 2946"/>
              <a:gd name="T27" fmla="*/ 334 h 1367"/>
              <a:gd name="T28" fmla="*/ 773 w 2946"/>
              <a:gd name="T29" fmla="*/ 334 h 1367"/>
              <a:gd name="T30" fmla="*/ 773 w 2946"/>
              <a:gd name="T31" fmla="*/ 390 h 1367"/>
              <a:gd name="T32" fmla="*/ 779 w 2946"/>
              <a:gd name="T33" fmla="*/ 390 h 1367"/>
              <a:gd name="T34" fmla="*/ 779 w 2946"/>
              <a:gd name="T35" fmla="*/ 432 h 1367"/>
              <a:gd name="T36" fmla="*/ 808 w 2946"/>
              <a:gd name="T37" fmla="*/ 432 h 1367"/>
              <a:gd name="T38" fmla="*/ 808 w 2946"/>
              <a:gd name="T39" fmla="*/ 470 h 1367"/>
              <a:gd name="T40" fmla="*/ 885 w 2946"/>
              <a:gd name="T41" fmla="*/ 470 h 1367"/>
              <a:gd name="T42" fmla="*/ 885 w 2946"/>
              <a:gd name="T43" fmla="*/ 514 h 1367"/>
              <a:gd name="T44" fmla="*/ 1007 w 2946"/>
              <a:gd name="T45" fmla="*/ 514 h 1367"/>
              <a:gd name="T46" fmla="*/ 1007 w 2946"/>
              <a:gd name="T47" fmla="*/ 568 h 1367"/>
              <a:gd name="T48" fmla="*/ 1034 w 2946"/>
              <a:gd name="T49" fmla="*/ 568 h 1367"/>
              <a:gd name="T50" fmla="*/ 1034 w 2946"/>
              <a:gd name="T51" fmla="*/ 608 h 1367"/>
              <a:gd name="T52" fmla="*/ 1129 w 2946"/>
              <a:gd name="T53" fmla="*/ 608 h 1367"/>
              <a:gd name="T54" fmla="*/ 1129 w 2946"/>
              <a:gd name="T55" fmla="*/ 722 h 1367"/>
              <a:gd name="T56" fmla="*/ 1235 w 2946"/>
              <a:gd name="T57" fmla="*/ 722 h 1367"/>
              <a:gd name="T58" fmla="*/ 1235 w 2946"/>
              <a:gd name="T59" fmla="*/ 783 h 1367"/>
              <a:gd name="T60" fmla="*/ 1286 w 2946"/>
              <a:gd name="T61" fmla="*/ 783 h 1367"/>
              <a:gd name="T62" fmla="*/ 1286 w 2946"/>
              <a:gd name="T63" fmla="*/ 843 h 1367"/>
              <a:gd name="T64" fmla="*/ 1345 w 2946"/>
              <a:gd name="T65" fmla="*/ 843 h 1367"/>
              <a:gd name="T66" fmla="*/ 1345 w 2946"/>
              <a:gd name="T67" fmla="*/ 907 h 1367"/>
              <a:gd name="T68" fmla="*/ 1357 w 2946"/>
              <a:gd name="T69" fmla="*/ 907 h 1367"/>
              <a:gd name="T70" fmla="*/ 1357 w 2946"/>
              <a:gd name="T71" fmla="*/ 969 h 1367"/>
              <a:gd name="T72" fmla="*/ 1380 w 2946"/>
              <a:gd name="T73" fmla="*/ 969 h 1367"/>
              <a:gd name="T74" fmla="*/ 1380 w 2946"/>
              <a:gd name="T75" fmla="*/ 1025 h 1367"/>
              <a:gd name="T76" fmla="*/ 1400 w 2946"/>
              <a:gd name="T77" fmla="*/ 1025 h 1367"/>
              <a:gd name="T78" fmla="*/ 1400 w 2946"/>
              <a:gd name="T79" fmla="*/ 1087 h 1367"/>
              <a:gd name="T80" fmla="*/ 1581 w 2946"/>
              <a:gd name="T81" fmla="*/ 1087 h 1367"/>
              <a:gd name="T82" fmla="*/ 1581 w 2946"/>
              <a:gd name="T83" fmla="*/ 1157 h 1367"/>
              <a:gd name="T84" fmla="*/ 1738 w 2946"/>
              <a:gd name="T85" fmla="*/ 1157 h 1367"/>
              <a:gd name="T86" fmla="*/ 1738 w 2946"/>
              <a:gd name="T87" fmla="*/ 1219 h 1367"/>
              <a:gd name="T88" fmla="*/ 1763 w 2946"/>
              <a:gd name="T89" fmla="*/ 1219 h 1367"/>
              <a:gd name="T90" fmla="*/ 1763 w 2946"/>
              <a:gd name="T91" fmla="*/ 1285 h 1367"/>
              <a:gd name="T92" fmla="*/ 1786 w 2946"/>
              <a:gd name="T93" fmla="*/ 1285 h 1367"/>
              <a:gd name="T94" fmla="*/ 1786 w 2946"/>
              <a:gd name="T95" fmla="*/ 1367 h 1367"/>
              <a:gd name="T96" fmla="*/ 2946 w 2946"/>
              <a:gd name="T97" fmla="*/ 1367 h 1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46" h="1367">
                <a:moveTo>
                  <a:pt x="0" y="0"/>
                </a:moveTo>
                <a:lnTo>
                  <a:pt x="0" y="48"/>
                </a:lnTo>
                <a:lnTo>
                  <a:pt x="71" y="48"/>
                </a:lnTo>
                <a:lnTo>
                  <a:pt x="71" y="82"/>
                </a:lnTo>
                <a:lnTo>
                  <a:pt x="253" y="82"/>
                </a:lnTo>
                <a:lnTo>
                  <a:pt x="253" y="126"/>
                </a:lnTo>
                <a:lnTo>
                  <a:pt x="452" y="126"/>
                </a:lnTo>
                <a:lnTo>
                  <a:pt x="452" y="168"/>
                </a:lnTo>
                <a:lnTo>
                  <a:pt x="462" y="168"/>
                </a:lnTo>
                <a:lnTo>
                  <a:pt x="462" y="210"/>
                </a:lnTo>
                <a:lnTo>
                  <a:pt x="547" y="210"/>
                </a:lnTo>
                <a:lnTo>
                  <a:pt x="547" y="256"/>
                </a:lnTo>
                <a:lnTo>
                  <a:pt x="628" y="256"/>
                </a:lnTo>
                <a:lnTo>
                  <a:pt x="628" y="334"/>
                </a:lnTo>
                <a:lnTo>
                  <a:pt x="773" y="334"/>
                </a:lnTo>
                <a:lnTo>
                  <a:pt x="773" y="390"/>
                </a:lnTo>
                <a:lnTo>
                  <a:pt x="779" y="390"/>
                </a:lnTo>
                <a:lnTo>
                  <a:pt x="779" y="432"/>
                </a:lnTo>
                <a:lnTo>
                  <a:pt x="808" y="432"/>
                </a:lnTo>
                <a:lnTo>
                  <a:pt x="808" y="470"/>
                </a:lnTo>
                <a:lnTo>
                  <a:pt x="885" y="470"/>
                </a:lnTo>
                <a:lnTo>
                  <a:pt x="885" y="514"/>
                </a:lnTo>
                <a:lnTo>
                  <a:pt x="1007" y="514"/>
                </a:lnTo>
                <a:lnTo>
                  <a:pt x="1007" y="568"/>
                </a:lnTo>
                <a:lnTo>
                  <a:pt x="1034" y="568"/>
                </a:lnTo>
                <a:lnTo>
                  <a:pt x="1034" y="608"/>
                </a:lnTo>
                <a:lnTo>
                  <a:pt x="1129" y="608"/>
                </a:lnTo>
                <a:lnTo>
                  <a:pt x="1129" y="722"/>
                </a:lnTo>
                <a:lnTo>
                  <a:pt x="1235" y="722"/>
                </a:lnTo>
                <a:lnTo>
                  <a:pt x="1235" y="783"/>
                </a:lnTo>
                <a:lnTo>
                  <a:pt x="1286" y="783"/>
                </a:lnTo>
                <a:lnTo>
                  <a:pt x="1286" y="843"/>
                </a:lnTo>
                <a:lnTo>
                  <a:pt x="1345" y="843"/>
                </a:lnTo>
                <a:lnTo>
                  <a:pt x="1345" y="907"/>
                </a:lnTo>
                <a:lnTo>
                  <a:pt x="1357" y="907"/>
                </a:lnTo>
                <a:lnTo>
                  <a:pt x="1357" y="969"/>
                </a:lnTo>
                <a:lnTo>
                  <a:pt x="1380" y="969"/>
                </a:lnTo>
                <a:lnTo>
                  <a:pt x="1380" y="1025"/>
                </a:lnTo>
                <a:lnTo>
                  <a:pt x="1400" y="1025"/>
                </a:lnTo>
                <a:lnTo>
                  <a:pt x="1400" y="1087"/>
                </a:lnTo>
                <a:lnTo>
                  <a:pt x="1581" y="1087"/>
                </a:lnTo>
                <a:lnTo>
                  <a:pt x="1581" y="1157"/>
                </a:lnTo>
                <a:lnTo>
                  <a:pt x="1738" y="1157"/>
                </a:lnTo>
                <a:lnTo>
                  <a:pt x="1738" y="1219"/>
                </a:lnTo>
                <a:lnTo>
                  <a:pt x="1763" y="1219"/>
                </a:lnTo>
                <a:lnTo>
                  <a:pt x="1763" y="1285"/>
                </a:lnTo>
                <a:lnTo>
                  <a:pt x="1786" y="1285"/>
                </a:lnTo>
                <a:lnTo>
                  <a:pt x="1786" y="1367"/>
                </a:lnTo>
                <a:lnTo>
                  <a:pt x="2946" y="1367"/>
                </a:lnTo>
              </a:path>
            </a:pathLst>
          </a:custGeom>
          <a:noFill/>
          <a:ln w="28575" cap="flat">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7" name="Freeform 63"/>
          <p:cNvSpPr>
            <a:spLocks noChangeAspect="1"/>
          </p:cNvSpPr>
          <p:nvPr/>
        </p:nvSpPr>
        <p:spPr bwMode="auto">
          <a:xfrm>
            <a:off x="1273932" y="2572996"/>
            <a:ext cx="4421981" cy="1734741"/>
          </a:xfrm>
          <a:custGeom>
            <a:avLst/>
            <a:gdLst>
              <a:gd name="T0" fmla="*/ 0 w 3714"/>
              <a:gd name="T1" fmla="*/ 0 h 1457"/>
              <a:gd name="T2" fmla="*/ 597 w 3714"/>
              <a:gd name="T3" fmla="*/ 0 h 1457"/>
              <a:gd name="T4" fmla="*/ 597 w 3714"/>
              <a:gd name="T5" fmla="*/ 44 h 1457"/>
              <a:gd name="T6" fmla="*/ 646 w 3714"/>
              <a:gd name="T7" fmla="*/ 44 h 1457"/>
              <a:gd name="T8" fmla="*/ 646 w 3714"/>
              <a:gd name="T9" fmla="*/ 100 h 1457"/>
              <a:gd name="T10" fmla="*/ 810 w 3714"/>
              <a:gd name="T11" fmla="*/ 100 h 1457"/>
              <a:gd name="T12" fmla="*/ 810 w 3714"/>
              <a:gd name="T13" fmla="*/ 150 h 1457"/>
              <a:gd name="T14" fmla="*/ 909 w 3714"/>
              <a:gd name="T15" fmla="*/ 150 h 1457"/>
              <a:gd name="T16" fmla="*/ 909 w 3714"/>
              <a:gd name="T17" fmla="*/ 196 h 1457"/>
              <a:gd name="T18" fmla="*/ 945 w 3714"/>
              <a:gd name="T19" fmla="*/ 196 h 1457"/>
              <a:gd name="T20" fmla="*/ 945 w 3714"/>
              <a:gd name="T21" fmla="*/ 240 h 1457"/>
              <a:gd name="T22" fmla="*/ 1065 w 3714"/>
              <a:gd name="T23" fmla="*/ 240 h 1457"/>
              <a:gd name="T24" fmla="*/ 1065 w 3714"/>
              <a:gd name="T25" fmla="*/ 294 h 1457"/>
              <a:gd name="T26" fmla="*/ 1320 w 3714"/>
              <a:gd name="T27" fmla="*/ 294 h 1457"/>
              <a:gd name="T28" fmla="*/ 1320 w 3714"/>
              <a:gd name="T29" fmla="*/ 342 h 1457"/>
              <a:gd name="T30" fmla="*/ 1398 w 3714"/>
              <a:gd name="T31" fmla="*/ 342 h 1457"/>
              <a:gd name="T32" fmla="*/ 1398 w 3714"/>
              <a:gd name="T33" fmla="*/ 398 h 1457"/>
              <a:gd name="T34" fmla="*/ 1448 w 3714"/>
              <a:gd name="T35" fmla="*/ 398 h 1457"/>
              <a:gd name="T36" fmla="*/ 1448 w 3714"/>
              <a:gd name="T37" fmla="*/ 446 h 1457"/>
              <a:gd name="T38" fmla="*/ 1661 w 3714"/>
              <a:gd name="T39" fmla="*/ 446 h 1457"/>
              <a:gd name="T40" fmla="*/ 1661 w 3714"/>
              <a:gd name="T41" fmla="*/ 510 h 1457"/>
              <a:gd name="T42" fmla="*/ 1777 w 3714"/>
              <a:gd name="T43" fmla="*/ 510 h 1457"/>
              <a:gd name="T44" fmla="*/ 1777 w 3714"/>
              <a:gd name="T45" fmla="*/ 622 h 1457"/>
              <a:gd name="T46" fmla="*/ 2214 w 3714"/>
              <a:gd name="T47" fmla="*/ 622 h 1457"/>
              <a:gd name="T48" fmla="*/ 2214 w 3714"/>
              <a:gd name="T49" fmla="*/ 706 h 1457"/>
              <a:gd name="T50" fmla="*/ 2395 w 3714"/>
              <a:gd name="T51" fmla="*/ 706 h 1457"/>
              <a:gd name="T52" fmla="*/ 2395 w 3714"/>
              <a:gd name="T53" fmla="*/ 789 h 1457"/>
              <a:gd name="T54" fmla="*/ 2471 w 3714"/>
              <a:gd name="T55" fmla="*/ 789 h 1457"/>
              <a:gd name="T56" fmla="*/ 2471 w 3714"/>
              <a:gd name="T57" fmla="*/ 879 h 1457"/>
              <a:gd name="T58" fmla="*/ 3101 w 3714"/>
              <a:gd name="T59" fmla="*/ 879 h 1457"/>
              <a:gd name="T60" fmla="*/ 3101 w 3714"/>
              <a:gd name="T61" fmla="*/ 1071 h 1457"/>
              <a:gd name="T62" fmla="*/ 3227 w 3714"/>
              <a:gd name="T63" fmla="*/ 1071 h 1457"/>
              <a:gd name="T64" fmla="*/ 3227 w 3714"/>
              <a:gd name="T65" fmla="*/ 1261 h 1457"/>
              <a:gd name="T66" fmla="*/ 3289 w 3714"/>
              <a:gd name="T67" fmla="*/ 1261 h 1457"/>
              <a:gd name="T68" fmla="*/ 3289 w 3714"/>
              <a:gd name="T69" fmla="*/ 1457 h 1457"/>
              <a:gd name="T70" fmla="*/ 3714 w 3714"/>
              <a:gd name="T71" fmla="*/ 1457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4" h="1457">
                <a:moveTo>
                  <a:pt x="0" y="0"/>
                </a:moveTo>
                <a:lnTo>
                  <a:pt x="597" y="0"/>
                </a:lnTo>
                <a:lnTo>
                  <a:pt x="597" y="44"/>
                </a:lnTo>
                <a:lnTo>
                  <a:pt x="646" y="44"/>
                </a:lnTo>
                <a:lnTo>
                  <a:pt x="646" y="100"/>
                </a:lnTo>
                <a:lnTo>
                  <a:pt x="810" y="100"/>
                </a:lnTo>
                <a:lnTo>
                  <a:pt x="810" y="150"/>
                </a:lnTo>
                <a:lnTo>
                  <a:pt x="909" y="150"/>
                </a:lnTo>
                <a:lnTo>
                  <a:pt x="909" y="196"/>
                </a:lnTo>
                <a:lnTo>
                  <a:pt x="945" y="196"/>
                </a:lnTo>
                <a:lnTo>
                  <a:pt x="945" y="240"/>
                </a:lnTo>
                <a:lnTo>
                  <a:pt x="1065" y="240"/>
                </a:lnTo>
                <a:lnTo>
                  <a:pt x="1065" y="294"/>
                </a:lnTo>
                <a:lnTo>
                  <a:pt x="1320" y="294"/>
                </a:lnTo>
                <a:lnTo>
                  <a:pt x="1320" y="342"/>
                </a:lnTo>
                <a:lnTo>
                  <a:pt x="1398" y="342"/>
                </a:lnTo>
                <a:lnTo>
                  <a:pt x="1398" y="398"/>
                </a:lnTo>
                <a:lnTo>
                  <a:pt x="1448" y="398"/>
                </a:lnTo>
                <a:lnTo>
                  <a:pt x="1448" y="446"/>
                </a:lnTo>
                <a:lnTo>
                  <a:pt x="1661" y="446"/>
                </a:lnTo>
                <a:lnTo>
                  <a:pt x="1661" y="510"/>
                </a:lnTo>
                <a:lnTo>
                  <a:pt x="1777" y="510"/>
                </a:lnTo>
                <a:lnTo>
                  <a:pt x="1777" y="622"/>
                </a:lnTo>
                <a:lnTo>
                  <a:pt x="2214" y="622"/>
                </a:lnTo>
                <a:lnTo>
                  <a:pt x="2214" y="706"/>
                </a:lnTo>
                <a:lnTo>
                  <a:pt x="2395" y="706"/>
                </a:lnTo>
                <a:lnTo>
                  <a:pt x="2395" y="789"/>
                </a:lnTo>
                <a:lnTo>
                  <a:pt x="2471" y="789"/>
                </a:lnTo>
                <a:lnTo>
                  <a:pt x="2471" y="879"/>
                </a:lnTo>
                <a:lnTo>
                  <a:pt x="3101" y="879"/>
                </a:lnTo>
                <a:lnTo>
                  <a:pt x="3101" y="1071"/>
                </a:lnTo>
                <a:lnTo>
                  <a:pt x="3227" y="1071"/>
                </a:lnTo>
                <a:lnTo>
                  <a:pt x="3227" y="1261"/>
                </a:lnTo>
                <a:lnTo>
                  <a:pt x="3289" y="1261"/>
                </a:lnTo>
                <a:lnTo>
                  <a:pt x="3289" y="1457"/>
                </a:lnTo>
                <a:lnTo>
                  <a:pt x="3714" y="1457"/>
                </a:lnTo>
              </a:path>
            </a:pathLst>
          </a:custGeom>
          <a:noFill/>
          <a:ln w="28575" cap="flat">
            <a:solidFill>
              <a:schemeClr val="accent2"/>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grpSp>
        <p:nvGrpSpPr>
          <p:cNvPr id="10" name="Group 262"/>
          <p:cNvGrpSpPr>
            <a:grpSpLocks noChangeAspect="1"/>
          </p:cNvGrpSpPr>
          <p:nvPr/>
        </p:nvGrpSpPr>
        <p:grpSpPr>
          <a:xfrm>
            <a:off x="625406" y="2442097"/>
            <a:ext cx="5639331" cy="3064267"/>
            <a:chOff x="549141" y="2231403"/>
            <a:chExt cx="7519106" cy="4085692"/>
          </a:xfrm>
        </p:grpSpPr>
        <p:grpSp>
          <p:nvGrpSpPr>
            <p:cNvPr id="11" name="Group 198"/>
            <p:cNvGrpSpPr/>
            <p:nvPr/>
          </p:nvGrpSpPr>
          <p:grpSpPr>
            <a:xfrm>
              <a:off x="1284142" y="2326512"/>
              <a:ext cx="6736922" cy="3415932"/>
              <a:chOff x="1881042" y="1561232"/>
              <a:chExt cx="6736922" cy="3415932"/>
            </a:xfrm>
          </p:grpSpPr>
          <p:grpSp>
            <p:nvGrpSpPr>
              <p:cNvPr id="12" name="Group 229"/>
              <p:cNvGrpSpPr/>
              <p:nvPr/>
            </p:nvGrpSpPr>
            <p:grpSpPr>
              <a:xfrm>
                <a:off x="1960662" y="1561232"/>
                <a:ext cx="6657302" cy="3343932"/>
                <a:chOff x="1960662" y="1561232"/>
                <a:chExt cx="6657302" cy="3343932"/>
              </a:xfrm>
            </p:grpSpPr>
            <p:cxnSp>
              <p:nvCxnSpPr>
                <p:cNvPr id="258" name="Straight Connector 257"/>
                <p:cNvCxnSpPr/>
                <p:nvPr/>
              </p:nvCxnSpPr>
              <p:spPr bwMode="auto">
                <a:xfrm>
                  <a:off x="1960662" y="4905164"/>
                  <a:ext cx="6657302"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9" name="Straight Connector 258"/>
                <p:cNvCxnSpPr/>
                <p:nvPr/>
              </p:nvCxnSpPr>
              <p:spPr bwMode="auto">
                <a:xfrm>
                  <a:off x="1960662" y="1561232"/>
                  <a:ext cx="0" cy="3343932"/>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13" name="Group 230"/>
              <p:cNvGrpSpPr/>
              <p:nvPr/>
            </p:nvGrpSpPr>
            <p:grpSpPr>
              <a:xfrm>
                <a:off x="1881042" y="1609752"/>
                <a:ext cx="72000" cy="3223404"/>
                <a:chOff x="1888662" y="1609752"/>
                <a:chExt cx="72000" cy="3223404"/>
              </a:xfrm>
            </p:grpSpPr>
            <p:cxnSp>
              <p:nvCxnSpPr>
                <p:cNvPr id="252" name="Straight Connector 251"/>
                <p:cNvCxnSpPr/>
                <p:nvPr/>
              </p:nvCxnSpPr>
              <p:spPr bwMode="auto">
                <a:xfrm>
                  <a:off x="1888662" y="4833156"/>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3" name="Straight Connector 252"/>
                <p:cNvCxnSpPr/>
                <p:nvPr/>
              </p:nvCxnSpPr>
              <p:spPr bwMode="auto">
                <a:xfrm>
                  <a:off x="1888662" y="4188476"/>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4" name="Straight Connector 253"/>
                <p:cNvCxnSpPr/>
                <p:nvPr/>
              </p:nvCxnSpPr>
              <p:spPr bwMode="auto">
                <a:xfrm>
                  <a:off x="1888662" y="3543795"/>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5" name="Straight Connector 254"/>
                <p:cNvCxnSpPr/>
                <p:nvPr/>
              </p:nvCxnSpPr>
              <p:spPr bwMode="auto">
                <a:xfrm>
                  <a:off x="1888662" y="289911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6" name="Straight Connector 255"/>
                <p:cNvCxnSpPr/>
                <p:nvPr/>
              </p:nvCxnSpPr>
              <p:spPr bwMode="auto">
                <a:xfrm>
                  <a:off x="1888662" y="2254433"/>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7" name="Straight Connector 256"/>
                <p:cNvCxnSpPr/>
                <p:nvPr/>
              </p:nvCxnSpPr>
              <p:spPr bwMode="auto">
                <a:xfrm>
                  <a:off x="1888662" y="1609752"/>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14" name="Group 231"/>
              <p:cNvGrpSpPr/>
              <p:nvPr/>
            </p:nvGrpSpPr>
            <p:grpSpPr>
              <a:xfrm>
                <a:off x="1979712" y="4905164"/>
                <a:ext cx="6593495" cy="72000"/>
                <a:chOff x="1979712" y="4905164"/>
                <a:chExt cx="6593495" cy="72000"/>
              </a:xfrm>
            </p:grpSpPr>
            <p:cxnSp>
              <p:nvCxnSpPr>
                <p:cNvPr id="233" name="Straight Connector 232"/>
                <p:cNvCxnSpPr/>
                <p:nvPr/>
              </p:nvCxnSpPr>
              <p:spPr bwMode="auto">
                <a:xfrm rot="5400000">
                  <a:off x="194371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34" name="Straight Connector 233"/>
                <p:cNvCxnSpPr/>
                <p:nvPr/>
              </p:nvCxnSpPr>
              <p:spPr bwMode="auto">
                <a:xfrm rot="5400000">
                  <a:off x="231001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35" name="Straight Connector 234"/>
                <p:cNvCxnSpPr/>
                <p:nvPr/>
              </p:nvCxnSpPr>
              <p:spPr bwMode="auto">
                <a:xfrm rot="5400000">
                  <a:off x="267632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36" name="Straight Connector 235"/>
                <p:cNvCxnSpPr/>
                <p:nvPr/>
              </p:nvCxnSpPr>
              <p:spPr bwMode="auto">
                <a:xfrm rot="5400000">
                  <a:off x="304262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37" name="Straight Connector 236"/>
                <p:cNvCxnSpPr/>
                <p:nvPr/>
              </p:nvCxnSpPr>
              <p:spPr bwMode="auto">
                <a:xfrm rot="5400000">
                  <a:off x="340893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38" name="Straight Connector 237"/>
                <p:cNvCxnSpPr/>
                <p:nvPr/>
              </p:nvCxnSpPr>
              <p:spPr bwMode="auto">
                <a:xfrm rot="5400000">
                  <a:off x="377523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39" name="Straight Connector 238"/>
                <p:cNvCxnSpPr/>
                <p:nvPr/>
              </p:nvCxnSpPr>
              <p:spPr bwMode="auto">
                <a:xfrm rot="5400000">
                  <a:off x="414154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0" name="Straight Connector 239"/>
                <p:cNvCxnSpPr/>
                <p:nvPr/>
              </p:nvCxnSpPr>
              <p:spPr bwMode="auto">
                <a:xfrm rot="5400000">
                  <a:off x="487415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1" name="Straight Connector 240"/>
                <p:cNvCxnSpPr/>
                <p:nvPr/>
              </p:nvCxnSpPr>
              <p:spPr bwMode="auto">
                <a:xfrm rot="5400000">
                  <a:off x="524045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2" name="Straight Connector 241"/>
                <p:cNvCxnSpPr/>
                <p:nvPr/>
              </p:nvCxnSpPr>
              <p:spPr bwMode="auto">
                <a:xfrm rot="5400000">
                  <a:off x="560676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3" name="Straight Connector 242"/>
                <p:cNvCxnSpPr/>
                <p:nvPr/>
              </p:nvCxnSpPr>
              <p:spPr bwMode="auto">
                <a:xfrm rot="5400000">
                  <a:off x="597306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4" name="Straight Connector 243"/>
                <p:cNvCxnSpPr/>
                <p:nvPr/>
              </p:nvCxnSpPr>
              <p:spPr bwMode="auto">
                <a:xfrm rot="5400000">
                  <a:off x="633937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5" name="Straight Connector 244"/>
                <p:cNvCxnSpPr/>
                <p:nvPr/>
              </p:nvCxnSpPr>
              <p:spPr bwMode="auto">
                <a:xfrm rot="5400000">
                  <a:off x="670567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6" name="Straight Connector 245"/>
                <p:cNvCxnSpPr/>
                <p:nvPr/>
              </p:nvCxnSpPr>
              <p:spPr bwMode="auto">
                <a:xfrm rot="5400000">
                  <a:off x="707198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7" name="Straight Connector 246"/>
                <p:cNvCxnSpPr/>
                <p:nvPr/>
              </p:nvCxnSpPr>
              <p:spPr bwMode="auto">
                <a:xfrm rot="5400000">
                  <a:off x="743828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8" name="Straight Connector 247"/>
                <p:cNvCxnSpPr/>
                <p:nvPr/>
              </p:nvCxnSpPr>
              <p:spPr bwMode="auto">
                <a:xfrm rot="5400000">
                  <a:off x="7804592"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9" name="Straight Connector 248"/>
                <p:cNvCxnSpPr/>
                <p:nvPr/>
              </p:nvCxnSpPr>
              <p:spPr bwMode="auto">
                <a:xfrm rot="5400000">
                  <a:off x="817089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0" name="Straight Connector 249"/>
                <p:cNvCxnSpPr/>
                <p:nvPr/>
              </p:nvCxnSpPr>
              <p:spPr bwMode="auto">
                <a:xfrm rot="5400000">
                  <a:off x="853720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1" name="Straight Connector 250"/>
                <p:cNvCxnSpPr/>
                <p:nvPr/>
              </p:nvCxnSpPr>
              <p:spPr bwMode="auto">
                <a:xfrm rot="5400000">
                  <a:off x="4507847" y="4941164"/>
                  <a:ext cx="72000" cy="0"/>
                </a:xfrm>
                <a:prstGeom prst="line">
                  <a:avLst/>
                </a:prstGeom>
                <a:solidFill>
                  <a:schemeClr val="accent1"/>
                </a:solidFill>
                <a:ln w="28575"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grpSp>
          <p:nvGrpSpPr>
            <p:cNvPr id="15" name="Group 199"/>
            <p:cNvGrpSpPr/>
            <p:nvPr/>
          </p:nvGrpSpPr>
          <p:grpSpPr>
            <a:xfrm>
              <a:off x="549141" y="2231403"/>
              <a:ext cx="7519106" cy="4085692"/>
              <a:chOff x="1146041" y="1466123"/>
              <a:chExt cx="7519106" cy="4085692"/>
            </a:xfrm>
          </p:grpSpPr>
          <p:grpSp>
            <p:nvGrpSpPr>
              <p:cNvPr id="16" name="Group 200"/>
              <p:cNvGrpSpPr/>
              <p:nvPr/>
            </p:nvGrpSpPr>
            <p:grpSpPr>
              <a:xfrm>
                <a:off x="1896729" y="5015264"/>
                <a:ext cx="6768418" cy="215444"/>
                <a:chOff x="1896729" y="5015264"/>
                <a:chExt cx="6768418" cy="215444"/>
              </a:xfrm>
            </p:grpSpPr>
            <p:sp>
              <p:nvSpPr>
                <p:cNvPr id="211" name="TextBox 210"/>
                <p:cNvSpPr txBox="1"/>
                <p:nvPr/>
              </p:nvSpPr>
              <p:spPr>
                <a:xfrm>
                  <a:off x="1896729"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0</a:t>
                  </a:r>
                </a:p>
              </p:txBody>
            </p:sp>
            <p:sp>
              <p:nvSpPr>
                <p:cNvPr id="212" name="TextBox 211"/>
                <p:cNvSpPr txBox="1"/>
                <p:nvPr/>
              </p:nvSpPr>
              <p:spPr>
                <a:xfrm>
                  <a:off x="2262552"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2</a:t>
                  </a:r>
                </a:p>
              </p:txBody>
            </p:sp>
            <p:sp>
              <p:nvSpPr>
                <p:cNvPr id="213" name="TextBox 212"/>
                <p:cNvSpPr txBox="1"/>
                <p:nvPr/>
              </p:nvSpPr>
              <p:spPr>
                <a:xfrm>
                  <a:off x="2628375"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4</a:t>
                  </a:r>
                </a:p>
              </p:txBody>
            </p:sp>
            <p:sp>
              <p:nvSpPr>
                <p:cNvPr id="214" name="TextBox 213"/>
                <p:cNvSpPr txBox="1"/>
                <p:nvPr/>
              </p:nvSpPr>
              <p:spPr>
                <a:xfrm>
                  <a:off x="2994198"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6</a:t>
                  </a:r>
                </a:p>
              </p:txBody>
            </p:sp>
            <p:sp>
              <p:nvSpPr>
                <p:cNvPr id="215" name="TextBox 214"/>
                <p:cNvSpPr txBox="1"/>
                <p:nvPr/>
              </p:nvSpPr>
              <p:spPr>
                <a:xfrm>
                  <a:off x="3360021"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8</a:t>
                  </a:r>
                </a:p>
              </p:txBody>
            </p:sp>
            <p:sp>
              <p:nvSpPr>
                <p:cNvPr id="216" name="TextBox 215"/>
                <p:cNvSpPr txBox="1"/>
                <p:nvPr/>
              </p:nvSpPr>
              <p:spPr>
                <a:xfrm>
                  <a:off x="3725844"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10</a:t>
                  </a:r>
                </a:p>
              </p:txBody>
            </p:sp>
            <p:sp>
              <p:nvSpPr>
                <p:cNvPr id="217" name="TextBox 216"/>
                <p:cNvSpPr txBox="1"/>
                <p:nvPr/>
              </p:nvSpPr>
              <p:spPr>
                <a:xfrm>
                  <a:off x="4091667"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12</a:t>
                  </a:r>
                </a:p>
              </p:txBody>
            </p:sp>
            <p:sp>
              <p:nvSpPr>
                <p:cNvPr id="218" name="TextBox 217"/>
                <p:cNvSpPr txBox="1"/>
                <p:nvPr/>
              </p:nvSpPr>
              <p:spPr>
                <a:xfrm>
                  <a:off x="4457490"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14</a:t>
                  </a:r>
                </a:p>
              </p:txBody>
            </p:sp>
            <p:sp>
              <p:nvSpPr>
                <p:cNvPr id="219" name="TextBox 218"/>
                <p:cNvSpPr txBox="1"/>
                <p:nvPr/>
              </p:nvSpPr>
              <p:spPr>
                <a:xfrm>
                  <a:off x="4823313"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16</a:t>
                  </a:r>
                </a:p>
              </p:txBody>
            </p:sp>
            <p:sp>
              <p:nvSpPr>
                <p:cNvPr id="220" name="TextBox 219"/>
                <p:cNvSpPr txBox="1"/>
                <p:nvPr/>
              </p:nvSpPr>
              <p:spPr>
                <a:xfrm>
                  <a:off x="5189136"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18</a:t>
                  </a:r>
                </a:p>
              </p:txBody>
            </p:sp>
            <p:sp>
              <p:nvSpPr>
                <p:cNvPr id="221" name="TextBox 220"/>
                <p:cNvSpPr txBox="1"/>
                <p:nvPr/>
              </p:nvSpPr>
              <p:spPr>
                <a:xfrm>
                  <a:off x="5554959"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20</a:t>
                  </a:r>
                </a:p>
              </p:txBody>
            </p:sp>
            <p:sp>
              <p:nvSpPr>
                <p:cNvPr id="222" name="TextBox 221"/>
                <p:cNvSpPr txBox="1"/>
                <p:nvPr/>
              </p:nvSpPr>
              <p:spPr>
                <a:xfrm>
                  <a:off x="5920782"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22</a:t>
                  </a:r>
                </a:p>
              </p:txBody>
            </p:sp>
            <p:sp>
              <p:nvSpPr>
                <p:cNvPr id="223" name="TextBox 222"/>
                <p:cNvSpPr txBox="1"/>
                <p:nvPr/>
              </p:nvSpPr>
              <p:spPr>
                <a:xfrm>
                  <a:off x="6286605"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24</a:t>
                  </a:r>
                </a:p>
              </p:txBody>
            </p:sp>
            <p:sp>
              <p:nvSpPr>
                <p:cNvPr id="224" name="TextBox 223"/>
                <p:cNvSpPr txBox="1"/>
                <p:nvPr/>
              </p:nvSpPr>
              <p:spPr>
                <a:xfrm>
                  <a:off x="6652428"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26</a:t>
                  </a:r>
                </a:p>
              </p:txBody>
            </p:sp>
            <p:sp>
              <p:nvSpPr>
                <p:cNvPr id="225" name="TextBox 224"/>
                <p:cNvSpPr txBox="1"/>
                <p:nvPr/>
              </p:nvSpPr>
              <p:spPr>
                <a:xfrm>
                  <a:off x="7018251"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28</a:t>
                  </a:r>
                </a:p>
              </p:txBody>
            </p:sp>
            <p:sp>
              <p:nvSpPr>
                <p:cNvPr id="226" name="TextBox 225"/>
                <p:cNvSpPr txBox="1"/>
                <p:nvPr/>
              </p:nvSpPr>
              <p:spPr>
                <a:xfrm>
                  <a:off x="7384074"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30</a:t>
                  </a:r>
                </a:p>
              </p:txBody>
            </p:sp>
            <p:sp>
              <p:nvSpPr>
                <p:cNvPr id="227" name="TextBox 226"/>
                <p:cNvSpPr txBox="1"/>
                <p:nvPr/>
              </p:nvSpPr>
              <p:spPr>
                <a:xfrm>
                  <a:off x="8115720"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34</a:t>
                  </a:r>
                </a:p>
              </p:txBody>
            </p:sp>
            <p:sp>
              <p:nvSpPr>
                <p:cNvPr id="228" name="TextBox 227"/>
                <p:cNvSpPr txBox="1"/>
                <p:nvPr/>
              </p:nvSpPr>
              <p:spPr>
                <a:xfrm>
                  <a:off x="7749897"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32</a:t>
                  </a:r>
                </a:p>
              </p:txBody>
            </p:sp>
            <p:sp>
              <p:nvSpPr>
                <p:cNvPr id="229" name="TextBox 228"/>
                <p:cNvSpPr txBox="1"/>
                <p:nvPr/>
              </p:nvSpPr>
              <p:spPr>
                <a:xfrm>
                  <a:off x="8481547" y="5015264"/>
                  <a:ext cx="183600" cy="215444"/>
                </a:xfrm>
                <a:prstGeom prst="rect">
                  <a:avLst/>
                </a:prstGeom>
                <a:noFill/>
              </p:spPr>
              <p:txBody>
                <a:bodyPr wrap="none" lIns="0" tIns="0" rIns="0" bIns="0" rtlCol="0" anchor="ctr" anchorCtr="0">
                  <a:noAutofit/>
                </a:bodyPr>
                <a:lstStyle/>
                <a:p>
                  <a:pPr algn="ctr"/>
                  <a:r>
                    <a:rPr lang="en-GB" sz="1200" dirty="0">
                      <a:solidFill>
                        <a:prstClr val="black"/>
                      </a:solidFill>
                    </a:rPr>
                    <a:t>36</a:t>
                  </a:r>
                </a:p>
              </p:txBody>
            </p:sp>
          </p:grpSp>
          <p:sp>
            <p:nvSpPr>
              <p:cNvPr id="202" name="TextBox 201"/>
              <p:cNvSpPr txBox="1"/>
              <p:nvPr/>
            </p:nvSpPr>
            <p:spPr>
              <a:xfrm>
                <a:off x="4465540" y="5264556"/>
                <a:ext cx="1630788" cy="287259"/>
              </a:xfrm>
              <a:prstGeom prst="rect">
                <a:avLst/>
              </a:prstGeom>
              <a:noFill/>
            </p:spPr>
            <p:txBody>
              <a:bodyPr wrap="none" lIns="0" tIns="0" rIns="0" bIns="0" rtlCol="0" anchor="ctr" anchorCtr="0">
                <a:spAutoFit/>
              </a:bodyPr>
              <a:lstStyle/>
              <a:p>
                <a:pPr algn="ctr"/>
                <a:r>
                  <a:rPr lang="en-GB" sz="1400" b="1" dirty="0">
                    <a:solidFill>
                      <a:prstClr val="black"/>
                    </a:solidFill>
                  </a:rPr>
                  <a:t>D</a:t>
                </a:r>
                <a:r>
                  <a:rPr lang="cs-CZ" sz="1400" b="1" dirty="0">
                    <a:solidFill>
                      <a:prstClr val="black"/>
                    </a:solidFill>
                  </a:rPr>
                  <a:t>oba</a:t>
                </a:r>
                <a:r>
                  <a:rPr lang="en-GB" sz="1400" b="1" dirty="0">
                    <a:solidFill>
                      <a:prstClr val="black"/>
                    </a:solidFill>
                  </a:rPr>
                  <a:t> (m</a:t>
                </a:r>
                <a:r>
                  <a:rPr lang="cs-CZ" sz="1400" b="1" dirty="0" err="1">
                    <a:solidFill>
                      <a:prstClr val="black"/>
                    </a:solidFill>
                  </a:rPr>
                  <a:t>ěsíce</a:t>
                </a:r>
                <a:r>
                  <a:rPr lang="en-GB" sz="1400" b="1" dirty="0">
                    <a:solidFill>
                      <a:prstClr val="black"/>
                    </a:solidFill>
                  </a:rPr>
                  <a:t>)</a:t>
                </a:r>
              </a:p>
            </p:txBody>
          </p:sp>
          <p:sp>
            <p:nvSpPr>
              <p:cNvPr id="203" name="TextBox 202"/>
              <p:cNvSpPr txBox="1"/>
              <p:nvPr/>
            </p:nvSpPr>
            <p:spPr>
              <a:xfrm rot="16200000">
                <a:off x="567250" y="3085474"/>
                <a:ext cx="1444841" cy="287259"/>
              </a:xfrm>
              <a:prstGeom prst="rect">
                <a:avLst/>
              </a:prstGeom>
              <a:noFill/>
            </p:spPr>
            <p:txBody>
              <a:bodyPr wrap="none" lIns="0" tIns="0" rIns="0" bIns="0" rtlCol="0" anchor="ctr" anchorCtr="0">
                <a:spAutoFit/>
              </a:bodyPr>
              <a:lstStyle/>
              <a:p>
                <a:pPr algn="ctr"/>
                <a:r>
                  <a:rPr lang="en-GB" sz="1400" b="1" dirty="0">
                    <a:solidFill>
                      <a:prstClr val="black"/>
                    </a:solidFill>
                  </a:rPr>
                  <a:t>P</a:t>
                </a:r>
                <a:r>
                  <a:rPr lang="cs-CZ" sz="1400" b="1" dirty="0" err="1">
                    <a:solidFill>
                      <a:prstClr val="black"/>
                    </a:solidFill>
                  </a:rPr>
                  <a:t>odíl</a:t>
                </a:r>
                <a:r>
                  <a:rPr lang="cs-CZ" sz="1400" b="1" dirty="0">
                    <a:solidFill>
                      <a:prstClr val="black"/>
                    </a:solidFill>
                  </a:rPr>
                  <a:t> žijících</a:t>
                </a:r>
                <a:endParaRPr lang="en-GB" sz="1400" b="1" dirty="0">
                  <a:solidFill>
                    <a:prstClr val="black"/>
                  </a:solidFill>
                </a:endParaRPr>
              </a:p>
            </p:txBody>
          </p:sp>
          <p:grpSp>
            <p:nvGrpSpPr>
              <p:cNvPr id="17" name="Group 203"/>
              <p:cNvGrpSpPr/>
              <p:nvPr/>
            </p:nvGrpSpPr>
            <p:grpSpPr>
              <a:xfrm>
                <a:off x="1507987" y="1466123"/>
                <a:ext cx="331289" cy="3511585"/>
                <a:chOff x="1507987" y="1466123"/>
                <a:chExt cx="331289" cy="3511585"/>
              </a:xfrm>
            </p:grpSpPr>
            <p:sp>
              <p:nvSpPr>
                <p:cNvPr id="205" name="TextBox 204"/>
                <p:cNvSpPr txBox="1"/>
                <p:nvPr/>
              </p:nvSpPr>
              <p:spPr>
                <a:xfrm>
                  <a:off x="1507987" y="4690449"/>
                  <a:ext cx="331289" cy="287259"/>
                </a:xfrm>
                <a:prstGeom prst="rect">
                  <a:avLst/>
                </a:prstGeom>
                <a:noFill/>
              </p:spPr>
              <p:txBody>
                <a:bodyPr wrap="none" lIns="0" tIns="0" rIns="0" bIns="0" rtlCol="0" anchor="ctr" anchorCtr="0">
                  <a:spAutoFit/>
                </a:bodyPr>
                <a:lstStyle/>
                <a:p>
                  <a:pPr algn="r"/>
                  <a:r>
                    <a:rPr lang="en-GB" sz="1400" dirty="0">
                      <a:solidFill>
                        <a:prstClr val="black"/>
                      </a:solidFill>
                    </a:rPr>
                    <a:t>0,0</a:t>
                  </a:r>
                </a:p>
              </p:txBody>
            </p:sp>
            <p:sp>
              <p:nvSpPr>
                <p:cNvPr id="206" name="TextBox 205"/>
                <p:cNvSpPr txBox="1"/>
                <p:nvPr/>
              </p:nvSpPr>
              <p:spPr>
                <a:xfrm>
                  <a:off x="1507988" y="4045583"/>
                  <a:ext cx="331288" cy="287259"/>
                </a:xfrm>
                <a:prstGeom prst="rect">
                  <a:avLst/>
                </a:prstGeom>
                <a:noFill/>
              </p:spPr>
              <p:txBody>
                <a:bodyPr wrap="none" lIns="0" tIns="0" rIns="0" bIns="0" rtlCol="0" anchor="ctr" anchorCtr="0">
                  <a:spAutoFit/>
                </a:bodyPr>
                <a:lstStyle/>
                <a:p>
                  <a:pPr algn="r"/>
                  <a:r>
                    <a:rPr lang="en-GB" sz="1400" dirty="0">
                      <a:solidFill>
                        <a:prstClr val="black"/>
                      </a:solidFill>
                    </a:rPr>
                    <a:t>0,2</a:t>
                  </a:r>
                </a:p>
              </p:txBody>
            </p:sp>
            <p:sp>
              <p:nvSpPr>
                <p:cNvPr id="207" name="TextBox 206"/>
                <p:cNvSpPr txBox="1"/>
                <p:nvPr/>
              </p:nvSpPr>
              <p:spPr>
                <a:xfrm>
                  <a:off x="1507988" y="3400719"/>
                  <a:ext cx="331288" cy="287259"/>
                </a:xfrm>
                <a:prstGeom prst="rect">
                  <a:avLst/>
                </a:prstGeom>
                <a:noFill/>
              </p:spPr>
              <p:txBody>
                <a:bodyPr wrap="none" lIns="0" tIns="0" rIns="0" bIns="0" rtlCol="0" anchor="ctr" anchorCtr="0">
                  <a:spAutoFit/>
                </a:bodyPr>
                <a:lstStyle/>
                <a:p>
                  <a:pPr algn="r"/>
                  <a:r>
                    <a:rPr lang="en-GB" sz="1400" dirty="0">
                      <a:solidFill>
                        <a:prstClr val="black"/>
                      </a:solidFill>
                    </a:rPr>
                    <a:t>0,4</a:t>
                  </a:r>
                </a:p>
              </p:txBody>
            </p:sp>
            <p:sp>
              <p:nvSpPr>
                <p:cNvPr id="208" name="TextBox 207"/>
                <p:cNvSpPr txBox="1"/>
                <p:nvPr/>
              </p:nvSpPr>
              <p:spPr>
                <a:xfrm>
                  <a:off x="1507988" y="2755854"/>
                  <a:ext cx="331288" cy="287259"/>
                </a:xfrm>
                <a:prstGeom prst="rect">
                  <a:avLst/>
                </a:prstGeom>
                <a:noFill/>
              </p:spPr>
              <p:txBody>
                <a:bodyPr wrap="none" lIns="0" tIns="0" rIns="0" bIns="0" rtlCol="0" anchor="ctr" anchorCtr="0">
                  <a:spAutoFit/>
                </a:bodyPr>
                <a:lstStyle/>
                <a:p>
                  <a:pPr algn="r"/>
                  <a:r>
                    <a:rPr lang="en-GB" sz="1400" dirty="0">
                      <a:solidFill>
                        <a:prstClr val="black"/>
                      </a:solidFill>
                    </a:rPr>
                    <a:t>0,6</a:t>
                  </a:r>
                </a:p>
              </p:txBody>
            </p:sp>
            <p:sp>
              <p:nvSpPr>
                <p:cNvPr id="209" name="TextBox 208"/>
                <p:cNvSpPr txBox="1"/>
                <p:nvPr/>
              </p:nvSpPr>
              <p:spPr>
                <a:xfrm>
                  <a:off x="1507988" y="2110989"/>
                  <a:ext cx="331288" cy="287259"/>
                </a:xfrm>
                <a:prstGeom prst="rect">
                  <a:avLst/>
                </a:prstGeom>
                <a:noFill/>
              </p:spPr>
              <p:txBody>
                <a:bodyPr wrap="none" lIns="0" tIns="0" rIns="0" bIns="0" rtlCol="0" anchor="ctr" anchorCtr="0">
                  <a:spAutoFit/>
                </a:bodyPr>
                <a:lstStyle/>
                <a:p>
                  <a:pPr algn="r"/>
                  <a:r>
                    <a:rPr lang="en-GB" sz="1400" dirty="0">
                      <a:solidFill>
                        <a:prstClr val="black"/>
                      </a:solidFill>
                    </a:rPr>
                    <a:t>0,8</a:t>
                  </a:r>
                </a:p>
              </p:txBody>
            </p:sp>
            <p:sp>
              <p:nvSpPr>
                <p:cNvPr id="210" name="TextBox 209"/>
                <p:cNvSpPr txBox="1"/>
                <p:nvPr/>
              </p:nvSpPr>
              <p:spPr>
                <a:xfrm>
                  <a:off x="1507988" y="1466123"/>
                  <a:ext cx="331288" cy="287259"/>
                </a:xfrm>
                <a:prstGeom prst="rect">
                  <a:avLst/>
                </a:prstGeom>
                <a:noFill/>
              </p:spPr>
              <p:txBody>
                <a:bodyPr wrap="none" lIns="0" tIns="0" rIns="0" bIns="0" rtlCol="0" anchor="ctr" anchorCtr="0">
                  <a:spAutoFit/>
                </a:bodyPr>
                <a:lstStyle/>
                <a:p>
                  <a:pPr algn="r"/>
                  <a:r>
                    <a:rPr lang="en-GB" sz="1400" dirty="0">
                      <a:solidFill>
                        <a:prstClr val="black"/>
                      </a:solidFill>
                    </a:rPr>
                    <a:t>1,0</a:t>
                  </a:r>
                </a:p>
              </p:txBody>
            </p:sp>
          </p:grpSp>
        </p:grpSp>
      </p:grpSp>
      <p:graphicFrame>
        <p:nvGraphicFramePr>
          <p:cNvPr id="265" name="Table 264"/>
          <p:cNvGraphicFramePr>
            <a:graphicFrameLocks noGrp="1"/>
          </p:cNvGraphicFramePr>
          <p:nvPr>
            <p:extLst>
              <p:ext uri="{D42A27DB-BD31-4B8C-83A1-F6EECF244321}">
                <p14:modId xmlns:p14="http://schemas.microsoft.com/office/powerpoint/2010/main" xmlns="" val="1400477489"/>
              </p:ext>
            </p:extLst>
          </p:nvPr>
        </p:nvGraphicFramePr>
        <p:xfrm>
          <a:off x="536469" y="5506364"/>
          <a:ext cx="5876925" cy="520410"/>
        </p:xfrm>
        <a:graphic>
          <a:graphicData uri="http://schemas.openxmlformats.org/drawingml/2006/table">
            <a:tbl>
              <a:tblPr>
                <a:tableStyleId>{21E4AEA4-8DFA-4A89-87EB-49C32662AFE0}</a:tableStyleId>
              </a:tblPr>
              <a:tblGrid>
                <a:gridCol w="639533"/>
                <a:gridCol w="329144"/>
                <a:gridCol w="243069"/>
                <a:gridCol w="274154"/>
                <a:gridCol w="266700"/>
                <a:gridCol w="295275"/>
                <a:gridCol w="304800"/>
                <a:gridCol w="247650"/>
                <a:gridCol w="257175"/>
                <a:gridCol w="304800"/>
                <a:gridCol w="266700"/>
                <a:gridCol w="247650"/>
                <a:gridCol w="276225"/>
                <a:gridCol w="276225"/>
                <a:gridCol w="285750"/>
                <a:gridCol w="257175"/>
                <a:gridCol w="285750"/>
                <a:gridCol w="276225"/>
                <a:gridCol w="276225"/>
                <a:gridCol w="266700"/>
              </a:tblGrid>
              <a:tr h="116599">
                <a:tc gridSpan="4">
                  <a:txBody>
                    <a:bodyPr/>
                    <a:lstStyle/>
                    <a:p>
                      <a:pPr algn="l" fontAlgn="b"/>
                      <a:r>
                        <a:rPr lang="cs-CZ" sz="1100" b="1" u="none" strike="noStrike" dirty="0" smtClean="0">
                          <a:solidFill>
                            <a:schemeClr val="tx1"/>
                          </a:solidFill>
                          <a:effectLst/>
                          <a:latin typeface="+mn-lt"/>
                        </a:rPr>
                        <a:t>V riziku</a:t>
                      </a:r>
                      <a:endParaRPr lang="en-GB" sz="1100" b="1" i="0" u="none" strike="noStrike" dirty="0">
                        <a:solidFill>
                          <a:schemeClr val="tx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hMerge="1">
                  <a:txBody>
                    <a:bodyPr/>
                    <a:lstStyle/>
                    <a:p>
                      <a:pPr algn="ctr" fontAlgn="b"/>
                      <a:endParaRPr lang="en-GB" sz="12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hMerge="1">
                  <a:txBody>
                    <a:bodyPr/>
                    <a:lstStyle/>
                    <a:p>
                      <a:pPr algn="ctr" fontAlgn="b"/>
                      <a:endParaRPr lang="en-GB" sz="12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hMerge="1">
                  <a:txBody>
                    <a:bodyPr/>
                    <a:lstStyle/>
                    <a:p>
                      <a:pPr algn="ctr" fontAlgn="b"/>
                      <a:endParaRPr lang="en-GB" sz="12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endParaRPr lang="en-GB" sz="1100" b="1" i="0" u="none" strike="noStrike" dirty="0">
                        <a:solidFill>
                          <a:srgbClr val="000000"/>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r>
              <a:tr h="116599">
                <a:tc>
                  <a:txBody>
                    <a:bodyPr/>
                    <a:lstStyle/>
                    <a:p>
                      <a:pPr algn="l" fontAlgn="b"/>
                      <a:r>
                        <a:rPr lang="cs-CZ" sz="1100" b="1" u="none" strike="noStrike" dirty="0" smtClean="0">
                          <a:solidFill>
                            <a:schemeClr val="accent1"/>
                          </a:solidFill>
                          <a:effectLst/>
                          <a:latin typeface="+mn-lt"/>
                        </a:rPr>
                        <a:t>K</a:t>
                      </a:r>
                      <a:r>
                        <a:rPr lang="en-GB" sz="1100" b="1" u="none" strike="noStrike" dirty="0" err="1" smtClean="0">
                          <a:solidFill>
                            <a:schemeClr val="accent1"/>
                          </a:solidFill>
                          <a:effectLst/>
                          <a:latin typeface="+mn-lt"/>
                        </a:rPr>
                        <a:t>ap</a:t>
                      </a:r>
                      <a:r>
                        <a:rPr lang="en-GB" sz="1100" b="1" u="none" strike="noStrike" dirty="0" smtClean="0">
                          <a:solidFill>
                            <a:schemeClr val="accent1"/>
                          </a:solidFill>
                          <a:effectLst/>
                          <a:latin typeface="+mn-lt"/>
                        </a:rPr>
                        <a:t> + lap</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50</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47</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45</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41</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36</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30</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21</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15</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13</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7</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6</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5</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4</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1</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0</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0</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0</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0</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1"/>
                          </a:solidFill>
                          <a:effectLst/>
                          <a:latin typeface="+mn-lt"/>
                        </a:rPr>
                        <a:t>0</a:t>
                      </a:r>
                      <a:endParaRPr lang="en-GB" sz="1100" b="1" i="0" u="none" strike="noStrike" dirty="0">
                        <a:solidFill>
                          <a:schemeClr val="accent1"/>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r>
              <a:tr h="116599">
                <a:tc>
                  <a:txBody>
                    <a:bodyPr/>
                    <a:lstStyle/>
                    <a:p>
                      <a:pPr algn="l" fontAlgn="b"/>
                      <a:r>
                        <a:rPr lang="en-GB" sz="1100" b="1" u="none" strike="noStrike" dirty="0">
                          <a:solidFill>
                            <a:schemeClr val="accent2"/>
                          </a:solidFill>
                          <a:effectLst/>
                          <a:latin typeface="+mn-lt"/>
                        </a:rPr>
                        <a:t>T-DM1</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45</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43</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42</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40</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38</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34</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32</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27</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21</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18</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16</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11</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8</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6</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4</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2</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2</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1</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fontAlgn="b"/>
                      <a:r>
                        <a:rPr lang="en-GB" sz="1100" b="1" u="none" strike="noStrike" dirty="0">
                          <a:solidFill>
                            <a:schemeClr val="accent2"/>
                          </a:solidFill>
                          <a:effectLst/>
                          <a:latin typeface="+mn-lt"/>
                        </a:rPr>
                        <a:t>1</a:t>
                      </a:r>
                      <a:endParaRPr lang="en-GB" sz="1100" b="1" i="0" u="none" strike="noStrike" dirty="0">
                        <a:solidFill>
                          <a:schemeClr val="accent2"/>
                        </a:solidFill>
                        <a:effectLst/>
                        <a:latin typeface="+mn-lt"/>
                      </a:endParaRPr>
                    </a:p>
                  </a:txBody>
                  <a:tcPr marL="5830" marR="5830" marT="5830" marB="0" anchor="b">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noFill/>
                  </a:tcPr>
                </a:tc>
              </a:tr>
            </a:tbl>
          </a:graphicData>
        </a:graphic>
      </p:graphicFrame>
      <p:sp>
        <p:nvSpPr>
          <p:cNvPr id="268" name="AutoShape 121"/>
          <p:cNvSpPr>
            <a:spLocks noChangeArrowheads="1"/>
          </p:cNvSpPr>
          <p:nvPr/>
        </p:nvSpPr>
        <p:spPr bwMode="auto">
          <a:xfrm>
            <a:off x="732518" y="2162430"/>
            <a:ext cx="5185682" cy="248755"/>
          </a:xfrm>
          <a:prstGeom prst="roundRect">
            <a:avLst>
              <a:gd name="adj" fmla="val 16667"/>
            </a:avLst>
          </a:prstGeom>
          <a:solidFill>
            <a:schemeClr val="accent2"/>
          </a:solidFill>
          <a:ln w="12700" algn="ctr">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anchor="ctr">
            <a:noAutofit/>
          </a:bodyPr>
          <a:lstStyle/>
          <a:p>
            <a:pPr algn="ctr"/>
            <a:r>
              <a:rPr lang="cs-CZ" sz="1600" b="1" dirty="0">
                <a:solidFill>
                  <a:prstClr val="black"/>
                </a:solidFill>
                <a:cs typeface="Arial" charset="0"/>
              </a:rPr>
              <a:t>Celkové přežití u pac. s  </a:t>
            </a:r>
            <a:r>
              <a:rPr lang="en-GB" sz="1600" b="1" dirty="0">
                <a:solidFill>
                  <a:prstClr val="black"/>
                </a:solidFill>
                <a:cs typeface="Arial" charset="0"/>
              </a:rPr>
              <a:t>CNS </a:t>
            </a:r>
            <a:r>
              <a:rPr lang="cs-CZ" sz="1600" b="1" dirty="0">
                <a:solidFill>
                  <a:prstClr val="black"/>
                </a:solidFill>
                <a:cs typeface="Arial" charset="0"/>
              </a:rPr>
              <a:t>meta před léčbou</a:t>
            </a:r>
            <a:r>
              <a:rPr lang="en-GB" sz="1600" b="1" dirty="0">
                <a:solidFill>
                  <a:prstClr val="black"/>
                </a:solidFill>
                <a:cs typeface="Arial" charset="0"/>
              </a:rPr>
              <a:t>*</a:t>
            </a:r>
            <a:endParaRPr lang="en-US" sz="1600" b="1" dirty="0">
              <a:solidFill>
                <a:prstClr val="black"/>
              </a:solidFill>
              <a:cs typeface="Arial" charset="0"/>
            </a:endParaRPr>
          </a:p>
        </p:txBody>
      </p:sp>
      <p:sp>
        <p:nvSpPr>
          <p:cNvPr id="275" name="Text Box 233"/>
          <p:cNvSpPr txBox="1">
            <a:spLocks noChangeArrowheads="1"/>
          </p:cNvSpPr>
          <p:nvPr/>
        </p:nvSpPr>
        <p:spPr bwMode="auto">
          <a:xfrm>
            <a:off x="1370884" y="4163691"/>
            <a:ext cx="1975611"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a:lstStyle>
          <a:p>
            <a:pPr algn="ctr"/>
            <a:r>
              <a:rPr lang="en-GB" sz="1200" dirty="0" err="1" smtClean="0">
                <a:solidFill>
                  <a:prstClr val="black"/>
                </a:solidFill>
              </a:rPr>
              <a:t>Stratifi</a:t>
            </a:r>
            <a:r>
              <a:rPr lang="cs-CZ" sz="1200" dirty="0" smtClean="0">
                <a:solidFill>
                  <a:prstClr val="black"/>
                </a:solidFill>
              </a:rPr>
              <a:t>k.</a:t>
            </a:r>
            <a:r>
              <a:rPr lang="en-GB" sz="1200" dirty="0" smtClean="0">
                <a:solidFill>
                  <a:prstClr val="black"/>
                </a:solidFill>
              </a:rPr>
              <a:t> </a:t>
            </a:r>
            <a:r>
              <a:rPr lang="en-GB" sz="1200" b="1" dirty="0" smtClean="0">
                <a:solidFill>
                  <a:prstClr val="black"/>
                </a:solidFill>
              </a:rPr>
              <a:t>HR 0,382</a:t>
            </a:r>
            <a:r>
              <a:rPr lang="en-GB" sz="1200" dirty="0">
                <a:solidFill>
                  <a:prstClr val="black"/>
                </a:solidFill>
              </a:rPr>
              <a:t/>
            </a:r>
            <a:br>
              <a:rPr lang="en-GB" sz="1200" dirty="0">
                <a:solidFill>
                  <a:prstClr val="black"/>
                </a:solidFill>
              </a:rPr>
            </a:br>
            <a:r>
              <a:rPr lang="en-GB" sz="1200" dirty="0" smtClean="0">
                <a:solidFill>
                  <a:prstClr val="black"/>
                </a:solidFill>
              </a:rPr>
              <a:t>95% I</a:t>
            </a:r>
            <a:r>
              <a:rPr lang="cs-CZ" sz="1200" dirty="0" smtClean="0">
                <a:solidFill>
                  <a:prstClr val="black"/>
                </a:solidFill>
              </a:rPr>
              <a:t>S </a:t>
            </a:r>
            <a:r>
              <a:rPr lang="en-GB" sz="1200" dirty="0" smtClean="0">
                <a:solidFill>
                  <a:prstClr val="black"/>
                </a:solidFill>
              </a:rPr>
              <a:t>0,184</a:t>
            </a:r>
            <a:r>
              <a:rPr lang="cs-CZ" sz="1200" dirty="0" smtClean="0">
                <a:solidFill>
                  <a:prstClr val="black"/>
                </a:solidFill>
              </a:rPr>
              <a:t>-</a:t>
            </a:r>
            <a:r>
              <a:rPr lang="en-GB" sz="1200" dirty="0" smtClean="0">
                <a:solidFill>
                  <a:prstClr val="black"/>
                </a:solidFill>
              </a:rPr>
              <a:t>0,795</a:t>
            </a:r>
          </a:p>
          <a:p>
            <a:pPr algn="ctr"/>
            <a:r>
              <a:rPr lang="en-GB" sz="1200" dirty="0" smtClean="0">
                <a:solidFill>
                  <a:prstClr val="black"/>
                </a:solidFill>
              </a:rPr>
              <a:t>p = 0,0081</a:t>
            </a:r>
            <a:endParaRPr lang="en-GB" sz="1200" dirty="0">
              <a:solidFill>
                <a:prstClr val="black"/>
              </a:solidFill>
            </a:endParaRPr>
          </a:p>
        </p:txBody>
      </p:sp>
      <p:sp>
        <p:nvSpPr>
          <p:cNvPr id="3" name="Obdélník 2"/>
          <p:cNvSpPr/>
          <p:nvPr/>
        </p:nvSpPr>
        <p:spPr>
          <a:xfrm>
            <a:off x="733127" y="6482686"/>
            <a:ext cx="2639517" cy="163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prstClr val="white"/>
              </a:solidFill>
            </a:endParaRPr>
          </a:p>
        </p:txBody>
      </p:sp>
      <p:graphicFrame>
        <p:nvGraphicFramePr>
          <p:cNvPr id="5" name="Tabulka 4"/>
          <p:cNvGraphicFramePr>
            <a:graphicFrameLocks noGrp="1"/>
          </p:cNvGraphicFramePr>
          <p:nvPr>
            <p:extLst>
              <p:ext uri="{D42A27DB-BD31-4B8C-83A1-F6EECF244321}">
                <p14:modId xmlns:p14="http://schemas.microsoft.com/office/powerpoint/2010/main" xmlns="" val="133622634"/>
              </p:ext>
            </p:extLst>
          </p:nvPr>
        </p:nvGraphicFramePr>
        <p:xfrm>
          <a:off x="3033211" y="2442096"/>
          <a:ext cx="3093826" cy="673141"/>
        </p:xfrm>
        <a:graphic>
          <a:graphicData uri="http://schemas.openxmlformats.org/drawingml/2006/table">
            <a:tbl>
              <a:tblPr firstRow="1" bandRow="1">
                <a:tableStyleId>{21E4AEA4-8DFA-4A89-87EB-49C32662AFE0}</a:tableStyleId>
              </a:tblPr>
              <a:tblGrid>
                <a:gridCol w="1065316"/>
                <a:gridCol w="937028"/>
                <a:gridCol w="1091482"/>
              </a:tblGrid>
              <a:tr h="307381">
                <a:tc>
                  <a:txBody>
                    <a:bodyPr/>
                    <a:lstStyle/>
                    <a:p>
                      <a:endParaRPr lang="cs-CZ" sz="1000" dirty="0"/>
                    </a:p>
                  </a:txBody>
                  <a:tcPr>
                    <a:solidFill>
                      <a:schemeClr val="bg1"/>
                    </a:solidFill>
                  </a:tcPr>
                </a:tc>
                <a:tc>
                  <a:txBody>
                    <a:bodyPr/>
                    <a:lstStyle/>
                    <a:p>
                      <a:pPr algn="ctr"/>
                      <a:r>
                        <a:rPr lang="cs-CZ" sz="1050" dirty="0" err="1" smtClean="0">
                          <a:solidFill>
                            <a:schemeClr val="accent1"/>
                          </a:solidFill>
                        </a:rPr>
                        <a:t>Xel+Lap</a:t>
                      </a:r>
                      <a:endParaRPr lang="cs-CZ" sz="1050" dirty="0">
                        <a:solidFill>
                          <a:schemeClr val="accent1"/>
                        </a:solidFill>
                      </a:endParaRPr>
                    </a:p>
                  </a:txBody>
                  <a:tcPr>
                    <a:solidFill>
                      <a:schemeClr val="bg1"/>
                    </a:solidFill>
                  </a:tcPr>
                </a:tc>
                <a:tc>
                  <a:txBody>
                    <a:bodyPr/>
                    <a:lstStyle/>
                    <a:p>
                      <a:pPr algn="ctr"/>
                      <a:r>
                        <a:rPr lang="cs-CZ" sz="1400" b="1" dirty="0" smtClean="0">
                          <a:solidFill>
                            <a:schemeClr val="accent2"/>
                          </a:solidFill>
                        </a:rPr>
                        <a:t>Kadcyla</a:t>
                      </a:r>
                      <a:endParaRPr lang="cs-CZ" sz="1400" b="1" dirty="0">
                        <a:solidFill>
                          <a:schemeClr val="accent2"/>
                        </a:solidFill>
                      </a:endParaRPr>
                    </a:p>
                  </a:txBody>
                  <a:tcPr>
                    <a:solidFill>
                      <a:schemeClr val="bg1"/>
                    </a:solidFill>
                  </a:tcPr>
                </a:tc>
              </a:tr>
              <a:tr h="3073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000" b="1" dirty="0" smtClean="0"/>
                        <a:t>OS (měsíce</a:t>
                      </a:r>
                      <a:r>
                        <a:rPr lang="cs-CZ" sz="1000" dirty="0" smtClean="0"/>
                        <a:t>)</a:t>
                      </a:r>
                    </a:p>
                  </a:txBody>
                  <a:tcPr>
                    <a:solidFill>
                      <a:schemeClr val="bg1"/>
                    </a:solidFill>
                  </a:tcPr>
                </a:tc>
                <a:tc>
                  <a:txBody>
                    <a:bodyPr/>
                    <a:lstStyle/>
                    <a:p>
                      <a:pPr algn="ctr"/>
                      <a:r>
                        <a:rPr lang="cs-CZ" sz="1400" b="1" dirty="0" smtClean="0">
                          <a:solidFill>
                            <a:schemeClr val="accent1"/>
                          </a:solidFill>
                        </a:rPr>
                        <a:t>12,9</a:t>
                      </a:r>
                      <a:endParaRPr lang="cs-CZ" sz="1400" b="1" dirty="0">
                        <a:solidFill>
                          <a:schemeClr val="accent1"/>
                        </a:solidFill>
                      </a:endParaRPr>
                    </a:p>
                  </a:txBody>
                  <a:tcPr>
                    <a:solidFill>
                      <a:schemeClr val="bg1"/>
                    </a:solidFill>
                  </a:tcPr>
                </a:tc>
                <a:tc>
                  <a:txBody>
                    <a:bodyPr/>
                    <a:lstStyle/>
                    <a:p>
                      <a:pPr algn="ctr"/>
                      <a:r>
                        <a:rPr lang="cs-CZ" sz="1800" b="1" dirty="0" smtClean="0">
                          <a:solidFill>
                            <a:schemeClr val="accent2"/>
                          </a:solidFill>
                        </a:rPr>
                        <a:t>26,8</a:t>
                      </a:r>
                      <a:endParaRPr lang="cs-CZ" sz="1800" b="1" dirty="0">
                        <a:solidFill>
                          <a:schemeClr val="accent2"/>
                        </a:solidFill>
                      </a:endParaRPr>
                    </a:p>
                  </a:txBody>
                  <a:tcPr>
                    <a:solidFill>
                      <a:schemeClr val="bg1"/>
                    </a:solidFill>
                  </a:tcPr>
                </a:tc>
              </a:tr>
            </a:tbl>
          </a:graphicData>
        </a:graphic>
      </p:graphicFrame>
    </p:spTree>
    <p:extLst>
      <p:ext uri="{BB962C8B-B14F-4D97-AF65-F5344CB8AC3E}">
        <p14:creationId xmlns:p14="http://schemas.microsoft.com/office/powerpoint/2010/main" xmlns="" val="39136662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60648"/>
            <a:ext cx="8229600" cy="792088"/>
          </a:xfrm>
        </p:spPr>
        <p:txBody>
          <a:bodyPr>
            <a:normAutofit fontScale="90000"/>
          </a:bodyPr>
          <a:lstStyle/>
          <a:p>
            <a:r>
              <a:rPr lang="cs-CZ" sz="4000" b="1" dirty="0" smtClean="0"/>
              <a:t>Kadcyla: indikace – podmínky úhrady </a:t>
            </a:r>
            <a:endParaRPr lang="cs-CZ" sz="4000" b="1" dirty="0"/>
          </a:p>
        </p:txBody>
      </p:sp>
      <p:sp>
        <p:nvSpPr>
          <p:cNvPr id="3" name="Zástupný symbol pro obsah 2"/>
          <p:cNvSpPr>
            <a:spLocks noGrp="1"/>
          </p:cNvSpPr>
          <p:nvPr>
            <p:ph idx="1"/>
          </p:nvPr>
        </p:nvSpPr>
        <p:spPr>
          <a:xfrm>
            <a:off x="179512" y="1340768"/>
            <a:ext cx="8648051" cy="4824536"/>
          </a:xfrm>
        </p:spPr>
        <p:txBody>
          <a:bodyPr>
            <a:normAutofit fontScale="92500" lnSpcReduction="10000"/>
          </a:bodyPr>
          <a:lstStyle/>
          <a:p>
            <a:pPr marL="0" indent="0">
              <a:buNone/>
            </a:pPr>
            <a:r>
              <a:rPr lang="cs-CZ" sz="1800" b="1" dirty="0"/>
              <a:t>Přípravek Kadcyla v </a:t>
            </a:r>
            <a:r>
              <a:rPr lang="cs-CZ" sz="1800" b="1" dirty="0" err="1"/>
              <a:t>monoterapii</a:t>
            </a:r>
            <a:r>
              <a:rPr lang="cs-CZ" sz="1800" b="1" dirty="0"/>
              <a:t> </a:t>
            </a:r>
            <a:r>
              <a:rPr lang="cs-CZ" sz="1800" b="1" dirty="0" smtClean="0"/>
              <a:t>je dle podmínek úhrady stanovené </a:t>
            </a:r>
            <a:r>
              <a:rPr lang="cs-CZ" sz="1800" b="1" dirty="0" err="1" smtClean="0"/>
              <a:t>SUKLem</a:t>
            </a:r>
            <a:r>
              <a:rPr lang="cs-CZ" sz="1800" b="1" dirty="0" smtClean="0"/>
              <a:t> indikován </a:t>
            </a:r>
            <a:r>
              <a:rPr lang="cs-CZ" sz="1800" b="1" dirty="0"/>
              <a:t>k léčbě dospělých pacientů s HER2-pozitivním neresekovatelným lokálně pokročilým nebo metastazujícím karcinomem prsu, kteří byli </a:t>
            </a:r>
            <a:r>
              <a:rPr lang="cs-CZ" sz="1800" b="1" u="sng" dirty="0"/>
              <a:t>dříve léčeni trastuzumabem a taxanem, a to samostatně nebo v kombinaci</a:t>
            </a:r>
            <a:r>
              <a:rPr lang="cs-CZ" sz="1800" b="1" dirty="0"/>
              <a:t>. </a:t>
            </a:r>
            <a:endParaRPr lang="cs-CZ" sz="1800" b="1" dirty="0" smtClean="0"/>
          </a:p>
          <a:p>
            <a:pPr marL="0" indent="0">
              <a:buNone/>
            </a:pPr>
            <a:r>
              <a:rPr lang="cs-CZ" sz="1800" b="1" dirty="0" smtClean="0"/>
              <a:t>Pacienti </a:t>
            </a:r>
            <a:r>
              <a:rPr lang="cs-CZ" sz="1800" b="1" dirty="0"/>
              <a:t>buď:</a:t>
            </a:r>
          </a:p>
          <a:p>
            <a:pPr>
              <a:buFont typeface="Wingdings" pitchFamily="2" charset="2"/>
              <a:buChar char="§"/>
            </a:pPr>
            <a:r>
              <a:rPr lang="cs-CZ" sz="1800" b="1" dirty="0" smtClean="0"/>
              <a:t>byli </a:t>
            </a:r>
            <a:r>
              <a:rPr lang="cs-CZ" sz="1800" b="1" dirty="0"/>
              <a:t>dříve léčeni pro lokálně pokročilé nebo metastazující onemocnění, nebo</a:t>
            </a:r>
          </a:p>
          <a:p>
            <a:pPr>
              <a:buFont typeface="Wingdings" pitchFamily="2" charset="2"/>
              <a:buChar char="§"/>
            </a:pPr>
            <a:r>
              <a:rPr lang="cs-CZ" sz="1800" b="1" dirty="0" smtClean="0"/>
              <a:t>měli </a:t>
            </a:r>
            <a:r>
              <a:rPr lang="cs-CZ" sz="1800" b="1" dirty="0"/>
              <a:t>onemocnění, k jehož rekurenci došlo v průběhu adjuvantní léčby nebo do 6 měsíců po jejím ukončení</a:t>
            </a:r>
            <a:r>
              <a:rPr lang="cs-CZ" sz="1800" b="1" dirty="0" smtClean="0"/>
              <a:t>.</a:t>
            </a:r>
            <a:endParaRPr lang="cs-CZ" sz="1800" b="1" dirty="0"/>
          </a:p>
          <a:p>
            <a:pPr marL="0" indent="0">
              <a:buNone/>
            </a:pPr>
            <a:r>
              <a:rPr lang="cs-CZ" sz="1800" b="1" i="1" u="sng" dirty="0" smtClean="0"/>
              <a:t>Pacienti mohou být dříve léčeni také</a:t>
            </a:r>
            <a:r>
              <a:rPr lang="cs-CZ" sz="1800" b="1" i="1" dirty="0" smtClean="0"/>
              <a:t>: </a:t>
            </a:r>
          </a:p>
          <a:p>
            <a:pPr>
              <a:buFont typeface="Wingdings" pitchFamily="2" charset="2"/>
              <a:buChar char="§"/>
            </a:pPr>
            <a:r>
              <a:rPr lang="cs-CZ" sz="1800" b="1" i="1" dirty="0" smtClean="0"/>
              <a:t>hormonální </a:t>
            </a:r>
            <a:r>
              <a:rPr lang="cs-CZ" sz="1800" b="1" i="1" dirty="0"/>
              <a:t>terapií u </a:t>
            </a:r>
            <a:r>
              <a:rPr lang="cs-CZ" sz="1800" b="1" i="1" dirty="0" smtClean="0"/>
              <a:t>HER2+/HR+ BC</a:t>
            </a:r>
          </a:p>
          <a:p>
            <a:pPr>
              <a:buFont typeface="Wingdings" pitchFamily="2" charset="2"/>
              <a:buChar char="§"/>
            </a:pPr>
            <a:r>
              <a:rPr lang="cs-CZ" sz="1800" b="1" i="1" dirty="0" err="1" smtClean="0"/>
              <a:t>Pertuzumabem</a:t>
            </a:r>
            <a:r>
              <a:rPr lang="cs-CZ" sz="1800" b="1" i="1" dirty="0" smtClean="0"/>
              <a:t> </a:t>
            </a:r>
          </a:p>
          <a:p>
            <a:pPr>
              <a:buFont typeface="Wingdings" pitchFamily="2" charset="2"/>
              <a:buChar char="§"/>
            </a:pPr>
            <a:r>
              <a:rPr lang="cs-CZ" sz="1800" b="1" i="1" dirty="0" smtClean="0"/>
              <a:t>jinou </a:t>
            </a:r>
            <a:r>
              <a:rPr lang="cs-CZ" sz="1800" b="1" i="1" dirty="0"/>
              <a:t>zavedenou chemoterapií (zejména antracykliny nebo vinorelbinem) </a:t>
            </a:r>
            <a:endParaRPr lang="cs-CZ" sz="1800" b="1" i="1" dirty="0" smtClean="0"/>
          </a:p>
          <a:p>
            <a:pPr marL="0" indent="0">
              <a:buNone/>
            </a:pPr>
            <a:endParaRPr lang="cs-CZ" sz="1800" b="1" dirty="0" smtClean="0"/>
          </a:p>
          <a:p>
            <a:pPr marL="0" indent="0">
              <a:buNone/>
            </a:pPr>
            <a:r>
              <a:rPr lang="cs-CZ" sz="1800" b="1" dirty="0" smtClean="0"/>
              <a:t>Všichni </a:t>
            </a:r>
            <a:r>
              <a:rPr lang="cs-CZ" sz="1800" b="1" dirty="0"/>
              <a:t>léčení pacienti musí mít validní laboratorní metodou v referenční laboratoři prokázanou HER-2 pozitivitu – </a:t>
            </a:r>
            <a:r>
              <a:rPr lang="cs-CZ" sz="1800" b="1" dirty="0">
                <a:solidFill>
                  <a:schemeClr val="tx1"/>
                </a:solidFill>
              </a:rPr>
              <a:t>IHC 3+ a/nebo ISH+, </a:t>
            </a:r>
            <a:r>
              <a:rPr lang="cs-CZ" sz="1800" b="1" dirty="0"/>
              <a:t>hodnotu </a:t>
            </a:r>
            <a:r>
              <a:rPr lang="cs-CZ" sz="1800" b="1" dirty="0">
                <a:solidFill>
                  <a:schemeClr val="tx1"/>
                </a:solidFill>
              </a:rPr>
              <a:t>ejekční frakce </a:t>
            </a:r>
            <a:r>
              <a:rPr lang="cs-CZ" sz="1800" b="1" dirty="0"/>
              <a:t>levé komory alespoň </a:t>
            </a:r>
            <a:r>
              <a:rPr lang="cs-CZ" sz="1800" b="1" dirty="0">
                <a:solidFill>
                  <a:schemeClr val="tx1"/>
                </a:solidFill>
              </a:rPr>
              <a:t>50%</a:t>
            </a:r>
            <a:r>
              <a:rPr lang="cs-CZ" sz="1800" b="1" dirty="0"/>
              <a:t> a mít výkonnostní </a:t>
            </a:r>
            <a:r>
              <a:rPr lang="cs-CZ" sz="1800" b="1" dirty="0">
                <a:solidFill>
                  <a:schemeClr val="tx1"/>
                </a:solidFill>
              </a:rPr>
              <a:t>stav 0–1 dle ECOG</a:t>
            </a:r>
            <a:r>
              <a:rPr lang="cs-CZ" sz="1800" b="1" dirty="0"/>
              <a:t>. </a:t>
            </a:r>
            <a:endParaRPr lang="cs-CZ" sz="1800" b="1" dirty="0" smtClean="0"/>
          </a:p>
          <a:p>
            <a:pPr marL="0" indent="0">
              <a:buNone/>
            </a:pPr>
            <a:r>
              <a:rPr lang="cs-CZ" b="1" dirty="0" smtClean="0"/>
              <a:t>Přípravek </a:t>
            </a:r>
            <a:r>
              <a:rPr lang="cs-CZ" b="1" dirty="0"/>
              <a:t>je podáván </a:t>
            </a:r>
            <a:r>
              <a:rPr lang="cs-CZ" b="1" u="sng" dirty="0"/>
              <a:t>až do progrese onemocnění</a:t>
            </a:r>
            <a:r>
              <a:rPr lang="cs-CZ" dirty="0"/>
              <a:t>.</a:t>
            </a:r>
            <a:endParaRPr lang="cs-CZ" i="1" dirty="0"/>
          </a:p>
        </p:txBody>
      </p:sp>
    </p:spTree>
    <p:extLst>
      <p:ext uri="{BB962C8B-B14F-4D97-AF65-F5344CB8AC3E}">
        <p14:creationId xmlns:p14="http://schemas.microsoft.com/office/powerpoint/2010/main" xmlns="" val="42824676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VEGF receptory</a:t>
            </a:r>
            <a:endParaRPr lang="cs-CZ" dirty="0"/>
          </a:p>
        </p:txBody>
      </p:sp>
      <p:pic>
        <p:nvPicPr>
          <p:cNvPr id="6" name="Obrázek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19672" y="1331808"/>
            <a:ext cx="5566840" cy="4049489"/>
          </a:xfrm>
          <a:prstGeom prst="rect">
            <a:avLst/>
          </a:prstGeom>
        </p:spPr>
      </p:pic>
      <p:pic>
        <p:nvPicPr>
          <p:cNvPr id="8" name="Obrázek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415392" y="5381296"/>
            <a:ext cx="3666714" cy="1476703"/>
          </a:xfrm>
          <a:prstGeom prst="rect">
            <a:avLst/>
          </a:prstGeom>
        </p:spPr>
      </p:pic>
    </p:spTree>
    <p:extLst>
      <p:ext uri="{BB962C8B-B14F-4D97-AF65-F5344CB8AC3E}">
        <p14:creationId xmlns:p14="http://schemas.microsoft.com/office/powerpoint/2010/main" xmlns="" val="155488944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539552" y="1412776"/>
            <a:ext cx="8208912" cy="5256584"/>
          </a:xfrm>
        </p:spPr>
        <p:txBody>
          <a:bodyPr>
            <a:noAutofit/>
          </a:bodyPr>
          <a:lstStyle/>
          <a:p>
            <a:pPr>
              <a:buFont typeface="Wingdings" pitchFamily="2" charset="2"/>
              <a:buChar char="§"/>
            </a:pPr>
            <a:r>
              <a:rPr lang="cs-CZ" sz="1000" dirty="0" smtClean="0">
                <a:solidFill>
                  <a:srgbClr val="FFC000"/>
                </a:solidFill>
              </a:rPr>
              <a:t>Indikace</a:t>
            </a:r>
          </a:p>
          <a:p>
            <a:pPr lvl="1">
              <a:buFont typeface="Wingdings" pitchFamily="2" charset="2"/>
              <a:buChar char="Ø"/>
            </a:pPr>
            <a:r>
              <a:rPr lang="cs-CZ" sz="1000" u="sng" dirty="0" smtClean="0"/>
              <a:t>v </a:t>
            </a:r>
            <a:r>
              <a:rPr lang="cs-CZ" sz="1000" u="sng" dirty="0"/>
              <a:t>kombinaci s </a:t>
            </a:r>
            <a:r>
              <a:rPr lang="cs-CZ" sz="1000" u="sng" dirty="0" err="1"/>
              <a:t>paklitaxelem</a:t>
            </a:r>
            <a:r>
              <a:rPr lang="cs-CZ" sz="1000" u="sng" dirty="0"/>
              <a:t> </a:t>
            </a:r>
            <a:r>
              <a:rPr lang="cs-CZ" sz="1000" dirty="0"/>
              <a:t>je indikován k první linii léčby dospělých </a:t>
            </a:r>
            <a:r>
              <a:rPr lang="cs-CZ" sz="1000" dirty="0" smtClean="0"/>
              <a:t>pacientů s </a:t>
            </a:r>
            <a:r>
              <a:rPr lang="cs-CZ" sz="1000" dirty="0"/>
              <a:t>metastazujícím karcinomem </a:t>
            </a:r>
            <a:r>
              <a:rPr lang="cs-CZ" sz="1000" dirty="0" smtClean="0"/>
              <a:t>prsu hlavně u pacientek s </a:t>
            </a:r>
            <a:r>
              <a:rPr lang="cs-CZ" sz="1000" b="1" dirty="0" smtClean="0"/>
              <a:t>TNBC</a:t>
            </a:r>
          </a:p>
          <a:p>
            <a:pPr lvl="2"/>
            <a:r>
              <a:rPr lang="cs-CZ" sz="1000" b="1" dirty="0" smtClean="0"/>
              <a:t>FDA zrušena, EMA platná; prodlužuje PFS, OS ne</a:t>
            </a:r>
            <a:endParaRPr lang="cs-CZ" sz="1000" dirty="0" smtClean="0"/>
          </a:p>
          <a:p>
            <a:pPr lvl="1">
              <a:buFont typeface="Wingdings" pitchFamily="2" charset="2"/>
              <a:buChar char="Ø"/>
            </a:pPr>
            <a:r>
              <a:rPr lang="cs-CZ" sz="1000" dirty="0" smtClean="0"/>
              <a:t>v </a:t>
            </a:r>
            <a:r>
              <a:rPr lang="cs-CZ" sz="1000" dirty="0"/>
              <a:t>kombinaci s </a:t>
            </a:r>
            <a:r>
              <a:rPr lang="cs-CZ" sz="1000" dirty="0" err="1"/>
              <a:t>kapecitabinem</a:t>
            </a:r>
            <a:r>
              <a:rPr lang="cs-CZ" sz="1000" dirty="0"/>
              <a:t> je indikován k první linii léčby dospělých pacientů </a:t>
            </a:r>
            <a:r>
              <a:rPr lang="cs-CZ" sz="1000" dirty="0" smtClean="0"/>
              <a:t>s metastazujícím </a:t>
            </a:r>
            <a:r>
              <a:rPr lang="cs-CZ" sz="1000" dirty="0"/>
              <a:t>karcinomem prsu, u kterých se léčba jinou možnou chemoterapií, včetně </a:t>
            </a:r>
            <a:r>
              <a:rPr lang="cs-CZ" sz="1000" dirty="0" err="1" smtClean="0"/>
              <a:t>antracyklinů</a:t>
            </a:r>
            <a:r>
              <a:rPr lang="cs-CZ" sz="1000" dirty="0" smtClean="0"/>
              <a:t> a </a:t>
            </a:r>
            <a:r>
              <a:rPr lang="cs-CZ" sz="1000" dirty="0" err="1"/>
              <a:t>taxanů</a:t>
            </a:r>
            <a:r>
              <a:rPr lang="cs-CZ" sz="1000" dirty="0"/>
              <a:t>, nepovažuje za vhodnou. Pacienti, kteří byli v posledních 12 měsících léčeni </a:t>
            </a:r>
            <a:r>
              <a:rPr lang="cs-CZ" sz="1000" dirty="0" smtClean="0"/>
              <a:t>režimem obsahujícím  </a:t>
            </a:r>
            <a:r>
              <a:rPr lang="cs-CZ" sz="1000" dirty="0" err="1" smtClean="0"/>
              <a:t>taxan</a:t>
            </a:r>
            <a:r>
              <a:rPr lang="cs-CZ" sz="1000" dirty="0" smtClean="0"/>
              <a:t> </a:t>
            </a:r>
            <a:r>
              <a:rPr lang="cs-CZ" sz="1000" dirty="0"/>
              <a:t>a </a:t>
            </a:r>
            <a:r>
              <a:rPr lang="cs-CZ" sz="1000" dirty="0" err="1"/>
              <a:t>antracyklin</a:t>
            </a:r>
            <a:r>
              <a:rPr lang="cs-CZ" sz="1000" dirty="0"/>
              <a:t> v adjuvantním podání nemají být léčeni kombinací </a:t>
            </a:r>
            <a:r>
              <a:rPr lang="cs-CZ" sz="1000" dirty="0" err="1"/>
              <a:t>Avastin</a:t>
            </a:r>
            <a:r>
              <a:rPr lang="cs-CZ" sz="1000" dirty="0"/>
              <a:t> </a:t>
            </a:r>
            <a:r>
              <a:rPr lang="cs-CZ" sz="1000" dirty="0" smtClean="0"/>
              <a:t>+ </a:t>
            </a:r>
            <a:r>
              <a:rPr lang="cs-CZ" sz="1000" dirty="0" err="1" smtClean="0"/>
              <a:t>kapecitabin</a:t>
            </a:r>
            <a:r>
              <a:rPr lang="cs-CZ" sz="1000" dirty="0"/>
              <a:t>. </a:t>
            </a:r>
            <a:endParaRPr lang="cs-CZ" sz="1000" dirty="0" smtClean="0"/>
          </a:p>
          <a:p>
            <a:pPr lvl="1"/>
            <a:endParaRPr lang="cs-CZ" sz="1000" dirty="0"/>
          </a:p>
          <a:p>
            <a:pPr>
              <a:buFont typeface="Wingdings" pitchFamily="2" charset="2"/>
              <a:buChar char="§"/>
            </a:pPr>
            <a:r>
              <a:rPr lang="cs-CZ" sz="1000" dirty="0" smtClean="0">
                <a:solidFill>
                  <a:srgbClr val="FFC000"/>
                </a:solidFill>
              </a:rPr>
              <a:t>Dávkování </a:t>
            </a:r>
            <a:r>
              <a:rPr lang="cs-CZ" sz="1000" b="1" dirty="0" smtClean="0"/>
              <a:t> </a:t>
            </a:r>
            <a:r>
              <a:rPr lang="cs-CZ" sz="1000" b="1" u="sng" dirty="0" smtClean="0"/>
              <a:t>á 4 týdny</a:t>
            </a:r>
          </a:p>
          <a:p>
            <a:pPr lvl="1">
              <a:buNone/>
            </a:pPr>
            <a:r>
              <a:rPr lang="cs-CZ" sz="1000" dirty="0" smtClean="0"/>
              <a:t> </a:t>
            </a:r>
            <a:r>
              <a:rPr lang="cs-CZ" sz="1000" dirty="0" err="1" smtClean="0"/>
              <a:t>bevacizumab</a:t>
            </a:r>
            <a:r>
              <a:rPr lang="cs-CZ" sz="1000" dirty="0" smtClean="0"/>
              <a:t> 10 mg/kg i.v. D1, D15 (90/60/30min)</a:t>
            </a:r>
          </a:p>
          <a:p>
            <a:pPr lvl="1">
              <a:buNone/>
            </a:pPr>
            <a:r>
              <a:rPr lang="cs-CZ" sz="1000" dirty="0" smtClean="0"/>
              <a:t> </a:t>
            </a:r>
            <a:r>
              <a:rPr lang="cs-CZ" sz="1000" dirty="0" err="1" smtClean="0"/>
              <a:t>paklitaxel</a:t>
            </a:r>
            <a:r>
              <a:rPr lang="cs-CZ" sz="1000" dirty="0" smtClean="0"/>
              <a:t> 90mg/m2 </a:t>
            </a:r>
            <a:r>
              <a:rPr lang="cs-CZ" sz="1000" dirty="0"/>
              <a:t>i.v. </a:t>
            </a:r>
            <a:r>
              <a:rPr lang="cs-CZ" sz="1000" dirty="0" smtClean="0"/>
              <a:t>D1, D8, D15</a:t>
            </a:r>
          </a:p>
          <a:p>
            <a:pPr lvl="1"/>
            <a:endParaRPr lang="cs-CZ" sz="1000" dirty="0"/>
          </a:p>
          <a:p>
            <a:pPr>
              <a:buFont typeface="Wingdings" pitchFamily="2" charset="2"/>
              <a:buChar char="§"/>
            </a:pPr>
            <a:r>
              <a:rPr lang="cs-CZ" sz="1000" dirty="0" smtClean="0">
                <a:solidFill>
                  <a:srgbClr val="FFC000"/>
                </a:solidFill>
              </a:rPr>
              <a:t>NÚ</a:t>
            </a:r>
          </a:p>
          <a:p>
            <a:pPr lvl="1">
              <a:buNone/>
            </a:pPr>
            <a:r>
              <a:rPr lang="cs-CZ" sz="1000" dirty="0" smtClean="0"/>
              <a:t>GIT perforace, píštěle, komplikace hojení ran, hypertenze, proteinurie, arteriální </a:t>
            </a:r>
            <a:r>
              <a:rPr lang="cs-CZ" sz="1000" dirty="0" err="1" smtClean="0"/>
              <a:t>trombembolie</a:t>
            </a:r>
            <a:r>
              <a:rPr lang="cs-CZ" sz="1000" dirty="0" smtClean="0"/>
              <a:t>, žilní </a:t>
            </a:r>
            <a:r>
              <a:rPr lang="cs-CZ" sz="1000" dirty="0" err="1" smtClean="0"/>
              <a:t>trombembolie</a:t>
            </a:r>
            <a:r>
              <a:rPr lang="cs-CZ" sz="1000" dirty="0" smtClean="0"/>
              <a:t>, krvácení, hemoptýza</a:t>
            </a:r>
            <a:endParaRPr lang="cs-CZ" sz="1000" dirty="0"/>
          </a:p>
        </p:txBody>
      </p:sp>
      <p:sp>
        <p:nvSpPr>
          <p:cNvPr id="2" name="Nadpis 1"/>
          <p:cNvSpPr>
            <a:spLocks noGrp="1"/>
          </p:cNvSpPr>
          <p:nvPr>
            <p:ph type="title"/>
          </p:nvPr>
        </p:nvSpPr>
        <p:spPr/>
        <p:txBody>
          <a:bodyPr/>
          <a:lstStyle/>
          <a:p>
            <a:r>
              <a:rPr lang="cs-CZ" dirty="0" err="1" smtClean="0"/>
              <a:t>Bevacizumab</a:t>
            </a:r>
            <a:endParaRPr lang="cs-CZ" dirty="0"/>
          </a:p>
        </p:txBody>
      </p:sp>
    </p:spTree>
    <p:extLst>
      <p:ext uri="{BB962C8B-B14F-4D97-AF65-F5344CB8AC3E}">
        <p14:creationId xmlns:p14="http://schemas.microsoft.com/office/powerpoint/2010/main" xmlns="" val="19011646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a:buFont typeface="Wingdings" pitchFamily="2" charset="2"/>
              <a:buChar char="Ø"/>
            </a:pPr>
            <a:r>
              <a:rPr lang="cs-CZ" sz="2000" dirty="0"/>
              <a:t>Dráha PI3K-AKT-</a:t>
            </a:r>
            <a:r>
              <a:rPr lang="cs-CZ" sz="2000" dirty="0" err="1"/>
              <a:t>mTOR</a:t>
            </a:r>
            <a:r>
              <a:rPr lang="cs-CZ" sz="2000" dirty="0"/>
              <a:t> </a:t>
            </a:r>
          </a:p>
          <a:p>
            <a:pPr>
              <a:buNone/>
            </a:pPr>
            <a:r>
              <a:rPr lang="cs-CZ" sz="2000" dirty="0" smtClean="0"/>
              <a:t>        </a:t>
            </a:r>
            <a:r>
              <a:rPr lang="cs-CZ" sz="2000" dirty="0"/>
              <a:t>je ve zvýšené míře </a:t>
            </a:r>
            <a:r>
              <a:rPr lang="cs-CZ" sz="2000" dirty="0" smtClean="0"/>
              <a:t>aktivována  </a:t>
            </a:r>
            <a:r>
              <a:rPr lang="cs-CZ" sz="2000" dirty="0"/>
              <a:t>v prostředí </a:t>
            </a:r>
            <a:r>
              <a:rPr lang="cs-CZ" sz="2000" dirty="0" smtClean="0"/>
              <a:t> </a:t>
            </a:r>
            <a:r>
              <a:rPr lang="cs-CZ" sz="2000" dirty="0" err="1"/>
              <a:t>estrogenové</a:t>
            </a:r>
            <a:r>
              <a:rPr lang="cs-CZ" sz="2000" dirty="0"/>
              <a:t> deprivace</a:t>
            </a:r>
          </a:p>
          <a:p>
            <a:pPr>
              <a:buNone/>
            </a:pPr>
            <a:r>
              <a:rPr lang="cs-CZ" sz="2000" dirty="0" smtClean="0"/>
              <a:t>         </a:t>
            </a:r>
            <a:r>
              <a:rPr lang="cs-CZ" sz="2000" dirty="0"/>
              <a:t>mechanismem „</a:t>
            </a:r>
            <a:r>
              <a:rPr lang="cs-CZ" sz="2000" dirty="0" err="1" smtClean="0"/>
              <a:t>cross</a:t>
            </a:r>
            <a:r>
              <a:rPr lang="cs-CZ" sz="2000" dirty="0" smtClean="0"/>
              <a:t>-  </a:t>
            </a:r>
            <a:r>
              <a:rPr lang="cs-CZ" sz="2000" dirty="0" err="1"/>
              <a:t>talk</a:t>
            </a:r>
            <a:r>
              <a:rPr lang="cs-CZ" sz="2000" dirty="0"/>
              <a:t>“ mezi ER a </a:t>
            </a:r>
            <a:r>
              <a:rPr lang="cs-CZ" sz="2000" dirty="0" smtClean="0"/>
              <a:t>   </a:t>
            </a:r>
            <a:r>
              <a:rPr lang="cs-CZ" sz="2000" dirty="0"/>
              <a:t>signálními drahami</a:t>
            </a:r>
          </a:p>
          <a:p>
            <a:pPr>
              <a:buFont typeface="Wingdings" pitchFamily="2" charset="2"/>
              <a:buChar char="Ø"/>
            </a:pPr>
            <a:endParaRPr lang="cs-CZ" sz="2000" dirty="0"/>
          </a:p>
          <a:p>
            <a:pPr>
              <a:buNone/>
            </a:pPr>
            <a:r>
              <a:rPr lang="cs-CZ" sz="2000" dirty="0" smtClean="0"/>
              <a:t>        </a:t>
            </a:r>
            <a:r>
              <a:rPr lang="cs-CZ" sz="2000" dirty="0" err="1" smtClean="0"/>
              <a:t>mTOR</a:t>
            </a:r>
            <a:r>
              <a:rPr lang="cs-CZ" sz="2000" dirty="0" smtClean="0"/>
              <a:t> zprostředkovává  </a:t>
            </a:r>
            <a:r>
              <a:rPr lang="cs-CZ" sz="2000" dirty="0"/>
              <a:t>cestou S6K1 na </a:t>
            </a:r>
            <a:r>
              <a:rPr lang="cs-CZ" sz="2000" dirty="0" smtClean="0"/>
              <a:t>ligandu  </a:t>
            </a:r>
            <a:r>
              <a:rPr lang="cs-CZ" sz="2000" dirty="0"/>
              <a:t>nezávislou aktivaci </a:t>
            </a:r>
          </a:p>
          <a:p>
            <a:pPr>
              <a:buNone/>
            </a:pPr>
            <a:r>
              <a:rPr lang="cs-CZ" sz="2000" dirty="0" smtClean="0"/>
              <a:t>        </a:t>
            </a:r>
            <a:r>
              <a:rPr lang="cs-CZ" sz="2000" dirty="0" err="1" smtClean="0"/>
              <a:t>estrogenového</a:t>
            </a:r>
            <a:r>
              <a:rPr lang="cs-CZ" sz="2000" dirty="0" smtClean="0"/>
              <a:t> </a:t>
            </a:r>
            <a:r>
              <a:rPr lang="cs-CZ" sz="2000" dirty="0"/>
              <a:t>receptoru</a:t>
            </a:r>
          </a:p>
          <a:p>
            <a:endParaRPr lang="cs-CZ" dirty="0"/>
          </a:p>
        </p:txBody>
      </p:sp>
      <p:sp>
        <p:nvSpPr>
          <p:cNvPr id="3" name="Nadpis 2"/>
          <p:cNvSpPr>
            <a:spLocks noGrp="1"/>
          </p:cNvSpPr>
          <p:nvPr>
            <p:ph type="title"/>
          </p:nvPr>
        </p:nvSpPr>
        <p:spPr/>
        <p:txBody>
          <a:bodyPr/>
          <a:lstStyle/>
          <a:p>
            <a:r>
              <a:rPr lang="cs-CZ" dirty="0" err="1" smtClean="0"/>
              <a:t>mTOR</a:t>
            </a:r>
            <a:r>
              <a:rPr lang="cs-CZ" dirty="0" smtClean="0"/>
              <a:t> signální dráha</a:t>
            </a:r>
            <a:endParaRPr lang="cs-CZ"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p:cNvPicPr>
            <a:picLocks noGrp="1" noChangeAspect="1"/>
          </p:cNvPicPr>
          <p:nvPr>
            <p:ph idx="1"/>
          </p:nvPr>
        </p:nvPicPr>
        <p:blipFill rotWithShape="1">
          <a:blip r:embed="rId2" cstate="print"/>
          <a:srcRect l="11684" t="14310" r="15490" b="8646"/>
          <a:stretch/>
        </p:blipFill>
        <p:spPr>
          <a:xfrm>
            <a:off x="493487" y="1148090"/>
            <a:ext cx="7678913" cy="5645212"/>
          </a:xfrm>
          <a:prstGeom prst="rect">
            <a:avLst/>
          </a:prstGeom>
        </p:spPr>
      </p:pic>
      <p:sp>
        <p:nvSpPr>
          <p:cNvPr id="2" name="Nadpis 1"/>
          <p:cNvSpPr>
            <a:spLocks noGrp="1"/>
          </p:cNvSpPr>
          <p:nvPr>
            <p:ph type="title"/>
          </p:nvPr>
        </p:nvSpPr>
        <p:spPr>
          <a:xfrm>
            <a:off x="304800" y="0"/>
            <a:ext cx="8686800" cy="1295400"/>
          </a:xfrm>
        </p:spPr>
        <p:txBody>
          <a:bodyPr>
            <a:normAutofit/>
          </a:bodyPr>
          <a:lstStyle/>
          <a:p>
            <a:r>
              <a:rPr lang="cs-CZ" sz="2800" dirty="0" smtClean="0"/>
              <a:t>Vznik rezistence na hormonální léčbu</a:t>
            </a:r>
            <a:endParaRPr lang="cs-CZ" sz="2800" dirty="0"/>
          </a:p>
        </p:txBody>
      </p:sp>
    </p:spTree>
    <p:extLst>
      <p:ext uri="{BB962C8B-B14F-4D97-AF65-F5344CB8AC3E}">
        <p14:creationId xmlns:p14="http://schemas.microsoft.com/office/powerpoint/2010/main" xmlns="" val="8532076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Everolimus</a:t>
            </a:r>
            <a:endParaRPr lang="cs-CZ" dirty="0"/>
          </a:p>
        </p:txBody>
      </p:sp>
      <p:sp>
        <p:nvSpPr>
          <p:cNvPr id="3" name="Zástupný symbol pro obsah 2"/>
          <p:cNvSpPr>
            <a:spLocks noGrp="1"/>
          </p:cNvSpPr>
          <p:nvPr>
            <p:ph sz="half" idx="1"/>
          </p:nvPr>
        </p:nvSpPr>
        <p:spPr/>
        <p:txBody>
          <a:bodyPr>
            <a:normAutofit lnSpcReduction="10000"/>
          </a:bodyPr>
          <a:lstStyle/>
          <a:p>
            <a:r>
              <a:rPr lang="cs-CZ" dirty="0"/>
              <a:t>s</a:t>
            </a:r>
            <a:r>
              <a:rPr lang="cs-CZ" dirty="0" smtClean="0"/>
              <a:t>elektivní inhibitor </a:t>
            </a:r>
            <a:r>
              <a:rPr lang="cs-CZ" dirty="0" err="1" smtClean="0"/>
              <a:t>mTOR</a:t>
            </a:r>
            <a:r>
              <a:rPr lang="cs-CZ" dirty="0" smtClean="0"/>
              <a:t> (serin/</a:t>
            </a:r>
            <a:r>
              <a:rPr lang="cs-CZ" dirty="0" err="1" smtClean="0"/>
              <a:t>threonin</a:t>
            </a:r>
            <a:r>
              <a:rPr lang="cs-CZ" dirty="0" smtClean="0"/>
              <a:t> kináza)</a:t>
            </a:r>
          </a:p>
          <a:p>
            <a:endParaRPr lang="cs-CZ" dirty="0" smtClean="0"/>
          </a:p>
          <a:p>
            <a:pPr lvl="1"/>
            <a:r>
              <a:rPr lang="cs-CZ" dirty="0" smtClean="0"/>
              <a:t>1. inhibitor růstu a proliferace nádorových buněk , krevních cév</a:t>
            </a:r>
          </a:p>
          <a:p>
            <a:pPr marL="457200" lvl="1" indent="0">
              <a:buNone/>
            </a:pPr>
            <a:endParaRPr lang="cs-CZ" dirty="0" smtClean="0"/>
          </a:p>
          <a:p>
            <a:pPr lvl="1"/>
            <a:r>
              <a:rPr lang="cs-CZ" dirty="0" smtClean="0"/>
              <a:t>2. snižuje </a:t>
            </a:r>
            <a:r>
              <a:rPr lang="cs-CZ" dirty="0"/>
              <a:t>glykolýzu v solidních </a:t>
            </a:r>
            <a:r>
              <a:rPr lang="cs-CZ" dirty="0" smtClean="0"/>
              <a:t>nádorech</a:t>
            </a:r>
          </a:p>
          <a:p>
            <a:pPr lvl="1"/>
            <a:endParaRPr lang="cs-CZ" dirty="0"/>
          </a:p>
          <a:p>
            <a:pPr lvl="1"/>
            <a:r>
              <a:rPr lang="cs-CZ" dirty="0" smtClean="0"/>
              <a:t>3. redukuje </a:t>
            </a:r>
            <a:r>
              <a:rPr lang="cs-CZ" dirty="0"/>
              <a:t>hladinu VEGF </a:t>
            </a:r>
          </a:p>
          <a:p>
            <a:pPr lvl="1"/>
            <a:endParaRPr lang="cs-CZ" dirty="0"/>
          </a:p>
        </p:txBody>
      </p:sp>
      <p:pic>
        <p:nvPicPr>
          <p:cNvPr id="11" name="Zástupný symbol pro obsah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4931057" y="1450598"/>
            <a:ext cx="2867412" cy="2464579"/>
          </a:xfrm>
          <a:prstGeom prst="rect">
            <a:avLst/>
          </a:prstGeom>
        </p:spPr>
      </p:pic>
      <p:pic>
        <p:nvPicPr>
          <p:cNvPr id="8" name="Obrázek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31057" y="3915176"/>
            <a:ext cx="2867412" cy="2553818"/>
          </a:xfrm>
          <a:prstGeom prst="rect">
            <a:avLst/>
          </a:prstGeom>
        </p:spPr>
      </p:pic>
    </p:spTree>
    <p:extLst>
      <p:ext uri="{BB962C8B-B14F-4D97-AF65-F5344CB8AC3E}">
        <p14:creationId xmlns:p14="http://schemas.microsoft.com/office/powerpoint/2010/main" xmlns="" val="395175140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171450" y="1"/>
            <a:ext cx="8858250" cy="714374"/>
          </a:xfrm>
        </p:spPr>
        <p:txBody>
          <a:bodyPr/>
          <a:lstStyle/>
          <a:p>
            <a:pPr algn="ctr"/>
            <a:r>
              <a:rPr lang="cs-CZ" sz="2800" dirty="0" smtClean="0"/>
              <a:t>Afinitor (</a:t>
            </a:r>
            <a:r>
              <a:rPr lang="cs-CZ" sz="2800" smtClean="0"/>
              <a:t>everolimus) - mechanismus </a:t>
            </a:r>
            <a:r>
              <a:rPr lang="cs-CZ" sz="2800" dirty="0" smtClean="0"/>
              <a:t>účinku</a:t>
            </a:r>
            <a:endParaRPr lang="de-CH" sz="2800" dirty="0" smtClean="0"/>
          </a:p>
        </p:txBody>
      </p:sp>
      <p:sp>
        <p:nvSpPr>
          <p:cNvPr id="7" name="Slide Number Placeholder 3"/>
          <p:cNvSpPr>
            <a:spLocks noGrp="1"/>
          </p:cNvSpPr>
          <p:nvPr>
            <p:ph type="sldNum" sz="quarter" idx="12"/>
          </p:nvPr>
        </p:nvSpPr>
        <p:spPr/>
        <p:txBody>
          <a:bodyPr/>
          <a:lstStyle/>
          <a:p>
            <a:pPr>
              <a:defRPr/>
            </a:pPr>
            <a:fld id="{E275AA92-D53A-423B-A94B-30425692175C}" type="slidenum">
              <a:rPr lang="en-US" smtClean="0"/>
              <a:pPr>
                <a:defRPr/>
              </a:pPr>
              <a:t>68</a:t>
            </a:fld>
            <a:endParaRPr lang="en-US" dirty="0"/>
          </a:p>
        </p:txBody>
      </p:sp>
      <p:sp>
        <p:nvSpPr>
          <p:cNvPr id="5" name="TextBox 4"/>
          <p:cNvSpPr txBox="1"/>
          <p:nvPr/>
        </p:nvSpPr>
        <p:spPr>
          <a:xfrm>
            <a:off x="504497" y="1292771"/>
            <a:ext cx="8135006" cy="1138773"/>
          </a:xfrm>
          <a:prstGeom prst="rect">
            <a:avLst/>
          </a:prstGeom>
          <a:noFill/>
        </p:spPr>
        <p:txBody>
          <a:bodyPr wrap="square" rtlCol="0">
            <a:spAutoFit/>
          </a:bodyPr>
          <a:lstStyle/>
          <a:p>
            <a:pPr marL="457200" indent="-457200" algn="ctr"/>
            <a:r>
              <a:rPr lang="cs-CZ" sz="3200" dirty="0" smtClean="0"/>
              <a:t> </a:t>
            </a:r>
          </a:p>
          <a:p>
            <a:endParaRPr lang="cs-CZ" sz="3600" dirty="0" smtClean="0"/>
          </a:p>
        </p:txBody>
      </p:sp>
      <p:pic>
        <p:nvPicPr>
          <p:cNvPr id="425985" name="Picture 1"/>
          <p:cNvPicPr>
            <a:picLocks noChangeAspect="1" noChangeArrowheads="1"/>
          </p:cNvPicPr>
          <p:nvPr/>
        </p:nvPicPr>
        <p:blipFill>
          <a:blip r:embed="rId3" cstate="print"/>
          <a:srcRect/>
          <a:stretch>
            <a:fillRect/>
          </a:stretch>
        </p:blipFill>
        <p:spPr bwMode="auto">
          <a:xfrm>
            <a:off x="123825" y="876300"/>
            <a:ext cx="5581651" cy="5815013"/>
          </a:xfrm>
          <a:prstGeom prst="rect">
            <a:avLst/>
          </a:prstGeom>
          <a:noFill/>
          <a:ln w="9525">
            <a:noFill/>
            <a:miter lim="800000"/>
            <a:headEnd/>
            <a:tailEnd/>
          </a:ln>
        </p:spPr>
      </p:pic>
      <p:sp>
        <p:nvSpPr>
          <p:cNvPr id="6" name="TextBox 5"/>
          <p:cNvSpPr txBox="1"/>
          <p:nvPr/>
        </p:nvSpPr>
        <p:spPr>
          <a:xfrm>
            <a:off x="5867400" y="971550"/>
            <a:ext cx="3276600" cy="2031325"/>
          </a:xfrm>
          <a:prstGeom prst="rect">
            <a:avLst/>
          </a:prstGeom>
          <a:noFill/>
        </p:spPr>
        <p:txBody>
          <a:bodyPr wrap="square" rtlCol="0">
            <a:spAutoFit/>
          </a:bodyPr>
          <a:lstStyle/>
          <a:p>
            <a:endParaRPr lang="cs-CZ" sz="1800" dirty="0" smtClean="0"/>
          </a:p>
          <a:p>
            <a:r>
              <a:rPr lang="cs-CZ" sz="1800" dirty="0" smtClean="0"/>
              <a:t>  </a:t>
            </a:r>
            <a:r>
              <a:rPr lang="cs-CZ" sz="1800" dirty="0" err="1" smtClean="0"/>
              <a:t>Everolimus</a:t>
            </a:r>
            <a:r>
              <a:rPr lang="cs-CZ" sz="1800" dirty="0" smtClean="0"/>
              <a:t> inhibicí dráhy</a:t>
            </a:r>
          </a:p>
          <a:p>
            <a:r>
              <a:rPr lang="cs-CZ" sz="1800" dirty="0" smtClean="0"/>
              <a:t>   mTOR zabraňuje růstu </a:t>
            </a:r>
          </a:p>
          <a:p>
            <a:r>
              <a:rPr lang="cs-CZ" sz="1800" dirty="0" smtClean="0"/>
              <a:t>   nádoru v prostředí </a:t>
            </a:r>
          </a:p>
          <a:p>
            <a:r>
              <a:rPr lang="cs-CZ" sz="1800" dirty="0" smtClean="0"/>
              <a:t>   chudém na estrogen a </a:t>
            </a:r>
          </a:p>
          <a:p>
            <a:r>
              <a:rPr lang="cs-CZ" sz="1800" dirty="0" smtClean="0"/>
              <a:t>   oddaluje vznik rezistence</a:t>
            </a:r>
          </a:p>
          <a:p>
            <a:r>
              <a:rPr lang="cs-CZ" sz="1800" dirty="0" smtClean="0"/>
              <a:t>   na hormonální léčbu. </a:t>
            </a:r>
            <a:endParaRPr lang="en-US" sz="1800" dirty="0"/>
          </a:p>
        </p:txBody>
      </p:sp>
    </p:spTree>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ext Box 18"/>
          <p:cNvSpPr txBox="1">
            <a:spLocks noChangeArrowheads="1"/>
          </p:cNvSpPr>
          <p:nvPr/>
        </p:nvSpPr>
        <p:spPr bwMode="auto">
          <a:xfrm>
            <a:off x="2551605" y="2193925"/>
            <a:ext cx="341313" cy="1016000"/>
          </a:xfrm>
          <a:prstGeom prst="rect">
            <a:avLst/>
          </a:prstGeom>
          <a:noFill/>
          <a:ln w="19050">
            <a:noFill/>
            <a:miter lim="800000"/>
            <a:headEnd/>
            <a:tailEnd/>
          </a:ln>
        </p:spPr>
        <p:txBody>
          <a:bodyPr anchor="ctr" anchorCtr="1">
            <a:spAutoFit/>
          </a:bodyPr>
          <a:lstStyle/>
          <a:p>
            <a:pPr algn="ctr"/>
            <a:r>
              <a:rPr lang="en-US" altLang="en-US" sz="2000" dirty="0">
                <a:solidFill>
                  <a:srgbClr val="FFFFFF"/>
                </a:solidFill>
              </a:rPr>
              <a:t>2 </a:t>
            </a:r>
          </a:p>
          <a:p>
            <a:pPr algn="ctr"/>
            <a:endParaRPr lang="en-US" altLang="en-US" sz="2000" dirty="0">
              <a:solidFill>
                <a:srgbClr val="FFFFFF"/>
              </a:solidFill>
            </a:endParaRPr>
          </a:p>
          <a:p>
            <a:pPr algn="ctr"/>
            <a:r>
              <a:rPr lang="en-US" altLang="en-US" sz="2000" dirty="0">
                <a:solidFill>
                  <a:srgbClr val="FFFFFF"/>
                </a:solidFill>
              </a:rPr>
              <a:t>1</a:t>
            </a:r>
          </a:p>
        </p:txBody>
      </p:sp>
      <p:sp>
        <p:nvSpPr>
          <p:cNvPr id="51204" name="Text Box 8"/>
          <p:cNvSpPr>
            <a:spLocks noChangeArrowheads="1"/>
          </p:cNvSpPr>
          <p:nvPr/>
        </p:nvSpPr>
        <p:spPr bwMode="blackWhite">
          <a:xfrm>
            <a:off x="3138488" y="1436997"/>
            <a:ext cx="3104657" cy="1328023"/>
          </a:xfrm>
          <a:prstGeom prst="roundRect">
            <a:avLst>
              <a:gd name="adj" fmla="val 16667"/>
            </a:avLst>
          </a:prstGeom>
          <a:solidFill>
            <a:srgbClr val="FF6600"/>
          </a:solidFill>
          <a:ln>
            <a:noFill/>
          </a:ln>
          <a:effectLst>
            <a:outerShdw blurRad="50800" dist="38100" dir="2700000" algn="tl" rotWithShape="0">
              <a:prstClr val="black">
                <a:alpha val="40000"/>
              </a:prstClr>
            </a:outerShdw>
          </a:effectLst>
          <a:scene3d>
            <a:camera prst="orthographicFront"/>
            <a:lightRig rig="threePt" dir="t"/>
          </a:scene3d>
          <a:sp3d>
            <a:bevelT/>
          </a:sp3d>
          <a:extLst/>
        </p:spPr>
        <p:txBody>
          <a:bodyPr wrap="square" anchor="ctr">
            <a:spAutoFit/>
          </a:bodyPr>
          <a:lstStyle/>
          <a:p>
            <a:pPr algn="ctr">
              <a:lnSpc>
                <a:spcPct val="90000"/>
              </a:lnSpc>
              <a:defRPr/>
            </a:pPr>
            <a:r>
              <a:rPr lang="en-US" sz="2000" dirty="0">
                <a:latin typeface="Arial" charset="0"/>
              </a:rPr>
              <a:t>Everolimus 10 </a:t>
            </a:r>
            <a:r>
              <a:rPr lang="en-US" sz="2000" dirty="0" smtClean="0">
                <a:latin typeface="Arial" charset="0"/>
              </a:rPr>
              <a:t>mg/d</a:t>
            </a:r>
            <a:r>
              <a:rPr lang="cs-CZ" sz="2000" dirty="0" smtClean="0">
                <a:latin typeface="Arial" charset="0"/>
              </a:rPr>
              <a:t>en</a:t>
            </a:r>
            <a:r>
              <a:rPr lang="en-US" sz="2000" dirty="0" smtClean="0">
                <a:latin typeface="Arial" charset="0"/>
              </a:rPr>
              <a:t> </a:t>
            </a:r>
            <a:r>
              <a:rPr lang="en-US" sz="2000" dirty="0">
                <a:latin typeface="Arial" charset="0"/>
              </a:rPr>
              <a:t>+</a:t>
            </a:r>
          </a:p>
          <a:p>
            <a:pPr algn="ctr">
              <a:lnSpc>
                <a:spcPct val="90000"/>
              </a:lnSpc>
              <a:defRPr/>
            </a:pPr>
            <a:r>
              <a:rPr lang="en-US" sz="2000" dirty="0" err="1" smtClean="0">
                <a:latin typeface="Arial" charset="0"/>
              </a:rPr>
              <a:t>Exemestan</a:t>
            </a:r>
            <a:r>
              <a:rPr lang="en-US" sz="2000" dirty="0" smtClean="0">
                <a:latin typeface="Arial" charset="0"/>
              </a:rPr>
              <a:t> </a:t>
            </a:r>
            <a:r>
              <a:rPr lang="en-US" sz="2000" dirty="0">
                <a:latin typeface="Arial" charset="0"/>
              </a:rPr>
              <a:t>25 </a:t>
            </a:r>
            <a:r>
              <a:rPr lang="en-US" sz="2000" dirty="0" smtClean="0">
                <a:latin typeface="Arial" charset="0"/>
              </a:rPr>
              <a:t>mg/d</a:t>
            </a:r>
            <a:r>
              <a:rPr lang="cs-CZ" sz="2000" dirty="0" smtClean="0">
                <a:latin typeface="Arial" charset="0"/>
              </a:rPr>
              <a:t>en</a:t>
            </a:r>
            <a:r>
              <a:rPr lang="en-US" sz="2000" dirty="0" smtClean="0">
                <a:latin typeface="Arial" charset="0"/>
              </a:rPr>
              <a:t> </a:t>
            </a:r>
            <a:endParaRPr lang="en-US" sz="2000" dirty="0">
              <a:latin typeface="Arial" charset="0"/>
            </a:endParaRPr>
          </a:p>
          <a:p>
            <a:pPr algn="ctr">
              <a:lnSpc>
                <a:spcPct val="90000"/>
              </a:lnSpc>
              <a:defRPr/>
            </a:pPr>
            <a:r>
              <a:rPr lang="en-US" sz="2000" dirty="0">
                <a:latin typeface="Arial" charset="0"/>
              </a:rPr>
              <a:t>(N = 485)</a:t>
            </a:r>
          </a:p>
        </p:txBody>
      </p:sp>
      <p:sp>
        <p:nvSpPr>
          <p:cNvPr id="51205" name="Text Box 9"/>
          <p:cNvSpPr>
            <a:spLocks noChangeArrowheads="1"/>
          </p:cNvSpPr>
          <p:nvPr/>
        </p:nvSpPr>
        <p:spPr bwMode="blackWhite">
          <a:xfrm>
            <a:off x="3200399" y="2852100"/>
            <a:ext cx="3026980" cy="1328023"/>
          </a:xfrm>
          <a:prstGeom prst="roundRect">
            <a:avLst>
              <a:gd name="adj" fmla="val 16667"/>
            </a:avLst>
          </a:prstGeom>
          <a:solidFill>
            <a:schemeClr val="tx1">
              <a:lumMod val="75000"/>
            </a:schemeClr>
          </a:solidFill>
          <a:ln>
            <a:noFill/>
          </a:ln>
          <a:effectLst>
            <a:outerShdw blurRad="50800" dist="38100" dir="2700000" algn="tl" rotWithShape="0">
              <a:prstClr val="black">
                <a:alpha val="40000"/>
              </a:prstClr>
            </a:outerShdw>
          </a:effectLst>
          <a:scene3d>
            <a:camera prst="orthographicFront"/>
            <a:lightRig rig="threePt" dir="t"/>
          </a:scene3d>
          <a:sp3d>
            <a:bevelT/>
          </a:sp3d>
          <a:extLst/>
        </p:spPr>
        <p:txBody>
          <a:bodyPr wrap="square" anchor="ctr">
            <a:spAutoFit/>
          </a:bodyPr>
          <a:lstStyle/>
          <a:p>
            <a:pPr algn="ctr">
              <a:lnSpc>
                <a:spcPct val="90000"/>
              </a:lnSpc>
              <a:defRPr/>
            </a:pPr>
            <a:r>
              <a:rPr lang="en-US" sz="2000" dirty="0">
                <a:solidFill>
                  <a:srgbClr val="000000"/>
                </a:solidFill>
                <a:latin typeface="Arial" charset="0"/>
              </a:rPr>
              <a:t>Placebo </a:t>
            </a:r>
            <a:endParaRPr lang="cs-CZ" sz="2000" dirty="0" smtClean="0">
              <a:solidFill>
                <a:srgbClr val="000000"/>
              </a:solidFill>
              <a:latin typeface="Arial" charset="0"/>
            </a:endParaRPr>
          </a:p>
          <a:p>
            <a:pPr algn="ctr">
              <a:lnSpc>
                <a:spcPct val="90000"/>
              </a:lnSpc>
              <a:defRPr/>
            </a:pPr>
            <a:r>
              <a:rPr lang="en-US" sz="2000" dirty="0" smtClean="0">
                <a:solidFill>
                  <a:srgbClr val="000000"/>
                </a:solidFill>
                <a:latin typeface="Arial" charset="0"/>
              </a:rPr>
              <a:t>+</a:t>
            </a:r>
            <a:endParaRPr lang="en-US" sz="2000" dirty="0">
              <a:solidFill>
                <a:srgbClr val="000000"/>
              </a:solidFill>
              <a:latin typeface="Arial" charset="0"/>
            </a:endParaRPr>
          </a:p>
          <a:p>
            <a:pPr algn="ctr">
              <a:lnSpc>
                <a:spcPct val="90000"/>
              </a:lnSpc>
              <a:defRPr/>
            </a:pPr>
            <a:r>
              <a:rPr lang="en-US" sz="2000" dirty="0" err="1" smtClean="0">
                <a:solidFill>
                  <a:srgbClr val="000000"/>
                </a:solidFill>
                <a:latin typeface="Arial" charset="0"/>
              </a:rPr>
              <a:t>Exemestan</a:t>
            </a:r>
            <a:r>
              <a:rPr lang="en-US" sz="2000" dirty="0" smtClean="0">
                <a:solidFill>
                  <a:srgbClr val="000000"/>
                </a:solidFill>
                <a:latin typeface="Arial" charset="0"/>
              </a:rPr>
              <a:t> </a:t>
            </a:r>
            <a:r>
              <a:rPr lang="en-US" sz="2000" dirty="0">
                <a:solidFill>
                  <a:srgbClr val="000000"/>
                </a:solidFill>
                <a:latin typeface="Arial" charset="0"/>
              </a:rPr>
              <a:t>25 </a:t>
            </a:r>
            <a:r>
              <a:rPr lang="en-US" sz="2000" dirty="0" smtClean="0">
                <a:solidFill>
                  <a:srgbClr val="000000"/>
                </a:solidFill>
                <a:latin typeface="Arial" charset="0"/>
              </a:rPr>
              <a:t>mg/d</a:t>
            </a:r>
            <a:r>
              <a:rPr lang="cs-CZ" sz="2000" dirty="0" smtClean="0">
                <a:solidFill>
                  <a:srgbClr val="000000"/>
                </a:solidFill>
                <a:latin typeface="Arial" charset="0"/>
              </a:rPr>
              <a:t>en</a:t>
            </a:r>
            <a:r>
              <a:rPr lang="en-US" sz="2000" dirty="0" smtClean="0">
                <a:solidFill>
                  <a:srgbClr val="000000"/>
                </a:solidFill>
                <a:latin typeface="Arial" charset="0"/>
              </a:rPr>
              <a:t> </a:t>
            </a:r>
            <a:endParaRPr lang="en-US" sz="2000" dirty="0">
              <a:solidFill>
                <a:srgbClr val="000000"/>
              </a:solidFill>
              <a:latin typeface="Arial" charset="0"/>
            </a:endParaRPr>
          </a:p>
          <a:p>
            <a:pPr algn="ctr">
              <a:lnSpc>
                <a:spcPct val="90000"/>
              </a:lnSpc>
              <a:defRPr/>
            </a:pPr>
            <a:r>
              <a:rPr lang="en-US" sz="2000" dirty="0">
                <a:solidFill>
                  <a:srgbClr val="000000"/>
                </a:solidFill>
                <a:latin typeface="Arial" charset="0"/>
              </a:rPr>
              <a:t>(N = 239)</a:t>
            </a:r>
          </a:p>
        </p:txBody>
      </p:sp>
      <p:cxnSp>
        <p:nvCxnSpPr>
          <p:cNvPr id="156681" name="AutoShape 9"/>
          <p:cNvCxnSpPr>
            <a:cxnSpLocks noChangeShapeType="1"/>
          </p:cNvCxnSpPr>
          <p:nvPr/>
        </p:nvCxnSpPr>
        <p:spPr bwMode="auto">
          <a:xfrm flipV="1">
            <a:off x="2380484" y="2116028"/>
            <a:ext cx="868363" cy="585787"/>
          </a:xfrm>
          <a:prstGeom prst="bentConnector3">
            <a:avLst>
              <a:gd name="adj1" fmla="val 50000"/>
            </a:avLst>
          </a:prstGeom>
          <a:noFill/>
          <a:ln w="19050">
            <a:solidFill>
              <a:schemeClr val="tx1"/>
            </a:solidFill>
            <a:miter lim="800000"/>
            <a:headEnd type="none" w="lg" len="lg"/>
            <a:tailEnd/>
          </a:ln>
        </p:spPr>
      </p:cxnSp>
      <p:cxnSp>
        <p:nvCxnSpPr>
          <p:cNvPr id="156682" name="AutoShape 10"/>
          <p:cNvCxnSpPr>
            <a:cxnSpLocks noChangeShapeType="1"/>
          </p:cNvCxnSpPr>
          <p:nvPr/>
        </p:nvCxnSpPr>
        <p:spPr bwMode="auto">
          <a:xfrm>
            <a:off x="2380484" y="2670285"/>
            <a:ext cx="868363" cy="738188"/>
          </a:xfrm>
          <a:prstGeom prst="bentConnector3">
            <a:avLst>
              <a:gd name="adj1" fmla="val 50000"/>
            </a:avLst>
          </a:prstGeom>
          <a:noFill/>
          <a:ln w="19050">
            <a:solidFill>
              <a:schemeClr val="tx1"/>
            </a:solidFill>
            <a:miter lim="800000"/>
            <a:headEnd type="none" w="lg" len="lg"/>
            <a:tailEnd/>
          </a:ln>
        </p:spPr>
      </p:cxnSp>
      <p:cxnSp>
        <p:nvCxnSpPr>
          <p:cNvPr id="156683" name="AutoShape 11"/>
          <p:cNvCxnSpPr>
            <a:cxnSpLocks noChangeShapeType="1"/>
          </p:cNvCxnSpPr>
          <p:nvPr/>
        </p:nvCxnSpPr>
        <p:spPr bwMode="auto">
          <a:xfrm>
            <a:off x="6277798" y="2100263"/>
            <a:ext cx="461962" cy="698500"/>
          </a:xfrm>
          <a:prstGeom prst="bentConnector3">
            <a:avLst>
              <a:gd name="adj1" fmla="val 15873"/>
            </a:avLst>
          </a:prstGeom>
          <a:noFill/>
          <a:ln w="19050">
            <a:solidFill>
              <a:schemeClr val="tx1"/>
            </a:solidFill>
            <a:miter lim="800000"/>
            <a:headEnd type="none" w="lg" len="lg"/>
            <a:tailEnd/>
          </a:ln>
        </p:spPr>
      </p:cxnSp>
      <p:cxnSp>
        <p:nvCxnSpPr>
          <p:cNvPr id="156684" name="AutoShape 12"/>
          <p:cNvCxnSpPr>
            <a:cxnSpLocks noChangeShapeType="1"/>
          </p:cNvCxnSpPr>
          <p:nvPr/>
        </p:nvCxnSpPr>
        <p:spPr bwMode="auto">
          <a:xfrm flipV="1">
            <a:off x="6118553" y="2782997"/>
            <a:ext cx="463550" cy="625475"/>
          </a:xfrm>
          <a:prstGeom prst="bentConnector3">
            <a:avLst>
              <a:gd name="adj1" fmla="val 50000"/>
            </a:avLst>
          </a:prstGeom>
          <a:noFill/>
          <a:ln w="19050">
            <a:solidFill>
              <a:schemeClr val="tx1"/>
            </a:solidFill>
            <a:miter lim="800000"/>
            <a:headEnd type="none" w="lg" len="lg"/>
            <a:tailEnd/>
          </a:ln>
        </p:spPr>
      </p:cxnSp>
      <p:sp>
        <p:nvSpPr>
          <p:cNvPr id="156685" name="Rectangle 2"/>
          <p:cNvSpPr>
            <a:spLocks noGrp="1" noChangeArrowheads="1"/>
          </p:cNvSpPr>
          <p:nvPr>
            <p:ph type="title"/>
          </p:nvPr>
        </p:nvSpPr>
        <p:spPr>
          <a:xfrm>
            <a:off x="401638" y="-168275"/>
            <a:ext cx="8328025" cy="909254"/>
          </a:xfrm>
        </p:spPr>
        <p:txBody>
          <a:bodyPr/>
          <a:lstStyle/>
          <a:p>
            <a:pPr algn="ctr"/>
            <a:r>
              <a:rPr lang="en-US" dirty="0" smtClean="0"/>
              <a:t>BOLERO-2:  Design</a:t>
            </a:r>
            <a:r>
              <a:rPr lang="cs-CZ" dirty="0" smtClean="0"/>
              <a:t> studie</a:t>
            </a:r>
            <a:endParaRPr lang="en-US" dirty="0" smtClean="0"/>
          </a:p>
        </p:txBody>
      </p:sp>
      <p:sp>
        <p:nvSpPr>
          <p:cNvPr id="156686" name="TextBox 1"/>
          <p:cNvSpPr txBox="1">
            <a:spLocks noChangeArrowheads="1"/>
          </p:cNvSpPr>
          <p:nvPr/>
        </p:nvSpPr>
        <p:spPr bwMode="auto">
          <a:xfrm>
            <a:off x="0" y="5912124"/>
            <a:ext cx="9144000" cy="646331"/>
          </a:xfrm>
          <a:prstGeom prst="rect">
            <a:avLst/>
          </a:prstGeom>
          <a:noFill/>
          <a:ln w="9525">
            <a:noFill/>
            <a:miter lim="800000"/>
            <a:headEnd/>
            <a:tailEnd/>
          </a:ln>
        </p:spPr>
        <p:txBody>
          <a:bodyPr wrap="square" anchor="b">
            <a:spAutoFit/>
          </a:bodyPr>
          <a:lstStyle/>
          <a:p>
            <a:pPr>
              <a:buFont typeface="Wingdings" pitchFamily="2" charset="2"/>
              <a:buChar char="ü"/>
            </a:pPr>
            <a:r>
              <a:rPr lang="cs-CZ" sz="1800" dirty="0" smtClean="0">
                <a:solidFill>
                  <a:srgbClr val="FFC000"/>
                </a:solidFill>
              </a:rPr>
              <a:t>Povolena i další předchozí hormonální léčba a maximálně 1 linie chemoterapie</a:t>
            </a:r>
          </a:p>
          <a:p>
            <a:pPr>
              <a:buFont typeface="Wingdings" pitchFamily="2" charset="2"/>
              <a:buChar char="ü"/>
            </a:pPr>
            <a:r>
              <a:rPr lang="cs-CZ" sz="1800" dirty="0" smtClean="0">
                <a:solidFill>
                  <a:srgbClr val="FFC000"/>
                </a:solidFill>
              </a:rPr>
              <a:t>Letrozol nebo anastrozol nemusely být poslední  linií léčby </a:t>
            </a:r>
            <a:endParaRPr lang="en-US" sz="1800" dirty="0">
              <a:solidFill>
                <a:srgbClr val="FFC000"/>
              </a:solidFill>
            </a:endParaRPr>
          </a:p>
        </p:txBody>
      </p:sp>
      <p:sp>
        <p:nvSpPr>
          <p:cNvPr id="156687" name="Rectangle 2"/>
          <p:cNvSpPr>
            <a:spLocks noChangeArrowheads="1"/>
          </p:cNvSpPr>
          <p:nvPr/>
        </p:nvSpPr>
        <p:spPr bwMode="auto">
          <a:xfrm>
            <a:off x="2585545" y="4477407"/>
            <a:ext cx="6274675" cy="1698927"/>
          </a:xfrm>
          <a:prstGeom prst="rect">
            <a:avLst/>
          </a:prstGeom>
          <a:noFill/>
          <a:ln w="9525">
            <a:noFill/>
            <a:miter lim="800000"/>
            <a:headEnd/>
            <a:tailEnd/>
          </a:ln>
        </p:spPr>
        <p:txBody>
          <a:bodyPr wrap="square">
            <a:spAutoFit/>
          </a:bodyPr>
          <a:lstStyle/>
          <a:p>
            <a:pPr marL="395288" indent="-395288">
              <a:spcBef>
                <a:spcPct val="40000"/>
              </a:spcBef>
              <a:buSzPct val="110000"/>
            </a:pPr>
            <a:r>
              <a:rPr lang="cs-CZ" sz="1800" dirty="0" smtClean="0"/>
              <a:t>              </a:t>
            </a:r>
            <a:r>
              <a:rPr lang="en-US" sz="1800" dirty="0" err="1" smtClean="0"/>
              <a:t>Stratifi</a:t>
            </a:r>
            <a:r>
              <a:rPr lang="cs-CZ" sz="1800" dirty="0" smtClean="0"/>
              <a:t>kace</a:t>
            </a:r>
            <a:r>
              <a:rPr lang="en-US" sz="1800" dirty="0" smtClean="0"/>
              <a:t>:</a:t>
            </a:r>
            <a:endParaRPr lang="en-US" sz="1800" dirty="0"/>
          </a:p>
          <a:p>
            <a:pPr marL="1435100" lvl="1" indent="-457200">
              <a:spcBef>
                <a:spcPct val="20000"/>
              </a:spcBef>
              <a:buFont typeface="Arial" pitchFamily="34" charset="0"/>
              <a:buAutoNum type="arabicPeriod"/>
            </a:pPr>
            <a:r>
              <a:rPr lang="en-US" sz="1800" dirty="0" err="1" smtClean="0"/>
              <a:t>Sen</a:t>
            </a:r>
            <a:r>
              <a:rPr lang="cs-CZ" sz="1800" dirty="0" smtClean="0"/>
              <a:t>zitivita na předchozí </a:t>
            </a:r>
            <a:r>
              <a:rPr lang="en-US" sz="1800" dirty="0" err="1" smtClean="0"/>
              <a:t>hormon</a:t>
            </a:r>
            <a:r>
              <a:rPr lang="cs-CZ" sz="1800" dirty="0" smtClean="0"/>
              <a:t>ální léčbu</a:t>
            </a:r>
            <a:endParaRPr lang="en-US" sz="1800" dirty="0"/>
          </a:p>
          <a:p>
            <a:pPr marL="1435100" lvl="1" indent="-457200">
              <a:spcBef>
                <a:spcPct val="20000"/>
              </a:spcBef>
              <a:buFont typeface="Arial" pitchFamily="34" charset="0"/>
              <a:buAutoNum type="arabicPeriod"/>
            </a:pPr>
            <a:r>
              <a:rPr lang="en-US" sz="1800" dirty="0" smtClean="0"/>
              <a:t>P</a:t>
            </a:r>
            <a:r>
              <a:rPr lang="cs-CZ" sz="1800" dirty="0" smtClean="0"/>
              <a:t>řítomnost nebo absence</a:t>
            </a:r>
            <a:r>
              <a:rPr lang="en-US" sz="1800" dirty="0" smtClean="0"/>
              <a:t> </a:t>
            </a:r>
            <a:r>
              <a:rPr lang="en-US" sz="1800" dirty="0" err="1" smtClean="0"/>
              <a:t>viscer</a:t>
            </a:r>
            <a:r>
              <a:rPr lang="cs-CZ" sz="1800" dirty="0" smtClean="0"/>
              <a:t>álních metastáz</a:t>
            </a:r>
            <a:r>
              <a:rPr lang="en-US" sz="1800" dirty="0" smtClean="0"/>
              <a:t> </a:t>
            </a:r>
            <a:endParaRPr lang="en-US" sz="1800" dirty="0"/>
          </a:p>
          <a:p>
            <a:pPr marL="395288" indent="-395288">
              <a:spcBef>
                <a:spcPct val="40000"/>
              </a:spcBef>
              <a:buSzPct val="110000"/>
              <a:buFont typeface="Wingdings" pitchFamily="2" charset="2"/>
              <a:buChar char="§"/>
            </a:pPr>
            <a:endParaRPr lang="en-US" sz="1800" dirty="0"/>
          </a:p>
        </p:txBody>
      </p:sp>
      <p:sp>
        <p:nvSpPr>
          <p:cNvPr id="156688" name="TextBox 13"/>
          <p:cNvSpPr txBox="1">
            <a:spLocks noChangeArrowheads="1"/>
          </p:cNvSpPr>
          <p:nvPr/>
        </p:nvSpPr>
        <p:spPr bwMode="auto">
          <a:xfrm>
            <a:off x="82550" y="6580188"/>
            <a:ext cx="8204490" cy="246221"/>
          </a:xfrm>
          <a:prstGeom prst="rect">
            <a:avLst/>
          </a:prstGeom>
          <a:noFill/>
          <a:ln w="9525">
            <a:noFill/>
            <a:miter lim="800000"/>
            <a:headEnd/>
            <a:tailEnd/>
          </a:ln>
        </p:spPr>
        <p:txBody>
          <a:bodyPr wrap="none">
            <a:spAutoFit/>
          </a:bodyPr>
          <a:lstStyle/>
          <a:p>
            <a:r>
              <a:rPr lang="cs-CZ" sz="1000" dirty="0" smtClean="0"/>
              <a:t>J.Baselga et al, Everolimus in Postmenopausal Hormone-Receptor-Positive Advanced Breast Cancer; N Engl J Med; December 2011</a:t>
            </a:r>
            <a:endParaRPr lang="en-US" sz="1000" dirty="0"/>
          </a:p>
        </p:txBody>
      </p:sp>
      <p:sp>
        <p:nvSpPr>
          <p:cNvPr id="51203" name="AutoShape 3"/>
          <p:cNvSpPr>
            <a:spLocks noChangeArrowheads="1"/>
          </p:cNvSpPr>
          <p:nvPr/>
        </p:nvSpPr>
        <p:spPr bwMode="auto">
          <a:xfrm>
            <a:off x="0" y="913427"/>
            <a:ext cx="2569779" cy="4222413"/>
          </a:xfrm>
          <a:prstGeom prst="roundRect">
            <a:avLst>
              <a:gd name="adj" fmla="val 16667"/>
            </a:avLst>
          </a:prstGeom>
          <a:solidFill>
            <a:srgbClr val="F4FD7F"/>
          </a:solidFill>
          <a:ln>
            <a:noFill/>
          </a:ln>
          <a:effectLst>
            <a:outerShdw blurRad="50800" dist="38100" dir="2700000" algn="tl" rotWithShape="0">
              <a:prstClr val="black">
                <a:alpha val="40000"/>
              </a:prstClr>
            </a:outerShdw>
          </a:effectLst>
          <a:scene3d>
            <a:camera prst="orthographicFront"/>
            <a:lightRig rig="threePt" dir="t"/>
          </a:scene3d>
          <a:sp3d>
            <a:bevelT/>
          </a:sp3d>
          <a:extLst/>
        </p:spPr>
        <p:txBody>
          <a:bodyPr wrap="square" lIns="0" rIns="0" anchor="ctr">
            <a:spAutoFit/>
          </a:bodyPr>
          <a:lstStyle/>
          <a:p>
            <a:pPr marL="0" lvl="1" algn="ctr">
              <a:spcBef>
                <a:spcPts val="400"/>
              </a:spcBef>
              <a:buClr>
                <a:srgbClr val="FCAF17"/>
              </a:buClr>
              <a:buSzPct val="110000"/>
              <a:defRPr/>
            </a:pPr>
            <a:r>
              <a:rPr lang="en-US" altLang="en-US" sz="2000" dirty="0" smtClean="0">
                <a:solidFill>
                  <a:srgbClr val="000066"/>
                </a:solidFill>
              </a:rPr>
              <a:t>N </a:t>
            </a:r>
            <a:r>
              <a:rPr lang="en-US" altLang="en-US" sz="2000" dirty="0">
                <a:solidFill>
                  <a:srgbClr val="000066"/>
                </a:solidFill>
              </a:rPr>
              <a:t>= 724 </a:t>
            </a:r>
          </a:p>
          <a:p>
            <a:pPr marL="0" lvl="1">
              <a:spcBef>
                <a:spcPts val="400"/>
              </a:spcBef>
              <a:buClr>
                <a:srgbClr val="FCAF17"/>
              </a:buClr>
              <a:buSzPct val="110000"/>
              <a:defRPr/>
            </a:pPr>
            <a:r>
              <a:rPr lang="en-US" sz="2000" dirty="0">
                <a:solidFill>
                  <a:srgbClr val="000066"/>
                </a:solidFill>
              </a:rPr>
              <a:t> </a:t>
            </a:r>
          </a:p>
          <a:p>
            <a:pPr marL="0" lvl="1" algn="ctr">
              <a:spcBef>
                <a:spcPts val="400"/>
              </a:spcBef>
              <a:buClr>
                <a:srgbClr val="FCAF17"/>
              </a:buClr>
              <a:buSzPct val="110000"/>
              <a:defRPr/>
            </a:pPr>
            <a:r>
              <a:rPr lang="en-US" sz="2000" dirty="0" err="1" smtClean="0">
                <a:solidFill>
                  <a:srgbClr val="000066"/>
                </a:solidFill>
              </a:rPr>
              <a:t>Postmenopau</a:t>
            </a:r>
            <a:r>
              <a:rPr lang="cs-CZ" sz="2000" dirty="0" smtClean="0">
                <a:solidFill>
                  <a:srgbClr val="000066"/>
                </a:solidFill>
              </a:rPr>
              <a:t>zální</a:t>
            </a:r>
            <a:r>
              <a:rPr lang="en-US" sz="2000" dirty="0" smtClean="0">
                <a:solidFill>
                  <a:srgbClr val="000066"/>
                </a:solidFill>
              </a:rPr>
              <a:t> </a:t>
            </a:r>
            <a:r>
              <a:rPr lang="cs-CZ" sz="2000" dirty="0" smtClean="0">
                <a:solidFill>
                  <a:srgbClr val="000066"/>
                </a:solidFill>
              </a:rPr>
              <a:t>pacientky</a:t>
            </a:r>
            <a:r>
              <a:rPr lang="en-US" sz="2000" dirty="0">
                <a:solidFill>
                  <a:srgbClr val="000066"/>
                </a:solidFill>
              </a:rPr>
              <a:t/>
            </a:r>
            <a:br>
              <a:rPr lang="en-US" sz="2000" dirty="0">
                <a:solidFill>
                  <a:srgbClr val="000066"/>
                </a:solidFill>
              </a:rPr>
            </a:br>
            <a:r>
              <a:rPr lang="cs-CZ" sz="2000" dirty="0" smtClean="0">
                <a:solidFill>
                  <a:srgbClr val="000066"/>
                </a:solidFill>
              </a:rPr>
              <a:t>s lokálně pokročilým nebo metastatickým</a:t>
            </a:r>
          </a:p>
          <a:p>
            <a:pPr marL="0" lvl="1" algn="ctr">
              <a:spcBef>
                <a:spcPts val="400"/>
              </a:spcBef>
              <a:buClr>
                <a:srgbClr val="FCAF17"/>
              </a:buClr>
              <a:buSzPct val="110000"/>
              <a:defRPr/>
            </a:pPr>
            <a:r>
              <a:rPr lang="cs-CZ" sz="2000" dirty="0" smtClean="0">
                <a:solidFill>
                  <a:srgbClr val="000066"/>
                </a:solidFill>
              </a:rPr>
              <a:t>E</a:t>
            </a:r>
            <a:r>
              <a:rPr lang="en-US" sz="2000" dirty="0" smtClean="0">
                <a:solidFill>
                  <a:srgbClr val="000066"/>
                </a:solidFill>
              </a:rPr>
              <a:t>R</a:t>
            </a:r>
            <a:r>
              <a:rPr lang="en-US" sz="2000" dirty="0">
                <a:solidFill>
                  <a:srgbClr val="000066"/>
                </a:solidFill>
              </a:rPr>
              <a:t>+ HER2- </a:t>
            </a:r>
            <a:r>
              <a:rPr lang="en-US" sz="2000" dirty="0" smtClean="0">
                <a:solidFill>
                  <a:srgbClr val="000066"/>
                </a:solidFill>
              </a:rPr>
              <a:t>BC </a:t>
            </a:r>
            <a:r>
              <a:rPr lang="en-US" sz="2000" dirty="0" err="1" smtClean="0">
                <a:solidFill>
                  <a:srgbClr val="000066"/>
                </a:solidFill>
              </a:rPr>
              <a:t>refra</a:t>
            </a:r>
            <a:r>
              <a:rPr lang="cs-CZ" sz="2000" dirty="0" smtClean="0">
                <a:solidFill>
                  <a:srgbClr val="000066"/>
                </a:solidFill>
              </a:rPr>
              <a:t>kterním na</a:t>
            </a:r>
            <a:r>
              <a:rPr lang="en-US" sz="2000" dirty="0" smtClean="0">
                <a:solidFill>
                  <a:srgbClr val="000066"/>
                </a:solidFill>
              </a:rPr>
              <a:t> </a:t>
            </a:r>
            <a:r>
              <a:rPr lang="en-US" sz="2000" dirty="0" err="1" smtClean="0">
                <a:solidFill>
                  <a:srgbClr val="000066"/>
                </a:solidFill>
              </a:rPr>
              <a:t>letrozol</a:t>
            </a:r>
            <a:r>
              <a:rPr lang="cs-CZ" sz="2000" dirty="0" smtClean="0">
                <a:solidFill>
                  <a:srgbClr val="000066"/>
                </a:solidFill>
              </a:rPr>
              <a:t> nebo </a:t>
            </a:r>
            <a:r>
              <a:rPr lang="en-US" sz="2000" dirty="0" err="1" smtClean="0">
                <a:solidFill>
                  <a:srgbClr val="000066"/>
                </a:solidFill>
              </a:rPr>
              <a:t>anastrozol</a:t>
            </a:r>
            <a:endParaRPr lang="en-US" sz="1600" dirty="0">
              <a:solidFill>
                <a:srgbClr val="000066"/>
              </a:solidFill>
            </a:endParaRPr>
          </a:p>
          <a:p>
            <a:pPr>
              <a:spcBef>
                <a:spcPts val="400"/>
              </a:spcBef>
              <a:buSzPct val="110000"/>
              <a:defRPr/>
            </a:pPr>
            <a:endParaRPr lang="en-US" sz="2000" b="0" dirty="0">
              <a:solidFill>
                <a:srgbClr val="000066"/>
              </a:solidFill>
            </a:endParaRPr>
          </a:p>
        </p:txBody>
      </p:sp>
      <p:sp>
        <p:nvSpPr>
          <p:cNvPr id="51206" name="Rectangle 10"/>
          <p:cNvSpPr>
            <a:spLocks noChangeArrowheads="1"/>
          </p:cNvSpPr>
          <p:nvPr/>
        </p:nvSpPr>
        <p:spPr bwMode="auto">
          <a:xfrm>
            <a:off x="6589987" y="1403128"/>
            <a:ext cx="2554014" cy="2850356"/>
          </a:xfrm>
          <a:prstGeom prst="roundRect">
            <a:avLst>
              <a:gd name="adj" fmla="val 6338"/>
            </a:avLst>
          </a:prstGeom>
          <a:solidFill>
            <a:srgbClr val="F4FD7F"/>
          </a:solidFill>
          <a:ln w="9525" algn="ctr">
            <a:solidFill>
              <a:srgbClr val="000000"/>
            </a:solidFill>
            <a:round/>
            <a:headEnd/>
            <a:tailEnd/>
          </a:ln>
          <a:effectLst>
            <a:outerShdw blurRad="50800" dist="38100" dir="2700000" algn="tl" rotWithShape="0">
              <a:prstClr val="black">
                <a:alpha val="40000"/>
              </a:prstClr>
            </a:outerShdw>
          </a:effectLst>
          <a:scene3d>
            <a:camera prst="orthographicFront"/>
            <a:lightRig rig="threePt" dir="t"/>
          </a:scene3d>
          <a:sp3d>
            <a:bevelT/>
          </a:sp3d>
          <a:extLst/>
        </p:spPr>
        <p:txBody>
          <a:bodyPr wrap="square">
            <a:spAutoFit/>
          </a:bodyPr>
          <a:lstStyle/>
          <a:p>
            <a:pPr algn="ctr">
              <a:defRPr/>
            </a:pPr>
            <a:r>
              <a:rPr lang="cs-CZ" sz="1800" u="sng" dirty="0" smtClean="0">
                <a:solidFill>
                  <a:srgbClr val="000066"/>
                </a:solidFill>
              </a:rPr>
              <a:t>Primární  cíl:</a:t>
            </a:r>
          </a:p>
          <a:p>
            <a:pPr algn="ctr">
              <a:defRPr/>
            </a:pPr>
            <a:r>
              <a:rPr lang="en-US" sz="2000" dirty="0" smtClean="0">
                <a:solidFill>
                  <a:srgbClr val="000066"/>
                </a:solidFill>
              </a:rPr>
              <a:t>PFS</a:t>
            </a:r>
            <a:endParaRPr lang="cs-CZ" sz="2000" dirty="0" smtClean="0">
              <a:solidFill>
                <a:srgbClr val="000066"/>
              </a:solidFill>
            </a:endParaRPr>
          </a:p>
          <a:p>
            <a:pPr algn="ctr">
              <a:defRPr/>
            </a:pPr>
            <a:r>
              <a:rPr lang="cs-CZ" sz="1800" dirty="0" smtClean="0">
                <a:solidFill>
                  <a:srgbClr val="000066"/>
                </a:solidFill>
              </a:rPr>
              <a:t>(lokální hodnocení)</a:t>
            </a:r>
          </a:p>
          <a:p>
            <a:pPr algn="ctr">
              <a:defRPr/>
            </a:pPr>
            <a:endParaRPr lang="cs-CZ" sz="2000" dirty="0" smtClean="0">
              <a:solidFill>
                <a:srgbClr val="000066"/>
              </a:solidFill>
            </a:endParaRPr>
          </a:p>
          <a:p>
            <a:pPr algn="ctr">
              <a:defRPr/>
            </a:pPr>
            <a:r>
              <a:rPr lang="cs-CZ" sz="1800" u="sng" dirty="0" smtClean="0">
                <a:solidFill>
                  <a:srgbClr val="000066"/>
                </a:solidFill>
              </a:rPr>
              <a:t>Sekundární cíle:</a:t>
            </a:r>
            <a:endParaRPr lang="en-US" sz="1800" u="sng" dirty="0">
              <a:solidFill>
                <a:srgbClr val="000066"/>
              </a:solidFill>
            </a:endParaRPr>
          </a:p>
          <a:p>
            <a:pPr algn="ctr">
              <a:defRPr/>
            </a:pPr>
            <a:r>
              <a:rPr lang="en-US" sz="2000" dirty="0" smtClean="0">
                <a:solidFill>
                  <a:srgbClr val="000066"/>
                </a:solidFill>
              </a:rPr>
              <a:t>OS</a:t>
            </a:r>
            <a:r>
              <a:rPr lang="cs-CZ" sz="2000" dirty="0" smtClean="0">
                <a:solidFill>
                  <a:srgbClr val="000066"/>
                </a:solidFill>
              </a:rPr>
              <a:t>,</a:t>
            </a:r>
            <a:r>
              <a:rPr lang="en-US" sz="2000" dirty="0" smtClean="0">
                <a:solidFill>
                  <a:srgbClr val="000066"/>
                </a:solidFill>
              </a:rPr>
              <a:t>ORR</a:t>
            </a:r>
            <a:r>
              <a:rPr lang="cs-CZ" sz="2000" dirty="0" smtClean="0">
                <a:solidFill>
                  <a:srgbClr val="000066"/>
                </a:solidFill>
              </a:rPr>
              <a:t>,CBR,QoL, bezpečnost,</a:t>
            </a:r>
            <a:r>
              <a:rPr lang="en-US" sz="2000" dirty="0">
                <a:solidFill>
                  <a:srgbClr val="000066"/>
                </a:solidFill>
              </a:rPr>
              <a:t/>
            </a:r>
            <a:br>
              <a:rPr lang="en-US" sz="2000" dirty="0">
                <a:solidFill>
                  <a:srgbClr val="000066"/>
                </a:solidFill>
              </a:rPr>
            </a:br>
            <a:r>
              <a:rPr lang="cs-CZ" sz="2000" dirty="0" smtClean="0">
                <a:solidFill>
                  <a:srgbClr val="000066"/>
                </a:solidFill>
              </a:rPr>
              <a:t>kostní markery</a:t>
            </a:r>
          </a:p>
          <a:p>
            <a:pPr algn="ctr">
              <a:defRPr/>
            </a:pPr>
            <a:endParaRPr lang="en-US" sz="2000" dirty="0">
              <a:solidFill>
                <a:srgbClr val="000066"/>
              </a:solidFill>
            </a:endParaRPr>
          </a:p>
        </p:txBody>
      </p:sp>
      <p:sp>
        <p:nvSpPr>
          <p:cNvPr id="16" name="Oval 15"/>
          <p:cNvSpPr/>
          <p:nvPr/>
        </p:nvSpPr>
        <p:spPr bwMode="auto">
          <a:xfrm>
            <a:off x="252248" y="4398579"/>
            <a:ext cx="8371490" cy="1671145"/>
          </a:xfrm>
          <a:prstGeom prst="ellipse">
            <a:avLst/>
          </a:prstGeom>
          <a:noFill/>
          <a:ln w="2857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dirty="0" smtClean="0"/>
              <a:t>Biologická léčba možnosti uplatnění</a:t>
            </a:r>
            <a:endParaRPr lang="cs-CZ" dirty="0"/>
          </a:p>
        </p:txBody>
      </p:sp>
      <p:sp>
        <p:nvSpPr>
          <p:cNvPr id="3" name="Zástupný symbol pro obsah 2"/>
          <p:cNvSpPr>
            <a:spLocks noGrp="1"/>
          </p:cNvSpPr>
          <p:nvPr>
            <p:ph idx="1"/>
          </p:nvPr>
        </p:nvSpPr>
        <p:spPr/>
        <p:txBody>
          <a:bodyPr/>
          <a:lstStyle/>
          <a:p>
            <a:pPr>
              <a:buFont typeface="Wingdings" pitchFamily="2" charset="2"/>
              <a:buChar char="Ø"/>
            </a:pPr>
            <a:r>
              <a:rPr lang="cs-CZ" dirty="0" smtClean="0"/>
              <a:t>zásah (ovlivnění, blokáda) terče (receptoru)</a:t>
            </a:r>
          </a:p>
          <a:p>
            <a:pPr>
              <a:buFont typeface="Wingdings" pitchFamily="2" charset="2"/>
              <a:buChar char="Ø"/>
            </a:pPr>
            <a:r>
              <a:rPr lang="cs-CZ" dirty="0" smtClean="0"/>
              <a:t>kombinace  ovlivnění terče (receptoru)- horizontálně či vertikálně</a:t>
            </a:r>
          </a:p>
          <a:p>
            <a:pPr>
              <a:buFont typeface="Wingdings" pitchFamily="2" charset="2"/>
              <a:buChar char="Ø"/>
            </a:pPr>
            <a:r>
              <a:rPr lang="cs-CZ" dirty="0" smtClean="0"/>
              <a:t>kombinace ovlivnění receptoru s navázaným cytostatikem</a:t>
            </a:r>
            <a:endParaRPr lang="cs-CZ"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8100" y="82916"/>
            <a:ext cx="8718550" cy="794064"/>
          </a:xfrm>
        </p:spPr>
        <p:txBody>
          <a:bodyPr>
            <a:normAutofit fontScale="90000"/>
          </a:bodyPr>
          <a:lstStyle/>
          <a:p>
            <a:pPr algn="ctr"/>
            <a:r>
              <a:rPr lang="en-US" sz="2400" dirty="0" smtClean="0"/>
              <a:t>EVE+EXE </a:t>
            </a:r>
            <a:r>
              <a:rPr lang="cs-CZ" sz="2400" dirty="0" smtClean="0"/>
              <a:t> prodlužuje </a:t>
            </a:r>
            <a:r>
              <a:rPr lang="en-US" sz="2400" dirty="0" smtClean="0"/>
              <a:t>PFS </a:t>
            </a:r>
            <a:r>
              <a:rPr lang="cs-CZ" sz="2400" dirty="0" smtClean="0"/>
              <a:t>u pacientek s viscerálními meta, bez viscerálních meta nebo pouze s kostními meta</a:t>
            </a:r>
            <a:endParaRPr lang="en-US" sz="2400" dirty="0" smtClean="0"/>
          </a:p>
        </p:txBody>
      </p:sp>
      <p:sp>
        <p:nvSpPr>
          <p:cNvPr id="773" name="TextBox 3"/>
          <p:cNvSpPr txBox="1">
            <a:spLocks noChangeArrowheads="1"/>
          </p:cNvSpPr>
          <p:nvPr/>
        </p:nvSpPr>
        <p:spPr bwMode="auto">
          <a:xfrm>
            <a:off x="0" y="6029721"/>
            <a:ext cx="6413500" cy="446087"/>
          </a:xfrm>
          <a:prstGeom prst="rect">
            <a:avLst/>
          </a:prstGeom>
          <a:noFill/>
          <a:ln w="9525">
            <a:noFill/>
            <a:miter lim="800000"/>
            <a:headEnd/>
            <a:tailEnd/>
          </a:ln>
        </p:spPr>
        <p:txBody>
          <a:bodyPr wrap="none" lIns="182880" bIns="91440" anchor="b">
            <a:spAutoFit/>
          </a:bodyPr>
          <a:lstStyle/>
          <a:p>
            <a:r>
              <a:rPr lang="en-US" sz="1000" dirty="0"/>
              <a:t>Abbreviations: CI, confidence interval; EVE, </a:t>
            </a:r>
            <a:r>
              <a:rPr lang="en-US" sz="1000" dirty="0" err="1"/>
              <a:t>everolimus</a:t>
            </a:r>
            <a:r>
              <a:rPr lang="en-US" sz="1000" dirty="0"/>
              <a:t>; EXE, </a:t>
            </a:r>
            <a:r>
              <a:rPr lang="en-US" sz="1000" dirty="0" err="1"/>
              <a:t>exemestane</a:t>
            </a:r>
            <a:r>
              <a:rPr lang="en-US" sz="1000" dirty="0"/>
              <a:t>; HR, hazard ratio; PBO, placebo. </a:t>
            </a:r>
          </a:p>
          <a:p>
            <a:r>
              <a:rPr lang="en-US" sz="1000" dirty="0"/>
              <a:t>Reprinted from </a:t>
            </a:r>
            <a:r>
              <a:rPr lang="en-US" sz="1000" dirty="0" err="1"/>
              <a:t>Campone</a:t>
            </a:r>
            <a:r>
              <a:rPr lang="en-US" sz="1000" dirty="0"/>
              <a:t> M, et al. ESMO 2012. Abstract 324PD.</a:t>
            </a:r>
            <a:r>
              <a:rPr lang="en-US" sz="1000" baseline="30000" dirty="0"/>
              <a:t>6</a:t>
            </a:r>
          </a:p>
        </p:txBody>
      </p:sp>
      <p:sp>
        <p:nvSpPr>
          <p:cNvPr id="774" name="Rectangle 5"/>
          <p:cNvSpPr>
            <a:spLocks noChangeArrowheads="1"/>
          </p:cNvSpPr>
          <p:nvPr/>
        </p:nvSpPr>
        <p:spPr bwMode="auto">
          <a:xfrm>
            <a:off x="415925" y="4697808"/>
            <a:ext cx="80963" cy="184150"/>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0</a:t>
            </a:r>
            <a:endParaRPr lang="en-US" sz="1200">
              <a:cs typeface="Arial" pitchFamily="34" charset="0"/>
            </a:endParaRPr>
          </a:p>
        </p:txBody>
      </p:sp>
      <p:sp>
        <p:nvSpPr>
          <p:cNvPr id="775" name="Rectangle 6"/>
          <p:cNvSpPr>
            <a:spLocks noChangeArrowheads="1"/>
          </p:cNvSpPr>
          <p:nvPr/>
        </p:nvSpPr>
        <p:spPr bwMode="auto">
          <a:xfrm>
            <a:off x="336619" y="4110433"/>
            <a:ext cx="157094" cy="184666"/>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20</a:t>
            </a:r>
            <a:endParaRPr lang="en-US" sz="1200">
              <a:cs typeface="Arial" pitchFamily="34" charset="0"/>
            </a:endParaRPr>
          </a:p>
        </p:txBody>
      </p:sp>
      <p:sp>
        <p:nvSpPr>
          <p:cNvPr id="776" name="Rectangle 7"/>
          <p:cNvSpPr>
            <a:spLocks noChangeArrowheads="1"/>
          </p:cNvSpPr>
          <p:nvPr/>
        </p:nvSpPr>
        <p:spPr bwMode="auto">
          <a:xfrm>
            <a:off x="336619" y="3532583"/>
            <a:ext cx="157094" cy="184666"/>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40</a:t>
            </a:r>
            <a:endParaRPr lang="en-US" sz="1200">
              <a:cs typeface="Arial" pitchFamily="34" charset="0"/>
            </a:endParaRPr>
          </a:p>
        </p:txBody>
      </p:sp>
      <p:sp>
        <p:nvSpPr>
          <p:cNvPr id="777" name="Rectangle 8"/>
          <p:cNvSpPr>
            <a:spLocks noChangeArrowheads="1"/>
          </p:cNvSpPr>
          <p:nvPr/>
        </p:nvSpPr>
        <p:spPr bwMode="auto">
          <a:xfrm>
            <a:off x="336619" y="2948383"/>
            <a:ext cx="157094" cy="184666"/>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60</a:t>
            </a:r>
            <a:endParaRPr lang="en-US" sz="1200">
              <a:cs typeface="Arial" pitchFamily="34" charset="0"/>
            </a:endParaRPr>
          </a:p>
        </p:txBody>
      </p:sp>
      <p:sp>
        <p:nvSpPr>
          <p:cNvPr id="778" name="Rectangle 9"/>
          <p:cNvSpPr>
            <a:spLocks noChangeArrowheads="1"/>
          </p:cNvSpPr>
          <p:nvPr/>
        </p:nvSpPr>
        <p:spPr bwMode="auto">
          <a:xfrm rot="16200000">
            <a:off x="-727527" y="3197363"/>
            <a:ext cx="1813830" cy="184666"/>
          </a:xfrm>
          <a:prstGeom prst="rect">
            <a:avLst/>
          </a:prstGeom>
          <a:noFill/>
          <a:ln w="9525">
            <a:noFill/>
            <a:miter lim="800000"/>
            <a:headEnd/>
            <a:tailEnd/>
          </a:ln>
        </p:spPr>
        <p:txBody>
          <a:bodyPr wrap="none" lIns="0" tIns="0" rIns="0" bIns="0">
            <a:spAutoFit/>
          </a:bodyPr>
          <a:lstStyle/>
          <a:p>
            <a:r>
              <a:rPr lang="en-US" sz="1200" b="1" dirty="0" smtClean="0">
                <a:latin typeface="Calibri" pitchFamily="34" charset="0"/>
                <a:cs typeface="Arial" pitchFamily="34" charset="0"/>
              </a:rPr>
              <a:t>P</a:t>
            </a:r>
            <a:r>
              <a:rPr lang="cs-CZ" sz="1200" b="1" dirty="0" err="1" smtClean="0">
                <a:latin typeface="Calibri" pitchFamily="34" charset="0"/>
                <a:cs typeface="Arial" pitchFamily="34" charset="0"/>
              </a:rPr>
              <a:t>ravděpodobnost</a:t>
            </a:r>
            <a:r>
              <a:rPr lang="cs-CZ" sz="1200" b="1" dirty="0" smtClean="0">
                <a:latin typeface="Calibri" pitchFamily="34" charset="0"/>
                <a:cs typeface="Arial" pitchFamily="34" charset="0"/>
              </a:rPr>
              <a:t> příhody</a:t>
            </a:r>
            <a:r>
              <a:rPr lang="en-US" sz="1200" b="1" dirty="0" smtClean="0">
                <a:latin typeface="Calibri" pitchFamily="34" charset="0"/>
                <a:cs typeface="Arial" pitchFamily="34" charset="0"/>
              </a:rPr>
              <a:t> </a:t>
            </a:r>
            <a:r>
              <a:rPr lang="en-US" sz="1200" b="1" dirty="0">
                <a:latin typeface="Calibri" pitchFamily="34" charset="0"/>
                <a:cs typeface="Arial" pitchFamily="34" charset="0"/>
              </a:rPr>
              <a:t>%</a:t>
            </a:r>
            <a:endParaRPr lang="en-US" sz="3600" dirty="0">
              <a:cs typeface="Arial" pitchFamily="34" charset="0"/>
            </a:endParaRPr>
          </a:p>
        </p:txBody>
      </p:sp>
      <p:sp>
        <p:nvSpPr>
          <p:cNvPr id="779" name="Rectangle 10"/>
          <p:cNvSpPr>
            <a:spLocks noChangeArrowheads="1"/>
          </p:cNvSpPr>
          <p:nvPr/>
        </p:nvSpPr>
        <p:spPr bwMode="auto">
          <a:xfrm rot="16200000">
            <a:off x="2191092" y="3205300"/>
            <a:ext cx="1813830" cy="184666"/>
          </a:xfrm>
          <a:prstGeom prst="rect">
            <a:avLst/>
          </a:prstGeom>
          <a:noFill/>
          <a:ln w="9525">
            <a:noFill/>
            <a:miter lim="800000"/>
            <a:headEnd/>
            <a:tailEnd/>
          </a:ln>
        </p:spPr>
        <p:txBody>
          <a:bodyPr wrap="none" lIns="0" tIns="0" rIns="0" bIns="0">
            <a:spAutoFit/>
          </a:bodyPr>
          <a:lstStyle/>
          <a:p>
            <a:r>
              <a:rPr lang="en-US" sz="1200" b="1" dirty="0" err="1" smtClean="0">
                <a:latin typeface="Calibri" pitchFamily="34" charset="0"/>
                <a:cs typeface="Arial" pitchFamily="34" charset="0"/>
              </a:rPr>
              <a:t>Pr</a:t>
            </a:r>
            <a:r>
              <a:rPr lang="cs-CZ" sz="1200" b="1" dirty="0" err="1" smtClean="0">
                <a:latin typeface="Calibri" pitchFamily="34" charset="0"/>
                <a:cs typeface="Arial" pitchFamily="34" charset="0"/>
              </a:rPr>
              <a:t>avděpodobnost</a:t>
            </a:r>
            <a:r>
              <a:rPr lang="cs-CZ" sz="1200" b="1" dirty="0" smtClean="0">
                <a:latin typeface="Calibri" pitchFamily="34" charset="0"/>
                <a:cs typeface="Arial" pitchFamily="34" charset="0"/>
              </a:rPr>
              <a:t> příhody</a:t>
            </a:r>
            <a:r>
              <a:rPr lang="en-US" sz="1200" b="1" dirty="0" smtClean="0">
                <a:latin typeface="Calibri" pitchFamily="34" charset="0"/>
                <a:cs typeface="Arial" pitchFamily="34" charset="0"/>
              </a:rPr>
              <a:t> </a:t>
            </a:r>
            <a:r>
              <a:rPr lang="en-US" sz="1200" b="1" dirty="0">
                <a:latin typeface="Calibri" pitchFamily="34" charset="0"/>
                <a:cs typeface="Arial" pitchFamily="34" charset="0"/>
              </a:rPr>
              <a:t>%</a:t>
            </a:r>
            <a:endParaRPr lang="en-US" sz="3600" dirty="0">
              <a:cs typeface="Arial" pitchFamily="34" charset="0"/>
            </a:endParaRPr>
          </a:p>
        </p:txBody>
      </p:sp>
      <p:sp>
        <p:nvSpPr>
          <p:cNvPr id="780" name="Rectangle 11"/>
          <p:cNvSpPr>
            <a:spLocks noChangeArrowheads="1"/>
          </p:cNvSpPr>
          <p:nvPr/>
        </p:nvSpPr>
        <p:spPr bwMode="auto">
          <a:xfrm>
            <a:off x="336619" y="2361008"/>
            <a:ext cx="157094" cy="184666"/>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80</a:t>
            </a:r>
            <a:endParaRPr lang="en-US" sz="1200">
              <a:cs typeface="Arial" pitchFamily="34" charset="0"/>
            </a:endParaRPr>
          </a:p>
        </p:txBody>
      </p:sp>
      <p:sp>
        <p:nvSpPr>
          <p:cNvPr id="781" name="Rectangle 12"/>
          <p:cNvSpPr>
            <a:spLocks noChangeArrowheads="1"/>
          </p:cNvSpPr>
          <p:nvPr/>
        </p:nvSpPr>
        <p:spPr bwMode="auto">
          <a:xfrm>
            <a:off x="249238" y="1773633"/>
            <a:ext cx="244475" cy="184150"/>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100</a:t>
            </a:r>
            <a:endParaRPr lang="en-US" sz="1200">
              <a:cs typeface="Arial" pitchFamily="34" charset="0"/>
            </a:endParaRPr>
          </a:p>
        </p:txBody>
      </p:sp>
      <p:sp>
        <p:nvSpPr>
          <p:cNvPr id="782" name="Line 13"/>
          <p:cNvSpPr>
            <a:spLocks noChangeShapeType="1"/>
          </p:cNvSpPr>
          <p:nvPr/>
        </p:nvSpPr>
        <p:spPr bwMode="auto">
          <a:xfrm>
            <a:off x="628650" y="4918471"/>
            <a:ext cx="1588" cy="60325"/>
          </a:xfrm>
          <a:prstGeom prst="line">
            <a:avLst/>
          </a:prstGeom>
          <a:noFill/>
          <a:ln w="8">
            <a:solidFill>
              <a:schemeClr val="tx1"/>
            </a:solidFill>
            <a:round/>
            <a:headEnd/>
            <a:tailEnd/>
          </a:ln>
        </p:spPr>
        <p:txBody>
          <a:bodyPr/>
          <a:lstStyle/>
          <a:p>
            <a:endParaRPr lang="en-US"/>
          </a:p>
        </p:txBody>
      </p:sp>
      <p:sp>
        <p:nvSpPr>
          <p:cNvPr id="783" name="Line 14"/>
          <p:cNvSpPr>
            <a:spLocks noChangeShapeType="1"/>
          </p:cNvSpPr>
          <p:nvPr/>
        </p:nvSpPr>
        <p:spPr bwMode="auto">
          <a:xfrm>
            <a:off x="750888" y="4918471"/>
            <a:ext cx="3175" cy="60325"/>
          </a:xfrm>
          <a:prstGeom prst="line">
            <a:avLst/>
          </a:prstGeom>
          <a:noFill/>
          <a:ln w="8">
            <a:solidFill>
              <a:schemeClr val="tx1"/>
            </a:solidFill>
            <a:round/>
            <a:headEnd/>
            <a:tailEnd/>
          </a:ln>
        </p:spPr>
        <p:txBody>
          <a:bodyPr/>
          <a:lstStyle/>
          <a:p>
            <a:endParaRPr lang="en-US"/>
          </a:p>
        </p:txBody>
      </p:sp>
      <p:sp>
        <p:nvSpPr>
          <p:cNvPr id="784" name="Line 15"/>
          <p:cNvSpPr>
            <a:spLocks noChangeShapeType="1"/>
          </p:cNvSpPr>
          <p:nvPr/>
        </p:nvSpPr>
        <p:spPr bwMode="auto">
          <a:xfrm>
            <a:off x="879475" y="4918471"/>
            <a:ext cx="1588" cy="60325"/>
          </a:xfrm>
          <a:prstGeom prst="line">
            <a:avLst/>
          </a:prstGeom>
          <a:noFill/>
          <a:ln w="8">
            <a:solidFill>
              <a:schemeClr val="tx1"/>
            </a:solidFill>
            <a:round/>
            <a:headEnd/>
            <a:tailEnd/>
          </a:ln>
        </p:spPr>
        <p:txBody>
          <a:bodyPr/>
          <a:lstStyle/>
          <a:p>
            <a:endParaRPr lang="en-US"/>
          </a:p>
        </p:txBody>
      </p:sp>
      <p:sp>
        <p:nvSpPr>
          <p:cNvPr id="785" name="Line 16"/>
          <p:cNvSpPr>
            <a:spLocks noChangeShapeType="1"/>
          </p:cNvSpPr>
          <p:nvPr/>
        </p:nvSpPr>
        <p:spPr bwMode="auto">
          <a:xfrm>
            <a:off x="1001713" y="4918471"/>
            <a:ext cx="1587" cy="60325"/>
          </a:xfrm>
          <a:prstGeom prst="line">
            <a:avLst/>
          </a:prstGeom>
          <a:noFill/>
          <a:ln w="8">
            <a:solidFill>
              <a:schemeClr val="tx1"/>
            </a:solidFill>
            <a:round/>
            <a:headEnd/>
            <a:tailEnd/>
          </a:ln>
        </p:spPr>
        <p:txBody>
          <a:bodyPr/>
          <a:lstStyle/>
          <a:p>
            <a:endParaRPr lang="en-US"/>
          </a:p>
        </p:txBody>
      </p:sp>
      <p:sp>
        <p:nvSpPr>
          <p:cNvPr id="786" name="Line 17"/>
          <p:cNvSpPr>
            <a:spLocks noChangeShapeType="1"/>
          </p:cNvSpPr>
          <p:nvPr/>
        </p:nvSpPr>
        <p:spPr bwMode="auto">
          <a:xfrm>
            <a:off x="1128713" y="4918471"/>
            <a:ext cx="1587" cy="60325"/>
          </a:xfrm>
          <a:prstGeom prst="line">
            <a:avLst/>
          </a:prstGeom>
          <a:noFill/>
          <a:ln w="8">
            <a:solidFill>
              <a:schemeClr val="tx1"/>
            </a:solidFill>
            <a:round/>
            <a:headEnd/>
            <a:tailEnd/>
          </a:ln>
        </p:spPr>
        <p:txBody>
          <a:bodyPr/>
          <a:lstStyle/>
          <a:p>
            <a:endParaRPr lang="en-US"/>
          </a:p>
        </p:txBody>
      </p:sp>
      <p:sp>
        <p:nvSpPr>
          <p:cNvPr id="787" name="Line 18"/>
          <p:cNvSpPr>
            <a:spLocks noChangeShapeType="1"/>
          </p:cNvSpPr>
          <p:nvPr/>
        </p:nvSpPr>
        <p:spPr bwMode="auto">
          <a:xfrm>
            <a:off x="1254125" y="4918471"/>
            <a:ext cx="3175" cy="60325"/>
          </a:xfrm>
          <a:prstGeom prst="line">
            <a:avLst/>
          </a:prstGeom>
          <a:noFill/>
          <a:ln w="8">
            <a:solidFill>
              <a:schemeClr val="tx1"/>
            </a:solidFill>
            <a:round/>
            <a:headEnd/>
            <a:tailEnd/>
          </a:ln>
        </p:spPr>
        <p:txBody>
          <a:bodyPr/>
          <a:lstStyle/>
          <a:p>
            <a:endParaRPr lang="en-US"/>
          </a:p>
        </p:txBody>
      </p:sp>
      <p:sp>
        <p:nvSpPr>
          <p:cNvPr id="788" name="Line 19"/>
          <p:cNvSpPr>
            <a:spLocks noChangeShapeType="1"/>
          </p:cNvSpPr>
          <p:nvPr/>
        </p:nvSpPr>
        <p:spPr bwMode="auto">
          <a:xfrm>
            <a:off x="1379538" y="4918471"/>
            <a:ext cx="1587" cy="60325"/>
          </a:xfrm>
          <a:prstGeom prst="line">
            <a:avLst/>
          </a:prstGeom>
          <a:noFill/>
          <a:ln w="8">
            <a:solidFill>
              <a:schemeClr val="tx1"/>
            </a:solidFill>
            <a:round/>
            <a:headEnd/>
            <a:tailEnd/>
          </a:ln>
        </p:spPr>
        <p:txBody>
          <a:bodyPr/>
          <a:lstStyle/>
          <a:p>
            <a:endParaRPr lang="en-US"/>
          </a:p>
        </p:txBody>
      </p:sp>
      <p:sp>
        <p:nvSpPr>
          <p:cNvPr id="789" name="Line 20"/>
          <p:cNvSpPr>
            <a:spLocks noChangeShapeType="1"/>
          </p:cNvSpPr>
          <p:nvPr/>
        </p:nvSpPr>
        <p:spPr bwMode="auto">
          <a:xfrm>
            <a:off x="1508125" y="4918471"/>
            <a:ext cx="1588" cy="60325"/>
          </a:xfrm>
          <a:prstGeom prst="line">
            <a:avLst/>
          </a:prstGeom>
          <a:noFill/>
          <a:ln w="8">
            <a:solidFill>
              <a:schemeClr val="tx1"/>
            </a:solidFill>
            <a:round/>
            <a:headEnd/>
            <a:tailEnd/>
          </a:ln>
        </p:spPr>
        <p:txBody>
          <a:bodyPr/>
          <a:lstStyle/>
          <a:p>
            <a:endParaRPr lang="en-US"/>
          </a:p>
        </p:txBody>
      </p:sp>
      <p:sp>
        <p:nvSpPr>
          <p:cNvPr id="790" name="Line 21"/>
          <p:cNvSpPr>
            <a:spLocks noChangeShapeType="1"/>
          </p:cNvSpPr>
          <p:nvPr/>
        </p:nvSpPr>
        <p:spPr bwMode="auto">
          <a:xfrm>
            <a:off x="1633538" y="4918471"/>
            <a:ext cx="1587" cy="60325"/>
          </a:xfrm>
          <a:prstGeom prst="line">
            <a:avLst/>
          </a:prstGeom>
          <a:noFill/>
          <a:ln w="8">
            <a:solidFill>
              <a:schemeClr val="tx1"/>
            </a:solidFill>
            <a:round/>
            <a:headEnd/>
            <a:tailEnd/>
          </a:ln>
        </p:spPr>
        <p:txBody>
          <a:bodyPr/>
          <a:lstStyle/>
          <a:p>
            <a:endParaRPr lang="en-US"/>
          </a:p>
        </p:txBody>
      </p:sp>
      <p:sp>
        <p:nvSpPr>
          <p:cNvPr id="791" name="Line 22"/>
          <p:cNvSpPr>
            <a:spLocks noChangeShapeType="1"/>
          </p:cNvSpPr>
          <p:nvPr/>
        </p:nvSpPr>
        <p:spPr bwMode="auto">
          <a:xfrm>
            <a:off x="1757363" y="4918471"/>
            <a:ext cx="1587" cy="60325"/>
          </a:xfrm>
          <a:prstGeom prst="line">
            <a:avLst/>
          </a:prstGeom>
          <a:noFill/>
          <a:ln w="8">
            <a:solidFill>
              <a:schemeClr val="tx1"/>
            </a:solidFill>
            <a:round/>
            <a:headEnd/>
            <a:tailEnd/>
          </a:ln>
        </p:spPr>
        <p:txBody>
          <a:bodyPr/>
          <a:lstStyle/>
          <a:p>
            <a:endParaRPr lang="en-US"/>
          </a:p>
        </p:txBody>
      </p:sp>
      <p:sp>
        <p:nvSpPr>
          <p:cNvPr id="792" name="Line 23"/>
          <p:cNvSpPr>
            <a:spLocks noChangeShapeType="1"/>
          </p:cNvSpPr>
          <p:nvPr/>
        </p:nvSpPr>
        <p:spPr bwMode="auto">
          <a:xfrm>
            <a:off x="1882775" y="4918471"/>
            <a:ext cx="1588" cy="60325"/>
          </a:xfrm>
          <a:prstGeom prst="line">
            <a:avLst/>
          </a:prstGeom>
          <a:noFill/>
          <a:ln w="8">
            <a:solidFill>
              <a:schemeClr val="tx1"/>
            </a:solidFill>
            <a:round/>
            <a:headEnd/>
            <a:tailEnd/>
          </a:ln>
        </p:spPr>
        <p:txBody>
          <a:bodyPr/>
          <a:lstStyle/>
          <a:p>
            <a:endParaRPr lang="en-US"/>
          </a:p>
        </p:txBody>
      </p:sp>
      <p:sp>
        <p:nvSpPr>
          <p:cNvPr id="793" name="Line 24"/>
          <p:cNvSpPr>
            <a:spLocks noChangeShapeType="1"/>
          </p:cNvSpPr>
          <p:nvPr/>
        </p:nvSpPr>
        <p:spPr bwMode="auto">
          <a:xfrm>
            <a:off x="2008188" y="4918471"/>
            <a:ext cx="3175" cy="60325"/>
          </a:xfrm>
          <a:prstGeom prst="line">
            <a:avLst/>
          </a:prstGeom>
          <a:noFill/>
          <a:ln w="8">
            <a:solidFill>
              <a:schemeClr val="tx1"/>
            </a:solidFill>
            <a:round/>
            <a:headEnd/>
            <a:tailEnd/>
          </a:ln>
        </p:spPr>
        <p:txBody>
          <a:bodyPr/>
          <a:lstStyle/>
          <a:p>
            <a:endParaRPr lang="en-US"/>
          </a:p>
        </p:txBody>
      </p:sp>
      <p:sp>
        <p:nvSpPr>
          <p:cNvPr id="794" name="Line 25"/>
          <p:cNvSpPr>
            <a:spLocks noChangeShapeType="1"/>
          </p:cNvSpPr>
          <p:nvPr/>
        </p:nvSpPr>
        <p:spPr bwMode="auto">
          <a:xfrm>
            <a:off x="2136775" y="4918471"/>
            <a:ext cx="1588" cy="60325"/>
          </a:xfrm>
          <a:prstGeom prst="line">
            <a:avLst/>
          </a:prstGeom>
          <a:noFill/>
          <a:ln w="8">
            <a:solidFill>
              <a:schemeClr val="tx1"/>
            </a:solidFill>
            <a:round/>
            <a:headEnd/>
            <a:tailEnd/>
          </a:ln>
        </p:spPr>
        <p:txBody>
          <a:bodyPr/>
          <a:lstStyle/>
          <a:p>
            <a:endParaRPr lang="en-US"/>
          </a:p>
        </p:txBody>
      </p:sp>
      <p:sp>
        <p:nvSpPr>
          <p:cNvPr id="795" name="Line 26"/>
          <p:cNvSpPr>
            <a:spLocks noChangeShapeType="1"/>
          </p:cNvSpPr>
          <p:nvPr/>
        </p:nvSpPr>
        <p:spPr bwMode="auto">
          <a:xfrm>
            <a:off x="2259013" y="4918471"/>
            <a:ext cx="3175" cy="60325"/>
          </a:xfrm>
          <a:prstGeom prst="line">
            <a:avLst/>
          </a:prstGeom>
          <a:noFill/>
          <a:ln w="8">
            <a:solidFill>
              <a:schemeClr val="tx1"/>
            </a:solidFill>
            <a:round/>
            <a:headEnd/>
            <a:tailEnd/>
          </a:ln>
        </p:spPr>
        <p:txBody>
          <a:bodyPr/>
          <a:lstStyle/>
          <a:p>
            <a:endParaRPr lang="en-US"/>
          </a:p>
        </p:txBody>
      </p:sp>
      <p:sp>
        <p:nvSpPr>
          <p:cNvPr id="796" name="Line 27"/>
          <p:cNvSpPr>
            <a:spLocks noChangeShapeType="1"/>
          </p:cNvSpPr>
          <p:nvPr/>
        </p:nvSpPr>
        <p:spPr bwMode="auto">
          <a:xfrm>
            <a:off x="2387600" y="4918471"/>
            <a:ext cx="1588" cy="60325"/>
          </a:xfrm>
          <a:prstGeom prst="line">
            <a:avLst/>
          </a:prstGeom>
          <a:noFill/>
          <a:ln w="8">
            <a:solidFill>
              <a:schemeClr val="tx1"/>
            </a:solidFill>
            <a:round/>
            <a:headEnd/>
            <a:tailEnd/>
          </a:ln>
        </p:spPr>
        <p:txBody>
          <a:bodyPr/>
          <a:lstStyle/>
          <a:p>
            <a:endParaRPr lang="en-US"/>
          </a:p>
        </p:txBody>
      </p:sp>
      <p:sp>
        <p:nvSpPr>
          <p:cNvPr id="797" name="Line 28"/>
          <p:cNvSpPr>
            <a:spLocks noChangeShapeType="1"/>
          </p:cNvSpPr>
          <p:nvPr/>
        </p:nvSpPr>
        <p:spPr bwMode="auto">
          <a:xfrm>
            <a:off x="2511425" y="4918471"/>
            <a:ext cx="1588" cy="60325"/>
          </a:xfrm>
          <a:prstGeom prst="line">
            <a:avLst/>
          </a:prstGeom>
          <a:noFill/>
          <a:ln w="8">
            <a:solidFill>
              <a:schemeClr val="tx1"/>
            </a:solidFill>
            <a:round/>
            <a:headEnd/>
            <a:tailEnd/>
          </a:ln>
        </p:spPr>
        <p:txBody>
          <a:bodyPr/>
          <a:lstStyle/>
          <a:p>
            <a:endParaRPr lang="en-US"/>
          </a:p>
        </p:txBody>
      </p:sp>
      <p:sp>
        <p:nvSpPr>
          <p:cNvPr id="798" name="Line 29"/>
          <p:cNvSpPr>
            <a:spLocks noChangeShapeType="1"/>
          </p:cNvSpPr>
          <p:nvPr/>
        </p:nvSpPr>
        <p:spPr bwMode="auto">
          <a:xfrm>
            <a:off x="2636838" y="4918471"/>
            <a:ext cx="1587" cy="60325"/>
          </a:xfrm>
          <a:prstGeom prst="line">
            <a:avLst/>
          </a:prstGeom>
          <a:noFill/>
          <a:ln w="8">
            <a:solidFill>
              <a:schemeClr val="tx1"/>
            </a:solidFill>
            <a:round/>
            <a:headEnd/>
            <a:tailEnd/>
          </a:ln>
        </p:spPr>
        <p:txBody>
          <a:bodyPr/>
          <a:lstStyle/>
          <a:p>
            <a:endParaRPr lang="en-US"/>
          </a:p>
        </p:txBody>
      </p:sp>
      <p:sp>
        <p:nvSpPr>
          <p:cNvPr id="799" name="Line 30"/>
          <p:cNvSpPr>
            <a:spLocks noChangeShapeType="1"/>
          </p:cNvSpPr>
          <p:nvPr/>
        </p:nvSpPr>
        <p:spPr bwMode="auto">
          <a:xfrm>
            <a:off x="2762250" y="4918471"/>
            <a:ext cx="1588" cy="60325"/>
          </a:xfrm>
          <a:prstGeom prst="line">
            <a:avLst/>
          </a:prstGeom>
          <a:noFill/>
          <a:ln w="8">
            <a:solidFill>
              <a:schemeClr val="tx1"/>
            </a:solidFill>
            <a:round/>
            <a:headEnd/>
            <a:tailEnd/>
          </a:ln>
        </p:spPr>
        <p:txBody>
          <a:bodyPr/>
          <a:lstStyle/>
          <a:p>
            <a:endParaRPr lang="en-US"/>
          </a:p>
        </p:txBody>
      </p:sp>
      <p:sp>
        <p:nvSpPr>
          <p:cNvPr id="800" name="Line 31"/>
          <p:cNvSpPr>
            <a:spLocks noChangeShapeType="1"/>
          </p:cNvSpPr>
          <p:nvPr/>
        </p:nvSpPr>
        <p:spPr bwMode="auto">
          <a:xfrm>
            <a:off x="2890838" y="4918471"/>
            <a:ext cx="1587" cy="60325"/>
          </a:xfrm>
          <a:prstGeom prst="line">
            <a:avLst/>
          </a:prstGeom>
          <a:noFill/>
          <a:ln w="8">
            <a:solidFill>
              <a:schemeClr val="tx1"/>
            </a:solidFill>
            <a:round/>
            <a:headEnd/>
            <a:tailEnd/>
          </a:ln>
        </p:spPr>
        <p:txBody>
          <a:bodyPr/>
          <a:lstStyle/>
          <a:p>
            <a:endParaRPr lang="en-US"/>
          </a:p>
        </p:txBody>
      </p:sp>
      <p:sp>
        <p:nvSpPr>
          <p:cNvPr id="801" name="Line 32"/>
          <p:cNvSpPr>
            <a:spLocks noChangeShapeType="1"/>
          </p:cNvSpPr>
          <p:nvPr/>
        </p:nvSpPr>
        <p:spPr bwMode="auto">
          <a:xfrm>
            <a:off x="3013075" y="4918471"/>
            <a:ext cx="1588" cy="60325"/>
          </a:xfrm>
          <a:prstGeom prst="line">
            <a:avLst/>
          </a:prstGeom>
          <a:noFill/>
          <a:ln w="8">
            <a:solidFill>
              <a:schemeClr val="tx1"/>
            </a:solidFill>
            <a:round/>
            <a:headEnd/>
            <a:tailEnd/>
          </a:ln>
        </p:spPr>
        <p:txBody>
          <a:bodyPr/>
          <a:lstStyle/>
          <a:p>
            <a:endParaRPr lang="en-US"/>
          </a:p>
        </p:txBody>
      </p:sp>
      <p:sp>
        <p:nvSpPr>
          <p:cNvPr id="802" name="Rectangle 33"/>
          <p:cNvSpPr>
            <a:spLocks noChangeArrowheads="1"/>
          </p:cNvSpPr>
          <p:nvPr/>
        </p:nvSpPr>
        <p:spPr bwMode="auto">
          <a:xfrm>
            <a:off x="1639888" y="5220096"/>
            <a:ext cx="424796" cy="123111"/>
          </a:xfrm>
          <a:prstGeom prst="rect">
            <a:avLst/>
          </a:prstGeom>
          <a:noFill/>
          <a:ln w="9525">
            <a:noFill/>
            <a:miter lim="800000"/>
            <a:headEnd/>
            <a:tailEnd/>
          </a:ln>
        </p:spPr>
        <p:txBody>
          <a:bodyPr wrap="none" lIns="0" tIns="0" rIns="0" bIns="0">
            <a:spAutoFit/>
          </a:bodyPr>
          <a:lstStyle/>
          <a:p>
            <a:r>
              <a:rPr lang="cs-CZ" sz="800" b="1" dirty="0" smtClean="0">
                <a:latin typeface="Arial Narrow" pitchFamily="34" charset="0"/>
                <a:cs typeface="Arial" pitchFamily="34" charset="0"/>
              </a:rPr>
              <a:t>Čas, týdny</a:t>
            </a:r>
            <a:endParaRPr lang="en-US" dirty="0">
              <a:latin typeface="Arial Narrow" pitchFamily="34" charset="0"/>
              <a:cs typeface="Arial" pitchFamily="34" charset="0"/>
            </a:endParaRPr>
          </a:p>
        </p:txBody>
      </p:sp>
      <p:sp>
        <p:nvSpPr>
          <p:cNvPr id="803" name="Rectangle 34"/>
          <p:cNvSpPr>
            <a:spLocks noChangeArrowheads="1"/>
          </p:cNvSpPr>
          <p:nvPr/>
        </p:nvSpPr>
        <p:spPr bwMode="auto">
          <a:xfrm>
            <a:off x="4556125" y="5229621"/>
            <a:ext cx="424796" cy="123111"/>
          </a:xfrm>
          <a:prstGeom prst="rect">
            <a:avLst/>
          </a:prstGeom>
          <a:noFill/>
          <a:ln w="9525">
            <a:noFill/>
            <a:miter lim="800000"/>
            <a:headEnd/>
            <a:tailEnd/>
          </a:ln>
        </p:spPr>
        <p:txBody>
          <a:bodyPr wrap="none" lIns="0" tIns="0" rIns="0" bIns="0">
            <a:spAutoFit/>
          </a:bodyPr>
          <a:lstStyle/>
          <a:p>
            <a:r>
              <a:rPr lang="cs-CZ" sz="800" b="1" dirty="0" smtClean="0">
                <a:latin typeface="Arial Narrow" pitchFamily="34" charset="0"/>
                <a:cs typeface="Arial" pitchFamily="34" charset="0"/>
              </a:rPr>
              <a:t>Čas, týdny</a:t>
            </a:r>
            <a:endParaRPr lang="en-US" dirty="0">
              <a:latin typeface="Arial Narrow" pitchFamily="34" charset="0"/>
              <a:cs typeface="Arial" pitchFamily="34" charset="0"/>
            </a:endParaRPr>
          </a:p>
        </p:txBody>
      </p:sp>
      <p:sp>
        <p:nvSpPr>
          <p:cNvPr id="804" name="Rectangle 35"/>
          <p:cNvSpPr>
            <a:spLocks noChangeArrowheads="1"/>
          </p:cNvSpPr>
          <p:nvPr/>
        </p:nvSpPr>
        <p:spPr bwMode="auto">
          <a:xfrm>
            <a:off x="612775" y="5004196"/>
            <a:ext cx="4127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0</a:t>
            </a:r>
            <a:endParaRPr lang="en-US" sz="1600">
              <a:latin typeface="Arial Narrow" pitchFamily="34" charset="0"/>
              <a:cs typeface="Arial" pitchFamily="34" charset="0"/>
            </a:endParaRPr>
          </a:p>
        </p:txBody>
      </p:sp>
      <p:sp>
        <p:nvSpPr>
          <p:cNvPr id="805" name="Rectangle 36"/>
          <p:cNvSpPr>
            <a:spLocks noChangeArrowheads="1"/>
          </p:cNvSpPr>
          <p:nvPr/>
        </p:nvSpPr>
        <p:spPr bwMode="auto">
          <a:xfrm>
            <a:off x="738188" y="5004196"/>
            <a:ext cx="4127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a:t>
            </a:r>
            <a:endParaRPr lang="en-US" sz="1600">
              <a:latin typeface="Arial Narrow" pitchFamily="34" charset="0"/>
              <a:cs typeface="Arial" pitchFamily="34" charset="0"/>
            </a:endParaRPr>
          </a:p>
        </p:txBody>
      </p:sp>
      <p:sp>
        <p:nvSpPr>
          <p:cNvPr id="806" name="Rectangle 37"/>
          <p:cNvSpPr>
            <a:spLocks noChangeArrowheads="1"/>
          </p:cNvSpPr>
          <p:nvPr/>
        </p:nvSpPr>
        <p:spPr bwMode="auto">
          <a:xfrm>
            <a:off x="839788"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12</a:t>
            </a:r>
            <a:endParaRPr lang="en-US" sz="1600">
              <a:latin typeface="Arial Narrow" pitchFamily="34" charset="0"/>
              <a:cs typeface="Arial" pitchFamily="34" charset="0"/>
            </a:endParaRPr>
          </a:p>
        </p:txBody>
      </p:sp>
      <p:sp>
        <p:nvSpPr>
          <p:cNvPr id="807" name="Rectangle 38"/>
          <p:cNvSpPr>
            <a:spLocks noChangeArrowheads="1"/>
          </p:cNvSpPr>
          <p:nvPr/>
        </p:nvSpPr>
        <p:spPr bwMode="auto">
          <a:xfrm>
            <a:off x="965200"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18</a:t>
            </a:r>
            <a:endParaRPr lang="en-US" sz="1600">
              <a:latin typeface="Arial Narrow" pitchFamily="34" charset="0"/>
              <a:cs typeface="Arial" pitchFamily="34" charset="0"/>
            </a:endParaRPr>
          </a:p>
        </p:txBody>
      </p:sp>
      <p:sp>
        <p:nvSpPr>
          <p:cNvPr id="808" name="Rectangle 39"/>
          <p:cNvSpPr>
            <a:spLocks noChangeArrowheads="1"/>
          </p:cNvSpPr>
          <p:nvPr/>
        </p:nvSpPr>
        <p:spPr bwMode="auto">
          <a:xfrm>
            <a:off x="1093788"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24</a:t>
            </a:r>
            <a:endParaRPr lang="en-US" sz="1600">
              <a:latin typeface="Arial Narrow" pitchFamily="34" charset="0"/>
              <a:cs typeface="Arial" pitchFamily="34" charset="0"/>
            </a:endParaRPr>
          </a:p>
        </p:txBody>
      </p:sp>
      <p:sp>
        <p:nvSpPr>
          <p:cNvPr id="809" name="Rectangle 40"/>
          <p:cNvSpPr>
            <a:spLocks noChangeArrowheads="1"/>
          </p:cNvSpPr>
          <p:nvPr/>
        </p:nvSpPr>
        <p:spPr bwMode="auto">
          <a:xfrm>
            <a:off x="1225550"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30</a:t>
            </a:r>
            <a:endParaRPr lang="en-US" sz="1600">
              <a:latin typeface="Arial Narrow" pitchFamily="34" charset="0"/>
              <a:cs typeface="Arial" pitchFamily="34" charset="0"/>
            </a:endParaRPr>
          </a:p>
        </p:txBody>
      </p:sp>
      <p:sp>
        <p:nvSpPr>
          <p:cNvPr id="810" name="Rectangle 41"/>
          <p:cNvSpPr>
            <a:spLocks noChangeArrowheads="1"/>
          </p:cNvSpPr>
          <p:nvPr/>
        </p:nvSpPr>
        <p:spPr bwMode="auto">
          <a:xfrm>
            <a:off x="1346200" y="5004196"/>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36</a:t>
            </a:r>
            <a:endParaRPr lang="en-US" sz="1600">
              <a:latin typeface="Arial Narrow" pitchFamily="34" charset="0"/>
              <a:cs typeface="Arial" pitchFamily="34" charset="0"/>
            </a:endParaRPr>
          </a:p>
        </p:txBody>
      </p:sp>
      <p:sp>
        <p:nvSpPr>
          <p:cNvPr id="811" name="Rectangle 42"/>
          <p:cNvSpPr>
            <a:spLocks noChangeArrowheads="1"/>
          </p:cNvSpPr>
          <p:nvPr/>
        </p:nvSpPr>
        <p:spPr bwMode="auto">
          <a:xfrm>
            <a:off x="1468438"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42</a:t>
            </a:r>
            <a:endParaRPr lang="en-US" sz="1600">
              <a:latin typeface="Arial Narrow" pitchFamily="34" charset="0"/>
              <a:cs typeface="Arial" pitchFamily="34" charset="0"/>
            </a:endParaRPr>
          </a:p>
        </p:txBody>
      </p:sp>
      <p:sp>
        <p:nvSpPr>
          <p:cNvPr id="812" name="Rectangle 43"/>
          <p:cNvSpPr>
            <a:spLocks noChangeArrowheads="1"/>
          </p:cNvSpPr>
          <p:nvPr/>
        </p:nvSpPr>
        <p:spPr bwMode="auto">
          <a:xfrm>
            <a:off x="1593850"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48</a:t>
            </a:r>
            <a:endParaRPr lang="en-US" sz="1600">
              <a:latin typeface="Arial Narrow" pitchFamily="34" charset="0"/>
              <a:cs typeface="Arial" pitchFamily="34" charset="0"/>
            </a:endParaRPr>
          </a:p>
        </p:txBody>
      </p:sp>
      <p:sp>
        <p:nvSpPr>
          <p:cNvPr id="813" name="Rectangle 44"/>
          <p:cNvSpPr>
            <a:spLocks noChangeArrowheads="1"/>
          </p:cNvSpPr>
          <p:nvPr/>
        </p:nvSpPr>
        <p:spPr bwMode="auto">
          <a:xfrm>
            <a:off x="1719263"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54</a:t>
            </a:r>
            <a:endParaRPr lang="en-US" sz="1600">
              <a:latin typeface="Arial Narrow" pitchFamily="34" charset="0"/>
              <a:cs typeface="Arial" pitchFamily="34" charset="0"/>
            </a:endParaRPr>
          </a:p>
        </p:txBody>
      </p:sp>
      <p:sp>
        <p:nvSpPr>
          <p:cNvPr id="814" name="Rectangle 45"/>
          <p:cNvSpPr>
            <a:spLocks noChangeArrowheads="1"/>
          </p:cNvSpPr>
          <p:nvPr/>
        </p:nvSpPr>
        <p:spPr bwMode="auto">
          <a:xfrm>
            <a:off x="1851025"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60</a:t>
            </a:r>
            <a:endParaRPr lang="en-US" sz="1600">
              <a:latin typeface="Arial Narrow" pitchFamily="34" charset="0"/>
              <a:cs typeface="Arial" pitchFamily="34" charset="0"/>
            </a:endParaRPr>
          </a:p>
        </p:txBody>
      </p:sp>
      <p:sp>
        <p:nvSpPr>
          <p:cNvPr id="815" name="Rectangle 46"/>
          <p:cNvSpPr>
            <a:spLocks noChangeArrowheads="1"/>
          </p:cNvSpPr>
          <p:nvPr/>
        </p:nvSpPr>
        <p:spPr bwMode="auto">
          <a:xfrm>
            <a:off x="1974850" y="5004196"/>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66</a:t>
            </a:r>
            <a:endParaRPr lang="en-US" sz="1600">
              <a:latin typeface="Arial Narrow" pitchFamily="34" charset="0"/>
              <a:cs typeface="Arial" pitchFamily="34" charset="0"/>
            </a:endParaRPr>
          </a:p>
        </p:txBody>
      </p:sp>
      <p:sp>
        <p:nvSpPr>
          <p:cNvPr id="816" name="Rectangle 47"/>
          <p:cNvSpPr>
            <a:spLocks noChangeArrowheads="1"/>
          </p:cNvSpPr>
          <p:nvPr/>
        </p:nvSpPr>
        <p:spPr bwMode="auto">
          <a:xfrm>
            <a:off x="2103438" y="5004196"/>
            <a:ext cx="84137" cy="107950"/>
          </a:xfrm>
          <a:prstGeom prst="rect">
            <a:avLst/>
          </a:prstGeom>
          <a:noFill/>
          <a:ln w="9525">
            <a:noFill/>
            <a:miter lim="800000"/>
            <a:headEnd/>
            <a:tailEnd/>
          </a:ln>
        </p:spPr>
        <p:txBody>
          <a:bodyPr wrap="none" lIns="0" tIns="0" rIns="0" bIns="0">
            <a:spAutoFit/>
          </a:bodyPr>
          <a:lstStyle/>
          <a:p>
            <a:r>
              <a:rPr lang="en-US" sz="700" b="1" dirty="0">
                <a:latin typeface="Arial Narrow" pitchFamily="34" charset="0"/>
                <a:cs typeface="Arial" pitchFamily="34" charset="0"/>
              </a:rPr>
              <a:t>72</a:t>
            </a:r>
            <a:endParaRPr lang="en-US" sz="1600" dirty="0">
              <a:latin typeface="Arial Narrow" pitchFamily="34" charset="0"/>
              <a:cs typeface="Arial" pitchFamily="34" charset="0"/>
            </a:endParaRPr>
          </a:p>
        </p:txBody>
      </p:sp>
      <p:sp>
        <p:nvSpPr>
          <p:cNvPr id="817" name="Rectangle 48"/>
          <p:cNvSpPr>
            <a:spLocks noChangeArrowheads="1"/>
          </p:cNvSpPr>
          <p:nvPr/>
        </p:nvSpPr>
        <p:spPr bwMode="auto">
          <a:xfrm>
            <a:off x="2222500"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78</a:t>
            </a:r>
            <a:endParaRPr lang="en-US" sz="1600">
              <a:latin typeface="Arial Narrow" pitchFamily="34" charset="0"/>
              <a:cs typeface="Arial" pitchFamily="34" charset="0"/>
            </a:endParaRPr>
          </a:p>
        </p:txBody>
      </p:sp>
      <p:sp>
        <p:nvSpPr>
          <p:cNvPr id="818" name="Rectangle 49"/>
          <p:cNvSpPr>
            <a:spLocks noChangeArrowheads="1"/>
          </p:cNvSpPr>
          <p:nvPr/>
        </p:nvSpPr>
        <p:spPr bwMode="auto">
          <a:xfrm>
            <a:off x="2354263"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84</a:t>
            </a:r>
            <a:endParaRPr lang="en-US" sz="1600">
              <a:latin typeface="Arial Narrow" pitchFamily="34" charset="0"/>
              <a:cs typeface="Arial" pitchFamily="34" charset="0"/>
            </a:endParaRPr>
          </a:p>
        </p:txBody>
      </p:sp>
      <p:sp>
        <p:nvSpPr>
          <p:cNvPr id="819" name="Rectangle 50"/>
          <p:cNvSpPr>
            <a:spLocks noChangeArrowheads="1"/>
          </p:cNvSpPr>
          <p:nvPr/>
        </p:nvSpPr>
        <p:spPr bwMode="auto">
          <a:xfrm>
            <a:off x="2479675" y="500419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90</a:t>
            </a:r>
            <a:endParaRPr lang="en-US" sz="1600">
              <a:latin typeface="Arial Narrow" pitchFamily="34" charset="0"/>
              <a:cs typeface="Arial" pitchFamily="34" charset="0"/>
            </a:endParaRPr>
          </a:p>
        </p:txBody>
      </p:sp>
      <p:sp>
        <p:nvSpPr>
          <p:cNvPr id="820" name="Rectangle 51"/>
          <p:cNvSpPr>
            <a:spLocks noChangeArrowheads="1"/>
          </p:cNvSpPr>
          <p:nvPr/>
        </p:nvSpPr>
        <p:spPr bwMode="auto">
          <a:xfrm>
            <a:off x="2603500" y="5004196"/>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96</a:t>
            </a:r>
            <a:endParaRPr lang="en-US" sz="1600">
              <a:latin typeface="Arial Narrow" pitchFamily="34" charset="0"/>
              <a:cs typeface="Arial" pitchFamily="34" charset="0"/>
            </a:endParaRPr>
          </a:p>
        </p:txBody>
      </p:sp>
      <p:sp>
        <p:nvSpPr>
          <p:cNvPr id="821" name="Rectangle 52"/>
          <p:cNvSpPr>
            <a:spLocks noChangeArrowheads="1"/>
          </p:cNvSpPr>
          <p:nvPr/>
        </p:nvSpPr>
        <p:spPr bwMode="auto">
          <a:xfrm>
            <a:off x="2713038" y="5004196"/>
            <a:ext cx="125412"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102</a:t>
            </a:r>
            <a:endParaRPr lang="en-US" sz="1600">
              <a:latin typeface="Arial Narrow" pitchFamily="34" charset="0"/>
              <a:cs typeface="Arial" pitchFamily="34" charset="0"/>
            </a:endParaRPr>
          </a:p>
        </p:txBody>
      </p:sp>
      <p:sp>
        <p:nvSpPr>
          <p:cNvPr id="822" name="Rectangle 53"/>
          <p:cNvSpPr>
            <a:spLocks noChangeArrowheads="1"/>
          </p:cNvSpPr>
          <p:nvPr/>
        </p:nvSpPr>
        <p:spPr bwMode="auto">
          <a:xfrm>
            <a:off x="2838450" y="5004196"/>
            <a:ext cx="12382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108</a:t>
            </a:r>
            <a:endParaRPr lang="en-US" sz="1600">
              <a:latin typeface="Arial Narrow" pitchFamily="34" charset="0"/>
              <a:cs typeface="Arial" pitchFamily="34" charset="0"/>
            </a:endParaRPr>
          </a:p>
        </p:txBody>
      </p:sp>
      <p:sp>
        <p:nvSpPr>
          <p:cNvPr id="823" name="Rectangle 54"/>
          <p:cNvSpPr>
            <a:spLocks noChangeArrowheads="1"/>
          </p:cNvSpPr>
          <p:nvPr/>
        </p:nvSpPr>
        <p:spPr bwMode="auto">
          <a:xfrm>
            <a:off x="2962275" y="5004196"/>
            <a:ext cx="125413"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114</a:t>
            </a:r>
            <a:endParaRPr lang="en-US" sz="1600">
              <a:latin typeface="Arial Narrow" pitchFamily="34" charset="0"/>
              <a:cs typeface="Arial" pitchFamily="34" charset="0"/>
            </a:endParaRPr>
          </a:p>
        </p:txBody>
      </p:sp>
      <p:sp>
        <p:nvSpPr>
          <p:cNvPr id="824" name="Rectangle 55"/>
          <p:cNvSpPr>
            <a:spLocks noChangeArrowheads="1"/>
          </p:cNvSpPr>
          <p:nvPr/>
        </p:nvSpPr>
        <p:spPr bwMode="auto">
          <a:xfrm>
            <a:off x="230188" y="5616971"/>
            <a:ext cx="286938" cy="92333"/>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EVE+EXE</a:t>
            </a:r>
            <a:endParaRPr lang="en-US" sz="600">
              <a:latin typeface="Arial Narrow" pitchFamily="34" charset="0"/>
              <a:cs typeface="Arial" pitchFamily="34" charset="0"/>
            </a:endParaRPr>
          </a:p>
        </p:txBody>
      </p:sp>
      <p:sp>
        <p:nvSpPr>
          <p:cNvPr id="825" name="Rectangle 56"/>
          <p:cNvSpPr>
            <a:spLocks noChangeArrowheads="1"/>
          </p:cNvSpPr>
          <p:nvPr/>
        </p:nvSpPr>
        <p:spPr bwMode="auto">
          <a:xfrm>
            <a:off x="230188" y="5720158"/>
            <a:ext cx="30956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PBO+EXE</a:t>
            </a:r>
            <a:endParaRPr lang="en-US" sz="600">
              <a:latin typeface="Arial Narrow" pitchFamily="34" charset="0"/>
              <a:cs typeface="Arial" pitchFamily="34" charset="0"/>
            </a:endParaRPr>
          </a:p>
        </p:txBody>
      </p:sp>
      <p:sp>
        <p:nvSpPr>
          <p:cNvPr id="826" name="Rectangle 57"/>
          <p:cNvSpPr>
            <a:spLocks noChangeArrowheads="1"/>
          </p:cNvSpPr>
          <p:nvPr/>
        </p:nvSpPr>
        <p:spPr bwMode="auto">
          <a:xfrm>
            <a:off x="230188" y="5455046"/>
            <a:ext cx="634789"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Patients at risk</a:t>
            </a:r>
            <a:endParaRPr lang="en-US">
              <a:cs typeface="Arial" pitchFamily="34" charset="0"/>
            </a:endParaRPr>
          </a:p>
        </p:txBody>
      </p:sp>
      <p:sp>
        <p:nvSpPr>
          <p:cNvPr id="827" name="Rectangle 58"/>
          <p:cNvSpPr>
            <a:spLocks noChangeArrowheads="1"/>
          </p:cNvSpPr>
          <p:nvPr/>
        </p:nvSpPr>
        <p:spPr bwMode="auto">
          <a:xfrm>
            <a:off x="592138"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271</a:t>
            </a:r>
            <a:endParaRPr lang="en-US" sz="600">
              <a:latin typeface="Arial Narrow" pitchFamily="34" charset="0"/>
              <a:cs typeface="Arial" pitchFamily="34" charset="0"/>
            </a:endParaRPr>
          </a:p>
        </p:txBody>
      </p:sp>
      <p:sp>
        <p:nvSpPr>
          <p:cNvPr id="828" name="Rectangle 59"/>
          <p:cNvSpPr>
            <a:spLocks noChangeArrowheads="1"/>
          </p:cNvSpPr>
          <p:nvPr/>
        </p:nvSpPr>
        <p:spPr bwMode="auto">
          <a:xfrm>
            <a:off x="714375" y="5616971"/>
            <a:ext cx="109538"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240</a:t>
            </a:r>
            <a:endParaRPr lang="en-US" sz="600">
              <a:latin typeface="Arial Narrow" pitchFamily="34" charset="0"/>
              <a:cs typeface="Arial" pitchFamily="34" charset="0"/>
            </a:endParaRPr>
          </a:p>
        </p:txBody>
      </p:sp>
      <p:sp>
        <p:nvSpPr>
          <p:cNvPr id="829" name="Rectangle 60"/>
          <p:cNvSpPr>
            <a:spLocks noChangeArrowheads="1"/>
          </p:cNvSpPr>
          <p:nvPr/>
        </p:nvSpPr>
        <p:spPr bwMode="auto">
          <a:xfrm>
            <a:off x="842963"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192</a:t>
            </a:r>
            <a:endParaRPr lang="en-US" sz="600">
              <a:latin typeface="Arial Narrow" pitchFamily="34" charset="0"/>
              <a:cs typeface="Arial" pitchFamily="34" charset="0"/>
            </a:endParaRPr>
          </a:p>
        </p:txBody>
      </p:sp>
      <p:sp>
        <p:nvSpPr>
          <p:cNvPr id="830" name="Rectangle 61"/>
          <p:cNvSpPr>
            <a:spLocks noChangeArrowheads="1"/>
          </p:cNvSpPr>
          <p:nvPr/>
        </p:nvSpPr>
        <p:spPr bwMode="auto">
          <a:xfrm>
            <a:off x="968375" y="5616971"/>
            <a:ext cx="109538"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157</a:t>
            </a:r>
            <a:endParaRPr lang="en-US" sz="600">
              <a:latin typeface="Arial Narrow" pitchFamily="34" charset="0"/>
              <a:cs typeface="Arial" pitchFamily="34" charset="0"/>
            </a:endParaRPr>
          </a:p>
        </p:txBody>
      </p:sp>
      <p:sp>
        <p:nvSpPr>
          <p:cNvPr id="831" name="Rectangle 62"/>
          <p:cNvSpPr>
            <a:spLocks noChangeArrowheads="1"/>
          </p:cNvSpPr>
          <p:nvPr/>
        </p:nvSpPr>
        <p:spPr bwMode="auto">
          <a:xfrm>
            <a:off x="1093788"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128</a:t>
            </a:r>
            <a:endParaRPr lang="en-US" sz="600">
              <a:latin typeface="Arial Narrow" pitchFamily="34" charset="0"/>
              <a:cs typeface="Arial" pitchFamily="34" charset="0"/>
            </a:endParaRPr>
          </a:p>
        </p:txBody>
      </p:sp>
      <p:sp>
        <p:nvSpPr>
          <p:cNvPr id="832" name="Rectangle 63"/>
          <p:cNvSpPr>
            <a:spLocks noChangeArrowheads="1"/>
          </p:cNvSpPr>
          <p:nvPr/>
        </p:nvSpPr>
        <p:spPr bwMode="auto">
          <a:xfrm>
            <a:off x="1217613"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107</a:t>
            </a:r>
            <a:endParaRPr lang="en-US" sz="600">
              <a:latin typeface="Arial Narrow" pitchFamily="34" charset="0"/>
              <a:cs typeface="Arial" pitchFamily="34" charset="0"/>
            </a:endParaRPr>
          </a:p>
        </p:txBody>
      </p:sp>
      <p:sp>
        <p:nvSpPr>
          <p:cNvPr id="833" name="Rectangle 64"/>
          <p:cNvSpPr>
            <a:spLocks noChangeArrowheads="1"/>
          </p:cNvSpPr>
          <p:nvPr/>
        </p:nvSpPr>
        <p:spPr bwMode="auto">
          <a:xfrm>
            <a:off x="136048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88</a:t>
            </a:r>
            <a:endParaRPr lang="en-US" sz="600">
              <a:latin typeface="Arial Narrow" pitchFamily="34" charset="0"/>
              <a:cs typeface="Arial" pitchFamily="34" charset="0"/>
            </a:endParaRPr>
          </a:p>
        </p:txBody>
      </p:sp>
      <p:sp>
        <p:nvSpPr>
          <p:cNvPr id="834" name="Rectangle 65"/>
          <p:cNvSpPr>
            <a:spLocks noChangeArrowheads="1"/>
          </p:cNvSpPr>
          <p:nvPr/>
        </p:nvSpPr>
        <p:spPr bwMode="auto">
          <a:xfrm>
            <a:off x="148748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72</a:t>
            </a:r>
            <a:endParaRPr lang="en-US" sz="600">
              <a:latin typeface="Arial Narrow" pitchFamily="34" charset="0"/>
              <a:cs typeface="Arial" pitchFamily="34" charset="0"/>
            </a:endParaRPr>
          </a:p>
        </p:txBody>
      </p:sp>
      <p:sp>
        <p:nvSpPr>
          <p:cNvPr id="835" name="Rectangle 66"/>
          <p:cNvSpPr>
            <a:spLocks noChangeArrowheads="1"/>
          </p:cNvSpPr>
          <p:nvPr/>
        </p:nvSpPr>
        <p:spPr bwMode="auto">
          <a:xfrm>
            <a:off x="1609725"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52</a:t>
            </a:r>
            <a:endParaRPr lang="en-US" sz="600">
              <a:latin typeface="Arial Narrow" pitchFamily="34" charset="0"/>
              <a:cs typeface="Arial" pitchFamily="34" charset="0"/>
            </a:endParaRPr>
          </a:p>
        </p:txBody>
      </p:sp>
      <p:sp>
        <p:nvSpPr>
          <p:cNvPr id="836" name="Rectangle 67"/>
          <p:cNvSpPr>
            <a:spLocks noChangeArrowheads="1"/>
          </p:cNvSpPr>
          <p:nvPr/>
        </p:nvSpPr>
        <p:spPr bwMode="auto">
          <a:xfrm>
            <a:off x="173513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38</a:t>
            </a:r>
            <a:endParaRPr lang="en-US" sz="600">
              <a:latin typeface="Arial Narrow" pitchFamily="34" charset="0"/>
              <a:cs typeface="Arial" pitchFamily="34" charset="0"/>
            </a:endParaRPr>
          </a:p>
        </p:txBody>
      </p:sp>
      <p:sp>
        <p:nvSpPr>
          <p:cNvPr id="837" name="Rectangle 68"/>
          <p:cNvSpPr>
            <a:spLocks noChangeArrowheads="1"/>
          </p:cNvSpPr>
          <p:nvPr/>
        </p:nvSpPr>
        <p:spPr bwMode="auto">
          <a:xfrm>
            <a:off x="1860550"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25</a:t>
            </a:r>
            <a:endParaRPr lang="en-US" sz="600">
              <a:latin typeface="Arial Narrow" pitchFamily="34" charset="0"/>
              <a:cs typeface="Arial" pitchFamily="34" charset="0"/>
            </a:endParaRPr>
          </a:p>
        </p:txBody>
      </p:sp>
      <p:sp>
        <p:nvSpPr>
          <p:cNvPr id="838" name="Rectangle 69"/>
          <p:cNvSpPr>
            <a:spLocks noChangeArrowheads="1"/>
          </p:cNvSpPr>
          <p:nvPr/>
        </p:nvSpPr>
        <p:spPr bwMode="auto">
          <a:xfrm>
            <a:off x="198913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22</a:t>
            </a:r>
            <a:endParaRPr lang="en-US" sz="600">
              <a:latin typeface="Arial Narrow" pitchFamily="34" charset="0"/>
              <a:cs typeface="Arial" pitchFamily="34" charset="0"/>
            </a:endParaRPr>
          </a:p>
        </p:txBody>
      </p:sp>
      <p:sp>
        <p:nvSpPr>
          <p:cNvPr id="839" name="Rectangle 70"/>
          <p:cNvSpPr>
            <a:spLocks noChangeArrowheads="1"/>
          </p:cNvSpPr>
          <p:nvPr/>
        </p:nvSpPr>
        <p:spPr bwMode="auto">
          <a:xfrm>
            <a:off x="2112963"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16</a:t>
            </a:r>
            <a:endParaRPr lang="en-US" sz="600">
              <a:latin typeface="Arial Narrow" pitchFamily="34" charset="0"/>
              <a:cs typeface="Arial" pitchFamily="34" charset="0"/>
            </a:endParaRPr>
          </a:p>
        </p:txBody>
      </p:sp>
      <p:sp>
        <p:nvSpPr>
          <p:cNvPr id="840" name="Rectangle 71"/>
          <p:cNvSpPr>
            <a:spLocks noChangeArrowheads="1"/>
          </p:cNvSpPr>
          <p:nvPr/>
        </p:nvSpPr>
        <p:spPr bwMode="auto">
          <a:xfrm>
            <a:off x="2238375"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12</a:t>
            </a:r>
            <a:endParaRPr lang="en-US" sz="600">
              <a:latin typeface="Arial Narrow" pitchFamily="34" charset="0"/>
              <a:cs typeface="Arial" pitchFamily="34" charset="0"/>
            </a:endParaRPr>
          </a:p>
        </p:txBody>
      </p:sp>
      <p:sp>
        <p:nvSpPr>
          <p:cNvPr id="841" name="Rectangle 72"/>
          <p:cNvSpPr>
            <a:spLocks noChangeArrowheads="1"/>
          </p:cNvSpPr>
          <p:nvPr/>
        </p:nvSpPr>
        <p:spPr bwMode="auto">
          <a:xfrm>
            <a:off x="236378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11</a:t>
            </a:r>
            <a:endParaRPr lang="en-US" sz="600">
              <a:latin typeface="Arial Narrow" pitchFamily="34" charset="0"/>
              <a:cs typeface="Arial" pitchFamily="34" charset="0"/>
            </a:endParaRPr>
          </a:p>
        </p:txBody>
      </p:sp>
      <p:sp>
        <p:nvSpPr>
          <p:cNvPr id="842" name="Rectangle 73"/>
          <p:cNvSpPr>
            <a:spLocks noChangeArrowheads="1"/>
          </p:cNvSpPr>
          <p:nvPr/>
        </p:nvSpPr>
        <p:spPr bwMode="auto">
          <a:xfrm>
            <a:off x="2508250" y="5616971"/>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7</a:t>
            </a:r>
            <a:endParaRPr lang="en-US" sz="600">
              <a:latin typeface="Arial Narrow" pitchFamily="34" charset="0"/>
              <a:cs typeface="Arial" pitchFamily="34" charset="0"/>
            </a:endParaRPr>
          </a:p>
        </p:txBody>
      </p:sp>
      <p:sp>
        <p:nvSpPr>
          <p:cNvPr id="843" name="Rectangle 74"/>
          <p:cNvSpPr>
            <a:spLocks noChangeArrowheads="1"/>
          </p:cNvSpPr>
          <p:nvPr/>
        </p:nvSpPr>
        <p:spPr bwMode="auto">
          <a:xfrm>
            <a:off x="2633663"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5</a:t>
            </a:r>
            <a:endParaRPr lang="en-US" sz="600">
              <a:latin typeface="Arial Narrow" pitchFamily="34" charset="0"/>
              <a:cs typeface="Arial" pitchFamily="34" charset="0"/>
            </a:endParaRPr>
          </a:p>
        </p:txBody>
      </p:sp>
      <p:sp>
        <p:nvSpPr>
          <p:cNvPr id="844" name="Rectangle 75"/>
          <p:cNvSpPr>
            <a:spLocks noChangeArrowheads="1"/>
          </p:cNvSpPr>
          <p:nvPr/>
        </p:nvSpPr>
        <p:spPr bwMode="auto">
          <a:xfrm>
            <a:off x="2759075" y="5616971"/>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a:t>
            </a:r>
            <a:endParaRPr lang="en-US" sz="600">
              <a:latin typeface="Arial Narrow" pitchFamily="34" charset="0"/>
              <a:cs typeface="Arial" pitchFamily="34" charset="0"/>
            </a:endParaRPr>
          </a:p>
        </p:txBody>
      </p:sp>
      <p:sp>
        <p:nvSpPr>
          <p:cNvPr id="845" name="Rectangle 76"/>
          <p:cNvSpPr>
            <a:spLocks noChangeArrowheads="1"/>
          </p:cNvSpPr>
          <p:nvPr/>
        </p:nvSpPr>
        <p:spPr bwMode="auto">
          <a:xfrm>
            <a:off x="2884488"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846" name="Rectangle 77"/>
          <p:cNvSpPr>
            <a:spLocks noChangeArrowheads="1"/>
          </p:cNvSpPr>
          <p:nvPr/>
        </p:nvSpPr>
        <p:spPr bwMode="auto">
          <a:xfrm>
            <a:off x="3008313"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847" name="Rectangle 78"/>
          <p:cNvSpPr>
            <a:spLocks noChangeArrowheads="1"/>
          </p:cNvSpPr>
          <p:nvPr/>
        </p:nvSpPr>
        <p:spPr bwMode="auto">
          <a:xfrm>
            <a:off x="592138" y="5720158"/>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135</a:t>
            </a:r>
            <a:endParaRPr lang="en-US" sz="600">
              <a:latin typeface="Arial Narrow" pitchFamily="34" charset="0"/>
              <a:cs typeface="Arial" pitchFamily="34" charset="0"/>
            </a:endParaRPr>
          </a:p>
        </p:txBody>
      </p:sp>
      <p:sp>
        <p:nvSpPr>
          <p:cNvPr id="848" name="Rectangle 79"/>
          <p:cNvSpPr>
            <a:spLocks noChangeArrowheads="1"/>
          </p:cNvSpPr>
          <p:nvPr/>
        </p:nvSpPr>
        <p:spPr bwMode="auto">
          <a:xfrm>
            <a:off x="714375" y="5720158"/>
            <a:ext cx="109538"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108</a:t>
            </a:r>
            <a:endParaRPr lang="en-US" sz="600">
              <a:latin typeface="Arial Narrow" pitchFamily="34" charset="0"/>
              <a:cs typeface="Arial" pitchFamily="34" charset="0"/>
            </a:endParaRPr>
          </a:p>
        </p:txBody>
      </p:sp>
      <p:sp>
        <p:nvSpPr>
          <p:cNvPr id="849" name="Rectangle 80"/>
          <p:cNvSpPr>
            <a:spLocks noChangeArrowheads="1"/>
          </p:cNvSpPr>
          <p:nvPr/>
        </p:nvSpPr>
        <p:spPr bwMode="auto">
          <a:xfrm>
            <a:off x="855663"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66</a:t>
            </a:r>
            <a:endParaRPr lang="en-US" sz="600">
              <a:latin typeface="Arial Narrow" pitchFamily="34" charset="0"/>
              <a:cs typeface="Arial" pitchFamily="34" charset="0"/>
            </a:endParaRPr>
          </a:p>
        </p:txBody>
      </p:sp>
      <p:sp>
        <p:nvSpPr>
          <p:cNvPr id="850" name="Rectangle 81"/>
          <p:cNvSpPr>
            <a:spLocks noChangeArrowheads="1"/>
          </p:cNvSpPr>
          <p:nvPr/>
        </p:nvSpPr>
        <p:spPr bwMode="auto">
          <a:xfrm>
            <a:off x="981075"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44</a:t>
            </a:r>
            <a:endParaRPr lang="en-US" sz="600">
              <a:latin typeface="Arial Narrow" pitchFamily="34" charset="0"/>
              <a:cs typeface="Arial" pitchFamily="34" charset="0"/>
            </a:endParaRPr>
          </a:p>
        </p:txBody>
      </p:sp>
      <p:sp>
        <p:nvSpPr>
          <p:cNvPr id="851" name="Rectangle 82"/>
          <p:cNvSpPr>
            <a:spLocks noChangeArrowheads="1"/>
          </p:cNvSpPr>
          <p:nvPr/>
        </p:nvSpPr>
        <p:spPr bwMode="auto">
          <a:xfrm>
            <a:off x="1109663"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32</a:t>
            </a:r>
            <a:endParaRPr lang="en-US" sz="600">
              <a:latin typeface="Arial Narrow" pitchFamily="34" charset="0"/>
              <a:cs typeface="Arial" pitchFamily="34" charset="0"/>
            </a:endParaRPr>
          </a:p>
        </p:txBody>
      </p:sp>
      <p:sp>
        <p:nvSpPr>
          <p:cNvPr id="852" name="Rectangle 83"/>
          <p:cNvSpPr>
            <a:spLocks noChangeArrowheads="1"/>
          </p:cNvSpPr>
          <p:nvPr/>
        </p:nvSpPr>
        <p:spPr bwMode="auto">
          <a:xfrm>
            <a:off x="1235075"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23</a:t>
            </a:r>
            <a:endParaRPr lang="en-US" sz="600">
              <a:latin typeface="Arial Narrow" pitchFamily="34" charset="0"/>
              <a:cs typeface="Arial" pitchFamily="34" charset="0"/>
            </a:endParaRPr>
          </a:p>
        </p:txBody>
      </p:sp>
      <p:sp>
        <p:nvSpPr>
          <p:cNvPr id="853" name="Rectangle 84"/>
          <p:cNvSpPr>
            <a:spLocks noChangeArrowheads="1"/>
          </p:cNvSpPr>
          <p:nvPr/>
        </p:nvSpPr>
        <p:spPr bwMode="auto">
          <a:xfrm>
            <a:off x="1360488"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18</a:t>
            </a:r>
            <a:endParaRPr lang="en-US" sz="600">
              <a:latin typeface="Arial Narrow" pitchFamily="34" charset="0"/>
              <a:cs typeface="Arial" pitchFamily="34" charset="0"/>
            </a:endParaRPr>
          </a:p>
        </p:txBody>
      </p:sp>
      <p:sp>
        <p:nvSpPr>
          <p:cNvPr id="854" name="Rectangle 85"/>
          <p:cNvSpPr>
            <a:spLocks noChangeArrowheads="1"/>
          </p:cNvSpPr>
          <p:nvPr/>
        </p:nvSpPr>
        <p:spPr bwMode="auto">
          <a:xfrm>
            <a:off x="1487488"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14</a:t>
            </a:r>
            <a:endParaRPr lang="en-US" sz="600">
              <a:latin typeface="Arial Narrow" pitchFamily="34" charset="0"/>
              <a:cs typeface="Arial" pitchFamily="34" charset="0"/>
            </a:endParaRPr>
          </a:p>
        </p:txBody>
      </p:sp>
      <p:sp>
        <p:nvSpPr>
          <p:cNvPr id="855" name="Rectangle 86"/>
          <p:cNvSpPr>
            <a:spLocks noChangeArrowheads="1"/>
          </p:cNvSpPr>
          <p:nvPr/>
        </p:nvSpPr>
        <p:spPr bwMode="auto">
          <a:xfrm>
            <a:off x="1609725"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11</a:t>
            </a:r>
            <a:endParaRPr lang="en-US" sz="600">
              <a:latin typeface="Arial Narrow" pitchFamily="34" charset="0"/>
              <a:cs typeface="Arial" pitchFamily="34" charset="0"/>
            </a:endParaRPr>
          </a:p>
        </p:txBody>
      </p:sp>
      <p:sp>
        <p:nvSpPr>
          <p:cNvPr id="856" name="Rectangle 87"/>
          <p:cNvSpPr>
            <a:spLocks noChangeArrowheads="1"/>
          </p:cNvSpPr>
          <p:nvPr/>
        </p:nvSpPr>
        <p:spPr bwMode="auto">
          <a:xfrm>
            <a:off x="175418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8</a:t>
            </a:r>
            <a:endParaRPr lang="en-US" sz="600">
              <a:latin typeface="Arial Narrow" pitchFamily="34" charset="0"/>
              <a:cs typeface="Arial" pitchFamily="34" charset="0"/>
            </a:endParaRPr>
          </a:p>
        </p:txBody>
      </p:sp>
      <p:sp>
        <p:nvSpPr>
          <p:cNvPr id="857" name="Rectangle 88"/>
          <p:cNvSpPr>
            <a:spLocks noChangeArrowheads="1"/>
          </p:cNvSpPr>
          <p:nvPr/>
        </p:nvSpPr>
        <p:spPr bwMode="auto">
          <a:xfrm>
            <a:off x="187960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a:t>
            </a:r>
            <a:endParaRPr lang="en-US" sz="600">
              <a:latin typeface="Arial Narrow" pitchFamily="34" charset="0"/>
              <a:cs typeface="Arial" pitchFamily="34" charset="0"/>
            </a:endParaRPr>
          </a:p>
        </p:txBody>
      </p:sp>
      <p:sp>
        <p:nvSpPr>
          <p:cNvPr id="858" name="Rectangle 89"/>
          <p:cNvSpPr>
            <a:spLocks noChangeArrowheads="1"/>
          </p:cNvSpPr>
          <p:nvPr/>
        </p:nvSpPr>
        <p:spPr bwMode="auto">
          <a:xfrm>
            <a:off x="200501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a:t>
            </a:r>
            <a:endParaRPr lang="en-US" sz="600">
              <a:latin typeface="Arial Narrow" pitchFamily="34" charset="0"/>
              <a:cs typeface="Arial" pitchFamily="34" charset="0"/>
            </a:endParaRPr>
          </a:p>
        </p:txBody>
      </p:sp>
      <p:sp>
        <p:nvSpPr>
          <p:cNvPr id="859" name="Rectangle 90"/>
          <p:cNvSpPr>
            <a:spLocks noChangeArrowheads="1"/>
          </p:cNvSpPr>
          <p:nvPr/>
        </p:nvSpPr>
        <p:spPr bwMode="auto">
          <a:xfrm>
            <a:off x="213360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3</a:t>
            </a:r>
            <a:endParaRPr lang="en-US" sz="600">
              <a:latin typeface="Arial Narrow" pitchFamily="34" charset="0"/>
              <a:cs typeface="Arial" pitchFamily="34" charset="0"/>
            </a:endParaRPr>
          </a:p>
        </p:txBody>
      </p:sp>
      <p:sp>
        <p:nvSpPr>
          <p:cNvPr id="860" name="Rectangle 91"/>
          <p:cNvSpPr>
            <a:spLocks noChangeArrowheads="1"/>
          </p:cNvSpPr>
          <p:nvPr/>
        </p:nvSpPr>
        <p:spPr bwMode="auto">
          <a:xfrm>
            <a:off x="225901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861" name="Rectangle 92"/>
          <p:cNvSpPr>
            <a:spLocks noChangeArrowheads="1"/>
          </p:cNvSpPr>
          <p:nvPr/>
        </p:nvSpPr>
        <p:spPr bwMode="auto">
          <a:xfrm>
            <a:off x="238283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862" name="Rectangle 93"/>
          <p:cNvSpPr>
            <a:spLocks noChangeArrowheads="1"/>
          </p:cNvSpPr>
          <p:nvPr/>
        </p:nvSpPr>
        <p:spPr bwMode="auto">
          <a:xfrm>
            <a:off x="250825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863" name="Rectangle 94"/>
          <p:cNvSpPr>
            <a:spLocks noChangeArrowheads="1"/>
          </p:cNvSpPr>
          <p:nvPr/>
        </p:nvSpPr>
        <p:spPr bwMode="auto">
          <a:xfrm>
            <a:off x="263366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864" name="Rectangle 95"/>
          <p:cNvSpPr>
            <a:spLocks noChangeArrowheads="1"/>
          </p:cNvSpPr>
          <p:nvPr/>
        </p:nvSpPr>
        <p:spPr bwMode="auto">
          <a:xfrm>
            <a:off x="2759075"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865" name="Rectangle 96"/>
          <p:cNvSpPr>
            <a:spLocks noChangeArrowheads="1"/>
          </p:cNvSpPr>
          <p:nvPr/>
        </p:nvSpPr>
        <p:spPr bwMode="auto">
          <a:xfrm>
            <a:off x="288448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866" name="Rectangle 97"/>
          <p:cNvSpPr>
            <a:spLocks noChangeArrowheads="1"/>
          </p:cNvSpPr>
          <p:nvPr/>
        </p:nvSpPr>
        <p:spPr bwMode="auto">
          <a:xfrm>
            <a:off x="300831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867" name="Rectangle 98"/>
          <p:cNvSpPr>
            <a:spLocks noChangeArrowheads="1"/>
          </p:cNvSpPr>
          <p:nvPr/>
        </p:nvSpPr>
        <p:spPr bwMode="auto">
          <a:xfrm>
            <a:off x="3332163" y="4694633"/>
            <a:ext cx="80962" cy="184150"/>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0</a:t>
            </a:r>
            <a:endParaRPr lang="en-US" sz="1200">
              <a:cs typeface="Arial" pitchFamily="34" charset="0"/>
            </a:endParaRPr>
          </a:p>
        </p:txBody>
      </p:sp>
      <p:sp>
        <p:nvSpPr>
          <p:cNvPr id="868" name="Rectangle 99"/>
          <p:cNvSpPr>
            <a:spLocks noChangeArrowheads="1"/>
          </p:cNvSpPr>
          <p:nvPr/>
        </p:nvSpPr>
        <p:spPr bwMode="auto">
          <a:xfrm>
            <a:off x="3251200" y="4110433"/>
            <a:ext cx="161925" cy="184150"/>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20</a:t>
            </a:r>
            <a:endParaRPr lang="en-US" sz="1200">
              <a:cs typeface="Arial" pitchFamily="34" charset="0"/>
            </a:endParaRPr>
          </a:p>
        </p:txBody>
      </p:sp>
      <p:sp>
        <p:nvSpPr>
          <p:cNvPr id="869" name="Rectangle 100"/>
          <p:cNvSpPr>
            <a:spLocks noChangeArrowheads="1"/>
          </p:cNvSpPr>
          <p:nvPr/>
        </p:nvSpPr>
        <p:spPr bwMode="auto">
          <a:xfrm>
            <a:off x="3251200" y="3532583"/>
            <a:ext cx="161925" cy="184150"/>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40</a:t>
            </a:r>
            <a:endParaRPr lang="en-US" sz="1200">
              <a:cs typeface="Arial" pitchFamily="34" charset="0"/>
            </a:endParaRPr>
          </a:p>
        </p:txBody>
      </p:sp>
      <p:sp>
        <p:nvSpPr>
          <p:cNvPr id="870" name="Rectangle 101"/>
          <p:cNvSpPr>
            <a:spLocks noChangeArrowheads="1"/>
          </p:cNvSpPr>
          <p:nvPr/>
        </p:nvSpPr>
        <p:spPr bwMode="auto">
          <a:xfrm>
            <a:off x="3251200" y="2951558"/>
            <a:ext cx="161925" cy="184150"/>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60</a:t>
            </a:r>
            <a:endParaRPr lang="en-US" sz="1200">
              <a:cs typeface="Arial" pitchFamily="34" charset="0"/>
            </a:endParaRPr>
          </a:p>
        </p:txBody>
      </p:sp>
      <p:sp>
        <p:nvSpPr>
          <p:cNvPr id="871" name="Rectangle 102"/>
          <p:cNvSpPr>
            <a:spLocks noChangeArrowheads="1"/>
          </p:cNvSpPr>
          <p:nvPr/>
        </p:nvSpPr>
        <p:spPr bwMode="auto">
          <a:xfrm>
            <a:off x="3251200" y="2361008"/>
            <a:ext cx="161925" cy="184150"/>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80</a:t>
            </a:r>
            <a:endParaRPr lang="en-US" sz="1200">
              <a:cs typeface="Arial" pitchFamily="34" charset="0"/>
            </a:endParaRPr>
          </a:p>
        </p:txBody>
      </p:sp>
      <p:sp>
        <p:nvSpPr>
          <p:cNvPr id="872" name="Rectangle 103"/>
          <p:cNvSpPr>
            <a:spLocks noChangeArrowheads="1"/>
          </p:cNvSpPr>
          <p:nvPr/>
        </p:nvSpPr>
        <p:spPr bwMode="auto">
          <a:xfrm>
            <a:off x="3168650" y="1773633"/>
            <a:ext cx="244475" cy="184150"/>
          </a:xfrm>
          <a:prstGeom prst="rect">
            <a:avLst/>
          </a:prstGeom>
          <a:noFill/>
          <a:ln w="9525">
            <a:noFill/>
            <a:miter lim="800000"/>
            <a:headEnd/>
            <a:tailEnd/>
          </a:ln>
        </p:spPr>
        <p:txBody>
          <a:bodyPr wrap="none" lIns="0" tIns="0" rIns="0" bIns="0">
            <a:spAutoFit/>
          </a:bodyPr>
          <a:lstStyle/>
          <a:p>
            <a:pPr algn="r"/>
            <a:r>
              <a:rPr lang="en-US" sz="1200" b="1" dirty="0">
                <a:latin typeface="Calibri" pitchFamily="34" charset="0"/>
                <a:cs typeface="Arial" pitchFamily="34" charset="0"/>
              </a:rPr>
              <a:t>100</a:t>
            </a:r>
            <a:endParaRPr lang="en-US" sz="1200" dirty="0">
              <a:cs typeface="Arial" pitchFamily="34" charset="0"/>
            </a:endParaRPr>
          </a:p>
        </p:txBody>
      </p:sp>
      <p:sp>
        <p:nvSpPr>
          <p:cNvPr id="873" name="Line 104"/>
          <p:cNvSpPr>
            <a:spLocks noChangeShapeType="1"/>
          </p:cNvSpPr>
          <p:nvPr/>
        </p:nvSpPr>
        <p:spPr bwMode="auto">
          <a:xfrm>
            <a:off x="3549650" y="4934346"/>
            <a:ext cx="1588" cy="63500"/>
          </a:xfrm>
          <a:prstGeom prst="line">
            <a:avLst/>
          </a:prstGeom>
          <a:noFill/>
          <a:ln w="8">
            <a:solidFill>
              <a:schemeClr val="tx1"/>
            </a:solidFill>
            <a:round/>
            <a:headEnd/>
            <a:tailEnd/>
          </a:ln>
        </p:spPr>
        <p:txBody>
          <a:bodyPr/>
          <a:lstStyle/>
          <a:p>
            <a:endParaRPr lang="en-US"/>
          </a:p>
        </p:txBody>
      </p:sp>
      <p:sp>
        <p:nvSpPr>
          <p:cNvPr id="874" name="Line 105"/>
          <p:cNvSpPr>
            <a:spLocks noChangeShapeType="1"/>
          </p:cNvSpPr>
          <p:nvPr/>
        </p:nvSpPr>
        <p:spPr bwMode="auto">
          <a:xfrm>
            <a:off x="3667125" y="4934346"/>
            <a:ext cx="1588" cy="63500"/>
          </a:xfrm>
          <a:prstGeom prst="line">
            <a:avLst/>
          </a:prstGeom>
          <a:noFill/>
          <a:ln w="8">
            <a:solidFill>
              <a:schemeClr val="tx1"/>
            </a:solidFill>
            <a:round/>
            <a:headEnd/>
            <a:tailEnd/>
          </a:ln>
        </p:spPr>
        <p:txBody>
          <a:bodyPr/>
          <a:lstStyle/>
          <a:p>
            <a:endParaRPr lang="en-US"/>
          </a:p>
        </p:txBody>
      </p:sp>
      <p:sp>
        <p:nvSpPr>
          <p:cNvPr id="875" name="Line 106"/>
          <p:cNvSpPr>
            <a:spLocks noChangeShapeType="1"/>
          </p:cNvSpPr>
          <p:nvPr/>
        </p:nvSpPr>
        <p:spPr bwMode="auto">
          <a:xfrm>
            <a:off x="3786188" y="4934346"/>
            <a:ext cx="1587" cy="63500"/>
          </a:xfrm>
          <a:prstGeom prst="line">
            <a:avLst/>
          </a:prstGeom>
          <a:noFill/>
          <a:ln w="8">
            <a:solidFill>
              <a:schemeClr val="tx1"/>
            </a:solidFill>
            <a:round/>
            <a:headEnd/>
            <a:tailEnd/>
          </a:ln>
        </p:spPr>
        <p:txBody>
          <a:bodyPr/>
          <a:lstStyle/>
          <a:p>
            <a:endParaRPr lang="en-US"/>
          </a:p>
        </p:txBody>
      </p:sp>
      <p:sp>
        <p:nvSpPr>
          <p:cNvPr id="876" name="Line 107"/>
          <p:cNvSpPr>
            <a:spLocks noChangeShapeType="1"/>
          </p:cNvSpPr>
          <p:nvPr/>
        </p:nvSpPr>
        <p:spPr bwMode="auto">
          <a:xfrm>
            <a:off x="3903663" y="4934346"/>
            <a:ext cx="3175" cy="63500"/>
          </a:xfrm>
          <a:prstGeom prst="line">
            <a:avLst/>
          </a:prstGeom>
          <a:noFill/>
          <a:ln w="8">
            <a:solidFill>
              <a:schemeClr val="tx1"/>
            </a:solidFill>
            <a:round/>
            <a:headEnd/>
            <a:tailEnd/>
          </a:ln>
        </p:spPr>
        <p:txBody>
          <a:bodyPr/>
          <a:lstStyle/>
          <a:p>
            <a:endParaRPr lang="en-US"/>
          </a:p>
        </p:txBody>
      </p:sp>
      <p:sp>
        <p:nvSpPr>
          <p:cNvPr id="877" name="Line 108"/>
          <p:cNvSpPr>
            <a:spLocks noChangeShapeType="1"/>
          </p:cNvSpPr>
          <p:nvPr/>
        </p:nvSpPr>
        <p:spPr bwMode="auto">
          <a:xfrm>
            <a:off x="4025900" y="4934346"/>
            <a:ext cx="1588" cy="63500"/>
          </a:xfrm>
          <a:prstGeom prst="line">
            <a:avLst/>
          </a:prstGeom>
          <a:noFill/>
          <a:ln w="8">
            <a:solidFill>
              <a:schemeClr val="tx1"/>
            </a:solidFill>
            <a:round/>
            <a:headEnd/>
            <a:tailEnd/>
          </a:ln>
        </p:spPr>
        <p:txBody>
          <a:bodyPr/>
          <a:lstStyle/>
          <a:p>
            <a:endParaRPr lang="en-US"/>
          </a:p>
        </p:txBody>
      </p:sp>
      <p:sp>
        <p:nvSpPr>
          <p:cNvPr id="878" name="Line 109"/>
          <p:cNvSpPr>
            <a:spLocks noChangeShapeType="1"/>
          </p:cNvSpPr>
          <p:nvPr/>
        </p:nvSpPr>
        <p:spPr bwMode="auto">
          <a:xfrm>
            <a:off x="4144963" y="4934346"/>
            <a:ext cx="1587" cy="63500"/>
          </a:xfrm>
          <a:prstGeom prst="line">
            <a:avLst/>
          </a:prstGeom>
          <a:noFill/>
          <a:ln w="8">
            <a:solidFill>
              <a:schemeClr val="tx1"/>
            </a:solidFill>
            <a:round/>
            <a:headEnd/>
            <a:tailEnd/>
          </a:ln>
        </p:spPr>
        <p:txBody>
          <a:bodyPr/>
          <a:lstStyle/>
          <a:p>
            <a:endParaRPr lang="en-US"/>
          </a:p>
        </p:txBody>
      </p:sp>
      <p:sp>
        <p:nvSpPr>
          <p:cNvPr id="879" name="Line 110"/>
          <p:cNvSpPr>
            <a:spLocks noChangeShapeType="1"/>
          </p:cNvSpPr>
          <p:nvPr/>
        </p:nvSpPr>
        <p:spPr bwMode="auto">
          <a:xfrm>
            <a:off x="4262438" y="4934346"/>
            <a:ext cx="3175" cy="63500"/>
          </a:xfrm>
          <a:prstGeom prst="line">
            <a:avLst/>
          </a:prstGeom>
          <a:noFill/>
          <a:ln w="8">
            <a:solidFill>
              <a:schemeClr val="tx1"/>
            </a:solidFill>
            <a:round/>
            <a:headEnd/>
            <a:tailEnd/>
          </a:ln>
        </p:spPr>
        <p:txBody>
          <a:bodyPr/>
          <a:lstStyle/>
          <a:p>
            <a:endParaRPr lang="en-US"/>
          </a:p>
        </p:txBody>
      </p:sp>
      <p:sp>
        <p:nvSpPr>
          <p:cNvPr id="880" name="Line 111"/>
          <p:cNvSpPr>
            <a:spLocks noChangeShapeType="1"/>
          </p:cNvSpPr>
          <p:nvPr/>
        </p:nvSpPr>
        <p:spPr bwMode="auto">
          <a:xfrm>
            <a:off x="4381500" y="4934346"/>
            <a:ext cx="1588" cy="63500"/>
          </a:xfrm>
          <a:prstGeom prst="line">
            <a:avLst/>
          </a:prstGeom>
          <a:noFill/>
          <a:ln w="8">
            <a:solidFill>
              <a:schemeClr val="tx1"/>
            </a:solidFill>
            <a:round/>
            <a:headEnd/>
            <a:tailEnd/>
          </a:ln>
        </p:spPr>
        <p:txBody>
          <a:bodyPr/>
          <a:lstStyle/>
          <a:p>
            <a:endParaRPr lang="en-US"/>
          </a:p>
        </p:txBody>
      </p:sp>
      <p:sp>
        <p:nvSpPr>
          <p:cNvPr id="881" name="Line 112"/>
          <p:cNvSpPr>
            <a:spLocks noChangeShapeType="1"/>
          </p:cNvSpPr>
          <p:nvPr/>
        </p:nvSpPr>
        <p:spPr bwMode="auto">
          <a:xfrm>
            <a:off x="4503738" y="4934346"/>
            <a:ext cx="1587" cy="63500"/>
          </a:xfrm>
          <a:prstGeom prst="line">
            <a:avLst/>
          </a:prstGeom>
          <a:noFill/>
          <a:ln w="8">
            <a:solidFill>
              <a:schemeClr val="tx1"/>
            </a:solidFill>
            <a:round/>
            <a:headEnd/>
            <a:tailEnd/>
          </a:ln>
        </p:spPr>
        <p:txBody>
          <a:bodyPr/>
          <a:lstStyle/>
          <a:p>
            <a:endParaRPr lang="en-US"/>
          </a:p>
        </p:txBody>
      </p:sp>
      <p:sp>
        <p:nvSpPr>
          <p:cNvPr id="882" name="Line 113"/>
          <p:cNvSpPr>
            <a:spLocks noChangeShapeType="1"/>
          </p:cNvSpPr>
          <p:nvPr/>
        </p:nvSpPr>
        <p:spPr bwMode="auto">
          <a:xfrm>
            <a:off x="4622800" y="4934346"/>
            <a:ext cx="1588" cy="63500"/>
          </a:xfrm>
          <a:prstGeom prst="line">
            <a:avLst/>
          </a:prstGeom>
          <a:noFill/>
          <a:ln w="8">
            <a:solidFill>
              <a:schemeClr val="tx1"/>
            </a:solidFill>
            <a:round/>
            <a:headEnd/>
            <a:tailEnd/>
          </a:ln>
        </p:spPr>
        <p:txBody>
          <a:bodyPr/>
          <a:lstStyle/>
          <a:p>
            <a:endParaRPr lang="en-US"/>
          </a:p>
        </p:txBody>
      </p:sp>
      <p:sp>
        <p:nvSpPr>
          <p:cNvPr id="883" name="Line 114"/>
          <p:cNvSpPr>
            <a:spLocks noChangeShapeType="1"/>
          </p:cNvSpPr>
          <p:nvPr/>
        </p:nvSpPr>
        <p:spPr bwMode="auto">
          <a:xfrm>
            <a:off x="4740275" y="4934346"/>
            <a:ext cx="1588" cy="63500"/>
          </a:xfrm>
          <a:prstGeom prst="line">
            <a:avLst/>
          </a:prstGeom>
          <a:noFill/>
          <a:ln w="8">
            <a:solidFill>
              <a:schemeClr val="tx1"/>
            </a:solidFill>
            <a:round/>
            <a:headEnd/>
            <a:tailEnd/>
          </a:ln>
        </p:spPr>
        <p:txBody>
          <a:bodyPr/>
          <a:lstStyle/>
          <a:p>
            <a:endParaRPr lang="en-US"/>
          </a:p>
        </p:txBody>
      </p:sp>
      <p:sp>
        <p:nvSpPr>
          <p:cNvPr id="884" name="Line 115"/>
          <p:cNvSpPr>
            <a:spLocks noChangeShapeType="1"/>
          </p:cNvSpPr>
          <p:nvPr/>
        </p:nvSpPr>
        <p:spPr bwMode="auto">
          <a:xfrm>
            <a:off x="4859338" y="4934346"/>
            <a:ext cx="1587" cy="63500"/>
          </a:xfrm>
          <a:prstGeom prst="line">
            <a:avLst/>
          </a:prstGeom>
          <a:noFill/>
          <a:ln w="8">
            <a:solidFill>
              <a:schemeClr val="tx1"/>
            </a:solidFill>
            <a:round/>
            <a:headEnd/>
            <a:tailEnd/>
          </a:ln>
        </p:spPr>
        <p:txBody>
          <a:bodyPr/>
          <a:lstStyle/>
          <a:p>
            <a:endParaRPr lang="en-US"/>
          </a:p>
        </p:txBody>
      </p:sp>
      <p:sp>
        <p:nvSpPr>
          <p:cNvPr id="885" name="Line 116"/>
          <p:cNvSpPr>
            <a:spLocks noChangeShapeType="1"/>
          </p:cNvSpPr>
          <p:nvPr/>
        </p:nvSpPr>
        <p:spPr bwMode="auto">
          <a:xfrm>
            <a:off x="4981575" y="4934346"/>
            <a:ext cx="1588" cy="63500"/>
          </a:xfrm>
          <a:prstGeom prst="line">
            <a:avLst/>
          </a:prstGeom>
          <a:noFill/>
          <a:ln w="8">
            <a:solidFill>
              <a:schemeClr val="tx1"/>
            </a:solidFill>
            <a:round/>
            <a:headEnd/>
            <a:tailEnd/>
          </a:ln>
        </p:spPr>
        <p:txBody>
          <a:bodyPr/>
          <a:lstStyle/>
          <a:p>
            <a:endParaRPr lang="en-US"/>
          </a:p>
        </p:txBody>
      </p:sp>
      <p:sp>
        <p:nvSpPr>
          <p:cNvPr id="886" name="Line 117"/>
          <p:cNvSpPr>
            <a:spLocks noChangeShapeType="1"/>
          </p:cNvSpPr>
          <p:nvPr/>
        </p:nvSpPr>
        <p:spPr bwMode="auto">
          <a:xfrm>
            <a:off x="5099050" y="4934346"/>
            <a:ext cx="1588" cy="63500"/>
          </a:xfrm>
          <a:prstGeom prst="line">
            <a:avLst/>
          </a:prstGeom>
          <a:noFill/>
          <a:ln w="8">
            <a:solidFill>
              <a:schemeClr val="tx1"/>
            </a:solidFill>
            <a:round/>
            <a:headEnd/>
            <a:tailEnd/>
          </a:ln>
        </p:spPr>
        <p:txBody>
          <a:bodyPr/>
          <a:lstStyle/>
          <a:p>
            <a:endParaRPr lang="en-US"/>
          </a:p>
        </p:txBody>
      </p:sp>
      <p:sp>
        <p:nvSpPr>
          <p:cNvPr id="887" name="Line 118"/>
          <p:cNvSpPr>
            <a:spLocks noChangeShapeType="1"/>
          </p:cNvSpPr>
          <p:nvPr/>
        </p:nvSpPr>
        <p:spPr bwMode="auto">
          <a:xfrm>
            <a:off x="5218113" y="4934346"/>
            <a:ext cx="1587" cy="63500"/>
          </a:xfrm>
          <a:prstGeom prst="line">
            <a:avLst/>
          </a:prstGeom>
          <a:noFill/>
          <a:ln w="8">
            <a:solidFill>
              <a:schemeClr val="tx1"/>
            </a:solidFill>
            <a:round/>
            <a:headEnd/>
            <a:tailEnd/>
          </a:ln>
        </p:spPr>
        <p:txBody>
          <a:bodyPr/>
          <a:lstStyle/>
          <a:p>
            <a:endParaRPr lang="en-US"/>
          </a:p>
        </p:txBody>
      </p:sp>
      <p:sp>
        <p:nvSpPr>
          <p:cNvPr id="888" name="Line 119"/>
          <p:cNvSpPr>
            <a:spLocks noChangeShapeType="1"/>
          </p:cNvSpPr>
          <p:nvPr/>
        </p:nvSpPr>
        <p:spPr bwMode="auto">
          <a:xfrm>
            <a:off x="5337175" y="4934346"/>
            <a:ext cx="1588" cy="63500"/>
          </a:xfrm>
          <a:prstGeom prst="line">
            <a:avLst/>
          </a:prstGeom>
          <a:noFill/>
          <a:ln w="8">
            <a:solidFill>
              <a:schemeClr val="tx1"/>
            </a:solidFill>
            <a:round/>
            <a:headEnd/>
            <a:tailEnd/>
          </a:ln>
        </p:spPr>
        <p:txBody>
          <a:bodyPr/>
          <a:lstStyle/>
          <a:p>
            <a:endParaRPr lang="en-US"/>
          </a:p>
        </p:txBody>
      </p:sp>
      <p:sp>
        <p:nvSpPr>
          <p:cNvPr id="889" name="Line 120"/>
          <p:cNvSpPr>
            <a:spLocks noChangeShapeType="1"/>
          </p:cNvSpPr>
          <p:nvPr/>
        </p:nvSpPr>
        <p:spPr bwMode="auto">
          <a:xfrm>
            <a:off x="5457825" y="4934346"/>
            <a:ext cx="1588" cy="63500"/>
          </a:xfrm>
          <a:prstGeom prst="line">
            <a:avLst/>
          </a:prstGeom>
          <a:noFill/>
          <a:ln w="8">
            <a:solidFill>
              <a:schemeClr val="tx1"/>
            </a:solidFill>
            <a:round/>
            <a:headEnd/>
            <a:tailEnd/>
          </a:ln>
        </p:spPr>
        <p:txBody>
          <a:bodyPr/>
          <a:lstStyle/>
          <a:p>
            <a:endParaRPr lang="en-US"/>
          </a:p>
        </p:txBody>
      </p:sp>
      <p:sp>
        <p:nvSpPr>
          <p:cNvPr id="890" name="Line 121"/>
          <p:cNvSpPr>
            <a:spLocks noChangeShapeType="1"/>
          </p:cNvSpPr>
          <p:nvPr/>
        </p:nvSpPr>
        <p:spPr bwMode="auto">
          <a:xfrm>
            <a:off x="5576888" y="4934346"/>
            <a:ext cx="3175" cy="63500"/>
          </a:xfrm>
          <a:prstGeom prst="line">
            <a:avLst/>
          </a:prstGeom>
          <a:noFill/>
          <a:ln w="8">
            <a:solidFill>
              <a:schemeClr val="tx1"/>
            </a:solidFill>
            <a:round/>
            <a:headEnd/>
            <a:tailEnd/>
          </a:ln>
        </p:spPr>
        <p:txBody>
          <a:bodyPr/>
          <a:lstStyle/>
          <a:p>
            <a:endParaRPr lang="en-US"/>
          </a:p>
        </p:txBody>
      </p:sp>
      <p:sp>
        <p:nvSpPr>
          <p:cNvPr id="891" name="Line 122"/>
          <p:cNvSpPr>
            <a:spLocks noChangeShapeType="1"/>
          </p:cNvSpPr>
          <p:nvPr/>
        </p:nvSpPr>
        <p:spPr bwMode="auto">
          <a:xfrm>
            <a:off x="5695950" y="4934346"/>
            <a:ext cx="1588" cy="63500"/>
          </a:xfrm>
          <a:prstGeom prst="line">
            <a:avLst/>
          </a:prstGeom>
          <a:noFill/>
          <a:ln w="8">
            <a:solidFill>
              <a:schemeClr val="tx1"/>
            </a:solidFill>
            <a:round/>
            <a:headEnd/>
            <a:tailEnd/>
          </a:ln>
        </p:spPr>
        <p:txBody>
          <a:bodyPr/>
          <a:lstStyle/>
          <a:p>
            <a:endParaRPr lang="en-US"/>
          </a:p>
        </p:txBody>
      </p:sp>
      <p:sp>
        <p:nvSpPr>
          <p:cNvPr id="892" name="Line 123"/>
          <p:cNvSpPr>
            <a:spLocks noChangeShapeType="1"/>
          </p:cNvSpPr>
          <p:nvPr/>
        </p:nvSpPr>
        <p:spPr bwMode="auto">
          <a:xfrm>
            <a:off x="5813425" y="4934346"/>
            <a:ext cx="3175" cy="63500"/>
          </a:xfrm>
          <a:prstGeom prst="line">
            <a:avLst/>
          </a:prstGeom>
          <a:noFill/>
          <a:ln w="8">
            <a:solidFill>
              <a:schemeClr val="tx1"/>
            </a:solidFill>
            <a:round/>
            <a:headEnd/>
            <a:tailEnd/>
          </a:ln>
        </p:spPr>
        <p:txBody>
          <a:bodyPr/>
          <a:lstStyle/>
          <a:p>
            <a:endParaRPr lang="en-US"/>
          </a:p>
        </p:txBody>
      </p:sp>
      <p:sp>
        <p:nvSpPr>
          <p:cNvPr id="893" name="Line 124"/>
          <p:cNvSpPr>
            <a:spLocks noChangeShapeType="1"/>
          </p:cNvSpPr>
          <p:nvPr/>
        </p:nvSpPr>
        <p:spPr bwMode="auto">
          <a:xfrm>
            <a:off x="5932488" y="4934346"/>
            <a:ext cx="1587" cy="63500"/>
          </a:xfrm>
          <a:prstGeom prst="line">
            <a:avLst/>
          </a:prstGeom>
          <a:noFill/>
          <a:ln w="8">
            <a:solidFill>
              <a:schemeClr val="tx1"/>
            </a:solidFill>
            <a:round/>
            <a:headEnd/>
            <a:tailEnd/>
          </a:ln>
        </p:spPr>
        <p:txBody>
          <a:bodyPr/>
          <a:lstStyle/>
          <a:p>
            <a:endParaRPr lang="en-US"/>
          </a:p>
        </p:txBody>
      </p:sp>
      <p:sp>
        <p:nvSpPr>
          <p:cNvPr id="894" name="Rectangle 125"/>
          <p:cNvSpPr>
            <a:spLocks noChangeArrowheads="1"/>
          </p:cNvSpPr>
          <p:nvPr/>
        </p:nvSpPr>
        <p:spPr bwMode="auto">
          <a:xfrm>
            <a:off x="3525838" y="5023246"/>
            <a:ext cx="4127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0</a:t>
            </a:r>
            <a:endParaRPr lang="en-US" sz="1600">
              <a:latin typeface="Arial Narrow" pitchFamily="34" charset="0"/>
              <a:cs typeface="Arial" pitchFamily="34" charset="0"/>
            </a:endParaRPr>
          </a:p>
        </p:txBody>
      </p:sp>
      <p:sp>
        <p:nvSpPr>
          <p:cNvPr id="895" name="Rectangle 126"/>
          <p:cNvSpPr>
            <a:spLocks noChangeArrowheads="1"/>
          </p:cNvSpPr>
          <p:nvPr/>
        </p:nvSpPr>
        <p:spPr bwMode="auto">
          <a:xfrm>
            <a:off x="3641725" y="5023246"/>
            <a:ext cx="4127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a:t>
            </a:r>
            <a:endParaRPr lang="en-US" sz="1600">
              <a:latin typeface="Arial Narrow" pitchFamily="34" charset="0"/>
              <a:cs typeface="Arial" pitchFamily="34" charset="0"/>
            </a:endParaRPr>
          </a:p>
        </p:txBody>
      </p:sp>
      <p:sp>
        <p:nvSpPr>
          <p:cNvPr id="896" name="Rectangle 127"/>
          <p:cNvSpPr>
            <a:spLocks noChangeArrowheads="1"/>
          </p:cNvSpPr>
          <p:nvPr/>
        </p:nvSpPr>
        <p:spPr bwMode="auto">
          <a:xfrm>
            <a:off x="3746500" y="502324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12</a:t>
            </a:r>
            <a:endParaRPr lang="en-US" sz="1600">
              <a:latin typeface="Arial Narrow" pitchFamily="34" charset="0"/>
              <a:cs typeface="Arial" pitchFamily="34" charset="0"/>
            </a:endParaRPr>
          </a:p>
        </p:txBody>
      </p:sp>
      <p:sp>
        <p:nvSpPr>
          <p:cNvPr id="897" name="Rectangle 128"/>
          <p:cNvSpPr>
            <a:spLocks noChangeArrowheads="1"/>
          </p:cNvSpPr>
          <p:nvPr/>
        </p:nvSpPr>
        <p:spPr bwMode="auto">
          <a:xfrm>
            <a:off x="3868738" y="502324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18</a:t>
            </a:r>
            <a:endParaRPr lang="en-US" sz="1600">
              <a:latin typeface="Arial Narrow" pitchFamily="34" charset="0"/>
              <a:cs typeface="Arial" pitchFamily="34" charset="0"/>
            </a:endParaRPr>
          </a:p>
        </p:txBody>
      </p:sp>
      <p:sp>
        <p:nvSpPr>
          <p:cNvPr id="898" name="Rectangle 129"/>
          <p:cNvSpPr>
            <a:spLocks noChangeArrowheads="1"/>
          </p:cNvSpPr>
          <p:nvPr/>
        </p:nvSpPr>
        <p:spPr bwMode="auto">
          <a:xfrm>
            <a:off x="3989388" y="5023246"/>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24</a:t>
            </a:r>
            <a:endParaRPr lang="en-US" sz="1600">
              <a:latin typeface="Arial Narrow" pitchFamily="34" charset="0"/>
              <a:cs typeface="Arial" pitchFamily="34" charset="0"/>
            </a:endParaRPr>
          </a:p>
        </p:txBody>
      </p:sp>
      <p:sp>
        <p:nvSpPr>
          <p:cNvPr id="899" name="Rectangle 130"/>
          <p:cNvSpPr>
            <a:spLocks noChangeArrowheads="1"/>
          </p:cNvSpPr>
          <p:nvPr/>
        </p:nvSpPr>
        <p:spPr bwMode="auto">
          <a:xfrm>
            <a:off x="4105275" y="502324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30</a:t>
            </a:r>
            <a:endParaRPr lang="en-US" sz="1600">
              <a:latin typeface="Arial Narrow" pitchFamily="34" charset="0"/>
              <a:cs typeface="Arial" pitchFamily="34" charset="0"/>
            </a:endParaRPr>
          </a:p>
        </p:txBody>
      </p:sp>
      <p:sp>
        <p:nvSpPr>
          <p:cNvPr id="900" name="Rectangle 131"/>
          <p:cNvSpPr>
            <a:spLocks noChangeArrowheads="1"/>
          </p:cNvSpPr>
          <p:nvPr/>
        </p:nvSpPr>
        <p:spPr bwMode="auto">
          <a:xfrm>
            <a:off x="4227513" y="502324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36</a:t>
            </a:r>
            <a:endParaRPr lang="en-US" sz="1600">
              <a:latin typeface="Arial Narrow" pitchFamily="34" charset="0"/>
              <a:cs typeface="Arial" pitchFamily="34" charset="0"/>
            </a:endParaRPr>
          </a:p>
        </p:txBody>
      </p:sp>
      <p:sp>
        <p:nvSpPr>
          <p:cNvPr id="901" name="Rectangle 132"/>
          <p:cNvSpPr>
            <a:spLocks noChangeArrowheads="1"/>
          </p:cNvSpPr>
          <p:nvPr/>
        </p:nvSpPr>
        <p:spPr bwMode="auto">
          <a:xfrm>
            <a:off x="4341813" y="5023246"/>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42</a:t>
            </a:r>
            <a:endParaRPr lang="en-US" sz="1600">
              <a:latin typeface="Arial Narrow" pitchFamily="34" charset="0"/>
              <a:cs typeface="Arial" pitchFamily="34" charset="0"/>
            </a:endParaRPr>
          </a:p>
        </p:txBody>
      </p:sp>
      <p:sp>
        <p:nvSpPr>
          <p:cNvPr id="902" name="Rectangle 133"/>
          <p:cNvSpPr>
            <a:spLocks noChangeArrowheads="1"/>
          </p:cNvSpPr>
          <p:nvPr/>
        </p:nvSpPr>
        <p:spPr bwMode="auto">
          <a:xfrm>
            <a:off x="4467225" y="5023246"/>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48</a:t>
            </a:r>
            <a:endParaRPr lang="en-US" sz="1600">
              <a:latin typeface="Arial Narrow" pitchFamily="34" charset="0"/>
              <a:cs typeface="Arial" pitchFamily="34" charset="0"/>
            </a:endParaRPr>
          </a:p>
        </p:txBody>
      </p:sp>
      <p:sp>
        <p:nvSpPr>
          <p:cNvPr id="903" name="Rectangle 134"/>
          <p:cNvSpPr>
            <a:spLocks noChangeArrowheads="1"/>
          </p:cNvSpPr>
          <p:nvPr/>
        </p:nvSpPr>
        <p:spPr bwMode="auto">
          <a:xfrm>
            <a:off x="4586288" y="502324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54</a:t>
            </a:r>
            <a:endParaRPr lang="en-US" sz="1600">
              <a:latin typeface="Arial Narrow" pitchFamily="34" charset="0"/>
              <a:cs typeface="Arial" pitchFamily="34" charset="0"/>
            </a:endParaRPr>
          </a:p>
        </p:txBody>
      </p:sp>
      <p:sp>
        <p:nvSpPr>
          <p:cNvPr id="904" name="Rectangle 135"/>
          <p:cNvSpPr>
            <a:spLocks noChangeArrowheads="1"/>
          </p:cNvSpPr>
          <p:nvPr/>
        </p:nvSpPr>
        <p:spPr bwMode="auto">
          <a:xfrm>
            <a:off x="4703763" y="5023246"/>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60</a:t>
            </a:r>
            <a:endParaRPr lang="en-US" sz="1600">
              <a:latin typeface="Arial Narrow" pitchFamily="34" charset="0"/>
              <a:cs typeface="Arial" pitchFamily="34" charset="0"/>
            </a:endParaRPr>
          </a:p>
        </p:txBody>
      </p:sp>
      <p:sp>
        <p:nvSpPr>
          <p:cNvPr id="905" name="Rectangle 136"/>
          <p:cNvSpPr>
            <a:spLocks noChangeArrowheads="1"/>
          </p:cNvSpPr>
          <p:nvPr/>
        </p:nvSpPr>
        <p:spPr bwMode="auto">
          <a:xfrm>
            <a:off x="4822825" y="5023246"/>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66</a:t>
            </a:r>
            <a:endParaRPr lang="en-US" sz="1600">
              <a:latin typeface="Arial Narrow" pitchFamily="34" charset="0"/>
              <a:cs typeface="Arial" pitchFamily="34" charset="0"/>
            </a:endParaRPr>
          </a:p>
        </p:txBody>
      </p:sp>
      <p:sp>
        <p:nvSpPr>
          <p:cNvPr id="906" name="Rectangle 137"/>
          <p:cNvSpPr>
            <a:spLocks noChangeArrowheads="1"/>
          </p:cNvSpPr>
          <p:nvPr/>
        </p:nvSpPr>
        <p:spPr bwMode="auto">
          <a:xfrm>
            <a:off x="4945063" y="502324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72</a:t>
            </a:r>
            <a:endParaRPr lang="en-US" sz="1600">
              <a:latin typeface="Arial Narrow" pitchFamily="34" charset="0"/>
              <a:cs typeface="Arial" pitchFamily="34" charset="0"/>
            </a:endParaRPr>
          </a:p>
        </p:txBody>
      </p:sp>
      <p:sp>
        <p:nvSpPr>
          <p:cNvPr id="907" name="Rectangle 138"/>
          <p:cNvSpPr>
            <a:spLocks noChangeArrowheads="1"/>
          </p:cNvSpPr>
          <p:nvPr/>
        </p:nvSpPr>
        <p:spPr bwMode="auto">
          <a:xfrm>
            <a:off x="5062538" y="5023246"/>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78</a:t>
            </a:r>
            <a:endParaRPr lang="en-US" sz="1600">
              <a:latin typeface="Arial Narrow" pitchFamily="34" charset="0"/>
              <a:cs typeface="Arial" pitchFamily="34" charset="0"/>
            </a:endParaRPr>
          </a:p>
        </p:txBody>
      </p:sp>
      <p:sp>
        <p:nvSpPr>
          <p:cNvPr id="908" name="Rectangle 139"/>
          <p:cNvSpPr>
            <a:spLocks noChangeArrowheads="1"/>
          </p:cNvSpPr>
          <p:nvPr/>
        </p:nvSpPr>
        <p:spPr bwMode="auto">
          <a:xfrm>
            <a:off x="5181600" y="5023246"/>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84</a:t>
            </a:r>
            <a:endParaRPr lang="en-US" sz="1600">
              <a:latin typeface="Arial Narrow" pitchFamily="34" charset="0"/>
              <a:cs typeface="Arial" pitchFamily="34" charset="0"/>
            </a:endParaRPr>
          </a:p>
        </p:txBody>
      </p:sp>
      <p:sp>
        <p:nvSpPr>
          <p:cNvPr id="909" name="Rectangle 140"/>
          <p:cNvSpPr>
            <a:spLocks noChangeArrowheads="1"/>
          </p:cNvSpPr>
          <p:nvPr/>
        </p:nvSpPr>
        <p:spPr bwMode="auto">
          <a:xfrm>
            <a:off x="5300663" y="5023246"/>
            <a:ext cx="82550"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90</a:t>
            </a:r>
            <a:endParaRPr lang="en-US" sz="1600">
              <a:latin typeface="Arial Narrow" pitchFamily="34" charset="0"/>
              <a:cs typeface="Arial" pitchFamily="34" charset="0"/>
            </a:endParaRPr>
          </a:p>
        </p:txBody>
      </p:sp>
      <p:sp>
        <p:nvSpPr>
          <p:cNvPr id="910" name="Rectangle 141"/>
          <p:cNvSpPr>
            <a:spLocks noChangeArrowheads="1"/>
          </p:cNvSpPr>
          <p:nvPr/>
        </p:nvSpPr>
        <p:spPr bwMode="auto">
          <a:xfrm>
            <a:off x="5421313" y="5023246"/>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96</a:t>
            </a:r>
            <a:endParaRPr lang="en-US" sz="1600">
              <a:latin typeface="Arial Narrow" pitchFamily="34" charset="0"/>
              <a:cs typeface="Arial" pitchFamily="34" charset="0"/>
            </a:endParaRPr>
          </a:p>
        </p:txBody>
      </p:sp>
      <p:sp>
        <p:nvSpPr>
          <p:cNvPr id="911" name="Rectangle 142"/>
          <p:cNvSpPr>
            <a:spLocks noChangeArrowheads="1"/>
          </p:cNvSpPr>
          <p:nvPr/>
        </p:nvSpPr>
        <p:spPr bwMode="auto">
          <a:xfrm>
            <a:off x="5524500" y="5023246"/>
            <a:ext cx="12382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102</a:t>
            </a:r>
            <a:endParaRPr lang="en-US" sz="1600">
              <a:latin typeface="Arial Narrow" pitchFamily="34" charset="0"/>
              <a:cs typeface="Arial" pitchFamily="34" charset="0"/>
            </a:endParaRPr>
          </a:p>
        </p:txBody>
      </p:sp>
      <p:sp>
        <p:nvSpPr>
          <p:cNvPr id="912" name="Rectangle 143"/>
          <p:cNvSpPr>
            <a:spLocks noChangeArrowheads="1"/>
          </p:cNvSpPr>
          <p:nvPr/>
        </p:nvSpPr>
        <p:spPr bwMode="auto">
          <a:xfrm>
            <a:off x="5645150" y="5023246"/>
            <a:ext cx="125413"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108</a:t>
            </a:r>
            <a:endParaRPr lang="en-US" sz="1600">
              <a:latin typeface="Arial Narrow" pitchFamily="34" charset="0"/>
              <a:cs typeface="Arial" pitchFamily="34" charset="0"/>
            </a:endParaRPr>
          </a:p>
        </p:txBody>
      </p:sp>
      <p:sp>
        <p:nvSpPr>
          <p:cNvPr id="913" name="Rectangle 144"/>
          <p:cNvSpPr>
            <a:spLocks noChangeArrowheads="1"/>
          </p:cNvSpPr>
          <p:nvPr/>
        </p:nvSpPr>
        <p:spPr bwMode="auto">
          <a:xfrm>
            <a:off x="5764213" y="5023246"/>
            <a:ext cx="125412"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114</a:t>
            </a:r>
            <a:endParaRPr lang="en-US" sz="1600">
              <a:latin typeface="Arial Narrow" pitchFamily="34" charset="0"/>
              <a:cs typeface="Arial" pitchFamily="34" charset="0"/>
            </a:endParaRPr>
          </a:p>
        </p:txBody>
      </p:sp>
      <p:sp>
        <p:nvSpPr>
          <p:cNvPr id="914" name="Rectangle 145"/>
          <p:cNvSpPr>
            <a:spLocks noChangeArrowheads="1"/>
          </p:cNvSpPr>
          <p:nvPr/>
        </p:nvSpPr>
        <p:spPr bwMode="auto">
          <a:xfrm>
            <a:off x="5883275" y="5023246"/>
            <a:ext cx="12382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120</a:t>
            </a:r>
            <a:endParaRPr lang="en-US" sz="1600">
              <a:latin typeface="Arial Narrow" pitchFamily="34" charset="0"/>
              <a:cs typeface="Arial" pitchFamily="34" charset="0"/>
            </a:endParaRPr>
          </a:p>
        </p:txBody>
      </p:sp>
      <p:sp>
        <p:nvSpPr>
          <p:cNvPr id="915" name="Rectangle 146"/>
          <p:cNvSpPr>
            <a:spLocks noChangeArrowheads="1"/>
          </p:cNvSpPr>
          <p:nvPr/>
        </p:nvSpPr>
        <p:spPr bwMode="auto">
          <a:xfrm>
            <a:off x="3151188" y="5616971"/>
            <a:ext cx="29686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EVE+EXE</a:t>
            </a:r>
            <a:endParaRPr lang="en-US" sz="600">
              <a:latin typeface="Arial Narrow" pitchFamily="34" charset="0"/>
              <a:cs typeface="Arial" pitchFamily="34" charset="0"/>
            </a:endParaRPr>
          </a:p>
        </p:txBody>
      </p:sp>
      <p:sp>
        <p:nvSpPr>
          <p:cNvPr id="916" name="Rectangle 147"/>
          <p:cNvSpPr>
            <a:spLocks noChangeArrowheads="1"/>
          </p:cNvSpPr>
          <p:nvPr/>
        </p:nvSpPr>
        <p:spPr bwMode="auto">
          <a:xfrm>
            <a:off x="3151188" y="5720158"/>
            <a:ext cx="30797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PBO+EXE</a:t>
            </a:r>
            <a:endParaRPr lang="en-US" sz="600">
              <a:latin typeface="Arial Narrow" pitchFamily="34" charset="0"/>
              <a:cs typeface="Arial" pitchFamily="34" charset="0"/>
            </a:endParaRPr>
          </a:p>
        </p:txBody>
      </p:sp>
      <p:sp>
        <p:nvSpPr>
          <p:cNvPr id="917" name="Rectangle 148"/>
          <p:cNvSpPr>
            <a:spLocks noChangeArrowheads="1"/>
          </p:cNvSpPr>
          <p:nvPr/>
        </p:nvSpPr>
        <p:spPr bwMode="auto">
          <a:xfrm>
            <a:off x="3151188" y="5455046"/>
            <a:ext cx="634789"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Patients at risk</a:t>
            </a:r>
            <a:endParaRPr lang="en-US">
              <a:cs typeface="Arial" pitchFamily="34" charset="0"/>
            </a:endParaRPr>
          </a:p>
        </p:txBody>
      </p:sp>
      <p:sp>
        <p:nvSpPr>
          <p:cNvPr id="918" name="Rectangle 149"/>
          <p:cNvSpPr>
            <a:spLocks noChangeArrowheads="1"/>
          </p:cNvSpPr>
          <p:nvPr/>
        </p:nvSpPr>
        <p:spPr bwMode="auto">
          <a:xfrm>
            <a:off x="3509963"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214</a:t>
            </a:r>
            <a:endParaRPr lang="en-US" sz="600">
              <a:latin typeface="Arial Narrow" pitchFamily="34" charset="0"/>
              <a:cs typeface="Arial" pitchFamily="34" charset="0"/>
            </a:endParaRPr>
          </a:p>
        </p:txBody>
      </p:sp>
      <p:sp>
        <p:nvSpPr>
          <p:cNvPr id="919" name="Rectangle 150"/>
          <p:cNvSpPr>
            <a:spLocks noChangeArrowheads="1"/>
          </p:cNvSpPr>
          <p:nvPr/>
        </p:nvSpPr>
        <p:spPr bwMode="auto">
          <a:xfrm>
            <a:off x="3627438"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196</a:t>
            </a:r>
            <a:endParaRPr lang="en-US" sz="600">
              <a:latin typeface="Arial Narrow" pitchFamily="34" charset="0"/>
              <a:cs typeface="Arial" pitchFamily="34" charset="0"/>
            </a:endParaRPr>
          </a:p>
        </p:txBody>
      </p:sp>
      <p:sp>
        <p:nvSpPr>
          <p:cNvPr id="920" name="Rectangle 151"/>
          <p:cNvSpPr>
            <a:spLocks noChangeArrowheads="1"/>
          </p:cNvSpPr>
          <p:nvPr/>
        </p:nvSpPr>
        <p:spPr bwMode="auto">
          <a:xfrm>
            <a:off x="3746500" y="5616971"/>
            <a:ext cx="109538"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174</a:t>
            </a:r>
            <a:endParaRPr lang="en-US" sz="600">
              <a:latin typeface="Arial Narrow" pitchFamily="34" charset="0"/>
              <a:cs typeface="Arial" pitchFamily="34" charset="0"/>
            </a:endParaRPr>
          </a:p>
        </p:txBody>
      </p:sp>
      <p:sp>
        <p:nvSpPr>
          <p:cNvPr id="921" name="Rectangle 152"/>
          <p:cNvSpPr>
            <a:spLocks noChangeArrowheads="1"/>
          </p:cNvSpPr>
          <p:nvPr/>
        </p:nvSpPr>
        <p:spPr bwMode="auto">
          <a:xfrm>
            <a:off x="3865563"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147</a:t>
            </a:r>
            <a:endParaRPr lang="en-US" sz="600">
              <a:latin typeface="Arial Narrow" pitchFamily="34" charset="0"/>
              <a:cs typeface="Arial" pitchFamily="34" charset="0"/>
            </a:endParaRPr>
          </a:p>
        </p:txBody>
      </p:sp>
      <p:sp>
        <p:nvSpPr>
          <p:cNvPr id="922" name="Rectangle 153"/>
          <p:cNvSpPr>
            <a:spLocks noChangeArrowheads="1"/>
          </p:cNvSpPr>
          <p:nvPr/>
        </p:nvSpPr>
        <p:spPr bwMode="auto">
          <a:xfrm>
            <a:off x="3986213"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129</a:t>
            </a:r>
            <a:endParaRPr lang="en-US" sz="600">
              <a:latin typeface="Arial Narrow" pitchFamily="34" charset="0"/>
              <a:cs typeface="Arial" pitchFamily="34" charset="0"/>
            </a:endParaRPr>
          </a:p>
        </p:txBody>
      </p:sp>
      <p:sp>
        <p:nvSpPr>
          <p:cNvPr id="923" name="Rectangle 154"/>
          <p:cNvSpPr>
            <a:spLocks noChangeArrowheads="1"/>
          </p:cNvSpPr>
          <p:nvPr/>
        </p:nvSpPr>
        <p:spPr bwMode="auto">
          <a:xfrm>
            <a:off x="4105275" y="5616971"/>
            <a:ext cx="109538"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114</a:t>
            </a:r>
            <a:endParaRPr lang="en-US" sz="600">
              <a:latin typeface="Arial Narrow" pitchFamily="34" charset="0"/>
              <a:cs typeface="Arial" pitchFamily="34" charset="0"/>
            </a:endParaRPr>
          </a:p>
        </p:txBody>
      </p:sp>
      <p:sp>
        <p:nvSpPr>
          <p:cNvPr id="924" name="Rectangle 155"/>
          <p:cNvSpPr>
            <a:spLocks noChangeArrowheads="1"/>
          </p:cNvSpPr>
          <p:nvPr/>
        </p:nvSpPr>
        <p:spPr bwMode="auto">
          <a:xfrm>
            <a:off x="4240213"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97</a:t>
            </a:r>
            <a:endParaRPr lang="en-US" sz="600">
              <a:latin typeface="Arial Narrow" pitchFamily="34" charset="0"/>
              <a:cs typeface="Arial" pitchFamily="34" charset="0"/>
            </a:endParaRPr>
          </a:p>
        </p:txBody>
      </p:sp>
      <p:sp>
        <p:nvSpPr>
          <p:cNvPr id="925" name="Rectangle 156"/>
          <p:cNvSpPr>
            <a:spLocks noChangeArrowheads="1"/>
          </p:cNvSpPr>
          <p:nvPr/>
        </p:nvSpPr>
        <p:spPr bwMode="auto">
          <a:xfrm>
            <a:off x="4359275"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86</a:t>
            </a:r>
            <a:endParaRPr lang="en-US" sz="600">
              <a:latin typeface="Arial Narrow" pitchFamily="34" charset="0"/>
              <a:cs typeface="Arial" pitchFamily="34" charset="0"/>
            </a:endParaRPr>
          </a:p>
        </p:txBody>
      </p:sp>
      <p:sp>
        <p:nvSpPr>
          <p:cNvPr id="926" name="Rectangle 157"/>
          <p:cNvSpPr>
            <a:spLocks noChangeArrowheads="1"/>
          </p:cNvSpPr>
          <p:nvPr/>
        </p:nvSpPr>
        <p:spPr bwMode="auto">
          <a:xfrm>
            <a:off x="4479925"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72</a:t>
            </a:r>
            <a:endParaRPr lang="en-US" sz="600">
              <a:latin typeface="Arial Narrow" pitchFamily="34" charset="0"/>
              <a:cs typeface="Arial" pitchFamily="34" charset="0"/>
            </a:endParaRPr>
          </a:p>
        </p:txBody>
      </p:sp>
      <p:sp>
        <p:nvSpPr>
          <p:cNvPr id="927" name="Rectangle 158"/>
          <p:cNvSpPr>
            <a:spLocks noChangeArrowheads="1"/>
          </p:cNvSpPr>
          <p:nvPr/>
        </p:nvSpPr>
        <p:spPr bwMode="auto">
          <a:xfrm>
            <a:off x="459898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53</a:t>
            </a:r>
            <a:endParaRPr lang="en-US" sz="600">
              <a:latin typeface="Arial Narrow" pitchFamily="34" charset="0"/>
              <a:cs typeface="Arial" pitchFamily="34" charset="0"/>
            </a:endParaRPr>
          </a:p>
        </p:txBody>
      </p:sp>
      <p:sp>
        <p:nvSpPr>
          <p:cNvPr id="928" name="Rectangle 159"/>
          <p:cNvSpPr>
            <a:spLocks noChangeArrowheads="1"/>
          </p:cNvSpPr>
          <p:nvPr/>
        </p:nvSpPr>
        <p:spPr bwMode="auto">
          <a:xfrm>
            <a:off x="4718050"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41</a:t>
            </a:r>
            <a:endParaRPr lang="en-US" sz="600">
              <a:latin typeface="Arial Narrow" pitchFamily="34" charset="0"/>
              <a:cs typeface="Arial" pitchFamily="34" charset="0"/>
            </a:endParaRPr>
          </a:p>
        </p:txBody>
      </p:sp>
      <p:sp>
        <p:nvSpPr>
          <p:cNvPr id="929" name="Rectangle 160"/>
          <p:cNvSpPr>
            <a:spLocks noChangeArrowheads="1"/>
          </p:cNvSpPr>
          <p:nvPr/>
        </p:nvSpPr>
        <p:spPr bwMode="auto">
          <a:xfrm>
            <a:off x="4835525"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28</a:t>
            </a:r>
            <a:endParaRPr lang="en-US" sz="600">
              <a:latin typeface="Arial Narrow" pitchFamily="34" charset="0"/>
              <a:cs typeface="Arial" pitchFamily="34" charset="0"/>
            </a:endParaRPr>
          </a:p>
        </p:txBody>
      </p:sp>
      <p:sp>
        <p:nvSpPr>
          <p:cNvPr id="930" name="Rectangle 161"/>
          <p:cNvSpPr>
            <a:spLocks noChangeArrowheads="1"/>
          </p:cNvSpPr>
          <p:nvPr/>
        </p:nvSpPr>
        <p:spPr bwMode="auto">
          <a:xfrm>
            <a:off x="4957763"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19</a:t>
            </a:r>
            <a:endParaRPr lang="en-US" sz="600">
              <a:latin typeface="Arial Narrow" pitchFamily="34" charset="0"/>
              <a:cs typeface="Arial" pitchFamily="34" charset="0"/>
            </a:endParaRPr>
          </a:p>
        </p:txBody>
      </p:sp>
      <p:sp>
        <p:nvSpPr>
          <p:cNvPr id="931" name="Rectangle 162"/>
          <p:cNvSpPr>
            <a:spLocks noChangeArrowheads="1"/>
          </p:cNvSpPr>
          <p:nvPr/>
        </p:nvSpPr>
        <p:spPr bwMode="auto">
          <a:xfrm>
            <a:off x="5076825"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12</a:t>
            </a:r>
            <a:endParaRPr lang="en-US" sz="600">
              <a:latin typeface="Arial Narrow" pitchFamily="34" charset="0"/>
              <a:cs typeface="Arial" pitchFamily="34" charset="0"/>
            </a:endParaRPr>
          </a:p>
        </p:txBody>
      </p:sp>
      <p:sp>
        <p:nvSpPr>
          <p:cNvPr id="932" name="Rectangle 163"/>
          <p:cNvSpPr>
            <a:spLocks noChangeArrowheads="1"/>
          </p:cNvSpPr>
          <p:nvPr/>
        </p:nvSpPr>
        <p:spPr bwMode="auto">
          <a:xfrm>
            <a:off x="5194300"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11</a:t>
            </a:r>
            <a:endParaRPr lang="en-US" sz="600">
              <a:latin typeface="Arial Narrow" pitchFamily="34" charset="0"/>
              <a:cs typeface="Arial" pitchFamily="34" charset="0"/>
            </a:endParaRPr>
          </a:p>
        </p:txBody>
      </p:sp>
      <p:sp>
        <p:nvSpPr>
          <p:cNvPr id="933" name="Rectangle 164"/>
          <p:cNvSpPr>
            <a:spLocks noChangeArrowheads="1"/>
          </p:cNvSpPr>
          <p:nvPr/>
        </p:nvSpPr>
        <p:spPr bwMode="auto">
          <a:xfrm>
            <a:off x="5332413"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6</a:t>
            </a:r>
            <a:endParaRPr lang="en-US" sz="600">
              <a:latin typeface="Arial Narrow" pitchFamily="34" charset="0"/>
              <a:cs typeface="Arial" pitchFamily="34" charset="0"/>
            </a:endParaRPr>
          </a:p>
        </p:txBody>
      </p:sp>
      <p:sp>
        <p:nvSpPr>
          <p:cNvPr id="934" name="Rectangle 165"/>
          <p:cNvSpPr>
            <a:spLocks noChangeArrowheads="1"/>
          </p:cNvSpPr>
          <p:nvPr/>
        </p:nvSpPr>
        <p:spPr bwMode="auto">
          <a:xfrm>
            <a:off x="5451475" y="5616971"/>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5</a:t>
            </a:r>
            <a:endParaRPr lang="en-US" sz="600">
              <a:latin typeface="Arial Narrow" pitchFamily="34" charset="0"/>
              <a:cs typeface="Arial" pitchFamily="34" charset="0"/>
            </a:endParaRPr>
          </a:p>
        </p:txBody>
      </p:sp>
      <p:sp>
        <p:nvSpPr>
          <p:cNvPr id="935" name="Rectangle 166"/>
          <p:cNvSpPr>
            <a:spLocks noChangeArrowheads="1"/>
          </p:cNvSpPr>
          <p:nvPr/>
        </p:nvSpPr>
        <p:spPr bwMode="auto">
          <a:xfrm>
            <a:off x="5573713"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a:t>
            </a:r>
            <a:endParaRPr lang="en-US" sz="600">
              <a:latin typeface="Arial Narrow" pitchFamily="34" charset="0"/>
              <a:cs typeface="Arial" pitchFamily="34" charset="0"/>
            </a:endParaRPr>
          </a:p>
        </p:txBody>
      </p:sp>
      <p:sp>
        <p:nvSpPr>
          <p:cNvPr id="936" name="Rectangle 167"/>
          <p:cNvSpPr>
            <a:spLocks noChangeArrowheads="1"/>
          </p:cNvSpPr>
          <p:nvPr/>
        </p:nvSpPr>
        <p:spPr bwMode="auto">
          <a:xfrm>
            <a:off x="5688013"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937" name="Rectangle 168"/>
          <p:cNvSpPr>
            <a:spLocks noChangeArrowheads="1"/>
          </p:cNvSpPr>
          <p:nvPr/>
        </p:nvSpPr>
        <p:spPr bwMode="auto">
          <a:xfrm>
            <a:off x="5810250" y="5616971"/>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938" name="Rectangle 169"/>
          <p:cNvSpPr>
            <a:spLocks noChangeArrowheads="1"/>
          </p:cNvSpPr>
          <p:nvPr/>
        </p:nvSpPr>
        <p:spPr bwMode="auto">
          <a:xfrm>
            <a:off x="5926138"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939" name="Rectangle 170"/>
          <p:cNvSpPr>
            <a:spLocks noChangeArrowheads="1"/>
          </p:cNvSpPr>
          <p:nvPr/>
        </p:nvSpPr>
        <p:spPr bwMode="auto">
          <a:xfrm>
            <a:off x="3509963" y="5720158"/>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104</a:t>
            </a:r>
            <a:endParaRPr lang="en-US" sz="600">
              <a:latin typeface="Arial Narrow" pitchFamily="34" charset="0"/>
              <a:cs typeface="Arial" pitchFamily="34" charset="0"/>
            </a:endParaRPr>
          </a:p>
        </p:txBody>
      </p:sp>
      <p:sp>
        <p:nvSpPr>
          <p:cNvPr id="940" name="Rectangle 171"/>
          <p:cNvSpPr>
            <a:spLocks noChangeArrowheads="1"/>
          </p:cNvSpPr>
          <p:nvPr/>
        </p:nvSpPr>
        <p:spPr bwMode="auto">
          <a:xfrm>
            <a:off x="3644900"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82</a:t>
            </a:r>
            <a:endParaRPr lang="en-US" sz="600">
              <a:latin typeface="Arial Narrow" pitchFamily="34" charset="0"/>
              <a:cs typeface="Arial" pitchFamily="34" charset="0"/>
            </a:endParaRPr>
          </a:p>
        </p:txBody>
      </p:sp>
      <p:sp>
        <p:nvSpPr>
          <p:cNvPr id="941" name="Rectangle 172"/>
          <p:cNvSpPr>
            <a:spLocks noChangeArrowheads="1"/>
          </p:cNvSpPr>
          <p:nvPr/>
        </p:nvSpPr>
        <p:spPr bwMode="auto">
          <a:xfrm>
            <a:off x="3762375"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66</a:t>
            </a:r>
            <a:endParaRPr lang="en-US" sz="600">
              <a:latin typeface="Arial Narrow" pitchFamily="34" charset="0"/>
              <a:cs typeface="Arial" pitchFamily="34" charset="0"/>
            </a:endParaRPr>
          </a:p>
        </p:txBody>
      </p:sp>
      <p:sp>
        <p:nvSpPr>
          <p:cNvPr id="942" name="Rectangle 173"/>
          <p:cNvSpPr>
            <a:spLocks noChangeArrowheads="1"/>
          </p:cNvSpPr>
          <p:nvPr/>
        </p:nvSpPr>
        <p:spPr bwMode="auto">
          <a:xfrm>
            <a:off x="3881438"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52</a:t>
            </a:r>
            <a:endParaRPr lang="en-US" sz="600">
              <a:latin typeface="Arial Narrow" pitchFamily="34" charset="0"/>
              <a:cs typeface="Arial" pitchFamily="34" charset="0"/>
            </a:endParaRPr>
          </a:p>
        </p:txBody>
      </p:sp>
      <p:sp>
        <p:nvSpPr>
          <p:cNvPr id="943" name="Rectangle 174"/>
          <p:cNvSpPr>
            <a:spLocks noChangeArrowheads="1"/>
          </p:cNvSpPr>
          <p:nvPr/>
        </p:nvSpPr>
        <p:spPr bwMode="auto">
          <a:xfrm>
            <a:off x="4003675"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35</a:t>
            </a:r>
            <a:endParaRPr lang="en-US" sz="600">
              <a:latin typeface="Arial Narrow" pitchFamily="34" charset="0"/>
              <a:cs typeface="Arial" pitchFamily="34" charset="0"/>
            </a:endParaRPr>
          </a:p>
        </p:txBody>
      </p:sp>
      <p:sp>
        <p:nvSpPr>
          <p:cNvPr id="944" name="Rectangle 175"/>
          <p:cNvSpPr>
            <a:spLocks noChangeArrowheads="1"/>
          </p:cNvSpPr>
          <p:nvPr/>
        </p:nvSpPr>
        <p:spPr bwMode="auto">
          <a:xfrm>
            <a:off x="4121150"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27</a:t>
            </a:r>
            <a:endParaRPr lang="en-US" sz="600">
              <a:latin typeface="Arial Narrow" pitchFamily="34" charset="0"/>
              <a:cs typeface="Arial" pitchFamily="34" charset="0"/>
            </a:endParaRPr>
          </a:p>
        </p:txBody>
      </p:sp>
      <p:sp>
        <p:nvSpPr>
          <p:cNvPr id="945" name="Rectangle 176"/>
          <p:cNvSpPr>
            <a:spLocks noChangeArrowheads="1"/>
          </p:cNvSpPr>
          <p:nvPr/>
        </p:nvSpPr>
        <p:spPr bwMode="auto">
          <a:xfrm>
            <a:off x="4240213"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21</a:t>
            </a:r>
            <a:endParaRPr lang="en-US" sz="600">
              <a:latin typeface="Arial Narrow" pitchFamily="34" charset="0"/>
              <a:cs typeface="Arial" pitchFamily="34" charset="0"/>
            </a:endParaRPr>
          </a:p>
        </p:txBody>
      </p:sp>
      <p:sp>
        <p:nvSpPr>
          <p:cNvPr id="946" name="Rectangle 177"/>
          <p:cNvSpPr>
            <a:spLocks noChangeArrowheads="1"/>
          </p:cNvSpPr>
          <p:nvPr/>
        </p:nvSpPr>
        <p:spPr bwMode="auto">
          <a:xfrm>
            <a:off x="4359275"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16</a:t>
            </a:r>
            <a:endParaRPr lang="en-US" sz="600">
              <a:latin typeface="Arial Narrow" pitchFamily="34" charset="0"/>
              <a:cs typeface="Arial" pitchFamily="34" charset="0"/>
            </a:endParaRPr>
          </a:p>
        </p:txBody>
      </p:sp>
      <p:sp>
        <p:nvSpPr>
          <p:cNvPr id="947" name="Rectangle 178"/>
          <p:cNvSpPr>
            <a:spLocks noChangeArrowheads="1"/>
          </p:cNvSpPr>
          <p:nvPr/>
        </p:nvSpPr>
        <p:spPr bwMode="auto">
          <a:xfrm>
            <a:off x="4479925"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10</a:t>
            </a:r>
            <a:endParaRPr lang="en-US" sz="600">
              <a:latin typeface="Arial Narrow" pitchFamily="34" charset="0"/>
              <a:cs typeface="Arial" pitchFamily="34" charset="0"/>
            </a:endParaRPr>
          </a:p>
        </p:txBody>
      </p:sp>
      <p:sp>
        <p:nvSpPr>
          <p:cNvPr id="948" name="Rectangle 179"/>
          <p:cNvSpPr>
            <a:spLocks noChangeArrowheads="1"/>
          </p:cNvSpPr>
          <p:nvPr/>
        </p:nvSpPr>
        <p:spPr bwMode="auto">
          <a:xfrm>
            <a:off x="461486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7</a:t>
            </a:r>
            <a:endParaRPr lang="en-US" sz="600">
              <a:latin typeface="Arial Narrow" pitchFamily="34" charset="0"/>
              <a:cs typeface="Arial" pitchFamily="34" charset="0"/>
            </a:endParaRPr>
          </a:p>
        </p:txBody>
      </p:sp>
      <p:sp>
        <p:nvSpPr>
          <p:cNvPr id="949" name="Rectangle 180"/>
          <p:cNvSpPr>
            <a:spLocks noChangeArrowheads="1"/>
          </p:cNvSpPr>
          <p:nvPr/>
        </p:nvSpPr>
        <p:spPr bwMode="auto">
          <a:xfrm>
            <a:off x="473710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6</a:t>
            </a:r>
            <a:endParaRPr lang="en-US" sz="600">
              <a:latin typeface="Arial Narrow" pitchFamily="34" charset="0"/>
              <a:cs typeface="Arial" pitchFamily="34" charset="0"/>
            </a:endParaRPr>
          </a:p>
        </p:txBody>
      </p:sp>
      <p:sp>
        <p:nvSpPr>
          <p:cNvPr id="950" name="Rectangle 181"/>
          <p:cNvSpPr>
            <a:spLocks noChangeArrowheads="1"/>
          </p:cNvSpPr>
          <p:nvPr/>
        </p:nvSpPr>
        <p:spPr bwMode="auto">
          <a:xfrm>
            <a:off x="485298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a:t>
            </a:r>
            <a:endParaRPr lang="en-US" sz="600">
              <a:latin typeface="Arial Narrow" pitchFamily="34" charset="0"/>
              <a:cs typeface="Arial" pitchFamily="34" charset="0"/>
            </a:endParaRPr>
          </a:p>
        </p:txBody>
      </p:sp>
      <p:sp>
        <p:nvSpPr>
          <p:cNvPr id="951" name="Rectangle 182"/>
          <p:cNvSpPr>
            <a:spLocks noChangeArrowheads="1"/>
          </p:cNvSpPr>
          <p:nvPr/>
        </p:nvSpPr>
        <p:spPr bwMode="auto">
          <a:xfrm>
            <a:off x="497363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a:t>
            </a:r>
            <a:endParaRPr lang="en-US" sz="600">
              <a:latin typeface="Arial Narrow" pitchFamily="34" charset="0"/>
              <a:cs typeface="Arial" pitchFamily="34" charset="0"/>
            </a:endParaRPr>
          </a:p>
        </p:txBody>
      </p:sp>
      <p:sp>
        <p:nvSpPr>
          <p:cNvPr id="952" name="Rectangle 183"/>
          <p:cNvSpPr>
            <a:spLocks noChangeArrowheads="1"/>
          </p:cNvSpPr>
          <p:nvPr/>
        </p:nvSpPr>
        <p:spPr bwMode="auto">
          <a:xfrm>
            <a:off x="509270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a:t>
            </a:r>
            <a:endParaRPr lang="en-US" sz="600">
              <a:latin typeface="Arial Narrow" pitchFamily="34" charset="0"/>
              <a:cs typeface="Arial" pitchFamily="34" charset="0"/>
            </a:endParaRPr>
          </a:p>
        </p:txBody>
      </p:sp>
      <p:sp>
        <p:nvSpPr>
          <p:cNvPr id="953" name="Rectangle 184"/>
          <p:cNvSpPr>
            <a:spLocks noChangeArrowheads="1"/>
          </p:cNvSpPr>
          <p:nvPr/>
        </p:nvSpPr>
        <p:spPr bwMode="auto">
          <a:xfrm>
            <a:off x="521176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954" name="Rectangle 185"/>
          <p:cNvSpPr>
            <a:spLocks noChangeArrowheads="1"/>
          </p:cNvSpPr>
          <p:nvPr/>
        </p:nvSpPr>
        <p:spPr bwMode="auto">
          <a:xfrm>
            <a:off x="532923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955" name="Rectangle 186"/>
          <p:cNvSpPr>
            <a:spLocks noChangeArrowheads="1"/>
          </p:cNvSpPr>
          <p:nvPr/>
        </p:nvSpPr>
        <p:spPr bwMode="auto">
          <a:xfrm>
            <a:off x="5451475"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956" name="Rectangle 187"/>
          <p:cNvSpPr>
            <a:spLocks noChangeArrowheads="1"/>
          </p:cNvSpPr>
          <p:nvPr/>
        </p:nvSpPr>
        <p:spPr bwMode="auto">
          <a:xfrm>
            <a:off x="557371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957" name="Rectangle 188"/>
          <p:cNvSpPr>
            <a:spLocks noChangeArrowheads="1"/>
          </p:cNvSpPr>
          <p:nvPr/>
        </p:nvSpPr>
        <p:spPr bwMode="auto">
          <a:xfrm>
            <a:off x="568801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958" name="Rectangle 189"/>
          <p:cNvSpPr>
            <a:spLocks noChangeArrowheads="1"/>
          </p:cNvSpPr>
          <p:nvPr/>
        </p:nvSpPr>
        <p:spPr bwMode="auto">
          <a:xfrm>
            <a:off x="581025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959" name="Rectangle 190"/>
          <p:cNvSpPr>
            <a:spLocks noChangeArrowheads="1"/>
          </p:cNvSpPr>
          <p:nvPr/>
        </p:nvSpPr>
        <p:spPr bwMode="auto">
          <a:xfrm>
            <a:off x="592613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960" name="Rectangle 191"/>
          <p:cNvSpPr>
            <a:spLocks noChangeArrowheads="1"/>
          </p:cNvSpPr>
          <p:nvPr/>
        </p:nvSpPr>
        <p:spPr bwMode="auto">
          <a:xfrm>
            <a:off x="628650" y="1775221"/>
            <a:ext cx="6350" cy="66675"/>
          </a:xfrm>
          <a:prstGeom prst="rect">
            <a:avLst/>
          </a:prstGeom>
          <a:noFill/>
          <a:ln w="8">
            <a:solidFill>
              <a:srgbClr val="4A7FBD"/>
            </a:solidFill>
            <a:miter lim="800000"/>
            <a:headEnd/>
            <a:tailEnd/>
          </a:ln>
        </p:spPr>
        <p:txBody>
          <a:bodyPr/>
          <a:lstStyle/>
          <a:p>
            <a:endParaRPr lang="en-US"/>
          </a:p>
        </p:txBody>
      </p:sp>
      <p:sp>
        <p:nvSpPr>
          <p:cNvPr id="961" name="Rectangle 192"/>
          <p:cNvSpPr>
            <a:spLocks noChangeArrowheads="1"/>
          </p:cNvSpPr>
          <p:nvPr/>
        </p:nvSpPr>
        <p:spPr bwMode="auto">
          <a:xfrm>
            <a:off x="631825" y="1781571"/>
            <a:ext cx="6350" cy="66675"/>
          </a:xfrm>
          <a:prstGeom prst="rect">
            <a:avLst/>
          </a:prstGeom>
          <a:solidFill>
            <a:srgbClr val="FDC010"/>
          </a:solidFill>
          <a:ln w="9525">
            <a:noFill/>
            <a:miter lim="800000"/>
            <a:headEnd/>
            <a:tailEnd/>
          </a:ln>
        </p:spPr>
        <p:txBody>
          <a:bodyPr/>
          <a:lstStyle/>
          <a:p>
            <a:endParaRPr lang="en-US"/>
          </a:p>
        </p:txBody>
      </p:sp>
      <p:sp>
        <p:nvSpPr>
          <p:cNvPr id="962" name="Rectangle 193"/>
          <p:cNvSpPr>
            <a:spLocks noChangeArrowheads="1"/>
          </p:cNvSpPr>
          <p:nvPr/>
        </p:nvSpPr>
        <p:spPr bwMode="auto">
          <a:xfrm>
            <a:off x="631825" y="1781571"/>
            <a:ext cx="6350" cy="66675"/>
          </a:xfrm>
          <a:prstGeom prst="rect">
            <a:avLst/>
          </a:prstGeom>
          <a:noFill/>
          <a:ln w="8">
            <a:solidFill>
              <a:srgbClr val="FDC010"/>
            </a:solidFill>
            <a:miter lim="800000"/>
            <a:headEnd/>
            <a:tailEnd/>
          </a:ln>
        </p:spPr>
        <p:txBody>
          <a:bodyPr/>
          <a:lstStyle/>
          <a:p>
            <a:endParaRPr lang="en-US"/>
          </a:p>
        </p:txBody>
      </p:sp>
      <p:sp>
        <p:nvSpPr>
          <p:cNvPr id="963" name="Rectangle 194"/>
          <p:cNvSpPr>
            <a:spLocks noChangeArrowheads="1"/>
          </p:cNvSpPr>
          <p:nvPr/>
        </p:nvSpPr>
        <p:spPr bwMode="auto">
          <a:xfrm>
            <a:off x="738188" y="1826021"/>
            <a:ext cx="6350" cy="69850"/>
          </a:xfrm>
          <a:prstGeom prst="rect">
            <a:avLst/>
          </a:prstGeom>
          <a:solidFill>
            <a:srgbClr val="FDC010"/>
          </a:solidFill>
          <a:ln w="9525">
            <a:noFill/>
            <a:miter lim="800000"/>
            <a:headEnd/>
            <a:tailEnd/>
          </a:ln>
        </p:spPr>
        <p:txBody>
          <a:bodyPr/>
          <a:lstStyle/>
          <a:p>
            <a:endParaRPr lang="en-US"/>
          </a:p>
        </p:txBody>
      </p:sp>
      <p:sp>
        <p:nvSpPr>
          <p:cNvPr id="964" name="Rectangle 195"/>
          <p:cNvSpPr>
            <a:spLocks noChangeArrowheads="1"/>
          </p:cNvSpPr>
          <p:nvPr/>
        </p:nvSpPr>
        <p:spPr bwMode="auto">
          <a:xfrm>
            <a:off x="738188" y="18260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965" name="Rectangle 196"/>
          <p:cNvSpPr>
            <a:spLocks noChangeArrowheads="1"/>
          </p:cNvSpPr>
          <p:nvPr/>
        </p:nvSpPr>
        <p:spPr bwMode="auto">
          <a:xfrm>
            <a:off x="744538" y="1883171"/>
            <a:ext cx="3175" cy="69850"/>
          </a:xfrm>
          <a:prstGeom prst="rect">
            <a:avLst/>
          </a:prstGeom>
          <a:solidFill>
            <a:srgbClr val="FDC010"/>
          </a:solidFill>
          <a:ln w="9525">
            <a:noFill/>
            <a:miter lim="800000"/>
            <a:headEnd/>
            <a:tailEnd/>
          </a:ln>
        </p:spPr>
        <p:txBody>
          <a:bodyPr/>
          <a:lstStyle/>
          <a:p>
            <a:endParaRPr lang="en-US"/>
          </a:p>
        </p:txBody>
      </p:sp>
      <p:sp>
        <p:nvSpPr>
          <p:cNvPr id="966" name="Rectangle 197"/>
          <p:cNvSpPr>
            <a:spLocks noChangeArrowheads="1"/>
          </p:cNvSpPr>
          <p:nvPr/>
        </p:nvSpPr>
        <p:spPr bwMode="auto">
          <a:xfrm>
            <a:off x="744538" y="1883171"/>
            <a:ext cx="3175" cy="69850"/>
          </a:xfrm>
          <a:prstGeom prst="rect">
            <a:avLst/>
          </a:prstGeom>
          <a:noFill/>
          <a:ln w="8">
            <a:solidFill>
              <a:srgbClr val="FDC010"/>
            </a:solidFill>
            <a:miter lim="800000"/>
            <a:headEnd/>
            <a:tailEnd/>
          </a:ln>
        </p:spPr>
        <p:txBody>
          <a:bodyPr/>
          <a:lstStyle/>
          <a:p>
            <a:endParaRPr lang="en-US"/>
          </a:p>
        </p:txBody>
      </p:sp>
      <p:sp>
        <p:nvSpPr>
          <p:cNvPr id="967" name="Rectangle 198"/>
          <p:cNvSpPr>
            <a:spLocks noChangeArrowheads="1"/>
          </p:cNvSpPr>
          <p:nvPr/>
        </p:nvSpPr>
        <p:spPr bwMode="auto">
          <a:xfrm>
            <a:off x="747713" y="1918096"/>
            <a:ext cx="6350" cy="66675"/>
          </a:xfrm>
          <a:prstGeom prst="rect">
            <a:avLst/>
          </a:prstGeom>
          <a:solidFill>
            <a:srgbClr val="FDC010"/>
          </a:solidFill>
          <a:ln w="9525">
            <a:noFill/>
            <a:miter lim="800000"/>
            <a:headEnd/>
            <a:tailEnd/>
          </a:ln>
        </p:spPr>
        <p:txBody>
          <a:bodyPr/>
          <a:lstStyle/>
          <a:p>
            <a:endParaRPr lang="en-US"/>
          </a:p>
        </p:txBody>
      </p:sp>
      <p:sp>
        <p:nvSpPr>
          <p:cNvPr id="968" name="Rectangle 199"/>
          <p:cNvSpPr>
            <a:spLocks noChangeArrowheads="1"/>
          </p:cNvSpPr>
          <p:nvPr/>
        </p:nvSpPr>
        <p:spPr bwMode="auto">
          <a:xfrm>
            <a:off x="747713" y="1918096"/>
            <a:ext cx="6350" cy="66675"/>
          </a:xfrm>
          <a:prstGeom prst="rect">
            <a:avLst/>
          </a:prstGeom>
          <a:noFill/>
          <a:ln w="8">
            <a:solidFill>
              <a:srgbClr val="FDC010"/>
            </a:solidFill>
            <a:miter lim="800000"/>
            <a:headEnd/>
            <a:tailEnd/>
          </a:ln>
        </p:spPr>
        <p:txBody>
          <a:bodyPr/>
          <a:lstStyle/>
          <a:p>
            <a:endParaRPr lang="en-US"/>
          </a:p>
        </p:txBody>
      </p:sp>
      <p:sp>
        <p:nvSpPr>
          <p:cNvPr id="969" name="Rectangle 200"/>
          <p:cNvSpPr>
            <a:spLocks noChangeArrowheads="1"/>
          </p:cNvSpPr>
          <p:nvPr/>
        </p:nvSpPr>
        <p:spPr bwMode="auto">
          <a:xfrm>
            <a:off x="747713" y="1918096"/>
            <a:ext cx="6350" cy="66675"/>
          </a:xfrm>
          <a:prstGeom prst="rect">
            <a:avLst/>
          </a:prstGeom>
          <a:solidFill>
            <a:srgbClr val="FDC010"/>
          </a:solidFill>
          <a:ln w="9525">
            <a:noFill/>
            <a:miter lim="800000"/>
            <a:headEnd/>
            <a:tailEnd/>
          </a:ln>
        </p:spPr>
        <p:txBody>
          <a:bodyPr/>
          <a:lstStyle/>
          <a:p>
            <a:endParaRPr lang="en-US"/>
          </a:p>
        </p:txBody>
      </p:sp>
      <p:sp>
        <p:nvSpPr>
          <p:cNvPr id="970" name="Rectangle 201"/>
          <p:cNvSpPr>
            <a:spLocks noChangeArrowheads="1"/>
          </p:cNvSpPr>
          <p:nvPr/>
        </p:nvSpPr>
        <p:spPr bwMode="auto">
          <a:xfrm>
            <a:off x="747713" y="191809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971" name="Rectangle 202"/>
          <p:cNvSpPr>
            <a:spLocks noChangeArrowheads="1"/>
          </p:cNvSpPr>
          <p:nvPr/>
        </p:nvSpPr>
        <p:spPr bwMode="auto">
          <a:xfrm>
            <a:off x="741363" y="2133996"/>
            <a:ext cx="25400" cy="69850"/>
          </a:xfrm>
          <a:prstGeom prst="rect">
            <a:avLst/>
          </a:prstGeom>
          <a:noFill/>
          <a:ln w="0">
            <a:solidFill>
              <a:srgbClr val="4A7FBD"/>
            </a:solidFill>
            <a:miter lim="800000"/>
            <a:headEnd/>
            <a:tailEnd/>
          </a:ln>
        </p:spPr>
        <p:txBody>
          <a:bodyPr/>
          <a:lstStyle/>
          <a:p>
            <a:endParaRPr lang="en-US"/>
          </a:p>
        </p:txBody>
      </p:sp>
      <p:sp>
        <p:nvSpPr>
          <p:cNvPr id="972" name="Rectangle 203"/>
          <p:cNvSpPr>
            <a:spLocks noChangeArrowheads="1"/>
          </p:cNvSpPr>
          <p:nvPr/>
        </p:nvSpPr>
        <p:spPr bwMode="auto">
          <a:xfrm>
            <a:off x="741363" y="2133996"/>
            <a:ext cx="25400" cy="69850"/>
          </a:xfrm>
          <a:prstGeom prst="rect">
            <a:avLst/>
          </a:prstGeom>
          <a:noFill/>
          <a:ln w="0">
            <a:solidFill>
              <a:srgbClr val="4A7FBD"/>
            </a:solidFill>
            <a:miter lim="800000"/>
            <a:headEnd/>
            <a:tailEnd/>
          </a:ln>
        </p:spPr>
        <p:txBody>
          <a:bodyPr/>
          <a:lstStyle/>
          <a:p>
            <a:endParaRPr lang="en-US"/>
          </a:p>
        </p:txBody>
      </p:sp>
      <p:sp>
        <p:nvSpPr>
          <p:cNvPr id="973" name="Rectangle 204"/>
          <p:cNvSpPr>
            <a:spLocks noChangeArrowheads="1"/>
          </p:cNvSpPr>
          <p:nvPr/>
        </p:nvSpPr>
        <p:spPr bwMode="auto">
          <a:xfrm>
            <a:off x="757238" y="2099071"/>
            <a:ext cx="6350" cy="69850"/>
          </a:xfrm>
          <a:prstGeom prst="rect">
            <a:avLst/>
          </a:prstGeom>
          <a:solidFill>
            <a:srgbClr val="FDC010"/>
          </a:solidFill>
          <a:ln w="9525">
            <a:noFill/>
            <a:miter lim="800000"/>
            <a:headEnd/>
            <a:tailEnd/>
          </a:ln>
        </p:spPr>
        <p:txBody>
          <a:bodyPr/>
          <a:lstStyle/>
          <a:p>
            <a:endParaRPr lang="en-US"/>
          </a:p>
        </p:txBody>
      </p:sp>
      <p:sp>
        <p:nvSpPr>
          <p:cNvPr id="974" name="Rectangle 206"/>
          <p:cNvSpPr>
            <a:spLocks noChangeArrowheads="1"/>
          </p:cNvSpPr>
          <p:nvPr/>
        </p:nvSpPr>
        <p:spPr bwMode="auto">
          <a:xfrm>
            <a:off x="757238" y="2099071"/>
            <a:ext cx="6350" cy="69850"/>
          </a:xfrm>
          <a:prstGeom prst="rect">
            <a:avLst/>
          </a:prstGeom>
          <a:noFill/>
          <a:ln w="8">
            <a:solidFill>
              <a:srgbClr val="FDC010"/>
            </a:solidFill>
            <a:miter lim="800000"/>
            <a:headEnd/>
            <a:tailEnd/>
          </a:ln>
        </p:spPr>
        <p:txBody>
          <a:bodyPr/>
          <a:lstStyle/>
          <a:p>
            <a:endParaRPr lang="en-US"/>
          </a:p>
        </p:txBody>
      </p:sp>
      <p:sp>
        <p:nvSpPr>
          <p:cNvPr id="975" name="Rectangle 207"/>
          <p:cNvSpPr>
            <a:spLocks noChangeArrowheads="1"/>
          </p:cNvSpPr>
          <p:nvPr/>
        </p:nvSpPr>
        <p:spPr bwMode="auto">
          <a:xfrm>
            <a:off x="760413" y="2181621"/>
            <a:ext cx="6350" cy="66675"/>
          </a:xfrm>
          <a:prstGeom prst="rect">
            <a:avLst/>
          </a:prstGeom>
          <a:solidFill>
            <a:srgbClr val="FDC010"/>
          </a:solidFill>
          <a:ln w="9525">
            <a:noFill/>
            <a:miter lim="800000"/>
            <a:headEnd/>
            <a:tailEnd/>
          </a:ln>
        </p:spPr>
        <p:txBody>
          <a:bodyPr/>
          <a:lstStyle/>
          <a:p>
            <a:endParaRPr lang="en-US"/>
          </a:p>
        </p:txBody>
      </p:sp>
      <p:sp>
        <p:nvSpPr>
          <p:cNvPr id="976" name="Rectangle 208"/>
          <p:cNvSpPr>
            <a:spLocks noChangeArrowheads="1"/>
          </p:cNvSpPr>
          <p:nvPr/>
        </p:nvSpPr>
        <p:spPr bwMode="auto">
          <a:xfrm>
            <a:off x="760413" y="2181621"/>
            <a:ext cx="6350" cy="66675"/>
          </a:xfrm>
          <a:prstGeom prst="rect">
            <a:avLst/>
          </a:prstGeom>
          <a:noFill/>
          <a:ln w="8">
            <a:solidFill>
              <a:srgbClr val="FDC010"/>
            </a:solidFill>
            <a:miter lim="800000"/>
            <a:headEnd/>
            <a:tailEnd/>
          </a:ln>
        </p:spPr>
        <p:txBody>
          <a:bodyPr/>
          <a:lstStyle/>
          <a:p>
            <a:endParaRPr lang="en-US"/>
          </a:p>
        </p:txBody>
      </p:sp>
      <p:sp>
        <p:nvSpPr>
          <p:cNvPr id="977" name="Rectangle 209"/>
          <p:cNvSpPr>
            <a:spLocks noChangeArrowheads="1"/>
          </p:cNvSpPr>
          <p:nvPr/>
        </p:nvSpPr>
        <p:spPr bwMode="auto">
          <a:xfrm>
            <a:off x="763588" y="2181621"/>
            <a:ext cx="6350" cy="66675"/>
          </a:xfrm>
          <a:prstGeom prst="rect">
            <a:avLst/>
          </a:prstGeom>
          <a:solidFill>
            <a:srgbClr val="FDC010"/>
          </a:solidFill>
          <a:ln w="9525">
            <a:noFill/>
            <a:miter lim="800000"/>
            <a:headEnd/>
            <a:tailEnd/>
          </a:ln>
        </p:spPr>
        <p:txBody>
          <a:bodyPr/>
          <a:lstStyle/>
          <a:p>
            <a:endParaRPr lang="en-US"/>
          </a:p>
        </p:txBody>
      </p:sp>
      <p:sp>
        <p:nvSpPr>
          <p:cNvPr id="978" name="Rectangle 210"/>
          <p:cNvSpPr>
            <a:spLocks noChangeArrowheads="1"/>
          </p:cNvSpPr>
          <p:nvPr/>
        </p:nvSpPr>
        <p:spPr bwMode="auto">
          <a:xfrm>
            <a:off x="763588" y="2181621"/>
            <a:ext cx="6350" cy="66675"/>
          </a:xfrm>
          <a:prstGeom prst="rect">
            <a:avLst/>
          </a:prstGeom>
          <a:noFill/>
          <a:ln w="8">
            <a:solidFill>
              <a:srgbClr val="FDC010"/>
            </a:solidFill>
            <a:miter lim="800000"/>
            <a:headEnd/>
            <a:tailEnd/>
          </a:ln>
        </p:spPr>
        <p:txBody>
          <a:bodyPr/>
          <a:lstStyle/>
          <a:p>
            <a:endParaRPr lang="en-US"/>
          </a:p>
        </p:txBody>
      </p:sp>
      <p:sp>
        <p:nvSpPr>
          <p:cNvPr id="979" name="Rectangle 211"/>
          <p:cNvSpPr>
            <a:spLocks noChangeArrowheads="1"/>
          </p:cNvSpPr>
          <p:nvPr/>
        </p:nvSpPr>
        <p:spPr bwMode="auto">
          <a:xfrm>
            <a:off x="766763" y="2187971"/>
            <a:ext cx="6350" cy="69850"/>
          </a:xfrm>
          <a:prstGeom prst="rect">
            <a:avLst/>
          </a:prstGeom>
          <a:solidFill>
            <a:srgbClr val="FDC010"/>
          </a:solidFill>
          <a:ln w="9525">
            <a:noFill/>
            <a:miter lim="800000"/>
            <a:headEnd/>
            <a:tailEnd/>
          </a:ln>
        </p:spPr>
        <p:txBody>
          <a:bodyPr/>
          <a:lstStyle/>
          <a:p>
            <a:endParaRPr lang="en-US"/>
          </a:p>
        </p:txBody>
      </p:sp>
      <p:sp>
        <p:nvSpPr>
          <p:cNvPr id="980" name="Rectangle 212"/>
          <p:cNvSpPr>
            <a:spLocks noChangeArrowheads="1"/>
          </p:cNvSpPr>
          <p:nvPr/>
        </p:nvSpPr>
        <p:spPr bwMode="auto">
          <a:xfrm>
            <a:off x="766763" y="21879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981" name="Rectangle 213"/>
          <p:cNvSpPr>
            <a:spLocks noChangeArrowheads="1"/>
          </p:cNvSpPr>
          <p:nvPr/>
        </p:nvSpPr>
        <p:spPr bwMode="auto">
          <a:xfrm>
            <a:off x="777875" y="2216546"/>
            <a:ext cx="6350" cy="69850"/>
          </a:xfrm>
          <a:prstGeom prst="rect">
            <a:avLst/>
          </a:prstGeom>
          <a:solidFill>
            <a:srgbClr val="FDC010"/>
          </a:solidFill>
          <a:ln w="9525">
            <a:noFill/>
            <a:miter lim="800000"/>
            <a:headEnd/>
            <a:tailEnd/>
          </a:ln>
        </p:spPr>
        <p:txBody>
          <a:bodyPr/>
          <a:lstStyle/>
          <a:p>
            <a:endParaRPr lang="en-US"/>
          </a:p>
        </p:txBody>
      </p:sp>
      <p:sp>
        <p:nvSpPr>
          <p:cNvPr id="982" name="Rectangle 214"/>
          <p:cNvSpPr>
            <a:spLocks noChangeArrowheads="1"/>
          </p:cNvSpPr>
          <p:nvPr/>
        </p:nvSpPr>
        <p:spPr bwMode="auto">
          <a:xfrm>
            <a:off x="777875" y="2216546"/>
            <a:ext cx="6350" cy="69850"/>
          </a:xfrm>
          <a:prstGeom prst="rect">
            <a:avLst/>
          </a:prstGeom>
          <a:noFill/>
          <a:ln w="8">
            <a:solidFill>
              <a:srgbClr val="FDC010"/>
            </a:solidFill>
            <a:miter lim="800000"/>
            <a:headEnd/>
            <a:tailEnd/>
          </a:ln>
        </p:spPr>
        <p:txBody>
          <a:bodyPr/>
          <a:lstStyle/>
          <a:p>
            <a:endParaRPr lang="en-US"/>
          </a:p>
        </p:txBody>
      </p:sp>
      <p:sp>
        <p:nvSpPr>
          <p:cNvPr id="983" name="Rectangle 215"/>
          <p:cNvSpPr>
            <a:spLocks noChangeArrowheads="1"/>
          </p:cNvSpPr>
          <p:nvPr/>
        </p:nvSpPr>
        <p:spPr bwMode="auto">
          <a:xfrm>
            <a:off x="836613" y="2235596"/>
            <a:ext cx="6350" cy="73025"/>
          </a:xfrm>
          <a:prstGeom prst="rect">
            <a:avLst/>
          </a:prstGeom>
          <a:solidFill>
            <a:srgbClr val="FDC010"/>
          </a:solidFill>
          <a:ln w="9525">
            <a:noFill/>
            <a:miter lim="800000"/>
            <a:headEnd/>
            <a:tailEnd/>
          </a:ln>
        </p:spPr>
        <p:txBody>
          <a:bodyPr/>
          <a:lstStyle/>
          <a:p>
            <a:endParaRPr lang="en-US"/>
          </a:p>
        </p:txBody>
      </p:sp>
      <p:sp>
        <p:nvSpPr>
          <p:cNvPr id="984" name="Rectangle 216"/>
          <p:cNvSpPr>
            <a:spLocks noChangeArrowheads="1"/>
          </p:cNvSpPr>
          <p:nvPr/>
        </p:nvSpPr>
        <p:spPr bwMode="auto">
          <a:xfrm>
            <a:off x="836613" y="223559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985" name="Rectangle 217"/>
          <p:cNvSpPr>
            <a:spLocks noChangeArrowheads="1"/>
          </p:cNvSpPr>
          <p:nvPr/>
        </p:nvSpPr>
        <p:spPr bwMode="auto">
          <a:xfrm>
            <a:off x="842963" y="2235596"/>
            <a:ext cx="6350" cy="73025"/>
          </a:xfrm>
          <a:prstGeom prst="rect">
            <a:avLst/>
          </a:prstGeom>
          <a:solidFill>
            <a:srgbClr val="FDC010"/>
          </a:solidFill>
          <a:ln w="9525">
            <a:noFill/>
            <a:miter lim="800000"/>
            <a:headEnd/>
            <a:tailEnd/>
          </a:ln>
        </p:spPr>
        <p:txBody>
          <a:bodyPr/>
          <a:lstStyle/>
          <a:p>
            <a:endParaRPr lang="en-US"/>
          </a:p>
        </p:txBody>
      </p:sp>
      <p:sp>
        <p:nvSpPr>
          <p:cNvPr id="986" name="Rectangle 218"/>
          <p:cNvSpPr>
            <a:spLocks noChangeArrowheads="1"/>
          </p:cNvSpPr>
          <p:nvPr/>
        </p:nvSpPr>
        <p:spPr bwMode="auto">
          <a:xfrm>
            <a:off x="842963" y="223559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987" name="Rectangle 219"/>
          <p:cNvSpPr>
            <a:spLocks noChangeArrowheads="1"/>
          </p:cNvSpPr>
          <p:nvPr/>
        </p:nvSpPr>
        <p:spPr bwMode="auto">
          <a:xfrm>
            <a:off x="862013" y="2257821"/>
            <a:ext cx="4762" cy="69850"/>
          </a:xfrm>
          <a:prstGeom prst="rect">
            <a:avLst/>
          </a:prstGeom>
          <a:solidFill>
            <a:srgbClr val="FDC010"/>
          </a:solidFill>
          <a:ln w="9525">
            <a:noFill/>
            <a:miter lim="800000"/>
            <a:headEnd/>
            <a:tailEnd/>
          </a:ln>
        </p:spPr>
        <p:txBody>
          <a:bodyPr/>
          <a:lstStyle/>
          <a:p>
            <a:endParaRPr lang="en-US"/>
          </a:p>
        </p:txBody>
      </p:sp>
      <p:sp>
        <p:nvSpPr>
          <p:cNvPr id="988" name="Rectangle 220"/>
          <p:cNvSpPr>
            <a:spLocks noChangeArrowheads="1"/>
          </p:cNvSpPr>
          <p:nvPr/>
        </p:nvSpPr>
        <p:spPr bwMode="auto">
          <a:xfrm>
            <a:off x="862013" y="2257821"/>
            <a:ext cx="4762" cy="69850"/>
          </a:xfrm>
          <a:prstGeom prst="rect">
            <a:avLst/>
          </a:prstGeom>
          <a:solidFill>
            <a:srgbClr val="F15A29"/>
          </a:solidFill>
          <a:ln w="8">
            <a:solidFill>
              <a:srgbClr val="F15A29"/>
            </a:solidFill>
            <a:miter lim="800000"/>
            <a:headEnd/>
            <a:tailEnd/>
          </a:ln>
        </p:spPr>
        <p:txBody>
          <a:bodyPr/>
          <a:lstStyle/>
          <a:p>
            <a:endParaRPr lang="en-US"/>
          </a:p>
        </p:txBody>
      </p:sp>
      <p:sp>
        <p:nvSpPr>
          <p:cNvPr id="989" name="Rectangle 221"/>
          <p:cNvSpPr>
            <a:spLocks noChangeArrowheads="1"/>
          </p:cNvSpPr>
          <p:nvPr/>
        </p:nvSpPr>
        <p:spPr bwMode="auto">
          <a:xfrm>
            <a:off x="879475" y="2403871"/>
            <a:ext cx="3175" cy="69850"/>
          </a:xfrm>
          <a:prstGeom prst="rect">
            <a:avLst/>
          </a:prstGeom>
          <a:solidFill>
            <a:srgbClr val="FDC010"/>
          </a:solidFill>
          <a:ln w="9525">
            <a:noFill/>
            <a:miter lim="800000"/>
            <a:headEnd/>
            <a:tailEnd/>
          </a:ln>
        </p:spPr>
        <p:txBody>
          <a:bodyPr/>
          <a:lstStyle/>
          <a:p>
            <a:endParaRPr lang="en-US"/>
          </a:p>
        </p:txBody>
      </p:sp>
      <p:sp>
        <p:nvSpPr>
          <p:cNvPr id="990" name="Rectangle 222"/>
          <p:cNvSpPr>
            <a:spLocks noChangeArrowheads="1"/>
          </p:cNvSpPr>
          <p:nvPr/>
        </p:nvSpPr>
        <p:spPr bwMode="auto">
          <a:xfrm>
            <a:off x="879475" y="2403871"/>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991" name="Rectangle 223"/>
          <p:cNvSpPr>
            <a:spLocks noChangeArrowheads="1"/>
          </p:cNvSpPr>
          <p:nvPr/>
        </p:nvSpPr>
        <p:spPr bwMode="auto">
          <a:xfrm>
            <a:off x="882650" y="2438796"/>
            <a:ext cx="6350" cy="66675"/>
          </a:xfrm>
          <a:prstGeom prst="rect">
            <a:avLst/>
          </a:prstGeom>
          <a:solidFill>
            <a:srgbClr val="FDC010"/>
          </a:solidFill>
          <a:ln w="9525">
            <a:noFill/>
            <a:miter lim="800000"/>
            <a:headEnd/>
            <a:tailEnd/>
          </a:ln>
        </p:spPr>
        <p:txBody>
          <a:bodyPr/>
          <a:lstStyle/>
          <a:p>
            <a:endParaRPr lang="en-US"/>
          </a:p>
        </p:txBody>
      </p:sp>
      <p:sp>
        <p:nvSpPr>
          <p:cNvPr id="992" name="Rectangle 224"/>
          <p:cNvSpPr>
            <a:spLocks noChangeArrowheads="1"/>
          </p:cNvSpPr>
          <p:nvPr/>
        </p:nvSpPr>
        <p:spPr bwMode="auto">
          <a:xfrm>
            <a:off x="882650" y="243879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993" name="Rectangle 225"/>
          <p:cNvSpPr>
            <a:spLocks noChangeArrowheads="1"/>
          </p:cNvSpPr>
          <p:nvPr/>
        </p:nvSpPr>
        <p:spPr bwMode="auto">
          <a:xfrm>
            <a:off x="889000" y="2499121"/>
            <a:ext cx="6350" cy="73025"/>
          </a:xfrm>
          <a:prstGeom prst="rect">
            <a:avLst/>
          </a:prstGeom>
          <a:solidFill>
            <a:srgbClr val="FDC010"/>
          </a:solidFill>
          <a:ln w="9525">
            <a:noFill/>
            <a:miter lim="800000"/>
            <a:headEnd/>
            <a:tailEnd/>
          </a:ln>
        </p:spPr>
        <p:txBody>
          <a:bodyPr/>
          <a:lstStyle/>
          <a:p>
            <a:endParaRPr lang="en-US"/>
          </a:p>
        </p:txBody>
      </p:sp>
      <p:sp>
        <p:nvSpPr>
          <p:cNvPr id="994" name="Rectangle 226"/>
          <p:cNvSpPr>
            <a:spLocks noChangeArrowheads="1"/>
          </p:cNvSpPr>
          <p:nvPr/>
        </p:nvSpPr>
        <p:spPr bwMode="auto">
          <a:xfrm>
            <a:off x="889000" y="2499121"/>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995" name="Rectangle 227"/>
          <p:cNvSpPr>
            <a:spLocks noChangeArrowheads="1"/>
          </p:cNvSpPr>
          <p:nvPr/>
        </p:nvSpPr>
        <p:spPr bwMode="auto">
          <a:xfrm>
            <a:off x="895350" y="2537221"/>
            <a:ext cx="3175" cy="66675"/>
          </a:xfrm>
          <a:prstGeom prst="rect">
            <a:avLst/>
          </a:prstGeom>
          <a:solidFill>
            <a:srgbClr val="FDC010"/>
          </a:solidFill>
          <a:ln w="9525">
            <a:noFill/>
            <a:miter lim="800000"/>
            <a:headEnd/>
            <a:tailEnd/>
          </a:ln>
        </p:spPr>
        <p:txBody>
          <a:bodyPr/>
          <a:lstStyle/>
          <a:p>
            <a:endParaRPr lang="en-US"/>
          </a:p>
        </p:txBody>
      </p:sp>
      <p:sp>
        <p:nvSpPr>
          <p:cNvPr id="996" name="Rectangle 228"/>
          <p:cNvSpPr>
            <a:spLocks noChangeArrowheads="1"/>
          </p:cNvSpPr>
          <p:nvPr/>
        </p:nvSpPr>
        <p:spPr bwMode="auto">
          <a:xfrm>
            <a:off x="895350" y="2537221"/>
            <a:ext cx="3175" cy="66675"/>
          </a:xfrm>
          <a:prstGeom prst="rect">
            <a:avLst/>
          </a:prstGeom>
          <a:solidFill>
            <a:srgbClr val="F15A29"/>
          </a:solidFill>
          <a:ln w="8">
            <a:solidFill>
              <a:srgbClr val="F15A29"/>
            </a:solidFill>
            <a:miter lim="800000"/>
            <a:headEnd/>
            <a:tailEnd/>
          </a:ln>
        </p:spPr>
        <p:txBody>
          <a:bodyPr/>
          <a:lstStyle/>
          <a:p>
            <a:endParaRPr lang="en-US"/>
          </a:p>
        </p:txBody>
      </p:sp>
      <p:sp>
        <p:nvSpPr>
          <p:cNvPr id="997" name="Rectangle 229"/>
          <p:cNvSpPr>
            <a:spLocks noChangeArrowheads="1"/>
          </p:cNvSpPr>
          <p:nvPr/>
        </p:nvSpPr>
        <p:spPr bwMode="auto">
          <a:xfrm>
            <a:off x="898525" y="2537221"/>
            <a:ext cx="6350" cy="66675"/>
          </a:xfrm>
          <a:prstGeom prst="rect">
            <a:avLst/>
          </a:prstGeom>
          <a:solidFill>
            <a:srgbClr val="FDC010"/>
          </a:solidFill>
          <a:ln w="9525">
            <a:noFill/>
            <a:miter lim="800000"/>
            <a:headEnd/>
            <a:tailEnd/>
          </a:ln>
        </p:spPr>
        <p:txBody>
          <a:bodyPr/>
          <a:lstStyle/>
          <a:p>
            <a:endParaRPr lang="en-US"/>
          </a:p>
        </p:txBody>
      </p:sp>
      <p:sp>
        <p:nvSpPr>
          <p:cNvPr id="998" name="Rectangle 230"/>
          <p:cNvSpPr>
            <a:spLocks noChangeArrowheads="1"/>
          </p:cNvSpPr>
          <p:nvPr/>
        </p:nvSpPr>
        <p:spPr bwMode="auto">
          <a:xfrm>
            <a:off x="898525" y="25372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999" name="Rectangle 231"/>
          <p:cNvSpPr>
            <a:spLocks noChangeArrowheads="1"/>
          </p:cNvSpPr>
          <p:nvPr/>
        </p:nvSpPr>
        <p:spPr bwMode="auto">
          <a:xfrm>
            <a:off x="898525" y="2537221"/>
            <a:ext cx="6350" cy="66675"/>
          </a:xfrm>
          <a:prstGeom prst="rect">
            <a:avLst/>
          </a:prstGeom>
          <a:solidFill>
            <a:srgbClr val="FDC010"/>
          </a:solidFill>
          <a:ln w="9525">
            <a:noFill/>
            <a:miter lim="800000"/>
            <a:headEnd/>
            <a:tailEnd/>
          </a:ln>
        </p:spPr>
        <p:txBody>
          <a:bodyPr/>
          <a:lstStyle/>
          <a:p>
            <a:endParaRPr lang="en-US"/>
          </a:p>
        </p:txBody>
      </p:sp>
      <p:sp>
        <p:nvSpPr>
          <p:cNvPr id="1000" name="Rectangle 232"/>
          <p:cNvSpPr>
            <a:spLocks noChangeArrowheads="1"/>
          </p:cNvSpPr>
          <p:nvPr/>
        </p:nvSpPr>
        <p:spPr bwMode="auto">
          <a:xfrm>
            <a:off x="898525" y="25372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001" name="Rectangle 233"/>
          <p:cNvSpPr>
            <a:spLocks noChangeArrowheads="1"/>
          </p:cNvSpPr>
          <p:nvPr/>
        </p:nvSpPr>
        <p:spPr bwMode="auto">
          <a:xfrm>
            <a:off x="919163" y="2581671"/>
            <a:ext cx="3175" cy="73025"/>
          </a:xfrm>
          <a:prstGeom prst="rect">
            <a:avLst/>
          </a:prstGeom>
          <a:solidFill>
            <a:srgbClr val="FDC010"/>
          </a:solidFill>
          <a:ln w="9525">
            <a:noFill/>
            <a:miter lim="800000"/>
            <a:headEnd/>
            <a:tailEnd/>
          </a:ln>
        </p:spPr>
        <p:txBody>
          <a:bodyPr/>
          <a:lstStyle/>
          <a:p>
            <a:endParaRPr lang="en-US"/>
          </a:p>
        </p:txBody>
      </p:sp>
      <p:sp>
        <p:nvSpPr>
          <p:cNvPr id="1002" name="Rectangle 234"/>
          <p:cNvSpPr>
            <a:spLocks noChangeArrowheads="1"/>
          </p:cNvSpPr>
          <p:nvPr/>
        </p:nvSpPr>
        <p:spPr bwMode="auto">
          <a:xfrm>
            <a:off x="919163" y="2581671"/>
            <a:ext cx="3175" cy="73025"/>
          </a:xfrm>
          <a:prstGeom prst="rect">
            <a:avLst/>
          </a:prstGeom>
          <a:solidFill>
            <a:srgbClr val="F15A29"/>
          </a:solidFill>
          <a:ln w="8">
            <a:solidFill>
              <a:srgbClr val="F15A29"/>
            </a:solidFill>
            <a:miter lim="800000"/>
            <a:headEnd/>
            <a:tailEnd/>
          </a:ln>
        </p:spPr>
        <p:txBody>
          <a:bodyPr/>
          <a:lstStyle/>
          <a:p>
            <a:endParaRPr lang="en-US"/>
          </a:p>
        </p:txBody>
      </p:sp>
      <p:sp>
        <p:nvSpPr>
          <p:cNvPr id="1003" name="Rectangle 235"/>
          <p:cNvSpPr>
            <a:spLocks noChangeArrowheads="1"/>
          </p:cNvSpPr>
          <p:nvPr/>
        </p:nvSpPr>
        <p:spPr bwMode="auto">
          <a:xfrm>
            <a:off x="984250" y="2619771"/>
            <a:ext cx="6350" cy="66675"/>
          </a:xfrm>
          <a:prstGeom prst="rect">
            <a:avLst/>
          </a:prstGeom>
          <a:solidFill>
            <a:srgbClr val="FDC010"/>
          </a:solidFill>
          <a:ln w="9525">
            <a:noFill/>
            <a:miter lim="800000"/>
            <a:headEnd/>
            <a:tailEnd/>
          </a:ln>
        </p:spPr>
        <p:txBody>
          <a:bodyPr/>
          <a:lstStyle/>
          <a:p>
            <a:endParaRPr lang="en-US"/>
          </a:p>
        </p:txBody>
      </p:sp>
      <p:sp>
        <p:nvSpPr>
          <p:cNvPr id="1004" name="Rectangle 236"/>
          <p:cNvSpPr>
            <a:spLocks noChangeArrowheads="1"/>
          </p:cNvSpPr>
          <p:nvPr/>
        </p:nvSpPr>
        <p:spPr bwMode="auto">
          <a:xfrm>
            <a:off x="984250" y="261977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005" name="Rectangle 237"/>
          <p:cNvSpPr>
            <a:spLocks noChangeArrowheads="1"/>
          </p:cNvSpPr>
          <p:nvPr/>
        </p:nvSpPr>
        <p:spPr bwMode="auto">
          <a:xfrm>
            <a:off x="993775" y="2632471"/>
            <a:ext cx="7938" cy="69850"/>
          </a:xfrm>
          <a:prstGeom prst="rect">
            <a:avLst/>
          </a:prstGeom>
          <a:solidFill>
            <a:srgbClr val="FDC010"/>
          </a:solidFill>
          <a:ln w="9525">
            <a:noFill/>
            <a:miter lim="800000"/>
            <a:headEnd/>
            <a:tailEnd/>
          </a:ln>
        </p:spPr>
        <p:txBody>
          <a:bodyPr/>
          <a:lstStyle/>
          <a:p>
            <a:endParaRPr lang="en-US"/>
          </a:p>
        </p:txBody>
      </p:sp>
      <p:sp>
        <p:nvSpPr>
          <p:cNvPr id="1006" name="Rectangle 238"/>
          <p:cNvSpPr>
            <a:spLocks noChangeArrowheads="1"/>
          </p:cNvSpPr>
          <p:nvPr/>
        </p:nvSpPr>
        <p:spPr bwMode="auto">
          <a:xfrm>
            <a:off x="993775" y="2632471"/>
            <a:ext cx="7938" cy="69850"/>
          </a:xfrm>
          <a:prstGeom prst="rect">
            <a:avLst/>
          </a:prstGeom>
          <a:solidFill>
            <a:srgbClr val="F15A29"/>
          </a:solidFill>
          <a:ln w="8">
            <a:solidFill>
              <a:srgbClr val="F15A29"/>
            </a:solidFill>
            <a:miter lim="800000"/>
            <a:headEnd/>
            <a:tailEnd/>
          </a:ln>
        </p:spPr>
        <p:txBody>
          <a:bodyPr/>
          <a:lstStyle/>
          <a:p>
            <a:endParaRPr lang="en-US"/>
          </a:p>
        </p:txBody>
      </p:sp>
      <p:sp>
        <p:nvSpPr>
          <p:cNvPr id="1007" name="Rectangle 239"/>
          <p:cNvSpPr>
            <a:spLocks noChangeArrowheads="1"/>
          </p:cNvSpPr>
          <p:nvPr/>
        </p:nvSpPr>
        <p:spPr bwMode="auto">
          <a:xfrm>
            <a:off x="996950" y="2673746"/>
            <a:ext cx="7938" cy="73025"/>
          </a:xfrm>
          <a:prstGeom prst="rect">
            <a:avLst/>
          </a:prstGeom>
          <a:solidFill>
            <a:srgbClr val="FDC010"/>
          </a:solidFill>
          <a:ln w="9525">
            <a:noFill/>
            <a:miter lim="800000"/>
            <a:headEnd/>
            <a:tailEnd/>
          </a:ln>
        </p:spPr>
        <p:txBody>
          <a:bodyPr/>
          <a:lstStyle/>
          <a:p>
            <a:endParaRPr lang="en-US"/>
          </a:p>
        </p:txBody>
      </p:sp>
      <p:sp>
        <p:nvSpPr>
          <p:cNvPr id="1008" name="Rectangle 240"/>
          <p:cNvSpPr>
            <a:spLocks noChangeArrowheads="1"/>
          </p:cNvSpPr>
          <p:nvPr/>
        </p:nvSpPr>
        <p:spPr bwMode="auto">
          <a:xfrm>
            <a:off x="996950" y="2673746"/>
            <a:ext cx="7938" cy="73025"/>
          </a:xfrm>
          <a:prstGeom prst="rect">
            <a:avLst/>
          </a:prstGeom>
          <a:solidFill>
            <a:srgbClr val="F15A29"/>
          </a:solidFill>
          <a:ln w="8">
            <a:solidFill>
              <a:srgbClr val="F15A29"/>
            </a:solidFill>
            <a:miter lim="800000"/>
            <a:headEnd/>
            <a:tailEnd/>
          </a:ln>
        </p:spPr>
        <p:txBody>
          <a:bodyPr/>
          <a:lstStyle/>
          <a:p>
            <a:endParaRPr lang="en-US"/>
          </a:p>
        </p:txBody>
      </p:sp>
      <p:sp>
        <p:nvSpPr>
          <p:cNvPr id="1009" name="Rectangle 241"/>
          <p:cNvSpPr>
            <a:spLocks noChangeArrowheads="1"/>
          </p:cNvSpPr>
          <p:nvPr/>
        </p:nvSpPr>
        <p:spPr bwMode="auto">
          <a:xfrm>
            <a:off x="1001713" y="2708671"/>
            <a:ext cx="6350" cy="69850"/>
          </a:xfrm>
          <a:prstGeom prst="rect">
            <a:avLst/>
          </a:prstGeom>
          <a:solidFill>
            <a:srgbClr val="FDC010"/>
          </a:solidFill>
          <a:ln w="9525">
            <a:noFill/>
            <a:miter lim="800000"/>
            <a:headEnd/>
            <a:tailEnd/>
          </a:ln>
        </p:spPr>
        <p:txBody>
          <a:bodyPr/>
          <a:lstStyle/>
          <a:p>
            <a:endParaRPr lang="en-US"/>
          </a:p>
        </p:txBody>
      </p:sp>
      <p:sp>
        <p:nvSpPr>
          <p:cNvPr id="1010" name="Rectangle 242"/>
          <p:cNvSpPr>
            <a:spLocks noChangeArrowheads="1"/>
          </p:cNvSpPr>
          <p:nvPr/>
        </p:nvSpPr>
        <p:spPr bwMode="auto">
          <a:xfrm>
            <a:off x="1001713" y="27086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11" name="Rectangle 243"/>
          <p:cNvSpPr>
            <a:spLocks noChangeArrowheads="1"/>
          </p:cNvSpPr>
          <p:nvPr/>
        </p:nvSpPr>
        <p:spPr bwMode="auto">
          <a:xfrm>
            <a:off x="1011238" y="2813446"/>
            <a:ext cx="6350" cy="69850"/>
          </a:xfrm>
          <a:prstGeom prst="rect">
            <a:avLst/>
          </a:prstGeom>
          <a:solidFill>
            <a:srgbClr val="FDC010"/>
          </a:solidFill>
          <a:ln w="9525">
            <a:noFill/>
            <a:miter lim="800000"/>
            <a:headEnd/>
            <a:tailEnd/>
          </a:ln>
        </p:spPr>
        <p:txBody>
          <a:bodyPr/>
          <a:lstStyle/>
          <a:p>
            <a:endParaRPr lang="en-US"/>
          </a:p>
        </p:txBody>
      </p:sp>
      <p:sp>
        <p:nvSpPr>
          <p:cNvPr id="1012" name="Rectangle 244"/>
          <p:cNvSpPr>
            <a:spLocks noChangeArrowheads="1"/>
          </p:cNvSpPr>
          <p:nvPr/>
        </p:nvSpPr>
        <p:spPr bwMode="auto">
          <a:xfrm>
            <a:off x="1011238" y="28134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13" name="Rectangle 245"/>
          <p:cNvSpPr>
            <a:spLocks noChangeArrowheads="1"/>
          </p:cNvSpPr>
          <p:nvPr/>
        </p:nvSpPr>
        <p:spPr bwMode="auto">
          <a:xfrm>
            <a:off x="1023938" y="2861071"/>
            <a:ext cx="6350" cy="69850"/>
          </a:xfrm>
          <a:prstGeom prst="rect">
            <a:avLst/>
          </a:prstGeom>
          <a:solidFill>
            <a:srgbClr val="FDC010"/>
          </a:solidFill>
          <a:ln w="9525">
            <a:noFill/>
            <a:miter lim="800000"/>
            <a:headEnd/>
            <a:tailEnd/>
          </a:ln>
        </p:spPr>
        <p:txBody>
          <a:bodyPr/>
          <a:lstStyle/>
          <a:p>
            <a:endParaRPr lang="en-US"/>
          </a:p>
        </p:txBody>
      </p:sp>
      <p:sp>
        <p:nvSpPr>
          <p:cNvPr id="1014" name="Rectangle 246"/>
          <p:cNvSpPr>
            <a:spLocks noChangeArrowheads="1"/>
          </p:cNvSpPr>
          <p:nvPr/>
        </p:nvSpPr>
        <p:spPr bwMode="auto">
          <a:xfrm>
            <a:off x="1023938" y="28610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15" name="Rectangle 247"/>
          <p:cNvSpPr>
            <a:spLocks noChangeArrowheads="1"/>
          </p:cNvSpPr>
          <p:nvPr/>
        </p:nvSpPr>
        <p:spPr bwMode="auto">
          <a:xfrm>
            <a:off x="1125538" y="3010296"/>
            <a:ext cx="6350" cy="66675"/>
          </a:xfrm>
          <a:prstGeom prst="rect">
            <a:avLst/>
          </a:prstGeom>
          <a:solidFill>
            <a:srgbClr val="FDC010"/>
          </a:solidFill>
          <a:ln w="9525">
            <a:noFill/>
            <a:miter lim="800000"/>
            <a:headEnd/>
            <a:tailEnd/>
          </a:ln>
        </p:spPr>
        <p:txBody>
          <a:bodyPr/>
          <a:lstStyle/>
          <a:p>
            <a:endParaRPr lang="en-US"/>
          </a:p>
        </p:txBody>
      </p:sp>
      <p:sp>
        <p:nvSpPr>
          <p:cNvPr id="1016" name="Rectangle 248"/>
          <p:cNvSpPr>
            <a:spLocks noChangeArrowheads="1"/>
          </p:cNvSpPr>
          <p:nvPr/>
        </p:nvSpPr>
        <p:spPr bwMode="auto">
          <a:xfrm>
            <a:off x="1125538" y="301029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017" name="Rectangle 249"/>
          <p:cNvSpPr>
            <a:spLocks noChangeArrowheads="1"/>
          </p:cNvSpPr>
          <p:nvPr/>
        </p:nvSpPr>
        <p:spPr bwMode="auto">
          <a:xfrm>
            <a:off x="1128713" y="3026171"/>
            <a:ext cx="3175" cy="73025"/>
          </a:xfrm>
          <a:prstGeom prst="rect">
            <a:avLst/>
          </a:prstGeom>
          <a:solidFill>
            <a:srgbClr val="FDC010"/>
          </a:solidFill>
          <a:ln w="9525">
            <a:noFill/>
            <a:miter lim="800000"/>
            <a:headEnd/>
            <a:tailEnd/>
          </a:ln>
        </p:spPr>
        <p:txBody>
          <a:bodyPr/>
          <a:lstStyle/>
          <a:p>
            <a:endParaRPr lang="en-US"/>
          </a:p>
        </p:txBody>
      </p:sp>
      <p:sp>
        <p:nvSpPr>
          <p:cNvPr id="1018" name="Rectangle 250"/>
          <p:cNvSpPr>
            <a:spLocks noChangeArrowheads="1"/>
          </p:cNvSpPr>
          <p:nvPr/>
        </p:nvSpPr>
        <p:spPr bwMode="auto">
          <a:xfrm>
            <a:off x="1128713" y="3026171"/>
            <a:ext cx="3175" cy="73025"/>
          </a:xfrm>
          <a:prstGeom prst="rect">
            <a:avLst/>
          </a:prstGeom>
          <a:solidFill>
            <a:srgbClr val="F15A29"/>
          </a:solidFill>
          <a:ln w="8">
            <a:solidFill>
              <a:srgbClr val="F15A29"/>
            </a:solidFill>
            <a:miter lim="800000"/>
            <a:headEnd/>
            <a:tailEnd/>
          </a:ln>
        </p:spPr>
        <p:txBody>
          <a:bodyPr/>
          <a:lstStyle/>
          <a:p>
            <a:endParaRPr lang="en-US"/>
          </a:p>
        </p:txBody>
      </p:sp>
      <p:sp>
        <p:nvSpPr>
          <p:cNvPr id="1019" name="Rectangle 251"/>
          <p:cNvSpPr>
            <a:spLocks noChangeArrowheads="1"/>
          </p:cNvSpPr>
          <p:nvPr/>
        </p:nvSpPr>
        <p:spPr bwMode="auto">
          <a:xfrm>
            <a:off x="1136650" y="3130946"/>
            <a:ext cx="6350" cy="69850"/>
          </a:xfrm>
          <a:prstGeom prst="rect">
            <a:avLst/>
          </a:prstGeom>
          <a:solidFill>
            <a:srgbClr val="FDC010"/>
          </a:solidFill>
          <a:ln w="9525">
            <a:noFill/>
            <a:miter lim="800000"/>
            <a:headEnd/>
            <a:tailEnd/>
          </a:ln>
        </p:spPr>
        <p:txBody>
          <a:bodyPr/>
          <a:lstStyle/>
          <a:p>
            <a:endParaRPr lang="en-US"/>
          </a:p>
        </p:txBody>
      </p:sp>
      <p:sp>
        <p:nvSpPr>
          <p:cNvPr id="1020" name="Rectangle 252"/>
          <p:cNvSpPr>
            <a:spLocks noChangeArrowheads="1"/>
          </p:cNvSpPr>
          <p:nvPr/>
        </p:nvSpPr>
        <p:spPr bwMode="auto">
          <a:xfrm>
            <a:off x="1136650" y="31309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21" name="Rectangle 253"/>
          <p:cNvSpPr>
            <a:spLocks noChangeArrowheads="1"/>
          </p:cNvSpPr>
          <p:nvPr/>
        </p:nvSpPr>
        <p:spPr bwMode="auto">
          <a:xfrm>
            <a:off x="1152525" y="3146821"/>
            <a:ext cx="6350" cy="69850"/>
          </a:xfrm>
          <a:prstGeom prst="rect">
            <a:avLst/>
          </a:prstGeom>
          <a:solidFill>
            <a:srgbClr val="FDC010"/>
          </a:solidFill>
          <a:ln w="9525">
            <a:noFill/>
            <a:miter lim="800000"/>
            <a:headEnd/>
            <a:tailEnd/>
          </a:ln>
        </p:spPr>
        <p:txBody>
          <a:bodyPr/>
          <a:lstStyle/>
          <a:p>
            <a:endParaRPr lang="en-US"/>
          </a:p>
        </p:txBody>
      </p:sp>
      <p:sp>
        <p:nvSpPr>
          <p:cNvPr id="1022" name="Rectangle 254"/>
          <p:cNvSpPr>
            <a:spLocks noChangeArrowheads="1"/>
          </p:cNvSpPr>
          <p:nvPr/>
        </p:nvSpPr>
        <p:spPr bwMode="auto">
          <a:xfrm>
            <a:off x="1152525" y="31468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23" name="Rectangle 255"/>
          <p:cNvSpPr>
            <a:spLocks noChangeArrowheads="1"/>
          </p:cNvSpPr>
          <p:nvPr/>
        </p:nvSpPr>
        <p:spPr bwMode="auto">
          <a:xfrm>
            <a:off x="1168400" y="3146821"/>
            <a:ext cx="6350" cy="69850"/>
          </a:xfrm>
          <a:prstGeom prst="rect">
            <a:avLst/>
          </a:prstGeom>
          <a:solidFill>
            <a:srgbClr val="FDC010"/>
          </a:solidFill>
          <a:ln w="9525">
            <a:noFill/>
            <a:miter lim="800000"/>
            <a:headEnd/>
            <a:tailEnd/>
          </a:ln>
        </p:spPr>
        <p:txBody>
          <a:bodyPr/>
          <a:lstStyle/>
          <a:p>
            <a:endParaRPr lang="en-US"/>
          </a:p>
        </p:txBody>
      </p:sp>
      <p:sp>
        <p:nvSpPr>
          <p:cNvPr id="1024" name="Rectangle 256"/>
          <p:cNvSpPr>
            <a:spLocks noChangeArrowheads="1"/>
          </p:cNvSpPr>
          <p:nvPr/>
        </p:nvSpPr>
        <p:spPr bwMode="auto">
          <a:xfrm>
            <a:off x="1168400" y="31468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25" name="Rectangle 257"/>
          <p:cNvSpPr>
            <a:spLocks noChangeArrowheads="1"/>
          </p:cNvSpPr>
          <p:nvPr/>
        </p:nvSpPr>
        <p:spPr bwMode="auto">
          <a:xfrm>
            <a:off x="1263650" y="3375421"/>
            <a:ext cx="3175" cy="73025"/>
          </a:xfrm>
          <a:prstGeom prst="rect">
            <a:avLst/>
          </a:prstGeom>
          <a:solidFill>
            <a:srgbClr val="FDC010"/>
          </a:solidFill>
          <a:ln w="9525">
            <a:noFill/>
            <a:miter lim="800000"/>
            <a:headEnd/>
            <a:tailEnd/>
          </a:ln>
        </p:spPr>
        <p:txBody>
          <a:bodyPr/>
          <a:lstStyle/>
          <a:p>
            <a:endParaRPr lang="en-US"/>
          </a:p>
        </p:txBody>
      </p:sp>
      <p:sp>
        <p:nvSpPr>
          <p:cNvPr id="1026" name="Rectangle 258"/>
          <p:cNvSpPr>
            <a:spLocks noChangeArrowheads="1"/>
          </p:cNvSpPr>
          <p:nvPr/>
        </p:nvSpPr>
        <p:spPr bwMode="auto">
          <a:xfrm>
            <a:off x="1263650" y="3375421"/>
            <a:ext cx="3175" cy="73025"/>
          </a:xfrm>
          <a:prstGeom prst="rect">
            <a:avLst/>
          </a:prstGeom>
          <a:solidFill>
            <a:srgbClr val="F15A29"/>
          </a:solidFill>
          <a:ln w="8">
            <a:solidFill>
              <a:srgbClr val="F15A29"/>
            </a:solidFill>
            <a:miter lim="800000"/>
            <a:headEnd/>
            <a:tailEnd/>
          </a:ln>
        </p:spPr>
        <p:txBody>
          <a:bodyPr/>
          <a:lstStyle/>
          <a:p>
            <a:endParaRPr lang="en-US"/>
          </a:p>
        </p:txBody>
      </p:sp>
      <p:sp>
        <p:nvSpPr>
          <p:cNvPr id="1027" name="Rectangle 259"/>
          <p:cNvSpPr>
            <a:spLocks noChangeArrowheads="1"/>
          </p:cNvSpPr>
          <p:nvPr/>
        </p:nvSpPr>
        <p:spPr bwMode="auto">
          <a:xfrm>
            <a:off x="1385888" y="3524646"/>
            <a:ext cx="6350" cy="66675"/>
          </a:xfrm>
          <a:prstGeom prst="rect">
            <a:avLst/>
          </a:prstGeom>
          <a:solidFill>
            <a:srgbClr val="FDC010"/>
          </a:solidFill>
          <a:ln w="9525">
            <a:noFill/>
            <a:miter lim="800000"/>
            <a:headEnd/>
            <a:tailEnd/>
          </a:ln>
        </p:spPr>
        <p:txBody>
          <a:bodyPr/>
          <a:lstStyle/>
          <a:p>
            <a:endParaRPr lang="en-US"/>
          </a:p>
        </p:txBody>
      </p:sp>
      <p:sp>
        <p:nvSpPr>
          <p:cNvPr id="1028" name="Rectangle 260"/>
          <p:cNvSpPr>
            <a:spLocks noChangeArrowheads="1"/>
          </p:cNvSpPr>
          <p:nvPr/>
        </p:nvSpPr>
        <p:spPr bwMode="auto">
          <a:xfrm>
            <a:off x="1385888" y="352464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029" name="Rectangle 261"/>
          <p:cNvSpPr>
            <a:spLocks noChangeArrowheads="1"/>
          </p:cNvSpPr>
          <p:nvPr/>
        </p:nvSpPr>
        <p:spPr bwMode="auto">
          <a:xfrm>
            <a:off x="1385888" y="3524646"/>
            <a:ext cx="6350" cy="66675"/>
          </a:xfrm>
          <a:prstGeom prst="rect">
            <a:avLst/>
          </a:prstGeom>
          <a:solidFill>
            <a:srgbClr val="FDC010"/>
          </a:solidFill>
          <a:ln w="9525">
            <a:noFill/>
            <a:miter lim="800000"/>
            <a:headEnd/>
            <a:tailEnd/>
          </a:ln>
        </p:spPr>
        <p:txBody>
          <a:bodyPr/>
          <a:lstStyle/>
          <a:p>
            <a:endParaRPr lang="en-US"/>
          </a:p>
        </p:txBody>
      </p:sp>
      <p:sp>
        <p:nvSpPr>
          <p:cNvPr id="1030" name="Rectangle 262"/>
          <p:cNvSpPr>
            <a:spLocks noChangeArrowheads="1"/>
          </p:cNvSpPr>
          <p:nvPr/>
        </p:nvSpPr>
        <p:spPr bwMode="auto">
          <a:xfrm>
            <a:off x="1385888" y="352464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031" name="Rectangle 263"/>
          <p:cNvSpPr>
            <a:spLocks noChangeArrowheads="1"/>
          </p:cNvSpPr>
          <p:nvPr/>
        </p:nvSpPr>
        <p:spPr bwMode="auto">
          <a:xfrm>
            <a:off x="1428750" y="3604021"/>
            <a:ext cx="3175" cy="69850"/>
          </a:xfrm>
          <a:prstGeom prst="rect">
            <a:avLst/>
          </a:prstGeom>
          <a:solidFill>
            <a:srgbClr val="FDC010"/>
          </a:solidFill>
          <a:ln w="9525">
            <a:noFill/>
            <a:miter lim="800000"/>
            <a:headEnd/>
            <a:tailEnd/>
          </a:ln>
        </p:spPr>
        <p:txBody>
          <a:bodyPr/>
          <a:lstStyle/>
          <a:p>
            <a:endParaRPr lang="en-US"/>
          </a:p>
        </p:txBody>
      </p:sp>
      <p:sp>
        <p:nvSpPr>
          <p:cNvPr id="1032" name="Rectangle 264"/>
          <p:cNvSpPr>
            <a:spLocks noChangeArrowheads="1"/>
          </p:cNvSpPr>
          <p:nvPr/>
        </p:nvSpPr>
        <p:spPr bwMode="auto">
          <a:xfrm>
            <a:off x="1428750" y="3604021"/>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033" name="Rectangle 265"/>
          <p:cNvSpPr>
            <a:spLocks noChangeArrowheads="1"/>
          </p:cNvSpPr>
          <p:nvPr/>
        </p:nvSpPr>
        <p:spPr bwMode="auto">
          <a:xfrm>
            <a:off x="1477963" y="3604021"/>
            <a:ext cx="6350" cy="69850"/>
          </a:xfrm>
          <a:prstGeom prst="rect">
            <a:avLst/>
          </a:prstGeom>
          <a:solidFill>
            <a:srgbClr val="FDC010"/>
          </a:solidFill>
          <a:ln w="9525">
            <a:noFill/>
            <a:miter lim="800000"/>
            <a:headEnd/>
            <a:tailEnd/>
          </a:ln>
        </p:spPr>
        <p:txBody>
          <a:bodyPr/>
          <a:lstStyle/>
          <a:p>
            <a:endParaRPr lang="en-US"/>
          </a:p>
        </p:txBody>
      </p:sp>
      <p:sp>
        <p:nvSpPr>
          <p:cNvPr id="1034" name="Rectangle 266"/>
          <p:cNvSpPr>
            <a:spLocks noChangeArrowheads="1"/>
          </p:cNvSpPr>
          <p:nvPr/>
        </p:nvSpPr>
        <p:spPr bwMode="auto">
          <a:xfrm>
            <a:off x="1477963" y="36040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35" name="Rectangle 267"/>
          <p:cNvSpPr>
            <a:spLocks noChangeArrowheads="1"/>
          </p:cNvSpPr>
          <p:nvPr/>
        </p:nvSpPr>
        <p:spPr bwMode="auto">
          <a:xfrm>
            <a:off x="1520825" y="3737371"/>
            <a:ext cx="6350" cy="69850"/>
          </a:xfrm>
          <a:prstGeom prst="rect">
            <a:avLst/>
          </a:prstGeom>
          <a:solidFill>
            <a:srgbClr val="FDC010"/>
          </a:solidFill>
          <a:ln w="9525">
            <a:noFill/>
            <a:miter lim="800000"/>
            <a:headEnd/>
            <a:tailEnd/>
          </a:ln>
        </p:spPr>
        <p:txBody>
          <a:bodyPr/>
          <a:lstStyle/>
          <a:p>
            <a:endParaRPr lang="en-US"/>
          </a:p>
        </p:txBody>
      </p:sp>
      <p:sp>
        <p:nvSpPr>
          <p:cNvPr id="1036" name="Rectangle 268"/>
          <p:cNvSpPr>
            <a:spLocks noChangeArrowheads="1"/>
          </p:cNvSpPr>
          <p:nvPr/>
        </p:nvSpPr>
        <p:spPr bwMode="auto">
          <a:xfrm>
            <a:off x="1520825" y="37373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37" name="Rectangle 269"/>
          <p:cNvSpPr>
            <a:spLocks noChangeArrowheads="1"/>
          </p:cNvSpPr>
          <p:nvPr/>
        </p:nvSpPr>
        <p:spPr bwMode="auto">
          <a:xfrm>
            <a:off x="1593850" y="3765946"/>
            <a:ext cx="3175" cy="66675"/>
          </a:xfrm>
          <a:prstGeom prst="rect">
            <a:avLst/>
          </a:prstGeom>
          <a:solidFill>
            <a:srgbClr val="FDC010"/>
          </a:solidFill>
          <a:ln w="9525">
            <a:noFill/>
            <a:miter lim="800000"/>
            <a:headEnd/>
            <a:tailEnd/>
          </a:ln>
        </p:spPr>
        <p:txBody>
          <a:bodyPr/>
          <a:lstStyle/>
          <a:p>
            <a:endParaRPr lang="en-US"/>
          </a:p>
        </p:txBody>
      </p:sp>
      <p:sp>
        <p:nvSpPr>
          <p:cNvPr id="1038" name="Rectangle 270"/>
          <p:cNvSpPr>
            <a:spLocks noChangeArrowheads="1"/>
          </p:cNvSpPr>
          <p:nvPr/>
        </p:nvSpPr>
        <p:spPr bwMode="auto">
          <a:xfrm>
            <a:off x="1593850" y="3765946"/>
            <a:ext cx="3175" cy="66675"/>
          </a:xfrm>
          <a:prstGeom prst="rect">
            <a:avLst/>
          </a:prstGeom>
          <a:solidFill>
            <a:srgbClr val="F15A29"/>
          </a:solidFill>
          <a:ln w="8">
            <a:solidFill>
              <a:srgbClr val="F15A29"/>
            </a:solidFill>
            <a:miter lim="800000"/>
            <a:headEnd/>
            <a:tailEnd/>
          </a:ln>
        </p:spPr>
        <p:txBody>
          <a:bodyPr/>
          <a:lstStyle/>
          <a:p>
            <a:endParaRPr lang="en-US"/>
          </a:p>
        </p:txBody>
      </p:sp>
      <p:sp>
        <p:nvSpPr>
          <p:cNvPr id="1039" name="Rectangle 271"/>
          <p:cNvSpPr>
            <a:spLocks noChangeArrowheads="1"/>
          </p:cNvSpPr>
          <p:nvPr/>
        </p:nvSpPr>
        <p:spPr bwMode="auto">
          <a:xfrm>
            <a:off x="1597025" y="3765946"/>
            <a:ext cx="3175" cy="66675"/>
          </a:xfrm>
          <a:prstGeom prst="rect">
            <a:avLst/>
          </a:prstGeom>
          <a:solidFill>
            <a:srgbClr val="FDC010"/>
          </a:solidFill>
          <a:ln w="9525">
            <a:noFill/>
            <a:miter lim="800000"/>
            <a:headEnd/>
            <a:tailEnd/>
          </a:ln>
        </p:spPr>
        <p:txBody>
          <a:bodyPr/>
          <a:lstStyle/>
          <a:p>
            <a:endParaRPr lang="en-US"/>
          </a:p>
        </p:txBody>
      </p:sp>
      <p:sp>
        <p:nvSpPr>
          <p:cNvPr id="1040" name="Rectangle 272"/>
          <p:cNvSpPr>
            <a:spLocks noChangeArrowheads="1"/>
          </p:cNvSpPr>
          <p:nvPr/>
        </p:nvSpPr>
        <p:spPr bwMode="auto">
          <a:xfrm>
            <a:off x="1597025" y="3765946"/>
            <a:ext cx="3175" cy="66675"/>
          </a:xfrm>
          <a:prstGeom prst="rect">
            <a:avLst/>
          </a:prstGeom>
          <a:solidFill>
            <a:srgbClr val="F15A29"/>
          </a:solidFill>
          <a:ln w="8">
            <a:solidFill>
              <a:srgbClr val="F15A29"/>
            </a:solidFill>
            <a:miter lim="800000"/>
            <a:headEnd/>
            <a:tailEnd/>
          </a:ln>
        </p:spPr>
        <p:txBody>
          <a:bodyPr/>
          <a:lstStyle/>
          <a:p>
            <a:endParaRPr lang="en-US"/>
          </a:p>
        </p:txBody>
      </p:sp>
      <p:sp>
        <p:nvSpPr>
          <p:cNvPr id="1041" name="Rectangle 273"/>
          <p:cNvSpPr>
            <a:spLocks noChangeArrowheads="1"/>
          </p:cNvSpPr>
          <p:nvPr/>
        </p:nvSpPr>
        <p:spPr bwMode="auto">
          <a:xfrm>
            <a:off x="1616075" y="3807221"/>
            <a:ext cx="6350" cy="69850"/>
          </a:xfrm>
          <a:prstGeom prst="rect">
            <a:avLst/>
          </a:prstGeom>
          <a:solidFill>
            <a:srgbClr val="FDC010"/>
          </a:solidFill>
          <a:ln w="9525">
            <a:noFill/>
            <a:miter lim="800000"/>
            <a:headEnd/>
            <a:tailEnd/>
          </a:ln>
        </p:spPr>
        <p:txBody>
          <a:bodyPr/>
          <a:lstStyle/>
          <a:p>
            <a:endParaRPr lang="en-US"/>
          </a:p>
        </p:txBody>
      </p:sp>
      <p:sp>
        <p:nvSpPr>
          <p:cNvPr id="1042" name="Rectangle 274"/>
          <p:cNvSpPr>
            <a:spLocks noChangeArrowheads="1"/>
          </p:cNvSpPr>
          <p:nvPr/>
        </p:nvSpPr>
        <p:spPr bwMode="auto">
          <a:xfrm>
            <a:off x="1616075" y="38072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43" name="Rectangle 275"/>
          <p:cNvSpPr>
            <a:spLocks noChangeArrowheads="1"/>
          </p:cNvSpPr>
          <p:nvPr/>
        </p:nvSpPr>
        <p:spPr bwMode="auto">
          <a:xfrm>
            <a:off x="1622425" y="3838971"/>
            <a:ext cx="7938" cy="69850"/>
          </a:xfrm>
          <a:prstGeom prst="rect">
            <a:avLst/>
          </a:prstGeom>
          <a:solidFill>
            <a:srgbClr val="FDC010"/>
          </a:solidFill>
          <a:ln w="9525">
            <a:noFill/>
            <a:miter lim="800000"/>
            <a:headEnd/>
            <a:tailEnd/>
          </a:ln>
        </p:spPr>
        <p:txBody>
          <a:bodyPr/>
          <a:lstStyle/>
          <a:p>
            <a:endParaRPr lang="en-US"/>
          </a:p>
        </p:txBody>
      </p:sp>
      <p:sp>
        <p:nvSpPr>
          <p:cNvPr id="1044" name="Rectangle 276"/>
          <p:cNvSpPr>
            <a:spLocks noChangeArrowheads="1"/>
          </p:cNvSpPr>
          <p:nvPr/>
        </p:nvSpPr>
        <p:spPr bwMode="auto">
          <a:xfrm>
            <a:off x="1622425" y="3838971"/>
            <a:ext cx="7938" cy="69850"/>
          </a:xfrm>
          <a:prstGeom prst="rect">
            <a:avLst/>
          </a:prstGeom>
          <a:solidFill>
            <a:srgbClr val="F15A29"/>
          </a:solidFill>
          <a:ln w="8">
            <a:solidFill>
              <a:srgbClr val="F15A29"/>
            </a:solidFill>
            <a:miter lim="800000"/>
            <a:headEnd/>
            <a:tailEnd/>
          </a:ln>
        </p:spPr>
        <p:txBody>
          <a:bodyPr/>
          <a:lstStyle/>
          <a:p>
            <a:endParaRPr lang="en-US"/>
          </a:p>
        </p:txBody>
      </p:sp>
      <p:sp>
        <p:nvSpPr>
          <p:cNvPr id="1045" name="Rectangle 277"/>
          <p:cNvSpPr>
            <a:spLocks noChangeArrowheads="1"/>
          </p:cNvSpPr>
          <p:nvPr/>
        </p:nvSpPr>
        <p:spPr bwMode="auto">
          <a:xfrm>
            <a:off x="1627188" y="3838971"/>
            <a:ext cx="6350" cy="69850"/>
          </a:xfrm>
          <a:prstGeom prst="rect">
            <a:avLst/>
          </a:prstGeom>
          <a:solidFill>
            <a:srgbClr val="FDC010"/>
          </a:solidFill>
          <a:ln w="9525">
            <a:noFill/>
            <a:miter lim="800000"/>
            <a:headEnd/>
            <a:tailEnd/>
          </a:ln>
        </p:spPr>
        <p:txBody>
          <a:bodyPr/>
          <a:lstStyle/>
          <a:p>
            <a:endParaRPr lang="en-US"/>
          </a:p>
        </p:txBody>
      </p:sp>
      <p:sp>
        <p:nvSpPr>
          <p:cNvPr id="1046" name="Rectangle 278"/>
          <p:cNvSpPr>
            <a:spLocks noChangeArrowheads="1"/>
          </p:cNvSpPr>
          <p:nvPr/>
        </p:nvSpPr>
        <p:spPr bwMode="auto">
          <a:xfrm>
            <a:off x="1627188" y="38389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47" name="Rectangle 279"/>
          <p:cNvSpPr>
            <a:spLocks noChangeArrowheads="1"/>
          </p:cNvSpPr>
          <p:nvPr/>
        </p:nvSpPr>
        <p:spPr bwMode="auto">
          <a:xfrm>
            <a:off x="1630363" y="3838971"/>
            <a:ext cx="6350" cy="69850"/>
          </a:xfrm>
          <a:prstGeom prst="rect">
            <a:avLst/>
          </a:prstGeom>
          <a:solidFill>
            <a:srgbClr val="FDC010"/>
          </a:solidFill>
          <a:ln w="9525">
            <a:noFill/>
            <a:miter lim="800000"/>
            <a:headEnd/>
            <a:tailEnd/>
          </a:ln>
        </p:spPr>
        <p:txBody>
          <a:bodyPr/>
          <a:lstStyle/>
          <a:p>
            <a:endParaRPr lang="en-US"/>
          </a:p>
        </p:txBody>
      </p:sp>
      <p:sp>
        <p:nvSpPr>
          <p:cNvPr id="1048" name="Rectangle 280"/>
          <p:cNvSpPr>
            <a:spLocks noChangeArrowheads="1"/>
          </p:cNvSpPr>
          <p:nvPr/>
        </p:nvSpPr>
        <p:spPr bwMode="auto">
          <a:xfrm>
            <a:off x="1630363" y="38389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49" name="Rectangle 281"/>
          <p:cNvSpPr>
            <a:spLocks noChangeArrowheads="1"/>
          </p:cNvSpPr>
          <p:nvPr/>
        </p:nvSpPr>
        <p:spPr bwMode="auto">
          <a:xfrm>
            <a:off x="1630363" y="3838971"/>
            <a:ext cx="6350" cy="69850"/>
          </a:xfrm>
          <a:prstGeom prst="rect">
            <a:avLst/>
          </a:prstGeom>
          <a:solidFill>
            <a:srgbClr val="FDC010"/>
          </a:solidFill>
          <a:ln w="9525">
            <a:noFill/>
            <a:miter lim="800000"/>
            <a:headEnd/>
            <a:tailEnd/>
          </a:ln>
        </p:spPr>
        <p:txBody>
          <a:bodyPr/>
          <a:lstStyle/>
          <a:p>
            <a:endParaRPr lang="en-US"/>
          </a:p>
        </p:txBody>
      </p:sp>
      <p:sp>
        <p:nvSpPr>
          <p:cNvPr id="1050" name="Rectangle 282"/>
          <p:cNvSpPr>
            <a:spLocks noChangeArrowheads="1"/>
          </p:cNvSpPr>
          <p:nvPr/>
        </p:nvSpPr>
        <p:spPr bwMode="auto">
          <a:xfrm>
            <a:off x="1630363" y="38389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51" name="Rectangle 283"/>
          <p:cNvSpPr>
            <a:spLocks noChangeArrowheads="1"/>
          </p:cNvSpPr>
          <p:nvPr/>
        </p:nvSpPr>
        <p:spPr bwMode="auto">
          <a:xfrm>
            <a:off x="1630363" y="3838971"/>
            <a:ext cx="6350" cy="69850"/>
          </a:xfrm>
          <a:prstGeom prst="rect">
            <a:avLst/>
          </a:prstGeom>
          <a:solidFill>
            <a:srgbClr val="FDC010"/>
          </a:solidFill>
          <a:ln w="9525">
            <a:noFill/>
            <a:miter lim="800000"/>
            <a:headEnd/>
            <a:tailEnd/>
          </a:ln>
        </p:spPr>
        <p:txBody>
          <a:bodyPr/>
          <a:lstStyle/>
          <a:p>
            <a:endParaRPr lang="en-US"/>
          </a:p>
        </p:txBody>
      </p:sp>
      <p:sp>
        <p:nvSpPr>
          <p:cNvPr id="1052" name="Rectangle 284"/>
          <p:cNvSpPr>
            <a:spLocks noChangeArrowheads="1"/>
          </p:cNvSpPr>
          <p:nvPr/>
        </p:nvSpPr>
        <p:spPr bwMode="auto">
          <a:xfrm>
            <a:off x="1630363" y="38389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53" name="Rectangle 285"/>
          <p:cNvSpPr>
            <a:spLocks noChangeArrowheads="1"/>
          </p:cNvSpPr>
          <p:nvPr/>
        </p:nvSpPr>
        <p:spPr bwMode="auto">
          <a:xfrm>
            <a:off x="1636713" y="3854846"/>
            <a:ext cx="6350" cy="69850"/>
          </a:xfrm>
          <a:prstGeom prst="rect">
            <a:avLst/>
          </a:prstGeom>
          <a:solidFill>
            <a:srgbClr val="FDC010"/>
          </a:solidFill>
          <a:ln w="9525">
            <a:noFill/>
            <a:miter lim="800000"/>
            <a:headEnd/>
            <a:tailEnd/>
          </a:ln>
        </p:spPr>
        <p:txBody>
          <a:bodyPr/>
          <a:lstStyle/>
          <a:p>
            <a:endParaRPr lang="en-US"/>
          </a:p>
        </p:txBody>
      </p:sp>
      <p:sp>
        <p:nvSpPr>
          <p:cNvPr id="1054" name="Rectangle 286"/>
          <p:cNvSpPr>
            <a:spLocks noChangeArrowheads="1"/>
          </p:cNvSpPr>
          <p:nvPr/>
        </p:nvSpPr>
        <p:spPr bwMode="auto">
          <a:xfrm>
            <a:off x="1636713" y="38548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55" name="Rectangle 287"/>
          <p:cNvSpPr>
            <a:spLocks noChangeArrowheads="1"/>
          </p:cNvSpPr>
          <p:nvPr/>
        </p:nvSpPr>
        <p:spPr bwMode="auto">
          <a:xfrm>
            <a:off x="1636713" y="3854846"/>
            <a:ext cx="6350" cy="69850"/>
          </a:xfrm>
          <a:prstGeom prst="rect">
            <a:avLst/>
          </a:prstGeom>
          <a:solidFill>
            <a:srgbClr val="FDC010"/>
          </a:solidFill>
          <a:ln w="9525">
            <a:noFill/>
            <a:miter lim="800000"/>
            <a:headEnd/>
            <a:tailEnd/>
          </a:ln>
        </p:spPr>
        <p:txBody>
          <a:bodyPr/>
          <a:lstStyle/>
          <a:p>
            <a:endParaRPr lang="en-US"/>
          </a:p>
        </p:txBody>
      </p:sp>
      <p:sp>
        <p:nvSpPr>
          <p:cNvPr id="1056" name="Rectangle 288"/>
          <p:cNvSpPr>
            <a:spLocks noChangeArrowheads="1"/>
          </p:cNvSpPr>
          <p:nvPr/>
        </p:nvSpPr>
        <p:spPr bwMode="auto">
          <a:xfrm>
            <a:off x="1636713" y="38548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57" name="Rectangle 289"/>
          <p:cNvSpPr>
            <a:spLocks noChangeArrowheads="1"/>
          </p:cNvSpPr>
          <p:nvPr/>
        </p:nvSpPr>
        <p:spPr bwMode="auto">
          <a:xfrm>
            <a:off x="1662113" y="3886596"/>
            <a:ext cx="6350" cy="76200"/>
          </a:xfrm>
          <a:prstGeom prst="rect">
            <a:avLst/>
          </a:prstGeom>
          <a:solidFill>
            <a:srgbClr val="FDC010"/>
          </a:solidFill>
          <a:ln w="9525">
            <a:noFill/>
            <a:miter lim="800000"/>
            <a:headEnd/>
            <a:tailEnd/>
          </a:ln>
        </p:spPr>
        <p:txBody>
          <a:bodyPr/>
          <a:lstStyle/>
          <a:p>
            <a:endParaRPr lang="en-US"/>
          </a:p>
        </p:txBody>
      </p:sp>
      <p:sp>
        <p:nvSpPr>
          <p:cNvPr id="1058" name="Rectangle 290"/>
          <p:cNvSpPr>
            <a:spLocks noChangeArrowheads="1"/>
          </p:cNvSpPr>
          <p:nvPr/>
        </p:nvSpPr>
        <p:spPr bwMode="auto">
          <a:xfrm>
            <a:off x="1662113" y="3886596"/>
            <a:ext cx="6350" cy="76200"/>
          </a:xfrm>
          <a:prstGeom prst="rect">
            <a:avLst/>
          </a:prstGeom>
          <a:solidFill>
            <a:srgbClr val="F15A29"/>
          </a:solidFill>
          <a:ln w="8">
            <a:solidFill>
              <a:srgbClr val="F15A29"/>
            </a:solidFill>
            <a:miter lim="800000"/>
            <a:headEnd/>
            <a:tailEnd/>
          </a:ln>
        </p:spPr>
        <p:txBody>
          <a:bodyPr/>
          <a:lstStyle/>
          <a:p>
            <a:endParaRPr lang="en-US"/>
          </a:p>
        </p:txBody>
      </p:sp>
      <p:sp>
        <p:nvSpPr>
          <p:cNvPr id="1059" name="Rectangle 291"/>
          <p:cNvSpPr>
            <a:spLocks noChangeArrowheads="1"/>
          </p:cNvSpPr>
          <p:nvPr/>
        </p:nvSpPr>
        <p:spPr bwMode="auto">
          <a:xfrm>
            <a:off x="1665288" y="3886596"/>
            <a:ext cx="7937" cy="76200"/>
          </a:xfrm>
          <a:prstGeom prst="rect">
            <a:avLst/>
          </a:prstGeom>
          <a:solidFill>
            <a:srgbClr val="FDC010"/>
          </a:solidFill>
          <a:ln w="9525">
            <a:noFill/>
            <a:miter lim="800000"/>
            <a:headEnd/>
            <a:tailEnd/>
          </a:ln>
        </p:spPr>
        <p:txBody>
          <a:bodyPr/>
          <a:lstStyle/>
          <a:p>
            <a:endParaRPr lang="en-US"/>
          </a:p>
        </p:txBody>
      </p:sp>
      <p:sp>
        <p:nvSpPr>
          <p:cNvPr id="1060" name="Rectangle 292"/>
          <p:cNvSpPr>
            <a:spLocks noChangeArrowheads="1"/>
          </p:cNvSpPr>
          <p:nvPr/>
        </p:nvSpPr>
        <p:spPr bwMode="auto">
          <a:xfrm>
            <a:off x="1665288" y="3886596"/>
            <a:ext cx="7937" cy="76200"/>
          </a:xfrm>
          <a:prstGeom prst="rect">
            <a:avLst/>
          </a:prstGeom>
          <a:solidFill>
            <a:srgbClr val="F15A29"/>
          </a:solidFill>
          <a:ln w="8">
            <a:solidFill>
              <a:srgbClr val="F15A29"/>
            </a:solidFill>
            <a:miter lim="800000"/>
            <a:headEnd/>
            <a:tailEnd/>
          </a:ln>
        </p:spPr>
        <p:txBody>
          <a:bodyPr/>
          <a:lstStyle/>
          <a:p>
            <a:endParaRPr lang="en-US"/>
          </a:p>
        </p:txBody>
      </p:sp>
      <p:sp>
        <p:nvSpPr>
          <p:cNvPr id="1061" name="Rectangle 293"/>
          <p:cNvSpPr>
            <a:spLocks noChangeArrowheads="1"/>
          </p:cNvSpPr>
          <p:nvPr/>
        </p:nvSpPr>
        <p:spPr bwMode="auto">
          <a:xfrm>
            <a:off x="1757363" y="4000896"/>
            <a:ext cx="7937" cy="69850"/>
          </a:xfrm>
          <a:prstGeom prst="rect">
            <a:avLst/>
          </a:prstGeom>
          <a:solidFill>
            <a:srgbClr val="FDC010"/>
          </a:solidFill>
          <a:ln w="9525">
            <a:noFill/>
            <a:miter lim="800000"/>
            <a:headEnd/>
            <a:tailEnd/>
          </a:ln>
        </p:spPr>
        <p:txBody>
          <a:bodyPr/>
          <a:lstStyle/>
          <a:p>
            <a:endParaRPr lang="en-US"/>
          </a:p>
        </p:txBody>
      </p:sp>
      <p:sp>
        <p:nvSpPr>
          <p:cNvPr id="1062" name="Rectangle 294"/>
          <p:cNvSpPr>
            <a:spLocks noChangeArrowheads="1"/>
          </p:cNvSpPr>
          <p:nvPr/>
        </p:nvSpPr>
        <p:spPr bwMode="auto">
          <a:xfrm>
            <a:off x="1757363" y="4000896"/>
            <a:ext cx="7937" cy="69850"/>
          </a:xfrm>
          <a:prstGeom prst="rect">
            <a:avLst/>
          </a:prstGeom>
          <a:solidFill>
            <a:srgbClr val="F15A29"/>
          </a:solidFill>
          <a:ln w="8">
            <a:solidFill>
              <a:srgbClr val="F15A29"/>
            </a:solidFill>
            <a:miter lim="800000"/>
            <a:headEnd/>
            <a:tailEnd/>
          </a:ln>
        </p:spPr>
        <p:txBody>
          <a:bodyPr/>
          <a:lstStyle/>
          <a:p>
            <a:endParaRPr lang="en-US"/>
          </a:p>
        </p:txBody>
      </p:sp>
      <p:sp>
        <p:nvSpPr>
          <p:cNvPr id="1063" name="Rectangle 295"/>
          <p:cNvSpPr>
            <a:spLocks noChangeArrowheads="1"/>
          </p:cNvSpPr>
          <p:nvPr/>
        </p:nvSpPr>
        <p:spPr bwMode="auto">
          <a:xfrm>
            <a:off x="1762125" y="4000896"/>
            <a:ext cx="3175" cy="69850"/>
          </a:xfrm>
          <a:prstGeom prst="rect">
            <a:avLst/>
          </a:prstGeom>
          <a:solidFill>
            <a:srgbClr val="FDC010"/>
          </a:solidFill>
          <a:ln w="9525">
            <a:noFill/>
            <a:miter lim="800000"/>
            <a:headEnd/>
            <a:tailEnd/>
          </a:ln>
        </p:spPr>
        <p:txBody>
          <a:bodyPr/>
          <a:lstStyle/>
          <a:p>
            <a:endParaRPr lang="en-US"/>
          </a:p>
        </p:txBody>
      </p:sp>
      <p:sp>
        <p:nvSpPr>
          <p:cNvPr id="1064" name="Rectangle 296"/>
          <p:cNvSpPr>
            <a:spLocks noChangeArrowheads="1"/>
          </p:cNvSpPr>
          <p:nvPr/>
        </p:nvSpPr>
        <p:spPr bwMode="auto">
          <a:xfrm>
            <a:off x="1762125" y="400089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065" name="Rectangle 297"/>
          <p:cNvSpPr>
            <a:spLocks noChangeArrowheads="1"/>
          </p:cNvSpPr>
          <p:nvPr/>
        </p:nvSpPr>
        <p:spPr bwMode="auto">
          <a:xfrm>
            <a:off x="1762125" y="4054871"/>
            <a:ext cx="6350" cy="73025"/>
          </a:xfrm>
          <a:prstGeom prst="rect">
            <a:avLst/>
          </a:prstGeom>
          <a:solidFill>
            <a:srgbClr val="FDC010"/>
          </a:solidFill>
          <a:ln w="9525">
            <a:noFill/>
            <a:miter lim="800000"/>
            <a:headEnd/>
            <a:tailEnd/>
          </a:ln>
        </p:spPr>
        <p:txBody>
          <a:bodyPr/>
          <a:lstStyle/>
          <a:p>
            <a:endParaRPr lang="en-US"/>
          </a:p>
        </p:txBody>
      </p:sp>
      <p:sp>
        <p:nvSpPr>
          <p:cNvPr id="1066" name="Rectangle 298"/>
          <p:cNvSpPr>
            <a:spLocks noChangeArrowheads="1"/>
          </p:cNvSpPr>
          <p:nvPr/>
        </p:nvSpPr>
        <p:spPr bwMode="auto">
          <a:xfrm>
            <a:off x="1762125" y="4054871"/>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067" name="Rectangle 299"/>
          <p:cNvSpPr>
            <a:spLocks noChangeArrowheads="1"/>
          </p:cNvSpPr>
          <p:nvPr/>
        </p:nvSpPr>
        <p:spPr bwMode="auto">
          <a:xfrm>
            <a:off x="1765300" y="4054871"/>
            <a:ext cx="6350" cy="73025"/>
          </a:xfrm>
          <a:prstGeom prst="rect">
            <a:avLst/>
          </a:prstGeom>
          <a:solidFill>
            <a:srgbClr val="FDC010"/>
          </a:solidFill>
          <a:ln w="9525">
            <a:noFill/>
            <a:miter lim="800000"/>
            <a:headEnd/>
            <a:tailEnd/>
          </a:ln>
        </p:spPr>
        <p:txBody>
          <a:bodyPr/>
          <a:lstStyle/>
          <a:p>
            <a:endParaRPr lang="en-US"/>
          </a:p>
        </p:txBody>
      </p:sp>
      <p:sp>
        <p:nvSpPr>
          <p:cNvPr id="1068" name="Rectangle 300"/>
          <p:cNvSpPr>
            <a:spLocks noChangeArrowheads="1"/>
          </p:cNvSpPr>
          <p:nvPr/>
        </p:nvSpPr>
        <p:spPr bwMode="auto">
          <a:xfrm>
            <a:off x="1765300" y="4054871"/>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069" name="Rectangle 301"/>
          <p:cNvSpPr>
            <a:spLocks noChangeArrowheads="1"/>
          </p:cNvSpPr>
          <p:nvPr/>
        </p:nvSpPr>
        <p:spPr bwMode="auto">
          <a:xfrm>
            <a:off x="1784350" y="4077096"/>
            <a:ext cx="6350" cy="66675"/>
          </a:xfrm>
          <a:prstGeom prst="rect">
            <a:avLst/>
          </a:prstGeom>
          <a:solidFill>
            <a:srgbClr val="FDC010"/>
          </a:solidFill>
          <a:ln w="9525">
            <a:noFill/>
            <a:miter lim="800000"/>
            <a:headEnd/>
            <a:tailEnd/>
          </a:ln>
        </p:spPr>
        <p:txBody>
          <a:bodyPr/>
          <a:lstStyle/>
          <a:p>
            <a:endParaRPr lang="en-US"/>
          </a:p>
        </p:txBody>
      </p:sp>
      <p:sp>
        <p:nvSpPr>
          <p:cNvPr id="1070" name="Rectangle 302"/>
          <p:cNvSpPr>
            <a:spLocks noChangeArrowheads="1"/>
          </p:cNvSpPr>
          <p:nvPr/>
        </p:nvSpPr>
        <p:spPr bwMode="auto">
          <a:xfrm>
            <a:off x="1784350" y="407709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071" name="Rectangle 303"/>
          <p:cNvSpPr>
            <a:spLocks noChangeArrowheads="1"/>
          </p:cNvSpPr>
          <p:nvPr/>
        </p:nvSpPr>
        <p:spPr bwMode="auto">
          <a:xfrm>
            <a:off x="1787525" y="4077096"/>
            <a:ext cx="6350" cy="66675"/>
          </a:xfrm>
          <a:prstGeom prst="rect">
            <a:avLst/>
          </a:prstGeom>
          <a:solidFill>
            <a:srgbClr val="FDC010"/>
          </a:solidFill>
          <a:ln w="9525">
            <a:noFill/>
            <a:miter lim="800000"/>
            <a:headEnd/>
            <a:tailEnd/>
          </a:ln>
        </p:spPr>
        <p:txBody>
          <a:bodyPr/>
          <a:lstStyle/>
          <a:p>
            <a:endParaRPr lang="en-US"/>
          </a:p>
        </p:txBody>
      </p:sp>
      <p:sp>
        <p:nvSpPr>
          <p:cNvPr id="1072" name="Rectangle 304"/>
          <p:cNvSpPr>
            <a:spLocks noChangeArrowheads="1"/>
          </p:cNvSpPr>
          <p:nvPr/>
        </p:nvSpPr>
        <p:spPr bwMode="auto">
          <a:xfrm>
            <a:off x="1787525" y="407709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073" name="Rectangle 305"/>
          <p:cNvSpPr>
            <a:spLocks noChangeArrowheads="1"/>
          </p:cNvSpPr>
          <p:nvPr/>
        </p:nvSpPr>
        <p:spPr bwMode="auto">
          <a:xfrm>
            <a:off x="1863725" y="4096146"/>
            <a:ext cx="6350" cy="69850"/>
          </a:xfrm>
          <a:prstGeom prst="rect">
            <a:avLst/>
          </a:prstGeom>
          <a:solidFill>
            <a:srgbClr val="FDC010"/>
          </a:solidFill>
          <a:ln w="9525">
            <a:noFill/>
            <a:miter lim="800000"/>
            <a:headEnd/>
            <a:tailEnd/>
          </a:ln>
        </p:spPr>
        <p:txBody>
          <a:bodyPr/>
          <a:lstStyle/>
          <a:p>
            <a:endParaRPr lang="en-US"/>
          </a:p>
        </p:txBody>
      </p:sp>
      <p:sp>
        <p:nvSpPr>
          <p:cNvPr id="1074" name="Rectangle 306"/>
          <p:cNvSpPr>
            <a:spLocks noChangeArrowheads="1"/>
          </p:cNvSpPr>
          <p:nvPr/>
        </p:nvSpPr>
        <p:spPr bwMode="auto">
          <a:xfrm>
            <a:off x="1863725" y="40961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75" name="Rectangle 307"/>
          <p:cNvSpPr>
            <a:spLocks noChangeArrowheads="1"/>
          </p:cNvSpPr>
          <p:nvPr/>
        </p:nvSpPr>
        <p:spPr bwMode="auto">
          <a:xfrm>
            <a:off x="2011363" y="4229496"/>
            <a:ext cx="6350" cy="69850"/>
          </a:xfrm>
          <a:prstGeom prst="rect">
            <a:avLst/>
          </a:prstGeom>
          <a:solidFill>
            <a:srgbClr val="FDC010"/>
          </a:solidFill>
          <a:ln w="9525">
            <a:noFill/>
            <a:miter lim="800000"/>
            <a:headEnd/>
            <a:tailEnd/>
          </a:ln>
        </p:spPr>
        <p:txBody>
          <a:bodyPr/>
          <a:lstStyle/>
          <a:p>
            <a:endParaRPr lang="en-US"/>
          </a:p>
        </p:txBody>
      </p:sp>
      <p:sp>
        <p:nvSpPr>
          <p:cNvPr id="1076" name="Rectangle 308"/>
          <p:cNvSpPr>
            <a:spLocks noChangeArrowheads="1"/>
          </p:cNvSpPr>
          <p:nvPr/>
        </p:nvSpPr>
        <p:spPr bwMode="auto">
          <a:xfrm>
            <a:off x="2011363" y="42294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77" name="Rectangle 309"/>
          <p:cNvSpPr>
            <a:spLocks noChangeArrowheads="1"/>
          </p:cNvSpPr>
          <p:nvPr/>
        </p:nvSpPr>
        <p:spPr bwMode="auto">
          <a:xfrm>
            <a:off x="2014538" y="4229496"/>
            <a:ext cx="6350" cy="69850"/>
          </a:xfrm>
          <a:prstGeom prst="rect">
            <a:avLst/>
          </a:prstGeom>
          <a:solidFill>
            <a:srgbClr val="FDC010"/>
          </a:solidFill>
          <a:ln w="9525">
            <a:noFill/>
            <a:miter lim="800000"/>
            <a:headEnd/>
            <a:tailEnd/>
          </a:ln>
        </p:spPr>
        <p:txBody>
          <a:bodyPr/>
          <a:lstStyle/>
          <a:p>
            <a:endParaRPr lang="en-US"/>
          </a:p>
        </p:txBody>
      </p:sp>
      <p:sp>
        <p:nvSpPr>
          <p:cNvPr id="1078" name="Rectangle 310"/>
          <p:cNvSpPr>
            <a:spLocks noChangeArrowheads="1"/>
          </p:cNvSpPr>
          <p:nvPr/>
        </p:nvSpPr>
        <p:spPr bwMode="auto">
          <a:xfrm>
            <a:off x="2014538" y="42294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79" name="Rectangle 311"/>
          <p:cNvSpPr>
            <a:spLocks noChangeArrowheads="1"/>
          </p:cNvSpPr>
          <p:nvPr/>
        </p:nvSpPr>
        <p:spPr bwMode="auto">
          <a:xfrm>
            <a:off x="2014538" y="4229496"/>
            <a:ext cx="6350" cy="69850"/>
          </a:xfrm>
          <a:prstGeom prst="rect">
            <a:avLst/>
          </a:prstGeom>
          <a:solidFill>
            <a:srgbClr val="FDC010"/>
          </a:solidFill>
          <a:ln w="9525">
            <a:noFill/>
            <a:miter lim="800000"/>
            <a:headEnd/>
            <a:tailEnd/>
          </a:ln>
        </p:spPr>
        <p:txBody>
          <a:bodyPr/>
          <a:lstStyle/>
          <a:p>
            <a:endParaRPr lang="en-US"/>
          </a:p>
        </p:txBody>
      </p:sp>
      <p:sp>
        <p:nvSpPr>
          <p:cNvPr id="1080" name="Rectangle 312"/>
          <p:cNvSpPr>
            <a:spLocks noChangeArrowheads="1"/>
          </p:cNvSpPr>
          <p:nvPr/>
        </p:nvSpPr>
        <p:spPr bwMode="auto">
          <a:xfrm>
            <a:off x="2014538" y="42294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81" name="Rectangle 313"/>
          <p:cNvSpPr>
            <a:spLocks noChangeArrowheads="1"/>
          </p:cNvSpPr>
          <p:nvPr/>
        </p:nvSpPr>
        <p:spPr bwMode="auto">
          <a:xfrm>
            <a:off x="2044700" y="4229496"/>
            <a:ext cx="6350" cy="69850"/>
          </a:xfrm>
          <a:prstGeom prst="rect">
            <a:avLst/>
          </a:prstGeom>
          <a:solidFill>
            <a:srgbClr val="FDC010"/>
          </a:solidFill>
          <a:ln w="9525">
            <a:noFill/>
            <a:miter lim="800000"/>
            <a:headEnd/>
            <a:tailEnd/>
          </a:ln>
        </p:spPr>
        <p:txBody>
          <a:bodyPr/>
          <a:lstStyle/>
          <a:p>
            <a:endParaRPr lang="en-US"/>
          </a:p>
        </p:txBody>
      </p:sp>
      <p:sp>
        <p:nvSpPr>
          <p:cNvPr id="1082" name="Rectangle 314"/>
          <p:cNvSpPr>
            <a:spLocks noChangeArrowheads="1"/>
          </p:cNvSpPr>
          <p:nvPr/>
        </p:nvSpPr>
        <p:spPr bwMode="auto">
          <a:xfrm>
            <a:off x="2044700" y="42294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83" name="Rectangle 315"/>
          <p:cNvSpPr>
            <a:spLocks noChangeArrowheads="1"/>
          </p:cNvSpPr>
          <p:nvPr/>
        </p:nvSpPr>
        <p:spPr bwMode="auto">
          <a:xfrm>
            <a:off x="2124075" y="4229496"/>
            <a:ext cx="3175" cy="69850"/>
          </a:xfrm>
          <a:prstGeom prst="rect">
            <a:avLst/>
          </a:prstGeom>
          <a:solidFill>
            <a:srgbClr val="FDC010"/>
          </a:solidFill>
          <a:ln w="9525">
            <a:noFill/>
            <a:miter lim="800000"/>
            <a:headEnd/>
            <a:tailEnd/>
          </a:ln>
        </p:spPr>
        <p:txBody>
          <a:bodyPr/>
          <a:lstStyle/>
          <a:p>
            <a:endParaRPr lang="en-US"/>
          </a:p>
        </p:txBody>
      </p:sp>
      <p:sp>
        <p:nvSpPr>
          <p:cNvPr id="1084" name="Rectangle 316"/>
          <p:cNvSpPr>
            <a:spLocks noChangeArrowheads="1"/>
          </p:cNvSpPr>
          <p:nvPr/>
        </p:nvSpPr>
        <p:spPr bwMode="auto">
          <a:xfrm>
            <a:off x="2124075" y="422949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085" name="Rectangle 317"/>
          <p:cNvSpPr>
            <a:spLocks noChangeArrowheads="1"/>
          </p:cNvSpPr>
          <p:nvPr/>
        </p:nvSpPr>
        <p:spPr bwMode="auto">
          <a:xfrm>
            <a:off x="2139950" y="4229496"/>
            <a:ext cx="6350" cy="69850"/>
          </a:xfrm>
          <a:prstGeom prst="rect">
            <a:avLst/>
          </a:prstGeom>
          <a:solidFill>
            <a:srgbClr val="FDC010"/>
          </a:solidFill>
          <a:ln w="9525">
            <a:noFill/>
            <a:miter lim="800000"/>
            <a:headEnd/>
            <a:tailEnd/>
          </a:ln>
        </p:spPr>
        <p:txBody>
          <a:bodyPr/>
          <a:lstStyle/>
          <a:p>
            <a:endParaRPr lang="en-US"/>
          </a:p>
        </p:txBody>
      </p:sp>
      <p:sp>
        <p:nvSpPr>
          <p:cNvPr id="1086" name="Rectangle 318"/>
          <p:cNvSpPr>
            <a:spLocks noChangeArrowheads="1"/>
          </p:cNvSpPr>
          <p:nvPr/>
        </p:nvSpPr>
        <p:spPr bwMode="auto">
          <a:xfrm>
            <a:off x="2139950" y="42294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87" name="Rectangle 319"/>
          <p:cNvSpPr>
            <a:spLocks noChangeArrowheads="1"/>
          </p:cNvSpPr>
          <p:nvPr/>
        </p:nvSpPr>
        <p:spPr bwMode="auto">
          <a:xfrm>
            <a:off x="2149475" y="4264421"/>
            <a:ext cx="6350" cy="66675"/>
          </a:xfrm>
          <a:prstGeom prst="rect">
            <a:avLst/>
          </a:prstGeom>
          <a:solidFill>
            <a:srgbClr val="FDC010"/>
          </a:solidFill>
          <a:ln w="9525">
            <a:noFill/>
            <a:miter lim="800000"/>
            <a:headEnd/>
            <a:tailEnd/>
          </a:ln>
        </p:spPr>
        <p:txBody>
          <a:bodyPr/>
          <a:lstStyle/>
          <a:p>
            <a:endParaRPr lang="en-US"/>
          </a:p>
        </p:txBody>
      </p:sp>
      <p:sp>
        <p:nvSpPr>
          <p:cNvPr id="1088" name="Rectangle 320"/>
          <p:cNvSpPr>
            <a:spLocks noChangeArrowheads="1"/>
          </p:cNvSpPr>
          <p:nvPr/>
        </p:nvSpPr>
        <p:spPr bwMode="auto">
          <a:xfrm>
            <a:off x="2149475" y="42644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089" name="Rectangle 321"/>
          <p:cNvSpPr>
            <a:spLocks noChangeArrowheads="1"/>
          </p:cNvSpPr>
          <p:nvPr/>
        </p:nvSpPr>
        <p:spPr bwMode="auto">
          <a:xfrm>
            <a:off x="2308225" y="4299346"/>
            <a:ext cx="6350" cy="69850"/>
          </a:xfrm>
          <a:prstGeom prst="rect">
            <a:avLst/>
          </a:prstGeom>
          <a:solidFill>
            <a:srgbClr val="FDC010"/>
          </a:solidFill>
          <a:ln w="9525">
            <a:noFill/>
            <a:miter lim="800000"/>
            <a:headEnd/>
            <a:tailEnd/>
          </a:ln>
        </p:spPr>
        <p:txBody>
          <a:bodyPr/>
          <a:lstStyle/>
          <a:p>
            <a:endParaRPr lang="en-US"/>
          </a:p>
        </p:txBody>
      </p:sp>
      <p:sp>
        <p:nvSpPr>
          <p:cNvPr id="1090" name="Rectangle 322"/>
          <p:cNvSpPr>
            <a:spLocks noChangeArrowheads="1"/>
          </p:cNvSpPr>
          <p:nvPr/>
        </p:nvSpPr>
        <p:spPr bwMode="auto">
          <a:xfrm>
            <a:off x="2308225" y="42993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91" name="Rectangle 323"/>
          <p:cNvSpPr>
            <a:spLocks noChangeArrowheads="1"/>
          </p:cNvSpPr>
          <p:nvPr/>
        </p:nvSpPr>
        <p:spPr bwMode="auto">
          <a:xfrm>
            <a:off x="2393950" y="4299346"/>
            <a:ext cx="6350" cy="69850"/>
          </a:xfrm>
          <a:prstGeom prst="rect">
            <a:avLst/>
          </a:prstGeom>
          <a:solidFill>
            <a:srgbClr val="FDC010"/>
          </a:solidFill>
          <a:ln w="9525">
            <a:noFill/>
            <a:miter lim="800000"/>
            <a:headEnd/>
            <a:tailEnd/>
          </a:ln>
        </p:spPr>
        <p:txBody>
          <a:bodyPr/>
          <a:lstStyle/>
          <a:p>
            <a:endParaRPr lang="en-US"/>
          </a:p>
        </p:txBody>
      </p:sp>
      <p:sp>
        <p:nvSpPr>
          <p:cNvPr id="1092" name="Rectangle 324"/>
          <p:cNvSpPr>
            <a:spLocks noChangeArrowheads="1"/>
          </p:cNvSpPr>
          <p:nvPr/>
        </p:nvSpPr>
        <p:spPr bwMode="auto">
          <a:xfrm>
            <a:off x="2393950" y="42993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93" name="Rectangle 325"/>
          <p:cNvSpPr>
            <a:spLocks noChangeArrowheads="1"/>
          </p:cNvSpPr>
          <p:nvPr/>
        </p:nvSpPr>
        <p:spPr bwMode="auto">
          <a:xfrm>
            <a:off x="2400300" y="4299346"/>
            <a:ext cx="6350" cy="69850"/>
          </a:xfrm>
          <a:prstGeom prst="rect">
            <a:avLst/>
          </a:prstGeom>
          <a:solidFill>
            <a:srgbClr val="FDC010"/>
          </a:solidFill>
          <a:ln w="9525">
            <a:noFill/>
            <a:miter lim="800000"/>
            <a:headEnd/>
            <a:tailEnd/>
          </a:ln>
        </p:spPr>
        <p:txBody>
          <a:bodyPr/>
          <a:lstStyle/>
          <a:p>
            <a:endParaRPr lang="en-US"/>
          </a:p>
        </p:txBody>
      </p:sp>
      <p:sp>
        <p:nvSpPr>
          <p:cNvPr id="1094" name="Rectangle 326"/>
          <p:cNvSpPr>
            <a:spLocks noChangeArrowheads="1"/>
          </p:cNvSpPr>
          <p:nvPr/>
        </p:nvSpPr>
        <p:spPr bwMode="auto">
          <a:xfrm>
            <a:off x="2400300" y="42993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95" name="Rectangle 327"/>
          <p:cNvSpPr>
            <a:spLocks noChangeArrowheads="1"/>
          </p:cNvSpPr>
          <p:nvPr/>
        </p:nvSpPr>
        <p:spPr bwMode="auto">
          <a:xfrm>
            <a:off x="2406650" y="4299346"/>
            <a:ext cx="6350" cy="69850"/>
          </a:xfrm>
          <a:prstGeom prst="rect">
            <a:avLst/>
          </a:prstGeom>
          <a:solidFill>
            <a:srgbClr val="FDC010"/>
          </a:solidFill>
          <a:ln w="9525">
            <a:noFill/>
            <a:miter lim="800000"/>
            <a:headEnd/>
            <a:tailEnd/>
          </a:ln>
        </p:spPr>
        <p:txBody>
          <a:bodyPr/>
          <a:lstStyle/>
          <a:p>
            <a:endParaRPr lang="en-US"/>
          </a:p>
        </p:txBody>
      </p:sp>
      <p:sp>
        <p:nvSpPr>
          <p:cNvPr id="1096" name="Rectangle 328"/>
          <p:cNvSpPr>
            <a:spLocks noChangeArrowheads="1"/>
          </p:cNvSpPr>
          <p:nvPr/>
        </p:nvSpPr>
        <p:spPr bwMode="auto">
          <a:xfrm>
            <a:off x="2406650" y="42993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97" name="Rectangle 329"/>
          <p:cNvSpPr>
            <a:spLocks noChangeArrowheads="1"/>
          </p:cNvSpPr>
          <p:nvPr/>
        </p:nvSpPr>
        <p:spPr bwMode="auto">
          <a:xfrm>
            <a:off x="2413000" y="4299346"/>
            <a:ext cx="6350" cy="69850"/>
          </a:xfrm>
          <a:prstGeom prst="rect">
            <a:avLst/>
          </a:prstGeom>
          <a:solidFill>
            <a:srgbClr val="FDC010"/>
          </a:solidFill>
          <a:ln w="9525">
            <a:noFill/>
            <a:miter lim="800000"/>
            <a:headEnd/>
            <a:tailEnd/>
          </a:ln>
        </p:spPr>
        <p:txBody>
          <a:bodyPr/>
          <a:lstStyle/>
          <a:p>
            <a:endParaRPr lang="en-US"/>
          </a:p>
        </p:txBody>
      </p:sp>
      <p:sp>
        <p:nvSpPr>
          <p:cNvPr id="1098" name="Rectangle 330"/>
          <p:cNvSpPr>
            <a:spLocks noChangeArrowheads="1"/>
          </p:cNvSpPr>
          <p:nvPr/>
        </p:nvSpPr>
        <p:spPr bwMode="auto">
          <a:xfrm>
            <a:off x="2413000" y="42993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099" name="Rectangle 331"/>
          <p:cNvSpPr>
            <a:spLocks noChangeArrowheads="1"/>
          </p:cNvSpPr>
          <p:nvPr/>
        </p:nvSpPr>
        <p:spPr bwMode="auto">
          <a:xfrm>
            <a:off x="2624138" y="4353321"/>
            <a:ext cx="6350" cy="69850"/>
          </a:xfrm>
          <a:prstGeom prst="rect">
            <a:avLst/>
          </a:prstGeom>
          <a:solidFill>
            <a:srgbClr val="FDC010"/>
          </a:solidFill>
          <a:ln w="9525">
            <a:noFill/>
            <a:miter lim="800000"/>
            <a:headEnd/>
            <a:tailEnd/>
          </a:ln>
        </p:spPr>
        <p:txBody>
          <a:bodyPr/>
          <a:lstStyle/>
          <a:p>
            <a:endParaRPr lang="en-US"/>
          </a:p>
        </p:txBody>
      </p:sp>
      <p:sp>
        <p:nvSpPr>
          <p:cNvPr id="1100" name="Rectangle 332"/>
          <p:cNvSpPr>
            <a:spLocks noChangeArrowheads="1"/>
          </p:cNvSpPr>
          <p:nvPr/>
        </p:nvSpPr>
        <p:spPr bwMode="auto">
          <a:xfrm>
            <a:off x="2624138" y="43533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01" name="Rectangle 333"/>
          <p:cNvSpPr>
            <a:spLocks noChangeArrowheads="1"/>
          </p:cNvSpPr>
          <p:nvPr/>
        </p:nvSpPr>
        <p:spPr bwMode="auto">
          <a:xfrm>
            <a:off x="2643188" y="4353321"/>
            <a:ext cx="3175" cy="69850"/>
          </a:xfrm>
          <a:prstGeom prst="rect">
            <a:avLst/>
          </a:prstGeom>
          <a:solidFill>
            <a:srgbClr val="FDC010"/>
          </a:solidFill>
          <a:ln w="9525">
            <a:noFill/>
            <a:miter lim="800000"/>
            <a:headEnd/>
            <a:tailEnd/>
          </a:ln>
        </p:spPr>
        <p:txBody>
          <a:bodyPr/>
          <a:lstStyle/>
          <a:p>
            <a:endParaRPr lang="en-US"/>
          </a:p>
        </p:txBody>
      </p:sp>
      <p:sp>
        <p:nvSpPr>
          <p:cNvPr id="1102" name="Rectangle 334"/>
          <p:cNvSpPr>
            <a:spLocks noChangeArrowheads="1"/>
          </p:cNvSpPr>
          <p:nvPr/>
        </p:nvSpPr>
        <p:spPr bwMode="auto">
          <a:xfrm>
            <a:off x="2643188" y="4353321"/>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103" name="Rectangle 335"/>
          <p:cNvSpPr>
            <a:spLocks noChangeArrowheads="1"/>
          </p:cNvSpPr>
          <p:nvPr/>
        </p:nvSpPr>
        <p:spPr bwMode="auto">
          <a:xfrm>
            <a:off x="2768600" y="4353321"/>
            <a:ext cx="3175" cy="69850"/>
          </a:xfrm>
          <a:prstGeom prst="rect">
            <a:avLst/>
          </a:prstGeom>
          <a:solidFill>
            <a:srgbClr val="FDC010"/>
          </a:solidFill>
          <a:ln w="9525">
            <a:noFill/>
            <a:miter lim="800000"/>
            <a:headEnd/>
            <a:tailEnd/>
          </a:ln>
        </p:spPr>
        <p:txBody>
          <a:bodyPr/>
          <a:lstStyle/>
          <a:p>
            <a:endParaRPr lang="en-US"/>
          </a:p>
        </p:txBody>
      </p:sp>
      <p:sp>
        <p:nvSpPr>
          <p:cNvPr id="1104" name="Rectangle 336"/>
          <p:cNvSpPr>
            <a:spLocks noChangeArrowheads="1"/>
          </p:cNvSpPr>
          <p:nvPr/>
        </p:nvSpPr>
        <p:spPr bwMode="auto">
          <a:xfrm>
            <a:off x="2768600" y="4353321"/>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105" name="Rectangle 337"/>
          <p:cNvSpPr>
            <a:spLocks noChangeArrowheads="1"/>
          </p:cNvSpPr>
          <p:nvPr/>
        </p:nvSpPr>
        <p:spPr bwMode="auto">
          <a:xfrm>
            <a:off x="2771775" y="4353321"/>
            <a:ext cx="6350" cy="69850"/>
          </a:xfrm>
          <a:prstGeom prst="rect">
            <a:avLst/>
          </a:prstGeom>
          <a:solidFill>
            <a:srgbClr val="FDC010"/>
          </a:solidFill>
          <a:ln w="9525">
            <a:noFill/>
            <a:miter lim="800000"/>
            <a:headEnd/>
            <a:tailEnd/>
          </a:ln>
        </p:spPr>
        <p:txBody>
          <a:bodyPr/>
          <a:lstStyle/>
          <a:p>
            <a:endParaRPr lang="en-US"/>
          </a:p>
        </p:txBody>
      </p:sp>
      <p:sp>
        <p:nvSpPr>
          <p:cNvPr id="1106" name="Rectangle 338"/>
          <p:cNvSpPr>
            <a:spLocks noChangeArrowheads="1"/>
          </p:cNvSpPr>
          <p:nvPr/>
        </p:nvSpPr>
        <p:spPr bwMode="auto">
          <a:xfrm>
            <a:off x="2771775" y="43533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07" name="Rectangle 339"/>
          <p:cNvSpPr>
            <a:spLocks noChangeArrowheads="1"/>
          </p:cNvSpPr>
          <p:nvPr/>
        </p:nvSpPr>
        <p:spPr bwMode="auto">
          <a:xfrm>
            <a:off x="628650" y="1775221"/>
            <a:ext cx="6350" cy="66675"/>
          </a:xfrm>
          <a:prstGeom prst="rect">
            <a:avLst/>
          </a:prstGeom>
          <a:noFill/>
          <a:ln w="8">
            <a:solidFill>
              <a:srgbClr val="C04D4A"/>
            </a:solidFill>
            <a:miter lim="800000"/>
            <a:headEnd/>
            <a:tailEnd/>
          </a:ln>
        </p:spPr>
        <p:txBody>
          <a:bodyPr/>
          <a:lstStyle/>
          <a:p>
            <a:endParaRPr lang="en-US"/>
          </a:p>
        </p:txBody>
      </p:sp>
      <p:sp>
        <p:nvSpPr>
          <p:cNvPr id="1108" name="Rectangle 340"/>
          <p:cNvSpPr>
            <a:spLocks noChangeArrowheads="1"/>
          </p:cNvSpPr>
          <p:nvPr/>
        </p:nvSpPr>
        <p:spPr bwMode="auto">
          <a:xfrm>
            <a:off x="628650" y="1775221"/>
            <a:ext cx="6350" cy="66675"/>
          </a:xfrm>
          <a:prstGeom prst="rect">
            <a:avLst/>
          </a:prstGeom>
          <a:noFill/>
          <a:ln w="8">
            <a:solidFill>
              <a:srgbClr val="C04D4A"/>
            </a:solidFill>
            <a:miter lim="800000"/>
            <a:headEnd/>
            <a:tailEnd/>
          </a:ln>
        </p:spPr>
        <p:txBody>
          <a:bodyPr/>
          <a:lstStyle/>
          <a:p>
            <a:endParaRPr lang="en-US"/>
          </a:p>
        </p:txBody>
      </p:sp>
      <p:sp>
        <p:nvSpPr>
          <p:cNvPr id="1109" name="Rectangle 341"/>
          <p:cNvSpPr>
            <a:spLocks noChangeArrowheads="1"/>
          </p:cNvSpPr>
          <p:nvPr/>
        </p:nvSpPr>
        <p:spPr bwMode="auto">
          <a:xfrm>
            <a:off x="628650" y="1775221"/>
            <a:ext cx="6350" cy="66675"/>
          </a:xfrm>
          <a:prstGeom prst="rect">
            <a:avLst/>
          </a:prstGeom>
          <a:solidFill>
            <a:srgbClr val="6D6E71"/>
          </a:solidFill>
          <a:ln w="8">
            <a:solidFill>
              <a:srgbClr val="97999C"/>
            </a:solidFill>
            <a:miter lim="800000"/>
            <a:headEnd/>
            <a:tailEnd/>
          </a:ln>
        </p:spPr>
        <p:txBody>
          <a:bodyPr/>
          <a:lstStyle/>
          <a:p>
            <a:endParaRPr lang="en-US"/>
          </a:p>
        </p:txBody>
      </p:sp>
      <p:sp>
        <p:nvSpPr>
          <p:cNvPr id="1110" name="Rectangle 342"/>
          <p:cNvSpPr>
            <a:spLocks noChangeArrowheads="1"/>
          </p:cNvSpPr>
          <p:nvPr/>
        </p:nvSpPr>
        <p:spPr bwMode="auto">
          <a:xfrm>
            <a:off x="744538" y="2108596"/>
            <a:ext cx="6350" cy="69850"/>
          </a:xfrm>
          <a:prstGeom prst="rect">
            <a:avLst/>
          </a:prstGeom>
          <a:noFill/>
          <a:ln w="8">
            <a:solidFill>
              <a:srgbClr val="C04D4A"/>
            </a:solidFill>
            <a:miter lim="800000"/>
            <a:headEnd/>
            <a:tailEnd/>
          </a:ln>
        </p:spPr>
        <p:txBody>
          <a:bodyPr/>
          <a:lstStyle/>
          <a:p>
            <a:endParaRPr lang="en-US"/>
          </a:p>
        </p:txBody>
      </p:sp>
      <p:sp>
        <p:nvSpPr>
          <p:cNvPr id="1111" name="Rectangle 343"/>
          <p:cNvSpPr>
            <a:spLocks noChangeArrowheads="1"/>
          </p:cNvSpPr>
          <p:nvPr/>
        </p:nvSpPr>
        <p:spPr bwMode="auto">
          <a:xfrm>
            <a:off x="747713" y="2245121"/>
            <a:ext cx="6350" cy="69850"/>
          </a:xfrm>
          <a:prstGeom prst="rect">
            <a:avLst/>
          </a:prstGeom>
          <a:noFill/>
          <a:ln w="8">
            <a:solidFill>
              <a:srgbClr val="C04D4A"/>
            </a:solidFill>
            <a:miter lim="800000"/>
            <a:headEnd/>
            <a:tailEnd/>
          </a:ln>
        </p:spPr>
        <p:txBody>
          <a:bodyPr/>
          <a:lstStyle/>
          <a:p>
            <a:endParaRPr lang="en-US"/>
          </a:p>
        </p:txBody>
      </p:sp>
      <p:sp>
        <p:nvSpPr>
          <p:cNvPr id="1112" name="Rectangle 344"/>
          <p:cNvSpPr>
            <a:spLocks noChangeArrowheads="1"/>
          </p:cNvSpPr>
          <p:nvPr/>
        </p:nvSpPr>
        <p:spPr bwMode="auto">
          <a:xfrm>
            <a:off x="862013" y="3105546"/>
            <a:ext cx="7937" cy="73025"/>
          </a:xfrm>
          <a:prstGeom prst="rect">
            <a:avLst/>
          </a:prstGeom>
          <a:solidFill>
            <a:srgbClr val="6D6E71"/>
          </a:solidFill>
          <a:ln w="8">
            <a:solidFill>
              <a:srgbClr val="97999C"/>
            </a:solidFill>
            <a:miter lim="800000"/>
            <a:headEnd/>
            <a:tailEnd/>
          </a:ln>
        </p:spPr>
        <p:txBody>
          <a:bodyPr/>
          <a:lstStyle/>
          <a:p>
            <a:endParaRPr lang="en-US"/>
          </a:p>
        </p:txBody>
      </p:sp>
      <p:sp>
        <p:nvSpPr>
          <p:cNvPr id="1113" name="Rectangle 345"/>
          <p:cNvSpPr>
            <a:spLocks noChangeArrowheads="1"/>
          </p:cNvSpPr>
          <p:nvPr/>
        </p:nvSpPr>
        <p:spPr bwMode="auto">
          <a:xfrm>
            <a:off x="889000" y="3435746"/>
            <a:ext cx="3175" cy="66675"/>
          </a:xfrm>
          <a:prstGeom prst="rect">
            <a:avLst/>
          </a:prstGeom>
          <a:solidFill>
            <a:srgbClr val="6D6E71"/>
          </a:solidFill>
          <a:ln w="8">
            <a:solidFill>
              <a:srgbClr val="97999C"/>
            </a:solidFill>
            <a:miter lim="800000"/>
            <a:headEnd/>
            <a:tailEnd/>
          </a:ln>
        </p:spPr>
        <p:txBody>
          <a:bodyPr/>
          <a:lstStyle/>
          <a:p>
            <a:endParaRPr lang="en-US"/>
          </a:p>
        </p:txBody>
      </p:sp>
      <p:sp>
        <p:nvSpPr>
          <p:cNvPr id="1114" name="Rectangle 346"/>
          <p:cNvSpPr>
            <a:spLocks noChangeArrowheads="1"/>
          </p:cNvSpPr>
          <p:nvPr/>
        </p:nvSpPr>
        <p:spPr bwMode="auto">
          <a:xfrm>
            <a:off x="984250" y="3524646"/>
            <a:ext cx="6350" cy="69850"/>
          </a:xfrm>
          <a:prstGeom prst="rect">
            <a:avLst/>
          </a:prstGeom>
          <a:solidFill>
            <a:srgbClr val="6D6E71"/>
          </a:solidFill>
          <a:ln w="8">
            <a:solidFill>
              <a:srgbClr val="97999C"/>
            </a:solidFill>
            <a:miter lim="800000"/>
            <a:headEnd/>
            <a:tailEnd/>
          </a:ln>
        </p:spPr>
        <p:txBody>
          <a:bodyPr/>
          <a:lstStyle/>
          <a:p>
            <a:endParaRPr lang="en-US"/>
          </a:p>
        </p:txBody>
      </p:sp>
      <p:sp>
        <p:nvSpPr>
          <p:cNvPr id="1115" name="Rectangle 347"/>
          <p:cNvSpPr>
            <a:spLocks noChangeArrowheads="1"/>
          </p:cNvSpPr>
          <p:nvPr/>
        </p:nvSpPr>
        <p:spPr bwMode="auto">
          <a:xfrm>
            <a:off x="1073150" y="3835796"/>
            <a:ext cx="3175" cy="69850"/>
          </a:xfrm>
          <a:prstGeom prst="rect">
            <a:avLst/>
          </a:prstGeom>
          <a:solidFill>
            <a:srgbClr val="6D6E71"/>
          </a:solidFill>
          <a:ln w="8">
            <a:solidFill>
              <a:srgbClr val="97999C"/>
            </a:solidFill>
            <a:miter lim="800000"/>
            <a:headEnd/>
            <a:tailEnd/>
          </a:ln>
        </p:spPr>
        <p:txBody>
          <a:bodyPr/>
          <a:lstStyle/>
          <a:p>
            <a:endParaRPr lang="en-US"/>
          </a:p>
        </p:txBody>
      </p:sp>
      <p:sp>
        <p:nvSpPr>
          <p:cNvPr id="1116" name="Rectangle 348"/>
          <p:cNvSpPr>
            <a:spLocks noChangeArrowheads="1"/>
          </p:cNvSpPr>
          <p:nvPr/>
        </p:nvSpPr>
        <p:spPr bwMode="auto">
          <a:xfrm>
            <a:off x="1263650" y="4156471"/>
            <a:ext cx="7938" cy="66675"/>
          </a:xfrm>
          <a:prstGeom prst="rect">
            <a:avLst/>
          </a:prstGeom>
          <a:solidFill>
            <a:srgbClr val="6D6E71"/>
          </a:solidFill>
          <a:ln w="8">
            <a:solidFill>
              <a:srgbClr val="97999C"/>
            </a:solidFill>
            <a:miter lim="800000"/>
            <a:headEnd/>
            <a:tailEnd/>
          </a:ln>
        </p:spPr>
        <p:txBody>
          <a:bodyPr/>
          <a:lstStyle/>
          <a:p>
            <a:endParaRPr lang="en-US"/>
          </a:p>
        </p:txBody>
      </p:sp>
      <p:sp>
        <p:nvSpPr>
          <p:cNvPr id="1117" name="Rectangle 349"/>
          <p:cNvSpPr>
            <a:spLocks noChangeArrowheads="1"/>
          </p:cNvSpPr>
          <p:nvPr/>
        </p:nvSpPr>
        <p:spPr bwMode="auto">
          <a:xfrm>
            <a:off x="1376363" y="4213621"/>
            <a:ext cx="6350" cy="66675"/>
          </a:xfrm>
          <a:prstGeom prst="rect">
            <a:avLst/>
          </a:prstGeom>
          <a:solidFill>
            <a:srgbClr val="6D6E71"/>
          </a:solidFill>
          <a:ln w="8">
            <a:solidFill>
              <a:srgbClr val="97999C"/>
            </a:solidFill>
            <a:miter lim="800000"/>
            <a:headEnd/>
            <a:tailEnd/>
          </a:ln>
        </p:spPr>
        <p:txBody>
          <a:bodyPr/>
          <a:lstStyle/>
          <a:p>
            <a:endParaRPr lang="en-US"/>
          </a:p>
        </p:txBody>
      </p:sp>
      <p:sp>
        <p:nvSpPr>
          <p:cNvPr id="1118" name="Rectangle 350"/>
          <p:cNvSpPr>
            <a:spLocks noChangeArrowheads="1"/>
          </p:cNvSpPr>
          <p:nvPr/>
        </p:nvSpPr>
        <p:spPr bwMode="auto">
          <a:xfrm>
            <a:off x="1573213" y="4343796"/>
            <a:ext cx="6350" cy="69850"/>
          </a:xfrm>
          <a:prstGeom prst="rect">
            <a:avLst/>
          </a:prstGeom>
          <a:solidFill>
            <a:srgbClr val="6D6E71"/>
          </a:solidFill>
          <a:ln w="8">
            <a:solidFill>
              <a:srgbClr val="97999C"/>
            </a:solidFill>
            <a:miter lim="800000"/>
            <a:headEnd/>
            <a:tailEnd/>
          </a:ln>
        </p:spPr>
        <p:txBody>
          <a:bodyPr/>
          <a:lstStyle/>
          <a:p>
            <a:endParaRPr lang="en-US"/>
          </a:p>
        </p:txBody>
      </p:sp>
      <p:sp>
        <p:nvSpPr>
          <p:cNvPr id="1119" name="Rectangle 351"/>
          <p:cNvSpPr>
            <a:spLocks noChangeArrowheads="1"/>
          </p:cNvSpPr>
          <p:nvPr/>
        </p:nvSpPr>
        <p:spPr bwMode="auto">
          <a:xfrm>
            <a:off x="1622425" y="4343796"/>
            <a:ext cx="4763" cy="69850"/>
          </a:xfrm>
          <a:prstGeom prst="rect">
            <a:avLst/>
          </a:prstGeom>
          <a:solidFill>
            <a:srgbClr val="6D6E71"/>
          </a:solidFill>
          <a:ln w="8">
            <a:solidFill>
              <a:srgbClr val="97999C"/>
            </a:solidFill>
            <a:miter lim="800000"/>
            <a:headEnd/>
            <a:tailEnd/>
          </a:ln>
        </p:spPr>
        <p:txBody>
          <a:bodyPr/>
          <a:lstStyle/>
          <a:p>
            <a:endParaRPr lang="en-US"/>
          </a:p>
        </p:txBody>
      </p:sp>
      <p:sp>
        <p:nvSpPr>
          <p:cNvPr id="1120" name="Rectangle 352"/>
          <p:cNvSpPr>
            <a:spLocks noChangeArrowheads="1"/>
          </p:cNvSpPr>
          <p:nvPr/>
        </p:nvSpPr>
        <p:spPr bwMode="auto">
          <a:xfrm>
            <a:off x="1646238" y="4404121"/>
            <a:ext cx="6350" cy="73025"/>
          </a:xfrm>
          <a:prstGeom prst="rect">
            <a:avLst/>
          </a:prstGeom>
          <a:solidFill>
            <a:srgbClr val="6D6E71"/>
          </a:solidFill>
          <a:ln w="8">
            <a:solidFill>
              <a:srgbClr val="97999C"/>
            </a:solidFill>
            <a:miter lim="800000"/>
            <a:headEnd/>
            <a:tailEnd/>
          </a:ln>
        </p:spPr>
        <p:txBody>
          <a:bodyPr/>
          <a:lstStyle/>
          <a:p>
            <a:endParaRPr lang="en-US"/>
          </a:p>
        </p:txBody>
      </p:sp>
      <p:sp>
        <p:nvSpPr>
          <p:cNvPr id="1121" name="Rectangle 353"/>
          <p:cNvSpPr>
            <a:spLocks noChangeArrowheads="1"/>
          </p:cNvSpPr>
          <p:nvPr/>
        </p:nvSpPr>
        <p:spPr bwMode="auto">
          <a:xfrm>
            <a:off x="1762125" y="4404121"/>
            <a:ext cx="6350" cy="73025"/>
          </a:xfrm>
          <a:prstGeom prst="rect">
            <a:avLst/>
          </a:prstGeom>
          <a:solidFill>
            <a:srgbClr val="6D6E71"/>
          </a:solidFill>
          <a:ln w="8">
            <a:solidFill>
              <a:srgbClr val="97999C"/>
            </a:solidFill>
            <a:miter lim="800000"/>
            <a:headEnd/>
            <a:tailEnd/>
          </a:ln>
        </p:spPr>
        <p:txBody>
          <a:bodyPr/>
          <a:lstStyle/>
          <a:p>
            <a:endParaRPr lang="en-US"/>
          </a:p>
        </p:txBody>
      </p:sp>
      <p:sp>
        <p:nvSpPr>
          <p:cNvPr id="1122" name="Rectangle 354"/>
          <p:cNvSpPr>
            <a:spLocks noChangeArrowheads="1"/>
          </p:cNvSpPr>
          <p:nvPr/>
        </p:nvSpPr>
        <p:spPr bwMode="auto">
          <a:xfrm>
            <a:off x="1860550" y="4445396"/>
            <a:ext cx="6350" cy="69850"/>
          </a:xfrm>
          <a:prstGeom prst="rect">
            <a:avLst/>
          </a:prstGeom>
          <a:solidFill>
            <a:srgbClr val="6D6E71"/>
          </a:solidFill>
          <a:ln w="8">
            <a:solidFill>
              <a:srgbClr val="97999C"/>
            </a:solidFill>
            <a:miter lim="800000"/>
            <a:headEnd/>
            <a:tailEnd/>
          </a:ln>
        </p:spPr>
        <p:txBody>
          <a:bodyPr/>
          <a:lstStyle/>
          <a:p>
            <a:endParaRPr lang="en-US"/>
          </a:p>
        </p:txBody>
      </p:sp>
      <p:sp>
        <p:nvSpPr>
          <p:cNvPr id="1123" name="Rectangle 355"/>
          <p:cNvSpPr>
            <a:spLocks noChangeArrowheads="1"/>
          </p:cNvSpPr>
          <p:nvPr/>
        </p:nvSpPr>
        <p:spPr bwMode="auto">
          <a:xfrm>
            <a:off x="1873250" y="4445396"/>
            <a:ext cx="6350" cy="69850"/>
          </a:xfrm>
          <a:prstGeom prst="rect">
            <a:avLst/>
          </a:prstGeom>
          <a:solidFill>
            <a:srgbClr val="6D6E71"/>
          </a:solidFill>
          <a:ln w="8">
            <a:solidFill>
              <a:srgbClr val="97999C"/>
            </a:solidFill>
            <a:miter lim="800000"/>
            <a:headEnd/>
            <a:tailEnd/>
          </a:ln>
        </p:spPr>
        <p:txBody>
          <a:bodyPr/>
          <a:lstStyle/>
          <a:p>
            <a:endParaRPr lang="en-US"/>
          </a:p>
        </p:txBody>
      </p:sp>
      <p:sp>
        <p:nvSpPr>
          <p:cNvPr id="1124" name="Rectangle 356"/>
          <p:cNvSpPr>
            <a:spLocks noChangeArrowheads="1"/>
          </p:cNvSpPr>
          <p:nvPr/>
        </p:nvSpPr>
        <p:spPr bwMode="auto">
          <a:xfrm>
            <a:off x="2136775" y="4569221"/>
            <a:ext cx="6350" cy="73025"/>
          </a:xfrm>
          <a:prstGeom prst="rect">
            <a:avLst/>
          </a:prstGeom>
          <a:solidFill>
            <a:srgbClr val="6D6E71"/>
          </a:solidFill>
          <a:ln w="8">
            <a:solidFill>
              <a:srgbClr val="97999C"/>
            </a:solidFill>
            <a:miter lim="800000"/>
            <a:headEnd/>
            <a:tailEnd/>
          </a:ln>
        </p:spPr>
        <p:txBody>
          <a:bodyPr/>
          <a:lstStyle/>
          <a:p>
            <a:endParaRPr lang="en-US"/>
          </a:p>
        </p:txBody>
      </p:sp>
      <p:sp>
        <p:nvSpPr>
          <p:cNvPr id="1125" name="Freeform 357"/>
          <p:cNvSpPr>
            <a:spLocks/>
          </p:cNvSpPr>
          <p:nvPr/>
        </p:nvSpPr>
        <p:spPr bwMode="auto">
          <a:xfrm>
            <a:off x="628650" y="1851421"/>
            <a:ext cx="2268538" cy="2924175"/>
          </a:xfrm>
          <a:custGeom>
            <a:avLst/>
            <a:gdLst>
              <a:gd name="T0" fmla="*/ 26 w 1378"/>
              <a:gd name="T1" fmla="*/ 8 h 1842"/>
              <a:gd name="T2" fmla="*/ 58 w 1378"/>
              <a:gd name="T3" fmla="*/ 30 h 1842"/>
              <a:gd name="T4" fmla="*/ 70 w 1378"/>
              <a:gd name="T5" fmla="*/ 70 h 1842"/>
              <a:gd name="T6" fmla="*/ 74 w 1378"/>
              <a:gd name="T7" fmla="*/ 122 h 1842"/>
              <a:gd name="T8" fmla="*/ 80 w 1378"/>
              <a:gd name="T9" fmla="*/ 254 h 1842"/>
              <a:gd name="T10" fmla="*/ 84 w 1378"/>
              <a:gd name="T11" fmla="*/ 266 h 1842"/>
              <a:gd name="T12" fmla="*/ 92 w 1378"/>
              <a:gd name="T13" fmla="*/ 280 h 1842"/>
              <a:gd name="T14" fmla="*/ 134 w 1378"/>
              <a:gd name="T15" fmla="*/ 288 h 1842"/>
              <a:gd name="T16" fmla="*/ 142 w 1378"/>
              <a:gd name="T17" fmla="*/ 300 h 1842"/>
              <a:gd name="T18" fmla="*/ 146 w 1378"/>
              <a:gd name="T19" fmla="*/ 350 h 1842"/>
              <a:gd name="T20" fmla="*/ 154 w 1378"/>
              <a:gd name="T21" fmla="*/ 392 h 1842"/>
              <a:gd name="T22" fmla="*/ 156 w 1378"/>
              <a:gd name="T23" fmla="*/ 454 h 1842"/>
              <a:gd name="T24" fmla="*/ 164 w 1378"/>
              <a:gd name="T25" fmla="*/ 476 h 1842"/>
              <a:gd name="T26" fmla="*/ 170 w 1378"/>
              <a:gd name="T27" fmla="*/ 496 h 1842"/>
              <a:gd name="T28" fmla="*/ 208 w 1378"/>
              <a:gd name="T29" fmla="*/ 516 h 1842"/>
              <a:gd name="T30" fmla="*/ 218 w 1378"/>
              <a:gd name="T31" fmla="*/ 536 h 1842"/>
              <a:gd name="T32" fmla="*/ 224 w 1378"/>
              <a:gd name="T33" fmla="*/ 564 h 1842"/>
              <a:gd name="T34" fmla="*/ 230 w 1378"/>
              <a:gd name="T35" fmla="*/ 602 h 1842"/>
              <a:gd name="T36" fmla="*/ 236 w 1378"/>
              <a:gd name="T37" fmla="*/ 672 h 1842"/>
              <a:gd name="T38" fmla="*/ 244 w 1378"/>
              <a:gd name="T39" fmla="*/ 692 h 1842"/>
              <a:gd name="T40" fmla="*/ 256 w 1378"/>
              <a:gd name="T41" fmla="*/ 716 h 1842"/>
              <a:gd name="T42" fmla="*/ 288 w 1378"/>
              <a:gd name="T43" fmla="*/ 730 h 1842"/>
              <a:gd name="T44" fmla="*/ 294 w 1378"/>
              <a:gd name="T45" fmla="*/ 764 h 1842"/>
              <a:gd name="T46" fmla="*/ 302 w 1378"/>
              <a:gd name="T47" fmla="*/ 786 h 1842"/>
              <a:gd name="T48" fmla="*/ 308 w 1378"/>
              <a:gd name="T49" fmla="*/ 830 h 1842"/>
              <a:gd name="T50" fmla="*/ 328 w 1378"/>
              <a:gd name="T51" fmla="*/ 862 h 1842"/>
              <a:gd name="T52" fmla="*/ 372 w 1378"/>
              <a:gd name="T53" fmla="*/ 878 h 1842"/>
              <a:gd name="T54" fmla="*/ 376 w 1378"/>
              <a:gd name="T55" fmla="*/ 938 h 1842"/>
              <a:gd name="T56" fmla="*/ 384 w 1378"/>
              <a:gd name="T57" fmla="*/ 996 h 1842"/>
              <a:gd name="T58" fmla="*/ 388 w 1378"/>
              <a:gd name="T59" fmla="*/ 1024 h 1842"/>
              <a:gd name="T60" fmla="*/ 410 w 1378"/>
              <a:gd name="T61" fmla="*/ 1040 h 1842"/>
              <a:gd name="T62" fmla="*/ 444 w 1378"/>
              <a:gd name="T63" fmla="*/ 1066 h 1842"/>
              <a:gd name="T64" fmla="*/ 454 w 1378"/>
              <a:gd name="T65" fmla="*/ 1082 h 1842"/>
              <a:gd name="T66" fmla="*/ 460 w 1378"/>
              <a:gd name="T67" fmla="*/ 1106 h 1842"/>
              <a:gd name="T68" fmla="*/ 482 w 1378"/>
              <a:gd name="T69" fmla="*/ 1140 h 1842"/>
              <a:gd name="T70" fmla="*/ 518 w 1378"/>
              <a:gd name="T71" fmla="*/ 1158 h 1842"/>
              <a:gd name="T72" fmla="*/ 528 w 1378"/>
              <a:gd name="T73" fmla="*/ 1180 h 1842"/>
              <a:gd name="T74" fmla="*/ 534 w 1378"/>
              <a:gd name="T75" fmla="*/ 1206 h 1842"/>
              <a:gd name="T76" fmla="*/ 546 w 1378"/>
              <a:gd name="T77" fmla="*/ 1234 h 1842"/>
              <a:gd name="T78" fmla="*/ 586 w 1378"/>
              <a:gd name="T79" fmla="*/ 1248 h 1842"/>
              <a:gd name="T80" fmla="*/ 600 w 1378"/>
              <a:gd name="T81" fmla="*/ 1268 h 1842"/>
              <a:gd name="T82" fmla="*/ 602 w 1378"/>
              <a:gd name="T83" fmla="*/ 1300 h 1842"/>
              <a:gd name="T84" fmla="*/ 614 w 1378"/>
              <a:gd name="T85" fmla="*/ 1306 h 1842"/>
              <a:gd name="T86" fmla="*/ 628 w 1378"/>
              <a:gd name="T87" fmla="*/ 1330 h 1842"/>
              <a:gd name="T88" fmla="*/ 656 w 1378"/>
              <a:gd name="T89" fmla="*/ 1352 h 1842"/>
              <a:gd name="T90" fmla="*/ 678 w 1378"/>
              <a:gd name="T91" fmla="*/ 1386 h 1842"/>
              <a:gd name="T92" fmla="*/ 688 w 1378"/>
              <a:gd name="T93" fmla="*/ 1400 h 1842"/>
              <a:gd name="T94" fmla="*/ 700 w 1378"/>
              <a:gd name="T95" fmla="*/ 1448 h 1842"/>
              <a:gd name="T96" fmla="*/ 754 w 1378"/>
              <a:gd name="T97" fmla="*/ 1460 h 1842"/>
              <a:gd name="T98" fmla="*/ 764 w 1378"/>
              <a:gd name="T99" fmla="*/ 1518 h 1842"/>
              <a:gd name="T100" fmla="*/ 840 w 1378"/>
              <a:gd name="T101" fmla="*/ 1542 h 1842"/>
              <a:gd name="T102" fmla="*/ 920 w 1378"/>
              <a:gd name="T103" fmla="*/ 1566 h 1842"/>
              <a:gd name="T104" fmla="*/ 1072 w 1378"/>
              <a:gd name="T105" fmla="*/ 1586 h 1842"/>
              <a:gd name="T106" fmla="*/ 1146 w 1378"/>
              <a:gd name="T107" fmla="*/ 1622 h 1842"/>
              <a:gd name="T108" fmla="*/ 1356 w 1378"/>
              <a:gd name="T109" fmla="*/ 1622 h 18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78"/>
              <a:gd name="T166" fmla="*/ 0 h 1842"/>
              <a:gd name="T167" fmla="*/ 1378 w 1378"/>
              <a:gd name="T168" fmla="*/ 1842 h 18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78" h="1842">
                <a:moveTo>
                  <a:pt x="0" y="0"/>
                </a:moveTo>
                <a:lnTo>
                  <a:pt x="0" y="0"/>
                </a:lnTo>
                <a:lnTo>
                  <a:pt x="14" y="0"/>
                </a:lnTo>
                <a:lnTo>
                  <a:pt x="14" y="8"/>
                </a:lnTo>
                <a:lnTo>
                  <a:pt x="26" y="8"/>
                </a:lnTo>
                <a:lnTo>
                  <a:pt x="26" y="16"/>
                </a:lnTo>
                <a:lnTo>
                  <a:pt x="28" y="16"/>
                </a:lnTo>
                <a:lnTo>
                  <a:pt x="28" y="20"/>
                </a:lnTo>
                <a:lnTo>
                  <a:pt x="58" y="20"/>
                </a:lnTo>
                <a:lnTo>
                  <a:pt x="58" y="30"/>
                </a:lnTo>
                <a:lnTo>
                  <a:pt x="64" y="30"/>
                </a:lnTo>
                <a:lnTo>
                  <a:pt x="68" y="30"/>
                </a:lnTo>
                <a:lnTo>
                  <a:pt x="68" y="64"/>
                </a:lnTo>
                <a:lnTo>
                  <a:pt x="70" y="64"/>
                </a:lnTo>
                <a:lnTo>
                  <a:pt x="70" y="70"/>
                </a:lnTo>
                <a:lnTo>
                  <a:pt x="72" y="70"/>
                </a:lnTo>
                <a:lnTo>
                  <a:pt x="72" y="88"/>
                </a:lnTo>
                <a:lnTo>
                  <a:pt x="74" y="88"/>
                </a:lnTo>
                <a:lnTo>
                  <a:pt x="74" y="122"/>
                </a:lnTo>
                <a:lnTo>
                  <a:pt x="74" y="164"/>
                </a:lnTo>
                <a:lnTo>
                  <a:pt x="76" y="164"/>
                </a:lnTo>
                <a:lnTo>
                  <a:pt x="76" y="202"/>
                </a:lnTo>
                <a:lnTo>
                  <a:pt x="80" y="202"/>
                </a:lnTo>
                <a:lnTo>
                  <a:pt x="80" y="254"/>
                </a:lnTo>
                <a:lnTo>
                  <a:pt x="82" y="254"/>
                </a:lnTo>
                <a:lnTo>
                  <a:pt x="82" y="258"/>
                </a:lnTo>
                <a:lnTo>
                  <a:pt x="84" y="258"/>
                </a:lnTo>
                <a:lnTo>
                  <a:pt x="84" y="266"/>
                </a:lnTo>
                <a:lnTo>
                  <a:pt x="86" y="266"/>
                </a:lnTo>
                <a:lnTo>
                  <a:pt x="86" y="274"/>
                </a:lnTo>
                <a:lnTo>
                  <a:pt x="88" y="274"/>
                </a:lnTo>
                <a:lnTo>
                  <a:pt x="92" y="274"/>
                </a:lnTo>
                <a:lnTo>
                  <a:pt x="92" y="280"/>
                </a:lnTo>
                <a:lnTo>
                  <a:pt x="124" y="280"/>
                </a:lnTo>
                <a:lnTo>
                  <a:pt x="124" y="288"/>
                </a:lnTo>
                <a:lnTo>
                  <a:pt x="126" y="288"/>
                </a:lnTo>
                <a:lnTo>
                  <a:pt x="128" y="288"/>
                </a:lnTo>
                <a:lnTo>
                  <a:pt x="134" y="288"/>
                </a:lnTo>
                <a:lnTo>
                  <a:pt x="134" y="296"/>
                </a:lnTo>
                <a:lnTo>
                  <a:pt x="136" y="296"/>
                </a:lnTo>
                <a:lnTo>
                  <a:pt x="136" y="300"/>
                </a:lnTo>
                <a:lnTo>
                  <a:pt x="140" y="300"/>
                </a:lnTo>
                <a:lnTo>
                  <a:pt x="142" y="300"/>
                </a:lnTo>
                <a:lnTo>
                  <a:pt x="142" y="330"/>
                </a:lnTo>
                <a:lnTo>
                  <a:pt x="144" y="330"/>
                </a:lnTo>
                <a:lnTo>
                  <a:pt x="144" y="340"/>
                </a:lnTo>
                <a:lnTo>
                  <a:pt x="146" y="340"/>
                </a:lnTo>
                <a:lnTo>
                  <a:pt x="146" y="350"/>
                </a:lnTo>
                <a:lnTo>
                  <a:pt x="148" y="350"/>
                </a:lnTo>
                <a:lnTo>
                  <a:pt x="148" y="378"/>
                </a:lnTo>
                <a:lnTo>
                  <a:pt x="150" y="378"/>
                </a:lnTo>
                <a:lnTo>
                  <a:pt x="150" y="392"/>
                </a:lnTo>
                <a:lnTo>
                  <a:pt x="154" y="392"/>
                </a:lnTo>
                <a:lnTo>
                  <a:pt x="154" y="416"/>
                </a:lnTo>
                <a:lnTo>
                  <a:pt x="154" y="446"/>
                </a:lnTo>
                <a:lnTo>
                  <a:pt x="156" y="446"/>
                </a:lnTo>
                <a:lnTo>
                  <a:pt x="156" y="454"/>
                </a:lnTo>
                <a:lnTo>
                  <a:pt x="158" y="454"/>
                </a:lnTo>
                <a:lnTo>
                  <a:pt x="158" y="468"/>
                </a:lnTo>
                <a:lnTo>
                  <a:pt x="160" y="468"/>
                </a:lnTo>
                <a:lnTo>
                  <a:pt x="160" y="476"/>
                </a:lnTo>
                <a:lnTo>
                  <a:pt x="164" y="476"/>
                </a:lnTo>
                <a:lnTo>
                  <a:pt x="166" y="476"/>
                </a:lnTo>
                <a:lnTo>
                  <a:pt x="166" y="492"/>
                </a:lnTo>
                <a:lnTo>
                  <a:pt x="168" y="492"/>
                </a:lnTo>
                <a:lnTo>
                  <a:pt x="168" y="496"/>
                </a:lnTo>
                <a:lnTo>
                  <a:pt x="170" y="496"/>
                </a:lnTo>
                <a:lnTo>
                  <a:pt x="170" y="506"/>
                </a:lnTo>
                <a:lnTo>
                  <a:pt x="174" y="506"/>
                </a:lnTo>
                <a:lnTo>
                  <a:pt x="188" y="506"/>
                </a:lnTo>
                <a:lnTo>
                  <a:pt x="188" y="516"/>
                </a:lnTo>
                <a:lnTo>
                  <a:pt x="208" y="516"/>
                </a:lnTo>
                <a:lnTo>
                  <a:pt x="208" y="526"/>
                </a:lnTo>
                <a:lnTo>
                  <a:pt x="216" y="526"/>
                </a:lnTo>
                <a:lnTo>
                  <a:pt x="216" y="530"/>
                </a:lnTo>
                <a:lnTo>
                  <a:pt x="218" y="530"/>
                </a:lnTo>
                <a:lnTo>
                  <a:pt x="218" y="536"/>
                </a:lnTo>
                <a:lnTo>
                  <a:pt x="220" y="536"/>
                </a:lnTo>
                <a:lnTo>
                  <a:pt x="222" y="536"/>
                </a:lnTo>
                <a:lnTo>
                  <a:pt x="222" y="546"/>
                </a:lnTo>
                <a:lnTo>
                  <a:pt x="224" y="546"/>
                </a:lnTo>
                <a:lnTo>
                  <a:pt x="224" y="564"/>
                </a:lnTo>
                <a:lnTo>
                  <a:pt x="226" y="564"/>
                </a:lnTo>
                <a:lnTo>
                  <a:pt x="226" y="586"/>
                </a:lnTo>
                <a:lnTo>
                  <a:pt x="226" y="602"/>
                </a:lnTo>
                <a:lnTo>
                  <a:pt x="230" y="602"/>
                </a:lnTo>
                <a:lnTo>
                  <a:pt x="230" y="650"/>
                </a:lnTo>
                <a:lnTo>
                  <a:pt x="232" y="650"/>
                </a:lnTo>
                <a:lnTo>
                  <a:pt x="232" y="658"/>
                </a:lnTo>
                <a:lnTo>
                  <a:pt x="236" y="658"/>
                </a:lnTo>
                <a:lnTo>
                  <a:pt x="236" y="672"/>
                </a:lnTo>
                <a:lnTo>
                  <a:pt x="238" y="672"/>
                </a:lnTo>
                <a:lnTo>
                  <a:pt x="238" y="682"/>
                </a:lnTo>
                <a:lnTo>
                  <a:pt x="242" y="682"/>
                </a:lnTo>
                <a:lnTo>
                  <a:pt x="242" y="692"/>
                </a:lnTo>
                <a:lnTo>
                  <a:pt x="244" y="692"/>
                </a:lnTo>
                <a:lnTo>
                  <a:pt x="244" y="700"/>
                </a:lnTo>
                <a:lnTo>
                  <a:pt x="248" y="700"/>
                </a:lnTo>
                <a:lnTo>
                  <a:pt x="248" y="708"/>
                </a:lnTo>
                <a:lnTo>
                  <a:pt x="256" y="708"/>
                </a:lnTo>
                <a:lnTo>
                  <a:pt x="256" y="716"/>
                </a:lnTo>
                <a:lnTo>
                  <a:pt x="284" y="716"/>
                </a:lnTo>
                <a:lnTo>
                  <a:pt x="284" y="722"/>
                </a:lnTo>
                <a:lnTo>
                  <a:pt x="284" y="730"/>
                </a:lnTo>
                <a:lnTo>
                  <a:pt x="288" y="730"/>
                </a:lnTo>
                <a:lnTo>
                  <a:pt x="288" y="738"/>
                </a:lnTo>
                <a:lnTo>
                  <a:pt x="290" y="738"/>
                </a:lnTo>
                <a:lnTo>
                  <a:pt x="290" y="748"/>
                </a:lnTo>
                <a:lnTo>
                  <a:pt x="294" y="748"/>
                </a:lnTo>
                <a:lnTo>
                  <a:pt x="294" y="764"/>
                </a:lnTo>
                <a:lnTo>
                  <a:pt x="300" y="764"/>
                </a:lnTo>
                <a:lnTo>
                  <a:pt x="300" y="772"/>
                </a:lnTo>
                <a:lnTo>
                  <a:pt x="302" y="772"/>
                </a:lnTo>
                <a:lnTo>
                  <a:pt x="302" y="786"/>
                </a:lnTo>
                <a:lnTo>
                  <a:pt x="304" y="786"/>
                </a:lnTo>
                <a:lnTo>
                  <a:pt x="304" y="806"/>
                </a:lnTo>
                <a:lnTo>
                  <a:pt x="306" y="806"/>
                </a:lnTo>
                <a:lnTo>
                  <a:pt x="306" y="830"/>
                </a:lnTo>
                <a:lnTo>
                  <a:pt x="308" y="830"/>
                </a:lnTo>
                <a:lnTo>
                  <a:pt x="308" y="854"/>
                </a:lnTo>
                <a:lnTo>
                  <a:pt x="314" y="854"/>
                </a:lnTo>
                <a:lnTo>
                  <a:pt x="314" y="862"/>
                </a:lnTo>
                <a:lnTo>
                  <a:pt x="318" y="862"/>
                </a:lnTo>
                <a:lnTo>
                  <a:pt x="328" y="862"/>
                </a:lnTo>
                <a:lnTo>
                  <a:pt x="340" y="862"/>
                </a:lnTo>
                <a:lnTo>
                  <a:pt x="340" y="870"/>
                </a:lnTo>
                <a:lnTo>
                  <a:pt x="370" y="870"/>
                </a:lnTo>
                <a:lnTo>
                  <a:pt x="370" y="878"/>
                </a:lnTo>
                <a:lnTo>
                  <a:pt x="372" y="878"/>
                </a:lnTo>
                <a:lnTo>
                  <a:pt x="372" y="888"/>
                </a:lnTo>
                <a:lnTo>
                  <a:pt x="374" y="888"/>
                </a:lnTo>
                <a:lnTo>
                  <a:pt x="374" y="914"/>
                </a:lnTo>
                <a:lnTo>
                  <a:pt x="376" y="914"/>
                </a:lnTo>
                <a:lnTo>
                  <a:pt x="376" y="938"/>
                </a:lnTo>
                <a:lnTo>
                  <a:pt x="380" y="938"/>
                </a:lnTo>
                <a:lnTo>
                  <a:pt x="380" y="954"/>
                </a:lnTo>
                <a:lnTo>
                  <a:pt x="382" y="954"/>
                </a:lnTo>
                <a:lnTo>
                  <a:pt x="382" y="996"/>
                </a:lnTo>
                <a:lnTo>
                  <a:pt x="384" y="996"/>
                </a:lnTo>
                <a:lnTo>
                  <a:pt x="384" y="1006"/>
                </a:lnTo>
                <a:lnTo>
                  <a:pt x="386" y="1006"/>
                </a:lnTo>
                <a:lnTo>
                  <a:pt x="386" y="1014"/>
                </a:lnTo>
                <a:lnTo>
                  <a:pt x="388" y="1014"/>
                </a:lnTo>
                <a:lnTo>
                  <a:pt x="388" y="1024"/>
                </a:lnTo>
                <a:lnTo>
                  <a:pt x="390" y="1024"/>
                </a:lnTo>
                <a:lnTo>
                  <a:pt x="390" y="1030"/>
                </a:lnTo>
                <a:lnTo>
                  <a:pt x="404" y="1030"/>
                </a:lnTo>
                <a:lnTo>
                  <a:pt x="404" y="1040"/>
                </a:lnTo>
                <a:lnTo>
                  <a:pt x="410" y="1040"/>
                </a:lnTo>
                <a:lnTo>
                  <a:pt x="410" y="1048"/>
                </a:lnTo>
                <a:lnTo>
                  <a:pt x="432" y="1048"/>
                </a:lnTo>
                <a:lnTo>
                  <a:pt x="432" y="1058"/>
                </a:lnTo>
                <a:lnTo>
                  <a:pt x="444" y="1058"/>
                </a:lnTo>
                <a:lnTo>
                  <a:pt x="444" y="1066"/>
                </a:lnTo>
                <a:lnTo>
                  <a:pt x="446" y="1066"/>
                </a:lnTo>
                <a:lnTo>
                  <a:pt x="446" y="1076"/>
                </a:lnTo>
                <a:lnTo>
                  <a:pt x="448" y="1076"/>
                </a:lnTo>
                <a:lnTo>
                  <a:pt x="448" y="1082"/>
                </a:lnTo>
                <a:lnTo>
                  <a:pt x="454" y="1082"/>
                </a:lnTo>
                <a:lnTo>
                  <a:pt x="454" y="1092"/>
                </a:lnTo>
                <a:lnTo>
                  <a:pt x="458" y="1092"/>
                </a:lnTo>
                <a:lnTo>
                  <a:pt x="458" y="1096"/>
                </a:lnTo>
                <a:lnTo>
                  <a:pt x="460" y="1096"/>
                </a:lnTo>
                <a:lnTo>
                  <a:pt x="460" y="1106"/>
                </a:lnTo>
                <a:lnTo>
                  <a:pt x="466" y="1106"/>
                </a:lnTo>
                <a:lnTo>
                  <a:pt x="466" y="1124"/>
                </a:lnTo>
                <a:lnTo>
                  <a:pt x="468" y="1124"/>
                </a:lnTo>
                <a:lnTo>
                  <a:pt x="468" y="1140"/>
                </a:lnTo>
                <a:lnTo>
                  <a:pt x="482" y="1140"/>
                </a:lnTo>
                <a:lnTo>
                  <a:pt x="482" y="1150"/>
                </a:lnTo>
                <a:lnTo>
                  <a:pt x="484" y="1150"/>
                </a:lnTo>
                <a:lnTo>
                  <a:pt x="514" y="1150"/>
                </a:lnTo>
                <a:lnTo>
                  <a:pt x="518" y="1150"/>
                </a:lnTo>
                <a:lnTo>
                  <a:pt x="518" y="1158"/>
                </a:lnTo>
                <a:lnTo>
                  <a:pt x="522" y="1158"/>
                </a:lnTo>
                <a:lnTo>
                  <a:pt x="522" y="1172"/>
                </a:lnTo>
                <a:lnTo>
                  <a:pt x="526" y="1172"/>
                </a:lnTo>
                <a:lnTo>
                  <a:pt x="526" y="1180"/>
                </a:lnTo>
                <a:lnTo>
                  <a:pt x="528" y="1180"/>
                </a:lnTo>
                <a:lnTo>
                  <a:pt x="528" y="1190"/>
                </a:lnTo>
                <a:lnTo>
                  <a:pt x="532" y="1190"/>
                </a:lnTo>
                <a:lnTo>
                  <a:pt x="532" y="1198"/>
                </a:lnTo>
                <a:lnTo>
                  <a:pt x="534" y="1198"/>
                </a:lnTo>
                <a:lnTo>
                  <a:pt x="534" y="1206"/>
                </a:lnTo>
                <a:lnTo>
                  <a:pt x="534" y="1224"/>
                </a:lnTo>
                <a:lnTo>
                  <a:pt x="542" y="1224"/>
                </a:lnTo>
                <a:lnTo>
                  <a:pt x="542" y="1234"/>
                </a:lnTo>
                <a:lnTo>
                  <a:pt x="546" y="1234"/>
                </a:lnTo>
                <a:lnTo>
                  <a:pt x="546" y="1242"/>
                </a:lnTo>
                <a:lnTo>
                  <a:pt x="560" y="1242"/>
                </a:lnTo>
                <a:lnTo>
                  <a:pt x="560" y="1248"/>
                </a:lnTo>
                <a:lnTo>
                  <a:pt x="584" y="1248"/>
                </a:lnTo>
                <a:lnTo>
                  <a:pt x="586" y="1248"/>
                </a:lnTo>
                <a:lnTo>
                  <a:pt x="592" y="1248"/>
                </a:lnTo>
                <a:lnTo>
                  <a:pt x="592" y="1258"/>
                </a:lnTo>
                <a:lnTo>
                  <a:pt x="598" y="1258"/>
                </a:lnTo>
                <a:lnTo>
                  <a:pt x="598" y="1268"/>
                </a:lnTo>
                <a:lnTo>
                  <a:pt x="600" y="1268"/>
                </a:lnTo>
                <a:lnTo>
                  <a:pt x="600" y="1276"/>
                </a:lnTo>
                <a:lnTo>
                  <a:pt x="600" y="1290"/>
                </a:lnTo>
                <a:lnTo>
                  <a:pt x="602" y="1290"/>
                </a:lnTo>
                <a:lnTo>
                  <a:pt x="602" y="1300"/>
                </a:lnTo>
                <a:lnTo>
                  <a:pt x="606" y="1300"/>
                </a:lnTo>
                <a:lnTo>
                  <a:pt x="608" y="1300"/>
                </a:lnTo>
                <a:lnTo>
                  <a:pt x="610" y="1300"/>
                </a:lnTo>
                <a:lnTo>
                  <a:pt x="610" y="1306"/>
                </a:lnTo>
                <a:lnTo>
                  <a:pt x="614" y="1306"/>
                </a:lnTo>
                <a:lnTo>
                  <a:pt x="614" y="1320"/>
                </a:lnTo>
                <a:lnTo>
                  <a:pt x="616" y="1320"/>
                </a:lnTo>
                <a:lnTo>
                  <a:pt x="616" y="1330"/>
                </a:lnTo>
                <a:lnTo>
                  <a:pt x="628" y="1330"/>
                </a:lnTo>
                <a:lnTo>
                  <a:pt x="636" y="1330"/>
                </a:lnTo>
                <a:lnTo>
                  <a:pt x="636" y="1342"/>
                </a:lnTo>
                <a:lnTo>
                  <a:pt x="636" y="1352"/>
                </a:lnTo>
                <a:lnTo>
                  <a:pt x="656" y="1352"/>
                </a:lnTo>
                <a:lnTo>
                  <a:pt x="656" y="1364"/>
                </a:lnTo>
                <a:lnTo>
                  <a:pt x="670" y="1364"/>
                </a:lnTo>
                <a:lnTo>
                  <a:pt x="670" y="1376"/>
                </a:lnTo>
                <a:lnTo>
                  <a:pt x="678" y="1376"/>
                </a:lnTo>
                <a:lnTo>
                  <a:pt x="678" y="1386"/>
                </a:lnTo>
                <a:lnTo>
                  <a:pt x="682" y="1386"/>
                </a:lnTo>
                <a:lnTo>
                  <a:pt x="682" y="1400"/>
                </a:lnTo>
                <a:lnTo>
                  <a:pt x="684" y="1400"/>
                </a:lnTo>
                <a:lnTo>
                  <a:pt x="686" y="1400"/>
                </a:lnTo>
                <a:lnTo>
                  <a:pt x="688" y="1400"/>
                </a:lnTo>
                <a:lnTo>
                  <a:pt x="688" y="1434"/>
                </a:lnTo>
                <a:lnTo>
                  <a:pt x="690" y="1434"/>
                </a:lnTo>
                <a:lnTo>
                  <a:pt x="698" y="1434"/>
                </a:lnTo>
                <a:lnTo>
                  <a:pt x="698" y="1448"/>
                </a:lnTo>
                <a:lnTo>
                  <a:pt x="700" y="1448"/>
                </a:lnTo>
                <a:lnTo>
                  <a:pt x="702" y="1448"/>
                </a:lnTo>
                <a:lnTo>
                  <a:pt x="726" y="1448"/>
                </a:lnTo>
                <a:lnTo>
                  <a:pt x="726" y="1460"/>
                </a:lnTo>
                <a:lnTo>
                  <a:pt x="750" y="1460"/>
                </a:lnTo>
                <a:lnTo>
                  <a:pt x="754" y="1460"/>
                </a:lnTo>
                <a:lnTo>
                  <a:pt x="754" y="1472"/>
                </a:lnTo>
                <a:lnTo>
                  <a:pt x="756" y="1472"/>
                </a:lnTo>
                <a:lnTo>
                  <a:pt x="756" y="1486"/>
                </a:lnTo>
                <a:lnTo>
                  <a:pt x="764" y="1486"/>
                </a:lnTo>
                <a:lnTo>
                  <a:pt x="764" y="1518"/>
                </a:lnTo>
                <a:lnTo>
                  <a:pt x="766" y="1518"/>
                </a:lnTo>
                <a:lnTo>
                  <a:pt x="766" y="1528"/>
                </a:lnTo>
                <a:lnTo>
                  <a:pt x="838" y="1528"/>
                </a:lnTo>
                <a:lnTo>
                  <a:pt x="838" y="1542"/>
                </a:lnTo>
                <a:lnTo>
                  <a:pt x="840" y="1542"/>
                </a:lnTo>
                <a:lnTo>
                  <a:pt x="860" y="1542"/>
                </a:lnTo>
                <a:lnTo>
                  <a:pt x="906" y="1542"/>
                </a:lnTo>
                <a:lnTo>
                  <a:pt x="918" y="1542"/>
                </a:lnTo>
                <a:lnTo>
                  <a:pt x="920" y="1542"/>
                </a:lnTo>
                <a:lnTo>
                  <a:pt x="920" y="1566"/>
                </a:lnTo>
                <a:lnTo>
                  <a:pt x="922" y="1566"/>
                </a:lnTo>
                <a:lnTo>
                  <a:pt x="986" y="1566"/>
                </a:lnTo>
                <a:lnTo>
                  <a:pt x="986" y="1586"/>
                </a:lnTo>
                <a:lnTo>
                  <a:pt x="1020" y="1586"/>
                </a:lnTo>
                <a:lnTo>
                  <a:pt x="1072" y="1586"/>
                </a:lnTo>
                <a:lnTo>
                  <a:pt x="1076" y="1586"/>
                </a:lnTo>
                <a:lnTo>
                  <a:pt x="1080" y="1586"/>
                </a:lnTo>
                <a:lnTo>
                  <a:pt x="1082" y="1586"/>
                </a:lnTo>
                <a:lnTo>
                  <a:pt x="1146" y="1586"/>
                </a:lnTo>
                <a:lnTo>
                  <a:pt x="1146" y="1622"/>
                </a:lnTo>
                <a:lnTo>
                  <a:pt x="1210" y="1622"/>
                </a:lnTo>
                <a:lnTo>
                  <a:pt x="1222" y="1622"/>
                </a:lnTo>
                <a:lnTo>
                  <a:pt x="1298" y="1622"/>
                </a:lnTo>
                <a:lnTo>
                  <a:pt x="1300" y="1622"/>
                </a:lnTo>
                <a:lnTo>
                  <a:pt x="1356" y="1622"/>
                </a:lnTo>
                <a:lnTo>
                  <a:pt x="1356" y="1732"/>
                </a:lnTo>
                <a:lnTo>
                  <a:pt x="1378" y="1732"/>
                </a:lnTo>
                <a:lnTo>
                  <a:pt x="1378" y="1842"/>
                </a:lnTo>
              </a:path>
            </a:pathLst>
          </a:custGeom>
          <a:noFill/>
          <a:ln w="28575">
            <a:solidFill>
              <a:srgbClr val="F15A22"/>
            </a:solidFill>
            <a:prstDash val="solid"/>
            <a:round/>
            <a:headEnd/>
            <a:tailEnd/>
          </a:ln>
        </p:spPr>
        <p:txBody>
          <a:bodyPr/>
          <a:lstStyle/>
          <a:p>
            <a:endParaRPr lang="en-US"/>
          </a:p>
        </p:txBody>
      </p:sp>
      <p:sp>
        <p:nvSpPr>
          <p:cNvPr id="1126" name="Freeform 358"/>
          <p:cNvSpPr>
            <a:spLocks/>
          </p:cNvSpPr>
          <p:nvPr/>
        </p:nvSpPr>
        <p:spPr bwMode="auto">
          <a:xfrm>
            <a:off x="628650" y="1851421"/>
            <a:ext cx="1716088" cy="2924175"/>
          </a:xfrm>
          <a:custGeom>
            <a:avLst/>
            <a:gdLst>
              <a:gd name="T0" fmla="*/ 0 w 1042"/>
              <a:gd name="T1" fmla="*/ 0 h 1842"/>
              <a:gd name="T2" fmla="*/ 26 w 1042"/>
              <a:gd name="T3" fmla="*/ 16 h 1842"/>
              <a:gd name="T4" fmla="*/ 36 w 1042"/>
              <a:gd name="T5" fmla="*/ 30 h 1842"/>
              <a:gd name="T6" fmla="*/ 38 w 1042"/>
              <a:gd name="T7" fmla="*/ 44 h 1842"/>
              <a:gd name="T8" fmla="*/ 42 w 1042"/>
              <a:gd name="T9" fmla="*/ 56 h 1842"/>
              <a:gd name="T10" fmla="*/ 50 w 1042"/>
              <a:gd name="T11" fmla="*/ 70 h 1842"/>
              <a:gd name="T12" fmla="*/ 62 w 1042"/>
              <a:gd name="T13" fmla="*/ 88 h 1842"/>
              <a:gd name="T14" fmla="*/ 64 w 1042"/>
              <a:gd name="T15" fmla="*/ 112 h 1842"/>
              <a:gd name="T16" fmla="*/ 66 w 1042"/>
              <a:gd name="T17" fmla="*/ 126 h 1842"/>
              <a:gd name="T18" fmla="*/ 68 w 1042"/>
              <a:gd name="T19" fmla="*/ 156 h 1842"/>
              <a:gd name="T20" fmla="*/ 70 w 1042"/>
              <a:gd name="T21" fmla="*/ 208 h 1842"/>
              <a:gd name="T22" fmla="*/ 72 w 1042"/>
              <a:gd name="T23" fmla="*/ 240 h 1842"/>
              <a:gd name="T24" fmla="*/ 74 w 1042"/>
              <a:gd name="T25" fmla="*/ 296 h 1842"/>
              <a:gd name="T26" fmla="*/ 74 w 1042"/>
              <a:gd name="T27" fmla="*/ 384 h 1842"/>
              <a:gd name="T28" fmla="*/ 76 w 1042"/>
              <a:gd name="T29" fmla="*/ 582 h 1842"/>
              <a:gd name="T30" fmla="*/ 80 w 1042"/>
              <a:gd name="T31" fmla="*/ 668 h 1842"/>
              <a:gd name="T32" fmla="*/ 82 w 1042"/>
              <a:gd name="T33" fmla="*/ 738 h 1842"/>
              <a:gd name="T34" fmla="*/ 82 w 1042"/>
              <a:gd name="T35" fmla="*/ 782 h 1842"/>
              <a:gd name="T36" fmla="*/ 140 w 1042"/>
              <a:gd name="T37" fmla="*/ 812 h 1842"/>
              <a:gd name="T38" fmla="*/ 142 w 1042"/>
              <a:gd name="T39" fmla="*/ 826 h 1842"/>
              <a:gd name="T40" fmla="*/ 144 w 1042"/>
              <a:gd name="T41" fmla="*/ 840 h 1842"/>
              <a:gd name="T42" fmla="*/ 146 w 1042"/>
              <a:gd name="T43" fmla="*/ 870 h 1842"/>
              <a:gd name="T44" fmla="*/ 148 w 1042"/>
              <a:gd name="T45" fmla="*/ 884 h 1842"/>
              <a:gd name="T46" fmla="*/ 152 w 1042"/>
              <a:gd name="T47" fmla="*/ 958 h 1842"/>
              <a:gd name="T48" fmla="*/ 154 w 1042"/>
              <a:gd name="T49" fmla="*/ 1002 h 1842"/>
              <a:gd name="T50" fmla="*/ 154 w 1042"/>
              <a:gd name="T51" fmla="*/ 1028 h 1842"/>
              <a:gd name="T52" fmla="*/ 156 w 1042"/>
              <a:gd name="T53" fmla="*/ 1044 h 1842"/>
              <a:gd name="T54" fmla="*/ 164 w 1042"/>
              <a:gd name="T55" fmla="*/ 1044 h 1842"/>
              <a:gd name="T56" fmla="*/ 188 w 1042"/>
              <a:gd name="T57" fmla="*/ 1058 h 1842"/>
              <a:gd name="T58" fmla="*/ 218 w 1042"/>
              <a:gd name="T59" fmla="*/ 1072 h 1842"/>
              <a:gd name="T60" fmla="*/ 222 w 1042"/>
              <a:gd name="T61" fmla="*/ 1100 h 1842"/>
              <a:gd name="T62" fmla="*/ 224 w 1042"/>
              <a:gd name="T63" fmla="*/ 1120 h 1842"/>
              <a:gd name="T64" fmla="*/ 226 w 1042"/>
              <a:gd name="T65" fmla="*/ 1150 h 1842"/>
              <a:gd name="T66" fmla="*/ 226 w 1042"/>
              <a:gd name="T67" fmla="*/ 1176 h 1842"/>
              <a:gd name="T68" fmla="*/ 230 w 1042"/>
              <a:gd name="T69" fmla="*/ 1224 h 1842"/>
              <a:gd name="T70" fmla="*/ 232 w 1042"/>
              <a:gd name="T71" fmla="*/ 1286 h 1842"/>
              <a:gd name="T72" fmla="*/ 270 w 1042"/>
              <a:gd name="T73" fmla="*/ 1300 h 1842"/>
              <a:gd name="T74" fmla="*/ 288 w 1042"/>
              <a:gd name="T75" fmla="*/ 1316 h 1842"/>
              <a:gd name="T76" fmla="*/ 290 w 1042"/>
              <a:gd name="T77" fmla="*/ 1330 h 1842"/>
              <a:gd name="T78" fmla="*/ 300 w 1042"/>
              <a:gd name="T79" fmla="*/ 1346 h 1842"/>
              <a:gd name="T80" fmla="*/ 304 w 1042"/>
              <a:gd name="T81" fmla="*/ 1358 h 1842"/>
              <a:gd name="T82" fmla="*/ 306 w 1042"/>
              <a:gd name="T83" fmla="*/ 1376 h 1842"/>
              <a:gd name="T84" fmla="*/ 308 w 1042"/>
              <a:gd name="T85" fmla="*/ 1390 h 1842"/>
              <a:gd name="T86" fmla="*/ 368 w 1042"/>
              <a:gd name="T87" fmla="*/ 1410 h 1842"/>
              <a:gd name="T88" fmla="*/ 370 w 1042"/>
              <a:gd name="T89" fmla="*/ 1420 h 1842"/>
              <a:gd name="T90" fmla="*/ 372 w 1042"/>
              <a:gd name="T91" fmla="*/ 1452 h 1842"/>
              <a:gd name="T92" fmla="*/ 378 w 1042"/>
              <a:gd name="T93" fmla="*/ 1486 h 1842"/>
              <a:gd name="T94" fmla="*/ 384 w 1042"/>
              <a:gd name="T95" fmla="*/ 1500 h 1842"/>
              <a:gd name="T96" fmla="*/ 400 w 1042"/>
              <a:gd name="T97" fmla="*/ 1500 h 1842"/>
              <a:gd name="T98" fmla="*/ 450 w 1042"/>
              <a:gd name="T99" fmla="*/ 1518 h 1842"/>
              <a:gd name="T100" fmla="*/ 454 w 1042"/>
              <a:gd name="T101" fmla="*/ 1534 h 1842"/>
              <a:gd name="T102" fmla="*/ 474 w 1042"/>
              <a:gd name="T103" fmla="*/ 1566 h 1842"/>
              <a:gd name="T104" fmla="*/ 522 w 1042"/>
              <a:gd name="T105" fmla="*/ 1600 h 1842"/>
              <a:gd name="T106" fmla="*/ 550 w 1042"/>
              <a:gd name="T107" fmla="*/ 1618 h 1842"/>
              <a:gd name="T108" fmla="*/ 604 w 1042"/>
              <a:gd name="T109" fmla="*/ 1618 h 1842"/>
              <a:gd name="T110" fmla="*/ 610 w 1042"/>
              <a:gd name="T111" fmla="*/ 1640 h 1842"/>
              <a:gd name="T112" fmla="*/ 610 w 1042"/>
              <a:gd name="T113" fmla="*/ 1656 h 1842"/>
              <a:gd name="T114" fmla="*/ 690 w 1042"/>
              <a:gd name="T115" fmla="*/ 1656 h 1842"/>
              <a:gd name="T116" fmla="*/ 700 w 1042"/>
              <a:gd name="T117" fmla="*/ 1684 h 1842"/>
              <a:gd name="T118" fmla="*/ 756 w 1042"/>
              <a:gd name="T119" fmla="*/ 1684 h 1842"/>
              <a:gd name="T120" fmla="*/ 838 w 1042"/>
              <a:gd name="T121" fmla="*/ 1724 h 1842"/>
              <a:gd name="T122" fmla="*/ 916 w 1042"/>
              <a:gd name="T123" fmla="*/ 1762 h 1842"/>
              <a:gd name="T124" fmla="*/ 1042 w 1042"/>
              <a:gd name="T125" fmla="*/ 1762 h 184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42"/>
              <a:gd name="T190" fmla="*/ 0 h 1842"/>
              <a:gd name="T191" fmla="*/ 1042 w 1042"/>
              <a:gd name="T192" fmla="*/ 1842 h 184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42" h="1842">
                <a:moveTo>
                  <a:pt x="0" y="0"/>
                </a:moveTo>
                <a:lnTo>
                  <a:pt x="0" y="0"/>
                </a:lnTo>
                <a:lnTo>
                  <a:pt x="26" y="0"/>
                </a:lnTo>
                <a:lnTo>
                  <a:pt x="26" y="16"/>
                </a:lnTo>
                <a:lnTo>
                  <a:pt x="36" y="16"/>
                </a:lnTo>
                <a:lnTo>
                  <a:pt x="36" y="30"/>
                </a:lnTo>
                <a:lnTo>
                  <a:pt x="38" y="30"/>
                </a:lnTo>
                <a:lnTo>
                  <a:pt x="38" y="44"/>
                </a:lnTo>
                <a:lnTo>
                  <a:pt x="42" y="44"/>
                </a:lnTo>
                <a:lnTo>
                  <a:pt x="42" y="56"/>
                </a:lnTo>
                <a:lnTo>
                  <a:pt x="50" y="56"/>
                </a:lnTo>
                <a:lnTo>
                  <a:pt x="50" y="70"/>
                </a:lnTo>
                <a:lnTo>
                  <a:pt x="62" y="70"/>
                </a:lnTo>
                <a:lnTo>
                  <a:pt x="62" y="88"/>
                </a:lnTo>
                <a:lnTo>
                  <a:pt x="64" y="88"/>
                </a:lnTo>
                <a:lnTo>
                  <a:pt x="64" y="112"/>
                </a:lnTo>
                <a:lnTo>
                  <a:pt x="66" y="112"/>
                </a:lnTo>
                <a:lnTo>
                  <a:pt x="66" y="126"/>
                </a:lnTo>
                <a:lnTo>
                  <a:pt x="68" y="126"/>
                </a:lnTo>
                <a:lnTo>
                  <a:pt x="68" y="156"/>
                </a:lnTo>
                <a:lnTo>
                  <a:pt x="70" y="156"/>
                </a:lnTo>
                <a:lnTo>
                  <a:pt x="70" y="208"/>
                </a:lnTo>
                <a:lnTo>
                  <a:pt x="72" y="208"/>
                </a:lnTo>
                <a:lnTo>
                  <a:pt x="72" y="240"/>
                </a:lnTo>
                <a:lnTo>
                  <a:pt x="74" y="240"/>
                </a:lnTo>
                <a:lnTo>
                  <a:pt x="74" y="296"/>
                </a:lnTo>
                <a:lnTo>
                  <a:pt x="74" y="384"/>
                </a:lnTo>
                <a:lnTo>
                  <a:pt x="76" y="384"/>
                </a:lnTo>
                <a:lnTo>
                  <a:pt x="76" y="582"/>
                </a:lnTo>
                <a:lnTo>
                  <a:pt x="80" y="582"/>
                </a:lnTo>
                <a:lnTo>
                  <a:pt x="80" y="668"/>
                </a:lnTo>
                <a:lnTo>
                  <a:pt x="82" y="668"/>
                </a:lnTo>
                <a:lnTo>
                  <a:pt x="82" y="738"/>
                </a:lnTo>
                <a:lnTo>
                  <a:pt x="82" y="782"/>
                </a:lnTo>
                <a:lnTo>
                  <a:pt x="140" y="782"/>
                </a:lnTo>
                <a:lnTo>
                  <a:pt x="140" y="812"/>
                </a:lnTo>
                <a:lnTo>
                  <a:pt x="142" y="812"/>
                </a:lnTo>
                <a:lnTo>
                  <a:pt x="142" y="826"/>
                </a:lnTo>
                <a:lnTo>
                  <a:pt x="144" y="826"/>
                </a:lnTo>
                <a:lnTo>
                  <a:pt x="144" y="840"/>
                </a:lnTo>
                <a:lnTo>
                  <a:pt x="146" y="840"/>
                </a:lnTo>
                <a:lnTo>
                  <a:pt x="146" y="870"/>
                </a:lnTo>
                <a:lnTo>
                  <a:pt x="148" y="870"/>
                </a:lnTo>
                <a:lnTo>
                  <a:pt x="148" y="884"/>
                </a:lnTo>
                <a:lnTo>
                  <a:pt x="152" y="884"/>
                </a:lnTo>
                <a:lnTo>
                  <a:pt x="152" y="958"/>
                </a:lnTo>
                <a:lnTo>
                  <a:pt x="154" y="958"/>
                </a:lnTo>
                <a:lnTo>
                  <a:pt x="154" y="1002"/>
                </a:lnTo>
                <a:lnTo>
                  <a:pt x="154" y="1028"/>
                </a:lnTo>
                <a:lnTo>
                  <a:pt x="156" y="1028"/>
                </a:lnTo>
                <a:lnTo>
                  <a:pt x="156" y="1044"/>
                </a:lnTo>
                <a:lnTo>
                  <a:pt x="158" y="1044"/>
                </a:lnTo>
                <a:lnTo>
                  <a:pt x="164" y="1044"/>
                </a:lnTo>
                <a:lnTo>
                  <a:pt x="164" y="1058"/>
                </a:lnTo>
                <a:lnTo>
                  <a:pt x="188" y="1058"/>
                </a:lnTo>
                <a:lnTo>
                  <a:pt x="188" y="1072"/>
                </a:lnTo>
                <a:lnTo>
                  <a:pt x="218" y="1072"/>
                </a:lnTo>
                <a:lnTo>
                  <a:pt x="218" y="1100"/>
                </a:lnTo>
                <a:lnTo>
                  <a:pt x="222" y="1100"/>
                </a:lnTo>
                <a:lnTo>
                  <a:pt x="222" y="1120"/>
                </a:lnTo>
                <a:lnTo>
                  <a:pt x="224" y="1120"/>
                </a:lnTo>
                <a:lnTo>
                  <a:pt x="224" y="1150"/>
                </a:lnTo>
                <a:lnTo>
                  <a:pt x="226" y="1150"/>
                </a:lnTo>
                <a:lnTo>
                  <a:pt x="226" y="1176"/>
                </a:lnTo>
                <a:lnTo>
                  <a:pt x="226" y="1224"/>
                </a:lnTo>
                <a:lnTo>
                  <a:pt x="230" y="1224"/>
                </a:lnTo>
                <a:lnTo>
                  <a:pt x="230" y="1286"/>
                </a:lnTo>
                <a:lnTo>
                  <a:pt x="232" y="1286"/>
                </a:lnTo>
                <a:lnTo>
                  <a:pt x="232" y="1300"/>
                </a:lnTo>
                <a:lnTo>
                  <a:pt x="270" y="1300"/>
                </a:lnTo>
                <a:lnTo>
                  <a:pt x="288" y="1300"/>
                </a:lnTo>
                <a:lnTo>
                  <a:pt x="288" y="1316"/>
                </a:lnTo>
                <a:lnTo>
                  <a:pt x="290" y="1316"/>
                </a:lnTo>
                <a:lnTo>
                  <a:pt x="290" y="1330"/>
                </a:lnTo>
                <a:lnTo>
                  <a:pt x="300" y="1330"/>
                </a:lnTo>
                <a:lnTo>
                  <a:pt x="300" y="1346"/>
                </a:lnTo>
                <a:lnTo>
                  <a:pt x="304" y="1346"/>
                </a:lnTo>
                <a:lnTo>
                  <a:pt x="304" y="1358"/>
                </a:lnTo>
                <a:lnTo>
                  <a:pt x="306" y="1358"/>
                </a:lnTo>
                <a:lnTo>
                  <a:pt x="306" y="1376"/>
                </a:lnTo>
                <a:lnTo>
                  <a:pt x="308" y="1376"/>
                </a:lnTo>
                <a:lnTo>
                  <a:pt x="308" y="1390"/>
                </a:lnTo>
                <a:lnTo>
                  <a:pt x="368" y="1390"/>
                </a:lnTo>
                <a:lnTo>
                  <a:pt x="368" y="1410"/>
                </a:lnTo>
                <a:lnTo>
                  <a:pt x="370" y="1410"/>
                </a:lnTo>
                <a:lnTo>
                  <a:pt x="370" y="1420"/>
                </a:lnTo>
                <a:lnTo>
                  <a:pt x="372" y="1420"/>
                </a:lnTo>
                <a:lnTo>
                  <a:pt x="372" y="1452"/>
                </a:lnTo>
                <a:lnTo>
                  <a:pt x="378" y="1452"/>
                </a:lnTo>
                <a:lnTo>
                  <a:pt x="378" y="1486"/>
                </a:lnTo>
                <a:lnTo>
                  <a:pt x="384" y="1486"/>
                </a:lnTo>
                <a:lnTo>
                  <a:pt x="384" y="1500"/>
                </a:lnTo>
                <a:lnTo>
                  <a:pt x="386" y="1500"/>
                </a:lnTo>
                <a:lnTo>
                  <a:pt x="400" y="1500"/>
                </a:lnTo>
                <a:lnTo>
                  <a:pt x="400" y="1518"/>
                </a:lnTo>
                <a:lnTo>
                  <a:pt x="450" y="1518"/>
                </a:lnTo>
                <a:lnTo>
                  <a:pt x="450" y="1534"/>
                </a:lnTo>
                <a:lnTo>
                  <a:pt x="454" y="1534"/>
                </a:lnTo>
                <a:lnTo>
                  <a:pt x="474" y="1534"/>
                </a:lnTo>
                <a:lnTo>
                  <a:pt x="474" y="1566"/>
                </a:lnTo>
                <a:lnTo>
                  <a:pt x="522" y="1566"/>
                </a:lnTo>
                <a:lnTo>
                  <a:pt x="522" y="1600"/>
                </a:lnTo>
                <a:lnTo>
                  <a:pt x="550" y="1600"/>
                </a:lnTo>
                <a:lnTo>
                  <a:pt x="550" y="1618"/>
                </a:lnTo>
                <a:lnTo>
                  <a:pt x="574" y="1618"/>
                </a:lnTo>
                <a:lnTo>
                  <a:pt x="604" y="1618"/>
                </a:lnTo>
                <a:lnTo>
                  <a:pt x="610" y="1618"/>
                </a:lnTo>
                <a:lnTo>
                  <a:pt x="610" y="1640"/>
                </a:lnTo>
                <a:lnTo>
                  <a:pt x="610" y="1656"/>
                </a:lnTo>
                <a:lnTo>
                  <a:pt x="618" y="1656"/>
                </a:lnTo>
                <a:lnTo>
                  <a:pt x="690" y="1656"/>
                </a:lnTo>
                <a:lnTo>
                  <a:pt x="700" y="1656"/>
                </a:lnTo>
                <a:lnTo>
                  <a:pt x="700" y="1684"/>
                </a:lnTo>
                <a:lnTo>
                  <a:pt x="750" y="1684"/>
                </a:lnTo>
                <a:lnTo>
                  <a:pt x="756" y="1684"/>
                </a:lnTo>
                <a:lnTo>
                  <a:pt x="838" y="1684"/>
                </a:lnTo>
                <a:lnTo>
                  <a:pt x="838" y="1724"/>
                </a:lnTo>
                <a:lnTo>
                  <a:pt x="916" y="1724"/>
                </a:lnTo>
                <a:lnTo>
                  <a:pt x="916" y="1762"/>
                </a:lnTo>
                <a:lnTo>
                  <a:pt x="918" y="1762"/>
                </a:lnTo>
                <a:lnTo>
                  <a:pt x="1042" y="1762"/>
                </a:lnTo>
                <a:lnTo>
                  <a:pt x="1042" y="1842"/>
                </a:lnTo>
              </a:path>
            </a:pathLst>
          </a:custGeom>
          <a:noFill/>
          <a:ln w="28575">
            <a:solidFill>
              <a:srgbClr val="97999C"/>
            </a:solidFill>
            <a:prstDash val="solid"/>
            <a:round/>
            <a:headEnd/>
            <a:tailEnd/>
          </a:ln>
        </p:spPr>
        <p:txBody>
          <a:bodyPr/>
          <a:lstStyle/>
          <a:p>
            <a:endParaRPr lang="en-US"/>
          </a:p>
        </p:txBody>
      </p:sp>
      <p:sp>
        <p:nvSpPr>
          <p:cNvPr id="1127" name="Rectangle 359"/>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128" name="Rectangle 360"/>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129" name="Rectangle 361"/>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130" name="Rectangle 362"/>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131" name="Rectangle 363"/>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132" name="Rectangle 364"/>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133" name="Rectangle 365"/>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134" name="Rectangle 366"/>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135" name="Rectangle 367"/>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136" name="Rectangle 368"/>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137" name="Rectangle 369"/>
          <p:cNvSpPr>
            <a:spLocks noChangeArrowheads="1"/>
          </p:cNvSpPr>
          <p:nvPr/>
        </p:nvSpPr>
        <p:spPr bwMode="auto">
          <a:xfrm>
            <a:off x="3552825" y="1794271"/>
            <a:ext cx="3175" cy="69850"/>
          </a:xfrm>
          <a:prstGeom prst="rect">
            <a:avLst/>
          </a:prstGeom>
          <a:noFill/>
          <a:ln w="8">
            <a:solidFill>
              <a:srgbClr val="FDC010"/>
            </a:solidFill>
            <a:miter lim="800000"/>
            <a:headEnd/>
            <a:tailEnd/>
          </a:ln>
        </p:spPr>
        <p:txBody>
          <a:bodyPr/>
          <a:lstStyle/>
          <a:p>
            <a:endParaRPr lang="en-US"/>
          </a:p>
        </p:txBody>
      </p:sp>
      <p:sp>
        <p:nvSpPr>
          <p:cNvPr id="1138" name="Rectangle 370"/>
          <p:cNvSpPr>
            <a:spLocks noChangeArrowheads="1"/>
          </p:cNvSpPr>
          <p:nvPr/>
        </p:nvSpPr>
        <p:spPr bwMode="auto">
          <a:xfrm>
            <a:off x="3651250" y="18768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39" name="Rectangle 371"/>
          <p:cNvSpPr>
            <a:spLocks noChangeArrowheads="1"/>
          </p:cNvSpPr>
          <p:nvPr/>
        </p:nvSpPr>
        <p:spPr bwMode="auto">
          <a:xfrm>
            <a:off x="3660775" y="19244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40" name="Rectangle 372"/>
          <p:cNvSpPr>
            <a:spLocks noChangeArrowheads="1"/>
          </p:cNvSpPr>
          <p:nvPr/>
        </p:nvSpPr>
        <p:spPr bwMode="auto">
          <a:xfrm>
            <a:off x="3660775" y="19244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41" name="Rectangle 373"/>
          <p:cNvSpPr>
            <a:spLocks noChangeArrowheads="1"/>
          </p:cNvSpPr>
          <p:nvPr/>
        </p:nvSpPr>
        <p:spPr bwMode="auto">
          <a:xfrm>
            <a:off x="3667125" y="19815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42" name="Rectangle 374"/>
          <p:cNvSpPr>
            <a:spLocks noChangeArrowheads="1"/>
          </p:cNvSpPr>
          <p:nvPr/>
        </p:nvSpPr>
        <p:spPr bwMode="auto">
          <a:xfrm>
            <a:off x="3673475" y="201017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43" name="Rectangle 375"/>
          <p:cNvSpPr>
            <a:spLocks noChangeArrowheads="1"/>
          </p:cNvSpPr>
          <p:nvPr/>
        </p:nvSpPr>
        <p:spPr bwMode="auto">
          <a:xfrm>
            <a:off x="3673475" y="201017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44" name="Rectangle 376"/>
          <p:cNvSpPr>
            <a:spLocks noChangeArrowheads="1"/>
          </p:cNvSpPr>
          <p:nvPr/>
        </p:nvSpPr>
        <p:spPr bwMode="auto">
          <a:xfrm>
            <a:off x="3673475" y="201017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45" name="Rectangle 377"/>
          <p:cNvSpPr>
            <a:spLocks noChangeArrowheads="1"/>
          </p:cNvSpPr>
          <p:nvPr/>
        </p:nvSpPr>
        <p:spPr bwMode="auto">
          <a:xfrm>
            <a:off x="3687763" y="2010171"/>
            <a:ext cx="3175" cy="66675"/>
          </a:xfrm>
          <a:prstGeom prst="rect">
            <a:avLst/>
          </a:prstGeom>
          <a:solidFill>
            <a:srgbClr val="F15A29"/>
          </a:solidFill>
          <a:ln w="8">
            <a:solidFill>
              <a:srgbClr val="F15A29"/>
            </a:solidFill>
            <a:miter lim="800000"/>
            <a:headEnd/>
            <a:tailEnd/>
          </a:ln>
        </p:spPr>
        <p:txBody>
          <a:bodyPr/>
          <a:lstStyle/>
          <a:p>
            <a:endParaRPr lang="en-US"/>
          </a:p>
        </p:txBody>
      </p:sp>
      <p:sp>
        <p:nvSpPr>
          <p:cNvPr id="1146" name="Rectangle 378"/>
          <p:cNvSpPr>
            <a:spLocks noChangeArrowheads="1"/>
          </p:cNvSpPr>
          <p:nvPr/>
        </p:nvSpPr>
        <p:spPr bwMode="auto">
          <a:xfrm>
            <a:off x="3713163" y="202287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47" name="Rectangle 379"/>
          <p:cNvSpPr>
            <a:spLocks noChangeArrowheads="1"/>
          </p:cNvSpPr>
          <p:nvPr/>
        </p:nvSpPr>
        <p:spPr bwMode="auto">
          <a:xfrm>
            <a:off x="3756025" y="20514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48" name="Rectangle 380"/>
          <p:cNvSpPr>
            <a:spLocks noChangeArrowheads="1"/>
          </p:cNvSpPr>
          <p:nvPr/>
        </p:nvSpPr>
        <p:spPr bwMode="auto">
          <a:xfrm>
            <a:off x="3768725" y="2067321"/>
            <a:ext cx="7938" cy="66675"/>
          </a:xfrm>
          <a:prstGeom prst="rect">
            <a:avLst/>
          </a:prstGeom>
          <a:solidFill>
            <a:srgbClr val="F15A29"/>
          </a:solidFill>
          <a:ln w="8">
            <a:solidFill>
              <a:srgbClr val="F15A29"/>
            </a:solidFill>
            <a:miter lim="800000"/>
            <a:headEnd/>
            <a:tailEnd/>
          </a:ln>
        </p:spPr>
        <p:txBody>
          <a:bodyPr/>
          <a:lstStyle/>
          <a:p>
            <a:endParaRPr lang="en-US"/>
          </a:p>
        </p:txBody>
      </p:sp>
      <p:sp>
        <p:nvSpPr>
          <p:cNvPr id="1149" name="Rectangle 381"/>
          <p:cNvSpPr>
            <a:spLocks noChangeArrowheads="1"/>
          </p:cNvSpPr>
          <p:nvPr/>
        </p:nvSpPr>
        <p:spPr bwMode="auto">
          <a:xfrm>
            <a:off x="3776663" y="208319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150" name="Rectangle 382"/>
          <p:cNvSpPr>
            <a:spLocks noChangeArrowheads="1"/>
          </p:cNvSpPr>
          <p:nvPr/>
        </p:nvSpPr>
        <p:spPr bwMode="auto">
          <a:xfrm>
            <a:off x="3779838" y="208319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151" name="Rectangle 383"/>
          <p:cNvSpPr>
            <a:spLocks noChangeArrowheads="1"/>
          </p:cNvSpPr>
          <p:nvPr/>
        </p:nvSpPr>
        <p:spPr bwMode="auto">
          <a:xfrm>
            <a:off x="3783013" y="208319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152" name="Rectangle 384"/>
          <p:cNvSpPr>
            <a:spLocks noChangeArrowheads="1"/>
          </p:cNvSpPr>
          <p:nvPr/>
        </p:nvSpPr>
        <p:spPr bwMode="auto">
          <a:xfrm>
            <a:off x="3792538" y="2203846"/>
            <a:ext cx="6350" cy="69850"/>
          </a:xfrm>
          <a:prstGeom prst="rect">
            <a:avLst/>
          </a:prstGeom>
          <a:solidFill>
            <a:srgbClr val="FDC010"/>
          </a:solidFill>
          <a:ln w="9525">
            <a:noFill/>
            <a:miter lim="800000"/>
            <a:headEnd/>
            <a:tailEnd/>
          </a:ln>
        </p:spPr>
        <p:txBody>
          <a:bodyPr/>
          <a:lstStyle/>
          <a:p>
            <a:endParaRPr lang="en-US"/>
          </a:p>
        </p:txBody>
      </p:sp>
      <p:sp>
        <p:nvSpPr>
          <p:cNvPr id="1153" name="Rectangle 385"/>
          <p:cNvSpPr>
            <a:spLocks noChangeArrowheads="1"/>
          </p:cNvSpPr>
          <p:nvPr/>
        </p:nvSpPr>
        <p:spPr bwMode="auto">
          <a:xfrm>
            <a:off x="3792538" y="22038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54" name="Rectangle 386"/>
          <p:cNvSpPr>
            <a:spLocks noChangeArrowheads="1"/>
          </p:cNvSpPr>
          <p:nvPr/>
        </p:nvSpPr>
        <p:spPr bwMode="auto">
          <a:xfrm>
            <a:off x="3792538" y="2203846"/>
            <a:ext cx="6350" cy="69850"/>
          </a:xfrm>
          <a:prstGeom prst="rect">
            <a:avLst/>
          </a:prstGeom>
          <a:solidFill>
            <a:srgbClr val="FDC010"/>
          </a:solidFill>
          <a:ln w="9525">
            <a:noFill/>
            <a:miter lim="800000"/>
            <a:headEnd/>
            <a:tailEnd/>
          </a:ln>
        </p:spPr>
        <p:txBody>
          <a:bodyPr/>
          <a:lstStyle/>
          <a:p>
            <a:endParaRPr lang="en-US"/>
          </a:p>
        </p:txBody>
      </p:sp>
      <p:sp>
        <p:nvSpPr>
          <p:cNvPr id="1155" name="Rectangle 387"/>
          <p:cNvSpPr>
            <a:spLocks noChangeArrowheads="1"/>
          </p:cNvSpPr>
          <p:nvPr/>
        </p:nvSpPr>
        <p:spPr bwMode="auto">
          <a:xfrm>
            <a:off x="3792538" y="22038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56" name="Rectangle 388"/>
          <p:cNvSpPr>
            <a:spLocks noChangeArrowheads="1"/>
          </p:cNvSpPr>
          <p:nvPr/>
        </p:nvSpPr>
        <p:spPr bwMode="auto">
          <a:xfrm>
            <a:off x="3795713" y="2203846"/>
            <a:ext cx="3175" cy="69850"/>
          </a:xfrm>
          <a:prstGeom prst="rect">
            <a:avLst/>
          </a:prstGeom>
          <a:solidFill>
            <a:srgbClr val="FDC010"/>
          </a:solidFill>
          <a:ln w="9525">
            <a:noFill/>
            <a:miter lim="800000"/>
            <a:headEnd/>
            <a:tailEnd/>
          </a:ln>
        </p:spPr>
        <p:txBody>
          <a:bodyPr/>
          <a:lstStyle/>
          <a:p>
            <a:endParaRPr lang="en-US"/>
          </a:p>
        </p:txBody>
      </p:sp>
      <p:sp>
        <p:nvSpPr>
          <p:cNvPr id="1157" name="Rectangle 389"/>
          <p:cNvSpPr>
            <a:spLocks noChangeArrowheads="1"/>
          </p:cNvSpPr>
          <p:nvPr/>
        </p:nvSpPr>
        <p:spPr bwMode="auto">
          <a:xfrm>
            <a:off x="3795713" y="220384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158" name="Rectangle 390"/>
          <p:cNvSpPr>
            <a:spLocks noChangeArrowheads="1"/>
          </p:cNvSpPr>
          <p:nvPr/>
        </p:nvSpPr>
        <p:spPr bwMode="auto">
          <a:xfrm>
            <a:off x="3805238" y="2232421"/>
            <a:ext cx="6350" cy="66675"/>
          </a:xfrm>
          <a:prstGeom prst="rect">
            <a:avLst/>
          </a:prstGeom>
          <a:solidFill>
            <a:srgbClr val="FDC010"/>
          </a:solidFill>
          <a:ln w="9525">
            <a:noFill/>
            <a:miter lim="800000"/>
            <a:headEnd/>
            <a:tailEnd/>
          </a:ln>
        </p:spPr>
        <p:txBody>
          <a:bodyPr/>
          <a:lstStyle/>
          <a:p>
            <a:endParaRPr lang="en-US"/>
          </a:p>
        </p:txBody>
      </p:sp>
      <p:sp>
        <p:nvSpPr>
          <p:cNvPr id="1159" name="Rectangle 391"/>
          <p:cNvSpPr>
            <a:spLocks noChangeArrowheads="1"/>
          </p:cNvSpPr>
          <p:nvPr/>
        </p:nvSpPr>
        <p:spPr bwMode="auto">
          <a:xfrm>
            <a:off x="3805238" y="22324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60" name="Rectangle 392"/>
          <p:cNvSpPr>
            <a:spLocks noChangeArrowheads="1"/>
          </p:cNvSpPr>
          <p:nvPr/>
        </p:nvSpPr>
        <p:spPr bwMode="auto">
          <a:xfrm>
            <a:off x="3808413" y="2232421"/>
            <a:ext cx="6350" cy="66675"/>
          </a:xfrm>
          <a:prstGeom prst="rect">
            <a:avLst/>
          </a:prstGeom>
          <a:solidFill>
            <a:srgbClr val="FDC010"/>
          </a:solidFill>
          <a:ln w="9525">
            <a:noFill/>
            <a:miter lim="800000"/>
            <a:headEnd/>
            <a:tailEnd/>
          </a:ln>
        </p:spPr>
        <p:txBody>
          <a:bodyPr/>
          <a:lstStyle/>
          <a:p>
            <a:endParaRPr lang="en-US"/>
          </a:p>
        </p:txBody>
      </p:sp>
      <p:sp>
        <p:nvSpPr>
          <p:cNvPr id="1161" name="Rectangle 393"/>
          <p:cNvSpPr>
            <a:spLocks noChangeArrowheads="1"/>
          </p:cNvSpPr>
          <p:nvPr/>
        </p:nvSpPr>
        <p:spPr bwMode="auto">
          <a:xfrm>
            <a:off x="3808413" y="22324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62" name="Rectangle 394"/>
          <p:cNvSpPr>
            <a:spLocks noChangeArrowheads="1"/>
          </p:cNvSpPr>
          <p:nvPr/>
        </p:nvSpPr>
        <p:spPr bwMode="auto">
          <a:xfrm>
            <a:off x="3822700" y="2267346"/>
            <a:ext cx="6350" cy="66675"/>
          </a:xfrm>
          <a:prstGeom prst="rect">
            <a:avLst/>
          </a:prstGeom>
          <a:solidFill>
            <a:srgbClr val="FDC010"/>
          </a:solidFill>
          <a:ln w="9525">
            <a:noFill/>
            <a:miter lim="800000"/>
            <a:headEnd/>
            <a:tailEnd/>
          </a:ln>
        </p:spPr>
        <p:txBody>
          <a:bodyPr/>
          <a:lstStyle/>
          <a:p>
            <a:endParaRPr lang="en-US"/>
          </a:p>
        </p:txBody>
      </p:sp>
      <p:sp>
        <p:nvSpPr>
          <p:cNvPr id="1163" name="Rectangle 395"/>
          <p:cNvSpPr>
            <a:spLocks noChangeArrowheads="1"/>
          </p:cNvSpPr>
          <p:nvPr/>
        </p:nvSpPr>
        <p:spPr bwMode="auto">
          <a:xfrm>
            <a:off x="3822700" y="226734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64" name="Rectangle 396"/>
          <p:cNvSpPr>
            <a:spLocks noChangeArrowheads="1"/>
          </p:cNvSpPr>
          <p:nvPr/>
        </p:nvSpPr>
        <p:spPr bwMode="auto">
          <a:xfrm>
            <a:off x="3900488" y="2391171"/>
            <a:ext cx="7937" cy="69850"/>
          </a:xfrm>
          <a:prstGeom prst="rect">
            <a:avLst/>
          </a:prstGeom>
          <a:solidFill>
            <a:srgbClr val="FDC010"/>
          </a:solidFill>
          <a:ln w="9525">
            <a:noFill/>
            <a:miter lim="800000"/>
            <a:headEnd/>
            <a:tailEnd/>
          </a:ln>
        </p:spPr>
        <p:txBody>
          <a:bodyPr/>
          <a:lstStyle/>
          <a:p>
            <a:endParaRPr lang="en-US"/>
          </a:p>
        </p:txBody>
      </p:sp>
      <p:sp>
        <p:nvSpPr>
          <p:cNvPr id="1165" name="Rectangle 397"/>
          <p:cNvSpPr>
            <a:spLocks noChangeArrowheads="1"/>
          </p:cNvSpPr>
          <p:nvPr/>
        </p:nvSpPr>
        <p:spPr bwMode="auto">
          <a:xfrm>
            <a:off x="3900488" y="2391171"/>
            <a:ext cx="7937" cy="69850"/>
          </a:xfrm>
          <a:prstGeom prst="rect">
            <a:avLst/>
          </a:prstGeom>
          <a:solidFill>
            <a:srgbClr val="F15A29"/>
          </a:solidFill>
          <a:ln w="8">
            <a:solidFill>
              <a:srgbClr val="F15A29"/>
            </a:solidFill>
            <a:miter lim="800000"/>
            <a:headEnd/>
            <a:tailEnd/>
          </a:ln>
        </p:spPr>
        <p:txBody>
          <a:bodyPr/>
          <a:lstStyle/>
          <a:p>
            <a:endParaRPr lang="en-US"/>
          </a:p>
        </p:txBody>
      </p:sp>
      <p:sp>
        <p:nvSpPr>
          <p:cNvPr id="1166" name="Rectangle 398"/>
          <p:cNvSpPr>
            <a:spLocks noChangeArrowheads="1"/>
          </p:cNvSpPr>
          <p:nvPr/>
        </p:nvSpPr>
        <p:spPr bwMode="auto">
          <a:xfrm>
            <a:off x="3903663" y="2438796"/>
            <a:ext cx="7937" cy="69850"/>
          </a:xfrm>
          <a:prstGeom prst="rect">
            <a:avLst/>
          </a:prstGeom>
          <a:solidFill>
            <a:srgbClr val="FDC010"/>
          </a:solidFill>
          <a:ln w="9525">
            <a:noFill/>
            <a:miter lim="800000"/>
            <a:headEnd/>
            <a:tailEnd/>
          </a:ln>
        </p:spPr>
        <p:txBody>
          <a:bodyPr/>
          <a:lstStyle/>
          <a:p>
            <a:endParaRPr lang="en-US"/>
          </a:p>
        </p:txBody>
      </p:sp>
      <p:sp>
        <p:nvSpPr>
          <p:cNvPr id="1167" name="Rectangle 399"/>
          <p:cNvSpPr>
            <a:spLocks noChangeArrowheads="1"/>
          </p:cNvSpPr>
          <p:nvPr/>
        </p:nvSpPr>
        <p:spPr bwMode="auto">
          <a:xfrm>
            <a:off x="3903663" y="2438796"/>
            <a:ext cx="7937" cy="69850"/>
          </a:xfrm>
          <a:prstGeom prst="rect">
            <a:avLst/>
          </a:prstGeom>
          <a:solidFill>
            <a:srgbClr val="F15A29"/>
          </a:solidFill>
          <a:ln w="8">
            <a:solidFill>
              <a:srgbClr val="F15A29"/>
            </a:solidFill>
            <a:miter lim="800000"/>
            <a:headEnd/>
            <a:tailEnd/>
          </a:ln>
        </p:spPr>
        <p:txBody>
          <a:bodyPr/>
          <a:lstStyle/>
          <a:p>
            <a:endParaRPr lang="en-US"/>
          </a:p>
        </p:txBody>
      </p:sp>
      <p:sp>
        <p:nvSpPr>
          <p:cNvPr id="1168" name="Rectangle 400"/>
          <p:cNvSpPr>
            <a:spLocks noChangeArrowheads="1"/>
          </p:cNvSpPr>
          <p:nvPr/>
        </p:nvSpPr>
        <p:spPr bwMode="auto">
          <a:xfrm>
            <a:off x="3943350" y="256579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169" name="Rectangle 401"/>
          <p:cNvSpPr>
            <a:spLocks noChangeArrowheads="1"/>
          </p:cNvSpPr>
          <p:nvPr/>
        </p:nvSpPr>
        <p:spPr bwMode="auto">
          <a:xfrm>
            <a:off x="4029075" y="26959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70" name="Rectangle 402"/>
          <p:cNvSpPr>
            <a:spLocks noChangeArrowheads="1"/>
          </p:cNvSpPr>
          <p:nvPr/>
        </p:nvSpPr>
        <p:spPr bwMode="auto">
          <a:xfrm>
            <a:off x="4032250" y="2711846"/>
            <a:ext cx="3175" cy="66675"/>
          </a:xfrm>
          <a:prstGeom prst="rect">
            <a:avLst/>
          </a:prstGeom>
          <a:solidFill>
            <a:srgbClr val="F15A29"/>
          </a:solidFill>
          <a:ln w="8">
            <a:solidFill>
              <a:srgbClr val="F15A29"/>
            </a:solidFill>
            <a:miter lim="800000"/>
            <a:headEnd/>
            <a:tailEnd/>
          </a:ln>
        </p:spPr>
        <p:txBody>
          <a:bodyPr/>
          <a:lstStyle/>
          <a:p>
            <a:endParaRPr lang="en-US"/>
          </a:p>
        </p:txBody>
      </p:sp>
      <p:sp>
        <p:nvSpPr>
          <p:cNvPr id="1171" name="Rectangle 403"/>
          <p:cNvSpPr>
            <a:spLocks noChangeArrowheads="1"/>
          </p:cNvSpPr>
          <p:nvPr/>
        </p:nvSpPr>
        <p:spPr bwMode="auto">
          <a:xfrm>
            <a:off x="4043363" y="272454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72" name="Rectangle 404"/>
          <p:cNvSpPr>
            <a:spLocks noChangeArrowheads="1"/>
          </p:cNvSpPr>
          <p:nvPr/>
        </p:nvSpPr>
        <p:spPr bwMode="auto">
          <a:xfrm>
            <a:off x="4138613" y="28070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73" name="Rectangle 405"/>
          <p:cNvSpPr>
            <a:spLocks noChangeArrowheads="1"/>
          </p:cNvSpPr>
          <p:nvPr/>
        </p:nvSpPr>
        <p:spPr bwMode="auto">
          <a:xfrm>
            <a:off x="4148138" y="28928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74" name="Rectangle 407"/>
          <p:cNvSpPr>
            <a:spLocks noChangeArrowheads="1"/>
          </p:cNvSpPr>
          <p:nvPr/>
        </p:nvSpPr>
        <p:spPr bwMode="auto">
          <a:xfrm>
            <a:off x="4221163" y="29944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75" name="Rectangle 408"/>
          <p:cNvSpPr>
            <a:spLocks noChangeArrowheads="1"/>
          </p:cNvSpPr>
          <p:nvPr/>
        </p:nvSpPr>
        <p:spPr bwMode="auto">
          <a:xfrm>
            <a:off x="4246563" y="302934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176" name="Rectangle 409"/>
          <p:cNvSpPr>
            <a:spLocks noChangeArrowheads="1"/>
          </p:cNvSpPr>
          <p:nvPr/>
        </p:nvSpPr>
        <p:spPr bwMode="auto">
          <a:xfrm>
            <a:off x="4262438" y="3057921"/>
            <a:ext cx="7937" cy="66675"/>
          </a:xfrm>
          <a:prstGeom prst="rect">
            <a:avLst/>
          </a:prstGeom>
          <a:solidFill>
            <a:srgbClr val="F15A29"/>
          </a:solidFill>
          <a:ln w="8">
            <a:solidFill>
              <a:srgbClr val="F15A29"/>
            </a:solidFill>
            <a:miter lim="800000"/>
            <a:headEnd/>
            <a:tailEnd/>
          </a:ln>
        </p:spPr>
        <p:txBody>
          <a:bodyPr/>
          <a:lstStyle/>
          <a:p>
            <a:endParaRPr lang="en-US"/>
          </a:p>
        </p:txBody>
      </p:sp>
      <p:sp>
        <p:nvSpPr>
          <p:cNvPr id="1177" name="Rectangle 410"/>
          <p:cNvSpPr>
            <a:spLocks noChangeArrowheads="1"/>
          </p:cNvSpPr>
          <p:nvPr/>
        </p:nvSpPr>
        <p:spPr bwMode="auto">
          <a:xfrm>
            <a:off x="4375150" y="321667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78" name="Rectangle 411"/>
          <p:cNvSpPr>
            <a:spLocks noChangeArrowheads="1"/>
          </p:cNvSpPr>
          <p:nvPr/>
        </p:nvSpPr>
        <p:spPr bwMode="auto">
          <a:xfrm>
            <a:off x="4414838" y="33214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79" name="Rectangle 412"/>
          <p:cNvSpPr>
            <a:spLocks noChangeArrowheads="1"/>
          </p:cNvSpPr>
          <p:nvPr/>
        </p:nvSpPr>
        <p:spPr bwMode="auto">
          <a:xfrm>
            <a:off x="4448175" y="33214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80" name="Rectangle 413"/>
          <p:cNvSpPr>
            <a:spLocks noChangeArrowheads="1"/>
          </p:cNvSpPr>
          <p:nvPr/>
        </p:nvSpPr>
        <p:spPr bwMode="auto">
          <a:xfrm>
            <a:off x="4494213" y="339129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181" name="Rectangle 414"/>
          <p:cNvSpPr>
            <a:spLocks noChangeArrowheads="1"/>
          </p:cNvSpPr>
          <p:nvPr/>
        </p:nvSpPr>
        <p:spPr bwMode="auto">
          <a:xfrm>
            <a:off x="4500563" y="33912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82" name="Rectangle 415"/>
          <p:cNvSpPr>
            <a:spLocks noChangeArrowheads="1"/>
          </p:cNvSpPr>
          <p:nvPr/>
        </p:nvSpPr>
        <p:spPr bwMode="auto">
          <a:xfrm>
            <a:off x="4506913" y="33912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83" name="Rectangle 416"/>
          <p:cNvSpPr>
            <a:spLocks noChangeArrowheads="1"/>
          </p:cNvSpPr>
          <p:nvPr/>
        </p:nvSpPr>
        <p:spPr bwMode="auto">
          <a:xfrm>
            <a:off x="4510088" y="3413521"/>
            <a:ext cx="6350" cy="66675"/>
          </a:xfrm>
          <a:prstGeom prst="rect">
            <a:avLst/>
          </a:prstGeom>
          <a:solidFill>
            <a:srgbClr val="FDC010"/>
          </a:solidFill>
          <a:ln w="9525">
            <a:noFill/>
            <a:miter lim="800000"/>
            <a:headEnd/>
            <a:tailEnd/>
          </a:ln>
        </p:spPr>
        <p:txBody>
          <a:bodyPr/>
          <a:lstStyle/>
          <a:p>
            <a:endParaRPr lang="en-US"/>
          </a:p>
        </p:txBody>
      </p:sp>
      <p:sp>
        <p:nvSpPr>
          <p:cNvPr id="1184" name="Rectangle 417"/>
          <p:cNvSpPr>
            <a:spLocks noChangeArrowheads="1"/>
          </p:cNvSpPr>
          <p:nvPr/>
        </p:nvSpPr>
        <p:spPr bwMode="auto">
          <a:xfrm>
            <a:off x="4510088" y="34135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85" name="Rectangle 418"/>
          <p:cNvSpPr>
            <a:spLocks noChangeArrowheads="1"/>
          </p:cNvSpPr>
          <p:nvPr/>
        </p:nvSpPr>
        <p:spPr bwMode="auto">
          <a:xfrm>
            <a:off x="4510088" y="3413521"/>
            <a:ext cx="6350" cy="66675"/>
          </a:xfrm>
          <a:prstGeom prst="rect">
            <a:avLst/>
          </a:prstGeom>
          <a:solidFill>
            <a:srgbClr val="FDC010"/>
          </a:solidFill>
          <a:ln w="9525">
            <a:noFill/>
            <a:miter lim="800000"/>
            <a:headEnd/>
            <a:tailEnd/>
          </a:ln>
        </p:spPr>
        <p:txBody>
          <a:bodyPr/>
          <a:lstStyle/>
          <a:p>
            <a:endParaRPr lang="en-US"/>
          </a:p>
        </p:txBody>
      </p:sp>
      <p:sp>
        <p:nvSpPr>
          <p:cNvPr id="1186" name="Rectangle 419"/>
          <p:cNvSpPr>
            <a:spLocks noChangeArrowheads="1"/>
          </p:cNvSpPr>
          <p:nvPr/>
        </p:nvSpPr>
        <p:spPr bwMode="auto">
          <a:xfrm>
            <a:off x="4510088" y="34135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187" name="Rectangle 420"/>
          <p:cNvSpPr>
            <a:spLocks noChangeArrowheads="1"/>
          </p:cNvSpPr>
          <p:nvPr/>
        </p:nvSpPr>
        <p:spPr bwMode="auto">
          <a:xfrm>
            <a:off x="4513263" y="3413521"/>
            <a:ext cx="3175" cy="66675"/>
          </a:xfrm>
          <a:prstGeom prst="rect">
            <a:avLst/>
          </a:prstGeom>
          <a:solidFill>
            <a:srgbClr val="FDC010"/>
          </a:solidFill>
          <a:ln w="9525">
            <a:noFill/>
            <a:miter lim="800000"/>
            <a:headEnd/>
            <a:tailEnd/>
          </a:ln>
        </p:spPr>
        <p:txBody>
          <a:bodyPr/>
          <a:lstStyle/>
          <a:p>
            <a:endParaRPr lang="en-US"/>
          </a:p>
        </p:txBody>
      </p:sp>
      <p:sp>
        <p:nvSpPr>
          <p:cNvPr id="1188" name="Rectangle 421"/>
          <p:cNvSpPr>
            <a:spLocks noChangeArrowheads="1"/>
          </p:cNvSpPr>
          <p:nvPr/>
        </p:nvSpPr>
        <p:spPr bwMode="auto">
          <a:xfrm>
            <a:off x="4513263" y="3413521"/>
            <a:ext cx="3175" cy="66675"/>
          </a:xfrm>
          <a:prstGeom prst="rect">
            <a:avLst/>
          </a:prstGeom>
          <a:solidFill>
            <a:srgbClr val="F15A29"/>
          </a:solidFill>
          <a:ln w="8">
            <a:solidFill>
              <a:srgbClr val="F15A29"/>
            </a:solidFill>
            <a:miter lim="800000"/>
            <a:headEnd/>
            <a:tailEnd/>
          </a:ln>
        </p:spPr>
        <p:txBody>
          <a:bodyPr/>
          <a:lstStyle/>
          <a:p>
            <a:endParaRPr lang="en-US"/>
          </a:p>
        </p:txBody>
      </p:sp>
      <p:sp>
        <p:nvSpPr>
          <p:cNvPr id="1189" name="Rectangle 422"/>
          <p:cNvSpPr>
            <a:spLocks noChangeArrowheads="1"/>
          </p:cNvSpPr>
          <p:nvPr/>
        </p:nvSpPr>
        <p:spPr bwMode="auto">
          <a:xfrm>
            <a:off x="4513263" y="3413521"/>
            <a:ext cx="3175" cy="66675"/>
          </a:xfrm>
          <a:prstGeom prst="rect">
            <a:avLst/>
          </a:prstGeom>
          <a:solidFill>
            <a:srgbClr val="FDC010"/>
          </a:solidFill>
          <a:ln w="9525">
            <a:noFill/>
            <a:miter lim="800000"/>
            <a:headEnd/>
            <a:tailEnd/>
          </a:ln>
        </p:spPr>
        <p:txBody>
          <a:bodyPr/>
          <a:lstStyle/>
          <a:p>
            <a:endParaRPr lang="en-US"/>
          </a:p>
        </p:txBody>
      </p:sp>
      <p:sp>
        <p:nvSpPr>
          <p:cNvPr id="1190" name="Rectangle 423"/>
          <p:cNvSpPr>
            <a:spLocks noChangeArrowheads="1"/>
          </p:cNvSpPr>
          <p:nvPr/>
        </p:nvSpPr>
        <p:spPr bwMode="auto">
          <a:xfrm>
            <a:off x="4513263" y="3413521"/>
            <a:ext cx="3175" cy="66675"/>
          </a:xfrm>
          <a:prstGeom prst="rect">
            <a:avLst/>
          </a:prstGeom>
          <a:solidFill>
            <a:srgbClr val="F15A29"/>
          </a:solidFill>
          <a:ln w="8">
            <a:solidFill>
              <a:srgbClr val="F15A29"/>
            </a:solidFill>
            <a:miter lim="800000"/>
            <a:headEnd/>
            <a:tailEnd/>
          </a:ln>
        </p:spPr>
        <p:txBody>
          <a:bodyPr/>
          <a:lstStyle/>
          <a:p>
            <a:endParaRPr lang="en-US"/>
          </a:p>
        </p:txBody>
      </p:sp>
      <p:sp>
        <p:nvSpPr>
          <p:cNvPr id="1191" name="Rectangle 424"/>
          <p:cNvSpPr>
            <a:spLocks noChangeArrowheads="1"/>
          </p:cNvSpPr>
          <p:nvPr/>
        </p:nvSpPr>
        <p:spPr bwMode="auto">
          <a:xfrm>
            <a:off x="4543425" y="3432571"/>
            <a:ext cx="3175" cy="69850"/>
          </a:xfrm>
          <a:prstGeom prst="rect">
            <a:avLst/>
          </a:prstGeom>
          <a:solidFill>
            <a:srgbClr val="FDC010"/>
          </a:solidFill>
          <a:ln w="9525">
            <a:noFill/>
            <a:miter lim="800000"/>
            <a:headEnd/>
            <a:tailEnd/>
          </a:ln>
        </p:spPr>
        <p:txBody>
          <a:bodyPr/>
          <a:lstStyle/>
          <a:p>
            <a:endParaRPr lang="en-US"/>
          </a:p>
        </p:txBody>
      </p:sp>
      <p:sp>
        <p:nvSpPr>
          <p:cNvPr id="1192" name="Rectangle 425"/>
          <p:cNvSpPr>
            <a:spLocks noChangeArrowheads="1"/>
          </p:cNvSpPr>
          <p:nvPr/>
        </p:nvSpPr>
        <p:spPr bwMode="auto">
          <a:xfrm>
            <a:off x="4543425" y="3432571"/>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193" name="Rectangle 426"/>
          <p:cNvSpPr>
            <a:spLocks noChangeArrowheads="1"/>
          </p:cNvSpPr>
          <p:nvPr/>
        </p:nvSpPr>
        <p:spPr bwMode="auto">
          <a:xfrm>
            <a:off x="4556125" y="3432571"/>
            <a:ext cx="6350" cy="69850"/>
          </a:xfrm>
          <a:prstGeom prst="rect">
            <a:avLst/>
          </a:prstGeom>
          <a:solidFill>
            <a:srgbClr val="FDC010"/>
          </a:solidFill>
          <a:ln w="9525">
            <a:noFill/>
            <a:miter lim="800000"/>
            <a:headEnd/>
            <a:tailEnd/>
          </a:ln>
        </p:spPr>
        <p:txBody>
          <a:bodyPr/>
          <a:lstStyle/>
          <a:p>
            <a:endParaRPr lang="en-US"/>
          </a:p>
        </p:txBody>
      </p:sp>
      <p:sp>
        <p:nvSpPr>
          <p:cNvPr id="1194" name="Rectangle 427"/>
          <p:cNvSpPr>
            <a:spLocks noChangeArrowheads="1"/>
          </p:cNvSpPr>
          <p:nvPr/>
        </p:nvSpPr>
        <p:spPr bwMode="auto">
          <a:xfrm>
            <a:off x="4556125" y="34325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95" name="Rectangle 428"/>
          <p:cNvSpPr>
            <a:spLocks noChangeArrowheads="1"/>
          </p:cNvSpPr>
          <p:nvPr/>
        </p:nvSpPr>
        <p:spPr bwMode="auto">
          <a:xfrm>
            <a:off x="4565650" y="3445271"/>
            <a:ext cx="6350" cy="69850"/>
          </a:xfrm>
          <a:prstGeom prst="rect">
            <a:avLst/>
          </a:prstGeom>
          <a:solidFill>
            <a:srgbClr val="FDC010"/>
          </a:solidFill>
          <a:ln w="9525">
            <a:noFill/>
            <a:miter lim="800000"/>
            <a:headEnd/>
            <a:tailEnd/>
          </a:ln>
        </p:spPr>
        <p:txBody>
          <a:bodyPr/>
          <a:lstStyle/>
          <a:p>
            <a:endParaRPr lang="en-US"/>
          </a:p>
        </p:txBody>
      </p:sp>
      <p:sp>
        <p:nvSpPr>
          <p:cNvPr id="1196" name="Rectangle 429"/>
          <p:cNvSpPr>
            <a:spLocks noChangeArrowheads="1"/>
          </p:cNvSpPr>
          <p:nvPr/>
        </p:nvSpPr>
        <p:spPr bwMode="auto">
          <a:xfrm>
            <a:off x="4565650" y="344527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97" name="Rectangle 430"/>
          <p:cNvSpPr>
            <a:spLocks noChangeArrowheads="1"/>
          </p:cNvSpPr>
          <p:nvPr/>
        </p:nvSpPr>
        <p:spPr bwMode="auto">
          <a:xfrm>
            <a:off x="4568825" y="3429396"/>
            <a:ext cx="6350" cy="69850"/>
          </a:xfrm>
          <a:prstGeom prst="rect">
            <a:avLst/>
          </a:prstGeom>
          <a:solidFill>
            <a:srgbClr val="FDC010"/>
          </a:solidFill>
          <a:ln w="9525">
            <a:noFill/>
            <a:miter lim="800000"/>
            <a:headEnd/>
            <a:tailEnd/>
          </a:ln>
        </p:spPr>
        <p:txBody>
          <a:bodyPr/>
          <a:lstStyle/>
          <a:p>
            <a:endParaRPr lang="en-US"/>
          </a:p>
        </p:txBody>
      </p:sp>
      <p:sp>
        <p:nvSpPr>
          <p:cNvPr id="1198" name="Rectangle 431"/>
          <p:cNvSpPr>
            <a:spLocks noChangeArrowheads="1"/>
          </p:cNvSpPr>
          <p:nvPr/>
        </p:nvSpPr>
        <p:spPr bwMode="auto">
          <a:xfrm>
            <a:off x="4568825" y="34293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199" name="Rectangle 432"/>
          <p:cNvSpPr>
            <a:spLocks noChangeArrowheads="1"/>
          </p:cNvSpPr>
          <p:nvPr/>
        </p:nvSpPr>
        <p:spPr bwMode="auto">
          <a:xfrm>
            <a:off x="4583113" y="3473846"/>
            <a:ext cx="6350" cy="73025"/>
          </a:xfrm>
          <a:prstGeom prst="rect">
            <a:avLst/>
          </a:prstGeom>
          <a:solidFill>
            <a:srgbClr val="FDC010"/>
          </a:solidFill>
          <a:ln w="9525">
            <a:noFill/>
            <a:miter lim="800000"/>
            <a:headEnd/>
            <a:tailEnd/>
          </a:ln>
        </p:spPr>
        <p:txBody>
          <a:bodyPr/>
          <a:lstStyle/>
          <a:p>
            <a:endParaRPr lang="en-US"/>
          </a:p>
        </p:txBody>
      </p:sp>
      <p:sp>
        <p:nvSpPr>
          <p:cNvPr id="1200" name="Rectangle 433"/>
          <p:cNvSpPr>
            <a:spLocks noChangeArrowheads="1"/>
          </p:cNvSpPr>
          <p:nvPr/>
        </p:nvSpPr>
        <p:spPr bwMode="auto">
          <a:xfrm>
            <a:off x="4583113" y="347384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201" name="Rectangle 434"/>
          <p:cNvSpPr>
            <a:spLocks noChangeArrowheads="1"/>
          </p:cNvSpPr>
          <p:nvPr/>
        </p:nvSpPr>
        <p:spPr bwMode="auto">
          <a:xfrm>
            <a:off x="4583113" y="3473846"/>
            <a:ext cx="6350" cy="73025"/>
          </a:xfrm>
          <a:prstGeom prst="rect">
            <a:avLst/>
          </a:prstGeom>
          <a:solidFill>
            <a:srgbClr val="FDC010"/>
          </a:solidFill>
          <a:ln w="9525">
            <a:noFill/>
            <a:miter lim="800000"/>
            <a:headEnd/>
            <a:tailEnd/>
          </a:ln>
        </p:spPr>
        <p:txBody>
          <a:bodyPr/>
          <a:lstStyle/>
          <a:p>
            <a:endParaRPr lang="en-US"/>
          </a:p>
        </p:txBody>
      </p:sp>
      <p:sp>
        <p:nvSpPr>
          <p:cNvPr id="1202" name="Rectangle 435"/>
          <p:cNvSpPr>
            <a:spLocks noChangeArrowheads="1"/>
          </p:cNvSpPr>
          <p:nvPr/>
        </p:nvSpPr>
        <p:spPr bwMode="auto">
          <a:xfrm>
            <a:off x="4583113" y="347384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203" name="Rectangle 436"/>
          <p:cNvSpPr>
            <a:spLocks noChangeArrowheads="1"/>
          </p:cNvSpPr>
          <p:nvPr/>
        </p:nvSpPr>
        <p:spPr bwMode="auto">
          <a:xfrm>
            <a:off x="4608513" y="34928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04" name="Rectangle 437"/>
          <p:cNvSpPr>
            <a:spLocks noChangeArrowheads="1"/>
          </p:cNvSpPr>
          <p:nvPr/>
        </p:nvSpPr>
        <p:spPr bwMode="auto">
          <a:xfrm>
            <a:off x="4611688" y="34928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05" name="Rectangle 438"/>
          <p:cNvSpPr>
            <a:spLocks noChangeArrowheads="1"/>
          </p:cNvSpPr>
          <p:nvPr/>
        </p:nvSpPr>
        <p:spPr bwMode="auto">
          <a:xfrm>
            <a:off x="4618038" y="3492896"/>
            <a:ext cx="7937" cy="69850"/>
          </a:xfrm>
          <a:prstGeom prst="rect">
            <a:avLst/>
          </a:prstGeom>
          <a:solidFill>
            <a:srgbClr val="F15A29"/>
          </a:solidFill>
          <a:ln w="8">
            <a:solidFill>
              <a:srgbClr val="F15A29"/>
            </a:solidFill>
            <a:miter lim="800000"/>
            <a:headEnd/>
            <a:tailEnd/>
          </a:ln>
        </p:spPr>
        <p:txBody>
          <a:bodyPr/>
          <a:lstStyle/>
          <a:p>
            <a:endParaRPr lang="en-US"/>
          </a:p>
        </p:txBody>
      </p:sp>
      <p:sp>
        <p:nvSpPr>
          <p:cNvPr id="1206" name="Rectangle 439"/>
          <p:cNvSpPr>
            <a:spLocks noChangeArrowheads="1"/>
          </p:cNvSpPr>
          <p:nvPr/>
        </p:nvSpPr>
        <p:spPr bwMode="auto">
          <a:xfrm>
            <a:off x="4625975" y="35151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07" name="Rectangle 440"/>
          <p:cNvSpPr>
            <a:spLocks noChangeArrowheads="1"/>
          </p:cNvSpPr>
          <p:nvPr/>
        </p:nvSpPr>
        <p:spPr bwMode="auto">
          <a:xfrm>
            <a:off x="4668838" y="35627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08" name="Rectangle 441"/>
          <p:cNvSpPr>
            <a:spLocks noChangeArrowheads="1"/>
          </p:cNvSpPr>
          <p:nvPr/>
        </p:nvSpPr>
        <p:spPr bwMode="auto">
          <a:xfrm>
            <a:off x="4724400" y="35913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09" name="Rectangle 442"/>
          <p:cNvSpPr>
            <a:spLocks noChangeArrowheads="1"/>
          </p:cNvSpPr>
          <p:nvPr/>
        </p:nvSpPr>
        <p:spPr bwMode="auto">
          <a:xfrm>
            <a:off x="4730750" y="36135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10" name="Rectangle 443"/>
          <p:cNvSpPr>
            <a:spLocks noChangeArrowheads="1"/>
          </p:cNvSpPr>
          <p:nvPr/>
        </p:nvSpPr>
        <p:spPr bwMode="auto">
          <a:xfrm>
            <a:off x="4737100" y="36135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11" name="Rectangle 444"/>
          <p:cNvSpPr>
            <a:spLocks noChangeArrowheads="1"/>
          </p:cNvSpPr>
          <p:nvPr/>
        </p:nvSpPr>
        <p:spPr bwMode="auto">
          <a:xfrm>
            <a:off x="4737100" y="36135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12" name="Rectangle 445"/>
          <p:cNvSpPr>
            <a:spLocks noChangeArrowheads="1"/>
          </p:cNvSpPr>
          <p:nvPr/>
        </p:nvSpPr>
        <p:spPr bwMode="auto">
          <a:xfrm>
            <a:off x="4743450" y="363894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213" name="Rectangle 446"/>
          <p:cNvSpPr>
            <a:spLocks noChangeArrowheads="1"/>
          </p:cNvSpPr>
          <p:nvPr/>
        </p:nvSpPr>
        <p:spPr bwMode="auto">
          <a:xfrm>
            <a:off x="4743450" y="3638946"/>
            <a:ext cx="6350" cy="73025"/>
          </a:xfrm>
          <a:prstGeom prst="rect">
            <a:avLst/>
          </a:prstGeom>
          <a:solidFill>
            <a:srgbClr val="F15A29"/>
          </a:solidFill>
          <a:ln w="8">
            <a:solidFill>
              <a:srgbClr val="F15A29"/>
            </a:solidFill>
            <a:miter lim="800000"/>
            <a:headEnd/>
            <a:tailEnd/>
          </a:ln>
        </p:spPr>
        <p:txBody>
          <a:bodyPr/>
          <a:lstStyle/>
          <a:p>
            <a:endParaRPr lang="en-US"/>
          </a:p>
        </p:txBody>
      </p:sp>
      <p:sp>
        <p:nvSpPr>
          <p:cNvPr id="1214" name="Rectangle 447"/>
          <p:cNvSpPr>
            <a:spLocks noChangeArrowheads="1"/>
          </p:cNvSpPr>
          <p:nvPr/>
        </p:nvSpPr>
        <p:spPr bwMode="auto">
          <a:xfrm>
            <a:off x="4749800" y="3667521"/>
            <a:ext cx="7938" cy="69850"/>
          </a:xfrm>
          <a:prstGeom prst="rect">
            <a:avLst/>
          </a:prstGeom>
          <a:solidFill>
            <a:srgbClr val="F15A29"/>
          </a:solidFill>
          <a:ln w="8">
            <a:solidFill>
              <a:srgbClr val="F15A29"/>
            </a:solidFill>
            <a:miter lim="800000"/>
            <a:headEnd/>
            <a:tailEnd/>
          </a:ln>
        </p:spPr>
        <p:txBody>
          <a:bodyPr/>
          <a:lstStyle/>
          <a:p>
            <a:endParaRPr lang="en-US"/>
          </a:p>
        </p:txBody>
      </p:sp>
      <p:sp>
        <p:nvSpPr>
          <p:cNvPr id="1215" name="Rectangle 448"/>
          <p:cNvSpPr>
            <a:spLocks noChangeArrowheads="1"/>
          </p:cNvSpPr>
          <p:nvPr/>
        </p:nvSpPr>
        <p:spPr bwMode="auto">
          <a:xfrm>
            <a:off x="4764088" y="36960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16" name="Rectangle 449"/>
          <p:cNvSpPr>
            <a:spLocks noChangeArrowheads="1"/>
          </p:cNvSpPr>
          <p:nvPr/>
        </p:nvSpPr>
        <p:spPr bwMode="auto">
          <a:xfrm>
            <a:off x="4770438" y="36960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17" name="Rectangle 450"/>
          <p:cNvSpPr>
            <a:spLocks noChangeArrowheads="1"/>
          </p:cNvSpPr>
          <p:nvPr/>
        </p:nvSpPr>
        <p:spPr bwMode="auto">
          <a:xfrm>
            <a:off x="4816475" y="36960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18" name="Rectangle 451"/>
          <p:cNvSpPr>
            <a:spLocks noChangeArrowheads="1"/>
          </p:cNvSpPr>
          <p:nvPr/>
        </p:nvSpPr>
        <p:spPr bwMode="auto">
          <a:xfrm>
            <a:off x="4849813" y="3759596"/>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219" name="Rectangle 452"/>
          <p:cNvSpPr>
            <a:spLocks noChangeArrowheads="1"/>
          </p:cNvSpPr>
          <p:nvPr/>
        </p:nvSpPr>
        <p:spPr bwMode="auto">
          <a:xfrm>
            <a:off x="4862513" y="37945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20" name="Rectangle 453"/>
          <p:cNvSpPr>
            <a:spLocks noChangeArrowheads="1"/>
          </p:cNvSpPr>
          <p:nvPr/>
        </p:nvSpPr>
        <p:spPr bwMode="auto">
          <a:xfrm>
            <a:off x="4862513" y="3794521"/>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21" name="Rectangle 454"/>
          <p:cNvSpPr>
            <a:spLocks noChangeArrowheads="1"/>
          </p:cNvSpPr>
          <p:nvPr/>
        </p:nvSpPr>
        <p:spPr bwMode="auto">
          <a:xfrm>
            <a:off x="4884738" y="3794521"/>
            <a:ext cx="7937" cy="69850"/>
          </a:xfrm>
          <a:prstGeom prst="rect">
            <a:avLst/>
          </a:prstGeom>
          <a:solidFill>
            <a:srgbClr val="F15A29"/>
          </a:solidFill>
          <a:ln w="8">
            <a:solidFill>
              <a:srgbClr val="F15A29"/>
            </a:solidFill>
            <a:miter lim="800000"/>
            <a:headEnd/>
            <a:tailEnd/>
          </a:ln>
        </p:spPr>
        <p:txBody>
          <a:bodyPr/>
          <a:lstStyle/>
          <a:p>
            <a:endParaRPr lang="en-US"/>
          </a:p>
        </p:txBody>
      </p:sp>
      <p:sp>
        <p:nvSpPr>
          <p:cNvPr id="1222" name="Rectangle 455"/>
          <p:cNvSpPr>
            <a:spLocks noChangeArrowheads="1"/>
          </p:cNvSpPr>
          <p:nvPr/>
        </p:nvSpPr>
        <p:spPr bwMode="auto">
          <a:xfrm>
            <a:off x="4967288" y="38357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23" name="Rectangle 456"/>
          <p:cNvSpPr>
            <a:spLocks noChangeArrowheads="1"/>
          </p:cNvSpPr>
          <p:nvPr/>
        </p:nvSpPr>
        <p:spPr bwMode="auto">
          <a:xfrm>
            <a:off x="4973638" y="383579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224" name="Rectangle 457"/>
          <p:cNvSpPr>
            <a:spLocks noChangeArrowheads="1"/>
          </p:cNvSpPr>
          <p:nvPr/>
        </p:nvSpPr>
        <p:spPr bwMode="auto">
          <a:xfrm>
            <a:off x="4973638" y="383579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225" name="Rectangle 458"/>
          <p:cNvSpPr>
            <a:spLocks noChangeArrowheads="1"/>
          </p:cNvSpPr>
          <p:nvPr/>
        </p:nvSpPr>
        <p:spPr bwMode="auto">
          <a:xfrm>
            <a:off x="4991100" y="38357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26" name="Rectangle 459"/>
          <p:cNvSpPr>
            <a:spLocks noChangeArrowheads="1"/>
          </p:cNvSpPr>
          <p:nvPr/>
        </p:nvSpPr>
        <p:spPr bwMode="auto">
          <a:xfrm>
            <a:off x="4991100" y="38357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27" name="Rectangle 460"/>
          <p:cNvSpPr>
            <a:spLocks noChangeArrowheads="1"/>
          </p:cNvSpPr>
          <p:nvPr/>
        </p:nvSpPr>
        <p:spPr bwMode="auto">
          <a:xfrm>
            <a:off x="5073650" y="39373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28" name="Rectangle 461"/>
          <p:cNvSpPr>
            <a:spLocks noChangeArrowheads="1"/>
          </p:cNvSpPr>
          <p:nvPr/>
        </p:nvSpPr>
        <p:spPr bwMode="auto">
          <a:xfrm>
            <a:off x="5080000" y="393739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229" name="Rectangle 462"/>
          <p:cNvSpPr>
            <a:spLocks noChangeArrowheads="1"/>
          </p:cNvSpPr>
          <p:nvPr/>
        </p:nvSpPr>
        <p:spPr bwMode="auto">
          <a:xfrm>
            <a:off x="5092700" y="3937396"/>
            <a:ext cx="3175" cy="69850"/>
          </a:xfrm>
          <a:prstGeom prst="rect">
            <a:avLst/>
          </a:prstGeom>
          <a:solidFill>
            <a:srgbClr val="F15A29"/>
          </a:solidFill>
          <a:ln w="8">
            <a:solidFill>
              <a:srgbClr val="F15A29"/>
            </a:solidFill>
            <a:miter lim="800000"/>
            <a:headEnd/>
            <a:tailEnd/>
          </a:ln>
        </p:spPr>
        <p:txBody>
          <a:bodyPr/>
          <a:lstStyle/>
          <a:p>
            <a:endParaRPr lang="en-US"/>
          </a:p>
        </p:txBody>
      </p:sp>
      <p:sp>
        <p:nvSpPr>
          <p:cNvPr id="1230" name="Rectangle 463"/>
          <p:cNvSpPr>
            <a:spLocks noChangeArrowheads="1"/>
          </p:cNvSpPr>
          <p:nvPr/>
        </p:nvSpPr>
        <p:spPr bwMode="auto">
          <a:xfrm>
            <a:off x="5102225" y="39373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31" name="Rectangle 464"/>
          <p:cNvSpPr>
            <a:spLocks noChangeArrowheads="1"/>
          </p:cNvSpPr>
          <p:nvPr/>
        </p:nvSpPr>
        <p:spPr bwMode="auto">
          <a:xfrm>
            <a:off x="5221288" y="39373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32" name="Rectangle 465"/>
          <p:cNvSpPr>
            <a:spLocks noChangeArrowheads="1"/>
          </p:cNvSpPr>
          <p:nvPr/>
        </p:nvSpPr>
        <p:spPr bwMode="auto">
          <a:xfrm>
            <a:off x="5214938" y="393739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33" name="Rectangle 466"/>
          <p:cNvSpPr>
            <a:spLocks noChangeArrowheads="1"/>
          </p:cNvSpPr>
          <p:nvPr/>
        </p:nvSpPr>
        <p:spPr bwMode="auto">
          <a:xfrm>
            <a:off x="5224463" y="4023121"/>
            <a:ext cx="6350" cy="69850"/>
          </a:xfrm>
          <a:prstGeom prst="rect">
            <a:avLst/>
          </a:prstGeom>
          <a:noFill/>
          <a:ln w="8">
            <a:solidFill>
              <a:srgbClr val="FDC010"/>
            </a:solidFill>
            <a:miter lim="800000"/>
            <a:headEnd/>
            <a:tailEnd/>
          </a:ln>
        </p:spPr>
        <p:txBody>
          <a:bodyPr/>
          <a:lstStyle/>
          <a:p>
            <a:endParaRPr lang="en-US"/>
          </a:p>
        </p:txBody>
      </p:sp>
      <p:sp>
        <p:nvSpPr>
          <p:cNvPr id="1234" name="Rectangle 467"/>
          <p:cNvSpPr>
            <a:spLocks noChangeArrowheads="1"/>
          </p:cNvSpPr>
          <p:nvPr/>
        </p:nvSpPr>
        <p:spPr bwMode="auto">
          <a:xfrm>
            <a:off x="5461000" y="4226321"/>
            <a:ext cx="6350" cy="66675"/>
          </a:xfrm>
          <a:prstGeom prst="rect">
            <a:avLst/>
          </a:prstGeom>
          <a:solidFill>
            <a:srgbClr val="FDC010"/>
          </a:solidFill>
          <a:ln w="9525">
            <a:noFill/>
            <a:miter lim="800000"/>
            <a:headEnd/>
            <a:tailEnd/>
          </a:ln>
        </p:spPr>
        <p:txBody>
          <a:bodyPr/>
          <a:lstStyle/>
          <a:p>
            <a:endParaRPr lang="en-US"/>
          </a:p>
        </p:txBody>
      </p:sp>
      <p:sp>
        <p:nvSpPr>
          <p:cNvPr id="1235" name="Rectangle 468"/>
          <p:cNvSpPr>
            <a:spLocks noChangeArrowheads="1"/>
          </p:cNvSpPr>
          <p:nvPr/>
        </p:nvSpPr>
        <p:spPr bwMode="auto">
          <a:xfrm>
            <a:off x="5461000" y="42263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236" name="Rectangle 469"/>
          <p:cNvSpPr>
            <a:spLocks noChangeArrowheads="1"/>
          </p:cNvSpPr>
          <p:nvPr/>
        </p:nvSpPr>
        <p:spPr bwMode="auto">
          <a:xfrm>
            <a:off x="5580063" y="4226321"/>
            <a:ext cx="6350" cy="66675"/>
          </a:xfrm>
          <a:prstGeom prst="rect">
            <a:avLst/>
          </a:prstGeom>
          <a:solidFill>
            <a:srgbClr val="FDC010"/>
          </a:solidFill>
          <a:ln w="9525">
            <a:noFill/>
            <a:miter lim="800000"/>
            <a:headEnd/>
            <a:tailEnd/>
          </a:ln>
        </p:spPr>
        <p:txBody>
          <a:bodyPr/>
          <a:lstStyle/>
          <a:p>
            <a:endParaRPr lang="en-US"/>
          </a:p>
        </p:txBody>
      </p:sp>
      <p:sp>
        <p:nvSpPr>
          <p:cNvPr id="1237" name="Rectangle 470"/>
          <p:cNvSpPr>
            <a:spLocks noChangeArrowheads="1"/>
          </p:cNvSpPr>
          <p:nvPr/>
        </p:nvSpPr>
        <p:spPr bwMode="auto">
          <a:xfrm>
            <a:off x="5580063" y="42263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238" name="Rectangle 471"/>
          <p:cNvSpPr>
            <a:spLocks noChangeArrowheads="1"/>
          </p:cNvSpPr>
          <p:nvPr/>
        </p:nvSpPr>
        <p:spPr bwMode="auto">
          <a:xfrm>
            <a:off x="5592763" y="4226321"/>
            <a:ext cx="3175" cy="66675"/>
          </a:xfrm>
          <a:prstGeom prst="rect">
            <a:avLst/>
          </a:prstGeom>
          <a:solidFill>
            <a:srgbClr val="FDC010"/>
          </a:solidFill>
          <a:ln w="9525">
            <a:noFill/>
            <a:miter lim="800000"/>
            <a:headEnd/>
            <a:tailEnd/>
          </a:ln>
        </p:spPr>
        <p:txBody>
          <a:bodyPr/>
          <a:lstStyle/>
          <a:p>
            <a:endParaRPr lang="en-US"/>
          </a:p>
        </p:txBody>
      </p:sp>
      <p:sp>
        <p:nvSpPr>
          <p:cNvPr id="1239" name="Rectangle 472"/>
          <p:cNvSpPr>
            <a:spLocks noChangeArrowheads="1"/>
          </p:cNvSpPr>
          <p:nvPr/>
        </p:nvSpPr>
        <p:spPr bwMode="auto">
          <a:xfrm>
            <a:off x="5592763" y="4226321"/>
            <a:ext cx="3175" cy="66675"/>
          </a:xfrm>
          <a:prstGeom prst="rect">
            <a:avLst/>
          </a:prstGeom>
          <a:solidFill>
            <a:srgbClr val="F15A29"/>
          </a:solidFill>
          <a:ln w="8">
            <a:solidFill>
              <a:srgbClr val="F15A29"/>
            </a:solidFill>
            <a:miter lim="800000"/>
            <a:headEnd/>
            <a:tailEnd/>
          </a:ln>
        </p:spPr>
        <p:txBody>
          <a:bodyPr/>
          <a:lstStyle/>
          <a:p>
            <a:endParaRPr lang="en-US"/>
          </a:p>
        </p:txBody>
      </p:sp>
      <p:sp>
        <p:nvSpPr>
          <p:cNvPr id="1240" name="Rectangle 473"/>
          <p:cNvSpPr>
            <a:spLocks noChangeArrowheads="1"/>
          </p:cNvSpPr>
          <p:nvPr/>
        </p:nvSpPr>
        <p:spPr bwMode="auto">
          <a:xfrm>
            <a:off x="5678488" y="4226321"/>
            <a:ext cx="6350" cy="66675"/>
          </a:xfrm>
          <a:prstGeom prst="rect">
            <a:avLst/>
          </a:prstGeom>
          <a:solidFill>
            <a:srgbClr val="FDC010"/>
          </a:solidFill>
          <a:ln w="9525">
            <a:noFill/>
            <a:miter lim="800000"/>
            <a:headEnd/>
            <a:tailEnd/>
          </a:ln>
        </p:spPr>
        <p:txBody>
          <a:bodyPr/>
          <a:lstStyle/>
          <a:p>
            <a:endParaRPr lang="en-US"/>
          </a:p>
        </p:txBody>
      </p:sp>
      <p:sp>
        <p:nvSpPr>
          <p:cNvPr id="1241" name="Rectangle 474"/>
          <p:cNvSpPr>
            <a:spLocks noChangeArrowheads="1"/>
          </p:cNvSpPr>
          <p:nvPr/>
        </p:nvSpPr>
        <p:spPr bwMode="auto">
          <a:xfrm>
            <a:off x="5678488" y="42263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242" name="Rectangle 475"/>
          <p:cNvSpPr>
            <a:spLocks noChangeArrowheads="1"/>
          </p:cNvSpPr>
          <p:nvPr/>
        </p:nvSpPr>
        <p:spPr bwMode="auto">
          <a:xfrm>
            <a:off x="5932488" y="4226321"/>
            <a:ext cx="6350" cy="66675"/>
          </a:xfrm>
          <a:prstGeom prst="rect">
            <a:avLst/>
          </a:prstGeom>
          <a:solidFill>
            <a:srgbClr val="FDC010"/>
          </a:solidFill>
          <a:ln w="9525">
            <a:noFill/>
            <a:miter lim="800000"/>
            <a:headEnd/>
            <a:tailEnd/>
          </a:ln>
        </p:spPr>
        <p:txBody>
          <a:bodyPr/>
          <a:lstStyle/>
          <a:p>
            <a:endParaRPr lang="en-US"/>
          </a:p>
        </p:txBody>
      </p:sp>
      <p:sp>
        <p:nvSpPr>
          <p:cNvPr id="1243" name="Rectangle 476"/>
          <p:cNvSpPr>
            <a:spLocks noChangeArrowheads="1"/>
          </p:cNvSpPr>
          <p:nvPr/>
        </p:nvSpPr>
        <p:spPr bwMode="auto">
          <a:xfrm>
            <a:off x="5932488" y="4226321"/>
            <a:ext cx="6350" cy="66675"/>
          </a:xfrm>
          <a:prstGeom prst="rect">
            <a:avLst/>
          </a:prstGeom>
          <a:solidFill>
            <a:srgbClr val="F15A29"/>
          </a:solidFill>
          <a:ln w="8">
            <a:solidFill>
              <a:srgbClr val="F15A29"/>
            </a:solidFill>
            <a:miter lim="800000"/>
            <a:headEnd/>
            <a:tailEnd/>
          </a:ln>
        </p:spPr>
        <p:txBody>
          <a:bodyPr/>
          <a:lstStyle/>
          <a:p>
            <a:endParaRPr lang="en-US"/>
          </a:p>
        </p:txBody>
      </p:sp>
      <p:sp>
        <p:nvSpPr>
          <p:cNvPr id="1244" name="Rectangle 477"/>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245" name="Rectangle 478"/>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246" name="Rectangle 479"/>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247" name="Rectangle 480"/>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248" name="Rectangle 481"/>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249" name="Rectangle 482"/>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250" name="Rectangle 483"/>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251" name="Rectangle 484"/>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252" name="Rectangle 485"/>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253" name="Rectangle 486"/>
          <p:cNvSpPr>
            <a:spLocks noChangeArrowheads="1"/>
          </p:cNvSpPr>
          <p:nvPr/>
        </p:nvSpPr>
        <p:spPr bwMode="auto">
          <a:xfrm>
            <a:off x="3552825" y="1794271"/>
            <a:ext cx="3175" cy="66675"/>
          </a:xfrm>
          <a:prstGeom prst="rect">
            <a:avLst/>
          </a:prstGeom>
          <a:noFill/>
          <a:ln w="8">
            <a:solidFill>
              <a:srgbClr val="F05354"/>
            </a:solidFill>
            <a:miter lim="800000"/>
            <a:headEnd/>
            <a:tailEnd/>
          </a:ln>
        </p:spPr>
        <p:txBody>
          <a:bodyPr/>
          <a:lstStyle/>
          <a:p>
            <a:endParaRPr lang="en-US"/>
          </a:p>
        </p:txBody>
      </p:sp>
      <p:sp>
        <p:nvSpPr>
          <p:cNvPr id="1254" name="Rectangle 487"/>
          <p:cNvSpPr>
            <a:spLocks noChangeArrowheads="1"/>
          </p:cNvSpPr>
          <p:nvPr/>
        </p:nvSpPr>
        <p:spPr bwMode="auto">
          <a:xfrm>
            <a:off x="3552825" y="1794271"/>
            <a:ext cx="3175" cy="66675"/>
          </a:xfrm>
          <a:prstGeom prst="rect">
            <a:avLst/>
          </a:prstGeom>
          <a:solidFill>
            <a:srgbClr val="F05354"/>
          </a:solidFill>
          <a:ln w="9525">
            <a:noFill/>
            <a:miter lim="800000"/>
            <a:headEnd/>
            <a:tailEnd/>
          </a:ln>
        </p:spPr>
        <p:txBody>
          <a:bodyPr/>
          <a:lstStyle/>
          <a:p>
            <a:endParaRPr lang="en-US"/>
          </a:p>
        </p:txBody>
      </p:sp>
      <p:sp>
        <p:nvSpPr>
          <p:cNvPr id="1255" name="Rectangle 488"/>
          <p:cNvSpPr>
            <a:spLocks noChangeArrowheads="1"/>
          </p:cNvSpPr>
          <p:nvPr/>
        </p:nvSpPr>
        <p:spPr bwMode="auto">
          <a:xfrm>
            <a:off x="3552825" y="1794271"/>
            <a:ext cx="3175" cy="66675"/>
          </a:xfrm>
          <a:prstGeom prst="rect">
            <a:avLst/>
          </a:prstGeom>
          <a:solidFill>
            <a:srgbClr val="6D6E71"/>
          </a:solidFill>
          <a:ln w="8">
            <a:solidFill>
              <a:srgbClr val="97999C"/>
            </a:solidFill>
            <a:miter lim="800000"/>
            <a:headEnd/>
            <a:tailEnd/>
          </a:ln>
        </p:spPr>
        <p:txBody>
          <a:bodyPr/>
          <a:lstStyle/>
          <a:p>
            <a:endParaRPr lang="en-US"/>
          </a:p>
        </p:txBody>
      </p:sp>
      <p:sp>
        <p:nvSpPr>
          <p:cNvPr id="1256" name="Rectangle 489"/>
          <p:cNvSpPr>
            <a:spLocks noChangeArrowheads="1"/>
          </p:cNvSpPr>
          <p:nvPr/>
        </p:nvSpPr>
        <p:spPr bwMode="auto">
          <a:xfrm>
            <a:off x="3667125" y="2299096"/>
            <a:ext cx="6350" cy="66675"/>
          </a:xfrm>
          <a:prstGeom prst="rect">
            <a:avLst/>
          </a:prstGeom>
          <a:solidFill>
            <a:srgbClr val="F05354"/>
          </a:solidFill>
          <a:ln w="9525">
            <a:noFill/>
            <a:miter lim="800000"/>
            <a:headEnd/>
            <a:tailEnd/>
          </a:ln>
        </p:spPr>
        <p:txBody>
          <a:bodyPr/>
          <a:lstStyle/>
          <a:p>
            <a:endParaRPr lang="en-US"/>
          </a:p>
        </p:txBody>
      </p:sp>
      <p:sp>
        <p:nvSpPr>
          <p:cNvPr id="1257" name="Rectangle 490"/>
          <p:cNvSpPr>
            <a:spLocks noChangeArrowheads="1"/>
          </p:cNvSpPr>
          <p:nvPr/>
        </p:nvSpPr>
        <p:spPr bwMode="auto">
          <a:xfrm>
            <a:off x="3667125" y="2299096"/>
            <a:ext cx="6350" cy="66675"/>
          </a:xfrm>
          <a:prstGeom prst="rect">
            <a:avLst/>
          </a:prstGeom>
          <a:solidFill>
            <a:srgbClr val="97999C"/>
          </a:solidFill>
          <a:ln w="8">
            <a:solidFill>
              <a:srgbClr val="97999C"/>
            </a:solidFill>
            <a:miter lim="800000"/>
            <a:headEnd/>
            <a:tailEnd/>
          </a:ln>
        </p:spPr>
        <p:txBody>
          <a:bodyPr/>
          <a:lstStyle/>
          <a:p>
            <a:endParaRPr lang="en-US"/>
          </a:p>
        </p:txBody>
      </p:sp>
      <p:sp>
        <p:nvSpPr>
          <p:cNvPr id="1258" name="Rectangle 491"/>
          <p:cNvSpPr>
            <a:spLocks noChangeArrowheads="1"/>
          </p:cNvSpPr>
          <p:nvPr/>
        </p:nvSpPr>
        <p:spPr bwMode="auto">
          <a:xfrm>
            <a:off x="3779838" y="2692796"/>
            <a:ext cx="6350" cy="69850"/>
          </a:xfrm>
          <a:prstGeom prst="rect">
            <a:avLst/>
          </a:prstGeom>
          <a:solidFill>
            <a:srgbClr val="F05354"/>
          </a:solidFill>
          <a:ln w="9525">
            <a:noFill/>
            <a:miter lim="800000"/>
            <a:headEnd/>
            <a:tailEnd/>
          </a:ln>
        </p:spPr>
        <p:txBody>
          <a:bodyPr/>
          <a:lstStyle/>
          <a:p>
            <a:endParaRPr lang="en-US"/>
          </a:p>
        </p:txBody>
      </p:sp>
      <p:sp>
        <p:nvSpPr>
          <p:cNvPr id="1259" name="Rectangle 492"/>
          <p:cNvSpPr>
            <a:spLocks noChangeArrowheads="1"/>
          </p:cNvSpPr>
          <p:nvPr/>
        </p:nvSpPr>
        <p:spPr bwMode="auto">
          <a:xfrm>
            <a:off x="3779838" y="2692796"/>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60" name="Rectangle 493"/>
          <p:cNvSpPr>
            <a:spLocks noChangeArrowheads="1"/>
          </p:cNvSpPr>
          <p:nvPr/>
        </p:nvSpPr>
        <p:spPr bwMode="auto">
          <a:xfrm>
            <a:off x="3792538" y="2873771"/>
            <a:ext cx="6350" cy="69850"/>
          </a:xfrm>
          <a:prstGeom prst="rect">
            <a:avLst/>
          </a:prstGeom>
          <a:solidFill>
            <a:srgbClr val="F05354"/>
          </a:solidFill>
          <a:ln w="9525">
            <a:noFill/>
            <a:miter lim="800000"/>
            <a:headEnd/>
            <a:tailEnd/>
          </a:ln>
        </p:spPr>
        <p:txBody>
          <a:bodyPr/>
          <a:lstStyle/>
          <a:p>
            <a:endParaRPr lang="en-US"/>
          </a:p>
        </p:txBody>
      </p:sp>
      <p:sp>
        <p:nvSpPr>
          <p:cNvPr id="1261" name="Rectangle 494"/>
          <p:cNvSpPr>
            <a:spLocks noChangeArrowheads="1"/>
          </p:cNvSpPr>
          <p:nvPr/>
        </p:nvSpPr>
        <p:spPr bwMode="auto">
          <a:xfrm>
            <a:off x="3792538" y="287377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62" name="Rectangle 495"/>
          <p:cNvSpPr>
            <a:spLocks noChangeArrowheads="1"/>
          </p:cNvSpPr>
          <p:nvPr/>
        </p:nvSpPr>
        <p:spPr bwMode="auto">
          <a:xfrm>
            <a:off x="4032250" y="3689746"/>
            <a:ext cx="6350" cy="66675"/>
          </a:xfrm>
          <a:prstGeom prst="rect">
            <a:avLst/>
          </a:prstGeom>
          <a:solidFill>
            <a:srgbClr val="F05354"/>
          </a:solidFill>
          <a:ln w="9525">
            <a:noFill/>
            <a:miter lim="800000"/>
            <a:headEnd/>
            <a:tailEnd/>
          </a:ln>
        </p:spPr>
        <p:txBody>
          <a:bodyPr/>
          <a:lstStyle/>
          <a:p>
            <a:endParaRPr lang="en-US"/>
          </a:p>
        </p:txBody>
      </p:sp>
      <p:sp>
        <p:nvSpPr>
          <p:cNvPr id="1263" name="Rectangle 496"/>
          <p:cNvSpPr>
            <a:spLocks noChangeArrowheads="1"/>
          </p:cNvSpPr>
          <p:nvPr/>
        </p:nvSpPr>
        <p:spPr bwMode="auto">
          <a:xfrm>
            <a:off x="4032250" y="3689746"/>
            <a:ext cx="6350" cy="66675"/>
          </a:xfrm>
          <a:prstGeom prst="rect">
            <a:avLst/>
          </a:prstGeom>
          <a:solidFill>
            <a:srgbClr val="97999C"/>
          </a:solidFill>
          <a:ln w="8">
            <a:solidFill>
              <a:srgbClr val="97999C"/>
            </a:solidFill>
            <a:miter lim="800000"/>
            <a:headEnd/>
            <a:tailEnd/>
          </a:ln>
        </p:spPr>
        <p:txBody>
          <a:bodyPr/>
          <a:lstStyle/>
          <a:p>
            <a:endParaRPr lang="en-US"/>
          </a:p>
        </p:txBody>
      </p:sp>
      <p:sp>
        <p:nvSpPr>
          <p:cNvPr id="1264" name="Rectangle 497"/>
          <p:cNvSpPr>
            <a:spLocks noChangeArrowheads="1"/>
          </p:cNvSpPr>
          <p:nvPr/>
        </p:nvSpPr>
        <p:spPr bwMode="auto">
          <a:xfrm>
            <a:off x="4298950" y="4140596"/>
            <a:ext cx="3175" cy="66675"/>
          </a:xfrm>
          <a:prstGeom prst="rect">
            <a:avLst/>
          </a:prstGeom>
          <a:solidFill>
            <a:srgbClr val="F05354"/>
          </a:solidFill>
          <a:ln w="9525">
            <a:noFill/>
            <a:miter lim="800000"/>
            <a:headEnd/>
            <a:tailEnd/>
          </a:ln>
        </p:spPr>
        <p:txBody>
          <a:bodyPr/>
          <a:lstStyle/>
          <a:p>
            <a:endParaRPr lang="en-US"/>
          </a:p>
        </p:txBody>
      </p:sp>
      <p:sp>
        <p:nvSpPr>
          <p:cNvPr id="1265" name="Rectangle 498"/>
          <p:cNvSpPr>
            <a:spLocks noChangeArrowheads="1"/>
          </p:cNvSpPr>
          <p:nvPr/>
        </p:nvSpPr>
        <p:spPr bwMode="auto">
          <a:xfrm>
            <a:off x="4298950" y="4140596"/>
            <a:ext cx="3175" cy="66675"/>
          </a:xfrm>
          <a:prstGeom prst="rect">
            <a:avLst/>
          </a:prstGeom>
          <a:solidFill>
            <a:srgbClr val="97999C"/>
          </a:solidFill>
          <a:ln w="8">
            <a:solidFill>
              <a:srgbClr val="97999C"/>
            </a:solidFill>
            <a:miter lim="800000"/>
            <a:headEnd/>
            <a:tailEnd/>
          </a:ln>
        </p:spPr>
        <p:txBody>
          <a:bodyPr/>
          <a:lstStyle/>
          <a:p>
            <a:endParaRPr lang="en-US"/>
          </a:p>
        </p:txBody>
      </p:sp>
      <p:sp>
        <p:nvSpPr>
          <p:cNvPr id="1266" name="Rectangle 499"/>
          <p:cNvSpPr>
            <a:spLocks noChangeArrowheads="1"/>
          </p:cNvSpPr>
          <p:nvPr/>
        </p:nvSpPr>
        <p:spPr bwMode="auto">
          <a:xfrm>
            <a:off x="4418013" y="4242196"/>
            <a:ext cx="6350" cy="69850"/>
          </a:xfrm>
          <a:prstGeom prst="rect">
            <a:avLst/>
          </a:prstGeom>
          <a:solidFill>
            <a:srgbClr val="F05354"/>
          </a:solidFill>
          <a:ln w="9525">
            <a:noFill/>
            <a:miter lim="800000"/>
            <a:headEnd/>
            <a:tailEnd/>
          </a:ln>
        </p:spPr>
        <p:txBody>
          <a:bodyPr/>
          <a:lstStyle/>
          <a:p>
            <a:endParaRPr lang="en-US"/>
          </a:p>
        </p:txBody>
      </p:sp>
      <p:sp>
        <p:nvSpPr>
          <p:cNvPr id="1267" name="Rectangle 500"/>
          <p:cNvSpPr>
            <a:spLocks noChangeArrowheads="1"/>
          </p:cNvSpPr>
          <p:nvPr/>
        </p:nvSpPr>
        <p:spPr bwMode="auto">
          <a:xfrm>
            <a:off x="4418013" y="4242196"/>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68" name="Rectangle 501"/>
          <p:cNvSpPr>
            <a:spLocks noChangeArrowheads="1"/>
          </p:cNvSpPr>
          <p:nvPr/>
        </p:nvSpPr>
        <p:spPr bwMode="auto">
          <a:xfrm>
            <a:off x="4467225" y="4312046"/>
            <a:ext cx="3175" cy="69850"/>
          </a:xfrm>
          <a:prstGeom prst="rect">
            <a:avLst/>
          </a:prstGeom>
          <a:solidFill>
            <a:srgbClr val="F05354"/>
          </a:solidFill>
          <a:ln w="9525">
            <a:noFill/>
            <a:miter lim="800000"/>
            <a:headEnd/>
            <a:tailEnd/>
          </a:ln>
        </p:spPr>
        <p:txBody>
          <a:bodyPr/>
          <a:lstStyle/>
          <a:p>
            <a:endParaRPr lang="en-US"/>
          </a:p>
        </p:txBody>
      </p:sp>
      <p:sp>
        <p:nvSpPr>
          <p:cNvPr id="1269" name="Rectangle 502"/>
          <p:cNvSpPr>
            <a:spLocks noChangeArrowheads="1"/>
          </p:cNvSpPr>
          <p:nvPr/>
        </p:nvSpPr>
        <p:spPr bwMode="auto">
          <a:xfrm>
            <a:off x="4467225" y="4312046"/>
            <a:ext cx="3175" cy="69850"/>
          </a:xfrm>
          <a:prstGeom prst="rect">
            <a:avLst/>
          </a:prstGeom>
          <a:solidFill>
            <a:srgbClr val="97999C"/>
          </a:solidFill>
          <a:ln w="8">
            <a:solidFill>
              <a:srgbClr val="97999C"/>
            </a:solidFill>
            <a:miter lim="800000"/>
            <a:headEnd/>
            <a:tailEnd/>
          </a:ln>
        </p:spPr>
        <p:txBody>
          <a:bodyPr/>
          <a:lstStyle/>
          <a:p>
            <a:endParaRPr lang="en-US"/>
          </a:p>
        </p:txBody>
      </p:sp>
      <p:sp>
        <p:nvSpPr>
          <p:cNvPr id="1270" name="Rectangle 503"/>
          <p:cNvSpPr>
            <a:spLocks noChangeArrowheads="1"/>
          </p:cNvSpPr>
          <p:nvPr/>
        </p:nvSpPr>
        <p:spPr bwMode="auto">
          <a:xfrm>
            <a:off x="4605338" y="435332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71" name="Rectangle 504"/>
          <p:cNvSpPr>
            <a:spLocks noChangeArrowheads="1"/>
          </p:cNvSpPr>
          <p:nvPr/>
        </p:nvSpPr>
        <p:spPr bwMode="auto">
          <a:xfrm>
            <a:off x="4605338" y="435332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72" name="Rectangle 505"/>
          <p:cNvSpPr>
            <a:spLocks noChangeArrowheads="1"/>
          </p:cNvSpPr>
          <p:nvPr/>
        </p:nvSpPr>
        <p:spPr bwMode="auto">
          <a:xfrm>
            <a:off x="4611688" y="435332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73" name="Rectangle 506"/>
          <p:cNvSpPr>
            <a:spLocks noChangeArrowheads="1"/>
          </p:cNvSpPr>
          <p:nvPr/>
        </p:nvSpPr>
        <p:spPr bwMode="auto">
          <a:xfrm>
            <a:off x="4611688" y="435332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74" name="Rectangle 507"/>
          <p:cNvSpPr>
            <a:spLocks noChangeArrowheads="1"/>
          </p:cNvSpPr>
          <p:nvPr/>
        </p:nvSpPr>
        <p:spPr bwMode="auto">
          <a:xfrm>
            <a:off x="4629150" y="4353321"/>
            <a:ext cx="3175" cy="69850"/>
          </a:xfrm>
          <a:prstGeom prst="rect">
            <a:avLst/>
          </a:prstGeom>
          <a:solidFill>
            <a:srgbClr val="97999C"/>
          </a:solidFill>
          <a:ln w="8">
            <a:solidFill>
              <a:srgbClr val="97999C"/>
            </a:solidFill>
            <a:miter lim="800000"/>
            <a:headEnd/>
            <a:tailEnd/>
          </a:ln>
        </p:spPr>
        <p:txBody>
          <a:bodyPr/>
          <a:lstStyle/>
          <a:p>
            <a:endParaRPr lang="en-US"/>
          </a:p>
        </p:txBody>
      </p:sp>
      <p:sp>
        <p:nvSpPr>
          <p:cNvPr id="1275" name="Rectangle 508"/>
          <p:cNvSpPr>
            <a:spLocks noChangeArrowheads="1"/>
          </p:cNvSpPr>
          <p:nvPr/>
        </p:nvSpPr>
        <p:spPr bwMode="auto">
          <a:xfrm>
            <a:off x="4629150" y="4353321"/>
            <a:ext cx="3175" cy="69850"/>
          </a:xfrm>
          <a:prstGeom prst="rect">
            <a:avLst/>
          </a:prstGeom>
          <a:solidFill>
            <a:srgbClr val="97999C"/>
          </a:solidFill>
          <a:ln w="8">
            <a:solidFill>
              <a:srgbClr val="97999C"/>
            </a:solidFill>
            <a:miter lim="800000"/>
            <a:headEnd/>
            <a:tailEnd/>
          </a:ln>
        </p:spPr>
        <p:txBody>
          <a:bodyPr/>
          <a:lstStyle/>
          <a:p>
            <a:endParaRPr lang="en-US"/>
          </a:p>
        </p:txBody>
      </p:sp>
      <p:sp>
        <p:nvSpPr>
          <p:cNvPr id="1276" name="Rectangle 509"/>
          <p:cNvSpPr>
            <a:spLocks noChangeArrowheads="1"/>
          </p:cNvSpPr>
          <p:nvPr/>
        </p:nvSpPr>
        <p:spPr bwMode="auto">
          <a:xfrm>
            <a:off x="4746625" y="435332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77" name="Rectangle 510"/>
          <p:cNvSpPr>
            <a:spLocks noChangeArrowheads="1"/>
          </p:cNvSpPr>
          <p:nvPr/>
        </p:nvSpPr>
        <p:spPr bwMode="auto">
          <a:xfrm>
            <a:off x="4746625" y="435332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78" name="Rectangle 511"/>
          <p:cNvSpPr>
            <a:spLocks noChangeArrowheads="1"/>
          </p:cNvSpPr>
          <p:nvPr/>
        </p:nvSpPr>
        <p:spPr bwMode="auto">
          <a:xfrm>
            <a:off x="4859338" y="442317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79" name="Rectangle 512"/>
          <p:cNvSpPr>
            <a:spLocks noChangeArrowheads="1"/>
          </p:cNvSpPr>
          <p:nvPr/>
        </p:nvSpPr>
        <p:spPr bwMode="auto">
          <a:xfrm>
            <a:off x="4859338" y="4423171"/>
            <a:ext cx="6350" cy="69850"/>
          </a:xfrm>
          <a:prstGeom prst="rect">
            <a:avLst/>
          </a:prstGeom>
          <a:solidFill>
            <a:srgbClr val="97999C"/>
          </a:solidFill>
          <a:ln w="8">
            <a:solidFill>
              <a:srgbClr val="97999C"/>
            </a:solidFill>
            <a:miter lim="800000"/>
            <a:headEnd/>
            <a:tailEnd/>
          </a:ln>
        </p:spPr>
        <p:txBody>
          <a:bodyPr/>
          <a:lstStyle/>
          <a:p>
            <a:endParaRPr lang="en-US"/>
          </a:p>
        </p:txBody>
      </p:sp>
      <p:sp>
        <p:nvSpPr>
          <p:cNvPr id="1280" name="Rectangle 513"/>
          <p:cNvSpPr>
            <a:spLocks noChangeArrowheads="1"/>
          </p:cNvSpPr>
          <p:nvPr/>
        </p:nvSpPr>
        <p:spPr bwMode="auto">
          <a:xfrm>
            <a:off x="4976813" y="4423171"/>
            <a:ext cx="7937" cy="69850"/>
          </a:xfrm>
          <a:prstGeom prst="rect">
            <a:avLst/>
          </a:prstGeom>
          <a:solidFill>
            <a:srgbClr val="97999C"/>
          </a:solidFill>
          <a:ln w="8">
            <a:solidFill>
              <a:srgbClr val="97999C"/>
            </a:solidFill>
            <a:miter lim="800000"/>
            <a:headEnd/>
            <a:tailEnd/>
          </a:ln>
        </p:spPr>
        <p:txBody>
          <a:bodyPr/>
          <a:lstStyle/>
          <a:p>
            <a:endParaRPr lang="en-US"/>
          </a:p>
        </p:txBody>
      </p:sp>
      <p:sp>
        <p:nvSpPr>
          <p:cNvPr id="1281" name="Rectangle 514"/>
          <p:cNvSpPr>
            <a:spLocks noChangeArrowheads="1"/>
          </p:cNvSpPr>
          <p:nvPr/>
        </p:nvSpPr>
        <p:spPr bwMode="auto">
          <a:xfrm>
            <a:off x="4976813" y="4423171"/>
            <a:ext cx="7937" cy="69850"/>
          </a:xfrm>
          <a:prstGeom prst="rect">
            <a:avLst/>
          </a:prstGeom>
          <a:solidFill>
            <a:srgbClr val="97999C"/>
          </a:solidFill>
          <a:ln w="8">
            <a:solidFill>
              <a:srgbClr val="97999C"/>
            </a:solidFill>
            <a:miter lim="800000"/>
            <a:headEnd/>
            <a:tailEnd/>
          </a:ln>
        </p:spPr>
        <p:txBody>
          <a:bodyPr/>
          <a:lstStyle/>
          <a:p>
            <a:endParaRPr lang="en-US"/>
          </a:p>
        </p:txBody>
      </p:sp>
      <p:sp>
        <p:nvSpPr>
          <p:cNvPr id="1282" name="Rectangle 515"/>
          <p:cNvSpPr>
            <a:spLocks noChangeArrowheads="1"/>
          </p:cNvSpPr>
          <p:nvPr/>
        </p:nvSpPr>
        <p:spPr bwMode="auto">
          <a:xfrm>
            <a:off x="5464175" y="4569221"/>
            <a:ext cx="3175" cy="69850"/>
          </a:xfrm>
          <a:prstGeom prst="rect">
            <a:avLst/>
          </a:prstGeom>
          <a:solidFill>
            <a:srgbClr val="F05354"/>
          </a:solidFill>
          <a:ln w="9525">
            <a:noFill/>
            <a:miter lim="800000"/>
            <a:headEnd/>
            <a:tailEnd/>
          </a:ln>
        </p:spPr>
        <p:txBody>
          <a:bodyPr/>
          <a:lstStyle/>
          <a:p>
            <a:endParaRPr lang="en-US"/>
          </a:p>
        </p:txBody>
      </p:sp>
      <p:sp>
        <p:nvSpPr>
          <p:cNvPr id="1283" name="Rectangle 516"/>
          <p:cNvSpPr>
            <a:spLocks noChangeArrowheads="1"/>
          </p:cNvSpPr>
          <p:nvPr/>
        </p:nvSpPr>
        <p:spPr bwMode="auto">
          <a:xfrm>
            <a:off x="5464175" y="4569221"/>
            <a:ext cx="3175" cy="69850"/>
          </a:xfrm>
          <a:prstGeom prst="rect">
            <a:avLst/>
          </a:prstGeom>
          <a:solidFill>
            <a:srgbClr val="6D6E71"/>
          </a:solidFill>
          <a:ln w="8">
            <a:solidFill>
              <a:srgbClr val="97999C"/>
            </a:solidFill>
            <a:miter lim="800000"/>
            <a:headEnd/>
            <a:tailEnd/>
          </a:ln>
        </p:spPr>
        <p:txBody>
          <a:bodyPr/>
          <a:lstStyle/>
          <a:p>
            <a:endParaRPr lang="en-US"/>
          </a:p>
        </p:txBody>
      </p:sp>
      <p:sp>
        <p:nvSpPr>
          <p:cNvPr id="1284" name="Freeform 517"/>
          <p:cNvSpPr>
            <a:spLocks/>
          </p:cNvSpPr>
          <p:nvPr/>
        </p:nvSpPr>
        <p:spPr bwMode="auto">
          <a:xfrm>
            <a:off x="3549650" y="1864121"/>
            <a:ext cx="2379663" cy="2432050"/>
          </a:xfrm>
          <a:custGeom>
            <a:avLst/>
            <a:gdLst>
              <a:gd name="T0" fmla="*/ 2 w 1446"/>
              <a:gd name="T1" fmla="*/ 10 h 1532"/>
              <a:gd name="T2" fmla="*/ 50 w 1446"/>
              <a:gd name="T3" fmla="*/ 28 h 1532"/>
              <a:gd name="T4" fmla="*/ 62 w 1446"/>
              <a:gd name="T5" fmla="*/ 54 h 1532"/>
              <a:gd name="T6" fmla="*/ 68 w 1446"/>
              <a:gd name="T7" fmla="*/ 84 h 1532"/>
              <a:gd name="T8" fmla="*/ 74 w 1446"/>
              <a:gd name="T9" fmla="*/ 138 h 1532"/>
              <a:gd name="T10" fmla="*/ 92 w 1446"/>
              <a:gd name="T11" fmla="*/ 138 h 1532"/>
              <a:gd name="T12" fmla="*/ 108 w 1446"/>
              <a:gd name="T13" fmla="*/ 152 h 1532"/>
              <a:gd name="T14" fmla="*/ 134 w 1446"/>
              <a:gd name="T15" fmla="*/ 162 h 1532"/>
              <a:gd name="T16" fmla="*/ 138 w 1446"/>
              <a:gd name="T17" fmla="*/ 186 h 1532"/>
              <a:gd name="T18" fmla="*/ 144 w 1446"/>
              <a:gd name="T19" fmla="*/ 210 h 1532"/>
              <a:gd name="T20" fmla="*/ 148 w 1446"/>
              <a:gd name="T21" fmla="*/ 260 h 1532"/>
              <a:gd name="T22" fmla="*/ 154 w 1446"/>
              <a:gd name="T23" fmla="*/ 266 h 1532"/>
              <a:gd name="T24" fmla="*/ 162 w 1446"/>
              <a:gd name="T25" fmla="*/ 276 h 1532"/>
              <a:gd name="T26" fmla="*/ 168 w 1446"/>
              <a:gd name="T27" fmla="*/ 308 h 1532"/>
              <a:gd name="T28" fmla="*/ 208 w 1446"/>
              <a:gd name="T29" fmla="*/ 338 h 1532"/>
              <a:gd name="T30" fmla="*/ 212 w 1446"/>
              <a:gd name="T31" fmla="*/ 368 h 1532"/>
              <a:gd name="T32" fmla="*/ 216 w 1446"/>
              <a:gd name="T33" fmla="*/ 408 h 1532"/>
              <a:gd name="T34" fmla="*/ 222 w 1446"/>
              <a:gd name="T35" fmla="*/ 446 h 1532"/>
              <a:gd name="T36" fmla="*/ 230 w 1446"/>
              <a:gd name="T37" fmla="*/ 470 h 1532"/>
              <a:gd name="T38" fmla="*/ 236 w 1446"/>
              <a:gd name="T39" fmla="*/ 486 h 1532"/>
              <a:gd name="T40" fmla="*/ 246 w 1446"/>
              <a:gd name="T41" fmla="*/ 500 h 1532"/>
              <a:gd name="T42" fmla="*/ 290 w 1446"/>
              <a:gd name="T43" fmla="*/ 538 h 1532"/>
              <a:gd name="T44" fmla="*/ 294 w 1446"/>
              <a:gd name="T45" fmla="*/ 570 h 1532"/>
              <a:gd name="T46" fmla="*/ 298 w 1446"/>
              <a:gd name="T47" fmla="*/ 588 h 1532"/>
              <a:gd name="T48" fmla="*/ 320 w 1446"/>
              <a:gd name="T49" fmla="*/ 608 h 1532"/>
              <a:gd name="T50" fmla="*/ 356 w 1446"/>
              <a:gd name="T51" fmla="*/ 640 h 1532"/>
              <a:gd name="T52" fmla="*/ 362 w 1446"/>
              <a:gd name="T53" fmla="*/ 652 h 1532"/>
              <a:gd name="T54" fmla="*/ 364 w 1446"/>
              <a:gd name="T55" fmla="*/ 692 h 1532"/>
              <a:gd name="T56" fmla="*/ 376 w 1446"/>
              <a:gd name="T57" fmla="*/ 722 h 1532"/>
              <a:gd name="T58" fmla="*/ 398 w 1446"/>
              <a:gd name="T59" fmla="*/ 746 h 1532"/>
              <a:gd name="T60" fmla="*/ 422 w 1446"/>
              <a:gd name="T61" fmla="*/ 766 h 1532"/>
              <a:gd name="T62" fmla="*/ 428 w 1446"/>
              <a:gd name="T63" fmla="*/ 788 h 1532"/>
              <a:gd name="T64" fmla="*/ 436 w 1446"/>
              <a:gd name="T65" fmla="*/ 796 h 1532"/>
              <a:gd name="T66" fmla="*/ 448 w 1446"/>
              <a:gd name="T67" fmla="*/ 840 h 1532"/>
              <a:gd name="T68" fmla="*/ 464 w 1446"/>
              <a:gd name="T69" fmla="*/ 864 h 1532"/>
              <a:gd name="T70" fmla="*/ 500 w 1446"/>
              <a:gd name="T71" fmla="*/ 898 h 1532"/>
              <a:gd name="T72" fmla="*/ 512 w 1446"/>
              <a:gd name="T73" fmla="*/ 918 h 1532"/>
              <a:gd name="T74" fmla="*/ 520 w 1446"/>
              <a:gd name="T75" fmla="*/ 942 h 1532"/>
              <a:gd name="T76" fmla="*/ 526 w 1446"/>
              <a:gd name="T77" fmla="*/ 964 h 1532"/>
              <a:gd name="T78" fmla="*/ 570 w 1446"/>
              <a:gd name="T79" fmla="*/ 976 h 1532"/>
              <a:gd name="T80" fmla="*/ 574 w 1446"/>
              <a:gd name="T81" fmla="*/ 1006 h 1532"/>
              <a:gd name="T82" fmla="*/ 582 w 1446"/>
              <a:gd name="T83" fmla="*/ 1020 h 1532"/>
              <a:gd name="T84" fmla="*/ 602 w 1446"/>
              <a:gd name="T85" fmla="*/ 1032 h 1532"/>
              <a:gd name="T86" fmla="*/ 618 w 1446"/>
              <a:gd name="T87" fmla="*/ 1046 h 1532"/>
              <a:gd name="T88" fmla="*/ 628 w 1446"/>
              <a:gd name="T89" fmla="*/ 1060 h 1532"/>
              <a:gd name="T90" fmla="*/ 646 w 1446"/>
              <a:gd name="T91" fmla="*/ 1074 h 1532"/>
              <a:gd name="T92" fmla="*/ 656 w 1446"/>
              <a:gd name="T93" fmla="*/ 1084 h 1532"/>
              <a:gd name="T94" fmla="*/ 680 w 1446"/>
              <a:gd name="T95" fmla="*/ 1116 h 1532"/>
              <a:gd name="T96" fmla="*/ 714 w 1446"/>
              <a:gd name="T97" fmla="*/ 1134 h 1532"/>
              <a:gd name="T98" fmla="*/ 722 w 1446"/>
              <a:gd name="T99" fmla="*/ 1146 h 1532"/>
              <a:gd name="T100" fmla="*/ 728 w 1446"/>
              <a:gd name="T101" fmla="*/ 1164 h 1532"/>
              <a:gd name="T102" fmla="*/ 734 w 1446"/>
              <a:gd name="T103" fmla="*/ 1198 h 1532"/>
              <a:gd name="T104" fmla="*/ 788 w 1446"/>
              <a:gd name="T105" fmla="*/ 1198 h 1532"/>
              <a:gd name="T106" fmla="*/ 794 w 1446"/>
              <a:gd name="T107" fmla="*/ 1260 h 1532"/>
              <a:gd name="T108" fmla="*/ 858 w 1446"/>
              <a:gd name="T109" fmla="*/ 1286 h 1532"/>
              <a:gd name="T110" fmla="*/ 874 w 1446"/>
              <a:gd name="T111" fmla="*/ 1286 h 1532"/>
              <a:gd name="T112" fmla="*/ 886 w 1446"/>
              <a:gd name="T113" fmla="*/ 1354 h 1532"/>
              <a:gd name="T114" fmla="*/ 944 w 1446"/>
              <a:gd name="T115" fmla="*/ 1354 h 1532"/>
              <a:gd name="T116" fmla="*/ 1024 w 1446"/>
              <a:gd name="T117" fmla="*/ 1406 h 1532"/>
              <a:gd name="T118" fmla="*/ 1162 w 1446"/>
              <a:gd name="T119" fmla="*/ 1532 h 1532"/>
              <a:gd name="T120" fmla="*/ 1446 w 1446"/>
              <a:gd name="T121" fmla="*/ 1532 h 15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46"/>
              <a:gd name="T184" fmla="*/ 0 h 1532"/>
              <a:gd name="T185" fmla="*/ 1446 w 1446"/>
              <a:gd name="T186" fmla="*/ 1532 h 15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46" h="1532">
                <a:moveTo>
                  <a:pt x="0" y="0"/>
                </a:moveTo>
                <a:lnTo>
                  <a:pt x="2" y="0"/>
                </a:lnTo>
                <a:lnTo>
                  <a:pt x="2" y="10"/>
                </a:lnTo>
                <a:lnTo>
                  <a:pt x="32" y="10"/>
                </a:lnTo>
                <a:lnTo>
                  <a:pt x="32" y="18"/>
                </a:lnTo>
                <a:lnTo>
                  <a:pt x="50" y="18"/>
                </a:lnTo>
                <a:lnTo>
                  <a:pt x="50" y="28"/>
                </a:lnTo>
                <a:lnTo>
                  <a:pt x="60" y="28"/>
                </a:lnTo>
                <a:lnTo>
                  <a:pt x="60" y="44"/>
                </a:lnTo>
                <a:lnTo>
                  <a:pt x="62" y="44"/>
                </a:lnTo>
                <a:lnTo>
                  <a:pt x="62" y="54"/>
                </a:lnTo>
                <a:lnTo>
                  <a:pt x="66" y="54"/>
                </a:lnTo>
                <a:lnTo>
                  <a:pt x="66" y="70"/>
                </a:lnTo>
                <a:lnTo>
                  <a:pt x="68" y="70"/>
                </a:lnTo>
                <a:lnTo>
                  <a:pt x="68" y="84"/>
                </a:lnTo>
                <a:lnTo>
                  <a:pt x="72" y="84"/>
                </a:lnTo>
                <a:lnTo>
                  <a:pt x="72" y="118"/>
                </a:lnTo>
                <a:lnTo>
                  <a:pt x="74" y="118"/>
                </a:lnTo>
                <a:lnTo>
                  <a:pt x="74" y="138"/>
                </a:lnTo>
                <a:lnTo>
                  <a:pt x="76" y="138"/>
                </a:lnTo>
                <a:lnTo>
                  <a:pt x="84" y="138"/>
                </a:lnTo>
                <a:lnTo>
                  <a:pt x="92" y="138"/>
                </a:lnTo>
                <a:lnTo>
                  <a:pt x="92" y="146"/>
                </a:lnTo>
                <a:lnTo>
                  <a:pt x="100" y="146"/>
                </a:lnTo>
                <a:lnTo>
                  <a:pt x="108" y="146"/>
                </a:lnTo>
                <a:lnTo>
                  <a:pt x="108" y="152"/>
                </a:lnTo>
                <a:lnTo>
                  <a:pt x="110" y="152"/>
                </a:lnTo>
                <a:lnTo>
                  <a:pt x="110" y="162"/>
                </a:lnTo>
                <a:lnTo>
                  <a:pt x="126" y="162"/>
                </a:lnTo>
                <a:lnTo>
                  <a:pt x="134" y="162"/>
                </a:lnTo>
                <a:lnTo>
                  <a:pt x="134" y="172"/>
                </a:lnTo>
                <a:lnTo>
                  <a:pt x="136" y="172"/>
                </a:lnTo>
                <a:lnTo>
                  <a:pt x="136" y="186"/>
                </a:lnTo>
                <a:lnTo>
                  <a:pt x="138" y="186"/>
                </a:lnTo>
                <a:lnTo>
                  <a:pt x="140" y="186"/>
                </a:lnTo>
                <a:lnTo>
                  <a:pt x="142" y="186"/>
                </a:lnTo>
                <a:lnTo>
                  <a:pt x="144" y="186"/>
                </a:lnTo>
                <a:lnTo>
                  <a:pt x="144" y="210"/>
                </a:lnTo>
                <a:lnTo>
                  <a:pt x="146" y="210"/>
                </a:lnTo>
                <a:lnTo>
                  <a:pt x="146" y="250"/>
                </a:lnTo>
                <a:lnTo>
                  <a:pt x="148" y="250"/>
                </a:lnTo>
                <a:lnTo>
                  <a:pt x="148" y="260"/>
                </a:lnTo>
                <a:lnTo>
                  <a:pt x="150" y="260"/>
                </a:lnTo>
                <a:lnTo>
                  <a:pt x="150" y="266"/>
                </a:lnTo>
                <a:lnTo>
                  <a:pt x="154" y="266"/>
                </a:lnTo>
                <a:lnTo>
                  <a:pt x="154" y="276"/>
                </a:lnTo>
                <a:lnTo>
                  <a:pt x="158" y="276"/>
                </a:lnTo>
                <a:lnTo>
                  <a:pt x="162" y="276"/>
                </a:lnTo>
                <a:lnTo>
                  <a:pt x="162" y="298"/>
                </a:lnTo>
                <a:lnTo>
                  <a:pt x="166" y="298"/>
                </a:lnTo>
                <a:lnTo>
                  <a:pt x="168" y="298"/>
                </a:lnTo>
                <a:lnTo>
                  <a:pt x="168" y="308"/>
                </a:lnTo>
                <a:lnTo>
                  <a:pt x="206" y="308"/>
                </a:lnTo>
                <a:lnTo>
                  <a:pt x="206" y="316"/>
                </a:lnTo>
                <a:lnTo>
                  <a:pt x="208" y="316"/>
                </a:lnTo>
                <a:lnTo>
                  <a:pt x="208" y="338"/>
                </a:lnTo>
                <a:lnTo>
                  <a:pt x="210" y="338"/>
                </a:lnTo>
                <a:lnTo>
                  <a:pt x="210" y="346"/>
                </a:lnTo>
                <a:lnTo>
                  <a:pt x="212" y="346"/>
                </a:lnTo>
                <a:lnTo>
                  <a:pt x="212" y="368"/>
                </a:lnTo>
                <a:lnTo>
                  <a:pt x="214" y="368"/>
                </a:lnTo>
                <a:lnTo>
                  <a:pt x="214" y="376"/>
                </a:lnTo>
                <a:lnTo>
                  <a:pt x="216" y="376"/>
                </a:lnTo>
                <a:lnTo>
                  <a:pt x="216" y="408"/>
                </a:lnTo>
                <a:lnTo>
                  <a:pt x="218" y="408"/>
                </a:lnTo>
                <a:lnTo>
                  <a:pt x="218" y="438"/>
                </a:lnTo>
                <a:lnTo>
                  <a:pt x="222" y="438"/>
                </a:lnTo>
                <a:lnTo>
                  <a:pt x="222" y="446"/>
                </a:lnTo>
                <a:lnTo>
                  <a:pt x="228" y="446"/>
                </a:lnTo>
                <a:lnTo>
                  <a:pt x="228" y="456"/>
                </a:lnTo>
                <a:lnTo>
                  <a:pt x="230" y="456"/>
                </a:lnTo>
                <a:lnTo>
                  <a:pt x="230" y="470"/>
                </a:lnTo>
                <a:lnTo>
                  <a:pt x="230" y="478"/>
                </a:lnTo>
                <a:lnTo>
                  <a:pt x="236" y="478"/>
                </a:lnTo>
                <a:lnTo>
                  <a:pt x="236" y="486"/>
                </a:lnTo>
                <a:lnTo>
                  <a:pt x="238" y="486"/>
                </a:lnTo>
                <a:lnTo>
                  <a:pt x="240" y="486"/>
                </a:lnTo>
                <a:lnTo>
                  <a:pt x="240" y="500"/>
                </a:lnTo>
                <a:lnTo>
                  <a:pt x="246" y="500"/>
                </a:lnTo>
                <a:lnTo>
                  <a:pt x="246" y="508"/>
                </a:lnTo>
                <a:lnTo>
                  <a:pt x="284" y="508"/>
                </a:lnTo>
                <a:lnTo>
                  <a:pt x="284" y="538"/>
                </a:lnTo>
                <a:lnTo>
                  <a:pt x="290" y="538"/>
                </a:lnTo>
                <a:lnTo>
                  <a:pt x="290" y="546"/>
                </a:lnTo>
                <a:lnTo>
                  <a:pt x="292" y="546"/>
                </a:lnTo>
                <a:lnTo>
                  <a:pt x="292" y="570"/>
                </a:lnTo>
                <a:lnTo>
                  <a:pt x="294" y="570"/>
                </a:lnTo>
                <a:lnTo>
                  <a:pt x="294" y="580"/>
                </a:lnTo>
                <a:lnTo>
                  <a:pt x="294" y="588"/>
                </a:lnTo>
                <a:lnTo>
                  <a:pt x="298" y="588"/>
                </a:lnTo>
                <a:lnTo>
                  <a:pt x="302" y="588"/>
                </a:lnTo>
                <a:lnTo>
                  <a:pt x="302" y="600"/>
                </a:lnTo>
                <a:lnTo>
                  <a:pt x="320" y="600"/>
                </a:lnTo>
                <a:lnTo>
                  <a:pt x="320" y="608"/>
                </a:lnTo>
                <a:lnTo>
                  <a:pt x="352" y="608"/>
                </a:lnTo>
                <a:lnTo>
                  <a:pt x="352" y="632"/>
                </a:lnTo>
                <a:lnTo>
                  <a:pt x="356" y="632"/>
                </a:lnTo>
                <a:lnTo>
                  <a:pt x="356" y="640"/>
                </a:lnTo>
                <a:lnTo>
                  <a:pt x="358" y="640"/>
                </a:lnTo>
                <a:lnTo>
                  <a:pt x="358" y="652"/>
                </a:lnTo>
                <a:lnTo>
                  <a:pt x="362" y="652"/>
                </a:lnTo>
                <a:lnTo>
                  <a:pt x="362" y="662"/>
                </a:lnTo>
                <a:lnTo>
                  <a:pt x="364" y="662"/>
                </a:lnTo>
                <a:lnTo>
                  <a:pt x="364" y="692"/>
                </a:lnTo>
                <a:lnTo>
                  <a:pt x="364" y="712"/>
                </a:lnTo>
                <a:lnTo>
                  <a:pt x="374" y="712"/>
                </a:lnTo>
                <a:lnTo>
                  <a:pt x="374" y="722"/>
                </a:lnTo>
                <a:lnTo>
                  <a:pt x="376" y="722"/>
                </a:lnTo>
                <a:lnTo>
                  <a:pt x="376" y="736"/>
                </a:lnTo>
                <a:lnTo>
                  <a:pt x="386" y="736"/>
                </a:lnTo>
                <a:lnTo>
                  <a:pt x="386" y="746"/>
                </a:lnTo>
                <a:lnTo>
                  <a:pt x="398" y="746"/>
                </a:lnTo>
                <a:lnTo>
                  <a:pt x="398" y="756"/>
                </a:lnTo>
                <a:lnTo>
                  <a:pt x="408" y="756"/>
                </a:lnTo>
                <a:lnTo>
                  <a:pt x="422" y="756"/>
                </a:lnTo>
                <a:lnTo>
                  <a:pt x="422" y="766"/>
                </a:lnTo>
                <a:lnTo>
                  <a:pt x="424" y="766"/>
                </a:lnTo>
                <a:lnTo>
                  <a:pt x="424" y="780"/>
                </a:lnTo>
                <a:lnTo>
                  <a:pt x="428" y="780"/>
                </a:lnTo>
                <a:lnTo>
                  <a:pt x="428" y="788"/>
                </a:lnTo>
                <a:lnTo>
                  <a:pt x="432" y="788"/>
                </a:lnTo>
                <a:lnTo>
                  <a:pt x="432" y="796"/>
                </a:lnTo>
                <a:lnTo>
                  <a:pt x="434" y="796"/>
                </a:lnTo>
                <a:lnTo>
                  <a:pt x="436" y="796"/>
                </a:lnTo>
                <a:lnTo>
                  <a:pt x="436" y="818"/>
                </a:lnTo>
                <a:lnTo>
                  <a:pt x="446" y="818"/>
                </a:lnTo>
                <a:lnTo>
                  <a:pt x="446" y="840"/>
                </a:lnTo>
                <a:lnTo>
                  <a:pt x="448" y="840"/>
                </a:lnTo>
                <a:lnTo>
                  <a:pt x="448" y="854"/>
                </a:lnTo>
                <a:lnTo>
                  <a:pt x="450" y="854"/>
                </a:lnTo>
                <a:lnTo>
                  <a:pt x="450" y="864"/>
                </a:lnTo>
                <a:lnTo>
                  <a:pt x="464" y="864"/>
                </a:lnTo>
                <a:lnTo>
                  <a:pt x="464" y="884"/>
                </a:lnTo>
                <a:lnTo>
                  <a:pt x="484" y="884"/>
                </a:lnTo>
                <a:lnTo>
                  <a:pt x="484" y="898"/>
                </a:lnTo>
                <a:lnTo>
                  <a:pt x="500" y="898"/>
                </a:lnTo>
                <a:lnTo>
                  <a:pt x="508" y="898"/>
                </a:lnTo>
                <a:lnTo>
                  <a:pt x="508" y="908"/>
                </a:lnTo>
                <a:lnTo>
                  <a:pt x="512" y="908"/>
                </a:lnTo>
                <a:lnTo>
                  <a:pt x="512" y="918"/>
                </a:lnTo>
                <a:lnTo>
                  <a:pt x="518" y="918"/>
                </a:lnTo>
                <a:lnTo>
                  <a:pt x="518" y="928"/>
                </a:lnTo>
                <a:lnTo>
                  <a:pt x="520" y="928"/>
                </a:lnTo>
                <a:lnTo>
                  <a:pt x="520" y="942"/>
                </a:lnTo>
                <a:lnTo>
                  <a:pt x="520" y="950"/>
                </a:lnTo>
                <a:lnTo>
                  <a:pt x="526" y="950"/>
                </a:lnTo>
                <a:lnTo>
                  <a:pt x="526" y="964"/>
                </a:lnTo>
                <a:lnTo>
                  <a:pt x="546" y="964"/>
                </a:lnTo>
                <a:lnTo>
                  <a:pt x="568" y="964"/>
                </a:lnTo>
                <a:lnTo>
                  <a:pt x="568" y="976"/>
                </a:lnTo>
                <a:lnTo>
                  <a:pt x="570" y="976"/>
                </a:lnTo>
                <a:lnTo>
                  <a:pt x="570" y="984"/>
                </a:lnTo>
                <a:lnTo>
                  <a:pt x="572" y="984"/>
                </a:lnTo>
                <a:lnTo>
                  <a:pt x="572" y="1006"/>
                </a:lnTo>
                <a:lnTo>
                  <a:pt x="574" y="1006"/>
                </a:lnTo>
                <a:lnTo>
                  <a:pt x="578" y="1006"/>
                </a:lnTo>
                <a:lnTo>
                  <a:pt x="580" y="1006"/>
                </a:lnTo>
                <a:lnTo>
                  <a:pt x="582" y="1006"/>
                </a:lnTo>
                <a:lnTo>
                  <a:pt x="582" y="1020"/>
                </a:lnTo>
                <a:lnTo>
                  <a:pt x="584" y="1020"/>
                </a:lnTo>
                <a:lnTo>
                  <a:pt x="586" y="1020"/>
                </a:lnTo>
                <a:lnTo>
                  <a:pt x="586" y="1032"/>
                </a:lnTo>
                <a:lnTo>
                  <a:pt x="602" y="1032"/>
                </a:lnTo>
                <a:lnTo>
                  <a:pt x="612" y="1032"/>
                </a:lnTo>
                <a:lnTo>
                  <a:pt x="614" y="1032"/>
                </a:lnTo>
                <a:lnTo>
                  <a:pt x="614" y="1046"/>
                </a:lnTo>
                <a:lnTo>
                  <a:pt x="618" y="1046"/>
                </a:lnTo>
                <a:lnTo>
                  <a:pt x="622" y="1046"/>
                </a:lnTo>
                <a:lnTo>
                  <a:pt x="622" y="1060"/>
                </a:lnTo>
                <a:lnTo>
                  <a:pt x="628" y="1060"/>
                </a:lnTo>
                <a:lnTo>
                  <a:pt x="642" y="1060"/>
                </a:lnTo>
                <a:lnTo>
                  <a:pt x="642" y="1074"/>
                </a:lnTo>
                <a:lnTo>
                  <a:pt x="644" y="1074"/>
                </a:lnTo>
                <a:lnTo>
                  <a:pt x="646" y="1074"/>
                </a:lnTo>
                <a:lnTo>
                  <a:pt x="648" y="1074"/>
                </a:lnTo>
                <a:lnTo>
                  <a:pt x="654" y="1074"/>
                </a:lnTo>
                <a:lnTo>
                  <a:pt x="654" y="1084"/>
                </a:lnTo>
                <a:lnTo>
                  <a:pt x="656" y="1084"/>
                </a:lnTo>
                <a:lnTo>
                  <a:pt x="656" y="1102"/>
                </a:lnTo>
                <a:lnTo>
                  <a:pt x="676" y="1102"/>
                </a:lnTo>
                <a:lnTo>
                  <a:pt x="676" y="1116"/>
                </a:lnTo>
                <a:lnTo>
                  <a:pt x="680" y="1116"/>
                </a:lnTo>
                <a:lnTo>
                  <a:pt x="688" y="1116"/>
                </a:lnTo>
                <a:lnTo>
                  <a:pt x="690" y="1116"/>
                </a:lnTo>
                <a:lnTo>
                  <a:pt x="690" y="1134"/>
                </a:lnTo>
                <a:lnTo>
                  <a:pt x="714" y="1134"/>
                </a:lnTo>
                <a:lnTo>
                  <a:pt x="716" y="1134"/>
                </a:lnTo>
                <a:lnTo>
                  <a:pt x="716" y="1146"/>
                </a:lnTo>
                <a:lnTo>
                  <a:pt x="718" y="1146"/>
                </a:lnTo>
                <a:lnTo>
                  <a:pt x="722" y="1146"/>
                </a:lnTo>
                <a:lnTo>
                  <a:pt x="724" y="1146"/>
                </a:lnTo>
                <a:lnTo>
                  <a:pt x="724" y="1164"/>
                </a:lnTo>
                <a:lnTo>
                  <a:pt x="726" y="1164"/>
                </a:lnTo>
                <a:lnTo>
                  <a:pt x="728" y="1164"/>
                </a:lnTo>
                <a:lnTo>
                  <a:pt x="728" y="1182"/>
                </a:lnTo>
                <a:lnTo>
                  <a:pt x="734" y="1182"/>
                </a:lnTo>
                <a:lnTo>
                  <a:pt x="734" y="1198"/>
                </a:lnTo>
                <a:lnTo>
                  <a:pt x="738" y="1198"/>
                </a:lnTo>
                <a:lnTo>
                  <a:pt x="742" y="1198"/>
                </a:lnTo>
                <a:lnTo>
                  <a:pt x="770" y="1198"/>
                </a:lnTo>
                <a:lnTo>
                  <a:pt x="788" y="1198"/>
                </a:lnTo>
                <a:lnTo>
                  <a:pt x="788" y="1238"/>
                </a:lnTo>
                <a:lnTo>
                  <a:pt x="790" y="1238"/>
                </a:lnTo>
                <a:lnTo>
                  <a:pt x="794" y="1238"/>
                </a:lnTo>
                <a:lnTo>
                  <a:pt x="794" y="1260"/>
                </a:lnTo>
                <a:lnTo>
                  <a:pt x="798" y="1260"/>
                </a:lnTo>
                <a:lnTo>
                  <a:pt x="810" y="1260"/>
                </a:lnTo>
                <a:lnTo>
                  <a:pt x="858" y="1260"/>
                </a:lnTo>
                <a:lnTo>
                  <a:pt x="858" y="1286"/>
                </a:lnTo>
                <a:lnTo>
                  <a:pt x="860" y="1286"/>
                </a:lnTo>
                <a:lnTo>
                  <a:pt x="862" y="1286"/>
                </a:lnTo>
                <a:lnTo>
                  <a:pt x="866" y="1286"/>
                </a:lnTo>
                <a:lnTo>
                  <a:pt x="874" y="1286"/>
                </a:lnTo>
                <a:lnTo>
                  <a:pt x="878" y="1286"/>
                </a:lnTo>
                <a:lnTo>
                  <a:pt x="878" y="1316"/>
                </a:lnTo>
                <a:lnTo>
                  <a:pt x="886" y="1316"/>
                </a:lnTo>
                <a:lnTo>
                  <a:pt x="886" y="1354"/>
                </a:lnTo>
                <a:lnTo>
                  <a:pt x="926" y="1354"/>
                </a:lnTo>
                <a:lnTo>
                  <a:pt x="928" y="1354"/>
                </a:lnTo>
                <a:lnTo>
                  <a:pt x="938" y="1354"/>
                </a:lnTo>
                <a:lnTo>
                  <a:pt x="944" y="1354"/>
                </a:lnTo>
                <a:lnTo>
                  <a:pt x="1016" y="1354"/>
                </a:lnTo>
                <a:lnTo>
                  <a:pt x="1018" y="1354"/>
                </a:lnTo>
                <a:lnTo>
                  <a:pt x="1018" y="1406"/>
                </a:lnTo>
                <a:lnTo>
                  <a:pt x="1024" y="1406"/>
                </a:lnTo>
                <a:lnTo>
                  <a:pt x="1024" y="1464"/>
                </a:lnTo>
                <a:lnTo>
                  <a:pt x="1112" y="1464"/>
                </a:lnTo>
                <a:lnTo>
                  <a:pt x="1112" y="1532"/>
                </a:lnTo>
                <a:lnTo>
                  <a:pt x="1162" y="1532"/>
                </a:lnTo>
                <a:lnTo>
                  <a:pt x="1234" y="1532"/>
                </a:lnTo>
                <a:lnTo>
                  <a:pt x="1240" y="1532"/>
                </a:lnTo>
                <a:lnTo>
                  <a:pt x="1294" y="1532"/>
                </a:lnTo>
                <a:lnTo>
                  <a:pt x="1446" y="1532"/>
                </a:lnTo>
              </a:path>
            </a:pathLst>
          </a:custGeom>
          <a:noFill/>
          <a:ln w="28575">
            <a:solidFill>
              <a:srgbClr val="F15A29"/>
            </a:solidFill>
            <a:prstDash val="solid"/>
            <a:round/>
            <a:headEnd/>
            <a:tailEnd/>
          </a:ln>
        </p:spPr>
        <p:txBody>
          <a:bodyPr/>
          <a:lstStyle/>
          <a:p>
            <a:endParaRPr lang="en-US"/>
          </a:p>
        </p:txBody>
      </p:sp>
      <p:sp>
        <p:nvSpPr>
          <p:cNvPr id="1285" name="Freeform 518"/>
          <p:cNvSpPr>
            <a:spLocks/>
          </p:cNvSpPr>
          <p:nvPr/>
        </p:nvSpPr>
        <p:spPr bwMode="auto">
          <a:xfrm>
            <a:off x="3549650" y="1864121"/>
            <a:ext cx="1914525" cy="2774950"/>
          </a:xfrm>
          <a:custGeom>
            <a:avLst/>
            <a:gdLst>
              <a:gd name="T0" fmla="*/ 40 w 1164"/>
              <a:gd name="T1" fmla="*/ 0 h 1748"/>
              <a:gd name="T2" fmla="*/ 50 w 1164"/>
              <a:gd name="T3" fmla="*/ 58 h 1748"/>
              <a:gd name="T4" fmla="*/ 60 w 1164"/>
              <a:gd name="T5" fmla="*/ 74 h 1748"/>
              <a:gd name="T6" fmla="*/ 64 w 1164"/>
              <a:gd name="T7" fmla="*/ 152 h 1748"/>
              <a:gd name="T8" fmla="*/ 68 w 1164"/>
              <a:gd name="T9" fmla="*/ 172 h 1748"/>
              <a:gd name="T10" fmla="*/ 68 w 1164"/>
              <a:gd name="T11" fmla="*/ 246 h 1748"/>
              <a:gd name="T12" fmla="*/ 72 w 1164"/>
              <a:gd name="T13" fmla="*/ 304 h 1748"/>
              <a:gd name="T14" fmla="*/ 74 w 1164"/>
              <a:gd name="T15" fmla="*/ 360 h 1748"/>
              <a:gd name="T16" fmla="*/ 76 w 1164"/>
              <a:gd name="T17" fmla="*/ 398 h 1748"/>
              <a:gd name="T18" fmla="*/ 78 w 1164"/>
              <a:gd name="T19" fmla="*/ 432 h 1748"/>
              <a:gd name="T20" fmla="*/ 100 w 1164"/>
              <a:gd name="T21" fmla="*/ 456 h 1748"/>
              <a:gd name="T22" fmla="*/ 106 w 1164"/>
              <a:gd name="T23" fmla="*/ 490 h 1748"/>
              <a:gd name="T24" fmla="*/ 130 w 1164"/>
              <a:gd name="T25" fmla="*/ 512 h 1748"/>
              <a:gd name="T26" fmla="*/ 132 w 1164"/>
              <a:gd name="T27" fmla="*/ 546 h 1748"/>
              <a:gd name="T28" fmla="*/ 144 w 1164"/>
              <a:gd name="T29" fmla="*/ 570 h 1748"/>
              <a:gd name="T30" fmla="*/ 146 w 1164"/>
              <a:gd name="T31" fmla="*/ 666 h 1748"/>
              <a:gd name="T32" fmla="*/ 154 w 1164"/>
              <a:gd name="T33" fmla="*/ 684 h 1748"/>
              <a:gd name="T34" fmla="*/ 154 w 1164"/>
              <a:gd name="T35" fmla="*/ 722 h 1748"/>
              <a:gd name="T36" fmla="*/ 174 w 1164"/>
              <a:gd name="T37" fmla="*/ 746 h 1748"/>
              <a:gd name="T38" fmla="*/ 206 w 1164"/>
              <a:gd name="T39" fmla="*/ 784 h 1748"/>
              <a:gd name="T40" fmla="*/ 212 w 1164"/>
              <a:gd name="T41" fmla="*/ 802 h 1748"/>
              <a:gd name="T42" fmla="*/ 216 w 1164"/>
              <a:gd name="T43" fmla="*/ 864 h 1748"/>
              <a:gd name="T44" fmla="*/ 220 w 1164"/>
              <a:gd name="T45" fmla="*/ 918 h 1748"/>
              <a:gd name="T46" fmla="*/ 222 w 1164"/>
              <a:gd name="T47" fmla="*/ 980 h 1748"/>
              <a:gd name="T48" fmla="*/ 246 w 1164"/>
              <a:gd name="T49" fmla="*/ 1020 h 1748"/>
              <a:gd name="T50" fmla="*/ 276 w 1164"/>
              <a:gd name="T51" fmla="*/ 1060 h 1748"/>
              <a:gd name="T52" fmla="*/ 288 w 1164"/>
              <a:gd name="T53" fmla="*/ 1116 h 1748"/>
              <a:gd name="T54" fmla="*/ 292 w 1164"/>
              <a:gd name="T55" fmla="*/ 1178 h 1748"/>
              <a:gd name="T56" fmla="*/ 294 w 1164"/>
              <a:gd name="T57" fmla="*/ 1194 h 1748"/>
              <a:gd name="T58" fmla="*/ 360 w 1164"/>
              <a:gd name="T59" fmla="*/ 1256 h 1748"/>
              <a:gd name="T60" fmla="*/ 364 w 1164"/>
              <a:gd name="T61" fmla="*/ 1316 h 1748"/>
              <a:gd name="T62" fmla="*/ 368 w 1164"/>
              <a:gd name="T63" fmla="*/ 1336 h 1748"/>
              <a:gd name="T64" fmla="*/ 370 w 1164"/>
              <a:gd name="T65" fmla="*/ 1378 h 1748"/>
              <a:gd name="T66" fmla="*/ 428 w 1164"/>
              <a:gd name="T67" fmla="*/ 1396 h 1748"/>
              <a:gd name="T68" fmla="*/ 434 w 1164"/>
              <a:gd name="T69" fmla="*/ 1440 h 1748"/>
              <a:gd name="T70" fmla="*/ 450 w 1164"/>
              <a:gd name="T71" fmla="*/ 1458 h 1748"/>
              <a:gd name="T72" fmla="*/ 468 w 1164"/>
              <a:gd name="T73" fmla="*/ 1478 h 1748"/>
              <a:gd name="T74" fmla="*/ 506 w 1164"/>
              <a:gd name="T75" fmla="*/ 1522 h 1748"/>
              <a:gd name="T76" fmla="*/ 528 w 1164"/>
              <a:gd name="T77" fmla="*/ 1544 h 1748"/>
              <a:gd name="T78" fmla="*/ 540 w 1164"/>
              <a:gd name="T79" fmla="*/ 1566 h 1748"/>
              <a:gd name="T80" fmla="*/ 588 w 1164"/>
              <a:gd name="T81" fmla="*/ 1588 h 1748"/>
              <a:gd name="T82" fmla="*/ 646 w 1164"/>
              <a:gd name="T83" fmla="*/ 1616 h 1748"/>
              <a:gd name="T84" fmla="*/ 786 w 1164"/>
              <a:gd name="T85" fmla="*/ 1616 h 1748"/>
              <a:gd name="T86" fmla="*/ 868 w 1164"/>
              <a:gd name="T87" fmla="*/ 1658 h 1748"/>
              <a:gd name="T88" fmla="*/ 1164 w 1164"/>
              <a:gd name="T89" fmla="*/ 1748 h 17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64"/>
              <a:gd name="T136" fmla="*/ 0 h 1748"/>
              <a:gd name="T137" fmla="*/ 1164 w 1164"/>
              <a:gd name="T138" fmla="*/ 1748 h 17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64" h="1748">
                <a:moveTo>
                  <a:pt x="0" y="0"/>
                </a:moveTo>
                <a:lnTo>
                  <a:pt x="2" y="0"/>
                </a:lnTo>
                <a:lnTo>
                  <a:pt x="40" y="0"/>
                </a:lnTo>
                <a:lnTo>
                  <a:pt x="40" y="24"/>
                </a:lnTo>
                <a:lnTo>
                  <a:pt x="50" y="24"/>
                </a:lnTo>
                <a:lnTo>
                  <a:pt x="50" y="58"/>
                </a:lnTo>
                <a:lnTo>
                  <a:pt x="58" y="58"/>
                </a:lnTo>
                <a:lnTo>
                  <a:pt x="58" y="74"/>
                </a:lnTo>
                <a:lnTo>
                  <a:pt x="60" y="74"/>
                </a:lnTo>
                <a:lnTo>
                  <a:pt x="60" y="114"/>
                </a:lnTo>
                <a:lnTo>
                  <a:pt x="64" y="114"/>
                </a:lnTo>
                <a:lnTo>
                  <a:pt x="64" y="152"/>
                </a:lnTo>
                <a:lnTo>
                  <a:pt x="66" y="152"/>
                </a:lnTo>
                <a:lnTo>
                  <a:pt x="66" y="172"/>
                </a:lnTo>
                <a:lnTo>
                  <a:pt x="68" y="172"/>
                </a:lnTo>
                <a:lnTo>
                  <a:pt x="68" y="190"/>
                </a:lnTo>
                <a:lnTo>
                  <a:pt x="68" y="246"/>
                </a:lnTo>
                <a:lnTo>
                  <a:pt x="70" y="246"/>
                </a:lnTo>
                <a:lnTo>
                  <a:pt x="70" y="304"/>
                </a:lnTo>
                <a:lnTo>
                  <a:pt x="72" y="304"/>
                </a:lnTo>
                <a:lnTo>
                  <a:pt x="72" y="320"/>
                </a:lnTo>
                <a:lnTo>
                  <a:pt x="74" y="320"/>
                </a:lnTo>
                <a:lnTo>
                  <a:pt x="74" y="360"/>
                </a:lnTo>
                <a:lnTo>
                  <a:pt x="74" y="398"/>
                </a:lnTo>
                <a:lnTo>
                  <a:pt x="76" y="398"/>
                </a:lnTo>
                <a:lnTo>
                  <a:pt x="76" y="418"/>
                </a:lnTo>
                <a:lnTo>
                  <a:pt x="78" y="418"/>
                </a:lnTo>
                <a:lnTo>
                  <a:pt x="78" y="432"/>
                </a:lnTo>
                <a:lnTo>
                  <a:pt x="92" y="432"/>
                </a:lnTo>
                <a:lnTo>
                  <a:pt x="92" y="456"/>
                </a:lnTo>
                <a:lnTo>
                  <a:pt x="100" y="456"/>
                </a:lnTo>
                <a:lnTo>
                  <a:pt x="100" y="474"/>
                </a:lnTo>
                <a:lnTo>
                  <a:pt x="106" y="474"/>
                </a:lnTo>
                <a:lnTo>
                  <a:pt x="106" y="490"/>
                </a:lnTo>
                <a:lnTo>
                  <a:pt x="126" y="490"/>
                </a:lnTo>
                <a:lnTo>
                  <a:pt x="126" y="512"/>
                </a:lnTo>
                <a:lnTo>
                  <a:pt x="130" y="512"/>
                </a:lnTo>
                <a:lnTo>
                  <a:pt x="130" y="530"/>
                </a:lnTo>
                <a:lnTo>
                  <a:pt x="132" y="530"/>
                </a:lnTo>
                <a:lnTo>
                  <a:pt x="132" y="546"/>
                </a:lnTo>
                <a:lnTo>
                  <a:pt x="140" y="546"/>
                </a:lnTo>
                <a:lnTo>
                  <a:pt x="140" y="570"/>
                </a:lnTo>
                <a:lnTo>
                  <a:pt x="144" y="570"/>
                </a:lnTo>
                <a:lnTo>
                  <a:pt x="144" y="628"/>
                </a:lnTo>
                <a:lnTo>
                  <a:pt x="146" y="628"/>
                </a:lnTo>
                <a:lnTo>
                  <a:pt x="146" y="666"/>
                </a:lnTo>
                <a:lnTo>
                  <a:pt x="148" y="666"/>
                </a:lnTo>
                <a:lnTo>
                  <a:pt x="148" y="684"/>
                </a:lnTo>
                <a:lnTo>
                  <a:pt x="154" y="684"/>
                </a:lnTo>
                <a:lnTo>
                  <a:pt x="154" y="704"/>
                </a:lnTo>
                <a:lnTo>
                  <a:pt x="154" y="722"/>
                </a:lnTo>
                <a:lnTo>
                  <a:pt x="166" y="722"/>
                </a:lnTo>
                <a:lnTo>
                  <a:pt x="166" y="746"/>
                </a:lnTo>
                <a:lnTo>
                  <a:pt x="174" y="746"/>
                </a:lnTo>
                <a:lnTo>
                  <a:pt x="174" y="762"/>
                </a:lnTo>
                <a:lnTo>
                  <a:pt x="206" y="762"/>
                </a:lnTo>
                <a:lnTo>
                  <a:pt x="206" y="784"/>
                </a:lnTo>
                <a:lnTo>
                  <a:pt x="210" y="784"/>
                </a:lnTo>
                <a:lnTo>
                  <a:pt x="210" y="802"/>
                </a:lnTo>
                <a:lnTo>
                  <a:pt x="212" y="802"/>
                </a:lnTo>
                <a:lnTo>
                  <a:pt x="212" y="822"/>
                </a:lnTo>
                <a:lnTo>
                  <a:pt x="216" y="822"/>
                </a:lnTo>
                <a:lnTo>
                  <a:pt x="216" y="864"/>
                </a:lnTo>
                <a:lnTo>
                  <a:pt x="218" y="864"/>
                </a:lnTo>
                <a:lnTo>
                  <a:pt x="218" y="918"/>
                </a:lnTo>
                <a:lnTo>
                  <a:pt x="220" y="918"/>
                </a:lnTo>
                <a:lnTo>
                  <a:pt x="220" y="942"/>
                </a:lnTo>
                <a:lnTo>
                  <a:pt x="222" y="942"/>
                </a:lnTo>
                <a:lnTo>
                  <a:pt x="222" y="980"/>
                </a:lnTo>
                <a:lnTo>
                  <a:pt x="230" y="980"/>
                </a:lnTo>
                <a:lnTo>
                  <a:pt x="230" y="1020"/>
                </a:lnTo>
                <a:lnTo>
                  <a:pt x="246" y="1020"/>
                </a:lnTo>
                <a:lnTo>
                  <a:pt x="246" y="1036"/>
                </a:lnTo>
                <a:lnTo>
                  <a:pt x="276" y="1036"/>
                </a:lnTo>
                <a:lnTo>
                  <a:pt x="276" y="1060"/>
                </a:lnTo>
                <a:lnTo>
                  <a:pt x="284" y="1060"/>
                </a:lnTo>
                <a:lnTo>
                  <a:pt x="284" y="1116"/>
                </a:lnTo>
                <a:lnTo>
                  <a:pt x="288" y="1116"/>
                </a:lnTo>
                <a:lnTo>
                  <a:pt x="288" y="1154"/>
                </a:lnTo>
                <a:lnTo>
                  <a:pt x="292" y="1154"/>
                </a:lnTo>
                <a:lnTo>
                  <a:pt x="292" y="1178"/>
                </a:lnTo>
                <a:lnTo>
                  <a:pt x="294" y="1178"/>
                </a:lnTo>
                <a:lnTo>
                  <a:pt x="294" y="1194"/>
                </a:lnTo>
                <a:lnTo>
                  <a:pt x="356" y="1194"/>
                </a:lnTo>
                <a:lnTo>
                  <a:pt x="356" y="1256"/>
                </a:lnTo>
                <a:lnTo>
                  <a:pt x="360" y="1256"/>
                </a:lnTo>
                <a:lnTo>
                  <a:pt x="360" y="1296"/>
                </a:lnTo>
                <a:lnTo>
                  <a:pt x="364" y="1296"/>
                </a:lnTo>
                <a:lnTo>
                  <a:pt x="364" y="1316"/>
                </a:lnTo>
                <a:lnTo>
                  <a:pt x="366" y="1316"/>
                </a:lnTo>
                <a:lnTo>
                  <a:pt x="366" y="1336"/>
                </a:lnTo>
                <a:lnTo>
                  <a:pt x="368" y="1336"/>
                </a:lnTo>
                <a:lnTo>
                  <a:pt x="368" y="1356"/>
                </a:lnTo>
                <a:lnTo>
                  <a:pt x="370" y="1356"/>
                </a:lnTo>
                <a:lnTo>
                  <a:pt x="370" y="1378"/>
                </a:lnTo>
                <a:lnTo>
                  <a:pt x="374" y="1378"/>
                </a:lnTo>
                <a:lnTo>
                  <a:pt x="374" y="1396"/>
                </a:lnTo>
                <a:lnTo>
                  <a:pt x="428" y="1396"/>
                </a:lnTo>
                <a:lnTo>
                  <a:pt x="428" y="1418"/>
                </a:lnTo>
                <a:lnTo>
                  <a:pt x="434" y="1418"/>
                </a:lnTo>
                <a:lnTo>
                  <a:pt x="434" y="1440"/>
                </a:lnTo>
                <a:lnTo>
                  <a:pt x="436" y="1440"/>
                </a:lnTo>
                <a:lnTo>
                  <a:pt x="436" y="1458"/>
                </a:lnTo>
                <a:lnTo>
                  <a:pt x="450" y="1458"/>
                </a:lnTo>
                <a:lnTo>
                  <a:pt x="450" y="1478"/>
                </a:lnTo>
                <a:lnTo>
                  <a:pt x="456" y="1478"/>
                </a:lnTo>
                <a:lnTo>
                  <a:pt x="468" y="1478"/>
                </a:lnTo>
                <a:lnTo>
                  <a:pt x="468" y="1502"/>
                </a:lnTo>
                <a:lnTo>
                  <a:pt x="506" y="1502"/>
                </a:lnTo>
                <a:lnTo>
                  <a:pt x="506" y="1522"/>
                </a:lnTo>
                <a:lnTo>
                  <a:pt x="512" y="1522"/>
                </a:lnTo>
                <a:lnTo>
                  <a:pt x="512" y="1544"/>
                </a:lnTo>
                <a:lnTo>
                  <a:pt x="528" y="1544"/>
                </a:lnTo>
                <a:lnTo>
                  <a:pt x="534" y="1544"/>
                </a:lnTo>
                <a:lnTo>
                  <a:pt x="534" y="1566"/>
                </a:lnTo>
                <a:lnTo>
                  <a:pt x="540" y="1566"/>
                </a:lnTo>
                <a:lnTo>
                  <a:pt x="540" y="1588"/>
                </a:lnTo>
                <a:lnTo>
                  <a:pt x="556" y="1588"/>
                </a:lnTo>
                <a:lnTo>
                  <a:pt x="588" y="1588"/>
                </a:lnTo>
                <a:lnTo>
                  <a:pt x="588" y="1616"/>
                </a:lnTo>
                <a:lnTo>
                  <a:pt x="642" y="1616"/>
                </a:lnTo>
                <a:lnTo>
                  <a:pt x="646" y="1616"/>
                </a:lnTo>
                <a:lnTo>
                  <a:pt x="656" y="1616"/>
                </a:lnTo>
                <a:lnTo>
                  <a:pt x="728" y="1616"/>
                </a:lnTo>
                <a:lnTo>
                  <a:pt x="786" y="1616"/>
                </a:lnTo>
                <a:lnTo>
                  <a:pt x="786" y="1658"/>
                </a:lnTo>
                <a:lnTo>
                  <a:pt x="796" y="1658"/>
                </a:lnTo>
                <a:lnTo>
                  <a:pt x="868" y="1658"/>
                </a:lnTo>
                <a:lnTo>
                  <a:pt x="944" y="1658"/>
                </a:lnTo>
                <a:lnTo>
                  <a:pt x="944" y="1748"/>
                </a:lnTo>
                <a:lnTo>
                  <a:pt x="1164" y="1748"/>
                </a:lnTo>
              </a:path>
            </a:pathLst>
          </a:custGeom>
          <a:noFill/>
          <a:ln w="28575">
            <a:solidFill>
              <a:srgbClr val="97999C"/>
            </a:solidFill>
            <a:prstDash val="solid"/>
            <a:round/>
            <a:headEnd/>
            <a:tailEnd/>
          </a:ln>
        </p:spPr>
        <p:txBody>
          <a:bodyPr/>
          <a:lstStyle/>
          <a:p>
            <a:endParaRPr lang="en-US"/>
          </a:p>
        </p:txBody>
      </p:sp>
      <p:sp>
        <p:nvSpPr>
          <p:cNvPr id="1286" name="Rectangle 519"/>
          <p:cNvSpPr>
            <a:spLocks noChangeArrowheads="1"/>
          </p:cNvSpPr>
          <p:nvPr/>
        </p:nvSpPr>
        <p:spPr bwMode="auto">
          <a:xfrm>
            <a:off x="4684713" y="3588146"/>
            <a:ext cx="6350" cy="69850"/>
          </a:xfrm>
          <a:prstGeom prst="rect">
            <a:avLst/>
          </a:prstGeom>
          <a:solidFill>
            <a:srgbClr val="F15A29"/>
          </a:solidFill>
          <a:ln w="8">
            <a:solidFill>
              <a:srgbClr val="F15A29"/>
            </a:solidFill>
            <a:miter lim="800000"/>
            <a:headEnd/>
            <a:tailEnd/>
          </a:ln>
        </p:spPr>
        <p:txBody>
          <a:bodyPr/>
          <a:lstStyle/>
          <a:p>
            <a:endParaRPr lang="en-US"/>
          </a:p>
        </p:txBody>
      </p:sp>
      <p:sp>
        <p:nvSpPr>
          <p:cNvPr id="1290" name="Rectangle 523"/>
          <p:cNvSpPr>
            <a:spLocks noChangeArrowheads="1"/>
          </p:cNvSpPr>
          <p:nvPr/>
        </p:nvSpPr>
        <p:spPr bwMode="auto">
          <a:xfrm>
            <a:off x="1249363" y="1892696"/>
            <a:ext cx="1439497" cy="215444"/>
          </a:xfrm>
          <a:prstGeom prst="rect">
            <a:avLst/>
          </a:prstGeom>
          <a:noFill/>
          <a:ln w="9525">
            <a:noFill/>
            <a:miter lim="800000"/>
            <a:headEnd/>
            <a:tailEnd/>
          </a:ln>
        </p:spPr>
        <p:txBody>
          <a:bodyPr wrap="none" lIns="0" tIns="0" rIns="0" bIns="0">
            <a:spAutoFit/>
          </a:bodyPr>
          <a:lstStyle/>
          <a:p>
            <a:r>
              <a:rPr lang="en-US" sz="1400" b="1" dirty="0" smtClean="0">
                <a:latin typeface="Calibri" pitchFamily="34" charset="0"/>
                <a:cs typeface="Arial" pitchFamily="34" charset="0"/>
              </a:rPr>
              <a:t>HR=0</a:t>
            </a:r>
            <a:r>
              <a:rPr lang="cs-CZ" sz="1400" b="1" dirty="0" smtClean="0">
                <a:latin typeface="Calibri" pitchFamily="34" charset="0"/>
                <a:cs typeface="Arial" pitchFamily="34" charset="0"/>
              </a:rPr>
              <a:t>,</a:t>
            </a:r>
            <a:r>
              <a:rPr lang="en-US" sz="1400" b="1" dirty="0" smtClean="0">
                <a:latin typeface="Calibri" pitchFamily="34" charset="0"/>
                <a:cs typeface="Arial" pitchFamily="34" charset="0"/>
              </a:rPr>
              <a:t>47</a:t>
            </a:r>
            <a:r>
              <a:rPr lang="en-US" sz="800" b="1" dirty="0" smtClean="0">
                <a:latin typeface="Calibri" pitchFamily="34" charset="0"/>
                <a:cs typeface="Arial" pitchFamily="34" charset="0"/>
              </a:rPr>
              <a:t> </a:t>
            </a:r>
            <a:r>
              <a:rPr lang="en-US" sz="800" b="1" dirty="0">
                <a:latin typeface="Calibri" pitchFamily="34" charset="0"/>
                <a:cs typeface="Arial" pitchFamily="34" charset="0"/>
              </a:rPr>
              <a:t>(95% CI, 0.37-0.60)</a:t>
            </a:r>
            <a:endParaRPr lang="en-US" dirty="0">
              <a:cs typeface="Arial" pitchFamily="34" charset="0"/>
            </a:endParaRPr>
          </a:p>
        </p:txBody>
      </p:sp>
      <p:sp>
        <p:nvSpPr>
          <p:cNvPr id="1291" name="Rectangle 524"/>
          <p:cNvSpPr>
            <a:spLocks noChangeArrowheads="1"/>
          </p:cNvSpPr>
          <p:nvPr/>
        </p:nvSpPr>
        <p:spPr bwMode="auto">
          <a:xfrm>
            <a:off x="1249363" y="2137171"/>
            <a:ext cx="1445460" cy="184666"/>
          </a:xfrm>
          <a:prstGeom prst="rect">
            <a:avLst/>
          </a:prstGeom>
          <a:noFill/>
          <a:ln w="9525">
            <a:noFill/>
            <a:miter lim="800000"/>
            <a:headEnd/>
            <a:tailEnd/>
          </a:ln>
        </p:spPr>
        <p:txBody>
          <a:bodyPr wrap="none" lIns="0" tIns="0" rIns="0" bIns="0">
            <a:spAutoFit/>
          </a:bodyPr>
          <a:lstStyle/>
          <a:p>
            <a:r>
              <a:rPr lang="cs-CZ" b="1" dirty="0" smtClean="0">
                <a:latin typeface="Calibri" pitchFamily="34" charset="0"/>
                <a:cs typeface="Arial" pitchFamily="34" charset="0"/>
              </a:rPr>
              <a:t>Medián PFS (</a:t>
            </a:r>
            <a:r>
              <a:rPr lang="en-US" sz="800" b="1" dirty="0" smtClean="0">
                <a:latin typeface="Calibri" pitchFamily="34" charset="0"/>
                <a:cs typeface="Arial" pitchFamily="34" charset="0"/>
              </a:rPr>
              <a:t>Kaplan-Meier</a:t>
            </a:r>
            <a:r>
              <a:rPr lang="cs-CZ" sz="800" b="1" dirty="0" smtClean="0">
                <a:latin typeface="Calibri" pitchFamily="34" charset="0"/>
                <a:cs typeface="Arial" pitchFamily="34" charset="0"/>
              </a:rPr>
              <a:t>)</a:t>
            </a:r>
            <a:endParaRPr lang="en-US" dirty="0">
              <a:cs typeface="Arial" pitchFamily="34" charset="0"/>
            </a:endParaRPr>
          </a:p>
        </p:txBody>
      </p:sp>
      <p:sp>
        <p:nvSpPr>
          <p:cNvPr id="1292" name="Rectangle 525"/>
          <p:cNvSpPr>
            <a:spLocks noChangeArrowheads="1"/>
          </p:cNvSpPr>
          <p:nvPr/>
        </p:nvSpPr>
        <p:spPr bwMode="auto">
          <a:xfrm>
            <a:off x="1249363" y="2342832"/>
            <a:ext cx="1314462" cy="215444"/>
          </a:xfrm>
          <a:prstGeom prst="rect">
            <a:avLst/>
          </a:prstGeom>
          <a:noFill/>
          <a:ln w="9525">
            <a:noFill/>
            <a:miter lim="800000"/>
            <a:headEnd/>
            <a:tailEnd/>
          </a:ln>
        </p:spPr>
        <p:txBody>
          <a:bodyPr wrap="none" lIns="0" tIns="0" rIns="0" bIns="0">
            <a:spAutoFit/>
          </a:bodyPr>
          <a:lstStyle/>
          <a:p>
            <a:r>
              <a:rPr lang="en-US" sz="1400" b="1" dirty="0">
                <a:latin typeface="Calibri" pitchFamily="34" charset="0"/>
                <a:cs typeface="Arial" pitchFamily="34" charset="0"/>
              </a:rPr>
              <a:t>EVE+EXE: </a:t>
            </a:r>
            <a:r>
              <a:rPr lang="en-US" sz="1400" b="1" dirty="0" smtClean="0">
                <a:latin typeface="Calibri" pitchFamily="34" charset="0"/>
                <a:cs typeface="Arial" pitchFamily="34" charset="0"/>
              </a:rPr>
              <a:t>6</a:t>
            </a:r>
            <a:r>
              <a:rPr lang="cs-CZ" sz="1400" b="1" dirty="0" smtClean="0">
                <a:latin typeface="Calibri" pitchFamily="34" charset="0"/>
                <a:cs typeface="Arial" pitchFamily="34" charset="0"/>
              </a:rPr>
              <a:t>,</a:t>
            </a:r>
            <a:r>
              <a:rPr lang="en-US" sz="1400" b="1" dirty="0" smtClean="0">
                <a:latin typeface="Calibri" pitchFamily="34" charset="0"/>
                <a:cs typeface="Arial" pitchFamily="34" charset="0"/>
              </a:rPr>
              <a:t>8 m</a:t>
            </a:r>
            <a:r>
              <a:rPr lang="cs-CZ" sz="1400" b="1" dirty="0" err="1" smtClean="0">
                <a:latin typeface="Calibri" pitchFamily="34" charset="0"/>
                <a:cs typeface="Arial" pitchFamily="34" charset="0"/>
              </a:rPr>
              <a:t>ěs</a:t>
            </a:r>
            <a:endParaRPr lang="en-US" sz="1400" dirty="0">
              <a:cs typeface="Arial" pitchFamily="34" charset="0"/>
            </a:endParaRPr>
          </a:p>
        </p:txBody>
      </p:sp>
      <p:sp>
        <p:nvSpPr>
          <p:cNvPr id="1293" name="Rectangle 526"/>
          <p:cNvSpPr>
            <a:spLocks noChangeArrowheads="1"/>
          </p:cNvSpPr>
          <p:nvPr/>
        </p:nvSpPr>
        <p:spPr bwMode="auto">
          <a:xfrm>
            <a:off x="1274956" y="2517655"/>
            <a:ext cx="1351332" cy="215444"/>
          </a:xfrm>
          <a:prstGeom prst="rect">
            <a:avLst/>
          </a:prstGeom>
          <a:noFill/>
          <a:ln w="9525">
            <a:noFill/>
            <a:miter lim="800000"/>
            <a:headEnd/>
            <a:tailEnd/>
          </a:ln>
        </p:spPr>
        <p:txBody>
          <a:bodyPr wrap="none" lIns="0" tIns="0" rIns="0" bIns="0">
            <a:spAutoFit/>
          </a:bodyPr>
          <a:lstStyle/>
          <a:p>
            <a:r>
              <a:rPr lang="en-US" sz="1400" b="1" dirty="0">
                <a:latin typeface="Calibri" pitchFamily="34" charset="0"/>
                <a:cs typeface="Arial" pitchFamily="34" charset="0"/>
              </a:rPr>
              <a:t>PBO+EXE: </a:t>
            </a:r>
            <a:r>
              <a:rPr lang="en-US" sz="1400" b="1" dirty="0" smtClean="0">
                <a:latin typeface="Calibri" pitchFamily="34" charset="0"/>
                <a:cs typeface="Arial" pitchFamily="34" charset="0"/>
              </a:rPr>
              <a:t>2</a:t>
            </a:r>
            <a:r>
              <a:rPr lang="cs-CZ" sz="1400" b="1" dirty="0" smtClean="0">
                <a:latin typeface="Calibri" pitchFamily="34" charset="0"/>
                <a:cs typeface="Arial" pitchFamily="34" charset="0"/>
              </a:rPr>
              <a:t>,8</a:t>
            </a:r>
            <a:r>
              <a:rPr lang="en-US" sz="1400" b="1" dirty="0" smtClean="0">
                <a:latin typeface="Calibri" pitchFamily="34" charset="0"/>
                <a:cs typeface="Arial" pitchFamily="34" charset="0"/>
              </a:rPr>
              <a:t> m</a:t>
            </a:r>
            <a:r>
              <a:rPr lang="cs-CZ" sz="1400" b="1" dirty="0" err="1" smtClean="0">
                <a:latin typeface="Calibri" pitchFamily="34" charset="0"/>
                <a:cs typeface="Arial" pitchFamily="34" charset="0"/>
              </a:rPr>
              <a:t>ěs</a:t>
            </a:r>
            <a:endParaRPr lang="en-US" sz="1400" dirty="0">
              <a:cs typeface="Arial" pitchFamily="34" charset="0"/>
            </a:endParaRPr>
          </a:p>
        </p:txBody>
      </p:sp>
      <p:sp>
        <p:nvSpPr>
          <p:cNvPr id="1294" name="Rectangle 527"/>
          <p:cNvSpPr>
            <a:spLocks noChangeArrowheads="1"/>
          </p:cNvSpPr>
          <p:nvPr/>
        </p:nvSpPr>
        <p:spPr bwMode="auto">
          <a:xfrm>
            <a:off x="4264025" y="1889521"/>
            <a:ext cx="1439497" cy="215444"/>
          </a:xfrm>
          <a:prstGeom prst="rect">
            <a:avLst/>
          </a:prstGeom>
          <a:noFill/>
          <a:ln w="9525">
            <a:noFill/>
            <a:miter lim="800000"/>
            <a:headEnd/>
            <a:tailEnd/>
          </a:ln>
        </p:spPr>
        <p:txBody>
          <a:bodyPr wrap="none" lIns="0" tIns="0" rIns="0" bIns="0">
            <a:spAutoFit/>
          </a:bodyPr>
          <a:lstStyle/>
          <a:p>
            <a:r>
              <a:rPr lang="en-US" sz="1400" b="1" dirty="0" smtClean="0">
                <a:latin typeface="Calibri" pitchFamily="34" charset="0"/>
                <a:cs typeface="Arial" pitchFamily="34" charset="0"/>
              </a:rPr>
              <a:t>HR=0</a:t>
            </a:r>
            <a:r>
              <a:rPr lang="cs-CZ" sz="1400" b="1" dirty="0" smtClean="0">
                <a:latin typeface="Calibri" pitchFamily="34" charset="0"/>
                <a:cs typeface="Arial" pitchFamily="34" charset="0"/>
              </a:rPr>
              <a:t>,</a:t>
            </a:r>
            <a:r>
              <a:rPr lang="en-US" sz="1400" b="1" dirty="0" smtClean="0">
                <a:latin typeface="Calibri" pitchFamily="34" charset="0"/>
                <a:cs typeface="Arial" pitchFamily="34" charset="0"/>
              </a:rPr>
              <a:t>41</a:t>
            </a:r>
            <a:r>
              <a:rPr lang="en-US" sz="800" b="1" dirty="0" smtClean="0">
                <a:latin typeface="Calibri" pitchFamily="34" charset="0"/>
                <a:cs typeface="Arial" pitchFamily="34" charset="0"/>
              </a:rPr>
              <a:t> </a:t>
            </a:r>
            <a:r>
              <a:rPr lang="en-US" sz="800" b="1" dirty="0">
                <a:latin typeface="Calibri" pitchFamily="34" charset="0"/>
                <a:cs typeface="Arial" pitchFamily="34" charset="0"/>
              </a:rPr>
              <a:t>(95% CI, 0.31-0.55)</a:t>
            </a:r>
            <a:endParaRPr lang="en-US" dirty="0">
              <a:cs typeface="Arial" pitchFamily="34" charset="0"/>
            </a:endParaRPr>
          </a:p>
        </p:txBody>
      </p:sp>
      <p:sp>
        <p:nvSpPr>
          <p:cNvPr id="1295" name="Rectangle 528"/>
          <p:cNvSpPr>
            <a:spLocks noChangeArrowheads="1"/>
          </p:cNvSpPr>
          <p:nvPr/>
        </p:nvSpPr>
        <p:spPr bwMode="auto">
          <a:xfrm>
            <a:off x="4264025" y="2133996"/>
            <a:ext cx="1429430" cy="184666"/>
          </a:xfrm>
          <a:prstGeom prst="rect">
            <a:avLst/>
          </a:prstGeom>
          <a:noFill/>
          <a:ln w="9525">
            <a:noFill/>
            <a:miter lim="800000"/>
            <a:headEnd/>
            <a:tailEnd/>
          </a:ln>
        </p:spPr>
        <p:txBody>
          <a:bodyPr wrap="none" lIns="0" tIns="0" rIns="0" bIns="0">
            <a:spAutoFit/>
          </a:bodyPr>
          <a:lstStyle/>
          <a:p>
            <a:r>
              <a:rPr lang="cs-CZ" b="1" dirty="0" smtClean="0">
                <a:latin typeface="Calibri" pitchFamily="34" charset="0"/>
                <a:cs typeface="Arial" pitchFamily="34" charset="0"/>
              </a:rPr>
              <a:t>Medián PFS </a:t>
            </a:r>
            <a:r>
              <a:rPr lang="cs-CZ" sz="800" b="1" dirty="0" smtClean="0">
                <a:latin typeface="Calibri" pitchFamily="34" charset="0"/>
                <a:cs typeface="Arial" pitchFamily="34" charset="0"/>
              </a:rPr>
              <a:t>(</a:t>
            </a:r>
            <a:r>
              <a:rPr lang="en-US" sz="800" b="1" dirty="0" smtClean="0">
                <a:latin typeface="Calibri" pitchFamily="34" charset="0"/>
                <a:cs typeface="Arial" pitchFamily="34" charset="0"/>
              </a:rPr>
              <a:t>Kaplan-Meier</a:t>
            </a:r>
            <a:r>
              <a:rPr lang="cs-CZ" sz="800" b="1" dirty="0" smtClean="0">
                <a:latin typeface="Calibri" pitchFamily="34" charset="0"/>
                <a:cs typeface="Arial" pitchFamily="34" charset="0"/>
              </a:rPr>
              <a:t>)</a:t>
            </a:r>
            <a:endParaRPr lang="en-US" dirty="0">
              <a:cs typeface="Arial" pitchFamily="34" charset="0"/>
            </a:endParaRPr>
          </a:p>
        </p:txBody>
      </p:sp>
      <p:sp>
        <p:nvSpPr>
          <p:cNvPr id="1296" name="Rectangle 529"/>
          <p:cNvSpPr>
            <a:spLocks noChangeArrowheads="1"/>
          </p:cNvSpPr>
          <p:nvPr/>
        </p:nvSpPr>
        <p:spPr bwMode="auto">
          <a:xfrm>
            <a:off x="4264025" y="2329338"/>
            <a:ext cx="1314462" cy="215444"/>
          </a:xfrm>
          <a:prstGeom prst="rect">
            <a:avLst/>
          </a:prstGeom>
          <a:noFill/>
          <a:ln w="9525">
            <a:noFill/>
            <a:miter lim="800000"/>
            <a:headEnd/>
            <a:tailEnd/>
          </a:ln>
        </p:spPr>
        <p:txBody>
          <a:bodyPr wrap="none" lIns="0" tIns="0" rIns="0" bIns="0">
            <a:spAutoFit/>
          </a:bodyPr>
          <a:lstStyle/>
          <a:p>
            <a:r>
              <a:rPr lang="en-US" sz="1400" b="1" dirty="0">
                <a:latin typeface="Calibri" pitchFamily="34" charset="0"/>
                <a:cs typeface="Arial" pitchFamily="34" charset="0"/>
              </a:rPr>
              <a:t>EVE+EXE: </a:t>
            </a:r>
            <a:r>
              <a:rPr lang="en-US" sz="1400" b="1" dirty="0" smtClean="0">
                <a:latin typeface="Calibri" pitchFamily="34" charset="0"/>
                <a:cs typeface="Arial" pitchFamily="34" charset="0"/>
              </a:rPr>
              <a:t>9</a:t>
            </a:r>
            <a:r>
              <a:rPr lang="cs-CZ" sz="1400" b="1" dirty="0" smtClean="0">
                <a:latin typeface="Calibri" pitchFamily="34" charset="0"/>
                <a:cs typeface="Arial" pitchFamily="34" charset="0"/>
              </a:rPr>
              <a:t>,9</a:t>
            </a:r>
            <a:r>
              <a:rPr lang="en-US" sz="1400" b="1" dirty="0" smtClean="0">
                <a:latin typeface="Calibri" pitchFamily="34" charset="0"/>
                <a:cs typeface="Arial" pitchFamily="34" charset="0"/>
              </a:rPr>
              <a:t> m</a:t>
            </a:r>
            <a:r>
              <a:rPr lang="cs-CZ" sz="1400" b="1" dirty="0" err="1" smtClean="0">
                <a:latin typeface="Calibri" pitchFamily="34" charset="0"/>
                <a:cs typeface="Arial" pitchFamily="34" charset="0"/>
              </a:rPr>
              <a:t>ěs</a:t>
            </a:r>
            <a:endParaRPr lang="en-US" sz="1400" dirty="0">
              <a:cs typeface="Arial" pitchFamily="34" charset="0"/>
            </a:endParaRPr>
          </a:p>
        </p:txBody>
      </p:sp>
      <p:sp>
        <p:nvSpPr>
          <p:cNvPr id="1297" name="Rectangle 530"/>
          <p:cNvSpPr>
            <a:spLocks noChangeArrowheads="1"/>
          </p:cNvSpPr>
          <p:nvPr/>
        </p:nvSpPr>
        <p:spPr bwMode="auto">
          <a:xfrm>
            <a:off x="4284856" y="2537221"/>
            <a:ext cx="1351332" cy="215444"/>
          </a:xfrm>
          <a:prstGeom prst="rect">
            <a:avLst/>
          </a:prstGeom>
          <a:noFill/>
          <a:ln w="9525">
            <a:noFill/>
            <a:miter lim="800000"/>
            <a:headEnd/>
            <a:tailEnd/>
          </a:ln>
        </p:spPr>
        <p:txBody>
          <a:bodyPr wrap="none" lIns="0" tIns="0" rIns="0" bIns="0">
            <a:spAutoFit/>
          </a:bodyPr>
          <a:lstStyle/>
          <a:p>
            <a:r>
              <a:rPr lang="en-US" sz="1400" b="1" dirty="0">
                <a:latin typeface="Calibri" pitchFamily="34" charset="0"/>
                <a:cs typeface="Arial" pitchFamily="34" charset="0"/>
              </a:rPr>
              <a:t>PBO+EXE: </a:t>
            </a:r>
            <a:r>
              <a:rPr lang="en-US" sz="1400" b="1" dirty="0" smtClean="0">
                <a:latin typeface="Calibri" pitchFamily="34" charset="0"/>
                <a:cs typeface="Arial" pitchFamily="34" charset="0"/>
              </a:rPr>
              <a:t>4</a:t>
            </a:r>
            <a:r>
              <a:rPr lang="cs-CZ" sz="1400" b="1" dirty="0" smtClean="0">
                <a:latin typeface="Calibri" pitchFamily="34" charset="0"/>
                <a:cs typeface="Arial" pitchFamily="34" charset="0"/>
              </a:rPr>
              <a:t>,</a:t>
            </a:r>
            <a:r>
              <a:rPr lang="en-US" sz="1400" b="1" dirty="0" smtClean="0">
                <a:latin typeface="Calibri" pitchFamily="34" charset="0"/>
                <a:cs typeface="Arial" pitchFamily="34" charset="0"/>
              </a:rPr>
              <a:t>2 m</a:t>
            </a:r>
            <a:r>
              <a:rPr lang="cs-CZ" sz="1400" b="1" dirty="0" err="1" smtClean="0">
                <a:latin typeface="Calibri" pitchFamily="34" charset="0"/>
                <a:cs typeface="Arial" pitchFamily="34" charset="0"/>
              </a:rPr>
              <a:t>ěs</a:t>
            </a:r>
            <a:endParaRPr lang="en-US" sz="1400" dirty="0">
              <a:cs typeface="Arial" pitchFamily="34" charset="0"/>
            </a:endParaRPr>
          </a:p>
        </p:txBody>
      </p:sp>
      <p:sp>
        <p:nvSpPr>
          <p:cNvPr id="1298" name="Rectangle 531"/>
          <p:cNvSpPr>
            <a:spLocks noChangeArrowheads="1"/>
          </p:cNvSpPr>
          <p:nvPr/>
        </p:nvSpPr>
        <p:spPr bwMode="auto">
          <a:xfrm>
            <a:off x="3638550" y="4366021"/>
            <a:ext cx="681277"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Censoring times</a:t>
            </a:r>
            <a:endParaRPr lang="en-US">
              <a:cs typeface="Arial" pitchFamily="34" charset="0"/>
            </a:endParaRPr>
          </a:p>
        </p:txBody>
      </p:sp>
      <p:sp>
        <p:nvSpPr>
          <p:cNvPr id="1299" name="Rectangle 532"/>
          <p:cNvSpPr>
            <a:spLocks noChangeArrowheads="1"/>
          </p:cNvSpPr>
          <p:nvPr/>
        </p:nvSpPr>
        <p:spPr bwMode="auto">
          <a:xfrm>
            <a:off x="3638550" y="4556521"/>
            <a:ext cx="1024319"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EVE+EXE (n/N=122/214)</a:t>
            </a:r>
            <a:endParaRPr lang="en-US">
              <a:cs typeface="Arial" pitchFamily="34" charset="0"/>
            </a:endParaRPr>
          </a:p>
        </p:txBody>
      </p:sp>
      <p:sp>
        <p:nvSpPr>
          <p:cNvPr id="1300" name="Rectangle 533"/>
          <p:cNvSpPr>
            <a:spLocks noChangeArrowheads="1"/>
          </p:cNvSpPr>
          <p:nvPr/>
        </p:nvSpPr>
        <p:spPr bwMode="auto">
          <a:xfrm>
            <a:off x="3638550" y="4753371"/>
            <a:ext cx="993862"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PBO+EXE (n/N=84/104)</a:t>
            </a:r>
            <a:endParaRPr lang="en-US">
              <a:cs typeface="Arial" pitchFamily="34" charset="0"/>
            </a:endParaRPr>
          </a:p>
        </p:txBody>
      </p:sp>
      <p:sp>
        <p:nvSpPr>
          <p:cNvPr id="1301" name="Freeform 534"/>
          <p:cNvSpPr>
            <a:spLocks/>
          </p:cNvSpPr>
          <p:nvPr/>
        </p:nvSpPr>
        <p:spPr bwMode="auto">
          <a:xfrm>
            <a:off x="3568700" y="4712096"/>
            <a:ext cx="3175" cy="53975"/>
          </a:xfrm>
          <a:custGeom>
            <a:avLst/>
            <a:gdLst>
              <a:gd name="T0" fmla="*/ 0 w 2"/>
              <a:gd name="T1" fmla="*/ 0 h 34"/>
              <a:gd name="T2" fmla="*/ 2 w 2"/>
              <a:gd name="T3" fmla="*/ 34 h 34"/>
              <a:gd name="T4" fmla="*/ 0 w 2"/>
              <a:gd name="T5" fmla="*/ 34 h 34"/>
              <a:gd name="T6" fmla="*/ 0 w 2"/>
              <a:gd name="T7" fmla="*/ 0 h 34"/>
              <a:gd name="T8" fmla="*/ 0 60000 65536"/>
              <a:gd name="T9" fmla="*/ 0 60000 65536"/>
              <a:gd name="T10" fmla="*/ 0 60000 65536"/>
              <a:gd name="T11" fmla="*/ 0 60000 65536"/>
              <a:gd name="T12" fmla="*/ 0 w 2"/>
              <a:gd name="T13" fmla="*/ 0 h 34"/>
              <a:gd name="T14" fmla="*/ 2 w 2"/>
              <a:gd name="T15" fmla="*/ 34 h 34"/>
            </a:gdLst>
            <a:ahLst/>
            <a:cxnLst>
              <a:cxn ang="T8">
                <a:pos x="T0" y="T1"/>
              </a:cxn>
              <a:cxn ang="T9">
                <a:pos x="T2" y="T3"/>
              </a:cxn>
              <a:cxn ang="T10">
                <a:pos x="T4" y="T5"/>
              </a:cxn>
              <a:cxn ang="T11">
                <a:pos x="T6" y="T7"/>
              </a:cxn>
            </a:cxnLst>
            <a:rect l="T12" t="T13" r="T14" b="T15"/>
            <a:pathLst>
              <a:path w="2" h="34">
                <a:moveTo>
                  <a:pt x="0" y="0"/>
                </a:moveTo>
                <a:lnTo>
                  <a:pt x="2" y="34"/>
                </a:lnTo>
                <a:lnTo>
                  <a:pt x="0" y="34"/>
                </a:lnTo>
                <a:lnTo>
                  <a:pt x="0" y="0"/>
                </a:lnTo>
                <a:close/>
              </a:path>
            </a:pathLst>
          </a:custGeom>
          <a:solidFill>
            <a:srgbClr val="6D6E71"/>
          </a:solidFill>
          <a:ln w="8">
            <a:solidFill>
              <a:srgbClr val="97999C"/>
            </a:solidFill>
            <a:prstDash val="solid"/>
            <a:round/>
            <a:headEnd/>
            <a:tailEnd/>
          </a:ln>
        </p:spPr>
        <p:txBody>
          <a:bodyPr/>
          <a:lstStyle/>
          <a:p>
            <a:endParaRPr lang="en-US"/>
          </a:p>
        </p:txBody>
      </p:sp>
      <p:sp>
        <p:nvSpPr>
          <p:cNvPr id="1302" name="Rectangle 535"/>
          <p:cNvSpPr>
            <a:spLocks noChangeArrowheads="1"/>
          </p:cNvSpPr>
          <p:nvPr/>
        </p:nvSpPr>
        <p:spPr bwMode="auto">
          <a:xfrm>
            <a:off x="3590925" y="4356496"/>
            <a:ext cx="3175" cy="53975"/>
          </a:xfrm>
          <a:prstGeom prst="rect">
            <a:avLst/>
          </a:prstGeom>
          <a:solidFill>
            <a:srgbClr val="6D6E71"/>
          </a:solidFill>
          <a:ln w="8">
            <a:solidFill>
              <a:srgbClr val="97999C"/>
            </a:solidFill>
            <a:miter lim="800000"/>
            <a:headEnd/>
            <a:tailEnd/>
          </a:ln>
        </p:spPr>
        <p:txBody>
          <a:bodyPr/>
          <a:lstStyle/>
          <a:p>
            <a:endParaRPr lang="en-US"/>
          </a:p>
        </p:txBody>
      </p:sp>
      <p:sp>
        <p:nvSpPr>
          <p:cNvPr id="1303" name="Freeform 536"/>
          <p:cNvSpPr>
            <a:spLocks/>
          </p:cNvSpPr>
          <p:nvPr/>
        </p:nvSpPr>
        <p:spPr bwMode="auto">
          <a:xfrm>
            <a:off x="3532188" y="4781946"/>
            <a:ext cx="76200" cy="1587"/>
          </a:xfrm>
          <a:custGeom>
            <a:avLst/>
            <a:gdLst>
              <a:gd name="T0" fmla="*/ 0 w 46"/>
              <a:gd name="T1" fmla="*/ 0 h 1588"/>
              <a:gd name="T2" fmla="*/ 46 w 46"/>
              <a:gd name="T3" fmla="*/ 0 h 1588"/>
              <a:gd name="T4" fmla="*/ 0 w 46"/>
              <a:gd name="T5" fmla="*/ 0 h 1588"/>
              <a:gd name="T6" fmla="*/ 0 60000 65536"/>
              <a:gd name="T7" fmla="*/ 0 60000 65536"/>
              <a:gd name="T8" fmla="*/ 0 60000 65536"/>
              <a:gd name="T9" fmla="*/ 0 w 46"/>
              <a:gd name="T10" fmla="*/ 0 h 1588"/>
              <a:gd name="T11" fmla="*/ 46 w 46"/>
              <a:gd name="T12" fmla="*/ 1588 h 1588"/>
            </a:gdLst>
            <a:ahLst/>
            <a:cxnLst>
              <a:cxn ang="T6">
                <a:pos x="T0" y="T1"/>
              </a:cxn>
              <a:cxn ang="T7">
                <a:pos x="T2" y="T3"/>
              </a:cxn>
              <a:cxn ang="T8">
                <a:pos x="T4" y="T5"/>
              </a:cxn>
            </a:cxnLst>
            <a:rect l="T9" t="T10" r="T11" b="T12"/>
            <a:pathLst>
              <a:path w="46" h="1588">
                <a:moveTo>
                  <a:pt x="0" y="0"/>
                </a:moveTo>
                <a:lnTo>
                  <a:pt x="46" y="0"/>
                </a:lnTo>
                <a:lnTo>
                  <a:pt x="0" y="0"/>
                </a:lnTo>
                <a:close/>
              </a:path>
            </a:pathLst>
          </a:custGeom>
          <a:solidFill>
            <a:srgbClr val="6D6E71"/>
          </a:solidFill>
          <a:ln w="9525">
            <a:noFill/>
            <a:round/>
            <a:headEnd/>
            <a:tailEnd/>
          </a:ln>
        </p:spPr>
        <p:txBody>
          <a:bodyPr/>
          <a:lstStyle/>
          <a:p>
            <a:endParaRPr lang="en-US"/>
          </a:p>
        </p:txBody>
      </p:sp>
      <p:sp>
        <p:nvSpPr>
          <p:cNvPr id="1304" name="Line 537"/>
          <p:cNvSpPr>
            <a:spLocks noChangeShapeType="1"/>
          </p:cNvSpPr>
          <p:nvPr/>
        </p:nvSpPr>
        <p:spPr bwMode="auto">
          <a:xfrm>
            <a:off x="3532188" y="4781946"/>
            <a:ext cx="76200" cy="1587"/>
          </a:xfrm>
          <a:prstGeom prst="line">
            <a:avLst/>
          </a:prstGeom>
          <a:noFill/>
          <a:ln w="8">
            <a:solidFill>
              <a:srgbClr val="97999C"/>
            </a:solidFill>
            <a:round/>
            <a:headEnd/>
            <a:tailEnd/>
          </a:ln>
        </p:spPr>
        <p:txBody>
          <a:bodyPr/>
          <a:lstStyle/>
          <a:p>
            <a:endParaRPr lang="en-US"/>
          </a:p>
        </p:txBody>
      </p:sp>
      <p:sp>
        <p:nvSpPr>
          <p:cNvPr id="1305" name="Freeform 538"/>
          <p:cNvSpPr>
            <a:spLocks/>
          </p:cNvSpPr>
          <p:nvPr/>
        </p:nvSpPr>
        <p:spPr bwMode="auto">
          <a:xfrm>
            <a:off x="3532188" y="4610496"/>
            <a:ext cx="76200" cy="1587"/>
          </a:xfrm>
          <a:custGeom>
            <a:avLst/>
            <a:gdLst>
              <a:gd name="T0" fmla="*/ 0 w 46"/>
              <a:gd name="T1" fmla="*/ 0 h 1588"/>
              <a:gd name="T2" fmla="*/ 46 w 46"/>
              <a:gd name="T3" fmla="*/ 0 h 1588"/>
              <a:gd name="T4" fmla="*/ 0 w 46"/>
              <a:gd name="T5" fmla="*/ 0 h 1588"/>
              <a:gd name="T6" fmla="*/ 0 60000 65536"/>
              <a:gd name="T7" fmla="*/ 0 60000 65536"/>
              <a:gd name="T8" fmla="*/ 0 60000 65536"/>
              <a:gd name="T9" fmla="*/ 0 w 46"/>
              <a:gd name="T10" fmla="*/ 0 h 1588"/>
              <a:gd name="T11" fmla="*/ 46 w 46"/>
              <a:gd name="T12" fmla="*/ 1588 h 1588"/>
            </a:gdLst>
            <a:ahLst/>
            <a:cxnLst>
              <a:cxn ang="T6">
                <a:pos x="T0" y="T1"/>
              </a:cxn>
              <a:cxn ang="T7">
                <a:pos x="T2" y="T3"/>
              </a:cxn>
              <a:cxn ang="T8">
                <a:pos x="T4" y="T5"/>
              </a:cxn>
            </a:cxnLst>
            <a:rect l="T9" t="T10" r="T11" b="T12"/>
            <a:pathLst>
              <a:path w="46" h="1588">
                <a:moveTo>
                  <a:pt x="0" y="0"/>
                </a:moveTo>
                <a:lnTo>
                  <a:pt x="46" y="0"/>
                </a:lnTo>
                <a:lnTo>
                  <a:pt x="0" y="0"/>
                </a:lnTo>
                <a:close/>
              </a:path>
            </a:pathLst>
          </a:custGeom>
          <a:solidFill>
            <a:srgbClr val="F15A29"/>
          </a:solidFill>
          <a:ln w="9525">
            <a:noFill/>
            <a:round/>
            <a:headEnd/>
            <a:tailEnd/>
          </a:ln>
        </p:spPr>
        <p:txBody>
          <a:bodyPr/>
          <a:lstStyle/>
          <a:p>
            <a:endParaRPr lang="en-US"/>
          </a:p>
        </p:txBody>
      </p:sp>
      <p:sp>
        <p:nvSpPr>
          <p:cNvPr id="1306" name="Line 539"/>
          <p:cNvSpPr>
            <a:spLocks noChangeShapeType="1"/>
          </p:cNvSpPr>
          <p:nvPr/>
        </p:nvSpPr>
        <p:spPr bwMode="auto">
          <a:xfrm>
            <a:off x="3532188" y="4610496"/>
            <a:ext cx="76200" cy="1587"/>
          </a:xfrm>
          <a:prstGeom prst="line">
            <a:avLst/>
          </a:prstGeom>
          <a:noFill/>
          <a:ln w="8">
            <a:solidFill>
              <a:srgbClr val="F15A29"/>
            </a:solidFill>
            <a:round/>
            <a:headEnd/>
            <a:tailEnd/>
          </a:ln>
        </p:spPr>
        <p:txBody>
          <a:bodyPr/>
          <a:lstStyle/>
          <a:p>
            <a:endParaRPr lang="en-US"/>
          </a:p>
        </p:txBody>
      </p:sp>
      <p:sp>
        <p:nvSpPr>
          <p:cNvPr id="1307" name="Rectangle 540"/>
          <p:cNvSpPr>
            <a:spLocks noChangeArrowheads="1"/>
          </p:cNvSpPr>
          <p:nvPr/>
        </p:nvSpPr>
        <p:spPr bwMode="auto">
          <a:xfrm>
            <a:off x="3568700" y="4553346"/>
            <a:ext cx="3175" cy="57150"/>
          </a:xfrm>
          <a:prstGeom prst="rect">
            <a:avLst/>
          </a:prstGeom>
          <a:solidFill>
            <a:srgbClr val="F15A29"/>
          </a:solidFill>
          <a:ln w="8">
            <a:solidFill>
              <a:srgbClr val="F15A29"/>
            </a:solidFill>
            <a:miter lim="800000"/>
            <a:headEnd/>
            <a:tailEnd/>
          </a:ln>
        </p:spPr>
        <p:txBody>
          <a:bodyPr/>
          <a:lstStyle/>
          <a:p>
            <a:endParaRPr lang="en-US"/>
          </a:p>
        </p:txBody>
      </p:sp>
      <p:sp>
        <p:nvSpPr>
          <p:cNvPr id="1308" name="Rectangle 541"/>
          <p:cNvSpPr>
            <a:spLocks noChangeArrowheads="1"/>
          </p:cNvSpPr>
          <p:nvPr/>
        </p:nvSpPr>
        <p:spPr bwMode="auto">
          <a:xfrm>
            <a:off x="6586538" y="4696221"/>
            <a:ext cx="3175" cy="57150"/>
          </a:xfrm>
          <a:prstGeom prst="rect">
            <a:avLst/>
          </a:prstGeom>
          <a:solidFill>
            <a:srgbClr val="6D6E71"/>
          </a:solidFill>
          <a:ln w="8">
            <a:solidFill>
              <a:srgbClr val="97999C"/>
            </a:solidFill>
            <a:miter lim="800000"/>
            <a:headEnd/>
            <a:tailEnd/>
          </a:ln>
        </p:spPr>
        <p:txBody>
          <a:bodyPr/>
          <a:lstStyle/>
          <a:p>
            <a:endParaRPr lang="en-US"/>
          </a:p>
        </p:txBody>
      </p:sp>
      <p:sp>
        <p:nvSpPr>
          <p:cNvPr id="1309" name="Freeform 542"/>
          <p:cNvSpPr>
            <a:spLocks/>
          </p:cNvSpPr>
          <p:nvPr/>
        </p:nvSpPr>
        <p:spPr bwMode="auto">
          <a:xfrm>
            <a:off x="6548438" y="4766071"/>
            <a:ext cx="74612" cy="1587"/>
          </a:xfrm>
          <a:custGeom>
            <a:avLst/>
            <a:gdLst>
              <a:gd name="T0" fmla="*/ 0 w 46"/>
              <a:gd name="T1" fmla="*/ 0 h 1588"/>
              <a:gd name="T2" fmla="*/ 46 w 46"/>
              <a:gd name="T3" fmla="*/ 0 h 1588"/>
              <a:gd name="T4" fmla="*/ 0 w 46"/>
              <a:gd name="T5" fmla="*/ 0 h 1588"/>
              <a:gd name="T6" fmla="*/ 0 60000 65536"/>
              <a:gd name="T7" fmla="*/ 0 60000 65536"/>
              <a:gd name="T8" fmla="*/ 0 60000 65536"/>
              <a:gd name="T9" fmla="*/ 0 w 46"/>
              <a:gd name="T10" fmla="*/ 0 h 1588"/>
              <a:gd name="T11" fmla="*/ 46 w 46"/>
              <a:gd name="T12" fmla="*/ 1588 h 1588"/>
            </a:gdLst>
            <a:ahLst/>
            <a:cxnLst>
              <a:cxn ang="T6">
                <a:pos x="T0" y="T1"/>
              </a:cxn>
              <a:cxn ang="T7">
                <a:pos x="T2" y="T3"/>
              </a:cxn>
              <a:cxn ang="T8">
                <a:pos x="T4" y="T5"/>
              </a:cxn>
            </a:cxnLst>
            <a:rect l="T9" t="T10" r="T11" b="T12"/>
            <a:pathLst>
              <a:path w="46" h="1588">
                <a:moveTo>
                  <a:pt x="0" y="0"/>
                </a:moveTo>
                <a:lnTo>
                  <a:pt x="46" y="0"/>
                </a:lnTo>
                <a:lnTo>
                  <a:pt x="0" y="0"/>
                </a:lnTo>
                <a:close/>
              </a:path>
            </a:pathLst>
          </a:custGeom>
          <a:solidFill>
            <a:srgbClr val="6D6E71"/>
          </a:solidFill>
          <a:ln w="9525">
            <a:noFill/>
            <a:round/>
            <a:headEnd/>
            <a:tailEnd/>
          </a:ln>
        </p:spPr>
        <p:txBody>
          <a:bodyPr/>
          <a:lstStyle/>
          <a:p>
            <a:endParaRPr lang="en-US"/>
          </a:p>
        </p:txBody>
      </p:sp>
      <p:sp>
        <p:nvSpPr>
          <p:cNvPr id="1310" name="Line 543"/>
          <p:cNvSpPr>
            <a:spLocks noChangeShapeType="1"/>
          </p:cNvSpPr>
          <p:nvPr/>
        </p:nvSpPr>
        <p:spPr bwMode="auto">
          <a:xfrm>
            <a:off x="6548438" y="4766071"/>
            <a:ext cx="74612" cy="1587"/>
          </a:xfrm>
          <a:prstGeom prst="line">
            <a:avLst/>
          </a:prstGeom>
          <a:noFill/>
          <a:ln w="8">
            <a:solidFill>
              <a:srgbClr val="97999C"/>
            </a:solidFill>
            <a:round/>
            <a:headEnd/>
            <a:tailEnd/>
          </a:ln>
        </p:spPr>
        <p:txBody>
          <a:bodyPr/>
          <a:lstStyle/>
          <a:p>
            <a:endParaRPr lang="en-US"/>
          </a:p>
        </p:txBody>
      </p:sp>
      <p:sp>
        <p:nvSpPr>
          <p:cNvPr id="1311" name="Freeform 544"/>
          <p:cNvSpPr>
            <a:spLocks/>
          </p:cNvSpPr>
          <p:nvPr/>
        </p:nvSpPr>
        <p:spPr bwMode="auto">
          <a:xfrm>
            <a:off x="6548438" y="4575571"/>
            <a:ext cx="74612" cy="1587"/>
          </a:xfrm>
          <a:custGeom>
            <a:avLst/>
            <a:gdLst>
              <a:gd name="T0" fmla="*/ 0 w 46"/>
              <a:gd name="T1" fmla="*/ 0 h 1588"/>
              <a:gd name="T2" fmla="*/ 46 w 46"/>
              <a:gd name="T3" fmla="*/ 0 h 1588"/>
              <a:gd name="T4" fmla="*/ 0 w 46"/>
              <a:gd name="T5" fmla="*/ 0 h 1588"/>
              <a:gd name="T6" fmla="*/ 0 60000 65536"/>
              <a:gd name="T7" fmla="*/ 0 60000 65536"/>
              <a:gd name="T8" fmla="*/ 0 60000 65536"/>
              <a:gd name="T9" fmla="*/ 0 w 46"/>
              <a:gd name="T10" fmla="*/ 0 h 1588"/>
              <a:gd name="T11" fmla="*/ 46 w 46"/>
              <a:gd name="T12" fmla="*/ 1588 h 1588"/>
            </a:gdLst>
            <a:ahLst/>
            <a:cxnLst>
              <a:cxn ang="T6">
                <a:pos x="T0" y="T1"/>
              </a:cxn>
              <a:cxn ang="T7">
                <a:pos x="T2" y="T3"/>
              </a:cxn>
              <a:cxn ang="T8">
                <a:pos x="T4" y="T5"/>
              </a:cxn>
            </a:cxnLst>
            <a:rect l="T9" t="T10" r="T11" b="T12"/>
            <a:pathLst>
              <a:path w="46" h="1588">
                <a:moveTo>
                  <a:pt x="0" y="0"/>
                </a:moveTo>
                <a:lnTo>
                  <a:pt x="46" y="0"/>
                </a:lnTo>
                <a:lnTo>
                  <a:pt x="0" y="0"/>
                </a:lnTo>
                <a:close/>
              </a:path>
            </a:pathLst>
          </a:custGeom>
          <a:solidFill>
            <a:srgbClr val="F15A29"/>
          </a:solidFill>
          <a:ln w="9525">
            <a:noFill/>
            <a:round/>
            <a:headEnd/>
            <a:tailEnd/>
          </a:ln>
        </p:spPr>
        <p:txBody>
          <a:bodyPr/>
          <a:lstStyle/>
          <a:p>
            <a:endParaRPr lang="en-US"/>
          </a:p>
        </p:txBody>
      </p:sp>
      <p:sp>
        <p:nvSpPr>
          <p:cNvPr id="1312" name="Line 545"/>
          <p:cNvSpPr>
            <a:spLocks noChangeShapeType="1"/>
          </p:cNvSpPr>
          <p:nvPr/>
        </p:nvSpPr>
        <p:spPr bwMode="auto">
          <a:xfrm>
            <a:off x="6548438" y="4575571"/>
            <a:ext cx="74612" cy="1587"/>
          </a:xfrm>
          <a:prstGeom prst="line">
            <a:avLst/>
          </a:prstGeom>
          <a:noFill/>
          <a:ln w="8">
            <a:solidFill>
              <a:srgbClr val="F15A29"/>
            </a:solidFill>
            <a:round/>
            <a:headEnd/>
            <a:tailEnd/>
          </a:ln>
        </p:spPr>
        <p:txBody>
          <a:bodyPr/>
          <a:lstStyle/>
          <a:p>
            <a:endParaRPr lang="en-US"/>
          </a:p>
        </p:txBody>
      </p:sp>
      <p:sp>
        <p:nvSpPr>
          <p:cNvPr id="1313" name="Rectangle 546"/>
          <p:cNvSpPr>
            <a:spLocks noChangeArrowheads="1"/>
          </p:cNvSpPr>
          <p:nvPr/>
        </p:nvSpPr>
        <p:spPr bwMode="auto">
          <a:xfrm>
            <a:off x="6586538" y="4521596"/>
            <a:ext cx="3175" cy="53975"/>
          </a:xfrm>
          <a:prstGeom prst="rect">
            <a:avLst/>
          </a:prstGeom>
          <a:solidFill>
            <a:srgbClr val="F15A29"/>
          </a:solidFill>
          <a:ln w="8">
            <a:solidFill>
              <a:srgbClr val="F15A29"/>
            </a:solidFill>
            <a:miter lim="800000"/>
            <a:headEnd/>
            <a:tailEnd/>
          </a:ln>
        </p:spPr>
        <p:txBody>
          <a:bodyPr/>
          <a:lstStyle/>
          <a:p>
            <a:endParaRPr lang="en-US"/>
          </a:p>
        </p:txBody>
      </p:sp>
      <p:sp>
        <p:nvSpPr>
          <p:cNvPr id="1314" name="Rectangle 547"/>
          <p:cNvSpPr>
            <a:spLocks noChangeArrowheads="1"/>
          </p:cNvSpPr>
          <p:nvPr/>
        </p:nvSpPr>
        <p:spPr bwMode="auto">
          <a:xfrm>
            <a:off x="3541713" y="4356496"/>
            <a:ext cx="1587" cy="53975"/>
          </a:xfrm>
          <a:prstGeom prst="rect">
            <a:avLst/>
          </a:prstGeom>
          <a:solidFill>
            <a:srgbClr val="F15A29"/>
          </a:solidFill>
          <a:ln w="8">
            <a:solidFill>
              <a:srgbClr val="F15A29"/>
            </a:solidFill>
            <a:miter lim="800000"/>
            <a:headEnd/>
            <a:tailEnd/>
          </a:ln>
        </p:spPr>
        <p:txBody>
          <a:bodyPr/>
          <a:lstStyle/>
          <a:p>
            <a:endParaRPr lang="en-US"/>
          </a:p>
        </p:txBody>
      </p:sp>
      <p:sp>
        <p:nvSpPr>
          <p:cNvPr id="1315" name="Rectangle 548"/>
          <p:cNvSpPr>
            <a:spLocks noChangeArrowheads="1"/>
          </p:cNvSpPr>
          <p:nvPr/>
        </p:nvSpPr>
        <p:spPr bwMode="auto">
          <a:xfrm>
            <a:off x="720725" y="4331096"/>
            <a:ext cx="681277"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Censoring times</a:t>
            </a:r>
            <a:endParaRPr lang="en-US">
              <a:cs typeface="Arial" pitchFamily="34" charset="0"/>
            </a:endParaRPr>
          </a:p>
        </p:txBody>
      </p:sp>
      <p:sp>
        <p:nvSpPr>
          <p:cNvPr id="1316" name="Rectangle 549"/>
          <p:cNvSpPr>
            <a:spLocks noChangeArrowheads="1"/>
          </p:cNvSpPr>
          <p:nvPr/>
        </p:nvSpPr>
        <p:spPr bwMode="auto">
          <a:xfrm>
            <a:off x="720725" y="4521596"/>
            <a:ext cx="1024319"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EVE+EXE (n/N=188/271)</a:t>
            </a:r>
            <a:endParaRPr lang="en-US">
              <a:cs typeface="Arial" pitchFamily="34" charset="0"/>
            </a:endParaRPr>
          </a:p>
        </p:txBody>
      </p:sp>
      <p:sp>
        <p:nvSpPr>
          <p:cNvPr id="1317" name="Rectangle 550"/>
          <p:cNvSpPr>
            <a:spLocks noChangeArrowheads="1"/>
          </p:cNvSpPr>
          <p:nvPr/>
        </p:nvSpPr>
        <p:spPr bwMode="auto">
          <a:xfrm>
            <a:off x="720725" y="4721621"/>
            <a:ext cx="1045158"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PBO+EXE (n/N=116/135)</a:t>
            </a:r>
            <a:endParaRPr lang="en-US">
              <a:cs typeface="Arial" pitchFamily="34" charset="0"/>
            </a:endParaRPr>
          </a:p>
        </p:txBody>
      </p:sp>
      <p:sp>
        <p:nvSpPr>
          <p:cNvPr id="1318" name="Rectangle 551"/>
          <p:cNvSpPr>
            <a:spLocks noChangeArrowheads="1"/>
          </p:cNvSpPr>
          <p:nvPr/>
        </p:nvSpPr>
        <p:spPr bwMode="auto">
          <a:xfrm>
            <a:off x="652463" y="4677171"/>
            <a:ext cx="1587" cy="57150"/>
          </a:xfrm>
          <a:prstGeom prst="rect">
            <a:avLst/>
          </a:prstGeom>
          <a:solidFill>
            <a:srgbClr val="6D6E71"/>
          </a:solidFill>
          <a:ln w="8">
            <a:solidFill>
              <a:srgbClr val="97999C"/>
            </a:solidFill>
            <a:miter lim="800000"/>
            <a:headEnd/>
            <a:tailEnd/>
          </a:ln>
        </p:spPr>
        <p:txBody>
          <a:bodyPr/>
          <a:lstStyle/>
          <a:p>
            <a:endParaRPr lang="en-US"/>
          </a:p>
        </p:txBody>
      </p:sp>
      <p:sp>
        <p:nvSpPr>
          <p:cNvPr id="1319" name="Freeform 552"/>
          <p:cNvSpPr>
            <a:spLocks/>
          </p:cNvSpPr>
          <p:nvPr/>
        </p:nvSpPr>
        <p:spPr bwMode="auto">
          <a:xfrm>
            <a:off x="671513" y="4321571"/>
            <a:ext cx="3175" cy="57150"/>
          </a:xfrm>
          <a:custGeom>
            <a:avLst/>
            <a:gdLst>
              <a:gd name="T0" fmla="*/ 0 w 2"/>
              <a:gd name="T1" fmla="*/ 0 h 36"/>
              <a:gd name="T2" fmla="*/ 2 w 2"/>
              <a:gd name="T3" fmla="*/ 36 h 36"/>
              <a:gd name="T4" fmla="*/ 0 w 2"/>
              <a:gd name="T5" fmla="*/ 36 h 36"/>
              <a:gd name="T6" fmla="*/ 0 w 2"/>
              <a:gd name="T7" fmla="*/ 0 h 36"/>
              <a:gd name="T8" fmla="*/ 0 60000 65536"/>
              <a:gd name="T9" fmla="*/ 0 60000 65536"/>
              <a:gd name="T10" fmla="*/ 0 60000 65536"/>
              <a:gd name="T11" fmla="*/ 0 60000 65536"/>
              <a:gd name="T12" fmla="*/ 0 w 2"/>
              <a:gd name="T13" fmla="*/ 0 h 36"/>
              <a:gd name="T14" fmla="*/ 2 w 2"/>
              <a:gd name="T15" fmla="*/ 36 h 36"/>
            </a:gdLst>
            <a:ahLst/>
            <a:cxnLst>
              <a:cxn ang="T8">
                <a:pos x="T0" y="T1"/>
              </a:cxn>
              <a:cxn ang="T9">
                <a:pos x="T2" y="T3"/>
              </a:cxn>
              <a:cxn ang="T10">
                <a:pos x="T4" y="T5"/>
              </a:cxn>
              <a:cxn ang="T11">
                <a:pos x="T6" y="T7"/>
              </a:cxn>
            </a:cxnLst>
            <a:rect l="T12" t="T13" r="T14" b="T15"/>
            <a:pathLst>
              <a:path w="2" h="36">
                <a:moveTo>
                  <a:pt x="0" y="0"/>
                </a:moveTo>
                <a:lnTo>
                  <a:pt x="2" y="36"/>
                </a:lnTo>
                <a:lnTo>
                  <a:pt x="0" y="36"/>
                </a:lnTo>
                <a:lnTo>
                  <a:pt x="0" y="0"/>
                </a:lnTo>
                <a:close/>
              </a:path>
            </a:pathLst>
          </a:custGeom>
          <a:solidFill>
            <a:srgbClr val="6D6E71"/>
          </a:solidFill>
          <a:ln w="8">
            <a:solidFill>
              <a:srgbClr val="97999C"/>
            </a:solidFill>
            <a:prstDash val="solid"/>
            <a:round/>
            <a:headEnd/>
            <a:tailEnd/>
          </a:ln>
        </p:spPr>
        <p:txBody>
          <a:bodyPr/>
          <a:lstStyle/>
          <a:p>
            <a:endParaRPr lang="en-US"/>
          </a:p>
        </p:txBody>
      </p:sp>
      <p:sp>
        <p:nvSpPr>
          <p:cNvPr id="1320" name="Freeform 553"/>
          <p:cNvSpPr>
            <a:spLocks/>
          </p:cNvSpPr>
          <p:nvPr/>
        </p:nvSpPr>
        <p:spPr bwMode="auto">
          <a:xfrm>
            <a:off x="615950" y="4747021"/>
            <a:ext cx="73025" cy="1587"/>
          </a:xfrm>
          <a:custGeom>
            <a:avLst/>
            <a:gdLst>
              <a:gd name="T0" fmla="*/ 0 w 44"/>
              <a:gd name="T1" fmla="*/ 0 h 1588"/>
              <a:gd name="T2" fmla="*/ 44 w 44"/>
              <a:gd name="T3" fmla="*/ 0 h 1588"/>
              <a:gd name="T4" fmla="*/ 0 w 44"/>
              <a:gd name="T5" fmla="*/ 0 h 1588"/>
              <a:gd name="T6" fmla="*/ 0 60000 65536"/>
              <a:gd name="T7" fmla="*/ 0 60000 65536"/>
              <a:gd name="T8" fmla="*/ 0 60000 65536"/>
              <a:gd name="T9" fmla="*/ 0 w 44"/>
              <a:gd name="T10" fmla="*/ 0 h 1588"/>
              <a:gd name="T11" fmla="*/ 44 w 44"/>
              <a:gd name="T12" fmla="*/ 1588 h 1588"/>
            </a:gdLst>
            <a:ahLst/>
            <a:cxnLst>
              <a:cxn ang="T6">
                <a:pos x="T0" y="T1"/>
              </a:cxn>
              <a:cxn ang="T7">
                <a:pos x="T2" y="T3"/>
              </a:cxn>
              <a:cxn ang="T8">
                <a:pos x="T4" y="T5"/>
              </a:cxn>
            </a:cxnLst>
            <a:rect l="T9" t="T10" r="T11" b="T12"/>
            <a:pathLst>
              <a:path w="44" h="1588">
                <a:moveTo>
                  <a:pt x="0" y="0"/>
                </a:moveTo>
                <a:lnTo>
                  <a:pt x="44" y="0"/>
                </a:lnTo>
                <a:lnTo>
                  <a:pt x="0" y="0"/>
                </a:lnTo>
                <a:close/>
              </a:path>
            </a:pathLst>
          </a:custGeom>
          <a:solidFill>
            <a:srgbClr val="6D6E71"/>
          </a:solidFill>
          <a:ln w="9525">
            <a:noFill/>
            <a:round/>
            <a:headEnd/>
            <a:tailEnd/>
          </a:ln>
        </p:spPr>
        <p:txBody>
          <a:bodyPr/>
          <a:lstStyle/>
          <a:p>
            <a:endParaRPr lang="en-US"/>
          </a:p>
        </p:txBody>
      </p:sp>
      <p:sp>
        <p:nvSpPr>
          <p:cNvPr id="1321" name="Line 554"/>
          <p:cNvSpPr>
            <a:spLocks noChangeShapeType="1"/>
          </p:cNvSpPr>
          <p:nvPr/>
        </p:nvSpPr>
        <p:spPr bwMode="auto">
          <a:xfrm>
            <a:off x="615950" y="4747021"/>
            <a:ext cx="73025" cy="1587"/>
          </a:xfrm>
          <a:prstGeom prst="line">
            <a:avLst/>
          </a:prstGeom>
          <a:noFill/>
          <a:ln w="8">
            <a:solidFill>
              <a:srgbClr val="97999C"/>
            </a:solidFill>
            <a:round/>
            <a:headEnd/>
            <a:tailEnd/>
          </a:ln>
        </p:spPr>
        <p:txBody>
          <a:bodyPr/>
          <a:lstStyle/>
          <a:p>
            <a:endParaRPr lang="en-US"/>
          </a:p>
        </p:txBody>
      </p:sp>
      <p:sp>
        <p:nvSpPr>
          <p:cNvPr id="1322" name="Freeform 555"/>
          <p:cNvSpPr>
            <a:spLocks/>
          </p:cNvSpPr>
          <p:nvPr/>
        </p:nvSpPr>
        <p:spPr bwMode="auto">
          <a:xfrm>
            <a:off x="615950" y="4575571"/>
            <a:ext cx="73025" cy="1587"/>
          </a:xfrm>
          <a:custGeom>
            <a:avLst/>
            <a:gdLst>
              <a:gd name="T0" fmla="*/ 0 w 44"/>
              <a:gd name="T1" fmla="*/ 0 h 1588"/>
              <a:gd name="T2" fmla="*/ 44 w 44"/>
              <a:gd name="T3" fmla="*/ 0 h 1588"/>
              <a:gd name="T4" fmla="*/ 0 w 44"/>
              <a:gd name="T5" fmla="*/ 0 h 1588"/>
              <a:gd name="T6" fmla="*/ 0 60000 65536"/>
              <a:gd name="T7" fmla="*/ 0 60000 65536"/>
              <a:gd name="T8" fmla="*/ 0 60000 65536"/>
              <a:gd name="T9" fmla="*/ 0 w 44"/>
              <a:gd name="T10" fmla="*/ 0 h 1588"/>
              <a:gd name="T11" fmla="*/ 44 w 44"/>
              <a:gd name="T12" fmla="*/ 1588 h 1588"/>
            </a:gdLst>
            <a:ahLst/>
            <a:cxnLst>
              <a:cxn ang="T6">
                <a:pos x="T0" y="T1"/>
              </a:cxn>
              <a:cxn ang="T7">
                <a:pos x="T2" y="T3"/>
              </a:cxn>
              <a:cxn ang="T8">
                <a:pos x="T4" y="T5"/>
              </a:cxn>
            </a:cxnLst>
            <a:rect l="T9" t="T10" r="T11" b="T12"/>
            <a:pathLst>
              <a:path w="44" h="1588">
                <a:moveTo>
                  <a:pt x="0" y="0"/>
                </a:moveTo>
                <a:lnTo>
                  <a:pt x="44" y="0"/>
                </a:lnTo>
                <a:lnTo>
                  <a:pt x="0" y="0"/>
                </a:lnTo>
                <a:close/>
              </a:path>
            </a:pathLst>
          </a:custGeom>
          <a:solidFill>
            <a:srgbClr val="F15A29"/>
          </a:solidFill>
          <a:ln w="9525">
            <a:noFill/>
            <a:round/>
            <a:headEnd/>
            <a:tailEnd/>
          </a:ln>
        </p:spPr>
        <p:txBody>
          <a:bodyPr/>
          <a:lstStyle/>
          <a:p>
            <a:endParaRPr lang="en-US"/>
          </a:p>
        </p:txBody>
      </p:sp>
      <p:sp>
        <p:nvSpPr>
          <p:cNvPr id="1323" name="Line 556"/>
          <p:cNvSpPr>
            <a:spLocks noChangeShapeType="1"/>
          </p:cNvSpPr>
          <p:nvPr/>
        </p:nvSpPr>
        <p:spPr bwMode="auto">
          <a:xfrm>
            <a:off x="615950" y="4575571"/>
            <a:ext cx="73025" cy="1587"/>
          </a:xfrm>
          <a:prstGeom prst="line">
            <a:avLst/>
          </a:prstGeom>
          <a:noFill/>
          <a:ln w="8">
            <a:solidFill>
              <a:srgbClr val="F15A29"/>
            </a:solidFill>
            <a:round/>
            <a:headEnd/>
            <a:tailEnd/>
          </a:ln>
        </p:spPr>
        <p:txBody>
          <a:bodyPr/>
          <a:lstStyle/>
          <a:p>
            <a:endParaRPr lang="en-US"/>
          </a:p>
        </p:txBody>
      </p:sp>
      <p:sp>
        <p:nvSpPr>
          <p:cNvPr id="1324" name="Rectangle 557"/>
          <p:cNvSpPr>
            <a:spLocks noChangeArrowheads="1"/>
          </p:cNvSpPr>
          <p:nvPr/>
        </p:nvSpPr>
        <p:spPr bwMode="auto">
          <a:xfrm>
            <a:off x="652463" y="4521596"/>
            <a:ext cx="1587" cy="53975"/>
          </a:xfrm>
          <a:prstGeom prst="rect">
            <a:avLst/>
          </a:prstGeom>
          <a:solidFill>
            <a:srgbClr val="F15A29"/>
          </a:solidFill>
          <a:ln w="8">
            <a:solidFill>
              <a:srgbClr val="F15A29"/>
            </a:solidFill>
            <a:miter lim="800000"/>
            <a:headEnd/>
            <a:tailEnd/>
          </a:ln>
        </p:spPr>
        <p:txBody>
          <a:bodyPr/>
          <a:lstStyle/>
          <a:p>
            <a:endParaRPr lang="en-US"/>
          </a:p>
        </p:txBody>
      </p:sp>
      <p:sp>
        <p:nvSpPr>
          <p:cNvPr id="1325" name="Rectangle 558"/>
          <p:cNvSpPr>
            <a:spLocks noChangeArrowheads="1"/>
          </p:cNvSpPr>
          <p:nvPr/>
        </p:nvSpPr>
        <p:spPr bwMode="auto">
          <a:xfrm>
            <a:off x="622300" y="4321571"/>
            <a:ext cx="3175" cy="57150"/>
          </a:xfrm>
          <a:prstGeom prst="rect">
            <a:avLst/>
          </a:prstGeom>
          <a:solidFill>
            <a:srgbClr val="F15A29"/>
          </a:solidFill>
          <a:ln w="8">
            <a:solidFill>
              <a:srgbClr val="F15A29"/>
            </a:solidFill>
            <a:miter lim="800000"/>
            <a:headEnd/>
            <a:tailEnd/>
          </a:ln>
        </p:spPr>
        <p:txBody>
          <a:bodyPr/>
          <a:lstStyle/>
          <a:p>
            <a:endParaRPr lang="en-US"/>
          </a:p>
        </p:txBody>
      </p:sp>
      <p:sp>
        <p:nvSpPr>
          <p:cNvPr id="1326" name="Line 559"/>
          <p:cNvSpPr>
            <a:spLocks noChangeShapeType="1"/>
          </p:cNvSpPr>
          <p:nvPr/>
        </p:nvSpPr>
        <p:spPr bwMode="auto">
          <a:xfrm>
            <a:off x="563563" y="4918471"/>
            <a:ext cx="2449512" cy="1587"/>
          </a:xfrm>
          <a:prstGeom prst="line">
            <a:avLst/>
          </a:prstGeom>
          <a:noFill/>
          <a:ln w="8">
            <a:solidFill>
              <a:schemeClr val="tx1"/>
            </a:solidFill>
            <a:round/>
            <a:headEnd/>
            <a:tailEnd/>
          </a:ln>
        </p:spPr>
        <p:txBody>
          <a:bodyPr/>
          <a:lstStyle/>
          <a:p>
            <a:endParaRPr lang="en-US"/>
          </a:p>
        </p:txBody>
      </p:sp>
      <p:sp>
        <p:nvSpPr>
          <p:cNvPr id="1327" name="Line 560"/>
          <p:cNvSpPr>
            <a:spLocks noChangeShapeType="1"/>
          </p:cNvSpPr>
          <p:nvPr/>
        </p:nvSpPr>
        <p:spPr bwMode="auto">
          <a:xfrm>
            <a:off x="3479800" y="4927996"/>
            <a:ext cx="2452688" cy="1587"/>
          </a:xfrm>
          <a:prstGeom prst="line">
            <a:avLst/>
          </a:prstGeom>
          <a:noFill/>
          <a:ln w="8">
            <a:solidFill>
              <a:schemeClr val="tx1"/>
            </a:solidFill>
            <a:round/>
            <a:headEnd/>
            <a:tailEnd/>
          </a:ln>
        </p:spPr>
        <p:txBody>
          <a:bodyPr/>
          <a:lstStyle/>
          <a:p>
            <a:endParaRPr lang="en-US"/>
          </a:p>
        </p:txBody>
      </p:sp>
      <p:sp>
        <p:nvSpPr>
          <p:cNvPr id="1328" name="Line 561"/>
          <p:cNvSpPr>
            <a:spLocks noChangeShapeType="1"/>
          </p:cNvSpPr>
          <p:nvPr/>
        </p:nvSpPr>
        <p:spPr bwMode="auto">
          <a:xfrm flipV="1">
            <a:off x="563563" y="1851421"/>
            <a:ext cx="1587" cy="3067050"/>
          </a:xfrm>
          <a:prstGeom prst="line">
            <a:avLst/>
          </a:prstGeom>
          <a:noFill/>
          <a:ln w="8">
            <a:solidFill>
              <a:schemeClr val="tx1"/>
            </a:solidFill>
            <a:round/>
            <a:headEnd/>
            <a:tailEnd/>
          </a:ln>
        </p:spPr>
        <p:txBody>
          <a:bodyPr/>
          <a:lstStyle/>
          <a:p>
            <a:endParaRPr lang="en-US"/>
          </a:p>
        </p:txBody>
      </p:sp>
      <p:sp>
        <p:nvSpPr>
          <p:cNvPr id="1329" name="Line 562"/>
          <p:cNvSpPr>
            <a:spLocks noChangeShapeType="1"/>
          </p:cNvSpPr>
          <p:nvPr/>
        </p:nvSpPr>
        <p:spPr bwMode="auto">
          <a:xfrm>
            <a:off x="533400" y="1851421"/>
            <a:ext cx="30163" cy="1587"/>
          </a:xfrm>
          <a:prstGeom prst="line">
            <a:avLst/>
          </a:prstGeom>
          <a:noFill/>
          <a:ln w="8">
            <a:solidFill>
              <a:schemeClr val="tx1"/>
            </a:solidFill>
            <a:round/>
            <a:headEnd/>
            <a:tailEnd/>
          </a:ln>
        </p:spPr>
        <p:txBody>
          <a:bodyPr/>
          <a:lstStyle/>
          <a:p>
            <a:endParaRPr lang="en-US"/>
          </a:p>
        </p:txBody>
      </p:sp>
      <p:sp>
        <p:nvSpPr>
          <p:cNvPr id="1330" name="Line 563"/>
          <p:cNvSpPr>
            <a:spLocks noChangeShapeType="1"/>
          </p:cNvSpPr>
          <p:nvPr/>
        </p:nvSpPr>
        <p:spPr bwMode="auto">
          <a:xfrm>
            <a:off x="533400" y="2438796"/>
            <a:ext cx="30163" cy="1587"/>
          </a:xfrm>
          <a:prstGeom prst="line">
            <a:avLst/>
          </a:prstGeom>
          <a:noFill/>
          <a:ln w="8">
            <a:solidFill>
              <a:schemeClr val="tx1"/>
            </a:solidFill>
            <a:round/>
            <a:headEnd/>
            <a:tailEnd/>
          </a:ln>
        </p:spPr>
        <p:txBody>
          <a:bodyPr/>
          <a:lstStyle/>
          <a:p>
            <a:endParaRPr lang="en-US"/>
          </a:p>
        </p:txBody>
      </p:sp>
      <p:sp>
        <p:nvSpPr>
          <p:cNvPr id="1331" name="Line 564"/>
          <p:cNvSpPr>
            <a:spLocks noChangeShapeType="1"/>
          </p:cNvSpPr>
          <p:nvPr/>
        </p:nvSpPr>
        <p:spPr bwMode="auto">
          <a:xfrm>
            <a:off x="533400" y="3045221"/>
            <a:ext cx="30163" cy="1587"/>
          </a:xfrm>
          <a:prstGeom prst="line">
            <a:avLst/>
          </a:prstGeom>
          <a:noFill/>
          <a:ln w="8">
            <a:solidFill>
              <a:schemeClr val="tx1"/>
            </a:solidFill>
            <a:round/>
            <a:headEnd/>
            <a:tailEnd/>
          </a:ln>
        </p:spPr>
        <p:txBody>
          <a:bodyPr/>
          <a:lstStyle/>
          <a:p>
            <a:endParaRPr lang="en-US"/>
          </a:p>
        </p:txBody>
      </p:sp>
      <p:sp>
        <p:nvSpPr>
          <p:cNvPr id="1332" name="Line 565"/>
          <p:cNvSpPr>
            <a:spLocks noChangeShapeType="1"/>
          </p:cNvSpPr>
          <p:nvPr/>
        </p:nvSpPr>
        <p:spPr bwMode="auto">
          <a:xfrm>
            <a:off x="533400" y="3610371"/>
            <a:ext cx="30163" cy="1587"/>
          </a:xfrm>
          <a:prstGeom prst="line">
            <a:avLst/>
          </a:prstGeom>
          <a:noFill/>
          <a:ln w="8">
            <a:solidFill>
              <a:schemeClr val="tx1"/>
            </a:solidFill>
            <a:round/>
            <a:headEnd/>
            <a:tailEnd/>
          </a:ln>
        </p:spPr>
        <p:txBody>
          <a:bodyPr/>
          <a:lstStyle/>
          <a:p>
            <a:endParaRPr lang="en-US"/>
          </a:p>
        </p:txBody>
      </p:sp>
      <p:sp>
        <p:nvSpPr>
          <p:cNvPr id="1333" name="Line 566"/>
          <p:cNvSpPr>
            <a:spLocks noChangeShapeType="1"/>
          </p:cNvSpPr>
          <p:nvPr/>
        </p:nvSpPr>
        <p:spPr bwMode="auto">
          <a:xfrm>
            <a:off x="533400" y="4191396"/>
            <a:ext cx="30163" cy="1587"/>
          </a:xfrm>
          <a:prstGeom prst="line">
            <a:avLst/>
          </a:prstGeom>
          <a:noFill/>
          <a:ln w="8">
            <a:solidFill>
              <a:schemeClr val="tx1"/>
            </a:solidFill>
            <a:round/>
            <a:headEnd/>
            <a:tailEnd/>
          </a:ln>
        </p:spPr>
        <p:txBody>
          <a:bodyPr/>
          <a:lstStyle/>
          <a:p>
            <a:endParaRPr lang="en-US"/>
          </a:p>
        </p:txBody>
      </p:sp>
      <p:sp>
        <p:nvSpPr>
          <p:cNvPr id="1334" name="Line 567"/>
          <p:cNvSpPr>
            <a:spLocks noChangeShapeType="1"/>
          </p:cNvSpPr>
          <p:nvPr/>
        </p:nvSpPr>
        <p:spPr bwMode="auto">
          <a:xfrm>
            <a:off x="533400" y="4778771"/>
            <a:ext cx="30163" cy="1587"/>
          </a:xfrm>
          <a:prstGeom prst="line">
            <a:avLst/>
          </a:prstGeom>
          <a:noFill/>
          <a:ln w="8">
            <a:solidFill>
              <a:schemeClr val="tx1"/>
            </a:solidFill>
            <a:round/>
            <a:headEnd/>
            <a:tailEnd/>
          </a:ln>
        </p:spPr>
        <p:txBody>
          <a:bodyPr/>
          <a:lstStyle/>
          <a:p>
            <a:endParaRPr lang="en-US"/>
          </a:p>
        </p:txBody>
      </p:sp>
      <p:sp>
        <p:nvSpPr>
          <p:cNvPr id="1335" name="Line 568"/>
          <p:cNvSpPr>
            <a:spLocks noChangeShapeType="1"/>
          </p:cNvSpPr>
          <p:nvPr/>
        </p:nvSpPr>
        <p:spPr bwMode="auto">
          <a:xfrm flipV="1">
            <a:off x="3482975" y="1857771"/>
            <a:ext cx="1588" cy="3067050"/>
          </a:xfrm>
          <a:prstGeom prst="line">
            <a:avLst/>
          </a:prstGeom>
          <a:noFill/>
          <a:ln w="8">
            <a:solidFill>
              <a:schemeClr val="tx1"/>
            </a:solidFill>
            <a:round/>
            <a:headEnd/>
            <a:tailEnd/>
          </a:ln>
        </p:spPr>
        <p:txBody>
          <a:bodyPr/>
          <a:lstStyle/>
          <a:p>
            <a:endParaRPr lang="en-US"/>
          </a:p>
        </p:txBody>
      </p:sp>
      <p:sp>
        <p:nvSpPr>
          <p:cNvPr id="1336" name="Line 569"/>
          <p:cNvSpPr>
            <a:spLocks noChangeShapeType="1"/>
          </p:cNvSpPr>
          <p:nvPr/>
        </p:nvSpPr>
        <p:spPr bwMode="auto">
          <a:xfrm>
            <a:off x="3449638" y="1857771"/>
            <a:ext cx="33337" cy="1587"/>
          </a:xfrm>
          <a:prstGeom prst="line">
            <a:avLst/>
          </a:prstGeom>
          <a:noFill/>
          <a:ln w="8">
            <a:solidFill>
              <a:schemeClr val="tx1"/>
            </a:solidFill>
            <a:round/>
            <a:headEnd/>
            <a:tailEnd/>
          </a:ln>
        </p:spPr>
        <p:txBody>
          <a:bodyPr/>
          <a:lstStyle/>
          <a:p>
            <a:endParaRPr lang="en-US"/>
          </a:p>
        </p:txBody>
      </p:sp>
      <p:sp>
        <p:nvSpPr>
          <p:cNvPr id="1337" name="Line 570"/>
          <p:cNvSpPr>
            <a:spLocks noChangeShapeType="1"/>
          </p:cNvSpPr>
          <p:nvPr/>
        </p:nvSpPr>
        <p:spPr bwMode="auto">
          <a:xfrm>
            <a:off x="3449638" y="2445146"/>
            <a:ext cx="33337" cy="1587"/>
          </a:xfrm>
          <a:prstGeom prst="line">
            <a:avLst/>
          </a:prstGeom>
          <a:noFill/>
          <a:ln w="8">
            <a:solidFill>
              <a:schemeClr val="tx1"/>
            </a:solidFill>
            <a:round/>
            <a:headEnd/>
            <a:tailEnd/>
          </a:ln>
        </p:spPr>
        <p:txBody>
          <a:bodyPr/>
          <a:lstStyle/>
          <a:p>
            <a:endParaRPr lang="en-US"/>
          </a:p>
        </p:txBody>
      </p:sp>
      <p:sp>
        <p:nvSpPr>
          <p:cNvPr id="1338" name="Line 571"/>
          <p:cNvSpPr>
            <a:spLocks noChangeShapeType="1"/>
          </p:cNvSpPr>
          <p:nvPr/>
        </p:nvSpPr>
        <p:spPr bwMode="auto">
          <a:xfrm>
            <a:off x="3449638" y="3048396"/>
            <a:ext cx="33337" cy="1587"/>
          </a:xfrm>
          <a:prstGeom prst="line">
            <a:avLst/>
          </a:prstGeom>
          <a:noFill/>
          <a:ln w="8">
            <a:solidFill>
              <a:schemeClr val="tx1"/>
            </a:solidFill>
            <a:round/>
            <a:headEnd/>
            <a:tailEnd/>
          </a:ln>
        </p:spPr>
        <p:txBody>
          <a:bodyPr/>
          <a:lstStyle/>
          <a:p>
            <a:endParaRPr lang="en-US"/>
          </a:p>
        </p:txBody>
      </p:sp>
      <p:sp>
        <p:nvSpPr>
          <p:cNvPr id="1339" name="Line 572"/>
          <p:cNvSpPr>
            <a:spLocks noChangeShapeType="1"/>
          </p:cNvSpPr>
          <p:nvPr/>
        </p:nvSpPr>
        <p:spPr bwMode="auto">
          <a:xfrm>
            <a:off x="3449638" y="3613546"/>
            <a:ext cx="33337" cy="1587"/>
          </a:xfrm>
          <a:prstGeom prst="line">
            <a:avLst/>
          </a:prstGeom>
          <a:noFill/>
          <a:ln w="8">
            <a:solidFill>
              <a:schemeClr val="tx1"/>
            </a:solidFill>
            <a:round/>
            <a:headEnd/>
            <a:tailEnd/>
          </a:ln>
        </p:spPr>
        <p:txBody>
          <a:bodyPr/>
          <a:lstStyle/>
          <a:p>
            <a:endParaRPr lang="en-US"/>
          </a:p>
        </p:txBody>
      </p:sp>
      <p:sp>
        <p:nvSpPr>
          <p:cNvPr id="1340" name="Line 573"/>
          <p:cNvSpPr>
            <a:spLocks noChangeShapeType="1"/>
          </p:cNvSpPr>
          <p:nvPr/>
        </p:nvSpPr>
        <p:spPr bwMode="auto">
          <a:xfrm>
            <a:off x="3449638" y="4194571"/>
            <a:ext cx="33337" cy="1587"/>
          </a:xfrm>
          <a:prstGeom prst="line">
            <a:avLst/>
          </a:prstGeom>
          <a:noFill/>
          <a:ln w="8">
            <a:solidFill>
              <a:schemeClr val="tx1"/>
            </a:solidFill>
            <a:round/>
            <a:headEnd/>
            <a:tailEnd/>
          </a:ln>
        </p:spPr>
        <p:txBody>
          <a:bodyPr/>
          <a:lstStyle/>
          <a:p>
            <a:endParaRPr lang="en-US"/>
          </a:p>
        </p:txBody>
      </p:sp>
      <p:sp>
        <p:nvSpPr>
          <p:cNvPr id="1341" name="Line 574"/>
          <p:cNvSpPr>
            <a:spLocks noChangeShapeType="1"/>
          </p:cNvSpPr>
          <p:nvPr/>
        </p:nvSpPr>
        <p:spPr bwMode="auto">
          <a:xfrm>
            <a:off x="3449638" y="4781946"/>
            <a:ext cx="33337" cy="1587"/>
          </a:xfrm>
          <a:prstGeom prst="line">
            <a:avLst/>
          </a:prstGeom>
          <a:noFill/>
          <a:ln w="8">
            <a:solidFill>
              <a:schemeClr val="tx1"/>
            </a:solidFill>
            <a:round/>
            <a:headEnd/>
            <a:tailEnd/>
          </a:ln>
        </p:spPr>
        <p:txBody>
          <a:bodyPr/>
          <a:lstStyle/>
          <a:p>
            <a:endParaRPr lang="en-US"/>
          </a:p>
        </p:txBody>
      </p:sp>
      <p:sp>
        <p:nvSpPr>
          <p:cNvPr id="1342" name="Line 575"/>
          <p:cNvSpPr>
            <a:spLocks noChangeShapeType="1"/>
          </p:cNvSpPr>
          <p:nvPr/>
        </p:nvSpPr>
        <p:spPr bwMode="auto">
          <a:xfrm flipH="1">
            <a:off x="6459538" y="4778771"/>
            <a:ext cx="31750" cy="1587"/>
          </a:xfrm>
          <a:prstGeom prst="line">
            <a:avLst/>
          </a:prstGeom>
          <a:noFill/>
          <a:ln w="8">
            <a:solidFill>
              <a:schemeClr val="tx1"/>
            </a:solidFill>
            <a:round/>
            <a:headEnd/>
            <a:tailEnd/>
          </a:ln>
        </p:spPr>
        <p:txBody>
          <a:bodyPr/>
          <a:lstStyle/>
          <a:p>
            <a:endParaRPr lang="en-US"/>
          </a:p>
        </p:txBody>
      </p:sp>
      <p:sp>
        <p:nvSpPr>
          <p:cNvPr id="1343" name="Line 576"/>
          <p:cNvSpPr>
            <a:spLocks noChangeShapeType="1"/>
          </p:cNvSpPr>
          <p:nvPr/>
        </p:nvSpPr>
        <p:spPr bwMode="auto">
          <a:xfrm flipH="1">
            <a:off x="6459538" y="4181871"/>
            <a:ext cx="31750" cy="1587"/>
          </a:xfrm>
          <a:prstGeom prst="line">
            <a:avLst/>
          </a:prstGeom>
          <a:noFill/>
          <a:ln w="8">
            <a:solidFill>
              <a:schemeClr val="tx1"/>
            </a:solidFill>
            <a:round/>
            <a:headEnd/>
            <a:tailEnd/>
          </a:ln>
        </p:spPr>
        <p:txBody>
          <a:bodyPr/>
          <a:lstStyle/>
          <a:p>
            <a:endParaRPr lang="en-US"/>
          </a:p>
        </p:txBody>
      </p:sp>
      <p:sp>
        <p:nvSpPr>
          <p:cNvPr id="1344" name="Line 577"/>
          <p:cNvSpPr>
            <a:spLocks noChangeShapeType="1"/>
          </p:cNvSpPr>
          <p:nvPr/>
        </p:nvSpPr>
        <p:spPr bwMode="auto">
          <a:xfrm flipH="1">
            <a:off x="6459538" y="3584971"/>
            <a:ext cx="31750" cy="1587"/>
          </a:xfrm>
          <a:prstGeom prst="line">
            <a:avLst/>
          </a:prstGeom>
          <a:noFill/>
          <a:ln w="8">
            <a:solidFill>
              <a:schemeClr val="tx1"/>
            </a:solidFill>
            <a:round/>
            <a:headEnd/>
            <a:tailEnd/>
          </a:ln>
        </p:spPr>
        <p:txBody>
          <a:bodyPr/>
          <a:lstStyle/>
          <a:p>
            <a:endParaRPr lang="en-US"/>
          </a:p>
        </p:txBody>
      </p:sp>
      <p:sp>
        <p:nvSpPr>
          <p:cNvPr id="1345" name="Line 578"/>
          <p:cNvSpPr>
            <a:spLocks noChangeShapeType="1"/>
          </p:cNvSpPr>
          <p:nvPr/>
        </p:nvSpPr>
        <p:spPr bwMode="auto">
          <a:xfrm flipH="1">
            <a:off x="6459538" y="2988071"/>
            <a:ext cx="31750" cy="1587"/>
          </a:xfrm>
          <a:prstGeom prst="line">
            <a:avLst/>
          </a:prstGeom>
          <a:noFill/>
          <a:ln w="8">
            <a:solidFill>
              <a:schemeClr val="tx1"/>
            </a:solidFill>
            <a:round/>
            <a:headEnd/>
            <a:tailEnd/>
          </a:ln>
        </p:spPr>
        <p:txBody>
          <a:bodyPr/>
          <a:lstStyle/>
          <a:p>
            <a:endParaRPr lang="en-US"/>
          </a:p>
        </p:txBody>
      </p:sp>
      <p:sp>
        <p:nvSpPr>
          <p:cNvPr id="1346" name="Line 579"/>
          <p:cNvSpPr>
            <a:spLocks noChangeShapeType="1"/>
          </p:cNvSpPr>
          <p:nvPr/>
        </p:nvSpPr>
        <p:spPr bwMode="auto">
          <a:xfrm flipH="1">
            <a:off x="6459538" y="2384821"/>
            <a:ext cx="31750" cy="1587"/>
          </a:xfrm>
          <a:prstGeom prst="line">
            <a:avLst/>
          </a:prstGeom>
          <a:noFill/>
          <a:ln w="8">
            <a:solidFill>
              <a:schemeClr val="tx1"/>
            </a:solidFill>
            <a:round/>
            <a:headEnd/>
            <a:tailEnd/>
          </a:ln>
        </p:spPr>
        <p:txBody>
          <a:bodyPr/>
          <a:lstStyle/>
          <a:p>
            <a:endParaRPr lang="en-US"/>
          </a:p>
        </p:txBody>
      </p:sp>
      <p:sp>
        <p:nvSpPr>
          <p:cNvPr id="1347" name="Line 580"/>
          <p:cNvSpPr>
            <a:spLocks noChangeShapeType="1"/>
          </p:cNvSpPr>
          <p:nvPr/>
        </p:nvSpPr>
        <p:spPr bwMode="auto">
          <a:xfrm flipH="1">
            <a:off x="6459538" y="1787921"/>
            <a:ext cx="31750" cy="1587"/>
          </a:xfrm>
          <a:prstGeom prst="line">
            <a:avLst/>
          </a:prstGeom>
          <a:noFill/>
          <a:ln w="8">
            <a:solidFill>
              <a:schemeClr val="tx1"/>
            </a:solidFill>
            <a:round/>
            <a:headEnd/>
            <a:tailEnd/>
          </a:ln>
        </p:spPr>
        <p:txBody>
          <a:bodyPr/>
          <a:lstStyle/>
          <a:p>
            <a:endParaRPr lang="en-US"/>
          </a:p>
        </p:txBody>
      </p:sp>
      <p:sp>
        <p:nvSpPr>
          <p:cNvPr id="1348" name="Rectangle 581"/>
          <p:cNvSpPr>
            <a:spLocks noChangeArrowheads="1"/>
          </p:cNvSpPr>
          <p:nvPr/>
        </p:nvSpPr>
        <p:spPr bwMode="auto">
          <a:xfrm>
            <a:off x="6347653" y="4689871"/>
            <a:ext cx="78547" cy="184666"/>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0</a:t>
            </a:r>
            <a:endParaRPr lang="en-US" sz="1200">
              <a:cs typeface="Arial" pitchFamily="34" charset="0"/>
            </a:endParaRPr>
          </a:p>
        </p:txBody>
      </p:sp>
      <p:sp>
        <p:nvSpPr>
          <p:cNvPr id="1349" name="Rectangle 582"/>
          <p:cNvSpPr>
            <a:spLocks noChangeArrowheads="1"/>
          </p:cNvSpPr>
          <p:nvPr/>
        </p:nvSpPr>
        <p:spPr bwMode="auto">
          <a:xfrm>
            <a:off x="6259513" y="4092971"/>
            <a:ext cx="161925" cy="184150"/>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20</a:t>
            </a:r>
            <a:endParaRPr lang="en-US" sz="1200">
              <a:cs typeface="Arial" pitchFamily="34" charset="0"/>
            </a:endParaRPr>
          </a:p>
        </p:txBody>
      </p:sp>
      <p:sp>
        <p:nvSpPr>
          <p:cNvPr id="1350" name="Rectangle 583"/>
          <p:cNvSpPr>
            <a:spLocks noChangeArrowheads="1"/>
          </p:cNvSpPr>
          <p:nvPr/>
        </p:nvSpPr>
        <p:spPr bwMode="auto">
          <a:xfrm>
            <a:off x="6259513" y="3524646"/>
            <a:ext cx="161925" cy="185737"/>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40</a:t>
            </a:r>
            <a:endParaRPr lang="en-US" sz="1200">
              <a:cs typeface="Arial" pitchFamily="34" charset="0"/>
            </a:endParaRPr>
          </a:p>
        </p:txBody>
      </p:sp>
      <p:sp>
        <p:nvSpPr>
          <p:cNvPr id="1351" name="Rectangle 584"/>
          <p:cNvSpPr>
            <a:spLocks noChangeArrowheads="1"/>
          </p:cNvSpPr>
          <p:nvPr/>
        </p:nvSpPr>
        <p:spPr bwMode="auto">
          <a:xfrm>
            <a:off x="6259513" y="2927746"/>
            <a:ext cx="161925" cy="185737"/>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60</a:t>
            </a:r>
            <a:endParaRPr lang="en-US" sz="1200">
              <a:cs typeface="Arial" pitchFamily="34" charset="0"/>
            </a:endParaRPr>
          </a:p>
        </p:txBody>
      </p:sp>
      <p:sp>
        <p:nvSpPr>
          <p:cNvPr id="1352" name="Rectangle 585"/>
          <p:cNvSpPr>
            <a:spLocks noChangeArrowheads="1"/>
          </p:cNvSpPr>
          <p:nvPr/>
        </p:nvSpPr>
        <p:spPr bwMode="auto">
          <a:xfrm>
            <a:off x="6259513" y="2324496"/>
            <a:ext cx="161925" cy="185737"/>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80</a:t>
            </a:r>
            <a:endParaRPr lang="en-US" sz="1200">
              <a:cs typeface="Arial" pitchFamily="34" charset="0"/>
            </a:endParaRPr>
          </a:p>
        </p:txBody>
      </p:sp>
      <p:sp>
        <p:nvSpPr>
          <p:cNvPr id="1353" name="Rectangle 586"/>
          <p:cNvSpPr>
            <a:spLocks noChangeArrowheads="1"/>
          </p:cNvSpPr>
          <p:nvPr/>
        </p:nvSpPr>
        <p:spPr bwMode="auto">
          <a:xfrm>
            <a:off x="6178550" y="1727596"/>
            <a:ext cx="242888" cy="185737"/>
          </a:xfrm>
          <a:prstGeom prst="rect">
            <a:avLst/>
          </a:prstGeom>
          <a:noFill/>
          <a:ln w="9525">
            <a:noFill/>
            <a:miter lim="800000"/>
            <a:headEnd/>
            <a:tailEnd/>
          </a:ln>
        </p:spPr>
        <p:txBody>
          <a:bodyPr wrap="none" lIns="0" tIns="0" rIns="0" bIns="0">
            <a:spAutoFit/>
          </a:bodyPr>
          <a:lstStyle/>
          <a:p>
            <a:pPr algn="r"/>
            <a:r>
              <a:rPr lang="en-US" sz="1200" b="1">
                <a:latin typeface="Calibri" pitchFamily="34" charset="0"/>
                <a:cs typeface="Arial" pitchFamily="34" charset="0"/>
              </a:rPr>
              <a:t>100</a:t>
            </a:r>
            <a:endParaRPr lang="en-US" sz="1200">
              <a:cs typeface="Arial" pitchFamily="34" charset="0"/>
            </a:endParaRPr>
          </a:p>
        </p:txBody>
      </p:sp>
      <p:sp>
        <p:nvSpPr>
          <p:cNvPr id="1354" name="Line 587"/>
          <p:cNvSpPr>
            <a:spLocks noChangeShapeType="1"/>
          </p:cNvSpPr>
          <p:nvPr/>
        </p:nvSpPr>
        <p:spPr bwMode="auto">
          <a:xfrm>
            <a:off x="6557963" y="4927996"/>
            <a:ext cx="1587" cy="63500"/>
          </a:xfrm>
          <a:prstGeom prst="line">
            <a:avLst/>
          </a:prstGeom>
          <a:noFill/>
          <a:ln w="8">
            <a:solidFill>
              <a:schemeClr val="tx1"/>
            </a:solidFill>
            <a:round/>
            <a:headEnd/>
            <a:tailEnd/>
          </a:ln>
        </p:spPr>
        <p:txBody>
          <a:bodyPr/>
          <a:lstStyle/>
          <a:p>
            <a:endParaRPr lang="en-US"/>
          </a:p>
        </p:txBody>
      </p:sp>
      <p:sp>
        <p:nvSpPr>
          <p:cNvPr id="1355" name="Line 588"/>
          <p:cNvSpPr>
            <a:spLocks noChangeShapeType="1"/>
          </p:cNvSpPr>
          <p:nvPr/>
        </p:nvSpPr>
        <p:spPr bwMode="auto">
          <a:xfrm>
            <a:off x="6689725" y="4927996"/>
            <a:ext cx="1588" cy="63500"/>
          </a:xfrm>
          <a:prstGeom prst="line">
            <a:avLst/>
          </a:prstGeom>
          <a:noFill/>
          <a:ln w="8">
            <a:solidFill>
              <a:schemeClr val="tx1"/>
            </a:solidFill>
            <a:round/>
            <a:headEnd/>
            <a:tailEnd/>
          </a:ln>
        </p:spPr>
        <p:txBody>
          <a:bodyPr/>
          <a:lstStyle/>
          <a:p>
            <a:endParaRPr lang="en-US"/>
          </a:p>
        </p:txBody>
      </p:sp>
      <p:sp>
        <p:nvSpPr>
          <p:cNvPr id="1356" name="Line 589"/>
          <p:cNvSpPr>
            <a:spLocks noChangeShapeType="1"/>
          </p:cNvSpPr>
          <p:nvPr/>
        </p:nvSpPr>
        <p:spPr bwMode="auto">
          <a:xfrm>
            <a:off x="6821488" y="4927996"/>
            <a:ext cx="1587" cy="63500"/>
          </a:xfrm>
          <a:prstGeom prst="line">
            <a:avLst/>
          </a:prstGeom>
          <a:noFill/>
          <a:ln w="8">
            <a:solidFill>
              <a:schemeClr val="tx1"/>
            </a:solidFill>
            <a:round/>
            <a:headEnd/>
            <a:tailEnd/>
          </a:ln>
        </p:spPr>
        <p:txBody>
          <a:bodyPr/>
          <a:lstStyle/>
          <a:p>
            <a:endParaRPr lang="en-US"/>
          </a:p>
        </p:txBody>
      </p:sp>
      <p:sp>
        <p:nvSpPr>
          <p:cNvPr id="1357" name="Line 590"/>
          <p:cNvSpPr>
            <a:spLocks noChangeShapeType="1"/>
          </p:cNvSpPr>
          <p:nvPr/>
        </p:nvSpPr>
        <p:spPr bwMode="auto">
          <a:xfrm>
            <a:off x="6953250" y="4927996"/>
            <a:ext cx="1588" cy="63500"/>
          </a:xfrm>
          <a:prstGeom prst="line">
            <a:avLst/>
          </a:prstGeom>
          <a:noFill/>
          <a:ln w="8">
            <a:solidFill>
              <a:schemeClr val="tx1"/>
            </a:solidFill>
            <a:round/>
            <a:headEnd/>
            <a:tailEnd/>
          </a:ln>
        </p:spPr>
        <p:txBody>
          <a:bodyPr/>
          <a:lstStyle/>
          <a:p>
            <a:endParaRPr lang="en-US"/>
          </a:p>
        </p:txBody>
      </p:sp>
      <p:sp>
        <p:nvSpPr>
          <p:cNvPr id="1358" name="Line 591"/>
          <p:cNvSpPr>
            <a:spLocks noChangeShapeType="1"/>
          </p:cNvSpPr>
          <p:nvPr/>
        </p:nvSpPr>
        <p:spPr bwMode="auto">
          <a:xfrm>
            <a:off x="7088188" y="4927996"/>
            <a:ext cx="1587" cy="63500"/>
          </a:xfrm>
          <a:prstGeom prst="line">
            <a:avLst/>
          </a:prstGeom>
          <a:noFill/>
          <a:ln w="8">
            <a:solidFill>
              <a:schemeClr val="tx1"/>
            </a:solidFill>
            <a:round/>
            <a:headEnd/>
            <a:tailEnd/>
          </a:ln>
        </p:spPr>
        <p:txBody>
          <a:bodyPr/>
          <a:lstStyle/>
          <a:p>
            <a:endParaRPr lang="en-US"/>
          </a:p>
        </p:txBody>
      </p:sp>
      <p:sp>
        <p:nvSpPr>
          <p:cNvPr id="1359" name="Line 592"/>
          <p:cNvSpPr>
            <a:spLocks noChangeShapeType="1"/>
          </p:cNvSpPr>
          <p:nvPr/>
        </p:nvSpPr>
        <p:spPr bwMode="auto">
          <a:xfrm>
            <a:off x="7223125" y="4927996"/>
            <a:ext cx="1588" cy="63500"/>
          </a:xfrm>
          <a:prstGeom prst="line">
            <a:avLst/>
          </a:prstGeom>
          <a:noFill/>
          <a:ln w="8">
            <a:solidFill>
              <a:schemeClr val="tx1"/>
            </a:solidFill>
            <a:round/>
            <a:headEnd/>
            <a:tailEnd/>
          </a:ln>
        </p:spPr>
        <p:txBody>
          <a:bodyPr/>
          <a:lstStyle/>
          <a:p>
            <a:endParaRPr lang="en-US"/>
          </a:p>
        </p:txBody>
      </p:sp>
      <p:sp>
        <p:nvSpPr>
          <p:cNvPr id="1360" name="Line 593"/>
          <p:cNvSpPr>
            <a:spLocks noChangeShapeType="1"/>
          </p:cNvSpPr>
          <p:nvPr/>
        </p:nvSpPr>
        <p:spPr bwMode="auto">
          <a:xfrm>
            <a:off x="7354888" y="4927996"/>
            <a:ext cx="1587" cy="63500"/>
          </a:xfrm>
          <a:prstGeom prst="line">
            <a:avLst/>
          </a:prstGeom>
          <a:noFill/>
          <a:ln w="8">
            <a:solidFill>
              <a:schemeClr val="tx1"/>
            </a:solidFill>
            <a:round/>
            <a:headEnd/>
            <a:tailEnd/>
          </a:ln>
        </p:spPr>
        <p:txBody>
          <a:bodyPr/>
          <a:lstStyle/>
          <a:p>
            <a:endParaRPr lang="en-US"/>
          </a:p>
        </p:txBody>
      </p:sp>
      <p:sp>
        <p:nvSpPr>
          <p:cNvPr id="1361" name="Line 594"/>
          <p:cNvSpPr>
            <a:spLocks noChangeShapeType="1"/>
          </p:cNvSpPr>
          <p:nvPr/>
        </p:nvSpPr>
        <p:spPr bwMode="auto">
          <a:xfrm>
            <a:off x="7486650" y="4927996"/>
            <a:ext cx="1588" cy="63500"/>
          </a:xfrm>
          <a:prstGeom prst="line">
            <a:avLst/>
          </a:prstGeom>
          <a:noFill/>
          <a:ln w="8">
            <a:solidFill>
              <a:schemeClr val="tx1"/>
            </a:solidFill>
            <a:round/>
            <a:headEnd/>
            <a:tailEnd/>
          </a:ln>
        </p:spPr>
        <p:txBody>
          <a:bodyPr/>
          <a:lstStyle/>
          <a:p>
            <a:endParaRPr lang="en-US"/>
          </a:p>
        </p:txBody>
      </p:sp>
      <p:sp>
        <p:nvSpPr>
          <p:cNvPr id="1362" name="Line 595"/>
          <p:cNvSpPr>
            <a:spLocks noChangeShapeType="1"/>
          </p:cNvSpPr>
          <p:nvPr/>
        </p:nvSpPr>
        <p:spPr bwMode="auto">
          <a:xfrm>
            <a:off x="7621588" y="4927996"/>
            <a:ext cx="1587" cy="63500"/>
          </a:xfrm>
          <a:prstGeom prst="line">
            <a:avLst/>
          </a:prstGeom>
          <a:noFill/>
          <a:ln w="8">
            <a:solidFill>
              <a:schemeClr val="tx1"/>
            </a:solidFill>
            <a:round/>
            <a:headEnd/>
            <a:tailEnd/>
          </a:ln>
        </p:spPr>
        <p:txBody>
          <a:bodyPr/>
          <a:lstStyle/>
          <a:p>
            <a:endParaRPr lang="en-US"/>
          </a:p>
        </p:txBody>
      </p:sp>
      <p:sp>
        <p:nvSpPr>
          <p:cNvPr id="1363" name="Line 596"/>
          <p:cNvSpPr>
            <a:spLocks noChangeShapeType="1"/>
          </p:cNvSpPr>
          <p:nvPr/>
        </p:nvSpPr>
        <p:spPr bwMode="auto">
          <a:xfrm>
            <a:off x="7753350" y="4927996"/>
            <a:ext cx="1588" cy="63500"/>
          </a:xfrm>
          <a:prstGeom prst="line">
            <a:avLst/>
          </a:prstGeom>
          <a:noFill/>
          <a:ln w="8">
            <a:solidFill>
              <a:schemeClr val="tx1"/>
            </a:solidFill>
            <a:round/>
            <a:headEnd/>
            <a:tailEnd/>
          </a:ln>
        </p:spPr>
        <p:txBody>
          <a:bodyPr/>
          <a:lstStyle/>
          <a:p>
            <a:endParaRPr lang="en-US"/>
          </a:p>
        </p:txBody>
      </p:sp>
      <p:sp>
        <p:nvSpPr>
          <p:cNvPr id="1364" name="Line 597"/>
          <p:cNvSpPr>
            <a:spLocks noChangeShapeType="1"/>
          </p:cNvSpPr>
          <p:nvPr/>
        </p:nvSpPr>
        <p:spPr bwMode="auto">
          <a:xfrm>
            <a:off x="7885113" y="4927996"/>
            <a:ext cx="1587" cy="63500"/>
          </a:xfrm>
          <a:prstGeom prst="line">
            <a:avLst/>
          </a:prstGeom>
          <a:noFill/>
          <a:ln w="8">
            <a:solidFill>
              <a:schemeClr val="tx1"/>
            </a:solidFill>
            <a:round/>
            <a:headEnd/>
            <a:tailEnd/>
          </a:ln>
        </p:spPr>
        <p:txBody>
          <a:bodyPr/>
          <a:lstStyle/>
          <a:p>
            <a:endParaRPr lang="en-US"/>
          </a:p>
        </p:txBody>
      </p:sp>
      <p:sp>
        <p:nvSpPr>
          <p:cNvPr id="1365" name="Line 598"/>
          <p:cNvSpPr>
            <a:spLocks noChangeShapeType="1"/>
          </p:cNvSpPr>
          <p:nvPr/>
        </p:nvSpPr>
        <p:spPr bwMode="auto">
          <a:xfrm>
            <a:off x="8015288" y="4927996"/>
            <a:ext cx="1587" cy="63500"/>
          </a:xfrm>
          <a:prstGeom prst="line">
            <a:avLst/>
          </a:prstGeom>
          <a:noFill/>
          <a:ln w="8">
            <a:solidFill>
              <a:schemeClr val="tx1"/>
            </a:solidFill>
            <a:round/>
            <a:headEnd/>
            <a:tailEnd/>
          </a:ln>
        </p:spPr>
        <p:txBody>
          <a:bodyPr/>
          <a:lstStyle/>
          <a:p>
            <a:endParaRPr lang="en-US"/>
          </a:p>
        </p:txBody>
      </p:sp>
      <p:sp>
        <p:nvSpPr>
          <p:cNvPr id="1366" name="Line 599"/>
          <p:cNvSpPr>
            <a:spLocks noChangeShapeType="1"/>
          </p:cNvSpPr>
          <p:nvPr/>
        </p:nvSpPr>
        <p:spPr bwMode="auto">
          <a:xfrm>
            <a:off x="8154988" y="4927996"/>
            <a:ext cx="1587" cy="63500"/>
          </a:xfrm>
          <a:prstGeom prst="line">
            <a:avLst/>
          </a:prstGeom>
          <a:noFill/>
          <a:ln w="8">
            <a:solidFill>
              <a:schemeClr val="tx1"/>
            </a:solidFill>
            <a:round/>
            <a:headEnd/>
            <a:tailEnd/>
          </a:ln>
        </p:spPr>
        <p:txBody>
          <a:bodyPr/>
          <a:lstStyle/>
          <a:p>
            <a:endParaRPr lang="en-US"/>
          </a:p>
        </p:txBody>
      </p:sp>
      <p:sp>
        <p:nvSpPr>
          <p:cNvPr id="1367" name="Line 600"/>
          <p:cNvSpPr>
            <a:spLocks noChangeShapeType="1"/>
          </p:cNvSpPr>
          <p:nvPr/>
        </p:nvSpPr>
        <p:spPr bwMode="auto">
          <a:xfrm>
            <a:off x="8285163" y="4927996"/>
            <a:ext cx="3175" cy="63500"/>
          </a:xfrm>
          <a:prstGeom prst="line">
            <a:avLst/>
          </a:prstGeom>
          <a:noFill/>
          <a:ln w="8">
            <a:solidFill>
              <a:schemeClr val="tx1"/>
            </a:solidFill>
            <a:round/>
            <a:headEnd/>
            <a:tailEnd/>
          </a:ln>
        </p:spPr>
        <p:txBody>
          <a:bodyPr/>
          <a:lstStyle/>
          <a:p>
            <a:endParaRPr lang="en-US"/>
          </a:p>
        </p:txBody>
      </p:sp>
      <p:sp>
        <p:nvSpPr>
          <p:cNvPr id="1368" name="Line 601"/>
          <p:cNvSpPr>
            <a:spLocks noChangeShapeType="1"/>
          </p:cNvSpPr>
          <p:nvPr/>
        </p:nvSpPr>
        <p:spPr bwMode="auto">
          <a:xfrm>
            <a:off x="8416925" y="4927996"/>
            <a:ext cx="1588" cy="63500"/>
          </a:xfrm>
          <a:prstGeom prst="line">
            <a:avLst/>
          </a:prstGeom>
          <a:noFill/>
          <a:ln w="8">
            <a:solidFill>
              <a:schemeClr val="tx1"/>
            </a:solidFill>
            <a:round/>
            <a:headEnd/>
            <a:tailEnd/>
          </a:ln>
        </p:spPr>
        <p:txBody>
          <a:bodyPr/>
          <a:lstStyle/>
          <a:p>
            <a:endParaRPr lang="en-US"/>
          </a:p>
        </p:txBody>
      </p:sp>
      <p:sp>
        <p:nvSpPr>
          <p:cNvPr id="1369" name="Line 602"/>
          <p:cNvSpPr>
            <a:spLocks noChangeShapeType="1"/>
          </p:cNvSpPr>
          <p:nvPr/>
        </p:nvSpPr>
        <p:spPr bwMode="auto">
          <a:xfrm>
            <a:off x="8548688" y="4927996"/>
            <a:ext cx="1587" cy="63500"/>
          </a:xfrm>
          <a:prstGeom prst="line">
            <a:avLst/>
          </a:prstGeom>
          <a:noFill/>
          <a:ln w="8">
            <a:solidFill>
              <a:schemeClr val="tx1"/>
            </a:solidFill>
            <a:round/>
            <a:headEnd/>
            <a:tailEnd/>
          </a:ln>
        </p:spPr>
        <p:txBody>
          <a:bodyPr/>
          <a:lstStyle/>
          <a:p>
            <a:endParaRPr lang="en-US"/>
          </a:p>
        </p:txBody>
      </p:sp>
      <p:sp>
        <p:nvSpPr>
          <p:cNvPr id="1370" name="Line 603"/>
          <p:cNvSpPr>
            <a:spLocks noChangeShapeType="1"/>
          </p:cNvSpPr>
          <p:nvPr/>
        </p:nvSpPr>
        <p:spPr bwMode="auto">
          <a:xfrm>
            <a:off x="8683625" y="4927996"/>
            <a:ext cx="1588" cy="63500"/>
          </a:xfrm>
          <a:prstGeom prst="line">
            <a:avLst/>
          </a:prstGeom>
          <a:noFill/>
          <a:ln w="8">
            <a:solidFill>
              <a:schemeClr val="tx1"/>
            </a:solidFill>
            <a:round/>
            <a:headEnd/>
            <a:tailEnd/>
          </a:ln>
        </p:spPr>
        <p:txBody>
          <a:bodyPr/>
          <a:lstStyle/>
          <a:p>
            <a:endParaRPr lang="en-US"/>
          </a:p>
        </p:txBody>
      </p:sp>
      <p:sp>
        <p:nvSpPr>
          <p:cNvPr id="1371" name="Line 604"/>
          <p:cNvSpPr>
            <a:spLocks noChangeShapeType="1"/>
          </p:cNvSpPr>
          <p:nvPr/>
        </p:nvSpPr>
        <p:spPr bwMode="auto">
          <a:xfrm>
            <a:off x="8815388" y="4927996"/>
            <a:ext cx="1587" cy="63500"/>
          </a:xfrm>
          <a:prstGeom prst="line">
            <a:avLst/>
          </a:prstGeom>
          <a:noFill/>
          <a:ln w="8">
            <a:solidFill>
              <a:schemeClr val="tx1"/>
            </a:solidFill>
            <a:round/>
            <a:headEnd/>
            <a:tailEnd/>
          </a:ln>
        </p:spPr>
        <p:txBody>
          <a:bodyPr/>
          <a:lstStyle/>
          <a:p>
            <a:endParaRPr lang="en-US"/>
          </a:p>
        </p:txBody>
      </p:sp>
      <p:sp>
        <p:nvSpPr>
          <p:cNvPr id="1372" name="Line 605"/>
          <p:cNvSpPr>
            <a:spLocks noChangeShapeType="1"/>
          </p:cNvSpPr>
          <p:nvPr/>
        </p:nvSpPr>
        <p:spPr bwMode="auto">
          <a:xfrm>
            <a:off x="8947150" y="4927996"/>
            <a:ext cx="1588" cy="63500"/>
          </a:xfrm>
          <a:prstGeom prst="line">
            <a:avLst/>
          </a:prstGeom>
          <a:noFill/>
          <a:ln w="8">
            <a:solidFill>
              <a:schemeClr val="tx1"/>
            </a:solidFill>
            <a:round/>
            <a:headEnd/>
            <a:tailEnd/>
          </a:ln>
        </p:spPr>
        <p:txBody>
          <a:bodyPr/>
          <a:lstStyle/>
          <a:p>
            <a:endParaRPr lang="en-US"/>
          </a:p>
        </p:txBody>
      </p:sp>
      <p:sp>
        <p:nvSpPr>
          <p:cNvPr id="1373" name="Rectangle 606"/>
          <p:cNvSpPr>
            <a:spLocks noChangeArrowheads="1"/>
          </p:cNvSpPr>
          <p:nvPr/>
        </p:nvSpPr>
        <p:spPr bwMode="auto">
          <a:xfrm>
            <a:off x="7551738" y="5261371"/>
            <a:ext cx="424796" cy="123111"/>
          </a:xfrm>
          <a:prstGeom prst="rect">
            <a:avLst/>
          </a:prstGeom>
          <a:noFill/>
          <a:ln w="9525">
            <a:noFill/>
            <a:miter lim="800000"/>
            <a:headEnd/>
            <a:tailEnd/>
          </a:ln>
        </p:spPr>
        <p:txBody>
          <a:bodyPr wrap="none" lIns="0" tIns="0" rIns="0" bIns="0">
            <a:spAutoFit/>
          </a:bodyPr>
          <a:lstStyle/>
          <a:p>
            <a:r>
              <a:rPr lang="cs-CZ" sz="800" dirty="0">
                <a:latin typeface="Arial Narrow" pitchFamily="34" charset="0"/>
                <a:cs typeface="Arial" pitchFamily="34" charset="0"/>
              </a:rPr>
              <a:t>Č</a:t>
            </a:r>
            <a:r>
              <a:rPr lang="cs-CZ" sz="800" b="1" dirty="0" smtClean="0">
                <a:latin typeface="Arial Narrow" pitchFamily="34" charset="0"/>
                <a:cs typeface="Arial" pitchFamily="34" charset="0"/>
              </a:rPr>
              <a:t>as, týdny</a:t>
            </a:r>
            <a:endParaRPr lang="en-US" dirty="0">
              <a:latin typeface="Arial Narrow" pitchFamily="34" charset="0"/>
              <a:cs typeface="Arial" pitchFamily="34" charset="0"/>
            </a:endParaRPr>
          </a:p>
        </p:txBody>
      </p:sp>
      <p:sp>
        <p:nvSpPr>
          <p:cNvPr id="1374" name="Rectangle 608"/>
          <p:cNvSpPr>
            <a:spLocks noChangeArrowheads="1"/>
          </p:cNvSpPr>
          <p:nvPr/>
        </p:nvSpPr>
        <p:spPr bwMode="auto">
          <a:xfrm>
            <a:off x="6524625" y="5013721"/>
            <a:ext cx="4127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0</a:t>
            </a:r>
            <a:endParaRPr lang="en-US" sz="1600">
              <a:latin typeface="Arial Narrow" pitchFamily="34" charset="0"/>
              <a:cs typeface="Arial" pitchFamily="34" charset="0"/>
            </a:endParaRPr>
          </a:p>
        </p:txBody>
      </p:sp>
      <p:sp>
        <p:nvSpPr>
          <p:cNvPr id="1375" name="Rectangle 609"/>
          <p:cNvSpPr>
            <a:spLocks noChangeArrowheads="1"/>
          </p:cNvSpPr>
          <p:nvPr/>
        </p:nvSpPr>
        <p:spPr bwMode="auto">
          <a:xfrm>
            <a:off x="6659563" y="5013721"/>
            <a:ext cx="41275"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a:t>
            </a:r>
            <a:endParaRPr lang="en-US" sz="1600">
              <a:latin typeface="Arial Narrow" pitchFamily="34" charset="0"/>
              <a:cs typeface="Arial" pitchFamily="34" charset="0"/>
            </a:endParaRPr>
          </a:p>
        </p:txBody>
      </p:sp>
      <p:sp>
        <p:nvSpPr>
          <p:cNvPr id="1376" name="Rectangle 610"/>
          <p:cNvSpPr>
            <a:spLocks noChangeArrowheads="1"/>
          </p:cNvSpPr>
          <p:nvPr/>
        </p:nvSpPr>
        <p:spPr bwMode="auto">
          <a:xfrm>
            <a:off x="6761163" y="5013721"/>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12</a:t>
            </a:r>
            <a:endParaRPr lang="en-US" sz="1600">
              <a:latin typeface="Arial Narrow" pitchFamily="34" charset="0"/>
              <a:cs typeface="Arial" pitchFamily="34" charset="0"/>
            </a:endParaRPr>
          </a:p>
        </p:txBody>
      </p:sp>
      <p:sp>
        <p:nvSpPr>
          <p:cNvPr id="1377" name="Rectangle 611"/>
          <p:cNvSpPr>
            <a:spLocks noChangeArrowheads="1"/>
          </p:cNvSpPr>
          <p:nvPr/>
        </p:nvSpPr>
        <p:spPr bwMode="auto">
          <a:xfrm>
            <a:off x="6892925" y="5013721"/>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18</a:t>
            </a:r>
            <a:endParaRPr lang="en-US" sz="1600">
              <a:latin typeface="Arial Narrow" pitchFamily="34" charset="0"/>
              <a:cs typeface="Arial" pitchFamily="34" charset="0"/>
            </a:endParaRPr>
          </a:p>
        </p:txBody>
      </p:sp>
      <p:sp>
        <p:nvSpPr>
          <p:cNvPr id="1378" name="Rectangle 612"/>
          <p:cNvSpPr>
            <a:spLocks noChangeArrowheads="1"/>
          </p:cNvSpPr>
          <p:nvPr/>
        </p:nvSpPr>
        <p:spPr bwMode="auto">
          <a:xfrm>
            <a:off x="7027863" y="5013721"/>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24</a:t>
            </a:r>
            <a:endParaRPr lang="en-US" sz="1600">
              <a:latin typeface="Arial Narrow" pitchFamily="34" charset="0"/>
              <a:cs typeface="Arial" pitchFamily="34" charset="0"/>
            </a:endParaRPr>
          </a:p>
        </p:txBody>
      </p:sp>
      <p:sp>
        <p:nvSpPr>
          <p:cNvPr id="1379" name="Rectangle 613"/>
          <p:cNvSpPr>
            <a:spLocks noChangeArrowheads="1"/>
          </p:cNvSpPr>
          <p:nvPr/>
        </p:nvSpPr>
        <p:spPr bwMode="auto">
          <a:xfrm>
            <a:off x="7162800" y="5013721"/>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30</a:t>
            </a:r>
            <a:endParaRPr lang="en-US" sz="1600">
              <a:latin typeface="Arial Narrow" pitchFamily="34" charset="0"/>
              <a:cs typeface="Arial" pitchFamily="34" charset="0"/>
            </a:endParaRPr>
          </a:p>
        </p:txBody>
      </p:sp>
      <p:sp>
        <p:nvSpPr>
          <p:cNvPr id="1380" name="Rectangle 614"/>
          <p:cNvSpPr>
            <a:spLocks noChangeArrowheads="1"/>
          </p:cNvSpPr>
          <p:nvPr/>
        </p:nvSpPr>
        <p:spPr bwMode="auto">
          <a:xfrm>
            <a:off x="7294563" y="5013721"/>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36</a:t>
            </a:r>
            <a:endParaRPr lang="en-US" sz="1600">
              <a:latin typeface="Arial Narrow" pitchFamily="34" charset="0"/>
              <a:cs typeface="Arial" pitchFamily="34" charset="0"/>
            </a:endParaRPr>
          </a:p>
        </p:txBody>
      </p:sp>
      <p:sp>
        <p:nvSpPr>
          <p:cNvPr id="1381" name="Rectangle 615"/>
          <p:cNvSpPr>
            <a:spLocks noChangeArrowheads="1"/>
          </p:cNvSpPr>
          <p:nvPr/>
        </p:nvSpPr>
        <p:spPr bwMode="auto">
          <a:xfrm>
            <a:off x="7426325" y="5013721"/>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42</a:t>
            </a:r>
            <a:endParaRPr lang="en-US" sz="1600">
              <a:latin typeface="Arial Narrow" pitchFamily="34" charset="0"/>
              <a:cs typeface="Arial" pitchFamily="34" charset="0"/>
            </a:endParaRPr>
          </a:p>
        </p:txBody>
      </p:sp>
      <p:sp>
        <p:nvSpPr>
          <p:cNvPr id="1382" name="Rectangle 616"/>
          <p:cNvSpPr>
            <a:spLocks noChangeArrowheads="1"/>
          </p:cNvSpPr>
          <p:nvPr/>
        </p:nvSpPr>
        <p:spPr bwMode="auto">
          <a:xfrm>
            <a:off x="7561263" y="5013721"/>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48</a:t>
            </a:r>
            <a:endParaRPr lang="en-US" sz="1600">
              <a:latin typeface="Arial Narrow" pitchFamily="34" charset="0"/>
              <a:cs typeface="Arial" pitchFamily="34" charset="0"/>
            </a:endParaRPr>
          </a:p>
        </p:txBody>
      </p:sp>
      <p:sp>
        <p:nvSpPr>
          <p:cNvPr id="1383" name="Rectangle 617"/>
          <p:cNvSpPr>
            <a:spLocks noChangeArrowheads="1"/>
          </p:cNvSpPr>
          <p:nvPr/>
        </p:nvSpPr>
        <p:spPr bwMode="auto">
          <a:xfrm>
            <a:off x="7693025" y="5013721"/>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54</a:t>
            </a:r>
            <a:endParaRPr lang="en-US" sz="1600">
              <a:latin typeface="Arial Narrow" pitchFamily="34" charset="0"/>
              <a:cs typeface="Arial" pitchFamily="34" charset="0"/>
            </a:endParaRPr>
          </a:p>
        </p:txBody>
      </p:sp>
      <p:sp>
        <p:nvSpPr>
          <p:cNvPr id="1384" name="Rectangle 618"/>
          <p:cNvSpPr>
            <a:spLocks noChangeArrowheads="1"/>
          </p:cNvSpPr>
          <p:nvPr/>
        </p:nvSpPr>
        <p:spPr bwMode="auto">
          <a:xfrm>
            <a:off x="7824788" y="5013721"/>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60</a:t>
            </a:r>
            <a:endParaRPr lang="en-US" sz="1600">
              <a:latin typeface="Arial Narrow" pitchFamily="34" charset="0"/>
              <a:cs typeface="Arial" pitchFamily="34" charset="0"/>
            </a:endParaRPr>
          </a:p>
        </p:txBody>
      </p:sp>
      <p:sp>
        <p:nvSpPr>
          <p:cNvPr id="1385" name="Rectangle 619"/>
          <p:cNvSpPr>
            <a:spLocks noChangeArrowheads="1"/>
          </p:cNvSpPr>
          <p:nvPr/>
        </p:nvSpPr>
        <p:spPr bwMode="auto">
          <a:xfrm>
            <a:off x="7956550" y="5013721"/>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66</a:t>
            </a:r>
            <a:endParaRPr lang="en-US" sz="1600">
              <a:latin typeface="Arial Narrow" pitchFamily="34" charset="0"/>
              <a:cs typeface="Arial" pitchFamily="34" charset="0"/>
            </a:endParaRPr>
          </a:p>
        </p:txBody>
      </p:sp>
      <p:sp>
        <p:nvSpPr>
          <p:cNvPr id="1386" name="Rectangle 620"/>
          <p:cNvSpPr>
            <a:spLocks noChangeArrowheads="1"/>
          </p:cNvSpPr>
          <p:nvPr/>
        </p:nvSpPr>
        <p:spPr bwMode="auto">
          <a:xfrm>
            <a:off x="8094663" y="5013721"/>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72</a:t>
            </a:r>
            <a:endParaRPr lang="en-US" sz="1600">
              <a:latin typeface="Arial Narrow" pitchFamily="34" charset="0"/>
              <a:cs typeface="Arial" pitchFamily="34" charset="0"/>
            </a:endParaRPr>
          </a:p>
        </p:txBody>
      </p:sp>
      <p:sp>
        <p:nvSpPr>
          <p:cNvPr id="1387" name="Rectangle 621"/>
          <p:cNvSpPr>
            <a:spLocks noChangeArrowheads="1"/>
          </p:cNvSpPr>
          <p:nvPr/>
        </p:nvSpPr>
        <p:spPr bwMode="auto">
          <a:xfrm>
            <a:off x="8226425" y="5013721"/>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78</a:t>
            </a:r>
            <a:endParaRPr lang="en-US" sz="1600">
              <a:latin typeface="Arial Narrow" pitchFamily="34" charset="0"/>
              <a:cs typeface="Arial" pitchFamily="34" charset="0"/>
            </a:endParaRPr>
          </a:p>
        </p:txBody>
      </p:sp>
      <p:sp>
        <p:nvSpPr>
          <p:cNvPr id="1388" name="Rectangle 622"/>
          <p:cNvSpPr>
            <a:spLocks noChangeArrowheads="1"/>
          </p:cNvSpPr>
          <p:nvPr/>
        </p:nvSpPr>
        <p:spPr bwMode="auto">
          <a:xfrm>
            <a:off x="8358188" y="5013721"/>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84</a:t>
            </a:r>
            <a:endParaRPr lang="en-US" sz="1600">
              <a:latin typeface="Arial Narrow" pitchFamily="34" charset="0"/>
              <a:cs typeface="Arial" pitchFamily="34" charset="0"/>
            </a:endParaRPr>
          </a:p>
        </p:txBody>
      </p:sp>
      <p:sp>
        <p:nvSpPr>
          <p:cNvPr id="1389" name="Rectangle 623"/>
          <p:cNvSpPr>
            <a:spLocks noChangeArrowheads="1"/>
          </p:cNvSpPr>
          <p:nvPr/>
        </p:nvSpPr>
        <p:spPr bwMode="auto">
          <a:xfrm>
            <a:off x="8489950" y="5013721"/>
            <a:ext cx="84138"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90</a:t>
            </a:r>
            <a:endParaRPr lang="en-US" sz="1600">
              <a:latin typeface="Arial Narrow" pitchFamily="34" charset="0"/>
              <a:cs typeface="Arial" pitchFamily="34" charset="0"/>
            </a:endParaRPr>
          </a:p>
        </p:txBody>
      </p:sp>
      <p:sp>
        <p:nvSpPr>
          <p:cNvPr id="1390" name="Rectangle 624"/>
          <p:cNvSpPr>
            <a:spLocks noChangeArrowheads="1"/>
          </p:cNvSpPr>
          <p:nvPr/>
        </p:nvSpPr>
        <p:spPr bwMode="auto">
          <a:xfrm>
            <a:off x="8624888" y="5013721"/>
            <a:ext cx="84137"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96</a:t>
            </a:r>
            <a:endParaRPr lang="en-US" sz="1600">
              <a:latin typeface="Arial Narrow" pitchFamily="34" charset="0"/>
              <a:cs typeface="Arial" pitchFamily="34" charset="0"/>
            </a:endParaRPr>
          </a:p>
        </p:txBody>
      </p:sp>
      <p:sp>
        <p:nvSpPr>
          <p:cNvPr id="1391" name="Rectangle 625"/>
          <p:cNvSpPr>
            <a:spLocks noChangeArrowheads="1"/>
          </p:cNvSpPr>
          <p:nvPr/>
        </p:nvSpPr>
        <p:spPr bwMode="auto">
          <a:xfrm>
            <a:off x="8726488" y="5013721"/>
            <a:ext cx="125412"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102</a:t>
            </a:r>
            <a:endParaRPr lang="en-US" sz="1600">
              <a:latin typeface="Arial Narrow" pitchFamily="34" charset="0"/>
              <a:cs typeface="Arial" pitchFamily="34" charset="0"/>
            </a:endParaRPr>
          </a:p>
        </p:txBody>
      </p:sp>
      <p:sp>
        <p:nvSpPr>
          <p:cNvPr id="1392" name="Rectangle 626"/>
          <p:cNvSpPr>
            <a:spLocks noChangeArrowheads="1"/>
          </p:cNvSpPr>
          <p:nvPr/>
        </p:nvSpPr>
        <p:spPr bwMode="auto">
          <a:xfrm>
            <a:off x="8858250" y="5013721"/>
            <a:ext cx="125413" cy="107950"/>
          </a:xfrm>
          <a:prstGeom prst="rect">
            <a:avLst/>
          </a:prstGeom>
          <a:noFill/>
          <a:ln w="9525">
            <a:noFill/>
            <a:miter lim="800000"/>
            <a:headEnd/>
            <a:tailEnd/>
          </a:ln>
        </p:spPr>
        <p:txBody>
          <a:bodyPr wrap="none" lIns="0" tIns="0" rIns="0" bIns="0">
            <a:spAutoFit/>
          </a:bodyPr>
          <a:lstStyle/>
          <a:p>
            <a:r>
              <a:rPr lang="en-US" sz="700" b="1">
                <a:latin typeface="Arial Narrow" pitchFamily="34" charset="0"/>
                <a:cs typeface="Arial" pitchFamily="34" charset="0"/>
              </a:rPr>
              <a:t>108</a:t>
            </a:r>
            <a:endParaRPr lang="en-US" sz="1600">
              <a:latin typeface="Arial Narrow" pitchFamily="34" charset="0"/>
              <a:cs typeface="Arial" pitchFamily="34" charset="0"/>
            </a:endParaRPr>
          </a:p>
        </p:txBody>
      </p:sp>
      <p:sp>
        <p:nvSpPr>
          <p:cNvPr id="1393" name="Rectangle 627"/>
          <p:cNvSpPr>
            <a:spLocks noChangeArrowheads="1"/>
          </p:cNvSpPr>
          <p:nvPr/>
        </p:nvSpPr>
        <p:spPr bwMode="auto">
          <a:xfrm>
            <a:off x="6165850" y="5616971"/>
            <a:ext cx="29686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EVE+EXE</a:t>
            </a:r>
            <a:endParaRPr lang="en-US" sz="600">
              <a:latin typeface="Arial Narrow" pitchFamily="34" charset="0"/>
              <a:cs typeface="Arial" pitchFamily="34" charset="0"/>
            </a:endParaRPr>
          </a:p>
        </p:txBody>
      </p:sp>
      <p:sp>
        <p:nvSpPr>
          <p:cNvPr id="1394" name="Rectangle 628"/>
          <p:cNvSpPr>
            <a:spLocks noChangeArrowheads="1"/>
          </p:cNvSpPr>
          <p:nvPr/>
        </p:nvSpPr>
        <p:spPr bwMode="auto">
          <a:xfrm>
            <a:off x="6165850" y="5720158"/>
            <a:ext cx="30956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PBO+EXE</a:t>
            </a:r>
            <a:endParaRPr lang="en-US" sz="600">
              <a:latin typeface="Arial Narrow" pitchFamily="34" charset="0"/>
              <a:cs typeface="Arial" pitchFamily="34" charset="0"/>
            </a:endParaRPr>
          </a:p>
        </p:txBody>
      </p:sp>
      <p:sp>
        <p:nvSpPr>
          <p:cNvPr id="1395" name="Rectangle 629"/>
          <p:cNvSpPr>
            <a:spLocks noChangeArrowheads="1"/>
          </p:cNvSpPr>
          <p:nvPr/>
        </p:nvSpPr>
        <p:spPr bwMode="auto">
          <a:xfrm>
            <a:off x="6165850" y="5455046"/>
            <a:ext cx="634789"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Patients at risk</a:t>
            </a:r>
            <a:endParaRPr lang="en-US">
              <a:cs typeface="Arial" pitchFamily="34" charset="0"/>
            </a:endParaRPr>
          </a:p>
        </p:txBody>
      </p:sp>
      <p:sp>
        <p:nvSpPr>
          <p:cNvPr id="1396" name="Rectangle 630"/>
          <p:cNvSpPr>
            <a:spLocks noChangeArrowheads="1"/>
          </p:cNvSpPr>
          <p:nvPr/>
        </p:nvSpPr>
        <p:spPr bwMode="auto">
          <a:xfrm>
            <a:off x="6469063" y="5616971"/>
            <a:ext cx="10953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105</a:t>
            </a:r>
            <a:endParaRPr lang="en-US" sz="600">
              <a:latin typeface="Arial Narrow" pitchFamily="34" charset="0"/>
              <a:cs typeface="Arial" pitchFamily="34" charset="0"/>
            </a:endParaRPr>
          </a:p>
        </p:txBody>
      </p:sp>
      <p:sp>
        <p:nvSpPr>
          <p:cNvPr id="1397" name="Rectangle 631"/>
          <p:cNvSpPr>
            <a:spLocks noChangeArrowheads="1"/>
          </p:cNvSpPr>
          <p:nvPr/>
        </p:nvSpPr>
        <p:spPr bwMode="auto">
          <a:xfrm>
            <a:off x="6634163"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95</a:t>
            </a:r>
            <a:endParaRPr lang="en-US" sz="600">
              <a:latin typeface="Arial Narrow" pitchFamily="34" charset="0"/>
              <a:cs typeface="Arial" pitchFamily="34" charset="0"/>
            </a:endParaRPr>
          </a:p>
        </p:txBody>
      </p:sp>
      <p:sp>
        <p:nvSpPr>
          <p:cNvPr id="1398" name="Rectangle 632"/>
          <p:cNvSpPr>
            <a:spLocks noChangeArrowheads="1"/>
          </p:cNvSpPr>
          <p:nvPr/>
        </p:nvSpPr>
        <p:spPr bwMode="auto">
          <a:xfrm>
            <a:off x="6764338" y="5616971"/>
            <a:ext cx="70532" cy="92333"/>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88</a:t>
            </a:r>
            <a:endParaRPr lang="en-US" sz="600">
              <a:latin typeface="Arial Narrow" pitchFamily="34" charset="0"/>
              <a:cs typeface="Arial" pitchFamily="34" charset="0"/>
            </a:endParaRPr>
          </a:p>
        </p:txBody>
      </p:sp>
      <p:sp>
        <p:nvSpPr>
          <p:cNvPr id="1399" name="Rectangle 633"/>
          <p:cNvSpPr>
            <a:spLocks noChangeArrowheads="1"/>
          </p:cNvSpPr>
          <p:nvPr/>
        </p:nvSpPr>
        <p:spPr bwMode="auto">
          <a:xfrm>
            <a:off x="6889750"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75</a:t>
            </a:r>
            <a:endParaRPr lang="en-US" sz="600">
              <a:latin typeface="Arial Narrow" pitchFamily="34" charset="0"/>
              <a:cs typeface="Arial" pitchFamily="34" charset="0"/>
            </a:endParaRPr>
          </a:p>
        </p:txBody>
      </p:sp>
      <p:sp>
        <p:nvSpPr>
          <p:cNvPr id="1400" name="Rectangle 634"/>
          <p:cNvSpPr>
            <a:spLocks noChangeArrowheads="1"/>
          </p:cNvSpPr>
          <p:nvPr/>
        </p:nvSpPr>
        <p:spPr bwMode="auto">
          <a:xfrm>
            <a:off x="702468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72</a:t>
            </a:r>
            <a:endParaRPr lang="en-US" sz="600">
              <a:latin typeface="Arial Narrow" pitchFamily="34" charset="0"/>
              <a:cs typeface="Arial" pitchFamily="34" charset="0"/>
            </a:endParaRPr>
          </a:p>
        </p:txBody>
      </p:sp>
      <p:sp>
        <p:nvSpPr>
          <p:cNvPr id="1401" name="Rectangle 635"/>
          <p:cNvSpPr>
            <a:spLocks noChangeArrowheads="1"/>
          </p:cNvSpPr>
          <p:nvPr/>
        </p:nvSpPr>
        <p:spPr bwMode="auto">
          <a:xfrm>
            <a:off x="7159625"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65</a:t>
            </a:r>
            <a:endParaRPr lang="en-US" sz="600">
              <a:latin typeface="Arial Narrow" pitchFamily="34" charset="0"/>
              <a:cs typeface="Arial" pitchFamily="34" charset="0"/>
            </a:endParaRPr>
          </a:p>
        </p:txBody>
      </p:sp>
      <p:sp>
        <p:nvSpPr>
          <p:cNvPr id="1402" name="Rectangle 636"/>
          <p:cNvSpPr>
            <a:spLocks noChangeArrowheads="1"/>
          </p:cNvSpPr>
          <p:nvPr/>
        </p:nvSpPr>
        <p:spPr bwMode="auto">
          <a:xfrm>
            <a:off x="729773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53</a:t>
            </a:r>
            <a:endParaRPr lang="en-US" sz="600">
              <a:latin typeface="Arial Narrow" pitchFamily="34" charset="0"/>
              <a:cs typeface="Arial" pitchFamily="34" charset="0"/>
            </a:endParaRPr>
          </a:p>
        </p:txBody>
      </p:sp>
      <p:sp>
        <p:nvSpPr>
          <p:cNvPr id="1403" name="Rectangle 637"/>
          <p:cNvSpPr>
            <a:spLocks noChangeArrowheads="1"/>
          </p:cNvSpPr>
          <p:nvPr/>
        </p:nvSpPr>
        <p:spPr bwMode="auto">
          <a:xfrm>
            <a:off x="7429500"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47</a:t>
            </a:r>
            <a:endParaRPr lang="en-US" sz="600">
              <a:latin typeface="Arial Narrow" pitchFamily="34" charset="0"/>
              <a:cs typeface="Arial" pitchFamily="34" charset="0"/>
            </a:endParaRPr>
          </a:p>
        </p:txBody>
      </p:sp>
      <p:sp>
        <p:nvSpPr>
          <p:cNvPr id="1404" name="Rectangle 638"/>
          <p:cNvSpPr>
            <a:spLocks noChangeArrowheads="1"/>
          </p:cNvSpPr>
          <p:nvPr/>
        </p:nvSpPr>
        <p:spPr bwMode="auto">
          <a:xfrm>
            <a:off x="7558088" y="5616971"/>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41</a:t>
            </a:r>
            <a:endParaRPr lang="en-US" sz="600">
              <a:latin typeface="Arial Narrow" pitchFamily="34" charset="0"/>
              <a:cs typeface="Arial" pitchFamily="34" charset="0"/>
            </a:endParaRPr>
          </a:p>
        </p:txBody>
      </p:sp>
      <p:sp>
        <p:nvSpPr>
          <p:cNvPr id="1405" name="Rectangle 639"/>
          <p:cNvSpPr>
            <a:spLocks noChangeArrowheads="1"/>
          </p:cNvSpPr>
          <p:nvPr/>
        </p:nvSpPr>
        <p:spPr bwMode="auto">
          <a:xfrm>
            <a:off x="7677150" y="5616971"/>
            <a:ext cx="90488"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 30</a:t>
            </a:r>
            <a:endParaRPr lang="en-US" sz="600">
              <a:latin typeface="Arial Narrow" pitchFamily="34" charset="0"/>
              <a:cs typeface="Arial" pitchFamily="34" charset="0"/>
            </a:endParaRPr>
          </a:p>
        </p:txBody>
      </p:sp>
      <p:sp>
        <p:nvSpPr>
          <p:cNvPr id="1406" name="Rectangle 640"/>
          <p:cNvSpPr>
            <a:spLocks noChangeArrowheads="1"/>
          </p:cNvSpPr>
          <p:nvPr/>
        </p:nvSpPr>
        <p:spPr bwMode="auto">
          <a:xfrm>
            <a:off x="7812088" y="5616971"/>
            <a:ext cx="90487"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 20</a:t>
            </a:r>
            <a:endParaRPr lang="en-US" sz="600">
              <a:latin typeface="Arial Narrow" pitchFamily="34" charset="0"/>
              <a:cs typeface="Arial" pitchFamily="34" charset="0"/>
            </a:endParaRPr>
          </a:p>
        </p:txBody>
      </p:sp>
      <p:sp>
        <p:nvSpPr>
          <p:cNvPr id="1407" name="Rectangle 641"/>
          <p:cNvSpPr>
            <a:spLocks noChangeArrowheads="1"/>
          </p:cNvSpPr>
          <p:nvPr/>
        </p:nvSpPr>
        <p:spPr bwMode="auto">
          <a:xfrm>
            <a:off x="7943850" y="5616971"/>
            <a:ext cx="90488"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 13</a:t>
            </a:r>
            <a:endParaRPr lang="en-US" sz="600">
              <a:latin typeface="Arial Narrow" pitchFamily="34" charset="0"/>
              <a:cs typeface="Arial" pitchFamily="34" charset="0"/>
            </a:endParaRPr>
          </a:p>
        </p:txBody>
      </p:sp>
      <p:sp>
        <p:nvSpPr>
          <p:cNvPr id="1408" name="Rectangle 642"/>
          <p:cNvSpPr>
            <a:spLocks noChangeArrowheads="1"/>
          </p:cNvSpPr>
          <p:nvPr/>
        </p:nvSpPr>
        <p:spPr bwMode="auto">
          <a:xfrm>
            <a:off x="8121650" y="5616971"/>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7</a:t>
            </a:r>
            <a:endParaRPr lang="en-US" sz="600">
              <a:latin typeface="Arial Narrow" pitchFamily="34" charset="0"/>
              <a:cs typeface="Arial" pitchFamily="34" charset="0"/>
            </a:endParaRPr>
          </a:p>
        </p:txBody>
      </p:sp>
      <p:sp>
        <p:nvSpPr>
          <p:cNvPr id="1409" name="Rectangle 643"/>
          <p:cNvSpPr>
            <a:spLocks noChangeArrowheads="1"/>
          </p:cNvSpPr>
          <p:nvPr/>
        </p:nvSpPr>
        <p:spPr bwMode="auto">
          <a:xfrm>
            <a:off x="8256588"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6</a:t>
            </a:r>
            <a:endParaRPr lang="en-US" sz="600">
              <a:latin typeface="Arial Narrow" pitchFamily="34" charset="0"/>
              <a:cs typeface="Arial" pitchFamily="34" charset="0"/>
            </a:endParaRPr>
          </a:p>
        </p:txBody>
      </p:sp>
      <p:sp>
        <p:nvSpPr>
          <p:cNvPr id="1410" name="Rectangle 644"/>
          <p:cNvSpPr>
            <a:spLocks noChangeArrowheads="1"/>
          </p:cNvSpPr>
          <p:nvPr/>
        </p:nvSpPr>
        <p:spPr bwMode="auto">
          <a:xfrm>
            <a:off x="8388350" y="5616971"/>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5</a:t>
            </a:r>
            <a:endParaRPr lang="en-US" sz="600">
              <a:latin typeface="Arial Narrow" pitchFamily="34" charset="0"/>
              <a:cs typeface="Arial" pitchFamily="34" charset="0"/>
            </a:endParaRPr>
          </a:p>
        </p:txBody>
      </p:sp>
      <p:sp>
        <p:nvSpPr>
          <p:cNvPr id="1411" name="Rectangle 645"/>
          <p:cNvSpPr>
            <a:spLocks noChangeArrowheads="1"/>
          </p:cNvSpPr>
          <p:nvPr/>
        </p:nvSpPr>
        <p:spPr bwMode="auto">
          <a:xfrm>
            <a:off x="8520113"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3</a:t>
            </a:r>
            <a:endParaRPr lang="en-US" sz="600">
              <a:latin typeface="Arial Narrow" pitchFamily="34" charset="0"/>
              <a:cs typeface="Arial" pitchFamily="34" charset="0"/>
            </a:endParaRPr>
          </a:p>
        </p:txBody>
      </p:sp>
      <p:sp>
        <p:nvSpPr>
          <p:cNvPr id="1412" name="Rectangle 646"/>
          <p:cNvSpPr>
            <a:spLocks noChangeArrowheads="1"/>
          </p:cNvSpPr>
          <p:nvPr/>
        </p:nvSpPr>
        <p:spPr bwMode="auto">
          <a:xfrm>
            <a:off x="8651875" y="5616971"/>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a:t>
            </a:r>
            <a:endParaRPr lang="en-US" sz="600">
              <a:latin typeface="Arial Narrow" pitchFamily="34" charset="0"/>
              <a:cs typeface="Arial" pitchFamily="34" charset="0"/>
            </a:endParaRPr>
          </a:p>
        </p:txBody>
      </p:sp>
      <p:sp>
        <p:nvSpPr>
          <p:cNvPr id="1413" name="Rectangle 647"/>
          <p:cNvSpPr>
            <a:spLocks noChangeArrowheads="1"/>
          </p:cNvSpPr>
          <p:nvPr/>
        </p:nvSpPr>
        <p:spPr bwMode="auto">
          <a:xfrm>
            <a:off x="8786813" y="5616971"/>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1414" name="Rectangle 648"/>
          <p:cNvSpPr>
            <a:spLocks noChangeArrowheads="1"/>
          </p:cNvSpPr>
          <p:nvPr/>
        </p:nvSpPr>
        <p:spPr bwMode="auto">
          <a:xfrm>
            <a:off x="8918575" y="5616971"/>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1415" name="Rectangle 649"/>
          <p:cNvSpPr>
            <a:spLocks noChangeArrowheads="1"/>
          </p:cNvSpPr>
          <p:nvPr/>
        </p:nvSpPr>
        <p:spPr bwMode="auto">
          <a:xfrm>
            <a:off x="6497638" y="5720158"/>
            <a:ext cx="70532" cy="92333"/>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46</a:t>
            </a:r>
            <a:endParaRPr lang="en-US" sz="600">
              <a:latin typeface="Arial Narrow" pitchFamily="34" charset="0"/>
              <a:cs typeface="Arial" pitchFamily="34" charset="0"/>
            </a:endParaRPr>
          </a:p>
        </p:txBody>
      </p:sp>
      <p:sp>
        <p:nvSpPr>
          <p:cNvPr id="1416" name="Rectangle 650"/>
          <p:cNvSpPr>
            <a:spLocks noChangeArrowheads="1"/>
          </p:cNvSpPr>
          <p:nvPr/>
        </p:nvSpPr>
        <p:spPr bwMode="auto">
          <a:xfrm>
            <a:off x="6634163"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35</a:t>
            </a:r>
            <a:endParaRPr lang="en-US" sz="600">
              <a:latin typeface="Arial Narrow" pitchFamily="34" charset="0"/>
              <a:cs typeface="Arial" pitchFamily="34" charset="0"/>
            </a:endParaRPr>
          </a:p>
        </p:txBody>
      </p:sp>
      <p:sp>
        <p:nvSpPr>
          <p:cNvPr id="1417" name="Rectangle 651"/>
          <p:cNvSpPr>
            <a:spLocks noChangeArrowheads="1"/>
          </p:cNvSpPr>
          <p:nvPr/>
        </p:nvSpPr>
        <p:spPr bwMode="auto">
          <a:xfrm>
            <a:off x="6764338" y="5720158"/>
            <a:ext cx="70532" cy="92333"/>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30</a:t>
            </a:r>
            <a:endParaRPr lang="en-US" sz="600">
              <a:latin typeface="Arial Narrow" pitchFamily="34" charset="0"/>
              <a:cs typeface="Arial" pitchFamily="34" charset="0"/>
            </a:endParaRPr>
          </a:p>
        </p:txBody>
      </p:sp>
      <p:sp>
        <p:nvSpPr>
          <p:cNvPr id="1418" name="Rectangle 652"/>
          <p:cNvSpPr>
            <a:spLocks noChangeArrowheads="1"/>
          </p:cNvSpPr>
          <p:nvPr/>
        </p:nvSpPr>
        <p:spPr bwMode="auto">
          <a:xfrm>
            <a:off x="6889750"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24</a:t>
            </a:r>
            <a:endParaRPr lang="en-US" sz="600">
              <a:latin typeface="Arial Narrow" pitchFamily="34" charset="0"/>
              <a:cs typeface="Arial" pitchFamily="34" charset="0"/>
            </a:endParaRPr>
          </a:p>
        </p:txBody>
      </p:sp>
      <p:sp>
        <p:nvSpPr>
          <p:cNvPr id="1419" name="Rectangle 653"/>
          <p:cNvSpPr>
            <a:spLocks noChangeArrowheads="1"/>
          </p:cNvSpPr>
          <p:nvPr/>
        </p:nvSpPr>
        <p:spPr bwMode="auto">
          <a:xfrm>
            <a:off x="7024688"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19</a:t>
            </a:r>
            <a:endParaRPr lang="en-US" sz="600">
              <a:latin typeface="Arial Narrow" pitchFamily="34" charset="0"/>
              <a:cs typeface="Arial" pitchFamily="34" charset="0"/>
            </a:endParaRPr>
          </a:p>
        </p:txBody>
      </p:sp>
      <p:sp>
        <p:nvSpPr>
          <p:cNvPr id="1420" name="Rectangle 654"/>
          <p:cNvSpPr>
            <a:spLocks noChangeArrowheads="1"/>
          </p:cNvSpPr>
          <p:nvPr/>
        </p:nvSpPr>
        <p:spPr bwMode="auto">
          <a:xfrm>
            <a:off x="7159625"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14</a:t>
            </a:r>
            <a:endParaRPr lang="en-US" sz="600">
              <a:latin typeface="Arial Narrow" pitchFamily="34" charset="0"/>
              <a:cs typeface="Arial" pitchFamily="34" charset="0"/>
            </a:endParaRPr>
          </a:p>
        </p:txBody>
      </p:sp>
      <p:sp>
        <p:nvSpPr>
          <p:cNvPr id="1421" name="Rectangle 655"/>
          <p:cNvSpPr>
            <a:spLocks noChangeArrowheads="1"/>
          </p:cNvSpPr>
          <p:nvPr/>
        </p:nvSpPr>
        <p:spPr bwMode="auto">
          <a:xfrm>
            <a:off x="7297738"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12</a:t>
            </a:r>
            <a:endParaRPr lang="en-US" sz="600">
              <a:latin typeface="Arial Narrow" pitchFamily="34" charset="0"/>
              <a:cs typeface="Arial" pitchFamily="34" charset="0"/>
            </a:endParaRPr>
          </a:p>
        </p:txBody>
      </p:sp>
      <p:sp>
        <p:nvSpPr>
          <p:cNvPr id="1422" name="Rectangle 656"/>
          <p:cNvSpPr>
            <a:spLocks noChangeArrowheads="1"/>
          </p:cNvSpPr>
          <p:nvPr/>
        </p:nvSpPr>
        <p:spPr bwMode="auto">
          <a:xfrm>
            <a:off x="7429500" y="5720158"/>
            <a:ext cx="73025"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10</a:t>
            </a:r>
            <a:endParaRPr lang="en-US" sz="600">
              <a:latin typeface="Arial Narrow" pitchFamily="34" charset="0"/>
              <a:cs typeface="Arial" pitchFamily="34" charset="0"/>
            </a:endParaRPr>
          </a:p>
        </p:txBody>
      </p:sp>
      <p:sp>
        <p:nvSpPr>
          <p:cNvPr id="1423" name="Rectangle 657"/>
          <p:cNvSpPr>
            <a:spLocks noChangeArrowheads="1"/>
          </p:cNvSpPr>
          <p:nvPr/>
        </p:nvSpPr>
        <p:spPr bwMode="auto">
          <a:xfrm>
            <a:off x="758825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5</a:t>
            </a:r>
            <a:endParaRPr lang="en-US" sz="600">
              <a:latin typeface="Arial Narrow" pitchFamily="34" charset="0"/>
              <a:cs typeface="Arial" pitchFamily="34" charset="0"/>
            </a:endParaRPr>
          </a:p>
        </p:txBody>
      </p:sp>
      <p:sp>
        <p:nvSpPr>
          <p:cNvPr id="1424" name="Rectangle 658"/>
          <p:cNvSpPr>
            <a:spLocks noChangeArrowheads="1"/>
          </p:cNvSpPr>
          <p:nvPr/>
        </p:nvSpPr>
        <p:spPr bwMode="auto">
          <a:xfrm>
            <a:off x="772318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3</a:t>
            </a:r>
            <a:endParaRPr lang="en-US" sz="600">
              <a:latin typeface="Arial Narrow" pitchFamily="34" charset="0"/>
              <a:cs typeface="Arial" pitchFamily="34" charset="0"/>
            </a:endParaRPr>
          </a:p>
        </p:txBody>
      </p:sp>
      <p:sp>
        <p:nvSpPr>
          <p:cNvPr id="1425" name="Rectangle 659"/>
          <p:cNvSpPr>
            <a:spLocks noChangeArrowheads="1"/>
          </p:cNvSpPr>
          <p:nvPr/>
        </p:nvSpPr>
        <p:spPr bwMode="auto">
          <a:xfrm>
            <a:off x="785495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1426" name="Rectangle 660"/>
          <p:cNvSpPr>
            <a:spLocks noChangeArrowheads="1"/>
          </p:cNvSpPr>
          <p:nvPr/>
        </p:nvSpPr>
        <p:spPr bwMode="auto">
          <a:xfrm>
            <a:off x="798671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1427" name="Rectangle 661"/>
          <p:cNvSpPr>
            <a:spLocks noChangeArrowheads="1"/>
          </p:cNvSpPr>
          <p:nvPr/>
        </p:nvSpPr>
        <p:spPr bwMode="auto">
          <a:xfrm>
            <a:off x="812165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1</a:t>
            </a:r>
            <a:endParaRPr lang="en-US" sz="600">
              <a:latin typeface="Arial Narrow" pitchFamily="34" charset="0"/>
              <a:cs typeface="Arial" pitchFamily="34" charset="0"/>
            </a:endParaRPr>
          </a:p>
        </p:txBody>
      </p:sp>
      <p:sp>
        <p:nvSpPr>
          <p:cNvPr id="1428" name="Rectangle 662"/>
          <p:cNvSpPr>
            <a:spLocks noChangeArrowheads="1"/>
          </p:cNvSpPr>
          <p:nvPr/>
        </p:nvSpPr>
        <p:spPr bwMode="auto">
          <a:xfrm>
            <a:off x="8256588"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1429" name="Rectangle 663"/>
          <p:cNvSpPr>
            <a:spLocks noChangeArrowheads="1"/>
          </p:cNvSpPr>
          <p:nvPr/>
        </p:nvSpPr>
        <p:spPr bwMode="auto">
          <a:xfrm>
            <a:off x="8388350"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1430" name="Rectangle 664"/>
          <p:cNvSpPr>
            <a:spLocks noChangeArrowheads="1"/>
          </p:cNvSpPr>
          <p:nvPr/>
        </p:nvSpPr>
        <p:spPr bwMode="auto">
          <a:xfrm>
            <a:off x="852011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1431" name="Rectangle 665"/>
          <p:cNvSpPr>
            <a:spLocks noChangeArrowheads="1"/>
          </p:cNvSpPr>
          <p:nvPr/>
        </p:nvSpPr>
        <p:spPr bwMode="auto">
          <a:xfrm>
            <a:off x="8651875"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1432" name="Rectangle 666"/>
          <p:cNvSpPr>
            <a:spLocks noChangeArrowheads="1"/>
          </p:cNvSpPr>
          <p:nvPr/>
        </p:nvSpPr>
        <p:spPr bwMode="auto">
          <a:xfrm>
            <a:off x="8786813" y="5720158"/>
            <a:ext cx="36512"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1433" name="Rectangle 667"/>
          <p:cNvSpPr>
            <a:spLocks noChangeArrowheads="1"/>
          </p:cNvSpPr>
          <p:nvPr/>
        </p:nvSpPr>
        <p:spPr bwMode="auto">
          <a:xfrm>
            <a:off x="8918575" y="5720158"/>
            <a:ext cx="36513" cy="92075"/>
          </a:xfrm>
          <a:prstGeom prst="rect">
            <a:avLst/>
          </a:prstGeom>
          <a:noFill/>
          <a:ln w="9525">
            <a:noFill/>
            <a:miter lim="800000"/>
            <a:headEnd/>
            <a:tailEnd/>
          </a:ln>
        </p:spPr>
        <p:txBody>
          <a:bodyPr wrap="none" lIns="0" tIns="0" rIns="0" bIns="0">
            <a:spAutoFit/>
          </a:bodyPr>
          <a:lstStyle/>
          <a:p>
            <a:r>
              <a:rPr lang="en-US" sz="600" b="1">
                <a:latin typeface="Arial Narrow" pitchFamily="34" charset="0"/>
                <a:cs typeface="Arial" pitchFamily="34" charset="0"/>
              </a:rPr>
              <a:t>0</a:t>
            </a:r>
            <a:endParaRPr lang="en-US" sz="600">
              <a:latin typeface="Arial Narrow" pitchFamily="34" charset="0"/>
              <a:cs typeface="Arial" pitchFamily="34" charset="0"/>
            </a:endParaRPr>
          </a:p>
        </p:txBody>
      </p:sp>
      <p:sp>
        <p:nvSpPr>
          <p:cNvPr id="1434" name="Rectangle 668"/>
          <p:cNvSpPr>
            <a:spLocks noChangeArrowheads="1"/>
          </p:cNvSpPr>
          <p:nvPr/>
        </p:nvSpPr>
        <p:spPr bwMode="auto">
          <a:xfrm>
            <a:off x="6640513" y="4537471"/>
            <a:ext cx="973023"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EVE+EXE (n/N=48/105)</a:t>
            </a:r>
            <a:endParaRPr lang="en-US">
              <a:cs typeface="Arial" pitchFamily="34" charset="0"/>
            </a:endParaRPr>
          </a:p>
        </p:txBody>
      </p:sp>
      <p:sp>
        <p:nvSpPr>
          <p:cNvPr id="1435" name="Rectangle 669"/>
          <p:cNvSpPr>
            <a:spLocks noChangeArrowheads="1"/>
          </p:cNvSpPr>
          <p:nvPr/>
        </p:nvSpPr>
        <p:spPr bwMode="auto">
          <a:xfrm>
            <a:off x="6640513" y="4715271"/>
            <a:ext cx="942566"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PBO+EXE (n/N=33/46)</a:t>
            </a:r>
            <a:endParaRPr lang="en-US">
              <a:cs typeface="Arial" pitchFamily="34" charset="0"/>
            </a:endParaRPr>
          </a:p>
        </p:txBody>
      </p:sp>
      <p:sp>
        <p:nvSpPr>
          <p:cNvPr id="1436" name="Rectangle 670"/>
          <p:cNvSpPr>
            <a:spLocks noChangeArrowheads="1"/>
          </p:cNvSpPr>
          <p:nvPr/>
        </p:nvSpPr>
        <p:spPr bwMode="auto">
          <a:xfrm>
            <a:off x="6643688" y="4315221"/>
            <a:ext cx="697307" cy="123111"/>
          </a:xfrm>
          <a:prstGeom prst="rect">
            <a:avLst/>
          </a:prstGeom>
          <a:noFill/>
          <a:ln w="9525">
            <a:noFill/>
            <a:miter lim="800000"/>
            <a:headEnd/>
            <a:tailEnd/>
          </a:ln>
        </p:spPr>
        <p:txBody>
          <a:bodyPr wrap="none" lIns="0" tIns="0" rIns="0" bIns="0">
            <a:spAutoFit/>
          </a:bodyPr>
          <a:lstStyle/>
          <a:p>
            <a:r>
              <a:rPr lang="en-US" sz="800" b="1">
                <a:latin typeface="Calibri" pitchFamily="34" charset="0"/>
                <a:cs typeface="Arial" pitchFamily="34" charset="0"/>
              </a:rPr>
              <a:t>Censoring Times</a:t>
            </a:r>
            <a:endParaRPr lang="en-US">
              <a:cs typeface="Arial" pitchFamily="34" charset="0"/>
            </a:endParaRPr>
          </a:p>
        </p:txBody>
      </p:sp>
      <p:sp>
        <p:nvSpPr>
          <p:cNvPr id="1437" name="Rectangle 671"/>
          <p:cNvSpPr>
            <a:spLocks noChangeArrowheads="1"/>
          </p:cNvSpPr>
          <p:nvPr/>
        </p:nvSpPr>
        <p:spPr bwMode="auto">
          <a:xfrm>
            <a:off x="6567488" y="4331096"/>
            <a:ext cx="1587" cy="69850"/>
          </a:xfrm>
          <a:prstGeom prst="rect">
            <a:avLst/>
          </a:prstGeom>
          <a:noFill/>
          <a:ln w="8">
            <a:solidFill>
              <a:srgbClr val="F15A29"/>
            </a:solidFill>
            <a:miter lim="800000"/>
            <a:headEnd/>
            <a:tailEnd/>
          </a:ln>
        </p:spPr>
        <p:txBody>
          <a:bodyPr/>
          <a:lstStyle/>
          <a:p>
            <a:endParaRPr lang="en-US"/>
          </a:p>
        </p:txBody>
      </p:sp>
      <p:sp>
        <p:nvSpPr>
          <p:cNvPr id="1438" name="Freeform 672"/>
          <p:cNvSpPr>
            <a:spLocks/>
          </p:cNvSpPr>
          <p:nvPr/>
        </p:nvSpPr>
        <p:spPr bwMode="auto">
          <a:xfrm>
            <a:off x="6613525" y="4331096"/>
            <a:ext cx="1588" cy="69850"/>
          </a:xfrm>
          <a:custGeom>
            <a:avLst/>
            <a:gdLst>
              <a:gd name="T0" fmla="*/ 0 w 1646"/>
              <a:gd name="T1" fmla="*/ 0 h 44"/>
              <a:gd name="T2" fmla="*/ 0 w 1646"/>
              <a:gd name="T3" fmla="*/ 44 h 44"/>
              <a:gd name="T4" fmla="*/ 0 w 1646"/>
              <a:gd name="T5" fmla="*/ 44 h 44"/>
              <a:gd name="T6" fmla="*/ 0 w 1646"/>
              <a:gd name="T7" fmla="*/ 0 h 44"/>
              <a:gd name="T8" fmla="*/ 0 60000 65536"/>
              <a:gd name="T9" fmla="*/ 0 60000 65536"/>
              <a:gd name="T10" fmla="*/ 0 60000 65536"/>
              <a:gd name="T11" fmla="*/ 0 60000 65536"/>
              <a:gd name="T12" fmla="*/ 0 w 1646"/>
              <a:gd name="T13" fmla="*/ 0 h 44"/>
              <a:gd name="T14" fmla="*/ 1646 w 1646"/>
              <a:gd name="T15" fmla="*/ 44 h 44"/>
            </a:gdLst>
            <a:ahLst/>
            <a:cxnLst>
              <a:cxn ang="T8">
                <a:pos x="T0" y="T1"/>
              </a:cxn>
              <a:cxn ang="T9">
                <a:pos x="T2" y="T3"/>
              </a:cxn>
              <a:cxn ang="T10">
                <a:pos x="T4" y="T5"/>
              </a:cxn>
              <a:cxn ang="T11">
                <a:pos x="T6" y="T7"/>
              </a:cxn>
            </a:cxnLst>
            <a:rect l="T12" t="T13" r="T14" b="T15"/>
            <a:pathLst>
              <a:path w="1646" h="44">
                <a:moveTo>
                  <a:pt x="0" y="0"/>
                </a:moveTo>
                <a:lnTo>
                  <a:pt x="0" y="44"/>
                </a:lnTo>
                <a:lnTo>
                  <a:pt x="0" y="0"/>
                </a:lnTo>
              </a:path>
            </a:pathLst>
          </a:custGeom>
          <a:noFill/>
          <a:ln w="8">
            <a:solidFill>
              <a:srgbClr val="808285"/>
            </a:solidFill>
            <a:prstDash val="solid"/>
            <a:round/>
            <a:headEnd/>
            <a:tailEnd/>
          </a:ln>
        </p:spPr>
        <p:txBody>
          <a:bodyPr/>
          <a:lstStyle/>
          <a:p>
            <a:endParaRPr lang="en-US"/>
          </a:p>
        </p:txBody>
      </p:sp>
      <p:sp>
        <p:nvSpPr>
          <p:cNvPr id="1439" name="Rectangle 673"/>
          <p:cNvSpPr>
            <a:spLocks noChangeArrowheads="1"/>
          </p:cNvSpPr>
          <p:nvPr/>
        </p:nvSpPr>
        <p:spPr bwMode="auto">
          <a:xfrm>
            <a:off x="7710488" y="2400696"/>
            <a:ext cx="1407437" cy="215444"/>
          </a:xfrm>
          <a:prstGeom prst="rect">
            <a:avLst/>
          </a:prstGeom>
          <a:noFill/>
          <a:ln w="9525">
            <a:noFill/>
            <a:miter lim="800000"/>
            <a:headEnd/>
            <a:tailEnd/>
          </a:ln>
        </p:spPr>
        <p:txBody>
          <a:bodyPr wrap="none" lIns="0" tIns="0" rIns="0" bIns="0">
            <a:spAutoFit/>
          </a:bodyPr>
          <a:lstStyle/>
          <a:p>
            <a:r>
              <a:rPr lang="en-US" sz="1400" b="1" dirty="0">
                <a:latin typeface="Calibri" pitchFamily="34" charset="0"/>
                <a:cs typeface="Arial" pitchFamily="34" charset="0"/>
              </a:rPr>
              <a:t>EVE+EXE: </a:t>
            </a:r>
            <a:r>
              <a:rPr lang="en-US" sz="1400" b="1" dirty="0" smtClean="0">
                <a:latin typeface="Calibri" pitchFamily="34" charset="0"/>
                <a:cs typeface="Arial" pitchFamily="34" charset="0"/>
              </a:rPr>
              <a:t>12</a:t>
            </a:r>
            <a:r>
              <a:rPr lang="cs-CZ" sz="1400" b="1" dirty="0" smtClean="0">
                <a:latin typeface="Calibri" pitchFamily="34" charset="0"/>
                <a:cs typeface="Arial" pitchFamily="34" charset="0"/>
              </a:rPr>
              <a:t>,9</a:t>
            </a:r>
            <a:r>
              <a:rPr lang="en-US" sz="1400" b="1" dirty="0" smtClean="0">
                <a:latin typeface="Calibri" pitchFamily="34" charset="0"/>
                <a:cs typeface="Arial" pitchFamily="34" charset="0"/>
              </a:rPr>
              <a:t> m</a:t>
            </a:r>
            <a:r>
              <a:rPr lang="cs-CZ" sz="1400" b="1" dirty="0" err="1" smtClean="0">
                <a:latin typeface="Calibri" pitchFamily="34" charset="0"/>
                <a:cs typeface="Arial" pitchFamily="34" charset="0"/>
              </a:rPr>
              <a:t>ěs</a:t>
            </a:r>
            <a:endParaRPr lang="en-US" sz="1400" dirty="0">
              <a:cs typeface="Arial" pitchFamily="34" charset="0"/>
            </a:endParaRPr>
          </a:p>
        </p:txBody>
      </p:sp>
      <p:sp>
        <p:nvSpPr>
          <p:cNvPr id="1440" name="Rectangle 674"/>
          <p:cNvSpPr>
            <a:spLocks noChangeArrowheads="1"/>
          </p:cNvSpPr>
          <p:nvPr/>
        </p:nvSpPr>
        <p:spPr bwMode="auto">
          <a:xfrm>
            <a:off x="7710488" y="2219721"/>
            <a:ext cx="1410194" cy="184666"/>
          </a:xfrm>
          <a:prstGeom prst="rect">
            <a:avLst/>
          </a:prstGeom>
          <a:noFill/>
          <a:ln w="9525">
            <a:noFill/>
            <a:miter lim="800000"/>
            <a:headEnd/>
            <a:tailEnd/>
          </a:ln>
        </p:spPr>
        <p:txBody>
          <a:bodyPr wrap="none" lIns="0" tIns="0" rIns="0" bIns="0">
            <a:spAutoFit/>
          </a:bodyPr>
          <a:lstStyle/>
          <a:p>
            <a:r>
              <a:rPr lang="cs-CZ" b="1" dirty="0" smtClean="0">
                <a:latin typeface="Calibri" pitchFamily="34" charset="0"/>
                <a:cs typeface="Arial" pitchFamily="34" charset="0"/>
              </a:rPr>
              <a:t>Medián PFS(</a:t>
            </a:r>
            <a:r>
              <a:rPr lang="en-US" sz="800" b="1" dirty="0" smtClean="0">
                <a:latin typeface="Calibri" pitchFamily="34" charset="0"/>
                <a:cs typeface="Arial" pitchFamily="34" charset="0"/>
              </a:rPr>
              <a:t>Kaplan-Meier</a:t>
            </a:r>
            <a:r>
              <a:rPr lang="cs-CZ" sz="800" b="1" dirty="0" smtClean="0">
                <a:latin typeface="Calibri" pitchFamily="34" charset="0"/>
                <a:cs typeface="Arial" pitchFamily="34" charset="0"/>
              </a:rPr>
              <a:t>)</a:t>
            </a:r>
            <a:endParaRPr lang="en-US" dirty="0">
              <a:cs typeface="Arial" pitchFamily="34" charset="0"/>
            </a:endParaRPr>
          </a:p>
        </p:txBody>
      </p:sp>
      <p:sp>
        <p:nvSpPr>
          <p:cNvPr id="1441" name="Rectangle 675"/>
          <p:cNvSpPr>
            <a:spLocks noChangeArrowheads="1"/>
          </p:cNvSpPr>
          <p:nvPr/>
        </p:nvSpPr>
        <p:spPr bwMode="auto">
          <a:xfrm>
            <a:off x="7710488" y="2562621"/>
            <a:ext cx="1352934" cy="215444"/>
          </a:xfrm>
          <a:prstGeom prst="rect">
            <a:avLst/>
          </a:prstGeom>
          <a:noFill/>
          <a:ln w="9525">
            <a:noFill/>
            <a:miter lim="800000"/>
            <a:headEnd/>
            <a:tailEnd/>
          </a:ln>
        </p:spPr>
        <p:txBody>
          <a:bodyPr wrap="none" lIns="0" tIns="0" rIns="0" bIns="0">
            <a:spAutoFit/>
          </a:bodyPr>
          <a:lstStyle/>
          <a:p>
            <a:r>
              <a:rPr lang="en-US" sz="1400" b="1" dirty="0">
                <a:latin typeface="Calibri" pitchFamily="34" charset="0"/>
                <a:cs typeface="Arial" pitchFamily="34" charset="0"/>
              </a:rPr>
              <a:t>PBO+EXE: </a:t>
            </a:r>
            <a:r>
              <a:rPr lang="en-US" sz="1400" b="1" dirty="0" smtClean="0">
                <a:latin typeface="Calibri" pitchFamily="34" charset="0"/>
                <a:cs typeface="Arial" pitchFamily="34" charset="0"/>
              </a:rPr>
              <a:t>5</a:t>
            </a:r>
            <a:r>
              <a:rPr lang="cs-CZ" sz="1400" b="1" dirty="0" smtClean="0">
                <a:latin typeface="Calibri" pitchFamily="34" charset="0"/>
                <a:cs typeface="Arial" pitchFamily="34" charset="0"/>
              </a:rPr>
              <a:t>,3</a:t>
            </a:r>
            <a:r>
              <a:rPr lang="en-US" sz="1400" b="1" dirty="0" smtClean="0">
                <a:latin typeface="Calibri" pitchFamily="34" charset="0"/>
                <a:cs typeface="Arial" pitchFamily="34" charset="0"/>
              </a:rPr>
              <a:t> m</a:t>
            </a:r>
            <a:r>
              <a:rPr lang="cs-CZ" sz="1400" b="1" dirty="0" err="1" smtClean="0">
                <a:latin typeface="Calibri" pitchFamily="34" charset="0"/>
                <a:cs typeface="Arial" pitchFamily="34" charset="0"/>
              </a:rPr>
              <a:t>ěs</a:t>
            </a:r>
            <a:endParaRPr lang="en-US" sz="1400" dirty="0">
              <a:cs typeface="Arial" pitchFamily="34" charset="0"/>
            </a:endParaRPr>
          </a:p>
        </p:txBody>
      </p:sp>
      <p:sp>
        <p:nvSpPr>
          <p:cNvPr id="1442" name="Rectangle 676"/>
          <p:cNvSpPr>
            <a:spLocks noChangeArrowheads="1"/>
          </p:cNvSpPr>
          <p:nvPr/>
        </p:nvSpPr>
        <p:spPr bwMode="auto">
          <a:xfrm>
            <a:off x="7710488" y="1876821"/>
            <a:ext cx="1439497" cy="215444"/>
          </a:xfrm>
          <a:prstGeom prst="rect">
            <a:avLst/>
          </a:prstGeom>
          <a:noFill/>
          <a:ln w="9525">
            <a:noFill/>
            <a:miter lim="800000"/>
            <a:headEnd/>
            <a:tailEnd/>
          </a:ln>
        </p:spPr>
        <p:txBody>
          <a:bodyPr wrap="none" lIns="0" tIns="0" rIns="0" bIns="0">
            <a:spAutoFit/>
          </a:bodyPr>
          <a:lstStyle/>
          <a:p>
            <a:r>
              <a:rPr lang="en-US" sz="1400" b="1" dirty="0" smtClean="0">
                <a:latin typeface="Calibri" pitchFamily="34" charset="0"/>
                <a:cs typeface="Arial" pitchFamily="34" charset="0"/>
              </a:rPr>
              <a:t>HR=0</a:t>
            </a:r>
            <a:r>
              <a:rPr lang="cs-CZ" sz="1400" b="1" dirty="0" smtClean="0">
                <a:latin typeface="Calibri" pitchFamily="34" charset="0"/>
                <a:cs typeface="Arial" pitchFamily="34" charset="0"/>
              </a:rPr>
              <a:t>,</a:t>
            </a:r>
            <a:r>
              <a:rPr lang="en-US" sz="1400" b="1" dirty="0" smtClean="0">
                <a:latin typeface="Calibri" pitchFamily="34" charset="0"/>
                <a:cs typeface="Arial" pitchFamily="34" charset="0"/>
              </a:rPr>
              <a:t>3</a:t>
            </a:r>
            <a:r>
              <a:rPr lang="cs-CZ" sz="1400" b="1" dirty="0" smtClean="0">
                <a:latin typeface="Calibri" pitchFamily="34" charset="0"/>
                <a:cs typeface="Arial" pitchFamily="34" charset="0"/>
              </a:rPr>
              <a:t>3</a:t>
            </a:r>
            <a:r>
              <a:rPr lang="en-US" sz="800" b="1" dirty="0" smtClean="0">
                <a:latin typeface="Calibri" pitchFamily="34" charset="0"/>
                <a:cs typeface="Arial" pitchFamily="34" charset="0"/>
              </a:rPr>
              <a:t> </a:t>
            </a:r>
            <a:r>
              <a:rPr lang="en-US" sz="800" b="1" dirty="0">
                <a:latin typeface="Calibri" pitchFamily="34" charset="0"/>
                <a:cs typeface="Arial" pitchFamily="34" charset="0"/>
              </a:rPr>
              <a:t>(95% CI, 0.21-0.53)</a:t>
            </a:r>
            <a:endParaRPr lang="en-US" dirty="0">
              <a:cs typeface="Arial" pitchFamily="34" charset="0"/>
            </a:endParaRPr>
          </a:p>
        </p:txBody>
      </p:sp>
      <p:sp>
        <p:nvSpPr>
          <p:cNvPr id="1443" name="Line 677"/>
          <p:cNvSpPr>
            <a:spLocks noChangeShapeType="1"/>
          </p:cNvSpPr>
          <p:nvPr/>
        </p:nvSpPr>
        <p:spPr bwMode="auto">
          <a:xfrm>
            <a:off x="6491288" y="1787921"/>
            <a:ext cx="1587" cy="3140075"/>
          </a:xfrm>
          <a:prstGeom prst="line">
            <a:avLst/>
          </a:prstGeom>
          <a:noFill/>
          <a:ln w="8">
            <a:solidFill>
              <a:schemeClr val="tx1"/>
            </a:solidFill>
            <a:round/>
            <a:headEnd/>
            <a:tailEnd/>
          </a:ln>
        </p:spPr>
        <p:txBody>
          <a:bodyPr/>
          <a:lstStyle/>
          <a:p>
            <a:endParaRPr lang="en-US"/>
          </a:p>
        </p:txBody>
      </p:sp>
      <p:sp>
        <p:nvSpPr>
          <p:cNvPr id="1444" name="Line 678"/>
          <p:cNvSpPr>
            <a:spLocks noChangeShapeType="1"/>
          </p:cNvSpPr>
          <p:nvPr/>
        </p:nvSpPr>
        <p:spPr bwMode="auto">
          <a:xfrm>
            <a:off x="6491288" y="4927996"/>
            <a:ext cx="2455862" cy="1587"/>
          </a:xfrm>
          <a:prstGeom prst="line">
            <a:avLst/>
          </a:prstGeom>
          <a:noFill/>
          <a:ln w="8">
            <a:solidFill>
              <a:schemeClr val="tx1"/>
            </a:solidFill>
            <a:round/>
            <a:headEnd/>
            <a:tailEnd/>
          </a:ln>
        </p:spPr>
        <p:txBody>
          <a:bodyPr/>
          <a:lstStyle/>
          <a:p>
            <a:endParaRPr lang="en-US"/>
          </a:p>
        </p:txBody>
      </p:sp>
      <p:sp>
        <p:nvSpPr>
          <p:cNvPr id="1445" name="Rectangle 679"/>
          <p:cNvSpPr>
            <a:spLocks noChangeArrowheads="1"/>
          </p:cNvSpPr>
          <p:nvPr/>
        </p:nvSpPr>
        <p:spPr bwMode="auto">
          <a:xfrm rot="16200000">
            <a:off x="5232742" y="3164025"/>
            <a:ext cx="1813830" cy="184666"/>
          </a:xfrm>
          <a:prstGeom prst="rect">
            <a:avLst/>
          </a:prstGeom>
          <a:noFill/>
          <a:ln w="9525">
            <a:noFill/>
            <a:miter lim="800000"/>
            <a:headEnd/>
            <a:tailEnd/>
          </a:ln>
        </p:spPr>
        <p:txBody>
          <a:bodyPr wrap="none" lIns="0" tIns="0" rIns="0" bIns="0">
            <a:spAutoFit/>
          </a:bodyPr>
          <a:lstStyle/>
          <a:p>
            <a:r>
              <a:rPr lang="en-US" sz="1200" b="1" dirty="0" err="1" smtClean="0">
                <a:latin typeface="Calibri" pitchFamily="34" charset="0"/>
                <a:cs typeface="Arial" pitchFamily="34" charset="0"/>
              </a:rPr>
              <a:t>Pr</a:t>
            </a:r>
            <a:r>
              <a:rPr lang="cs-CZ" sz="1200" b="1" dirty="0" err="1" smtClean="0">
                <a:latin typeface="Calibri" pitchFamily="34" charset="0"/>
                <a:cs typeface="Arial" pitchFamily="34" charset="0"/>
              </a:rPr>
              <a:t>avděpodobnost</a:t>
            </a:r>
            <a:r>
              <a:rPr lang="cs-CZ" sz="1200" b="1" dirty="0" smtClean="0">
                <a:latin typeface="Calibri" pitchFamily="34" charset="0"/>
                <a:cs typeface="Arial" pitchFamily="34" charset="0"/>
              </a:rPr>
              <a:t> příhody</a:t>
            </a:r>
            <a:r>
              <a:rPr lang="en-US" sz="1200" b="1" dirty="0" smtClean="0">
                <a:latin typeface="Calibri" pitchFamily="34" charset="0"/>
                <a:cs typeface="Arial" pitchFamily="34" charset="0"/>
              </a:rPr>
              <a:t> </a:t>
            </a:r>
            <a:r>
              <a:rPr lang="en-US" sz="1200" b="1" dirty="0">
                <a:latin typeface="Calibri" pitchFamily="34" charset="0"/>
                <a:cs typeface="Arial" pitchFamily="34" charset="0"/>
              </a:rPr>
              <a:t>%</a:t>
            </a:r>
            <a:endParaRPr lang="en-US" sz="3600" dirty="0">
              <a:cs typeface="Arial" pitchFamily="34" charset="0"/>
            </a:endParaRPr>
          </a:p>
        </p:txBody>
      </p:sp>
      <p:sp>
        <p:nvSpPr>
          <p:cNvPr id="1446" name="Rectangle 680"/>
          <p:cNvSpPr>
            <a:spLocks noChangeArrowheads="1"/>
          </p:cNvSpPr>
          <p:nvPr/>
        </p:nvSpPr>
        <p:spPr bwMode="auto">
          <a:xfrm>
            <a:off x="6557963" y="1714896"/>
            <a:ext cx="1587" cy="73025"/>
          </a:xfrm>
          <a:prstGeom prst="rect">
            <a:avLst/>
          </a:prstGeom>
          <a:solidFill>
            <a:srgbClr val="97999C"/>
          </a:solidFill>
          <a:ln w="9525">
            <a:noFill/>
            <a:miter lim="800000"/>
            <a:headEnd/>
            <a:tailEnd/>
          </a:ln>
        </p:spPr>
        <p:txBody>
          <a:bodyPr/>
          <a:lstStyle/>
          <a:p>
            <a:endParaRPr lang="en-US"/>
          </a:p>
        </p:txBody>
      </p:sp>
      <p:sp>
        <p:nvSpPr>
          <p:cNvPr id="1447" name="Rectangle 681"/>
          <p:cNvSpPr>
            <a:spLocks noChangeArrowheads="1"/>
          </p:cNvSpPr>
          <p:nvPr/>
        </p:nvSpPr>
        <p:spPr bwMode="auto">
          <a:xfrm>
            <a:off x="6557963" y="1714896"/>
            <a:ext cx="1587" cy="73025"/>
          </a:xfrm>
          <a:prstGeom prst="rect">
            <a:avLst/>
          </a:prstGeom>
          <a:noFill/>
          <a:ln w="8">
            <a:solidFill>
              <a:srgbClr val="97999C"/>
            </a:solidFill>
            <a:miter lim="800000"/>
            <a:headEnd/>
            <a:tailEnd/>
          </a:ln>
        </p:spPr>
        <p:txBody>
          <a:bodyPr/>
          <a:lstStyle/>
          <a:p>
            <a:endParaRPr lang="en-US"/>
          </a:p>
        </p:txBody>
      </p:sp>
      <p:sp>
        <p:nvSpPr>
          <p:cNvPr id="1448" name="Rectangle 682"/>
          <p:cNvSpPr>
            <a:spLocks noChangeArrowheads="1"/>
          </p:cNvSpPr>
          <p:nvPr/>
        </p:nvSpPr>
        <p:spPr bwMode="auto">
          <a:xfrm>
            <a:off x="6557963" y="1714896"/>
            <a:ext cx="1587" cy="73025"/>
          </a:xfrm>
          <a:prstGeom prst="rect">
            <a:avLst/>
          </a:prstGeom>
          <a:solidFill>
            <a:srgbClr val="97999C"/>
          </a:solidFill>
          <a:ln w="9525">
            <a:noFill/>
            <a:miter lim="800000"/>
            <a:headEnd/>
            <a:tailEnd/>
          </a:ln>
        </p:spPr>
        <p:txBody>
          <a:bodyPr/>
          <a:lstStyle/>
          <a:p>
            <a:endParaRPr lang="en-US"/>
          </a:p>
        </p:txBody>
      </p:sp>
      <p:sp>
        <p:nvSpPr>
          <p:cNvPr id="1449" name="Rectangle 683"/>
          <p:cNvSpPr>
            <a:spLocks noChangeArrowheads="1"/>
          </p:cNvSpPr>
          <p:nvPr/>
        </p:nvSpPr>
        <p:spPr bwMode="auto">
          <a:xfrm>
            <a:off x="6557963" y="1714896"/>
            <a:ext cx="1587" cy="73025"/>
          </a:xfrm>
          <a:prstGeom prst="rect">
            <a:avLst/>
          </a:prstGeom>
          <a:noFill/>
          <a:ln w="8">
            <a:solidFill>
              <a:srgbClr val="97999C"/>
            </a:solidFill>
            <a:miter lim="800000"/>
            <a:headEnd/>
            <a:tailEnd/>
          </a:ln>
        </p:spPr>
        <p:txBody>
          <a:bodyPr/>
          <a:lstStyle/>
          <a:p>
            <a:endParaRPr lang="en-US"/>
          </a:p>
        </p:txBody>
      </p:sp>
      <p:sp>
        <p:nvSpPr>
          <p:cNvPr id="1450" name="Rectangle 684"/>
          <p:cNvSpPr>
            <a:spLocks noChangeArrowheads="1"/>
          </p:cNvSpPr>
          <p:nvPr/>
        </p:nvSpPr>
        <p:spPr bwMode="auto">
          <a:xfrm>
            <a:off x="6557963" y="1714896"/>
            <a:ext cx="1587" cy="73025"/>
          </a:xfrm>
          <a:prstGeom prst="rect">
            <a:avLst/>
          </a:prstGeom>
          <a:solidFill>
            <a:srgbClr val="97999C"/>
          </a:solidFill>
          <a:ln w="9525">
            <a:noFill/>
            <a:miter lim="800000"/>
            <a:headEnd/>
            <a:tailEnd/>
          </a:ln>
        </p:spPr>
        <p:txBody>
          <a:bodyPr/>
          <a:lstStyle/>
          <a:p>
            <a:endParaRPr lang="en-US"/>
          </a:p>
        </p:txBody>
      </p:sp>
      <p:sp>
        <p:nvSpPr>
          <p:cNvPr id="1451" name="Rectangle 685"/>
          <p:cNvSpPr>
            <a:spLocks noChangeArrowheads="1"/>
          </p:cNvSpPr>
          <p:nvPr/>
        </p:nvSpPr>
        <p:spPr bwMode="auto">
          <a:xfrm>
            <a:off x="6557963" y="1714896"/>
            <a:ext cx="1587" cy="73025"/>
          </a:xfrm>
          <a:prstGeom prst="rect">
            <a:avLst/>
          </a:prstGeom>
          <a:noFill/>
          <a:ln w="8">
            <a:solidFill>
              <a:srgbClr val="97999C"/>
            </a:solidFill>
            <a:miter lim="800000"/>
            <a:headEnd/>
            <a:tailEnd/>
          </a:ln>
        </p:spPr>
        <p:txBody>
          <a:bodyPr/>
          <a:lstStyle/>
          <a:p>
            <a:endParaRPr lang="en-US"/>
          </a:p>
        </p:txBody>
      </p:sp>
      <p:sp>
        <p:nvSpPr>
          <p:cNvPr id="1452" name="Rectangle 686"/>
          <p:cNvSpPr>
            <a:spLocks noChangeArrowheads="1"/>
          </p:cNvSpPr>
          <p:nvPr/>
        </p:nvSpPr>
        <p:spPr bwMode="auto">
          <a:xfrm>
            <a:off x="6557963" y="1714896"/>
            <a:ext cx="1587" cy="73025"/>
          </a:xfrm>
          <a:prstGeom prst="rect">
            <a:avLst/>
          </a:prstGeom>
          <a:solidFill>
            <a:srgbClr val="97999C"/>
          </a:solidFill>
          <a:ln w="9525">
            <a:noFill/>
            <a:miter lim="800000"/>
            <a:headEnd/>
            <a:tailEnd/>
          </a:ln>
        </p:spPr>
        <p:txBody>
          <a:bodyPr/>
          <a:lstStyle/>
          <a:p>
            <a:endParaRPr lang="en-US"/>
          </a:p>
        </p:txBody>
      </p:sp>
      <p:sp>
        <p:nvSpPr>
          <p:cNvPr id="1453" name="Rectangle 687"/>
          <p:cNvSpPr>
            <a:spLocks noChangeArrowheads="1"/>
          </p:cNvSpPr>
          <p:nvPr/>
        </p:nvSpPr>
        <p:spPr bwMode="auto">
          <a:xfrm>
            <a:off x="6557963" y="1714896"/>
            <a:ext cx="1587" cy="73025"/>
          </a:xfrm>
          <a:prstGeom prst="rect">
            <a:avLst/>
          </a:prstGeom>
          <a:noFill/>
          <a:ln w="8">
            <a:solidFill>
              <a:srgbClr val="97999C"/>
            </a:solidFill>
            <a:miter lim="800000"/>
            <a:headEnd/>
            <a:tailEnd/>
          </a:ln>
        </p:spPr>
        <p:txBody>
          <a:bodyPr/>
          <a:lstStyle/>
          <a:p>
            <a:endParaRPr lang="en-US"/>
          </a:p>
        </p:txBody>
      </p:sp>
      <p:sp>
        <p:nvSpPr>
          <p:cNvPr id="1454" name="Rectangle 688"/>
          <p:cNvSpPr>
            <a:spLocks noChangeArrowheads="1"/>
          </p:cNvSpPr>
          <p:nvPr/>
        </p:nvSpPr>
        <p:spPr bwMode="auto">
          <a:xfrm>
            <a:off x="6669088" y="1778396"/>
            <a:ext cx="1587" cy="73025"/>
          </a:xfrm>
          <a:prstGeom prst="rect">
            <a:avLst/>
          </a:prstGeom>
          <a:noFill/>
          <a:ln w="8">
            <a:solidFill>
              <a:srgbClr val="F15A29"/>
            </a:solidFill>
            <a:miter lim="800000"/>
            <a:headEnd/>
            <a:tailEnd/>
          </a:ln>
        </p:spPr>
        <p:txBody>
          <a:bodyPr/>
          <a:lstStyle/>
          <a:p>
            <a:endParaRPr lang="en-US"/>
          </a:p>
        </p:txBody>
      </p:sp>
      <p:sp>
        <p:nvSpPr>
          <p:cNvPr id="1455" name="Rectangle 689"/>
          <p:cNvSpPr>
            <a:spLocks noChangeArrowheads="1"/>
          </p:cNvSpPr>
          <p:nvPr/>
        </p:nvSpPr>
        <p:spPr bwMode="auto">
          <a:xfrm>
            <a:off x="6683375" y="1806971"/>
            <a:ext cx="1588" cy="73025"/>
          </a:xfrm>
          <a:prstGeom prst="rect">
            <a:avLst/>
          </a:prstGeom>
          <a:noFill/>
          <a:ln w="8">
            <a:solidFill>
              <a:srgbClr val="F15A29"/>
            </a:solidFill>
            <a:miter lim="800000"/>
            <a:headEnd/>
            <a:tailEnd/>
          </a:ln>
        </p:spPr>
        <p:txBody>
          <a:bodyPr/>
          <a:lstStyle/>
          <a:p>
            <a:endParaRPr lang="en-US"/>
          </a:p>
        </p:txBody>
      </p:sp>
      <p:sp>
        <p:nvSpPr>
          <p:cNvPr id="1456" name="Rectangle 690"/>
          <p:cNvSpPr>
            <a:spLocks noChangeArrowheads="1"/>
          </p:cNvSpPr>
          <p:nvPr/>
        </p:nvSpPr>
        <p:spPr bwMode="auto">
          <a:xfrm>
            <a:off x="6683375" y="1806971"/>
            <a:ext cx="1588" cy="73025"/>
          </a:xfrm>
          <a:prstGeom prst="rect">
            <a:avLst/>
          </a:prstGeom>
          <a:noFill/>
          <a:ln w="8">
            <a:solidFill>
              <a:srgbClr val="F15A29"/>
            </a:solidFill>
            <a:miter lim="800000"/>
            <a:headEnd/>
            <a:tailEnd/>
          </a:ln>
        </p:spPr>
        <p:txBody>
          <a:bodyPr/>
          <a:lstStyle/>
          <a:p>
            <a:endParaRPr lang="en-US"/>
          </a:p>
        </p:txBody>
      </p:sp>
      <p:sp>
        <p:nvSpPr>
          <p:cNvPr id="1457" name="Rectangle 691"/>
          <p:cNvSpPr>
            <a:spLocks noChangeArrowheads="1"/>
          </p:cNvSpPr>
          <p:nvPr/>
        </p:nvSpPr>
        <p:spPr bwMode="auto">
          <a:xfrm>
            <a:off x="6689725" y="1835546"/>
            <a:ext cx="1588" cy="73025"/>
          </a:xfrm>
          <a:prstGeom prst="rect">
            <a:avLst/>
          </a:prstGeom>
          <a:noFill/>
          <a:ln w="8">
            <a:solidFill>
              <a:srgbClr val="F15A29"/>
            </a:solidFill>
            <a:miter lim="800000"/>
            <a:headEnd/>
            <a:tailEnd/>
          </a:ln>
        </p:spPr>
        <p:txBody>
          <a:bodyPr/>
          <a:lstStyle/>
          <a:p>
            <a:endParaRPr lang="en-US"/>
          </a:p>
        </p:txBody>
      </p:sp>
      <p:sp>
        <p:nvSpPr>
          <p:cNvPr id="1458" name="Rectangle 692"/>
          <p:cNvSpPr>
            <a:spLocks noChangeArrowheads="1"/>
          </p:cNvSpPr>
          <p:nvPr/>
        </p:nvSpPr>
        <p:spPr bwMode="auto">
          <a:xfrm>
            <a:off x="6692900" y="1835546"/>
            <a:ext cx="3175" cy="73025"/>
          </a:xfrm>
          <a:prstGeom prst="rect">
            <a:avLst/>
          </a:prstGeom>
          <a:noFill/>
          <a:ln w="8">
            <a:solidFill>
              <a:srgbClr val="F15A29"/>
            </a:solidFill>
            <a:miter lim="800000"/>
            <a:headEnd/>
            <a:tailEnd/>
          </a:ln>
        </p:spPr>
        <p:txBody>
          <a:bodyPr/>
          <a:lstStyle/>
          <a:p>
            <a:endParaRPr lang="en-US"/>
          </a:p>
        </p:txBody>
      </p:sp>
      <p:sp>
        <p:nvSpPr>
          <p:cNvPr id="1459" name="Rectangle 693"/>
          <p:cNvSpPr>
            <a:spLocks noChangeArrowheads="1"/>
          </p:cNvSpPr>
          <p:nvPr/>
        </p:nvSpPr>
        <p:spPr bwMode="auto">
          <a:xfrm>
            <a:off x="6702425" y="1835546"/>
            <a:ext cx="1588" cy="73025"/>
          </a:xfrm>
          <a:prstGeom prst="rect">
            <a:avLst/>
          </a:prstGeom>
          <a:noFill/>
          <a:ln w="8">
            <a:solidFill>
              <a:srgbClr val="F15A29"/>
            </a:solidFill>
            <a:miter lim="800000"/>
            <a:headEnd/>
            <a:tailEnd/>
          </a:ln>
        </p:spPr>
        <p:txBody>
          <a:bodyPr/>
          <a:lstStyle/>
          <a:p>
            <a:endParaRPr lang="en-US"/>
          </a:p>
        </p:txBody>
      </p:sp>
      <p:sp>
        <p:nvSpPr>
          <p:cNvPr id="1460" name="Rectangle 694"/>
          <p:cNvSpPr>
            <a:spLocks noChangeArrowheads="1"/>
          </p:cNvSpPr>
          <p:nvPr/>
        </p:nvSpPr>
        <p:spPr bwMode="auto">
          <a:xfrm>
            <a:off x="6738938" y="1835546"/>
            <a:ext cx="1587" cy="73025"/>
          </a:xfrm>
          <a:prstGeom prst="rect">
            <a:avLst/>
          </a:prstGeom>
          <a:noFill/>
          <a:ln w="8">
            <a:solidFill>
              <a:srgbClr val="F15A29"/>
            </a:solidFill>
            <a:miter lim="800000"/>
            <a:headEnd/>
            <a:tailEnd/>
          </a:ln>
        </p:spPr>
        <p:txBody>
          <a:bodyPr/>
          <a:lstStyle/>
          <a:p>
            <a:endParaRPr lang="en-US"/>
          </a:p>
        </p:txBody>
      </p:sp>
      <p:sp>
        <p:nvSpPr>
          <p:cNvPr id="1461" name="Rectangle 695"/>
          <p:cNvSpPr>
            <a:spLocks noChangeArrowheads="1"/>
          </p:cNvSpPr>
          <p:nvPr/>
        </p:nvSpPr>
        <p:spPr bwMode="auto">
          <a:xfrm>
            <a:off x="6800850" y="1835546"/>
            <a:ext cx="1588" cy="73025"/>
          </a:xfrm>
          <a:prstGeom prst="rect">
            <a:avLst/>
          </a:prstGeom>
          <a:noFill/>
          <a:ln w="8">
            <a:solidFill>
              <a:srgbClr val="F15A29"/>
            </a:solidFill>
            <a:miter lim="800000"/>
            <a:headEnd/>
            <a:tailEnd/>
          </a:ln>
        </p:spPr>
        <p:txBody>
          <a:bodyPr/>
          <a:lstStyle/>
          <a:p>
            <a:endParaRPr lang="en-US"/>
          </a:p>
        </p:txBody>
      </p:sp>
      <p:sp>
        <p:nvSpPr>
          <p:cNvPr id="1462" name="Rectangle 696"/>
          <p:cNvSpPr>
            <a:spLocks noChangeArrowheads="1"/>
          </p:cNvSpPr>
          <p:nvPr/>
        </p:nvSpPr>
        <p:spPr bwMode="auto">
          <a:xfrm>
            <a:off x="6815138" y="1835546"/>
            <a:ext cx="1587" cy="73025"/>
          </a:xfrm>
          <a:prstGeom prst="rect">
            <a:avLst/>
          </a:prstGeom>
          <a:noFill/>
          <a:ln w="8">
            <a:solidFill>
              <a:srgbClr val="F15A29"/>
            </a:solidFill>
            <a:miter lim="800000"/>
            <a:headEnd/>
            <a:tailEnd/>
          </a:ln>
        </p:spPr>
        <p:txBody>
          <a:bodyPr/>
          <a:lstStyle/>
          <a:p>
            <a:endParaRPr lang="en-US"/>
          </a:p>
        </p:txBody>
      </p:sp>
      <p:sp>
        <p:nvSpPr>
          <p:cNvPr id="1463" name="Rectangle 697"/>
          <p:cNvSpPr>
            <a:spLocks noChangeArrowheads="1"/>
          </p:cNvSpPr>
          <p:nvPr/>
        </p:nvSpPr>
        <p:spPr bwMode="auto">
          <a:xfrm>
            <a:off x="6831013" y="1899046"/>
            <a:ext cx="1587" cy="73025"/>
          </a:xfrm>
          <a:prstGeom prst="rect">
            <a:avLst/>
          </a:prstGeom>
          <a:noFill/>
          <a:ln w="8">
            <a:solidFill>
              <a:srgbClr val="F15A29"/>
            </a:solidFill>
            <a:miter lim="800000"/>
            <a:headEnd/>
            <a:tailEnd/>
          </a:ln>
        </p:spPr>
        <p:txBody>
          <a:bodyPr/>
          <a:lstStyle/>
          <a:p>
            <a:endParaRPr lang="en-US"/>
          </a:p>
        </p:txBody>
      </p:sp>
      <p:sp>
        <p:nvSpPr>
          <p:cNvPr id="1464" name="Rectangle 698"/>
          <p:cNvSpPr>
            <a:spLocks noChangeArrowheads="1"/>
          </p:cNvSpPr>
          <p:nvPr/>
        </p:nvSpPr>
        <p:spPr bwMode="auto">
          <a:xfrm>
            <a:off x="6840538" y="1899046"/>
            <a:ext cx="1587" cy="73025"/>
          </a:xfrm>
          <a:prstGeom prst="rect">
            <a:avLst/>
          </a:prstGeom>
          <a:noFill/>
          <a:ln w="8">
            <a:solidFill>
              <a:srgbClr val="F15A29"/>
            </a:solidFill>
            <a:miter lim="800000"/>
            <a:headEnd/>
            <a:tailEnd/>
          </a:ln>
        </p:spPr>
        <p:txBody>
          <a:bodyPr/>
          <a:lstStyle/>
          <a:p>
            <a:endParaRPr lang="en-US"/>
          </a:p>
        </p:txBody>
      </p:sp>
      <p:sp>
        <p:nvSpPr>
          <p:cNvPr id="1465" name="Rectangle 699"/>
          <p:cNvSpPr>
            <a:spLocks noChangeArrowheads="1"/>
          </p:cNvSpPr>
          <p:nvPr/>
        </p:nvSpPr>
        <p:spPr bwMode="auto">
          <a:xfrm>
            <a:off x="6840538" y="1899046"/>
            <a:ext cx="1587" cy="73025"/>
          </a:xfrm>
          <a:prstGeom prst="rect">
            <a:avLst/>
          </a:prstGeom>
          <a:noFill/>
          <a:ln w="8">
            <a:solidFill>
              <a:srgbClr val="F15A29"/>
            </a:solidFill>
            <a:miter lim="800000"/>
            <a:headEnd/>
            <a:tailEnd/>
          </a:ln>
        </p:spPr>
        <p:txBody>
          <a:bodyPr/>
          <a:lstStyle/>
          <a:p>
            <a:endParaRPr lang="en-US"/>
          </a:p>
        </p:txBody>
      </p:sp>
      <p:sp>
        <p:nvSpPr>
          <p:cNvPr id="1466" name="Rectangle 700"/>
          <p:cNvSpPr>
            <a:spLocks noChangeArrowheads="1"/>
          </p:cNvSpPr>
          <p:nvPr/>
        </p:nvSpPr>
        <p:spPr bwMode="auto">
          <a:xfrm>
            <a:off x="6932613" y="2006996"/>
            <a:ext cx="1587" cy="69850"/>
          </a:xfrm>
          <a:prstGeom prst="rect">
            <a:avLst/>
          </a:prstGeom>
          <a:noFill/>
          <a:ln w="8">
            <a:solidFill>
              <a:srgbClr val="F15A29"/>
            </a:solidFill>
            <a:miter lim="800000"/>
            <a:headEnd/>
            <a:tailEnd/>
          </a:ln>
        </p:spPr>
        <p:txBody>
          <a:bodyPr/>
          <a:lstStyle/>
          <a:p>
            <a:endParaRPr lang="en-US"/>
          </a:p>
        </p:txBody>
      </p:sp>
      <p:sp>
        <p:nvSpPr>
          <p:cNvPr id="1467" name="Rectangle 701"/>
          <p:cNvSpPr>
            <a:spLocks noChangeArrowheads="1"/>
          </p:cNvSpPr>
          <p:nvPr/>
        </p:nvSpPr>
        <p:spPr bwMode="auto">
          <a:xfrm>
            <a:off x="6953250" y="2143521"/>
            <a:ext cx="1588" cy="69850"/>
          </a:xfrm>
          <a:prstGeom prst="rect">
            <a:avLst/>
          </a:prstGeom>
          <a:noFill/>
          <a:ln w="8">
            <a:solidFill>
              <a:srgbClr val="F15A29"/>
            </a:solidFill>
            <a:miter lim="800000"/>
            <a:headEnd/>
            <a:tailEnd/>
          </a:ln>
        </p:spPr>
        <p:txBody>
          <a:bodyPr/>
          <a:lstStyle/>
          <a:p>
            <a:endParaRPr lang="en-US"/>
          </a:p>
        </p:txBody>
      </p:sp>
      <p:sp>
        <p:nvSpPr>
          <p:cNvPr id="1468" name="Rectangle 702"/>
          <p:cNvSpPr>
            <a:spLocks noChangeArrowheads="1"/>
          </p:cNvSpPr>
          <p:nvPr/>
        </p:nvSpPr>
        <p:spPr bwMode="auto">
          <a:xfrm>
            <a:off x="7094538" y="2241946"/>
            <a:ext cx="1587" cy="69850"/>
          </a:xfrm>
          <a:prstGeom prst="rect">
            <a:avLst/>
          </a:prstGeom>
          <a:noFill/>
          <a:ln w="8">
            <a:solidFill>
              <a:srgbClr val="F15A29"/>
            </a:solidFill>
            <a:miter lim="800000"/>
            <a:headEnd/>
            <a:tailEnd/>
          </a:ln>
        </p:spPr>
        <p:txBody>
          <a:bodyPr/>
          <a:lstStyle/>
          <a:p>
            <a:endParaRPr lang="en-US"/>
          </a:p>
        </p:txBody>
      </p:sp>
      <p:sp>
        <p:nvSpPr>
          <p:cNvPr id="1469" name="Rectangle 703"/>
          <p:cNvSpPr>
            <a:spLocks noChangeArrowheads="1"/>
          </p:cNvSpPr>
          <p:nvPr/>
        </p:nvSpPr>
        <p:spPr bwMode="auto">
          <a:xfrm>
            <a:off x="7104063" y="2241946"/>
            <a:ext cx="1587" cy="69850"/>
          </a:xfrm>
          <a:prstGeom prst="rect">
            <a:avLst/>
          </a:prstGeom>
          <a:noFill/>
          <a:ln w="8">
            <a:solidFill>
              <a:srgbClr val="F15A29"/>
            </a:solidFill>
            <a:miter lim="800000"/>
            <a:headEnd/>
            <a:tailEnd/>
          </a:ln>
        </p:spPr>
        <p:txBody>
          <a:bodyPr/>
          <a:lstStyle/>
          <a:p>
            <a:endParaRPr lang="en-US"/>
          </a:p>
        </p:txBody>
      </p:sp>
      <p:sp>
        <p:nvSpPr>
          <p:cNvPr id="1470" name="Rectangle 704"/>
          <p:cNvSpPr>
            <a:spLocks noChangeArrowheads="1"/>
          </p:cNvSpPr>
          <p:nvPr/>
        </p:nvSpPr>
        <p:spPr bwMode="auto">
          <a:xfrm>
            <a:off x="7305675" y="2711846"/>
            <a:ext cx="1588" cy="69850"/>
          </a:xfrm>
          <a:prstGeom prst="rect">
            <a:avLst/>
          </a:prstGeom>
          <a:noFill/>
          <a:ln w="8">
            <a:solidFill>
              <a:srgbClr val="F15A29"/>
            </a:solidFill>
            <a:miter lim="800000"/>
            <a:headEnd/>
            <a:tailEnd/>
          </a:ln>
        </p:spPr>
        <p:txBody>
          <a:bodyPr/>
          <a:lstStyle/>
          <a:p>
            <a:endParaRPr lang="en-US"/>
          </a:p>
        </p:txBody>
      </p:sp>
      <p:sp>
        <p:nvSpPr>
          <p:cNvPr id="1471" name="Rectangle 705"/>
          <p:cNvSpPr>
            <a:spLocks noChangeArrowheads="1"/>
          </p:cNvSpPr>
          <p:nvPr/>
        </p:nvSpPr>
        <p:spPr bwMode="auto">
          <a:xfrm>
            <a:off x="7334250" y="2711846"/>
            <a:ext cx="1588" cy="69850"/>
          </a:xfrm>
          <a:prstGeom prst="rect">
            <a:avLst/>
          </a:prstGeom>
          <a:noFill/>
          <a:ln w="8">
            <a:solidFill>
              <a:srgbClr val="F15A29"/>
            </a:solidFill>
            <a:miter lim="800000"/>
            <a:headEnd/>
            <a:tailEnd/>
          </a:ln>
        </p:spPr>
        <p:txBody>
          <a:bodyPr/>
          <a:lstStyle/>
          <a:p>
            <a:endParaRPr lang="en-US"/>
          </a:p>
        </p:txBody>
      </p:sp>
      <p:sp>
        <p:nvSpPr>
          <p:cNvPr id="1472" name="Rectangle 706"/>
          <p:cNvSpPr>
            <a:spLocks noChangeArrowheads="1"/>
          </p:cNvSpPr>
          <p:nvPr/>
        </p:nvSpPr>
        <p:spPr bwMode="auto">
          <a:xfrm>
            <a:off x="7354888" y="2746771"/>
            <a:ext cx="1587" cy="69850"/>
          </a:xfrm>
          <a:prstGeom prst="rect">
            <a:avLst/>
          </a:prstGeom>
          <a:noFill/>
          <a:ln w="8">
            <a:solidFill>
              <a:srgbClr val="F15A29"/>
            </a:solidFill>
            <a:miter lim="800000"/>
            <a:headEnd/>
            <a:tailEnd/>
          </a:ln>
        </p:spPr>
        <p:txBody>
          <a:bodyPr/>
          <a:lstStyle/>
          <a:p>
            <a:endParaRPr lang="en-US"/>
          </a:p>
        </p:txBody>
      </p:sp>
      <p:sp>
        <p:nvSpPr>
          <p:cNvPr id="1473" name="Rectangle 707"/>
          <p:cNvSpPr>
            <a:spLocks noChangeArrowheads="1"/>
          </p:cNvSpPr>
          <p:nvPr/>
        </p:nvSpPr>
        <p:spPr bwMode="auto">
          <a:xfrm>
            <a:off x="7358063" y="2746771"/>
            <a:ext cx="1587" cy="69850"/>
          </a:xfrm>
          <a:prstGeom prst="rect">
            <a:avLst/>
          </a:prstGeom>
          <a:noFill/>
          <a:ln w="8">
            <a:solidFill>
              <a:srgbClr val="F15A29"/>
            </a:solidFill>
            <a:miter lim="800000"/>
            <a:headEnd/>
            <a:tailEnd/>
          </a:ln>
        </p:spPr>
        <p:txBody>
          <a:bodyPr/>
          <a:lstStyle/>
          <a:p>
            <a:endParaRPr lang="en-US"/>
          </a:p>
        </p:txBody>
      </p:sp>
      <p:sp>
        <p:nvSpPr>
          <p:cNvPr id="1474" name="Rectangle 708"/>
          <p:cNvSpPr>
            <a:spLocks noChangeArrowheads="1"/>
          </p:cNvSpPr>
          <p:nvPr/>
        </p:nvSpPr>
        <p:spPr bwMode="auto">
          <a:xfrm>
            <a:off x="7475538" y="2861071"/>
            <a:ext cx="1587" cy="69850"/>
          </a:xfrm>
          <a:prstGeom prst="rect">
            <a:avLst/>
          </a:prstGeom>
          <a:noFill/>
          <a:ln w="8">
            <a:solidFill>
              <a:srgbClr val="F15A29"/>
            </a:solidFill>
            <a:miter lim="800000"/>
            <a:headEnd/>
            <a:tailEnd/>
          </a:ln>
        </p:spPr>
        <p:txBody>
          <a:bodyPr/>
          <a:lstStyle/>
          <a:p>
            <a:endParaRPr lang="en-US"/>
          </a:p>
        </p:txBody>
      </p:sp>
      <p:sp>
        <p:nvSpPr>
          <p:cNvPr id="1475" name="Rectangle 709"/>
          <p:cNvSpPr>
            <a:spLocks noChangeArrowheads="1"/>
          </p:cNvSpPr>
          <p:nvPr/>
        </p:nvSpPr>
        <p:spPr bwMode="auto">
          <a:xfrm>
            <a:off x="7521575" y="2902346"/>
            <a:ext cx="1588" cy="69850"/>
          </a:xfrm>
          <a:prstGeom prst="rect">
            <a:avLst/>
          </a:prstGeom>
          <a:noFill/>
          <a:ln w="8">
            <a:solidFill>
              <a:srgbClr val="F15A29"/>
            </a:solidFill>
            <a:miter lim="800000"/>
            <a:headEnd/>
            <a:tailEnd/>
          </a:ln>
        </p:spPr>
        <p:txBody>
          <a:bodyPr/>
          <a:lstStyle/>
          <a:p>
            <a:endParaRPr lang="en-US"/>
          </a:p>
        </p:txBody>
      </p:sp>
      <p:sp>
        <p:nvSpPr>
          <p:cNvPr id="1476" name="Rectangle 710"/>
          <p:cNvSpPr>
            <a:spLocks noChangeArrowheads="1"/>
          </p:cNvSpPr>
          <p:nvPr/>
        </p:nvSpPr>
        <p:spPr bwMode="auto">
          <a:xfrm>
            <a:off x="7558088" y="2902346"/>
            <a:ext cx="1587" cy="69850"/>
          </a:xfrm>
          <a:prstGeom prst="rect">
            <a:avLst/>
          </a:prstGeom>
          <a:noFill/>
          <a:ln w="8">
            <a:solidFill>
              <a:srgbClr val="F15A29"/>
            </a:solidFill>
            <a:miter lim="800000"/>
            <a:headEnd/>
            <a:tailEnd/>
          </a:ln>
        </p:spPr>
        <p:txBody>
          <a:bodyPr/>
          <a:lstStyle/>
          <a:p>
            <a:endParaRPr lang="en-US"/>
          </a:p>
        </p:txBody>
      </p:sp>
      <p:sp>
        <p:nvSpPr>
          <p:cNvPr id="1477" name="Rectangle 711"/>
          <p:cNvSpPr>
            <a:spLocks noChangeArrowheads="1"/>
          </p:cNvSpPr>
          <p:nvPr/>
        </p:nvSpPr>
        <p:spPr bwMode="auto">
          <a:xfrm>
            <a:off x="7600950" y="2943621"/>
            <a:ext cx="1588" cy="73025"/>
          </a:xfrm>
          <a:prstGeom prst="rect">
            <a:avLst/>
          </a:prstGeom>
          <a:noFill/>
          <a:ln w="8">
            <a:solidFill>
              <a:srgbClr val="F15A29"/>
            </a:solidFill>
            <a:miter lim="800000"/>
            <a:headEnd/>
            <a:tailEnd/>
          </a:ln>
        </p:spPr>
        <p:txBody>
          <a:bodyPr/>
          <a:lstStyle/>
          <a:p>
            <a:endParaRPr lang="en-US"/>
          </a:p>
        </p:txBody>
      </p:sp>
      <p:sp>
        <p:nvSpPr>
          <p:cNvPr id="1478" name="Rectangle 712"/>
          <p:cNvSpPr>
            <a:spLocks noChangeArrowheads="1"/>
          </p:cNvSpPr>
          <p:nvPr/>
        </p:nvSpPr>
        <p:spPr bwMode="auto">
          <a:xfrm>
            <a:off x="7621588" y="2981721"/>
            <a:ext cx="3175" cy="69850"/>
          </a:xfrm>
          <a:prstGeom prst="rect">
            <a:avLst/>
          </a:prstGeom>
          <a:noFill/>
          <a:ln w="8">
            <a:solidFill>
              <a:srgbClr val="F15A29"/>
            </a:solidFill>
            <a:miter lim="800000"/>
            <a:headEnd/>
            <a:tailEnd/>
          </a:ln>
        </p:spPr>
        <p:txBody>
          <a:bodyPr/>
          <a:lstStyle/>
          <a:p>
            <a:endParaRPr lang="en-US"/>
          </a:p>
        </p:txBody>
      </p:sp>
      <p:sp>
        <p:nvSpPr>
          <p:cNvPr id="1479" name="Rectangle 713"/>
          <p:cNvSpPr>
            <a:spLocks noChangeArrowheads="1"/>
          </p:cNvSpPr>
          <p:nvPr/>
        </p:nvSpPr>
        <p:spPr bwMode="auto">
          <a:xfrm>
            <a:off x="7624763" y="3029346"/>
            <a:ext cx="1587" cy="73025"/>
          </a:xfrm>
          <a:prstGeom prst="rect">
            <a:avLst/>
          </a:prstGeom>
          <a:noFill/>
          <a:ln w="8">
            <a:solidFill>
              <a:srgbClr val="F15A29"/>
            </a:solidFill>
            <a:miter lim="800000"/>
            <a:headEnd/>
            <a:tailEnd/>
          </a:ln>
        </p:spPr>
        <p:txBody>
          <a:bodyPr/>
          <a:lstStyle/>
          <a:p>
            <a:endParaRPr lang="en-US"/>
          </a:p>
        </p:txBody>
      </p:sp>
      <p:sp>
        <p:nvSpPr>
          <p:cNvPr id="1480" name="Rectangle 714"/>
          <p:cNvSpPr>
            <a:spLocks noChangeArrowheads="1"/>
          </p:cNvSpPr>
          <p:nvPr/>
        </p:nvSpPr>
        <p:spPr bwMode="auto">
          <a:xfrm>
            <a:off x="7627938" y="3029346"/>
            <a:ext cx="1587" cy="73025"/>
          </a:xfrm>
          <a:prstGeom prst="rect">
            <a:avLst/>
          </a:prstGeom>
          <a:noFill/>
          <a:ln w="8">
            <a:solidFill>
              <a:srgbClr val="F15A29"/>
            </a:solidFill>
            <a:miter lim="800000"/>
            <a:headEnd/>
            <a:tailEnd/>
          </a:ln>
        </p:spPr>
        <p:txBody>
          <a:bodyPr/>
          <a:lstStyle/>
          <a:p>
            <a:endParaRPr lang="en-US"/>
          </a:p>
        </p:txBody>
      </p:sp>
      <p:sp>
        <p:nvSpPr>
          <p:cNvPr id="1481" name="Rectangle 715"/>
          <p:cNvSpPr>
            <a:spLocks noChangeArrowheads="1"/>
          </p:cNvSpPr>
          <p:nvPr/>
        </p:nvSpPr>
        <p:spPr bwMode="auto">
          <a:xfrm>
            <a:off x="7680325" y="3029346"/>
            <a:ext cx="1588" cy="73025"/>
          </a:xfrm>
          <a:prstGeom prst="rect">
            <a:avLst/>
          </a:prstGeom>
          <a:noFill/>
          <a:ln w="8">
            <a:solidFill>
              <a:srgbClr val="F15A29"/>
            </a:solidFill>
            <a:miter lim="800000"/>
            <a:headEnd/>
            <a:tailEnd/>
          </a:ln>
        </p:spPr>
        <p:txBody>
          <a:bodyPr/>
          <a:lstStyle/>
          <a:p>
            <a:endParaRPr lang="en-US"/>
          </a:p>
        </p:txBody>
      </p:sp>
      <p:sp>
        <p:nvSpPr>
          <p:cNvPr id="1482" name="Rectangle 716"/>
          <p:cNvSpPr>
            <a:spLocks noChangeArrowheads="1"/>
          </p:cNvSpPr>
          <p:nvPr/>
        </p:nvSpPr>
        <p:spPr bwMode="auto">
          <a:xfrm>
            <a:off x="7689850" y="3073796"/>
            <a:ext cx="1588" cy="69850"/>
          </a:xfrm>
          <a:prstGeom prst="rect">
            <a:avLst/>
          </a:prstGeom>
          <a:noFill/>
          <a:ln w="8">
            <a:solidFill>
              <a:srgbClr val="F15A29"/>
            </a:solidFill>
            <a:miter lim="800000"/>
            <a:headEnd/>
            <a:tailEnd/>
          </a:ln>
        </p:spPr>
        <p:txBody>
          <a:bodyPr/>
          <a:lstStyle/>
          <a:p>
            <a:endParaRPr lang="en-US"/>
          </a:p>
        </p:txBody>
      </p:sp>
      <p:sp>
        <p:nvSpPr>
          <p:cNvPr id="1483" name="Rectangle 717"/>
          <p:cNvSpPr>
            <a:spLocks noChangeArrowheads="1"/>
          </p:cNvSpPr>
          <p:nvPr/>
        </p:nvSpPr>
        <p:spPr bwMode="auto">
          <a:xfrm>
            <a:off x="7710488" y="3073796"/>
            <a:ext cx="1587" cy="69850"/>
          </a:xfrm>
          <a:prstGeom prst="rect">
            <a:avLst/>
          </a:prstGeom>
          <a:noFill/>
          <a:ln w="8">
            <a:solidFill>
              <a:srgbClr val="F15A29"/>
            </a:solidFill>
            <a:miter lim="800000"/>
            <a:headEnd/>
            <a:tailEnd/>
          </a:ln>
        </p:spPr>
        <p:txBody>
          <a:bodyPr/>
          <a:lstStyle/>
          <a:p>
            <a:endParaRPr lang="en-US"/>
          </a:p>
        </p:txBody>
      </p:sp>
      <p:sp>
        <p:nvSpPr>
          <p:cNvPr id="1484" name="Rectangle 718"/>
          <p:cNvSpPr>
            <a:spLocks noChangeArrowheads="1"/>
          </p:cNvSpPr>
          <p:nvPr/>
        </p:nvSpPr>
        <p:spPr bwMode="auto">
          <a:xfrm>
            <a:off x="7735888" y="3073796"/>
            <a:ext cx="1587" cy="69850"/>
          </a:xfrm>
          <a:prstGeom prst="rect">
            <a:avLst/>
          </a:prstGeom>
          <a:noFill/>
          <a:ln w="8">
            <a:solidFill>
              <a:srgbClr val="F15A29"/>
            </a:solidFill>
            <a:miter lim="800000"/>
            <a:headEnd/>
            <a:tailEnd/>
          </a:ln>
        </p:spPr>
        <p:txBody>
          <a:bodyPr/>
          <a:lstStyle/>
          <a:p>
            <a:endParaRPr lang="en-US"/>
          </a:p>
        </p:txBody>
      </p:sp>
      <p:sp>
        <p:nvSpPr>
          <p:cNvPr id="1485" name="Rectangle 719"/>
          <p:cNvSpPr>
            <a:spLocks noChangeArrowheads="1"/>
          </p:cNvSpPr>
          <p:nvPr/>
        </p:nvSpPr>
        <p:spPr bwMode="auto">
          <a:xfrm>
            <a:off x="7745413" y="3073796"/>
            <a:ext cx="1587" cy="69850"/>
          </a:xfrm>
          <a:prstGeom prst="rect">
            <a:avLst/>
          </a:prstGeom>
          <a:noFill/>
          <a:ln w="8">
            <a:solidFill>
              <a:srgbClr val="F15A29"/>
            </a:solidFill>
            <a:miter lim="800000"/>
            <a:headEnd/>
            <a:tailEnd/>
          </a:ln>
        </p:spPr>
        <p:txBody>
          <a:bodyPr/>
          <a:lstStyle/>
          <a:p>
            <a:endParaRPr lang="en-US"/>
          </a:p>
        </p:txBody>
      </p:sp>
      <p:sp>
        <p:nvSpPr>
          <p:cNvPr id="1486" name="Rectangle 720"/>
          <p:cNvSpPr>
            <a:spLocks noChangeArrowheads="1"/>
          </p:cNvSpPr>
          <p:nvPr/>
        </p:nvSpPr>
        <p:spPr bwMode="auto">
          <a:xfrm>
            <a:off x="7748588" y="3073796"/>
            <a:ext cx="3175" cy="69850"/>
          </a:xfrm>
          <a:prstGeom prst="rect">
            <a:avLst/>
          </a:prstGeom>
          <a:noFill/>
          <a:ln w="8">
            <a:solidFill>
              <a:srgbClr val="F15A29"/>
            </a:solidFill>
            <a:miter lim="800000"/>
            <a:headEnd/>
            <a:tailEnd/>
          </a:ln>
        </p:spPr>
        <p:txBody>
          <a:bodyPr/>
          <a:lstStyle/>
          <a:p>
            <a:endParaRPr lang="en-US"/>
          </a:p>
        </p:txBody>
      </p:sp>
      <p:sp>
        <p:nvSpPr>
          <p:cNvPr id="1487" name="Rectangle 721"/>
          <p:cNvSpPr>
            <a:spLocks noChangeArrowheads="1"/>
          </p:cNvSpPr>
          <p:nvPr/>
        </p:nvSpPr>
        <p:spPr bwMode="auto">
          <a:xfrm>
            <a:off x="7756525" y="3178571"/>
            <a:ext cx="1588" cy="73025"/>
          </a:xfrm>
          <a:prstGeom prst="rect">
            <a:avLst/>
          </a:prstGeom>
          <a:noFill/>
          <a:ln w="8">
            <a:solidFill>
              <a:srgbClr val="F15A29"/>
            </a:solidFill>
            <a:miter lim="800000"/>
            <a:headEnd/>
            <a:tailEnd/>
          </a:ln>
        </p:spPr>
        <p:txBody>
          <a:bodyPr/>
          <a:lstStyle/>
          <a:p>
            <a:endParaRPr lang="en-US"/>
          </a:p>
        </p:txBody>
      </p:sp>
      <p:sp>
        <p:nvSpPr>
          <p:cNvPr id="1488" name="Rectangle 722"/>
          <p:cNvSpPr>
            <a:spLocks noChangeArrowheads="1"/>
          </p:cNvSpPr>
          <p:nvPr/>
        </p:nvSpPr>
        <p:spPr bwMode="auto">
          <a:xfrm>
            <a:off x="7781925" y="3178571"/>
            <a:ext cx="1588" cy="73025"/>
          </a:xfrm>
          <a:prstGeom prst="rect">
            <a:avLst/>
          </a:prstGeom>
          <a:noFill/>
          <a:ln w="8">
            <a:solidFill>
              <a:srgbClr val="F15A29"/>
            </a:solidFill>
            <a:miter lim="800000"/>
            <a:headEnd/>
            <a:tailEnd/>
          </a:ln>
        </p:spPr>
        <p:txBody>
          <a:bodyPr/>
          <a:lstStyle/>
          <a:p>
            <a:endParaRPr lang="en-US"/>
          </a:p>
        </p:txBody>
      </p:sp>
      <p:sp>
        <p:nvSpPr>
          <p:cNvPr id="1489" name="Rectangle 723"/>
          <p:cNvSpPr>
            <a:spLocks noChangeArrowheads="1"/>
          </p:cNvSpPr>
          <p:nvPr/>
        </p:nvSpPr>
        <p:spPr bwMode="auto">
          <a:xfrm>
            <a:off x="7818438" y="3242071"/>
            <a:ext cx="3175" cy="73025"/>
          </a:xfrm>
          <a:prstGeom prst="rect">
            <a:avLst/>
          </a:prstGeom>
          <a:noFill/>
          <a:ln w="8">
            <a:solidFill>
              <a:srgbClr val="F15A29"/>
            </a:solidFill>
            <a:miter lim="800000"/>
            <a:headEnd/>
            <a:tailEnd/>
          </a:ln>
        </p:spPr>
        <p:txBody>
          <a:bodyPr/>
          <a:lstStyle/>
          <a:p>
            <a:endParaRPr lang="en-US"/>
          </a:p>
        </p:txBody>
      </p:sp>
      <p:sp>
        <p:nvSpPr>
          <p:cNvPr id="1490" name="Rectangle 724"/>
          <p:cNvSpPr>
            <a:spLocks noChangeArrowheads="1"/>
          </p:cNvSpPr>
          <p:nvPr/>
        </p:nvSpPr>
        <p:spPr bwMode="auto">
          <a:xfrm>
            <a:off x="7864475" y="3299221"/>
            <a:ext cx="1588" cy="73025"/>
          </a:xfrm>
          <a:prstGeom prst="rect">
            <a:avLst/>
          </a:prstGeom>
          <a:noFill/>
          <a:ln w="8">
            <a:solidFill>
              <a:srgbClr val="F15A29"/>
            </a:solidFill>
            <a:miter lim="800000"/>
            <a:headEnd/>
            <a:tailEnd/>
          </a:ln>
        </p:spPr>
        <p:txBody>
          <a:bodyPr/>
          <a:lstStyle/>
          <a:p>
            <a:endParaRPr lang="en-US"/>
          </a:p>
        </p:txBody>
      </p:sp>
      <p:sp>
        <p:nvSpPr>
          <p:cNvPr id="1491" name="Rectangle 725"/>
          <p:cNvSpPr>
            <a:spLocks noChangeArrowheads="1"/>
          </p:cNvSpPr>
          <p:nvPr/>
        </p:nvSpPr>
        <p:spPr bwMode="auto">
          <a:xfrm>
            <a:off x="7874000" y="3299221"/>
            <a:ext cx="1588" cy="73025"/>
          </a:xfrm>
          <a:prstGeom prst="rect">
            <a:avLst/>
          </a:prstGeom>
          <a:noFill/>
          <a:ln w="8">
            <a:solidFill>
              <a:srgbClr val="F15A29"/>
            </a:solidFill>
            <a:miter lim="800000"/>
            <a:headEnd/>
            <a:tailEnd/>
          </a:ln>
        </p:spPr>
        <p:txBody>
          <a:bodyPr/>
          <a:lstStyle/>
          <a:p>
            <a:endParaRPr lang="en-US"/>
          </a:p>
        </p:txBody>
      </p:sp>
      <p:sp>
        <p:nvSpPr>
          <p:cNvPr id="1492" name="Rectangle 726"/>
          <p:cNvSpPr>
            <a:spLocks noChangeArrowheads="1"/>
          </p:cNvSpPr>
          <p:nvPr/>
        </p:nvSpPr>
        <p:spPr bwMode="auto">
          <a:xfrm>
            <a:off x="7880350" y="3299221"/>
            <a:ext cx="1588" cy="73025"/>
          </a:xfrm>
          <a:prstGeom prst="rect">
            <a:avLst/>
          </a:prstGeom>
          <a:noFill/>
          <a:ln w="8">
            <a:solidFill>
              <a:srgbClr val="F15A29"/>
            </a:solidFill>
            <a:miter lim="800000"/>
            <a:headEnd/>
            <a:tailEnd/>
          </a:ln>
        </p:spPr>
        <p:txBody>
          <a:bodyPr/>
          <a:lstStyle/>
          <a:p>
            <a:endParaRPr lang="en-US"/>
          </a:p>
        </p:txBody>
      </p:sp>
      <p:sp>
        <p:nvSpPr>
          <p:cNvPr id="1493" name="Rectangle 727"/>
          <p:cNvSpPr>
            <a:spLocks noChangeArrowheads="1"/>
          </p:cNvSpPr>
          <p:nvPr/>
        </p:nvSpPr>
        <p:spPr bwMode="auto">
          <a:xfrm>
            <a:off x="7888288" y="3299221"/>
            <a:ext cx="1587" cy="73025"/>
          </a:xfrm>
          <a:prstGeom prst="rect">
            <a:avLst/>
          </a:prstGeom>
          <a:noFill/>
          <a:ln w="8">
            <a:solidFill>
              <a:srgbClr val="F15A29"/>
            </a:solidFill>
            <a:miter lim="800000"/>
            <a:headEnd/>
            <a:tailEnd/>
          </a:ln>
        </p:spPr>
        <p:txBody>
          <a:bodyPr/>
          <a:lstStyle/>
          <a:p>
            <a:endParaRPr lang="en-US"/>
          </a:p>
        </p:txBody>
      </p:sp>
      <p:sp>
        <p:nvSpPr>
          <p:cNvPr id="1494" name="Rectangle 728"/>
          <p:cNvSpPr>
            <a:spLocks noChangeArrowheads="1"/>
          </p:cNvSpPr>
          <p:nvPr/>
        </p:nvSpPr>
        <p:spPr bwMode="auto">
          <a:xfrm>
            <a:off x="7894638" y="3299221"/>
            <a:ext cx="3175" cy="73025"/>
          </a:xfrm>
          <a:prstGeom prst="rect">
            <a:avLst/>
          </a:prstGeom>
          <a:noFill/>
          <a:ln w="8">
            <a:solidFill>
              <a:srgbClr val="F15A29"/>
            </a:solidFill>
            <a:miter lim="800000"/>
            <a:headEnd/>
            <a:tailEnd/>
          </a:ln>
        </p:spPr>
        <p:txBody>
          <a:bodyPr/>
          <a:lstStyle/>
          <a:p>
            <a:endParaRPr lang="en-US"/>
          </a:p>
        </p:txBody>
      </p:sp>
      <p:sp>
        <p:nvSpPr>
          <p:cNvPr id="1495" name="Rectangle 729"/>
          <p:cNvSpPr>
            <a:spLocks noChangeArrowheads="1"/>
          </p:cNvSpPr>
          <p:nvPr/>
        </p:nvSpPr>
        <p:spPr bwMode="auto">
          <a:xfrm>
            <a:off x="7916863" y="3378596"/>
            <a:ext cx="1587" cy="69850"/>
          </a:xfrm>
          <a:prstGeom prst="rect">
            <a:avLst/>
          </a:prstGeom>
          <a:noFill/>
          <a:ln w="8">
            <a:solidFill>
              <a:srgbClr val="F15A29"/>
            </a:solidFill>
            <a:miter lim="800000"/>
            <a:headEnd/>
            <a:tailEnd/>
          </a:ln>
        </p:spPr>
        <p:txBody>
          <a:bodyPr/>
          <a:lstStyle/>
          <a:p>
            <a:endParaRPr lang="en-US"/>
          </a:p>
        </p:txBody>
      </p:sp>
      <p:sp>
        <p:nvSpPr>
          <p:cNvPr id="1496" name="Rectangle 730"/>
          <p:cNvSpPr>
            <a:spLocks noChangeArrowheads="1"/>
          </p:cNvSpPr>
          <p:nvPr/>
        </p:nvSpPr>
        <p:spPr bwMode="auto">
          <a:xfrm>
            <a:off x="8005763" y="3550046"/>
            <a:ext cx="1587" cy="69850"/>
          </a:xfrm>
          <a:prstGeom prst="rect">
            <a:avLst/>
          </a:prstGeom>
          <a:noFill/>
          <a:ln w="8">
            <a:solidFill>
              <a:srgbClr val="F15A29"/>
            </a:solidFill>
            <a:miter lim="800000"/>
            <a:headEnd/>
            <a:tailEnd/>
          </a:ln>
        </p:spPr>
        <p:txBody>
          <a:bodyPr/>
          <a:lstStyle/>
          <a:p>
            <a:endParaRPr lang="en-US"/>
          </a:p>
        </p:txBody>
      </p:sp>
      <p:sp>
        <p:nvSpPr>
          <p:cNvPr id="1497" name="Rectangle 731"/>
          <p:cNvSpPr>
            <a:spLocks noChangeArrowheads="1"/>
          </p:cNvSpPr>
          <p:nvPr/>
        </p:nvSpPr>
        <p:spPr bwMode="auto">
          <a:xfrm>
            <a:off x="8023225" y="3550046"/>
            <a:ext cx="1588" cy="69850"/>
          </a:xfrm>
          <a:prstGeom prst="rect">
            <a:avLst/>
          </a:prstGeom>
          <a:noFill/>
          <a:ln w="8">
            <a:solidFill>
              <a:srgbClr val="F15A29"/>
            </a:solidFill>
            <a:miter lim="800000"/>
            <a:headEnd/>
            <a:tailEnd/>
          </a:ln>
        </p:spPr>
        <p:txBody>
          <a:bodyPr/>
          <a:lstStyle/>
          <a:p>
            <a:endParaRPr lang="en-US"/>
          </a:p>
        </p:txBody>
      </p:sp>
      <p:sp>
        <p:nvSpPr>
          <p:cNvPr id="1498" name="Rectangle 732"/>
          <p:cNvSpPr>
            <a:spLocks noChangeArrowheads="1"/>
          </p:cNvSpPr>
          <p:nvPr/>
        </p:nvSpPr>
        <p:spPr bwMode="auto">
          <a:xfrm>
            <a:off x="8137525" y="3642121"/>
            <a:ext cx="1588" cy="69850"/>
          </a:xfrm>
          <a:prstGeom prst="rect">
            <a:avLst/>
          </a:prstGeom>
          <a:noFill/>
          <a:ln w="8">
            <a:solidFill>
              <a:srgbClr val="F15A29"/>
            </a:solidFill>
            <a:miter lim="800000"/>
            <a:headEnd/>
            <a:tailEnd/>
          </a:ln>
        </p:spPr>
        <p:txBody>
          <a:bodyPr/>
          <a:lstStyle/>
          <a:p>
            <a:endParaRPr lang="en-US"/>
          </a:p>
        </p:txBody>
      </p:sp>
      <p:sp>
        <p:nvSpPr>
          <p:cNvPr id="1499" name="Rectangle 733"/>
          <p:cNvSpPr>
            <a:spLocks noChangeArrowheads="1"/>
          </p:cNvSpPr>
          <p:nvPr/>
        </p:nvSpPr>
        <p:spPr bwMode="auto">
          <a:xfrm>
            <a:off x="8137525" y="3642121"/>
            <a:ext cx="3175" cy="69850"/>
          </a:xfrm>
          <a:prstGeom prst="rect">
            <a:avLst/>
          </a:prstGeom>
          <a:noFill/>
          <a:ln w="8">
            <a:solidFill>
              <a:srgbClr val="F15A29"/>
            </a:solidFill>
            <a:miter lim="800000"/>
            <a:headEnd/>
            <a:tailEnd/>
          </a:ln>
        </p:spPr>
        <p:txBody>
          <a:bodyPr/>
          <a:lstStyle/>
          <a:p>
            <a:endParaRPr lang="en-US"/>
          </a:p>
        </p:txBody>
      </p:sp>
      <p:sp>
        <p:nvSpPr>
          <p:cNvPr id="1500" name="Rectangle 734"/>
          <p:cNvSpPr>
            <a:spLocks noChangeArrowheads="1"/>
          </p:cNvSpPr>
          <p:nvPr/>
        </p:nvSpPr>
        <p:spPr bwMode="auto">
          <a:xfrm>
            <a:off x="8143875" y="3642121"/>
            <a:ext cx="1588" cy="69850"/>
          </a:xfrm>
          <a:prstGeom prst="rect">
            <a:avLst/>
          </a:prstGeom>
          <a:noFill/>
          <a:ln w="8">
            <a:solidFill>
              <a:srgbClr val="F15A29"/>
            </a:solidFill>
            <a:miter lim="800000"/>
            <a:headEnd/>
            <a:tailEnd/>
          </a:ln>
        </p:spPr>
        <p:txBody>
          <a:bodyPr/>
          <a:lstStyle/>
          <a:p>
            <a:endParaRPr lang="en-US"/>
          </a:p>
        </p:txBody>
      </p:sp>
      <p:sp>
        <p:nvSpPr>
          <p:cNvPr id="1501" name="Rectangle 735"/>
          <p:cNvSpPr>
            <a:spLocks noChangeArrowheads="1"/>
          </p:cNvSpPr>
          <p:nvPr/>
        </p:nvSpPr>
        <p:spPr bwMode="auto">
          <a:xfrm>
            <a:off x="8143875" y="3642121"/>
            <a:ext cx="1588" cy="69850"/>
          </a:xfrm>
          <a:prstGeom prst="rect">
            <a:avLst/>
          </a:prstGeom>
          <a:noFill/>
          <a:ln w="8">
            <a:solidFill>
              <a:srgbClr val="F15A29"/>
            </a:solidFill>
            <a:miter lim="800000"/>
            <a:headEnd/>
            <a:tailEnd/>
          </a:ln>
        </p:spPr>
        <p:txBody>
          <a:bodyPr/>
          <a:lstStyle/>
          <a:p>
            <a:endParaRPr lang="en-US"/>
          </a:p>
        </p:txBody>
      </p:sp>
      <p:sp>
        <p:nvSpPr>
          <p:cNvPr id="1502" name="Rectangle 736"/>
          <p:cNvSpPr>
            <a:spLocks noChangeArrowheads="1"/>
          </p:cNvSpPr>
          <p:nvPr/>
        </p:nvSpPr>
        <p:spPr bwMode="auto">
          <a:xfrm>
            <a:off x="8262938" y="3642121"/>
            <a:ext cx="1587" cy="69850"/>
          </a:xfrm>
          <a:prstGeom prst="rect">
            <a:avLst/>
          </a:prstGeom>
          <a:noFill/>
          <a:ln w="8">
            <a:solidFill>
              <a:srgbClr val="F15A29"/>
            </a:solidFill>
            <a:miter lim="800000"/>
            <a:headEnd/>
            <a:tailEnd/>
          </a:ln>
        </p:spPr>
        <p:txBody>
          <a:bodyPr/>
          <a:lstStyle/>
          <a:p>
            <a:endParaRPr lang="en-US"/>
          </a:p>
        </p:txBody>
      </p:sp>
      <p:sp>
        <p:nvSpPr>
          <p:cNvPr id="1503" name="Rectangle 737"/>
          <p:cNvSpPr>
            <a:spLocks noChangeArrowheads="1"/>
          </p:cNvSpPr>
          <p:nvPr/>
        </p:nvSpPr>
        <p:spPr bwMode="auto">
          <a:xfrm>
            <a:off x="8289925" y="3642121"/>
            <a:ext cx="1588" cy="69850"/>
          </a:xfrm>
          <a:prstGeom prst="rect">
            <a:avLst/>
          </a:prstGeom>
          <a:noFill/>
          <a:ln w="8">
            <a:solidFill>
              <a:srgbClr val="F15A29"/>
            </a:solidFill>
            <a:miter lim="800000"/>
            <a:headEnd/>
            <a:tailEnd/>
          </a:ln>
        </p:spPr>
        <p:txBody>
          <a:bodyPr/>
          <a:lstStyle/>
          <a:p>
            <a:endParaRPr lang="en-US"/>
          </a:p>
        </p:txBody>
      </p:sp>
      <p:sp>
        <p:nvSpPr>
          <p:cNvPr id="1504" name="Rectangle 738"/>
          <p:cNvSpPr>
            <a:spLocks noChangeArrowheads="1"/>
          </p:cNvSpPr>
          <p:nvPr/>
        </p:nvSpPr>
        <p:spPr bwMode="auto">
          <a:xfrm>
            <a:off x="8434388" y="3642121"/>
            <a:ext cx="1587" cy="69850"/>
          </a:xfrm>
          <a:prstGeom prst="rect">
            <a:avLst/>
          </a:prstGeom>
          <a:noFill/>
          <a:ln w="8">
            <a:solidFill>
              <a:srgbClr val="F15A29"/>
            </a:solidFill>
            <a:miter lim="800000"/>
            <a:headEnd/>
            <a:tailEnd/>
          </a:ln>
        </p:spPr>
        <p:txBody>
          <a:bodyPr/>
          <a:lstStyle/>
          <a:p>
            <a:endParaRPr lang="en-US"/>
          </a:p>
        </p:txBody>
      </p:sp>
      <p:sp>
        <p:nvSpPr>
          <p:cNvPr id="1505" name="Rectangle 739"/>
          <p:cNvSpPr>
            <a:spLocks noChangeArrowheads="1"/>
          </p:cNvSpPr>
          <p:nvPr/>
        </p:nvSpPr>
        <p:spPr bwMode="auto">
          <a:xfrm>
            <a:off x="8683625" y="4172346"/>
            <a:ext cx="3175" cy="73025"/>
          </a:xfrm>
          <a:prstGeom prst="rect">
            <a:avLst/>
          </a:prstGeom>
          <a:noFill/>
          <a:ln w="8">
            <a:solidFill>
              <a:srgbClr val="F15A29"/>
            </a:solidFill>
            <a:miter lim="800000"/>
            <a:headEnd/>
            <a:tailEnd/>
          </a:ln>
        </p:spPr>
        <p:txBody>
          <a:bodyPr/>
          <a:lstStyle/>
          <a:p>
            <a:endParaRPr lang="en-US"/>
          </a:p>
        </p:txBody>
      </p:sp>
      <p:sp>
        <p:nvSpPr>
          <p:cNvPr id="1506" name="Rectangle 740"/>
          <p:cNvSpPr>
            <a:spLocks noChangeArrowheads="1"/>
          </p:cNvSpPr>
          <p:nvPr/>
        </p:nvSpPr>
        <p:spPr bwMode="auto">
          <a:xfrm>
            <a:off x="8928100" y="4172346"/>
            <a:ext cx="3175" cy="73025"/>
          </a:xfrm>
          <a:prstGeom prst="rect">
            <a:avLst/>
          </a:prstGeom>
          <a:noFill/>
          <a:ln w="8">
            <a:solidFill>
              <a:srgbClr val="F15A29"/>
            </a:solidFill>
            <a:miter lim="800000"/>
            <a:headEnd/>
            <a:tailEnd/>
          </a:ln>
        </p:spPr>
        <p:txBody>
          <a:bodyPr/>
          <a:lstStyle/>
          <a:p>
            <a:endParaRPr lang="en-US"/>
          </a:p>
        </p:txBody>
      </p:sp>
      <p:sp>
        <p:nvSpPr>
          <p:cNvPr id="1507" name="Freeform 741"/>
          <p:cNvSpPr>
            <a:spLocks/>
          </p:cNvSpPr>
          <p:nvPr/>
        </p:nvSpPr>
        <p:spPr bwMode="auto">
          <a:xfrm>
            <a:off x="6557963" y="1714896"/>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close/>
              </a:path>
            </a:pathLst>
          </a:custGeom>
          <a:solidFill>
            <a:srgbClr val="97999C"/>
          </a:solidFill>
          <a:ln w="9525">
            <a:noFill/>
            <a:round/>
            <a:headEnd/>
            <a:tailEnd/>
          </a:ln>
        </p:spPr>
        <p:txBody>
          <a:bodyPr/>
          <a:lstStyle/>
          <a:p>
            <a:endParaRPr lang="en-US"/>
          </a:p>
        </p:txBody>
      </p:sp>
      <p:sp>
        <p:nvSpPr>
          <p:cNvPr id="1508" name="Freeform 742"/>
          <p:cNvSpPr>
            <a:spLocks/>
          </p:cNvSpPr>
          <p:nvPr/>
        </p:nvSpPr>
        <p:spPr bwMode="auto">
          <a:xfrm>
            <a:off x="6557963" y="1714896"/>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path>
            </a:pathLst>
          </a:custGeom>
          <a:noFill/>
          <a:ln w="8">
            <a:solidFill>
              <a:srgbClr val="97999C"/>
            </a:solidFill>
            <a:prstDash val="solid"/>
            <a:round/>
            <a:headEnd/>
            <a:tailEnd/>
          </a:ln>
        </p:spPr>
        <p:txBody>
          <a:bodyPr/>
          <a:lstStyle/>
          <a:p>
            <a:endParaRPr lang="en-US"/>
          </a:p>
        </p:txBody>
      </p:sp>
      <p:sp>
        <p:nvSpPr>
          <p:cNvPr id="1509" name="Freeform 743"/>
          <p:cNvSpPr>
            <a:spLocks/>
          </p:cNvSpPr>
          <p:nvPr/>
        </p:nvSpPr>
        <p:spPr bwMode="auto">
          <a:xfrm>
            <a:off x="6557963" y="1714896"/>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close/>
              </a:path>
            </a:pathLst>
          </a:custGeom>
          <a:solidFill>
            <a:srgbClr val="97999C"/>
          </a:solidFill>
          <a:ln w="9525">
            <a:noFill/>
            <a:round/>
            <a:headEnd/>
            <a:tailEnd/>
          </a:ln>
        </p:spPr>
        <p:txBody>
          <a:bodyPr/>
          <a:lstStyle/>
          <a:p>
            <a:endParaRPr lang="en-US"/>
          </a:p>
        </p:txBody>
      </p:sp>
      <p:sp>
        <p:nvSpPr>
          <p:cNvPr id="1510" name="Freeform 744"/>
          <p:cNvSpPr>
            <a:spLocks/>
          </p:cNvSpPr>
          <p:nvPr/>
        </p:nvSpPr>
        <p:spPr bwMode="auto">
          <a:xfrm>
            <a:off x="6557963" y="1714896"/>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path>
            </a:pathLst>
          </a:custGeom>
          <a:noFill/>
          <a:ln w="8">
            <a:solidFill>
              <a:srgbClr val="97999C"/>
            </a:solidFill>
            <a:prstDash val="solid"/>
            <a:round/>
            <a:headEnd/>
            <a:tailEnd/>
          </a:ln>
        </p:spPr>
        <p:txBody>
          <a:bodyPr/>
          <a:lstStyle/>
          <a:p>
            <a:endParaRPr lang="en-US"/>
          </a:p>
        </p:txBody>
      </p:sp>
      <p:sp>
        <p:nvSpPr>
          <p:cNvPr id="1511" name="Freeform 745"/>
          <p:cNvSpPr>
            <a:spLocks/>
          </p:cNvSpPr>
          <p:nvPr/>
        </p:nvSpPr>
        <p:spPr bwMode="auto">
          <a:xfrm>
            <a:off x="6557963" y="1714896"/>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close/>
              </a:path>
            </a:pathLst>
          </a:custGeom>
          <a:solidFill>
            <a:srgbClr val="97999C"/>
          </a:solidFill>
          <a:ln w="9525">
            <a:noFill/>
            <a:round/>
            <a:headEnd/>
            <a:tailEnd/>
          </a:ln>
        </p:spPr>
        <p:txBody>
          <a:bodyPr/>
          <a:lstStyle/>
          <a:p>
            <a:endParaRPr lang="en-US"/>
          </a:p>
        </p:txBody>
      </p:sp>
      <p:sp>
        <p:nvSpPr>
          <p:cNvPr id="1512" name="Freeform 746"/>
          <p:cNvSpPr>
            <a:spLocks/>
          </p:cNvSpPr>
          <p:nvPr/>
        </p:nvSpPr>
        <p:spPr bwMode="auto">
          <a:xfrm>
            <a:off x="6557963" y="1714896"/>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path>
            </a:pathLst>
          </a:custGeom>
          <a:noFill/>
          <a:ln w="8">
            <a:solidFill>
              <a:srgbClr val="97999C"/>
            </a:solidFill>
            <a:prstDash val="solid"/>
            <a:round/>
            <a:headEnd/>
            <a:tailEnd/>
          </a:ln>
        </p:spPr>
        <p:txBody>
          <a:bodyPr/>
          <a:lstStyle/>
          <a:p>
            <a:endParaRPr lang="en-US"/>
          </a:p>
        </p:txBody>
      </p:sp>
      <p:sp>
        <p:nvSpPr>
          <p:cNvPr id="1513" name="Freeform 747"/>
          <p:cNvSpPr>
            <a:spLocks/>
          </p:cNvSpPr>
          <p:nvPr/>
        </p:nvSpPr>
        <p:spPr bwMode="auto">
          <a:xfrm>
            <a:off x="6557963" y="1714896"/>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close/>
              </a:path>
            </a:pathLst>
          </a:custGeom>
          <a:solidFill>
            <a:srgbClr val="97999C"/>
          </a:solidFill>
          <a:ln w="9525">
            <a:noFill/>
            <a:round/>
            <a:headEnd/>
            <a:tailEnd/>
          </a:ln>
        </p:spPr>
        <p:txBody>
          <a:bodyPr/>
          <a:lstStyle/>
          <a:p>
            <a:endParaRPr lang="en-US"/>
          </a:p>
        </p:txBody>
      </p:sp>
      <p:sp>
        <p:nvSpPr>
          <p:cNvPr id="1514" name="Freeform 748"/>
          <p:cNvSpPr>
            <a:spLocks/>
          </p:cNvSpPr>
          <p:nvPr/>
        </p:nvSpPr>
        <p:spPr bwMode="auto">
          <a:xfrm>
            <a:off x="6557963" y="1714896"/>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path>
            </a:pathLst>
          </a:custGeom>
          <a:noFill/>
          <a:ln w="8">
            <a:solidFill>
              <a:srgbClr val="97999C"/>
            </a:solidFill>
            <a:prstDash val="solid"/>
            <a:round/>
            <a:headEnd/>
            <a:tailEnd/>
          </a:ln>
        </p:spPr>
        <p:txBody>
          <a:bodyPr/>
          <a:lstStyle/>
          <a:p>
            <a:endParaRPr lang="en-US"/>
          </a:p>
        </p:txBody>
      </p:sp>
      <p:sp>
        <p:nvSpPr>
          <p:cNvPr id="1515" name="Freeform 749"/>
          <p:cNvSpPr>
            <a:spLocks/>
          </p:cNvSpPr>
          <p:nvPr/>
        </p:nvSpPr>
        <p:spPr bwMode="auto">
          <a:xfrm>
            <a:off x="6815138" y="2505471"/>
            <a:ext cx="3175" cy="69850"/>
          </a:xfrm>
          <a:custGeom>
            <a:avLst/>
            <a:gdLst>
              <a:gd name="T0" fmla="*/ 0 w 2"/>
              <a:gd name="T1" fmla="*/ 0 h 44"/>
              <a:gd name="T2" fmla="*/ 2 w 2"/>
              <a:gd name="T3" fmla="*/ 44 h 44"/>
              <a:gd name="T4" fmla="*/ 0 w 2"/>
              <a:gd name="T5" fmla="*/ 44 h 44"/>
              <a:gd name="T6" fmla="*/ 0 w 2"/>
              <a:gd name="T7" fmla="*/ 0 h 44"/>
              <a:gd name="T8" fmla="*/ 0 60000 65536"/>
              <a:gd name="T9" fmla="*/ 0 60000 65536"/>
              <a:gd name="T10" fmla="*/ 0 60000 65536"/>
              <a:gd name="T11" fmla="*/ 0 60000 65536"/>
              <a:gd name="T12" fmla="*/ 0 w 2"/>
              <a:gd name="T13" fmla="*/ 0 h 44"/>
              <a:gd name="T14" fmla="*/ 2 w 2"/>
              <a:gd name="T15" fmla="*/ 44 h 44"/>
            </a:gdLst>
            <a:ahLst/>
            <a:cxnLst>
              <a:cxn ang="T8">
                <a:pos x="T0" y="T1"/>
              </a:cxn>
              <a:cxn ang="T9">
                <a:pos x="T2" y="T3"/>
              </a:cxn>
              <a:cxn ang="T10">
                <a:pos x="T4" y="T5"/>
              </a:cxn>
              <a:cxn ang="T11">
                <a:pos x="T6" y="T7"/>
              </a:cxn>
            </a:cxnLst>
            <a:rect l="T12" t="T13" r="T14" b="T15"/>
            <a:pathLst>
              <a:path w="2" h="44">
                <a:moveTo>
                  <a:pt x="0" y="0"/>
                </a:moveTo>
                <a:lnTo>
                  <a:pt x="2" y="44"/>
                </a:lnTo>
                <a:lnTo>
                  <a:pt x="0" y="44"/>
                </a:lnTo>
                <a:lnTo>
                  <a:pt x="0" y="0"/>
                </a:lnTo>
                <a:close/>
              </a:path>
            </a:pathLst>
          </a:custGeom>
          <a:solidFill>
            <a:srgbClr val="97999C"/>
          </a:solidFill>
          <a:ln w="9525">
            <a:noFill/>
            <a:round/>
            <a:headEnd/>
            <a:tailEnd/>
          </a:ln>
        </p:spPr>
        <p:txBody>
          <a:bodyPr/>
          <a:lstStyle/>
          <a:p>
            <a:endParaRPr lang="en-US"/>
          </a:p>
        </p:txBody>
      </p:sp>
      <p:sp>
        <p:nvSpPr>
          <p:cNvPr id="1516" name="Freeform 750"/>
          <p:cNvSpPr>
            <a:spLocks/>
          </p:cNvSpPr>
          <p:nvPr/>
        </p:nvSpPr>
        <p:spPr bwMode="auto">
          <a:xfrm>
            <a:off x="6815138" y="2505471"/>
            <a:ext cx="3175" cy="69850"/>
          </a:xfrm>
          <a:custGeom>
            <a:avLst/>
            <a:gdLst>
              <a:gd name="T0" fmla="*/ 0 w 2"/>
              <a:gd name="T1" fmla="*/ 0 h 44"/>
              <a:gd name="T2" fmla="*/ 2 w 2"/>
              <a:gd name="T3" fmla="*/ 44 h 44"/>
              <a:gd name="T4" fmla="*/ 0 w 2"/>
              <a:gd name="T5" fmla="*/ 44 h 44"/>
              <a:gd name="T6" fmla="*/ 0 w 2"/>
              <a:gd name="T7" fmla="*/ 0 h 44"/>
              <a:gd name="T8" fmla="*/ 0 60000 65536"/>
              <a:gd name="T9" fmla="*/ 0 60000 65536"/>
              <a:gd name="T10" fmla="*/ 0 60000 65536"/>
              <a:gd name="T11" fmla="*/ 0 60000 65536"/>
              <a:gd name="T12" fmla="*/ 0 w 2"/>
              <a:gd name="T13" fmla="*/ 0 h 44"/>
              <a:gd name="T14" fmla="*/ 2 w 2"/>
              <a:gd name="T15" fmla="*/ 44 h 44"/>
            </a:gdLst>
            <a:ahLst/>
            <a:cxnLst>
              <a:cxn ang="T8">
                <a:pos x="T0" y="T1"/>
              </a:cxn>
              <a:cxn ang="T9">
                <a:pos x="T2" y="T3"/>
              </a:cxn>
              <a:cxn ang="T10">
                <a:pos x="T4" y="T5"/>
              </a:cxn>
              <a:cxn ang="T11">
                <a:pos x="T6" y="T7"/>
              </a:cxn>
            </a:cxnLst>
            <a:rect l="T12" t="T13" r="T14" b="T15"/>
            <a:pathLst>
              <a:path w="2" h="44">
                <a:moveTo>
                  <a:pt x="0" y="0"/>
                </a:moveTo>
                <a:lnTo>
                  <a:pt x="2" y="44"/>
                </a:lnTo>
                <a:lnTo>
                  <a:pt x="0" y="44"/>
                </a:lnTo>
                <a:lnTo>
                  <a:pt x="0" y="0"/>
                </a:lnTo>
              </a:path>
            </a:pathLst>
          </a:custGeom>
          <a:noFill/>
          <a:ln w="8">
            <a:solidFill>
              <a:srgbClr val="97999C"/>
            </a:solidFill>
            <a:prstDash val="solid"/>
            <a:round/>
            <a:headEnd/>
            <a:tailEnd/>
          </a:ln>
        </p:spPr>
        <p:txBody>
          <a:bodyPr/>
          <a:lstStyle/>
          <a:p>
            <a:endParaRPr lang="en-US"/>
          </a:p>
        </p:txBody>
      </p:sp>
      <p:sp>
        <p:nvSpPr>
          <p:cNvPr id="1517" name="Freeform 751"/>
          <p:cNvSpPr>
            <a:spLocks/>
          </p:cNvSpPr>
          <p:nvPr/>
        </p:nvSpPr>
        <p:spPr bwMode="auto">
          <a:xfrm>
            <a:off x="6827838" y="2645171"/>
            <a:ext cx="1587" cy="73025"/>
          </a:xfrm>
          <a:custGeom>
            <a:avLst/>
            <a:gdLst>
              <a:gd name="T0" fmla="*/ 0 w 1646"/>
              <a:gd name="T1" fmla="*/ 0 h 46"/>
              <a:gd name="T2" fmla="*/ 0 w 1646"/>
              <a:gd name="T3" fmla="*/ 46 h 46"/>
              <a:gd name="T4" fmla="*/ 0 w 1646"/>
              <a:gd name="T5" fmla="*/ 46 h 46"/>
              <a:gd name="T6" fmla="*/ 0 w 1646"/>
              <a:gd name="T7" fmla="*/ 0 h 46"/>
              <a:gd name="T8" fmla="*/ 0 60000 65536"/>
              <a:gd name="T9" fmla="*/ 0 60000 65536"/>
              <a:gd name="T10" fmla="*/ 0 60000 65536"/>
              <a:gd name="T11" fmla="*/ 0 60000 65536"/>
              <a:gd name="T12" fmla="*/ 0 w 1646"/>
              <a:gd name="T13" fmla="*/ 0 h 46"/>
              <a:gd name="T14" fmla="*/ 1646 w 1646"/>
              <a:gd name="T15" fmla="*/ 46 h 46"/>
            </a:gdLst>
            <a:ahLst/>
            <a:cxnLst>
              <a:cxn ang="T8">
                <a:pos x="T0" y="T1"/>
              </a:cxn>
              <a:cxn ang="T9">
                <a:pos x="T2" y="T3"/>
              </a:cxn>
              <a:cxn ang="T10">
                <a:pos x="T4" y="T5"/>
              </a:cxn>
              <a:cxn ang="T11">
                <a:pos x="T6" y="T7"/>
              </a:cxn>
            </a:cxnLst>
            <a:rect l="T12" t="T13" r="T14" b="T15"/>
            <a:pathLst>
              <a:path w="1646" h="46">
                <a:moveTo>
                  <a:pt x="0" y="0"/>
                </a:moveTo>
                <a:lnTo>
                  <a:pt x="0" y="46"/>
                </a:lnTo>
                <a:lnTo>
                  <a:pt x="0" y="0"/>
                </a:lnTo>
              </a:path>
            </a:pathLst>
          </a:custGeom>
          <a:noFill/>
          <a:ln w="8">
            <a:solidFill>
              <a:srgbClr val="808285"/>
            </a:solidFill>
            <a:prstDash val="solid"/>
            <a:round/>
            <a:headEnd/>
            <a:tailEnd/>
          </a:ln>
        </p:spPr>
        <p:txBody>
          <a:bodyPr/>
          <a:lstStyle/>
          <a:p>
            <a:endParaRPr lang="en-US"/>
          </a:p>
        </p:txBody>
      </p:sp>
      <p:sp>
        <p:nvSpPr>
          <p:cNvPr id="1518" name="Rectangle 752"/>
          <p:cNvSpPr>
            <a:spLocks noChangeArrowheads="1"/>
          </p:cNvSpPr>
          <p:nvPr/>
        </p:nvSpPr>
        <p:spPr bwMode="auto">
          <a:xfrm>
            <a:off x="7229475" y="3642121"/>
            <a:ext cx="1588" cy="69850"/>
          </a:xfrm>
          <a:prstGeom prst="rect">
            <a:avLst/>
          </a:prstGeom>
          <a:solidFill>
            <a:srgbClr val="97999C"/>
          </a:solidFill>
          <a:ln w="9525">
            <a:noFill/>
            <a:miter lim="800000"/>
            <a:headEnd/>
            <a:tailEnd/>
          </a:ln>
        </p:spPr>
        <p:txBody>
          <a:bodyPr/>
          <a:lstStyle/>
          <a:p>
            <a:endParaRPr lang="en-US"/>
          </a:p>
        </p:txBody>
      </p:sp>
      <p:sp>
        <p:nvSpPr>
          <p:cNvPr id="1519" name="Freeform 753"/>
          <p:cNvSpPr>
            <a:spLocks/>
          </p:cNvSpPr>
          <p:nvPr/>
        </p:nvSpPr>
        <p:spPr bwMode="auto">
          <a:xfrm>
            <a:off x="7229475" y="3642121"/>
            <a:ext cx="1588" cy="69850"/>
          </a:xfrm>
          <a:custGeom>
            <a:avLst/>
            <a:gdLst>
              <a:gd name="T0" fmla="*/ 0 w 1646"/>
              <a:gd name="T1" fmla="*/ 0 h 44"/>
              <a:gd name="T2" fmla="*/ 0 w 1646"/>
              <a:gd name="T3" fmla="*/ 44 h 44"/>
              <a:gd name="T4" fmla="*/ 0 w 1646"/>
              <a:gd name="T5" fmla="*/ 44 h 44"/>
              <a:gd name="T6" fmla="*/ 0 w 1646"/>
              <a:gd name="T7" fmla="*/ 0 h 44"/>
              <a:gd name="T8" fmla="*/ 0 60000 65536"/>
              <a:gd name="T9" fmla="*/ 0 60000 65536"/>
              <a:gd name="T10" fmla="*/ 0 60000 65536"/>
              <a:gd name="T11" fmla="*/ 0 60000 65536"/>
              <a:gd name="T12" fmla="*/ 0 w 1646"/>
              <a:gd name="T13" fmla="*/ 0 h 44"/>
              <a:gd name="T14" fmla="*/ 1646 w 1646"/>
              <a:gd name="T15" fmla="*/ 44 h 44"/>
            </a:gdLst>
            <a:ahLst/>
            <a:cxnLst>
              <a:cxn ang="T8">
                <a:pos x="T0" y="T1"/>
              </a:cxn>
              <a:cxn ang="T9">
                <a:pos x="T2" y="T3"/>
              </a:cxn>
              <a:cxn ang="T10">
                <a:pos x="T4" y="T5"/>
              </a:cxn>
              <a:cxn ang="T11">
                <a:pos x="T6" y="T7"/>
              </a:cxn>
            </a:cxnLst>
            <a:rect l="T12" t="T13" r="T14" b="T15"/>
            <a:pathLst>
              <a:path w="1646" h="44">
                <a:moveTo>
                  <a:pt x="0" y="0"/>
                </a:moveTo>
                <a:lnTo>
                  <a:pt x="0" y="44"/>
                </a:lnTo>
                <a:lnTo>
                  <a:pt x="0" y="0"/>
                </a:lnTo>
              </a:path>
            </a:pathLst>
          </a:custGeom>
          <a:noFill/>
          <a:ln w="8">
            <a:solidFill>
              <a:srgbClr val="97999C"/>
            </a:solidFill>
            <a:prstDash val="solid"/>
            <a:round/>
            <a:headEnd/>
            <a:tailEnd/>
          </a:ln>
        </p:spPr>
        <p:txBody>
          <a:bodyPr/>
          <a:lstStyle/>
          <a:p>
            <a:endParaRPr lang="en-US"/>
          </a:p>
        </p:txBody>
      </p:sp>
      <p:sp>
        <p:nvSpPr>
          <p:cNvPr id="1520" name="Freeform 754"/>
          <p:cNvSpPr>
            <a:spLocks/>
          </p:cNvSpPr>
          <p:nvPr/>
        </p:nvSpPr>
        <p:spPr bwMode="auto">
          <a:xfrm>
            <a:off x="7524750" y="4051696"/>
            <a:ext cx="4763" cy="73025"/>
          </a:xfrm>
          <a:custGeom>
            <a:avLst/>
            <a:gdLst>
              <a:gd name="T0" fmla="*/ 2 w 2"/>
              <a:gd name="T1" fmla="*/ 0 h 46"/>
              <a:gd name="T2" fmla="*/ 2 w 2"/>
              <a:gd name="T3" fmla="*/ 46 h 46"/>
              <a:gd name="T4" fmla="*/ 0 w 2"/>
              <a:gd name="T5" fmla="*/ 46 h 46"/>
              <a:gd name="T6" fmla="*/ 2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2" y="0"/>
                </a:moveTo>
                <a:lnTo>
                  <a:pt x="2" y="46"/>
                </a:lnTo>
                <a:lnTo>
                  <a:pt x="0" y="46"/>
                </a:lnTo>
                <a:lnTo>
                  <a:pt x="2" y="0"/>
                </a:lnTo>
                <a:close/>
              </a:path>
            </a:pathLst>
          </a:custGeom>
          <a:solidFill>
            <a:srgbClr val="97999C"/>
          </a:solidFill>
          <a:ln w="9525">
            <a:noFill/>
            <a:round/>
            <a:headEnd/>
            <a:tailEnd/>
          </a:ln>
        </p:spPr>
        <p:txBody>
          <a:bodyPr/>
          <a:lstStyle/>
          <a:p>
            <a:endParaRPr lang="en-US"/>
          </a:p>
        </p:txBody>
      </p:sp>
      <p:sp>
        <p:nvSpPr>
          <p:cNvPr id="1521" name="Freeform 755"/>
          <p:cNvSpPr>
            <a:spLocks/>
          </p:cNvSpPr>
          <p:nvPr/>
        </p:nvSpPr>
        <p:spPr bwMode="auto">
          <a:xfrm>
            <a:off x="7524750" y="4051696"/>
            <a:ext cx="4763" cy="73025"/>
          </a:xfrm>
          <a:custGeom>
            <a:avLst/>
            <a:gdLst>
              <a:gd name="T0" fmla="*/ 2 w 2"/>
              <a:gd name="T1" fmla="*/ 0 h 46"/>
              <a:gd name="T2" fmla="*/ 2 w 2"/>
              <a:gd name="T3" fmla="*/ 46 h 46"/>
              <a:gd name="T4" fmla="*/ 0 w 2"/>
              <a:gd name="T5" fmla="*/ 46 h 46"/>
              <a:gd name="T6" fmla="*/ 2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2" y="0"/>
                </a:moveTo>
                <a:lnTo>
                  <a:pt x="2" y="46"/>
                </a:lnTo>
                <a:lnTo>
                  <a:pt x="0" y="46"/>
                </a:lnTo>
                <a:lnTo>
                  <a:pt x="2" y="0"/>
                </a:lnTo>
              </a:path>
            </a:pathLst>
          </a:custGeom>
          <a:noFill/>
          <a:ln w="8">
            <a:solidFill>
              <a:srgbClr val="97999C"/>
            </a:solidFill>
            <a:prstDash val="solid"/>
            <a:round/>
            <a:headEnd/>
            <a:tailEnd/>
          </a:ln>
        </p:spPr>
        <p:txBody>
          <a:bodyPr/>
          <a:lstStyle/>
          <a:p>
            <a:endParaRPr lang="en-US"/>
          </a:p>
        </p:txBody>
      </p:sp>
      <p:sp>
        <p:nvSpPr>
          <p:cNvPr id="1522" name="Freeform 756"/>
          <p:cNvSpPr>
            <a:spLocks/>
          </p:cNvSpPr>
          <p:nvPr/>
        </p:nvSpPr>
        <p:spPr bwMode="auto">
          <a:xfrm>
            <a:off x="7578725" y="4143771"/>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close/>
              </a:path>
            </a:pathLst>
          </a:custGeom>
          <a:solidFill>
            <a:srgbClr val="97999C"/>
          </a:solidFill>
          <a:ln w="9525">
            <a:noFill/>
            <a:round/>
            <a:headEnd/>
            <a:tailEnd/>
          </a:ln>
        </p:spPr>
        <p:txBody>
          <a:bodyPr/>
          <a:lstStyle/>
          <a:p>
            <a:endParaRPr lang="en-US"/>
          </a:p>
        </p:txBody>
      </p:sp>
      <p:sp>
        <p:nvSpPr>
          <p:cNvPr id="1523" name="Freeform 757"/>
          <p:cNvSpPr>
            <a:spLocks/>
          </p:cNvSpPr>
          <p:nvPr/>
        </p:nvSpPr>
        <p:spPr bwMode="auto">
          <a:xfrm>
            <a:off x="7578725" y="4143771"/>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path>
            </a:pathLst>
          </a:custGeom>
          <a:noFill/>
          <a:ln w="8">
            <a:solidFill>
              <a:srgbClr val="97999C"/>
            </a:solidFill>
            <a:prstDash val="solid"/>
            <a:round/>
            <a:headEnd/>
            <a:tailEnd/>
          </a:ln>
        </p:spPr>
        <p:txBody>
          <a:bodyPr/>
          <a:lstStyle/>
          <a:p>
            <a:endParaRPr lang="en-US"/>
          </a:p>
        </p:txBody>
      </p:sp>
      <p:sp>
        <p:nvSpPr>
          <p:cNvPr id="1524" name="Rectangle 758"/>
          <p:cNvSpPr>
            <a:spLocks noChangeArrowheads="1"/>
          </p:cNvSpPr>
          <p:nvPr/>
        </p:nvSpPr>
        <p:spPr bwMode="auto">
          <a:xfrm>
            <a:off x="7732713" y="4258071"/>
            <a:ext cx="1587" cy="73025"/>
          </a:xfrm>
          <a:prstGeom prst="rect">
            <a:avLst/>
          </a:prstGeom>
          <a:solidFill>
            <a:srgbClr val="97999C"/>
          </a:solidFill>
          <a:ln w="9525">
            <a:noFill/>
            <a:miter lim="800000"/>
            <a:headEnd/>
            <a:tailEnd/>
          </a:ln>
        </p:spPr>
        <p:txBody>
          <a:bodyPr/>
          <a:lstStyle/>
          <a:p>
            <a:endParaRPr lang="en-US"/>
          </a:p>
        </p:txBody>
      </p:sp>
      <p:sp>
        <p:nvSpPr>
          <p:cNvPr id="1525" name="Freeform 759"/>
          <p:cNvSpPr>
            <a:spLocks/>
          </p:cNvSpPr>
          <p:nvPr/>
        </p:nvSpPr>
        <p:spPr bwMode="auto">
          <a:xfrm>
            <a:off x="7732713" y="4258071"/>
            <a:ext cx="1587" cy="73025"/>
          </a:xfrm>
          <a:custGeom>
            <a:avLst/>
            <a:gdLst>
              <a:gd name="T0" fmla="*/ 0 w 1646"/>
              <a:gd name="T1" fmla="*/ 0 h 46"/>
              <a:gd name="T2" fmla="*/ 0 w 1646"/>
              <a:gd name="T3" fmla="*/ 46 h 46"/>
              <a:gd name="T4" fmla="*/ 0 w 1646"/>
              <a:gd name="T5" fmla="*/ 46 h 46"/>
              <a:gd name="T6" fmla="*/ 0 w 1646"/>
              <a:gd name="T7" fmla="*/ 0 h 46"/>
              <a:gd name="T8" fmla="*/ 0 60000 65536"/>
              <a:gd name="T9" fmla="*/ 0 60000 65536"/>
              <a:gd name="T10" fmla="*/ 0 60000 65536"/>
              <a:gd name="T11" fmla="*/ 0 60000 65536"/>
              <a:gd name="T12" fmla="*/ 0 w 1646"/>
              <a:gd name="T13" fmla="*/ 0 h 46"/>
              <a:gd name="T14" fmla="*/ 1646 w 1646"/>
              <a:gd name="T15" fmla="*/ 46 h 46"/>
            </a:gdLst>
            <a:ahLst/>
            <a:cxnLst>
              <a:cxn ang="T8">
                <a:pos x="T0" y="T1"/>
              </a:cxn>
              <a:cxn ang="T9">
                <a:pos x="T2" y="T3"/>
              </a:cxn>
              <a:cxn ang="T10">
                <a:pos x="T4" y="T5"/>
              </a:cxn>
              <a:cxn ang="T11">
                <a:pos x="T6" y="T7"/>
              </a:cxn>
            </a:cxnLst>
            <a:rect l="T12" t="T13" r="T14" b="T15"/>
            <a:pathLst>
              <a:path w="1646" h="46">
                <a:moveTo>
                  <a:pt x="0" y="0"/>
                </a:moveTo>
                <a:lnTo>
                  <a:pt x="0" y="46"/>
                </a:lnTo>
                <a:lnTo>
                  <a:pt x="0" y="0"/>
                </a:lnTo>
              </a:path>
            </a:pathLst>
          </a:custGeom>
          <a:noFill/>
          <a:ln w="8">
            <a:solidFill>
              <a:srgbClr val="97999C"/>
            </a:solidFill>
            <a:prstDash val="solid"/>
            <a:round/>
            <a:headEnd/>
            <a:tailEnd/>
          </a:ln>
        </p:spPr>
        <p:txBody>
          <a:bodyPr/>
          <a:lstStyle/>
          <a:p>
            <a:endParaRPr lang="en-US"/>
          </a:p>
        </p:txBody>
      </p:sp>
      <p:sp>
        <p:nvSpPr>
          <p:cNvPr id="1526" name="Freeform 760"/>
          <p:cNvSpPr>
            <a:spLocks/>
          </p:cNvSpPr>
          <p:nvPr/>
        </p:nvSpPr>
        <p:spPr bwMode="auto">
          <a:xfrm>
            <a:off x="7756525" y="4258071"/>
            <a:ext cx="3175" cy="73025"/>
          </a:xfrm>
          <a:custGeom>
            <a:avLst/>
            <a:gdLst>
              <a:gd name="T0" fmla="*/ 2 w 2"/>
              <a:gd name="T1" fmla="*/ 0 h 46"/>
              <a:gd name="T2" fmla="*/ 2 w 2"/>
              <a:gd name="T3" fmla="*/ 46 h 46"/>
              <a:gd name="T4" fmla="*/ 0 w 2"/>
              <a:gd name="T5" fmla="*/ 46 h 46"/>
              <a:gd name="T6" fmla="*/ 2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2" y="0"/>
                </a:moveTo>
                <a:lnTo>
                  <a:pt x="2" y="46"/>
                </a:lnTo>
                <a:lnTo>
                  <a:pt x="0" y="46"/>
                </a:lnTo>
                <a:lnTo>
                  <a:pt x="2" y="0"/>
                </a:lnTo>
                <a:close/>
              </a:path>
            </a:pathLst>
          </a:custGeom>
          <a:solidFill>
            <a:srgbClr val="97999C"/>
          </a:solidFill>
          <a:ln w="9525">
            <a:noFill/>
            <a:round/>
            <a:headEnd/>
            <a:tailEnd/>
          </a:ln>
        </p:spPr>
        <p:txBody>
          <a:bodyPr/>
          <a:lstStyle/>
          <a:p>
            <a:endParaRPr lang="en-US"/>
          </a:p>
        </p:txBody>
      </p:sp>
      <p:sp>
        <p:nvSpPr>
          <p:cNvPr id="1527" name="Freeform 761"/>
          <p:cNvSpPr>
            <a:spLocks/>
          </p:cNvSpPr>
          <p:nvPr/>
        </p:nvSpPr>
        <p:spPr bwMode="auto">
          <a:xfrm>
            <a:off x="7756525" y="4258071"/>
            <a:ext cx="3175" cy="73025"/>
          </a:xfrm>
          <a:custGeom>
            <a:avLst/>
            <a:gdLst>
              <a:gd name="T0" fmla="*/ 2 w 2"/>
              <a:gd name="T1" fmla="*/ 0 h 46"/>
              <a:gd name="T2" fmla="*/ 2 w 2"/>
              <a:gd name="T3" fmla="*/ 46 h 46"/>
              <a:gd name="T4" fmla="*/ 0 w 2"/>
              <a:gd name="T5" fmla="*/ 46 h 46"/>
              <a:gd name="T6" fmla="*/ 2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2" y="0"/>
                </a:moveTo>
                <a:lnTo>
                  <a:pt x="2" y="46"/>
                </a:lnTo>
                <a:lnTo>
                  <a:pt x="0" y="46"/>
                </a:lnTo>
                <a:lnTo>
                  <a:pt x="2" y="0"/>
                </a:lnTo>
              </a:path>
            </a:pathLst>
          </a:custGeom>
          <a:noFill/>
          <a:ln w="8">
            <a:solidFill>
              <a:srgbClr val="97999C"/>
            </a:solidFill>
            <a:prstDash val="solid"/>
            <a:round/>
            <a:headEnd/>
            <a:tailEnd/>
          </a:ln>
        </p:spPr>
        <p:txBody>
          <a:bodyPr/>
          <a:lstStyle/>
          <a:p>
            <a:endParaRPr lang="en-US"/>
          </a:p>
        </p:txBody>
      </p:sp>
      <p:sp>
        <p:nvSpPr>
          <p:cNvPr id="1528" name="Freeform 762"/>
          <p:cNvSpPr>
            <a:spLocks/>
          </p:cNvSpPr>
          <p:nvPr/>
        </p:nvSpPr>
        <p:spPr bwMode="auto">
          <a:xfrm>
            <a:off x="7756525" y="4258071"/>
            <a:ext cx="3175" cy="73025"/>
          </a:xfrm>
          <a:custGeom>
            <a:avLst/>
            <a:gdLst>
              <a:gd name="T0" fmla="*/ 2 w 2"/>
              <a:gd name="T1" fmla="*/ 0 h 46"/>
              <a:gd name="T2" fmla="*/ 2 w 2"/>
              <a:gd name="T3" fmla="*/ 46 h 46"/>
              <a:gd name="T4" fmla="*/ 0 w 2"/>
              <a:gd name="T5" fmla="*/ 46 h 46"/>
              <a:gd name="T6" fmla="*/ 2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2" y="0"/>
                </a:moveTo>
                <a:lnTo>
                  <a:pt x="2" y="46"/>
                </a:lnTo>
                <a:lnTo>
                  <a:pt x="0" y="46"/>
                </a:lnTo>
                <a:lnTo>
                  <a:pt x="2" y="0"/>
                </a:lnTo>
                <a:close/>
              </a:path>
            </a:pathLst>
          </a:custGeom>
          <a:solidFill>
            <a:srgbClr val="97999C"/>
          </a:solidFill>
          <a:ln w="9525">
            <a:noFill/>
            <a:round/>
            <a:headEnd/>
            <a:tailEnd/>
          </a:ln>
        </p:spPr>
        <p:txBody>
          <a:bodyPr/>
          <a:lstStyle/>
          <a:p>
            <a:endParaRPr lang="en-US"/>
          </a:p>
        </p:txBody>
      </p:sp>
      <p:sp>
        <p:nvSpPr>
          <p:cNvPr id="1529" name="Freeform 763"/>
          <p:cNvSpPr>
            <a:spLocks/>
          </p:cNvSpPr>
          <p:nvPr/>
        </p:nvSpPr>
        <p:spPr bwMode="auto">
          <a:xfrm>
            <a:off x="7756525" y="4258071"/>
            <a:ext cx="3175" cy="73025"/>
          </a:xfrm>
          <a:custGeom>
            <a:avLst/>
            <a:gdLst>
              <a:gd name="T0" fmla="*/ 2 w 2"/>
              <a:gd name="T1" fmla="*/ 0 h 46"/>
              <a:gd name="T2" fmla="*/ 2 w 2"/>
              <a:gd name="T3" fmla="*/ 46 h 46"/>
              <a:gd name="T4" fmla="*/ 0 w 2"/>
              <a:gd name="T5" fmla="*/ 46 h 46"/>
              <a:gd name="T6" fmla="*/ 2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2" y="0"/>
                </a:moveTo>
                <a:lnTo>
                  <a:pt x="2" y="46"/>
                </a:lnTo>
                <a:lnTo>
                  <a:pt x="0" y="46"/>
                </a:lnTo>
                <a:lnTo>
                  <a:pt x="2" y="0"/>
                </a:lnTo>
              </a:path>
            </a:pathLst>
          </a:custGeom>
          <a:noFill/>
          <a:ln w="8">
            <a:solidFill>
              <a:srgbClr val="97999C"/>
            </a:solidFill>
            <a:prstDash val="solid"/>
            <a:round/>
            <a:headEnd/>
            <a:tailEnd/>
          </a:ln>
        </p:spPr>
        <p:txBody>
          <a:bodyPr/>
          <a:lstStyle/>
          <a:p>
            <a:endParaRPr lang="en-US"/>
          </a:p>
        </p:txBody>
      </p:sp>
      <p:sp>
        <p:nvSpPr>
          <p:cNvPr id="1530" name="Freeform 764"/>
          <p:cNvSpPr>
            <a:spLocks/>
          </p:cNvSpPr>
          <p:nvPr/>
        </p:nvSpPr>
        <p:spPr bwMode="auto">
          <a:xfrm>
            <a:off x="8154988" y="4258071"/>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close/>
              </a:path>
            </a:pathLst>
          </a:custGeom>
          <a:solidFill>
            <a:srgbClr val="97999C"/>
          </a:solidFill>
          <a:ln w="9525">
            <a:noFill/>
            <a:round/>
            <a:headEnd/>
            <a:tailEnd/>
          </a:ln>
        </p:spPr>
        <p:txBody>
          <a:bodyPr/>
          <a:lstStyle/>
          <a:p>
            <a:endParaRPr lang="en-US"/>
          </a:p>
        </p:txBody>
      </p:sp>
      <p:sp>
        <p:nvSpPr>
          <p:cNvPr id="1531" name="Freeform 765"/>
          <p:cNvSpPr>
            <a:spLocks/>
          </p:cNvSpPr>
          <p:nvPr/>
        </p:nvSpPr>
        <p:spPr bwMode="auto">
          <a:xfrm>
            <a:off x="8154988" y="4258071"/>
            <a:ext cx="3175" cy="73025"/>
          </a:xfrm>
          <a:custGeom>
            <a:avLst/>
            <a:gdLst>
              <a:gd name="T0" fmla="*/ 0 w 2"/>
              <a:gd name="T1" fmla="*/ 0 h 46"/>
              <a:gd name="T2" fmla="*/ 2 w 2"/>
              <a:gd name="T3" fmla="*/ 46 h 46"/>
              <a:gd name="T4" fmla="*/ 0 w 2"/>
              <a:gd name="T5" fmla="*/ 46 h 46"/>
              <a:gd name="T6" fmla="*/ 0 w 2"/>
              <a:gd name="T7" fmla="*/ 0 h 46"/>
              <a:gd name="T8" fmla="*/ 0 60000 65536"/>
              <a:gd name="T9" fmla="*/ 0 60000 65536"/>
              <a:gd name="T10" fmla="*/ 0 60000 65536"/>
              <a:gd name="T11" fmla="*/ 0 60000 65536"/>
              <a:gd name="T12" fmla="*/ 0 w 2"/>
              <a:gd name="T13" fmla="*/ 0 h 46"/>
              <a:gd name="T14" fmla="*/ 2 w 2"/>
              <a:gd name="T15" fmla="*/ 46 h 46"/>
            </a:gdLst>
            <a:ahLst/>
            <a:cxnLst>
              <a:cxn ang="T8">
                <a:pos x="T0" y="T1"/>
              </a:cxn>
              <a:cxn ang="T9">
                <a:pos x="T2" y="T3"/>
              </a:cxn>
              <a:cxn ang="T10">
                <a:pos x="T4" y="T5"/>
              </a:cxn>
              <a:cxn ang="T11">
                <a:pos x="T6" y="T7"/>
              </a:cxn>
            </a:cxnLst>
            <a:rect l="T12" t="T13" r="T14" b="T15"/>
            <a:pathLst>
              <a:path w="2" h="46">
                <a:moveTo>
                  <a:pt x="0" y="0"/>
                </a:moveTo>
                <a:lnTo>
                  <a:pt x="2" y="46"/>
                </a:lnTo>
                <a:lnTo>
                  <a:pt x="0" y="46"/>
                </a:lnTo>
                <a:lnTo>
                  <a:pt x="0" y="0"/>
                </a:lnTo>
              </a:path>
            </a:pathLst>
          </a:custGeom>
          <a:noFill/>
          <a:ln w="8">
            <a:solidFill>
              <a:srgbClr val="97999C"/>
            </a:solidFill>
            <a:prstDash val="solid"/>
            <a:round/>
            <a:headEnd/>
            <a:tailEnd/>
          </a:ln>
        </p:spPr>
        <p:txBody>
          <a:bodyPr/>
          <a:lstStyle/>
          <a:p>
            <a:endParaRPr lang="en-US"/>
          </a:p>
        </p:txBody>
      </p:sp>
      <p:sp>
        <p:nvSpPr>
          <p:cNvPr id="1532" name="Freeform 766"/>
          <p:cNvSpPr>
            <a:spLocks/>
          </p:cNvSpPr>
          <p:nvPr/>
        </p:nvSpPr>
        <p:spPr bwMode="auto">
          <a:xfrm>
            <a:off x="6557963" y="1787921"/>
            <a:ext cx="2373312" cy="2457450"/>
          </a:xfrm>
          <a:custGeom>
            <a:avLst/>
            <a:gdLst>
              <a:gd name="T0" fmla="*/ 36 w 1442"/>
              <a:gd name="T1" fmla="*/ 0 h 1548"/>
              <a:gd name="T2" fmla="*/ 68 w 1442"/>
              <a:gd name="T3" fmla="*/ 40 h 1548"/>
              <a:gd name="T4" fmla="*/ 80 w 1442"/>
              <a:gd name="T5" fmla="*/ 58 h 1548"/>
              <a:gd name="T6" fmla="*/ 88 w 1442"/>
              <a:gd name="T7" fmla="*/ 76 h 1548"/>
              <a:gd name="T8" fmla="*/ 156 w 1442"/>
              <a:gd name="T9" fmla="*/ 76 h 1548"/>
              <a:gd name="T10" fmla="*/ 166 w 1442"/>
              <a:gd name="T11" fmla="*/ 116 h 1548"/>
              <a:gd name="T12" fmla="*/ 180 w 1442"/>
              <a:gd name="T13" fmla="*/ 160 h 1548"/>
              <a:gd name="T14" fmla="*/ 228 w 1442"/>
              <a:gd name="T15" fmla="*/ 184 h 1548"/>
              <a:gd name="T16" fmla="*/ 230 w 1442"/>
              <a:gd name="T17" fmla="*/ 202 h 1548"/>
              <a:gd name="T18" fmla="*/ 234 w 1442"/>
              <a:gd name="T19" fmla="*/ 246 h 1548"/>
              <a:gd name="T20" fmla="*/ 240 w 1442"/>
              <a:gd name="T21" fmla="*/ 268 h 1548"/>
              <a:gd name="T22" fmla="*/ 316 w 1442"/>
              <a:gd name="T23" fmla="*/ 290 h 1548"/>
              <a:gd name="T24" fmla="*/ 322 w 1442"/>
              <a:gd name="T25" fmla="*/ 330 h 1548"/>
              <a:gd name="T26" fmla="*/ 338 w 1442"/>
              <a:gd name="T27" fmla="*/ 330 h 1548"/>
              <a:gd name="T28" fmla="*/ 396 w 1442"/>
              <a:gd name="T29" fmla="*/ 380 h 1548"/>
              <a:gd name="T30" fmla="*/ 398 w 1442"/>
              <a:gd name="T31" fmla="*/ 402 h 1548"/>
              <a:gd name="T32" fmla="*/ 404 w 1442"/>
              <a:gd name="T33" fmla="*/ 448 h 1548"/>
              <a:gd name="T34" fmla="*/ 406 w 1442"/>
              <a:gd name="T35" fmla="*/ 492 h 1548"/>
              <a:gd name="T36" fmla="*/ 410 w 1442"/>
              <a:gd name="T37" fmla="*/ 536 h 1548"/>
              <a:gd name="T38" fmla="*/ 418 w 1442"/>
              <a:gd name="T39" fmla="*/ 560 h 1548"/>
              <a:gd name="T40" fmla="*/ 428 w 1442"/>
              <a:gd name="T41" fmla="*/ 604 h 1548"/>
              <a:gd name="T42" fmla="*/ 454 w 1442"/>
              <a:gd name="T43" fmla="*/ 626 h 1548"/>
              <a:gd name="T44" fmla="*/ 478 w 1442"/>
              <a:gd name="T45" fmla="*/ 648 h 1548"/>
              <a:gd name="T46" fmla="*/ 496 w 1442"/>
              <a:gd name="T47" fmla="*/ 648 h 1548"/>
              <a:gd name="T48" fmla="*/ 498 w 1442"/>
              <a:gd name="T49" fmla="*/ 698 h 1548"/>
              <a:gd name="T50" fmla="*/ 558 w 1442"/>
              <a:gd name="T51" fmla="*/ 720 h 1548"/>
              <a:gd name="T52" fmla="*/ 586 w 1442"/>
              <a:gd name="T53" fmla="*/ 748 h 1548"/>
              <a:gd name="T54" fmla="*/ 634 w 1442"/>
              <a:gd name="T55" fmla="*/ 774 h 1548"/>
              <a:gd name="T56" fmla="*/ 646 w 1442"/>
              <a:gd name="T57" fmla="*/ 796 h 1548"/>
              <a:gd name="T58" fmla="*/ 650 w 1442"/>
              <a:gd name="T59" fmla="*/ 828 h 1548"/>
              <a:gd name="T60" fmla="*/ 684 w 1442"/>
              <a:gd name="T61" fmla="*/ 854 h 1548"/>
              <a:gd name="T62" fmla="*/ 716 w 1442"/>
              <a:gd name="T63" fmla="*/ 854 h 1548"/>
              <a:gd name="T64" fmla="*/ 728 w 1442"/>
              <a:gd name="T65" fmla="*/ 854 h 1548"/>
              <a:gd name="T66" fmla="*/ 754 w 1442"/>
              <a:gd name="T67" fmla="*/ 922 h 1548"/>
              <a:gd name="T68" fmla="*/ 768 w 1442"/>
              <a:gd name="T69" fmla="*/ 962 h 1548"/>
              <a:gd name="T70" fmla="*/ 800 w 1442"/>
              <a:gd name="T71" fmla="*/ 998 h 1548"/>
              <a:gd name="T72" fmla="*/ 812 w 1442"/>
              <a:gd name="T73" fmla="*/ 998 h 1548"/>
              <a:gd name="T74" fmla="*/ 826 w 1442"/>
              <a:gd name="T75" fmla="*/ 1046 h 1548"/>
              <a:gd name="T76" fmla="*/ 880 w 1442"/>
              <a:gd name="T77" fmla="*/ 1154 h 1548"/>
              <a:gd name="T78" fmla="*/ 958 w 1442"/>
              <a:gd name="T79" fmla="*/ 1212 h 1548"/>
              <a:gd name="T80" fmla="*/ 964 w 1442"/>
              <a:gd name="T81" fmla="*/ 1212 h 1548"/>
              <a:gd name="T82" fmla="*/ 1140 w 1442"/>
              <a:gd name="T83" fmla="*/ 1212 h 1548"/>
              <a:gd name="T84" fmla="*/ 1240 w 1442"/>
              <a:gd name="T85" fmla="*/ 1382 h 1548"/>
              <a:gd name="T86" fmla="*/ 1442 w 1442"/>
              <a:gd name="T87" fmla="*/ 1548 h 154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42"/>
              <a:gd name="T133" fmla="*/ 0 h 1548"/>
              <a:gd name="T134" fmla="*/ 1442 w 1442"/>
              <a:gd name="T135" fmla="*/ 1548 h 154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42" h="1548">
                <a:moveTo>
                  <a:pt x="0" y="0"/>
                </a:moveTo>
                <a:lnTo>
                  <a:pt x="0" y="0"/>
                </a:lnTo>
                <a:lnTo>
                  <a:pt x="36" y="0"/>
                </a:lnTo>
                <a:lnTo>
                  <a:pt x="36" y="18"/>
                </a:lnTo>
                <a:lnTo>
                  <a:pt x="68" y="18"/>
                </a:lnTo>
                <a:lnTo>
                  <a:pt x="68" y="40"/>
                </a:lnTo>
                <a:lnTo>
                  <a:pt x="76" y="40"/>
                </a:lnTo>
                <a:lnTo>
                  <a:pt x="76" y="58"/>
                </a:lnTo>
                <a:lnTo>
                  <a:pt x="80" y="58"/>
                </a:lnTo>
                <a:lnTo>
                  <a:pt x="80" y="76"/>
                </a:lnTo>
                <a:lnTo>
                  <a:pt x="82" y="76"/>
                </a:lnTo>
                <a:lnTo>
                  <a:pt x="88" y="76"/>
                </a:lnTo>
                <a:lnTo>
                  <a:pt x="110" y="76"/>
                </a:lnTo>
                <a:lnTo>
                  <a:pt x="148" y="76"/>
                </a:lnTo>
                <a:lnTo>
                  <a:pt x="156" y="76"/>
                </a:lnTo>
                <a:lnTo>
                  <a:pt x="162" y="76"/>
                </a:lnTo>
                <a:lnTo>
                  <a:pt x="162" y="116"/>
                </a:lnTo>
                <a:lnTo>
                  <a:pt x="166" y="116"/>
                </a:lnTo>
                <a:lnTo>
                  <a:pt x="172" y="116"/>
                </a:lnTo>
                <a:lnTo>
                  <a:pt x="180" y="116"/>
                </a:lnTo>
                <a:lnTo>
                  <a:pt x="180" y="160"/>
                </a:lnTo>
                <a:lnTo>
                  <a:pt x="186" y="160"/>
                </a:lnTo>
                <a:lnTo>
                  <a:pt x="186" y="184"/>
                </a:lnTo>
                <a:lnTo>
                  <a:pt x="228" y="184"/>
                </a:lnTo>
                <a:lnTo>
                  <a:pt x="230" y="184"/>
                </a:lnTo>
                <a:lnTo>
                  <a:pt x="230" y="202"/>
                </a:lnTo>
                <a:lnTo>
                  <a:pt x="230" y="224"/>
                </a:lnTo>
                <a:lnTo>
                  <a:pt x="234" y="224"/>
                </a:lnTo>
                <a:lnTo>
                  <a:pt x="234" y="246"/>
                </a:lnTo>
                <a:lnTo>
                  <a:pt x="236" y="246"/>
                </a:lnTo>
                <a:lnTo>
                  <a:pt x="236" y="268"/>
                </a:lnTo>
                <a:lnTo>
                  <a:pt x="240" y="268"/>
                </a:lnTo>
                <a:lnTo>
                  <a:pt x="242" y="268"/>
                </a:lnTo>
                <a:lnTo>
                  <a:pt x="242" y="290"/>
                </a:lnTo>
                <a:lnTo>
                  <a:pt x="316" y="290"/>
                </a:lnTo>
                <a:lnTo>
                  <a:pt x="316" y="314"/>
                </a:lnTo>
                <a:lnTo>
                  <a:pt x="322" y="314"/>
                </a:lnTo>
                <a:lnTo>
                  <a:pt x="322" y="330"/>
                </a:lnTo>
                <a:lnTo>
                  <a:pt x="326" y="330"/>
                </a:lnTo>
                <a:lnTo>
                  <a:pt x="332" y="330"/>
                </a:lnTo>
                <a:lnTo>
                  <a:pt x="338" y="330"/>
                </a:lnTo>
                <a:lnTo>
                  <a:pt x="338" y="358"/>
                </a:lnTo>
                <a:lnTo>
                  <a:pt x="396" y="358"/>
                </a:lnTo>
                <a:lnTo>
                  <a:pt x="396" y="380"/>
                </a:lnTo>
                <a:lnTo>
                  <a:pt x="398" y="380"/>
                </a:lnTo>
                <a:lnTo>
                  <a:pt x="398" y="402"/>
                </a:lnTo>
                <a:lnTo>
                  <a:pt x="398" y="424"/>
                </a:lnTo>
                <a:lnTo>
                  <a:pt x="404" y="424"/>
                </a:lnTo>
                <a:lnTo>
                  <a:pt x="404" y="448"/>
                </a:lnTo>
                <a:lnTo>
                  <a:pt x="406" y="448"/>
                </a:lnTo>
                <a:lnTo>
                  <a:pt x="406" y="492"/>
                </a:lnTo>
                <a:lnTo>
                  <a:pt x="406" y="514"/>
                </a:lnTo>
                <a:lnTo>
                  <a:pt x="410" y="514"/>
                </a:lnTo>
                <a:lnTo>
                  <a:pt x="410" y="536"/>
                </a:lnTo>
                <a:lnTo>
                  <a:pt x="416" y="536"/>
                </a:lnTo>
                <a:lnTo>
                  <a:pt x="416" y="560"/>
                </a:lnTo>
                <a:lnTo>
                  <a:pt x="418" y="560"/>
                </a:lnTo>
                <a:lnTo>
                  <a:pt x="418" y="582"/>
                </a:lnTo>
                <a:lnTo>
                  <a:pt x="428" y="582"/>
                </a:lnTo>
                <a:lnTo>
                  <a:pt x="428" y="604"/>
                </a:lnTo>
                <a:lnTo>
                  <a:pt x="434" y="604"/>
                </a:lnTo>
                <a:lnTo>
                  <a:pt x="434" y="626"/>
                </a:lnTo>
                <a:lnTo>
                  <a:pt x="454" y="626"/>
                </a:lnTo>
                <a:lnTo>
                  <a:pt x="472" y="626"/>
                </a:lnTo>
                <a:lnTo>
                  <a:pt x="478" y="626"/>
                </a:lnTo>
                <a:lnTo>
                  <a:pt x="478" y="648"/>
                </a:lnTo>
                <a:lnTo>
                  <a:pt x="484" y="648"/>
                </a:lnTo>
                <a:lnTo>
                  <a:pt x="486" y="648"/>
                </a:lnTo>
                <a:lnTo>
                  <a:pt x="496" y="648"/>
                </a:lnTo>
                <a:lnTo>
                  <a:pt x="496" y="670"/>
                </a:lnTo>
                <a:lnTo>
                  <a:pt x="498" y="670"/>
                </a:lnTo>
                <a:lnTo>
                  <a:pt x="498" y="698"/>
                </a:lnTo>
                <a:lnTo>
                  <a:pt x="518" y="698"/>
                </a:lnTo>
                <a:lnTo>
                  <a:pt x="518" y="720"/>
                </a:lnTo>
                <a:lnTo>
                  <a:pt x="558" y="720"/>
                </a:lnTo>
                <a:lnTo>
                  <a:pt x="578" y="720"/>
                </a:lnTo>
                <a:lnTo>
                  <a:pt x="578" y="748"/>
                </a:lnTo>
                <a:lnTo>
                  <a:pt x="586" y="748"/>
                </a:lnTo>
                <a:lnTo>
                  <a:pt x="608" y="748"/>
                </a:lnTo>
                <a:lnTo>
                  <a:pt x="634" y="748"/>
                </a:lnTo>
                <a:lnTo>
                  <a:pt x="634" y="774"/>
                </a:lnTo>
                <a:lnTo>
                  <a:pt x="638" y="774"/>
                </a:lnTo>
                <a:lnTo>
                  <a:pt x="638" y="796"/>
                </a:lnTo>
                <a:lnTo>
                  <a:pt x="646" y="796"/>
                </a:lnTo>
                <a:lnTo>
                  <a:pt x="648" y="796"/>
                </a:lnTo>
                <a:lnTo>
                  <a:pt x="648" y="828"/>
                </a:lnTo>
                <a:lnTo>
                  <a:pt x="650" y="828"/>
                </a:lnTo>
                <a:lnTo>
                  <a:pt x="682" y="828"/>
                </a:lnTo>
                <a:lnTo>
                  <a:pt x="684" y="828"/>
                </a:lnTo>
                <a:lnTo>
                  <a:pt x="684" y="854"/>
                </a:lnTo>
                <a:lnTo>
                  <a:pt x="688" y="854"/>
                </a:lnTo>
                <a:lnTo>
                  <a:pt x="700" y="854"/>
                </a:lnTo>
                <a:lnTo>
                  <a:pt x="716" y="854"/>
                </a:lnTo>
                <a:lnTo>
                  <a:pt x="722" y="854"/>
                </a:lnTo>
                <a:lnTo>
                  <a:pt x="724" y="854"/>
                </a:lnTo>
                <a:lnTo>
                  <a:pt x="728" y="854"/>
                </a:lnTo>
                <a:lnTo>
                  <a:pt x="728" y="922"/>
                </a:lnTo>
                <a:lnTo>
                  <a:pt x="744" y="922"/>
                </a:lnTo>
                <a:lnTo>
                  <a:pt x="754" y="922"/>
                </a:lnTo>
                <a:lnTo>
                  <a:pt x="754" y="962"/>
                </a:lnTo>
                <a:lnTo>
                  <a:pt x="766" y="962"/>
                </a:lnTo>
                <a:lnTo>
                  <a:pt x="768" y="962"/>
                </a:lnTo>
                <a:lnTo>
                  <a:pt x="768" y="998"/>
                </a:lnTo>
                <a:lnTo>
                  <a:pt x="794" y="998"/>
                </a:lnTo>
                <a:lnTo>
                  <a:pt x="800" y="998"/>
                </a:lnTo>
                <a:lnTo>
                  <a:pt x="804" y="998"/>
                </a:lnTo>
                <a:lnTo>
                  <a:pt x="808" y="998"/>
                </a:lnTo>
                <a:lnTo>
                  <a:pt x="812" y="998"/>
                </a:lnTo>
                <a:lnTo>
                  <a:pt x="818" y="998"/>
                </a:lnTo>
                <a:lnTo>
                  <a:pt x="818" y="1046"/>
                </a:lnTo>
                <a:lnTo>
                  <a:pt x="826" y="1046"/>
                </a:lnTo>
                <a:lnTo>
                  <a:pt x="878" y="1046"/>
                </a:lnTo>
                <a:lnTo>
                  <a:pt x="878" y="1154"/>
                </a:lnTo>
                <a:lnTo>
                  <a:pt x="880" y="1154"/>
                </a:lnTo>
                <a:lnTo>
                  <a:pt x="890" y="1154"/>
                </a:lnTo>
                <a:lnTo>
                  <a:pt x="958" y="1154"/>
                </a:lnTo>
                <a:lnTo>
                  <a:pt x="958" y="1212"/>
                </a:lnTo>
                <a:lnTo>
                  <a:pt x="960" y="1212"/>
                </a:lnTo>
                <a:lnTo>
                  <a:pt x="964" y="1212"/>
                </a:lnTo>
                <a:lnTo>
                  <a:pt x="1036" y="1212"/>
                </a:lnTo>
                <a:lnTo>
                  <a:pt x="1052" y="1212"/>
                </a:lnTo>
                <a:lnTo>
                  <a:pt x="1140" y="1212"/>
                </a:lnTo>
                <a:lnTo>
                  <a:pt x="1142" y="1212"/>
                </a:lnTo>
                <a:lnTo>
                  <a:pt x="1142" y="1382"/>
                </a:lnTo>
                <a:lnTo>
                  <a:pt x="1240" y="1382"/>
                </a:lnTo>
                <a:lnTo>
                  <a:pt x="1240" y="1548"/>
                </a:lnTo>
                <a:lnTo>
                  <a:pt x="1294" y="1548"/>
                </a:lnTo>
                <a:lnTo>
                  <a:pt x="1442" y="1548"/>
                </a:lnTo>
              </a:path>
            </a:pathLst>
          </a:custGeom>
          <a:noFill/>
          <a:ln w="28575">
            <a:solidFill>
              <a:srgbClr val="F15A29"/>
            </a:solidFill>
            <a:prstDash val="solid"/>
            <a:round/>
            <a:headEnd/>
            <a:tailEnd/>
          </a:ln>
        </p:spPr>
        <p:txBody>
          <a:bodyPr/>
          <a:lstStyle/>
          <a:p>
            <a:endParaRPr lang="en-US"/>
          </a:p>
        </p:txBody>
      </p:sp>
      <p:sp>
        <p:nvSpPr>
          <p:cNvPr id="1533" name="Freeform 767"/>
          <p:cNvSpPr>
            <a:spLocks/>
          </p:cNvSpPr>
          <p:nvPr/>
        </p:nvSpPr>
        <p:spPr bwMode="auto">
          <a:xfrm>
            <a:off x="6557963" y="1787921"/>
            <a:ext cx="1597025" cy="2543175"/>
          </a:xfrm>
          <a:custGeom>
            <a:avLst/>
            <a:gdLst>
              <a:gd name="T0" fmla="*/ 0 w 970"/>
              <a:gd name="T1" fmla="*/ 0 h 1602"/>
              <a:gd name="T2" fmla="*/ 56 w 970"/>
              <a:gd name="T3" fmla="*/ 44 h 1602"/>
              <a:gd name="T4" fmla="*/ 64 w 970"/>
              <a:gd name="T5" fmla="*/ 90 h 1602"/>
              <a:gd name="T6" fmla="*/ 66 w 970"/>
              <a:gd name="T7" fmla="*/ 178 h 1602"/>
              <a:gd name="T8" fmla="*/ 72 w 970"/>
              <a:gd name="T9" fmla="*/ 224 h 1602"/>
              <a:gd name="T10" fmla="*/ 74 w 970"/>
              <a:gd name="T11" fmla="*/ 268 h 1602"/>
              <a:gd name="T12" fmla="*/ 76 w 970"/>
              <a:gd name="T13" fmla="*/ 314 h 1602"/>
              <a:gd name="T14" fmla="*/ 82 w 970"/>
              <a:gd name="T15" fmla="*/ 358 h 1602"/>
              <a:gd name="T16" fmla="*/ 88 w 970"/>
              <a:gd name="T17" fmla="*/ 402 h 1602"/>
              <a:gd name="T18" fmla="*/ 110 w 970"/>
              <a:gd name="T19" fmla="*/ 448 h 1602"/>
              <a:gd name="T20" fmla="*/ 138 w 970"/>
              <a:gd name="T21" fmla="*/ 496 h 1602"/>
              <a:gd name="T22" fmla="*/ 160 w 970"/>
              <a:gd name="T23" fmla="*/ 496 h 1602"/>
              <a:gd name="T24" fmla="*/ 162 w 970"/>
              <a:gd name="T25" fmla="*/ 542 h 1602"/>
              <a:gd name="T26" fmla="*/ 164 w 970"/>
              <a:gd name="T27" fmla="*/ 586 h 1602"/>
              <a:gd name="T28" fmla="*/ 184 w 970"/>
              <a:gd name="T29" fmla="*/ 636 h 1602"/>
              <a:gd name="T30" fmla="*/ 234 w 970"/>
              <a:gd name="T31" fmla="*/ 684 h 1602"/>
              <a:gd name="T32" fmla="*/ 238 w 970"/>
              <a:gd name="T33" fmla="*/ 730 h 1602"/>
              <a:gd name="T34" fmla="*/ 242 w 970"/>
              <a:gd name="T35" fmla="*/ 828 h 1602"/>
              <a:gd name="T36" fmla="*/ 246 w 970"/>
              <a:gd name="T37" fmla="*/ 876 h 1602"/>
              <a:gd name="T38" fmla="*/ 254 w 970"/>
              <a:gd name="T39" fmla="*/ 922 h 1602"/>
              <a:gd name="T40" fmla="*/ 308 w 970"/>
              <a:gd name="T41" fmla="*/ 970 h 1602"/>
              <a:gd name="T42" fmla="*/ 324 w 970"/>
              <a:gd name="T43" fmla="*/ 1020 h 1602"/>
              <a:gd name="T44" fmla="*/ 326 w 970"/>
              <a:gd name="T45" fmla="*/ 1070 h 1602"/>
              <a:gd name="T46" fmla="*/ 398 w 970"/>
              <a:gd name="T47" fmla="*/ 1212 h 1602"/>
              <a:gd name="T48" fmla="*/ 416 w 970"/>
              <a:gd name="T49" fmla="*/ 1212 h 1602"/>
              <a:gd name="T50" fmla="*/ 500 w 970"/>
              <a:gd name="T51" fmla="*/ 1262 h 1602"/>
              <a:gd name="T52" fmla="*/ 502 w 970"/>
              <a:gd name="T53" fmla="*/ 1316 h 1602"/>
              <a:gd name="T54" fmla="*/ 570 w 970"/>
              <a:gd name="T55" fmla="*/ 1364 h 1602"/>
              <a:gd name="T56" fmla="*/ 582 w 970"/>
              <a:gd name="T57" fmla="*/ 1418 h 1602"/>
              <a:gd name="T58" fmla="*/ 590 w 970"/>
              <a:gd name="T59" fmla="*/ 1472 h 1602"/>
              <a:gd name="T60" fmla="*/ 596 w 970"/>
              <a:gd name="T61" fmla="*/ 1530 h 1602"/>
              <a:gd name="T62" fmla="*/ 646 w 970"/>
              <a:gd name="T63" fmla="*/ 1530 h 1602"/>
              <a:gd name="T64" fmla="*/ 714 w 970"/>
              <a:gd name="T65" fmla="*/ 1602 h 1602"/>
              <a:gd name="T66" fmla="*/ 970 w 970"/>
              <a:gd name="T67" fmla="*/ 1602 h 1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0"/>
              <a:gd name="T103" fmla="*/ 0 h 1602"/>
              <a:gd name="T104" fmla="*/ 970 w 970"/>
              <a:gd name="T105" fmla="*/ 1602 h 16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0" h="1602">
                <a:moveTo>
                  <a:pt x="0" y="0"/>
                </a:moveTo>
                <a:lnTo>
                  <a:pt x="0" y="0"/>
                </a:lnTo>
                <a:lnTo>
                  <a:pt x="56" y="0"/>
                </a:lnTo>
                <a:lnTo>
                  <a:pt x="56" y="44"/>
                </a:lnTo>
                <a:lnTo>
                  <a:pt x="64" y="44"/>
                </a:lnTo>
                <a:lnTo>
                  <a:pt x="64" y="90"/>
                </a:lnTo>
                <a:lnTo>
                  <a:pt x="66" y="90"/>
                </a:lnTo>
                <a:lnTo>
                  <a:pt x="66" y="178"/>
                </a:lnTo>
                <a:lnTo>
                  <a:pt x="72" y="178"/>
                </a:lnTo>
                <a:lnTo>
                  <a:pt x="72" y="224"/>
                </a:lnTo>
                <a:lnTo>
                  <a:pt x="74" y="224"/>
                </a:lnTo>
                <a:lnTo>
                  <a:pt x="74" y="268"/>
                </a:lnTo>
                <a:lnTo>
                  <a:pt x="76" y="268"/>
                </a:lnTo>
                <a:lnTo>
                  <a:pt x="76" y="314"/>
                </a:lnTo>
                <a:lnTo>
                  <a:pt x="82" y="314"/>
                </a:lnTo>
                <a:lnTo>
                  <a:pt x="82" y="358"/>
                </a:lnTo>
                <a:lnTo>
                  <a:pt x="88" y="358"/>
                </a:lnTo>
                <a:lnTo>
                  <a:pt x="88" y="402"/>
                </a:lnTo>
                <a:lnTo>
                  <a:pt x="110" y="402"/>
                </a:lnTo>
                <a:lnTo>
                  <a:pt x="110" y="448"/>
                </a:lnTo>
                <a:lnTo>
                  <a:pt x="138" y="448"/>
                </a:lnTo>
                <a:lnTo>
                  <a:pt x="138" y="496"/>
                </a:lnTo>
                <a:lnTo>
                  <a:pt x="156" y="496"/>
                </a:lnTo>
                <a:lnTo>
                  <a:pt x="160" y="496"/>
                </a:lnTo>
                <a:lnTo>
                  <a:pt x="160" y="542"/>
                </a:lnTo>
                <a:lnTo>
                  <a:pt x="162" y="542"/>
                </a:lnTo>
                <a:lnTo>
                  <a:pt x="162" y="586"/>
                </a:lnTo>
                <a:lnTo>
                  <a:pt x="164" y="586"/>
                </a:lnTo>
                <a:lnTo>
                  <a:pt x="184" y="586"/>
                </a:lnTo>
                <a:lnTo>
                  <a:pt x="184" y="636"/>
                </a:lnTo>
                <a:lnTo>
                  <a:pt x="234" y="636"/>
                </a:lnTo>
                <a:lnTo>
                  <a:pt x="234" y="684"/>
                </a:lnTo>
                <a:lnTo>
                  <a:pt x="238" y="684"/>
                </a:lnTo>
                <a:lnTo>
                  <a:pt x="238" y="730"/>
                </a:lnTo>
                <a:lnTo>
                  <a:pt x="242" y="730"/>
                </a:lnTo>
                <a:lnTo>
                  <a:pt x="242" y="828"/>
                </a:lnTo>
                <a:lnTo>
                  <a:pt x="246" y="828"/>
                </a:lnTo>
                <a:lnTo>
                  <a:pt x="246" y="876"/>
                </a:lnTo>
                <a:lnTo>
                  <a:pt x="254" y="876"/>
                </a:lnTo>
                <a:lnTo>
                  <a:pt x="254" y="922"/>
                </a:lnTo>
                <a:lnTo>
                  <a:pt x="308" y="922"/>
                </a:lnTo>
                <a:lnTo>
                  <a:pt x="308" y="970"/>
                </a:lnTo>
                <a:lnTo>
                  <a:pt x="324" y="970"/>
                </a:lnTo>
                <a:lnTo>
                  <a:pt x="324" y="1020"/>
                </a:lnTo>
                <a:lnTo>
                  <a:pt x="326" y="1020"/>
                </a:lnTo>
                <a:lnTo>
                  <a:pt x="326" y="1070"/>
                </a:lnTo>
                <a:lnTo>
                  <a:pt x="398" y="1070"/>
                </a:lnTo>
                <a:lnTo>
                  <a:pt x="398" y="1212"/>
                </a:lnTo>
                <a:lnTo>
                  <a:pt x="408" y="1212"/>
                </a:lnTo>
                <a:lnTo>
                  <a:pt x="416" y="1212"/>
                </a:lnTo>
                <a:lnTo>
                  <a:pt x="416" y="1262"/>
                </a:lnTo>
                <a:lnTo>
                  <a:pt x="500" y="1262"/>
                </a:lnTo>
                <a:lnTo>
                  <a:pt x="500" y="1316"/>
                </a:lnTo>
                <a:lnTo>
                  <a:pt x="502" y="1316"/>
                </a:lnTo>
                <a:lnTo>
                  <a:pt x="502" y="1364"/>
                </a:lnTo>
                <a:lnTo>
                  <a:pt x="570" y="1364"/>
                </a:lnTo>
                <a:lnTo>
                  <a:pt x="570" y="1418"/>
                </a:lnTo>
                <a:lnTo>
                  <a:pt x="582" y="1418"/>
                </a:lnTo>
                <a:lnTo>
                  <a:pt x="582" y="1472"/>
                </a:lnTo>
                <a:lnTo>
                  <a:pt x="590" y="1472"/>
                </a:lnTo>
                <a:lnTo>
                  <a:pt x="596" y="1472"/>
                </a:lnTo>
                <a:lnTo>
                  <a:pt x="596" y="1530"/>
                </a:lnTo>
                <a:lnTo>
                  <a:pt x="620" y="1530"/>
                </a:lnTo>
                <a:lnTo>
                  <a:pt x="646" y="1530"/>
                </a:lnTo>
                <a:lnTo>
                  <a:pt x="646" y="1602"/>
                </a:lnTo>
                <a:lnTo>
                  <a:pt x="714" y="1602"/>
                </a:lnTo>
                <a:lnTo>
                  <a:pt x="730" y="1602"/>
                </a:lnTo>
                <a:lnTo>
                  <a:pt x="970" y="1602"/>
                </a:lnTo>
              </a:path>
            </a:pathLst>
          </a:custGeom>
          <a:noFill/>
          <a:ln w="28575">
            <a:solidFill>
              <a:srgbClr val="97999C"/>
            </a:solidFill>
            <a:prstDash val="solid"/>
            <a:round/>
            <a:headEnd/>
            <a:tailEnd/>
          </a:ln>
        </p:spPr>
        <p:txBody>
          <a:bodyPr/>
          <a:lstStyle/>
          <a:p>
            <a:endParaRPr lang="en-US"/>
          </a:p>
        </p:txBody>
      </p:sp>
      <p:sp>
        <p:nvSpPr>
          <p:cNvPr id="1534" name="TextBox 1533"/>
          <p:cNvSpPr txBox="1"/>
          <p:nvPr/>
        </p:nvSpPr>
        <p:spPr>
          <a:xfrm>
            <a:off x="202406" y="1345008"/>
            <a:ext cx="2896394" cy="338554"/>
          </a:xfrm>
          <a:prstGeom prst="rect">
            <a:avLst/>
          </a:prstGeom>
          <a:noFill/>
        </p:spPr>
        <p:txBody>
          <a:bodyPr wrap="square" rtlCol="0">
            <a:spAutoFit/>
          </a:bodyPr>
          <a:lstStyle/>
          <a:p>
            <a:r>
              <a:rPr lang="cs-CZ" sz="1600" dirty="0" smtClean="0">
                <a:solidFill>
                  <a:schemeClr val="accent2">
                    <a:lumMod val="60000"/>
                    <a:lumOff val="40000"/>
                  </a:schemeClr>
                </a:solidFill>
              </a:rPr>
              <a:t>S viscerálními metastázami</a:t>
            </a:r>
            <a:endParaRPr lang="en-US" sz="1600" dirty="0">
              <a:solidFill>
                <a:schemeClr val="accent2">
                  <a:lumMod val="60000"/>
                  <a:lumOff val="40000"/>
                </a:schemeClr>
              </a:solidFill>
            </a:endParaRPr>
          </a:p>
        </p:txBody>
      </p:sp>
      <p:sp>
        <p:nvSpPr>
          <p:cNvPr id="1535" name="TextBox 1534"/>
          <p:cNvSpPr txBox="1"/>
          <p:nvPr/>
        </p:nvSpPr>
        <p:spPr>
          <a:xfrm>
            <a:off x="6094612" y="1345008"/>
            <a:ext cx="3321237" cy="338554"/>
          </a:xfrm>
          <a:prstGeom prst="rect">
            <a:avLst/>
          </a:prstGeom>
          <a:noFill/>
        </p:spPr>
        <p:txBody>
          <a:bodyPr wrap="square" rtlCol="0">
            <a:spAutoFit/>
          </a:bodyPr>
          <a:lstStyle/>
          <a:p>
            <a:r>
              <a:rPr lang="cs-CZ" sz="1600" dirty="0" smtClean="0">
                <a:solidFill>
                  <a:schemeClr val="accent6">
                    <a:lumMod val="60000"/>
                    <a:lumOff val="40000"/>
                  </a:schemeClr>
                </a:solidFill>
              </a:rPr>
              <a:t>Pouze s kostními metastázami</a:t>
            </a:r>
            <a:endParaRPr lang="en-US" sz="1600" dirty="0">
              <a:solidFill>
                <a:schemeClr val="accent6">
                  <a:lumMod val="60000"/>
                  <a:lumOff val="40000"/>
                </a:schemeClr>
              </a:solidFill>
            </a:endParaRPr>
          </a:p>
        </p:txBody>
      </p:sp>
      <p:sp>
        <p:nvSpPr>
          <p:cNvPr id="1536" name="TextBox 1535"/>
          <p:cNvSpPr txBox="1"/>
          <p:nvPr/>
        </p:nvSpPr>
        <p:spPr>
          <a:xfrm>
            <a:off x="3117850" y="1339907"/>
            <a:ext cx="2908300" cy="338554"/>
          </a:xfrm>
          <a:prstGeom prst="rect">
            <a:avLst/>
          </a:prstGeom>
          <a:noFill/>
        </p:spPr>
        <p:txBody>
          <a:bodyPr wrap="square" rtlCol="0">
            <a:spAutoFit/>
          </a:bodyPr>
          <a:lstStyle/>
          <a:p>
            <a:r>
              <a:rPr lang="cs-CZ" sz="1600" dirty="0" smtClean="0">
                <a:solidFill>
                  <a:schemeClr val="accent2">
                    <a:lumMod val="60000"/>
                    <a:lumOff val="40000"/>
                  </a:schemeClr>
                </a:solidFill>
              </a:rPr>
              <a:t>Bez viscerálních metastáz</a:t>
            </a:r>
            <a:endParaRPr lang="en-US" sz="1600" dirty="0">
              <a:solidFill>
                <a:schemeClr val="accent2">
                  <a:lumMod val="60000"/>
                  <a:lumOff val="40000"/>
                </a:schemeClr>
              </a:solidFill>
            </a:endParaRPr>
          </a:p>
        </p:txBody>
      </p:sp>
    </p:spTree>
    <p:extLst>
      <p:ext uri="{BB962C8B-B14F-4D97-AF65-F5344CB8AC3E}">
        <p14:creationId xmlns:p14="http://schemas.microsoft.com/office/powerpoint/2010/main" xmlns="" val="16391323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185738" y="238815"/>
            <a:ext cx="8767763" cy="939800"/>
          </a:xfrm>
        </p:spPr>
        <p:txBody>
          <a:bodyPr>
            <a:normAutofit fontScale="90000"/>
          </a:bodyPr>
          <a:lstStyle/>
          <a:p>
            <a:pPr algn="ctr" eaLnBrk="1" hangingPunct="1"/>
            <a:r>
              <a:rPr lang="cs-CZ" dirty="0" smtClean="0">
                <a:ea typeface="ＭＳ Ｐゴシック" pitchFamily="34" charset="-128"/>
              </a:rPr>
              <a:t>Schválené podmínky úhrady od 1.9.2014</a:t>
            </a:r>
            <a:endParaRPr lang="en-US" dirty="0" smtClean="0">
              <a:ea typeface="ＭＳ Ｐゴシック" pitchFamily="34" charset="-128"/>
            </a:endParaRPr>
          </a:p>
        </p:txBody>
      </p:sp>
      <p:sp>
        <p:nvSpPr>
          <p:cNvPr id="5" name="Slide Number Placeholder 3"/>
          <p:cNvSpPr>
            <a:spLocks noGrp="1"/>
          </p:cNvSpPr>
          <p:nvPr>
            <p:ph type="sldNum" sz="quarter" idx="12"/>
          </p:nvPr>
        </p:nvSpPr>
        <p:spPr/>
        <p:txBody>
          <a:bodyPr/>
          <a:lstStyle/>
          <a:p>
            <a:pPr>
              <a:defRPr/>
            </a:pPr>
            <a:fld id="{E6CF0F62-E0DD-4C38-A717-3803EC5311C9}" type="slidenum">
              <a:rPr lang="en-US" smtClean="0"/>
              <a:pPr>
                <a:defRPr/>
              </a:pPr>
              <a:t>71</a:t>
            </a:fld>
            <a:endParaRPr lang="en-US" dirty="0"/>
          </a:p>
        </p:txBody>
      </p:sp>
      <p:sp>
        <p:nvSpPr>
          <p:cNvPr id="6" name="Rectangle 3"/>
          <p:cNvSpPr txBox="1">
            <a:spLocks noChangeArrowheads="1"/>
          </p:cNvSpPr>
          <p:nvPr/>
        </p:nvSpPr>
        <p:spPr bwMode="auto">
          <a:xfrm>
            <a:off x="0" y="3305504"/>
            <a:ext cx="9144000" cy="305851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28600" marR="0" lvl="0" indent="-228600" algn="l" defTabSz="914400" rtl="0" eaLnBrk="1" fontAlgn="base" latinLnBrk="0" hangingPunct="1">
              <a:lnSpc>
                <a:spcPct val="150000"/>
              </a:lnSpc>
              <a:spcBef>
                <a:spcPts val="600"/>
              </a:spcBef>
              <a:spcAft>
                <a:spcPts val="600"/>
              </a:spcAft>
              <a:buClr>
                <a:schemeClr val="folHlink"/>
              </a:buClr>
              <a:buSzTx/>
              <a:tabLst/>
              <a:defRPr/>
            </a:pPr>
            <a:endParaRPr kumimoji="0" lang="cs-CZ" sz="2400" b="0" i="0" u="none" strike="noStrike" kern="0" cap="none" spc="0" normalizeH="0" baseline="0" noProof="0" dirty="0" smtClean="0">
              <a:ln>
                <a:noFill/>
              </a:ln>
              <a:solidFill>
                <a:schemeClr val="tx1"/>
              </a:solidFill>
              <a:effectLst/>
              <a:uLnTx/>
              <a:uFillTx/>
              <a:latin typeface="+mn-lt"/>
              <a:ea typeface="ＭＳ Ｐゴシック" pitchFamily="34" charset="-128"/>
              <a:cs typeface="+mn-cs"/>
            </a:endParaRPr>
          </a:p>
          <a:p>
            <a:pPr marL="228600" marR="0" lvl="0" indent="-228600" algn="l" defTabSz="914400" rtl="0" eaLnBrk="1" fontAlgn="base" latinLnBrk="0" hangingPunct="1">
              <a:lnSpc>
                <a:spcPct val="150000"/>
              </a:lnSpc>
              <a:spcBef>
                <a:spcPts val="600"/>
              </a:spcBef>
              <a:spcAft>
                <a:spcPts val="600"/>
              </a:spcAft>
              <a:buClr>
                <a:schemeClr val="folHlink"/>
              </a:buClr>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ＭＳ Ｐゴシック" pitchFamily="34" charset="-128"/>
              <a:cs typeface="+mn-cs"/>
            </a:endParaRPr>
          </a:p>
        </p:txBody>
      </p:sp>
      <p:sp>
        <p:nvSpPr>
          <p:cNvPr id="7" name="Rectangle 3"/>
          <p:cNvSpPr txBox="1">
            <a:spLocks noChangeArrowheads="1"/>
          </p:cNvSpPr>
          <p:nvPr/>
        </p:nvSpPr>
        <p:spPr bwMode="auto">
          <a:xfrm>
            <a:off x="465082" y="2062542"/>
            <a:ext cx="8213835" cy="3105806"/>
          </a:xfrm>
          <a:prstGeom prst="rect">
            <a:avLst/>
          </a:prstGeom>
          <a:solidFill>
            <a:schemeClr val="bg1">
              <a:lumMod val="40000"/>
              <a:lumOff val="60000"/>
            </a:schemeClr>
          </a:solidFill>
          <a:ln w="9525">
            <a:noFill/>
            <a:miter lim="800000"/>
            <a:headEnd/>
            <a:tailEnd/>
          </a:ln>
        </p:spPr>
        <p:txBody>
          <a:bodyPr vert="horz" wrap="square" lIns="91440" tIns="45720" rIns="91440" bIns="45720" numCol="1" anchor="t" anchorCtr="0" compatLnSpc="1">
            <a:prstTxWarp prst="textNoShape">
              <a:avLst/>
            </a:prstTxWarp>
          </a:bodyPr>
          <a:lstStyle/>
          <a:p>
            <a:r>
              <a:rPr lang="cs-CZ" sz="2000" dirty="0" smtClean="0"/>
              <a:t> </a:t>
            </a:r>
            <a:endParaRPr lang="en-US" sz="2000" dirty="0"/>
          </a:p>
          <a:p>
            <a:r>
              <a:rPr lang="cs-CZ" sz="2000" dirty="0" err="1" smtClean="0"/>
              <a:t>Afinitor</a:t>
            </a:r>
            <a:r>
              <a:rPr lang="cs-CZ" sz="2000" dirty="0" smtClean="0"/>
              <a:t> </a:t>
            </a:r>
            <a:r>
              <a:rPr lang="cs-CZ" sz="2000" dirty="0"/>
              <a:t>je v kombinaci s </a:t>
            </a:r>
            <a:r>
              <a:rPr lang="cs-CZ" sz="2000" dirty="0" err="1"/>
              <a:t>exemestanem</a:t>
            </a:r>
            <a:r>
              <a:rPr lang="cs-CZ" sz="2000" dirty="0"/>
              <a:t> indikován k léčbě postmenopauzálních žen s hormonálně pozitivním HER2 negativním pokročilým karcinomem prsu bez symptomatického viscerálního postižení s recidivou nebo progresí onemocnění po předchozí léčbě nesteroidním inhibitorem </a:t>
            </a:r>
            <a:r>
              <a:rPr lang="cs-CZ" sz="2000" dirty="0" err="1"/>
              <a:t>aromatáz</a:t>
            </a:r>
            <a:r>
              <a:rPr lang="cs-CZ" sz="2000" dirty="0"/>
              <a:t>. Klinický status pacienta dle ECOG musí být 0 -2. Léčba je ukončena při progresi onemocnění.</a:t>
            </a:r>
            <a:endParaRPr lang="en-US" sz="2000" dirty="0"/>
          </a:p>
          <a:p>
            <a:pPr marL="228600" indent="-228600">
              <a:spcBef>
                <a:spcPts val="600"/>
              </a:spcBef>
              <a:spcAft>
                <a:spcPts val="600"/>
              </a:spcAft>
              <a:buClr>
                <a:schemeClr val="folHlink"/>
              </a:buClr>
              <a:defRPr/>
            </a:pPr>
            <a:endParaRPr kumimoji="0" lang="cs-CZ" sz="2400" b="0" i="0" u="none" strike="noStrike" kern="0" cap="none" spc="0" normalizeH="0" baseline="0" noProof="0" dirty="0" smtClean="0">
              <a:ln>
                <a:noFill/>
              </a:ln>
              <a:solidFill>
                <a:schemeClr val="tx1"/>
              </a:solidFill>
              <a:effectLst/>
              <a:uLnTx/>
              <a:uFillTx/>
              <a:latin typeface="+mn-lt"/>
              <a:ea typeface="ＭＳ Ｐゴシック" pitchFamily="34" charset="-128"/>
              <a:cs typeface="+mn-cs"/>
            </a:endParaRPr>
          </a:p>
          <a:p>
            <a:pPr marL="228600" marR="0" lvl="0" indent="-228600" algn="l" defTabSz="914400" rtl="0" eaLnBrk="1" fontAlgn="base" latinLnBrk="0" hangingPunct="1">
              <a:lnSpc>
                <a:spcPct val="100000"/>
              </a:lnSpc>
              <a:spcBef>
                <a:spcPts val="600"/>
              </a:spcBef>
              <a:spcAft>
                <a:spcPts val="600"/>
              </a:spcAft>
              <a:buClr>
                <a:schemeClr val="folHlink"/>
              </a:buClr>
              <a:buSzTx/>
              <a:buFontTx/>
              <a:buNone/>
              <a:tabLst/>
              <a:defRPr/>
            </a:pPr>
            <a:r>
              <a:rPr kumimoji="0" lang="cs-CZ" sz="2400" b="0" i="0" u="none" strike="noStrike" kern="0" cap="none" spc="0" normalizeH="0" baseline="0" noProof="0" dirty="0" smtClean="0">
                <a:ln>
                  <a:noFill/>
                </a:ln>
                <a:solidFill>
                  <a:schemeClr val="tx1"/>
                </a:solidFill>
                <a:effectLst/>
                <a:uLnTx/>
                <a:uFillTx/>
                <a:latin typeface="+mn-lt"/>
                <a:ea typeface="ＭＳ Ｐゴシック" pitchFamily="34" charset="-128"/>
                <a:cs typeface="+mn-cs"/>
              </a:rPr>
              <a:t>   </a:t>
            </a:r>
          </a:p>
          <a:p>
            <a:pPr marL="228600" marR="0" lvl="0" indent="-228600" algn="l" defTabSz="914400" rtl="0" eaLnBrk="1" fontAlgn="base" latinLnBrk="0" hangingPunct="1">
              <a:lnSpc>
                <a:spcPct val="150000"/>
              </a:lnSpc>
              <a:spcBef>
                <a:spcPts val="600"/>
              </a:spcBef>
              <a:spcAft>
                <a:spcPts val="600"/>
              </a:spcAft>
              <a:buClr>
                <a:schemeClr val="folHlink"/>
              </a:buClr>
              <a:buSzTx/>
              <a:buFontTx/>
              <a:buNone/>
              <a:tabLst/>
              <a:defRPr/>
            </a:pPr>
            <a:endParaRPr kumimoji="0" lang="cs-CZ" sz="2400" b="1" i="0" u="none" strike="noStrike" kern="0" cap="none" spc="0" normalizeH="0" baseline="0" noProof="0" dirty="0" smtClean="0">
              <a:ln>
                <a:noFill/>
              </a:ln>
              <a:solidFill>
                <a:schemeClr val="tx1"/>
              </a:solidFill>
              <a:effectLst/>
              <a:uLnTx/>
              <a:uFillTx/>
              <a:latin typeface="+mn-lt"/>
              <a:ea typeface="ＭＳ Ｐゴシック" pitchFamily="34" charset="-128"/>
              <a:cs typeface="+mn-cs"/>
            </a:endParaRPr>
          </a:p>
          <a:p>
            <a:pPr marL="228600" marR="0" lvl="0" indent="-228600" algn="l" defTabSz="914400" rtl="0" eaLnBrk="1" fontAlgn="base" latinLnBrk="0" hangingPunct="1">
              <a:lnSpc>
                <a:spcPct val="150000"/>
              </a:lnSpc>
              <a:spcBef>
                <a:spcPts val="600"/>
              </a:spcBef>
              <a:spcAft>
                <a:spcPts val="600"/>
              </a:spcAft>
              <a:buClr>
                <a:schemeClr val="folHlink"/>
              </a:buClr>
              <a:buSzTx/>
              <a:buFontTx/>
              <a:buNone/>
              <a:tabLst/>
              <a:defRPr/>
            </a:pPr>
            <a:endParaRPr kumimoji="0" lang="cs-CZ" sz="2400" b="0" i="0" u="none" strike="noStrike" kern="0" cap="none" spc="0" normalizeH="0" baseline="0" noProof="0" dirty="0" smtClean="0">
              <a:ln>
                <a:noFill/>
              </a:ln>
              <a:solidFill>
                <a:schemeClr val="tx1"/>
              </a:solidFill>
              <a:effectLst/>
              <a:uLnTx/>
              <a:uFillTx/>
              <a:latin typeface="+mn-lt"/>
              <a:ea typeface="ＭＳ Ｐゴシック" pitchFamily="34" charset="-128"/>
              <a:cs typeface="+mn-cs"/>
            </a:endParaRPr>
          </a:p>
          <a:p>
            <a:pPr marL="228600" marR="0" lvl="0" indent="-228600" algn="l" defTabSz="914400" rtl="0" eaLnBrk="1" fontAlgn="base" latinLnBrk="0" hangingPunct="1">
              <a:lnSpc>
                <a:spcPct val="150000"/>
              </a:lnSpc>
              <a:spcBef>
                <a:spcPts val="600"/>
              </a:spcBef>
              <a:spcAft>
                <a:spcPts val="600"/>
              </a:spcAft>
              <a:buClr>
                <a:schemeClr val="folHlink"/>
              </a:buClr>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ＭＳ Ｐゴシック" pitchFamily="34" charset="-128"/>
              <a:cs typeface="+mn-cs"/>
            </a:endParaRPr>
          </a:p>
        </p:txBody>
      </p:sp>
    </p:spTree>
    <p:extLst>
      <p:ext uri="{BB962C8B-B14F-4D97-AF65-F5344CB8AC3E}">
        <p14:creationId xmlns:p14="http://schemas.microsoft.com/office/powerpoint/2010/main" xmlns="" val="21615199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Eribulin</a:t>
            </a:r>
            <a:r>
              <a:rPr lang="cs-CZ" dirty="0" smtClean="0"/>
              <a:t> -</a:t>
            </a:r>
            <a:r>
              <a:rPr lang="cs-CZ" dirty="0" err="1" smtClean="0"/>
              <a:t>Halaven</a:t>
            </a:r>
            <a:r>
              <a:rPr lang="cs-CZ" dirty="0" smtClean="0"/>
              <a:t>®</a:t>
            </a:r>
            <a:endParaRPr lang="cs-CZ" dirty="0"/>
          </a:p>
        </p:txBody>
      </p:sp>
      <p:sp>
        <p:nvSpPr>
          <p:cNvPr id="4" name="Zástupný symbol pro obsah 3"/>
          <p:cNvSpPr>
            <a:spLocks noGrp="1"/>
          </p:cNvSpPr>
          <p:nvPr>
            <p:ph idx="1"/>
          </p:nvPr>
        </p:nvSpPr>
        <p:spPr>
          <a:xfrm>
            <a:off x="457200" y="1600200"/>
            <a:ext cx="5482952" cy="4525963"/>
          </a:xfrm>
        </p:spPr>
        <p:txBody>
          <a:bodyPr>
            <a:normAutofit fontScale="77500" lnSpcReduction="20000"/>
          </a:bodyPr>
          <a:lstStyle/>
          <a:p>
            <a:pPr algn="just">
              <a:buNone/>
            </a:pPr>
            <a:r>
              <a:rPr lang="cs-CZ" b="1" dirty="0" smtClean="0"/>
              <a:t>     je hrazen v </a:t>
            </a:r>
            <a:r>
              <a:rPr lang="cs-CZ" b="1" dirty="0" err="1" smtClean="0"/>
              <a:t>monoterapii</a:t>
            </a:r>
            <a:r>
              <a:rPr lang="cs-CZ" b="1" dirty="0" smtClean="0"/>
              <a:t> v léčbě pacientů o výkonnostním stavu dle ECOG 0-2 s lokálně pokročilým nebo metastatickým karcinomem prsu s prokázanou progresí po nejméně třech chemoterapeutických režimech zaměřených na pokročilé nebo metastatické onemocnění. </a:t>
            </a:r>
          </a:p>
          <a:p>
            <a:pPr algn="just">
              <a:buNone/>
            </a:pPr>
            <a:r>
              <a:rPr lang="cs-CZ" b="1" smtClean="0"/>
              <a:t>     Předchozí </a:t>
            </a:r>
            <a:r>
              <a:rPr lang="cs-CZ" b="1" dirty="0" smtClean="0"/>
              <a:t>léčba musí zahrnovat </a:t>
            </a:r>
            <a:r>
              <a:rPr lang="cs-CZ" b="1" dirty="0" err="1" smtClean="0"/>
              <a:t>antracyklin</a:t>
            </a:r>
            <a:r>
              <a:rPr lang="cs-CZ" b="1" dirty="0" smtClean="0"/>
              <a:t>, </a:t>
            </a:r>
            <a:r>
              <a:rPr lang="cs-CZ" b="1" dirty="0" err="1" smtClean="0"/>
              <a:t>taxan</a:t>
            </a:r>
            <a:r>
              <a:rPr lang="cs-CZ" b="1" dirty="0" smtClean="0"/>
              <a:t> a </a:t>
            </a:r>
            <a:r>
              <a:rPr lang="cs-CZ" b="1" dirty="0" err="1" smtClean="0"/>
              <a:t>kapecitabin</a:t>
            </a:r>
            <a:r>
              <a:rPr lang="cs-CZ" b="1" dirty="0" smtClean="0"/>
              <a:t>, s výjimkou případů, kdy u pacientů byla léčba těmito přípravky kontraindikována. Léčba je hrazena do progrese onemocnění.</a:t>
            </a:r>
            <a:endParaRPr lang="cs-CZ" dirty="0" smtClean="0"/>
          </a:p>
          <a:p>
            <a:endParaRPr lang="cs-CZ" dirty="0"/>
          </a:p>
        </p:txBody>
      </p:sp>
      <p:pic>
        <p:nvPicPr>
          <p:cNvPr id="53250" name="Picture 2" descr="Eribulin.svg"/>
          <p:cNvPicPr>
            <a:picLocks noChangeAspect="1" noChangeArrowheads="1"/>
          </p:cNvPicPr>
          <p:nvPr/>
        </p:nvPicPr>
        <p:blipFill>
          <a:blip r:embed="rId2" cstate="print"/>
          <a:srcRect/>
          <a:stretch>
            <a:fillRect/>
          </a:stretch>
        </p:blipFill>
        <p:spPr bwMode="auto">
          <a:xfrm>
            <a:off x="6282310" y="1124744"/>
            <a:ext cx="2861690" cy="2160240"/>
          </a:xfrm>
          <a:prstGeom prst="rect">
            <a:avLst/>
          </a:prstGeom>
          <a:noFill/>
        </p:spPr>
      </p:pic>
      <p:sp>
        <p:nvSpPr>
          <p:cNvPr id="5" name="TextovéPole 4"/>
          <p:cNvSpPr txBox="1"/>
          <p:nvPr/>
        </p:nvSpPr>
        <p:spPr>
          <a:xfrm>
            <a:off x="6588224" y="3501008"/>
            <a:ext cx="2160240" cy="923330"/>
          </a:xfrm>
          <a:prstGeom prst="rect">
            <a:avLst/>
          </a:prstGeom>
          <a:noFill/>
        </p:spPr>
        <p:txBody>
          <a:bodyPr wrap="square" rtlCol="0">
            <a:spAutoFit/>
          </a:bodyPr>
          <a:lstStyle/>
          <a:p>
            <a:r>
              <a:rPr lang="cs-CZ" dirty="0" err="1" smtClean="0"/>
              <a:t>netaxanový</a:t>
            </a:r>
            <a:r>
              <a:rPr lang="cs-CZ" dirty="0" smtClean="0"/>
              <a:t> inhibitor dynamiky mikrotubulů</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Biologická léčba</a:t>
            </a:r>
            <a:endParaRPr lang="cs-CZ" dirty="0"/>
          </a:p>
        </p:txBody>
      </p:sp>
      <p:pic>
        <p:nvPicPr>
          <p:cNvPr id="54275" name="Picture 3" descr="C:\Users\fdu-onko\Desktop\váhy.jpg"/>
          <p:cNvPicPr>
            <a:picLocks noGrp="1" noChangeAspect="1" noChangeArrowheads="1"/>
          </p:cNvPicPr>
          <p:nvPr>
            <p:ph idx="1"/>
          </p:nvPr>
        </p:nvPicPr>
        <p:blipFill>
          <a:blip r:embed="rId2" cstate="print"/>
          <a:srcRect/>
          <a:stretch>
            <a:fillRect/>
          </a:stretch>
        </p:blipFill>
        <p:spPr bwMode="auto">
          <a:xfrm>
            <a:off x="0" y="3789040"/>
            <a:ext cx="4528790" cy="3068960"/>
          </a:xfrm>
          <a:prstGeom prst="rect">
            <a:avLst/>
          </a:prstGeom>
          <a:noFill/>
        </p:spPr>
      </p:pic>
      <p:pic>
        <p:nvPicPr>
          <p:cNvPr id="8" name="Picture 3" descr="C:\Users\fdu-onko\Desktop\váhy.jpg"/>
          <p:cNvPicPr>
            <a:picLocks noChangeAspect="1" noChangeArrowheads="1"/>
          </p:cNvPicPr>
          <p:nvPr/>
        </p:nvPicPr>
        <p:blipFill>
          <a:blip r:embed="rId2" cstate="print"/>
          <a:srcRect/>
          <a:stretch>
            <a:fillRect/>
          </a:stretch>
        </p:blipFill>
        <p:spPr bwMode="auto">
          <a:xfrm>
            <a:off x="4615210" y="3789040"/>
            <a:ext cx="4528790" cy="3068960"/>
          </a:xfrm>
          <a:prstGeom prst="rect">
            <a:avLst/>
          </a:prstGeom>
          <a:noFill/>
        </p:spPr>
      </p:pic>
      <p:sp>
        <p:nvSpPr>
          <p:cNvPr id="11" name="TextovéPole 10"/>
          <p:cNvSpPr txBox="1"/>
          <p:nvPr/>
        </p:nvSpPr>
        <p:spPr>
          <a:xfrm>
            <a:off x="2051720" y="2348880"/>
            <a:ext cx="5904656" cy="738664"/>
          </a:xfrm>
          <a:prstGeom prst="rect">
            <a:avLst/>
          </a:prstGeom>
          <a:noFill/>
        </p:spPr>
        <p:txBody>
          <a:bodyPr wrap="square" rtlCol="0">
            <a:spAutoFit/>
          </a:bodyPr>
          <a:lstStyle/>
          <a:p>
            <a:r>
              <a:rPr lang="cs-CZ" dirty="0" smtClean="0"/>
              <a:t> </a:t>
            </a:r>
            <a:r>
              <a:rPr lang="cs-CZ" sz="2800" dirty="0" smtClean="0"/>
              <a:t>teoretická přání a realita</a:t>
            </a:r>
          </a:p>
          <a:p>
            <a:r>
              <a:rPr lang="cs-CZ" sz="1400" b="1" i="1" dirty="0" smtClean="0"/>
              <a:t>                                                                                       indikace terapie</a:t>
            </a:r>
            <a:endParaRPr lang="cs-CZ" sz="1400" b="1" i="1" dirty="0"/>
          </a:p>
        </p:txBody>
      </p:sp>
      <p:sp>
        <p:nvSpPr>
          <p:cNvPr id="13" name="TextovéPole 12"/>
          <p:cNvSpPr txBox="1"/>
          <p:nvPr/>
        </p:nvSpPr>
        <p:spPr>
          <a:xfrm>
            <a:off x="611560" y="4941168"/>
            <a:ext cx="1368152" cy="400110"/>
          </a:xfrm>
          <a:prstGeom prst="rect">
            <a:avLst/>
          </a:prstGeom>
          <a:noFill/>
        </p:spPr>
        <p:txBody>
          <a:bodyPr wrap="square" rtlCol="0">
            <a:spAutoFit/>
          </a:bodyPr>
          <a:lstStyle/>
          <a:p>
            <a:r>
              <a:rPr lang="cs-CZ" sz="1000" b="1" dirty="0" smtClean="0"/>
              <a:t>efektivita </a:t>
            </a:r>
            <a:r>
              <a:rPr lang="cs-CZ" sz="1000" b="1" dirty="0" smtClean="0">
                <a:latin typeface="Calibri"/>
              </a:rPr>
              <a:t>↑↑ </a:t>
            </a:r>
            <a:r>
              <a:rPr lang="cs-CZ" sz="1000" b="1" dirty="0" smtClean="0"/>
              <a:t>a vedlejší účinky </a:t>
            </a:r>
            <a:r>
              <a:rPr lang="cs-CZ" sz="1000" b="1" dirty="0" smtClean="0">
                <a:latin typeface="Calibri"/>
              </a:rPr>
              <a:t>↓↓</a:t>
            </a:r>
            <a:endParaRPr lang="cs-CZ" sz="1000" b="1" dirty="0" smtClean="0"/>
          </a:p>
        </p:txBody>
      </p:sp>
      <p:sp>
        <p:nvSpPr>
          <p:cNvPr id="14" name="TextovéPole 13"/>
          <p:cNvSpPr txBox="1"/>
          <p:nvPr/>
        </p:nvSpPr>
        <p:spPr>
          <a:xfrm>
            <a:off x="2915816" y="5733256"/>
            <a:ext cx="1152128" cy="246221"/>
          </a:xfrm>
          <a:prstGeom prst="rect">
            <a:avLst/>
          </a:prstGeom>
          <a:noFill/>
        </p:spPr>
        <p:txBody>
          <a:bodyPr wrap="square" rtlCol="0">
            <a:spAutoFit/>
          </a:bodyPr>
          <a:lstStyle/>
          <a:p>
            <a:r>
              <a:rPr lang="cs-CZ" sz="1000" b="1" dirty="0" smtClean="0"/>
              <a:t>cena léčby</a:t>
            </a:r>
            <a:endParaRPr lang="cs-CZ" sz="1000" b="1" dirty="0"/>
          </a:p>
        </p:txBody>
      </p:sp>
      <p:sp>
        <p:nvSpPr>
          <p:cNvPr id="16" name="TextovéPole 15"/>
          <p:cNvSpPr txBox="1"/>
          <p:nvPr/>
        </p:nvSpPr>
        <p:spPr>
          <a:xfrm>
            <a:off x="7380312" y="5517232"/>
            <a:ext cx="1440160" cy="400110"/>
          </a:xfrm>
          <a:prstGeom prst="rect">
            <a:avLst/>
          </a:prstGeom>
          <a:noFill/>
        </p:spPr>
        <p:txBody>
          <a:bodyPr wrap="square" rtlCol="0">
            <a:spAutoFit/>
          </a:bodyPr>
          <a:lstStyle/>
          <a:p>
            <a:r>
              <a:rPr lang="cs-CZ" sz="1000" b="1" dirty="0" smtClean="0"/>
              <a:t>efektivita </a:t>
            </a:r>
            <a:r>
              <a:rPr lang="cs-CZ" sz="1000" b="1" dirty="0" smtClean="0">
                <a:latin typeface="Calibri"/>
              </a:rPr>
              <a:t>↑↑ </a:t>
            </a:r>
            <a:r>
              <a:rPr lang="cs-CZ" sz="1000" b="1" dirty="0" smtClean="0"/>
              <a:t>a vedlejší účinky </a:t>
            </a:r>
            <a:r>
              <a:rPr lang="cs-CZ" sz="1000" b="1" dirty="0" smtClean="0">
                <a:latin typeface="Calibri"/>
              </a:rPr>
              <a:t>↓↓</a:t>
            </a:r>
            <a:endParaRPr lang="cs-CZ" sz="1000" b="1" dirty="0" smtClean="0"/>
          </a:p>
        </p:txBody>
      </p:sp>
      <p:sp>
        <p:nvSpPr>
          <p:cNvPr id="17" name="TextovéPole 16"/>
          <p:cNvSpPr txBox="1"/>
          <p:nvPr/>
        </p:nvSpPr>
        <p:spPr>
          <a:xfrm>
            <a:off x="5220072" y="5085184"/>
            <a:ext cx="1296144" cy="246221"/>
          </a:xfrm>
          <a:prstGeom prst="rect">
            <a:avLst/>
          </a:prstGeom>
          <a:noFill/>
        </p:spPr>
        <p:txBody>
          <a:bodyPr wrap="square" rtlCol="0">
            <a:spAutoFit/>
          </a:bodyPr>
          <a:lstStyle/>
          <a:p>
            <a:r>
              <a:rPr lang="cs-CZ" sz="1000" b="1" dirty="0" smtClean="0"/>
              <a:t>cena léčby</a:t>
            </a:r>
            <a:endParaRPr lang="cs-CZ" sz="10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446088" y="5943600"/>
            <a:ext cx="1905000" cy="457200"/>
          </a:xfrm>
          <a:prstGeom prst="rect">
            <a:avLst/>
          </a:prstGeom>
          <a:noFill/>
          <a:ln w="9525">
            <a:noFill/>
            <a:round/>
            <a:headEnd/>
            <a:tailEnd/>
          </a:ln>
        </p:spPr>
        <p:txBody>
          <a:bodyPr wrap="none" anchor="ctr"/>
          <a:lstStyle/>
          <a:p>
            <a:endParaRPr lang="cs-CZ"/>
          </a:p>
        </p:txBody>
      </p:sp>
      <p:sp>
        <p:nvSpPr>
          <p:cNvPr id="9219" name="Rectangle 2"/>
          <p:cNvSpPr>
            <a:spLocks noChangeArrowheads="1"/>
          </p:cNvSpPr>
          <p:nvPr/>
        </p:nvSpPr>
        <p:spPr bwMode="auto">
          <a:xfrm>
            <a:off x="2884488" y="5943600"/>
            <a:ext cx="2895600" cy="457200"/>
          </a:xfrm>
          <a:prstGeom prst="rect">
            <a:avLst/>
          </a:prstGeom>
          <a:noFill/>
          <a:ln w="9525">
            <a:noFill/>
            <a:round/>
            <a:headEnd/>
            <a:tailEnd/>
          </a:ln>
        </p:spPr>
        <p:txBody>
          <a:bodyPr wrap="none" anchor="ctr"/>
          <a:lstStyle/>
          <a:p>
            <a:endParaRPr lang="cs-CZ"/>
          </a:p>
        </p:txBody>
      </p:sp>
      <p:sp>
        <p:nvSpPr>
          <p:cNvPr id="9220" name="Oval 3"/>
          <p:cNvSpPr>
            <a:spLocks noChangeArrowheads="1"/>
          </p:cNvSpPr>
          <p:nvPr/>
        </p:nvSpPr>
        <p:spPr bwMode="auto">
          <a:xfrm>
            <a:off x="1017588" y="1460500"/>
            <a:ext cx="7369175" cy="4530725"/>
          </a:xfrm>
          <a:prstGeom prst="ellipse">
            <a:avLst/>
          </a:prstGeom>
          <a:solidFill>
            <a:srgbClr val="6699FF"/>
          </a:solidFill>
          <a:ln w="12600">
            <a:solidFill>
              <a:srgbClr val="FFFFFF"/>
            </a:solidFill>
            <a:miter lim="800000"/>
            <a:headEnd/>
            <a:tailEnd/>
          </a:ln>
        </p:spPr>
        <p:txBody>
          <a:bodyPr wrap="none" anchor="ctr"/>
          <a:lstStyle/>
          <a:p>
            <a:endParaRPr lang="cs-CZ"/>
          </a:p>
        </p:txBody>
      </p:sp>
      <p:sp>
        <p:nvSpPr>
          <p:cNvPr id="9221" name="Rectangle 4"/>
          <p:cNvSpPr>
            <a:spLocks noChangeArrowheads="1"/>
          </p:cNvSpPr>
          <p:nvPr/>
        </p:nvSpPr>
        <p:spPr bwMode="auto">
          <a:xfrm>
            <a:off x="5713413" y="3173413"/>
            <a:ext cx="607650"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MAPK</a:t>
            </a:r>
          </a:p>
        </p:txBody>
      </p:sp>
      <p:sp>
        <p:nvSpPr>
          <p:cNvPr id="9222" name="Rectangle 5"/>
          <p:cNvSpPr>
            <a:spLocks noChangeArrowheads="1"/>
          </p:cNvSpPr>
          <p:nvPr/>
        </p:nvSpPr>
        <p:spPr bwMode="auto">
          <a:xfrm>
            <a:off x="5765800" y="2473325"/>
            <a:ext cx="490630"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MEK</a:t>
            </a:r>
          </a:p>
        </p:txBody>
      </p:sp>
      <p:sp>
        <p:nvSpPr>
          <p:cNvPr id="9223" name="Line 6"/>
          <p:cNvSpPr>
            <a:spLocks noChangeShapeType="1"/>
          </p:cNvSpPr>
          <p:nvPr/>
        </p:nvSpPr>
        <p:spPr bwMode="auto">
          <a:xfrm>
            <a:off x="6029325" y="1917700"/>
            <a:ext cx="1588" cy="531813"/>
          </a:xfrm>
          <a:prstGeom prst="line">
            <a:avLst/>
          </a:prstGeom>
          <a:noFill/>
          <a:ln w="12600">
            <a:solidFill>
              <a:srgbClr val="FFFF00"/>
            </a:solidFill>
            <a:miter lim="800000"/>
            <a:headEnd/>
            <a:tailEnd type="triangle" w="med" len="med"/>
          </a:ln>
        </p:spPr>
        <p:txBody>
          <a:bodyPr/>
          <a:lstStyle/>
          <a:p>
            <a:endParaRPr lang="cs-CZ"/>
          </a:p>
        </p:txBody>
      </p:sp>
      <p:sp>
        <p:nvSpPr>
          <p:cNvPr id="9224" name="Line 7"/>
          <p:cNvSpPr>
            <a:spLocks noChangeShapeType="1"/>
          </p:cNvSpPr>
          <p:nvPr/>
        </p:nvSpPr>
        <p:spPr bwMode="auto">
          <a:xfrm>
            <a:off x="6027738" y="2786063"/>
            <a:ext cx="1587" cy="398462"/>
          </a:xfrm>
          <a:prstGeom prst="line">
            <a:avLst/>
          </a:prstGeom>
          <a:noFill/>
          <a:ln w="12600">
            <a:solidFill>
              <a:srgbClr val="FFFF00"/>
            </a:solidFill>
            <a:miter lim="800000"/>
            <a:headEnd/>
            <a:tailEnd type="triangle" w="med" len="med"/>
          </a:ln>
        </p:spPr>
        <p:txBody>
          <a:bodyPr/>
          <a:lstStyle/>
          <a:p>
            <a:endParaRPr lang="cs-CZ"/>
          </a:p>
        </p:txBody>
      </p:sp>
      <p:sp>
        <p:nvSpPr>
          <p:cNvPr id="9225" name="Oval 8"/>
          <p:cNvSpPr>
            <a:spLocks noChangeArrowheads="1"/>
          </p:cNvSpPr>
          <p:nvPr/>
        </p:nvSpPr>
        <p:spPr bwMode="auto">
          <a:xfrm>
            <a:off x="2887663" y="3575050"/>
            <a:ext cx="4183062" cy="2293938"/>
          </a:xfrm>
          <a:prstGeom prst="ellipse">
            <a:avLst/>
          </a:prstGeom>
          <a:solidFill>
            <a:srgbClr val="B2B2B2"/>
          </a:solidFill>
          <a:ln w="12600">
            <a:solidFill>
              <a:srgbClr val="000000"/>
            </a:solidFill>
            <a:miter lim="800000"/>
            <a:headEnd/>
            <a:tailEnd/>
          </a:ln>
        </p:spPr>
        <p:txBody>
          <a:bodyPr wrap="none" anchor="ctr"/>
          <a:lstStyle/>
          <a:p>
            <a:endParaRPr lang="cs-CZ"/>
          </a:p>
        </p:txBody>
      </p:sp>
      <p:sp>
        <p:nvSpPr>
          <p:cNvPr id="9226" name="Line 9"/>
          <p:cNvSpPr>
            <a:spLocks noChangeShapeType="1"/>
          </p:cNvSpPr>
          <p:nvPr/>
        </p:nvSpPr>
        <p:spPr bwMode="auto">
          <a:xfrm flipH="1">
            <a:off x="5672138" y="3592513"/>
            <a:ext cx="233362" cy="390525"/>
          </a:xfrm>
          <a:prstGeom prst="line">
            <a:avLst/>
          </a:prstGeom>
          <a:noFill/>
          <a:ln w="12600">
            <a:solidFill>
              <a:srgbClr val="FFFF00"/>
            </a:solidFill>
            <a:miter lim="800000"/>
            <a:headEnd/>
            <a:tailEnd type="triangle" w="med" len="med"/>
          </a:ln>
        </p:spPr>
        <p:txBody>
          <a:bodyPr/>
          <a:lstStyle/>
          <a:p>
            <a:endParaRPr lang="cs-CZ"/>
          </a:p>
        </p:txBody>
      </p:sp>
      <p:sp>
        <p:nvSpPr>
          <p:cNvPr id="9227" name="Rectangle 10"/>
          <p:cNvSpPr>
            <a:spLocks noChangeArrowheads="1"/>
          </p:cNvSpPr>
          <p:nvPr/>
        </p:nvSpPr>
        <p:spPr bwMode="auto">
          <a:xfrm>
            <a:off x="3373438" y="3868738"/>
            <a:ext cx="3043237" cy="641350"/>
          </a:xfrm>
          <a:prstGeom prst="rect">
            <a:avLst/>
          </a:prstGeom>
          <a:noFill/>
          <a:ln w="9525">
            <a:noFill/>
            <a:round/>
            <a:headEnd/>
            <a:tailEnd/>
          </a:ln>
        </p:spPr>
        <p:txBody>
          <a:bodyPr wrap="none" lIns="92160" tIns="46080" rIns="92160" bIns="46080">
            <a:spAutoFit/>
          </a:bodyP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a:solidFill>
                  <a:srgbClr val="000000"/>
                </a:solidFill>
              </a:rPr>
              <a:t>Gen</a:t>
            </a:r>
            <a:r>
              <a:rPr lang="cs-CZ" b="1">
                <a:solidFill>
                  <a:srgbClr val="000000"/>
                </a:solidFill>
              </a:rPr>
              <a:t>ová</a:t>
            </a:r>
            <a:r>
              <a:rPr lang="en-GB" b="1">
                <a:solidFill>
                  <a:srgbClr val="000000"/>
                </a:solidFill>
              </a:rPr>
              <a:t> trans</a:t>
            </a:r>
            <a:r>
              <a:rPr lang="cs-CZ" b="1">
                <a:solidFill>
                  <a:srgbClr val="000000"/>
                </a:solidFill>
              </a:rPr>
              <a:t>k</a:t>
            </a:r>
            <a:r>
              <a:rPr lang="en-GB" b="1">
                <a:solidFill>
                  <a:srgbClr val="000000"/>
                </a:solidFill>
              </a:rPr>
              <a:t>rip</a:t>
            </a:r>
            <a:r>
              <a:rPr lang="cs-CZ" b="1">
                <a:solidFill>
                  <a:srgbClr val="000000"/>
                </a:solidFill>
              </a:rPr>
              <a:t>ce</a:t>
            </a:r>
          </a:p>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b="1">
                <a:solidFill>
                  <a:srgbClr val="000000"/>
                </a:solidFill>
              </a:rPr>
              <a:t>Aktivace buněčného cyklu</a:t>
            </a:r>
          </a:p>
        </p:txBody>
      </p:sp>
      <p:sp>
        <p:nvSpPr>
          <p:cNvPr id="9228" name="Line 11"/>
          <p:cNvSpPr>
            <a:spLocks noChangeShapeType="1"/>
          </p:cNvSpPr>
          <p:nvPr/>
        </p:nvSpPr>
        <p:spPr bwMode="auto">
          <a:xfrm flipH="1">
            <a:off x="1338263" y="4740275"/>
            <a:ext cx="1563687" cy="549275"/>
          </a:xfrm>
          <a:prstGeom prst="line">
            <a:avLst/>
          </a:prstGeom>
          <a:noFill/>
          <a:ln w="12600">
            <a:solidFill>
              <a:srgbClr val="FFFF00"/>
            </a:solidFill>
            <a:miter lim="800000"/>
            <a:headEnd/>
            <a:tailEnd type="triangle" w="med" len="med"/>
          </a:ln>
        </p:spPr>
        <p:txBody>
          <a:bodyPr/>
          <a:lstStyle/>
          <a:p>
            <a:endParaRPr lang="cs-CZ"/>
          </a:p>
        </p:txBody>
      </p:sp>
      <p:sp>
        <p:nvSpPr>
          <p:cNvPr id="9229" name="Rectangle 12"/>
          <p:cNvSpPr>
            <a:spLocks noChangeArrowheads="1"/>
          </p:cNvSpPr>
          <p:nvPr/>
        </p:nvSpPr>
        <p:spPr bwMode="auto">
          <a:xfrm>
            <a:off x="3273425" y="2047875"/>
            <a:ext cx="535514"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PI3-K</a:t>
            </a:r>
          </a:p>
        </p:txBody>
      </p:sp>
      <p:grpSp>
        <p:nvGrpSpPr>
          <p:cNvPr id="2" name="Group 13"/>
          <p:cNvGrpSpPr>
            <a:grpSpLocks/>
          </p:cNvGrpSpPr>
          <p:nvPr/>
        </p:nvGrpSpPr>
        <p:grpSpPr bwMode="auto">
          <a:xfrm>
            <a:off x="4668838" y="1628775"/>
            <a:ext cx="1476375" cy="881063"/>
            <a:chOff x="2941" y="1026"/>
            <a:chExt cx="930" cy="555"/>
          </a:xfrm>
        </p:grpSpPr>
        <p:sp>
          <p:nvSpPr>
            <p:cNvPr id="9295" name="Rectangle 14"/>
            <p:cNvSpPr>
              <a:spLocks noChangeArrowheads="1"/>
            </p:cNvSpPr>
            <p:nvPr/>
          </p:nvSpPr>
          <p:spPr bwMode="auto">
            <a:xfrm>
              <a:off x="3295" y="1026"/>
              <a:ext cx="279" cy="180"/>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RAS</a:t>
              </a:r>
            </a:p>
          </p:txBody>
        </p:sp>
        <p:sp>
          <p:nvSpPr>
            <p:cNvPr id="9296" name="Rectangle 15"/>
            <p:cNvSpPr>
              <a:spLocks noChangeArrowheads="1"/>
            </p:cNvSpPr>
            <p:nvPr/>
          </p:nvSpPr>
          <p:spPr bwMode="auto">
            <a:xfrm>
              <a:off x="3594" y="1026"/>
              <a:ext cx="277" cy="180"/>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RAF</a:t>
              </a:r>
            </a:p>
          </p:txBody>
        </p:sp>
        <p:sp>
          <p:nvSpPr>
            <p:cNvPr id="9297" name="Rectangle 16"/>
            <p:cNvSpPr>
              <a:spLocks noChangeArrowheads="1"/>
            </p:cNvSpPr>
            <p:nvPr/>
          </p:nvSpPr>
          <p:spPr bwMode="auto">
            <a:xfrm>
              <a:off x="3089" y="1219"/>
              <a:ext cx="277" cy="180"/>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SOS</a:t>
              </a:r>
            </a:p>
          </p:txBody>
        </p:sp>
        <p:sp>
          <p:nvSpPr>
            <p:cNvPr id="9298" name="Rectangle 17"/>
            <p:cNvSpPr>
              <a:spLocks noChangeArrowheads="1"/>
            </p:cNvSpPr>
            <p:nvPr/>
          </p:nvSpPr>
          <p:spPr bwMode="auto">
            <a:xfrm>
              <a:off x="2941" y="1401"/>
              <a:ext cx="349" cy="180"/>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GRB2</a:t>
              </a:r>
            </a:p>
          </p:txBody>
        </p:sp>
      </p:grpSp>
      <p:sp>
        <p:nvSpPr>
          <p:cNvPr id="9231" name="Line 18"/>
          <p:cNvSpPr>
            <a:spLocks noChangeShapeType="1"/>
          </p:cNvSpPr>
          <p:nvPr/>
        </p:nvSpPr>
        <p:spPr bwMode="auto">
          <a:xfrm>
            <a:off x="3544888" y="2330450"/>
            <a:ext cx="1587" cy="557213"/>
          </a:xfrm>
          <a:prstGeom prst="line">
            <a:avLst/>
          </a:prstGeom>
          <a:noFill/>
          <a:ln w="12600">
            <a:solidFill>
              <a:srgbClr val="FFFF00"/>
            </a:solidFill>
            <a:miter lim="800000"/>
            <a:headEnd/>
            <a:tailEnd type="triangle" w="med" len="med"/>
          </a:ln>
        </p:spPr>
        <p:txBody>
          <a:bodyPr/>
          <a:lstStyle/>
          <a:p>
            <a:endParaRPr lang="cs-CZ"/>
          </a:p>
        </p:txBody>
      </p:sp>
      <p:sp>
        <p:nvSpPr>
          <p:cNvPr id="9232" name="Rectangle 19"/>
          <p:cNvSpPr>
            <a:spLocks noChangeArrowheads="1"/>
          </p:cNvSpPr>
          <p:nvPr/>
        </p:nvSpPr>
        <p:spPr bwMode="auto">
          <a:xfrm>
            <a:off x="2146300" y="2890838"/>
            <a:ext cx="538207"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PTEN</a:t>
            </a:r>
          </a:p>
        </p:txBody>
      </p:sp>
      <p:sp>
        <p:nvSpPr>
          <p:cNvPr id="9233" name="Rectangle 20"/>
          <p:cNvSpPr>
            <a:spLocks noChangeArrowheads="1"/>
          </p:cNvSpPr>
          <p:nvPr/>
        </p:nvSpPr>
        <p:spPr bwMode="auto">
          <a:xfrm>
            <a:off x="3316288" y="2890838"/>
            <a:ext cx="442540"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AKT</a:t>
            </a:r>
          </a:p>
        </p:txBody>
      </p:sp>
      <p:sp>
        <p:nvSpPr>
          <p:cNvPr id="9234" name="Line 21"/>
          <p:cNvSpPr>
            <a:spLocks noChangeShapeType="1"/>
          </p:cNvSpPr>
          <p:nvPr/>
        </p:nvSpPr>
        <p:spPr bwMode="auto">
          <a:xfrm>
            <a:off x="3525838" y="3190875"/>
            <a:ext cx="419100" cy="558800"/>
          </a:xfrm>
          <a:prstGeom prst="line">
            <a:avLst/>
          </a:prstGeom>
          <a:noFill/>
          <a:ln w="12600">
            <a:solidFill>
              <a:srgbClr val="FFFF00"/>
            </a:solidFill>
            <a:miter lim="800000"/>
            <a:headEnd/>
            <a:tailEnd type="triangle" w="med" len="med"/>
          </a:ln>
        </p:spPr>
        <p:txBody>
          <a:bodyPr/>
          <a:lstStyle/>
          <a:p>
            <a:endParaRPr lang="cs-CZ"/>
          </a:p>
        </p:txBody>
      </p:sp>
      <p:sp>
        <p:nvSpPr>
          <p:cNvPr id="9235" name="Rectangle 22"/>
          <p:cNvSpPr>
            <a:spLocks noChangeArrowheads="1"/>
          </p:cNvSpPr>
          <p:nvPr/>
        </p:nvSpPr>
        <p:spPr bwMode="auto">
          <a:xfrm>
            <a:off x="3976688" y="2733675"/>
            <a:ext cx="488002" cy="285966"/>
          </a:xfrm>
          <a:prstGeom prst="rect">
            <a:avLst/>
          </a:prstGeom>
          <a:solidFill>
            <a:srgbClr val="000099"/>
          </a:solidFill>
          <a:ln w="12600">
            <a:solidFill>
              <a:srgbClr val="FFFFFF"/>
            </a:solidFill>
            <a:miter lim="800000"/>
            <a:headEnd/>
            <a:tailEnd/>
          </a:ln>
        </p:spPr>
        <p:txBody>
          <a:bodyPr wrap="none" lIns="73080" tIns="34920" rIns="73080" bIns="3492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400" b="1" dirty="0">
                <a:solidFill>
                  <a:schemeClr val="bg1"/>
                </a:solidFill>
              </a:rPr>
              <a:t>STAT</a:t>
            </a:r>
          </a:p>
        </p:txBody>
      </p:sp>
      <p:sp>
        <p:nvSpPr>
          <p:cNvPr id="9236" name="Line 23"/>
          <p:cNvSpPr>
            <a:spLocks noChangeShapeType="1"/>
          </p:cNvSpPr>
          <p:nvPr/>
        </p:nvSpPr>
        <p:spPr bwMode="auto">
          <a:xfrm>
            <a:off x="4233863" y="3016250"/>
            <a:ext cx="1587" cy="684213"/>
          </a:xfrm>
          <a:prstGeom prst="line">
            <a:avLst/>
          </a:prstGeom>
          <a:noFill/>
          <a:ln w="12600">
            <a:solidFill>
              <a:srgbClr val="FFFF00"/>
            </a:solidFill>
            <a:miter lim="800000"/>
            <a:headEnd/>
            <a:tailEnd type="triangle" w="med" len="med"/>
          </a:ln>
        </p:spPr>
        <p:txBody>
          <a:bodyPr/>
          <a:lstStyle/>
          <a:p>
            <a:endParaRPr lang="cs-CZ"/>
          </a:p>
        </p:txBody>
      </p:sp>
      <p:sp>
        <p:nvSpPr>
          <p:cNvPr id="9237" name="Line 24"/>
          <p:cNvSpPr>
            <a:spLocks noChangeShapeType="1"/>
          </p:cNvSpPr>
          <p:nvPr/>
        </p:nvSpPr>
        <p:spPr bwMode="auto">
          <a:xfrm flipH="1">
            <a:off x="3925888" y="5770563"/>
            <a:ext cx="212725" cy="485775"/>
          </a:xfrm>
          <a:prstGeom prst="line">
            <a:avLst/>
          </a:prstGeom>
          <a:noFill/>
          <a:ln w="12600">
            <a:solidFill>
              <a:srgbClr val="FFFF00"/>
            </a:solidFill>
            <a:miter lim="800000"/>
            <a:headEnd/>
            <a:tailEnd type="triangle" w="med" len="med"/>
          </a:ln>
        </p:spPr>
        <p:txBody>
          <a:bodyPr/>
          <a:lstStyle/>
          <a:p>
            <a:endParaRPr lang="cs-CZ"/>
          </a:p>
        </p:txBody>
      </p:sp>
      <p:sp>
        <p:nvSpPr>
          <p:cNvPr id="9238" name="Line 25"/>
          <p:cNvSpPr>
            <a:spLocks noChangeShapeType="1"/>
          </p:cNvSpPr>
          <p:nvPr/>
        </p:nvSpPr>
        <p:spPr bwMode="auto">
          <a:xfrm>
            <a:off x="6669088" y="5380038"/>
            <a:ext cx="1219200" cy="361950"/>
          </a:xfrm>
          <a:prstGeom prst="line">
            <a:avLst/>
          </a:prstGeom>
          <a:noFill/>
          <a:ln w="12600">
            <a:solidFill>
              <a:srgbClr val="FFFF00"/>
            </a:solidFill>
            <a:miter lim="800000"/>
            <a:headEnd/>
            <a:tailEnd type="triangle" w="med" len="med"/>
          </a:ln>
        </p:spPr>
        <p:txBody>
          <a:bodyPr/>
          <a:lstStyle/>
          <a:p>
            <a:endParaRPr lang="cs-CZ"/>
          </a:p>
        </p:txBody>
      </p:sp>
      <p:sp>
        <p:nvSpPr>
          <p:cNvPr id="9239" name="Oval 26"/>
          <p:cNvSpPr>
            <a:spLocks noChangeArrowheads="1"/>
          </p:cNvSpPr>
          <p:nvPr/>
        </p:nvSpPr>
        <p:spPr bwMode="auto">
          <a:xfrm>
            <a:off x="4006850" y="858838"/>
            <a:ext cx="304800" cy="550862"/>
          </a:xfrm>
          <a:prstGeom prst="ellipse">
            <a:avLst/>
          </a:prstGeom>
          <a:solidFill>
            <a:srgbClr val="3399FF"/>
          </a:solidFill>
          <a:ln w="12600">
            <a:solidFill>
              <a:srgbClr val="FFFFFF"/>
            </a:solidFill>
            <a:miter lim="800000"/>
            <a:headEnd/>
            <a:tailEnd/>
          </a:ln>
        </p:spPr>
        <p:txBody>
          <a:bodyPr wrap="none" anchor="ctr"/>
          <a:lstStyle/>
          <a:p>
            <a:endParaRPr lang="cs-CZ"/>
          </a:p>
        </p:txBody>
      </p:sp>
      <p:sp>
        <p:nvSpPr>
          <p:cNvPr id="9240" name="Oval 27"/>
          <p:cNvSpPr>
            <a:spLocks noChangeArrowheads="1"/>
          </p:cNvSpPr>
          <p:nvPr/>
        </p:nvSpPr>
        <p:spPr bwMode="auto">
          <a:xfrm>
            <a:off x="4075113" y="1562100"/>
            <a:ext cx="185737" cy="911225"/>
          </a:xfrm>
          <a:prstGeom prst="ellipse">
            <a:avLst/>
          </a:prstGeom>
          <a:solidFill>
            <a:srgbClr val="0033CC"/>
          </a:solidFill>
          <a:ln w="12600">
            <a:solidFill>
              <a:srgbClr val="FFFFFF"/>
            </a:solidFill>
            <a:miter lim="800000"/>
            <a:headEnd/>
            <a:tailEnd/>
          </a:ln>
        </p:spPr>
        <p:txBody>
          <a:bodyPr wrap="none" anchor="ctr"/>
          <a:lstStyle/>
          <a:p>
            <a:endParaRPr lang="cs-CZ"/>
          </a:p>
        </p:txBody>
      </p:sp>
      <p:sp>
        <p:nvSpPr>
          <p:cNvPr id="9241" name="Rectangle 28"/>
          <p:cNvSpPr>
            <a:spLocks noChangeArrowheads="1"/>
          </p:cNvSpPr>
          <p:nvPr/>
        </p:nvSpPr>
        <p:spPr bwMode="auto">
          <a:xfrm>
            <a:off x="4119563" y="1420813"/>
            <a:ext cx="95250" cy="155575"/>
          </a:xfrm>
          <a:prstGeom prst="rect">
            <a:avLst/>
          </a:prstGeom>
          <a:solidFill>
            <a:srgbClr val="0066FF"/>
          </a:solidFill>
          <a:ln w="12600">
            <a:solidFill>
              <a:srgbClr val="FFFFFF"/>
            </a:solidFill>
            <a:miter lim="800000"/>
            <a:headEnd/>
            <a:tailEnd/>
          </a:ln>
        </p:spPr>
        <p:txBody>
          <a:bodyPr wrap="none" anchor="ctr"/>
          <a:lstStyle/>
          <a:p>
            <a:endParaRPr lang="cs-CZ"/>
          </a:p>
        </p:txBody>
      </p:sp>
      <p:sp>
        <p:nvSpPr>
          <p:cNvPr id="9242" name="Rectangle 29"/>
          <p:cNvSpPr>
            <a:spLocks noChangeArrowheads="1"/>
          </p:cNvSpPr>
          <p:nvPr/>
        </p:nvSpPr>
        <p:spPr bwMode="auto">
          <a:xfrm>
            <a:off x="4014788" y="963613"/>
            <a:ext cx="349250" cy="366712"/>
          </a:xfrm>
          <a:prstGeom prst="rect">
            <a:avLst/>
          </a:prstGeom>
          <a:noFill/>
          <a:ln w="9525">
            <a:noFill/>
            <a:round/>
            <a:headEnd/>
            <a:tailEnd/>
          </a:ln>
        </p:spPr>
        <p:txBody>
          <a:bodyPr wrap="none"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a:solidFill>
                  <a:srgbClr val="FFFFFF"/>
                </a:solidFill>
              </a:rPr>
              <a:t>R</a:t>
            </a:r>
          </a:p>
        </p:txBody>
      </p:sp>
      <p:sp>
        <p:nvSpPr>
          <p:cNvPr id="9243" name="Oval 30"/>
          <p:cNvSpPr>
            <a:spLocks noChangeArrowheads="1"/>
          </p:cNvSpPr>
          <p:nvPr/>
        </p:nvSpPr>
        <p:spPr bwMode="auto">
          <a:xfrm>
            <a:off x="4329113" y="857250"/>
            <a:ext cx="304800" cy="552450"/>
          </a:xfrm>
          <a:prstGeom prst="ellipse">
            <a:avLst/>
          </a:prstGeom>
          <a:solidFill>
            <a:srgbClr val="3399FF"/>
          </a:solidFill>
          <a:ln w="12600">
            <a:solidFill>
              <a:srgbClr val="FFFFFF"/>
            </a:solidFill>
            <a:miter lim="800000"/>
            <a:headEnd/>
            <a:tailEnd/>
          </a:ln>
        </p:spPr>
        <p:txBody>
          <a:bodyPr wrap="none" anchor="ctr"/>
          <a:lstStyle/>
          <a:p>
            <a:endParaRPr lang="cs-CZ"/>
          </a:p>
        </p:txBody>
      </p:sp>
      <p:sp>
        <p:nvSpPr>
          <p:cNvPr id="9244" name="Oval 31"/>
          <p:cNvSpPr>
            <a:spLocks noChangeArrowheads="1"/>
          </p:cNvSpPr>
          <p:nvPr/>
        </p:nvSpPr>
        <p:spPr bwMode="auto">
          <a:xfrm>
            <a:off x="4367213" y="1558925"/>
            <a:ext cx="190500" cy="912813"/>
          </a:xfrm>
          <a:prstGeom prst="ellipse">
            <a:avLst/>
          </a:prstGeom>
          <a:solidFill>
            <a:srgbClr val="0033CC"/>
          </a:solidFill>
          <a:ln w="12600">
            <a:solidFill>
              <a:srgbClr val="FFFFFF"/>
            </a:solidFill>
            <a:miter lim="800000"/>
            <a:headEnd/>
            <a:tailEnd/>
          </a:ln>
        </p:spPr>
        <p:txBody>
          <a:bodyPr wrap="none" anchor="ctr"/>
          <a:lstStyle/>
          <a:p>
            <a:endParaRPr lang="cs-CZ"/>
          </a:p>
        </p:txBody>
      </p:sp>
      <p:sp>
        <p:nvSpPr>
          <p:cNvPr id="9245" name="Rectangle 32"/>
          <p:cNvSpPr>
            <a:spLocks noChangeArrowheads="1"/>
          </p:cNvSpPr>
          <p:nvPr/>
        </p:nvSpPr>
        <p:spPr bwMode="auto">
          <a:xfrm>
            <a:off x="4419600" y="1420813"/>
            <a:ext cx="93663" cy="155575"/>
          </a:xfrm>
          <a:prstGeom prst="rect">
            <a:avLst/>
          </a:prstGeom>
          <a:solidFill>
            <a:srgbClr val="0066FF"/>
          </a:solidFill>
          <a:ln w="12600">
            <a:solidFill>
              <a:srgbClr val="FFFFFF"/>
            </a:solidFill>
            <a:miter lim="800000"/>
            <a:headEnd/>
            <a:tailEnd/>
          </a:ln>
        </p:spPr>
        <p:txBody>
          <a:bodyPr wrap="none" anchor="ctr"/>
          <a:lstStyle/>
          <a:p>
            <a:endParaRPr lang="cs-CZ"/>
          </a:p>
        </p:txBody>
      </p:sp>
      <p:sp>
        <p:nvSpPr>
          <p:cNvPr id="9246" name="Oval 33"/>
          <p:cNvSpPr>
            <a:spLocks noChangeArrowheads="1"/>
          </p:cNvSpPr>
          <p:nvPr/>
        </p:nvSpPr>
        <p:spPr bwMode="auto">
          <a:xfrm>
            <a:off x="4368800" y="1998663"/>
            <a:ext cx="177800" cy="168275"/>
          </a:xfrm>
          <a:prstGeom prst="ellipse">
            <a:avLst/>
          </a:prstGeom>
          <a:solidFill>
            <a:srgbClr val="FF66CC"/>
          </a:solidFill>
          <a:ln w="12600">
            <a:solidFill>
              <a:srgbClr val="FFFFFF"/>
            </a:solidFill>
            <a:miter lim="800000"/>
            <a:headEnd/>
            <a:tailEnd/>
          </a:ln>
        </p:spPr>
        <p:txBody>
          <a:bodyPr wrap="none" lIns="92160" tIns="46080" rIns="92160" bIns="46080" anchor="ct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b="1">
                <a:solidFill>
                  <a:srgbClr val="000000"/>
                </a:solidFill>
              </a:rPr>
              <a:t>K</a:t>
            </a:r>
          </a:p>
        </p:txBody>
      </p:sp>
      <p:grpSp>
        <p:nvGrpSpPr>
          <p:cNvPr id="3" name="Group 34"/>
          <p:cNvGrpSpPr>
            <a:grpSpLocks/>
          </p:cNvGrpSpPr>
          <p:nvPr/>
        </p:nvGrpSpPr>
        <p:grpSpPr bwMode="auto">
          <a:xfrm>
            <a:off x="3810000" y="2049463"/>
            <a:ext cx="569913" cy="273050"/>
            <a:chOff x="2400" y="1291"/>
            <a:chExt cx="359" cy="172"/>
          </a:xfrm>
        </p:grpSpPr>
        <p:sp>
          <p:nvSpPr>
            <p:cNvPr id="9293" name="Oval 35"/>
            <p:cNvSpPr>
              <a:spLocks noChangeArrowheads="1"/>
            </p:cNvSpPr>
            <p:nvPr/>
          </p:nvSpPr>
          <p:spPr bwMode="auto">
            <a:xfrm>
              <a:off x="2430" y="1323"/>
              <a:ext cx="262" cy="119"/>
            </a:xfrm>
            <a:prstGeom prst="ellipse">
              <a:avLst/>
            </a:prstGeom>
            <a:solidFill>
              <a:srgbClr val="FF6633"/>
            </a:solidFill>
            <a:ln w="12600">
              <a:solidFill>
                <a:srgbClr val="FFFFFF"/>
              </a:solidFill>
              <a:miter lim="800000"/>
              <a:headEnd/>
              <a:tailEnd/>
            </a:ln>
          </p:spPr>
          <p:txBody>
            <a:bodyPr wrap="none" anchor="ctr"/>
            <a:lstStyle/>
            <a:p>
              <a:endParaRPr lang="cs-CZ"/>
            </a:p>
          </p:txBody>
        </p:sp>
        <p:sp>
          <p:nvSpPr>
            <p:cNvPr id="9294" name="Rectangle 36"/>
            <p:cNvSpPr>
              <a:spLocks noChangeArrowheads="1"/>
            </p:cNvSpPr>
            <p:nvPr/>
          </p:nvSpPr>
          <p:spPr bwMode="auto">
            <a:xfrm>
              <a:off x="2400" y="1291"/>
              <a:ext cx="359" cy="172"/>
            </a:xfrm>
            <a:prstGeom prst="rect">
              <a:avLst/>
            </a:prstGeom>
            <a:noFill/>
            <a:ln w="9525">
              <a:noFill/>
              <a:round/>
              <a:headEnd/>
              <a:tailEnd/>
            </a:ln>
          </p:spPr>
          <p:txBody>
            <a:bodyPr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pY</a:t>
              </a:r>
            </a:p>
          </p:txBody>
        </p:sp>
      </p:grpSp>
      <p:sp>
        <p:nvSpPr>
          <p:cNvPr id="9248" name="Rectangle 37"/>
          <p:cNvSpPr>
            <a:spLocks noChangeArrowheads="1"/>
          </p:cNvSpPr>
          <p:nvPr/>
        </p:nvSpPr>
        <p:spPr bwMode="auto">
          <a:xfrm>
            <a:off x="4340225" y="963613"/>
            <a:ext cx="349250" cy="366712"/>
          </a:xfrm>
          <a:prstGeom prst="rect">
            <a:avLst/>
          </a:prstGeom>
          <a:noFill/>
          <a:ln w="9525">
            <a:noFill/>
            <a:round/>
            <a:headEnd/>
            <a:tailEnd/>
          </a:ln>
        </p:spPr>
        <p:txBody>
          <a:bodyPr wrap="none"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a:solidFill>
                  <a:srgbClr val="FFFFFF"/>
                </a:solidFill>
              </a:rPr>
              <a:t>R</a:t>
            </a:r>
          </a:p>
        </p:txBody>
      </p:sp>
      <p:sp>
        <p:nvSpPr>
          <p:cNvPr id="9249" name="Oval 38"/>
          <p:cNvSpPr>
            <a:spLocks noChangeArrowheads="1"/>
          </p:cNvSpPr>
          <p:nvPr/>
        </p:nvSpPr>
        <p:spPr bwMode="auto">
          <a:xfrm>
            <a:off x="4102100" y="677863"/>
            <a:ext cx="254000" cy="190500"/>
          </a:xfrm>
          <a:prstGeom prst="ellipse">
            <a:avLst/>
          </a:prstGeom>
          <a:solidFill>
            <a:srgbClr val="FF7C80"/>
          </a:solidFill>
          <a:ln w="12600">
            <a:solidFill>
              <a:srgbClr val="FFFFFF"/>
            </a:solidFill>
            <a:miter lim="800000"/>
            <a:headEnd/>
            <a:tailEnd/>
          </a:ln>
        </p:spPr>
        <p:txBody>
          <a:bodyPr wrap="none" anchor="ctr"/>
          <a:lstStyle/>
          <a:p>
            <a:endParaRPr lang="cs-CZ"/>
          </a:p>
        </p:txBody>
      </p:sp>
      <p:grpSp>
        <p:nvGrpSpPr>
          <p:cNvPr id="4" name="Group 39"/>
          <p:cNvGrpSpPr>
            <a:grpSpLocks/>
          </p:cNvGrpSpPr>
          <p:nvPr/>
        </p:nvGrpSpPr>
        <p:grpSpPr bwMode="auto">
          <a:xfrm>
            <a:off x="4533900" y="2081213"/>
            <a:ext cx="442913" cy="273050"/>
            <a:chOff x="2856" y="1311"/>
            <a:chExt cx="279" cy="172"/>
          </a:xfrm>
        </p:grpSpPr>
        <p:sp>
          <p:nvSpPr>
            <p:cNvPr id="9291" name="Oval 40"/>
            <p:cNvSpPr>
              <a:spLocks noChangeArrowheads="1"/>
            </p:cNvSpPr>
            <p:nvPr/>
          </p:nvSpPr>
          <p:spPr bwMode="auto">
            <a:xfrm>
              <a:off x="2879" y="1343"/>
              <a:ext cx="204" cy="119"/>
            </a:xfrm>
            <a:prstGeom prst="ellipse">
              <a:avLst/>
            </a:prstGeom>
            <a:solidFill>
              <a:srgbClr val="FF6633"/>
            </a:solidFill>
            <a:ln w="12600">
              <a:solidFill>
                <a:srgbClr val="FFFFFF"/>
              </a:solidFill>
              <a:miter lim="800000"/>
              <a:headEnd/>
              <a:tailEnd/>
            </a:ln>
          </p:spPr>
          <p:txBody>
            <a:bodyPr wrap="none" anchor="ctr"/>
            <a:lstStyle/>
            <a:p>
              <a:endParaRPr lang="cs-CZ"/>
            </a:p>
          </p:txBody>
        </p:sp>
        <p:sp>
          <p:nvSpPr>
            <p:cNvPr id="9292" name="Rectangle 41"/>
            <p:cNvSpPr>
              <a:spLocks noChangeArrowheads="1"/>
            </p:cNvSpPr>
            <p:nvPr/>
          </p:nvSpPr>
          <p:spPr bwMode="auto">
            <a:xfrm>
              <a:off x="2856" y="1311"/>
              <a:ext cx="279" cy="172"/>
            </a:xfrm>
            <a:prstGeom prst="rect">
              <a:avLst/>
            </a:prstGeom>
            <a:noFill/>
            <a:ln w="9525">
              <a:noFill/>
              <a:round/>
              <a:headEnd/>
              <a:tailEnd/>
            </a:ln>
          </p:spPr>
          <p:txBody>
            <a:bodyPr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pY</a:t>
              </a:r>
            </a:p>
          </p:txBody>
        </p:sp>
      </p:grpSp>
      <p:grpSp>
        <p:nvGrpSpPr>
          <p:cNvPr id="5" name="Group 42"/>
          <p:cNvGrpSpPr>
            <a:grpSpLocks/>
          </p:cNvGrpSpPr>
          <p:nvPr/>
        </p:nvGrpSpPr>
        <p:grpSpPr bwMode="auto">
          <a:xfrm>
            <a:off x="3998913" y="2462213"/>
            <a:ext cx="595312" cy="273050"/>
            <a:chOff x="2519" y="1551"/>
            <a:chExt cx="375" cy="172"/>
          </a:xfrm>
        </p:grpSpPr>
        <p:sp>
          <p:nvSpPr>
            <p:cNvPr id="9289" name="Oval 43"/>
            <p:cNvSpPr>
              <a:spLocks noChangeArrowheads="1"/>
            </p:cNvSpPr>
            <p:nvPr/>
          </p:nvSpPr>
          <p:spPr bwMode="auto">
            <a:xfrm>
              <a:off x="2549" y="1583"/>
              <a:ext cx="275" cy="119"/>
            </a:xfrm>
            <a:prstGeom prst="ellipse">
              <a:avLst/>
            </a:prstGeom>
            <a:solidFill>
              <a:srgbClr val="FF6633"/>
            </a:solidFill>
            <a:ln w="12600">
              <a:solidFill>
                <a:srgbClr val="FFFFFF"/>
              </a:solidFill>
              <a:miter lim="800000"/>
              <a:headEnd/>
              <a:tailEnd/>
            </a:ln>
          </p:spPr>
          <p:txBody>
            <a:bodyPr wrap="none" anchor="ctr"/>
            <a:lstStyle/>
            <a:p>
              <a:endParaRPr lang="cs-CZ"/>
            </a:p>
          </p:txBody>
        </p:sp>
        <p:sp>
          <p:nvSpPr>
            <p:cNvPr id="9290" name="Rectangle 44"/>
            <p:cNvSpPr>
              <a:spLocks noChangeArrowheads="1"/>
            </p:cNvSpPr>
            <p:nvPr/>
          </p:nvSpPr>
          <p:spPr bwMode="auto">
            <a:xfrm>
              <a:off x="2519" y="1551"/>
              <a:ext cx="375" cy="172"/>
            </a:xfrm>
            <a:prstGeom prst="rect">
              <a:avLst/>
            </a:prstGeom>
            <a:noFill/>
            <a:ln w="9525">
              <a:noFill/>
              <a:round/>
              <a:headEnd/>
              <a:tailEnd/>
            </a:ln>
          </p:spPr>
          <p:txBody>
            <a:bodyPr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pY</a:t>
              </a:r>
            </a:p>
          </p:txBody>
        </p:sp>
      </p:grpSp>
      <p:sp>
        <p:nvSpPr>
          <p:cNvPr id="9252" name="Oval 45"/>
          <p:cNvSpPr>
            <a:spLocks noChangeArrowheads="1"/>
          </p:cNvSpPr>
          <p:nvPr/>
        </p:nvSpPr>
        <p:spPr bwMode="auto">
          <a:xfrm>
            <a:off x="4073525" y="2000250"/>
            <a:ext cx="177800" cy="166688"/>
          </a:xfrm>
          <a:prstGeom prst="ellipse">
            <a:avLst/>
          </a:prstGeom>
          <a:solidFill>
            <a:srgbClr val="FF66CC"/>
          </a:solidFill>
          <a:ln w="12600">
            <a:solidFill>
              <a:srgbClr val="FFFFFF"/>
            </a:solidFill>
            <a:miter lim="800000"/>
            <a:headEnd/>
            <a:tailEnd/>
          </a:ln>
        </p:spPr>
        <p:txBody>
          <a:bodyPr wrap="none" lIns="92160" tIns="46080" rIns="92160" bIns="46080" anchor="ct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b="1">
                <a:solidFill>
                  <a:srgbClr val="000000"/>
                </a:solidFill>
              </a:rPr>
              <a:t>K</a:t>
            </a:r>
          </a:p>
        </p:txBody>
      </p:sp>
      <p:sp>
        <p:nvSpPr>
          <p:cNvPr id="9253" name="Line 46"/>
          <p:cNvSpPr>
            <a:spLocks noChangeShapeType="1"/>
          </p:cNvSpPr>
          <p:nvPr/>
        </p:nvSpPr>
        <p:spPr bwMode="auto">
          <a:xfrm>
            <a:off x="2813050" y="3033713"/>
            <a:ext cx="336550" cy="1587"/>
          </a:xfrm>
          <a:prstGeom prst="line">
            <a:avLst/>
          </a:prstGeom>
          <a:noFill/>
          <a:ln w="12600">
            <a:solidFill>
              <a:srgbClr val="FFFF00"/>
            </a:solidFill>
            <a:miter lim="800000"/>
            <a:headEnd/>
            <a:tailEnd/>
          </a:ln>
        </p:spPr>
        <p:txBody>
          <a:bodyPr/>
          <a:lstStyle/>
          <a:p>
            <a:endParaRPr lang="cs-CZ"/>
          </a:p>
        </p:txBody>
      </p:sp>
      <p:sp>
        <p:nvSpPr>
          <p:cNvPr id="9254" name="Rectangle 47"/>
          <p:cNvSpPr>
            <a:spLocks noChangeArrowheads="1"/>
          </p:cNvSpPr>
          <p:nvPr/>
        </p:nvSpPr>
        <p:spPr bwMode="auto">
          <a:xfrm>
            <a:off x="63500" y="4948238"/>
            <a:ext cx="1312863" cy="915987"/>
          </a:xfrm>
          <a:prstGeom prst="rect">
            <a:avLst/>
          </a:prstGeom>
          <a:noFill/>
          <a:ln w="9525">
            <a:noFill/>
            <a:round/>
            <a:headEnd/>
            <a:tailEnd/>
          </a:ln>
        </p:spPr>
        <p:txBody>
          <a:bodyPr wrap="none" lIns="92160" tIns="46080" rIns="92160" bIns="46080">
            <a:spAutoFit/>
          </a:bodyP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rgbClr val="000000"/>
                </a:solidFill>
              </a:rPr>
              <a:t>prolifera</a:t>
            </a:r>
            <a:r>
              <a:rPr lang="cs-CZ">
                <a:solidFill>
                  <a:srgbClr val="000000"/>
                </a:solidFill>
              </a:rPr>
              <a:t>ce</a:t>
            </a:r>
            <a:r>
              <a:rPr lang="en-GB">
                <a:solidFill>
                  <a:srgbClr val="000000"/>
                </a:solidFill>
              </a:rPr>
              <a:t>/</a:t>
            </a:r>
          </a:p>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a:solidFill>
                  <a:srgbClr val="000000"/>
                </a:solidFill>
              </a:rPr>
              <a:t>m</a:t>
            </a:r>
            <a:r>
              <a:rPr lang="en-GB">
                <a:solidFill>
                  <a:srgbClr val="000000"/>
                </a:solidFill>
              </a:rPr>
              <a:t>atura</a:t>
            </a:r>
            <a:r>
              <a:rPr lang="cs-CZ">
                <a:solidFill>
                  <a:srgbClr val="000000"/>
                </a:solidFill>
              </a:rPr>
              <a:t>ce</a:t>
            </a:r>
          </a:p>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a:solidFill>
                  <a:srgbClr val="000000"/>
                </a:solidFill>
              </a:rPr>
              <a:t>buněk</a:t>
            </a:r>
          </a:p>
        </p:txBody>
      </p:sp>
      <p:sp>
        <p:nvSpPr>
          <p:cNvPr id="9255" name="Rectangle 48"/>
          <p:cNvSpPr>
            <a:spLocks noChangeArrowheads="1"/>
          </p:cNvSpPr>
          <p:nvPr/>
        </p:nvSpPr>
        <p:spPr bwMode="auto">
          <a:xfrm>
            <a:off x="2714625" y="6216650"/>
            <a:ext cx="2316163" cy="366713"/>
          </a:xfrm>
          <a:prstGeom prst="rect">
            <a:avLst/>
          </a:prstGeom>
          <a:noFill/>
          <a:ln w="9525">
            <a:noFill/>
            <a:round/>
            <a:headEnd/>
            <a:tailEnd/>
          </a:ln>
        </p:spPr>
        <p:txBody>
          <a:bodyPr wrap="none"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a:solidFill>
                  <a:srgbClr val="000000"/>
                </a:solidFill>
              </a:rPr>
              <a:t>přežití/ anti-apoptoza</a:t>
            </a:r>
          </a:p>
        </p:txBody>
      </p:sp>
      <p:sp>
        <p:nvSpPr>
          <p:cNvPr id="9256" name="Rectangle 49"/>
          <p:cNvSpPr>
            <a:spLocks noChangeArrowheads="1"/>
          </p:cNvSpPr>
          <p:nvPr/>
        </p:nvSpPr>
        <p:spPr bwMode="auto">
          <a:xfrm>
            <a:off x="5595938" y="6242050"/>
            <a:ext cx="1487487" cy="366713"/>
          </a:xfrm>
          <a:prstGeom prst="rect">
            <a:avLst/>
          </a:prstGeom>
          <a:noFill/>
          <a:ln w="9525">
            <a:noFill/>
            <a:round/>
            <a:headEnd/>
            <a:tailEnd/>
          </a:ln>
        </p:spPr>
        <p:txBody>
          <a:bodyPr wrap="none"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rgbClr val="000000"/>
                </a:solidFill>
              </a:rPr>
              <a:t>angiogenes</a:t>
            </a:r>
            <a:r>
              <a:rPr lang="cs-CZ">
                <a:solidFill>
                  <a:srgbClr val="000000"/>
                </a:solidFill>
              </a:rPr>
              <a:t>a</a:t>
            </a:r>
          </a:p>
        </p:txBody>
      </p:sp>
      <p:sp>
        <p:nvSpPr>
          <p:cNvPr id="9257" name="Rectangle 50"/>
          <p:cNvSpPr>
            <a:spLocks noChangeArrowheads="1"/>
          </p:cNvSpPr>
          <p:nvPr/>
        </p:nvSpPr>
        <p:spPr bwMode="auto">
          <a:xfrm>
            <a:off x="7358063" y="5734050"/>
            <a:ext cx="1785937" cy="366713"/>
          </a:xfrm>
          <a:prstGeom prst="rect">
            <a:avLst/>
          </a:prstGeom>
          <a:noFill/>
          <a:ln w="9525">
            <a:noFill/>
            <a:round/>
            <a:headEnd/>
            <a:tailEnd/>
          </a:ln>
        </p:spPr>
        <p:txBody>
          <a:bodyPr lIns="92160" tIns="46080" rIns="92160" bIns="4608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rgbClr val="000000"/>
                </a:solidFill>
              </a:rPr>
              <a:t>metasta</a:t>
            </a:r>
            <a:r>
              <a:rPr lang="cs-CZ">
                <a:solidFill>
                  <a:srgbClr val="000000"/>
                </a:solidFill>
              </a:rPr>
              <a:t>zování</a:t>
            </a:r>
          </a:p>
        </p:txBody>
      </p:sp>
      <p:sp>
        <p:nvSpPr>
          <p:cNvPr id="9258" name="Line 51"/>
          <p:cNvSpPr>
            <a:spLocks noChangeShapeType="1"/>
          </p:cNvSpPr>
          <p:nvPr/>
        </p:nvSpPr>
        <p:spPr bwMode="auto">
          <a:xfrm>
            <a:off x="5648325" y="5797550"/>
            <a:ext cx="325438" cy="468313"/>
          </a:xfrm>
          <a:prstGeom prst="line">
            <a:avLst/>
          </a:prstGeom>
          <a:noFill/>
          <a:ln w="12600">
            <a:solidFill>
              <a:srgbClr val="FFFF00"/>
            </a:solidFill>
            <a:miter lim="800000"/>
            <a:headEnd/>
            <a:tailEnd type="triangle" w="med" len="med"/>
          </a:ln>
        </p:spPr>
        <p:txBody>
          <a:bodyPr/>
          <a:lstStyle/>
          <a:p>
            <a:endParaRPr lang="cs-CZ"/>
          </a:p>
        </p:txBody>
      </p:sp>
      <p:grpSp>
        <p:nvGrpSpPr>
          <p:cNvPr id="6" name="Group 52"/>
          <p:cNvGrpSpPr>
            <a:grpSpLocks/>
          </p:cNvGrpSpPr>
          <p:nvPr/>
        </p:nvGrpSpPr>
        <p:grpSpPr bwMode="auto">
          <a:xfrm>
            <a:off x="3497263" y="4748213"/>
            <a:ext cx="2759075" cy="92075"/>
            <a:chOff x="2203" y="2991"/>
            <a:chExt cx="1738" cy="58"/>
          </a:xfrm>
        </p:grpSpPr>
        <p:sp>
          <p:nvSpPr>
            <p:cNvPr id="9287" name="Line 53"/>
            <p:cNvSpPr>
              <a:spLocks noChangeShapeType="1"/>
            </p:cNvSpPr>
            <p:nvPr/>
          </p:nvSpPr>
          <p:spPr bwMode="auto">
            <a:xfrm>
              <a:off x="2203" y="2991"/>
              <a:ext cx="1738" cy="0"/>
            </a:xfrm>
            <a:prstGeom prst="line">
              <a:avLst/>
            </a:prstGeom>
            <a:noFill/>
            <a:ln w="12600">
              <a:solidFill>
                <a:srgbClr val="FF7C80"/>
              </a:solidFill>
              <a:miter lim="800000"/>
              <a:headEnd/>
              <a:tailEnd/>
            </a:ln>
          </p:spPr>
          <p:txBody>
            <a:bodyPr/>
            <a:lstStyle/>
            <a:p>
              <a:endParaRPr lang="cs-CZ"/>
            </a:p>
          </p:txBody>
        </p:sp>
        <p:sp>
          <p:nvSpPr>
            <p:cNvPr id="9288" name="Line 54"/>
            <p:cNvSpPr>
              <a:spLocks noChangeShapeType="1"/>
            </p:cNvSpPr>
            <p:nvPr/>
          </p:nvSpPr>
          <p:spPr bwMode="auto">
            <a:xfrm>
              <a:off x="2203" y="3050"/>
              <a:ext cx="1738" cy="0"/>
            </a:xfrm>
            <a:prstGeom prst="line">
              <a:avLst/>
            </a:prstGeom>
            <a:noFill/>
            <a:ln w="12600">
              <a:solidFill>
                <a:srgbClr val="FF7C80"/>
              </a:solidFill>
              <a:miter lim="800000"/>
              <a:headEnd/>
              <a:tailEnd/>
            </a:ln>
          </p:spPr>
          <p:txBody>
            <a:bodyPr/>
            <a:lstStyle/>
            <a:p>
              <a:endParaRPr lang="cs-CZ"/>
            </a:p>
          </p:txBody>
        </p:sp>
      </p:grpSp>
      <p:sp>
        <p:nvSpPr>
          <p:cNvPr id="9260" name="Rectangle 55"/>
          <p:cNvSpPr>
            <a:spLocks noChangeArrowheads="1"/>
          </p:cNvSpPr>
          <p:nvPr/>
        </p:nvSpPr>
        <p:spPr bwMode="auto">
          <a:xfrm>
            <a:off x="2960688" y="4686300"/>
            <a:ext cx="433387" cy="236538"/>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DNA</a:t>
            </a:r>
          </a:p>
        </p:txBody>
      </p:sp>
      <p:sp>
        <p:nvSpPr>
          <p:cNvPr id="9261" name="Oval 56"/>
          <p:cNvSpPr>
            <a:spLocks noChangeArrowheads="1"/>
          </p:cNvSpPr>
          <p:nvPr/>
        </p:nvSpPr>
        <p:spPr bwMode="auto">
          <a:xfrm>
            <a:off x="3749675" y="4656138"/>
            <a:ext cx="127000" cy="233362"/>
          </a:xfrm>
          <a:prstGeom prst="ellipse">
            <a:avLst/>
          </a:prstGeom>
          <a:solidFill>
            <a:srgbClr val="009999"/>
          </a:solidFill>
          <a:ln w="9525">
            <a:noFill/>
            <a:round/>
            <a:headEnd/>
            <a:tailEnd/>
          </a:ln>
        </p:spPr>
        <p:txBody>
          <a:bodyPr wrap="none" anchor="ctr"/>
          <a:lstStyle/>
          <a:p>
            <a:endParaRPr lang="cs-CZ"/>
          </a:p>
        </p:txBody>
      </p:sp>
      <p:sp>
        <p:nvSpPr>
          <p:cNvPr id="9262" name="Rectangle 57"/>
          <p:cNvSpPr>
            <a:spLocks noChangeArrowheads="1"/>
          </p:cNvSpPr>
          <p:nvPr/>
        </p:nvSpPr>
        <p:spPr bwMode="auto">
          <a:xfrm>
            <a:off x="4000500" y="4702175"/>
            <a:ext cx="628650" cy="187325"/>
          </a:xfrm>
          <a:prstGeom prst="rect">
            <a:avLst/>
          </a:prstGeom>
          <a:solidFill>
            <a:srgbClr val="FF7C80"/>
          </a:solidFill>
          <a:ln w="9525">
            <a:noFill/>
            <a:round/>
            <a:headEnd/>
            <a:tailEnd/>
          </a:ln>
        </p:spPr>
        <p:txBody>
          <a:bodyPr wrap="none" anchor="ctr"/>
          <a:lstStyle/>
          <a:p>
            <a:endParaRPr lang="cs-CZ"/>
          </a:p>
        </p:txBody>
      </p:sp>
      <p:sp>
        <p:nvSpPr>
          <p:cNvPr id="9263" name="Oval 58"/>
          <p:cNvSpPr>
            <a:spLocks noChangeArrowheads="1"/>
          </p:cNvSpPr>
          <p:nvPr/>
        </p:nvSpPr>
        <p:spPr bwMode="auto">
          <a:xfrm>
            <a:off x="3876675" y="4656138"/>
            <a:ext cx="123825" cy="233362"/>
          </a:xfrm>
          <a:prstGeom prst="ellipse">
            <a:avLst/>
          </a:prstGeom>
          <a:solidFill>
            <a:srgbClr val="FF0033"/>
          </a:solidFill>
          <a:ln w="9525">
            <a:noFill/>
            <a:round/>
            <a:headEnd/>
            <a:tailEnd/>
          </a:ln>
        </p:spPr>
        <p:txBody>
          <a:bodyPr wrap="none" anchor="ctr"/>
          <a:lstStyle/>
          <a:p>
            <a:endParaRPr lang="cs-CZ"/>
          </a:p>
        </p:txBody>
      </p:sp>
      <p:sp>
        <p:nvSpPr>
          <p:cNvPr id="9264" name="Rectangle 59"/>
          <p:cNvSpPr>
            <a:spLocks noChangeArrowheads="1"/>
          </p:cNvSpPr>
          <p:nvPr/>
        </p:nvSpPr>
        <p:spPr bwMode="auto">
          <a:xfrm>
            <a:off x="5299075" y="4702175"/>
            <a:ext cx="627063" cy="187325"/>
          </a:xfrm>
          <a:prstGeom prst="rect">
            <a:avLst/>
          </a:prstGeom>
          <a:solidFill>
            <a:srgbClr val="33CCFF"/>
          </a:solidFill>
          <a:ln w="9525">
            <a:noFill/>
            <a:round/>
            <a:headEnd/>
            <a:tailEnd/>
          </a:ln>
        </p:spPr>
        <p:txBody>
          <a:bodyPr wrap="none" anchor="ctr"/>
          <a:lstStyle/>
          <a:p>
            <a:endParaRPr lang="cs-CZ"/>
          </a:p>
        </p:txBody>
      </p:sp>
      <p:sp>
        <p:nvSpPr>
          <p:cNvPr id="9265" name="Oval 60"/>
          <p:cNvSpPr>
            <a:spLocks noChangeArrowheads="1"/>
          </p:cNvSpPr>
          <p:nvPr/>
        </p:nvSpPr>
        <p:spPr bwMode="auto">
          <a:xfrm>
            <a:off x="5172075" y="4656138"/>
            <a:ext cx="127000" cy="233362"/>
          </a:xfrm>
          <a:prstGeom prst="ellipse">
            <a:avLst/>
          </a:prstGeom>
          <a:solidFill>
            <a:srgbClr val="FF7C80"/>
          </a:solidFill>
          <a:ln w="9525">
            <a:noFill/>
            <a:round/>
            <a:headEnd/>
            <a:tailEnd/>
          </a:ln>
        </p:spPr>
        <p:txBody>
          <a:bodyPr wrap="none" anchor="ctr"/>
          <a:lstStyle/>
          <a:p>
            <a:endParaRPr lang="cs-CZ"/>
          </a:p>
        </p:txBody>
      </p:sp>
      <p:sp>
        <p:nvSpPr>
          <p:cNvPr id="9266" name="Oval 61"/>
          <p:cNvSpPr>
            <a:spLocks noChangeArrowheads="1"/>
          </p:cNvSpPr>
          <p:nvPr/>
        </p:nvSpPr>
        <p:spPr bwMode="auto">
          <a:xfrm>
            <a:off x="6200775" y="4964113"/>
            <a:ext cx="203200" cy="228600"/>
          </a:xfrm>
          <a:prstGeom prst="ellipse">
            <a:avLst/>
          </a:prstGeom>
          <a:solidFill>
            <a:srgbClr val="33CCFF"/>
          </a:solidFill>
          <a:ln w="9525">
            <a:noFill/>
            <a:round/>
            <a:headEnd/>
            <a:tailEnd/>
          </a:ln>
        </p:spPr>
        <p:txBody>
          <a:bodyPr wrap="none" anchor="ctr"/>
          <a:lstStyle/>
          <a:p>
            <a:endParaRPr lang="cs-CZ"/>
          </a:p>
        </p:txBody>
      </p:sp>
      <p:sp>
        <p:nvSpPr>
          <p:cNvPr id="9267" name="Oval 62"/>
          <p:cNvSpPr>
            <a:spLocks noChangeArrowheads="1"/>
          </p:cNvSpPr>
          <p:nvPr/>
        </p:nvSpPr>
        <p:spPr bwMode="auto">
          <a:xfrm>
            <a:off x="6746875" y="4727575"/>
            <a:ext cx="201613" cy="231775"/>
          </a:xfrm>
          <a:prstGeom prst="ellipse">
            <a:avLst/>
          </a:prstGeom>
          <a:solidFill>
            <a:srgbClr val="33CCFF"/>
          </a:solidFill>
          <a:ln w="9525">
            <a:noFill/>
            <a:round/>
            <a:headEnd/>
            <a:tailEnd/>
          </a:ln>
        </p:spPr>
        <p:txBody>
          <a:bodyPr wrap="none" anchor="ctr"/>
          <a:lstStyle/>
          <a:p>
            <a:endParaRPr lang="cs-CZ"/>
          </a:p>
        </p:txBody>
      </p:sp>
      <p:sp>
        <p:nvSpPr>
          <p:cNvPr id="9268" name="Oval 63"/>
          <p:cNvSpPr>
            <a:spLocks noChangeArrowheads="1"/>
          </p:cNvSpPr>
          <p:nvPr/>
        </p:nvSpPr>
        <p:spPr bwMode="auto">
          <a:xfrm>
            <a:off x="6494463" y="4824413"/>
            <a:ext cx="201612" cy="228600"/>
          </a:xfrm>
          <a:prstGeom prst="ellipse">
            <a:avLst/>
          </a:prstGeom>
          <a:solidFill>
            <a:srgbClr val="33CCFF"/>
          </a:solidFill>
          <a:ln w="9525">
            <a:noFill/>
            <a:round/>
            <a:headEnd/>
            <a:tailEnd/>
          </a:ln>
        </p:spPr>
        <p:txBody>
          <a:bodyPr wrap="none" anchor="ctr"/>
          <a:lstStyle/>
          <a:p>
            <a:endParaRPr lang="cs-CZ"/>
          </a:p>
        </p:txBody>
      </p:sp>
      <p:sp>
        <p:nvSpPr>
          <p:cNvPr id="9269" name="Rectangle 64"/>
          <p:cNvSpPr>
            <a:spLocks noChangeArrowheads="1"/>
          </p:cNvSpPr>
          <p:nvPr/>
        </p:nvSpPr>
        <p:spPr bwMode="auto">
          <a:xfrm>
            <a:off x="4087813" y="4524375"/>
            <a:ext cx="361950"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i="1">
                <a:solidFill>
                  <a:srgbClr val="000000"/>
                </a:solidFill>
              </a:rPr>
              <a:t>myc</a:t>
            </a:r>
          </a:p>
        </p:txBody>
      </p:sp>
      <p:sp>
        <p:nvSpPr>
          <p:cNvPr id="9270" name="Oval 65"/>
          <p:cNvSpPr>
            <a:spLocks noChangeArrowheads="1"/>
          </p:cNvSpPr>
          <p:nvPr/>
        </p:nvSpPr>
        <p:spPr bwMode="auto">
          <a:xfrm>
            <a:off x="4879975" y="4937125"/>
            <a:ext cx="125413" cy="234950"/>
          </a:xfrm>
          <a:prstGeom prst="ellipse">
            <a:avLst/>
          </a:prstGeom>
          <a:solidFill>
            <a:srgbClr val="FF7C80"/>
          </a:solidFill>
          <a:ln w="9525">
            <a:noFill/>
            <a:round/>
            <a:headEnd/>
            <a:tailEnd/>
          </a:ln>
        </p:spPr>
        <p:txBody>
          <a:bodyPr wrap="none" anchor="ctr"/>
          <a:lstStyle/>
          <a:p>
            <a:endParaRPr lang="cs-CZ"/>
          </a:p>
        </p:txBody>
      </p:sp>
      <p:sp>
        <p:nvSpPr>
          <p:cNvPr id="9271" name="Rectangle 66"/>
          <p:cNvSpPr>
            <a:spLocks noChangeArrowheads="1"/>
          </p:cNvSpPr>
          <p:nvPr/>
        </p:nvSpPr>
        <p:spPr bwMode="auto">
          <a:xfrm>
            <a:off x="4799013" y="5183188"/>
            <a:ext cx="355600"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a:solidFill>
                  <a:srgbClr val="000000"/>
                </a:solidFill>
              </a:rPr>
              <a:t>Myc</a:t>
            </a:r>
          </a:p>
        </p:txBody>
      </p:sp>
      <p:sp>
        <p:nvSpPr>
          <p:cNvPr id="9272" name="Rectangle 67"/>
          <p:cNvSpPr>
            <a:spLocks noChangeArrowheads="1"/>
          </p:cNvSpPr>
          <p:nvPr/>
        </p:nvSpPr>
        <p:spPr bwMode="auto">
          <a:xfrm>
            <a:off x="5300663" y="4524375"/>
            <a:ext cx="663575"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i="1">
                <a:solidFill>
                  <a:srgbClr val="000000"/>
                </a:solidFill>
              </a:rPr>
              <a:t>cyclin D1</a:t>
            </a:r>
          </a:p>
        </p:txBody>
      </p:sp>
      <p:sp>
        <p:nvSpPr>
          <p:cNvPr id="9273" name="Rectangle 68"/>
          <p:cNvSpPr>
            <a:spLocks noChangeArrowheads="1"/>
          </p:cNvSpPr>
          <p:nvPr/>
        </p:nvSpPr>
        <p:spPr bwMode="auto">
          <a:xfrm>
            <a:off x="6396038" y="4478338"/>
            <a:ext cx="682625"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a:solidFill>
                  <a:srgbClr val="000000"/>
                </a:solidFill>
              </a:rPr>
              <a:t>Cyclin D1</a:t>
            </a:r>
          </a:p>
        </p:txBody>
      </p:sp>
      <p:sp>
        <p:nvSpPr>
          <p:cNvPr id="9274" name="Line 69"/>
          <p:cNvSpPr>
            <a:spLocks noChangeShapeType="1"/>
          </p:cNvSpPr>
          <p:nvPr/>
        </p:nvSpPr>
        <p:spPr bwMode="auto">
          <a:xfrm flipV="1">
            <a:off x="5049838" y="4933950"/>
            <a:ext cx="165100" cy="146050"/>
          </a:xfrm>
          <a:prstGeom prst="line">
            <a:avLst/>
          </a:prstGeom>
          <a:noFill/>
          <a:ln w="12600">
            <a:solidFill>
              <a:srgbClr val="FFFFFF"/>
            </a:solidFill>
            <a:miter lim="800000"/>
            <a:headEnd/>
            <a:tailEnd type="triangle" w="med" len="med"/>
          </a:ln>
        </p:spPr>
        <p:txBody>
          <a:bodyPr/>
          <a:lstStyle/>
          <a:p>
            <a:endParaRPr lang="cs-CZ"/>
          </a:p>
        </p:txBody>
      </p:sp>
      <p:sp>
        <p:nvSpPr>
          <p:cNvPr id="9275" name="Line 70"/>
          <p:cNvSpPr>
            <a:spLocks noChangeShapeType="1"/>
          </p:cNvSpPr>
          <p:nvPr/>
        </p:nvSpPr>
        <p:spPr bwMode="auto">
          <a:xfrm flipH="1" flipV="1">
            <a:off x="4687888" y="4914900"/>
            <a:ext cx="127000" cy="187325"/>
          </a:xfrm>
          <a:prstGeom prst="line">
            <a:avLst/>
          </a:prstGeom>
          <a:noFill/>
          <a:ln w="12600">
            <a:solidFill>
              <a:srgbClr val="FFFFFF"/>
            </a:solidFill>
            <a:miter lim="800000"/>
            <a:headEnd type="triangle" w="med" len="med"/>
            <a:tailEnd/>
          </a:ln>
        </p:spPr>
        <p:txBody>
          <a:bodyPr/>
          <a:lstStyle/>
          <a:p>
            <a:endParaRPr lang="cs-CZ"/>
          </a:p>
        </p:txBody>
      </p:sp>
      <p:sp>
        <p:nvSpPr>
          <p:cNvPr id="9276" name="Line 71"/>
          <p:cNvSpPr>
            <a:spLocks noChangeShapeType="1"/>
          </p:cNvSpPr>
          <p:nvPr/>
        </p:nvSpPr>
        <p:spPr bwMode="auto">
          <a:xfrm flipH="1" flipV="1">
            <a:off x="5986463" y="4865688"/>
            <a:ext cx="125412" cy="190500"/>
          </a:xfrm>
          <a:prstGeom prst="line">
            <a:avLst/>
          </a:prstGeom>
          <a:noFill/>
          <a:ln w="12600">
            <a:solidFill>
              <a:srgbClr val="FFFFFF"/>
            </a:solidFill>
            <a:miter lim="800000"/>
            <a:headEnd type="triangle" w="med" len="med"/>
            <a:tailEnd/>
          </a:ln>
        </p:spPr>
        <p:txBody>
          <a:bodyPr/>
          <a:lstStyle/>
          <a:p>
            <a:endParaRPr lang="cs-CZ"/>
          </a:p>
        </p:txBody>
      </p:sp>
      <p:sp>
        <p:nvSpPr>
          <p:cNvPr id="9277" name="Rectangle 72"/>
          <p:cNvSpPr>
            <a:spLocks noChangeArrowheads="1"/>
          </p:cNvSpPr>
          <p:nvPr/>
        </p:nvSpPr>
        <p:spPr bwMode="auto">
          <a:xfrm>
            <a:off x="3587750" y="4902200"/>
            <a:ext cx="312738"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a:solidFill>
                  <a:srgbClr val="000000"/>
                </a:solidFill>
              </a:rPr>
              <a:t>Jun</a:t>
            </a:r>
          </a:p>
        </p:txBody>
      </p:sp>
      <p:sp>
        <p:nvSpPr>
          <p:cNvPr id="9278" name="Rectangle 73"/>
          <p:cNvSpPr>
            <a:spLocks noChangeArrowheads="1"/>
          </p:cNvSpPr>
          <p:nvPr/>
        </p:nvSpPr>
        <p:spPr bwMode="auto">
          <a:xfrm>
            <a:off x="3881438" y="4902200"/>
            <a:ext cx="320675" cy="206375"/>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a:solidFill>
                  <a:srgbClr val="000000"/>
                </a:solidFill>
              </a:rPr>
              <a:t>Fos</a:t>
            </a:r>
          </a:p>
        </p:txBody>
      </p:sp>
      <p:sp>
        <p:nvSpPr>
          <p:cNvPr id="9279" name="Line 74"/>
          <p:cNvSpPr>
            <a:spLocks noChangeShapeType="1"/>
          </p:cNvSpPr>
          <p:nvPr/>
        </p:nvSpPr>
        <p:spPr bwMode="auto">
          <a:xfrm flipH="1" flipV="1">
            <a:off x="3748088" y="4603750"/>
            <a:ext cx="44450" cy="52388"/>
          </a:xfrm>
          <a:prstGeom prst="line">
            <a:avLst/>
          </a:prstGeom>
          <a:noFill/>
          <a:ln w="12600">
            <a:solidFill>
              <a:srgbClr val="FFFFFF"/>
            </a:solidFill>
            <a:miter lim="800000"/>
            <a:headEnd/>
            <a:tailEnd/>
          </a:ln>
        </p:spPr>
        <p:txBody>
          <a:bodyPr/>
          <a:lstStyle/>
          <a:p>
            <a:endParaRPr lang="cs-CZ"/>
          </a:p>
        </p:txBody>
      </p:sp>
      <p:sp>
        <p:nvSpPr>
          <p:cNvPr id="9280" name="Line 75"/>
          <p:cNvSpPr>
            <a:spLocks noChangeShapeType="1"/>
          </p:cNvSpPr>
          <p:nvPr/>
        </p:nvSpPr>
        <p:spPr bwMode="auto">
          <a:xfrm flipH="1" flipV="1">
            <a:off x="3868738" y="4603750"/>
            <a:ext cx="46037" cy="52388"/>
          </a:xfrm>
          <a:prstGeom prst="line">
            <a:avLst/>
          </a:prstGeom>
          <a:noFill/>
          <a:ln w="12600">
            <a:solidFill>
              <a:srgbClr val="FFFFFF"/>
            </a:solidFill>
            <a:miter lim="800000"/>
            <a:headEnd/>
            <a:tailEnd/>
          </a:ln>
        </p:spPr>
        <p:txBody>
          <a:bodyPr/>
          <a:lstStyle/>
          <a:p>
            <a:endParaRPr lang="cs-CZ"/>
          </a:p>
        </p:txBody>
      </p:sp>
      <p:sp>
        <p:nvSpPr>
          <p:cNvPr id="9281" name="Rectangle 76"/>
          <p:cNvSpPr>
            <a:spLocks noChangeArrowheads="1"/>
          </p:cNvSpPr>
          <p:nvPr/>
        </p:nvSpPr>
        <p:spPr bwMode="auto">
          <a:xfrm>
            <a:off x="3670300" y="4491038"/>
            <a:ext cx="185738" cy="192087"/>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rgbClr val="000000"/>
                </a:solidFill>
              </a:rPr>
              <a:t>P</a:t>
            </a:r>
          </a:p>
        </p:txBody>
      </p:sp>
      <p:sp>
        <p:nvSpPr>
          <p:cNvPr id="9282" name="Rectangle 77"/>
          <p:cNvSpPr>
            <a:spLocks noChangeArrowheads="1"/>
          </p:cNvSpPr>
          <p:nvPr/>
        </p:nvSpPr>
        <p:spPr bwMode="auto">
          <a:xfrm>
            <a:off x="3794125" y="4491038"/>
            <a:ext cx="185738" cy="192087"/>
          </a:xfrm>
          <a:prstGeom prst="rect">
            <a:avLst/>
          </a:prstGeom>
          <a:noFill/>
          <a:ln w="9525">
            <a:noFill/>
            <a:round/>
            <a:headEnd/>
            <a:tailEnd/>
          </a:ln>
        </p:spPr>
        <p:txBody>
          <a:bodyPr wrap="none" lIns="54000" tIns="27000" rIns="54000" bIns="270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rgbClr val="000000"/>
                </a:solidFill>
              </a:rPr>
              <a:t>P</a:t>
            </a:r>
          </a:p>
        </p:txBody>
      </p:sp>
      <p:sp>
        <p:nvSpPr>
          <p:cNvPr id="9283" name="Line 78"/>
          <p:cNvSpPr>
            <a:spLocks noChangeShapeType="1"/>
          </p:cNvSpPr>
          <p:nvPr/>
        </p:nvSpPr>
        <p:spPr bwMode="auto">
          <a:xfrm flipH="1">
            <a:off x="2381250" y="5403850"/>
            <a:ext cx="935038" cy="754063"/>
          </a:xfrm>
          <a:prstGeom prst="line">
            <a:avLst/>
          </a:prstGeom>
          <a:noFill/>
          <a:ln w="12600">
            <a:solidFill>
              <a:srgbClr val="FFFF00"/>
            </a:solidFill>
            <a:miter lim="800000"/>
            <a:headEnd/>
            <a:tailEnd type="triangle" w="med" len="med"/>
          </a:ln>
        </p:spPr>
        <p:txBody>
          <a:bodyPr/>
          <a:lstStyle/>
          <a:p>
            <a:endParaRPr lang="cs-CZ"/>
          </a:p>
        </p:txBody>
      </p:sp>
      <p:sp>
        <p:nvSpPr>
          <p:cNvPr id="9284" name="Rectangle 79"/>
          <p:cNvSpPr>
            <a:spLocks noChangeArrowheads="1"/>
          </p:cNvSpPr>
          <p:nvPr/>
        </p:nvSpPr>
        <p:spPr bwMode="auto">
          <a:xfrm>
            <a:off x="414338" y="5757863"/>
            <a:ext cx="1793875" cy="641350"/>
          </a:xfrm>
          <a:prstGeom prst="rect">
            <a:avLst/>
          </a:prstGeom>
          <a:noFill/>
          <a:ln w="9525">
            <a:noFill/>
            <a:round/>
            <a:headEnd/>
            <a:tailEnd/>
          </a:ln>
        </p:spPr>
        <p:txBody>
          <a:bodyPr wrap="none" lIns="92160" tIns="46080" rIns="92160" bIns="46080">
            <a:spAutoFit/>
          </a:bodyPr>
          <a:lstStyle/>
          <a:p>
            <a:pPr algn="ct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solidFill>
                  <a:srgbClr val="000000"/>
                </a:solidFill>
              </a:rPr>
              <a:t>chemo/ </a:t>
            </a:r>
            <a:br>
              <a:rPr lang="en-GB" dirty="0">
                <a:solidFill>
                  <a:srgbClr val="000000"/>
                </a:solidFill>
              </a:rPr>
            </a:br>
            <a:r>
              <a:rPr lang="en-GB" dirty="0">
                <a:solidFill>
                  <a:srgbClr val="000000"/>
                </a:solidFill>
              </a:rPr>
              <a:t>radio re</a:t>
            </a:r>
            <a:r>
              <a:rPr lang="cs-CZ" dirty="0">
                <a:solidFill>
                  <a:srgbClr val="000000"/>
                </a:solidFill>
              </a:rPr>
              <a:t>z</a:t>
            </a:r>
            <a:r>
              <a:rPr lang="en-GB" dirty="0" err="1">
                <a:solidFill>
                  <a:srgbClr val="000000"/>
                </a:solidFill>
              </a:rPr>
              <a:t>ist</a:t>
            </a:r>
            <a:r>
              <a:rPr lang="cs-CZ" dirty="0">
                <a:solidFill>
                  <a:srgbClr val="000000"/>
                </a:solidFill>
              </a:rPr>
              <a:t>e</a:t>
            </a:r>
            <a:r>
              <a:rPr lang="en-GB" dirty="0" err="1">
                <a:solidFill>
                  <a:srgbClr val="000000"/>
                </a:solidFill>
              </a:rPr>
              <a:t>nce</a:t>
            </a:r>
            <a:endParaRPr lang="en-GB" dirty="0">
              <a:solidFill>
                <a:srgbClr val="000000"/>
              </a:solidFill>
            </a:endParaRPr>
          </a:p>
        </p:txBody>
      </p:sp>
      <p:sp>
        <p:nvSpPr>
          <p:cNvPr id="9285" name="Line 80"/>
          <p:cNvSpPr>
            <a:spLocks noChangeShapeType="1"/>
          </p:cNvSpPr>
          <p:nvPr/>
        </p:nvSpPr>
        <p:spPr bwMode="auto">
          <a:xfrm>
            <a:off x="3138488" y="2932113"/>
            <a:ext cx="1587" cy="201612"/>
          </a:xfrm>
          <a:prstGeom prst="line">
            <a:avLst/>
          </a:prstGeom>
          <a:noFill/>
          <a:ln w="12600">
            <a:solidFill>
              <a:srgbClr val="000000"/>
            </a:solidFill>
            <a:miter lim="800000"/>
            <a:headEnd/>
            <a:tailEnd/>
          </a:ln>
        </p:spPr>
        <p:txBody>
          <a:bodyPr/>
          <a:lstStyle/>
          <a:p>
            <a:endParaRPr lang="cs-CZ"/>
          </a:p>
        </p:txBody>
      </p:sp>
      <p:sp>
        <p:nvSpPr>
          <p:cNvPr id="9286" name="Rectangle 81"/>
          <p:cNvSpPr>
            <a:spLocks noGrp="1" noChangeArrowheads="1"/>
          </p:cNvSpPr>
          <p:nvPr>
            <p:ph type="title"/>
          </p:nvPr>
        </p:nvSpPr>
        <p:spPr>
          <a:xfrm>
            <a:off x="457200" y="22225"/>
            <a:ext cx="8686800" cy="763588"/>
          </a:xfrm>
        </p:spPr>
        <p:txBody>
          <a:bodyPr/>
          <a:lstStyle/>
          <a:p>
            <a:pP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cs-CZ" dirty="0" smtClean="0"/>
              <a:t>Receptor a dostředivé dráhy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esta">
  <a:themeElements>
    <a:clrScheme name="Cest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sta">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Cesta">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594</TotalTime>
  <Words>5561</Words>
  <Application>Microsoft Office PowerPoint</Application>
  <PresentationFormat>Předvádění na obrazovce (4:3)</PresentationFormat>
  <Paragraphs>1437</Paragraphs>
  <Slides>72</Slides>
  <Notes>35</Notes>
  <HiddenSlides>4</HiddenSlides>
  <MMClips>3</MMClips>
  <ScaleCrop>false</ScaleCrop>
  <HeadingPairs>
    <vt:vector size="6" baseType="variant">
      <vt:variant>
        <vt:lpstr>Motiv</vt:lpstr>
      </vt:variant>
      <vt:variant>
        <vt:i4>1</vt:i4>
      </vt:variant>
      <vt:variant>
        <vt:lpstr>Vložené servery OLE</vt:lpstr>
      </vt:variant>
      <vt:variant>
        <vt:i4>1</vt:i4>
      </vt:variant>
      <vt:variant>
        <vt:lpstr>Nadpisy snímků</vt:lpstr>
      </vt:variant>
      <vt:variant>
        <vt:i4>72</vt:i4>
      </vt:variant>
    </vt:vector>
  </HeadingPairs>
  <TitlesOfParts>
    <vt:vector size="74" baseType="lpstr">
      <vt:lpstr>Cesta</vt:lpstr>
      <vt:lpstr>Dokument</vt:lpstr>
      <vt:lpstr>Biologická léčba podzim 2015</vt:lpstr>
      <vt:lpstr>Současné trendy onkologické terapie</vt:lpstr>
      <vt:lpstr>Biologická léčba</vt:lpstr>
      <vt:lpstr>Biologická léčba</vt:lpstr>
      <vt:lpstr>Receptor a dostředivé dráhy</vt:lpstr>
      <vt:lpstr>Biologická léčba  </vt:lpstr>
      <vt:lpstr>Biologická léčba možnosti uplatnění</vt:lpstr>
      <vt:lpstr>Biologická léčba</vt:lpstr>
      <vt:lpstr>Receptor a dostředivé dráhy</vt:lpstr>
      <vt:lpstr>Snímek 10</vt:lpstr>
      <vt:lpstr>HER signalizace</vt:lpstr>
      <vt:lpstr>PI3K</vt:lpstr>
      <vt:lpstr>MAPK</vt:lpstr>
      <vt:lpstr>MET signalizace</vt:lpstr>
      <vt:lpstr>Apoptoza</vt:lpstr>
      <vt:lpstr>Angiogenní signalizace</vt:lpstr>
      <vt:lpstr>Povrchové proteiny B buněk</vt:lpstr>
      <vt:lpstr>Hodgehog signalizace</vt:lpstr>
      <vt:lpstr>Konjugát protilátka-lék</vt:lpstr>
      <vt:lpstr>Biologická léčba</vt:lpstr>
      <vt:lpstr>Biologická léčba u karcinomu prsu</vt:lpstr>
      <vt:lpstr>Terče biologické terapie Ca Prsu</vt:lpstr>
      <vt:lpstr>Tyrosin kinásové receptory</vt:lpstr>
      <vt:lpstr>HER2 vyšetření – IHC, ISH</vt:lpstr>
      <vt:lpstr>Strategie inhibice receptorů</vt:lpstr>
      <vt:lpstr>Extracelulární doména HER- trastuzumab</vt:lpstr>
      <vt:lpstr>Strategie inhibice receptorů</vt:lpstr>
      <vt:lpstr>HER signalizace</vt:lpstr>
      <vt:lpstr>Snímek 29</vt:lpstr>
      <vt:lpstr>HER receptory</vt:lpstr>
      <vt:lpstr>HER signalizace</vt:lpstr>
      <vt:lpstr>Trastuzumab- možné mechanizmy rezistence</vt:lpstr>
      <vt:lpstr>Snímek 33</vt:lpstr>
      <vt:lpstr>PTEN   duální fosfatáza defosforylující fosfatidylinositol </vt:lpstr>
      <vt:lpstr>Intracelulární domÉna HER - lapatinib</vt:lpstr>
      <vt:lpstr>Snímek 36</vt:lpstr>
      <vt:lpstr>Lapatinib - mechanismus účinku</vt:lpstr>
      <vt:lpstr>Efektivita terapie, zklamání biologické anti HER  terapie ?</vt:lpstr>
      <vt:lpstr>Jak dál ? Duální blokáda ?</vt:lpstr>
      <vt:lpstr>Vertikální zacílení na HER2 receptor</vt:lpstr>
      <vt:lpstr>Vertikální duální blokáda: Preklinická data</vt:lpstr>
      <vt:lpstr>Studie EGF104900: Design</vt:lpstr>
      <vt:lpstr>Studie EGF104900 : Přežití bez progrese, PFS  ITT populace</vt:lpstr>
      <vt:lpstr> EGF104900: Celkové přežití ITT populace</vt:lpstr>
      <vt:lpstr>Extracelulární doména HER-pertuzumab</vt:lpstr>
      <vt:lpstr>Pertuzumab: mechanismus účinku</vt:lpstr>
      <vt:lpstr>Horizontální duální blokáda</vt:lpstr>
      <vt:lpstr>HER2:HER3 dimerizace aktivuje četné signální dráhy  a vede ke zvýšené proliferaci nádorových buněk</vt:lpstr>
      <vt:lpstr>Pertuzumab a trastuzumab se vážou na různé domény HER2 a mají komplementární mechanismus účinku</vt:lpstr>
      <vt:lpstr>CLEOPATRA: Studie fáze III s trastuzumabem plus docetaxelem a s pertuzumabem nebo bez pertuzumabu</vt:lpstr>
      <vt:lpstr>CLEOPATRA: Významné prodloužení přežití bez progrese při léčbě pertuzumabem a trastuzumabem</vt:lpstr>
      <vt:lpstr>CLEOPATRA: Finální analýza celkového přežití (OS)  Medián sledování 50 měsíců (rozmezí 0–70 měsíců)</vt:lpstr>
      <vt:lpstr>CLEOPATRA: Konzistentní prodloužení  přežití bez progrese v podskupinách </vt:lpstr>
      <vt:lpstr>Perjeta: indikace a úhrada</vt:lpstr>
      <vt:lpstr>Konjugace antiHER a cytostatika</vt:lpstr>
      <vt:lpstr>T-DM1</vt:lpstr>
      <vt:lpstr>T-DM1: Mechanismus účinku</vt:lpstr>
      <vt:lpstr>Snímek 58</vt:lpstr>
      <vt:lpstr>EMILIA: randomizovaná studie fáze III  T-DM1 versus lapatinib plus kapecitabin</vt:lpstr>
      <vt:lpstr>   EMILIA Celkové přežití: konfirmační analýza</vt:lpstr>
      <vt:lpstr>EMILIA: Exploratorní analýza pacientů s CNS metastázou před zahájením léčby</vt:lpstr>
      <vt:lpstr>Kadcyla: indikace – podmínky úhrady </vt:lpstr>
      <vt:lpstr>VEGF receptory</vt:lpstr>
      <vt:lpstr>Bevacizumab</vt:lpstr>
      <vt:lpstr>mTOR signální dráha</vt:lpstr>
      <vt:lpstr>Vznik rezistence na hormonální léčbu</vt:lpstr>
      <vt:lpstr>Everolimus</vt:lpstr>
      <vt:lpstr>Afinitor (everolimus) - mechanismus účinku</vt:lpstr>
      <vt:lpstr>BOLERO-2:  Design studie</vt:lpstr>
      <vt:lpstr>EVE+EXE  prodlužuje PFS u pacientek s viscerálními meta, bez viscerálních meta nebo pouze s kostními meta</vt:lpstr>
      <vt:lpstr>Schválené podmínky úhrady od 1.9.2014</vt:lpstr>
      <vt:lpstr>Eribulin -Halaven®</vt:lpstr>
    </vt:vector>
  </TitlesOfParts>
  <Company>FNKV</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Biologická léčba</dc:title>
  <dc:creator>fdu-onko</dc:creator>
  <cp:lastModifiedBy>Fond</cp:lastModifiedBy>
  <cp:revision>67</cp:revision>
  <dcterms:created xsi:type="dcterms:W3CDTF">2015-03-28T18:02:53Z</dcterms:created>
  <dcterms:modified xsi:type="dcterms:W3CDTF">2015-10-16T05:17:10Z</dcterms:modified>
</cp:coreProperties>
</file>