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8"/>
  </p:notesMasterIdLst>
  <p:sldIdLst>
    <p:sldId id="256" r:id="rId2"/>
    <p:sldId id="267" r:id="rId3"/>
    <p:sldId id="268" r:id="rId4"/>
    <p:sldId id="269" r:id="rId5"/>
    <p:sldId id="270" r:id="rId6"/>
    <p:sldId id="287" r:id="rId7"/>
    <p:sldId id="291" r:id="rId8"/>
    <p:sldId id="273" r:id="rId9"/>
    <p:sldId id="292" r:id="rId10"/>
    <p:sldId id="272" r:id="rId11"/>
    <p:sldId id="294" r:id="rId12"/>
    <p:sldId id="296" r:id="rId13"/>
    <p:sldId id="297" r:id="rId14"/>
    <p:sldId id="275" r:id="rId15"/>
    <p:sldId id="293" r:id="rId16"/>
    <p:sldId id="306" r:id="rId17"/>
    <p:sldId id="288" r:id="rId18"/>
    <p:sldId id="300" r:id="rId19"/>
    <p:sldId id="302" r:id="rId20"/>
    <p:sldId id="298" r:id="rId21"/>
    <p:sldId id="289" r:id="rId22"/>
    <p:sldId id="276" r:id="rId23"/>
    <p:sldId id="311" r:id="rId24"/>
    <p:sldId id="312" r:id="rId25"/>
    <p:sldId id="313" r:id="rId26"/>
    <p:sldId id="304" r:id="rId27"/>
    <p:sldId id="290" r:id="rId28"/>
    <p:sldId id="309" r:id="rId29"/>
    <p:sldId id="303" r:id="rId30"/>
    <p:sldId id="308" r:id="rId31"/>
    <p:sldId id="266" r:id="rId32"/>
    <p:sldId id="277" r:id="rId33"/>
    <p:sldId id="278" r:id="rId34"/>
    <p:sldId id="279" r:id="rId35"/>
    <p:sldId id="283" r:id="rId36"/>
    <p:sldId id="280" r:id="rId37"/>
    <p:sldId id="332" r:id="rId38"/>
    <p:sldId id="314" r:id="rId39"/>
    <p:sldId id="316" r:id="rId40"/>
    <p:sldId id="317" r:id="rId41"/>
    <p:sldId id="315" r:id="rId42"/>
    <p:sldId id="281" r:id="rId43"/>
    <p:sldId id="282" r:id="rId44"/>
    <p:sldId id="285" r:id="rId45"/>
    <p:sldId id="284" r:id="rId46"/>
    <p:sldId id="319" r:id="rId47"/>
    <p:sldId id="321" r:id="rId48"/>
    <p:sldId id="320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38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74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4.wmf"/><Relationship Id="rId4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A92C5-5534-47AC-9CB0-71EB04ABCE65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AA508-BBB2-4CD1-966D-AFB1C59734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03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F26537-DF9F-452E-BE20-4C47194ADC88}" type="slidenum">
              <a:rPr lang="cs-CZ"/>
              <a:pPr/>
              <a:t>2</a:t>
            </a:fld>
            <a:endParaRPr lang="cs-CZ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132BE-4F9F-49AD-BBC7-9DEE09553976}" type="slidenum">
              <a:rPr lang="cs-CZ"/>
              <a:pPr/>
              <a:t>17</a:t>
            </a:fld>
            <a:endParaRPr 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6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78903" tIns="41030" rIns="78903" bIns="41030" anchor="b"/>
          <a:lstStyle/>
          <a:p>
            <a:pPr algn="r">
              <a:buSzPct val="45000"/>
              <a:tabLst>
                <a:tab pos="634643" algn="l"/>
                <a:tab pos="1269286" algn="l"/>
                <a:tab pos="1903929" algn="l"/>
                <a:tab pos="2538573" algn="l"/>
              </a:tabLst>
            </a:pPr>
            <a:fld id="{E5A0F19D-B729-41DE-891C-B48C7CE94A7F}" type="slidenum">
              <a:rPr lang="en-GB" sz="1100">
                <a:solidFill>
                  <a:srgbClr val="000000"/>
                </a:solidFill>
              </a:rPr>
              <a:pPr algn="r">
                <a:buSzPct val="45000"/>
                <a:tabLst>
                  <a:tab pos="634643" algn="l"/>
                  <a:tab pos="1269286" algn="l"/>
                  <a:tab pos="1903929" algn="l"/>
                  <a:tab pos="2538573" algn="l"/>
                </a:tabLst>
              </a:pPr>
              <a:t>22</a:t>
            </a:fld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1229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479425"/>
            <a:ext cx="4551362" cy="3413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97" y="4356807"/>
            <a:ext cx="5030448" cy="41314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84584" tIns="45133" rIns="84584" bIns="45133"/>
          <a:lstStyle/>
          <a:p>
            <a:pPr marL="158661" indent="-158661">
              <a:spcBef>
                <a:spcPct val="0"/>
              </a:spcBef>
              <a:buFont typeface="Times New Roman" pitchFamily="18" charset="0"/>
              <a:buChar char="•"/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en-GB" sz="1100" dirty="0">
                <a:ea typeface="Lucida Sans Unicode" charset="0"/>
                <a:cs typeface="Lucida Sans Unicode" charset="0"/>
              </a:rPr>
              <a:t>This slide shows a schematic representation comparing the modes of action of </a:t>
            </a:r>
            <a:r>
              <a:rPr lang="en-GB" sz="1100" dirty="0" err="1">
                <a:ea typeface="Lucida Sans Unicode" charset="0"/>
                <a:cs typeface="Lucida Sans Unicode" charset="0"/>
              </a:rPr>
              <a:t>oestradiol</a:t>
            </a:r>
            <a:r>
              <a:rPr lang="en-GB" sz="1100" dirty="0">
                <a:ea typeface="Lucida Sans Unicode" charset="0"/>
                <a:cs typeface="Lucida Sans Unicode" charset="0"/>
              </a:rPr>
              <a:t> (E) and </a:t>
            </a:r>
            <a:r>
              <a:rPr lang="en-GB" sz="1100" dirty="0" err="1">
                <a:ea typeface="Lucida Sans Unicode" charset="0"/>
                <a:cs typeface="Lucida Sans Unicode" charset="0"/>
              </a:rPr>
              <a:t>tamoxifen</a:t>
            </a:r>
            <a:r>
              <a:rPr lang="en-GB" sz="1100" dirty="0">
                <a:ea typeface="Lucida Sans Unicode" charset="0"/>
                <a:cs typeface="Lucida Sans Unicode" charset="0"/>
              </a:rPr>
              <a:t> (T) with </a:t>
            </a:r>
            <a:r>
              <a:rPr lang="en-GB" sz="1100" dirty="0" err="1">
                <a:ea typeface="Lucida Sans Unicode" charset="0"/>
                <a:cs typeface="Lucida Sans Unicode" charset="0"/>
              </a:rPr>
              <a:t>fulvestrant</a:t>
            </a:r>
            <a:r>
              <a:rPr lang="en-GB" sz="1100" dirty="0">
                <a:ea typeface="Lucida Sans Unicode" charset="0"/>
                <a:cs typeface="Lucida Sans Unicode" charset="0"/>
              </a:rPr>
              <a:t> (F), in terms of their effect on transcription.</a:t>
            </a:r>
          </a:p>
          <a:p>
            <a:pPr marL="158661" indent="-158661">
              <a:spcBef>
                <a:spcPct val="0"/>
              </a:spcBef>
              <a:buFont typeface="Times New Roman" pitchFamily="18" charset="0"/>
              <a:buChar char="•"/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en-GB" sz="1100" dirty="0">
                <a:ea typeface="Lucida Sans Unicode" charset="0"/>
                <a:cs typeface="Lucida Sans Unicode" charset="0"/>
              </a:rPr>
              <a:t>The </a:t>
            </a:r>
            <a:r>
              <a:rPr lang="en-GB" sz="1100" dirty="0" err="1">
                <a:ea typeface="Lucida Sans Unicode" charset="0"/>
                <a:cs typeface="Lucida Sans Unicode" charset="0"/>
              </a:rPr>
              <a:t>fulvestrant</a:t>
            </a:r>
            <a:r>
              <a:rPr lang="en-GB" sz="1100" dirty="0">
                <a:ea typeface="Lucida Sans Unicode" charset="0"/>
                <a:cs typeface="Lucida Sans Unicode" charset="0"/>
              </a:rPr>
              <a:t>-ER (oestrogen receptor) complex forms in which neither of the activation functions is active.</a:t>
            </a:r>
          </a:p>
          <a:p>
            <a:pPr marL="158661" indent="-158661">
              <a:spcBef>
                <a:spcPct val="0"/>
              </a:spcBef>
              <a:buFont typeface="Times New Roman" pitchFamily="18" charset="0"/>
              <a:buChar char="•"/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en-GB" sz="1100" dirty="0">
                <a:ea typeface="Lucida Sans Unicode" charset="0"/>
                <a:cs typeface="Lucida Sans Unicode" charset="0"/>
              </a:rPr>
              <a:t>The complex does not </a:t>
            </a:r>
            <a:r>
              <a:rPr lang="en-GB" sz="1100" dirty="0" err="1">
                <a:ea typeface="Lucida Sans Unicode" charset="0"/>
                <a:cs typeface="Lucida Sans Unicode" charset="0"/>
              </a:rPr>
              <a:t>dimerise</a:t>
            </a:r>
            <a:r>
              <a:rPr lang="en-GB" sz="1100" dirty="0">
                <a:ea typeface="Lucida Sans Unicode" charset="0"/>
                <a:cs typeface="Lucida Sans Unicode" charset="0"/>
              </a:rPr>
              <a:t> and localisation to the cell nucleus is markedly reduced.</a:t>
            </a:r>
          </a:p>
          <a:p>
            <a:pPr marL="158661" indent="-158661">
              <a:spcBef>
                <a:spcPct val="0"/>
              </a:spcBef>
              <a:buFont typeface="Times New Roman" pitchFamily="18" charset="0"/>
              <a:buChar char="•"/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en-GB" sz="1100" dirty="0">
                <a:ea typeface="Lucida Sans Unicode" charset="0"/>
                <a:cs typeface="Lucida Sans Unicode" charset="0"/>
              </a:rPr>
              <a:t>No co-activators are recruited.</a:t>
            </a:r>
          </a:p>
          <a:p>
            <a:pPr marL="158661" indent="-158661">
              <a:spcBef>
                <a:spcPct val="0"/>
              </a:spcBef>
              <a:buFont typeface="Times New Roman" pitchFamily="18" charset="0"/>
              <a:buChar char="•"/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en-GB" sz="1100" dirty="0">
                <a:ea typeface="Lucida Sans Unicode" charset="0"/>
                <a:cs typeface="Lucida Sans Unicode" charset="0"/>
              </a:rPr>
              <a:t>No stimulation of transcription occurs and no oestrogen-dependent cell division takes place.</a:t>
            </a:r>
          </a:p>
          <a:p>
            <a:pPr marL="158661" indent="-158661">
              <a:spcBef>
                <a:spcPct val="0"/>
              </a:spcBef>
              <a:buFont typeface="Times New Roman" pitchFamily="18" charset="0"/>
              <a:buChar char="•"/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en-GB" sz="1100" dirty="0">
                <a:ea typeface="Lucida Sans Unicode" charset="0"/>
                <a:cs typeface="Lucida Sans Unicode" charset="0"/>
              </a:rPr>
              <a:t>In addition, the </a:t>
            </a:r>
            <a:r>
              <a:rPr lang="en-GB" sz="1100" dirty="0" err="1">
                <a:ea typeface="Lucida Sans Unicode" charset="0"/>
                <a:cs typeface="Lucida Sans Unicode" charset="0"/>
              </a:rPr>
              <a:t>fulvestrant</a:t>
            </a:r>
            <a:r>
              <a:rPr lang="en-GB" sz="1100" dirty="0">
                <a:ea typeface="Lucida Sans Unicode" charset="0"/>
                <a:cs typeface="Lucida Sans Unicode" charset="0"/>
              </a:rPr>
              <a:t> complex is rapidly degraded, resulting in a loss of ER protein. The outcome is known as </a:t>
            </a:r>
            <a:r>
              <a:rPr lang="en-GB" sz="1100" dirty="0" err="1">
                <a:ea typeface="Lucida Sans Unicode" charset="0"/>
                <a:cs typeface="Lucida Sans Unicode" charset="0"/>
              </a:rPr>
              <a:t>downregulation</a:t>
            </a:r>
            <a:r>
              <a:rPr lang="en-GB" sz="1100" dirty="0">
                <a:ea typeface="Lucida Sans Unicode" charset="0"/>
                <a:cs typeface="Lucida Sans Unicode" charset="0"/>
              </a:rPr>
              <a:t> of ER.</a:t>
            </a:r>
          </a:p>
          <a:p>
            <a:pPr marL="158661" indent="-158661"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endParaRPr lang="en-GB" sz="1100" b="1" dirty="0">
              <a:ea typeface="Lucida Sans Unicode" charset="0"/>
              <a:cs typeface="Lucida Sans Unicode" charset="0"/>
            </a:endParaRPr>
          </a:p>
          <a:p>
            <a:pPr marL="158661" indent="-158661"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en-GB" sz="1100" b="1" dirty="0">
                <a:ea typeface="Lucida Sans Unicode" charset="0"/>
                <a:cs typeface="Lucida Sans Unicode" charset="0"/>
              </a:rPr>
              <a:t>Reference</a:t>
            </a:r>
          </a:p>
          <a:p>
            <a:pPr marL="158661" indent="-158661"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en-GB" sz="1100" dirty="0" err="1">
                <a:solidFill>
                  <a:srgbClr val="1F497D"/>
                </a:solidFill>
                <a:ea typeface="Lucida Sans Unicode" charset="0"/>
                <a:cs typeface="Lucida Sans Unicode" charset="0"/>
              </a:rPr>
              <a:t>Wakeling</a:t>
            </a:r>
            <a:r>
              <a:rPr lang="en-GB" sz="1100" dirty="0">
                <a:solidFill>
                  <a:srgbClr val="1F497D"/>
                </a:solidFill>
                <a:ea typeface="Lucida Sans Unicode" charset="0"/>
                <a:cs typeface="Lucida Sans Unicode" charset="0"/>
              </a:rPr>
              <a:t> AE. </a:t>
            </a:r>
            <a:r>
              <a:rPr lang="en-GB" sz="1100" dirty="0" err="1">
                <a:solidFill>
                  <a:srgbClr val="1F497D"/>
                </a:solidFill>
                <a:ea typeface="Lucida Sans Unicode" charset="0"/>
                <a:cs typeface="Lucida Sans Unicode" charset="0"/>
              </a:rPr>
              <a:t>Endocr</a:t>
            </a:r>
            <a:r>
              <a:rPr lang="en-GB" sz="1100" dirty="0">
                <a:solidFill>
                  <a:srgbClr val="1F497D"/>
                </a:solidFill>
                <a:ea typeface="Lucida Sans Unicode" charset="0"/>
                <a:cs typeface="Lucida Sans Unicode" charset="0"/>
              </a:rPr>
              <a:t> </a:t>
            </a:r>
            <a:r>
              <a:rPr lang="en-GB" sz="1100" dirty="0" err="1">
                <a:solidFill>
                  <a:srgbClr val="1F497D"/>
                </a:solidFill>
                <a:ea typeface="Lucida Sans Unicode" charset="0"/>
                <a:cs typeface="Lucida Sans Unicode" charset="0"/>
              </a:rPr>
              <a:t>Relat</a:t>
            </a:r>
            <a:r>
              <a:rPr lang="en-GB" sz="1100" dirty="0">
                <a:solidFill>
                  <a:srgbClr val="1F497D"/>
                </a:solidFill>
                <a:ea typeface="Lucida Sans Unicode" charset="0"/>
                <a:cs typeface="Lucida Sans Unicode" charset="0"/>
              </a:rPr>
              <a:t> Cancer 2000; 7: 17–28.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E3845-1AD0-48DC-B75C-09763E067C76}" type="slidenum">
              <a:rPr lang="cs-CZ"/>
              <a:pPr/>
              <a:t>3</a:t>
            </a:fld>
            <a:endParaRPr lang="cs-CZ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10E15-A7F6-49F9-868F-197D83268955}" type="slidenum">
              <a:rPr lang="cs-CZ"/>
              <a:pPr/>
              <a:t>4</a:t>
            </a:fld>
            <a:endParaRPr lang="cs-CZ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E3845-1AD0-48DC-B75C-09763E067C76}" type="slidenum">
              <a:rPr lang="cs-CZ"/>
              <a:pPr/>
              <a:t>5</a:t>
            </a:fld>
            <a:endParaRPr lang="cs-CZ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132BE-4F9F-49AD-BBC7-9DEE09553976}" type="slidenum">
              <a:rPr lang="cs-CZ"/>
              <a:pPr/>
              <a:t>6</a:t>
            </a:fld>
            <a:endParaRPr 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1B17C5-E8C7-4A25-B612-7EF926DAD0BA}" type="slidenum">
              <a:rPr lang="cs-CZ"/>
              <a:pPr/>
              <a:t>8</a:t>
            </a:fld>
            <a:endParaRPr lang="cs-CZ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E3845-1AD0-48DC-B75C-09763E067C76}" type="slidenum">
              <a:rPr lang="cs-CZ"/>
              <a:pPr/>
              <a:t>12</a:t>
            </a:fld>
            <a:endParaRPr lang="cs-CZ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E3845-1AD0-48DC-B75C-09763E067C76}" type="slidenum">
              <a:rPr lang="cs-CZ"/>
              <a:pPr/>
              <a:t>13</a:t>
            </a:fld>
            <a:endParaRPr lang="cs-CZ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1B17C5-E8C7-4A25-B612-7EF926DAD0BA}" type="slidenum">
              <a:rPr lang="cs-CZ"/>
              <a:pPr/>
              <a:t>15</a:t>
            </a:fld>
            <a:endParaRPr lang="cs-CZ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4568-163D-49D7-B833-82BF9F1CF5B2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F35462B-57C8-401C-B517-1C11BBD934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4568-163D-49D7-B833-82BF9F1CF5B2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462B-57C8-401C-B517-1C11BBD934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4568-163D-49D7-B833-82BF9F1CF5B2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462B-57C8-401C-B517-1C11BBD934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C124024-6F0F-4B97-88D8-452D10A25DE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4568-163D-49D7-B833-82BF9F1CF5B2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F35462B-57C8-401C-B517-1C11BBD934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4568-163D-49D7-B833-82BF9F1CF5B2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462B-57C8-401C-B517-1C11BBD934A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4568-163D-49D7-B833-82BF9F1CF5B2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462B-57C8-401C-B517-1C11BBD934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4568-163D-49D7-B833-82BF9F1CF5B2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F35462B-57C8-401C-B517-1C11BBD934A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4568-163D-49D7-B833-82BF9F1CF5B2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462B-57C8-401C-B517-1C11BBD934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4568-163D-49D7-B833-82BF9F1CF5B2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462B-57C8-401C-B517-1C11BBD934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4568-163D-49D7-B833-82BF9F1CF5B2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462B-57C8-401C-B517-1C11BBD934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4568-163D-49D7-B833-82BF9F1CF5B2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462B-57C8-401C-B517-1C11BBD934A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5A04568-163D-49D7-B833-82BF9F1CF5B2}" type="datetimeFigureOut">
              <a:rPr lang="cs-CZ" smtClean="0"/>
              <a:pPr/>
              <a:t>16.03.2020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F35462B-57C8-401C-B517-1C11BBD934A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0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videa\Faslodex.mp4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2708920"/>
            <a:ext cx="8458200" cy="1080119"/>
          </a:xfrm>
        </p:spPr>
        <p:txBody>
          <a:bodyPr>
            <a:normAutofit fontScale="90000"/>
          </a:bodyPr>
          <a:lstStyle/>
          <a:p>
            <a:r>
              <a:rPr lang="cs-CZ" sz="5300" dirty="0"/>
              <a:t>Hormonální terapie</a:t>
            </a:r>
            <a:br>
              <a:rPr lang="cs-CZ" sz="5300" dirty="0"/>
            </a:br>
            <a:r>
              <a:rPr lang="cs-CZ" sz="2000" dirty="0"/>
              <a:t>2015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b="1" dirty="0" err="1">
                <a:solidFill>
                  <a:srgbClr val="EB2813"/>
                </a:solidFill>
              </a:rPr>
              <a:t>Hormonoterapie</a:t>
            </a:r>
            <a:r>
              <a:rPr lang="cs-CZ" sz="3200" b="1" dirty="0">
                <a:solidFill>
                  <a:srgbClr val="EB2813"/>
                </a:solidFill>
              </a:rPr>
              <a:t> karcinomu prsu</a:t>
            </a:r>
            <a:endParaRPr lang="cs-CZ" dirty="0"/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914400" y="1524000"/>
          <a:ext cx="73152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rezentace" r:id="rId3" imgW="4533840" imgH="3390840" progId="PowerPoint.Show.8">
                  <p:embed/>
                </p:oleObj>
              </mc:Choice>
              <mc:Fallback>
                <p:oleObj name="prezentace" r:id="rId3" imgW="4533840" imgH="3390840" progId="PowerPoint.Show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0"/>
                        <a:ext cx="7315200" cy="510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EB2813"/>
                </a:solidFill>
              </a:rPr>
              <a:t>Hormonoterapie</a:t>
            </a:r>
            <a:r>
              <a:rPr lang="cs-CZ" b="1" dirty="0">
                <a:solidFill>
                  <a:srgbClr val="EB2813"/>
                </a:solidFill>
              </a:rPr>
              <a:t> karcinomu prsu</a:t>
            </a:r>
            <a:endParaRPr lang="cs-CZ" dirty="0"/>
          </a:p>
        </p:txBody>
      </p:sp>
      <p:pic>
        <p:nvPicPr>
          <p:cNvPr id="3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4007744" cy="4365104"/>
          </a:xfrm>
          <a:prstGeom prst="rect">
            <a:avLst/>
          </a:prstGeom>
        </p:spPr>
      </p:pic>
      <p:pic>
        <p:nvPicPr>
          <p:cNvPr id="4" name="Obrázo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483722"/>
            <a:ext cx="5004048" cy="437427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206084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premenopausální</a:t>
            </a:r>
            <a:r>
              <a:rPr lang="cs-CZ" dirty="0"/>
              <a:t> ženy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932040" y="206084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postmenopausální</a:t>
            </a:r>
            <a:r>
              <a:rPr lang="cs-CZ" dirty="0"/>
              <a:t> ženy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rgbClr val="EB2813"/>
                </a:solidFill>
              </a:rPr>
              <a:t>Mechanismus účinku</a:t>
            </a:r>
            <a:endParaRPr lang="cs-CZ"/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2286000" y="2438400"/>
          <a:ext cx="20574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Klip" r:id="rId4" imgW="5715000" imgH="3192463" progId="">
                  <p:embed/>
                </p:oleObj>
              </mc:Choice>
              <mc:Fallback>
                <p:oleObj name="Klip" r:id="rId4" imgW="5715000" imgH="319246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438400"/>
                        <a:ext cx="2057400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276600" y="1752600"/>
            <a:ext cx="2667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dirty="0">
                <a:solidFill>
                  <a:schemeClr val="bg1"/>
                </a:solidFill>
                <a:latin typeface="Times New Roman" pitchFamily="18" charset="0"/>
              </a:rPr>
              <a:t>Buněčná membrána</a:t>
            </a:r>
          </a:p>
          <a:p>
            <a:pPr eaLnBrk="0" hangingPunct="0">
              <a:spcBef>
                <a:spcPct val="50000"/>
              </a:spcBef>
            </a:pPr>
            <a:r>
              <a:rPr lang="cs-CZ" b="1" dirty="0">
                <a:latin typeface="Times New Roman" pitchFamily="18" charset="0"/>
              </a:rPr>
              <a:t>Cytoplasma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905000" y="2819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981200" y="29718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1600" b="1">
                <a:solidFill>
                  <a:srgbClr val="000000"/>
                </a:solidFill>
                <a:latin typeface="Times New Roman" pitchFamily="18" charset="0"/>
              </a:rPr>
              <a:t>RECEPTOR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429000" y="34290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1600" b="1">
                <a:solidFill>
                  <a:srgbClr val="EB2813"/>
                </a:solidFill>
                <a:latin typeface="Times New Roman" pitchFamily="18" charset="0"/>
              </a:rPr>
              <a:t>HORMON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3200400" y="3657600"/>
            <a:ext cx="2286000" cy="1371600"/>
          </a:xfrm>
          <a:prstGeom prst="line">
            <a:avLst/>
          </a:prstGeom>
          <a:noFill/>
          <a:ln w="63500">
            <a:solidFill>
              <a:srgbClr val="EB2813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486400" y="5013325"/>
            <a:ext cx="885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b="1">
                <a:latin typeface="Times New Roman" pitchFamily="18" charset="0"/>
              </a:rPr>
              <a:t>DNA </a:t>
            </a:r>
            <a:endParaRPr lang="cs-CZ" sz="2400">
              <a:latin typeface="Times New Roman" pitchFamily="18" charset="0"/>
            </a:endParaRP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5867400" y="5373688"/>
            <a:ext cx="0" cy="465137"/>
          </a:xfrm>
          <a:prstGeom prst="line">
            <a:avLst/>
          </a:prstGeom>
          <a:noFill/>
          <a:ln w="63500">
            <a:solidFill>
              <a:srgbClr val="EB281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076825" y="5734050"/>
            <a:ext cx="2136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>
                <a:solidFill>
                  <a:srgbClr val="EB2813"/>
                </a:solidFill>
                <a:latin typeface="Times New Roman" pitchFamily="18" charset="0"/>
              </a:rPr>
              <a:t>Proliferace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6176" y="45091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dirty="0">
                <a:solidFill>
                  <a:schemeClr val="hlink"/>
                </a:solidFill>
                <a:latin typeface="Times New Roman" pitchFamily="18" charset="0"/>
              </a:rPr>
              <a:t>Jádro buňky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EB2813"/>
                </a:solidFill>
              </a:rPr>
              <a:t>Možnosti ovlivnění</a:t>
            </a:r>
            <a:endParaRPr lang="cs-CZ" dirty="0"/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2286000" y="2438400"/>
          <a:ext cx="20574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Klip" r:id="rId4" imgW="5715000" imgH="3192463" progId="">
                  <p:embed/>
                </p:oleObj>
              </mc:Choice>
              <mc:Fallback>
                <p:oleObj name="Klip" r:id="rId4" imgW="5715000" imgH="319246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438400"/>
                        <a:ext cx="2057400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276600" y="1752600"/>
            <a:ext cx="2667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dirty="0">
                <a:solidFill>
                  <a:schemeClr val="bg1"/>
                </a:solidFill>
                <a:latin typeface="Times New Roman" pitchFamily="18" charset="0"/>
              </a:rPr>
              <a:t>Buněčná membrána</a:t>
            </a:r>
          </a:p>
          <a:p>
            <a:pPr eaLnBrk="0" hangingPunct="0">
              <a:spcBef>
                <a:spcPct val="50000"/>
              </a:spcBef>
            </a:pPr>
            <a:r>
              <a:rPr lang="cs-CZ" b="1" dirty="0">
                <a:latin typeface="Times New Roman" pitchFamily="18" charset="0"/>
              </a:rPr>
              <a:t>Cytoplasma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905000" y="2819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981200" y="29718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1600" b="1">
                <a:solidFill>
                  <a:srgbClr val="000000"/>
                </a:solidFill>
                <a:latin typeface="Times New Roman" pitchFamily="18" charset="0"/>
              </a:rPr>
              <a:t>RECEPTOR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429000" y="34290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1600" b="1">
                <a:solidFill>
                  <a:srgbClr val="EB2813"/>
                </a:solidFill>
                <a:latin typeface="Times New Roman" pitchFamily="18" charset="0"/>
              </a:rPr>
              <a:t>HORMON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3200400" y="3657600"/>
            <a:ext cx="2286000" cy="1371600"/>
          </a:xfrm>
          <a:prstGeom prst="line">
            <a:avLst/>
          </a:prstGeom>
          <a:noFill/>
          <a:ln w="63500">
            <a:solidFill>
              <a:srgbClr val="EB2813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486400" y="5013325"/>
            <a:ext cx="885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b="1">
                <a:latin typeface="Times New Roman" pitchFamily="18" charset="0"/>
              </a:rPr>
              <a:t>DNA </a:t>
            </a:r>
            <a:endParaRPr lang="cs-CZ" sz="2400">
              <a:latin typeface="Times New Roman" pitchFamily="18" charset="0"/>
            </a:endParaRP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5867400" y="5373688"/>
            <a:ext cx="0" cy="465137"/>
          </a:xfrm>
          <a:prstGeom prst="line">
            <a:avLst/>
          </a:prstGeom>
          <a:noFill/>
          <a:ln w="63500">
            <a:solidFill>
              <a:srgbClr val="EB281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076825" y="5734050"/>
            <a:ext cx="2136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>
                <a:solidFill>
                  <a:srgbClr val="EB2813"/>
                </a:solidFill>
                <a:latin typeface="Times New Roman" pitchFamily="18" charset="0"/>
              </a:rPr>
              <a:t>Proliferace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6176" y="45091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dirty="0">
                <a:solidFill>
                  <a:schemeClr val="hlink"/>
                </a:solidFill>
                <a:latin typeface="Times New Roman" pitchFamily="18" charset="0"/>
              </a:rPr>
              <a:t>Jádro buňky</a:t>
            </a:r>
          </a:p>
        </p:txBody>
      </p:sp>
      <p:sp>
        <p:nvSpPr>
          <p:cNvPr id="13" name="TextovéPole 12"/>
          <p:cNvSpPr txBox="1"/>
          <p:nvPr/>
        </p:nvSpPr>
        <p:spPr>
          <a:xfrm rot="20271072">
            <a:off x="54859" y="3536625"/>
            <a:ext cx="242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blokáda receptoru</a:t>
            </a:r>
          </a:p>
        </p:txBody>
      </p:sp>
      <p:sp>
        <p:nvSpPr>
          <p:cNvPr id="14" name="TextovéPole 13"/>
          <p:cNvSpPr txBox="1"/>
          <p:nvPr/>
        </p:nvSpPr>
        <p:spPr>
          <a:xfrm rot="20041989">
            <a:off x="4536665" y="276502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eliminace hormonu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b="1" dirty="0" err="1">
                <a:solidFill>
                  <a:srgbClr val="EB2813"/>
                </a:solidFill>
              </a:rPr>
              <a:t>Hormonoterapie</a:t>
            </a:r>
            <a:r>
              <a:rPr lang="cs-CZ" sz="3200" b="1" dirty="0">
                <a:solidFill>
                  <a:srgbClr val="EB2813"/>
                </a:solidFill>
              </a:rPr>
              <a:t> karcinomu prsu</a:t>
            </a:r>
            <a:endParaRPr lang="cs-CZ" dirty="0"/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755650" y="1412875"/>
          <a:ext cx="35464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Klip" r:id="rId3" imgW="5715000" imgH="3192463" progId="">
                  <p:embed/>
                </p:oleObj>
              </mc:Choice>
              <mc:Fallback>
                <p:oleObj name="Klip" r:id="rId3" imgW="5715000" imgH="3192463" progId="">
                  <p:embed/>
                  <p:pic>
                    <p:nvPicPr>
                      <p:cNvPr id="0" name="Picture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12875"/>
                        <a:ext cx="3546475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5435600" y="3501008"/>
            <a:ext cx="3529013" cy="1151954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/>
              <a:t>funkčnost receptoru !?</a:t>
            </a:r>
          </a:p>
          <a:p>
            <a:r>
              <a:rPr lang="cs-CZ" sz="2400" dirty="0"/>
              <a:t>změna receptoru</a:t>
            </a:r>
          </a:p>
          <a:p>
            <a:r>
              <a:rPr lang="cs-CZ" sz="2400" dirty="0"/>
              <a:t>heterogenita nádoru</a:t>
            </a:r>
          </a:p>
          <a:p>
            <a:r>
              <a:rPr lang="cs-CZ" sz="2400" dirty="0"/>
              <a:t>receptory </a:t>
            </a:r>
            <a:r>
              <a:rPr lang="el-GR" sz="2400" dirty="0">
                <a:latin typeface="Arial"/>
                <a:cs typeface="Arial"/>
              </a:rPr>
              <a:t>α</a:t>
            </a:r>
            <a:r>
              <a:rPr lang="cs-CZ" sz="2400" dirty="0">
                <a:latin typeface="Arial"/>
                <a:cs typeface="Arial"/>
              </a:rPr>
              <a:t> a</a:t>
            </a:r>
            <a:r>
              <a:rPr lang="cs-CZ" sz="2400" dirty="0"/>
              <a:t> </a:t>
            </a:r>
            <a:r>
              <a:rPr lang="cs-CZ" sz="2400" dirty="0">
                <a:latin typeface="Arial"/>
                <a:cs typeface="Arial"/>
              </a:rPr>
              <a:t>ẞ ?</a:t>
            </a:r>
            <a:endParaRPr lang="cs-CZ" sz="2400" dirty="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38200" y="23622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1600" b="1">
                <a:solidFill>
                  <a:srgbClr val="000000"/>
                </a:solidFill>
                <a:latin typeface="Times New Roman" pitchFamily="18" charset="0"/>
              </a:rPr>
              <a:t>RECEPTOR</a:t>
            </a:r>
          </a:p>
        </p:txBody>
      </p:sp>
      <p:graphicFrame>
        <p:nvGraphicFramePr>
          <p:cNvPr id="15366" name="Object 6"/>
          <p:cNvGraphicFramePr>
            <a:graphicFrameLocks noGrp="1"/>
          </p:cNvGraphicFramePr>
          <p:nvPr>
            <p:ph sz="quarter" idx="2"/>
          </p:nvPr>
        </p:nvGraphicFramePr>
        <p:xfrm>
          <a:off x="323850" y="5300663"/>
          <a:ext cx="2447925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Image" r:id="rId5" imgW="3744913" imgH="2651125" progId="">
                  <p:embed/>
                </p:oleObj>
              </mc:Choice>
              <mc:Fallback>
                <p:oleObj name="Image" r:id="rId5" imgW="3744913" imgH="2651125" progId="">
                  <p:embed/>
                  <p:pic>
                    <p:nvPicPr>
                      <p:cNvPr id="0" name="Picture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300663"/>
                        <a:ext cx="2447925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8"/>
          <p:cNvGraphicFramePr>
            <a:graphicFrameLocks/>
          </p:cNvGraphicFramePr>
          <p:nvPr/>
        </p:nvGraphicFramePr>
        <p:xfrm>
          <a:off x="3132138" y="5300663"/>
          <a:ext cx="2376487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Image" r:id="rId7" imgW="3730625" imgH="2651125" progId="">
                  <p:embed/>
                </p:oleObj>
              </mc:Choice>
              <mc:Fallback>
                <p:oleObj name="Image" r:id="rId7" imgW="3730625" imgH="2651125" progId="">
                  <p:embed/>
                  <p:pic>
                    <p:nvPicPr>
                      <p:cNvPr id="0" name="Picture 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300663"/>
                        <a:ext cx="2376487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9"/>
          <p:cNvGraphicFramePr>
            <a:graphicFrameLocks/>
          </p:cNvGraphicFramePr>
          <p:nvPr/>
        </p:nvGraphicFramePr>
        <p:xfrm>
          <a:off x="5867400" y="5300663"/>
          <a:ext cx="2305050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Image" r:id="rId9" imgW="3743325" imgH="2676525" progId="">
                  <p:embed/>
                </p:oleObj>
              </mc:Choice>
              <mc:Fallback>
                <p:oleObj name="Image" r:id="rId9" imgW="3743325" imgH="2676525" progId="">
                  <p:embed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300663"/>
                        <a:ext cx="2305050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50825" y="3500438"/>
            <a:ext cx="4033838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cs-CZ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hladina hormonálních ER a PR receptorů má prognostický a prediktivní význam</a:t>
            </a:r>
          </a:p>
          <a:p>
            <a:pPr>
              <a:spcBef>
                <a:spcPct val="50000"/>
              </a:spcBef>
            </a:pPr>
            <a:endParaRPr lang="cs-CZ" sz="2400" b="1"/>
          </a:p>
        </p:txBody>
      </p:sp>
      <p:sp>
        <p:nvSpPr>
          <p:cNvPr id="10" name="TextovéPole 9"/>
          <p:cNvSpPr txBox="1"/>
          <p:nvPr/>
        </p:nvSpPr>
        <p:spPr>
          <a:xfrm>
            <a:off x="4932040" y="1412776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600" dirty="0" err="1"/>
              <a:t>cílem</a:t>
            </a:r>
            <a:r>
              <a:rPr lang="sk-SK" sz="1600" dirty="0"/>
              <a:t> </a:t>
            </a:r>
            <a:r>
              <a:rPr lang="sk-SK" sz="1600" dirty="0" err="1"/>
              <a:t>hormonální</a:t>
            </a:r>
            <a:r>
              <a:rPr lang="sk-SK" sz="1600" dirty="0"/>
              <a:t> </a:t>
            </a:r>
            <a:r>
              <a:rPr lang="sk-SK" sz="1600" dirty="0" err="1"/>
              <a:t>léčby</a:t>
            </a:r>
            <a:r>
              <a:rPr lang="sk-SK" sz="1600" dirty="0"/>
              <a:t> je </a:t>
            </a:r>
            <a:r>
              <a:rPr lang="sk-SK" sz="1600" dirty="0" err="1"/>
              <a:t>zabránit</a:t>
            </a:r>
            <a:r>
              <a:rPr lang="sk-SK" sz="1600" dirty="0"/>
              <a:t> </a:t>
            </a:r>
            <a:r>
              <a:rPr lang="sk-SK" sz="1600" dirty="0" err="1"/>
              <a:t>stimulaci</a:t>
            </a:r>
            <a:r>
              <a:rPr lang="sk-SK" sz="1600" dirty="0"/>
              <a:t> nádorových </a:t>
            </a:r>
            <a:r>
              <a:rPr lang="sk-SK" sz="1600" dirty="0" err="1"/>
              <a:t>bu</a:t>
            </a:r>
            <a:r>
              <a:rPr lang="en-US" sz="1600" dirty="0"/>
              <a:t>n</a:t>
            </a:r>
            <a:r>
              <a:rPr lang="cs-CZ" sz="1600" dirty="0" err="1"/>
              <a:t>ěk</a:t>
            </a:r>
            <a:r>
              <a:rPr lang="cs-CZ" sz="1600" dirty="0"/>
              <a:t>  endogenními </a:t>
            </a:r>
            <a:r>
              <a:rPr lang="cs-CZ" sz="1600" b="1" dirty="0"/>
              <a:t>estrogeny</a:t>
            </a:r>
          </a:p>
          <a:p>
            <a:pPr algn="just"/>
            <a:endParaRPr lang="cs-CZ" sz="1600" b="1" dirty="0"/>
          </a:p>
          <a:p>
            <a:pPr algn="just"/>
            <a:r>
              <a:rPr lang="cs-CZ" sz="1600" dirty="0"/>
              <a:t>předpokladem senzitivity k hormonální léčbě je </a:t>
            </a:r>
            <a:r>
              <a:rPr lang="cs-CZ" sz="1600" b="1" dirty="0"/>
              <a:t>přítomnost</a:t>
            </a:r>
            <a:r>
              <a:rPr lang="cs-CZ" sz="1600" dirty="0"/>
              <a:t> exprese </a:t>
            </a:r>
            <a:r>
              <a:rPr lang="cs-CZ" sz="1600" b="1" dirty="0"/>
              <a:t>receptorů</a:t>
            </a:r>
            <a:r>
              <a:rPr lang="cs-CZ" sz="1600" dirty="0"/>
              <a:t> pro estrogeny a/nebo progesterony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b="1">
                <a:solidFill>
                  <a:srgbClr val="EB2813"/>
                </a:solidFill>
              </a:rPr>
              <a:t>Hormonoterapie karcinomu prsu</a:t>
            </a:r>
            <a:br>
              <a:rPr lang="cs-CZ" sz="3200" b="1">
                <a:solidFill>
                  <a:srgbClr val="EB2813"/>
                </a:solidFill>
              </a:rPr>
            </a:br>
            <a:r>
              <a:rPr lang="cs-CZ" sz="3200" b="1">
                <a:solidFill>
                  <a:srgbClr val="EB2813"/>
                </a:solidFill>
              </a:rPr>
              <a:t>(</a:t>
            </a:r>
            <a:r>
              <a:rPr lang="cs-CZ" sz="2800" b="1" i="1">
                <a:solidFill>
                  <a:srgbClr val="EB2813"/>
                </a:solidFill>
              </a:rPr>
              <a:t>estrogeny</a:t>
            </a:r>
            <a:r>
              <a:rPr lang="cs-CZ" sz="3200" b="1">
                <a:solidFill>
                  <a:srgbClr val="EB2813"/>
                </a:solidFill>
              </a:rPr>
              <a:t> )</a:t>
            </a:r>
            <a:endParaRPr lang="cs-CZ"/>
          </a:p>
        </p:txBody>
      </p:sp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schemeClr val="hlink"/>
                </a:solidFill>
              </a:rPr>
              <a:t>ablativní</a:t>
            </a:r>
            <a:r>
              <a:rPr lang="cs-CZ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ovarectomie</a:t>
            </a:r>
            <a:r>
              <a:rPr lang="cs-CZ" sz="2000" dirty="0"/>
              <a:t> )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schemeClr val="hlink"/>
                </a:solidFill>
              </a:rPr>
              <a:t>kompetitivní </a:t>
            </a:r>
            <a:r>
              <a:rPr lang="cs-CZ" sz="2000" dirty="0"/>
              <a:t>(</a:t>
            </a:r>
            <a:r>
              <a:rPr lang="cs-CZ" sz="2000" dirty="0" err="1"/>
              <a:t>antiestrogeny</a:t>
            </a:r>
            <a:r>
              <a:rPr lang="cs-CZ" sz="2000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schemeClr val="hlink"/>
                </a:solidFill>
              </a:rPr>
              <a:t>inhibiční </a:t>
            </a:r>
            <a:r>
              <a:rPr lang="cs-CZ" sz="2000" dirty="0">
                <a:solidFill>
                  <a:schemeClr val="hlink"/>
                </a:solidFill>
              </a:rPr>
              <a:t>  </a:t>
            </a:r>
            <a:r>
              <a:rPr lang="cs-CZ" sz="2000" dirty="0"/>
              <a:t>(</a:t>
            </a:r>
            <a:r>
              <a:rPr lang="cs-CZ" sz="2000" dirty="0" err="1"/>
              <a:t>antiaromatázy</a:t>
            </a:r>
            <a:r>
              <a:rPr lang="cs-CZ" sz="2000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schemeClr val="hlink"/>
                </a:solidFill>
              </a:rPr>
              <a:t>aditivní </a:t>
            </a:r>
            <a:r>
              <a:rPr lang="cs-CZ" sz="2000" dirty="0"/>
              <a:t>(</a:t>
            </a:r>
            <a:r>
              <a:rPr lang="cs-CZ" sz="2000" dirty="0" err="1"/>
              <a:t>gestageny</a:t>
            </a:r>
            <a:r>
              <a:rPr lang="cs-CZ" sz="2000" dirty="0"/>
              <a:t>,androgeny,estrogeny 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640"/>
            <a:ext cx="7772400" cy="819423"/>
          </a:xfrm>
        </p:spPr>
        <p:txBody>
          <a:bodyPr anchor="t">
            <a:normAutofit/>
          </a:bodyPr>
          <a:lstStyle/>
          <a:p>
            <a:r>
              <a:rPr lang="cs-CZ" sz="3200" b="1" dirty="0" err="1">
                <a:solidFill>
                  <a:srgbClr val="EB2813"/>
                </a:solidFill>
              </a:rPr>
              <a:t>Hormonoterapie</a:t>
            </a:r>
            <a:r>
              <a:rPr lang="cs-CZ" sz="3200" b="1" dirty="0">
                <a:solidFill>
                  <a:srgbClr val="EB2813"/>
                </a:solidFill>
              </a:rPr>
              <a:t> karcinomu prsu</a:t>
            </a:r>
            <a:endParaRPr lang="en-GB" sz="3200" dirty="0"/>
          </a:p>
        </p:txBody>
      </p:sp>
      <p:sp>
        <p:nvSpPr>
          <p:cNvPr id="63491" name="Slide Number Placeholder 4"/>
          <p:cNvSpPr txBox="1">
            <a:spLocks noGrp="1"/>
          </p:cNvSpPr>
          <p:nvPr/>
        </p:nvSpPr>
        <p:spPr bwMode="auto">
          <a:xfrm>
            <a:off x="107950" y="6354763"/>
            <a:ext cx="4667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/>
          <a:lstStyle/>
          <a:p>
            <a:pPr algn="r" defTabSz="744538"/>
            <a:fld id="{7142F715-4697-4473-B850-47F1AA8D189E}" type="slidenum">
              <a:rPr lang="en-GB" sz="1000" b="1">
                <a:latin typeface="Arial" charset="0"/>
              </a:rPr>
              <a:pPr algn="r" defTabSz="744538"/>
              <a:t>16</a:t>
            </a:fld>
            <a:r>
              <a:rPr lang="en-GB" sz="1000" b="1">
                <a:latin typeface="Arial" charset="0"/>
              </a:rPr>
              <a:t> </a:t>
            </a:r>
          </a:p>
        </p:txBody>
      </p:sp>
      <p:pic>
        <p:nvPicPr>
          <p:cNvPr id="63492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2936"/>
            <a:ext cx="1463675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97200" y="2930525"/>
            <a:ext cx="919163" cy="998538"/>
            <a:chOff x="1848" y="1846"/>
            <a:chExt cx="579" cy="629"/>
          </a:xfrm>
        </p:grpSpPr>
        <p:sp>
          <p:nvSpPr>
            <p:cNvPr id="63494" name="Freeform 6"/>
            <p:cNvSpPr>
              <a:spLocks/>
            </p:cNvSpPr>
            <p:nvPr/>
          </p:nvSpPr>
          <p:spPr bwMode="auto">
            <a:xfrm>
              <a:off x="2099" y="2075"/>
              <a:ext cx="328" cy="400"/>
            </a:xfrm>
            <a:custGeom>
              <a:avLst/>
              <a:gdLst>
                <a:gd name="T0" fmla="*/ 3 w 328"/>
                <a:gd name="T1" fmla="*/ 322 h 400"/>
                <a:gd name="T2" fmla="*/ 16 w 328"/>
                <a:gd name="T3" fmla="*/ 343 h 400"/>
                <a:gd name="T4" fmla="*/ 37 w 328"/>
                <a:gd name="T5" fmla="*/ 358 h 400"/>
                <a:gd name="T6" fmla="*/ 60 w 328"/>
                <a:gd name="T7" fmla="*/ 371 h 400"/>
                <a:gd name="T8" fmla="*/ 81 w 328"/>
                <a:gd name="T9" fmla="*/ 380 h 400"/>
                <a:gd name="T10" fmla="*/ 105 w 328"/>
                <a:gd name="T11" fmla="*/ 388 h 400"/>
                <a:gd name="T12" fmla="*/ 138 w 328"/>
                <a:gd name="T13" fmla="*/ 396 h 400"/>
                <a:gd name="T14" fmla="*/ 171 w 328"/>
                <a:gd name="T15" fmla="*/ 399 h 400"/>
                <a:gd name="T16" fmla="*/ 204 w 328"/>
                <a:gd name="T17" fmla="*/ 396 h 400"/>
                <a:gd name="T18" fmla="*/ 235 w 328"/>
                <a:gd name="T19" fmla="*/ 388 h 400"/>
                <a:gd name="T20" fmla="*/ 273 w 328"/>
                <a:gd name="T21" fmla="*/ 367 h 400"/>
                <a:gd name="T22" fmla="*/ 307 w 328"/>
                <a:gd name="T23" fmla="*/ 328 h 400"/>
                <a:gd name="T24" fmla="*/ 324 w 328"/>
                <a:gd name="T25" fmla="*/ 278 h 400"/>
                <a:gd name="T26" fmla="*/ 326 w 328"/>
                <a:gd name="T27" fmla="*/ 227 h 400"/>
                <a:gd name="T28" fmla="*/ 312 w 328"/>
                <a:gd name="T29" fmla="*/ 179 h 400"/>
                <a:gd name="T30" fmla="*/ 278 w 328"/>
                <a:gd name="T31" fmla="*/ 141 h 400"/>
                <a:gd name="T32" fmla="*/ 230 w 328"/>
                <a:gd name="T33" fmla="*/ 115 h 400"/>
                <a:gd name="T34" fmla="*/ 178 w 328"/>
                <a:gd name="T35" fmla="*/ 94 h 400"/>
                <a:gd name="T36" fmla="*/ 131 w 328"/>
                <a:gd name="T37" fmla="*/ 68 h 400"/>
                <a:gd name="T38" fmla="*/ 99 w 328"/>
                <a:gd name="T39" fmla="*/ 28 h 400"/>
                <a:gd name="T40" fmla="*/ 83 w 328"/>
                <a:gd name="T41" fmla="*/ 44 h 400"/>
                <a:gd name="T42" fmla="*/ 81 w 328"/>
                <a:gd name="T43" fmla="*/ 54 h 400"/>
                <a:gd name="T44" fmla="*/ 75 w 328"/>
                <a:gd name="T45" fmla="*/ 77 h 400"/>
                <a:gd name="T46" fmla="*/ 68 w 328"/>
                <a:gd name="T47" fmla="*/ 106 h 400"/>
                <a:gd name="T48" fmla="*/ 63 w 328"/>
                <a:gd name="T49" fmla="*/ 134 h 400"/>
                <a:gd name="T50" fmla="*/ 58 w 328"/>
                <a:gd name="T51" fmla="*/ 153 h 400"/>
                <a:gd name="T52" fmla="*/ 49 w 328"/>
                <a:gd name="T53" fmla="*/ 187 h 400"/>
                <a:gd name="T54" fmla="*/ 40 w 328"/>
                <a:gd name="T55" fmla="*/ 219 h 400"/>
                <a:gd name="T56" fmla="*/ 30 w 328"/>
                <a:gd name="T57" fmla="*/ 248 h 400"/>
                <a:gd name="T58" fmla="*/ 21 w 328"/>
                <a:gd name="T59" fmla="*/ 271 h 400"/>
                <a:gd name="T60" fmla="*/ 13 w 328"/>
                <a:gd name="T61" fmla="*/ 286 h 400"/>
                <a:gd name="T62" fmla="*/ 13 w 328"/>
                <a:gd name="T63" fmla="*/ 287 h 400"/>
                <a:gd name="T64" fmla="*/ 9 w 328"/>
                <a:gd name="T65" fmla="*/ 295 h 400"/>
                <a:gd name="T66" fmla="*/ 4 w 328"/>
                <a:gd name="T67" fmla="*/ 303 h 400"/>
                <a:gd name="T68" fmla="*/ 1 w 328"/>
                <a:gd name="T69" fmla="*/ 308 h 4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8"/>
                <a:gd name="T106" fmla="*/ 0 h 400"/>
                <a:gd name="T107" fmla="*/ 328 w 328"/>
                <a:gd name="T108" fmla="*/ 400 h 4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8" h="400">
                  <a:moveTo>
                    <a:pt x="0" y="309"/>
                  </a:moveTo>
                  <a:lnTo>
                    <a:pt x="3" y="322"/>
                  </a:lnTo>
                  <a:lnTo>
                    <a:pt x="9" y="333"/>
                  </a:lnTo>
                  <a:lnTo>
                    <a:pt x="16" y="343"/>
                  </a:lnTo>
                  <a:lnTo>
                    <a:pt x="26" y="352"/>
                  </a:lnTo>
                  <a:lnTo>
                    <a:pt x="37" y="358"/>
                  </a:lnTo>
                  <a:lnTo>
                    <a:pt x="48" y="365"/>
                  </a:lnTo>
                  <a:lnTo>
                    <a:pt x="60" y="371"/>
                  </a:lnTo>
                  <a:lnTo>
                    <a:pt x="70" y="376"/>
                  </a:lnTo>
                  <a:lnTo>
                    <a:pt x="81" y="380"/>
                  </a:lnTo>
                  <a:lnTo>
                    <a:pt x="90" y="383"/>
                  </a:lnTo>
                  <a:lnTo>
                    <a:pt x="105" y="388"/>
                  </a:lnTo>
                  <a:lnTo>
                    <a:pt x="122" y="393"/>
                  </a:lnTo>
                  <a:lnTo>
                    <a:pt x="138" y="396"/>
                  </a:lnTo>
                  <a:lnTo>
                    <a:pt x="154" y="398"/>
                  </a:lnTo>
                  <a:lnTo>
                    <a:pt x="171" y="399"/>
                  </a:lnTo>
                  <a:lnTo>
                    <a:pt x="187" y="398"/>
                  </a:lnTo>
                  <a:lnTo>
                    <a:pt x="204" y="396"/>
                  </a:lnTo>
                  <a:lnTo>
                    <a:pt x="220" y="393"/>
                  </a:lnTo>
                  <a:lnTo>
                    <a:pt x="235" y="388"/>
                  </a:lnTo>
                  <a:lnTo>
                    <a:pt x="251" y="382"/>
                  </a:lnTo>
                  <a:lnTo>
                    <a:pt x="273" y="367"/>
                  </a:lnTo>
                  <a:lnTo>
                    <a:pt x="291" y="349"/>
                  </a:lnTo>
                  <a:lnTo>
                    <a:pt x="307" y="328"/>
                  </a:lnTo>
                  <a:lnTo>
                    <a:pt x="317" y="304"/>
                  </a:lnTo>
                  <a:lnTo>
                    <a:pt x="324" y="278"/>
                  </a:lnTo>
                  <a:lnTo>
                    <a:pt x="327" y="252"/>
                  </a:lnTo>
                  <a:lnTo>
                    <a:pt x="326" y="227"/>
                  </a:lnTo>
                  <a:lnTo>
                    <a:pt x="321" y="201"/>
                  </a:lnTo>
                  <a:lnTo>
                    <a:pt x="312" y="179"/>
                  </a:lnTo>
                  <a:lnTo>
                    <a:pt x="297" y="159"/>
                  </a:lnTo>
                  <a:lnTo>
                    <a:pt x="278" y="141"/>
                  </a:lnTo>
                  <a:lnTo>
                    <a:pt x="255" y="127"/>
                  </a:lnTo>
                  <a:lnTo>
                    <a:pt x="230" y="115"/>
                  </a:lnTo>
                  <a:lnTo>
                    <a:pt x="204" y="105"/>
                  </a:lnTo>
                  <a:lnTo>
                    <a:pt x="178" y="94"/>
                  </a:lnTo>
                  <a:lnTo>
                    <a:pt x="152" y="82"/>
                  </a:lnTo>
                  <a:lnTo>
                    <a:pt x="131" y="68"/>
                  </a:lnTo>
                  <a:lnTo>
                    <a:pt x="113" y="51"/>
                  </a:lnTo>
                  <a:lnTo>
                    <a:pt x="99" y="28"/>
                  </a:lnTo>
                  <a:lnTo>
                    <a:pt x="93" y="0"/>
                  </a:lnTo>
                  <a:lnTo>
                    <a:pt x="83" y="44"/>
                  </a:lnTo>
                  <a:lnTo>
                    <a:pt x="82" y="47"/>
                  </a:lnTo>
                  <a:lnTo>
                    <a:pt x="81" y="54"/>
                  </a:lnTo>
                  <a:lnTo>
                    <a:pt x="78" y="65"/>
                  </a:lnTo>
                  <a:lnTo>
                    <a:pt x="75" y="77"/>
                  </a:lnTo>
                  <a:lnTo>
                    <a:pt x="72" y="92"/>
                  </a:lnTo>
                  <a:lnTo>
                    <a:pt x="68" y="106"/>
                  </a:lnTo>
                  <a:lnTo>
                    <a:pt x="66" y="120"/>
                  </a:lnTo>
                  <a:lnTo>
                    <a:pt x="63" y="134"/>
                  </a:lnTo>
                  <a:lnTo>
                    <a:pt x="60" y="145"/>
                  </a:lnTo>
                  <a:lnTo>
                    <a:pt x="58" y="153"/>
                  </a:lnTo>
                  <a:lnTo>
                    <a:pt x="54" y="170"/>
                  </a:lnTo>
                  <a:lnTo>
                    <a:pt x="49" y="187"/>
                  </a:lnTo>
                  <a:lnTo>
                    <a:pt x="44" y="203"/>
                  </a:lnTo>
                  <a:lnTo>
                    <a:pt x="40" y="219"/>
                  </a:lnTo>
                  <a:lnTo>
                    <a:pt x="35" y="234"/>
                  </a:lnTo>
                  <a:lnTo>
                    <a:pt x="30" y="248"/>
                  </a:lnTo>
                  <a:lnTo>
                    <a:pt x="26" y="260"/>
                  </a:lnTo>
                  <a:lnTo>
                    <a:pt x="21" y="271"/>
                  </a:lnTo>
                  <a:lnTo>
                    <a:pt x="16" y="279"/>
                  </a:lnTo>
                  <a:lnTo>
                    <a:pt x="13" y="286"/>
                  </a:lnTo>
                  <a:lnTo>
                    <a:pt x="13" y="285"/>
                  </a:lnTo>
                  <a:lnTo>
                    <a:pt x="13" y="287"/>
                  </a:lnTo>
                  <a:lnTo>
                    <a:pt x="11" y="291"/>
                  </a:lnTo>
                  <a:lnTo>
                    <a:pt x="9" y="295"/>
                  </a:lnTo>
                  <a:lnTo>
                    <a:pt x="7" y="299"/>
                  </a:lnTo>
                  <a:lnTo>
                    <a:pt x="4" y="303"/>
                  </a:lnTo>
                  <a:lnTo>
                    <a:pt x="2" y="306"/>
                  </a:lnTo>
                  <a:lnTo>
                    <a:pt x="1" y="308"/>
                  </a:lnTo>
                  <a:lnTo>
                    <a:pt x="0" y="309"/>
                  </a:lnTo>
                </a:path>
              </a:pathLst>
            </a:custGeom>
            <a:solidFill>
              <a:srgbClr val="B3B9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495" name="Freeform 7"/>
            <p:cNvSpPr>
              <a:spLocks/>
            </p:cNvSpPr>
            <p:nvPr/>
          </p:nvSpPr>
          <p:spPr bwMode="auto">
            <a:xfrm>
              <a:off x="1848" y="1846"/>
              <a:ext cx="553" cy="556"/>
            </a:xfrm>
            <a:custGeom>
              <a:avLst/>
              <a:gdLst>
                <a:gd name="T0" fmla="*/ 549 w 553"/>
                <a:gd name="T1" fmla="*/ 39 h 556"/>
                <a:gd name="T2" fmla="*/ 552 w 553"/>
                <a:gd name="T3" fmla="*/ 60 h 556"/>
                <a:gd name="T4" fmla="*/ 550 w 553"/>
                <a:gd name="T5" fmla="*/ 79 h 556"/>
                <a:gd name="T6" fmla="*/ 546 w 553"/>
                <a:gd name="T7" fmla="*/ 81 h 556"/>
                <a:gd name="T8" fmla="*/ 542 w 553"/>
                <a:gd name="T9" fmla="*/ 87 h 556"/>
                <a:gd name="T10" fmla="*/ 534 w 553"/>
                <a:gd name="T11" fmla="*/ 91 h 556"/>
                <a:gd name="T12" fmla="*/ 527 w 553"/>
                <a:gd name="T13" fmla="*/ 94 h 556"/>
                <a:gd name="T14" fmla="*/ 517 w 553"/>
                <a:gd name="T15" fmla="*/ 95 h 556"/>
                <a:gd name="T16" fmla="*/ 507 w 553"/>
                <a:gd name="T17" fmla="*/ 92 h 556"/>
                <a:gd name="T18" fmla="*/ 498 w 553"/>
                <a:gd name="T19" fmla="*/ 88 h 556"/>
                <a:gd name="T20" fmla="*/ 481 w 553"/>
                <a:gd name="T21" fmla="*/ 78 h 556"/>
                <a:gd name="T22" fmla="*/ 461 w 553"/>
                <a:gd name="T23" fmla="*/ 72 h 556"/>
                <a:gd name="T24" fmla="*/ 440 w 553"/>
                <a:gd name="T25" fmla="*/ 78 h 556"/>
                <a:gd name="T26" fmla="*/ 415 w 553"/>
                <a:gd name="T27" fmla="*/ 99 h 556"/>
                <a:gd name="T28" fmla="*/ 387 w 553"/>
                <a:gd name="T29" fmla="*/ 128 h 556"/>
                <a:gd name="T30" fmla="*/ 365 w 553"/>
                <a:gd name="T31" fmla="*/ 158 h 556"/>
                <a:gd name="T32" fmla="*/ 345 w 553"/>
                <a:gd name="T33" fmla="*/ 194 h 556"/>
                <a:gd name="T34" fmla="*/ 325 w 553"/>
                <a:gd name="T35" fmla="*/ 263 h 556"/>
                <a:gd name="T36" fmla="*/ 300 w 553"/>
                <a:gd name="T37" fmla="*/ 370 h 556"/>
                <a:gd name="T38" fmla="*/ 268 w 553"/>
                <a:gd name="T39" fmla="*/ 482 h 556"/>
                <a:gd name="T40" fmla="*/ 248 w 553"/>
                <a:gd name="T41" fmla="*/ 519 h 556"/>
                <a:gd name="T42" fmla="*/ 241 w 553"/>
                <a:gd name="T43" fmla="*/ 525 h 556"/>
                <a:gd name="T44" fmla="*/ 230 w 553"/>
                <a:gd name="T45" fmla="*/ 533 h 556"/>
                <a:gd name="T46" fmla="*/ 216 w 553"/>
                <a:gd name="T47" fmla="*/ 540 h 556"/>
                <a:gd name="T48" fmla="*/ 157 w 553"/>
                <a:gd name="T49" fmla="*/ 555 h 556"/>
                <a:gd name="T50" fmla="*/ 109 w 553"/>
                <a:gd name="T51" fmla="*/ 552 h 556"/>
                <a:gd name="T52" fmla="*/ 74 w 553"/>
                <a:gd name="T53" fmla="*/ 543 h 556"/>
                <a:gd name="T54" fmla="*/ 44 w 553"/>
                <a:gd name="T55" fmla="*/ 531 h 556"/>
                <a:gd name="T56" fmla="*/ 19 w 553"/>
                <a:gd name="T57" fmla="*/ 506 h 556"/>
                <a:gd name="T58" fmla="*/ 4 w 553"/>
                <a:gd name="T59" fmla="*/ 473 h 556"/>
                <a:gd name="T60" fmla="*/ 0 w 553"/>
                <a:gd name="T61" fmla="*/ 435 h 556"/>
                <a:gd name="T62" fmla="*/ 7 w 553"/>
                <a:gd name="T63" fmla="*/ 394 h 556"/>
                <a:gd name="T64" fmla="*/ 24 w 553"/>
                <a:gd name="T65" fmla="*/ 353 h 556"/>
                <a:gd name="T66" fmla="*/ 49 w 553"/>
                <a:gd name="T67" fmla="*/ 318 h 556"/>
                <a:gd name="T68" fmla="*/ 87 w 553"/>
                <a:gd name="T69" fmla="*/ 284 h 556"/>
                <a:gd name="T70" fmla="*/ 125 w 553"/>
                <a:gd name="T71" fmla="*/ 252 h 556"/>
                <a:gd name="T72" fmla="*/ 144 w 553"/>
                <a:gd name="T73" fmla="*/ 211 h 556"/>
                <a:gd name="T74" fmla="*/ 133 w 553"/>
                <a:gd name="T75" fmla="*/ 158 h 556"/>
                <a:gd name="T76" fmla="*/ 109 w 553"/>
                <a:gd name="T77" fmla="*/ 108 h 556"/>
                <a:gd name="T78" fmla="*/ 80 w 553"/>
                <a:gd name="T79" fmla="*/ 58 h 556"/>
                <a:gd name="T80" fmla="*/ 64 w 553"/>
                <a:gd name="T81" fmla="*/ 22 h 556"/>
                <a:gd name="T82" fmla="*/ 64 w 553"/>
                <a:gd name="T83" fmla="*/ 17 h 556"/>
                <a:gd name="T84" fmla="*/ 73 w 553"/>
                <a:gd name="T85" fmla="*/ 11 h 556"/>
                <a:gd name="T86" fmla="*/ 95 w 553"/>
                <a:gd name="T87" fmla="*/ 4 h 556"/>
                <a:gd name="T88" fmla="*/ 120 w 553"/>
                <a:gd name="T89" fmla="*/ 1 h 556"/>
                <a:gd name="T90" fmla="*/ 127 w 553"/>
                <a:gd name="T91" fmla="*/ 10 h 556"/>
                <a:gd name="T92" fmla="*/ 135 w 553"/>
                <a:gd name="T93" fmla="*/ 35 h 556"/>
                <a:gd name="T94" fmla="*/ 153 w 553"/>
                <a:gd name="T95" fmla="*/ 67 h 556"/>
                <a:gd name="T96" fmla="*/ 168 w 553"/>
                <a:gd name="T97" fmla="*/ 95 h 556"/>
                <a:gd name="T98" fmla="*/ 183 w 553"/>
                <a:gd name="T99" fmla="*/ 122 h 556"/>
                <a:gd name="T100" fmla="*/ 199 w 553"/>
                <a:gd name="T101" fmla="*/ 149 h 556"/>
                <a:gd name="T102" fmla="*/ 217 w 553"/>
                <a:gd name="T103" fmla="*/ 174 h 556"/>
                <a:gd name="T104" fmla="*/ 233 w 553"/>
                <a:gd name="T105" fmla="*/ 195 h 556"/>
                <a:gd name="T106" fmla="*/ 252 w 553"/>
                <a:gd name="T107" fmla="*/ 215 h 556"/>
                <a:gd name="T108" fmla="*/ 282 w 553"/>
                <a:gd name="T109" fmla="*/ 179 h 556"/>
                <a:gd name="T110" fmla="*/ 318 w 553"/>
                <a:gd name="T111" fmla="*/ 122 h 556"/>
                <a:gd name="T112" fmla="*/ 359 w 553"/>
                <a:gd name="T113" fmla="*/ 67 h 556"/>
                <a:gd name="T114" fmla="*/ 413 w 553"/>
                <a:gd name="T115" fmla="*/ 20 h 556"/>
                <a:gd name="T116" fmla="*/ 463 w 553"/>
                <a:gd name="T117" fmla="*/ 0 h 556"/>
                <a:gd name="T118" fmla="*/ 498 w 553"/>
                <a:gd name="T119" fmla="*/ 6 h 556"/>
                <a:gd name="T120" fmla="*/ 526 w 553"/>
                <a:gd name="T121" fmla="*/ 19 h 5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53"/>
                <a:gd name="T184" fmla="*/ 0 h 556"/>
                <a:gd name="T185" fmla="*/ 553 w 553"/>
                <a:gd name="T186" fmla="*/ 556 h 5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53" h="556">
                  <a:moveTo>
                    <a:pt x="543" y="32"/>
                  </a:moveTo>
                  <a:lnTo>
                    <a:pt x="546" y="34"/>
                  </a:lnTo>
                  <a:lnTo>
                    <a:pt x="549" y="39"/>
                  </a:lnTo>
                  <a:lnTo>
                    <a:pt x="550" y="44"/>
                  </a:lnTo>
                  <a:lnTo>
                    <a:pt x="551" y="52"/>
                  </a:lnTo>
                  <a:lnTo>
                    <a:pt x="552" y="60"/>
                  </a:lnTo>
                  <a:lnTo>
                    <a:pt x="552" y="67"/>
                  </a:lnTo>
                  <a:lnTo>
                    <a:pt x="551" y="74"/>
                  </a:lnTo>
                  <a:lnTo>
                    <a:pt x="550" y="79"/>
                  </a:lnTo>
                  <a:lnTo>
                    <a:pt x="548" y="81"/>
                  </a:lnTo>
                  <a:lnTo>
                    <a:pt x="546" y="80"/>
                  </a:lnTo>
                  <a:lnTo>
                    <a:pt x="546" y="81"/>
                  </a:lnTo>
                  <a:lnTo>
                    <a:pt x="546" y="83"/>
                  </a:lnTo>
                  <a:lnTo>
                    <a:pt x="544" y="85"/>
                  </a:lnTo>
                  <a:lnTo>
                    <a:pt x="542" y="87"/>
                  </a:lnTo>
                  <a:lnTo>
                    <a:pt x="540" y="88"/>
                  </a:lnTo>
                  <a:lnTo>
                    <a:pt x="537" y="90"/>
                  </a:lnTo>
                  <a:lnTo>
                    <a:pt x="534" y="91"/>
                  </a:lnTo>
                  <a:lnTo>
                    <a:pt x="531" y="92"/>
                  </a:lnTo>
                  <a:lnTo>
                    <a:pt x="528" y="93"/>
                  </a:lnTo>
                  <a:lnTo>
                    <a:pt x="527" y="94"/>
                  </a:lnTo>
                  <a:lnTo>
                    <a:pt x="524" y="95"/>
                  </a:lnTo>
                  <a:lnTo>
                    <a:pt x="521" y="95"/>
                  </a:lnTo>
                  <a:lnTo>
                    <a:pt x="517" y="95"/>
                  </a:lnTo>
                  <a:lnTo>
                    <a:pt x="513" y="94"/>
                  </a:lnTo>
                  <a:lnTo>
                    <a:pt x="511" y="93"/>
                  </a:lnTo>
                  <a:lnTo>
                    <a:pt x="507" y="92"/>
                  </a:lnTo>
                  <a:lnTo>
                    <a:pt x="504" y="91"/>
                  </a:lnTo>
                  <a:lnTo>
                    <a:pt x="501" y="90"/>
                  </a:lnTo>
                  <a:lnTo>
                    <a:pt x="498" y="88"/>
                  </a:lnTo>
                  <a:lnTo>
                    <a:pt x="496" y="87"/>
                  </a:lnTo>
                  <a:lnTo>
                    <a:pt x="489" y="82"/>
                  </a:lnTo>
                  <a:lnTo>
                    <a:pt x="481" y="78"/>
                  </a:lnTo>
                  <a:lnTo>
                    <a:pt x="475" y="75"/>
                  </a:lnTo>
                  <a:lnTo>
                    <a:pt x="468" y="73"/>
                  </a:lnTo>
                  <a:lnTo>
                    <a:pt x="461" y="72"/>
                  </a:lnTo>
                  <a:lnTo>
                    <a:pt x="454" y="73"/>
                  </a:lnTo>
                  <a:lnTo>
                    <a:pt x="447" y="75"/>
                  </a:lnTo>
                  <a:lnTo>
                    <a:pt x="440" y="78"/>
                  </a:lnTo>
                  <a:lnTo>
                    <a:pt x="433" y="82"/>
                  </a:lnTo>
                  <a:lnTo>
                    <a:pt x="426" y="88"/>
                  </a:lnTo>
                  <a:lnTo>
                    <a:pt x="415" y="99"/>
                  </a:lnTo>
                  <a:lnTo>
                    <a:pt x="404" y="109"/>
                  </a:lnTo>
                  <a:lnTo>
                    <a:pt x="394" y="119"/>
                  </a:lnTo>
                  <a:lnTo>
                    <a:pt x="387" y="128"/>
                  </a:lnTo>
                  <a:lnTo>
                    <a:pt x="379" y="138"/>
                  </a:lnTo>
                  <a:lnTo>
                    <a:pt x="372" y="148"/>
                  </a:lnTo>
                  <a:lnTo>
                    <a:pt x="365" y="158"/>
                  </a:lnTo>
                  <a:lnTo>
                    <a:pt x="360" y="169"/>
                  </a:lnTo>
                  <a:lnTo>
                    <a:pt x="353" y="181"/>
                  </a:lnTo>
                  <a:lnTo>
                    <a:pt x="345" y="194"/>
                  </a:lnTo>
                  <a:lnTo>
                    <a:pt x="331" y="235"/>
                  </a:lnTo>
                  <a:lnTo>
                    <a:pt x="330" y="243"/>
                  </a:lnTo>
                  <a:lnTo>
                    <a:pt x="325" y="263"/>
                  </a:lnTo>
                  <a:lnTo>
                    <a:pt x="318" y="292"/>
                  </a:lnTo>
                  <a:lnTo>
                    <a:pt x="310" y="329"/>
                  </a:lnTo>
                  <a:lnTo>
                    <a:pt x="300" y="370"/>
                  </a:lnTo>
                  <a:lnTo>
                    <a:pt x="289" y="410"/>
                  </a:lnTo>
                  <a:lnTo>
                    <a:pt x="279" y="449"/>
                  </a:lnTo>
                  <a:lnTo>
                    <a:pt x="268" y="482"/>
                  </a:lnTo>
                  <a:lnTo>
                    <a:pt x="257" y="506"/>
                  </a:lnTo>
                  <a:lnTo>
                    <a:pt x="248" y="519"/>
                  </a:lnTo>
                  <a:lnTo>
                    <a:pt x="246" y="521"/>
                  </a:lnTo>
                  <a:lnTo>
                    <a:pt x="244" y="523"/>
                  </a:lnTo>
                  <a:lnTo>
                    <a:pt x="241" y="525"/>
                  </a:lnTo>
                  <a:lnTo>
                    <a:pt x="238" y="528"/>
                  </a:lnTo>
                  <a:lnTo>
                    <a:pt x="234" y="530"/>
                  </a:lnTo>
                  <a:lnTo>
                    <a:pt x="230" y="533"/>
                  </a:lnTo>
                  <a:lnTo>
                    <a:pt x="225" y="536"/>
                  </a:lnTo>
                  <a:lnTo>
                    <a:pt x="220" y="539"/>
                  </a:lnTo>
                  <a:lnTo>
                    <a:pt x="216" y="540"/>
                  </a:lnTo>
                  <a:lnTo>
                    <a:pt x="195" y="548"/>
                  </a:lnTo>
                  <a:lnTo>
                    <a:pt x="175" y="552"/>
                  </a:lnTo>
                  <a:lnTo>
                    <a:pt x="157" y="555"/>
                  </a:lnTo>
                  <a:lnTo>
                    <a:pt x="139" y="555"/>
                  </a:lnTo>
                  <a:lnTo>
                    <a:pt x="124" y="554"/>
                  </a:lnTo>
                  <a:lnTo>
                    <a:pt x="109" y="552"/>
                  </a:lnTo>
                  <a:lnTo>
                    <a:pt x="96" y="549"/>
                  </a:lnTo>
                  <a:lnTo>
                    <a:pt x="84" y="546"/>
                  </a:lnTo>
                  <a:lnTo>
                    <a:pt x="74" y="543"/>
                  </a:lnTo>
                  <a:lnTo>
                    <a:pt x="67" y="542"/>
                  </a:lnTo>
                  <a:lnTo>
                    <a:pt x="55" y="537"/>
                  </a:lnTo>
                  <a:lnTo>
                    <a:pt x="44" y="531"/>
                  </a:lnTo>
                  <a:lnTo>
                    <a:pt x="36" y="524"/>
                  </a:lnTo>
                  <a:lnTo>
                    <a:pt x="27" y="515"/>
                  </a:lnTo>
                  <a:lnTo>
                    <a:pt x="19" y="506"/>
                  </a:lnTo>
                  <a:lnTo>
                    <a:pt x="14" y="495"/>
                  </a:lnTo>
                  <a:lnTo>
                    <a:pt x="8" y="484"/>
                  </a:lnTo>
                  <a:lnTo>
                    <a:pt x="4" y="473"/>
                  </a:lnTo>
                  <a:lnTo>
                    <a:pt x="2" y="461"/>
                  </a:lnTo>
                  <a:lnTo>
                    <a:pt x="0" y="450"/>
                  </a:lnTo>
                  <a:lnTo>
                    <a:pt x="0" y="435"/>
                  </a:lnTo>
                  <a:lnTo>
                    <a:pt x="1" y="422"/>
                  </a:lnTo>
                  <a:lnTo>
                    <a:pt x="4" y="407"/>
                  </a:lnTo>
                  <a:lnTo>
                    <a:pt x="7" y="394"/>
                  </a:lnTo>
                  <a:lnTo>
                    <a:pt x="12" y="379"/>
                  </a:lnTo>
                  <a:lnTo>
                    <a:pt x="17" y="367"/>
                  </a:lnTo>
                  <a:lnTo>
                    <a:pt x="24" y="353"/>
                  </a:lnTo>
                  <a:lnTo>
                    <a:pt x="32" y="341"/>
                  </a:lnTo>
                  <a:lnTo>
                    <a:pt x="41" y="329"/>
                  </a:lnTo>
                  <a:lnTo>
                    <a:pt x="49" y="318"/>
                  </a:lnTo>
                  <a:lnTo>
                    <a:pt x="61" y="306"/>
                  </a:lnTo>
                  <a:lnTo>
                    <a:pt x="73" y="294"/>
                  </a:lnTo>
                  <a:lnTo>
                    <a:pt x="87" y="284"/>
                  </a:lnTo>
                  <a:lnTo>
                    <a:pt x="100" y="274"/>
                  </a:lnTo>
                  <a:lnTo>
                    <a:pt x="114" y="263"/>
                  </a:lnTo>
                  <a:lnTo>
                    <a:pt x="125" y="252"/>
                  </a:lnTo>
                  <a:lnTo>
                    <a:pt x="134" y="239"/>
                  </a:lnTo>
                  <a:lnTo>
                    <a:pt x="141" y="226"/>
                  </a:lnTo>
                  <a:lnTo>
                    <a:pt x="144" y="211"/>
                  </a:lnTo>
                  <a:lnTo>
                    <a:pt x="144" y="194"/>
                  </a:lnTo>
                  <a:lnTo>
                    <a:pt x="139" y="177"/>
                  </a:lnTo>
                  <a:lnTo>
                    <a:pt x="133" y="158"/>
                  </a:lnTo>
                  <a:lnTo>
                    <a:pt x="127" y="142"/>
                  </a:lnTo>
                  <a:lnTo>
                    <a:pt x="118" y="125"/>
                  </a:lnTo>
                  <a:lnTo>
                    <a:pt x="109" y="108"/>
                  </a:lnTo>
                  <a:lnTo>
                    <a:pt x="100" y="92"/>
                  </a:lnTo>
                  <a:lnTo>
                    <a:pt x="90" y="74"/>
                  </a:lnTo>
                  <a:lnTo>
                    <a:pt x="80" y="58"/>
                  </a:lnTo>
                  <a:lnTo>
                    <a:pt x="71" y="41"/>
                  </a:lnTo>
                  <a:lnTo>
                    <a:pt x="64" y="24"/>
                  </a:lnTo>
                  <a:lnTo>
                    <a:pt x="64" y="22"/>
                  </a:lnTo>
                  <a:lnTo>
                    <a:pt x="63" y="21"/>
                  </a:lnTo>
                  <a:lnTo>
                    <a:pt x="63" y="19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73" y="11"/>
                  </a:lnTo>
                  <a:lnTo>
                    <a:pt x="78" y="9"/>
                  </a:lnTo>
                  <a:lnTo>
                    <a:pt x="85" y="6"/>
                  </a:lnTo>
                  <a:lnTo>
                    <a:pt x="95" y="4"/>
                  </a:lnTo>
                  <a:lnTo>
                    <a:pt x="107" y="2"/>
                  </a:lnTo>
                  <a:lnTo>
                    <a:pt x="115" y="1"/>
                  </a:lnTo>
                  <a:lnTo>
                    <a:pt x="120" y="1"/>
                  </a:lnTo>
                  <a:lnTo>
                    <a:pt x="124" y="2"/>
                  </a:lnTo>
                  <a:lnTo>
                    <a:pt x="125" y="5"/>
                  </a:lnTo>
                  <a:lnTo>
                    <a:pt x="127" y="10"/>
                  </a:lnTo>
                  <a:lnTo>
                    <a:pt x="128" y="16"/>
                  </a:lnTo>
                  <a:lnTo>
                    <a:pt x="131" y="25"/>
                  </a:lnTo>
                  <a:lnTo>
                    <a:pt x="135" y="35"/>
                  </a:lnTo>
                  <a:lnTo>
                    <a:pt x="142" y="48"/>
                  </a:lnTo>
                  <a:lnTo>
                    <a:pt x="148" y="57"/>
                  </a:lnTo>
                  <a:lnTo>
                    <a:pt x="153" y="67"/>
                  </a:lnTo>
                  <a:lnTo>
                    <a:pt x="159" y="75"/>
                  </a:lnTo>
                  <a:lnTo>
                    <a:pt x="163" y="85"/>
                  </a:lnTo>
                  <a:lnTo>
                    <a:pt x="168" y="95"/>
                  </a:lnTo>
                  <a:lnTo>
                    <a:pt x="173" y="104"/>
                  </a:lnTo>
                  <a:lnTo>
                    <a:pt x="178" y="113"/>
                  </a:lnTo>
                  <a:lnTo>
                    <a:pt x="183" y="122"/>
                  </a:lnTo>
                  <a:lnTo>
                    <a:pt x="188" y="130"/>
                  </a:lnTo>
                  <a:lnTo>
                    <a:pt x="192" y="139"/>
                  </a:lnTo>
                  <a:lnTo>
                    <a:pt x="199" y="149"/>
                  </a:lnTo>
                  <a:lnTo>
                    <a:pt x="205" y="158"/>
                  </a:lnTo>
                  <a:lnTo>
                    <a:pt x="211" y="166"/>
                  </a:lnTo>
                  <a:lnTo>
                    <a:pt x="217" y="174"/>
                  </a:lnTo>
                  <a:lnTo>
                    <a:pt x="221" y="181"/>
                  </a:lnTo>
                  <a:lnTo>
                    <a:pt x="227" y="188"/>
                  </a:lnTo>
                  <a:lnTo>
                    <a:pt x="233" y="195"/>
                  </a:lnTo>
                  <a:lnTo>
                    <a:pt x="239" y="202"/>
                  </a:lnTo>
                  <a:lnTo>
                    <a:pt x="245" y="209"/>
                  </a:lnTo>
                  <a:lnTo>
                    <a:pt x="252" y="215"/>
                  </a:lnTo>
                  <a:lnTo>
                    <a:pt x="255" y="215"/>
                  </a:lnTo>
                  <a:lnTo>
                    <a:pt x="269" y="198"/>
                  </a:lnTo>
                  <a:lnTo>
                    <a:pt x="282" y="179"/>
                  </a:lnTo>
                  <a:lnTo>
                    <a:pt x="294" y="160"/>
                  </a:lnTo>
                  <a:lnTo>
                    <a:pt x="306" y="141"/>
                  </a:lnTo>
                  <a:lnTo>
                    <a:pt x="318" y="122"/>
                  </a:lnTo>
                  <a:lnTo>
                    <a:pt x="331" y="103"/>
                  </a:lnTo>
                  <a:lnTo>
                    <a:pt x="344" y="85"/>
                  </a:lnTo>
                  <a:lnTo>
                    <a:pt x="359" y="67"/>
                  </a:lnTo>
                  <a:lnTo>
                    <a:pt x="374" y="51"/>
                  </a:lnTo>
                  <a:lnTo>
                    <a:pt x="392" y="36"/>
                  </a:lnTo>
                  <a:lnTo>
                    <a:pt x="413" y="20"/>
                  </a:lnTo>
                  <a:lnTo>
                    <a:pt x="432" y="10"/>
                  </a:lnTo>
                  <a:lnTo>
                    <a:pt x="449" y="4"/>
                  </a:lnTo>
                  <a:lnTo>
                    <a:pt x="463" y="0"/>
                  </a:lnTo>
                  <a:lnTo>
                    <a:pt x="476" y="0"/>
                  </a:lnTo>
                  <a:lnTo>
                    <a:pt x="487" y="2"/>
                  </a:lnTo>
                  <a:lnTo>
                    <a:pt x="498" y="6"/>
                  </a:lnTo>
                  <a:lnTo>
                    <a:pt x="508" y="10"/>
                  </a:lnTo>
                  <a:lnTo>
                    <a:pt x="517" y="15"/>
                  </a:lnTo>
                  <a:lnTo>
                    <a:pt x="526" y="19"/>
                  </a:lnTo>
                  <a:lnTo>
                    <a:pt x="543" y="32"/>
                  </a:lnTo>
                </a:path>
              </a:pathLst>
            </a:custGeom>
            <a:solidFill>
              <a:srgbClr val="EF91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3496" name="Picture 8"/>
          <p:cNvPicPr>
            <a:picLocks noChangeArrowheads="1"/>
          </p:cNvPicPr>
          <p:nvPr/>
        </p:nvPicPr>
        <p:blipFill>
          <a:blip r:embed="rId3" cstate="print"/>
          <a:srcRect l="59525" t="26091" b="33305"/>
          <a:stretch>
            <a:fillRect/>
          </a:stretch>
        </p:blipFill>
        <p:spPr bwMode="auto">
          <a:xfrm>
            <a:off x="4644008" y="1628800"/>
            <a:ext cx="1536700" cy="1284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3497" name="Picture 9"/>
          <p:cNvPicPr>
            <a:picLocks noChangeArrowheads="1"/>
          </p:cNvPicPr>
          <p:nvPr/>
        </p:nvPicPr>
        <p:blipFill>
          <a:blip r:embed="rId4" cstate="print"/>
          <a:srcRect l="19138" t="10728" r="17480" b="66335"/>
          <a:stretch>
            <a:fillRect/>
          </a:stretch>
        </p:blipFill>
        <p:spPr bwMode="auto">
          <a:xfrm>
            <a:off x="6705600" y="2209800"/>
            <a:ext cx="1939925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457200" y="4114800"/>
            <a:ext cx="16764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Hypothalamus</a:t>
            </a: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838200" y="4648200"/>
            <a:ext cx="25146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Pre/postmenopausální</a:t>
            </a: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1371600" y="2209800"/>
            <a:ext cx="18732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Premenopausální</a:t>
            </a: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3352800" y="2057400"/>
            <a:ext cx="1089025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FSH + LH</a:t>
            </a: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3429000" y="4800600"/>
            <a:ext cx="7429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1"/>
                </a:solidFill>
                <a:latin typeface="Arial" charset="0"/>
              </a:rPr>
              <a:t>ACTH</a:t>
            </a: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2590800" y="3886200"/>
            <a:ext cx="1600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latin typeface="Arial" charset="0"/>
              </a:rPr>
              <a:t>Hypofýza</a:t>
            </a: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6172200" y="1295400"/>
            <a:ext cx="1801813" cy="5778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chemeClr val="accent2"/>
                </a:solidFill>
                <a:latin typeface="Arial" charset="0"/>
              </a:rPr>
              <a:t>Estrogeny Progesteron</a:t>
            </a: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5029200" y="3352800"/>
            <a:ext cx="16827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Kortikosteroidy</a:t>
            </a: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5791200" y="4419600"/>
            <a:ext cx="14478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Androgeny</a:t>
            </a:r>
          </a:p>
        </p:txBody>
      </p:sp>
      <p:sp>
        <p:nvSpPr>
          <p:cNvPr id="63507" name="Freeform 19"/>
          <p:cNvSpPr>
            <a:spLocks/>
          </p:cNvSpPr>
          <p:nvPr/>
        </p:nvSpPr>
        <p:spPr bwMode="auto">
          <a:xfrm flipV="1">
            <a:off x="2209800" y="3505200"/>
            <a:ext cx="6858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2133600" y="3200400"/>
            <a:ext cx="7429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LHRH</a:t>
            </a:r>
          </a:p>
        </p:txBody>
      </p:sp>
      <p:sp>
        <p:nvSpPr>
          <p:cNvPr id="63509" name="Freeform 21"/>
          <p:cNvSpPr>
            <a:spLocks/>
          </p:cNvSpPr>
          <p:nvPr/>
        </p:nvSpPr>
        <p:spPr bwMode="auto">
          <a:xfrm>
            <a:off x="3314700" y="1981200"/>
            <a:ext cx="1144588" cy="763588"/>
          </a:xfrm>
          <a:custGeom>
            <a:avLst/>
            <a:gdLst>
              <a:gd name="T0" fmla="*/ 0 w 721"/>
              <a:gd name="T1" fmla="*/ 2147483647 h 481"/>
              <a:gd name="T2" fmla="*/ 0 w 721"/>
              <a:gd name="T3" fmla="*/ 0 h 481"/>
              <a:gd name="T4" fmla="*/ 2147483647 w 721"/>
              <a:gd name="T5" fmla="*/ 0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480"/>
                </a:moveTo>
                <a:lnTo>
                  <a:pt x="0" y="0"/>
                </a:lnTo>
                <a:lnTo>
                  <a:pt x="72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4267200" y="2514600"/>
            <a:ext cx="1600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Ovarium</a:t>
            </a:r>
          </a:p>
        </p:txBody>
      </p:sp>
      <p:sp>
        <p:nvSpPr>
          <p:cNvPr id="63511" name="Freeform 23"/>
          <p:cNvSpPr>
            <a:spLocks/>
          </p:cNvSpPr>
          <p:nvPr/>
        </p:nvSpPr>
        <p:spPr bwMode="auto">
          <a:xfrm>
            <a:off x="6400800" y="1981200"/>
            <a:ext cx="1600200" cy="1371600"/>
          </a:xfrm>
          <a:custGeom>
            <a:avLst/>
            <a:gdLst>
              <a:gd name="T0" fmla="*/ 0 w 1441"/>
              <a:gd name="T1" fmla="*/ 0 h 337"/>
              <a:gd name="T2" fmla="*/ 2147483647 w 1441"/>
              <a:gd name="T3" fmla="*/ 0 h 337"/>
              <a:gd name="T4" fmla="*/ 2147483647 w 1441"/>
              <a:gd name="T5" fmla="*/ 2147483647 h 337"/>
              <a:gd name="T6" fmla="*/ 0 60000 65536"/>
              <a:gd name="T7" fmla="*/ 0 60000 65536"/>
              <a:gd name="T8" fmla="*/ 0 60000 65536"/>
              <a:gd name="T9" fmla="*/ 0 w 1441"/>
              <a:gd name="T10" fmla="*/ 0 h 337"/>
              <a:gd name="T11" fmla="*/ 1441 w 1441"/>
              <a:gd name="T12" fmla="*/ 337 h 3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1" h="337">
                <a:moveTo>
                  <a:pt x="0" y="0"/>
                </a:moveTo>
                <a:lnTo>
                  <a:pt x="1440" y="0"/>
                </a:lnTo>
                <a:lnTo>
                  <a:pt x="1440" y="336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495800" y="4267200"/>
            <a:ext cx="238125" cy="584200"/>
            <a:chOff x="3144" y="2946"/>
            <a:chExt cx="150" cy="368"/>
          </a:xfrm>
        </p:grpSpPr>
        <p:sp>
          <p:nvSpPr>
            <p:cNvPr id="63513" name="Freeform 25"/>
            <p:cNvSpPr>
              <a:spLocks/>
            </p:cNvSpPr>
            <p:nvPr/>
          </p:nvSpPr>
          <p:spPr bwMode="auto">
            <a:xfrm>
              <a:off x="3163" y="3010"/>
              <a:ext cx="125" cy="301"/>
            </a:xfrm>
            <a:custGeom>
              <a:avLst/>
              <a:gdLst>
                <a:gd name="T0" fmla="*/ 5 w 125"/>
                <a:gd name="T1" fmla="*/ 42 h 301"/>
                <a:gd name="T2" fmla="*/ 20 w 125"/>
                <a:gd name="T3" fmla="*/ 66 h 301"/>
                <a:gd name="T4" fmla="*/ 30 w 125"/>
                <a:gd name="T5" fmla="*/ 106 h 301"/>
                <a:gd name="T6" fmla="*/ 30 w 125"/>
                <a:gd name="T7" fmla="*/ 130 h 301"/>
                <a:gd name="T8" fmla="*/ 23 w 125"/>
                <a:gd name="T9" fmla="*/ 153 h 301"/>
                <a:gd name="T10" fmla="*/ 23 w 125"/>
                <a:gd name="T11" fmla="*/ 185 h 301"/>
                <a:gd name="T12" fmla="*/ 9 w 125"/>
                <a:gd name="T13" fmla="*/ 188 h 301"/>
                <a:gd name="T14" fmla="*/ 0 w 125"/>
                <a:gd name="T15" fmla="*/ 217 h 301"/>
                <a:gd name="T16" fmla="*/ 7 w 125"/>
                <a:gd name="T17" fmla="*/ 251 h 301"/>
                <a:gd name="T18" fmla="*/ 29 w 125"/>
                <a:gd name="T19" fmla="*/ 285 h 301"/>
                <a:gd name="T20" fmla="*/ 68 w 125"/>
                <a:gd name="T21" fmla="*/ 300 h 301"/>
                <a:gd name="T22" fmla="*/ 88 w 125"/>
                <a:gd name="T23" fmla="*/ 289 h 301"/>
                <a:gd name="T24" fmla="*/ 109 w 125"/>
                <a:gd name="T25" fmla="*/ 263 h 301"/>
                <a:gd name="T26" fmla="*/ 120 w 125"/>
                <a:gd name="T27" fmla="*/ 230 h 301"/>
                <a:gd name="T28" fmla="*/ 124 w 125"/>
                <a:gd name="T29" fmla="*/ 197 h 301"/>
                <a:gd name="T30" fmla="*/ 124 w 125"/>
                <a:gd name="T31" fmla="*/ 160 h 301"/>
                <a:gd name="T32" fmla="*/ 118 w 125"/>
                <a:gd name="T33" fmla="*/ 119 h 301"/>
                <a:gd name="T34" fmla="*/ 100 w 125"/>
                <a:gd name="T35" fmla="*/ 47 h 301"/>
                <a:gd name="T36" fmla="*/ 80 w 125"/>
                <a:gd name="T37" fmla="*/ 4 h 301"/>
                <a:gd name="T38" fmla="*/ 32 w 125"/>
                <a:gd name="T39" fmla="*/ 0 h 301"/>
                <a:gd name="T40" fmla="*/ 5 w 125"/>
                <a:gd name="T41" fmla="*/ 22 h 301"/>
                <a:gd name="T42" fmla="*/ 5 w 125"/>
                <a:gd name="T43" fmla="*/ 42 h 3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5"/>
                <a:gd name="T67" fmla="*/ 0 h 301"/>
                <a:gd name="T68" fmla="*/ 125 w 125"/>
                <a:gd name="T69" fmla="*/ 301 h 30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5" h="301">
                  <a:moveTo>
                    <a:pt x="5" y="42"/>
                  </a:moveTo>
                  <a:lnTo>
                    <a:pt x="20" y="66"/>
                  </a:lnTo>
                  <a:lnTo>
                    <a:pt x="30" y="106"/>
                  </a:lnTo>
                  <a:lnTo>
                    <a:pt x="30" y="130"/>
                  </a:lnTo>
                  <a:lnTo>
                    <a:pt x="23" y="153"/>
                  </a:lnTo>
                  <a:lnTo>
                    <a:pt x="23" y="185"/>
                  </a:lnTo>
                  <a:lnTo>
                    <a:pt x="9" y="188"/>
                  </a:lnTo>
                  <a:lnTo>
                    <a:pt x="0" y="217"/>
                  </a:lnTo>
                  <a:lnTo>
                    <a:pt x="7" y="251"/>
                  </a:lnTo>
                  <a:lnTo>
                    <a:pt x="29" y="285"/>
                  </a:lnTo>
                  <a:lnTo>
                    <a:pt x="68" y="300"/>
                  </a:lnTo>
                  <a:lnTo>
                    <a:pt x="88" y="289"/>
                  </a:lnTo>
                  <a:lnTo>
                    <a:pt x="109" y="263"/>
                  </a:lnTo>
                  <a:lnTo>
                    <a:pt x="120" y="230"/>
                  </a:lnTo>
                  <a:lnTo>
                    <a:pt x="124" y="197"/>
                  </a:lnTo>
                  <a:lnTo>
                    <a:pt x="124" y="160"/>
                  </a:lnTo>
                  <a:lnTo>
                    <a:pt x="118" y="119"/>
                  </a:lnTo>
                  <a:lnTo>
                    <a:pt x="100" y="47"/>
                  </a:lnTo>
                  <a:lnTo>
                    <a:pt x="80" y="4"/>
                  </a:lnTo>
                  <a:lnTo>
                    <a:pt x="32" y="0"/>
                  </a:lnTo>
                  <a:lnTo>
                    <a:pt x="5" y="22"/>
                  </a:lnTo>
                  <a:lnTo>
                    <a:pt x="5" y="42"/>
                  </a:lnTo>
                </a:path>
              </a:pathLst>
            </a:custGeom>
            <a:solidFill>
              <a:srgbClr val="FF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4" name="Freeform 26"/>
            <p:cNvSpPr>
              <a:spLocks/>
            </p:cNvSpPr>
            <p:nvPr/>
          </p:nvSpPr>
          <p:spPr bwMode="auto">
            <a:xfrm>
              <a:off x="3180" y="3026"/>
              <a:ext cx="37" cy="60"/>
            </a:xfrm>
            <a:custGeom>
              <a:avLst/>
              <a:gdLst>
                <a:gd name="T0" fmla="*/ 15 w 37"/>
                <a:gd name="T1" fmla="*/ 2 h 60"/>
                <a:gd name="T2" fmla="*/ 2 w 37"/>
                <a:gd name="T3" fmla="*/ 11 h 60"/>
                <a:gd name="T4" fmla="*/ 0 w 37"/>
                <a:gd name="T5" fmla="*/ 22 h 60"/>
                <a:gd name="T6" fmla="*/ 12 w 37"/>
                <a:gd name="T7" fmla="*/ 41 h 60"/>
                <a:gd name="T8" fmla="*/ 17 w 37"/>
                <a:gd name="T9" fmla="*/ 59 h 60"/>
                <a:gd name="T10" fmla="*/ 36 w 37"/>
                <a:gd name="T11" fmla="*/ 37 h 60"/>
                <a:gd name="T12" fmla="*/ 23 w 37"/>
                <a:gd name="T13" fmla="*/ 30 h 60"/>
                <a:gd name="T14" fmla="*/ 30 w 37"/>
                <a:gd name="T15" fmla="*/ 20 h 60"/>
                <a:gd name="T16" fmla="*/ 12 w 37"/>
                <a:gd name="T17" fmla="*/ 22 h 60"/>
                <a:gd name="T18" fmla="*/ 23 w 37"/>
                <a:gd name="T19" fmla="*/ 0 h 60"/>
                <a:gd name="T20" fmla="*/ 15 w 37"/>
                <a:gd name="T21" fmla="*/ 2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"/>
                <a:gd name="T34" fmla="*/ 0 h 60"/>
                <a:gd name="T35" fmla="*/ 37 w 37"/>
                <a:gd name="T36" fmla="*/ 60 h 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" h="60">
                  <a:moveTo>
                    <a:pt x="15" y="2"/>
                  </a:moveTo>
                  <a:lnTo>
                    <a:pt x="2" y="11"/>
                  </a:lnTo>
                  <a:lnTo>
                    <a:pt x="0" y="22"/>
                  </a:lnTo>
                  <a:lnTo>
                    <a:pt x="12" y="41"/>
                  </a:lnTo>
                  <a:lnTo>
                    <a:pt x="17" y="59"/>
                  </a:lnTo>
                  <a:lnTo>
                    <a:pt x="36" y="37"/>
                  </a:lnTo>
                  <a:lnTo>
                    <a:pt x="23" y="30"/>
                  </a:lnTo>
                  <a:lnTo>
                    <a:pt x="30" y="20"/>
                  </a:lnTo>
                  <a:lnTo>
                    <a:pt x="12" y="22"/>
                  </a:lnTo>
                  <a:lnTo>
                    <a:pt x="23" y="0"/>
                  </a:lnTo>
                  <a:lnTo>
                    <a:pt x="15" y="2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5" name="Freeform 27"/>
            <p:cNvSpPr>
              <a:spLocks/>
            </p:cNvSpPr>
            <p:nvPr/>
          </p:nvSpPr>
          <p:spPr bwMode="auto">
            <a:xfrm>
              <a:off x="3204" y="3122"/>
              <a:ext cx="50" cy="94"/>
            </a:xfrm>
            <a:custGeom>
              <a:avLst/>
              <a:gdLst>
                <a:gd name="T0" fmla="*/ 31 w 50"/>
                <a:gd name="T1" fmla="*/ 0 h 94"/>
                <a:gd name="T2" fmla="*/ 47 w 50"/>
                <a:gd name="T3" fmla="*/ 8 h 94"/>
                <a:gd name="T4" fmla="*/ 31 w 50"/>
                <a:gd name="T5" fmla="*/ 15 h 94"/>
                <a:gd name="T6" fmla="*/ 49 w 50"/>
                <a:gd name="T7" fmla="*/ 41 h 94"/>
                <a:gd name="T8" fmla="*/ 29 w 50"/>
                <a:gd name="T9" fmla="*/ 41 h 94"/>
                <a:gd name="T10" fmla="*/ 47 w 50"/>
                <a:gd name="T11" fmla="*/ 63 h 94"/>
                <a:gd name="T12" fmla="*/ 27 w 50"/>
                <a:gd name="T13" fmla="*/ 69 h 94"/>
                <a:gd name="T14" fmla="*/ 38 w 50"/>
                <a:gd name="T15" fmla="*/ 93 h 94"/>
                <a:gd name="T16" fmla="*/ 20 w 50"/>
                <a:gd name="T17" fmla="*/ 93 h 94"/>
                <a:gd name="T18" fmla="*/ 0 w 50"/>
                <a:gd name="T19" fmla="*/ 75 h 94"/>
                <a:gd name="T20" fmla="*/ 13 w 50"/>
                <a:gd name="T21" fmla="*/ 65 h 94"/>
                <a:gd name="T22" fmla="*/ 10 w 50"/>
                <a:gd name="T23" fmla="*/ 50 h 94"/>
                <a:gd name="T24" fmla="*/ 20 w 50"/>
                <a:gd name="T25" fmla="*/ 41 h 94"/>
                <a:gd name="T26" fmla="*/ 16 w 50"/>
                <a:gd name="T27" fmla="*/ 26 h 94"/>
                <a:gd name="T28" fmla="*/ 26 w 50"/>
                <a:gd name="T29" fmla="*/ 15 h 94"/>
                <a:gd name="T30" fmla="*/ 20 w 50"/>
                <a:gd name="T31" fmla="*/ 7 h 94"/>
                <a:gd name="T32" fmla="*/ 22 w 50"/>
                <a:gd name="T33" fmla="*/ 1 h 94"/>
                <a:gd name="T34" fmla="*/ 31 w 50"/>
                <a:gd name="T35" fmla="*/ 0 h 9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0"/>
                <a:gd name="T55" fmla="*/ 0 h 94"/>
                <a:gd name="T56" fmla="*/ 50 w 50"/>
                <a:gd name="T57" fmla="*/ 94 h 9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0" h="94">
                  <a:moveTo>
                    <a:pt x="31" y="0"/>
                  </a:moveTo>
                  <a:lnTo>
                    <a:pt x="47" y="8"/>
                  </a:lnTo>
                  <a:lnTo>
                    <a:pt x="31" y="15"/>
                  </a:lnTo>
                  <a:lnTo>
                    <a:pt x="49" y="41"/>
                  </a:lnTo>
                  <a:lnTo>
                    <a:pt x="29" y="41"/>
                  </a:lnTo>
                  <a:lnTo>
                    <a:pt x="47" y="63"/>
                  </a:lnTo>
                  <a:lnTo>
                    <a:pt x="27" y="69"/>
                  </a:lnTo>
                  <a:lnTo>
                    <a:pt x="38" y="93"/>
                  </a:lnTo>
                  <a:lnTo>
                    <a:pt x="20" y="93"/>
                  </a:lnTo>
                  <a:lnTo>
                    <a:pt x="0" y="75"/>
                  </a:lnTo>
                  <a:lnTo>
                    <a:pt x="13" y="65"/>
                  </a:lnTo>
                  <a:lnTo>
                    <a:pt x="10" y="50"/>
                  </a:lnTo>
                  <a:lnTo>
                    <a:pt x="20" y="41"/>
                  </a:lnTo>
                  <a:lnTo>
                    <a:pt x="16" y="26"/>
                  </a:lnTo>
                  <a:lnTo>
                    <a:pt x="26" y="15"/>
                  </a:lnTo>
                  <a:lnTo>
                    <a:pt x="20" y="7"/>
                  </a:lnTo>
                  <a:lnTo>
                    <a:pt x="22" y="1"/>
                  </a:lnTo>
                  <a:lnTo>
                    <a:pt x="31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6" name="Freeform 28"/>
            <p:cNvSpPr>
              <a:spLocks/>
            </p:cNvSpPr>
            <p:nvPr/>
          </p:nvSpPr>
          <p:spPr bwMode="auto">
            <a:xfrm>
              <a:off x="3178" y="3210"/>
              <a:ext cx="58" cy="48"/>
            </a:xfrm>
            <a:custGeom>
              <a:avLst/>
              <a:gdLst>
                <a:gd name="T0" fmla="*/ 8 w 58"/>
                <a:gd name="T1" fmla="*/ 0 h 48"/>
                <a:gd name="T2" fmla="*/ 0 w 58"/>
                <a:gd name="T3" fmla="*/ 7 h 48"/>
                <a:gd name="T4" fmla="*/ 14 w 58"/>
                <a:gd name="T5" fmla="*/ 12 h 48"/>
                <a:gd name="T6" fmla="*/ 8 w 58"/>
                <a:gd name="T7" fmla="*/ 27 h 48"/>
                <a:gd name="T8" fmla="*/ 22 w 58"/>
                <a:gd name="T9" fmla="*/ 23 h 48"/>
                <a:gd name="T10" fmla="*/ 24 w 58"/>
                <a:gd name="T11" fmla="*/ 43 h 48"/>
                <a:gd name="T12" fmla="*/ 33 w 58"/>
                <a:gd name="T13" fmla="*/ 29 h 48"/>
                <a:gd name="T14" fmla="*/ 41 w 58"/>
                <a:gd name="T15" fmla="*/ 47 h 48"/>
                <a:gd name="T16" fmla="*/ 48 w 58"/>
                <a:gd name="T17" fmla="*/ 35 h 48"/>
                <a:gd name="T18" fmla="*/ 57 w 58"/>
                <a:gd name="T19" fmla="*/ 35 h 48"/>
                <a:gd name="T20" fmla="*/ 57 w 58"/>
                <a:gd name="T21" fmla="*/ 22 h 48"/>
                <a:gd name="T22" fmla="*/ 44 w 58"/>
                <a:gd name="T23" fmla="*/ 26 h 48"/>
                <a:gd name="T24" fmla="*/ 8 w 58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8"/>
                <a:gd name="T40" fmla="*/ 0 h 48"/>
                <a:gd name="T41" fmla="*/ 58 w 58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8" h="48">
                  <a:moveTo>
                    <a:pt x="8" y="0"/>
                  </a:moveTo>
                  <a:lnTo>
                    <a:pt x="0" y="7"/>
                  </a:lnTo>
                  <a:lnTo>
                    <a:pt x="14" y="12"/>
                  </a:lnTo>
                  <a:lnTo>
                    <a:pt x="8" y="27"/>
                  </a:lnTo>
                  <a:lnTo>
                    <a:pt x="22" y="23"/>
                  </a:lnTo>
                  <a:lnTo>
                    <a:pt x="24" y="43"/>
                  </a:lnTo>
                  <a:lnTo>
                    <a:pt x="33" y="29"/>
                  </a:lnTo>
                  <a:lnTo>
                    <a:pt x="41" y="47"/>
                  </a:lnTo>
                  <a:lnTo>
                    <a:pt x="48" y="35"/>
                  </a:lnTo>
                  <a:lnTo>
                    <a:pt x="57" y="35"/>
                  </a:lnTo>
                  <a:lnTo>
                    <a:pt x="57" y="22"/>
                  </a:lnTo>
                  <a:lnTo>
                    <a:pt x="44" y="26"/>
                  </a:lnTo>
                  <a:lnTo>
                    <a:pt x="8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7" name="Freeform 29"/>
            <p:cNvSpPr>
              <a:spLocks/>
            </p:cNvSpPr>
            <p:nvPr/>
          </p:nvSpPr>
          <p:spPr bwMode="auto">
            <a:xfrm>
              <a:off x="3144" y="2951"/>
              <a:ext cx="115" cy="102"/>
            </a:xfrm>
            <a:custGeom>
              <a:avLst/>
              <a:gdLst>
                <a:gd name="T0" fmla="*/ 23 w 115"/>
                <a:gd name="T1" fmla="*/ 6 h 102"/>
                <a:gd name="T2" fmla="*/ 12 w 115"/>
                <a:gd name="T3" fmla="*/ 19 h 102"/>
                <a:gd name="T4" fmla="*/ 9 w 115"/>
                <a:gd name="T5" fmla="*/ 40 h 102"/>
                <a:gd name="T6" fmla="*/ 0 w 115"/>
                <a:gd name="T7" fmla="*/ 76 h 102"/>
                <a:gd name="T8" fmla="*/ 1 w 115"/>
                <a:gd name="T9" fmla="*/ 92 h 102"/>
                <a:gd name="T10" fmla="*/ 13 w 115"/>
                <a:gd name="T11" fmla="*/ 101 h 102"/>
                <a:gd name="T12" fmla="*/ 18 w 115"/>
                <a:gd name="T13" fmla="*/ 87 h 102"/>
                <a:gd name="T14" fmla="*/ 27 w 115"/>
                <a:gd name="T15" fmla="*/ 74 h 102"/>
                <a:gd name="T16" fmla="*/ 47 w 115"/>
                <a:gd name="T17" fmla="*/ 64 h 102"/>
                <a:gd name="T18" fmla="*/ 74 w 115"/>
                <a:gd name="T19" fmla="*/ 60 h 102"/>
                <a:gd name="T20" fmla="*/ 103 w 115"/>
                <a:gd name="T21" fmla="*/ 68 h 102"/>
                <a:gd name="T22" fmla="*/ 114 w 115"/>
                <a:gd name="T23" fmla="*/ 59 h 102"/>
                <a:gd name="T24" fmla="*/ 105 w 115"/>
                <a:gd name="T25" fmla="*/ 40 h 102"/>
                <a:gd name="T26" fmla="*/ 95 w 115"/>
                <a:gd name="T27" fmla="*/ 32 h 102"/>
                <a:gd name="T28" fmla="*/ 86 w 115"/>
                <a:gd name="T29" fmla="*/ 23 h 102"/>
                <a:gd name="T30" fmla="*/ 71 w 115"/>
                <a:gd name="T31" fmla="*/ 15 h 102"/>
                <a:gd name="T32" fmla="*/ 60 w 115"/>
                <a:gd name="T33" fmla="*/ 6 h 102"/>
                <a:gd name="T34" fmla="*/ 43 w 115"/>
                <a:gd name="T35" fmla="*/ 0 h 102"/>
                <a:gd name="T36" fmla="*/ 28 w 115"/>
                <a:gd name="T37" fmla="*/ 0 h 102"/>
                <a:gd name="T38" fmla="*/ 23 w 115"/>
                <a:gd name="T39" fmla="*/ 6 h 1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5"/>
                <a:gd name="T61" fmla="*/ 0 h 102"/>
                <a:gd name="T62" fmla="*/ 115 w 115"/>
                <a:gd name="T63" fmla="*/ 102 h 10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5" h="102">
                  <a:moveTo>
                    <a:pt x="23" y="6"/>
                  </a:moveTo>
                  <a:lnTo>
                    <a:pt x="12" y="19"/>
                  </a:lnTo>
                  <a:lnTo>
                    <a:pt x="9" y="40"/>
                  </a:lnTo>
                  <a:lnTo>
                    <a:pt x="0" y="76"/>
                  </a:lnTo>
                  <a:lnTo>
                    <a:pt x="1" y="92"/>
                  </a:lnTo>
                  <a:lnTo>
                    <a:pt x="13" y="101"/>
                  </a:lnTo>
                  <a:lnTo>
                    <a:pt x="18" y="87"/>
                  </a:lnTo>
                  <a:lnTo>
                    <a:pt x="27" y="74"/>
                  </a:lnTo>
                  <a:lnTo>
                    <a:pt x="47" y="64"/>
                  </a:lnTo>
                  <a:lnTo>
                    <a:pt x="74" y="60"/>
                  </a:lnTo>
                  <a:lnTo>
                    <a:pt x="103" y="68"/>
                  </a:lnTo>
                  <a:lnTo>
                    <a:pt x="114" y="59"/>
                  </a:lnTo>
                  <a:lnTo>
                    <a:pt x="105" y="40"/>
                  </a:lnTo>
                  <a:lnTo>
                    <a:pt x="95" y="32"/>
                  </a:lnTo>
                  <a:lnTo>
                    <a:pt x="86" y="23"/>
                  </a:lnTo>
                  <a:lnTo>
                    <a:pt x="71" y="15"/>
                  </a:lnTo>
                  <a:lnTo>
                    <a:pt x="60" y="6"/>
                  </a:lnTo>
                  <a:lnTo>
                    <a:pt x="43" y="0"/>
                  </a:lnTo>
                  <a:lnTo>
                    <a:pt x="28" y="0"/>
                  </a:lnTo>
                  <a:lnTo>
                    <a:pt x="23" y="6"/>
                  </a:lnTo>
                </a:path>
              </a:pathLst>
            </a:custGeom>
            <a:solidFill>
              <a:srgbClr val="FFEA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8" name="Freeform 30"/>
            <p:cNvSpPr>
              <a:spLocks/>
            </p:cNvSpPr>
            <p:nvPr/>
          </p:nvSpPr>
          <p:spPr bwMode="auto">
            <a:xfrm>
              <a:off x="3150" y="2970"/>
              <a:ext cx="21" cy="51"/>
            </a:xfrm>
            <a:custGeom>
              <a:avLst/>
              <a:gdLst>
                <a:gd name="T0" fmla="*/ 12 w 21"/>
                <a:gd name="T1" fmla="*/ 0 h 51"/>
                <a:gd name="T2" fmla="*/ 18 w 21"/>
                <a:gd name="T3" fmla="*/ 9 h 51"/>
                <a:gd name="T4" fmla="*/ 12 w 21"/>
                <a:gd name="T5" fmla="*/ 15 h 51"/>
                <a:gd name="T6" fmla="*/ 20 w 21"/>
                <a:gd name="T7" fmla="*/ 22 h 51"/>
                <a:gd name="T8" fmla="*/ 5 w 21"/>
                <a:gd name="T9" fmla="*/ 50 h 51"/>
                <a:gd name="T10" fmla="*/ 0 w 21"/>
                <a:gd name="T11" fmla="*/ 44 h 51"/>
                <a:gd name="T12" fmla="*/ 5 w 21"/>
                <a:gd name="T13" fmla="*/ 22 h 51"/>
                <a:gd name="T14" fmla="*/ 5 w 21"/>
                <a:gd name="T15" fmla="*/ 15 h 51"/>
                <a:gd name="T16" fmla="*/ 8 w 21"/>
                <a:gd name="T17" fmla="*/ 6 h 51"/>
                <a:gd name="T18" fmla="*/ 12 w 2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51"/>
                <a:gd name="T32" fmla="*/ 21 w 21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51">
                  <a:moveTo>
                    <a:pt x="12" y="0"/>
                  </a:moveTo>
                  <a:lnTo>
                    <a:pt x="18" y="9"/>
                  </a:lnTo>
                  <a:lnTo>
                    <a:pt x="12" y="15"/>
                  </a:lnTo>
                  <a:lnTo>
                    <a:pt x="20" y="22"/>
                  </a:lnTo>
                  <a:lnTo>
                    <a:pt x="5" y="50"/>
                  </a:lnTo>
                  <a:lnTo>
                    <a:pt x="0" y="44"/>
                  </a:lnTo>
                  <a:lnTo>
                    <a:pt x="5" y="22"/>
                  </a:lnTo>
                  <a:lnTo>
                    <a:pt x="5" y="15"/>
                  </a:lnTo>
                  <a:lnTo>
                    <a:pt x="8" y="6"/>
                  </a:lnTo>
                  <a:lnTo>
                    <a:pt x="12" y="0"/>
                  </a:lnTo>
                </a:path>
              </a:pathLst>
            </a:custGeom>
            <a:solidFill>
              <a:srgbClr val="FFFF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9" name="Freeform 31"/>
            <p:cNvSpPr>
              <a:spLocks/>
            </p:cNvSpPr>
            <p:nvPr/>
          </p:nvSpPr>
          <p:spPr bwMode="auto">
            <a:xfrm>
              <a:off x="3162" y="2951"/>
              <a:ext cx="97" cy="68"/>
            </a:xfrm>
            <a:custGeom>
              <a:avLst/>
              <a:gdLst>
                <a:gd name="T0" fmla="*/ 0 w 97"/>
                <a:gd name="T1" fmla="*/ 16 h 68"/>
                <a:gd name="T2" fmla="*/ 12 w 97"/>
                <a:gd name="T3" fmla="*/ 6 h 68"/>
                <a:gd name="T4" fmla="*/ 28 w 97"/>
                <a:gd name="T5" fmla="*/ 13 h 68"/>
                <a:gd name="T6" fmla="*/ 34 w 97"/>
                <a:gd name="T7" fmla="*/ 22 h 68"/>
                <a:gd name="T8" fmla="*/ 47 w 97"/>
                <a:gd name="T9" fmla="*/ 24 h 68"/>
                <a:gd name="T10" fmla="*/ 52 w 97"/>
                <a:gd name="T11" fmla="*/ 32 h 68"/>
                <a:gd name="T12" fmla="*/ 60 w 97"/>
                <a:gd name="T13" fmla="*/ 33 h 68"/>
                <a:gd name="T14" fmla="*/ 61 w 97"/>
                <a:gd name="T15" fmla="*/ 45 h 68"/>
                <a:gd name="T16" fmla="*/ 67 w 97"/>
                <a:gd name="T17" fmla="*/ 51 h 68"/>
                <a:gd name="T18" fmla="*/ 49 w 97"/>
                <a:gd name="T19" fmla="*/ 50 h 68"/>
                <a:gd name="T20" fmla="*/ 30 w 97"/>
                <a:gd name="T21" fmla="*/ 52 h 68"/>
                <a:gd name="T22" fmla="*/ 8 w 97"/>
                <a:gd name="T23" fmla="*/ 67 h 68"/>
                <a:gd name="T24" fmla="*/ 50 w 97"/>
                <a:gd name="T25" fmla="*/ 58 h 68"/>
                <a:gd name="T26" fmla="*/ 88 w 97"/>
                <a:gd name="T27" fmla="*/ 66 h 68"/>
                <a:gd name="T28" fmla="*/ 96 w 97"/>
                <a:gd name="T29" fmla="*/ 56 h 68"/>
                <a:gd name="T30" fmla="*/ 85 w 97"/>
                <a:gd name="T31" fmla="*/ 38 h 68"/>
                <a:gd name="T32" fmla="*/ 74 w 97"/>
                <a:gd name="T33" fmla="*/ 31 h 68"/>
                <a:gd name="T34" fmla="*/ 71 w 97"/>
                <a:gd name="T35" fmla="*/ 20 h 68"/>
                <a:gd name="T36" fmla="*/ 55 w 97"/>
                <a:gd name="T37" fmla="*/ 13 h 68"/>
                <a:gd name="T38" fmla="*/ 40 w 97"/>
                <a:gd name="T39" fmla="*/ 2 h 68"/>
                <a:gd name="T40" fmla="*/ 22 w 97"/>
                <a:gd name="T41" fmla="*/ 0 h 68"/>
                <a:gd name="T42" fmla="*/ 8 w 97"/>
                <a:gd name="T43" fmla="*/ 2 h 68"/>
                <a:gd name="T44" fmla="*/ 3 w 97"/>
                <a:gd name="T45" fmla="*/ 6 h 68"/>
                <a:gd name="T46" fmla="*/ 0 w 97"/>
                <a:gd name="T47" fmla="*/ 16 h 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7"/>
                <a:gd name="T73" fmla="*/ 0 h 68"/>
                <a:gd name="T74" fmla="*/ 97 w 97"/>
                <a:gd name="T75" fmla="*/ 68 h 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7" h="68">
                  <a:moveTo>
                    <a:pt x="0" y="16"/>
                  </a:moveTo>
                  <a:lnTo>
                    <a:pt x="12" y="6"/>
                  </a:lnTo>
                  <a:lnTo>
                    <a:pt x="28" y="13"/>
                  </a:lnTo>
                  <a:lnTo>
                    <a:pt x="34" y="22"/>
                  </a:lnTo>
                  <a:lnTo>
                    <a:pt x="47" y="24"/>
                  </a:lnTo>
                  <a:lnTo>
                    <a:pt x="52" y="32"/>
                  </a:lnTo>
                  <a:lnTo>
                    <a:pt x="60" y="33"/>
                  </a:lnTo>
                  <a:lnTo>
                    <a:pt x="61" y="45"/>
                  </a:lnTo>
                  <a:lnTo>
                    <a:pt x="67" y="51"/>
                  </a:lnTo>
                  <a:lnTo>
                    <a:pt x="49" y="50"/>
                  </a:lnTo>
                  <a:lnTo>
                    <a:pt x="30" y="52"/>
                  </a:lnTo>
                  <a:lnTo>
                    <a:pt x="8" y="67"/>
                  </a:lnTo>
                  <a:lnTo>
                    <a:pt x="50" y="58"/>
                  </a:lnTo>
                  <a:lnTo>
                    <a:pt x="88" y="66"/>
                  </a:lnTo>
                  <a:lnTo>
                    <a:pt x="96" y="56"/>
                  </a:lnTo>
                  <a:lnTo>
                    <a:pt x="85" y="38"/>
                  </a:lnTo>
                  <a:lnTo>
                    <a:pt x="74" y="31"/>
                  </a:lnTo>
                  <a:lnTo>
                    <a:pt x="71" y="20"/>
                  </a:lnTo>
                  <a:lnTo>
                    <a:pt x="55" y="13"/>
                  </a:lnTo>
                  <a:lnTo>
                    <a:pt x="40" y="2"/>
                  </a:lnTo>
                  <a:lnTo>
                    <a:pt x="22" y="0"/>
                  </a:lnTo>
                  <a:lnTo>
                    <a:pt x="8" y="2"/>
                  </a:lnTo>
                  <a:lnTo>
                    <a:pt x="3" y="6"/>
                  </a:lnTo>
                  <a:lnTo>
                    <a:pt x="0" y="16"/>
                  </a:lnTo>
                </a:path>
              </a:pathLst>
            </a:custGeom>
            <a:solidFill>
              <a:srgbClr val="70230C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0" name="Freeform 32"/>
            <p:cNvSpPr>
              <a:spLocks/>
            </p:cNvSpPr>
            <p:nvPr/>
          </p:nvSpPr>
          <p:spPr bwMode="auto">
            <a:xfrm>
              <a:off x="3151" y="2946"/>
              <a:ext cx="126" cy="119"/>
            </a:xfrm>
            <a:custGeom>
              <a:avLst/>
              <a:gdLst>
                <a:gd name="T0" fmla="*/ 0 w 126"/>
                <a:gd name="T1" fmla="*/ 89 h 119"/>
                <a:gd name="T2" fmla="*/ 0 w 126"/>
                <a:gd name="T3" fmla="*/ 99 h 119"/>
                <a:gd name="T4" fmla="*/ 10 w 126"/>
                <a:gd name="T5" fmla="*/ 106 h 119"/>
                <a:gd name="T6" fmla="*/ 15 w 126"/>
                <a:gd name="T7" fmla="*/ 103 h 119"/>
                <a:gd name="T8" fmla="*/ 21 w 126"/>
                <a:gd name="T9" fmla="*/ 108 h 119"/>
                <a:gd name="T10" fmla="*/ 18 w 126"/>
                <a:gd name="T11" fmla="*/ 102 h 119"/>
                <a:gd name="T12" fmla="*/ 18 w 126"/>
                <a:gd name="T13" fmla="*/ 94 h 119"/>
                <a:gd name="T14" fmla="*/ 24 w 126"/>
                <a:gd name="T15" fmla="*/ 81 h 119"/>
                <a:gd name="T16" fmla="*/ 40 w 126"/>
                <a:gd name="T17" fmla="*/ 71 h 119"/>
                <a:gd name="T18" fmla="*/ 65 w 126"/>
                <a:gd name="T19" fmla="*/ 69 h 119"/>
                <a:gd name="T20" fmla="*/ 83 w 126"/>
                <a:gd name="T21" fmla="*/ 73 h 119"/>
                <a:gd name="T22" fmla="*/ 63 w 126"/>
                <a:gd name="T23" fmla="*/ 78 h 119"/>
                <a:gd name="T24" fmla="*/ 95 w 126"/>
                <a:gd name="T25" fmla="*/ 91 h 119"/>
                <a:gd name="T26" fmla="*/ 69 w 126"/>
                <a:gd name="T27" fmla="*/ 94 h 119"/>
                <a:gd name="T28" fmla="*/ 97 w 126"/>
                <a:gd name="T29" fmla="*/ 111 h 119"/>
                <a:gd name="T30" fmla="*/ 113 w 126"/>
                <a:gd name="T31" fmla="*/ 118 h 119"/>
                <a:gd name="T32" fmla="*/ 125 w 126"/>
                <a:gd name="T33" fmla="*/ 117 h 119"/>
                <a:gd name="T34" fmla="*/ 113 w 126"/>
                <a:gd name="T35" fmla="*/ 73 h 119"/>
                <a:gd name="T36" fmla="*/ 112 w 126"/>
                <a:gd name="T37" fmla="*/ 67 h 119"/>
                <a:gd name="T38" fmla="*/ 111 w 126"/>
                <a:gd name="T39" fmla="*/ 52 h 119"/>
                <a:gd name="T40" fmla="*/ 94 w 126"/>
                <a:gd name="T41" fmla="*/ 39 h 119"/>
                <a:gd name="T42" fmla="*/ 85 w 126"/>
                <a:gd name="T43" fmla="*/ 28 h 119"/>
                <a:gd name="T44" fmla="*/ 67 w 126"/>
                <a:gd name="T45" fmla="*/ 18 h 119"/>
                <a:gd name="T46" fmla="*/ 60 w 126"/>
                <a:gd name="T47" fmla="*/ 9 h 119"/>
                <a:gd name="T48" fmla="*/ 38 w 126"/>
                <a:gd name="T49" fmla="*/ 0 h 119"/>
                <a:gd name="T50" fmla="*/ 26 w 126"/>
                <a:gd name="T51" fmla="*/ 1 h 119"/>
                <a:gd name="T52" fmla="*/ 13 w 126"/>
                <a:gd name="T53" fmla="*/ 6 h 119"/>
                <a:gd name="T54" fmla="*/ 8 w 126"/>
                <a:gd name="T55" fmla="*/ 14 h 119"/>
                <a:gd name="T56" fmla="*/ 7 w 126"/>
                <a:gd name="T57" fmla="*/ 28 h 119"/>
                <a:gd name="T58" fmla="*/ 15 w 126"/>
                <a:gd name="T59" fmla="*/ 9 h 119"/>
                <a:gd name="T60" fmla="*/ 31 w 126"/>
                <a:gd name="T61" fmla="*/ 5 h 119"/>
                <a:gd name="T62" fmla="*/ 49 w 126"/>
                <a:gd name="T63" fmla="*/ 10 h 119"/>
                <a:gd name="T64" fmla="*/ 60 w 126"/>
                <a:gd name="T65" fmla="*/ 20 h 119"/>
                <a:gd name="T66" fmla="*/ 77 w 126"/>
                <a:gd name="T67" fmla="*/ 31 h 119"/>
                <a:gd name="T68" fmla="*/ 84 w 126"/>
                <a:gd name="T69" fmla="*/ 41 h 119"/>
                <a:gd name="T70" fmla="*/ 96 w 126"/>
                <a:gd name="T71" fmla="*/ 49 h 119"/>
                <a:gd name="T72" fmla="*/ 99 w 126"/>
                <a:gd name="T73" fmla="*/ 66 h 119"/>
                <a:gd name="T74" fmla="*/ 92 w 126"/>
                <a:gd name="T75" fmla="*/ 67 h 119"/>
                <a:gd name="T76" fmla="*/ 60 w 126"/>
                <a:gd name="T77" fmla="*/ 63 h 119"/>
                <a:gd name="T78" fmla="*/ 27 w 126"/>
                <a:gd name="T79" fmla="*/ 69 h 119"/>
                <a:gd name="T80" fmla="*/ 7 w 126"/>
                <a:gd name="T81" fmla="*/ 82 h 119"/>
                <a:gd name="T82" fmla="*/ 0 w 126"/>
                <a:gd name="T83" fmla="*/ 89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6"/>
                <a:gd name="T127" fmla="*/ 0 h 119"/>
                <a:gd name="T128" fmla="*/ 126 w 126"/>
                <a:gd name="T129" fmla="*/ 119 h 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6" h="119">
                  <a:moveTo>
                    <a:pt x="0" y="89"/>
                  </a:moveTo>
                  <a:lnTo>
                    <a:pt x="0" y="99"/>
                  </a:lnTo>
                  <a:lnTo>
                    <a:pt x="10" y="106"/>
                  </a:lnTo>
                  <a:lnTo>
                    <a:pt x="15" y="103"/>
                  </a:lnTo>
                  <a:lnTo>
                    <a:pt x="21" y="108"/>
                  </a:lnTo>
                  <a:lnTo>
                    <a:pt x="18" y="102"/>
                  </a:lnTo>
                  <a:lnTo>
                    <a:pt x="18" y="94"/>
                  </a:lnTo>
                  <a:lnTo>
                    <a:pt x="24" y="81"/>
                  </a:lnTo>
                  <a:lnTo>
                    <a:pt x="40" y="71"/>
                  </a:lnTo>
                  <a:lnTo>
                    <a:pt x="65" y="69"/>
                  </a:lnTo>
                  <a:lnTo>
                    <a:pt x="83" y="73"/>
                  </a:lnTo>
                  <a:lnTo>
                    <a:pt x="63" y="78"/>
                  </a:lnTo>
                  <a:lnTo>
                    <a:pt x="95" y="91"/>
                  </a:lnTo>
                  <a:lnTo>
                    <a:pt x="69" y="94"/>
                  </a:lnTo>
                  <a:lnTo>
                    <a:pt x="97" y="111"/>
                  </a:lnTo>
                  <a:lnTo>
                    <a:pt x="113" y="118"/>
                  </a:lnTo>
                  <a:lnTo>
                    <a:pt x="125" y="117"/>
                  </a:lnTo>
                  <a:lnTo>
                    <a:pt x="113" y="73"/>
                  </a:lnTo>
                  <a:lnTo>
                    <a:pt x="112" y="67"/>
                  </a:lnTo>
                  <a:lnTo>
                    <a:pt x="111" y="52"/>
                  </a:lnTo>
                  <a:lnTo>
                    <a:pt x="94" y="39"/>
                  </a:lnTo>
                  <a:lnTo>
                    <a:pt x="85" y="28"/>
                  </a:lnTo>
                  <a:lnTo>
                    <a:pt x="67" y="18"/>
                  </a:lnTo>
                  <a:lnTo>
                    <a:pt x="60" y="9"/>
                  </a:lnTo>
                  <a:lnTo>
                    <a:pt x="38" y="0"/>
                  </a:lnTo>
                  <a:lnTo>
                    <a:pt x="26" y="1"/>
                  </a:lnTo>
                  <a:lnTo>
                    <a:pt x="13" y="6"/>
                  </a:lnTo>
                  <a:lnTo>
                    <a:pt x="8" y="14"/>
                  </a:lnTo>
                  <a:lnTo>
                    <a:pt x="7" y="28"/>
                  </a:lnTo>
                  <a:lnTo>
                    <a:pt x="15" y="9"/>
                  </a:lnTo>
                  <a:lnTo>
                    <a:pt x="31" y="5"/>
                  </a:lnTo>
                  <a:lnTo>
                    <a:pt x="49" y="10"/>
                  </a:lnTo>
                  <a:lnTo>
                    <a:pt x="60" y="20"/>
                  </a:lnTo>
                  <a:lnTo>
                    <a:pt x="77" y="31"/>
                  </a:lnTo>
                  <a:lnTo>
                    <a:pt x="84" y="41"/>
                  </a:lnTo>
                  <a:lnTo>
                    <a:pt x="96" y="49"/>
                  </a:lnTo>
                  <a:lnTo>
                    <a:pt x="99" y="66"/>
                  </a:lnTo>
                  <a:lnTo>
                    <a:pt x="92" y="67"/>
                  </a:lnTo>
                  <a:lnTo>
                    <a:pt x="60" y="63"/>
                  </a:lnTo>
                  <a:lnTo>
                    <a:pt x="27" y="69"/>
                  </a:lnTo>
                  <a:lnTo>
                    <a:pt x="7" y="82"/>
                  </a:lnTo>
                  <a:lnTo>
                    <a:pt x="0" y="89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1" name="Freeform 33"/>
            <p:cNvSpPr>
              <a:spLocks/>
            </p:cNvSpPr>
            <p:nvPr/>
          </p:nvSpPr>
          <p:spPr bwMode="auto">
            <a:xfrm>
              <a:off x="3161" y="3106"/>
              <a:ext cx="133" cy="208"/>
            </a:xfrm>
            <a:custGeom>
              <a:avLst/>
              <a:gdLst>
                <a:gd name="T0" fmla="*/ 96 w 133"/>
                <a:gd name="T1" fmla="*/ 6 h 208"/>
                <a:gd name="T2" fmla="*/ 116 w 133"/>
                <a:gd name="T3" fmla="*/ 50 h 208"/>
                <a:gd name="T4" fmla="*/ 98 w 133"/>
                <a:gd name="T5" fmla="*/ 40 h 208"/>
                <a:gd name="T6" fmla="*/ 121 w 133"/>
                <a:gd name="T7" fmla="*/ 90 h 208"/>
                <a:gd name="T8" fmla="*/ 99 w 133"/>
                <a:gd name="T9" fmla="*/ 71 h 208"/>
                <a:gd name="T10" fmla="*/ 119 w 133"/>
                <a:gd name="T11" fmla="*/ 120 h 208"/>
                <a:gd name="T12" fmla="*/ 98 w 133"/>
                <a:gd name="T13" fmla="*/ 105 h 208"/>
                <a:gd name="T14" fmla="*/ 110 w 133"/>
                <a:gd name="T15" fmla="*/ 154 h 208"/>
                <a:gd name="T16" fmla="*/ 91 w 133"/>
                <a:gd name="T17" fmla="*/ 138 h 208"/>
                <a:gd name="T18" fmla="*/ 96 w 133"/>
                <a:gd name="T19" fmla="*/ 176 h 208"/>
                <a:gd name="T20" fmla="*/ 77 w 133"/>
                <a:gd name="T21" fmla="*/ 153 h 208"/>
                <a:gd name="T22" fmla="*/ 76 w 133"/>
                <a:gd name="T23" fmla="*/ 190 h 208"/>
                <a:gd name="T24" fmla="*/ 61 w 133"/>
                <a:gd name="T25" fmla="*/ 156 h 208"/>
                <a:gd name="T26" fmla="*/ 55 w 133"/>
                <a:gd name="T27" fmla="*/ 188 h 208"/>
                <a:gd name="T28" fmla="*/ 45 w 133"/>
                <a:gd name="T29" fmla="*/ 155 h 208"/>
                <a:gd name="T30" fmla="*/ 34 w 133"/>
                <a:gd name="T31" fmla="*/ 173 h 208"/>
                <a:gd name="T32" fmla="*/ 33 w 133"/>
                <a:gd name="T33" fmla="*/ 148 h 208"/>
                <a:gd name="T34" fmla="*/ 17 w 133"/>
                <a:gd name="T35" fmla="*/ 163 h 208"/>
                <a:gd name="T36" fmla="*/ 23 w 133"/>
                <a:gd name="T37" fmla="*/ 138 h 208"/>
                <a:gd name="T38" fmla="*/ 7 w 133"/>
                <a:gd name="T39" fmla="*/ 144 h 208"/>
                <a:gd name="T40" fmla="*/ 13 w 133"/>
                <a:gd name="T41" fmla="*/ 125 h 208"/>
                <a:gd name="T42" fmla="*/ 4 w 133"/>
                <a:gd name="T43" fmla="*/ 125 h 208"/>
                <a:gd name="T44" fmla="*/ 11 w 133"/>
                <a:gd name="T45" fmla="*/ 108 h 208"/>
                <a:gd name="T46" fmla="*/ 5 w 133"/>
                <a:gd name="T47" fmla="*/ 107 h 208"/>
                <a:gd name="T48" fmla="*/ 14 w 133"/>
                <a:gd name="T49" fmla="*/ 94 h 208"/>
                <a:gd name="T50" fmla="*/ 29 w 133"/>
                <a:gd name="T51" fmla="*/ 94 h 208"/>
                <a:gd name="T52" fmla="*/ 11 w 133"/>
                <a:gd name="T53" fmla="*/ 80 h 208"/>
                <a:gd name="T54" fmla="*/ 5 w 133"/>
                <a:gd name="T55" fmla="*/ 82 h 208"/>
                <a:gd name="T56" fmla="*/ 0 w 133"/>
                <a:gd name="T57" fmla="*/ 120 h 208"/>
                <a:gd name="T58" fmla="*/ 2 w 133"/>
                <a:gd name="T59" fmla="*/ 147 h 208"/>
                <a:gd name="T60" fmla="*/ 11 w 133"/>
                <a:gd name="T61" fmla="*/ 173 h 208"/>
                <a:gd name="T62" fmla="*/ 28 w 133"/>
                <a:gd name="T63" fmla="*/ 192 h 208"/>
                <a:gd name="T64" fmla="*/ 46 w 133"/>
                <a:gd name="T65" fmla="*/ 204 h 208"/>
                <a:gd name="T66" fmla="*/ 64 w 133"/>
                <a:gd name="T67" fmla="*/ 207 h 208"/>
                <a:gd name="T68" fmla="*/ 82 w 133"/>
                <a:gd name="T69" fmla="*/ 205 h 208"/>
                <a:gd name="T70" fmla="*/ 96 w 133"/>
                <a:gd name="T71" fmla="*/ 197 h 208"/>
                <a:gd name="T72" fmla="*/ 107 w 133"/>
                <a:gd name="T73" fmla="*/ 187 h 208"/>
                <a:gd name="T74" fmla="*/ 121 w 133"/>
                <a:gd name="T75" fmla="*/ 163 h 208"/>
                <a:gd name="T76" fmla="*/ 129 w 133"/>
                <a:gd name="T77" fmla="*/ 131 h 208"/>
                <a:gd name="T78" fmla="*/ 132 w 133"/>
                <a:gd name="T79" fmla="*/ 97 h 208"/>
                <a:gd name="T80" fmla="*/ 132 w 133"/>
                <a:gd name="T81" fmla="*/ 63 h 208"/>
                <a:gd name="T82" fmla="*/ 129 w 133"/>
                <a:gd name="T83" fmla="*/ 26 h 208"/>
                <a:gd name="T84" fmla="*/ 126 w 133"/>
                <a:gd name="T85" fmla="*/ 0 h 208"/>
                <a:gd name="T86" fmla="*/ 96 w 133"/>
                <a:gd name="T87" fmla="*/ 6 h 2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3"/>
                <a:gd name="T133" fmla="*/ 0 h 208"/>
                <a:gd name="T134" fmla="*/ 133 w 133"/>
                <a:gd name="T135" fmla="*/ 208 h 20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3" h="208">
                  <a:moveTo>
                    <a:pt x="96" y="6"/>
                  </a:moveTo>
                  <a:lnTo>
                    <a:pt x="116" y="50"/>
                  </a:lnTo>
                  <a:lnTo>
                    <a:pt x="98" y="40"/>
                  </a:lnTo>
                  <a:lnTo>
                    <a:pt x="121" y="90"/>
                  </a:lnTo>
                  <a:lnTo>
                    <a:pt x="99" y="71"/>
                  </a:lnTo>
                  <a:lnTo>
                    <a:pt x="119" y="120"/>
                  </a:lnTo>
                  <a:lnTo>
                    <a:pt x="98" y="105"/>
                  </a:lnTo>
                  <a:lnTo>
                    <a:pt x="110" y="154"/>
                  </a:lnTo>
                  <a:lnTo>
                    <a:pt x="91" y="138"/>
                  </a:lnTo>
                  <a:lnTo>
                    <a:pt x="96" y="176"/>
                  </a:lnTo>
                  <a:lnTo>
                    <a:pt x="77" y="153"/>
                  </a:lnTo>
                  <a:lnTo>
                    <a:pt x="76" y="190"/>
                  </a:lnTo>
                  <a:lnTo>
                    <a:pt x="61" y="156"/>
                  </a:lnTo>
                  <a:lnTo>
                    <a:pt x="55" y="188"/>
                  </a:lnTo>
                  <a:lnTo>
                    <a:pt x="45" y="155"/>
                  </a:lnTo>
                  <a:lnTo>
                    <a:pt x="34" y="173"/>
                  </a:lnTo>
                  <a:lnTo>
                    <a:pt x="33" y="148"/>
                  </a:lnTo>
                  <a:lnTo>
                    <a:pt x="17" y="163"/>
                  </a:lnTo>
                  <a:lnTo>
                    <a:pt x="23" y="138"/>
                  </a:lnTo>
                  <a:lnTo>
                    <a:pt x="7" y="144"/>
                  </a:lnTo>
                  <a:lnTo>
                    <a:pt x="13" y="125"/>
                  </a:lnTo>
                  <a:lnTo>
                    <a:pt x="4" y="125"/>
                  </a:lnTo>
                  <a:lnTo>
                    <a:pt x="11" y="108"/>
                  </a:lnTo>
                  <a:lnTo>
                    <a:pt x="5" y="107"/>
                  </a:lnTo>
                  <a:lnTo>
                    <a:pt x="14" y="94"/>
                  </a:lnTo>
                  <a:lnTo>
                    <a:pt x="29" y="94"/>
                  </a:lnTo>
                  <a:lnTo>
                    <a:pt x="11" y="80"/>
                  </a:lnTo>
                  <a:lnTo>
                    <a:pt x="5" y="82"/>
                  </a:lnTo>
                  <a:lnTo>
                    <a:pt x="0" y="120"/>
                  </a:lnTo>
                  <a:lnTo>
                    <a:pt x="2" y="147"/>
                  </a:lnTo>
                  <a:lnTo>
                    <a:pt x="11" y="173"/>
                  </a:lnTo>
                  <a:lnTo>
                    <a:pt x="28" y="192"/>
                  </a:lnTo>
                  <a:lnTo>
                    <a:pt x="46" y="204"/>
                  </a:lnTo>
                  <a:lnTo>
                    <a:pt x="64" y="207"/>
                  </a:lnTo>
                  <a:lnTo>
                    <a:pt x="82" y="205"/>
                  </a:lnTo>
                  <a:lnTo>
                    <a:pt x="96" y="197"/>
                  </a:lnTo>
                  <a:lnTo>
                    <a:pt x="107" y="187"/>
                  </a:lnTo>
                  <a:lnTo>
                    <a:pt x="121" y="163"/>
                  </a:lnTo>
                  <a:lnTo>
                    <a:pt x="129" y="131"/>
                  </a:lnTo>
                  <a:lnTo>
                    <a:pt x="132" y="97"/>
                  </a:lnTo>
                  <a:lnTo>
                    <a:pt x="132" y="63"/>
                  </a:lnTo>
                  <a:lnTo>
                    <a:pt x="129" y="26"/>
                  </a:lnTo>
                  <a:lnTo>
                    <a:pt x="126" y="0"/>
                  </a:lnTo>
                  <a:lnTo>
                    <a:pt x="96" y="6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2" name="Freeform 34"/>
            <p:cNvSpPr>
              <a:spLocks/>
            </p:cNvSpPr>
            <p:nvPr/>
          </p:nvSpPr>
          <p:spPr bwMode="auto">
            <a:xfrm>
              <a:off x="3181" y="3119"/>
              <a:ext cx="51" cy="105"/>
            </a:xfrm>
            <a:custGeom>
              <a:avLst/>
              <a:gdLst>
                <a:gd name="T0" fmla="*/ 15 w 51"/>
                <a:gd name="T1" fmla="*/ 9 h 105"/>
                <a:gd name="T2" fmla="*/ 7 w 51"/>
                <a:gd name="T3" fmla="*/ 21 h 105"/>
                <a:gd name="T4" fmla="*/ 3 w 51"/>
                <a:gd name="T5" fmla="*/ 35 h 105"/>
                <a:gd name="T6" fmla="*/ 0 w 51"/>
                <a:gd name="T7" fmla="*/ 49 h 105"/>
                <a:gd name="T8" fmla="*/ 0 w 51"/>
                <a:gd name="T9" fmla="*/ 61 h 105"/>
                <a:gd name="T10" fmla="*/ 4 w 51"/>
                <a:gd name="T11" fmla="*/ 75 h 105"/>
                <a:gd name="T12" fmla="*/ 41 w 51"/>
                <a:gd name="T13" fmla="*/ 104 h 105"/>
                <a:gd name="T14" fmla="*/ 50 w 51"/>
                <a:gd name="T15" fmla="*/ 93 h 105"/>
                <a:gd name="T16" fmla="*/ 41 w 51"/>
                <a:gd name="T17" fmla="*/ 95 h 105"/>
                <a:gd name="T18" fmla="*/ 47 w 51"/>
                <a:gd name="T19" fmla="*/ 80 h 105"/>
                <a:gd name="T20" fmla="*/ 34 w 51"/>
                <a:gd name="T21" fmla="*/ 88 h 105"/>
                <a:gd name="T22" fmla="*/ 41 w 51"/>
                <a:gd name="T23" fmla="*/ 68 h 105"/>
                <a:gd name="T24" fmla="*/ 24 w 51"/>
                <a:gd name="T25" fmla="*/ 80 h 105"/>
                <a:gd name="T26" fmla="*/ 25 w 51"/>
                <a:gd name="T27" fmla="*/ 67 h 105"/>
                <a:gd name="T28" fmla="*/ 16 w 51"/>
                <a:gd name="T29" fmla="*/ 76 h 105"/>
                <a:gd name="T30" fmla="*/ 15 w 51"/>
                <a:gd name="T31" fmla="*/ 67 h 105"/>
                <a:gd name="T32" fmla="*/ 11 w 51"/>
                <a:gd name="T33" fmla="*/ 70 h 105"/>
                <a:gd name="T34" fmla="*/ 9 w 51"/>
                <a:gd name="T35" fmla="*/ 61 h 105"/>
                <a:gd name="T36" fmla="*/ 24 w 51"/>
                <a:gd name="T37" fmla="*/ 59 h 105"/>
                <a:gd name="T38" fmla="*/ 8 w 51"/>
                <a:gd name="T39" fmla="*/ 53 h 105"/>
                <a:gd name="T40" fmla="*/ 30 w 51"/>
                <a:gd name="T41" fmla="*/ 46 h 105"/>
                <a:gd name="T42" fmla="*/ 12 w 51"/>
                <a:gd name="T43" fmla="*/ 40 h 105"/>
                <a:gd name="T44" fmla="*/ 32 w 51"/>
                <a:gd name="T45" fmla="*/ 36 h 105"/>
                <a:gd name="T46" fmla="*/ 18 w 51"/>
                <a:gd name="T47" fmla="*/ 22 h 105"/>
                <a:gd name="T48" fmla="*/ 39 w 51"/>
                <a:gd name="T49" fmla="*/ 21 h 105"/>
                <a:gd name="T50" fmla="*/ 31 w 51"/>
                <a:gd name="T51" fmla="*/ 8 h 105"/>
                <a:gd name="T52" fmla="*/ 47 w 51"/>
                <a:gd name="T53" fmla="*/ 8 h 105"/>
                <a:gd name="T54" fmla="*/ 47 w 51"/>
                <a:gd name="T55" fmla="*/ 0 h 105"/>
                <a:gd name="T56" fmla="*/ 27 w 51"/>
                <a:gd name="T57" fmla="*/ 0 h 105"/>
                <a:gd name="T58" fmla="*/ 15 w 51"/>
                <a:gd name="T59" fmla="*/ 9 h 1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1"/>
                <a:gd name="T91" fmla="*/ 0 h 105"/>
                <a:gd name="T92" fmla="*/ 51 w 51"/>
                <a:gd name="T93" fmla="*/ 105 h 10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1" h="105">
                  <a:moveTo>
                    <a:pt x="15" y="9"/>
                  </a:moveTo>
                  <a:lnTo>
                    <a:pt x="7" y="21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0" y="61"/>
                  </a:lnTo>
                  <a:lnTo>
                    <a:pt x="4" y="75"/>
                  </a:lnTo>
                  <a:lnTo>
                    <a:pt x="41" y="104"/>
                  </a:lnTo>
                  <a:lnTo>
                    <a:pt x="50" y="93"/>
                  </a:lnTo>
                  <a:lnTo>
                    <a:pt x="41" y="95"/>
                  </a:lnTo>
                  <a:lnTo>
                    <a:pt x="47" y="80"/>
                  </a:lnTo>
                  <a:lnTo>
                    <a:pt x="34" y="88"/>
                  </a:lnTo>
                  <a:lnTo>
                    <a:pt x="41" y="68"/>
                  </a:lnTo>
                  <a:lnTo>
                    <a:pt x="24" y="80"/>
                  </a:lnTo>
                  <a:lnTo>
                    <a:pt x="25" y="67"/>
                  </a:lnTo>
                  <a:lnTo>
                    <a:pt x="16" y="76"/>
                  </a:lnTo>
                  <a:lnTo>
                    <a:pt x="15" y="67"/>
                  </a:lnTo>
                  <a:lnTo>
                    <a:pt x="11" y="70"/>
                  </a:lnTo>
                  <a:lnTo>
                    <a:pt x="9" y="61"/>
                  </a:lnTo>
                  <a:lnTo>
                    <a:pt x="24" y="59"/>
                  </a:lnTo>
                  <a:lnTo>
                    <a:pt x="8" y="53"/>
                  </a:lnTo>
                  <a:lnTo>
                    <a:pt x="30" y="46"/>
                  </a:lnTo>
                  <a:lnTo>
                    <a:pt x="12" y="40"/>
                  </a:lnTo>
                  <a:lnTo>
                    <a:pt x="32" y="36"/>
                  </a:lnTo>
                  <a:lnTo>
                    <a:pt x="18" y="22"/>
                  </a:lnTo>
                  <a:lnTo>
                    <a:pt x="39" y="21"/>
                  </a:lnTo>
                  <a:lnTo>
                    <a:pt x="31" y="8"/>
                  </a:lnTo>
                  <a:lnTo>
                    <a:pt x="47" y="8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5" y="9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724400" y="4267200"/>
            <a:ext cx="265113" cy="558800"/>
            <a:chOff x="3219" y="3040"/>
            <a:chExt cx="167" cy="352"/>
          </a:xfrm>
        </p:grpSpPr>
        <p:sp>
          <p:nvSpPr>
            <p:cNvPr id="63524" name="Freeform 36"/>
            <p:cNvSpPr>
              <a:spLocks/>
            </p:cNvSpPr>
            <p:nvPr/>
          </p:nvSpPr>
          <p:spPr bwMode="auto">
            <a:xfrm>
              <a:off x="3223" y="3107"/>
              <a:ext cx="138" cy="276"/>
            </a:xfrm>
            <a:custGeom>
              <a:avLst/>
              <a:gdLst>
                <a:gd name="T0" fmla="*/ 46 w 138"/>
                <a:gd name="T1" fmla="*/ 18 h 276"/>
                <a:gd name="T2" fmla="*/ 41 w 138"/>
                <a:gd name="T3" fmla="*/ 38 h 276"/>
                <a:gd name="T4" fmla="*/ 31 w 138"/>
                <a:gd name="T5" fmla="*/ 69 h 276"/>
                <a:gd name="T6" fmla="*/ 15 w 138"/>
                <a:gd name="T7" fmla="*/ 99 h 276"/>
                <a:gd name="T8" fmla="*/ 6 w 138"/>
                <a:gd name="T9" fmla="*/ 123 h 276"/>
                <a:gd name="T10" fmla="*/ 0 w 138"/>
                <a:gd name="T11" fmla="*/ 161 h 276"/>
                <a:gd name="T12" fmla="*/ 0 w 138"/>
                <a:gd name="T13" fmla="*/ 195 h 276"/>
                <a:gd name="T14" fmla="*/ 8 w 138"/>
                <a:gd name="T15" fmla="*/ 225 h 276"/>
                <a:gd name="T16" fmla="*/ 27 w 138"/>
                <a:gd name="T17" fmla="*/ 252 h 276"/>
                <a:gd name="T18" fmla="*/ 54 w 138"/>
                <a:gd name="T19" fmla="*/ 270 h 276"/>
                <a:gd name="T20" fmla="*/ 91 w 138"/>
                <a:gd name="T21" fmla="*/ 275 h 276"/>
                <a:gd name="T22" fmla="*/ 111 w 138"/>
                <a:gd name="T23" fmla="*/ 261 h 276"/>
                <a:gd name="T24" fmla="*/ 125 w 138"/>
                <a:gd name="T25" fmla="*/ 242 h 276"/>
                <a:gd name="T26" fmla="*/ 132 w 138"/>
                <a:gd name="T27" fmla="*/ 216 h 276"/>
                <a:gd name="T28" fmla="*/ 134 w 138"/>
                <a:gd name="T29" fmla="*/ 193 h 276"/>
                <a:gd name="T30" fmla="*/ 128 w 138"/>
                <a:gd name="T31" fmla="*/ 182 h 276"/>
                <a:gd name="T32" fmla="*/ 121 w 138"/>
                <a:gd name="T33" fmla="*/ 180 h 276"/>
                <a:gd name="T34" fmla="*/ 99 w 138"/>
                <a:gd name="T35" fmla="*/ 183 h 276"/>
                <a:gd name="T36" fmla="*/ 83 w 138"/>
                <a:gd name="T37" fmla="*/ 189 h 276"/>
                <a:gd name="T38" fmla="*/ 81 w 138"/>
                <a:gd name="T39" fmla="*/ 170 h 276"/>
                <a:gd name="T40" fmla="*/ 107 w 138"/>
                <a:gd name="T41" fmla="*/ 134 h 276"/>
                <a:gd name="T42" fmla="*/ 110 w 138"/>
                <a:gd name="T43" fmla="*/ 100 h 276"/>
                <a:gd name="T44" fmla="*/ 134 w 138"/>
                <a:gd name="T45" fmla="*/ 65 h 276"/>
                <a:gd name="T46" fmla="*/ 137 w 138"/>
                <a:gd name="T47" fmla="*/ 31 h 276"/>
                <a:gd name="T48" fmla="*/ 130 w 138"/>
                <a:gd name="T49" fmla="*/ 0 h 276"/>
                <a:gd name="T50" fmla="*/ 91 w 138"/>
                <a:gd name="T51" fmla="*/ 2 h 276"/>
                <a:gd name="T52" fmla="*/ 46 w 138"/>
                <a:gd name="T53" fmla="*/ 18 h 2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276"/>
                <a:gd name="T83" fmla="*/ 138 w 138"/>
                <a:gd name="T84" fmla="*/ 276 h 27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276">
                  <a:moveTo>
                    <a:pt x="46" y="18"/>
                  </a:moveTo>
                  <a:lnTo>
                    <a:pt x="41" y="38"/>
                  </a:lnTo>
                  <a:lnTo>
                    <a:pt x="31" y="69"/>
                  </a:lnTo>
                  <a:lnTo>
                    <a:pt x="15" y="99"/>
                  </a:lnTo>
                  <a:lnTo>
                    <a:pt x="6" y="123"/>
                  </a:lnTo>
                  <a:lnTo>
                    <a:pt x="0" y="161"/>
                  </a:lnTo>
                  <a:lnTo>
                    <a:pt x="0" y="195"/>
                  </a:lnTo>
                  <a:lnTo>
                    <a:pt x="8" y="225"/>
                  </a:lnTo>
                  <a:lnTo>
                    <a:pt x="27" y="252"/>
                  </a:lnTo>
                  <a:lnTo>
                    <a:pt x="54" y="270"/>
                  </a:lnTo>
                  <a:lnTo>
                    <a:pt x="91" y="275"/>
                  </a:lnTo>
                  <a:lnTo>
                    <a:pt x="111" y="261"/>
                  </a:lnTo>
                  <a:lnTo>
                    <a:pt x="125" y="242"/>
                  </a:lnTo>
                  <a:lnTo>
                    <a:pt x="132" y="216"/>
                  </a:lnTo>
                  <a:lnTo>
                    <a:pt x="134" y="193"/>
                  </a:lnTo>
                  <a:lnTo>
                    <a:pt x="128" y="182"/>
                  </a:lnTo>
                  <a:lnTo>
                    <a:pt x="121" y="180"/>
                  </a:lnTo>
                  <a:lnTo>
                    <a:pt x="99" y="183"/>
                  </a:lnTo>
                  <a:lnTo>
                    <a:pt x="83" y="189"/>
                  </a:lnTo>
                  <a:lnTo>
                    <a:pt x="81" y="170"/>
                  </a:lnTo>
                  <a:lnTo>
                    <a:pt x="107" y="134"/>
                  </a:lnTo>
                  <a:lnTo>
                    <a:pt x="110" y="100"/>
                  </a:lnTo>
                  <a:lnTo>
                    <a:pt x="134" y="65"/>
                  </a:lnTo>
                  <a:lnTo>
                    <a:pt x="137" y="31"/>
                  </a:lnTo>
                  <a:lnTo>
                    <a:pt x="130" y="0"/>
                  </a:lnTo>
                  <a:lnTo>
                    <a:pt x="91" y="2"/>
                  </a:lnTo>
                  <a:lnTo>
                    <a:pt x="46" y="18"/>
                  </a:lnTo>
                </a:path>
              </a:pathLst>
            </a:custGeom>
            <a:solidFill>
              <a:srgbClr val="FF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5" name="Freeform 37"/>
            <p:cNvSpPr>
              <a:spLocks/>
            </p:cNvSpPr>
            <p:nvPr/>
          </p:nvSpPr>
          <p:spPr bwMode="auto">
            <a:xfrm>
              <a:off x="3275" y="3128"/>
              <a:ext cx="49" cy="31"/>
            </a:xfrm>
            <a:custGeom>
              <a:avLst/>
              <a:gdLst>
                <a:gd name="T0" fmla="*/ 12 w 49"/>
                <a:gd name="T1" fmla="*/ 0 h 31"/>
                <a:gd name="T2" fmla="*/ 48 w 49"/>
                <a:gd name="T3" fmla="*/ 1 h 31"/>
                <a:gd name="T4" fmla="*/ 28 w 49"/>
                <a:gd name="T5" fmla="*/ 13 h 31"/>
                <a:gd name="T6" fmla="*/ 37 w 49"/>
                <a:gd name="T7" fmla="*/ 21 h 31"/>
                <a:gd name="T8" fmla="*/ 14 w 49"/>
                <a:gd name="T9" fmla="*/ 24 h 31"/>
                <a:gd name="T10" fmla="*/ 0 w 49"/>
                <a:gd name="T11" fmla="*/ 30 h 31"/>
                <a:gd name="T12" fmla="*/ 8 w 49"/>
                <a:gd name="T13" fmla="*/ 13 h 31"/>
                <a:gd name="T14" fmla="*/ 12 w 49"/>
                <a:gd name="T15" fmla="*/ 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"/>
                <a:gd name="T25" fmla="*/ 0 h 31"/>
                <a:gd name="T26" fmla="*/ 49 w 49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" h="31">
                  <a:moveTo>
                    <a:pt x="12" y="0"/>
                  </a:moveTo>
                  <a:lnTo>
                    <a:pt x="48" y="1"/>
                  </a:lnTo>
                  <a:lnTo>
                    <a:pt x="28" y="13"/>
                  </a:lnTo>
                  <a:lnTo>
                    <a:pt x="37" y="21"/>
                  </a:lnTo>
                  <a:lnTo>
                    <a:pt x="14" y="24"/>
                  </a:lnTo>
                  <a:lnTo>
                    <a:pt x="0" y="30"/>
                  </a:lnTo>
                  <a:lnTo>
                    <a:pt x="8" y="13"/>
                  </a:lnTo>
                  <a:lnTo>
                    <a:pt x="12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6" name="Freeform 38"/>
            <p:cNvSpPr>
              <a:spLocks/>
            </p:cNvSpPr>
            <p:nvPr/>
          </p:nvSpPr>
          <p:spPr bwMode="auto">
            <a:xfrm>
              <a:off x="3241" y="3181"/>
              <a:ext cx="59" cy="123"/>
            </a:xfrm>
            <a:custGeom>
              <a:avLst/>
              <a:gdLst>
                <a:gd name="T0" fmla="*/ 27 w 59"/>
                <a:gd name="T1" fmla="*/ 0 h 123"/>
                <a:gd name="T2" fmla="*/ 16 w 59"/>
                <a:gd name="T3" fmla="*/ 29 h 123"/>
                <a:gd name="T4" fmla="*/ 3 w 59"/>
                <a:gd name="T5" fmla="*/ 57 h 123"/>
                <a:gd name="T6" fmla="*/ 0 w 59"/>
                <a:gd name="T7" fmla="*/ 79 h 123"/>
                <a:gd name="T8" fmla="*/ 0 w 59"/>
                <a:gd name="T9" fmla="*/ 102 h 123"/>
                <a:gd name="T10" fmla="*/ 9 w 59"/>
                <a:gd name="T11" fmla="*/ 122 h 123"/>
                <a:gd name="T12" fmla="*/ 19 w 59"/>
                <a:gd name="T13" fmla="*/ 113 h 123"/>
                <a:gd name="T14" fmla="*/ 11 w 59"/>
                <a:gd name="T15" fmla="*/ 108 h 123"/>
                <a:gd name="T16" fmla="*/ 19 w 59"/>
                <a:gd name="T17" fmla="*/ 102 h 123"/>
                <a:gd name="T18" fmla="*/ 11 w 59"/>
                <a:gd name="T19" fmla="*/ 95 h 123"/>
                <a:gd name="T20" fmla="*/ 21 w 59"/>
                <a:gd name="T21" fmla="*/ 84 h 123"/>
                <a:gd name="T22" fmla="*/ 14 w 59"/>
                <a:gd name="T23" fmla="*/ 73 h 123"/>
                <a:gd name="T24" fmla="*/ 33 w 59"/>
                <a:gd name="T25" fmla="*/ 76 h 123"/>
                <a:gd name="T26" fmla="*/ 24 w 59"/>
                <a:gd name="T27" fmla="*/ 55 h 123"/>
                <a:gd name="T28" fmla="*/ 39 w 59"/>
                <a:gd name="T29" fmla="*/ 57 h 123"/>
                <a:gd name="T30" fmla="*/ 34 w 59"/>
                <a:gd name="T31" fmla="*/ 35 h 123"/>
                <a:gd name="T32" fmla="*/ 54 w 59"/>
                <a:gd name="T33" fmla="*/ 38 h 123"/>
                <a:gd name="T34" fmla="*/ 49 w 59"/>
                <a:gd name="T35" fmla="*/ 17 h 123"/>
                <a:gd name="T36" fmla="*/ 58 w 59"/>
                <a:gd name="T37" fmla="*/ 17 h 123"/>
                <a:gd name="T38" fmla="*/ 43 w 59"/>
                <a:gd name="T39" fmla="*/ 2 h 123"/>
                <a:gd name="T40" fmla="*/ 27 w 59"/>
                <a:gd name="T41" fmla="*/ 0 h 1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23"/>
                <a:gd name="T65" fmla="*/ 59 w 59"/>
                <a:gd name="T66" fmla="*/ 123 h 1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23">
                  <a:moveTo>
                    <a:pt x="27" y="0"/>
                  </a:moveTo>
                  <a:lnTo>
                    <a:pt x="16" y="29"/>
                  </a:lnTo>
                  <a:lnTo>
                    <a:pt x="3" y="57"/>
                  </a:lnTo>
                  <a:lnTo>
                    <a:pt x="0" y="79"/>
                  </a:lnTo>
                  <a:lnTo>
                    <a:pt x="0" y="102"/>
                  </a:lnTo>
                  <a:lnTo>
                    <a:pt x="9" y="122"/>
                  </a:lnTo>
                  <a:lnTo>
                    <a:pt x="19" y="113"/>
                  </a:lnTo>
                  <a:lnTo>
                    <a:pt x="11" y="108"/>
                  </a:lnTo>
                  <a:lnTo>
                    <a:pt x="19" y="102"/>
                  </a:lnTo>
                  <a:lnTo>
                    <a:pt x="11" y="95"/>
                  </a:lnTo>
                  <a:lnTo>
                    <a:pt x="21" y="84"/>
                  </a:lnTo>
                  <a:lnTo>
                    <a:pt x="14" y="73"/>
                  </a:lnTo>
                  <a:lnTo>
                    <a:pt x="33" y="76"/>
                  </a:lnTo>
                  <a:lnTo>
                    <a:pt x="24" y="55"/>
                  </a:lnTo>
                  <a:lnTo>
                    <a:pt x="39" y="57"/>
                  </a:lnTo>
                  <a:lnTo>
                    <a:pt x="34" y="35"/>
                  </a:lnTo>
                  <a:lnTo>
                    <a:pt x="54" y="38"/>
                  </a:lnTo>
                  <a:lnTo>
                    <a:pt x="49" y="17"/>
                  </a:lnTo>
                  <a:lnTo>
                    <a:pt x="58" y="17"/>
                  </a:lnTo>
                  <a:lnTo>
                    <a:pt x="43" y="2"/>
                  </a:lnTo>
                  <a:lnTo>
                    <a:pt x="27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7" name="Freeform 39"/>
            <p:cNvSpPr>
              <a:spLocks/>
            </p:cNvSpPr>
            <p:nvPr/>
          </p:nvSpPr>
          <p:spPr bwMode="auto">
            <a:xfrm>
              <a:off x="3262" y="3307"/>
              <a:ext cx="74" cy="35"/>
            </a:xfrm>
            <a:custGeom>
              <a:avLst/>
              <a:gdLst>
                <a:gd name="T0" fmla="*/ 0 w 74"/>
                <a:gd name="T1" fmla="*/ 14 h 35"/>
                <a:gd name="T2" fmla="*/ 16 w 74"/>
                <a:gd name="T3" fmla="*/ 8 h 35"/>
                <a:gd name="T4" fmla="*/ 18 w 74"/>
                <a:gd name="T5" fmla="*/ 19 h 35"/>
                <a:gd name="T6" fmla="*/ 32 w 74"/>
                <a:gd name="T7" fmla="*/ 9 h 35"/>
                <a:gd name="T8" fmla="*/ 34 w 74"/>
                <a:gd name="T9" fmla="*/ 21 h 35"/>
                <a:gd name="T10" fmla="*/ 45 w 74"/>
                <a:gd name="T11" fmla="*/ 3 h 35"/>
                <a:gd name="T12" fmla="*/ 53 w 74"/>
                <a:gd name="T13" fmla="*/ 14 h 35"/>
                <a:gd name="T14" fmla="*/ 56 w 74"/>
                <a:gd name="T15" fmla="*/ 0 h 35"/>
                <a:gd name="T16" fmla="*/ 73 w 74"/>
                <a:gd name="T17" fmla="*/ 4 h 35"/>
                <a:gd name="T18" fmla="*/ 59 w 74"/>
                <a:gd name="T19" fmla="*/ 21 h 35"/>
                <a:gd name="T20" fmla="*/ 52 w 74"/>
                <a:gd name="T21" fmla="*/ 20 h 35"/>
                <a:gd name="T22" fmla="*/ 41 w 74"/>
                <a:gd name="T23" fmla="*/ 33 h 35"/>
                <a:gd name="T24" fmla="*/ 34 w 74"/>
                <a:gd name="T25" fmla="*/ 29 h 35"/>
                <a:gd name="T26" fmla="*/ 20 w 74"/>
                <a:gd name="T27" fmla="*/ 34 h 35"/>
                <a:gd name="T28" fmla="*/ 18 w 74"/>
                <a:gd name="T29" fmla="*/ 25 h 35"/>
                <a:gd name="T30" fmla="*/ 6 w 74"/>
                <a:gd name="T31" fmla="*/ 27 h 35"/>
                <a:gd name="T32" fmla="*/ 6 w 74"/>
                <a:gd name="T33" fmla="*/ 16 h 35"/>
                <a:gd name="T34" fmla="*/ 0 w 74"/>
                <a:gd name="T35" fmla="*/ 14 h 3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4"/>
                <a:gd name="T55" fmla="*/ 0 h 35"/>
                <a:gd name="T56" fmla="*/ 74 w 74"/>
                <a:gd name="T57" fmla="*/ 35 h 3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4" h="35">
                  <a:moveTo>
                    <a:pt x="0" y="14"/>
                  </a:moveTo>
                  <a:lnTo>
                    <a:pt x="16" y="8"/>
                  </a:lnTo>
                  <a:lnTo>
                    <a:pt x="18" y="19"/>
                  </a:lnTo>
                  <a:lnTo>
                    <a:pt x="32" y="9"/>
                  </a:lnTo>
                  <a:lnTo>
                    <a:pt x="34" y="21"/>
                  </a:lnTo>
                  <a:lnTo>
                    <a:pt x="45" y="3"/>
                  </a:lnTo>
                  <a:lnTo>
                    <a:pt x="53" y="14"/>
                  </a:lnTo>
                  <a:lnTo>
                    <a:pt x="56" y="0"/>
                  </a:lnTo>
                  <a:lnTo>
                    <a:pt x="73" y="4"/>
                  </a:lnTo>
                  <a:lnTo>
                    <a:pt x="59" y="21"/>
                  </a:lnTo>
                  <a:lnTo>
                    <a:pt x="52" y="20"/>
                  </a:lnTo>
                  <a:lnTo>
                    <a:pt x="41" y="33"/>
                  </a:lnTo>
                  <a:lnTo>
                    <a:pt x="34" y="29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6" y="27"/>
                  </a:lnTo>
                  <a:lnTo>
                    <a:pt x="6" y="16"/>
                  </a:lnTo>
                  <a:lnTo>
                    <a:pt x="0" y="14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8" name="Freeform 40"/>
            <p:cNvSpPr>
              <a:spLocks/>
            </p:cNvSpPr>
            <p:nvPr/>
          </p:nvSpPr>
          <p:spPr bwMode="auto">
            <a:xfrm>
              <a:off x="3255" y="3044"/>
              <a:ext cx="128" cy="76"/>
            </a:xfrm>
            <a:custGeom>
              <a:avLst/>
              <a:gdLst>
                <a:gd name="T0" fmla="*/ 73 w 128"/>
                <a:gd name="T1" fmla="*/ 0 h 76"/>
                <a:gd name="T2" fmla="*/ 49 w 128"/>
                <a:gd name="T3" fmla="*/ 8 h 76"/>
                <a:gd name="T4" fmla="*/ 19 w 128"/>
                <a:gd name="T5" fmla="*/ 34 h 76"/>
                <a:gd name="T6" fmla="*/ 4 w 128"/>
                <a:gd name="T7" fmla="*/ 56 h 76"/>
                <a:gd name="T8" fmla="*/ 0 w 128"/>
                <a:gd name="T9" fmla="*/ 66 h 76"/>
                <a:gd name="T10" fmla="*/ 4 w 128"/>
                <a:gd name="T11" fmla="*/ 75 h 76"/>
                <a:gd name="T12" fmla="*/ 19 w 128"/>
                <a:gd name="T13" fmla="*/ 75 h 76"/>
                <a:gd name="T14" fmla="*/ 51 w 128"/>
                <a:gd name="T15" fmla="*/ 62 h 76"/>
                <a:gd name="T16" fmla="*/ 90 w 128"/>
                <a:gd name="T17" fmla="*/ 58 h 76"/>
                <a:gd name="T18" fmla="*/ 124 w 128"/>
                <a:gd name="T19" fmla="*/ 63 h 76"/>
                <a:gd name="T20" fmla="*/ 127 w 128"/>
                <a:gd name="T21" fmla="*/ 57 h 76"/>
                <a:gd name="T22" fmla="*/ 126 w 128"/>
                <a:gd name="T23" fmla="*/ 46 h 76"/>
                <a:gd name="T24" fmla="*/ 105 w 128"/>
                <a:gd name="T25" fmla="*/ 26 h 76"/>
                <a:gd name="T26" fmla="*/ 89 w 128"/>
                <a:gd name="T27" fmla="*/ 2 h 76"/>
                <a:gd name="T28" fmla="*/ 73 w 128"/>
                <a:gd name="T29" fmla="*/ 0 h 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8"/>
                <a:gd name="T46" fmla="*/ 0 h 76"/>
                <a:gd name="T47" fmla="*/ 128 w 128"/>
                <a:gd name="T48" fmla="*/ 76 h 7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8" h="76">
                  <a:moveTo>
                    <a:pt x="73" y="0"/>
                  </a:moveTo>
                  <a:lnTo>
                    <a:pt x="49" y="8"/>
                  </a:lnTo>
                  <a:lnTo>
                    <a:pt x="19" y="34"/>
                  </a:lnTo>
                  <a:lnTo>
                    <a:pt x="4" y="56"/>
                  </a:lnTo>
                  <a:lnTo>
                    <a:pt x="0" y="66"/>
                  </a:lnTo>
                  <a:lnTo>
                    <a:pt x="4" y="75"/>
                  </a:lnTo>
                  <a:lnTo>
                    <a:pt x="19" y="75"/>
                  </a:lnTo>
                  <a:lnTo>
                    <a:pt x="51" y="62"/>
                  </a:lnTo>
                  <a:lnTo>
                    <a:pt x="90" y="58"/>
                  </a:lnTo>
                  <a:lnTo>
                    <a:pt x="124" y="63"/>
                  </a:lnTo>
                  <a:lnTo>
                    <a:pt x="127" y="57"/>
                  </a:lnTo>
                  <a:lnTo>
                    <a:pt x="126" y="46"/>
                  </a:lnTo>
                  <a:lnTo>
                    <a:pt x="105" y="26"/>
                  </a:lnTo>
                  <a:lnTo>
                    <a:pt x="89" y="2"/>
                  </a:lnTo>
                  <a:lnTo>
                    <a:pt x="73" y="0"/>
                  </a:lnTo>
                </a:path>
              </a:pathLst>
            </a:custGeom>
            <a:solidFill>
              <a:srgbClr val="FFEA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9" name="Freeform 41"/>
            <p:cNvSpPr>
              <a:spLocks/>
            </p:cNvSpPr>
            <p:nvPr/>
          </p:nvSpPr>
          <p:spPr bwMode="auto">
            <a:xfrm>
              <a:off x="3268" y="3051"/>
              <a:ext cx="42" cy="45"/>
            </a:xfrm>
            <a:custGeom>
              <a:avLst/>
              <a:gdLst>
                <a:gd name="T0" fmla="*/ 41 w 42"/>
                <a:gd name="T1" fmla="*/ 0 h 45"/>
                <a:gd name="T2" fmla="*/ 41 w 42"/>
                <a:gd name="T3" fmla="*/ 11 h 45"/>
                <a:gd name="T4" fmla="*/ 29 w 42"/>
                <a:gd name="T5" fmla="*/ 16 h 45"/>
                <a:gd name="T6" fmla="*/ 31 w 42"/>
                <a:gd name="T7" fmla="*/ 26 h 45"/>
                <a:gd name="T8" fmla="*/ 17 w 42"/>
                <a:gd name="T9" fmla="*/ 41 h 45"/>
                <a:gd name="T10" fmla="*/ 8 w 42"/>
                <a:gd name="T11" fmla="*/ 40 h 45"/>
                <a:gd name="T12" fmla="*/ 0 w 42"/>
                <a:gd name="T13" fmla="*/ 44 h 45"/>
                <a:gd name="T14" fmla="*/ 6 w 42"/>
                <a:gd name="T15" fmla="*/ 34 h 45"/>
                <a:gd name="T16" fmla="*/ 17 w 42"/>
                <a:gd name="T17" fmla="*/ 29 h 45"/>
                <a:gd name="T18" fmla="*/ 26 w 42"/>
                <a:gd name="T19" fmla="*/ 12 h 45"/>
                <a:gd name="T20" fmla="*/ 33 w 42"/>
                <a:gd name="T21" fmla="*/ 4 h 45"/>
                <a:gd name="T22" fmla="*/ 41 w 42"/>
                <a:gd name="T23" fmla="*/ 0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45"/>
                <a:gd name="T38" fmla="*/ 42 w 42"/>
                <a:gd name="T39" fmla="*/ 45 h 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45">
                  <a:moveTo>
                    <a:pt x="41" y="0"/>
                  </a:moveTo>
                  <a:lnTo>
                    <a:pt x="41" y="11"/>
                  </a:lnTo>
                  <a:lnTo>
                    <a:pt x="29" y="16"/>
                  </a:lnTo>
                  <a:lnTo>
                    <a:pt x="31" y="26"/>
                  </a:lnTo>
                  <a:lnTo>
                    <a:pt x="17" y="41"/>
                  </a:lnTo>
                  <a:lnTo>
                    <a:pt x="8" y="40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7" y="29"/>
                  </a:lnTo>
                  <a:lnTo>
                    <a:pt x="26" y="12"/>
                  </a:lnTo>
                  <a:lnTo>
                    <a:pt x="33" y="4"/>
                  </a:lnTo>
                  <a:lnTo>
                    <a:pt x="41" y="0"/>
                  </a:lnTo>
                </a:path>
              </a:pathLst>
            </a:custGeom>
            <a:solidFill>
              <a:srgbClr val="FFFF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30" name="Freeform 42"/>
            <p:cNvSpPr>
              <a:spLocks/>
            </p:cNvSpPr>
            <p:nvPr/>
          </p:nvSpPr>
          <p:spPr bwMode="auto">
            <a:xfrm>
              <a:off x="3291" y="3040"/>
              <a:ext cx="93" cy="70"/>
            </a:xfrm>
            <a:custGeom>
              <a:avLst/>
              <a:gdLst>
                <a:gd name="T0" fmla="*/ 33 w 93"/>
                <a:gd name="T1" fmla="*/ 4 h 70"/>
                <a:gd name="T2" fmla="*/ 44 w 93"/>
                <a:gd name="T3" fmla="*/ 7 h 70"/>
                <a:gd name="T4" fmla="*/ 51 w 93"/>
                <a:gd name="T5" fmla="*/ 18 h 70"/>
                <a:gd name="T6" fmla="*/ 52 w 93"/>
                <a:gd name="T7" fmla="*/ 27 h 70"/>
                <a:gd name="T8" fmla="*/ 58 w 93"/>
                <a:gd name="T9" fmla="*/ 34 h 70"/>
                <a:gd name="T10" fmla="*/ 45 w 93"/>
                <a:gd name="T11" fmla="*/ 37 h 70"/>
                <a:gd name="T12" fmla="*/ 49 w 93"/>
                <a:gd name="T13" fmla="*/ 46 h 70"/>
                <a:gd name="T14" fmla="*/ 38 w 93"/>
                <a:gd name="T15" fmla="*/ 49 h 70"/>
                <a:gd name="T16" fmla="*/ 33 w 93"/>
                <a:gd name="T17" fmla="*/ 53 h 70"/>
                <a:gd name="T18" fmla="*/ 16 w 93"/>
                <a:gd name="T19" fmla="*/ 56 h 70"/>
                <a:gd name="T20" fmla="*/ 0 w 93"/>
                <a:gd name="T21" fmla="*/ 69 h 70"/>
                <a:gd name="T22" fmla="*/ 60 w 93"/>
                <a:gd name="T23" fmla="*/ 63 h 70"/>
                <a:gd name="T24" fmla="*/ 90 w 93"/>
                <a:gd name="T25" fmla="*/ 69 h 70"/>
                <a:gd name="T26" fmla="*/ 92 w 93"/>
                <a:gd name="T27" fmla="*/ 54 h 70"/>
                <a:gd name="T28" fmla="*/ 84 w 93"/>
                <a:gd name="T29" fmla="*/ 43 h 70"/>
                <a:gd name="T30" fmla="*/ 68 w 93"/>
                <a:gd name="T31" fmla="*/ 29 h 70"/>
                <a:gd name="T32" fmla="*/ 54 w 93"/>
                <a:gd name="T33" fmla="*/ 6 h 70"/>
                <a:gd name="T34" fmla="*/ 41 w 93"/>
                <a:gd name="T35" fmla="*/ 0 h 70"/>
                <a:gd name="T36" fmla="*/ 33 w 93"/>
                <a:gd name="T37" fmla="*/ 4 h 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0"/>
                <a:gd name="T59" fmla="*/ 93 w 93"/>
                <a:gd name="T60" fmla="*/ 70 h 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0">
                  <a:moveTo>
                    <a:pt x="33" y="4"/>
                  </a:moveTo>
                  <a:lnTo>
                    <a:pt x="44" y="7"/>
                  </a:lnTo>
                  <a:lnTo>
                    <a:pt x="51" y="18"/>
                  </a:lnTo>
                  <a:lnTo>
                    <a:pt x="52" y="27"/>
                  </a:lnTo>
                  <a:lnTo>
                    <a:pt x="58" y="34"/>
                  </a:lnTo>
                  <a:lnTo>
                    <a:pt x="45" y="37"/>
                  </a:lnTo>
                  <a:lnTo>
                    <a:pt x="49" y="46"/>
                  </a:lnTo>
                  <a:lnTo>
                    <a:pt x="38" y="49"/>
                  </a:lnTo>
                  <a:lnTo>
                    <a:pt x="33" y="53"/>
                  </a:lnTo>
                  <a:lnTo>
                    <a:pt x="16" y="56"/>
                  </a:lnTo>
                  <a:lnTo>
                    <a:pt x="0" y="69"/>
                  </a:lnTo>
                  <a:lnTo>
                    <a:pt x="60" y="63"/>
                  </a:lnTo>
                  <a:lnTo>
                    <a:pt x="90" y="69"/>
                  </a:lnTo>
                  <a:lnTo>
                    <a:pt x="92" y="54"/>
                  </a:lnTo>
                  <a:lnTo>
                    <a:pt x="84" y="43"/>
                  </a:lnTo>
                  <a:lnTo>
                    <a:pt x="68" y="29"/>
                  </a:lnTo>
                  <a:lnTo>
                    <a:pt x="54" y="6"/>
                  </a:lnTo>
                  <a:lnTo>
                    <a:pt x="41" y="0"/>
                  </a:lnTo>
                  <a:lnTo>
                    <a:pt x="33" y="4"/>
                  </a:lnTo>
                </a:path>
              </a:pathLst>
            </a:custGeom>
            <a:solidFill>
              <a:srgbClr val="70230C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31" name="Freeform 43"/>
            <p:cNvSpPr>
              <a:spLocks/>
            </p:cNvSpPr>
            <p:nvPr/>
          </p:nvSpPr>
          <p:spPr bwMode="auto">
            <a:xfrm>
              <a:off x="3219" y="3040"/>
              <a:ext cx="167" cy="352"/>
            </a:xfrm>
            <a:custGeom>
              <a:avLst/>
              <a:gdLst>
                <a:gd name="T0" fmla="*/ 123 w 167"/>
                <a:gd name="T1" fmla="*/ 88 h 352"/>
                <a:gd name="T2" fmla="*/ 129 w 167"/>
                <a:gd name="T3" fmla="*/ 132 h 352"/>
                <a:gd name="T4" fmla="*/ 96 w 167"/>
                <a:gd name="T5" fmla="*/ 122 h 352"/>
                <a:gd name="T6" fmla="*/ 83 w 167"/>
                <a:gd name="T7" fmla="*/ 135 h 352"/>
                <a:gd name="T8" fmla="*/ 85 w 167"/>
                <a:gd name="T9" fmla="*/ 141 h 352"/>
                <a:gd name="T10" fmla="*/ 112 w 167"/>
                <a:gd name="T11" fmla="*/ 183 h 352"/>
                <a:gd name="T12" fmla="*/ 87 w 167"/>
                <a:gd name="T13" fmla="*/ 187 h 352"/>
                <a:gd name="T14" fmla="*/ 83 w 167"/>
                <a:gd name="T15" fmla="*/ 227 h 352"/>
                <a:gd name="T16" fmla="*/ 54 w 167"/>
                <a:gd name="T17" fmla="*/ 228 h 352"/>
                <a:gd name="T18" fmla="*/ 65 w 167"/>
                <a:gd name="T19" fmla="*/ 256 h 352"/>
                <a:gd name="T20" fmla="*/ 92 w 167"/>
                <a:gd name="T21" fmla="*/ 254 h 352"/>
                <a:gd name="T22" fmla="*/ 108 w 167"/>
                <a:gd name="T23" fmla="*/ 247 h 352"/>
                <a:gd name="T24" fmla="*/ 109 w 167"/>
                <a:gd name="T25" fmla="*/ 228 h 352"/>
                <a:gd name="T26" fmla="*/ 121 w 167"/>
                <a:gd name="T27" fmla="*/ 183 h 352"/>
                <a:gd name="T28" fmla="*/ 141 w 167"/>
                <a:gd name="T29" fmla="*/ 146 h 352"/>
                <a:gd name="T30" fmla="*/ 153 w 167"/>
                <a:gd name="T31" fmla="*/ 99 h 352"/>
                <a:gd name="T32" fmla="*/ 161 w 167"/>
                <a:gd name="T33" fmla="*/ 77 h 352"/>
                <a:gd name="T34" fmla="*/ 164 w 167"/>
                <a:gd name="T35" fmla="*/ 52 h 352"/>
                <a:gd name="T36" fmla="*/ 114 w 167"/>
                <a:gd name="T37" fmla="*/ 0 h 352"/>
                <a:gd name="T38" fmla="*/ 158 w 167"/>
                <a:gd name="T39" fmla="*/ 53 h 352"/>
                <a:gd name="T40" fmla="*/ 124 w 167"/>
                <a:gd name="T41" fmla="*/ 56 h 352"/>
                <a:gd name="T42" fmla="*/ 68 w 167"/>
                <a:gd name="T43" fmla="*/ 75 h 352"/>
                <a:gd name="T44" fmla="*/ 36 w 167"/>
                <a:gd name="T45" fmla="*/ 74 h 352"/>
                <a:gd name="T46" fmla="*/ 81 w 167"/>
                <a:gd name="T47" fmla="*/ 17 h 352"/>
                <a:gd name="T48" fmla="*/ 31 w 167"/>
                <a:gd name="T49" fmla="*/ 79 h 352"/>
                <a:gd name="T50" fmla="*/ 42 w 167"/>
                <a:gd name="T51" fmla="*/ 111 h 352"/>
                <a:gd name="T52" fmla="*/ 7 w 167"/>
                <a:gd name="T53" fmla="*/ 196 h 352"/>
                <a:gd name="T54" fmla="*/ 5 w 167"/>
                <a:gd name="T55" fmla="*/ 279 h 352"/>
                <a:gd name="T56" fmla="*/ 62 w 167"/>
                <a:gd name="T57" fmla="*/ 348 h 352"/>
                <a:gd name="T58" fmla="*/ 114 w 167"/>
                <a:gd name="T59" fmla="*/ 343 h 352"/>
                <a:gd name="T60" fmla="*/ 141 w 167"/>
                <a:gd name="T61" fmla="*/ 301 h 352"/>
                <a:gd name="T62" fmla="*/ 136 w 167"/>
                <a:gd name="T63" fmla="*/ 256 h 352"/>
                <a:gd name="T64" fmla="*/ 134 w 167"/>
                <a:gd name="T65" fmla="*/ 287 h 352"/>
                <a:gd name="T66" fmla="*/ 107 w 167"/>
                <a:gd name="T67" fmla="*/ 293 h 352"/>
                <a:gd name="T68" fmla="*/ 97 w 167"/>
                <a:gd name="T69" fmla="*/ 331 h 352"/>
                <a:gd name="T70" fmla="*/ 69 w 167"/>
                <a:gd name="T71" fmla="*/ 304 h 352"/>
                <a:gd name="T72" fmla="*/ 40 w 167"/>
                <a:gd name="T73" fmla="*/ 315 h 352"/>
                <a:gd name="T74" fmla="*/ 28 w 167"/>
                <a:gd name="T75" fmla="*/ 284 h 352"/>
                <a:gd name="T76" fmla="*/ 7 w 167"/>
                <a:gd name="T77" fmla="*/ 270 h 352"/>
                <a:gd name="T78" fmla="*/ 7 w 167"/>
                <a:gd name="T79" fmla="*/ 240 h 352"/>
                <a:gd name="T80" fmla="*/ 15 w 167"/>
                <a:gd name="T81" fmla="*/ 176 h 352"/>
                <a:gd name="T82" fmla="*/ 51 w 167"/>
                <a:gd name="T83" fmla="*/ 92 h 352"/>
                <a:gd name="T84" fmla="*/ 103 w 167"/>
                <a:gd name="T85" fmla="*/ 72 h 3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7"/>
                <a:gd name="T130" fmla="*/ 0 h 352"/>
                <a:gd name="T131" fmla="*/ 167 w 167"/>
                <a:gd name="T132" fmla="*/ 352 h 3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7" h="352">
                  <a:moveTo>
                    <a:pt x="123" y="72"/>
                  </a:moveTo>
                  <a:lnTo>
                    <a:pt x="134" y="88"/>
                  </a:lnTo>
                  <a:lnTo>
                    <a:pt x="123" y="88"/>
                  </a:lnTo>
                  <a:lnTo>
                    <a:pt x="138" y="112"/>
                  </a:lnTo>
                  <a:lnTo>
                    <a:pt x="115" y="104"/>
                  </a:lnTo>
                  <a:lnTo>
                    <a:pt x="129" y="132"/>
                  </a:lnTo>
                  <a:lnTo>
                    <a:pt x="106" y="117"/>
                  </a:lnTo>
                  <a:lnTo>
                    <a:pt x="116" y="143"/>
                  </a:lnTo>
                  <a:lnTo>
                    <a:pt x="96" y="122"/>
                  </a:lnTo>
                  <a:lnTo>
                    <a:pt x="97" y="143"/>
                  </a:lnTo>
                  <a:lnTo>
                    <a:pt x="85" y="122"/>
                  </a:lnTo>
                  <a:lnTo>
                    <a:pt x="83" y="135"/>
                  </a:lnTo>
                  <a:lnTo>
                    <a:pt x="76" y="122"/>
                  </a:lnTo>
                  <a:lnTo>
                    <a:pt x="67" y="129"/>
                  </a:lnTo>
                  <a:lnTo>
                    <a:pt x="85" y="141"/>
                  </a:lnTo>
                  <a:lnTo>
                    <a:pt x="103" y="155"/>
                  </a:lnTo>
                  <a:lnTo>
                    <a:pt x="111" y="173"/>
                  </a:lnTo>
                  <a:lnTo>
                    <a:pt x="112" y="183"/>
                  </a:lnTo>
                  <a:lnTo>
                    <a:pt x="94" y="172"/>
                  </a:lnTo>
                  <a:lnTo>
                    <a:pt x="103" y="198"/>
                  </a:lnTo>
                  <a:lnTo>
                    <a:pt x="87" y="187"/>
                  </a:lnTo>
                  <a:lnTo>
                    <a:pt x="95" y="210"/>
                  </a:lnTo>
                  <a:lnTo>
                    <a:pt x="76" y="200"/>
                  </a:lnTo>
                  <a:lnTo>
                    <a:pt x="83" y="227"/>
                  </a:lnTo>
                  <a:lnTo>
                    <a:pt x="66" y="210"/>
                  </a:lnTo>
                  <a:lnTo>
                    <a:pt x="71" y="239"/>
                  </a:lnTo>
                  <a:lnTo>
                    <a:pt x="54" y="228"/>
                  </a:lnTo>
                  <a:lnTo>
                    <a:pt x="60" y="250"/>
                  </a:lnTo>
                  <a:lnTo>
                    <a:pt x="50" y="261"/>
                  </a:lnTo>
                  <a:lnTo>
                    <a:pt x="65" y="256"/>
                  </a:lnTo>
                  <a:lnTo>
                    <a:pt x="83" y="257"/>
                  </a:lnTo>
                  <a:lnTo>
                    <a:pt x="65" y="278"/>
                  </a:lnTo>
                  <a:lnTo>
                    <a:pt x="92" y="254"/>
                  </a:lnTo>
                  <a:lnTo>
                    <a:pt x="108" y="249"/>
                  </a:lnTo>
                  <a:lnTo>
                    <a:pt x="125" y="247"/>
                  </a:lnTo>
                  <a:lnTo>
                    <a:pt x="108" y="247"/>
                  </a:lnTo>
                  <a:lnTo>
                    <a:pt x="89" y="251"/>
                  </a:lnTo>
                  <a:lnTo>
                    <a:pt x="100" y="243"/>
                  </a:lnTo>
                  <a:lnTo>
                    <a:pt x="109" y="228"/>
                  </a:lnTo>
                  <a:lnTo>
                    <a:pt x="117" y="211"/>
                  </a:lnTo>
                  <a:lnTo>
                    <a:pt x="121" y="196"/>
                  </a:lnTo>
                  <a:lnTo>
                    <a:pt x="121" y="183"/>
                  </a:lnTo>
                  <a:lnTo>
                    <a:pt x="120" y="168"/>
                  </a:lnTo>
                  <a:lnTo>
                    <a:pt x="129" y="158"/>
                  </a:lnTo>
                  <a:lnTo>
                    <a:pt x="141" y="146"/>
                  </a:lnTo>
                  <a:lnTo>
                    <a:pt x="148" y="134"/>
                  </a:lnTo>
                  <a:lnTo>
                    <a:pt x="152" y="115"/>
                  </a:lnTo>
                  <a:lnTo>
                    <a:pt x="153" y="99"/>
                  </a:lnTo>
                  <a:lnTo>
                    <a:pt x="153" y="86"/>
                  </a:lnTo>
                  <a:lnTo>
                    <a:pt x="153" y="75"/>
                  </a:lnTo>
                  <a:lnTo>
                    <a:pt x="161" y="77"/>
                  </a:lnTo>
                  <a:lnTo>
                    <a:pt x="164" y="74"/>
                  </a:lnTo>
                  <a:lnTo>
                    <a:pt x="166" y="68"/>
                  </a:lnTo>
                  <a:lnTo>
                    <a:pt x="164" y="52"/>
                  </a:lnTo>
                  <a:lnTo>
                    <a:pt x="142" y="29"/>
                  </a:lnTo>
                  <a:lnTo>
                    <a:pt x="125" y="4"/>
                  </a:lnTo>
                  <a:lnTo>
                    <a:pt x="114" y="0"/>
                  </a:lnTo>
                  <a:lnTo>
                    <a:pt x="123" y="5"/>
                  </a:lnTo>
                  <a:lnTo>
                    <a:pt x="141" y="35"/>
                  </a:lnTo>
                  <a:lnTo>
                    <a:pt x="158" y="53"/>
                  </a:lnTo>
                  <a:lnTo>
                    <a:pt x="160" y="64"/>
                  </a:lnTo>
                  <a:lnTo>
                    <a:pt x="152" y="60"/>
                  </a:lnTo>
                  <a:lnTo>
                    <a:pt x="124" y="56"/>
                  </a:lnTo>
                  <a:lnTo>
                    <a:pt x="103" y="63"/>
                  </a:lnTo>
                  <a:lnTo>
                    <a:pt x="84" y="60"/>
                  </a:lnTo>
                  <a:lnTo>
                    <a:pt x="68" y="75"/>
                  </a:lnTo>
                  <a:lnTo>
                    <a:pt x="52" y="70"/>
                  </a:lnTo>
                  <a:lnTo>
                    <a:pt x="48" y="79"/>
                  </a:lnTo>
                  <a:lnTo>
                    <a:pt x="36" y="74"/>
                  </a:lnTo>
                  <a:lnTo>
                    <a:pt x="39" y="63"/>
                  </a:lnTo>
                  <a:lnTo>
                    <a:pt x="56" y="40"/>
                  </a:lnTo>
                  <a:lnTo>
                    <a:pt x="81" y="17"/>
                  </a:lnTo>
                  <a:lnTo>
                    <a:pt x="50" y="43"/>
                  </a:lnTo>
                  <a:lnTo>
                    <a:pt x="33" y="64"/>
                  </a:lnTo>
                  <a:lnTo>
                    <a:pt x="31" y="79"/>
                  </a:lnTo>
                  <a:lnTo>
                    <a:pt x="35" y="84"/>
                  </a:lnTo>
                  <a:lnTo>
                    <a:pt x="47" y="88"/>
                  </a:lnTo>
                  <a:lnTo>
                    <a:pt x="42" y="111"/>
                  </a:lnTo>
                  <a:lnTo>
                    <a:pt x="29" y="143"/>
                  </a:lnTo>
                  <a:lnTo>
                    <a:pt x="15" y="168"/>
                  </a:lnTo>
                  <a:lnTo>
                    <a:pt x="7" y="196"/>
                  </a:lnTo>
                  <a:lnTo>
                    <a:pt x="1" y="227"/>
                  </a:lnTo>
                  <a:lnTo>
                    <a:pt x="0" y="253"/>
                  </a:lnTo>
                  <a:lnTo>
                    <a:pt x="5" y="279"/>
                  </a:lnTo>
                  <a:lnTo>
                    <a:pt x="17" y="309"/>
                  </a:lnTo>
                  <a:lnTo>
                    <a:pt x="39" y="331"/>
                  </a:lnTo>
                  <a:lnTo>
                    <a:pt x="62" y="348"/>
                  </a:lnTo>
                  <a:lnTo>
                    <a:pt x="79" y="351"/>
                  </a:lnTo>
                  <a:lnTo>
                    <a:pt x="99" y="349"/>
                  </a:lnTo>
                  <a:lnTo>
                    <a:pt x="114" y="343"/>
                  </a:lnTo>
                  <a:lnTo>
                    <a:pt x="129" y="331"/>
                  </a:lnTo>
                  <a:lnTo>
                    <a:pt x="136" y="316"/>
                  </a:lnTo>
                  <a:lnTo>
                    <a:pt x="141" y="301"/>
                  </a:lnTo>
                  <a:lnTo>
                    <a:pt x="142" y="284"/>
                  </a:lnTo>
                  <a:lnTo>
                    <a:pt x="141" y="265"/>
                  </a:lnTo>
                  <a:lnTo>
                    <a:pt x="136" y="256"/>
                  </a:lnTo>
                  <a:lnTo>
                    <a:pt x="137" y="267"/>
                  </a:lnTo>
                  <a:lnTo>
                    <a:pt x="126" y="264"/>
                  </a:lnTo>
                  <a:lnTo>
                    <a:pt x="134" y="287"/>
                  </a:lnTo>
                  <a:lnTo>
                    <a:pt x="120" y="284"/>
                  </a:lnTo>
                  <a:lnTo>
                    <a:pt x="129" y="304"/>
                  </a:lnTo>
                  <a:lnTo>
                    <a:pt x="107" y="293"/>
                  </a:lnTo>
                  <a:lnTo>
                    <a:pt x="115" y="321"/>
                  </a:lnTo>
                  <a:lnTo>
                    <a:pt x="97" y="304"/>
                  </a:lnTo>
                  <a:lnTo>
                    <a:pt x="97" y="331"/>
                  </a:lnTo>
                  <a:lnTo>
                    <a:pt x="81" y="307"/>
                  </a:lnTo>
                  <a:lnTo>
                    <a:pt x="76" y="331"/>
                  </a:lnTo>
                  <a:lnTo>
                    <a:pt x="69" y="304"/>
                  </a:lnTo>
                  <a:lnTo>
                    <a:pt x="56" y="328"/>
                  </a:lnTo>
                  <a:lnTo>
                    <a:pt x="52" y="301"/>
                  </a:lnTo>
                  <a:lnTo>
                    <a:pt x="40" y="315"/>
                  </a:lnTo>
                  <a:lnTo>
                    <a:pt x="41" y="291"/>
                  </a:lnTo>
                  <a:lnTo>
                    <a:pt x="23" y="301"/>
                  </a:lnTo>
                  <a:lnTo>
                    <a:pt x="28" y="284"/>
                  </a:lnTo>
                  <a:lnTo>
                    <a:pt x="13" y="284"/>
                  </a:lnTo>
                  <a:lnTo>
                    <a:pt x="15" y="272"/>
                  </a:lnTo>
                  <a:lnTo>
                    <a:pt x="7" y="270"/>
                  </a:lnTo>
                  <a:lnTo>
                    <a:pt x="12" y="257"/>
                  </a:lnTo>
                  <a:lnTo>
                    <a:pt x="5" y="253"/>
                  </a:lnTo>
                  <a:lnTo>
                    <a:pt x="7" y="240"/>
                  </a:lnTo>
                  <a:lnTo>
                    <a:pt x="6" y="232"/>
                  </a:lnTo>
                  <a:lnTo>
                    <a:pt x="9" y="204"/>
                  </a:lnTo>
                  <a:lnTo>
                    <a:pt x="15" y="176"/>
                  </a:lnTo>
                  <a:lnTo>
                    <a:pt x="29" y="149"/>
                  </a:lnTo>
                  <a:lnTo>
                    <a:pt x="42" y="122"/>
                  </a:lnTo>
                  <a:lnTo>
                    <a:pt x="51" y="92"/>
                  </a:lnTo>
                  <a:lnTo>
                    <a:pt x="52" y="88"/>
                  </a:lnTo>
                  <a:lnTo>
                    <a:pt x="80" y="77"/>
                  </a:lnTo>
                  <a:lnTo>
                    <a:pt x="103" y="72"/>
                  </a:lnTo>
                  <a:lnTo>
                    <a:pt x="123" y="72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3532" name="Freeform 44"/>
          <p:cNvSpPr>
            <a:spLocks/>
          </p:cNvSpPr>
          <p:nvPr/>
        </p:nvSpPr>
        <p:spPr bwMode="auto">
          <a:xfrm>
            <a:off x="3276600" y="4343400"/>
            <a:ext cx="1143000" cy="228600"/>
          </a:xfrm>
          <a:custGeom>
            <a:avLst/>
            <a:gdLst>
              <a:gd name="T0" fmla="*/ 0 w 721"/>
              <a:gd name="T1" fmla="*/ 0 h 481"/>
              <a:gd name="T2" fmla="*/ 0 w 721"/>
              <a:gd name="T3" fmla="*/ 2147483647 h 481"/>
              <a:gd name="T4" fmla="*/ 2147483647 w 721"/>
              <a:gd name="T5" fmla="*/ 2147483647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0"/>
                </a:moveTo>
                <a:lnTo>
                  <a:pt x="0" y="480"/>
                </a:lnTo>
                <a:lnTo>
                  <a:pt x="720" y="48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3" name="Rectangle 45"/>
          <p:cNvSpPr>
            <a:spLocks noChangeArrowheads="1"/>
          </p:cNvSpPr>
          <p:nvPr/>
        </p:nvSpPr>
        <p:spPr bwMode="auto">
          <a:xfrm>
            <a:off x="3962400" y="4953000"/>
            <a:ext cx="1600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1"/>
                </a:solidFill>
                <a:latin typeface="Arial" charset="0"/>
              </a:rPr>
              <a:t>Nadledviny</a:t>
            </a:r>
          </a:p>
        </p:txBody>
      </p:sp>
      <p:sp>
        <p:nvSpPr>
          <p:cNvPr id="63534" name="Freeform 46"/>
          <p:cNvSpPr>
            <a:spLocks/>
          </p:cNvSpPr>
          <p:nvPr/>
        </p:nvSpPr>
        <p:spPr bwMode="auto">
          <a:xfrm>
            <a:off x="4724400" y="3505200"/>
            <a:ext cx="304800" cy="685800"/>
          </a:xfrm>
          <a:custGeom>
            <a:avLst/>
            <a:gdLst>
              <a:gd name="T0" fmla="*/ 0 w 721"/>
              <a:gd name="T1" fmla="*/ 2147483647 h 481"/>
              <a:gd name="T2" fmla="*/ 0 w 721"/>
              <a:gd name="T3" fmla="*/ 0 h 481"/>
              <a:gd name="T4" fmla="*/ 2147483647 w 721"/>
              <a:gd name="T5" fmla="*/ 0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480"/>
                </a:moveTo>
                <a:lnTo>
                  <a:pt x="0" y="0"/>
                </a:lnTo>
                <a:lnTo>
                  <a:pt x="72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5" name="Freeform 47"/>
          <p:cNvSpPr>
            <a:spLocks/>
          </p:cNvSpPr>
          <p:nvPr/>
        </p:nvSpPr>
        <p:spPr bwMode="auto">
          <a:xfrm flipV="1">
            <a:off x="5105400" y="4495800"/>
            <a:ext cx="6858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6" name="Rectangle 48"/>
          <p:cNvSpPr>
            <a:spLocks noChangeArrowheads="1"/>
          </p:cNvSpPr>
          <p:nvPr/>
        </p:nvSpPr>
        <p:spPr bwMode="auto">
          <a:xfrm>
            <a:off x="5791200" y="3962400"/>
            <a:ext cx="14478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Progesteron</a:t>
            </a:r>
          </a:p>
        </p:txBody>
      </p:sp>
      <p:sp>
        <p:nvSpPr>
          <p:cNvPr id="63537" name="Rectangle 49"/>
          <p:cNvSpPr>
            <a:spLocks noChangeArrowheads="1"/>
          </p:cNvSpPr>
          <p:nvPr/>
        </p:nvSpPr>
        <p:spPr bwMode="auto">
          <a:xfrm>
            <a:off x="7620000" y="4419600"/>
            <a:ext cx="1219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Estrogeny</a:t>
            </a:r>
          </a:p>
        </p:txBody>
      </p:sp>
      <p:sp>
        <p:nvSpPr>
          <p:cNvPr id="63538" name="Freeform 50"/>
          <p:cNvSpPr>
            <a:spLocks/>
          </p:cNvSpPr>
          <p:nvPr/>
        </p:nvSpPr>
        <p:spPr bwMode="auto">
          <a:xfrm>
            <a:off x="7239000" y="3810000"/>
            <a:ext cx="685800" cy="306388"/>
          </a:xfrm>
          <a:custGeom>
            <a:avLst/>
            <a:gdLst>
              <a:gd name="T0" fmla="*/ 0 w 865"/>
              <a:gd name="T1" fmla="*/ 2147483647 h 337"/>
              <a:gd name="T2" fmla="*/ 2147483647 w 865"/>
              <a:gd name="T3" fmla="*/ 2147483647 h 337"/>
              <a:gd name="T4" fmla="*/ 2147483647 w 865"/>
              <a:gd name="T5" fmla="*/ 0 h 337"/>
              <a:gd name="T6" fmla="*/ 0 60000 65536"/>
              <a:gd name="T7" fmla="*/ 0 60000 65536"/>
              <a:gd name="T8" fmla="*/ 0 60000 65536"/>
              <a:gd name="T9" fmla="*/ 0 w 865"/>
              <a:gd name="T10" fmla="*/ 0 h 337"/>
              <a:gd name="T11" fmla="*/ 865 w 865"/>
              <a:gd name="T12" fmla="*/ 337 h 3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5" h="337">
                <a:moveTo>
                  <a:pt x="0" y="336"/>
                </a:moveTo>
                <a:lnTo>
                  <a:pt x="864" y="336"/>
                </a:lnTo>
                <a:lnTo>
                  <a:pt x="864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9" name="Freeform 51"/>
          <p:cNvSpPr>
            <a:spLocks/>
          </p:cNvSpPr>
          <p:nvPr/>
        </p:nvSpPr>
        <p:spPr bwMode="auto">
          <a:xfrm flipV="1">
            <a:off x="7086600" y="4495800"/>
            <a:ext cx="4572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40" name="Freeform 52"/>
          <p:cNvSpPr>
            <a:spLocks/>
          </p:cNvSpPr>
          <p:nvPr/>
        </p:nvSpPr>
        <p:spPr bwMode="auto">
          <a:xfrm>
            <a:off x="4876800" y="4114800"/>
            <a:ext cx="838200" cy="76200"/>
          </a:xfrm>
          <a:custGeom>
            <a:avLst/>
            <a:gdLst>
              <a:gd name="T0" fmla="*/ 0 w 721"/>
              <a:gd name="T1" fmla="*/ 1908416951 h 481"/>
              <a:gd name="T2" fmla="*/ 0 w 721"/>
              <a:gd name="T3" fmla="*/ 0 h 481"/>
              <a:gd name="T4" fmla="*/ 2147483647 w 721"/>
              <a:gd name="T5" fmla="*/ 0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480"/>
                </a:moveTo>
                <a:lnTo>
                  <a:pt x="0" y="0"/>
                </a:lnTo>
                <a:lnTo>
                  <a:pt x="72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41" name="Freeform 53"/>
          <p:cNvSpPr>
            <a:spLocks/>
          </p:cNvSpPr>
          <p:nvPr/>
        </p:nvSpPr>
        <p:spPr bwMode="auto">
          <a:xfrm rot="16200000" flipV="1">
            <a:off x="7924800" y="4038600"/>
            <a:ext cx="5334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42" name="Line 54"/>
          <p:cNvSpPr>
            <a:spLocks noChangeShapeType="1"/>
          </p:cNvSpPr>
          <p:nvPr/>
        </p:nvSpPr>
        <p:spPr bwMode="auto">
          <a:xfrm>
            <a:off x="1905000" y="1752600"/>
            <a:ext cx="1371600" cy="1752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3" name="Rectangle 55"/>
          <p:cNvSpPr>
            <a:spLocks noChangeArrowheads="1"/>
          </p:cNvSpPr>
          <p:nvPr/>
        </p:nvSpPr>
        <p:spPr bwMode="auto">
          <a:xfrm>
            <a:off x="457200" y="1295400"/>
            <a:ext cx="4343400" cy="335989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rgbClr val="C00000"/>
                </a:solidFill>
                <a:latin typeface="Arial" charset="0"/>
              </a:rPr>
              <a:t>Blok </a:t>
            </a:r>
            <a:r>
              <a:rPr lang="cs-CZ" sz="1600" b="1" dirty="0" err="1">
                <a:solidFill>
                  <a:srgbClr val="C00000"/>
                </a:solidFill>
                <a:latin typeface="Arial" charset="0"/>
              </a:rPr>
              <a:t>hypofýzární</a:t>
            </a:r>
            <a:r>
              <a:rPr lang="cs-CZ" sz="1600" b="1" dirty="0">
                <a:solidFill>
                  <a:srgbClr val="C00000"/>
                </a:solidFill>
                <a:latin typeface="Arial" charset="0"/>
              </a:rPr>
              <a:t> produkce FSH,LH</a:t>
            </a:r>
          </a:p>
        </p:txBody>
      </p:sp>
      <p:sp>
        <p:nvSpPr>
          <p:cNvPr id="63544" name="Line 56"/>
          <p:cNvSpPr>
            <a:spLocks noChangeShapeType="1"/>
          </p:cNvSpPr>
          <p:nvPr/>
        </p:nvSpPr>
        <p:spPr bwMode="auto">
          <a:xfrm flipV="1">
            <a:off x="7010400" y="4572000"/>
            <a:ext cx="228600" cy="9144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5" name="Rectangle 57"/>
          <p:cNvSpPr>
            <a:spLocks noChangeArrowheads="1"/>
          </p:cNvSpPr>
          <p:nvPr/>
        </p:nvSpPr>
        <p:spPr bwMode="auto">
          <a:xfrm>
            <a:off x="5638800" y="5562600"/>
            <a:ext cx="3048000" cy="335989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rgbClr val="C00000"/>
                </a:solidFill>
                <a:latin typeface="Arial" charset="0"/>
              </a:rPr>
              <a:t>Blok periferní konverze</a:t>
            </a:r>
          </a:p>
        </p:txBody>
      </p:sp>
      <p:sp>
        <p:nvSpPr>
          <p:cNvPr id="63546" name="Line 58"/>
          <p:cNvSpPr>
            <a:spLocks noChangeShapeType="1"/>
          </p:cNvSpPr>
          <p:nvPr/>
        </p:nvSpPr>
        <p:spPr bwMode="auto">
          <a:xfrm flipV="1">
            <a:off x="3124200" y="2362200"/>
            <a:ext cx="3810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7" name="Line 59"/>
          <p:cNvSpPr>
            <a:spLocks noChangeShapeType="1"/>
          </p:cNvSpPr>
          <p:nvPr/>
        </p:nvSpPr>
        <p:spPr bwMode="auto">
          <a:xfrm>
            <a:off x="3200400" y="2362200"/>
            <a:ext cx="2286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8" name="Line 60"/>
          <p:cNvSpPr>
            <a:spLocks noChangeShapeType="1"/>
          </p:cNvSpPr>
          <p:nvPr/>
        </p:nvSpPr>
        <p:spPr bwMode="auto">
          <a:xfrm flipV="1">
            <a:off x="7315200" y="4495800"/>
            <a:ext cx="3810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9" name="Line 61"/>
          <p:cNvSpPr>
            <a:spLocks noChangeShapeType="1"/>
          </p:cNvSpPr>
          <p:nvPr/>
        </p:nvSpPr>
        <p:spPr bwMode="auto">
          <a:xfrm>
            <a:off x="7391400" y="4495800"/>
            <a:ext cx="2286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0" name="Line 62"/>
          <p:cNvSpPr>
            <a:spLocks noChangeShapeType="1"/>
          </p:cNvSpPr>
          <p:nvPr/>
        </p:nvSpPr>
        <p:spPr bwMode="auto">
          <a:xfrm flipV="1">
            <a:off x="7848600" y="3429000"/>
            <a:ext cx="3810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1" name="Line 63"/>
          <p:cNvSpPr>
            <a:spLocks noChangeShapeType="1"/>
          </p:cNvSpPr>
          <p:nvPr/>
        </p:nvSpPr>
        <p:spPr bwMode="auto">
          <a:xfrm>
            <a:off x="7924800" y="3429000"/>
            <a:ext cx="2286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2" name="Line 64"/>
          <p:cNvSpPr>
            <a:spLocks noChangeShapeType="1"/>
          </p:cNvSpPr>
          <p:nvPr/>
        </p:nvSpPr>
        <p:spPr bwMode="auto">
          <a:xfrm flipV="1">
            <a:off x="4343400" y="3505200"/>
            <a:ext cx="3657600" cy="19050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3" name="Rectangle 65"/>
          <p:cNvSpPr>
            <a:spLocks noChangeArrowheads="1"/>
          </p:cNvSpPr>
          <p:nvPr/>
        </p:nvSpPr>
        <p:spPr bwMode="auto">
          <a:xfrm>
            <a:off x="1219200" y="5562600"/>
            <a:ext cx="3505200" cy="335989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rgbClr val="C00000"/>
                </a:solidFill>
                <a:latin typeface="Arial" charset="0"/>
              </a:rPr>
              <a:t>Blok receptoru v cílové tkáni</a:t>
            </a:r>
          </a:p>
        </p:txBody>
      </p:sp>
      <p:sp>
        <p:nvSpPr>
          <p:cNvPr id="63554" name="AutoShape 6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295400" y="5638800"/>
            <a:ext cx="3352800" cy="228600"/>
          </a:xfrm>
          <a:prstGeom prst="actionButtonForwardNex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3555" name="AutoShape 6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457200" y="1371600"/>
            <a:ext cx="4267200" cy="228600"/>
          </a:xfrm>
          <a:prstGeom prst="actionButtonForwardNex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3556" name="AutoShape 6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5715000" y="5638800"/>
            <a:ext cx="2895600" cy="228600"/>
          </a:xfrm>
          <a:prstGeom prst="actionButtonForwardNex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24300" y="6021388"/>
            <a:ext cx="33845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Inhibitory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aromatázy</a:t>
            </a:r>
            <a:b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anastrozol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letrozol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exemestan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95288" y="6021388"/>
            <a:ext cx="33845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SERM (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tamoxifen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  <a:b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SERD (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fulvestrant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0" y="1700213"/>
            <a:ext cx="208756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LHRHa</a:t>
            </a:r>
            <a:b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(např.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goserelin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4932040" y="908720"/>
            <a:ext cx="2376264" cy="369332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odstranění orgánu </a:t>
            </a:r>
          </a:p>
        </p:txBody>
      </p:sp>
      <p:sp>
        <p:nvSpPr>
          <p:cNvPr id="75" name="Line 54"/>
          <p:cNvSpPr>
            <a:spLocks noChangeShapeType="1"/>
          </p:cNvSpPr>
          <p:nvPr/>
        </p:nvSpPr>
        <p:spPr bwMode="auto">
          <a:xfrm>
            <a:off x="1907704" y="1772816"/>
            <a:ext cx="1371600" cy="1752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6" name="Line 54"/>
          <p:cNvSpPr>
            <a:spLocks noChangeShapeType="1"/>
          </p:cNvSpPr>
          <p:nvPr/>
        </p:nvSpPr>
        <p:spPr bwMode="auto">
          <a:xfrm flipH="1">
            <a:off x="5436096" y="1340768"/>
            <a:ext cx="576064" cy="79208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7" name="Line 54"/>
          <p:cNvSpPr>
            <a:spLocks noChangeShapeType="1"/>
          </p:cNvSpPr>
          <p:nvPr/>
        </p:nvSpPr>
        <p:spPr bwMode="auto">
          <a:xfrm flipH="1">
            <a:off x="3779912" y="1340768"/>
            <a:ext cx="1584176" cy="1944216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8" name="Line 54"/>
          <p:cNvSpPr>
            <a:spLocks noChangeShapeType="1"/>
          </p:cNvSpPr>
          <p:nvPr/>
        </p:nvSpPr>
        <p:spPr bwMode="auto">
          <a:xfrm flipH="1">
            <a:off x="4788024" y="1412776"/>
            <a:ext cx="576064" cy="2736304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>
                <a:solidFill>
                  <a:srgbClr val="EB2813"/>
                </a:solidFill>
              </a:rPr>
              <a:t>Hormonoterapie</a:t>
            </a:r>
            <a:r>
              <a:rPr lang="cs-CZ" b="1" dirty="0">
                <a:solidFill>
                  <a:srgbClr val="EB2813"/>
                </a:solidFill>
              </a:rPr>
              <a:t> karcinomu prsu</a:t>
            </a:r>
            <a:endParaRPr lang="cs-CZ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>
              <a:buClr>
                <a:srgbClr val="EB2813"/>
              </a:buClr>
              <a:buFont typeface="Wingdings" pitchFamily="2" charset="2"/>
              <a:buChar char="§"/>
            </a:pPr>
            <a:r>
              <a:rPr lang="cs-CZ" sz="2000" b="1" dirty="0">
                <a:solidFill>
                  <a:srgbClr val="EB2813"/>
                </a:solidFill>
              </a:rPr>
              <a:t>Farmakologická</a:t>
            </a: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estrogeny</a:t>
            </a: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</a:t>
            </a:r>
            <a:r>
              <a:rPr lang="cs-CZ" sz="2000" b="1" dirty="0" err="1">
                <a:solidFill>
                  <a:schemeClr val="hlink"/>
                </a:solidFill>
              </a:rPr>
              <a:t>antiestrogeny</a:t>
            </a: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</a:t>
            </a:r>
            <a:r>
              <a:rPr lang="cs-CZ" sz="2000" b="1" dirty="0" err="1">
                <a:solidFill>
                  <a:schemeClr val="hlink"/>
                </a:solidFill>
              </a:rPr>
              <a:t>gestageny</a:t>
            </a: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androgeny</a:t>
            </a:r>
          </a:p>
          <a:p>
            <a:pPr>
              <a:buFont typeface="Wingdings" charset="2"/>
              <a:buChar char="Ø"/>
            </a:pPr>
            <a:r>
              <a:rPr lang="cs-CZ" sz="2000" b="1" dirty="0" err="1">
                <a:solidFill>
                  <a:schemeClr val="hlink"/>
                </a:solidFill>
              </a:rPr>
              <a:t>antiaromatázy</a:t>
            </a: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LH-RH analogy</a:t>
            </a: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glukokortikoidy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905000"/>
            <a:ext cx="4033837" cy="4114800"/>
          </a:xfrm>
        </p:spPr>
        <p:txBody>
          <a:bodyPr/>
          <a:lstStyle/>
          <a:p>
            <a:pPr>
              <a:buClr>
                <a:srgbClr val="EB2813"/>
              </a:buClr>
              <a:buFont typeface="Wingdings" pitchFamily="2" charset="2"/>
              <a:buChar char="§"/>
            </a:pPr>
            <a:r>
              <a:rPr lang="cs-CZ" sz="2000" b="1" dirty="0">
                <a:solidFill>
                  <a:srgbClr val="EB2813"/>
                </a:solidFill>
              </a:rPr>
              <a:t>Chirurgická </a:t>
            </a: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kastrace</a:t>
            </a:r>
          </a:p>
          <a:p>
            <a:pPr>
              <a:buFont typeface="Wingdings" charset="2"/>
              <a:buChar char="Ø"/>
            </a:pPr>
            <a:r>
              <a:rPr lang="cs-CZ" sz="2000" b="1" dirty="0" err="1">
                <a:solidFill>
                  <a:schemeClr val="hlink"/>
                </a:solidFill>
              </a:rPr>
              <a:t>adrenalectomie</a:t>
            </a: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Char char="Ø"/>
            </a:pPr>
            <a:r>
              <a:rPr lang="cs-CZ" sz="2000" b="1" dirty="0" err="1">
                <a:solidFill>
                  <a:schemeClr val="hlink"/>
                </a:solidFill>
              </a:rPr>
              <a:t>hypofyzectomie</a:t>
            </a:r>
            <a:r>
              <a:rPr lang="cs-CZ" sz="2000" b="1" dirty="0">
                <a:solidFill>
                  <a:schemeClr val="hlink"/>
                </a:solidFill>
              </a:rPr>
              <a:t> </a:t>
            </a:r>
          </a:p>
          <a:p>
            <a:pPr>
              <a:buFont typeface="Wingdings" charset="2"/>
              <a:buNone/>
            </a:pP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None/>
            </a:pPr>
            <a:endParaRPr lang="cs-CZ" sz="2000" b="1" dirty="0">
              <a:solidFill>
                <a:schemeClr val="hlink"/>
              </a:solidFill>
            </a:endParaRPr>
          </a:p>
          <a:p>
            <a:pPr>
              <a:buClr>
                <a:srgbClr val="EB2813"/>
              </a:buClr>
              <a:buFont typeface="Wingdings" pitchFamily="2" charset="2"/>
              <a:buChar char="§"/>
            </a:pPr>
            <a:r>
              <a:rPr lang="cs-CZ" sz="2000" b="1" dirty="0">
                <a:solidFill>
                  <a:srgbClr val="EB2813"/>
                </a:solidFill>
              </a:rPr>
              <a:t>Radiační</a:t>
            </a:r>
          </a:p>
          <a:p>
            <a:pPr>
              <a:buFont typeface="Wingdings" charset="2"/>
              <a:buChar char="Ø"/>
            </a:pPr>
            <a:r>
              <a:rPr lang="cs-CZ" sz="2000" b="1" dirty="0" err="1">
                <a:solidFill>
                  <a:schemeClr val="hlink"/>
                </a:solidFill>
              </a:rPr>
              <a:t>hypofyzectomie</a:t>
            </a: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kastrace</a:t>
            </a:r>
          </a:p>
          <a:p>
            <a:endParaRPr lang="cs-CZ" sz="2000" b="1" dirty="0">
              <a:solidFill>
                <a:schemeClr val="hlink"/>
              </a:solidFill>
            </a:endParaRPr>
          </a:p>
          <a:p>
            <a:endParaRPr lang="cs-CZ" sz="20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8352927" cy="819423"/>
          </a:xfrm>
        </p:spPr>
        <p:txBody>
          <a:bodyPr anchor="t">
            <a:noAutofit/>
          </a:bodyPr>
          <a:lstStyle/>
          <a:p>
            <a:r>
              <a:rPr lang="cs-CZ" sz="2400" b="1" dirty="0" err="1">
                <a:solidFill>
                  <a:srgbClr val="EB2813"/>
                </a:solidFill>
              </a:rPr>
              <a:t>Hormonoterapie</a:t>
            </a:r>
            <a:r>
              <a:rPr lang="cs-CZ" sz="2400" b="1" dirty="0">
                <a:solidFill>
                  <a:srgbClr val="EB2813"/>
                </a:solidFill>
              </a:rPr>
              <a:t> karcinomu prsu – ablativní terapie</a:t>
            </a:r>
            <a:endParaRPr lang="en-GB" sz="2400" dirty="0"/>
          </a:p>
        </p:txBody>
      </p:sp>
      <p:sp>
        <p:nvSpPr>
          <p:cNvPr id="63491" name="Slide Number Placeholder 4"/>
          <p:cNvSpPr txBox="1">
            <a:spLocks noGrp="1"/>
          </p:cNvSpPr>
          <p:nvPr/>
        </p:nvSpPr>
        <p:spPr bwMode="auto">
          <a:xfrm>
            <a:off x="107950" y="6354763"/>
            <a:ext cx="4667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/>
          <a:lstStyle/>
          <a:p>
            <a:pPr algn="r" defTabSz="744538"/>
            <a:fld id="{7142F715-4697-4473-B850-47F1AA8D189E}" type="slidenum">
              <a:rPr lang="en-GB" sz="1000" b="1">
                <a:latin typeface="Arial" charset="0"/>
              </a:rPr>
              <a:pPr algn="r" defTabSz="744538"/>
              <a:t>18</a:t>
            </a:fld>
            <a:r>
              <a:rPr lang="en-GB" sz="1000" b="1">
                <a:latin typeface="Arial" charset="0"/>
              </a:rPr>
              <a:t> </a:t>
            </a:r>
          </a:p>
        </p:txBody>
      </p:sp>
      <p:pic>
        <p:nvPicPr>
          <p:cNvPr id="63492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2936"/>
            <a:ext cx="1463675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97200" y="2930525"/>
            <a:ext cx="919163" cy="998538"/>
            <a:chOff x="1848" y="1846"/>
            <a:chExt cx="579" cy="629"/>
          </a:xfrm>
        </p:grpSpPr>
        <p:sp>
          <p:nvSpPr>
            <p:cNvPr id="63494" name="Freeform 6"/>
            <p:cNvSpPr>
              <a:spLocks/>
            </p:cNvSpPr>
            <p:nvPr/>
          </p:nvSpPr>
          <p:spPr bwMode="auto">
            <a:xfrm>
              <a:off x="2099" y="2075"/>
              <a:ext cx="328" cy="400"/>
            </a:xfrm>
            <a:custGeom>
              <a:avLst/>
              <a:gdLst>
                <a:gd name="T0" fmla="*/ 3 w 328"/>
                <a:gd name="T1" fmla="*/ 322 h 400"/>
                <a:gd name="T2" fmla="*/ 16 w 328"/>
                <a:gd name="T3" fmla="*/ 343 h 400"/>
                <a:gd name="T4" fmla="*/ 37 w 328"/>
                <a:gd name="T5" fmla="*/ 358 h 400"/>
                <a:gd name="T6" fmla="*/ 60 w 328"/>
                <a:gd name="T7" fmla="*/ 371 h 400"/>
                <a:gd name="T8" fmla="*/ 81 w 328"/>
                <a:gd name="T9" fmla="*/ 380 h 400"/>
                <a:gd name="T10" fmla="*/ 105 w 328"/>
                <a:gd name="T11" fmla="*/ 388 h 400"/>
                <a:gd name="T12" fmla="*/ 138 w 328"/>
                <a:gd name="T13" fmla="*/ 396 h 400"/>
                <a:gd name="T14" fmla="*/ 171 w 328"/>
                <a:gd name="T15" fmla="*/ 399 h 400"/>
                <a:gd name="T16" fmla="*/ 204 w 328"/>
                <a:gd name="T17" fmla="*/ 396 h 400"/>
                <a:gd name="T18" fmla="*/ 235 w 328"/>
                <a:gd name="T19" fmla="*/ 388 h 400"/>
                <a:gd name="T20" fmla="*/ 273 w 328"/>
                <a:gd name="T21" fmla="*/ 367 h 400"/>
                <a:gd name="T22" fmla="*/ 307 w 328"/>
                <a:gd name="T23" fmla="*/ 328 h 400"/>
                <a:gd name="T24" fmla="*/ 324 w 328"/>
                <a:gd name="T25" fmla="*/ 278 h 400"/>
                <a:gd name="T26" fmla="*/ 326 w 328"/>
                <a:gd name="T27" fmla="*/ 227 h 400"/>
                <a:gd name="T28" fmla="*/ 312 w 328"/>
                <a:gd name="T29" fmla="*/ 179 h 400"/>
                <a:gd name="T30" fmla="*/ 278 w 328"/>
                <a:gd name="T31" fmla="*/ 141 h 400"/>
                <a:gd name="T32" fmla="*/ 230 w 328"/>
                <a:gd name="T33" fmla="*/ 115 h 400"/>
                <a:gd name="T34" fmla="*/ 178 w 328"/>
                <a:gd name="T35" fmla="*/ 94 h 400"/>
                <a:gd name="T36" fmla="*/ 131 w 328"/>
                <a:gd name="T37" fmla="*/ 68 h 400"/>
                <a:gd name="T38" fmla="*/ 99 w 328"/>
                <a:gd name="T39" fmla="*/ 28 h 400"/>
                <a:gd name="T40" fmla="*/ 83 w 328"/>
                <a:gd name="T41" fmla="*/ 44 h 400"/>
                <a:gd name="T42" fmla="*/ 81 w 328"/>
                <a:gd name="T43" fmla="*/ 54 h 400"/>
                <a:gd name="T44" fmla="*/ 75 w 328"/>
                <a:gd name="T45" fmla="*/ 77 h 400"/>
                <a:gd name="T46" fmla="*/ 68 w 328"/>
                <a:gd name="T47" fmla="*/ 106 h 400"/>
                <a:gd name="T48" fmla="*/ 63 w 328"/>
                <a:gd name="T49" fmla="*/ 134 h 400"/>
                <a:gd name="T50" fmla="*/ 58 w 328"/>
                <a:gd name="T51" fmla="*/ 153 h 400"/>
                <a:gd name="T52" fmla="*/ 49 w 328"/>
                <a:gd name="T53" fmla="*/ 187 h 400"/>
                <a:gd name="T54" fmla="*/ 40 w 328"/>
                <a:gd name="T55" fmla="*/ 219 h 400"/>
                <a:gd name="T56" fmla="*/ 30 w 328"/>
                <a:gd name="T57" fmla="*/ 248 h 400"/>
                <a:gd name="T58" fmla="*/ 21 w 328"/>
                <a:gd name="T59" fmla="*/ 271 h 400"/>
                <a:gd name="T60" fmla="*/ 13 w 328"/>
                <a:gd name="T61" fmla="*/ 286 h 400"/>
                <a:gd name="T62" fmla="*/ 13 w 328"/>
                <a:gd name="T63" fmla="*/ 287 h 400"/>
                <a:gd name="T64" fmla="*/ 9 w 328"/>
                <a:gd name="T65" fmla="*/ 295 h 400"/>
                <a:gd name="T66" fmla="*/ 4 w 328"/>
                <a:gd name="T67" fmla="*/ 303 h 400"/>
                <a:gd name="T68" fmla="*/ 1 w 328"/>
                <a:gd name="T69" fmla="*/ 308 h 4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8"/>
                <a:gd name="T106" fmla="*/ 0 h 400"/>
                <a:gd name="T107" fmla="*/ 328 w 328"/>
                <a:gd name="T108" fmla="*/ 400 h 4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8" h="400">
                  <a:moveTo>
                    <a:pt x="0" y="309"/>
                  </a:moveTo>
                  <a:lnTo>
                    <a:pt x="3" y="322"/>
                  </a:lnTo>
                  <a:lnTo>
                    <a:pt x="9" y="333"/>
                  </a:lnTo>
                  <a:lnTo>
                    <a:pt x="16" y="343"/>
                  </a:lnTo>
                  <a:lnTo>
                    <a:pt x="26" y="352"/>
                  </a:lnTo>
                  <a:lnTo>
                    <a:pt x="37" y="358"/>
                  </a:lnTo>
                  <a:lnTo>
                    <a:pt x="48" y="365"/>
                  </a:lnTo>
                  <a:lnTo>
                    <a:pt x="60" y="371"/>
                  </a:lnTo>
                  <a:lnTo>
                    <a:pt x="70" y="376"/>
                  </a:lnTo>
                  <a:lnTo>
                    <a:pt x="81" y="380"/>
                  </a:lnTo>
                  <a:lnTo>
                    <a:pt x="90" y="383"/>
                  </a:lnTo>
                  <a:lnTo>
                    <a:pt x="105" y="388"/>
                  </a:lnTo>
                  <a:lnTo>
                    <a:pt x="122" y="393"/>
                  </a:lnTo>
                  <a:lnTo>
                    <a:pt x="138" y="396"/>
                  </a:lnTo>
                  <a:lnTo>
                    <a:pt x="154" y="398"/>
                  </a:lnTo>
                  <a:lnTo>
                    <a:pt x="171" y="399"/>
                  </a:lnTo>
                  <a:lnTo>
                    <a:pt x="187" y="398"/>
                  </a:lnTo>
                  <a:lnTo>
                    <a:pt x="204" y="396"/>
                  </a:lnTo>
                  <a:lnTo>
                    <a:pt x="220" y="393"/>
                  </a:lnTo>
                  <a:lnTo>
                    <a:pt x="235" y="388"/>
                  </a:lnTo>
                  <a:lnTo>
                    <a:pt x="251" y="382"/>
                  </a:lnTo>
                  <a:lnTo>
                    <a:pt x="273" y="367"/>
                  </a:lnTo>
                  <a:lnTo>
                    <a:pt x="291" y="349"/>
                  </a:lnTo>
                  <a:lnTo>
                    <a:pt x="307" y="328"/>
                  </a:lnTo>
                  <a:lnTo>
                    <a:pt x="317" y="304"/>
                  </a:lnTo>
                  <a:lnTo>
                    <a:pt x="324" y="278"/>
                  </a:lnTo>
                  <a:lnTo>
                    <a:pt x="327" y="252"/>
                  </a:lnTo>
                  <a:lnTo>
                    <a:pt x="326" y="227"/>
                  </a:lnTo>
                  <a:lnTo>
                    <a:pt x="321" y="201"/>
                  </a:lnTo>
                  <a:lnTo>
                    <a:pt x="312" y="179"/>
                  </a:lnTo>
                  <a:lnTo>
                    <a:pt x="297" y="159"/>
                  </a:lnTo>
                  <a:lnTo>
                    <a:pt x="278" y="141"/>
                  </a:lnTo>
                  <a:lnTo>
                    <a:pt x="255" y="127"/>
                  </a:lnTo>
                  <a:lnTo>
                    <a:pt x="230" y="115"/>
                  </a:lnTo>
                  <a:lnTo>
                    <a:pt x="204" y="105"/>
                  </a:lnTo>
                  <a:lnTo>
                    <a:pt x="178" y="94"/>
                  </a:lnTo>
                  <a:lnTo>
                    <a:pt x="152" y="82"/>
                  </a:lnTo>
                  <a:lnTo>
                    <a:pt x="131" y="68"/>
                  </a:lnTo>
                  <a:lnTo>
                    <a:pt x="113" y="51"/>
                  </a:lnTo>
                  <a:lnTo>
                    <a:pt x="99" y="28"/>
                  </a:lnTo>
                  <a:lnTo>
                    <a:pt x="93" y="0"/>
                  </a:lnTo>
                  <a:lnTo>
                    <a:pt x="83" y="44"/>
                  </a:lnTo>
                  <a:lnTo>
                    <a:pt x="82" y="47"/>
                  </a:lnTo>
                  <a:lnTo>
                    <a:pt x="81" y="54"/>
                  </a:lnTo>
                  <a:lnTo>
                    <a:pt x="78" y="65"/>
                  </a:lnTo>
                  <a:lnTo>
                    <a:pt x="75" y="77"/>
                  </a:lnTo>
                  <a:lnTo>
                    <a:pt x="72" y="92"/>
                  </a:lnTo>
                  <a:lnTo>
                    <a:pt x="68" y="106"/>
                  </a:lnTo>
                  <a:lnTo>
                    <a:pt x="66" y="120"/>
                  </a:lnTo>
                  <a:lnTo>
                    <a:pt x="63" y="134"/>
                  </a:lnTo>
                  <a:lnTo>
                    <a:pt x="60" y="145"/>
                  </a:lnTo>
                  <a:lnTo>
                    <a:pt x="58" y="153"/>
                  </a:lnTo>
                  <a:lnTo>
                    <a:pt x="54" y="170"/>
                  </a:lnTo>
                  <a:lnTo>
                    <a:pt x="49" y="187"/>
                  </a:lnTo>
                  <a:lnTo>
                    <a:pt x="44" y="203"/>
                  </a:lnTo>
                  <a:lnTo>
                    <a:pt x="40" y="219"/>
                  </a:lnTo>
                  <a:lnTo>
                    <a:pt x="35" y="234"/>
                  </a:lnTo>
                  <a:lnTo>
                    <a:pt x="30" y="248"/>
                  </a:lnTo>
                  <a:lnTo>
                    <a:pt x="26" y="260"/>
                  </a:lnTo>
                  <a:lnTo>
                    <a:pt x="21" y="271"/>
                  </a:lnTo>
                  <a:lnTo>
                    <a:pt x="16" y="279"/>
                  </a:lnTo>
                  <a:lnTo>
                    <a:pt x="13" y="286"/>
                  </a:lnTo>
                  <a:lnTo>
                    <a:pt x="13" y="285"/>
                  </a:lnTo>
                  <a:lnTo>
                    <a:pt x="13" y="287"/>
                  </a:lnTo>
                  <a:lnTo>
                    <a:pt x="11" y="291"/>
                  </a:lnTo>
                  <a:lnTo>
                    <a:pt x="9" y="295"/>
                  </a:lnTo>
                  <a:lnTo>
                    <a:pt x="7" y="299"/>
                  </a:lnTo>
                  <a:lnTo>
                    <a:pt x="4" y="303"/>
                  </a:lnTo>
                  <a:lnTo>
                    <a:pt x="2" y="306"/>
                  </a:lnTo>
                  <a:lnTo>
                    <a:pt x="1" y="308"/>
                  </a:lnTo>
                  <a:lnTo>
                    <a:pt x="0" y="309"/>
                  </a:lnTo>
                </a:path>
              </a:pathLst>
            </a:custGeom>
            <a:solidFill>
              <a:srgbClr val="B3B9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495" name="Freeform 7"/>
            <p:cNvSpPr>
              <a:spLocks/>
            </p:cNvSpPr>
            <p:nvPr/>
          </p:nvSpPr>
          <p:spPr bwMode="auto">
            <a:xfrm>
              <a:off x="1848" y="1846"/>
              <a:ext cx="553" cy="556"/>
            </a:xfrm>
            <a:custGeom>
              <a:avLst/>
              <a:gdLst>
                <a:gd name="T0" fmla="*/ 549 w 553"/>
                <a:gd name="T1" fmla="*/ 39 h 556"/>
                <a:gd name="T2" fmla="*/ 552 w 553"/>
                <a:gd name="T3" fmla="*/ 60 h 556"/>
                <a:gd name="T4" fmla="*/ 550 w 553"/>
                <a:gd name="T5" fmla="*/ 79 h 556"/>
                <a:gd name="T6" fmla="*/ 546 w 553"/>
                <a:gd name="T7" fmla="*/ 81 h 556"/>
                <a:gd name="T8" fmla="*/ 542 w 553"/>
                <a:gd name="T9" fmla="*/ 87 h 556"/>
                <a:gd name="T10" fmla="*/ 534 w 553"/>
                <a:gd name="T11" fmla="*/ 91 h 556"/>
                <a:gd name="T12" fmla="*/ 527 w 553"/>
                <a:gd name="T13" fmla="*/ 94 h 556"/>
                <a:gd name="T14" fmla="*/ 517 w 553"/>
                <a:gd name="T15" fmla="*/ 95 h 556"/>
                <a:gd name="T16" fmla="*/ 507 w 553"/>
                <a:gd name="T17" fmla="*/ 92 h 556"/>
                <a:gd name="T18" fmla="*/ 498 w 553"/>
                <a:gd name="T19" fmla="*/ 88 h 556"/>
                <a:gd name="T20" fmla="*/ 481 w 553"/>
                <a:gd name="T21" fmla="*/ 78 h 556"/>
                <a:gd name="T22" fmla="*/ 461 w 553"/>
                <a:gd name="T23" fmla="*/ 72 h 556"/>
                <a:gd name="T24" fmla="*/ 440 w 553"/>
                <a:gd name="T25" fmla="*/ 78 h 556"/>
                <a:gd name="T26" fmla="*/ 415 w 553"/>
                <a:gd name="T27" fmla="*/ 99 h 556"/>
                <a:gd name="T28" fmla="*/ 387 w 553"/>
                <a:gd name="T29" fmla="*/ 128 h 556"/>
                <a:gd name="T30" fmla="*/ 365 w 553"/>
                <a:gd name="T31" fmla="*/ 158 h 556"/>
                <a:gd name="T32" fmla="*/ 345 w 553"/>
                <a:gd name="T33" fmla="*/ 194 h 556"/>
                <a:gd name="T34" fmla="*/ 325 w 553"/>
                <a:gd name="T35" fmla="*/ 263 h 556"/>
                <a:gd name="T36" fmla="*/ 300 w 553"/>
                <a:gd name="T37" fmla="*/ 370 h 556"/>
                <a:gd name="T38" fmla="*/ 268 w 553"/>
                <a:gd name="T39" fmla="*/ 482 h 556"/>
                <a:gd name="T40" fmla="*/ 248 w 553"/>
                <a:gd name="T41" fmla="*/ 519 h 556"/>
                <a:gd name="T42" fmla="*/ 241 w 553"/>
                <a:gd name="T43" fmla="*/ 525 h 556"/>
                <a:gd name="T44" fmla="*/ 230 w 553"/>
                <a:gd name="T45" fmla="*/ 533 h 556"/>
                <a:gd name="T46" fmla="*/ 216 w 553"/>
                <a:gd name="T47" fmla="*/ 540 h 556"/>
                <a:gd name="T48" fmla="*/ 157 w 553"/>
                <a:gd name="T49" fmla="*/ 555 h 556"/>
                <a:gd name="T50" fmla="*/ 109 w 553"/>
                <a:gd name="T51" fmla="*/ 552 h 556"/>
                <a:gd name="T52" fmla="*/ 74 w 553"/>
                <a:gd name="T53" fmla="*/ 543 h 556"/>
                <a:gd name="T54" fmla="*/ 44 w 553"/>
                <a:gd name="T55" fmla="*/ 531 h 556"/>
                <a:gd name="T56" fmla="*/ 19 w 553"/>
                <a:gd name="T57" fmla="*/ 506 h 556"/>
                <a:gd name="T58" fmla="*/ 4 w 553"/>
                <a:gd name="T59" fmla="*/ 473 h 556"/>
                <a:gd name="T60" fmla="*/ 0 w 553"/>
                <a:gd name="T61" fmla="*/ 435 h 556"/>
                <a:gd name="T62" fmla="*/ 7 w 553"/>
                <a:gd name="T63" fmla="*/ 394 h 556"/>
                <a:gd name="T64" fmla="*/ 24 w 553"/>
                <a:gd name="T65" fmla="*/ 353 h 556"/>
                <a:gd name="T66" fmla="*/ 49 w 553"/>
                <a:gd name="T67" fmla="*/ 318 h 556"/>
                <a:gd name="T68" fmla="*/ 87 w 553"/>
                <a:gd name="T69" fmla="*/ 284 h 556"/>
                <a:gd name="T70" fmla="*/ 125 w 553"/>
                <a:gd name="T71" fmla="*/ 252 h 556"/>
                <a:gd name="T72" fmla="*/ 144 w 553"/>
                <a:gd name="T73" fmla="*/ 211 h 556"/>
                <a:gd name="T74" fmla="*/ 133 w 553"/>
                <a:gd name="T75" fmla="*/ 158 h 556"/>
                <a:gd name="T76" fmla="*/ 109 w 553"/>
                <a:gd name="T77" fmla="*/ 108 h 556"/>
                <a:gd name="T78" fmla="*/ 80 w 553"/>
                <a:gd name="T79" fmla="*/ 58 h 556"/>
                <a:gd name="T80" fmla="*/ 64 w 553"/>
                <a:gd name="T81" fmla="*/ 22 h 556"/>
                <a:gd name="T82" fmla="*/ 64 w 553"/>
                <a:gd name="T83" fmla="*/ 17 h 556"/>
                <a:gd name="T84" fmla="*/ 73 w 553"/>
                <a:gd name="T85" fmla="*/ 11 h 556"/>
                <a:gd name="T86" fmla="*/ 95 w 553"/>
                <a:gd name="T87" fmla="*/ 4 h 556"/>
                <a:gd name="T88" fmla="*/ 120 w 553"/>
                <a:gd name="T89" fmla="*/ 1 h 556"/>
                <a:gd name="T90" fmla="*/ 127 w 553"/>
                <a:gd name="T91" fmla="*/ 10 h 556"/>
                <a:gd name="T92" fmla="*/ 135 w 553"/>
                <a:gd name="T93" fmla="*/ 35 h 556"/>
                <a:gd name="T94" fmla="*/ 153 w 553"/>
                <a:gd name="T95" fmla="*/ 67 h 556"/>
                <a:gd name="T96" fmla="*/ 168 w 553"/>
                <a:gd name="T97" fmla="*/ 95 h 556"/>
                <a:gd name="T98" fmla="*/ 183 w 553"/>
                <a:gd name="T99" fmla="*/ 122 h 556"/>
                <a:gd name="T100" fmla="*/ 199 w 553"/>
                <a:gd name="T101" fmla="*/ 149 h 556"/>
                <a:gd name="T102" fmla="*/ 217 w 553"/>
                <a:gd name="T103" fmla="*/ 174 h 556"/>
                <a:gd name="T104" fmla="*/ 233 w 553"/>
                <a:gd name="T105" fmla="*/ 195 h 556"/>
                <a:gd name="T106" fmla="*/ 252 w 553"/>
                <a:gd name="T107" fmla="*/ 215 h 556"/>
                <a:gd name="T108" fmla="*/ 282 w 553"/>
                <a:gd name="T109" fmla="*/ 179 h 556"/>
                <a:gd name="T110" fmla="*/ 318 w 553"/>
                <a:gd name="T111" fmla="*/ 122 h 556"/>
                <a:gd name="T112" fmla="*/ 359 w 553"/>
                <a:gd name="T113" fmla="*/ 67 h 556"/>
                <a:gd name="T114" fmla="*/ 413 w 553"/>
                <a:gd name="T115" fmla="*/ 20 h 556"/>
                <a:gd name="T116" fmla="*/ 463 w 553"/>
                <a:gd name="T117" fmla="*/ 0 h 556"/>
                <a:gd name="T118" fmla="*/ 498 w 553"/>
                <a:gd name="T119" fmla="*/ 6 h 556"/>
                <a:gd name="T120" fmla="*/ 526 w 553"/>
                <a:gd name="T121" fmla="*/ 19 h 5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53"/>
                <a:gd name="T184" fmla="*/ 0 h 556"/>
                <a:gd name="T185" fmla="*/ 553 w 553"/>
                <a:gd name="T186" fmla="*/ 556 h 5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53" h="556">
                  <a:moveTo>
                    <a:pt x="543" y="32"/>
                  </a:moveTo>
                  <a:lnTo>
                    <a:pt x="546" y="34"/>
                  </a:lnTo>
                  <a:lnTo>
                    <a:pt x="549" y="39"/>
                  </a:lnTo>
                  <a:lnTo>
                    <a:pt x="550" y="44"/>
                  </a:lnTo>
                  <a:lnTo>
                    <a:pt x="551" y="52"/>
                  </a:lnTo>
                  <a:lnTo>
                    <a:pt x="552" y="60"/>
                  </a:lnTo>
                  <a:lnTo>
                    <a:pt x="552" y="67"/>
                  </a:lnTo>
                  <a:lnTo>
                    <a:pt x="551" y="74"/>
                  </a:lnTo>
                  <a:lnTo>
                    <a:pt x="550" y="79"/>
                  </a:lnTo>
                  <a:lnTo>
                    <a:pt x="548" y="81"/>
                  </a:lnTo>
                  <a:lnTo>
                    <a:pt x="546" y="80"/>
                  </a:lnTo>
                  <a:lnTo>
                    <a:pt x="546" y="81"/>
                  </a:lnTo>
                  <a:lnTo>
                    <a:pt x="546" y="83"/>
                  </a:lnTo>
                  <a:lnTo>
                    <a:pt x="544" y="85"/>
                  </a:lnTo>
                  <a:lnTo>
                    <a:pt x="542" y="87"/>
                  </a:lnTo>
                  <a:lnTo>
                    <a:pt x="540" y="88"/>
                  </a:lnTo>
                  <a:lnTo>
                    <a:pt x="537" y="90"/>
                  </a:lnTo>
                  <a:lnTo>
                    <a:pt x="534" y="91"/>
                  </a:lnTo>
                  <a:lnTo>
                    <a:pt x="531" y="92"/>
                  </a:lnTo>
                  <a:lnTo>
                    <a:pt x="528" y="93"/>
                  </a:lnTo>
                  <a:lnTo>
                    <a:pt x="527" y="94"/>
                  </a:lnTo>
                  <a:lnTo>
                    <a:pt x="524" y="95"/>
                  </a:lnTo>
                  <a:lnTo>
                    <a:pt x="521" y="95"/>
                  </a:lnTo>
                  <a:lnTo>
                    <a:pt x="517" y="95"/>
                  </a:lnTo>
                  <a:lnTo>
                    <a:pt x="513" y="94"/>
                  </a:lnTo>
                  <a:lnTo>
                    <a:pt x="511" y="93"/>
                  </a:lnTo>
                  <a:lnTo>
                    <a:pt x="507" y="92"/>
                  </a:lnTo>
                  <a:lnTo>
                    <a:pt x="504" y="91"/>
                  </a:lnTo>
                  <a:lnTo>
                    <a:pt x="501" y="90"/>
                  </a:lnTo>
                  <a:lnTo>
                    <a:pt x="498" y="88"/>
                  </a:lnTo>
                  <a:lnTo>
                    <a:pt x="496" y="87"/>
                  </a:lnTo>
                  <a:lnTo>
                    <a:pt x="489" y="82"/>
                  </a:lnTo>
                  <a:lnTo>
                    <a:pt x="481" y="78"/>
                  </a:lnTo>
                  <a:lnTo>
                    <a:pt x="475" y="75"/>
                  </a:lnTo>
                  <a:lnTo>
                    <a:pt x="468" y="73"/>
                  </a:lnTo>
                  <a:lnTo>
                    <a:pt x="461" y="72"/>
                  </a:lnTo>
                  <a:lnTo>
                    <a:pt x="454" y="73"/>
                  </a:lnTo>
                  <a:lnTo>
                    <a:pt x="447" y="75"/>
                  </a:lnTo>
                  <a:lnTo>
                    <a:pt x="440" y="78"/>
                  </a:lnTo>
                  <a:lnTo>
                    <a:pt x="433" y="82"/>
                  </a:lnTo>
                  <a:lnTo>
                    <a:pt x="426" y="88"/>
                  </a:lnTo>
                  <a:lnTo>
                    <a:pt x="415" y="99"/>
                  </a:lnTo>
                  <a:lnTo>
                    <a:pt x="404" y="109"/>
                  </a:lnTo>
                  <a:lnTo>
                    <a:pt x="394" y="119"/>
                  </a:lnTo>
                  <a:lnTo>
                    <a:pt x="387" y="128"/>
                  </a:lnTo>
                  <a:lnTo>
                    <a:pt x="379" y="138"/>
                  </a:lnTo>
                  <a:lnTo>
                    <a:pt x="372" y="148"/>
                  </a:lnTo>
                  <a:lnTo>
                    <a:pt x="365" y="158"/>
                  </a:lnTo>
                  <a:lnTo>
                    <a:pt x="360" y="169"/>
                  </a:lnTo>
                  <a:lnTo>
                    <a:pt x="353" y="181"/>
                  </a:lnTo>
                  <a:lnTo>
                    <a:pt x="345" y="194"/>
                  </a:lnTo>
                  <a:lnTo>
                    <a:pt x="331" y="235"/>
                  </a:lnTo>
                  <a:lnTo>
                    <a:pt x="330" y="243"/>
                  </a:lnTo>
                  <a:lnTo>
                    <a:pt x="325" y="263"/>
                  </a:lnTo>
                  <a:lnTo>
                    <a:pt x="318" y="292"/>
                  </a:lnTo>
                  <a:lnTo>
                    <a:pt x="310" y="329"/>
                  </a:lnTo>
                  <a:lnTo>
                    <a:pt x="300" y="370"/>
                  </a:lnTo>
                  <a:lnTo>
                    <a:pt x="289" y="410"/>
                  </a:lnTo>
                  <a:lnTo>
                    <a:pt x="279" y="449"/>
                  </a:lnTo>
                  <a:lnTo>
                    <a:pt x="268" y="482"/>
                  </a:lnTo>
                  <a:lnTo>
                    <a:pt x="257" y="506"/>
                  </a:lnTo>
                  <a:lnTo>
                    <a:pt x="248" y="519"/>
                  </a:lnTo>
                  <a:lnTo>
                    <a:pt x="246" y="521"/>
                  </a:lnTo>
                  <a:lnTo>
                    <a:pt x="244" y="523"/>
                  </a:lnTo>
                  <a:lnTo>
                    <a:pt x="241" y="525"/>
                  </a:lnTo>
                  <a:lnTo>
                    <a:pt x="238" y="528"/>
                  </a:lnTo>
                  <a:lnTo>
                    <a:pt x="234" y="530"/>
                  </a:lnTo>
                  <a:lnTo>
                    <a:pt x="230" y="533"/>
                  </a:lnTo>
                  <a:lnTo>
                    <a:pt x="225" y="536"/>
                  </a:lnTo>
                  <a:lnTo>
                    <a:pt x="220" y="539"/>
                  </a:lnTo>
                  <a:lnTo>
                    <a:pt x="216" y="540"/>
                  </a:lnTo>
                  <a:lnTo>
                    <a:pt x="195" y="548"/>
                  </a:lnTo>
                  <a:lnTo>
                    <a:pt x="175" y="552"/>
                  </a:lnTo>
                  <a:lnTo>
                    <a:pt x="157" y="555"/>
                  </a:lnTo>
                  <a:lnTo>
                    <a:pt x="139" y="555"/>
                  </a:lnTo>
                  <a:lnTo>
                    <a:pt x="124" y="554"/>
                  </a:lnTo>
                  <a:lnTo>
                    <a:pt x="109" y="552"/>
                  </a:lnTo>
                  <a:lnTo>
                    <a:pt x="96" y="549"/>
                  </a:lnTo>
                  <a:lnTo>
                    <a:pt x="84" y="546"/>
                  </a:lnTo>
                  <a:lnTo>
                    <a:pt x="74" y="543"/>
                  </a:lnTo>
                  <a:lnTo>
                    <a:pt x="67" y="542"/>
                  </a:lnTo>
                  <a:lnTo>
                    <a:pt x="55" y="537"/>
                  </a:lnTo>
                  <a:lnTo>
                    <a:pt x="44" y="531"/>
                  </a:lnTo>
                  <a:lnTo>
                    <a:pt x="36" y="524"/>
                  </a:lnTo>
                  <a:lnTo>
                    <a:pt x="27" y="515"/>
                  </a:lnTo>
                  <a:lnTo>
                    <a:pt x="19" y="506"/>
                  </a:lnTo>
                  <a:lnTo>
                    <a:pt x="14" y="495"/>
                  </a:lnTo>
                  <a:lnTo>
                    <a:pt x="8" y="484"/>
                  </a:lnTo>
                  <a:lnTo>
                    <a:pt x="4" y="473"/>
                  </a:lnTo>
                  <a:lnTo>
                    <a:pt x="2" y="461"/>
                  </a:lnTo>
                  <a:lnTo>
                    <a:pt x="0" y="450"/>
                  </a:lnTo>
                  <a:lnTo>
                    <a:pt x="0" y="435"/>
                  </a:lnTo>
                  <a:lnTo>
                    <a:pt x="1" y="422"/>
                  </a:lnTo>
                  <a:lnTo>
                    <a:pt x="4" y="407"/>
                  </a:lnTo>
                  <a:lnTo>
                    <a:pt x="7" y="394"/>
                  </a:lnTo>
                  <a:lnTo>
                    <a:pt x="12" y="379"/>
                  </a:lnTo>
                  <a:lnTo>
                    <a:pt x="17" y="367"/>
                  </a:lnTo>
                  <a:lnTo>
                    <a:pt x="24" y="353"/>
                  </a:lnTo>
                  <a:lnTo>
                    <a:pt x="32" y="341"/>
                  </a:lnTo>
                  <a:lnTo>
                    <a:pt x="41" y="329"/>
                  </a:lnTo>
                  <a:lnTo>
                    <a:pt x="49" y="318"/>
                  </a:lnTo>
                  <a:lnTo>
                    <a:pt x="61" y="306"/>
                  </a:lnTo>
                  <a:lnTo>
                    <a:pt x="73" y="294"/>
                  </a:lnTo>
                  <a:lnTo>
                    <a:pt x="87" y="284"/>
                  </a:lnTo>
                  <a:lnTo>
                    <a:pt x="100" y="274"/>
                  </a:lnTo>
                  <a:lnTo>
                    <a:pt x="114" y="263"/>
                  </a:lnTo>
                  <a:lnTo>
                    <a:pt x="125" y="252"/>
                  </a:lnTo>
                  <a:lnTo>
                    <a:pt x="134" y="239"/>
                  </a:lnTo>
                  <a:lnTo>
                    <a:pt x="141" y="226"/>
                  </a:lnTo>
                  <a:lnTo>
                    <a:pt x="144" y="211"/>
                  </a:lnTo>
                  <a:lnTo>
                    <a:pt x="144" y="194"/>
                  </a:lnTo>
                  <a:lnTo>
                    <a:pt x="139" y="177"/>
                  </a:lnTo>
                  <a:lnTo>
                    <a:pt x="133" y="158"/>
                  </a:lnTo>
                  <a:lnTo>
                    <a:pt x="127" y="142"/>
                  </a:lnTo>
                  <a:lnTo>
                    <a:pt x="118" y="125"/>
                  </a:lnTo>
                  <a:lnTo>
                    <a:pt x="109" y="108"/>
                  </a:lnTo>
                  <a:lnTo>
                    <a:pt x="100" y="92"/>
                  </a:lnTo>
                  <a:lnTo>
                    <a:pt x="90" y="74"/>
                  </a:lnTo>
                  <a:lnTo>
                    <a:pt x="80" y="58"/>
                  </a:lnTo>
                  <a:lnTo>
                    <a:pt x="71" y="41"/>
                  </a:lnTo>
                  <a:lnTo>
                    <a:pt x="64" y="24"/>
                  </a:lnTo>
                  <a:lnTo>
                    <a:pt x="64" y="22"/>
                  </a:lnTo>
                  <a:lnTo>
                    <a:pt x="63" y="21"/>
                  </a:lnTo>
                  <a:lnTo>
                    <a:pt x="63" y="19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73" y="11"/>
                  </a:lnTo>
                  <a:lnTo>
                    <a:pt x="78" y="9"/>
                  </a:lnTo>
                  <a:lnTo>
                    <a:pt x="85" y="6"/>
                  </a:lnTo>
                  <a:lnTo>
                    <a:pt x="95" y="4"/>
                  </a:lnTo>
                  <a:lnTo>
                    <a:pt x="107" y="2"/>
                  </a:lnTo>
                  <a:lnTo>
                    <a:pt x="115" y="1"/>
                  </a:lnTo>
                  <a:lnTo>
                    <a:pt x="120" y="1"/>
                  </a:lnTo>
                  <a:lnTo>
                    <a:pt x="124" y="2"/>
                  </a:lnTo>
                  <a:lnTo>
                    <a:pt x="125" y="5"/>
                  </a:lnTo>
                  <a:lnTo>
                    <a:pt x="127" y="10"/>
                  </a:lnTo>
                  <a:lnTo>
                    <a:pt x="128" y="16"/>
                  </a:lnTo>
                  <a:lnTo>
                    <a:pt x="131" y="25"/>
                  </a:lnTo>
                  <a:lnTo>
                    <a:pt x="135" y="35"/>
                  </a:lnTo>
                  <a:lnTo>
                    <a:pt x="142" y="48"/>
                  </a:lnTo>
                  <a:lnTo>
                    <a:pt x="148" y="57"/>
                  </a:lnTo>
                  <a:lnTo>
                    <a:pt x="153" y="67"/>
                  </a:lnTo>
                  <a:lnTo>
                    <a:pt x="159" y="75"/>
                  </a:lnTo>
                  <a:lnTo>
                    <a:pt x="163" y="85"/>
                  </a:lnTo>
                  <a:lnTo>
                    <a:pt x="168" y="95"/>
                  </a:lnTo>
                  <a:lnTo>
                    <a:pt x="173" y="104"/>
                  </a:lnTo>
                  <a:lnTo>
                    <a:pt x="178" y="113"/>
                  </a:lnTo>
                  <a:lnTo>
                    <a:pt x="183" y="122"/>
                  </a:lnTo>
                  <a:lnTo>
                    <a:pt x="188" y="130"/>
                  </a:lnTo>
                  <a:lnTo>
                    <a:pt x="192" y="139"/>
                  </a:lnTo>
                  <a:lnTo>
                    <a:pt x="199" y="149"/>
                  </a:lnTo>
                  <a:lnTo>
                    <a:pt x="205" y="158"/>
                  </a:lnTo>
                  <a:lnTo>
                    <a:pt x="211" y="166"/>
                  </a:lnTo>
                  <a:lnTo>
                    <a:pt x="217" y="174"/>
                  </a:lnTo>
                  <a:lnTo>
                    <a:pt x="221" y="181"/>
                  </a:lnTo>
                  <a:lnTo>
                    <a:pt x="227" y="188"/>
                  </a:lnTo>
                  <a:lnTo>
                    <a:pt x="233" y="195"/>
                  </a:lnTo>
                  <a:lnTo>
                    <a:pt x="239" y="202"/>
                  </a:lnTo>
                  <a:lnTo>
                    <a:pt x="245" y="209"/>
                  </a:lnTo>
                  <a:lnTo>
                    <a:pt x="252" y="215"/>
                  </a:lnTo>
                  <a:lnTo>
                    <a:pt x="255" y="215"/>
                  </a:lnTo>
                  <a:lnTo>
                    <a:pt x="269" y="198"/>
                  </a:lnTo>
                  <a:lnTo>
                    <a:pt x="282" y="179"/>
                  </a:lnTo>
                  <a:lnTo>
                    <a:pt x="294" y="160"/>
                  </a:lnTo>
                  <a:lnTo>
                    <a:pt x="306" y="141"/>
                  </a:lnTo>
                  <a:lnTo>
                    <a:pt x="318" y="122"/>
                  </a:lnTo>
                  <a:lnTo>
                    <a:pt x="331" y="103"/>
                  </a:lnTo>
                  <a:lnTo>
                    <a:pt x="344" y="85"/>
                  </a:lnTo>
                  <a:lnTo>
                    <a:pt x="359" y="67"/>
                  </a:lnTo>
                  <a:lnTo>
                    <a:pt x="374" y="51"/>
                  </a:lnTo>
                  <a:lnTo>
                    <a:pt x="392" y="36"/>
                  </a:lnTo>
                  <a:lnTo>
                    <a:pt x="413" y="20"/>
                  </a:lnTo>
                  <a:lnTo>
                    <a:pt x="432" y="10"/>
                  </a:lnTo>
                  <a:lnTo>
                    <a:pt x="449" y="4"/>
                  </a:lnTo>
                  <a:lnTo>
                    <a:pt x="463" y="0"/>
                  </a:lnTo>
                  <a:lnTo>
                    <a:pt x="476" y="0"/>
                  </a:lnTo>
                  <a:lnTo>
                    <a:pt x="487" y="2"/>
                  </a:lnTo>
                  <a:lnTo>
                    <a:pt x="498" y="6"/>
                  </a:lnTo>
                  <a:lnTo>
                    <a:pt x="508" y="10"/>
                  </a:lnTo>
                  <a:lnTo>
                    <a:pt x="517" y="15"/>
                  </a:lnTo>
                  <a:lnTo>
                    <a:pt x="526" y="19"/>
                  </a:lnTo>
                  <a:lnTo>
                    <a:pt x="543" y="32"/>
                  </a:lnTo>
                </a:path>
              </a:pathLst>
            </a:custGeom>
            <a:solidFill>
              <a:srgbClr val="EF91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3496" name="Picture 8"/>
          <p:cNvPicPr>
            <a:picLocks noChangeArrowheads="1"/>
          </p:cNvPicPr>
          <p:nvPr/>
        </p:nvPicPr>
        <p:blipFill>
          <a:blip r:embed="rId3" cstate="print"/>
          <a:srcRect l="59525" t="26091" b="33305"/>
          <a:stretch>
            <a:fillRect/>
          </a:stretch>
        </p:blipFill>
        <p:spPr bwMode="auto">
          <a:xfrm>
            <a:off x="4644008" y="1628800"/>
            <a:ext cx="1536700" cy="1284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3497" name="Picture 9"/>
          <p:cNvPicPr>
            <a:picLocks noChangeArrowheads="1"/>
          </p:cNvPicPr>
          <p:nvPr/>
        </p:nvPicPr>
        <p:blipFill>
          <a:blip r:embed="rId4" cstate="print"/>
          <a:srcRect l="19138" t="10728" r="17480" b="66335"/>
          <a:stretch>
            <a:fillRect/>
          </a:stretch>
        </p:blipFill>
        <p:spPr bwMode="auto">
          <a:xfrm>
            <a:off x="6705600" y="2209800"/>
            <a:ext cx="1939925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457200" y="4114800"/>
            <a:ext cx="16764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Hypothalamus</a:t>
            </a: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838200" y="4648200"/>
            <a:ext cx="25146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Pre/postmenopausální</a:t>
            </a: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1371600" y="2209800"/>
            <a:ext cx="18732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Premenopausální</a:t>
            </a: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3352800" y="2057400"/>
            <a:ext cx="1089025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FSH + LH</a:t>
            </a: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3429000" y="4800600"/>
            <a:ext cx="7429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1"/>
                </a:solidFill>
                <a:latin typeface="Arial" charset="0"/>
              </a:rPr>
              <a:t>ACTH</a:t>
            </a: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2590800" y="3886200"/>
            <a:ext cx="1600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Hypofýza</a:t>
            </a: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6172200" y="1295400"/>
            <a:ext cx="1801813" cy="5778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chemeClr val="accent2"/>
                </a:solidFill>
                <a:latin typeface="Arial" charset="0"/>
              </a:rPr>
              <a:t>Estrogeny Progesteron</a:t>
            </a: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5029200" y="3352800"/>
            <a:ext cx="16827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Kortikosteroidy</a:t>
            </a: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5791200" y="4419600"/>
            <a:ext cx="14478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Androgeny</a:t>
            </a:r>
          </a:p>
        </p:txBody>
      </p:sp>
      <p:sp>
        <p:nvSpPr>
          <p:cNvPr id="63507" name="Freeform 19"/>
          <p:cNvSpPr>
            <a:spLocks/>
          </p:cNvSpPr>
          <p:nvPr/>
        </p:nvSpPr>
        <p:spPr bwMode="auto">
          <a:xfrm flipV="1">
            <a:off x="2209800" y="3505200"/>
            <a:ext cx="6858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2133600" y="3200400"/>
            <a:ext cx="7429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LHRH</a:t>
            </a:r>
          </a:p>
        </p:txBody>
      </p:sp>
      <p:sp>
        <p:nvSpPr>
          <p:cNvPr id="63509" name="Freeform 21"/>
          <p:cNvSpPr>
            <a:spLocks/>
          </p:cNvSpPr>
          <p:nvPr/>
        </p:nvSpPr>
        <p:spPr bwMode="auto">
          <a:xfrm>
            <a:off x="3314700" y="1981200"/>
            <a:ext cx="1144588" cy="763588"/>
          </a:xfrm>
          <a:custGeom>
            <a:avLst/>
            <a:gdLst>
              <a:gd name="T0" fmla="*/ 0 w 721"/>
              <a:gd name="T1" fmla="*/ 2147483647 h 481"/>
              <a:gd name="T2" fmla="*/ 0 w 721"/>
              <a:gd name="T3" fmla="*/ 0 h 481"/>
              <a:gd name="T4" fmla="*/ 2147483647 w 721"/>
              <a:gd name="T5" fmla="*/ 0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480"/>
                </a:moveTo>
                <a:lnTo>
                  <a:pt x="0" y="0"/>
                </a:lnTo>
                <a:lnTo>
                  <a:pt x="72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4267200" y="2514600"/>
            <a:ext cx="1600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Ovarium</a:t>
            </a:r>
          </a:p>
        </p:txBody>
      </p:sp>
      <p:sp>
        <p:nvSpPr>
          <p:cNvPr id="63511" name="Freeform 23"/>
          <p:cNvSpPr>
            <a:spLocks/>
          </p:cNvSpPr>
          <p:nvPr/>
        </p:nvSpPr>
        <p:spPr bwMode="auto">
          <a:xfrm>
            <a:off x="6400800" y="1981200"/>
            <a:ext cx="1600200" cy="1371600"/>
          </a:xfrm>
          <a:custGeom>
            <a:avLst/>
            <a:gdLst>
              <a:gd name="T0" fmla="*/ 0 w 1441"/>
              <a:gd name="T1" fmla="*/ 0 h 337"/>
              <a:gd name="T2" fmla="*/ 2147483647 w 1441"/>
              <a:gd name="T3" fmla="*/ 0 h 337"/>
              <a:gd name="T4" fmla="*/ 2147483647 w 1441"/>
              <a:gd name="T5" fmla="*/ 2147483647 h 337"/>
              <a:gd name="T6" fmla="*/ 0 60000 65536"/>
              <a:gd name="T7" fmla="*/ 0 60000 65536"/>
              <a:gd name="T8" fmla="*/ 0 60000 65536"/>
              <a:gd name="T9" fmla="*/ 0 w 1441"/>
              <a:gd name="T10" fmla="*/ 0 h 337"/>
              <a:gd name="T11" fmla="*/ 1441 w 1441"/>
              <a:gd name="T12" fmla="*/ 337 h 3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1" h="337">
                <a:moveTo>
                  <a:pt x="0" y="0"/>
                </a:moveTo>
                <a:lnTo>
                  <a:pt x="1440" y="0"/>
                </a:lnTo>
                <a:lnTo>
                  <a:pt x="1440" y="336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495800" y="4267200"/>
            <a:ext cx="238125" cy="584200"/>
            <a:chOff x="3144" y="2946"/>
            <a:chExt cx="150" cy="368"/>
          </a:xfrm>
        </p:grpSpPr>
        <p:sp>
          <p:nvSpPr>
            <p:cNvPr id="63513" name="Freeform 25"/>
            <p:cNvSpPr>
              <a:spLocks/>
            </p:cNvSpPr>
            <p:nvPr/>
          </p:nvSpPr>
          <p:spPr bwMode="auto">
            <a:xfrm>
              <a:off x="3163" y="3010"/>
              <a:ext cx="125" cy="301"/>
            </a:xfrm>
            <a:custGeom>
              <a:avLst/>
              <a:gdLst>
                <a:gd name="T0" fmla="*/ 5 w 125"/>
                <a:gd name="T1" fmla="*/ 42 h 301"/>
                <a:gd name="T2" fmla="*/ 20 w 125"/>
                <a:gd name="T3" fmla="*/ 66 h 301"/>
                <a:gd name="T4" fmla="*/ 30 w 125"/>
                <a:gd name="T5" fmla="*/ 106 h 301"/>
                <a:gd name="T6" fmla="*/ 30 w 125"/>
                <a:gd name="T7" fmla="*/ 130 h 301"/>
                <a:gd name="T8" fmla="*/ 23 w 125"/>
                <a:gd name="T9" fmla="*/ 153 h 301"/>
                <a:gd name="T10" fmla="*/ 23 w 125"/>
                <a:gd name="T11" fmla="*/ 185 h 301"/>
                <a:gd name="T12" fmla="*/ 9 w 125"/>
                <a:gd name="T13" fmla="*/ 188 h 301"/>
                <a:gd name="T14" fmla="*/ 0 w 125"/>
                <a:gd name="T15" fmla="*/ 217 h 301"/>
                <a:gd name="T16" fmla="*/ 7 w 125"/>
                <a:gd name="T17" fmla="*/ 251 h 301"/>
                <a:gd name="T18" fmla="*/ 29 w 125"/>
                <a:gd name="T19" fmla="*/ 285 h 301"/>
                <a:gd name="T20" fmla="*/ 68 w 125"/>
                <a:gd name="T21" fmla="*/ 300 h 301"/>
                <a:gd name="T22" fmla="*/ 88 w 125"/>
                <a:gd name="T23" fmla="*/ 289 h 301"/>
                <a:gd name="T24" fmla="*/ 109 w 125"/>
                <a:gd name="T25" fmla="*/ 263 h 301"/>
                <a:gd name="T26" fmla="*/ 120 w 125"/>
                <a:gd name="T27" fmla="*/ 230 h 301"/>
                <a:gd name="T28" fmla="*/ 124 w 125"/>
                <a:gd name="T29" fmla="*/ 197 h 301"/>
                <a:gd name="T30" fmla="*/ 124 w 125"/>
                <a:gd name="T31" fmla="*/ 160 h 301"/>
                <a:gd name="T32" fmla="*/ 118 w 125"/>
                <a:gd name="T33" fmla="*/ 119 h 301"/>
                <a:gd name="T34" fmla="*/ 100 w 125"/>
                <a:gd name="T35" fmla="*/ 47 h 301"/>
                <a:gd name="T36" fmla="*/ 80 w 125"/>
                <a:gd name="T37" fmla="*/ 4 h 301"/>
                <a:gd name="T38" fmla="*/ 32 w 125"/>
                <a:gd name="T39" fmla="*/ 0 h 301"/>
                <a:gd name="T40" fmla="*/ 5 w 125"/>
                <a:gd name="T41" fmla="*/ 22 h 301"/>
                <a:gd name="T42" fmla="*/ 5 w 125"/>
                <a:gd name="T43" fmla="*/ 42 h 3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5"/>
                <a:gd name="T67" fmla="*/ 0 h 301"/>
                <a:gd name="T68" fmla="*/ 125 w 125"/>
                <a:gd name="T69" fmla="*/ 301 h 30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5" h="301">
                  <a:moveTo>
                    <a:pt x="5" y="42"/>
                  </a:moveTo>
                  <a:lnTo>
                    <a:pt x="20" y="66"/>
                  </a:lnTo>
                  <a:lnTo>
                    <a:pt x="30" y="106"/>
                  </a:lnTo>
                  <a:lnTo>
                    <a:pt x="30" y="130"/>
                  </a:lnTo>
                  <a:lnTo>
                    <a:pt x="23" y="153"/>
                  </a:lnTo>
                  <a:lnTo>
                    <a:pt x="23" y="185"/>
                  </a:lnTo>
                  <a:lnTo>
                    <a:pt x="9" y="188"/>
                  </a:lnTo>
                  <a:lnTo>
                    <a:pt x="0" y="217"/>
                  </a:lnTo>
                  <a:lnTo>
                    <a:pt x="7" y="251"/>
                  </a:lnTo>
                  <a:lnTo>
                    <a:pt x="29" y="285"/>
                  </a:lnTo>
                  <a:lnTo>
                    <a:pt x="68" y="300"/>
                  </a:lnTo>
                  <a:lnTo>
                    <a:pt x="88" y="289"/>
                  </a:lnTo>
                  <a:lnTo>
                    <a:pt x="109" y="263"/>
                  </a:lnTo>
                  <a:lnTo>
                    <a:pt x="120" y="230"/>
                  </a:lnTo>
                  <a:lnTo>
                    <a:pt x="124" y="197"/>
                  </a:lnTo>
                  <a:lnTo>
                    <a:pt x="124" y="160"/>
                  </a:lnTo>
                  <a:lnTo>
                    <a:pt x="118" y="119"/>
                  </a:lnTo>
                  <a:lnTo>
                    <a:pt x="100" y="47"/>
                  </a:lnTo>
                  <a:lnTo>
                    <a:pt x="80" y="4"/>
                  </a:lnTo>
                  <a:lnTo>
                    <a:pt x="32" y="0"/>
                  </a:lnTo>
                  <a:lnTo>
                    <a:pt x="5" y="22"/>
                  </a:lnTo>
                  <a:lnTo>
                    <a:pt x="5" y="42"/>
                  </a:lnTo>
                </a:path>
              </a:pathLst>
            </a:custGeom>
            <a:solidFill>
              <a:srgbClr val="FF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4" name="Freeform 26"/>
            <p:cNvSpPr>
              <a:spLocks/>
            </p:cNvSpPr>
            <p:nvPr/>
          </p:nvSpPr>
          <p:spPr bwMode="auto">
            <a:xfrm>
              <a:off x="3180" y="3026"/>
              <a:ext cx="37" cy="60"/>
            </a:xfrm>
            <a:custGeom>
              <a:avLst/>
              <a:gdLst>
                <a:gd name="T0" fmla="*/ 15 w 37"/>
                <a:gd name="T1" fmla="*/ 2 h 60"/>
                <a:gd name="T2" fmla="*/ 2 w 37"/>
                <a:gd name="T3" fmla="*/ 11 h 60"/>
                <a:gd name="T4" fmla="*/ 0 w 37"/>
                <a:gd name="T5" fmla="*/ 22 h 60"/>
                <a:gd name="T6" fmla="*/ 12 w 37"/>
                <a:gd name="T7" fmla="*/ 41 h 60"/>
                <a:gd name="T8" fmla="*/ 17 w 37"/>
                <a:gd name="T9" fmla="*/ 59 h 60"/>
                <a:gd name="T10" fmla="*/ 36 w 37"/>
                <a:gd name="T11" fmla="*/ 37 h 60"/>
                <a:gd name="T12" fmla="*/ 23 w 37"/>
                <a:gd name="T13" fmla="*/ 30 h 60"/>
                <a:gd name="T14" fmla="*/ 30 w 37"/>
                <a:gd name="T15" fmla="*/ 20 h 60"/>
                <a:gd name="T16" fmla="*/ 12 w 37"/>
                <a:gd name="T17" fmla="*/ 22 h 60"/>
                <a:gd name="T18" fmla="*/ 23 w 37"/>
                <a:gd name="T19" fmla="*/ 0 h 60"/>
                <a:gd name="T20" fmla="*/ 15 w 37"/>
                <a:gd name="T21" fmla="*/ 2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"/>
                <a:gd name="T34" fmla="*/ 0 h 60"/>
                <a:gd name="T35" fmla="*/ 37 w 37"/>
                <a:gd name="T36" fmla="*/ 60 h 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" h="60">
                  <a:moveTo>
                    <a:pt x="15" y="2"/>
                  </a:moveTo>
                  <a:lnTo>
                    <a:pt x="2" y="11"/>
                  </a:lnTo>
                  <a:lnTo>
                    <a:pt x="0" y="22"/>
                  </a:lnTo>
                  <a:lnTo>
                    <a:pt x="12" y="41"/>
                  </a:lnTo>
                  <a:lnTo>
                    <a:pt x="17" y="59"/>
                  </a:lnTo>
                  <a:lnTo>
                    <a:pt x="36" y="37"/>
                  </a:lnTo>
                  <a:lnTo>
                    <a:pt x="23" y="30"/>
                  </a:lnTo>
                  <a:lnTo>
                    <a:pt x="30" y="20"/>
                  </a:lnTo>
                  <a:lnTo>
                    <a:pt x="12" y="22"/>
                  </a:lnTo>
                  <a:lnTo>
                    <a:pt x="23" y="0"/>
                  </a:lnTo>
                  <a:lnTo>
                    <a:pt x="15" y="2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5" name="Freeform 27"/>
            <p:cNvSpPr>
              <a:spLocks/>
            </p:cNvSpPr>
            <p:nvPr/>
          </p:nvSpPr>
          <p:spPr bwMode="auto">
            <a:xfrm>
              <a:off x="3204" y="3122"/>
              <a:ext cx="50" cy="94"/>
            </a:xfrm>
            <a:custGeom>
              <a:avLst/>
              <a:gdLst>
                <a:gd name="T0" fmla="*/ 31 w 50"/>
                <a:gd name="T1" fmla="*/ 0 h 94"/>
                <a:gd name="T2" fmla="*/ 47 w 50"/>
                <a:gd name="T3" fmla="*/ 8 h 94"/>
                <a:gd name="T4" fmla="*/ 31 w 50"/>
                <a:gd name="T5" fmla="*/ 15 h 94"/>
                <a:gd name="T6" fmla="*/ 49 w 50"/>
                <a:gd name="T7" fmla="*/ 41 h 94"/>
                <a:gd name="T8" fmla="*/ 29 w 50"/>
                <a:gd name="T9" fmla="*/ 41 h 94"/>
                <a:gd name="T10" fmla="*/ 47 w 50"/>
                <a:gd name="T11" fmla="*/ 63 h 94"/>
                <a:gd name="T12" fmla="*/ 27 w 50"/>
                <a:gd name="T13" fmla="*/ 69 h 94"/>
                <a:gd name="T14" fmla="*/ 38 w 50"/>
                <a:gd name="T15" fmla="*/ 93 h 94"/>
                <a:gd name="T16" fmla="*/ 20 w 50"/>
                <a:gd name="T17" fmla="*/ 93 h 94"/>
                <a:gd name="T18" fmla="*/ 0 w 50"/>
                <a:gd name="T19" fmla="*/ 75 h 94"/>
                <a:gd name="T20" fmla="*/ 13 w 50"/>
                <a:gd name="T21" fmla="*/ 65 h 94"/>
                <a:gd name="T22" fmla="*/ 10 w 50"/>
                <a:gd name="T23" fmla="*/ 50 h 94"/>
                <a:gd name="T24" fmla="*/ 20 w 50"/>
                <a:gd name="T25" fmla="*/ 41 h 94"/>
                <a:gd name="T26" fmla="*/ 16 w 50"/>
                <a:gd name="T27" fmla="*/ 26 h 94"/>
                <a:gd name="T28" fmla="*/ 26 w 50"/>
                <a:gd name="T29" fmla="*/ 15 h 94"/>
                <a:gd name="T30" fmla="*/ 20 w 50"/>
                <a:gd name="T31" fmla="*/ 7 h 94"/>
                <a:gd name="T32" fmla="*/ 22 w 50"/>
                <a:gd name="T33" fmla="*/ 1 h 94"/>
                <a:gd name="T34" fmla="*/ 31 w 50"/>
                <a:gd name="T35" fmla="*/ 0 h 9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0"/>
                <a:gd name="T55" fmla="*/ 0 h 94"/>
                <a:gd name="T56" fmla="*/ 50 w 50"/>
                <a:gd name="T57" fmla="*/ 94 h 9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0" h="94">
                  <a:moveTo>
                    <a:pt x="31" y="0"/>
                  </a:moveTo>
                  <a:lnTo>
                    <a:pt x="47" y="8"/>
                  </a:lnTo>
                  <a:lnTo>
                    <a:pt x="31" y="15"/>
                  </a:lnTo>
                  <a:lnTo>
                    <a:pt x="49" y="41"/>
                  </a:lnTo>
                  <a:lnTo>
                    <a:pt x="29" y="41"/>
                  </a:lnTo>
                  <a:lnTo>
                    <a:pt x="47" y="63"/>
                  </a:lnTo>
                  <a:lnTo>
                    <a:pt x="27" y="69"/>
                  </a:lnTo>
                  <a:lnTo>
                    <a:pt x="38" y="93"/>
                  </a:lnTo>
                  <a:lnTo>
                    <a:pt x="20" y="93"/>
                  </a:lnTo>
                  <a:lnTo>
                    <a:pt x="0" y="75"/>
                  </a:lnTo>
                  <a:lnTo>
                    <a:pt x="13" y="65"/>
                  </a:lnTo>
                  <a:lnTo>
                    <a:pt x="10" y="50"/>
                  </a:lnTo>
                  <a:lnTo>
                    <a:pt x="20" y="41"/>
                  </a:lnTo>
                  <a:lnTo>
                    <a:pt x="16" y="26"/>
                  </a:lnTo>
                  <a:lnTo>
                    <a:pt x="26" y="15"/>
                  </a:lnTo>
                  <a:lnTo>
                    <a:pt x="20" y="7"/>
                  </a:lnTo>
                  <a:lnTo>
                    <a:pt x="22" y="1"/>
                  </a:lnTo>
                  <a:lnTo>
                    <a:pt x="31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6" name="Freeform 28"/>
            <p:cNvSpPr>
              <a:spLocks/>
            </p:cNvSpPr>
            <p:nvPr/>
          </p:nvSpPr>
          <p:spPr bwMode="auto">
            <a:xfrm>
              <a:off x="3178" y="3210"/>
              <a:ext cx="58" cy="48"/>
            </a:xfrm>
            <a:custGeom>
              <a:avLst/>
              <a:gdLst>
                <a:gd name="T0" fmla="*/ 8 w 58"/>
                <a:gd name="T1" fmla="*/ 0 h 48"/>
                <a:gd name="T2" fmla="*/ 0 w 58"/>
                <a:gd name="T3" fmla="*/ 7 h 48"/>
                <a:gd name="T4" fmla="*/ 14 w 58"/>
                <a:gd name="T5" fmla="*/ 12 h 48"/>
                <a:gd name="T6" fmla="*/ 8 w 58"/>
                <a:gd name="T7" fmla="*/ 27 h 48"/>
                <a:gd name="T8" fmla="*/ 22 w 58"/>
                <a:gd name="T9" fmla="*/ 23 h 48"/>
                <a:gd name="T10" fmla="*/ 24 w 58"/>
                <a:gd name="T11" fmla="*/ 43 h 48"/>
                <a:gd name="T12" fmla="*/ 33 w 58"/>
                <a:gd name="T13" fmla="*/ 29 h 48"/>
                <a:gd name="T14" fmla="*/ 41 w 58"/>
                <a:gd name="T15" fmla="*/ 47 h 48"/>
                <a:gd name="T16" fmla="*/ 48 w 58"/>
                <a:gd name="T17" fmla="*/ 35 h 48"/>
                <a:gd name="T18" fmla="*/ 57 w 58"/>
                <a:gd name="T19" fmla="*/ 35 h 48"/>
                <a:gd name="T20" fmla="*/ 57 w 58"/>
                <a:gd name="T21" fmla="*/ 22 h 48"/>
                <a:gd name="T22" fmla="*/ 44 w 58"/>
                <a:gd name="T23" fmla="*/ 26 h 48"/>
                <a:gd name="T24" fmla="*/ 8 w 58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8"/>
                <a:gd name="T40" fmla="*/ 0 h 48"/>
                <a:gd name="T41" fmla="*/ 58 w 58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8" h="48">
                  <a:moveTo>
                    <a:pt x="8" y="0"/>
                  </a:moveTo>
                  <a:lnTo>
                    <a:pt x="0" y="7"/>
                  </a:lnTo>
                  <a:lnTo>
                    <a:pt x="14" y="12"/>
                  </a:lnTo>
                  <a:lnTo>
                    <a:pt x="8" y="27"/>
                  </a:lnTo>
                  <a:lnTo>
                    <a:pt x="22" y="23"/>
                  </a:lnTo>
                  <a:lnTo>
                    <a:pt x="24" y="43"/>
                  </a:lnTo>
                  <a:lnTo>
                    <a:pt x="33" y="29"/>
                  </a:lnTo>
                  <a:lnTo>
                    <a:pt x="41" y="47"/>
                  </a:lnTo>
                  <a:lnTo>
                    <a:pt x="48" y="35"/>
                  </a:lnTo>
                  <a:lnTo>
                    <a:pt x="57" y="35"/>
                  </a:lnTo>
                  <a:lnTo>
                    <a:pt x="57" y="22"/>
                  </a:lnTo>
                  <a:lnTo>
                    <a:pt x="44" y="26"/>
                  </a:lnTo>
                  <a:lnTo>
                    <a:pt x="8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7" name="Freeform 29"/>
            <p:cNvSpPr>
              <a:spLocks/>
            </p:cNvSpPr>
            <p:nvPr/>
          </p:nvSpPr>
          <p:spPr bwMode="auto">
            <a:xfrm>
              <a:off x="3144" y="2951"/>
              <a:ext cx="115" cy="102"/>
            </a:xfrm>
            <a:custGeom>
              <a:avLst/>
              <a:gdLst>
                <a:gd name="T0" fmla="*/ 23 w 115"/>
                <a:gd name="T1" fmla="*/ 6 h 102"/>
                <a:gd name="T2" fmla="*/ 12 w 115"/>
                <a:gd name="T3" fmla="*/ 19 h 102"/>
                <a:gd name="T4" fmla="*/ 9 w 115"/>
                <a:gd name="T5" fmla="*/ 40 h 102"/>
                <a:gd name="T6" fmla="*/ 0 w 115"/>
                <a:gd name="T7" fmla="*/ 76 h 102"/>
                <a:gd name="T8" fmla="*/ 1 w 115"/>
                <a:gd name="T9" fmla="*/ 92 h 102"/>
                <a:gd name="T10" fmla="*/ 13 w 115"/>
                <a:gd name="T11" fmla="*/ 101 h 102"/>
                <a:gd name="T12" fmla="*/ 18 w 115"/>
                <a:gd name="T13" fmla="*/ 87 h 102"/>
                <a:gd name="T14" fmla="*/ 27 w 115"/>
                <a:gd name="T15" fmla="*/ 74 h 102"/>
                <a:gd name="T16" fmla="*/ 47 w 115"/>
                <a:gd name="T17" fmla="*/ 64 h 102"/>
                <a:gd name="T18" fmla="*/ 74 w 115"/>
                <a:gd name="T19" fmla="*/ 60 h 102"/>
                <a:gd name="T20" fmla="*/ 103 w 115"/>
                <a:gd name="T21" fmla="*/ 68 h 102"/>
                <a:gd name="T22" fmla="*/ 114 w 115"/>
                <a:gd name="T23" fmla="*/ 59 h 102"/>
                <a:gd name="T24" fmla="*/ 105 w 115"/>
                <a:gd name="T25" fmla="*/ 40 h 102"/>
                <a:gd name="T26" fmla="*/ 95 w 115"/>
                <a:gd name="T27" fmla="*/ 32 h 102"/>
                <a:gd name="T28" fmla="*/ 86 w 115"/>
                <a:gd name="T29" fmla="*/ 23 h 102"/>
                <a:gd name="T30" fmla="*/ 71 w 115"/>
                <a:gd name="T31" fmla="*/ 15 h 102"/>
                <a:gd name="T32" fmla="*/ 60 w 115"/>
                <a:gd name="T33" fmla="*/ 6 h 102"/>
                <a:gd name="T34" fmla="*/ 43 w 115"/>
                <a:gd name="T35" fmla="*/ 0 h 102"/>
                <a:gd name="T36" fmla="*/ 28 w 115"/>
                <a:gd name="T37" fmla="*/ 0 h 102"/>
                <a:gd name="T38" fmla="*/ 23 w 115"/>
                <a:gd name="T39" fmla="*/ 6 h 1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5"/>
                <a:gd name="T61" fmla="*/ 0 h 102"/>
                <a:gd name="T62" fmla="*/ 115 w 115"/>
                <a:gd name="T63" fmla="*/ 102 h 10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5" h="102">
                  <a:moveTo>
                    <a:pt x="23" y="6"/>
                  </a:moveTo>
                  <a:lnTo>
                    <a:pt x="12" y="19"/>
                  </a:lnTo>
                  <a:lnTo>
                    <a:pt x="9" y="40"/>
                  </a:lnTo>
                  <a:lnTo>
                    <a:pt x="0" y="76"/>
                  </a:lnTo>
                  <a:lnTo>
                    <a:pt x="1" y="92"/>
                  </a:lnTo>
                  <a:lnTo>
                    <a:pt x="13" y="101"/>
                  </a:lnTo>
                  <a:lnTo>
                    <a:pt x="18" y="87"/>
                  </a:lnTo>
                  <a:lnTo>
                    <a:pt x="27" y="74"/>
                  </a:lnTo>
                  <a:lnTo>
                    <a:pt x="47" y="64"/>
                  </a:lnTo>
                  <a:lnTo>
                    <a:pt x="74" y="60"/>
                  </a:lnTo>
                  <a:lnTo>
                    <a:pt x="103" y="68"/>
                  </a:lnTo>
                  <a:lnTo>
                    <a:pt x="114" y="59"/>
                  </a:lnTo>
                  <a:lnTo>
                    <a:pt x="105" y="40"/>
                  </a:lnTo>
                  <a:lnTo>
                    <a:pt x="95" y="32"/>
                  </a:lnTo>
                  <a:lnTo>
                    <a:pt x="86" y="23"/>
                  </a:lnTo>
                  <a:lnTo>
                    <a:pt x="71" y="15"/>
                  </a:lnTo>
                  <a:lnTo>
                    <a:pt x="60" y="6"/>
                  </a:lnTo>
                  <a:lnTo>
                    <a:pt x="43" y="0"/>
                  </a:lnTo>
                  <a:lnTo>
                    <a:pt x="28" y="0"/>
                  </a:lnTo>
                  <a:lnTo>
                    <a:pt x="23" y="6"/>
                  </a:lnTo>
                </a:path>
              </a:pathLst>
            </a:custGeom>
            <a:solidFill>
              <a:srgbClr val="FFEA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8" name="Freeform 30"/>
            <p:cNvSpPr>
              <a:spLocks/>
            </p:cNvSpPr>
            <p:nvPr/>
          </p:nvSpPr>
          <p:spPr bwMode="auto">
            <a:xfrm>
              <a:off x="3150" y="2970"/>
              <a:ext cx="21" cy="51"/>
            </a:xfrm>
            <a:custGeom>
              <a:avLst/>
              <a:gdLst>
                <a:gd name="T0" fmla="*/ 12 w 21"/>
                <a:gd name="T1" fmla="*/ 0 h 51"/>
                <a:gd name="T2" fmla="*/ 18 w 21"/>
                <a:gd name="T3" fmla="*/ 9 h 51"/>
                <a:gd name="T4" fmla="*/ 12 w 21"/>
                <a:gd name="T5" fmla="*/ 15 h 51"/>
                <a:gd name="T6" fmla="*/ 20 w 21"/>
                <a:gd name="T7" fmla="*/ 22 h 51"/>
                <a:gd name="T8" fmla="*/ 5 w 21"/>
                <a:gd name="T9" fmla="*/ 50 h 51"/>
                <a:gd name="T10" fmla="*/ 0 w 21"/>
                <a:gd name="T11" fmla="*/ 44 h 51"/>
                <a:gd name="T12" fmla="*/ 5 w 21"/>
                <a:gd name="T13" fmla="*/ 22 h 51"/>
                <a:gd name="T14" fmla="*/ 5 w 21"/>
                <a:gd name="T15" fmla="*/ 15 h 51"/>
                <a:gd name="T16" fmla="*/ 8 w 21"/>
                <a:gd name="T17" fmla="*/ 6 h 51"/>
                <a:gd name="T18" fmla="*/ 12 w 2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51"/>
                <a:gd name="T32" fmla="*/ 21 w 21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51">
                  <a:moveTo>
                    <a:pt x="12" y="0"/>
                  </a:moveTo>
                  <a:lnTo>
                    <a:pt x="18" y="9"/>
                  </a:lnTo>
                  <a:lnTo>
                    <a:pt x="12" y="15"/>
                  </a:lnTo>
                  <a:lnTo>
                    <a:pt x="20" y="22"/>
                  </a:lnTo>
                  <a:lnTo>
                    <a:pt x="5" y="50"/>
                  </a:lnTo>
                  <a:lnTo>
                    <a:pt x="0" y="44"/>
                  </a:lnTo>
                  <a:lnTo>
                    <a:pt x="5" y="22"/>
                  </a:lnTo>
                  <a:lnTo>
                    <a:pt x="5" y="15"/>
                  </a:lnTo>
                  <a:lnTo>
                    <a:pt x="8" y="6"/>
                  </a:lnTo>
                  <a:lnTo>
                    <a:pt x="12" y="0"/>
                  </a:lnTo>
                </a:path>
              </a:pathLst>
            </a:custGeom>
            <a:solidFill>
              <a:srgbClr val="FFFF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9" name="Freeform 31"/>
            <p:cNvSpPr>
              <a:spLocks/>
            </p:cNvSpPr>
            <p:nvPr/>
          </p:nvSpPr>
          <p:spPr bwMode="auto">
            <a:xfrm>
              <a:off x="3162" y="2951"/>
              <a:ext cx="97" cy="68"/>
            </a:xfrm>
            <a:custGeom>
              <a:avLst/>
              <a:gdLst>
                <a:gd name="T0" fmla="*/ 0 w 97"/>
                <a:gd name="T1" fmla="*/ 16 h 68"/>
                <a:gd name="T2" fmla="*/ 12 w 97"/>
                <a:gd name="T3" fmla="*/ 6 h 68"/>
                <a:gd name="T4" fmla="*/ 28 w 97"/>
                <a:gd name="T5" fmla="*/ 13 h 68"/>
                <a:gd name="T6" fmla="*/ 34 w 97"/>
                <a:gd name="T7" fmla="*/ 22 h 68"/>
                <a:gd name="T8" fmla="*/ 47 w 97"/>
                <a:gd name="T9" fmla="*/ 24 h 68"/>
                <a:gd name="T10" fmla="*/ 52 w 97"/>
                <a:gd name="T11" fmla="*/ 32 h 68"/>
                <a:gd name="T12" fmla="*/ 60 w 97"/>
                <a:gd name="T13" fmla="*/ 33 h 68"/>
                <a:gd name="T14" fmla="*/ 61 w 97"/>
                <a:gd name="T15" fmla="*/ 45 h 68"/>
                <a:gd name="T16" fmla="*/ 67 w 97"/>
                <a:gd name="T17" fmla="*/ 51 h 68"/>
                <a:gd name="T18" fmla="*/ 49 w 97"/>
                <a:gd name="T19" fmla="*/ 50 h 68"/>
                <a:gd name="T20" fmla="*/ 30 w 97"/>
                <a:gd name="T21" fmla="*/ 52 h 68"/>
                <a:gd name="T22" fmla="*/ 8 w 97"/>
                <a:gd name="T23" fmla="*/ 67 h 68"/>
                <a:gd name="T24" fmla="*/ 50 w 97"/>
                <a:gd name="T25" fmla="*/ 58 h 68"/>
                <a:gd name="T26" fmla="*/ 88 w 97"/>
                <a:gd name="T27" fmla="*/ 66 h 68"/>
                <a:gd name="T28" fmla="*/ 96 w 97"/>
                <a:gd name="T29" fmla="*/ 56 h 68"/>
                <a:gd name="T30" fmla="*/ 85 w 97"/>
                <a:gd name="T31" fmla="*/ 38 h 68"/>
                <a:gd name="T32" fmla="*/ 74 w 97"/>
                <a:gd name="T33" fmla="*/ 31 h 68"/>
                <a:gd name="T34" fmla="*/ 71 w 97"/>
                <a:gd name="T35" fmla="*/ 20 h 68"/>
                <a:gd name="T36" fmla="*/ 55 w 97"/>
                <a:gd name="T37" fmla="*/ 13 h 68"/>
                <a:gd name="T38" fmla="*/ 40 w 97"/>
                <a:gd name="T39" fmla="*/ 2 h 68"/>
                <a:gd name="T40" fmla="*/ 22 w 97"/>
                <a:gd name="T41" fmla="*/ 0 h 68"/>
                <a:gd name="T42" fmla="*/ 8 w 97"/>
                <a:gd name="T43" fmla="*/ 2 h 68"/>
                <a:gd name="T44" fmla="*/ 3 w 97"/>
                <a:gd name="T45" fmla="*/ 6 h 68"/>
                <a:gd name="T46" fmla="*/ 0 w 97"/>
                <a:gd name="T47" fmla="*/ 16 h 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7"/>
                <a:gd name="T73" fmla="*/ 0 h 68"/>
                <a:gd name="T74" fmla="*/ 97 w 97"/>
                <a:gd name="T75" fmla="*/ 68 h 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7" h="68">
                  <a:moveTo>
                    <a:pt x="0" y="16"/>
                  </a:moveTo>
                  <a:lnTo>
                    <a:pt x="12" y="6"/>
                  </a:lnTo>
                  <a:lnTo>
                    <a:pt x="28" y="13"/>
                  </a:lnTo>
                  <a:lnTo>
                    <a:pt x="34" y="22"/>
                  </a:lnTo>
                  <a:lnTo>
                    <a:pt x="47" y="24"/>
                  </a:lnTo>
                  <a:lnTo>
                    <a:pt x="52" y="32"/>
                  </a:lnTo>
                  <a:lnTo>
                    <a:pt x="60" y="33"/>
                  </a:lnTo>
                  <a:lnTo>
                    <a:pt x="61" y="45"/>
                  </a:lnTo>
                  <a:lnTo>
                    <a:pt x="67" y="51"/>
                  </a:lnTo>
                  <a:lnTo>
                    <a:pt x="49" y="50"/>
                  </a:lnTo>
                  <a:lnTo>
                    <a:pt x="30" y="52"/>
                  </a:lnTo>
                  <a:lnTo>
                    <a:pt x="8" y="67"/>
                  </a:lnTo>
                  <a:lnTo>
                    <a:pt x="50" y="58"/>
                  </a:lnTo>
                  <a:lnTo>
                    <a:pt x="88" y="66"/>
                  </a:lnTo>
                  <a:lnTo>
                    <a:pt x="96" y="56"/>
                  </a:lnTo>
                  <a:lnTo>
                    <a:pt x="85" y="38"/>
                  </a:lnTo>
                  <a:lnTo>
                    <a:pt x="74" y="31"/>
                  </a:lnTo>
                  <a:lnTo>
                    <a:pt x="71" y="20"/>
                  </a:lnTo>
                  <a:lnTo>
                    <a:pt x="55" y="13"/>
                  </a:lnTo>
                  <a:lnTo>
                    <a:pt x="40" y="2"/>
                  </a:lnTo>
                  <a:lnTo>
                    <a:pt x="22" y="0"/>
                  </a:lnTo>
                  <a:lnTo>
                    <a:pt x="8" y="2"/>
                  </a:lnTo>
                  <a:lnTo>
                    <a:pt x="3" y="6"/>
                  </a:lnTo>
                  <a:lnTo>
                    <a:pt x="0" y="16"/>
                  </a:lnTo>
                </a:path>
              </a:pathLst>
            </a:custGeom>
            <a:solidFill>
              <a:srgbClr val="70230C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0" name="Freeform 32"/>
            <p:cNvSpPr>
              <a:spLocks/>
            </p:cNvSpPr>
            <p:nvPr/>
          </p:nvSpPr>
          <p:spPr bwMode="auto">
            <a:xfrm>
              <a:off x="3151" y="2946"/>
              <a:ext cx="126" cy="119"/>
            </a:xfrm>
            <a:custGeom>
              <a:avLst/>
              <a:gdLst>
                <a:gd name="T0" fmla="*/ 0 w 126"/>
                <a:gd name="T1" fmla="*/ 89 h 119"/>
                <a:gd name="T2" fmla="*/ 0 w 126"/>
                <a:gd name="T3" fmla="*/ 99 h 119"/>
                <a:gd name="T4" fmla="*/ 10 w 126"/>
                <a:gd name="T5" fmla="*/ 106 h 119"/>
                <a:gd name="T6" fmla="*/ 15 w 126"/>
                <a:gd name="T7" fmla="*/ 103 h 119"/>
                <a:gd name="T8" fmla="*/ 21 w 126"/>
                <a:gd name="T9" fmla="*/ 108 h 119"/>
                <a:gd name="T10" fmla="*/ 18 w 126"/>
                <a:gd name="T11" fmla="*/ 102 h 119"/>
                <a:gd name="T12" fmla="*/ 18 w 126"/>
                <a:gd name="T13" fmla="*/ 94 h 119"/>
                <a:gd name="T14" fmla="*/ 24 w 126"/>
                <a:gd name="T15" fmla="*/ 81 h 119"/>
                <a:gd name="T16" fmla="*/ 40 w 126"/>
                <a:gd name="T17" fmla="*/ 71 h 119"/>
                <a:gd name="T18" fmla="*/ 65 w 126"/>
                <a:gd name="T19" fmla="*/ 69 h 119"/>
                <a:gd name="T20" fmla="*/ 83 w 126"/>
                <a:gd name="T21" fmla="*/ 73 h 119"/>
                <a:gd name="T22" fmla="*/ 63 w 126"/>
                <a:gd name="T23" fmla="*/ 78 h 119"/>
                <a:gd name="T24" fmla="*/ 95 w 126"/>
                <a:gd name="T25" fmla="*/ 91 h 119"/>
                <a:gd name="T26" fmla="*/ 69 w 126"/>
                <a:gd name="T27" fmla="*/ 94 h 119"/>
                <a:gd name="T28" fmla="*/ 97 w 126"/>
                <a:gd name="T29" fmla="*/ 111 h 119"/>
                <a:gd name="T30" fmla="*/ 113 w 126"/>
                <a:gd name="T31" fmla="*/ 118 h 119"/>
                <a:gd name="T32" fmla="*/ 125 w 126"/>
                <a:gd name="T33" fmla="*/ 117 h 119"/>
                <a:gd name="T34" fmla="*/ 113 w 126"/>
                <a:gd name="T35" fmla="*/ 73 h 119"/>
                <a:gd name="T36" fmla="*/ 112 w 126"/>
                <a:gd name="T37" fmla="*/ 67 h 119"/>
                <a:gd name="T38" fmla="*/ 111 w 126"/>
                <a:gd name="T39" fmla="*/ 52 h 119"/>
                <a:gd name="T40" fmla="*/ 94 w 126"/>
                <a:gd name="T41" fmla="*/ 39 h 119"/>
                <a:gd name="T42" fmla="*/ 85 w 126"/>
                <a:gd name="T43" fmla="*/ 28 h 119"/>
                <a:gd name="T44" fmla="*/ 67 w 126"/>
                <a:gd name="T45" fmla="*/ 18 h 119"/>
                <a:gd name="T46" fmla="*/ 60 w 126"/>
                <a:gd name="T47" fmla="*/ 9 h 119"/>
                <a:gd name="T48" fmla="*/ 38 w 126"/>
                <a:gd name="T49" fmla="*/ 0 h 119"/>
                <a:gd name="T50" fmla="*/ 26 w 126"/>
                <a:gd name="T51" fmla="*/ 1 h 119"/>
                <a:gd name="T52" fmla="*/ 13 w 126"/>
                <a:gd name="T53" fmla="*/ 6 h 119"/>
                <a:gd name="T54" fmla="*/ 8 w 126"/>
                <a:gd name="T55" fmla="*/ 14 h 119"/>
                <a:gd name="T56" fmla="*/ 7 w 126"/>
                <a:gd name="T57" fmla="*/ 28 h 119"/>
                <a:gd name="T58" fmla="*/ 15 w 126"/>
                <a:gd name="T59" fmla="*/ 9 h 119"/>
                <a:gd name="T60" fmla="*/ 31 w 126"/>
                <a:gd name="T61" fmla="*/ 5 h 119"/>
                <a:gd name="T62" fmla="*/ 49 w 126"/>
                <a:gd name="T63" fmla="*/ 10 h 119"/>
                <a:gd name="T64" fmla="*/ 60 w 126"/>
                <a:gd name="T65" fmla="*/ 20 h 119"/>
                <a:gd name="T66" fmla="*/ 77 w 126"/>
                <a:gd name="T67" fmla="*/ 31 h 119"/>
                <a:gd name="T68" fmla="*/ 84 w 126"/>
                <a:gd name="T69" fmla="*/ 41 h 119"/>
                <a:gd name="T70" fmla="*/ 96 w 126"/>
                <a:gd name="T71" fmla="*/ 49 h 119"/>
                <a:gd name="T72" fmla="*/ 99 w 126"/>
                <a:gd name="T73" fmla="*/ 66 h 119"/>
                <a:gd name="T74" fmla="*/ 92 w 126"/>
                <a:gd name="T75" fmla="*/ 67 h 119"/>
                <a:gd name="T76" fmla="*/ 60 w 126"/>
                <a:gd name="T77" fmla="*/ 63 h 119"/>
                <a:gd name="T78" fmla="*/ 27 w 126"/>
                <a:gd name="T79" fmla="*/ 69 h 119"/>
                <a:gd name="T80" fmla="*/ 7 w 126"/>
                <a:gd name="T81" fmla="*/ 82 h 119"/>
                <a:gd name="T82" fmla="*/ 0 w 126"/>
                <a:gd name="T83" fmla="*/ 89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6"/>
                <a:gd name="T127" fmla="*/ 0 h 119"/>
                <a:gd name="T128" fmla="*/ 126 w 126"/>
                <a:gd name="T129" fmla="*/ 119 h 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6" h="119">
                  <a:moveTo>
                    <a:pt x="0" y="89"/>
                  </a:moveTo>
                  <a:lnTo>
                    <a:pt x="0" y="99"/>
                  </a:lnTo>
                  <a:lnTo>
                    <a:pt x="10" y="106"/>
                  </a:lnTo>
                  <a:lnTo>
                    <a:pt x="15" y="103"/>
                  </a:lnTo>
                  <a:lnTo>
                    <a:pt x="21" y="108"/>
                  </a:lnTo>
                  <a:lnTo>
                    <a:pt x="18" y="102"/>
                  </a:lnTo>
                  <a:lnTo>
                    <a:pt x="18" y="94"/>
                  </a:lnTo>
                  <a:lnTo>
                    <a:pt x="24" y="81"/>
                  </a:lnTo>
                  <a:lnTo>
                    <a:pt x="40" y="71"/>
                  </a:lnTo>
                  <a:lnTo>
                    <a:pt x="65" y="69"/>
                  </a:lnTo>
                  <a:lnTo>
                    <a:pt x="83" y="73"/>
                  </a:lnTo>
                  <a:lnTo>
                    <a:pt x="63" y="78"/>
                  </a:lnTo>
                  <a:lnTo>
                    <a:pt x="95" y="91"/>
                  </a:lnTo>
                  <a:lnTo>
                    <a:pt x="69" y="94"/>
                  </a:lnTo>
                  <a:lnTo>
                    <a:pt x="97" y="111"/>
                  </a:lnTo>
                  <a:lnTo>
                    <a:pt x="113" y="118"/>
                  </a:lnTo>
                  <a:lnTo>
                    <a:pt x="125" y="117"/>
                  </a:lnTo>
                  <a:lnTo>
                    <a:pt x="113" y="73"/>
                  </a:lnTo>
                  <a:lnTo>
                    <a:pt x="112" y="67"/>
                  </a:lnTo>
                  <a:lnTo>
                    <a:pt x="111" y="52"/>
                  </a:lnTo>
                  <a:lnTo>
                    <a:pt x="94" y="39"/>
                  </a:lnTo>
                  <a:lnTo>
                    <a:pt x="85" y="28"/>
                  </a:lnTo>
                  <a:lnTo>
                    <a:pt x="67" y="18"/>
                  </a:lnTo>
                  <a:lnTo>
                    <a:pt x="60" y="9"/>
                  </a:lnTo>
                  <a:lnTo>
                    <a:pt x="38" y="0"/>
                  </a:lnTo>
                  <a:lnTo>
                    <a:pt x="26" y="1"/>
                  </a:lnTo>
                  <a:lnTo>
                    <a:pt x="13" y="6"/>
                  </a:lnTo>
                  <a:lnTo>
                    <a:pt x="8" y="14"/>
                  </a:lnTo>
                  <a:lnTo>
                    <a:pt x="7" y="28"/>
                  </a:lnTo>
                  <a:lnTo>
                    <a:pt x="15" y="9"/>
                  </a:lnTo>
                  <a:lnTo>
                    <a:pt x="31" y="5"/>
                  </a:lnTo>
                  <a:lnTo>
                    <a:pt x="49" y="10"/>
                  </a:lnTo>
                  <a:lnTo>
                    <a:pt x="60" y="20"/>
                  </a:lnTo>
                  <a:lnTo>
                    <a:pt x="77" y="31"/>
                  </a:lnTo>
                  <a:lnTo>
                    <a:pt x="84" y="41"/>
                  </a:lnTo>
                  <a:lnTo>
                    <a:pt x="96" y="49"/>
                  </a:lnTo>
                  <a:lnTo>
                    <a:pt x="99" y="66"/>
                  </a:lnTo>
                  <a:lnTo>
                    <a:pt x="92" y="67"/>
                  </a:lnTo>
                  <a:lnTo>
                    <a:pt x="60" y="63"/>
                  </a:lnTo>
                  <a:lnTo>
                    <a:pt x="27" y="69"/>
                  </a:lnTo>
                  <a:lnTo>
                    <a:pt x="7" y="82"/>
                  </a:lnTo>
                  <a:lnTo>
                    <a:pt x="0" y="89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1" name="Freeform 33"/>
            <p:cNvSpPr>
              <a:spLocks/>
            </p:cNvSpPr>
            <p:nvPr/>
          </p:nvSpPr>
          <p:spPr bwMode="auto">
            <a:xfrm>
              <a:off x="3161" y="3106"/>
              <a:ext cx="133" cy="208"/>
            </a:xfrm>
            <a:custGeom>
              <a:avLst/>
              <a:gdLst>
                <a:gd name="T0" fmla="*/ 96 w 133"/>
                <a:gd name="T1" fmla="*/ 6 h 208"/>
                <a:gd name="T2" fmla="*/ 116 w 133"/>
                <a:gd name="T3" fmla="*/ 50 h 208"/>
                <a:gd name="T4" fmla="*/ 98 w 133"/>
                <a:gd name="T5" fmla="*/ 40 h 208"/>
                <a:gd name="T6" fmla="*/ 121 w 133"/>
                <a:gd name="T7" fmla="*/ 90 h 208"/>
                <a:gd name="T8" fmla="*/ 99 w 133"/>
                <a:gd name="T9" fmla="*/ 71 h 208"/>
                <a:gd name="T10" fmla="*/ 119 w 133"/>
                <a:gd name="T11" fmla="*/ 120 h 208"/>
                <a:gd name="T12" fmla="*/ 98 w 133"/>
                <a:gd name="T13" fmla="*/ 105 h 208"/>
                <a:gd name="T14" fmla="*/ 110 w 133"/>
                <a:gd name="T15" fmla="*/ 154 h 208"/>
                <a:gd name="T16" fmla="*/ 91 w 133"/>
                <a:gd name="T17" fmla="*/ 138 h 208"/>
                <a:gd name="T18" fmla="*/ 96 w 133"/>
                <a:gd name="T19" fmla="*/ 176 h 208"/>
                <a:gd name="T20" fmla="*/ 77 w 133"/>
                <a:gd name="T21" fmla="*/ 153 h 208"/>
                <a:gd name="T22" fmla="*/ 76 w 133"/>
                <a:gd name="T23" fmla="*/ 190 h 208"/>
                <a:gd name="T24" fmla="*/ 61 w 133"/>
                <a:gd name="T25" fmla="*/ 156 h 208"/>
                <a:gd name="T26" fmla="*/ 55 w 133"/>
                <a:gd name="T27" fmla="*/ 188 h 208"/>
                <a:gd name="T28" fmla="*/ 45 w 133"/>
                <a:gd name="T29" fmla="*/ 155 h 208"/>
                <a:gd name="T30" fmla="*/ 34 w 133"/>
                <a:gd name="T31" fmla="*/ 173 h 208"/>
                <a:gd name="T32" fmla="*/ 33 w 133"/>
                <a:gd name="T33" fmla="*/ 148 h 208"/>
                <a:gd name="T34" fmla="*/ 17 w 133"/>
                <a:gd name="T35" fmla="*/ 163 h 208"/>
                <a:gd name="T36" fmla="*/ 23 w 133"/>
                <a:gd name="T37" fmla="*/ 138 h 208"/>
                <a:gd name="T38" fmla="*/ 7 w 133"/>
                <a:gd name="T39" fmla="*/ 144 h 208"/>
                <a:gd name="T40" fmla="*/ 13 w 133"/>
                <a:gd name="T41" fmla="*/ 125 h 208"/>
                <a:gd name="T42" fmla="*/ 4 w 133"/>
                <a:gd name="T43" fmla="*/ 125 h 208"/>
                <a:gd name="T44" fmla="*/ 11 w 133"/>
                <a:gd name="T45" fmla="*/ 108 h 208"/>
                <a:gd name="T46" fmla="*/ 5 w 133"/>
                <a:gd name="T47" fmla="*/ 107 h 208"/>
                <a:gd name="T48" fmla="*/ 14 w 133"/>
                <a:gd name="T49" fmla="*/ 94 h 208"/>
                <a:gd name="T50" fmla="*/ 29 w 133"/>
                <a:gd name="T51" fmla="*/ 94 h 208"/>
                <a:gd name="T52" fmla="*/ 11 w 133"/>
                <a:gd name="T53" fmla="*/ 80 h 208"/>
                <a:gd name="T54" fmla="*/ 5 w 133"/>
                <a:gd name="T55" fmla="*/ 82 h 208"/>
                <a:gd name="T56" fmla="*/ 0 w 133"/>
                <a:gd name="T57" fmla="*/ 120 h 208"/>
                <a:gd name="T58" fmla="*/ 2 w 133"/>
                <a:gd name="T59" fmla="*/ 147 h 208"/>
                <a:gd name="T60" fmla="*/ 11 w 133"/>
                <a:gd name="T61" fmla="*/ 173 h 208"/>
                <a:gd name="T62" fmla="*/ 28 w 133"/>
                <a:gd name="T63" fmla="*/ 192 h 208"/>
                <a:gd name="T64" fmla="*/ 46 w 133"/>
                <a:gd name="T65" fmla="*/ 204 h 208"/>
                <a:gd name="T66" fmla="*/ 64 w 133"/>
                <a:gd name="T67" fmla="*/ 207 h 208"/>
                <a:gd name="T68" fmla="*/ 82 w 133"/>
                <a:gd name="T69" fmla="*/ 205 h 208"/>
                <a:gd name="T70" fmla="*/ 96 w 133"/>
                <a:gd name="T71" fmla="*/ 197 h 208"/>
                <a:gd name="T72" fmla="*/ 107 w 133"/>
                <a:gd name="T73" fmla="*/ 187 h 208"/>
                <a:gd name="T74" fmla="*/ 121 w 133"/>
                <a:gd name="T75" fmla="*/ 163 h 208"/>
                <a:gd name="T76" fmla="*/ 129 w 133"/>
                <a:gd name="T77" fmla="*/ 131 h 208"/>
                <a:gd name="T78" fmla="*/ 132 w 133"/>
                <a:gd name="T79" fmla="*/ 97 h 208"/>
                <a:gd name="T80" fmla="*/ 132 w 133"/>
                <a:gd name="T81" fmla="*/ 63 h 208"/>
                <a:gd name="T82" fmla="*/ 129 w 133"/>
                <a:gd name="T83" fmla="*/ 26 h 208"/>
                <a:gd name="T84" fmla="*/ 126 w 133"/>
                <a:gd name="T85" fmla="*/ 0 h 208"/>
                <a:gd name="T86" fmla="*/ 96 w 133"/>
                <a:gd name="T87" fmla="*/ 6 h 2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3"/>
                <a:gd name="T133" fmla="*/ 0 h 208"/>
                <a:gd name="T134" fmla="*/ 133 w 133"/>
                <a:gd name="T135" fmla="*/ 208 h 20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3" h="208">
                  <a:moveTo>
                    <a:pt x="96" y="6"/>
                  </a:moveTo>
                  <a:lnTo>
                    <a:pt x="116" y="50"/>
                  </a:lnTo>
                  <a:lnTo>
                    <a:pt x="98" y="40"/>
                  </a:lnTo>
                  <a:lnTo>
                    <a:pt x="121" y="90"/>
                  </a:lnTo>
                  <a:lnTo>
                    <a:pt x="99" y="71"/>
                  </a:lnTo>
                  <a:lnTo>
                    <a:pt x="119" y="120"/>
                  </a:lnTo>
                  <a:lnTo>
                    <a:pt x="98" y="105"/>
                  </a:lnTo>
                  <a:lnTo>
                    <a:pt x="110" y="154"/>
                  </a:lnTo>
                  <a:lnTo>
                    <a:pt x="91" y="138"/>
                  </a:lnTo>
                  <a:lnTo>
                    <a:pt x="96" y="176"/>
                  </a:lnTo>
                  <a:lnTo>
                    <a:pt x="77" y="153"/>
                  </a:lnTo>
                  <a:lnTo>
                    <a:pt x="76" y="190"/>
                  </a:lnTo>
                  <a:lnTo>
                    <a:pt x="61" y="156"/>
                  </a:lnTo>
                  <a:lnTo>
                    <a:pt x="55" y="188"/>
                  </a:lnTo>
                  <a:lnTo>
                    <a:pt x="45" y="155"/>
                  </a:lnTo>
                  <a:lnTo>
                    <a:pt x="34" y="173"/>
                  </a:lnTo>
                  <a:lnTo>
                    <a:pt x="33" y="148"/>
                  </a:lnTo>
                  <a:lnTo>
                    <a:pt x="17" y="163"/>
                  </a:lnTo>
                  <a:lnTo>
                    <a:pt x="23" y="138"/>
                  </a:lnTo>
                  <a:lnTo>
                    <a:pt x="7" y="144"/>
                  </a:lnTo>
                  <a:lnTo>
                    <a:pt x="13" y="125"/>
                  </a:lnTo>
                  <a:lnTo>
                    <a:pt x="4" y="125"/>
                  </a:lnTo>
                  <a:lnTo>
                    <a:pt x="11" y="108"/>
                  </a:lnTo>
                  <a:lnTo>
                    <a:pt x="5" y="107"/>
                  </a:lnTo>
                  <a:lnTo>
                    <a:pt x="14" y="94"/>
                  </a:lnTo>
                  <a:lnTo>
                    <a:pt x="29" y="94"/>
                  </a:lnTo>
                  <a:lnTo>
                    <a:pt x="11" y="80"/>
                  </a:lnTo>
                  <a:lnTo>
                    <a:pt x="5" y="82"/>
                  </a:lnTo>
                  <a:lnTo>
                    <a:pt x="0" y="120"/>
                  </a:lnTo>
                  <a:lnTo>
                    <a:pt x="2" y="147"/>
                  </a:lnTo>
                  <a:lnTo>
                    <a:pt x="11" y="173"/>
                  </a:lnTo>
                  <a:lnTo>
                    <a:pt x="28" y="192"/>
                  </a:lnTo>
                  <a:lnTo>
                    <a:pt x="46" y="204"/>
                  </a:lnTo>
                  <a:lnTo>
                    <a:pt x="64" y="207"/>
                  </a:lnTo>
                  <a:lnTo>
                    <a:pt x="82" y="205"/>
                  </a:lnTo>
                  <a:lnTo>
                    <a:pt x="96" y="197"/>
                  </a:lnTo>
                  <a:lnTo>
                    <a:pt x="107" y="187"/>
                  </a:lnTo>
                  <a:lnTo>
                    <a:pt x="121" y="163"/>
                  </a:lnTo>
                  <a:lnTo>
                    <a:pt x="129" y="131"/>
                  </a:lnTo>
                  <a:lnTo>
                    <a:pt x="132" y="97"/>
                  </a:lnTo>
                  <a:lnTo>
                    <a:pt x="132" y="63"/>
                  </a:lnTo>
                  <a:lnTo>
                    <a:pt x="129" y="26"/>
                  </a:lnTo>
                  <a:lnTo>
                    <a:pt x="126" y="0"/>
                  </a:lnTo>
                  <a:lnTo>
                    <a:pt x="96" y="6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2" name="Freeform 34"/>
            <p:cNvSpPr>
              <a:spLocks/>
            </p:cNvSpPr>
            <p:nvPr/>
          </p:nvSpPr>
          <p:spPr bwMode="auto">
            <a:xfrm>
              <a:off x="3181" y="3119"/>
              <a:ext cx="51" cy="105"/>
            </a:xfrm>
            <a:custGeom>
              <a:avLst/>
              <a:gdLst>
                <a:gd name="T0" fmla="*/ 15 w 51"/>
                <a:gd name="T1" fmla="*/ 9 h 105"/>
                <a:gd name="T2" fmla="*/ 7 w 51"/>
                <a:gd name="T3" fmla="*/ 21 h 105"/>
                <a:gd name="T4" fmla="*/ 3 w 51"/>
                <a:gd name="T5" fmla="*/ 35 h 105"/>
                <a:gd name="T6" fmla="*/ 0 w 51"/>
                <a:gd name="T7" fmla="*/ 49 h 105"/>
                <a:gd name="T8" fmla="*/ 0 w 51"/>
                <a:gd name="T9" fmla="*/ 61 h 105"/>
                <a:gd name="T10" fmla="*/ 4 w 51"/>
                <a:gd name="T11" fmla="*/ 75 h 105"/>
                <a:gd name="T12" fmla="*/ 41 w 51"/>
                <a:gd name="T13" fmla="*/ 104 h 105"/>
                <a:gd name="T14" fmla="*/ 50 w 51"/>
                <a:gd name="T15" fmla="*/ 93 h 105"/>
                <a:gd name="T16" fmla="*/ 41 w 51"/>
                <a:gd name="T17" fmla="*/ 95 h 105"/>
                <a:gd name="T18" fmla="*/ 47 w 51"/>
                <a:gd name="T19" fmla="*/ 80 h 105"/>
                <a:gd name="T20" fmla="*/ 34 w 51"/>
                <a:gd name="T21" fmla="*/ 88 h 105"/>
                <a:gd name="T22" fmla="*/ 41 w 51"/>
                <a:gd name="T23" fmla="*/ 68 h 105"/>
                <a:gd name="T24" fmla="*/ 24 w 51"/>
                <a:gd name="T25" fmla="*/ 80 h 105"/>
                <a:gd name="T26" fmla="*/ 25 w 51"/>
                <a:gd name="T27" fmla="*/ 67 h 105"/>
                <a:gd name="T28" fmla="*/ 16 w 51"/>
                <a:gd name="T29" fmla="*/ 76 h 105"/>
                <a:gd name="T30" fmla="*/ 15 w 51"/>
                <a:gd name="T31" fmla="*/ 67 h 105"/>
                <a:gd name="T32" fmla="*/ 11 w 51"/>
                <a:gd name="T33" fmla="*/ 70 h 105"/>
                <a:gd name="T34" fmla="*/ 9 w 51"/>
                <a:gd name="T35" fmla="*/ 61 h 105"/>
                <a:gd name="T36" fmla="*/ 24 w 51"/>
                <a:gd name="T37" fmla="*/ 59 h 105"/>
                <a:gd name="T38" fmla="*/ 8 w 51"/>
                <a:gd name="T39" fmla="*/ 53 h 105"/>
                <a:gd name="T40" fmla="*/ 30 w 51"/>
                <a:gd name="T41" fmla="*/ 46 h 105"/>
                <a:gd name="T42" fmla="*/ 12 w 51"/>
                <a:gd name="T43" fmla="*/ 40 h 105"/>
                <a:gd name="T44" fmla="*/ 32 w 51"/>
                <a:gd name="T45" fmla="*/ 36 h 105"/>
                <a:gd name="T46" fmla="*/ 18 w 51"/>
                <a:gd name="T47" fmla="*/ 22 h 105"/>
                <a:gd name="T48" fmla="*/ 39 w 51"/>
                <a:gd name="T49" fmla="*/ 21 h 105"/>
                <a:gd name="T50" fmla="*/ 31 w 51"/>
                <a:gd name="T51" fmla="*/ 8 h 105"/>
                <a:gd name="T52" fmla="*/ 47 w 51"/>
                <a:gd name="T53" fmla="*/ 8 h 105"/>
                <a:gd name="T54" fmla="*/ 47 w 51"/>
                <a:gd name="T55" fmla="*/ 0 h 105"/>
                <a:gd name="T56" fmla="*/ 27 w 51"/>
                <a:gd name="T57" fmla="*/ 0 h 105"/>
                <a:gd name="T58" fmla="*/ 15 w 51"/>
                <a:gd name="T59" fmla="*/ 9 h 1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1"/>
                <a:gd name="T91" fmla="*/ 0 h 105"/>
                <a:gd name="T92" fmla="*/ 51 w 51"/>
                <a:gd name="T93" fmla="*/ 105 h 10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1" h="105">
                  <a:moveTo>
                    <a:pt x="15" y="9"/>
                  </a:moveTo>
                  <a:lnTo>
                    <a:pt x="7" y="21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0" y="61"/>
                  </a:lnTo>
                  <a:lnTo>
                    <a:pt x="4" y="75"/>
                  </a:lnTo>
                  <a:lnTo>
                    <a:pt x="41" y="104"/>
                  </a:lnTo>
                  <a:lnTo>
                    <a:pt x="50" y="93"/>
                  </a:lnTo>
                  <a:lnTo>
                    <a:pt x="41" y="95"/>
                  </a:lnTo>
                  <a:lnTo>
                    <a:pt x="47" y="80"/>
                  </a:lnTo>
                  <a:lnTo>
                    <a:pt x="34" y="88"/>
                  </a:lnTo>
                  <a:lnTo>
                    <a:pt x="41" y="68"/>
                  </a:lnTo>
                  <a:lnTo>
                    <a:pt x="24" y="80"/>
                  </a:lnTo>
                  <a:lnTo>
                    <a:pt x="25" y="67"/>
                  </a:lnTo>
                  <a:lnTo>
                    <a:pt x="16" y="76"/>
                  </a:lnTo>
                  <a:lnTo>
                    <a:pt x="15" y="67"/>
                  </a:lnTo>
                  <a:lnTo>
                    <a:pt x="11" y="70"/>
                  </a:lnTo>
                  <a:lnTo>
                    <a:pt x="9" y="61"/>
                  </a:lnTo>
                  <a:lnTo>
                    <a:pt x="24" y="59"/>
                  </a:lnTo>
                  <a:lnTo>
                    <a:pt x="8" y="53"/>
                  </a:lnTo>
                  <a:lnTo>
                    <a:pt x="30" y="46"/>
                  </a:lnTo>
                  <a:lnTo>
                    <a:pt x="12" y="40"/>
                  </a:lnTo>
                  <a:lnTo>
                    <a:pt x="32" y="36"/>
                  </a:lnTo>
                  <a:lnTo>
                    <a:pt x="18" y="22"/>
                  </a:lnTo>
                  <a:lnTo>
                    <a:pt x="39" y="21"/>
                  </a:lnTo>
                  <a:lnTo>
                    <a:pt x="31" y="8"/>
                  </a:lnTo>
                  <a:lnTo>
                    <a:pt x="47" y="8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5" y="9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724400" y="4267200"/>
            <a:ext cx="265113" cy="558800"/>
            <a:chOff x="3219" y="3040"/>
            <a:chExt cx="167" cy="352"/>
          </a:xfrm>
        </p:grpSpPr>
        <p:sp>
          <p:nvSpPr>
            <p:cNvPr id="63524" name="Freeform 36"/>
            <p:cNvSpPr>
              <a:spLocks/>
            </p:cNvSpPr>
            <p:nvPr/>
          </p:nvSpPr>
          <p:spPr bwMode="auto">
            <a:xfrm>
              <a:off x="3223" y="3107"/>
              <a:ext cx="138" cy="276"/>
            </a:xfrm>
            <a:custGeom>
              <a:avLst/>
              <a:gdLst>
                <a:gd name="T0" fmla="*/ 46 w 138"/>
                <a:gd name="T1" fmla="*/ 18 h 276"/>
                <a:gd name="T2" fmla="*/ 41 w 138"/>
                <a:gd name="T3" fmla="*/ 38 h 276"/>
                <a:gd name="T4" fmla="*/ 31 w 138"/>
                <a:gd name="T5" fmla="*/ 69 h 276"/>
                <a:gd name="T6" fmla="*/ 15 w 138"/>
                <a:gd name="T7" fmla="*/ 99 h 276"/>
                <a:gd name="T8" fmla="*/ 6 w 138"/>
                <a:gd name="T9" fmla="*/ 123 h 276"/>
                <a:gd name="T10" fmla="*/ 0 w 138"/>
                <a:gd name="T11" fmla="*/ 161 h 276"/>
                <a:gd name="T12" fmla="*/ 0 w 138"/>
                <a:gd name="T13" fmla="*/ 195 h 276"/>
                <a:gd name="T14" fmla="*/ 8 w 138"/>
                <a:gd name="T15" fmla="*/ 225 h 276"/>
                <a:gd name="T16" fmla="*/ 27 w 138"/>
                <a:gd name="T17" fmla="*/ 252 h 276"/>
                <a:gd name="T18" fmla="*/ 54 w 138"/>
                <a:gd name="T19" fmla="*/ 270 h 276"/>
                <a:gd name="T20" fmla="*/ 91 w 138"/>
                <a:gd name="T21" fmla="*/ 275 h 276"/>
                <a:gd name="T22" fmla="*/ 111 w 138"/>
                <a:gd name="T23" fmla="*/ 261 h 276"/>
                <a:gd name="T24" fmla="*/ 125 w 138"/>
                <a:gd name="T25" fmla="*/ 242 h 276"/>
                <a:gd name="T26" fmla="*/ 132 w 138"/>
                <a:gd name="T27" fmla="*/ 216 h 276"/>
                <a:gd name="T28" fmla="*/ 134 w 138"/>
                <a:gd name="T29" fmla="*/ 193 h 276"/>
                <a:gd name="T30" fmla="*/ 128 w 138"/>
                <a:gd name="T31" fmla="*/ 182 h 276"/>
                <a:gd name="T32" fmla="*/ 121 w 138"/>
                <a:gd name="T33" fmla="*/ 180 h 276"/>
                <a:gd name="T34" fmla="*/ 99 w 138"/>
                <a:gd name="T35" fmla="*/ 183 h 276"/>
                <a:gd name="T36" fmla="*/ 83 w 138"/>
                <a:gd name="T37" fmla="*/ 189 h 276"/>
                <a:gd name="T38" fmla="*/ 81 w 138"/>
                <a:gd name="T39" fmla="*/ 170 h 276"/>
                <a:gd name="T40" fmla="*/ 107 w 138"/>
                <a:gd name="T41" fmla="*/ 134 h 276"/>
                <a:gd name="T42" fmla="*/ 110 w 138"/>
                <a:gd name="T43" fmla="*/ 100 h 276"/>
                <a:gd name="T44" fmla="*/ 134 w 138"/>
                <a:gd name="T45" fmla="*/ 65 h 276"/>
                <a:gd name="T46" fmla="*/ 137 w 138"/>
                <a:gd name="T47" fmla="*/ 31 h 276"/>
                <a:gd name="T48" fmla="*/ 130 w 138"/>
                <a:gd name="T49" fmla="*/ 0 h 276"/>
                <a:gd name="T50" fmla="*/ 91 w 138"/>
                <a:gd name="T51" fmla="*/ 2 h 276"/>
                <a:gd name="T52" fmla="*/ 46 w 138"/>
                <a:gd name="T53" fmla="*/ 18 h 2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276"/>
                <a:gd name="T83" fmla="*/ 138 w 138"/>
                <a:gd name="T84" fmla="*/ 276 h 27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276">
                  <a:moveTo>
                    <a:pt x="46" y="18"/>
                  </a:moveTo>
                  <a:lnTo>
                    <a:pt x="41" y="38"/>
                  </a:lnTo>
                  <a:lnTo>
                    <a:pt x="31" y="69"/>
                  </a:lnTo>
                  <a:lnTo>
                    <a:pt x="15" y="99"/>
                  </a:lnTo>
                  <a:lnTo>
                    <a:pt x="6" y="123"/>
                  </a:lnTo>
                  <a:lnTo>
                    <a:pt x="0" y="161"/>
                  </a:lnTo>
                  <a:lnTo>
                    <a:pt x="0" y="195"/>
                  </a:lnTo>
                  <a:lnTo>
                    <a:pt x="8" y="225"/>
                  </a:lnTo>
                  <a:lnTo>
                    <a:pt x="27" y="252"/>
                  </a:lnTo>
                  <a:lnTo>
                    <a:pt x="54" y="270"/>
                  </a:lnTo>
                  <a:lnTo>
                    <a:pt x="91" y="275"/>
                  </a:lnTo>
                  <a:lnTo>
                    <a:pt x="111" y="261"/>
                  </a:lnTo>
                  <a:lnTo>
                    <a:pt x="125" y="242"/>
                  </a:lnTo>
                  <a:lnTo>
                    <a:pt x="132" y="216"/>
                  </a:lnTo>
                  <a:lnTo>
                    <a:pt x="134" y="193"/>
                  </a:lnTo>
                  <a:lnTo>
                    <a:pt x="128" y="182"/>
                  </a:lnTo>
                  <a:lnTo>
                    <a:pt x="121" y="180"/>
                  </a:lnTo>
                  <a:lnTo>
                    <a:pt x="99" y="183"/>
                  </a:lnTo>
                  <a:lnTo>
                    <a:pt x="83" y="189"/>
                  </a:lnTo>
                  <a:lnTo>
                    <a:pt x="81" y="170"/>
                  </a:lnTo>
                  <a:lnTo>
                    <a:pt x="107" y="134"/>
                  </a:lnTo>
                  <a:lnTo>
                    <a:pt x="110" y="100"/>
                  </a:lnTo>
                  <a:lnTo>
                    <a:pt x="134" y="65"/>
                  </a:lnTo>
                  <a:lnTo>
                    <a:pt x="137" y="31"/>
                  </a:lnTo>
                  <a:lnTo>
                    <a:pt x="130" y="0"/>
                  </a:lnTo>
                  <a:lnTo>
                    <a:pt x="91" y="2"/>
                  </a:lnTo>
                  <a:lnTo>
                    <a:pt x="46" y="18"/>
                  </a:lnTo>
                </a:path>
              </a:pathLst>
            </a:custGeom>
            <a:solidFill>
              <a:srgbClr val="FF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5" name="Freeform 37"/>
            <p:cNvSpPr>
              <a:spLocks/>
            </p:cNvSpPr>
            <p:nvPr/>
          </p:nvSpPr>
          <p:spPr bwMode="auto">
            <a:xfrm>
              <a:off x="3275" y="3128"/>
              <a:ext cx="49" cy="31"/>
            </a:xfrm>
            <a:custGeom>
              <a:avLst/>
              <a:gdLst>
                <a:gd name="T0" fmla="*/ 12 w 49"/>
                <a:gd name="T1" fmla="*/ 0 h 31"/>
                <a:gd name="T2" fmla="*/ 48 w 49"/>
                <a:gd name="T3" fmla="*/ 1 h 31"/>
                <a:gd name="T4" fmla="*/ 28 w 49"/>
                <a:gd name="T5" fmla="*/ 13 h 31"/>
                <a:gd name="T6" fmla="*/ 37 w 49"/>
                <a:gd name="T7" fmla="*/ 21 h 31"/>
                <a:gd name="T8" fmla="*/ 14 w 49"/>
                <a:gd name="T9" fmla="*/ 24 h 31"/>
                <a:gd name="T10" fmla="*/ 0 w 49"/>
                <a:gd name="T11" fmla="*/ 30 h 31"/>
                <a:gd name="T12" fmla="*/ 8 w 49"/>
                <a:gd name="T13" fmla="*/ 13 h 31"/>
                <a:gd name="T14" fmla="*/ 12 w 49"/>
                <a:gd name="T15" fmla="*/ 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"/>
                <a:gd name="T25" fmla="*/ 0 h 31"/>
                <a:gd name="T26" fmla="*/ 49 w 49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" h="31">
                  <a:moveTo>
                    <a:pt x="12" y="0"/>
                  </a:moveTo>
                  <a:lnTo>
                    <a:pt x="48" y="1"/>
                  </a:lnTo>
                  <a:lnTo>
                    <a:pt x="28" y="13"/>
                  </a:lnTo>
                  <a:lnTo>
                    <a:pt x="37" y="21"/>
                  </a:lnTo>
                  <a:lnTo>
                    <a:pt x="14" y="24"/>
                  </a:lnTo>
                  <a:lnTo>
                    <a:pt x="0" y="30"/>
                  </a:lnTo>
                  <a:lnTo>
                    <a:pt x="8" y="13"/>
                  </a:lnTo>
                  <a:lnTo>
                    <a:pt x="12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6" name="Freeform 38"/>
            <p:cNvSpPr>
              <a:spLocks/>
            </p:cNvSpPr>
            <p:nvPr/>
          </p:nvSpPr>
          <p:spPr bwMode="auto">
            <a:xfrm>
              <a:off x="3241" y="3181"/>
              <a:ext cx="59" cy="123"/>
            </a:xfrm>
            <a:custGeom>
              <a:avLst/>
              <a:gdLst>
                <a:gd name="T0" fmla="*/ 27 w 59"/>
                <a:gd name="T1" fmla="*/ 0 h 123"/>
                <a:gd name="T2" fmla="*/ 16 w 59"/>
                <a:gd name="T3" fmla="*/ 29 h 123"/>
                <a:gd name="T4" fmla="*/ 3 w 59"/>
                <a:gd name="T5" fmla="*/ 57 h 123"/>
                <a:gd name="T6" fmla="*/ 0 w 59"/>
                <a:gd name="T7" fmla="*/ 79 h 123"/>
                <a:gd name="T8" fmla="*/ 0 w 59"/>
                <a:gd name="T9" fmla="*/ 102 h 123"/>
                <a:gd name="T10" fmla="*/ 9 w 59"/>
                <a:gd name="T11" fmla="*/ 122 h 123"/>
                <a:gd name="T12" fmla="*/ 19 w 59"/>
                <a:gd name="T13" fmla="*/ 113 h 123"/>
                <a:gd name="T14" fmla="*/ 11 w 59"/>
                <a:gd name="T15" fmla="*/ 108 h 123"/>
                <a:gd name="T16" fmla="*/ 19 w 59"/>
                <a:gd name="T17" fmla="*/ 102 h 123"/>
                <a:gd name="T18" fmla="*/ 11 w 59"/>
                <a:gd name="T19" fmla="*/ 95 h 123"/>
                <a:gd name="T20" fmla="*/ 21 w 59"/>
                <a:gd name="T21" fmla="*/ 84 h 123"/>
                <a:gd name="T22" fmla="*/ 14 w 59"/>
                <a:gd name="T23" fmla="*/ 73 h 123"/>
                <a:gd name="T24" fmla="*/ 33 w 59"/>
                <a:gd name="T25" fmla="*/ 76 h 123"/>
                <a:gd name="T26" fmla="*/ 24 w 59"/>
                <a:gd name="T27" fmla="*/ 55 h 123"/>
                <a:gd name="T28" fmla="*/ 39 w 59"/>
                <a:gd name="T29" fmla="*/ 57 h 123"/>
                <a:gd name="T30" fmla="*/ 34 w 59"/>
                <a:gd name="T31" fmla="*/ 35 h 123"/>
                <a:gd name="T32" fmla="*/ 54 w 59"/>
                <a:gd name="T33" fmla="*/ 38 h 123"/>
                <a:gd name="T34" fmla="*/ 49 w 59"/>
                <a:gd name="T35" fmla="*/ 17 h 123"/>
                <a:gd name="T36" fmla="*/ 58 w 59"/>
                <a:gd name="T37" fmla="*/ 17 h 123"/>
                <a:gd name="T38" fmla="*/ 43 w 59"/>
                <a:gd name="T39" fmla="*/ 2 h 123"/>
                <a:gd name="T40" fmla="*/ 27 w 59"/>
                <a:gd name="T41" fmla="*/ 0 h 1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23"/>
                <a:gd name="T65" fmla="*/ 59 w 59"/>
                <a:gd name="T66" fmla="*/ 123 h 1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23">
                  <a:moveTo>
                    <a:pt x="27" y="0"/>
                  </a:moveTo>
                  <a:lnTo>
                    <a:pt x="16" y="29"/>
                  </a:lnTo>
                  <a:lnTo>
                    <a:pt x="3" y="57"/>
                  </a:lnTo>
                  <a:lnTo>
                    <a:pt x="0" y="79"/>
                  </a:lnTo>
                  <a:lnTo>
                    <a:pt x="0" y="102"/>
                  </a:lnTo>
                  <a:lnTo>
                    <a:pt x="9" y="122"/>
                  </a:lnTo>
                  <a:lnTo>
                    <a:pt x="19" y="113"/>
                  </a:lnTo>
                  <a:lnTo>
                    <a:pt x="11" y="108"/>
                  </a:lnTo>
                  <a:lnTo>
                    <a:pt x="19" y="102"/>
                  </a:lnTo>
                  <a:lnTo>
                    <a:pt x="11" y="95"/>
                  </a:lnTo>
                  <a:lnTo>
                    <a:pt x="21" y="84"/>
                  </a:lnTo>
                  <a:lnTo>
                    <a:pt x="14" y="73"/>
                  </a:lnTo>
                  <a:lnTo>
                    <a:pt x="33" y="76"/>
                  </a:lnTo>
                  <a:lnTo>
                    <a:pt x="24" y="55"/>
                  </a:lnTo>
                  <a:lnTo>
                    <a:pt x="39" y="57"/>
                  </a:lnTo>
                  <a:lnTo>
                    <a:pt x="34" y="35"/>
                  </a:lnTo>
                  <a:lnTo>
                    <a:pt x="54" y="38"/>
                  </a:lnTo>
                  <a:lnTo>
                    <a:pt x="49" y="17"/>
                  </a:lnTo>
                  <a:lnTo>
                    <a:pt x="58" y="17"/>
                  </a:lnTo>
                  <a:lnTo>
                    <a:pt x="43" y="2"/>
                  </a:lnTo>
                  <a:lnTo>
                    <a:pt x="27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7" name="Freeform 39"/>
            <p:cNvSpPr>
              <a:spLocks/>
            </p:cNvSpPr>
            <p:nvPr/>
          </p:nvSpPr>
          <p:spPr bwMode="auto">
            <a:xfrm>
              <a:off x="3262" y="3307"/>
              <a:ext cx="74" cy="35"/>
            </a:xfrm>
            <a:custGeom>
              <a:avLst/>
              <a:gdLst>
                <a:gd name="T0" fmla="*/ 0 w 74"/>
                <a:gd name="T1" fmla="*/ 14 h 35"/>
                <a:gd name="T2" fmla="*/ 16 w 74"/>
                <a:gd name="T3" fmla="*/ 8 h 35"/>
                <a:gd name="T4" fmla="*/ 18 w 74"/>
                <a:gd name="T5" fmla="*/ 19 h 35"/>
                <a:gd name="T6" fmla="*/ 32 w 74"/>
                <a:gd name="T7" fmla="*/ 9 h 35"/>
                <a:gd name="T8" fmla="*/ 34 w 74"/>
                <a:gd name="T9" fmla="*/ 21 h 35"/>
                <a:gd name="T10" fmla="*/ 45 w 74"/>
                <a:gd name="T11" fmla="*/ 3 h 35"/>
                <a:gd name="T12" fmla="*/ 53 w 74"/>
                <a:gd name="T13" fmla="*/ 14 h 35"/>
                <a:gd name="T14" fmla="*/ 56 w 74"/>
                <a:gd name="T15" fmla="*/ 0 h 35"/>
                <a:gd name="T16" fmla="*/ 73 w 74"/>
                <a:gd name="T17" fmla="*/ 4 h 35"/>
                <a:gd name="T18" fmla="*/ 59 w 74"/>
                <a:gd name="T19" fmla="*/ 21 h 35"/>
                <a:gd name="T20" fmla="*/ 52 w 74"/>
                <a:gd name="T21" fmla="*/ 20 h 35"/>
                <a:gd name="T22" fmla="*/ 41 w 74"/>
                <a:gd name="T23" fmla="*/ 33 h 35"/>
                <a:gd name="T24" fmla="*/ 34 w 74"/>
                <a:gd name="T25" fmla="*/ 29 h 35"/>
                <a:gd name="T26" fmla="*/ 20 w 74"/>
                <a:gd name="T27" fmla="*/ 34 h 35"/>
                <a:gd name="T28" fmla="*/ 18 w 74"/>
                <a:gd name="T29" fmla="*/ 25 h 35"/>
                <a:gd name="T30" fmla="*/ 6 w 74"/>
                <a:gd name="T31" fmla="*/ 27 h 35"/>
                <a:gd name="T32" fmla="*/ 6 w 74"/>
                <a:gd name="T33" fmla="*/ 16 h 35"/>
                <a:gd name="T34" fmla="*/ 0 w 74"/>
                <a:gd name="T35" fmla="*/ 14 h 3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4"/>
                <a:gd name="T55" fmla="*/ 0 h 35"/>
                <a:gd name="T56" fmla="*/ 74 w 74"/>
                <a:gd name="T57" fmla="*/ 35 h 3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4" h="35">
                  <a:moveTo>
                    <a:pt x="0" y="14"/>
                  </a:moveTo>
                  <a:lnTo>
                    <a:pt x="16" y="8"/>
                  </a:lnTo>
                  <a:lnTo>
                    <a:pt x="18" y="19"/>
                  </a:lnTo>
                  <a:lnTo>
                    <a:pt x="32" y="9"/>
                  </a:lnTo>
                  <a:lnTo>
                    <a:pt x="34" y="21"/>
                  </a:lnTo>
                  <a:lnTo>
                    <a:pt x="45" y="3"/>
                  </a:lnTo>
                  <a:lnTo>
                    <a:pt x="53" y="14"/>
                  </a:lnTo>
                  <a:lnTo>
                    <a:pt x="56" y="0"/>
                  </a:lnTo>
                  <a:lnTo>
                    <a:pt x="73" y="4"/>
                  </a:lnTo>
                  <a:lnTo>
                    <a:pt x="59" y="21"/>
                  </a:lnTo>
                  <a:lnTo>
                    <a:pt x="52" y="20"/>
                  </a:lnTo>
                  <a:lnTo>
                    <a:pt x="41" y="33"/>
                  </a:lnTo>
                  <a:lnTo>
                    <a:pt x="34" y="29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6" y="27"/>
                  </a:lnTo>
                  <a:lnTo>
                    <a:pt x="6" y="16"/>
                  </a:lnTo>
                  <a:lnTo>
                    <a:pt x="0" y="14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8" name="Freeform 40"/>
            <p:cNvSpPr>
              <a:spLocks/>
            </p:cNvSpPr>
            <p:nvPr/>
          </p:nvSpPr>
          <p:spPr bwMode="auto">
            <a:xfrm>
              <a:off x="3255" y="3044"/>
              <a:ext cx="128" cy="76"/>
            </a:xfrm>
            <a:custGeom>
              <a:avLst/>
              <a:gdLst>
                <a:gd name="T0" fmla="*/ 73 w 128"/>
                <a:gd name="T1" fmla="*/ 0 h 76"/>
                <a:gd name="T2" fmla="*/ 49 w 128"/>
                <a:gd name="T3" fmla="*/ 8 h 76"/>
                <a:gd name="T4" fmla="*/ 19 w 128"/>
                <a:gd name="T5" fmla="*/ 34 h 76"/>
                <a:gd name="T6" fmla="*/ 4 w 128"/>
                <a:gd name="T7" fmla="*/ 56 h 76"/>
                <a:gd name="T8" fmla="*/ 0 w 128"/>
                <a:gd name="T9" fmla="*/ 66 h 76"/>
                <a:gd name="T10" fmla="*/ 4 w 128"/>
                <a:gd name="T11" fmla="*/ 75 h 76"/>
                <a:gd name="T12" fmla="*/ 19 w 128"/>
                <a:gd name="T13" fmla="*/ 75 h 76"/>
                <a:gd name="T14" fmla="*/ 51 w 128"/>
                <a:gd name="T15" fmla="*/ 62 h 76"/>
                <a:gd name="T16" fmla="*/ 90 w 128"/>
                <a:gd name="T17" fmla="*/ 58 h 76"/>
                <a:gd name="T18" fmla="*/ 124 w 128"/>
                <a:gd name="T19" fmla="*/ 63 h 76"/>
                <a:gd name="T20" fmla="*/ 127 w 128"/>
                <a:gd name="T21" fmla="*/ 57 h 76"/>
                <a:gd name="T22" fmla="*/ 126 w 128"/>
                <a:gd name="T23" fmla="*/ 46 h 76"/>
                <a:gd name="T24" fmla="*/ 105 w 128"/>
                <a:gd name="T25" fmla="*/ 26 h 76"/>
                <a:gd name="T26" fmla="*/ 89 w 128"/>
                <a:gd name="T27" fmla="*/ 2 h 76"/>
                <a:gd name="T28" fmla="*/ 73 w 128"/>
                <a:gd name="T29" fmla="*/ 0 h 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8"/>
                <a:gd name="T46" fmla="*/ 0 h 76"/>
                <a:gd name="T47" fmla="*/ 128 w 128"/>
                <a:gd name="T48" fmla="*/ 76 h 7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8" h="76">
                  <a:moveTo>
                    <a:pt x="73" y="0"/>
                  </a:moveTo>
                  <a:lnTo>
                    <a:pt x="49" y="8"/>
                  </a:lnTo>
                  <a:lnTo>
                    <a:pt x="19" y="34"/>
                  </a:lnTo>
                  <a:lnTo>
                    <a:pt x="4" y="56"/>
                  </a:lnTo>
                  <a:lnTo>
                    <a:pt x="0" y="66"/>
                  </a:lnTo>
                  <a:lnTo>
                    <a:pt x="4" y="75"/>
                  </a:lnTo>
                  <a:lnTo>
                    <a:pt x="19" y="75"/>
                  </a:lnTo>
                  <a:lnTo>
                    <a:pt x="51" y="62"/>
                  </a:lnTo>
                  <a:lnTo>
                    <a:pt x="90" y="58"/>
                  </a:lnTo>
                  <a:lnTo>
                    <a:pt x="124" y="63"/>
                  </a:lnTo>
                  <a:lnTo>
                    <a:pt x="127" y="57"/>
                  </a:lnTo>
                  <a:lnTo>
                    <a:pt x="126" y="46"/>
                  </a:lnTo>
                  <a:lnTo>
                    <a:pt x="105" y="26"/>
                  </a:lnTo>
                  <a:lnTo>
                    <a:pt x="89" y="2"/>
                  </a:lnTo>
                  <a:lnTo>
                    <a:pt x="73" y="0"/>
                  </a:lnTo>
                </a:path>
              </a:pathLst>
            </a:custGeom>
            <a:solidFill>
              <a:srgbClr val="FFEA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9" name="Freeform 41"/>
            <p:cNvSpPr>
              <a:spLocks/>
            </p:cNvSpPr>
            <p:nvPr/>
          </p:nvSpPr>
          <p:spPr bwMode="auto">
            <a:xfrm>
              <a:off x="3268" y="3051"/>
              <a:ext cx="42" cy="45"/>
            </a:xfrm>
            <a:custGeom>
              <a:avLst/>
              <a:gdLst>
                <a:gd name="T0" fmla="*/ 41 w 42"/>
                <a:gd name="T1" fmla="*/ 0 h 45"/>
                <a:gd name="T2" fmla="*/ 41 w 42"/>
                <a:gd name="T3" fmla="*/ 11 h 45"/>
                <a:gd name="T4" fmla="*/ 29 w 42"/>
                <a:gd name="T5" fmla="*/ 16 h 45"/>
                <a:gd name="T6" fmla="*/ 31 w 42"/>
                <a:gd name="T7" fmla="*/ 26 h 45"/>
                <a:gd name="T8" fmla="*/ 17 w 42"/>
                <a:gd name="T9" fmla="*/ 41 h 45"/>
                <a:gd name="T10" fmla="*/ 8 w 42"/>
                <a:gd name="T11" fmla="*/ 40 h 45"/>
                <a:gd name="T12" fmla="*/ 0 w 42"/>
                <a:gd name="T13" fmla="*/ 44 h 45"/>
                <a:gd name="T14" fmla="*/ 6 w 42"/>
                <a:gd name="T15" fmla="*/ 34 h 45"/>
                <a:gd name="T16" fmla="*/ 17 w 42"/>
                <a:gd name="T17" fmla="*/ 29 h 45"/>
                <a:gd name="T18" fmla="*/ 26 w 42"/>
                <a:gd name="T19" fmla="*/ 12 h 45"/>
                <a:gd name="T20" fmla="*/ 33 w 42"/>
                <a:gd name="T21" fmla="*/ 4 h 45"/>
                <a:gd name="T22" fmla="*/ 41 w 42"/>
                <a:gd name="T23" fmla="*/ 0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45"/>
                <a:gd name="T38" fmla="*/ 42 w 42"/>
                <a:gd name="T39" fmla="*/ 45 h 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45">
                  <a:moveTo>
                    <a:pt x="41" y="0"/>
                  </a:moveTo>
                  <a:lnTo>
                    <a:pt x="41" y="11"/>
                  </a:lnTo>
                  <a:lnTo>
                    <a:pt x="29" y="16"/>
                  </a:lnTo>
                  <a:lnTo>
                    <a:pt x="31" y="26"/>
                  </a:lnTo>
                  <a:lnTo>
                    <a:pt x="17" y="41"/>
                  </a:lnTo>
                  <a:lnTo>
                    <a:pt x="8" y="40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7" y="29"/>
                  </a:lnTo>
                  <a:lnTo>
                    <a:pt x="26" y="12"/>
                  </a:lnTo>
                  <a:lnTo>
                    <a:pt x="33" y="4"/>
                  </a:lnTo>
                  <a:lnTo>
                    <a:pt x="41" y="0"/>
                  </a:lnTo>
                </a:path>
              </a:pathLst>
            </a:custGeom>
            <a:solidFill>
              <a:srgbClr val="FFFF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30" name="Freeform 42"/>
            <p:cNvSpPr>
              <a:spLocks/>
            </p:cNvSpPr>
            <p:nvPr/>
          </p:nvSpPr>
          <p:spPr bwMode="auto">
            <a:xfrm>
              <a:off x="3291" y="3040"/>
              <a:ext cx="93" cy="70"/>
            </a:xfrm>
            <a:custGeom>
              <a:avLst/>
              <a:gdLst>
                <a:gd name="T0" fmla="*/ 33 w 93"/>
                <a:gd name="T1" fmla="*/ 4 h 70"/>
                <a:gd name="T2" fmla="*/ 44 w 93"/>
                <a:gd name="T3" fmla="*/ 7 h 70"/>
                <a:gd name="T4" fmla="*/ 51 w 93"/>
                <a:gd name="T5" fmla="*/ 18 h 70"/>
                <a:gd name="T6" fmla="*/ 52 w 93"/>
                <a:gd name="T7" fmla="*/ 27 h 70"/>
                <a:gd name="T8" fmla="*/ 58 w 93"/>
                <a:gd name="T9" fmla="*/ 34 h 70"/>
                <a:gd name="T10" fmla="*/ 45 w 93"/>
                <a:gd name="T11" fmla="*/ 37 h 70"/>
                <a:gd name="T12" fmla="*/ 49 w 93"/>
                <a:gd name="T13" fmla="*/ 46 h 70"/>
                <a:gd name="T14" fmla="*/ 38 w 93"/>
                <a:gd name="T15" fmla="*/ 49 h 70"/>
                <a:gd name="T16" fmla="*/ 33 w 93"/>
                <a:gd name="T17" fmla="*/ 53 h 70"/>
                <a:gd name="T18" fmla="*/ 16 w 93"/>
                <a:gd name="T19" fmla="*/ 56 h 70"/>
                <a:gd name="T20" fmla="*/ 0 w 93"/>
                <a:gd name="T21" fmla="*/ 69 h 70"/>
                <a:gd name="T22" fmla="*/ 60 w 93"/>
                <a:gd name="T23" fmla="*/ 63 h 70"/>
                <a:gd name="T24" fmla="*/ 90 w 93"/>
                <a:gd name="T25" fmla="*/ 69 h 70"/>
                <a:gd name="T26" fmla="*/ 92 w 93"/>
                <a:gd name="T27" fmla="*/ 54 h 70"/>
                <a:gd name="T28" fmla="*/ 84 w 93"/>
                <a:gd name="T29" fmla="*/ 43 h 70"/>
                <a:gd name="T30" fmla="*/ 68 w 93"/>
                <a:gd name="T31" fmla="*/ 29 h 70"/>
                <a:gd name="T32" fmla="*/ 54 w 93"/>
                <a:gd name="T33" fmla="*/ 6 h 70"/>
                <a:gd name="T34" fmla="*/ 41 w 93"/>
                <a:gd name="T35" fmla="*/ 0 h 70"/>
                <a:gd name="T36" fmla="*/ 33 w 93"/>
                <a:gd name="T37" fmla="*/ 4 h 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0"/>
                <a:gd name="T59" fmla="*/ 93 w 93"/>
                <a:gd name="T60" fmla="*/ 70 h 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0">
                  <a:moveTo>
                    <a:pt x="33" y="4"/>
                  </a:moveTo>
                  <a:lnTo>
                    <a:pt x="44" y="7"/>
                  </a:lnTo>
                  <a:lnTo>
                    <a:pt x="51" y="18"/>
                  </a:lnTo>
                  <a:lnTo>
                    <a:pt x="52" y="27"/>
                  </a:lnTo>
                  <a:lnTo>
                    <a:pt x="58" y="34"/>
                  </a:lnTo>
                  <a:lnTo>
                    <a:pt x="45" y="37"/>
                  </a:lnTo>
                  <a:lnTo>
                    <a:pt x="49" y="46"/>
                  </a:lnTo>
                  <a:lnTo>
                    <a:pt x="38" y="49"/>
                  </a:lnTo>
                  <a:lnTo>
                    <a:pt x="33" y="53"/>
                  </a:lnTo>
                  <a:lnTo>
                    <a:pt x="16" y="56"/>
                  </a:lnTo>
                  <a:lnTo>
                    <a:pt x="0" y="69"/>
                  </a:lnTo>
                  <a:lnTo>
                    <a:pt x="60" y="63"/>
                  </a:lnTo>
                  <a:lnTo>
                    <a:pt x="90" y="69"/>
                  </a:lnTo>
                  <a:lnTo>
                    <a:pt x="92" y="54"/>
                  </a:lnTo>
                  <a:lnTo>
                    <a:pt x="84" y="43"/>
                  </a:lnTo>
                  <a:lnTo>
                    <a:pt x="68" y="29"/>
                  </a:lnTo>
                  <a:lnTo>
                    <a:pt x="54" y="6"/>
                  </a:lnTo>
                  <a:lnTo>
                    <a:pt x="41" y="0"/>
                  </a:lnTo>
                  <a:lnTo>
                    <a:pt x="33" y="4"/>
                  </a:lnTo>
                </a:path>
              </a:pathLst>
            </a:custGeom>
            <a:solidFill>
              <a:srgbClr val="70230C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31" name="Freeform 43"/>
            <p:cNvSpPr>
              <a:spLocks/>
            </p:cNvSpPr>
            <p:nvPr/>
          </p:nvSpPr>
          <p:spPr bwMode="auto">
            <a:xfrm>
              <a:off x="3219" y="3040"/>
              <a:ext cx="167" cy="352"/>
            </a:xfrm>
            <a:custGeom>
              <a:avLst/>
              <a:gdLst>
                <a:gd name="T0" fmla="*/ 123 w 167"/>
                <a:gd name="T1" fmla="*/ 88 h 352"/>
                <a:gd name="T2" fmla="*/ 129 w 167"/>
                <a:gd name="T3" fmla="*/ 132 h 352"/>
                <a:gd name="T4" fmla="*/ 96 w 167"/>
                <a:gd name="T5" fmla="*/ 122 h 352"/>
                <a:gd name="T6" fmla="*/ 83 w 167"/>
                <a:gd name="T7" fmla="*/ 135 h 352"/>
                <a:gd name="T8" fmla="*/ 85 w 167"/>
                <a:gd name="T9" fmla="*/ 141 h 352"/>
                <a:gd name="T10" fmla="*/ 112 w 167"/>
                <a:gd name="T11" fmla="*/ 183 h 352"/>
                <a:gd name="T12" fmla="*/ 87 w 167"/>
                <a:gd name="T13" fmla="*/ 187 h 352"/>
                <a:gd name="T14" fmla="*/ 83 w 167"/>
                <a:gd name="T15" fmla="*/ 227 h 352"/>
                <a:gd name="T16" fmla="*/ 54 w 167"/>
                <a:gd name="T17" fmla="*/ 228 h 352"/>
                <a:gd name="T18" fmla="*/ 65 w 167"/>
                <a:gd name="T19" fmla="*/ 256 h 352"/>
                <a:gd name="T20" fmla="*/ 92 w 167"/>
                <a:gd name="T21" fmla="*/ 254 h 352"/>
                <a:gd name="T22" fmla="*/ 108 w 167"/>
                <a:gd name="T23" fmla="*/ 247 h 352"/>
                <a:gd name="T24" fmla="*/ 109 w 167"/>
                <a:gd name="T25" fmla="*/ 228 h 352"/>
                <a:gd name="T26" fmla="*/ 121 w 167"/>
                <a:gd name="T27" fmla="*/ 183 h 352"/>
                <a:gd name="T28" fmla="*/ 141 w 167"/>
                <a:gd name="T29" fmla="*/ 146 h 352"/>
                <a:gd name="T30" fmla="*/ 153 w 167"/>
                <a:gd name="T31" fmla="*/ 99 h 352"/>
                <a:gd name="T32" fmla="*/ 161 w 167"/>
                <a:gd name="T33" fmla="*/ 77 h 352"/>
                <a:gd name="T34" fmla="*/ 164 w 167"/>
                <a:gd name="T35" fmla="*/ 52 h 352"/>
                <a:gd name="T36" fmla="*/ 114 w 167"/>
                <a:gd name="T37" fmla="*/ 0 h 352"/>
                <a:gd name="T38" fmla="*/ 158 w 167"/>
                <a:gd name="T39" fmla="*/ 53 h 352"/>
                <a:gd name="T40" fmla="*/ 124 w 167"/>
                <a:gd name="T41" fmla="*/ 56 h 352"/>
                <a:gd name="T42" fmla="*/ 68 w 167"/>
                <a:gd name="T43" fmla="*/ 75 h 352"/>
                <a:gd name="T44" fmla="*/ 36 w 167"/>
                <a:gd name="T45" fmla="*/ 74 h 352"/>
                <a:gd name="T46" fmla="*/ 81 w 167"/>
                <a:gd name="T47" fmla="*/ 17 h 352"/>
                <a:gd name="T48" fmla="*/ 31 w 167"/>
                <a:gd name="T49" fmla="*/ 79 h 352"/>
                <a:gd name="T50" fmla="*/ 42 w 167"/>
                <a:gd name="T51" fmla="*/ 111 h 352"/>
                <a:gd name="T52" fmla="*/ 7 w 167"/>
                <a:gd name="T53" fmla="*/ 196 h 352"/>
                <a:gd name="T54" fmla="*/ 5 w 167"/>
                <a:gd name="T55" fmla="*/ 279 h 352"/>
                <a:gd name="T56" fmla="*/ 62 w 167"/>
                <a:gd name="T57" fmla="*/ 348 h 352"/>
                <a:gd name="T58" fmla="*/ 114 w 167"/>
                <a:gd name="T59" fmla="*/ 343 h 352"/>
                <a:gd name="T60" fmla="*/ 141 w 167"/>
                <a:gd name="T61" fmla="*/ 301 h 352"/>
                <a:gd name="T62" fmla="*/ 136 w 167"/>
                <a:gd name="T63" fmla="*/ 256 h 352"/>
                <a:gd name="T64" fmla="*/ 134 w 167"/>
                <a:gd name="T65" fmla="*/ 287 h 352"/>
                <a:gd name="T66" fmla="*/ 107 w 167"/>
                <a:gd name="T67" fmla="*/ 293 h 352"/>
                <a:gd name="T68" fmla="*/ 97 w 167"/>
                <a:gd name="T69" fmla="*/ 331 h 352"/>
                <a:gd name="T70" fmla="*/ 69 w 167"/>
                <a:gd name="T71" fmla="*/ 304 h 352"/>
                <a:gd name="T72" fmla="*/ 40 w 167"/>
                <a:gd name="T73" fmla="*/ 315 h 352"/>
                <a:gd name="T74" fmla="*/ 28 w 167"/>
                <a:gd name="T75" fmla="*/ 284 h 352"/>
                <a:gd name="T76" fmla="*/ 7 w 167"/>
                <a:gd name="T77" fmla="*/ 270 h 352"/>
                <a:gd name="T78" fmla="*/ 7 w 167"/>
                <a:gd name="T79" fmla="*/ 240 h 352"/>
                <a:gd name="T80" fmla="*/ 15 w 167"/>
                <a:gd name="T81" fmla="*/ 176 h 352"/>
                <a:gd name="T82" fmla="*/ 51 w 167"/>
                <a:gd name="T83" fmla="*/ 92 h 352"/>
                <a:gd name="T84" fmla="*/ 103 w 167"/>
                <a:gd name="T85" fmla="*/ 72 h 3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7"/>
                <a:gd name="T130" fmla="*/ 0 h 352"/>
                <a:gd name="T131" fmla="*/ 167 w 167"/>
                <a:gd name="T132" fmla="*/ 352 h 3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7" h="352">
                  <a:moveTo>
                    <a:pt x="123" y="72"/>
                  </a:moveTo>
                  <a:lnTo>
                    <a:pt x="134" y="88"/>
                  </a:lnTo>
                  <a:lnTo>
                    <a:pt x="123" y="88"/>
                  </a:lnTo>
                  <a:lnTo>
                    <a:pt x="138" y="112"/>
                  </a:lnTo>
                  <a:lnTo>
                    <a:pt x="115" y="104"/>
                  </a:lnTo>
                  <a:lnTo>
                    <a:pt x="129" y="132"/>
                  </a:lnTo>
                  <a:lnTo>
                    <a:pt x="106" y="117"/>
                  </a:lnTo>
                  <a:lnTo>
                    <a:pt x="116" y="143"/>
                  </a:lnTo>
                  <a:lnTo>
                    <a:pt x="96" y="122"/>
                  </a:lnTo>
                  <a:lnTo>
                    <a:pt x="97" y="143"/>
                  </a:lnTo>
                  <a:lnTo>
                    <a:pt x="85" y="122"/>
                  </a:lnTo>
                  <a:lnTo>
                    <a:pt x="83" y="135"/>
                  </a:lnTo>
                  <a:lnTo>
                    <a:pt x="76" y="122"/>
                  </a:lnTo>
                  <a:lnTo>
                    <a:pt x="67" y="129"/>
                  </a:lnTo>
                  <a:lnTo>
                    <a:pt x="85" y="141"/>
                  </a:lnTo>
                  <a:lnTo>
                    <a:pt x="103" y="155"/>
                  </a:lnTo>
                  <a:lnTo>
                    <a:pt x="111" y="173"/>
                  </a:lnTo>
                  <a:lnTo>
                    <a:pt x="112" y="183"/>
                  </a:lnTo>
                  <a:lnTo>
                    <a:pt x="94" y="172"/>
                  </a:lnTo>
                  <a:lnTo>
                    <a:pt x="103" y="198"/>
                  </a:lnTo>
                  <a:lnTo>
                    <a:pt x="87" y="187"/>
                  </a:lnTo>
                  <a:lnTo>
                    <a:pt x="95" y="210"/>
                  </a:lnTo>
                  <a:lnTo>
                    <a:pt x="76" y="200"/>
                  </a:lnTo>
                  <a:lnTo>
                    <a:pt x="83" y="227"/>
                  </a:lnTo>
                  <a:lnTo>
                    <a:pt x="66" y="210"/>
                  </a:lnTo>
                  <a:lnTo>
                    <a:pt x="71" y="239"/>
                  </a:lnTo>
                  <a:lnTo>
                    <a:pt x="54" y="228"/>
                  </a:lnTo>
                  <a:lnTo>
                    <a:pt x="60" y="250"/>
                  </a:lnTo>
                  <a:lnTo>
                    <a:pt x="50" y="261"/>
                  </a:lnTo>
                  <a:lnTo>
                    <a:pt x="65" y="256"/>
                  </a:lnTo>
                  <a:lnTo>
                    <a:pt x="83" y="257"/>
                  </a:lnTo>
                  <a:lnTo>
                    <a:pt x="65" y="278"/>
                  </a:lnTo>
                  <a:lnTo>
                    <a:pt x="92" y="254"/>
                  </a:lnTo>
                  <a:lnTo>
                    <a:pt x="108" y="249"/>
                  </a:lnTo>
                  <a:lnTo>
                    <a:pt x="125" y="247"/>
                  </a:lnTo>
                  <a:lnTo>
                    <a:pt x="108" y="247"/>
                  </a:lnTo>
                  <a:lnTo>
                    <a:pt x="89" y="251"/>
                  </a:lnTo>
                  <a:lnTo>
                    <a:pt x="100" y="243"/>
                  </a:lnTo>
                  <a:lnTo>
                    <a:pt x="109" y="228"/>
                  </a:lnTo>
                  <a:lnTo>
                    <a:pt x="117" y="211"/>
                  </a:lnTo>
                  <a:lnTo>
                    <a:pt x="121" y="196"/>
                  </a:lnTo>
                  <a:lnTo>
                    <a:pt x="121" y="183"/>
                  </a:lnTo>
                  <a:lnTo>
                    <a:pt x="120" y="168"/>
                  </a:lnTo>
                  <a:lnTo>
                    <a:pt x="129" y="158"/>
                  </a:lnTo>
                  <a:lnTo>
                    <a:pt x="141" y="146"/>
                  </a:lnTo>
                  <a:lnTo>
                    <a:pt x="148" y="134"/>
                  </a:lnTo>
                  <a:lnTo>
                    <a:pt x="152" y="115"/>
                  </a:lnTo>
                  <a:lnTo>
                    <a:pt x="153" y="99"/>
                  </a:lnTo>
                  <a:lnTo>
                    <a:pt x="153" y="86"/>
                  </a:lnTo>
                  <a:lnTo>
                    <a:pt x="153" y="75"/>
                  </a:lnTo>
                  <a:lnTo>
                    <a:pt x="161" y="77"/>
                  </a:lnTo>
                  <a:lnTo>
                    <a:pt x="164" y="74"/>
                  </a:lnTo>
                  <a:lnTo>
                    <a:pt x="166" y="68"/>
                  </a:lnTo>
                  <a:lnTo>
                    <a:pt x="164" y="52"/>
                  </a:lnTo>
                  <a:lnTo>
                    <a:pt x="142" y="29"/>
                  </a:lnTo>
                  <a:lnTo>
                    <a:pt x="125" y="4"/>
                  </a:lnTo>
                  <a:lnTo>
                    <a:pt x="114" y="0"/>
                  </a:lnTo>
                  <a:lnTo>
                    <a:pt x="123" y="5"/>
                  </a:lnTo>
                  <a:lnTo>
                    <a:pt x="141" y="35"/>
                  </a:lnTo>
                  <a:lnTo>
                    <a:pt x="158" y="53"/>
                  </a:lnTo>
                  <a:lnTo>
                    <a:pt x="160" y="64"/>
                  </a:lnTo>
                  <a:lnTo>
                    <a:pt x="152" y="60"/>
                  </a:lnTo>
                  <a:lnTo>
                    <a:pt x="124" y="56"/>
                  </a:lnTo>
                  <a:lnTo>
                    <a:pt x="103" y="63"/>
                  </a:lnTo>
                  <a:lnTo>
                    <a:pt x="84" y="60"/>
                  </a:lnTo>
                  <a:lnTo>
                    <a:pt x="68" y="75"/>
                  </a:lnTo>
                  <a:lnTo>
                    <a:pt x="52" y="70"/>
                  </a:lnTo>
                  <a:lnTo>
                    <a:pt x="48" y="79"/>
                  </a:lnTo>
                  <a:lnTo>
                    <a:pt x="36" y="74"/>
                  </a:lnTo>
                  <a:lnTo>
                    <a:pt x="39" y="63"/>
                  </a:lnTo>
                  <a:lnTo>
                    <a:pt x="56" y="40"/>
                  </a:lnTo>
                  <a:lnTo>
                    <a:pt x="81" y="17"/>
                  </a:lnTo>
                  <a:lnTo>
                    <a:pt x="50" y="43"/>
                  </a:lnTo>
                  <a:lnTo>
                    <a:pt x="33" y="64"/>
                  </a:lnTo>
                  <a:lnTo>
                    <a:pt x="31" y="79"/>
                  </a:lnTo>
                  <a:lnTo>
                    <a:pt x="35" y="84"/>
                  </a:lnTo>
                  <a:lnTo>
                    <a:pt x="47" y="88"/>
                  </a:lnTo>
                  <a:lnTo>
                    <a:pt x="42" y="111"/>
                  </a:lnTo>
                  <a:lnTo>
                    <a:pt x="29" y="143"/>
                  </a:lnTo>
                  <a:lnTo>
                    <a:pt x="15" y="168"/>
                  </a:lnTo>
                  <a:lnTo>
                    <a:pt x="7" y="196"/>
                  </a:lnTo>
                  <a:lnTo>
                    <a:pt x="1" y="227"/>
                  </a:lnTo>
                  <a:lnTo>
                    <a:pt x="0" y="253"/>
                  </a:lnTo>
                  <a:lnTo>
                    <a:pt x="5" y="279"/>
                  </a:lnTo>
                  <a:lnTo>
                    <a:pt x="17" y="309"/>
                  </a:lnTo>
                  <a:lnTo>
                    <a:pt x="39" y="331"/>
                  </a:lnTo>
                  <a:lnTo>
                    <a:pt x="62" y="348"/>
                  </a:lnTo>
                  <a:lnTo>
                    <a:pt x="79" y="351"/>
                  </a:lnTo>
                  <a:lnTo>
                    <a:pt x="99" y="349"/>
                  </a:lnTo>
                  <a:lnTo>
                    <a:pt x="114" y="343"/>
                  </a:lnTo>
                  <a:lnTo>
                    <a:pt x="129" y="331"/>
                  </a:lnTo>
                  <a:lnTo>
                    <a:pt x="136" y="316"/>
                  </a:lnTo>
                  <a:lnTo>
                    <a:pt x="141" y="301"/>
                  </a:lnTo>
                  <a:lnTo>
                    <a:pt x="142" y="284"/>
                  </a:lnTo>
                  <a:lnTo>
                    <a:pt x="141" y="265"/>
                  </a:lnTo>
                  <a:lnTo>
                    <a:pt x="136" y="256"/>
                  </a:lnTo>
                  <a:lnTo>
                    <a:pt x="137" y="267"/>
                  </a:lnTo>
                  <a:lnTo>
                    <a:pt x="126" y="264"/>
                  </a:lnTo>
                  <a:lnTo>
                    <a:pt x="134" y="287"/>
                  </a:lnTo>
                  <a:lnTo>
                    <a:pt x="120" y="284"/>
                  </a:lnTo>
                  <a:lnTo>
                    <a:pt x="129" y="304"/>
                  </a:lnTo>
                  <a:lnTo>
                    <a:pt x="107" y="293"/>
                  </a:lnTo>
                  <a:lnTo>
                    <a:pt x="115" y="321"/>
                  </a:lnTo>
                  <a:lnTo>
                    <a:pt x="97" y="304"/>
                  </a:lnTo>
                  <a:lnTo>
                    <a:pt x="97" y="331"/>
                  </a:lnTo>
                  <a:lnTo>
                    <a:pt x="81" y="307"/>
                  </a:lnTo>
                  <a:lnTo>
                    <a:pt x="76" y="331"/>
                  </a:lnTo>
                  <a:lnTo>
                    <a:pt x="69" y="304"/>
                  </a:lnTo>
                  <a:lnTo>
                    <a:pt x="56" y="328"/>
                  </a:lnTo>
                  <a:lnTo>
                    <a:pt x="52" y="301"/>
                  </a:lnTo>
                  <a:lnTo>
                    <a:pt x="40" y="315"/>
                  </a:lnTo>
                  <a:lnTo>
                    <a:pt x="41" y="291"/>
                  </a:lnTo>
                  <a:lnTo>
                    <a:pt x="23" y="301"/>
                  </a:lnTo>
                  <a:lnTo>
                    <a:pt x="28" y="284"/>
                  </a:lnTo>
                  <a:lnTo>
                    <a:pt x="13" y="284"/>
                  </a:lnTo>
                  <a:lnTo>
                    <a:pt x="15" y="272"/>
                  </a:lnTo>
                  <a:lnTo>
                    <a:pt x="7" y="270"/>
                  </a:lnTo>
                  <a:lnTo>
                    <a:pt x="12" y="257"/>
                  </a:lnTo>
                  <a:lnTo>
                    <a:pt x="5" y="253"/>
                  </a:lnTo>
                  <a:lnTo>
                    <a:pt x="7" y="240"/>
                  </a:lnTo>
                  <a:lnTo>
                    <a:pt x="6" y="232"/>
                  </a:lnTo>
                  <a:lnTo>
                    <a:pt x="9" y="204"/>
                  </a:lnTo>
                  <a:lnTo>
                    <a:pt x="15" y="176"/>
                  </a:lnTo>
                  <a:lnTo>
                    <a:pt x="29" y="149"/>
                  </a:lnTo>
                  <a:lnTo>
                    <a:pt x="42" y="122"/>
                  </a:lnTo>
                  <a:lnTo>
                    <a:pt x="51" y="92"/>
                  </a:lnTo>
                  <a:lnTo>
                    <a:pt x="52" y="88"/>
                  </a:lnTo>
                  <a:lnTo>
                    <a:pt x="80" y="77"/>
                  </a:lnTo>
                  <a:lnTo>
                    <a:pt x="103" y="72"/>
                  </a:lnTo>
                  <a:lnTo>
                    <a:pt x="123" y="72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3532" name="Freeform 44"/>
          <p:cNvSpPr>
            <a:spLocks/>
          </p:cNvSpPr>
          <p:nvPr/>
        </p:nvSpPr>
        <p:spPr bwMode="auto">
          <a:xfrm>
            <a:off x="3276600" y="4343400"/>
            <a:ext cx="1143000" cy="228600"/>
          </a:xfrm>
          <a:custGeom>
            <a:avLst/>
            <a:gdLst>
              <a:gd name="T0" fmla="*/ 0 w 721"/>
              <a:gd name="T1" fmla="*/ 0 h 481"/>
              <a:gd name="T2" fmla="*/ 0 w 721"/>
              <a:gd name="T3" fmla="*/ 2147483647 h 481"/>
              <a:gd name="T4" fmla="*/ 2147483647 w 721"/>
              <a:gd name="T5" fmla="*/ 2147483647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0"/>
                </a:moveTo>
                <a:lnTo>
                  <a:pt x="0" y="480"/>
                </a:lnTo>
                <a:lnTo>
                  <a:pt x="720" y="48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3" name="Rectangle 45"/>
          <p:cNvSpPr>
            <a:spLocks noChangeArrowheads="1"/>
          </p:cNvSpPr>
          <p:nvPr/>
        </p:nvSpPr>
        <p:spPr bwMode="auto">
          <a:xfrm>
            <a:off x="3962400" y="4953000"/>
            <a:ext cx="1600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1"/>
                </a:solidFill>
                <a:latin typeface="Arial" charset="0"/>
              </a:rPr>
              <a:t>Nadledviny</a:t>
            </a:r>
          </a:p>
        </p:txBody>
      </p:sp>
      <p:sp>
        <p:nvSpPr>
          <p:cNvPr id="63534" name="Freeform 46"/>
          <p:cNvSpPr>
            <a:spLocks/>
          </p:cNvSpPr>
          <p:nvPr/>
        </p:nvSpPr>
        <p:spPr bwMode="auto">
          <a:xfrm>
            <a:off x="4724400" y="3505200"/>
            <a:ext cx="304800" cy="685800"/>
          </a:xfrm>
          <a:custGeom>
            <a:avLst/>
            <a:gdLst>
              <a:gd name="T0" fmla="*/ 0 w 721"/>
              <a:gd name="T1" fmla="*/ 2147483647 h 481"/>
              <a:gd name="T2" fmla="*/ 0 w 721"/>
              <a:gd name="T3" fmla="*/ 0 h 481"/>
              <a:gd name="T4" fmla="*/ 2147483647 w 721"/>
              <a:gd name="T5" fmla="*/ 0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480"/>
                </a:moveTo>
                <a:lnTo>
                  <a:pt x="0" y="0"/>
                </a:lnTo>
                <a:lnTo>
                  <a:pt x="72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5" name="Freeform 47"/>
          <p:cNvSpPr>
            <a:spLocks/>
          </p:cNvSpPr>
          <p:nvPr/>
        </p:nvSpPr>
        <p:spPr bwMode="auto">
          <a:xfrm flipV="1">
            <a:off x="5105400" y="4495800"/>
            <a:ext cx="6858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6" name="Rectangle 48"/>
          <p:cNvSpPr>
            <a:spLocks noChangeArrowheads="1"/>
          </p:cNvSpPr>
          <p:nvPr/>
        </p:nvSpPr>
        <p:spPr bwMode="auto">
          <a:xfrm>
            <a:off x="5791200" y="3962400"/>
            <a:ext cx="14478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Progesteron</a:t>
            </a:r>
          </a:p>
        </p:txBody>
      </p:sp>
      <p:sp>
        <p:nvSpPr>
          <p:cNvPr id="63537" name="Rectangle 49"/>
          <p:cNvSpPr>
            <a:spLocks noChangeArrowheads="1"/>
          </p:cNvSpPr>
          <p:nvPr/>
        </p:nvSpPr>
        <p:spPr bwMode="auto">
          <a:xfrm>
            <a:off x="7620000" y="4419600"/>
            <a:ext cx="1219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Estrogeny</a:t>
            </a:r>
          </a:p>
        </p:txBody>
      </p:sp>
      <p:sp>
        <p:nvSpPr>
          <p:cNvPr id="63538" name="Freeform 50"/>
          <p:cNvSpPr>
            <a:spLocks/>
          </p:cNvSpPr>
          <p:nvPr/>
        </p:nvSpPr>
        <p:spPr bwMode="auto">
          <a:xfrm>
            <a:off x="7239000" y="3810000"/>
            <a:ext cx="685800" cy="306388"/>
          </a:xfrm>
          <a:custGeom>
            <a:avLst/>
            <a:gdLst>
              <a:gd name="T0" fmla="*/ 0 w 865"/>
              <a:gd name="T1" fmla="*/ 2147483647 h 337"/>
              <a:gd name="T2" fmla="*/ 2147483647 w 865"/>
              <a:gd name="T3" fmla="*/ 2147483647 h 337"/>
              <a:gd name="T4" fmla="*/ 2147483647 w 865"/>
              <a:gd name="T5" fmla="*/ 0 h 337"/>
              <a:gd name="T6" fmla="*/ 0 60000 65536"/>
              <a:gd name="T7" fmla="*/ 0 60000 65536"/>
              <a:gd name="T8" fmla="*/ 0 60000 65536"/>
              <a:gd name="T9" fmla="*/ 0 w 865"/>
              <a:gd name="T10" fmla="*/ 0 h 337"/>
              <a:gd name="T11" fmla="*/ 865 w 865"/>
              <a:gd name="T12" fmla="*/ 337 h 3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5" h="337">
                <a:moveTo>
                  <a:pt x="0" y="336"/>
                </a:moveTo>
                <a:lnTo>
                  <a:pt x="864" y="336"/>
                </a:lnTo>
                <a:lnTo>
                  <a:pt x="864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9" name="Freeform 51"/>
          <p:cNvSpPr>
            <a:spLocks/>
          </p:cNvSpPr>
          <p:nvPr/>
        </p:nvSpPr>
        <p:spPr bwMode="auto">
          <a:xfrm flipV="1">
            <a:off x="7086600" y="4495800"/>
            <a:ext cx="4572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40" name="Freeform 52"/>
          <p:cNvSpPr>
            <a:spLocks/>
          </p:cNvSpPr>
          <p:nvPr/>
        </p:nvSpPr>
        <p:spPr bwMode="auto">
          <a:xfrm>
            <a:off x="4876800" y="4114800"/>
            <a:ext cx="838200" cy="76200"/>
          </a:xfrm>
          <a:custGeom>
            <a:avLst/>
            <a:gdLst>
              <a:gd name="T0" fmla="*/ 0 w 721"/>
              <a:gd name="T1" fmla="*/ 1908416951 h 481"/>
              <a:gd name="T2" fmla="*/ 0 w 721"/>
              <a:gd name="T3" fmla="*/ 0 h 481"/>
              <a:gd name="T4" fmla="*/ 2147483647 w 721"/>
              <a:gd name="T5" fmla="*/ 0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480"/>
                </a:moveTo>
                <a:lnTo>
                  <a:pt x="0" y="0"/>
                </a:lnTo>
                <a:lnTo>
                  <a:pt x="72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41" name="Freeform 53"/>
          <p:cNvSpPr>
            <a:spLocks/>
          </p:cNvSpPr>
          <p:nvPr/>
        </p:nvSpPr>
        <p:spPr bwMode="auto">
          <a:xfrm rot="16200000" flipV="1">
            <a:off x="7924800" y="4038600"/>
            <a:ext cx="5334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42" name="Line 54"/>
          <p:cNvSpPr>
            <a:spLocks noChangeShapeType="1"/>
          </p:cNvSpPr>
          <p:nvPr/>
        </p:nvSpPr>
        <p:spPr bwMode="auto">
          <a:xfrm>
            <a:off x="1905000" y="1752600"/>
            <a:ext cx="1371600" cy="1752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3" name="Rectangle 55"/>
          <p:cNvSpPr>
            <a:spLocks noChangeArrowheads="1"/>
          </p:cNvSpPr>
          <p:nvPr/>
        </p:nvSpPr>
        <p:spPr bwMode="auto">
          <a:xfrm>
            <a:off x="457200" y="1295400"/>
            <a:ext cx="4343400" cy="335989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rgbClr val="0070C0"/>
                </a:solidFill>
                <a:latin typeface="Arial" charset="0"/>
              </a:rPr>
              <a:t>Blok </a:t>
            </a:r>
            <a:r>
              <a:rPr lang="cs-CZ" sz="1600" b="1" dirty="0" err="1">
                <a:solidFill>
                  <a:srgbClr val="0070C0"/>
                </a:solidFill>
                <a:latin typeface="Arial" charset="0"/>
              </a:rPr>
              <a:t>hypofýzární</a:t>
            </a:r>
            <a:r>
              <a:rPr lang="cs-CZ" sz="1600" b="1" dirty="0">
                <a:solidFill>
                  <a:srgbClr val="0070C0"/>
                </a:solidFill>
                <a:latin typeface="Arial" charset="0"/>
              </a:rPr>
              <a:t> produkce FSH,LH</a:t>
            </a:r>
          </a:p>
        </p:txBody>
      </p:sp>
      <p:sp>
        <p:nvSpPr>
          <p:cNvPr id="63544" name="Line 56"/>
          <p:cNvSpPr>
            <a:spLocks noChangeShapeType="1"/>
          </p:cNvSpPr>
          <p:nvPr/>
        </p:nvSpPr>
        <p:spPr bwMode="auto">
          <a:xfrm flipV="1">
            <a:off x="7010400" y="4572000"/>
            <a:ext cx="228600" cy="9144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5" name="Rectangle 57"/>
          <p:cNvSpPr>
            <a:spLocks noChangeArrowheads="1"/>
          </p:cNvSpPr>
          <p:nvPr/>
        </p:nvSpPr>
        <p:spPr bwMode="auto">
          <a:xfrm>
            <a:off x="5638800" y="5562600"/>
            <a:ext cx="3048000" cy="335989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rgbClr val="FFC000"/>
                </a:solidFill>
                <a:latin typeface="Arial" charset="0"/>
              </a:rPr>
              <a:t>Blok periferní konverze</a:t>
            </a:r>
          </a:p>
        </p:txBody>
      </p:sp>
      <p:sp>
        <p:nvSpPr>
          <p:cNvPr id="63546" name="Line 58"/>
          <p:cNvSpPr>
            <a:spLocks noChangeShapeType="1"/>
          </p:cNvSpPr>
          <p:nvPr/>
        </p:nvSpPr>
        <p:spPr bwMode="auto">
          <a:xfrm flipV="1">
            <a:off x="3124200" y="2362200"/>
            <a:ext cx="3810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7" name="Line 59"/>
          <p:cNvSpPr>
            <a:spLocks noChangeShapeType="1"/>
          </p:cNvSpPr>
          <p:nvPr/>
        </p:nvSpPr>
        <p:spPr bwMode="auto">
          <a:xfrm>
            <a:off x="3200400" y="2362200"/>
            <a:ext cx="2286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8" name="Line 60"/>
          <p:cNvSpPr>
            <a:spLocks noChangeShapeType="1"/>
          </p:cNvSpPr>
          <p:nvPr/>
        </p:nvSpPr>
        <p:spPr bwMode="auto">
          <a:xfrm flipV="1">
            <a:off x="7315200" y="4495800"/>
            <a:ext cx="3810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9" name="Line 61"/>
          <p:cNvSpPr>
            <a:spLocks noChangeShapeType="1"/>
          </p:cNvSpPr>
          <p:nvPr/>
        </p:nvSpPr>
        <p:spPr bwMode="auto">
          <a:xfrm>
            <a:off x="7391400" y="4495800"/>
            <a:ext cx="2286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0" name="Line 62"/>
          <p:cNvSpPr>
            <a:spLocks noChangeShapeType="1"/>
          </p:cNvSpPr>
          <p:nvPr/>
        </p:nvSpPr>
        <p:spPr bwMode="auto">
          <a:xfrm flipV="1">
            <a:off x="7848600" y="3429000"/>
            <a:ext cx="3810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1" name="Line 63"/>
          <p:cNvSpPr>
            <a:spLocks noChangeShapeType="1"/>
          </p:cNvSpPr>
          <p:nvPr/>
        </p:nvSpPr>
        <p:spPr bwMode="auto">
          <a:xfrm>
            <a:off x="7924800" y="3429000"/>
            <a:ext cx="2286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2" name="Line 64"/>
          <p:cNvSpPr>
            <a:spLocks noChangeShapeType="1"/>
          </p:cNvSpPr>
          <p:nvPr/>
        </p:nvSpPr>
        <p:spPr bwMode="auto">
          <a:xfrm flipV="1">
            <a:off x="4343400" y="3505200"/>
            <a:ext cx="3657600" cy="1905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3" name="Rectangle 65"/>
          <p:cNvSpPr>
            <a:spLocks noChangeArrowheads="1"/>
          </p:cNvSpPr>
          <p:nvPr/>
        </p:nvSpPr>
        <p:spPr bwMode="auto">
          <a:xfrm>
            <a:off x="1219200" y="5562600"/>
            <a:ext cx="3505200" cy="335989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rgbClr val="FFC000"/>
                </a:solidFill>
                <a:latin typeface="Arial" charset="0"/>
              </a:rPr>
              <a:t>Blok receptoru v cílové tkáni</a:t>
            </a:r>
          </a:p>
        </p:txBody>
      </p:sp>
      <p:sp>
        <p:nvSpPr>
          <p:cNvPr id="63554" name="AutoShape 6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295400" y="5638800"/>
            <a:ext cx="3352800" cy="228600"/>
          </a:xfrm>
          <a:prstGeom prst="actionButtonForwardNex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3555" name="AutoShape 6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457200" y="1371600"/>
            <a:ext cx="4267200" cy="228600"/>
          </a:xfrm>
          <a:prstGeom prst="actionButtonForwardNex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3556" name="AutoShape 6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5715000" y="5638800"/>
            <a:ext cx="2895600" cy="228600"/>
          </a:xfrm>
          <a:prstGeom prst="actionButtonForwardNex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24300" y="6021388"/>
            <a:ext cx="33845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Inhibitory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aromatázy</a:t>
            </a:r>
            <a:b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anastrozol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letrozol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exemestan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95288" y="6021388"/>
            <a:ext cx="33845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SERM (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tamoxifen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  <a:b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SERD (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fulvestrant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0" y="1700213"/>
            <a:ext cx="208756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LHRHa</a:t>
            </a:r>
            <a:b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(např.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goserelin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4932040" y="908720"/>
            <a:ext cx="2376264" cy="369332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odstranění orgánu </a:t>
            </a:r>
          </a:p>
        </p:txBody>
      </p:sp>
      <p:sp>
        <p:nvSpPr>
          <p:cNvPr id="75" name="Line 54"/>
          <p:cNvSpPr>
            <a:spLocks noChangeShapeType="1"/>
          </p:cNvSpPr>
          <p:nvPr/>
        </p:nvSpPr>
        <p:spPr bwMode="auto">
          <a:xfrm>
            <a:off x="1907704" y="1772816"/>
            <a:ext cx="1371600" cy="1752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6" name="Line 54"/>
          <p:cNvSpPr>
            <a:spLocks noChangeShapeType="1"/>
          </p:cNvSpPr>
          <p:nvPr/>
        </p:nvSpPr>
        <p:spPr bwMode="auto">
          <a:xfrm flipH="1">
            <a:off x="5436096" y="1340768"/>
            <a:ext cx="576064" cy="79208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7" name="Line 54"/>
          <p:cNvSpPr>
            <a:spLocks noChangeShapeType="1"/>
          </p:cNvSpPr>
          <p:nvPr/>
        </p:nvSpPr>
        <p:spPr bwMode="auto">
          <a:xfrm flipH="1">
            <a:off x="3779912" y="1340768"/>
            <a:ext cx="1584176" cy="1944216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8" name="Line 54"/>
          <p:cNvSpPr>
            <a:spLocks noChangeShapeType="1"/>
          </p:cNvSpPr>
          <p:nvPr/>
        </p:nvSpPr>
        <p:spPr bwMode="auto">
          <a:xfrm flipH="1">
            <a:off x="4788024" y="1412776"/>
            <a:ext cx="576064" cy="2736304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7776864" cy="819423"/>
          </a:xfrm>
        </p:spPr>
        <p:txBody>
          <a:bodyPr anchor="t">
            <a:noAutofit/>
          </a:bodyPr>
          <a:lstStyle/>
          <a:p>
            <a:r>
              <a:rPr lang="cs-CZ" sz="2000" b="1" dirty="0" err="1">
                <a:solidFill>
                  <a:srgbClr val="EB2813"/>
                </a:solidFill>
              </a:rPr>
              <a:t>Hormonoterapie</a:t>
            </a:r>
            <a:r>
              <a:rPr lang="cs-CZ" sz="2000" b="1" dirty="0">
                <a:solidFill>
                  <a:srgbClr val="EB2813"/>
                </a:solidFill>
              </a:rPr>
              <a:t> karcinomu prsu – </a:t>
            </a:r>
            <a:r>
              <a:rPr lang="cs-CZ" sz="2000" b="1" dirty="0" err="1">
                <a:solidFill>
                  <a:srgbClr val="EB2813"/>
                </a:solidFill>
              </a:rPr>
              <a:t>kompetetivní</a:t>
            </a:r>
            <a:r>
              <a:rPr lang="cs-CZ" sz="2000" b="1" dirty="0">
                <a:solidFill>
                  <a:srgbClr val="EB2813"/>
                </a:solidFill>
              </a:rPr>
              <a:t>  terapie</a:t>
            </a:r>
            <a:endParaRPr lang="en-GB" sz="2000" dirty="0"/>
          </a:p>
        </p:txBody>
      </p:sp>
      <p:sp>
        <p:nvSpPr>
          <p:cNvPr id="63491" name="Slide Number Placeholder 4"/>
          <p:cNvSpPr txBox="1">
            <a:spLocks noGrp="1"/>
          </p:cNvSpPr>
          <p:nvPr/>
        </p:nvSpPr>
        <p:spPr bwMode="auto">
          <a:xfrm>
            <a:off x="107950" y="6354763"/>
            <a:ext cx="4667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/>
          <a:lstStyle/>
          <a:p>
            <a:pPr algn="r" defTabSz="744538"/>
            <a:fld id="{7142F715-4697-4473-B850-47F1AA8D189E}" type="slidenum">
              <a:rPr lang="en-GB" sz="1000" b="1">
                <a:latin typeface="Arial" charset="0"/>
              </a:rPr>
              <a:pPr algn="r" defTabSz="744538"/>
              <a:t>19</a:t>
            </a:fld>
            <a:r>
              <a:rPr lang="en-GB" sz="1000" b="1">
                <a:latin typeface="Arial" charset="0"/>
              </a:rPr>
              <a:t> </a:t>
            </a:r>
          </a:p>
        </p:txBody>
      </p:sp>
      <p:pic>
        <p:nvPicPr>
          <p:cNvPr id="63492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19400"/>
            <a:ext cx="1463675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97200" y="2930525"/>
            <a:ext cx="919163" cy="998538"/>
            <a:chOff x="1848" y="1846"/>
            <a:chExt cx="579" cy="629"/>
          </a:xfrm>
        </p:grpSpPr>
        <p:sp>
          <p:nvSpPr>
            <p:cNvPr id="63494" name="Freeform 6"/>
            <p:cNvSpPr>
              <a:spLocks/>
            </p:cNvSpPr>
            <p:nvPr/>
          </p:nvSpPr>
          <p:spPr bwMode="auto">
            <a:xfrm>
              <a:off x="2099" y="2075"/>
              <a:ext cx="328" cy="400"/>
            </a:xfrm>
            <a:custGeom>
              <a:avLst/>
              <a:gdLst>
                <a:gd name="T0" fmla="*/ 3 w 328"/>
                <a:gd name="T1" fmla="*/ 322 h 400"/>
                <a:gd name="T2" fmla="*/ 16 w 328"/>
                <a:gd name="T3" fmla="*/ 343 h 400"/>
                <a:gd name="T4" fmla="*/ 37 w 328"/>
                <a:gd name="T5" fmla="*/ 358 h 400"/>
                <a:gd name="T6" fmla="*/ 60 w 328"/>
                <a:gd name="T7" fmla="*/ 371 h 400"/>
                <a:gd name="T8" fmla="*/ 81 w 328"/>
                <a:gd name="T9" fmla="*/ 380 h 400"/>
                <a:gd name="T10" fmla="*/ 105 w 328"/>
                <a:gd name="T11" fmla="*/ 388 h 400"/>
                <a:gd name="T12" fmla="*/ 138 w 328"/>
                <a:gd name="T13" fmla="*/ 396 h 400"/>
                <a:gd name="T14" fmla="*/ 171 w 328"/>
                <a:gd name="T15" fmla="*/ 399 h 400"/>
                <a:gd name="T16" fmla="*/ 204 w 328"/>
                <a:gd name="T17" fmla="*/ 396 h 400"/>
                <a:gd name="T18" fmla="*/ 235 w 328"/>
                <a:gd name="T19" fmla="*/ 388 h 400"/>
                <a:gd name="T20" fmla="*/ 273 w 328"/>
                <a:gd name="T21" fmla="*/ 367 h 400"/>
                <a:gd name="T22" fmla="*/ 307 w 328"/>
                <a:gd name="T23" fmla="*/ 328 h 400"/>
                <a:gd name="T24" fmla="*/ 324 w 328"/>
                <a:gd name="T25" fmla="*/ 278 h 400"/>
                <a:gd name="T26" fmla="*/ 326 w 328"/>
                <a:gd name="T27" fmla="*/ 227 h 400"/>
                <a:gd name="T28" fmla="*/ 312 w 328"/>
                <a:gd name="T29" fmla="*/ 179 h 400"/>
                <a:gd name="T30" fmla="*/ 278 w 328"/>
                <a:gd name="T31" fmla="*/ 141 h 400"/>
                <a:gd name="T32" fmla="*/ 230 w 328"/>
                <a:gd name="T33" fmla="*/ 115 h 400"/>
                <a:gd name="T34" fmla="*/ 178 w 328"/>
                <a:gd name="T35" fmla="*/ 94 h 400"/>
                <a:gd name="T36" fmla="*/ 131 w 328"/>
                <a:gd name="T37" fmla="*/ 68 h 400"/>
                <a:gd name="T38" fmla="*/ 99 w 328"/>
                <a:gd name="T39" fmla="*/ 28 h 400"/>
                <a:gd name="T40" fmla="*/ 83 w 328"/>
                <a:gd name="T41" fmla="*/ 44 h 400"/>
                <a:gd name="T42" fmla="*/ 81 w 328"/>
                <a:gd name="T43" fmla="*/ 54 h 400"/>
                <a:gd name="T44" fmla="*/ 75 w 328"/>
                <a:gd name="T45" fmla="*/ 77 h 400"/>
                <a:gd name="T46" fmla="*/ 68 w 328"/>
                <a:gd name="T47" fmla="*/ 106 h 400"/>
                <a:gd name="T48" fmla="*/ 63 w 328"/>
                <a:gd name="T49" fmla="*/ 134 h 400"/>
                <a:gd name="T50" fmla="*/ 58 w 328"/>
                <a:gd name="T51" fmla="*/ 153 h 400"/>
                <a:gd name="T52" fmla="*/ 49 w 328"/>
                <a:gd name="T53" fmla="*/ 187 h 400"/>
                <a:gd name="T54" fmla="*/ 40 w 328"/>
                <a:gd name="T55" fmla="*/ 219 h 400"/>
                <a:gd name="T56" fmla="*/ 30 w 328"/>
                <a:gd name="T57" fmla="*/ 248 h 400"/>
                <a:gd name="T58" fmla="*/ 21 w 328"/>
                <a:gd name="T59" fmla="*/ 271 h 400"/>
                <a:gd name="T60" fmla="*/ 13 w 328"/>
                <a:gd name="T61" fmla="*/ 286 h 400"/>
                <a:gd name="T62" fmla="*/ 13 w 328"/>
                <a:gd name="T63" fmla="*/ 287 h 400"/>
                <a:gd name="T64" fmla="*/ 9 w 328"/>
                <a:gd name="T65" fmla="*/ 295 h 400"/>
                <a:gd name="T66" fmla="*/ 4 w 328"/>
                <a:gd name="T67" fmla="*/ 303 h 400"/>
                <a:gd name="T68" fmla="*/ 1 w 328"/>
                <a:gd name="T69" fmla="*/ 308 h 4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8"/>
                <a:gd name="T106" fmla="*/ 0 h 400"/>
                <a:gd name="T107" fmla="*/ 328 w 328"/>
                <a:gd name="T108" fmla="*/ 400 h 4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8" h="400">
                  <a:moveTo>
                    <a:pt x="0" y="309"/>
                  </a:moveTo>
                  <a:lnTo>
                    <a:pt x="3" y="322"/>
                  </a:lnTo>
                  <a:lnTo>
                    <a:pt x="9" y="333"/>
                  </a:lnTo>
                  <a:lnTo>
                    <a:pt x="16" y="343"/>
                  </a:lnTo>
                  <a:lnTo>
                    <a:pt x="26" y="352"/>
                  </a:lnTo>
                  <a:lnTo>
                    <a:pt x="37" y="358"/>
                  </a:lnTo>
                  <a:lnTo>
                    <a:pt x="48" y="365"/>
                  </a:lnTo>
                  <a:lnTo>
                    <a:pt x="60" y="371"/>
                  </a:lnTo>
                  <a:lnTo>
                    <a:pt x="70" y="376"/>
                  </a:lnTo>
                  <a:lnTo>
                    <a:pt x="81" y="380"/>
                  </a:lnTo>
                  <a:lnTo>
                    <a:pt x="90" y="383"/>
                  </a:lnTo>
                  <a:lnTo>
                    <a:pt x="105" y="388"/>
                  </a:lnTo>
                  <a:lnTo>
                    <a:pt x="122" y="393"/>
                  </a:lnTo>
                  <a:lnTo>
                    <a:pt x="138" y="396"/>
                  </a:lnTo>
                  <a:lnTo>
                    <a:pt x="154" y="398"/>
                  </a:lnTo>
                  <a:lnTo>
                    <a:pt x="171" y="399"/>
                  </a:lnTo>
                  <a:lnTo>
                    <a:pt x="187" y="398"/>
                  </a:lnTo>
                  <a:lnTo>
                    <a:pt x="204" y="396"/>
                  </a:lnTo>
                  <a:lnTo>
                    <a:pt x="220" y="393"/>
                  </a:lnTo>
                  <a:lnTo>
                    <a:pt x="235" y="388"/>
                  </a:lnTo>
                  <a:lnTo>
                    <a:pt x="251" y="382"/>
                  </a:lnTo>
                  <a:lnTo>
                    <a:pt x="273" y="367"/>
                  </a:lnTo>
                  <a:lnTo>
                    <a:pt x="291" y="349"/>
                  </a:lnTo>
                  <a:lnTo>
                    <a:pt x="307" y="328"/>
                  </a:lnTo>
                  <a:lnTo>
                    <a:pt x="317" y="304"/>
                  </a:lnTo>
                  <a:lnTo>
                    <a:pt x="324" y="278"/>
                  </a:lnTo>
                  <a:lnTo>
                    <a:pt x="327" y="252"/>
                  </a:lnTo>
                  <a:lnTo>
                    <a:pt x="326" y="227"/>
                  </a:lnTo>
                  <a:lnTo>
                    <a:pt x="321" y="201"/>
                  </a:lnTo>
                  <a:lnTo>
                    <a:pt x="312" y="179"/>
                  </a:lnTo>
                  <a:lnTo>
                    <a:pt x="297" y="159"/>
                  </a:lnTo>
                  <a:lnTo>
                    <a:pt x="278" y="141"/>
                  </a:lnTo>
                  <a:lnTo>
                    <a:pt x="255" y="127"/>
                  </a:lnTo>
                  <a:lnTo>
                    <a:pt x="230" y="115"/>
                  </a:lnTo>
                  <a:lnTo>
                    <a:pt x="204" y="105"/>
                  </a:lnTo>
                  <a:lnTo>
                    <a:pt x="178" y="94"/>
                  </a:lnTo>
                  <a:lnTo>
                    <a:pt x="152" y="82"/>
                  </a:lnTo>
                  <a:lnTo>
                    <a:pt x="131" y="68"/>
                  </a:lnTo>
                  <a:lnTo>
                    <a:pt x="113" y="51"/>
                  </a:lnTo>
                  <a:lnTo>
                    <a:pt x="99" y="28"/>
                  </a:lnTo>
                  <a:lnTo>
                    <a:pt x="93" y="0"/>
                  </a:lnTo>
                  <a:lnTo>
                    <a:pt x="83" y="44"/>
                  </a:lnTo>
                  <a:lnTo>
                    <a:pt x="82" y="47"/>
                  </a:lnTo>
                  <a:lnTo>
                    <a:pt x="81" y="54"/>
                  </a:lnTo>
                  <a:lnTo>
                    <a:pt x="78" y="65"/>
                  </a:lnTo>
                  <a:lnTo>
                    <a:pt x="75" y="77"/>
                  </a:lnTo>
                  <a:lnTo>
                    <a:pt x="72" y="92"/>
                  </a:lnTo>
                  <a:lnTo>
                    <a:pt x="68" y="106"/>
                  </a:lnTo>
                  <a:lnTo>
                    <a:pt x="66" y="120"/>
                  </a:lnTo>
                  <a:lnTo>
                    <a:pt x="63" y="134"/>
                  </a:lnTo>
                  <a:lnTo>
                    <a:pt x="60" y="145"/>
                  </a:lnTo>
                  <a:lnTo>
                    <a:pt x="58" y="153"/>
                  </a:lnTo>
                  <a:lnTo>
                    <a:pt x="54" y="170"/>
                  </a:lnTo>
                  <a:lnTo>
                    <a:pt x="49" y="187"/>
                  </a:lnTo>
                  <a:lnTo>
                    <a:pt x="44" y="203"/>
                  </a:lnTo>
                  <a:lnTo>
                    <a:pt x="40" y="219"/>
                  </a:lnTo>
                  <a:lnTo>
                    <a:pt x="35" y="234"/>
                  </a:lnTo>
                  <a:lnTo>
                    <a:pt x="30" y="248"/>
                  </a:lnTo>
                  <a:lnTo>
                    <a:pt x="26" y="260"/>
                  </a:lnTo>
                  <a:lnTo>
                    <a:pt x="21" y="271"/>
                  </a:lnTo>
                  <a:lnTo>
                    <a:pt x="16" y="279"/>
                  </a:lnTo>
                  <a:lnTo>
                    <a:pt x="13" y="286"/>
                  </a:lnTo>
                  <a:lnTo>
                    <a:pt x="13" y="285"/>
                  </a:lnTo>
                  <a:lnTo>
                    <a:pt x="13" y="287"/>
                  </a:lnTo>
                  <a:lnTo>
                    <a:pt x="11" y="291"/>
                  </a:lnTo>
                  <a:lnTo>
                    <a:pt x="9" y="295"/>
                  </a:lnTo>
                  <a:lnTo>
                    <a:pt x="7" y="299"/>
                  </a:lnTo>
                  <a:lnTo>
                    <a:pt x="4" y="303"/>
                  </a:lnTo>
                  <a:lnTo>
                    <a:pt x="2" y="306"/>
                  </a:lnTo>
                  <a:lnTo>
                    <a:pt x="1" y="308"/>
                  </a:lnTo>
                  <a:lnTo>
                    <a:pt x="0" y="309"/>
                  </a:lnTo>
                </a:path>
              </a:pathLst>
            </a:custGeom>
            <a:solidFill>
              <a:srgbClr val="B3B9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495" name="Freeform 7"/>
            <p:cNvSpPr>
              <a:spLocks/>
            </p:cNvSpPr>
            <p:nvPr/>
          </p:nvSpPr>
          <p:spPr bwMode="auto">
            <a:xfrm>
              <a:off x="1848" y="1846"/>
              <a:ext cx="553" cy="556"/>
            </a:xfrm>
            <a:custGeom>
              <a:avLst/>
              <a:gdLst>
                <a:gd name="T0" fmla="*/ 549 w 553"/>
                <a:gd name="T1" fmla="*/ 39 h 556"/>
                <a:gd name="T2" fmla="*/ 552 w 553"/>
                <a:gd name="T3" fmla="*/ 60 h 556"/>
                <a:gd name="T4" fmla="*/ 550 w 553"/>
                <a:gd name="T5" fmla="*/ 79 h 556"/>
                <a:gd name="T6" fmla="*/ 546 w 553"/>
                <a:gd name="T7" fmla="*/ 81 h 556"/>
                <a:gd name="T8" fmla="*/ 542 w 553"/>
                <a:gd name="T9" fmla="*/ 87 h 556"/>
                <a:gd name="T10" fmla="*/ 534 w 553"/>
                <a:gd name="T11" fmla="*/ 91 h 556"/>
                <a:gd name="T12" fmla="*/ 527 w 553"/>
                <a:gd name="T13" fmla="*/ 94 h 556"/>
                <a:gd name="T14" fmla="*/ 517 w 553"/>
                <a:gd name="T15" fmla="*/ 95 h 556"/>
                <a:gd name="T16" fmla="*/ 507 w 553"/>
                <a:gd name="T17" fmla="*/ 92 h 556"/>
                <a:gd name="T18" fmla="*/ 498 w 553"/>
                <a:gd name="T19" fmla="*/ 88 h 556"/>
                <a:gd name="T20" fmla="*/ 481 w 553"/>
                <a:gd name="T21" fmla="*/ 78 h 556"/>
                <a:gd name="T22" fmla="*/ 461 w 553"/>
                <a:gd name="T23" fmla="*/ 72 h 556"/>
                <a:gd name="T24" fmla="*/ 440 w 553"/>
                <a:gd name="T25" fmla="*/ 78 h 556"/>
                <a:gd name="T26" fmla="*/ 415 w 553"/>
                <a:gd name="T27" fmla="*/ 99 h 556"/>
                <a:gd name="T28" fmla="*/ 387 w 553"/>
                <a:gd name="T29" fmla="*/ 128 h 556"/>
                <a:gd name="T30" fmla="*/ 365 w 553"/>
                <a:gd name="T31" fmla="*/ 158 h 556"/>
                <a:gd name="T32" fmla="*/ 345 w 553"/>
                <a:gd name="T33" fmla="*/ 194 h 556"/>
                <a:gd name="T34" fmla="*/ 325 w 553"/>
                <a:gd name="T35" fmla="*/ 263 h 556"/>
                <a:gd name="T36" fmla="*/ 300 w 553"/>
                <a:gd name="T37" fmla="*/ 370 h 556"/>
                <a:gd name="T38" fmla="*/ 268 w 553"/>
                <a:gd name="T39" fmla="*/ 482 h 556"/>
                <a:gd name="T40" fmla="*/ 248 w 553"/>
                <a:gd name="T41" fmla="*/ 519 h 556"/>
                <a:gd name="T42" fmla="*/ 241 w 553"/>
                <a:gd name="T43" fmla="*/ 525 h 556"/>
                <a:gd name="T44" fmla="*/ 230 w 553"/>
                <a:gd name="T45" fmla="*/ 533 h 556"/>
                <a:gd name="T46" fmla="*/ 216 w 553"/>
                <a:gd name="T47" fmla="*/ 540 h 556"/>
                <a:gd name="T48" fmla="*/ 157 w 553"/>
                <a:gd name="T49" fmla="*/ 555 h 556"/>
                <a:gd name="T50" fmla="*/ 109 w 553"/>
                <a:gd name="T51" fmla="*/ 552 h 556"/>
                <a:gd name="T52" fmla="*/ 74 w 553"/>
                <a:gd name="T53" fmla="*/ 543 h 556"/>
                <a:gd name="T54" fmla="*/ 44 w 553"/>
                <a:gd name="T55" fmla="*/ 531 h 556"/>
                <a:gd name="T56" fmla="*/ 19 w 553"/>
                <a:gd name="T57" fmla="*/ 506 h 556"/>
                <a:gd name="T58" fmla="*/ 4 w 553"/>
                <a:gd name="T59" fmla="*/ 473 h 556"/>
                <a:gd name="T60" fmla="*/ 0 w 553"/>
                <a:gd name="T61" fmla="*/ 435 h 556"/>
                <a:gd name="T62" fmla="*/ 7 w 553"/>
                <a:gd name="T63" fmla="*/ 394 h 556"/>
                <a:gd name="T64" fmla="*/ 24 w 553"/>
                <a:gd name="T65" fmla="*/ 353 h 556"/>
                <a:gd name="T66" fmla="*/ 49 w 553"/>
                <a:gd name="T67" fmla="*/ 318 h 556"/>
                <a:gd name="T68" fmla="*/ 87 w 553"/>
                <a:gd name="T69" fmla="*/ 284 h 556"/>
                <a:gd name="T70" fmla="*/ 125 w 553"/>
                <a:gd name="T71" fmla="*/ 252 h 556"/>
                <a:gd name="T72" fmla="*/ 144 w 553"/>
                <a:gd name="T73" fmla="*/ 211 h 556"/>
                <a:gd name="T74" fmla="*/ 133 w 553"/>
                <a:gd name="T75" fmla="*/ 158 h 556"/>
                <a:gd name="T76" fmla="*/ 109 w 553"/>
                <a:gd name="T77" fmla="*/ 108 h 556"/>
                <a:gd name="T78" fmla="*/ 80 w 553"/>
                <a:gd name="T79" fmla="*/ 58 h 556"/>
                <a:gd name="T80" fmla="*/ 64 w 553"/>
                <a:gd name="T81" fmla="*/ 22 h 556"/>
                <a:gd name="T82" fmla="*/ 64 w 553"/>
                <a:gd name="T83" fmla="*/ 17 h 556"/>
                <a:gd name="T84" fmla="*/ 73 w 553"/>
                <a:gd name="T85" fmla="*/ 11 h 556"/>
                <a:gd name="T86" fmla="*/ 95 w 553"/>
                <a:gd name="T87" fmla="*/ 4 h 556"/>
                <a:gd name="T88" fmla="*/ 120 w 553"/>
                <a:gd name="T89" fmla="*/ 1 h 556"/>
                <a:gd name="T90" fmla="*/ 127 w 553"/>
                <a:gd name="T91" fmla="*/ 10 h 556"/>
                <a:gd name="T92" fmla="*/ 135 w 553"/>
                <a:gd name="T93" fmla="*/ 35 h 556"/>
                <a:gd name="T94" fmla="*/ 153 w 553"/>
                <a:gd name="T95" fmla="*/ 67 h 556"/>
                <a:gd name="T96" fmla="*/ 168 w 553"/>
                <a:gd name="T97" fmla="*/ 95 h 556"/>
                <a:gd name="T98" fmla="*/ 183 w 553"/>
                <a:gd name="T99" fmla="*/ 122 h 556"/>
                <a:gd name="T100" fmla="*/ 199 w 553"/>
                <a:gd name="T101" fmla="*/ 149 h 556"/>
                <a:gd name="T102" fmla="*/ 217 w 553"/>
                <a:gd name="T103" fmla="*/ 174 h 556"/>
                <a:gd name="T104" fmla="*/ 233 w 553"/>
                <a:gd name="T105" fmla="*/ 195 h 556"/>
                <a:gd name="T106" fmla="*/ 252 w 553"/>
                <a:gd name="T107" fmla="*/ 215 h 556"/>
                <a:gd name="T108" fmla="*/ 282 w 553"/>
                <a:gd name="T109" fmla="*/ 179 h 556"/>
                <a:gd name="T110" fmla="*/ 318 w 553"/>
                <a:gd name="T111" fmla="*/ 122 h 556"/>
                <a:gd name="T112" fmla="*/ 359 w 553"/>
                <a:gd name="T113" fmla="*/ 67 h 556"/>
                <a:gd name="T114" fmla="*/ 413 w 553"/>
                <a:gd name="T115" fmla="*/ 20 h 556"/>
                <a:gd name="T116" fmla="*/ 463 w 553"/>
                <a:gd name="T117" fmla="*/ 0 h 556"/>
                <a:gd name="T118" fmla="*/ 498 w 553"/>
                <a:gd name="T119" fmla="*/ 6 h 556"/>
                <a:gd name="T120" fmla="*/ 526 w 553"/>
                <a:gd name="T121" fmla="*/ 19 h 5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53"/>
                <a:gd name="T184" fmla="*/ 0 h 556"/>
                <a:gd name="T185" fmla="*/ 553 w 553"/>
                <a:gd name="T186" fmla="*/ 556 h 5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53" h="556">
                  <a:moveTo>
                    <a:pt x="543" y="32"/>
                  </a:moveTo>
                  <a:lnTo>
                    <a:pt x="546" y="34"/>
                  </a:lnTo>
                  <a:lnTo>
                    <a:pt x="549" y="39"/>
                  </a:lnTo>
                  <a:lnTo>
                    <a:pt x="550" y="44"/>
                  </a:lnTo>
                  <a:lnTo>
                    <a:pt x="551" y="52"/>
                  </a:lnTo>
                  <a:lnTo>
                    <a:pt x="552" y="60"/>
                  </a:lnTo>
                  <a:lnTo>
                    <a:pt x="552" y="67"/>
                  </a:lnTo>
                  <a:lnTo>
                    <a:pt x="551" y="74"/>
                  </a:lnTo>
                  <a:lnTo>
                    <a:pt x="550" y="79"/>
                  </a:lnTo>
                  <a:lnTo>
                    <a:pt x="548" y="81"/>
                  </a:lnTo>
                  <a:lnTo>
                    <a:pt x="546" y="80"/>
                  </a:lnTo>
                  <a:lnTo>
                    <a:pt x="546" y="81"/>
                  </a:lnTo>
                  <a:lnTo>
                    <a:pt x="546" y="83"/>
                  </a:lnTo>
                  <a:lnTo>
                    <a:pt x="544" y="85"/>
                  </a:lnTo>
                  <a:lnTo>
                    <a:pt x="542" y="87"/>
                  </a:lnTo>
                  <a:lnTo>
                    <a:pt x="540" y="88"/>
                  </a:lnTo>
                  <a:lnTo>
                    <a:pt x="537" y="90"/>
                  </a:lnTo>
                  <a:lnTo>
                    <a:pt x="534" y="91"/>
                  </a:lnTo>
                  <a:lnTo>
                    <a:pt x="531" y="92"/>
                  </a:lnTo>
                  <a:lnTo>
                    <a:pt x="528" y="93"/>
                  </a:lnTo>
                  <a:lnTo>
                    <a:pt x="527" y="94"/>
                  </a:lnTo>
                  <a:lnTo>
                    <a:pt x="524" y="95"/>
                  </a:lnTo>
                  <a:lnTo>
                    <a:pt x="521" y="95"/>
                  </a:lnTo>
                  <a:lnTo>
                    <a:pt x="517" y="95"/>
                  </a:lnTo>
                  <a:lnTo>
                    <a:pt x="513" y="94"/>
                  </a:lnTo>
                  <a:lnTo>
                    <a:pt x="511" y="93"/>
                  </a:lnTo>
                  <a:lnTo>
                    <a:pt x="507" y="92"/>
                  </a:lnTo>
                  <a:lnTo>
                    <a:pt x="504" y="91"/>
                  </a:lnTo>
                  <a:lnTo>
                    <a:pt x="501" y="90"/>
                  </a:lnTo>
                  <a:lnTo>
                    <a:pt x="498" y="88"/>
                  </a:lnTo>
                  <a:lnTo>
                    <a:pt x="496" y="87"/>
                  </a:lnTo>
                  <a:lnTo>
                    <a:pt x="489" y="82"/>
                  </a:lnTo>
                  <a:lnTo>
                    <a:pt x="481" y="78"/>
                  </a:lnTo>
                  <a:lnTo>
                    <a:pt x="475" y="75"/>
                  </a:lnTo>
                  <a:lnTo>
                    <a:pt x="468" y="73"/>
                  </a:lnTo>
                  <a:lnTo>
                    <a:pt x="461" y="72"/>
                  </a:lnTo>
                  <a:lnTo>
                    <a:pt x="454" y="73"/>
                  </a:lnTo>
                  <a:lnTo>
                    <a:pt x="447" y="75"/>
                  </a:lnTo>
                  <a:lnTo>
                    <a:pt x="440" y="78"/>
                  </a:lnTo>
                  <a:lnTo>
                    <a:pt x="433" y="82"/>
                  </a:lnTo>
                  <a:lnTo>
                    <a:pt x="426" y="88"/>
                  </a:lnTo>
                  <a:lnTo>
                    <a:pt x="415" y="99"/>
                  </a:lnTo>
                  <a:lnTo>
                    <a:pt x="404" y="109"/>
                  </a:lnTo>
                  <a:lnTo>
                    <a:pt x="394" y="119"/>
                  </a:lnTo>
                  <a:lnTo>
                    <a:pt x="387" y="128"/>
                  </a:lnTo>
                  <a:lnTo>
                    <a:pt x="379" y="138"/>
                  </a:lnTo>
                  <a:lnTo>
                    <a:pt x="372" y="148"/>
                  </a:lnTo>
                  <a:lnTo>
                    <a:pt x="365" y="158"/>
                  </a:lnTo>
                  <a:lnTo>
                    <a:pt x="360" y="169"/>
                  </a:lnTo>
                  <a:lnTo>
                    <a:pt x="353" y="181"/>
                  </a:lnTo>
                  <a:lnTo>
                    <a:pt x="345" y="194"/>
                  </a:lnTo>
                  <a:lnTo>
                    <a:pt x="331" y="235"/>
                  </a:lnTo>
                  <a:lnTo>
                    <a:pt x="330" y="243"/>
                  </a:lnTo>
                  <a:lnTo>
                    <a:pt x="325" y="263"/>
                  </a:lnTo>
                  <a:lnTo>
                    <a:pt x="318" y="292"/>
                  </a:lnTo>
                  <a:lnTo>
                    <a:pt x="310" y="329"/>
                  </a:lnTo>
                  <a:lnTo>
                    <a:pt x="300" y="370"/>
                  </a:lnTo>
                  <a:lnTo>
                    <a:pt x="289" y="410"/>
                  </a:lnTo>
                  <a:lnTo>
                    <a:pt x="279" y="449"/>
                  </a:lnTo>
                  <a:lnTo>
                    <a:pt x="268" y="482"/>
                  </a:lnTo>
                  <a:lnTo>
                    <a:pt x="257" y="506"/>
                  </a:lnTo>
                  <a:lnTo>
                    <a:pt x="248" y="519"/>
                  </a:lnTo>
                  <a:lnTo>
                    <a:pt x="246" y="521"/>
                  </a:lnTo>
                  <a:lnTo>
                    <a:pt x="244" y="523"/>
                  </a:lnTo>
                  <a:lnTo>
                    <a:pt x="241" y="525"/>
                  </a:lnTo>
                  <a:lnTo>
                    <a:pt x="238" y="528"/>
                  </a:lnTo>
                  <a:lnTo>
                    <a:pt x="234" y="530"/>
                  </a:lnTo>
                  <a:lnTo>
                    <a:pt x="230" y="533"/>
                  </a:lnTo>
                  <a:lnTo>
                    <a:pt x="225" y="536"/>
                  </a:lnTo>
                  <a:lnTo>
                    <a:pt x="220" y="539"/>
                  </a:lnTo>
                  <a:lnTo>
                    <a:pt x="216" y="540"/>
                  </a:lnTo>
                  <a:lnTo>
                    <a:pt x="195" y="548"/>
                  </a:lnTo>
                  <a:lnTo>
                    <a:pt x="175" y="552"/>
                  </a:lnTo>
                  <a:lnTo>
                    <a:pt x="157" y="555"/>
                  </a:lnTo>
                  <a:lnTo>
                    <a:pt x="139" y="555"/>
                  </a:lnTo>
                  <a:lnTo>
                    <a:pt x="124" y="554"/>
                  </a:lnTo>
                  <a:lnTo>
                    <a:pt x="109" y="552"/>
                  </a:lnTo>
                  <a:lnTo>
                    <a:pt x="96" y="549"/>
                  </a:lnTo>
                  <a:lnTo>
                    <a:pt x="84" y="546"/>
                  </a:lnTo>
                  <a:lnTo>
                    <a:pt x="74" y="543"/>
                  </a:lnTo>
                  <a:lnTo>
                    <a:pt x="67" y="542"/>
                  </a:lnTo>
                  <a:lnTo>
                    <a:pt x="55" y="537"/>
                  </a:lnTo>
                  <a:lnTo>
                    <a:pt x="44" y="531"/>
                  </a:lnTo>
                  <a:lnTo>
                    <a:pt x="36" y="524"/>
                  </a:lnTo>
                  <a:lnTo>
                    <a:pt x="27" y="515"/>
                  </a:lnTo>
                  <a:lnTo>
                    <a:pt x="19" y="506"/>
                  </a:lnTo>
                  <a:lnTo>
                    <a:pt x="14" y="495"/>
                  </a:lnTo>
                  <a:lnTo>
                    <a:pt x="8" y="484"/>
                  </a:lnTo>
                  <a:lnTo>
                    <a:pt x="4" y="473"/>
                  </a:lnTo>
                  <a:lnTo>
                    <a:pt x="2" y="461"/>
                  </a:lnTo>
                  <a:lnTo>
                    <a:pt x="0" y="450"/>
                  </a:lnTo>
                  <a:lnTo>
                    <a:pt x="0" y="435"/>
                  </a:lnTo>
                  <a:lnTo>
                    <a:pt x="1" y="422"/>
                  </a:lnTo>
                  <a:lnTo>
                    <a:pt x="4" y="407"/>
                  </a:lnTo>
                  <a:lnTo>
                    <a:pt x="7" y="394"/>
                  </a:lnTo>
                  <a:lnTo>
                    <a:pt x="12" y="379"/>
                  </a:lnTo>
                  <a:lnTo>
                    <a:pt x="17" y="367"/>
                  </a:lnTo>
                  <a:lnTo>
                    <a:pt x="24" y="353"/>
                  </a:lnTo>
                  <a:lnTo>
                    <a:pt x="32" y="341"/>
                  </a:lnTo>
                  <a:lnTo>
                    <a:pt x="41" y="329"/>
                  </a:lnTo>
                  <a:lnTo>
                    <a:pt x="49" y="318"/>
                  </a:lnTo>
                  <a:lnTo>
                    <a:pt x="61" y="306"/>
                  </a:lnTo>
                  <a:lnTo>
                    <a:pt x="73" y="294"/>
                  </a:lnTo>
                  <a:lnTo>
                    <a:pt x="87" y="284"/>
                  </a:lnTo>
                  <a:lnTo>
                    <a:pt x="100" y="274"/>
                  </a:lnTo>
                  <a:lnTo>
                    <a:pt x="114" y="263"/>
                  </a:lnTo>
                  <a:lnTo>
                    <a:pt x="125" y="252"/>
                  </a:lnTo>
                  <a:lnTo>
                    <a:pt x="134" y="239"/>
                  </a:lnTo>
                  <a:lnTo>
                    <a:pt x="141" y="226"/>
                  </a:lnTo>
                  <a:lnTo>
                    <a:pt x="144" y="211"/>
                  </a:lnTo>
                  <a:lnTo>
                    <a:pt x="144" y="194"/>
                  </a:lnTo>
                  <a:lnTo>
                    <a:pt x="139" y="177"/>
                  </a:lnTo>
                  <a:lnTo>
                    <a:pt x="133" y="158"/>
                  </a:lnTo>
                  <a:lnTo>
                    <a:pt x="127" y="142"/>
                  </a:lnTo>
                  <a:lnTo>
                    <a:pt x="118" y="125"/>
                  </a:lnTo>
                  <a:lnTo>
                    <a:pt x="109" y="108"/>
                  </a:lnTo>
                  <a:lnTo>
                    <a:pt x="100" y="92"/>
                  </a:lnTo>
                  <a:lnTo>
                    <a:pt x="90" y="74"/>
                  </a:lnTo>
                  <a:lnTo>
                    <a:pt x="80" y="58"/>
                  </a:lnTo>
                  <a:lnTo>
                    <a:pt x="71" y="41"/>
                  </a:lnTo>
                  <a:lnTo>
                    <a:pt x="64" y="24"/>
                  </a:lnTo>
                  <a:lnTo>
                    <a:pt x="64" y="22"/>
                  </a:lnTo>
                  <a:lnTo>
                    <a:pt x="63" y="21"/>
                  </a:lnTo>
                  <a:lnTo>
                    <a:pt x="63" y="19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73" y="11"/>
                  </a:lnTo>
                  <a:lnTo>
                    <a:pt x="78" y="9"/>
                  </a:lnTo>
                  <a:lnTo>
                    <a:pt x="85" y="6"/>
                  </a:lnTo>
                  <a:lnTo>
                    <a:pt x="95" y="4"/>
                  </a:lnTo>
                  <a:lnTo>
                    <a:pt x="107" y="2"/>
                  </a:lnTo>
                  <a:lnTo>
                    <a:pt x="115" y="1"/>
                  </a:lnTo>
                  <a:lnTo>
                    <a:pt x="120" y="1"/>
                  </a:lnTo>
                  <a:lnTo>
                    <a:pt x="124" y="2"/>
                  </a:lnTo>
                  <a:lnTo>
                    <a:pt x="125" y="5"/>
                  </a:lnTo>
                  <a:lnTo>
                    <a:pt x="127" y="10"/>
                  </a:lnTo>
                  <a:lnTo>
                    <a:pt x="128" y="16"/>
                  </a:lnTo>
                  <a:lnTo>
                    <a:pt x="131" y="25"/>
                  </a:lnTo>
                  <a:lnTo>
                    <a:pt x="135" y="35"/>
                  </a:lnTo>
                  <a:lnTo>
                    <a:pt x="142" y="48"/>
                  </a:lnTo>
                  <a:lnTo>
                    <a:pt x="148" y="57"/>
                  </a:lnTo>
                  <a:lnTo>
                    <a:pt x="153" y="67"/>
                  </a:lnTo>
                  <a:lnTo>
                    <a:pt x="159" y="75"/>
                  </a:lnTo>
                  <a:lnTo>
                    <a:pt x="163" y="85"/>
                  </a:lnTo>
                  <a:lnTo>
                    <a:pt x="168" y="95"/>
                  </a:lnTo>
                  <a:lnTo>
                    <a:pt x="173" y="104"/>
                  </a:lnTo>
                  <a:lnTo>
                    <a:pt x="178" y="113"/>
                  </a:lnTo>
                  <a:lnTo>
                    <a:pt x="183" y="122"/>
                  </a:lnTo>
                  <a:lnTo>
                    <a:pt x="188" y="130"/>
                  </a:lnTo>
                  <a:lnTo>
                    <a:pt x="192" y="139"/>
                  </a:lnTo>
                  <a:lnTo>
                    <a:pt x="199" y="149"/>
                  </a:lnTo>
                  <a:lnTo>
                    <a:pt x="205" y="158"/>
                  </a:lnTo>
                  <a:lnTo>
                    <a:pt x="211" y="166"/>
                  </a:lnTo>
                  <a:lnTo>
                    <a:pt x="217" y="174"/>
                  </a:lnTo>
                  <a:lnTo>
                    <a:pt x="221" y="181"/>
                  </a:lnTo>
                  <a:lnTo>
                    <a:pt x="227" y="188"/>
                  </a:lnTo>
                  <a:lnTo>
                    <a:pt x="233" y="195"/>
                  </a:lnTo>
                  <a:lnTo>
                    <a:pt x="239" y="202"/>
                  </a:lnTo>
                  <a:lnTo>
                    <a:pt x="245" y="209"/>
                  </a:lnTo>
                  <a:lnTo>
                    <a:pt x="252" y="215"/>
                  </a:lnTo>
                  <a:lnTo>
                    <a:pt x="255" y="215"/>
                  </a:lnTo>
                  <a:lnTo>
                    <a:pt x="269" y="198"/>
                  </a:lnTo>
                  <a:lnTo>
                    <a:pt x="282" y="179"/>
                  </a:lnTo>
                  <a:lnTo>
                    <a:pt x="294" y="160"/>
                  </a:lnTo>
                  <a:lnTo>
                    <a:pt x="306" y="141"/>
                  </a:lnTo>
                  <a:lnTo>
                    <a:pt x="318" y="122"/>
                  </a:lnTo>
                  <a:lnTo>
                    <a:pt x="331" y="103"/>
                  </a:lnTo>
                  <a:lnTo>
                    <a:pt x="344" y="85"/>
                  </a:lnTo>
                  <a:lnTo>
                    <a:pt x="359" y="67"/>
                  </a:lnTo>
                  <a:lnTo>
                    <a:pt x="374" y="51"/>
                  </a:lnTo>
                  <a:lnTo>
                    <a:pt x="392" y="36"/>
                  </a:lnTo>
                  <a:lnTo>
                    <a:pt x="413" y="20"/>
                  </a:lnTo>
                  <a:lnTo>
                    <a:pt x="432" y="10"/>
                  </a:lnTo>
                  <a:lnTo>
                    <a:pt x="449" y="4"/>
                  </a:lnTo>
                  <a:lnTo>
                    <a:pt x="463" y="0"/>
                  </a:lnTo>
                  <a:lnTo>
                    <a:pt x="476" y="0"/>
                  </a:lnTo>
                  <a:lnTo>
                    <a:pt x="487" y="2"/>
                  </a:lnTo>
                  <a:lnTo>
                    <a:pt x="498" y="6"/>
                  </a:lnTo>
                  <a:lnTo>
                    <a:pt x="508" y="10"/>
                  </a:lnTo>
                  <a:lnTo>
                    <a:pt x="517" y="15"/>
                  </a:lnTo>
                  <a:lnTo>
                    <a:pt x="526" y="19"/>
                  </a:lnTo>
                  <a:lnTo>
                    <a:pt x="543" y="32"/>
                  </a:lnTo>
                </a:path>
              </a:pathLst>
            </a:custGeom>
            <a:solidFill>
              <a:srgbClr val="EF91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3496" name="Picture 8"/>
          <p:cNvPicPr>
            <a:picLocks noChangeArrowheads="1"/>
          </p:cNvPicPr>
          <p:nvPr/>
        </p:nvPicPr>
        <p:blipFill>
          <a:blip r:embed="rId3" cstate="print"/>
          <a:srcRect l="59525" t="26091" b="33305"/>
          <a:stretch>
            <a:fillRect/>
          </a:stretch>
        </p:blipFill>
        <p:spPr bwMode="auto">
          <a:xfrm>
            <a:off x="4711700" y="1600200"/>
            <a:ext cx="1536700" cy="1284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3497" name="Picture 9"/>
          <p:cNvPicPr>
            <a:picLocks noChangeArrowheads="1"/>
          </p:cNvPicPr>
          <p:nvPr/>
        </p:nvPicPr>
        <p:blipFill>
          <a:blip r:embed="rId4" cstate="print"/>
          <a:srcRect l="19138" t="10728" r="17480" b="66335"/>
          <a:stretch>
            <a:fillRect/>
          </a:stretch>
        </p:blipFill>
        <p:spPr bwMode="auto">
          <a:xfrm>
            <a:off x="6705600" y="2209800"/>
            <a:ext cx="1939925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457200" y="4114800"/>
            <a:ext cx="16764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Hypothalamus</a:t>
            </a: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838200" y="4648200"/>
            <a:ext cx="25146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Pre/postmenopausální</a:t>
            </a: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1371600" y="2209800"/>
            <a:ext cx="18732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Premenopausální</a:t>
            </a: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3352800" y="2057400"/>
            <a:ext cx="1089025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FSH + LH</a:t>
            </a: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3429000" y="4800600"/>
            <a:ext cx="7429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1"/>
                </a:solidFill>
                <a:latin typeface="Arial" charset="0"/>
              </a:rPr>
              <a:t>ACTH</a:t>
            </a: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2590800" y="3886200"/>
            <a:ext cx="1600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Hypofýza</a:t>
            </a: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6172200" y="1295400"/>
            <a:ext cx="1801813" cy="5778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Estrogeny Progesteron</a:t>
            </a: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5029200" y="3352800"/>
            <a:ext cx="16827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Kortikosteroidy</a:t>
            </a: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5791200" y="4419600"/>
            <a:ext cx="14478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Androgeny</a:t>
            </a:r>
          </a:p>
        </p:txBody>
      </p:sp>
      <p:sp>
        <p:nvSpPr>
          <p:cNvPr id="63507" name="Freeform 19"/>
          <p:cNvSpPr>
            <a:spLocks/>
          </p:cNvSpPr>
          <p:nvPr/>
        </p:nvSpPr>
        <p:spPr bwMode="auto">
          <a:xfrm flipV="1">
            <a:off x="2209800" y="3505200"/>
            <a:ext cx="6858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2133600" y="3200400"/>
            <a:ext cx="7429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LHRH</a:t>
            </a:r>
          </a:p>
        </p:txBody>
      </p:sp>
      <p:sp>
        <p:nvSpPr>
          <p:cNvPr id="63509" name="Freeform 21"/>
          <p:cNvSpPr>
            <a:spLocks/>
          </p:cNvSpPr>
          <p:nvPr/>
        </p:nvSpPr>
        <p:spPr bwMode="auto">
          <a:xfrm>
            <a:off x="3314700" y="1981200"/>
            <a:ext cx="1144588" cy="763588"/>
          </a:xfrm>
          <a:custGeom>
            <a:avLst/>
            <a:gdLst>
              <a:gd name="T0" fmla="*/ 0 w 721"/>
              <a:gd name="T1" fmla="*/ 2147483647 h 481"/>
              <a:gd name="T2" fmla="*/ 0 w 721"/>
              <a:gd name="T3" fmla="*/ 0 h 481"/>
              <a:gd name="T4" fmla="*/ 2147483647 w 721"/>
              <a:gd name="T5" fmla="*/ 0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480"/>
                </a:moveTo>
                <a:lnTo>
                  <a:pt x="0" y="0"/>
                </a:lnTo>
                <a:lnTo>
                  <a:pt x="72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4267200" y="2514600"/>
            <a:ext cx="1600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Ovarium</a:t>
            </a:r>
          </a:p>
        </p:txBody>
      </p:sp>
      <p:sp>
        <p:nvSpPr>
          <p:cNvPr id="63511" name="Freeform 23"/>
          <p:cNvSpPr>
            <a:spLocks/>
          </p:cNvSpPr>
          <p:nvPr/>
        </p:nvSpPr>
        <p:spPr bwMode="auto">
          <a:xfrm>
            <a:off x="6400800" y="1981200"/>
            <a:ext cx="1600200" cy="1371600"/>
          </a:xfrm>
          <a:custGeom>
            <a:avLst/>
            <a:gdLst>
              <a:gd name="T0" fmla="*/ 0 w 1441"/>
              <a:gd name="T1" fmla="*/ 0 h 337"/>
              <a:gd name="T2" fmla="*/ 2147483647 w 1441"/>
              <a:gd name="T3" fmla="*/ 0 h 337"/>
              <a:gd name="T4" fmla="*/ 2147483647 w 1441"/>
              <a:gd name="T5" fmla="*/ 2147483647 h 337"/>
              <a:gd name="T6" fmla="*/ 0 60000 65536"/>
              <a:gd name="T7" fmla="*/ 0 60000 65536"/>
              <a:gd name="T8" fmla="*/ 0 60000 65536"/>
              <a:gd name="T9" fmla="*/ 0 w 1441"/>
              <a:gd name="T10" fmla="*/ 0 h 337"/>
              <a:gd name="T11" fmla="*/ 1441 w 1441"/>
              <a:gd name="T12" fmla="*/ 337 h 3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1" h="337">
                <a:moveTo>
                  <a:pt x="0" y="0"/>
                </a:moveTo>
                <a:lnTo>
                  <a:pt x="1440" y="0"/>
                </a:lnTo>
                <a:lnTo>
                  <a:pt x="1440" y="336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495800" y="4267200"/>
            <a:ext cx="238125" cy="584200"/>
            <a:chOff x="3144" y="2946"/>
            <a:chExt cx="150" cy="368"/>
          </a:xfrm>
        </p:grpSpPr>
        <p:sp>
          <p:nvSpPr>
            <p:cNvPr id="63513" name="Freeform 25"/>
            <p:cNvSpPr>
              <a:spLocks/>
            </p:cNvSpPr>
            <p:nvPr/>
          </p:nvSpPr>
          <p:spPr bwMode="auto">
            <a:xfrm>
              <a:off x="3163" y="3010"/>
              <a:ext cx="125" cy="301"/>
            </a:xfrm>
            <a:custGeom>
              <a:avLst/>
              <a:gdLst>
                <a:gd name="T0" fmla="*/ 5 w 125"/>
                <a:gd name="T1" fmla="*/ 42 h 301"/>
                <a:gd name="T2" fmla="*/ 20 w 125"/>
                <a:gd name="T3" fmla="*/ 66 h 301"/>
                <a:gd name="T4" fmla="*/ 30 w 125"/>
                <a:gd name="T5" fmla="*/ 106 h 301"/>
                <a:gd name="T6" fmla="*/ 30 w 125"/>
                <a:gd name="T7" fmla="*/ 130 h 301"/>
                <a:gd name="T8" fmla="*/ 23 w 125"/>
                <a:gd name="T9" fmla="*/ 153 h 301"/>
                <a:gd name="T10" fmla="*/ 23 w 125"/>
                <a:gd name="T11" fmla="*/ 185 h 301"/>
                <a:gd name="T12" fmla="*/ 9 w 125"/>
                <a:gd name="T13" fmla="*/ 188 h 301"/>
                <a:gd name="T14" fmla="*/ 0 w 125"/>
                <a:gd name="T15" fmla="*/ 217 h 301"/>
                <a:gd name="T16" fmla="*/ 7 w 125"/>
                <a:gd name="T17" fmla="*/ 251 h 301"/>
                <a:gd name="T18" fmla="*/ 29 w 125"/>
                <a:gd name="T19" fmla="*/ 285 h 301"/>
                <a:gd name="T20" fmla="*/ 68 w 125"/>
                <a:gd name="T21" fmla="*/ 300 h 301"/>
                <a:gd name="T22" fmla="*/ 88 w 125"/>
                <a:gd name="T23" fmla="*/ 289 h 301"/>
                <a:gd name="T24" fmla="*/ 109 w 125"/>
                <a:gd name="T25" fmla="*/ 263 h 301"/>
                <a:gd name="T26" fmla="*/ 120 w 125"/>
                <a:gd name="T27" fmla="*/ 230 h 301"/>
                <a:gd name="T28" fmla="*/ 124 w 125"/>
                <a:gd name="T29" fmla="*/ 197 h 301"/>
                <a:gd name="T30" fmla="*/ 124 w 125"/>
                <a:gd name="T31" fmla="*/ 160 h 301"/>
                <a:gd name="T32" fmla="*/ 118 w 125"/>
                <a:gd name="T33" fmla="*/ 119 h 301"/>
                <a:gd name="T34" fmla="*/ 100 w 125"/>
                <a:gd name="T35" fmla="*/ 47 h 301"/>
                <a:gd name="T36" fmla="*/ 80 w 125"/>
                <a:gd name="T37" fmla="*/ 4 h 301"/>
                <a:gd name="T38" fmla="*/ 32 w 125"/>
                <a:gd name="T39" fmla="*/ 0 h 301"/>
                <a:gd name="T40" fmla="*/ 5 w 125"/>
                <a:gd name="T41" fmla="*/ 22 h 301"/>
                <a:gd name="T42" fmla="*/ 5 w 125"/>
                <a:gd name="T43" fmla="*/ 42 h 3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5"/>
                <a:gd name="T67" fmla="*/ 0 h 301"/>
                <a:gd name="T68" fmla="*/ 125 w 125"/>
                <a:gd name="T69" fmla="*/ 301 h 30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5" h="301">
                  <a:moveTo>
                    <a:pt x="5" y="42"/>
                  </a:moveTo>
                  <a:lnTo>
                    <a:pt x="20" y="66"/>
                  </a:lnTo>
                  <a:lnTo>
                    <a:pt x="30" y="106"/>
                  </a:lnTo>
                  <a:lnTo>
                    <a:pt x="30" y="130"/>
                  </a:lnTo>
                  <a:lnTo>
                    <a:pt x="23" y="153"/>
                  </a:lnTo>
                  <a:lnTo>
                    <a:pt x="23" y="185"/>
                  </a:lnTo>
                  <a:lnTo>
                    <a:pt x="9" y="188"/>
                  </a:lnTo>
                  <a:lnTo>
                    <a:pt x="0" y="217"/>
                  </a:lnTo>
                  <a:lnTo>
                    <a:pt x="7" y="251"/>
                  </a:lnTo>
                  <a:lnTo>
                    <a:pt x="29" y="285"/>
                  </a:lnTo>
                  <a:lnTo>
                    <a:pt x="68" y="300"/>
                  </a:lnTo>
                  <a:lnTo>
                    <a:pt x="88" y="289"/>
                  </a:lnTo>
                  <a:lnTo>
                    <a:pt x="109" y="263"/>
                  </a:lnTo>
                  <a:lnTo>
                    <a:pt x="120" y="230"/>
                  </a:lnTo>
                  <a:lnTo>
                    <a:pt x="124" y="197"/>
                  </a:lnTo>
                  <a:lnTo>
                    <a:pt x="124" y="160"/>
                  </a:lnTo>
                  <a:lnTo>
                    <a:pt x="118" y="119"/>
                  </a:lnTo>
                  <a:lnTo>
                    <a:pt x="100" y="47"/>
                  </a:lnTo>
                  <a:lnTo>
                    <a:pt x="80" y="4"/>
                  </a:lnTo>
                  <a:lnTo>
                    <a:pt x="32" y="0"/>
                  </a:lnTo>
                  <a:lnTo>
                    <a:pt x="5" y="22"/>
                  </a:lnTo>
                  <a:lnTo>
                    <a:pt x="5" y="42"/>
                  </a:lnTo>
                </a:path>
              </a:pathLst>
            </a:custGeom>
            <a:solidFill>
              <a:srgbClr val="FF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4" name="Freeform 26"/>
            <p:cNvSpPr>
              <a:spLocks/>
            </p:cNvSpPr>
            <p:nvPr/>
          </p:nvSpPr>
          <p:spPr bwMode="auto">
            <a:xfrm>
              <a:off x="3180" y="3026"/>
              <a:ext cx="37" cy="60"/>
            </a:xfrm>
            <a:custGeom>
              <a:avLst/>
              <a:gdLst>
                <a:gd name="T0" fmla="*/ 15 w 37"/>
                <a:gd name="T1" fmla="*/ 2 h 60"/>
                <a:gd name="T2" fmla="*/ 2 w 37"/>
                <a:gd name="T3" fmla="*/ 11 h 60"/>
                <a:gd name="T4" fmla="*/ 0 w 37"/>
                <a:gd name="T5" fmla="*/ 22 h 60"/>
                <a:gd name="T6" fmla="*/ 12 w 37"/>
                <a:gd name="T7" fmla="*/ 41 h 60"/>
                <a:gd name="T8" fmla="*/ 17 w 37"/>
                <a:gd name="T9" fmla="*/ 59 h 60"/>
                <a:gd name="T10" fmla="*/ 36 w 37"/>
                <a:gd name="T11" fmla="*/ 37 h 60"/>
                <a:gd name="T12" fmla="*/ 23 w 37"/>
                <a:gd name="T13" fmla="*/ 30 h 60"/>
                <a:gd name="T14" fmla="*/ 30 w 37"/>
                <a:gd name="T15" fmla="*/ 20 h 60"/>
                <a:gd name="T16" fmla="*/ 12 w 37"/>
                <a:gd name="T17" fmla="*/ 22 h 60"/>
                <a:gd name="T18" fmla="*/ 23 w 37"/>
                <a:gd name="T19" fmla="*/ 0 h 60"/>
                <a:gd name="T20" fmla="*/ 15 w 37"/>
                <a:gd name="T21" fmla="*/ 2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"/>
                <a:gd name="T34" fmla="*/ 0 h 60"/>
                <a:gd name="T35" fmla="*/ 37 w 37"/>
                <a:gd name="T36" fmla="*/ 60 h 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" h="60">
                  <a:moveTo>
                    <a:pt x="15" y="2"/>
                  </a:moveTo>
                  <a:lnTo>
                    <a:pt x="2" y="11"/>
                  </a:lnTo>
                  <a:lnTo>
                    <a:pt x="0" y="22"/>
                  </a:lnTo>
                  <a:lnTo>
                    <a:pt x="12" y="41"/>
                  </a:lnTo>
                  <a:lnTo>
                    <a:pt x="17" y="59"/>
                  </a:lnTo>
                  <a:lnTo>
                    <a:pt x="36" y="37"/>
                  </a:lnTo>
                  <a:lnTo>
                    <a:pt x="23" y="30"/>
                  </a:lnTo>
                  <a:lnTo>
                    <a:pt x="30" y="20"/>
                  </a:lnTo>
                  <a:lnTo>
                    <a:pt x="12" y="22"/>
                  </a:lnTo>
                  <a:lnTo>
                    <a:pt x="23" y="0"/>
                  </a:lnTo>
                  <a:lnTo>
                    <a:pt x="15" y="2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5" name="Freeform 27"/>
            <p:cNvSpPr>
              <a:spLocks/>
            </p:cNvSpPr>
            <p:nvPr/>
          </p:nvSpPr>
          <p:spPr bwMode="auto">
            <a:xfrm>
              <a:off x="3204" y="3122"/>
              <a:ext cx="50" cy="94"/>
            </a:xfrm>
            <a:custGeom>
              <a:avLst/>
              <a:gdLst>
                <a:gd name="T0" fmla="*/ 31 w 50"/>
                <a:gd name="T1" fmla="*/ 0 h 94"/>
                <a:gd name="T2" fmla="*/ 47 w 50"/>
                <a:gd name="T3" fmla="*/ 8 h 94"/>
                <a:gd name="T4" fmla="*/ 31 w 50"/>
                <a:gd name="T5" fmla="*/ 15 h 94"/>
                <a:gd name="T6" fmla="*/ 49 w 50"/>
                <a:gd name="T7" fmla="*/ 41 h 94"/>
                <a:gd name="T8" fmla="*/ 29 w 50"/>
                <a:gd name="T9" fmla="*/ 41 h 94"/>
                <a:gd name="T10" fmla="*/ 47 w 50"/>
                <a:gd name="T11" fmla="*/ 63 h 94"/>
                <a:gd name="T12" fmla="*/ 27 w 50"/>
                <a:gd name="T13" fmla="*/ 69 h 94"/>
                <a:gd name="T14" fmla="*/ 38 w 50"/>
                <a:gd name="T15" fmla="*/ 93 h 94"/>
                <a:gd name="T16" fmla="*/ 20 w 50"/>
                <a:gd name="T17" fmla="*/ 93 h 94"/>
                <a:gd name="T18" fmla="*/ 0 w 50"/>
                <a:gd name="T19" fmla="*/ 75 h 94"/>
                <a:gd name="T20" fmla="*/ 13 w 50"/>
                <a:gd name="T21" fmla="*/ 65 h 94"/>
                <a:gd name="T22" fmla="*/ 10 w 50"/>
                <a:gd name="T23" fmla="*/ 50 h 94"/>
                <a:gd name="T24" fmla="*/ 20 w 50"/>
                <a:gd name="T25" fmla="*/ 41 h 94"/>
                <a:gd name="T26" fmla="*/ 16 w 50"/>
                <a:gd name="T27" fmla="*/ 26 h 94"/>
                <a:gd name="T28" fmla="*/ 26 w 50"/>
                <a:gd name="T29" fmla="*/ 15 h 94"/>
                <a:gd name="T30" fmla="*/ 20 w 50"/>
                <a:gd name="T31" fmla="*/ 7 h 94"/>
                <a:gd name="T32" fmla="*/ 22 w 50"/>
                <a:gd name="T33" fmla="*/ 1 h 94"/>
                <a:gd name="T34" fmla="*/ 31 w 50"/>
                <a:gd name="T35" fmla="*/ 0 h 9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0"/>
                <a:gd name="T55" fmla="*/ 0 h 94"/>
                <a:gd name="T56" fmla="*/ 50 w 50"/>
                <a:gd name="T57" fmla="*/ 94 h 9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0" h="94">
                  <a:moveTo>
                    <a:pt x="31" y="0"/>
                  </a:moveTo>
                  <a:lnTo>
                    <a:pt x="47" y="8"/>
                  </a:lnTo>
                  <a:lnTo>
                    <a:pt x="31" y="15"/>
                  </a:lnTo>
                  <a:lnTo>
                    <a:pt x="49" y="41"/>
                  </a:lnTo>
                  <a:lnTo>
                    <a:pt x="29" y="41"/>
                  </a:lnTo>
                  <a:lnTo>
                    <a:pt x="47" y="63"/>
                  </a:lnTo>
                  <a:lnTo>
                    <a:pt x="27" y="69"/>
                  </a:lnTo>
                  <a:lnTo>
                    <a:pt x="38" y="93"/>
                  </a:lnTo>
                  <a:lnTo>
                    <a:pt x="20" y="93"/>
                  </a:lnTo>
                  <a:lnTo>
                    <a:pt x="0" y="75"/>
                  </a:lnTo>
                  <a:lnTo>
                    <a:pt x="13" y="65"/>
                  </a:lnTo>
                  <a:lnTo>
                    <a:pt x="10" y="50"/>
                  </a:lnTo>
                  <a:lnTo>
                    <a:pt x="20" y="41"/>
                  </a:lnTo>
                  <a:lnTo>
                    <a:pt x="16" y="26"/>
                  </a:lnTo>
                  <a:lnTo>
                    <a:pt x="26" y="15"/>
                  </a:lnTo>
                  <a:lnTo>
                    <a:pt x="20" y="7"/>
                  </a:lnTo>
                  <a:lnTo>
                    <a:pt x="22" y="1"/>
                  </a:lnTo>
                  <a:lnTo>
                    <a:pt x="31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6" name="Freeform 28"/>
            <p:cNvSpPr>
              <a:spLocks/>
            </p:cNvSpPr>
            <p:nvPr/>
          </p:nvSpPr>
          <p:spPr bwMode="auto">
            <a:xfrm>
              <a:off x="3178" y="3210"/>
              <a:ext cx="58" cy="48"/>
            </a:xfrm>
            <a:custGeom>
              <a:avLst/>
              <a:gdLst>
                <a:gd name="T0" fmla="*/ 8 w 58"/>
                <a:gd name="T1" fmla="*/ 0 h 48"/>
                <a:gd name="T2" fmla="*/ 0 w 58"/>
                <a:gd name="T3" fmla="*/ 7 h 48"/>
                <a:gd name="T4" fmla="*/ 14 w 58"/>
                <a:gd name="T5" fmla="*/ 12 h 48"/>
                <a:gd name="T6" fmla="*/ 8 w 58"/>
                <a:gd name="T7" fmla="*/ 27 h 48"/>
                <a:gd name="T8" fmla="*/ 22 w 58"/>
                <a:gd name="T9" fmla="*/ 23 h 48"/>
                <a:gd name="T10" fmla="*/ 24 w 58"/>
                <a:gd name="T11" fmla="*/ 43 h 48"/>
                <a:gd name="T12" fmla="*/ 33 w 58"/>
                <a:gd name="T13" fmla="*/ 29 h 48"/>
                <a:gd name="T14" fmla="*/ 41 w 58"/>
                <a:gd name="T15" fmla="*/ 47 h 48"/>
                <a:gd name="T16" fmla="*/ 48 w 58"/>
                <a:gd name="T17" fmla="*/ 35 h 48"/>
                <a:gd name="T18" fmla="*/ 57 w 58"/>
                <a:gd name="T19" fmla="*/ 35 h 48"/>
                <a:gd name="T20" fmla="*/ 57 w 58"/>
                <a:gd name="T21" fmla="*/ 22 h 48"/>
                <a:gd name="T22" fmla="*/ 44 w 58"/>
                <a:gd name="T23" fmla="*/ 26 h 48"/>
                <a:gd name="T24" fmla="*/ 8 w 58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8"/>
                <a:gd name="T40" fmla="*/ 0 h 48"/>
                <a:gd name="T41" fmla="*/ 58 w 58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8" h="48">
                  <a:moveTo>
                    <a:pt x="8" y="0"/>
                  </a:moveTo>
                  <a:lnTo>
                    <a:pt x="0" y="7"/>
                  </a:lnTo>
                  <a:lnTo>
                    <a:pt x="14" y="12"/>
                  </a:lnTo>
                  <a:lnTo>
                    <a:pt x="8" y="27"/>
                  </a:lnTo>
                  <a:lnTo>
                    <a:pt x="22" y="23"/>
                  </a:lnTo>
                  <a:lnTo>
                    <a:pt x="24" y="43"/>
                  </a:lnTo>
                  <a:lnTo>
                    <a:pt x="33" y="29"/>
                  </a:lnTo>
                  <a:lnTo>
                    <a:pt x="41" y="47"/>
                  </a:lnTo>
                  <a:lnTo>
                    <a:pt x="48" y="35"/>
                  </a:lnTo>
                  <a:lnTo>
                    <a:pt x="57" y="35"/>
                  </a:lnTo>
                  <a:lnTo>
                    <a:pt x="57" y="22"/>
                  </a:lnTo>
                  <a:lnTo>
                    <a:pt x="44" y="26"/>
                  </a:lnTo>
                  <a:lnTo>
                    <a:pt x="8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7" name="Freeform 29"/>
            <p:cNvSpPr>
              <a:spLocks/>
            </p:cNvSpPr>
            <p:nvPr/>
          </p:nvSpPr>
          <p:spPr bwMode="auto">
            <a:xfrm>
              <a:off x="3144" y="2951"/>
              <a:ext cx="115" cy="102"/>
            </a:xfrm>
            <a:custGeom>
              <a:avLst/>
              <a:gdLst>
                <a:gd name="T0" fmla="*/ 23 w 115"/>
                <a:gd name="T1" fmla="*/ 6 h 102"/>
                <a:gd name="T2" fmla="*/ 12 w 115"/>
                <a:gd name="T3" fmla="*/ 19 h 102"/>
                <a:gd name="T4" fmla="*/ 9 w 115"/>
                <a:gd name="T5" fmla="*/ 40 h 102"/>
                <a:gd name="T6" fmla="*/ 0 w 115"/>
                <a:gd name="T7" fmla="*/ 76 h 102"/>
                <a:gd name="T8" fmla="*/ 1 w 115"/>
                <a:gd name="T9" fmla="*/ 92 h 102"/>
                <a:gd name="T10" fmla="*/ 13 w 115"/>
                <a:gd name="T11" fmla="*/ 101 h 102"/>
                <a:gd name="T12" fmla="*/ 18 w 115"/>
                <a:gd name="T13" fmla="*/ 87 h 102"/>
                <a:gd name="T14" fmla="*/ 27 w 115"/>
                <a:gd name="T15" fmla="*/ 74 h 102"/>
                <a:gd name="T16" fmla="*/ 47 w 115"/>
                <a:gd name="T17" fmla="*/ 64 h 102"/>
                <a:gd name="T18" fmla="*/ 74 w 115"/>
                <a:gd name="T19" fmla="*/ 60 h 102"/>
                <a:gd name="T20" fmla="*/ 103 w 115"/>
                <a:gd name="T21" fmla="*/ 68 h 102"/>
                <a:gd name="T22" fmla="*/ 114 w 115"/>
                <a:gd name="T23" fmla="*/ 59 h 102"/>
                <a:gd name="T24" fmla="*/ 105 w 115"/>
                <a:gd name="T25" fmla="*/ 40 h 102"/>
                <a:gd name="T26" fmla="*/ 95 w 115"/>
                <a:gd name="T27" fmla="*/ 32 h 102"/>
                <a:gd name="T28" fmla="*/ 86 w 115"/>
                <a:gd name="T29" fmla="*/ 23 h 102"/>
                <a:gd name="T30" fmla="*/ 71 w 115"/>
                <a:gd name="T31" fmla="*/ 15 h 102"/>
                <a:gd name="T32" fmla="*/ 60 w 115"/>
                <a:gd name="T33" fmla="*/ 6 h 102"/>
                <a:gd name="T34" fmla="*/ 43 w 115"/>
                <a:gd name="T35" fmla="*/ 0 h 102"/>
                <a:gd name="T36" fmla="*/ 28 w 115"/>
                <a:gd name="T37" fmla="*/ 0 h 102"/>
                <a:gd name="T38" fmla="*/ 23 w 115"/>
                <a:gd name="T39" fmla="*/ 6 h 1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5"/>
                <a:gd name="T61" fmla="*/ 0 h 102"/>
                <a:gd name="T62" fmla="*/ 115 w 115"/>
                <a:gd name="T63" fmla="*/ 102 h 10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5" h="102">
                  <a:moveTo>
                    <a:pt x="23" y="6"/>
                  </a:moveTo>
                  <a:lnTo>
                    <a:pt x="12" y="19"/>
                  </a:lnTo>
                  <a:lnTo>
                    <a:pt x="9" y="40"/>
                  </a:lnTo>
                  <a:lnTo>
                    <a:pt x="0" y="76"/>
                  </a:lnTo>
                  <a:lnTo>
                    <a:pt x="1" y="92"/>
                  </a:lnTo>
                  <a:lnTo>
                    <a:pt x="13" y="101"/>
                  </a:lnTo>
                  <a:lnTo>
                    <a:pt x="18" y="87"/>
                  </a:lnTo>
                  <a:lnTo>
                    <a:pt x="27" y="74"/>
                  </a:lnTo>
                  <a:lnTo>
                    <a:pt x="47" y="64"/>
                  </a:lnTo>
                  <a:lnTo>
                    <a:pt x="74" y="60"/>
                  </a:lnTo>
                  <a:lnTo>
                    <a:pt x="103" y="68"/>
                  </a:lnTo>
                  <a:lnTo>
                    <a:pt x="114" y="59"/>
                  </a:lnTo>
                  <a:lnTo>
                    <a:pt x="105" y="40"/>
                  </a:lnTo>
                  <a:lnTo>
                    <a:pt x="95" y="32"/>
                  </a:lnTo>
                  <a:lnTo>
                    <a:pt x="86" y="23"/>
                  </a:lnTo>
                  <a:lnTo>
                    <a:pt x="71" y="15"/>
                  </a:lnTo>
                  <a:lnTo>
                    <a:pt x="60" y="6"/>
                  </a:lnTo>
                  <a:lnTo>
                    <a:pt x="43" y="0"/>
                  </a:lnTo>
                  <a:lnTo>
                    <a:pt x="28" y="0"/>
                  </a:lnTo>
                  <a:lnTo>
                    <a:pt x="23" y="6"/>
                  </a:lnTo>
                </a:path>
              </a:pathLst>
            </a:custGeom>
            <a:solidFill>
              <a:srgbClr val="FFEA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8" name="Freeform 30"/>
            <p:cNvSpPr>
              <a:spLocks/>
            </p:cNvSpPr>
            <p:nvPr/>
          </p:nvSpPr>
          <p:spPr bwMode="auto">
            <a:xfrm>
              <a:off x="3150" y="2970"/>
              <a:ext cx="21" cy="51"/>
            </a:xfrm>
            <a:custGeom>
              <a:avLst/>
              <a:gdLst>
                <a:gd name="T0" fmla="*/ 12 w 21"/>
                <a:gd name="T1" fmla="*/ 0 h 51"/>
                <a:gd name="T2" fmla="*/ 18 w 21"/>
                <a:gd name="T3" fmla="*/ 9 h 51"/>
                <a:gd name="T4" fmla="*/ 12 w 21"/>
                <a:gd name="T5" fmla="*/ 15 h 51"/>
                <a:gd name="T6" fmla="*/ 20 w 21"/>
                <a:gd name="T7" fmla="*/ 22 h 51"/>
                <a:gd name="T8" fmla="*/ 5 w 21"/>
                <a:gd name="T9" fmla="*/ 50 h 51"/>
                <a:gd name="T10" fmla="*/ 0 w 21"/>
                <a:gd name="T11" fmla="*/ 44 h 51"/>
                <a:gd name="T12" fmla="*/ 5 w 21"/>
                <a:gd name="T13" fmla="*/ 22 h 51"/>
                <a:gd name="T14" fmla="*/ 5 w 21"/>
                <a:gd name="T15" fmla="*/ 15 h 51"/>
                <a:gd name="T16" fmla="*/ 8 w 21"/>
                <a:gd name="T17" fmla="*/ 6 h 51"/>
                <a:gd name="T18" fmla="*/ 12 w 2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51"/>
                <a:gd name="T32" fmla="*/ 21 w 21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51">
                  <a:moveTo>
                    <a:pt x="12" y="0"/>
                  </a:moveTo>
                  <a:lnTo>
                    <a:pt x="18" y="9"/>
                  </a:lnTo>
                  <a:lnTo>
                    <a:pt x="12" y="15"/>
                  </a:lnTo>
                  <a:lnTo>
                    <a:pt x="20" y="22"/>
                  </a:lnTo>
                  <a:lnTo>
                    <a:pt x="5" y="50"/>
                  </a:lnTo>
                  <a:lnTo>
                    <a:pt x="0" y="44"/>
                  </a:lnTo>
                  <a:lnTo>
                    <a:pt x="5" y="22"/>
                  </a:lnTo>
                  <a:lnTo>
                    <a:pt x="5" y="15"/>
                  </a:lnTo>
                  <a:lnTo>
                    <a:pt x="8" y="6"/>
                  </a:lnTo>
                  <a:lnTo>
                    <a:pt x="12" y="0"/>
                  </a:lnTo>
                </a:path>
              </a:pathLst>
            </a:custGeom>
            <a:solidFill>
              <a:srgbClr val="FFFF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9" name="Freeform 31"/>
            <p:cNvSpPr>
              <a:spLocks/>
            </p:cNvSpPr>
            <p:nvPr/>
          </p:nvSpPr>
          <p:spPr bwMode="auto">
            <a:xfrm>
              <a:off x="3162" y="2951"/>
              <a:ext cx="97" cy="68"/>
            </a:xfrm>
            <a:custGeom>
              <a:avLst/>
              <a:gdLst>
                <a:gd name="T0" fmla="*/ 0 w 97"/>
                <a:gd name="T1" fmla="*/ 16 h 68"/>
                <a:gd name="T2" fmla="*/ 12 w 97"/>
                <a:gd name="T3" fmla="*/ 6 h 68"/>
                <a:gd name="T4" fmla="*/ 28 w 97"/>
                <a:gd name="T5" fmla="*/ 13 h 68"/>
                <a:gd name="T6" fmla="*/ 34 w 97"/>
                <a:gd name="T7" fmla="*/ 22 h 68"/>
                <a:gd name="T8" fmla="*/ 47 w 97"/>
                <a:gd name="T9" fmla="*/ 24 h 68"/>
                <a:gd name="T10" fmla="*/ 52 w 97"/>
                <a:gd name="T11" fmla="*/ 32 h 68"/>
                <a:gd name="T12" fmla="*/ 60 w 97"/>
                <a:gd name="T13" fmla="*/ 33 h 68"/>
                <a:gd name="T14" fmla="*/ 61 w 97"/>
                <a:gd name="T15" fmla="*/ 45 h 68"/>
                <a:gd name="T16" fmla="*/ 67 w 97"/>
                <a:gd name="T17" fmla="*/ 51 h 68"/>
                <a:gd name="T18" fmla="*/ 49 w 97"/>
                <a:gd name="T19" fmla="*/ 50 h 68"/>
                <a:gd name="T20" fmla="*/ 30 w 97"/>
                <a:gd name="T21" fmla="*/ 52 h 68"/>
                <a:gd name="T22" fmla="*/ 8 w 97"/>
                <a:gd name="T23" fmla="*/ 67 h 68"/>
                <a:gd name="T24" fmla="*/ 50 w 97"/>
                <a:gd name="T25" fmla="*/ 58 h 68"/>
                <a:gd name="T26" fmla="*/ 88 w 97"/>
                <a:gd name="T27" fmla="*/ 66 h 68"/>
                <a:gd name="T28" fmla="*/ 96 w 97"/>
                <a:gd name="T29" fmla="*/ 56 h 68"/>
                <a:gd name="T30" fmla="*/ 85 w 97"/>
                <a:gd name="T31" fmla="*/ 38 h 68"/>
                <a:gd name="T32" fmla="*/ 74 w 97"/>
                <a:gd name="T33" fmla="*/ 31 h 68"/>
                <a:gd name="T34" fmla="*/ 71 w 97"/>
                <a:gd name="T35" fmla="*/ 20 h 68"/>
                <a:gd name="T36" fmla="*/ 55 w 97"/>
                <a:gd name="T37" fmla="*/ 13 h 68"/>
                <a:gd name="T38" fmla="*/ 40 w 97"/>
                <a:gd name="T39" fmla="*/ 2 h 68"/>
                <a:gd name="T40" fmla="*/ 22 w 97"/>
                <a:gd name="T41" fmla="*/ 0 h 68"/>
                <a:gd name="T42" fmla="*/ 8 w 97"/>
                <a:gd name="T43" fmla="*/ 2 h 68"/>
                <a:gd name="T44" fmla="*/ 3 w 97"/>
                <a:gd name="T45" fmla="*/ 6 h 68"/>
                <a:gd name="T46" fmla="*/ 0 w 97"/>
                <a:gd name="T47" fmla="*/ 16 h 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7"/>
                <a:gd name="T73" fmla="*/ 0 h 68"/>
                <a:gd name="T74" fmla="*/ 97 w 97"/>
                <a:gd name="T75" fmla="*/ 68 h 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7" h="68">
                  <a:moveTo>
                    <a:pt x="0" y="16"/>
                  </a:moveTo>
                  <a:lnTo>
                    <a:pt x="12" y="6"/>
                  </a:lnTo>
                  <a:lnTo>
                    <a:pt x="28" y="13"/>
                  </a:lnTo>
                  <a:lnTo>
                    <a:pt x="34" y="22"/>
                  </a:lnTo>
                  <a:lnTo>
                    <a:pt x="47" y="24"/>
                  </a:lnTo>
                  <a:lnTo>
                    <a:pt x="52" y="32"/>
                  </a:lnTo>
                  <a:lnTo>
                    <a:pt x="60" y="33"/>
                  </a:lnTo>
                  <a:lnTo>
                    <a:pt x="61" y="45"/>
                  </a:lnTo>
                  <a:lnTo>
                    <a:pt x="67" y="51"/>
                  </a:lnTo>
                  <a:lnTo>
                    <a:pt x="49" y="50"/>
                  </a:lnTo>
                  <a:lnTo>
                    <a:pt x="30" y="52"/>
                  </a:lnTo>
                  <a:lnTo>
                    <a:pt x="8" y="67"/>
                  </a:lnTo>
                  <a:lnTo>
                    <a:pt x="50" y="58"/>
                  </a:lnTo>
                  <a:lnTo>
                    <a:pt x="88" y="66"/>
                  </a:lnTo>
                  <a:lnTo>
                    <a:pt x="96" y="56"/>
                  </a:lnTo>
                  <a:lnTo>
                    <a:pt x="85" y="38"/>
                  </a:lnTo>
                  <a:lnTo>
                    <a:pt x="74" y="31"/>
                  </a:lnTo>
                  <a:lnTo>
                    <a:pt x="71" y="20"/>
                  </a:lnTo>
                  <a:lnTo>
                    <a:pt x="55" y="13"/>
                  </a:lnTo>
                  <a:lnTo>
                    <a:pt x="40" y="2"/>
                  </a:lnTo>
                  <a:lnTo>
                    <a:pt x="22" y="0"/>
                  </a:lnTo>
                  <a:lnTo>
                    <a:pt x="8" y="2"/>
                  </a:lnTo>
                  <a:lnTo>
                    <a:pt x="3" y="6"/>
                  </a:lnTo>
                  <a:lnTo>
                    <a:pt x="0" y="16"/>
                  </a:lnTo>
                </a:path>
              </a:pathLst>
            </a:custGeom>
            <a:solidFill>
              <a:srgbClr val="70230C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0" name="Freeform 32"/>
            <p:cNvSpPr>
              <a:spLocks/>
            </p:cNvSpPr>
            <p:nvPr/>
          </p:nvSpPr>
          <p:spPr bwMode="auto">
            <a:xfrm>
              <a:off x="3151" y="2946"/>
              <a:ext cx="126" cy="119"/>
            </a:xfrm>
            <a:custGeom>
              <a:avLst/>
              <a:gdLst>
                <a:gd name="T0" fmla="*/ 0 w 126"/>
                <a:gd name="T1" fmla="*/ 89 h 119"/>
                <a:gd name="T2" fmla="*/ 0 w 126"/>
                <a:gd name="T3" fmla="*/ 99 h 119"/>
                <a:gd name="T4" fmla="*/ 10 w 126"/>
                <a:gd name="T5" fmla="*/ 106 h 119"/>
                <a:gd name="T6" fmla="*/ 15 w 126"/>
                <a:gd name="T7" fmla="*/ 103 h 119"/>
                <a:gd name="T8" fmla="*/ 21 w 126"/>
                <a:gd name="T9" fmla="*/ 108 h 119"/>
                <a:gd name="T10" fmla="*/ 18 w 126"/>
                <a:gd name="T11" fmla="*/ 102 h 119"/>
                <a:gd name="T12" fmla="*/ 18 w 126"/>
                <a:gd name="T13" fmla="*/ 94 h 119"/>
                <a:gd name="T14" fmla="*/ 24 w 126"/>
                <a:gd name="T15" fmla="*/ 81 h 119"/>
                <a:gd name="T16" fmla="*/ 40 w 126"/>
                <a:gd name="T17" fmla="*/ 71 h 119"/>
                <a:gd name="T18" fmla="*/ 65 w 126"/>
                <a:gd name="T19" fmla="*/ 69 h 119"/>
                <a:gd name="T20" fmla="*/ 83 w 126"/>
                <a:gd name="T21" fmla="*/ 73 h 119"/>
                <a:gd name="T22" fmla="*/ 63 w 126"/>
                <a:gd name="T23" fmla="*/ 78 h 119"/>
                <a:gd name="T24" fmla="*/ 95 w 126"/>
                <a:gd name="T25" fmla="*/ 91 h 119"/>
                <a:gd name="T26" fmla="*/ 69 w 126"/>
                <a:gd name="T27" fmla="*/ 94 h 119"/>
                <a:gd name="T28" fmla="*/ 97 w 126"/>
                <a:gd name="T29" fmla="*/ 111 h 119"/>
                <a:gd name="T30" fmla="*/ 113 w 126"/>
                <a:gd name="T31" fmla="*/ 118 h 119"/>
                <a:gd name="T32" fmla="*/ 125 w 126"/>
                <a:gd name="T33" fmla="*/ 117 h 119"/>
                <a:gd name="T34" fmla="*/ 113 w 126"/>
                <a:gd name="T35" fmla="*/ 73 h 119"/>
                <a:gd name="T36" fmla="*/ 112 w 126"/>
                <a:gd name="T37" fmla="*/ 67 h 119"/>
                <a:gd name="T38" fmla="*/ 111 w 126"/>
                <a:gd name="T39" fmla="*/ 52 h 119"/>
                <a:gd name="T40" fmla="*/ 94 w 126"/>
                <a:gd name="T41" fmla="*/ 39 h 119"/>
                <a:gd name="T42" fmla="*/ 85 w 126"/>
                <a:gd name="T43" fmla="*/ 28 h 119"/>
                <a:gd name="T44" fmla="*/ 67 w 126"/>
                <a:gd name="T45" fmla="*/ 18 h 119"/>
                <a:gd name="T46" fmla="*/ 60 w 126"/>
                <a:gd name="T47" fmla="*/ 9 h 119"/>
                <a:gd name="T48" fmla="*/ 38 w 126"/>
                <a:gd name="T49" fmla="*/ 0 h 119"/>
                <a:gd name="T50" fmla="*/ 26 w 126"/>
                <a:gd name="T51" fmla="*/ 1 h 119"/>
                <a:gd name="T52" fmla="*/ 13 w 126"/>
                <a:gd name="T53" fmla="*/ 6 h 119"/>
                <a:gd name="T54" fmla="*/ 8 w 126"/>
                <a:gd name="T55" fmla="*/ 14 h 119"/>
                <a:gd name="T56" fmla="*/ 7 w 126"/>
                <a:gd name="T57" fmla="*/ 28 h 119"/>
                <a:gd name="T58" fmla="*/ 15 w 126"/>
                <a:gd name="T59" fmla="*/ 9 h 119"/>
                <a:gd name="T60" fmla="*/ 31 w 126"/>
                <a:gd name="T61" fmla="*/ 5 h 119"/>
                <a:gd name="T62" fmla="*/ 49 w 126"/>
                <a:gd name="T63" fmla="*/ 10 h 119"/>
                <a:gd name="T64" fmla="*/ 60 w 126"/>
                <a:gd name="T65" fmla="*/ 20 h 119"/>
                <a:gd name="T66" fmla="*/ 77 w 126"/>
                <a:gd name="T67" fmla="*/ 31 h 119"/>
                <a:gd name="T68" fmla="*/ 84 w 126"/>
                <a:gd name="T69" fmla="*/ 41 h 119"/>
                <a:gd name="T70" fmla="*/ 96 w 126"/>
                <a:gd name="T71" fmla="*/ 49 h 119"/>
                <a:gd name="T72" fmla="*/ 99 w 126"/>
                <a:gd name="T73" fmla="*/ 66 h 119"/>
                <a:gd name="T74" fmla="*/ 92 w 126"/>
                <a:gd name="T75" fmla="*/ 67 h 119"/>
                <a:gd name="T76" fmla="*/ 60 w 126"/>
                <a:gd name="T77" fmla="*/ 63 h 119"/>
                <a:gd name="T78" fmla="*/ 27 w 126"/>
                <a:gd name="T79" fmla="*/ 69 h 119"/>
                <a:gd name="T80" fmla="*/ 7 w 126"/>
                <a:gd name="T81" fmla="*/ 82 h 119"/>
                <a:gd name="T82" fmla="*/ 0 w 126"/>
                <a:gd name="T83" fmla="*/ 89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6"/>
                <a:gd name="T127" fmla="*/ 0 h 119"/>
                <a:gd name="T128" fmla="*/ 126 w 126"/>
                <a:gd name="T129" fmla="*/ 119 h 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6" h="119">
                  <a:moveTo>
                    <a:pt x="0" y="89"/>
                  </a:moveTo>
                  <a:lnTo>
                    <a:pt x="0" y="99"/>
                  </a:lnTo>
                  <a:lnTo>
                    <a:pt x="10" y="106"/>
                  </a:lnTo>
                  <a:lnTo>
                    <a:pt x="15" y="103"/>
                  </a:lnTo>
                  <a:lnTo>
                    <a:pt x="21" y="108"/>
                  </a:lnTo>
                  <a:lnTo>
                    <a:pt x="18" y="102"/>
                  </a:lnTo>
                  <a:lnTo>
                    <a:pt x="18" y="94"/>
                  </a:lnTo>
                  <a:lnTo>
                    <a:pt x="24" y="81"/>
                  </a:lnTo>
                  <a:lnTo>
                    <a:pt x="40" y="71"/>
                  </a:lnTo>
                  <a:lnTo>
                    <a:pt x="65" y="69"/>
                  </a:lnTo>
                  <a:lnTo>
                    <a:pt x="83" y="73"/>
                  </a:lnTo>
                  <a:lnTo>
                    <a:pt x="63" y="78"/>
                  </a:lnTo>
                  <a:lnTo>
                    <a:pt x="95" y="91"/>
                  </a:lnTo>
                  <a:lnTo>
                    <a:pt x="69" y="94"/>
                  </a:lnTo>
                  <a:lnTo>
                    <a:pt x="97" y="111"/>
                  </a:lnTo>
                  <a:lnTo>
                    <a:pt x="113" y="118"/>
                  </a:lnTo>
                  <a:lnTo>
                    <a:pt x="125" y="117"/>
                  </a:lnTo>
                  <a:lnTo>
                    <a:pt x="113" y="73"/>
                  </a:lnTo>
                  <a:lnTo>
                    <a:pt x="112" y="67"/>
                  </a:lnTo>
                  <a:lnTo>
                    <a:pt x="111" y="52"/>
                  </a:lnTo>
                  <a:lnTo>
                    <a:pt x="94" y="39"/>
                  </a:lnTo>
                  <a:lnTo>
                    <a:pt x="85" y="28"/>
                  </a:lnTo>
                  <a:lnTo>
                    <a:pt x="67" y="18"/>
                  </a:lnTo>
                  <a:lnTo>
                    <a:pt x="60" y="9"/>
                  </a:lnTo>
                  <a:lnTo>
                    <a:pt x="38" y="0"/>
                  </a:lnTo>
                  <a:lnTo>
                    <a:pt x="26" y="1"/>
                  </a:lnTo>
                  <a:lnTo>
                    <a:pt x="13" y="6"/>
                  </a:lnTo>
                  <a:lnTo>
                    <a:pt x="8" y="14"/>
                  </a:lnTo>
                  <a:lnTo>
                    <a:pt x="7" y="28"/>
                  </a:lnTo>
                  <a:lnTo>
                    <a:pt x="15" y="9"/>
                  </a:lnTo>
                  <a:lnTo>
                    <a:pt x="31" y="5"/>
                  </a:lnTo>
                  <a:lnTo>
                    <a:pt x="49" y="10"/>
                  </a:lnTo>
                  <a:lnTo>
                    <a:pt x="60" y="20"/>
                  </a:lnTo>
                  <a:lnTo>
                    <a:pt x="77" y="31"/>
                  </a:lnTo>
                  <a:lnTo>
                    <a:pt x="84" y="41"/>
                  </a:lnTo>
                  <a:lnTo>
                    <a:pt x="96" y="49"/>
                  </a:lnTo>
                  <a:lnTo>
                    <a:pt x="99" y="66"/>
                  </a:lnTo>
                  <a:lnTo>
                    <a:pt x="92" y="67"/>
                  </a:lnTo>
                  <a:lnTo>
                    <a:pt x="60" y="63"/>
                  </a:lnTo>
                  <a:lnTo>
                    <a:pt x="27" y="69"/>
                  </a:lnTo>
                  <a:lnTo>
                    <a:pt x="7" y="82"/>
                  </a:lnTo>
                  <a:lnTo>
                    <a:pt x="0" y="89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1" name="Freeform 33"/>
            <p:cNvSpPr>
              <a:spLocks/>
            </p:cNvSpPr>
            <p:nvPr/>
          </p:nvSpPr>
          <p:spPr bwMode="auto">
            <a:xfrm>
              <a:off x="3161" y="3106"/>
              <a:ext cx="133" cy="208"/>
            </a:xfrm>
            <a:custGeom>
              <a:avLst/>
              <a:gdLst>
                <a:gd name="T0" fmla="*/ 96 w 133"/>
                <a:gd name="T1" fmla="*/ 6 h 208"/>
                <a:gd name="T2" fmla="*/ 116 w 133"/>
                <a:gd name="T3" fmla="*/ 50 h 208"/>
                <a:gd name="T4" fmla="*/ 98 w 133"/>
                <a:gd name="T5" fmla="*/ 40 h 208"/>
                <a:gd name="T6" fmla="*/ 121 w 133"/>
                <a:gd name="T7" fmla="*/ 90 h 208"/>
                <a:gd name="T8" fmla="*/ 99 w 133"/>
                <a:gd name="T9" fmla="*/ 71 h 208"/>
                <a:gd name="T10" fmla="*/ 119 w 133"/>
                <a:gd name="T11" fmla="*/ 120 h 208"/>
                <a:gd name="T12" fmla="*/ 98 w 133"/>
                <a:gd name="T13" fmla="*/ 105 h 208"/>
                <a:gd name="T14" fmla="*/ 110 w 133"/>
                <a:gd name="T15" fmla="*/ 154 h 208"/>
                <a:gd name="T16" fmla="*/ 91 w 133"/>
                <a:gd name="T17" fmla="*/ 138 h 208"/>
                <a:gd name="T18" fmla="*/ 96 w 133"/>
                <a:gd name="T19" fmla="*/ 176 h 208"/>
                <a:gd name="T20" fmla="*/ 77 w 133"/>
                <a:gd name="T21" fmla="*/ 153 h 208"/>
                <a:gd name="T22" fmla="*/ 76 w 133"/>
                <a:gd name="T23" fmla="*/ 190 h 208"/>
                <a:gd name="T24" fmla="*/ 61 w 133"/>
                <a:gd name="T25" fmla="*/ 156 h 208"/>
                <a:gd name="T26" fmla="*/ 55 w 133"/>
                <a:gd name="T27" fmla="*/ 188 h 208"/>
                <a:gd name="T28" fmla="*/ 45 w 133"/>
                <a:gd name="T29" fmla="*/ 155 h 208"/>
                <a:gd name="T30" fmla="*/ 34 w 133"/>
                <a:gd name="T31" fmla="*/ 173 h 208"/>
                <a:gd name="T32" fmla="*/ 33 w 133"/>
                <a:gd name="T33" fmla="*/ 148 h 208"/>
                <a:gd name="T34" fmla="*/ 17 w 133"/>
                <a:gd name="T35" fmla="*/ 163 h 208"/>
                <a:gd name="T36" fmla="*/ 23 w 133"/>
                <a:gd name="T37" fmla="*/ 138 h 208"/>
                <a:gd name="T38" fmla="*/ 7 w 133"/>
                <a:gd name="T39" fmla="*/ 144 h 208"/>
                <a:gd name="T40" fmla="*/ 13 w 133"/>
                <a:gd name="T41" fmla="*/ 125 h 208"/>
                <a:gd name="T42" fmla="*/ 4 w 133"/>
                <a:gd name="T43" fmla="*/ 125 h 208"/>
                <a:gd name="T44" fmla="*/ 11 w 133"/>
                <a:gd name="T45" fmla="*/ 108 h 208"/>
                <a:gd name="T46" fmla="*/ 5 w 133"/>
                <a:gd name="T47" fmla="*/ 107 h 208"/>
                <a:gd name="T48" fmla="*/ 14 w 133"/>
                <a:gd name="T49" fmla="*/ 94 h 208"/>
                <a:gd name="T50" fmla="*/ 29 w 133"/>
                <a:gd name="T51" fmla="*/ 94 h 208"/>
                <a:gd name="T52" fmla="*/ 11 w 133"/>
                <a:gd name="T53" fmla="*/ 80 h 208"/>
                <a:gd name="T54" fmla="*/ 5 w 133"/>
                <a:gd name="T55" fmla="*/ 82 h 208"/>
                <a:gd name="T56" fmla="*/ 0 w 133"/>
                <a:gd name="T57" fmla="*/ 120 h 208"/>
                <a:gd name="T58" fmla="*/ 2 w 133"/>
                <a:gd name="T59" fmla="*/ 147 h 208"/>
                <a:gd name="T60" fmla="*/ 11 w 133"/>
                <a:gd name="T61" fmla="*/ 173 h 208"/>
                <a:gd name="T62" fmla="*/ 28 w 133"/>
                <a:gd name="T63" fmla="*/ 192 h 208"/>
                <a:gd name="T64" fmla="*/ 46 w 133"/>
                <a:gd name="T65" fmla="*/ 204 h 208"/>
                <a:gd name="T66" fmla="*/ 64 w 133"/>
                <a:gd name="T67" fmla="*/ 207 h 208"/>
                <a:gd name="T68" fmla="*/ 82 w 133"/>
                <a:gd name="T69" fmla="*/ 205 h 208"/>
                <a:gd name="T70" fmla="*/ 96 w 133"/>
                <a:gd name="T71" fmla="*/ 197 h 208"/>
                <a:gd name="T72" fmla="*/ 107 w 133"/>
                <a:gd name="T73" fmla="*/ 187 h 208"/>
                <a:gd name="T74" fmla="*/ 121 w 133"/>
                <a:gd name="T75" fmla="*/ 163 h 208"/>
                <a:gd name="T76" fmla="*/ 129 w 133"/>
                <a:gd name="T77" fmla="*/ 131 h 208"/>
                <a:gd name="T78" fmla="*/ 132 w 133"/>
                <a:gd name="T79" fmla="*/ 97 h 208"/>
                <a:gd name="T80" fmla="*/ 132 w 133"/>
                <a:gd name="T81" fmla="*/ 63 h 208"/>
                <a:gd name="T82" fmla="*/ 129 w 133"/>
                <a:gd name="T83" fmla="*/ 26 h 208"/>
                <a:gd name="T84" fmla="*/ 126 w 133"/>
                <a:gd name="T85" fmla="*/ 0 h 208"/>
                <a:gd name="T86" fmla="*/ 96 w 133"/>
                <a:gd name="T87" fmla="*/ 6 h 2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3"/>
                <a:gd name="T133" fmla="*/ 0 h 208"/>
                <a:gd name="T134" fmla="*/ 133 w 133"/>
                <a:gd name="T135" fmla="*/ 208 h 20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3" h="208">
                  <a:moveTo>
                    <a:pt x="96" y="6"/>
                  </a:moveTo>
                  <a:lnTo>
                    <a:pt x="116" y="50"/>
                  </a:lnTo>
                  <a:lnTo>
                    <a:pt x="98" y="40"/>
                  </a:lnTo>
                  <a:lnTo>
                    <a:pt x="121" y="90"/>
                  </a:lnTo>
                  <a:lnTo>
                    <a:pt x="99" y="71"/>
                  </a:lnTo>
                  <a:lnTo>
                    <a:pt x="119" y="120"/>
                  </a:lnTo>
                  <a:lnTo>
                    <a:pt x="98" y="105"/>
                  </a:lnTo>
                  <a:lnTo>
                    <a:pt x="110" y="154"/>
                  </a:lnTo>
                  <a:lnTo>
                    <a:pt x="91" y="138"/>
                  </a:lnTo>
                  <a:lnTo>
                    <a:pt x="96" y="176"/>
                  </a:lnTo>
                  <a:lnTo>
                    <a:pt x="77" y="153"/>
                  </a:lnTo>
                  <a:lnTo>
                    <a:pt x="76" y="190"/>
                  </a:lnTo>
                  <a:lnTo>
                    <a:pt x="61" y="156"/>
                  </a:lnTo>
                  <a:lnTo>
                    <a:pt x="55" y="188"/>
                  </a:lnTo>
                  <a:lnTo>
                    <a:pt x="45" y="155"/>
                  </a:lnTo>
                  <a:lnTo>
                    <a:pt x="34" y="173"/>
                  </a:lnTo>
                  <a:lnTo>
                    <a:pt x="33" y="148"/>
                  </a:lnTo>
                  <a:lnTo>
                    <a:pt x="17" y="163"/>
                  </a:lnTo>
                  <a:lnTo>
                    <a:pt x="23" y="138"/>
                  </a:lnTo>
                  <a:lnTo>
                    <a:pt x="7" y="144"/>
                  </a:lnTo>
                  <a:lnTo>
                    <a:pt x="13" y="125"/>
                  </a:lnTo>
                  <a:lnTo>
                    <a:pt x="4" y="125"/>
                  </a:lnTo>
                  <a:lnTo>
                    <a:pt x="11" y="108"/>
                  </a:lnTo>
                  <a:lnTo>
                    <a:pt x="5" y="107"/>
                  </a:lnTo>
                  <a:lnTo>
                    <a:pt x="14" y="94"/>
                  </a:lnTo>
                  <a:lnTo>
                    <a:pt x="29" y="94"/>
                  </a:lnTo>
                  <a:lnTo>
                    <a:pt x="11" y="80"/>
                  </a:lnTo>
                  <a:lnTo>
                    <a:pt x="5" y="82"/>
                  </a:lnTo>
                  <a:lnTo>
                    <a:pt x="0" y="120"/>
                  </a:lnTo>
                  <a:lnTo>
                    <a:pt x="2" y="147"/>
                  </a:lnTo>
                  <a:lnTo>
                    <a:pt x="11" y="173"/>
                  </a:lnTo>
                  <a:lnTo>
                    <a:pt x="28" y="192"/>
                  </a:lnTo>
                  <a:lnTo>
                    <a:pt x="46" y="204"/>
                  </a:lnTo>
                  <a:lnTo>
                    <a:pt x="64" y="207"/>
                  </a:lnTo>
                  <a:lnTo>
                    <a:pt x="82" y="205"/>
                  </a:lnTo>
                  <a:lnTo>
                    <a:pt x="96" y="197"/>
                  </a:lnTo>
                  <a:lnTo>
                    <a:pt x="107" y="187"/>
                  </a:lnTo>
                  <a:lnTo>
                    <a:pt x="121" y="163"/>
                  </a:lnTo>
                  <a:lnTo>
                    <a:pt x="129" y="131"/>
                  </a:lnTo>
                  <a:lnTo>
                    <a:pt x="132" y="97"/>
                  </a:lnTo>
                  <a:lnTo>
                    <a:pt x="132" y="63"/>
                  </a:lnTo>
                  <a:lnTo>
                    <a:pt x="129" y="26"/>
                  </a:lnTo>
                  <a:lnTo>
                    <a:pt x="126" y="0"/>
                  </a:lnTo>
                  <a:lnTo>
                    <a:pt x="96" y="6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2" name="Freeform 34"/>
            <p:cNvSpPr>
              <a:spLocks/>
            </p:cNvSpPr>
            <p:nvPr/>
          </p:nvSpPr>
          <p:spPr bwMode="auto">
            <a:xfrm>
              <a:off x="3181" y="3119"/>
              <a:ext cx="51" cy="105"/>
            </a:xfrm>
            <a:custGeom>
              <a:avLst/>
              <a:gdLst>
                <a:gd name="T0" fmla="*/ 15 w 51"/>
                <a:gd name="T1" fmla="*/ 9 h 105"/>
                <a:gd name="T2" fmla="*/ 7 w 51"/>
                <a:gd name="T3" fmla="*/ 21 h 105"/>
                <a:gd name="T4" fmla="*/ 3 w 51"/>
                <a:gd name="T5" fmla="*/ 35 h 105"/>
                <a:gd name="T6" fmla="*/ 0 w 51"/>
                <a:gd name="T7" fmla="*/ 49 h 105"/>
                <a:gd name="T8" fmla="*/ 0 w 51"/>
                <a:gd name="T9" fmla="*/ 61 h 105"/>
                <a:gd name="T10" fmla="*/ 4 w 51"/>
                <a:gd name="T11" fmla="*/ 75 h 105"/>
                <a:gd name="T12" fmla="*/ 41 w 51"/>
                <a:gd name="T13" fmla="*/ 104 h 105"/>
                <a:gd name="T14" fmla="*/ 50 w 51"/>
                <a:gd name="T15" fmla="*/ 93 h 105"/>
                <a:gd name="T16" fmla="*/ 41 w 51"/>
                <a:gd name="T17" fmla="*/ 95 h 105"/>
                <a:gd name="T18" fmla="*/ 47 w 51"/>
                <a:gd name="T19" fmla="*/ 80 h 105"/>
                <a:gd name="T20" fmla="*/ 34 w 51"/>
                <a:gd name="T21" fmla="*/ 88 h 105"/>
                <a:gd name="T22" fmla="*/ 41 w 51"/>
                <a:gd name="T23" fmla="*/ 68 h 105"/>
                <a:gd name="T24" fmla="*/ 24 w 51"/>
                <a:gd name="T25" fmla="*/ 80 h 105"/>
                <a:gd name="T26" fmla="*/ 25 w 51"/>
                <a:gd name="T27" fmla="*/ 67 h 105"/>
                <a:gd name="T28" fmla="*/ 16 w 51"/>
                <a:gd name="T29" fmla="*/ 76 h 105"/>
                <a:gd name="T30" fmla="*/ 15 w 51"/>
                <a:gd name="T31" fmla="*/ 67 h 105"/>
                <a:gd name="T32" fmla="*/ 11 w 51"/>
                <a:gd name="T33" fmla="*/ 70 h 105"/>
                <a:gd name="T34" fmla="*/ 9 w 51"/>
                <a:gd name="T35" fmla="*/ 61 h 105"/>
                <a:gd name="T36" fmla="*/ 24 w 51"/>
                <a:gd name="T37" fmla="*/ 59 h 105"/>
                <a:gd name="T38" fmla="*/ 8 w 51"/>
                <a:gd name="T39" fmla="*/ 53 h 105"/>
                <a:gd name="T40" fmla="*/ 30 w 51"/>
                <a:gd name="T41" fmla="*/ 46 h 105"/>
                <a:gd name="T42" fmla="*/ 12 w 51"/>
                <a:gd name="T43" fmla="*/ 40 h 105"/>
                <a:gd name="T44" fmla="*/ 32 w 51"/>
                <a:gd name="T45" fmla="*/ 36 h 105"/>
                <a:gd name="T46" fmla="*/ 18 w 51"/>
                <a:gd name="T47" fmla="*/ 22 h 105"/>
                <a:gd name="T48" fmla="*/ 39 w 51"/>
                <a:gd name="T49" fmla="*/ 21 h 105"/>
                <a:gd name="T50" fmla="*/ 31 w 51"/>
                <a:gd name="T51" fmla="*/ 8 h 105"/>
                <a:gd name="T52" fmla="*/ 47 w 51"/>
                <a:gd name="T53" fmla="*/ 8 h 105"/>
                <a:gd name="T54" fmla="*/ 47 w 51"/>
                <a:gd name="T55" fmla="*/ 0 h 105"/>
                <a:gd name="T56" fmla="*/ 27 w 51"/>
                <a:gd name="T57" fmla="*/ 0 h 105"/>
                <a:gd name="T58" fmla="*/ 15 w 51"/>
                <a:gd name="T59" fmla="*/ 9 h 1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1"/>
                <a:gd name="T91" fmla="*/ 0 h 105"/>
                <a:gd name="T92" fmla="*/ 51 w 51"/>
                <a:gd name="T93" fmla="*/ 105 h 10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1" h="105">
                  <a:moveTo>
                    <a:pt x="15" y="9"/>
                  </a:moveTo>
                  <a:lnTo>
                    <a:pt x="7" y="21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0" y="61"/>
                  </a:lnTo>
                  <a:lnTo>
                    <a:pt x="4" y="75"/>
                  </a:lnTo>
                  <a:lnTo>
                    <a:pt x="41" y="104"/>
                  </a:lnTo>
                  <a:lnTo>
                    <a:pt x="50" y="93"/>
                  </a:lnTo>
                  <a:lnTo>
                    <a:pt x="41" y="95"/>
                  </a:lnTo>
                  <a:lnTo>
                    <a:pt x="47" y="80"/>
                  </a:lnTo>
                  <a:lnTo>
                    <a:pt x="34" y="88"/>
                  </a:lnTo>
                  <a:lnTo>
                    <a:pt x="41" y="68"/>
                  </a:lnTo>
                  <a:lnTo>
                    <a:pt x="24" y="80"/>
                  </a:lnTo>
                  <a:lnTo>
                    <a:pt x="25" y="67"/>
                  </a:lnTo>
                  <a:lnTo>
                    <a:pt x="16" y="76"/>
                  </a:lnTo>
                  <a:lnTo>
                    <a:pt x="15" y="67"/>
                  </a:lnTo>
                  <a:lnTo>
                    <a:pt x="11" y="70"/>
                  </a:lnTo>
                  <a:lnTo>
                    <a:pt x="9" y="61"/>
                  </a:lnTo>
                  <a:lnTo>
                    <a:pt x="24" y="59"/>
                  </a:lnTo>
                  <a:lnTo>
                    <a:pt x="8" y="53"/>
                  </a:lnTo>
                  <a:lnTo>
                    <a:pt x="30" y="46"/>
                  </a:lnTo>
                  <a:lnTo>
                    <a:pt x="12" y="40"/>
                  </a:lnTo>
                  <a:lnTo>
                    <a:pt x="32" y="36"/>
                  </a:lnTo>
                  <a:lnTo>
                    <a:pt x="18" y="22"/>
                  </a:lnTo>
                  <a:lnTo>
                    <a:pt x="39" y="21"/>
                  </a:lnTo>
                  <a:lnTo>
                    <a:pt x="31" y="8"/>
                  </a:lnTo>
                  <a:lnTo>
                    <a:pt x="47" y="8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5" y="9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724400" y="4267200"/>
            <a:ext cx="265113" cy="558800"/>
            <a:chOff x="3219" y="3040"/>
            <a:chExt cx="167" cy="352"/>
          </a:xfrm>
        </p:grpSpPr>
        <p:sp>
          <p:nvSpPr>
            <p:cNvPr id="63524" name="Freeform 36"/>
            <p:cNvSpPr>
              <a:spLocks/>
            </p:cNvSpPr>
            <p:nvPr/>
          </p:nvSpPr>
          <p:spPr bwMode="auto">
            <a:xfrm>
              <a:off x="3223" y="3107"/>
              <a:ext cx="138" cy="276"/>
            </a:xfrm>
            <a:custGeom>
              <a:avLst/>
              <a:gdLst>
                <a:gd name="T0" fmla="*/ 46 w 138"/>
                <a:gd name="T1" fmla="*/ 18 h 276"/>
                <a:gd name="T2" fmla="*/ 41 w 138"/>
                <a:gd name="T3" fmla="*/ 38 h 276"/>
                <a:gd name="T4" fmla="*/ 31 w 138"/>
                <a:gd name="T5" fmla="*/ 69 h 276"/>
                <a:gd name="T6" fmla="*/ 15 w 138"/>
                <a:gd name="T7" fmla="*/ 99 h 276"/>
                <a:gd name="T8" fmla="*/ 6 w 138"/>
                <a:gd name="T9" fmla="*/ 123 h 276"/>
                <a:gd name="T10" fmla="*/ 0 w 138"/>
                <a:gd name="T11" fmla="*/ 161 h 276"/>
                <a:gd name="T12" fmla="*/ 0 w 138"/>
                <a:gd name="T13" fmla="*/ 195 h 276"/>
                <a:gd name="T14" fmla="*/ 8 w 138"/>
                <a:gd name="T15" fmla="*/ 225 h 276"/>
                <a:gd name="T16" fmla="*/ 27 w 138"/>
                <a:gd name="T17" fmla="*/ 252 h 276"/>
                <a:gd name="T18" fmla="*/ 54 w 138"/>
                <a:gd name="T19" fmla="*/ 270 h 276"/>
                <a:gd name="T20" fmla="*/ 91 w 138"/>
                <a:gd name="T21" fmla="*/ 275 h 276"/>
                <a:gd name="T22" fmla="*/ 111 w 138"/>
                <a:gd name="T23" fmla="*/ 261 h 276"/>
                <a:gd name="T24" fmla="*/ 125 w 138"/>
                <a:gd name="T25" fmla="*/ 242 h 276"/>
                <a:gd name="T26" fmla="*/ 132 w 138"/>
                <a:gd name="T27" fmla="*/ 216 h 276"/>
                <a:gd name="T28" fmla="*/ 134 w 138"/>
                <a:gd name="T29" fmla="*/ 193 h 276"/>
                <a:gd name="T30" fmla="*/ 128 w 138"/>
                <a:gd name="T31" fmla="*/ 182 h 276"/>
                <a:gd name="T32" fmla="*/ 121 w 138"/>
                <a:gd name="T33" fmla="*/ 180 h 276"/>
                <a:gd name="T34" fmla="*/ 99 w 138"/>
                <a:gd name="T35" fmla="*/ 183 h 276"/>
                <a:gd name="T36" fmla="*/ 83 w 138"/>
                <a:gd name="T37" fmla="*/ 189 h 276"/>
                <a:gd name="T38" fmla="*/ 81 w 138"/>
                <a:gd name="T39" fmla="*/ 170 h 276"/>
                <a:gd name="T40" fmla="*/ 107 w 138"/>
                <a:gd name="T41" fmla="*/ 134 h 276"/>
                <a:gd name="T42" fmla="*/ 110 w 138"/>
                <a:gd name="T43" fmla="*/ 100 h 276"/>
                <a:gd name="T44" fmla="*/ 134 w 138"/>
                <a:gd name="T45" fmla="*/ 65 h 276"/>
                <a:gd name="T46" fmla="*/ 137 w 138"/>
                <a:gd name="T47" fmla="*/ 31 h 276"/>
                <a:gd name="T48" fmla="*/ 130 w 138"/>
                <a:gd name="T49" fmla="*/ 0 h 276"/>
                <a:gd name="T50" fmla="*/ 91 w 138"/>
                <a:gd name="T51" fmla="*/ 2 h 276"/>
                <a:gd name="T52" fmla="*/ 46 w 138"/>
                <a:gd name="T53" fmla="*/ 18 h 2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276"/>
                <a:gd name="T83" fmla="*/ 138 w 138"/>
                <a:gd name="T84" fmla="*/ 276 h 27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276">
                  <a:moveTo>
                    <a:pt x="46" y="18"/>
                  </a:moveTo>
                  <a:lnTo>
                    <a:pt x="41" y="38"/>
                  </a:lnTo>
                  <a:lnTo>
                    <a:pt x="31" y="69"/>
                  </a:lnTo>
                  <a:lnTo>
                    <a:pt x="15" y="99"/>
                  </a:lnTo>
                  <a:lnTo>
                    <a:pt x="6" y="123"/>
                  </a:lnTo>
                  <a:lnTo>
                    <a:pt x="0" y="161"/>
                  </a:lnTo>
                  <a:lnTo>
                    <a:pt x="0" y="195"/>
                  </a:lnTo>
                  <a:lnTo>
                    <a:pt x="8" y="225"/>
                  </a:lnTo>
                  <a:lnTo>
                    <a:pt x="27" y="252"/>
                  </a:lnTo>
                  <a:lnTo>
                    <a:pt x="54" y="270"/>
                  </a:lnTo>
                  <a:lnTo>
                    <a:pt x="91" y="275"/>
                  </a:lnTo>
                  <a:lnTo>
                    <a:pt x="111" y="261"/>
                  </a:lnTo>
                  <a:lnTo>
                    <a:pt x="125" y="242"/>
                  </a:lnTo>
                  <a:lnTo>
                    <a:pt x="132" y="216"/>
                  </a:lnTo>
                  <a:lnTo>
                    <a:pt x="134" y="193"/>
                  </a:lnTo>
                  <a:lnTo>
                    <a:pt x="128" y="182"/>
                  </a:lnTo>
                  <a:lnTo>
                    <a:pt x="121" y="180"/>
                  </a:lnTo>
                  <a:lnTo>
                    <a:pt x="99" y="183"/>
                  </a:lnTo>
                  <a:lnTo>
                    <a:pt x="83" y="189"/>
                  </a:lnTo>
                  <a:lnTo>
                    <a:pt x="81" y="170"/>
                  </a:lnTo>
                  <a:lnTo>
                    <a:pt x="107" y="134"/>
                  </a:lnTo>
                  <a:lnTo>
                    <a:pt x="110" y="100"/>
                  </a:lnTo>
                  <a:lnTo>
                    <a:pt x="134" y="65"/>
                  </a:lnTo>
                  <a:lnTo>
                    <a:pt x="137" y="31"/>
                  </a:lnTo>
                  <a:lnTo>
                    <a:pt x="130" y="0"/>
                  </a:lnTo>
                  <a:lnTo>
                    <a:pt x="91" y="2"/>
                  </a:lnTo>
                  <a:lnTo>
                    <a:pt x="46" y="18"/>
                  </a:lnTo>
                </a:path>
              </a:pathLst>
            </a:custGeom>
            <a:solidFill>
              <a:srgbClr val="FF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5" name="Freeform 37"/>
            <p:cNvSpPr>
              <a:spLocks/>
            </p:cNvSpPr>
            <p:nvPr/>
          </p:nvSpPr>
          <p:spPr bwMode="auto">
            <a:xfrm>
              <a:off x="3275" y="3128"/>
              <a:ext cx="49" cy="31"/>
            </a:xfrm>
            <a:custGeom>
              <a:avLst/>
              <a:gdLst>
                <a:gd name="T0" fmla="*/ 12 w 49"/>
                <a:gd name="T1" fmla="*/ 0 h 31"/>
                <a:gd name="T2" fmla="*/ 48 w 49"/>
                <a:gd name="T3" fmla="*/ 1 h 31"/>
                <a:gd name="T4" fmla="*/ 28 w 49"/>
                <a:gd name="T5" fmla="*/ 13 h 31"/>
                <a:gd name="T6" fmla="*/ 37 w 49"/>
                <a:gd name="T7" fmla="*/ 21 h 31"/>
                <a:gd name="T8" fmla="*/ 14 w 49"/>
                <a:gd name="T9" fmla="*/ 24 h 31"/>
                <a:gd name="T10" fmla="*/ 0 w 49"/>
                <a:gd name="T11" fmla="*/ 30 h 31"/>
                <a:gd name="T12" fmla="*/ 8 w 49"/>
                <a:gd name="T13" fmla="*/ 13 h 31"/>
                <a:gd name="T14" fmla="*/ 12 w 49"/>
                <a:gd name="T15" fmla="*/ 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"/>
                <a:gd name="T25" fmla="*/ 0 h 31"/>
                <a:gd name="T26" fmla="*/ 49 w 49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" h="31">
                  <a:moveTo>
                    <a:pt x="12" y="0"/>
                  </a:moveTo>
                  <a:lnTo>
                    <a:pt x="48" y="1"/>
                  </a:lnTo>
                  <a:lnTo>
                    <a:pt x="28" y="13"/>
                  </a:lnTo>
                  <a:lnTo>
                    <a:pt x="37" y="21"/>
                  </a:lnTo>
                  <a:lnTo>
                    <a:pt x="14" y="24"/>
                  </a:lnTo>
                  <a:lnTo>
                    <a:pt x="0" y="30"/>
                  </a:lnTo>
                  <a:lnTo>
                    <a:pt x="8" y="13"/>
                  </a:lnTo>
                  <a:lnTo>
                    <a:pt x="12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6" name="Freeform 38"/>
            <p:cNvSpPr>
              <a:spLocks/>
            </p:cNvSpPr>
            <p:nvPr/>
          </p:nvSpPr>
          <p:spPr bwMode="auto">
            <a:xfrm>
              <a:off x="3241" y="3181"/>
              <a:ext cx="59" cy="123"/>
            </a:xfrm>
            <a:custGeom>
              <a:avLst/>
              <a:gdLst>
                <a:gd name="T0" fmla="*/ 27 w 59"/>
                <a:gd name="T1" fmla="*/ 0 h 123"/>
                <a:gd name="T2" fmla="*/ 16 w 59"/>
                <a:gd name="T3" fmla="*/ 29 h 123"/>
                <a:gd name="T4" fmla="*/ 3 w 59"/>
                <a:gd name="T5" fmla="*/ 57 h 123"/>
                <a:gd name="T6" fmla="*/ 0 w 59"/>
                <a:gd name="T7" fmla="*/ 79 h 123"/>
                <a:gd name="T8" fmla="*/ 0 w 59"/>
                <a:gd name="T9" fmla="*/ 102 h 123"/>
                <a:gd name="T10" fmla="*/ 9 w 59"/>
                <a:gd name="T11" fmla="*/ 122 h 123"/>
                <a:gd name="T12" fmla="*/ 19 w 59"/>
                <a:gd name="T13" fmla="*/ 113 h 123"/>
                <a:gd name="T14" fmla="*/ 11 w 59"/>
                <a:gd name="T15" fmla="*/ 108 h 123"/>
                <a:gd name="T16" fmla="*/ 19 w 59"/>
                <a:gd name="T17" fmla="*/ 102 h 123"/>
                <a:gd name="T18" fmla="*/ 11 w 59"/>
                <a:gd name="T19" fmla="*/ 95 h 123"/>
                <a:gd name="T20" fmla="*/ 21 w 59"/>
                <a:gd name="T21" fmla="*/ 84 h 123"/>
                <a:gd name="T22" fmla="*/ 14 w 59"/>
                <a:gd name="T23" fmla="*/ 73 h 123"/>
                <a:gd name="T24" fmla="*/ 33 w 59"/>
                <a:gd name="T25" fmla="*/ 76 h 123"/>
                <a:gd name="T26" fmla="*/ 24 w 59"/>
                <a:gd name="T27" fmla="*/ 55 h 123"/>
                <a:gd name="T28" fmla="*/ 39 w 59"/>
                <a:gd name="T29" fmla="*/ 57 h 123"/>
                <a:gd name="T30" fmla="*/ 34 w 59"/>
                <a:gd name="T31" fmla="*/ 35 h 123"/>
                <a:gd name="T32" fmla="*/ 54 w 59"/>
                <a:gd name="T33" fmla="*/ 38 h 123"/>
                <a:gd name="T34" fmla="*/ 49 w 59"/>
                <a:gd name="T35" fmla="*/ 17 h 123"/>
                <a:gd name="T36" fmla="*/ 58 w 59"/>
                <a:gd name="T37" fmla="*/ 17 h 123"/>
                <a:gd name="T38" fmla="*/ 43 w 59"/>
                <a:gd name="T39" fmla="*/ 2 h 123"/>
                <a:gd name="T40" fmla="*/ 27 w 59"/>
                <a:gd name="T41" fmla="*/ 0 h 1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23"/>
                <a:gd name="T65" fmla="*/ 59 w 59"/>
                <a:gd name="T66" fmla="*/ 123 h 1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23">
                  <a:moveTo>
                    <a:pt x="27" y="0"/>
                  </a:moveTo>
                  <a:lnTo>
                    <a:pt x="16" y="29"/>
                  </a:lnTo>
                  <a:lnTo>
                    <a:pt x="3" y="57"/>
                  </a:lnTo>
                  <a:lnTo>
                    <a:pt x="0" y="79"/>
                  </a:lnTo>
                  <a:lnTo>
                    <a:pt x="0" y="102"/>
                  </a:lnTo>
                  <a:lnTo>
                    <a:pt x="9" y="122"/>
                  </a:lnTo>
                  <a:lnTo>
                    <a:pt x="19" y="113"/>
                  </a:lnTo>
                  <a:lnTo>
                    <a:pt x="11" y="108"/>
                  </a:lnTo>
                  <a:lnTo>
                    <a:pt x="19" y="102"/>
                  </a:lnTo>
                  <a:lnTo>
                    <a:pt x="11" y="95"/>
                  </a:lnTo>
                  <a:lnTo>
                    <a:pt x="21" y="84"/>
                  </a:lnTo>
                  <a:lnTo>
                    <a:pt x="14" y="73"/>
                  </a:lnTo>
                  <a:lnTo>
                    <a:pt x="33" y="76"/>
                  </a:lnTo>
                  <a:lnTo>
                    <a:pt x="24" y="55"/>
                  </a:lnTo>
                  <a:lnTo>
                    <a:pt x="39" y="57"/>
                  </a:lnTo>
                  <a:lnTo>
                    <a:pt x="34" y="35"/>
                  </a:lnTo>
                  <a:lnTo>
                    <a:pt x="54" y="38"/>
                  </a:lnTo>
                  <a:lnTo>
                    <a:pt x="49" y="17"/>
                  </a:lnTo>
                  <a:lnTo>
                    <a:pt x="58" y="17"/>
                  </a:lnTo>
                  <a:lnTo>
                    <a:pt x="43" y="2"/>
                  </a:lnTo>
                  <a:lnTo>
                    <a:pt x="27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7" name="Freeform 39"/>
            <p:cNvSpPr>
              <a:spLocks/>
            </p:cNvSpPr>
            <p:nvPr/>
          </p:nvSpPr>
          <p:spPr bwMode="auto">
            <a:xfrm>
              <a:off x="3262" y="3307"/>
              <a:ext cx="74" cy="35"/>
            </a:xfrm>
            <a:custGeom>
              <a:avLst/>
              <a:gdLst>
                <a:gd name="T0" fmla="*/ 0 w 74"/>
                <a:gd name="T1" fmla="*/ 14 h 35"/>
                <a:gd name="T2" fmla="*/ 16 w 74"/>
                <a:gd name="T3" fmla="*/ 8 h 35"/>
                <a:gd name="T4" fmla="*/ 18 w 74"/>
                <a:gd name="T5" fmla="*/ 19 h 35"/>
                <a:gd name="T6" fmla="*/ 32 w 74"/>
                <a:gd name="T7" fmla="*/ 9 h 35"/>
                <a:gd name="T8" fmla="*/ 34 w 74"/>
                <a:gd name="T9" fmla="*/ 21 h 35"/>
                <a:gd name="T10" fmla="*/ 45 w 74"/>
                <a:gd name="T11" fmla="*/ 3 h 35"/>
                <a:gd name="T12" fmla="*/ 53 w 74"/>
                <a:gd name="T13" fmla="*/ 14 h 35"/>
                <a:gd name="T14" fmla="*/ 56 w 74"/>
                <a:gd name="T15" fmla="*/ 0 h 35"/>
                <a:gd name="T16" fmla="*/ 73 w 74"/>
                <a:gd name="T17" fmla="*/ 4 h 35"/>
                <a:gd name="T18" fmla="*/ 59 w 74"/>
                <a:gd name="T19" fmla="*/ 21 h 35"/>
                <a:gd name="T20" fmla="*/ 52 w 74"/>
                <a:gd name="T21" fmla="*/ 20 h 35"/>
                <a:gd name="T22" fmla="*/ 41 w 74"/>
                <a:gd name="T23" fmla="*/ 33 h 35"/>
                <a:gd name="T24" fmla="*/ 34 w 74"/>
                <a:gd name="T25" fmla="*/ 29 h 35"/>
                <a:gd name="T26" fmla="*/ 20 w 74"/>
                <a:gd name="T27" fmla="*/ 34 h 35"/>
                <a:gd name="T28" fmla="*/ 18 w 74"/>
                <a:gd name="T29" fmla="*/ 25 h 35"/>
                <a:gd name="T30" fmla="*/ 6 w 74"/>
                <a:gd name="T31" fmla="*/ 27 h 35"/>
                <a:gd name="T32" fmla="*/ 6 w 74"/>
                <a:gd name="T33" fmla="*/ 16 h 35"/>
                <a:gd name="T34" fmla="*/ 0 w 74"/>
                <a:gd name="T35" fmla="*/ 14 h 3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4"/>
                <a:gd name="T55" fmla="*/ 0 h 35"/>
                <a:gd name="T56" fmla="*/ 74 w 74"/>
                <a:gd name="T57" fmla="*/ 35 h 3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4" h="35">
                  <a:moveTo>
                    <a:pt x="0" y="14"/>
                  </a:moveTo>
                  <a:lnTo>
                    <a:pt x="16" y="8"/>
                  </a:lnTo>
                  <a:lnTo>
                    <a:pt x="18" y="19"/>
                  </a:lnTo>
                  <a:lnTo>
                    <a:pt x="32" y="9"/>
                  </a:lnTo>
                  <a:lnTo>
                    <a:pt x="34" y="21"/>
                  </a:lnTo>
                  <a:lnTo>
                    <a:pt x="45" y="3"/>
                  </a:lnTo>
                  <a:lnTo>
                    <a:pt x="53" y="14"/>
                  </a:lnTo>
                  <a:lnTo>
                    <a:pt x="56" y="0"/>
                  </a:lnTo>
                  <a:lnTo>
                    <a:pt x="73" y="4"/>
                  </a:lnTo>
                  <a:lnTo>
                    <a:pt x="59" y="21"/>
                  </a:lnTo>
                  <a:lnTo>
                    <a:pt x="52" y="20"/>
                  </a:lnTo>
                  <a:lnTo>
                    <a:pt x="41" y="33"/>
                  </a:lnTo>
                  <a:lnTo>
                    <a:pt x="34" y="29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6" y="27"/>
                  </a:lnTo>
                  <a:lnTo>
                    <a:pt x="6" y="16"/>
                  </a:lnTo>
                  <a:lnTo>
                    <a:pt x="0" y="14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8" name="Freeform 40"/>
            <p:cNvSpPr>
              <a:spLocks/>
            </p:cNvSpPr>
            <p:nvPr/>
          </p:nvSpPr>
          <p:spPr bwMode="auto">
            <a:xfrm>
              <a:off x="3255" y="3044"/>
              <a:ext cx="128" cy="76"/>
            </a:xfrm>
            <a:custGeom>
              <a:avLst/>
              <a:gdLst>
                <a:gd name="T0" fmla="*/ 73 w 128"/>
                <a:gd name="T1" fmla="*/ 0 h 76"/>
                <a:gd name="T2" fmla="*/ 49 w 128"/>
                <a:gd name="T3" fmla="*/ 8 h 76"/>
                <a:gd name="T4" fmla="*/ 19 w 128"/>
                <a:gd name="T5" fmla="*/ 34 h 76"/>
                <a:gd name="T6" fmla="*/ 4 w 128"/>
                <a:gd name="T7" fmla="*/ 56 h 76"/>
                <a:gd name="T8" fmla="*/ 0 w 128"/>
                <a:gd name="T9" fmla="*/ 66 h 76"/>
                <a:gd name="T10" fmla="*/ 4 w 128"/>
                <a:gd name="T11" fmla="*/ 75 h 76"/>
                <a:gd name="T12" fmla="*/ 19 w 128"/>
                <a:gd name="T13" fmla="*/ 75 h 76"/>
                <a:gd name="T14" fmla="*/ 51 w 128"/>
                <a:gd name="T15" fmla="*/ 62 h 76"/>
                <a:gd name="T16" fmla="*/ 90 w 128"/>
                <a:gd name="T17" fmla="*/ 58 h 76"/>
                <a:gd name="T18" fmla="*/ 124 w 128"/>
                <a:gd name="T19" fmla="*/ 63 h 76"/>
                <a:gd name="T20" fmla="*/ 127 w 128"/>
                <a:gd name="T21" fmla="*/ 57 h 76"/>
                <a:gd name="T22" fmla="*/ 126 w 128"/>
                <a:gd name="T23" fmla="*/ 46 h 76"/>
                <a:gd name="T24" fmla="*/ 105 w 128"/>
                <a:gd name="T25" fmla="*/ 26 h 76"/>
                <a:gd name="T26" fmla="*/ 89 w 128"/>
                <a:gd name="T27" fmla="*/ 2 h 76"/>
                <a:gd name="T28" fmla="*/ 73 w 128"/>
                <a:gd name="T29" fmla="*/ 0 h 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8"/>
                <a:gd name="T46" fmla="*/ 0 h 76"/>
                <a:gd name="T47" fmla="*/ 128 w 128"/>
                <a:gd name="T48" fmla="*/ 76 h 7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8" h="76">
                  <a:moveTo>
                    <a:pt x="73" y="0"/>
                  </a:moveTo>
                  <a:lnTo>
                    <a:pt x="49" y="8"/>
                  </a:lnTo>
                  <a:lnTo>
                    <a:pt x="19" y="34"/>
                  </a:lnTo>
                  <a:lnTo>
                    <a:pt x="4" y="56"/>
                  </a:lnTo>
                  <a:lnTo>
                    <a:pt x="0" y="66"/>
                  </a:lnTo>
                  <a:lnTo>
                    <a:pt x="4" y="75"/>
                  </a:lnTo>
                  <a:lnTo>
                    <a:pt x="19" y="75"/>
                  </a:lnTo>
                  <a:lnTo>
                    <a:pt x="51" y="62"/>
                  </a:lnTo>
                  <a:lnTo>
                    <a:pt x="90" y="58"/>
                  </a:lnTo>
                  <a:lnTo>
                    <a:pt x="124" y="63"/>
                  </a:lnTo>
                  <a:lnTo>
                    <a:pt x="127" y="57"/>
                  </a:lnTo>
                  <a:lnTo>
                    <a:pt x="126" y="46"/>
                  </a:lnTo>
                  <a:lnTo>
                    <a:pt x="105" y="26"/>
                  </a:lnTo>
                  <a:lnTo>
                    <a:pt x="89" y="2"/>
                  </a:lnTo>
                  <a:lnTo>
                    <a:pt x="73" y="0"/>
                  </a:lnTo>
                </a:path>
              </a:pathLst>
            </a:custGeom>
            <a:solidFill>
              <a:srgbClr val="FFEA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9" name="Freeform 41"/>
            <p:cNvSpPr>
              <a:spLocks/>
            </p:cNvSpPr>
            <p:nvPr/>
          </p:nvSpPr>
          <p:spPr bwMode="auto">
            <a:xfrm>
              <a:off x="3268" y="3051"/>
              <a:ext cx="42" cy="45"/>
            </a:xfrm>
            <a:custGeom>
              <a:avLst/>
              <a:gdLst>
                <a:gd name="T0" fmla="*/ 41 w 42"/>
                <a:gd name="T1" fmla="*/ 0 h 45"/>
                <a:gd name="T2" fmla="*/ 41 w 42"/>
                <a:gd name="T3" fmla="*/ 11 h 45"/>
                <a:gd name="T4" fmla="*/ 29 w 42"/>
                <a:gd name="T5" fmla="*/ 16 h 45"/>
                <a:gd name="T6" fmla="*/ 31 w 42"/>
                <a:gd name="T7" fmla="*/ 26 h 45"/>
                <a:gd name="T8" fmla="*/ 17 w 42"/>
                <a:gd name="T9" fmla="*/ 41 h 45"/>
                <a:gd name="T10" fmla="*/ 8 w 42"/>
                <a:gd name="T11" fmla="*/ 40 h 45"/>
                <a:gd name="T12" fmla="*/ 0 w 42"/>
                <a:gd name="T13" fmla="*/ 44 h 45"/>
                <a:gd name="T14" fmla="*/ 6 w 42"/>
                <a:gd name="T15" fmla="*/ 34 h 45"/>
                <a:gd name="T16" fmla="*/ 17 w 42"/>
                <a:gd name="T17" fmla="*/ 29 h 45"/>
                <a:gd name="T18" fmla="*/ 26 w 42"/>
                <a:gd name="T19" fmla="*/ 12 h 45"/>
                <a:gd name="T20" fmla="*/ 33 w 42"/>
                <a:gd name="T21" fmla="*/ 4 h 45"/>
                <a:gd name="T22" fmla="*/ 41 w 42"/>
                <a:gd name="T23" fmla="*/ 0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45"/>
                <a:gd name="T38" fmla="*/ 42 w 42"/>
                <a:gd name="T39" fmla="*/ 45 h 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45">
                  <a:moveTo>
                    <a:pt x="41" y="0"/>
                  </a:moveTo>
                  <a:lnTo>
                    <a:pt x="41" y="11"/>
                  </a:lnTo>
                  <a:lnTo>
                    <a:pt x="29" y="16"/>
                  </a:lnTo>
                  <a:lnTo>
                    <a:pt x="31" y="26"/>
                  </a:lnTo>
                  <a:lnTo>
                    <a:pt x="17" y="41"/>
                  </a:lnTo>
                  <a:lnTo>
                    <a:pt x="8" y="40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7" y="29"/>
                  </a:lnTo>
                  <a:lnTo>
                    <a:pt x="26" y="12"/>
                  </a:lnTo>
                  <a:lnTo>
                    <a:pt x="33" y="4"/>
                  </a:lnTo>
                  <a:lnTo>
                    <a:pt x="41" y="0"/>
                  </a:lnTo>
                </a:path>
              </a:pathLst>
            </a:custGeom>
            <a:solidFill>
              <a:srgbClr val="FFFF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30" name="Freeform 42"/>
            <p:cNvSpPr>
              <a:spLocks/>
            </p:cNvSpPr>
            <p:nvPr/>
          </p:nvSpPr>
          <p:spPr bwMode="auto">
            <a:xfrm>
              <a:off x="3291" y="3040"/>
              <a:ext cx="93" cy="70"/>
            </a:xfrm>
            <a:custGeom>
              <a:avLst/>
              <a:gdLst>
                <a:gd name="T0" fmla="*/ 33 w 93"/>
                <a:gd name="T1" fmla="*/ 4 h 70"/>
                <a:gd name="T2" fmla="*/ 44 w 93"/>
                <a:gd name="T3" fmla="*/ 7 h 70"/>
                <a:gd name="T4" fmla="*/ 51 w 93"/>
                <a:gd name="T5" fmla="*/ 18 h 70"/>
                <a:gd name="T6" fmla="*/ 52 w 93"/>
                <a:gd name="T7" fmla="*/ 27 h 70"/>
                <a:gd name="T8" fmla="*/ 58 w 93"/>
                <a:gd name="T9" fmla="*/ 34 h 70"/>
                <a:gd name="T10" fmla="*/ 45 w 93"/>
                <a:gd name="T11" fmla="*/ 37 h 70"/>
                <a:gd name="T12" fmla="*/ 49 w 93"/>
                <a:gd name="T13" fmla="*/ 46 h 70"/>
                <a:gd name="T14" fmla="*/ 38 w 93"/>
                <a:gd name="T15" fmla="*/ 49 h 70"/>
                <a:gd name="T16" fmla="*/ 33 w 93"/>
                <a:gd name="T17" fmla="*/ 53 h 70"/>
                <a:gd name="T18" fmla="*/ 16 w 93"/>
                <a:gd name="T19" fmla="*/ 56 h 70"/>
                <a:gd name="T20" fmla="*/ 0 w 93"/>
                <a:gd name="T21" fmla="*/ 69 h 70"/>
                <a:gd name="T22" fmla="*/ 60 w 93"/>
                <a:gd name="T23" fmla="*/ 63 h 70"/>
                <a:gd name="T24" fmla="*/ 90 w 93"/>
                <a:gd name="T25" fmla="*/ 69 h 70"/>
                <a:gd name="T26" fmla="*/ 92 w 93"/>
                <a:gd name="T27" fmla="*/ 54 h 70"/>
                <a:gd name="T28" fmla="*/ 84 w 93"/>
                <a:gd name="T29" fmla="*/ 43 h 70"/>
                <a:gd name="T30" fmla="*/ 68 w 93"/>
                <a:gd name="T31" fmla="*/ 29 h 70"/>
                <a:gd name="T32" fmla="*/ 54 w 93"/>
                <a:gd name="T33" fmla="*/ 6 h 70"/>
                <a:gd name="T34" fmla="*/ 41 w 93"/>
                <a:gd name="T35" fmla="*/ 0 h 70"/>
                <a:gd name="T36" fmla="*/ 33 w 93"/>
                <a:gd name="T37" fmla="*/ 4 h 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0"/>
                <a:gd name="T59" fmla="*/ 93 w 93"/>
                <a:gd name="T60" fmla="*/ 70 h 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0">
                  <a:moveTo>
                    <a:pt x="33" y="4"/>
                  </a:moveTo>
                  <a:lnTo>
                    <a:pt x="44" y="7"/>
                  </a:lnTo>
                  <a:lnTo>
                    <a:pt x="51" y="18"/>
                  </a:lnTo>
                  <a:lnTo>
                    <a:pt x="52" y="27"/>
                  </a:lnTo>
                  <a:lnTo>
                    <a:pt x="58" y="34"/>
                  </a:lnTo>
                  <a:lnTo>
                    <a:pt x="45" y="37"/>
                  </a:lnTo>
                  <a:lnTo>
                    <a:pt x="49" y="46"/>
                  </a:lnTo>
                  <a:lnTo>
                    <a:pt x="38" y="49"/>
                  </a:lnTo>
                  <a:lnTo>
                    <a:pt x="33" y="53"/>
                  </a:lnTo>
                  <a:lnTo>
                    <a:pt x="16" y="56"/>
                  </a:lnTo>
                  <a:lnTo>
                    <a:pt x="0" y="69"/>
                  </a:lnTo>
                  <a:lnTo>
                    <a:pt x="60" y="63"/>
                  </a:lnTo>
                  <a:lnTo>
                    <a:pt x="90" y="69"/>
                  </a:lnTo>
                  <a:lnTo>
                    <a:pt x="92" y="54"/>
                  </a:lnTo>
                  <a:lnTo>
                    <a:pt x="84" y="43"/>
                  </a:lnTo>
                  <a:lnTo>
                    <a:pt x="68" y="29"/>
                  </a:lnTo>
                  <a:lnTo>
                    <a:pt x="54" y="6"/>
                  </a:lnTo>
                  <a:lnTo>
                    <a:pt x="41" y="0"/>
                  </a:lnTo>
                  <a:lnTo>
                    <a:pt x="33" y="4"/>
                  </a:lnTo>
                </a:path>
              </a:pathLst>
            </a:custGeom>
            <a:solidFill>
              <a:srgbClr val="70230C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31" name="Freeform 43"/>
            <p:cNvSpPr>
              <a:spLocks/>
            </p:cNvSpPr>
            <p:nvPr/>
          </p:nvSpPr>
          <p:spPr bwMode="auto">
            <a:xfrm>
              <a:off x="3219" y="3040"/>
              <a:ext cx="167" cy="352"/>
            </a:xfrm>
            <a:custGeom>
              <a:avLst/>
              <a:gdLst>
                <a:gd name="T0" fmla="*/ 123 w 167"/>
                <a:gd name="T1" fmla="*/ 88 h 352"/>
                <a:gd name="T2" fmla="*/ 129 w 167"/>
                <a:gd name="T3" fmla="*/ 132 h 352"/>
                <a:gd name="T4" fmla="*/ 96 w 167"/>
                <a:gd name="T5" fmla="*/ 122 h 352"/>
                <a:gd name="T6" fmla="*/ 83 w 167"/>
                <a:gd name="T7" fmla="*/ 135 h 352"/>
                <a:gd name="T8" fmla="*/ 85 w 167"/>
                <a:gd name="T9" fmla="*/ 141 h 352"/>
                <a:gd name="T10" fmla="*/ 112 w 167"/>
                <a:gd name="T11" fmla="*/ 183 h 352"/>
                <a:gd name="T12" fmla="*/ 87 w 167"/>
                <a:gd name="T13" fmla="*/ 187 h 352"/>
                <a:gd name="T14" fmla="*/ 83 w 167"/>
                <a:gd name="T15" fmla="*/ 227 h 352"/>
                <a:gd name="T16" fmla="*/ 54 w 167"/>
                <a:gd name="T17" fmla="*/ 228 h 352"/>
                <a:gd name="T18" fmla="*/ 65 w 167"/>
                <a:gd name="T19" fmla="*/ 256 h 352"/>
                <a:gd name="T20" fmla="*/ 92 w 167"/>
                <a:gd name="T21" fmla="*/ 254 h 352"/>
                <a:gd name="T22" fmla="*/ 108 w 167"/>
                <a:gd name="T23" fmla="*/ 247 h 352"/>
                <a:gd name="T24" fmla="*/ 109 w 167"/>
                <a:gd name="T25" fmla="*/ 228 h 352"/>
                <a:gd name="T26" fmla="*/ 121 w 167"/>
                <a:gd name="T27" fmla="*/ 183 h 352"/>
                <a:gd name="T28" fmla="*/ 141 w 167"/>
                <a:gd name="T29" fmla="*/ 146 h 352"/>
                <a:gd name="T30" fmla="*/ 153 w 167"/>
                <a:gd name="T31" fmla="*/ 99 h 352"/>
                <a:gd name="T32" fmla="*/ 161 w 167"/>
                <a:gd name="T33" fmla="*/ 77 h 352"/>
                <a:gd name="T34" fmla="*/ 164 w 167"/>
                <a:gd name="T35" fmla="*/ 52 h 352"/>
                <a:gd name="T36" fmla="*/ 114 w 167"/>
                <a:gd name="T37" fmla="*/ 0 h 352"/>
                <a:gd name="T38" fmla="*/ 158 w 167"/>
                <a:gd name="T39" fmla="*/ 53 h 352"/>
                <a:gd name="T40" fmla="*/ 124 w 167"/>
                <a:gd name="T41" fmla="*/ 56 h 352"/>
                <a:gd name="T42" fmla="*/ 68 w 167"/>
                <a:gd name="T43" fmla="*/ 75 h 352"/>
                <a:gd name="T44" fmla="*/ 36 w 167"/>
                <a:gd name="T45" fmla="*/ 74 h 352"/>
                <a:gd name="T46" fmla="*/ 81 w 167"/>
                <a:gd name="T47" fmla="*/ 17 h 352"/>
                <a:gd name="T48" fmla="*/ 31 w 167"/>
                <a:gd name="T49" fmla="*/ 79 h 352"/>
                <a:gd name="T50" fmla="*/ 42 w 167"/>
                <a:gd name="T51" fmla="*/ 111 h 352"/>
                <a:gd name="T52" fmla="*/ 7 w 167"/>
                <a:gd name="T53" fmla="*/ 196 h 352"/>
                <a:gd name="T54" fmla="*/ 5 w 167"/>
                <a:gd name="T55" fmla="*/ 279 h 352"/>
                <a:gd name="T56" fmla="*/ 62 w 167"/>
                <a:gd name="T57" fmla="*/ 348 h 352"/>
                <a:gd name="T58" fmla="*/ 114 w 167"/>
                <a:gd name="T59" fmla="*/ 343 h 352"/>
                <a:gd name="T60" fmla="*/ 141 w 167"/>
                <a:gd name="T61" fmla="*/ 301 h 352"/>
                <a:gd name="T62" fmla="*/ 136 w 167"/>
                <a:gd name="T63" fmla="*/ 256 h 352"/>
                <a:gd name="T64" fmla="*/ 134 w 167"/>
                <a:gd name="T65" fmla="*/ 287 h 352"/>
                <a:gd name="T66" fmla="*/ 107 w 167"/>
                <a:gd name="T67" fmla="*/ 293 h 352"/>
                <a:gd name="T68" fmla="*/ 97 w 167"/>
                <a:gd name="T69" fmla="*/ 331 h 352"/>
                <a:gd name="T70" fmla="*/ 69 w 167"/>
                <a:gd name="T71" fmla="*/ 304 h 352"/>
                <a:gd name="T72" fmla="*/ 40 w 167"/>
                <a:gd name="T73" fmla="*/ 315 h 352"/>
                <a:gd name="T74" fmla="*/ 28 w 167"/>
                <a:gd name="T75" fmla="*/ 284 h 352"/>
                <a:gd name="T76" fmla="*/ 7 w 167"/>
                <a:gd name="T77" fmla="*/ 270 h 352"/>
                <a:gd name="T78" fmla="*/ 7 w 167"/>
                <a:gd name="T79" fmla="*/ 240 h 352"/>
                <a:gd name="T80" fmla="*/ 15 w 167"/>
                <a:gd name="T81" fmla="*/ 176 h 352"/>
                <a:gd name="T82" fmla="*/ 51 w 167"/>
                <a:gd name="T83" fmla="*/ 92 h 352"/>
                <a:gd name="T84" fmla="*/ 103 w 167"/>
                <a:gd name="T85" fmla="*/ 72 h 3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7"/>
                <a:gd name="T130" fmla="*/ 0 h 352"/>
                <a:gd name="T131" fmla="*/ 167 w 167"/>
                <a:gd name="T132" fmla="*/ 352 h 3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7" h="352">
                  <a:moveTo>
                    <a:pt x="123" y="72"/>
                  </a:moveTo>
                  <a:lnTo>
                    <a:pt x="134" y="88"/>
                  </a:lnTo>
                  <a:lnTo>
                    <a:pt x="123" y="88"/>
                  </a:lnTo>
                  <a:lnTo>
                    <a:pt x="138" y="112"/>
                  </a:lnTo>
                  <a:lnTo>
                    <a:pt x="115" y="104"/>
                  </a:lnTo>
                  <a:lnTo>
                    <a:pt x="129" y="132"/>
                  </a:lnTo>
                  <a:lnTo>
                    <a:pt x="106" y="117"/>
                  </a:lnTo>
                  <a:lnTo>
                    <a:pt x="116" y="143"/>
                  </a:lnTo>
                  <a:lnTo>
                    <a:pt x="96" y="122"/>
                  </a:lnTo>
                  <a:lnTo>
                    <a:pt x="97" y="143"/>
                  </a:lnTo>
                  <a:lnTo>
                    <a:pt x="85" y="122"/>
                  </a:lnTo>
                  <a:lnTo>
                    <a:pt x="83" y="135"/>
                  </a:lnTo>
                  <a:lnTo>
                    <a:pt x="76" y="122"/>
                  </a:lnTo>
                  <a:lnTo>
                    <a:pt x="67" y="129"/>
                  </a:lnTo>
                  <a:lnTo>
                    <a:pt x="85" y="141"/>
                  </a:lnTo>
                  <a:lnTo>
                    <a:pt x="103" y="155"/>
                  </a:lnTo>
                  <a:lnTo>
                    <a:pt x="111" y="173"/>
                  </a:lnTo>
                  <a:lnTo>
                    <a:pt x="112" y="183"/>
                  </a:lnTo>
                  <a:lnTo>
                    <a:pt x="94" y="172"/>
                  </a:lnTo>
                  <a:lnTo>
                    <a:pt x="103" y="198"/>
                  </a:lnTo>
                  <a:lnTo>
                    <a:pt x="87" y="187"/>
                  </a:lnTo>
                  <a:lnTo>
                    <a:pt x="95" y="210"/>
                  </a:lnTo>
                  <a:lnTo>
                    <a:pt x="76" y="200"/>
                  </a:lnTo>
                  <a:lnTo>
                    <a:pt x="83" y="227"/>
                  </a:lnTo>
                  <a:lnTo>
                    <a:pt x="66" y="210"/>
                  </a:lnTo>
                  <a:lnTo>
                    <a:pt x="71" y="239"/>
                  </a:lnTo>
                  <a:lnTo>
                    <a:pt x="54" y="228"/>
                  </a:lnTo>
                  <a:lnTo>
                    <a:pt x="60" y="250"/>
                  </a:lnTo>
                  <a:lnTo>
                    <a:pt x="50" y="261"/>
                  </a:lnTo>
                  <a:lnTo>
                    <a:pt x="65" y="256"/>
                  </a:lnTo>
                  <a:lnTo>
                    <a:pt x="83" y="257"/>
                  </a:lnTo>
                  <a:lnTo>
                    <a:pt x="65" y="278"/>
                  </a:lnTo>
                  <a:lnTo>
                    <a:pt x="92" y="254"/>
                  </a:lnTo>
                  <a:lnTo>
                    <a:pt x="108" y="249"/>
                  </a:lnTo>
                  <a:lnTo>
                    <a:pt x="125" y="247"/>
                  </a:lnTo>
                  <a:lnTo>
                    <a:pt x="108" y="247"/>
                  </a:lnTo>
                  <a:lnTo>
                    <a:pt x="89" y="251"/>
                  </a:lnTo>
                  <a:lnTo>
                    <a:pt x="100" y="243"/>
                  </a:lnTo>
                  <a:lnTo>
                    <a:pt x="109" y="228"/>
                  </a:lnTo>
                  <a:lnTo>
                    <a:pt x="117" y="211"/>
                  </a:lnTo>
                  <a:lnTo>
                    <a:pt x="121" y="196"/>
                  </a:lnTo>
                  <a:lnTo>
                    <a:pt x="121" y="183"/>
                  </a:lnTo>
                  <a:lnTo>
                    <a:pt x="120" y="168"/>
                  </a:lnTo>
                  <a:lnTo>
                    <a:pt x="129" y="158"/>
                  </a:lnTo>
                  <a:lnTo>
                    <a:pt x="141" y="146"/>
                  </a:lnTo>
                  <a:lnTo>
                    <a:pt x="148" y="134"/>
                  </a:lnTo>
                  <a:lnTo>
                    <a:pt x="152" y="115"/>
                  </a:lnTo>
                  <a:lnTo>
                    <a:pt x="153" y="99"/>
                  </a:lnTo>
                  <a:lnTo>
                    <a:pt x="153" y="86"/>
                  </a:lnTo>
                  <a:lnTo>
                    <a:pt x="153" y="75"/>
                  </a:lnTo>
                  <a:lnTo>
                    <a:pt x="161" y="77"/>
                  </a:lnTo>
                  <a:lnTo>
                    <a:pt x="164" y="74"/>
                  </a:lnTo>
                  <a:lnTo>
                    <a:pt x="166" y="68"/>
                  </a:lnTo>
                  <a:lnTo>
                    <a:pt x="164" y="52"/>
                  </a:lnTo>
                  <a:lnTo>
                    <a:pt x="142" y="29"/>
                  </a:lnTo>
                  <a:lnTo>
                    <a:pt x="125" y="4"/>
                  </a:lnTo>
                  <a:lnTo>
                    <a:pt x="114" y="0"/>
                  </a:lnTo>
                  <a:lnTo>
                    <a:pt x="123" y="5"/>
                  </a:lnTo>
                  <a:lnTo>
                    <a:pt x="141" y="35"/>
                  </a:lnTo>
                  <a:lnTo>
                    <a:pt x="158" y="53"/>
                  </a:lnTo>
                  <a:lnTo>
                    <a:pt x="160" y="64"/>
                  </a:lnTo>
                  <a:lnTo>
                    <a:pt x="152" y="60"/>
                  </a:lnTo>
                  <a:lnTo>
                    <a:pt x="124" y="56"/>
                  </a:lnTo>
                  <a:lnTo>
                    <a:pt x="103" y="63"/>
                  </a:lnTo>
                  <a:lnTo>
                    <a:pt x="84" y="60"/>
                  </a:lnTo>
                  <a:lnTo>
                    <a:pt x="68" y="75"/>
                  </a:lnTo>
                  <a:lnTo>
                    <a:pt x="52" y="70"/>
                  </a:lnTo>
                  <a:lnTo>
                    <a:pt x="48" y="79"/>
                  </a:lnTo>
                  <a:lnTo>
                    <a:pt x="36" y="74"/>
                  </a:lnTo>
                  <a:lnTo>
                    <a:pt x="39" y="63"/>
                  </a:lnTo>
                  <a:lnTo>
                    <a:pt x="56" y="40"/>
                  </a:lnTo>
                  <a:lnTo>
                    <a:pt x="81" y="17"/>
                  </a:lnTo>
                  <a:lnTo>
                    <a:pt x="50" y="43"/>
                  </a:lnTo>
                  <a:lnTo>
                    <a:pt x="33" y="64"/>
                  </a:lnTo>
                  <a:lnTo>
                    <a:pt x="31" y="79"/>
                  </a:lnTo>
                  <a:lnTo>
                    <a:pt x="35" y="84"/>
                  </a:lnTo>
                  <a:lnTo>
                    <a:pt x="47" y="88"/>
                  </a:lnTo>
                  <a:lnTo>
                    <a:pt x="42" y="111"/>
                  </a:lnTo>
                  <a:lnTo>
                    <a:pt x="29" y="143"/>
                  </a:lnTo>
                  <a:lnTo>
                    <a:pt x="15" y="168"/>
                  </a:lnTo>
                  <a:lnTo>
                    <a:pt x="7" y="196"/>
                  </a:lnTo>
                  <a:lnTo>
                    <a:pt x="1" y="227"/>
                  </a:lnTo>
                  <a:lnTo>
                    <a:pt x="0" y="253"/>
                  </a:lnTo>
                  <a:lnTo>
                    <a:pt x="5" y="279"/>
                  </a:lnTo>
                  <a:lnTo>
                    <a:pt x="17" y="309"/>
                  </a:lnTo>
                  <a:lnTo>
                    <a:pt x="39" y="331"/>
                  </a:lnTo>
                  <a:lnTo>
                    <a:pt x="62" y="348"/>
                  </a:lnTo>
                  <a:lnTo>
                    <a:pt x="79" y="351"/>
                  </a:lnTo>
                  <a:lnTo>
                    <a:pt x="99" y="349"/>
                  </a:lnTo>
                  <a:lnTo>
                    <a:pt x="114" y="343"/>
                  </a:lnTo>
                  <a:lnTo>
                    <a:pt x="129" y="331"/>
                  </a:lnTo>
                  <a:lnTo>
                    <a:pt x="136" y="316"/>
                  </a:lnTo>
                  <a:lnTo>
                    <a:pt x="141" y="301"/>
                  </a:lnTo>
                  <a:lnTo>
                    <a:pt x="142" y="284"/>
                  </a:lnTo>
                  <a:lnTo>
                    <a:pt x="141" y="265"/>
                  </a:lnTo>
                  <a:lnTo>
                    <a:pt x="136" y="256"/>
                  </a:lnTo>
                  <a:lnTo>
                    <a:pt x="137" y="267"/>
                  </a:lnTo>
                  <a:lnTo>
                    <a:pt x="126" y="264"/>
                  </a:lnTo>
                  <a:lnTo>
                    <a:pt x="134" y="287"/>
                  </a:lnTo>
                  <a:lnTo>
                    <a:pt x="120" y="284"/>
                  </a:lnTo>
                  <a:lnTo>
                    <a:pt x="129" y="304"/>
                  </a:lnTo>
                  <a:lnTo>
                    <a:pt x="107" y="293"/>
                  </a:lnTo>
                  <a:lnTo>
                    <a:pt x="115" y="321"/>
                  </a:lnTo>
                  <a:lnTo>
                    <a:pt x="97" y="304"/>
                  </a:lnTo>
                  <a:lnTo>
                    <a:pt x="97" y="331"/>
                  </a:lnTo>
                  <a:lnTo>
                    <a:pt x="81" y="307"/>
                  </a:lnTo>
                  <a:lnTo>
                    <a:pt x="76" y="331"/>
                  </a:lnTo>
                  <a:lnTo>
                    <a:pt x="69" y="304"/>
                  </a:lnTo>
                  <a:lnTo>
                    <a:pt x="56" y="328"/>
                  </a:lnTo>
                  <a:lnTo>
                    <a:pt x="52" y="301"/>
                  </a:lnTo>
                  <a:lnTo>
                    <a:pt x="40" y="315"/>
                  </a:lnTo>
                  <a:lnTo>
                    <a:pt x="41" y="291"/>
                  </a:lnTo>
                  <a:lnTo>
                    <a:pt x="23" y="301"/>
                  </a:lnTo>
                  <a:lnTo>
                    <a:pt x="28" y="284"/>
                  </a:lnTo>
                  <a:lnTo>
                    <a:pt x="13" y="284"/>
                  </a:lnTo>
                  <a:lnTo>
                    <a:pt x="15" y="272"/>
                  </a:lnTo>
                  <a:lnTo>
                    <a:pt x="7" y="270"/>
                  </a:lnTo>
                  <a:lnTo>
                    <a:pt x="12" y="257"/>
                  </a:lnTo>
                  <a:lnTo>
                    <a:pt x="5" y="253"/>
                  </a:lnTo>
                  <a:lnTo>
                    <a:pt x="7" y="240"/>
                  </a:lnTo>
                  <a:lnTo>
                    <a:pt x="6" y="232"/>
                  </a:lnTo>
                  <a:lnTo>
                    <a:pt x="9" y="204"/>
                  </a:lnTo>
                  <a:lnTo>
                    <a:pt x="15" y="176"/>
                  </a:lnTo>
                  <a:lnTo>
                    <a:pt x="29" y="149"/>
                  </a:lnTo>
                  <a:lnTo>
                    <a:pt x="42" y="122"/>
                  </a:lnTo>
                  <a:lnTo>
                    <a:pt x="51" y="92"/>
                  </a:lnTo>
                  <a:lnTo>
                    <a:pt x="52" y="88"/>
                  </a:lnTo>
                  <a:lnTo>
                    <a:pt x="80" y="77"/>
                  </a:lnTo>
                  <a:lnTo>
                    <a:pt x="103" y="72"/>
                  </a:lnTo>
                  <a:lnTo>
                    <a:pt x="123" y="72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3532" name="Freeform 44"/>
          <p:cNvSpPr>
            <a:spLocks/>
          </p:cNvSpPr>
          <p:nvPr/>
        </p:nvSpPr>
        <p:spPr bwMode="auto">
          <a:xfrm>
            <a:off x="3276600" y="4343400"/>
            <a:ext cx="1143000" cy="228600"/>
          </a:xfrm>
          <a:custGeom>
            <a:avLst/>
            <a:gdLst>
              <a:gd name="T0" fmla="*/ 0 w 721"/>
              <a:gd name="T1" fmla="*/ 0 h 481"/>
              <a:gd name="T2" fmla="*/ 0 w 721"/>
              <a:gd name="T3" fmla="*/ 2147483647 h 481"/>
              <a:gd name="T4" fmla="*/ 2147483647 w 721"/>
              <a:gd name="T5" fmla="*/ 2147483647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0"/>
                </a:moveTo>
                <a:lnTo>
                  <a:pt x="0" y="480"/>
                </a:lnTo>
                <a:lnTo>
                  <a:pt x="720" y="48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3" name="Rectangle 45"/>
          <p:cNvSpPr>
            <a:spLocks noChangeArrowheads="1"/>
          </p:cNvSpPr>
          <p:nvPr/>
        </p:nvSpPr>
        <p:spPr bwMode="auto">
          <a:xfrm>
            <a:off x="3962400" y="4953000"/>
            <a:ext cx="1600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1"/>
                </a:solidFill>
                <a:latin typeface="Arial" charset="0"/>
              </a:rPr>
              <a:t>Nadledviny</a:t>
            </a:r>
          </a:p>
        </p:txBody>
      </p:sp>
      <p:sp>
        <p:nvSpPr>
          <p:cNvPr id="63534" name="Freeform 46"/>
          <p:cNvSpPr>
            <a:spLocks/>
          </p:cNvSpPr>
          <p:nvPr/>
        </p:nvSpPr>
        <p:spPr bwMode="auto">
          <a:xfrm>
            <a:off x="4724400" y="3505200"/>
            <a:ext cx="304800" cy="685800"/>
          </a:xfrm>
          <a:custGeom>
            <a:avLst/>
            <a:gdLst>
              <a:gd name="T0" fmla="*/ 0 w 721"/>
              <a:gd name="T1" fmla="*/ 2147483647 h 481"/>
              <a:gd name="T2" fmla="*/ 0 w 721"/>
              <a:gd name="T3" fmla="*/ 0 h 481"/>
              <a:gd name="T4" fmla="*/ 2147483647 w 721"/>
              <a:gd name="T5" fmla="*/ 0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480"/>
                </a:moveTo>
                <a:lnTo>
                  <a:pt x="0" y="0"/>
                </a:lnTo>
                <a:lnTo>
                  <a:pt x="72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5" name="Freeform 47"/>
          <p:cNvSpPr>
            <a:spLocks/>
          </p:cNvSpPr>
          <p:nvPr/>
        </p:nvSpPr>
        <p:spPr bwMode="auto">
          <a:xfrm flipV="1">
            <a:off x="5105400" y="4495800"/>
            <a:ext cx="6858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6" name="Rectangle 48"/>
          <p:cNvSpPr>
            <a:spLocks noChangeArrowheads="1"/>
          </p:cNvSpPr>
          <p:nvPr/>
        </p:nvSpPr>
        <p:spPr bwMode="auto">
          <a:xfrm>
            <a:off x="5791200" y="3962400"/>
            <a:ext cx="14478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Progesteron</a:t>
            </a:r>
          </a:p>
        </p:txBody>
      </p:sp>
      <p:sp>
        <p:nvSpPr>
          <p:cNvPr id="63537" name="Rectangle 49"/>
          <p:cNvSpPr>
            <a:spLocks noChangeArrowheads="1"/>
          </p:cNvSpPr>
          <p:nvPr/>
        </p:nvSpPr>
        <p:spPr bwMode="auto">
          <a:xfrm>
            <a:off x="7620000" y="4419600"/>
            <a:ext cx="1219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Estrogeny</a:t>
            </a:r>
          </a:p>
        </p:txBody>
      </p:sp>
      <p:sp>
        <p:nvSpPr>
          <p:cNvPr id="63538" name="Freeform 50"/>
          <p:cNvSpPr>
            <a:spLocks/>
          </p:cNvSpPr>
          <p:nvPr/>
        </p:nvSpPr>
        <p:spPr bwMode="auto">
          <a:xfrm>
            <a:off x="7239000" y="3810000"/>
            <a:ext cx="685800" cy="306388"/>
          </a:xfrm>
          <a:custGeom>
            <a:avLst/>
            <a:gdLst>
              <a:gd name="T0" fmla="*/ 0 w 865"/>
              <a:gd name="T1" fmla="*/ 2147483647 h 337"/>
              <a:gd name="T2" fmla="*/ 2147483647 w 865"/>
              <a:gd name="T3" fmla="*/ 2147483647 h 337"/>
              <a:gd name="T4" fmla="*/ 2147483647 w 865"/>
              <a:gd name="T5" fmla="*/ 0 h 337"/>
              <a:gd name="T6" fmla="*/ 0 60000 65536"/>
              <a:gd name="T7" fmla="*/ 0 60000 65536"/>
              <a:gd name="T8" fmla="*/ 0 60000 65536"/>
              <a:gd name="T9" fmla="*/ 0 w 865"/>
              <a:gd name="T10" fmla="*/ 0 h 337"/>
              <a:gd name="T11" fmla="*/ 865 w 865"/>
              <a:gd name="T12" fmla="*/ 337 h 3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5" h="337">
                <a:moveTo>
                  <a:pt x="0" y="336"/>
                </a:moveTo>
                <a:lnTo>
                  <a:pt x="864" y="336"/>
                </a:lnTo>
                <a:lnTo>
                  <a:pt x="864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9" name="Freeform 51"/>
          <p:cNvSpPr>
            <a:spLocks/>
          </p:cNvSpPr>
          <p:nvPr/>
        </p:nvSpPr>
        <p:spPr bwMode="auto">
          <a:xfrm flipV="1">
            <a:off x="7086600" y="4495800"/>
            <a:ext cx="4572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40" name="Freeform 52"/>
          <p:cNvSpPr>
            <a:spLocks/>
          </p:cNvSpPr>
          <p:nvPr/>
        </p:nvSpPr>
        <p:spPr bwMode="auto">
          <a:xfrm>
            <a:off x="4876800" y="4114800"/>
            <a:ext cx="838200" cy="76200"/>
          </a:xfrm>
          <a:custGeom>
            <a:avLst/>
            <a:gdLst>
              <a:gd name="T0" fmla="*/ 0 w 721"/>
              <a:gd name="T1" fmla="*/ 1908416951 h 481"/>
              <a:gd name="T2" fmla="*/ 0 w 721"/>
              <a:gd name="T3" fmla="*/ 0 h 481"/>
              <a:gd name="T4" fmla="*/ 2147483647 w 721"/>
              <a:gd name="T5" fmla="*/ 0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480"/>
                </a:moveTo>
                <a:lnTo>
                  <a:pt x="0" y="0"/>
                </a:lnTo>
                <a:lnTo>
                  <a:pt x="72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41" name="Freeform 53"/>
          <p:cNvSpPr>
            <a:spLocks/>
          </p:cNvSpPr>
          <p:nvPr/>
        </p:nvSpPr>
        <p:spPr bwMode="auto">
          <a:xfrm rot="16200000" flipV="1">
            <a:off x="7924800" y="4038600"/>
            <a:ext cx="5334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42" name="Line 54"/>
          <p:cNvSpPr>
            <a:spLocks noChangeShapeType="1"/>
          </p:cNvSpPr>
          <p:nvPr/>
        </p:nvSpPr>
        <p:spPr bwMode="auto">
          <a:xfrm>
            <a:off x="1905000" y="1752600"/>
            <a:ext cx="1371600" cy="1752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3" name="Rectangle 55"/>
          <p:cNvSpPr>
            <a:spLocks noChangeArrowheads="1"/>
          </p:cNvSpPr>
          <p:nvPr/>
        </p:nvSpPr>
        <p:spPr bwMode="auto">
          <a:xfrm>
            <a:off x="457200" y="1295400"/>
            <a:ext cx="4343400" cy="335989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rgbClr val="FFC000"/>
                </a:solidFill>
                <a:latin typeface="Arial" charset="0"/>
              </a:rPr>
              <a:t>Blok </a:t>
            </a:r>
            <a:r>
              <a:rPr lang="cs-CZ" sz="1600" b="1" dirty="0" err="1">
                <a:solidFill>
                  <a:srgbClr val="FFC000"/>
                </a:solidFill>
                <a:latin typeface="Arial" charset="0"/>
              </a:rPr>
              <a:t>hypofýzární</a:t>
            </a:r>
            <a:r>
              <a:rPr lang="cs-CZ" sz="1600" b="1" dirty="0">
                <a:solidFill>
                  <a:srgbClr val="FFC000"/>
                </a:solidFill>
                <a:latin typeface="Arial" charset="0"/>
              </a:rPr>
              <a:t> produkce FSH,L</a:t>
            </a:r>
            <a:r>
              <a:rPr lang="cs-CZ" sz="1600" b="1" dirty="0">
                <a:solidFill>
                  <a:schemeClr val="hlink"/>
                </a:solidFill>
                <a:latin typeface="Arial" charset="0"/>
              </a:rPr>
              <a:t>H</a:t>
            </a:r>
          </a:p>
        </p:txBody>
      </p:sp>
      <p:sp>
        <p:nvSpPr>
          <p:cNvPr id="63544" name="Line 56"/>
          <p:cNvSpPr>
            <a:spLocks noChangeShapeType="1"/>
          </p:cNvSpPr>
          <p:nvPr/>
        </p:nvSpPr>
        <p:spPr bwMode="auto">
          <a:xfrm flipV="1">
            <a:off x="7010400" y="4572000"/>
            <a:ext cx="2286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5" name="Rectangle 57"/>
          <p:cNvSpPr>
            <a:spLocks noChangeArrowheads="1"/>
          </p:cNvSpPr>
          <p:nvPr/>
        </p:nvSpPr>
        <p:spPr bwMode="auto">
          <a:xfrm>
            <a:off x="5638800" y="5562600"/>
            <a:ext cx="3048000" cy="335989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rgbClr val="FFC000"/>
                </a:solidFill>
                <a:latin typeface="Arial" charset="0"/>
              </a:rPr>
              <a:t>Blok periferní konverze</a:t>
            </a:r>
          </a:p>
        </p:txBody>
      </p:sp>
      <p:sp>
        <p:nvSpPr>
          <p:cNvPr id="63546" name="Line 58"/>
          <p:cNvSpPr>
            <a:spLocks noChangeShapeType="1"/>
          </p:cNvSpPr>
          <p:nvPr/>
        </p:nvSpPr>
        <p:spPr bwMode="auto">
          <a:xfrm flipV="1">
            <a:off x="3124200" y="2362200"/>
            <a:ext cx="3810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7" name="Line 59"/>
          <p:cNvSpPr>
            <a:spLocks noChangeShapeType="1"/>
          </p:cNvSpPr>
          <p:nvPr/>
        </p:nvSpPr>
        <p:spPr bwMode="auto">
          <a:xfrm>
            <a:off x="3200400" y="2362200"/>
            <a:ext cx="2286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8" name="Line 60"/>
          <p:cNvSpPr>
            <a:spLocks noChangeShapeType="1"/>
          </p:cNvSpPr>
          <p:nvPr/>
        </p:nvSpPr>
        <p:spPr bwMode="auto">
          <a:xfrm flipV="1">
            <a:off x="7315200" y="4495800"/>
            <a:ext cx="3810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9" name="Line 61"/>
          <p:cNvSpPr>
            <a:spLocks noChangeShapeType="1"/>
          </p:cNvSpPr>
          <p:nvPr/>
        </p:nvSpPr>
        <p:spPr bwMode="auto">
          <a:xfrm>
            <a:off x="7391400" y="4495800"/>
            <a:ext cx="2286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0" name="Line 62"/>
          <p:cNvSpPr>
            <a:spLocks noChangeShapeType="1"/>
          </p:cNvSpPr>
          <p:nvPr/>
        </p:nvSpPr>
        <p:spPr bwMode="auto">
          <a:xfrm flipV="1">
            <a:off x="7848600" y="3429000"/>
            <a:ext cx="3810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1" name="Line 63"/>
          <p:cNvSpPr>
            <a:spLocks noChangeShapeType="1"/>
          </p:cNvSpPr>
          <p:nvPr/>
        </p:nvSpPr>
        <p:spPr bwMode="auto">
          <a:xfrm>
            <a:off x="7924800" y="3429000"/>
            <a:ext cx="2286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2" name="Line 64"/>
          <p:cNvSpPr>
            <a:spLocks noChangeShapeType="1"/>
          </p:cNvSpPr>
          <p:nvPr/>
        </p:nvSpPr>
        <p:spPr bwMode="auto">
          <a:xfrm flipV="1">
            <a:off x="4343400" y="3505200"/>
            <a:ext cx="3657600" cy="19050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3" name="Rectangle 65"/>
          <p:cNvSpPr>
            <a:spLocks noChangeArrowheads="1"/>
          </p:cNvSpPr>
          <p:nvPr/>
        </p:nvSpPr>
        <p:spPr bwMode="auto">
          <a:xfrm>
            <a:off x="1219200" y="5562600"/>
            <a:ext cx="3505200" cy="335989"/>
          </a:xfrm>
          <a:prstGeom prst="rect">
            <a:avLst/>
          </a:prstGeom>
          <a:noFill/>
          <a:ln w="50800">
            <a:solidFill>
              <a:srgbClr val="0070C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rgbClr val="0070C0"/>
                </a:solidFill>
                <a:latin typeface="Arial" charset="0"/>
              </a:rPr>
              <a:t>Blok receptoru v cílové tkáni</a:t>
            </a:r>
          </a:p>
        </p:txBody>
      </p:sp>
      <p:sp>
        <p:nvSpPr>
          <p:cNvPr id="63554" name="AutoShape 6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295400" y="5638800"/>
            <a:ext cx="3352800" cy="228600"/>
          </a:xfrm>
          <a:prstGeom prst="actionButtonForwardNex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3555" name="AutoShape 6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457200" y="1371600"/>
            <a:ext cx="4267200" cy="228600"/>
          </a:xfrm>
          <a:prstGeom prst="actionButtonForwardNex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3556" name="AutoShape 6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5715000" y="5638800"/>
            <a:ext cx="2895600" cy="228600"/>
          </a:xfrm>
          <a:prstGeom prst="actionButtonForwardNex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24300" y="6021388"/>
            <a:ext cx="33845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Inhibitory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aromatázy</a:t>
            </a:r>
            <a:b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anastrozol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letrozol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exemestan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95288" y="6021388"/>
            <a:ext cx="33845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SERM (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tamoxifen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  <a:b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SERD (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fulvestrant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0" y="1700213"/>
            <a:ext cx="208756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LHRHa</a:t>
            </a:r>
            <a:b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(např.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goserelin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rgbClr val="C00000"/>
                </a:solidFill>
              </a:rPr>
              <a:t>Hormonoterapie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362200"/>
            <a:ext cx="8712968" cy="3657600"/>
          </a:xfrm>
        </p:spPr>
        <p:txBody>
          <a:bodyPr/>
          <a:lstStyle/>
          <a:p>
            <a:pPr>
              <a:buNone/>
            </a:pPr>
            <a:r>
              <a:rPr lang="cs-CZ" b="1" dirty="0">
                <a:solidFill>
                  <a:schemeClr val="hlink"/>
                </a:solidFill>
              </a:rPr>
              <a:t>   empirická metoda - nevyjasněný mechanismus účinku</a:t>
            </a:r>
            <a:r>
              <a:rPr lang="cs-CZ" b="1" dirty="0"/>
              <a:t>                                   </a:t>
            </a:r>
            <a:r>
              <a:rPr lang="cs-CZ" dirty="0"/>
              <a:t> </a:t>
            </a:r>
            <a:r>
              <a:rPr lang="cs-CZ" sz="2000" dirty="0"/>
              <a:t> </a:t>
            </a:r>
            <a:r>
              <a:rPr lang="cs-CZ" sz="2000" b="1" dirty="0"/>
              <a:t>1836</a:t>
            </a:r>
            <a:r>
              <a:rPr lang="cs-CZ" sz="2000" dirty="0"/>
              <a:t>  </a:t>
            </a:r>
            <a:r>
              <a:rPr lang="cs-CZ" sz="2000" dirty="0" err="1"/>
              <a:t>Cooper</a:t>
            </a:r>
            <a:r>
              <a:rPr lang="cs-CZ" sz="2000" dirty="0"/>
              <a:t> - změny  růstu v závislosti na menstruačním cyklu</a:t>
            </a:r>
          </a:p>
          <a:p>
            <a:pPr>
              <a:buNone/>
            </a:pPr>
            <a:r>
              <a:rPr lang="cs-CZ" sz="2000" dirty="0"/>
              <a:t>     1889  </a:t>
            </a:r>
            <a:r>
              <a:rPr lang="cs-CZ" sz="2000" dirty="0" err="1"/>
              <a:t>Schinzinger</a:t>
            </a:r>
            <a:r>
              <a:rPr lang="cs-CZ" sz="2000" dirty="0"/>
              <a:t> - vliv estrogenů na růst u </a:t>
            </a:r>
            <a:r>
              <a:rPr lang="cs-CZ" sz="2000" dirty="0" err="1"/>
              <a:t>premeno</a:t>
            </a:r>
            <a:r>
              <a:rPr lang="cs-CZ" sz="2000" dirty="0"/>
              <a:t> i   </a:t>
            </a:r>
            <a:r>
              <a:rPr lang="cs-CZ" sz="2000" dirty="0" err="1"/>
              <a:t>postmenopausálních</a:t>
            </a:r>
            <a:r>
              <a:rPr lang="cs-CZ" sz="2000" dirty="0"/>
              <a:t> žen</a:t>
            </a:r>
          </a:p>
          <a:p>
            <a:pPr>
              <a:buNone/>
            </a:pPr>
            <a:r>
              <a:rPr lang="cs-CZ" sz="2000" dirty="0"/>
              <a:t>     </a:t>
            </a:r>
            <a:r>
              <a:rPr lang="cs-CZ" sz="2000" b="1" dirty="0"/>
              <a:t>1896</a:t>
            </a:r>
            <a:r>
              <a:rPr lang="cs-CZ" sz="2000" dirty="0"/>
              <a:t> </a:t>
            </a:r>
            <a:r>
              <a:rPr lang="cs-CZ" sz="2000" dirty="0" err="1"/>
              <a:t>Beatson</a:t>
            </a:r>
            <a:r>
              <a:rPr lang="cs-CZ" sz="2000" dirty="0"/>
              <a:t>    -  terapeutická </a:t>
            </a:r>
            <a:r>
              <a:rPr lang="cs-CZ" sz="2000" dirty="0" err="1"/>
              <a:t>ovarectomie</a:t>
            </a:r>
            <a:r>
              <a:rPr lang="cs-CZ" sz="2000" dirty="0"/>
              <a:t> u karcinomu prsu</a:t>
            </a:r>
          </a:p>
          <a:p>
            <a:pPr>
              <a:buNone/>
            </a:pPr>
            <a:r>
              <a:rPr lang="cs-CZ" sz="2000" dirty="0"/>
              <a:t>     1936  </a:t>
            </a:r>
            <a:r>
              <a:rPr lang="cs-CZ" sz="2000" dirty="0" err="1"/>
              <a:t>Lacassagne</a:t>
            </a:r>
            <a:r>
              <a:rPr lang="cs-CZ" sz="2000" dirty="0"/>
              <a:t> - blokáda receptorů estrogeny</a:t>
            </a:r>
          </a:p>
          <a:p>
            <a:pPr>
              <a:buNone/>
            </a:pPr>
            <a:r>
              <a:rPr lang="cs-CZ" sz="2000" b="1" dirty="0"/>
              <a:t>     1971  </a:t>
            </a:r>
            <a:r>
              <a:rPr lang="cs-CZ" sz="2000" dirty="0" err="1"/>
              <a:t>Jensen</a:t>
            </a:r>
            <a:r>
              <a:rPr lang="cs-CZ" sz="2000" dirty="0"/>
              <a:t>  - koncept struktury a blokace receptoru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 err="1">
                <a:solidFill>
                  <a:srgbClr val="EB2813"/>
                </a:solidFill>
              </a:rPr>
              <a:t>Hormonoterapie</a:t>
            </a:r>
            <a:r>
              <a:rPr lang="cs-CZ" sz="2000" b="1" dirty="0">
                <a:solidFill>
                  <a:srgbClr val="EB2813"/>
                </a:solidFill>
              </a:rPr>
              <a:t> karcinomu prsu – </a:t>
            </a:r>
            <a:r>
              <a:rPr lang="cs-CZ" sz="2000" b="1" dirty="0" err="1">
                <a:solidFill>
                  <a:srgbClr val="EB2813"/>
                </a:solidFill>
              </a:rPr>
              <a:t>kompetetivní</a:t>
            </a:r>
            <a:r>
              <a:rPr lang="cs-CZ" sz="2000" b="1" dirty="0">
                <a:solidFill>
                  <a:srgbClr val="EB2813"/>
                </a:solidFill>
              </a:rPr>
              <a:t>  terapie</a:t>
            </a:r>
            <a:endParaRPr lang="cs-CZ" sz="2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SERM – selektivní modulátory estrogenních receptorů :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amoxifen</a:t>
            </a:r>
            <a:endParaRPr lang="cs-CZ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r>
              <a:rPr lang="en-US" b="1" dirty="0"/>
              <a:t>B)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SERD – selektivní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deregulátor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estrogenních receptorů </a:t>
            </a: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fulvestrant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					</a:t>
            </a: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r>
              <a:rPr lang="sk-SK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rgbClr val="C00000"/>
                </a:solidFill>
              </a:rPr>
              <a:t>Antiestrogeny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tamoxifen</a:t>
            </a:r>
            <a:r>
              <a:rPr lang="cs-CZ" dirty="0"/>
              <a:t> (SERM)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716016" cy="4724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toremifen</a:t>
            </a:r>
            <a:r>
              <a:rPr lang="cs-CZ" dirty="0"/>
              <a:t> (</a:t>
            </a:r>
            <a:r>
              <a:rPr lang="cs-CZ" dirty="0" err="1"/>
              <a:t>Fareston</a:t>
            </a:r>
            <a:r>
              <a:rPr lang="cs-CZ" dirty="0"/>
              <a:t>) (SERM)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raloxifen</a:t>
            </a:r>
            <a:r>
              <a:rPr lang="cs-CZ" dirty="0"/>
              <a:t> (</a:t>
            </a:r>
            <a:r>
              <a:rPr lang="cs-CZ" dirty="0" err="1"/>
              <a:t>Evista</a:t>
            </a:r>
            <a:r>
              <a:rPr lang="cs-CZ" dirty="0"/>
              <a:t>) (SERM)</a:t>
            </a:r>
          </a:p>
          <a:p>
            <a:pPr>
              <a:buNone/>
            </a:pPr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fulvestrant</a:t>
            </a:r>
            <a:r>
              <a:rPr lang="cs-CZ" dirty="0"/>
              <a:t>(SEDR)</a:t>
            </a:r>
          </a:p>
          <a:p>
            <a:pPr>
              <a:buNone/>
            </a:pPr>
            <a:r>
              <a:rPr lang="cs-CZ" dirty="0"/>
              <a:t> </a:t>
            </a:r>
          </a:p>
        </p:txBody>
      </p:sp>
      <p:grpSp>
        <p:nvGrpSpPr>
          <p:cNvPr id="7" name="Group 80"/>
          <p:cNvGrpSpPr>
            <a:grpSpLocks/>
          </p:cNvGrpSpPr>
          <p:nvPr/>
        </p:nvGrpSpPr>
        <p:grpSpPr bwMode="auto">
          <a:xfrm>
            <a:off x="5185099" y="5210683"/>
            <a:ext cx="2855169" cy="1512168"/>
            <a:chOff x="4236823" y="2106364"/>
            <a:chExt cx="5222418" cy="2705197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5882887" y="2106364"/>
              <a:ext cx="539619" cy="759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46050" tIns="73025" rIns="146050" bIns="73025">
              <a:spAutoFit/>
            </a:bodyPr>
            <a:lstStyle/>
            <a:p>
              <a:pPr defTabSz="1912938" eaLnBrk="0" hangingPunct="0"/>
              <a:endParaRPr lang="en-GB" dirty="0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236823" y="4371697"/>
              <a:ext cx="593112" cy="439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5088" tIns="34925" rIns="65088" bIns="34925">
              <a:spAutoFit/>
            </a:bodyPr>
            <a:lstStyle/>
            <a:p>
              <a:pPr algn="ctr" defTabSz="384175" eaLnBrk="0" hangingPunct="0"/>
              <a:r>
                <a:rPr lang="en-GB"/>
                <a:t>HO</a:t>
              </a:r>
            </a:p>
          </p:txBody>
        </p:sp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6227606" y="3424231"/>
              <a:ext cx="25048" cy="344967"/>
            </a:xfrm>
            <a:custGeom>
              <a:avLst/>
              <a:gdLst>
                <a:gd name="T0" fmla="*/ 0 w 17"/>
                <a:gd name="T1" fmla="*/ 2147483647 h 217"/>
                <a:gd name="T2" fmla="*/ 2147483647 w 17"/>
                <a:gd name="T3" fmla="*/ 0 h 217"/>
                <a:gd name="T4" fmla="*/ 2147483647 w 17"/>
                <a:gd name="T5" fmla="*/ 2147483647 h 217"/>
                <a:gd name="T6" fmla="*/ 2147483647 w 17"/>
                <a:gd name="T7" fmla="*/ 2147483647 h 217"/>
                <a:gd name="T8" fmla="*/ 2147483647 w 17"/>
                <a:gd name="T9" fmla="*/ 2147483647 h 217"/>
                <a:gd name="T10" fmla="*/ 0 w 17"/>
                <a:gd name="T11" fmla="*/ 2147483647 h 217"/>
                <a:gd name="T12" fmla="*/ 0 w 17"/>
                <a:gd name="T13" fmla="*/ 2147483647 h 2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17"/>
                <a:gd name="T23" fmla="*/ 17 w 17"/>
                <a:gd name="T24" fmla="*/ 217 h 2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17">
                  <a:moveTo>
                    <a:pt x="0" y="4"/>
                  </a:moveTo>
                  <a:lnTo>
                    <a:pt x="8" y="0"/>
                  </a:lnTo>
                  <a:lnTo>
                    <a:pt x="16" y="4"/>
                  </a:lnTo>
                  <a:lnTo>
                    <a:pt x="16" y="207"/>
                  </a:lnTo>
                  <a:lnTo>
                    <a:pt x="8" y="216"/>
                  </a:lnTo>
                  <a:lnTo>
                    <a:pt x="0" y="211"/>
                  </a:lnTo>
                  <a:lnTo>
                    <a:pt x="0" y="4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6"/>
            <p:cNvSpPr>
              <a:spLocks noChangeAspect="1"/>
            </p:cNvSpPr>
            <p:nvPr/>
          </p:nvSpPr>
          <p:spPr bwMode="auto">
            <a:xfrm>
              <a:off x="6238341" y="3243005"/>
              <a:ext cx="268380" cy="189176"/>
            </a:xfrm>
            <a:custGeom>
              <a:avLst/>
              <a:gdLst>
                <a:gd name="T0" fmla="*/ 2147483647 w 189"/>
                <a:gd name="T1" fmla="*/ 0 h 119"/>
                <a:gd name="T2" fmla="*/ 2147483647 w 189"/>
                <a:gd name="T3" fmla="*/ 2147483647 h 119"/>
                <a:gd name="T4" fmla="*/ 2147483647 w 189"/>
                <a:gd name="T5" fmla="*/ 2147483647 h 119"/>
                <a:gd name="T6" fmla="*/ 2147483647 w 189"/>
                <a:gd name="T7" fmla="*/ 2147483647 h 119"/>
                <a:gd name="T8" fmla="*/ 0 w 189"/>
                <a:gd name="T9" fmla="*/ 2147483647 h 119"/>
                <a:gd name="T10" fmla="*/ 2147483647 w 189"/>
                <a:gd name="T11" fmla="*/ 2147483647 h 119"/>
                <a:gd name="T12" fmla="*/ 2147483647 w 189"/>
                <a:gd name="T13" fmla="*/ 0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9"/>
                <a:gd name="T22" fmla="*/ 0 h 119"/>
                <a:gd name="T23" fmla="*/ 189 w 189"/>
                <a:gd name="T24" fmla="*/ 119 h 1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9" h="119">
                  <a:moveTo>
                    <a:pt x="179" y="0"/>
                  </a:moveTo>
                  <a:lnTo>
                    <a:pt x="188" y="6"/>
                  </a:lnTo>
                  <a:lnTo>
                    <a:pt x="188" y="14"/>
                  </a:lnTo>
                  <a:lnTo>
                    <a:pt x="8" y="118"/>
                  </a:lnTo>
                  <a:lnTo>
                    <a:pt x="0" y="114"/>
                  </a:lnTo>
                  <a:lnTo>
                    <a:pt x="8" y="99"/>
                  </a:lnTo>
                  <a:lnTo>
                    <a:pt x="179" y="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7"/>
            <p:cNvSpPr>
              <a:spLocks noChangeAspect="1"/>
            </p:cNvSpPr>
            <p:nvPr/>
          </p:nvSpPr>
          <p:spPr bwMode="auto">
            <a:xfrm>
              <a:off x="6505528" y="3243005"/>
              <a:ext cx="274344" cy="189176"/>
            </a:xfrm>
            <a:custGeom>
              <a:avLst/>
              <a:gdLst>
                <a:gd name="T0" fmla="*/ 2147483647 w 195"/>
                <a:gd name="T1" fmla="*/ 2147483647 h 119"/>
                <a:gd name="T2" fmla="*/ 2147483647 w 195"/>
                <a:gd name="T3" fmla="*/ 2147483647 h 119"/>
                <a:gd name="T4" fmla="*/ 0 w 195"/>
                <a:gd name="T5" fmla="*/ 2147483647 h 119"/>
                <a:gd name="T6" fmla="*/ 0 w 195"/>
                <a:gd name="T7" fmla="*/ 2147483647 h 119"/>
                <a:gd name="T8" fmla="*/ 2147483647 w 195"/>
                <a:gd name="T9" fmla="*/ 0 h 119"/>
                <a:gd name="T10" fmla="*/ 2147483647 w 195"/>
                <a:gd name="T11" fmla="*/ 2147483647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19"/>
                <a:gd name="T20" fmla="*/ 195 w 19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19">
                  <a:moveTo>
                    <a:pt x="194" y="109"/>
                  </a:moveTo>
                  <a:lnTo>
                    <a:pt x="178" y="118"/>
                  </a:lnTo>
                  <a:lnTo>
                    <a:pt x="0" y="14"/>
                  </a:lnTo>
                  <a:lnTo>
                    <a:pt x="0" y="6"/>
                  </a:lnTo>
                  <a:lnTo>
                    <a:pt x="7" y="0"/>
                  </a:lnTo>
                  <a:lnTo>
                    <a:pt x="194" y="109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8"/>
            <p:cNvSpPr>
              <a:spLocks noChangeAspect="1"/>
            </p:cNvSpPr>
            <p:nvPr/>
          </p:nvSpPr>
          <p:spPr bwMode="auto">
            <a:xfrm>
              <a:off x="6756016" y="3416283"/>
              <a:ext cx="23856" cy="364043"/>
            </a:xfrm>
            <a:custGeom>
              <a:avLst/>
              <a:gdLst>
                <a:gd name="T0" fmla="*/ 2147483647 w 17"/>
                <a:gd name="T1" fmla="*/ 2147483647 h 229"/>
                <a:gd name="T2" fmla="*/ 0 w 17"/>
                <a:gd name="T3" fmla="*/ 2147483647 h 229"/>
                <a:gd name="T4" fmla="*/ 0 w 17"/>
                <a:gd name="T5" fmla="*/ 2147483647 h 229"/>
                <a:gd name="T6" fmla="*/ 2147483647 w 17"/>
                <a:gd name="T7" fmla="*/ 0 h 229"/>
                <a:gd name="T8" fmla="*/ 2147483647 w 17"/>
                <a:gd name="T9" fmla="*/ 2147483647 h 2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29"/>
                <a:gd name="T17" fmla="*/ 17 w 17"/>
                <a:gd name="T18" fmla="*/ 229 h 2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29">
                  <a:moveTo>
                    <a:pt x="16" y="228"/>
                  </a:moveTo>
                  <a:lnTo>
                    <a:pt x="0" y="212"/>
                  </a:lnTo>
                  <a:lnTo>
                    <a:pt x="0" y="9"/>
                  </a:lnTo>
                  <a:lnTo>
                    <a:pt x="16" y="0"/>
                  </a:lnTo>
                  <a:lnTo>
                    <a:pt x="16" y="228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9"/>
            <p:cNvSpPr>
              <a:spLocks noChangeAspect="1"/>
            </p:cNvSpPr>
            <p:nvPr/>
          </p:nvSpPr>
          <p:spPr bwMode="auto">
            <a:xfrm>
              <a:off x="6238341" y="3753301"/>
              <a:ext cx="541531" cy="27025"/>
            </a:xfrm>
            <a:custGeom>
              <a:avLst/>
              <a:gdLst>
                <a:gd name="T0" fmla="*/ 2147483647 w 383"/>
                <a:gd name="T1" fmla="*/ 0 h 17"/>
                <a:gd name="T2" fmla="*/ 2147483647 w 383"/>
                <a:gd name="T3" fmla="*/ 2147483647 h 17"/>
                <a:gd name="T4" fmla="*/ 0 w 383"/>
                <a:gd name="T5" fmla="*/ 2147483647 h 17"/>
                <a:gd name="T6" fmla="*/ 0 w 383"/>
                <a:gd name="T7" fmla="*/ 2147483647 h 17"/>
                <a:gd name="T8" fmla="*/ 2147483647 w 383"/>
                <a:gd name="T9" fmla="*/ 0 h 17"/>
                <a:gd name="T10" fmla="*/ 2147483647 w 383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3"/>
                <a:gd name="T19" fmla="*/ 0 h 17"/>
                <a:gd name="T20" fmla="*/ 383 w 383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3" h="17">
                  <a:moveTo>
                    <a:pt x="366" y="0"/>
                  </a:moveTo>
                  <a:lnTo>
                    <a:pt x="382" y="16"/>
                  </a:lnTo>
                  <a:lnTo>
                    <a:pt x="0" y="16"/>
                  </a:lnTo>
                  <a:lnTo>
                    <a:pt x="0" y="9"/>
                  </a:lnTo>
                  <a:lnTo>
                    <a:pt x="8" y="0"/>
                  </a:lnTo>
                  <a:lnTo>
                    <a:pt x="366" y="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0"/>
            <p:cNvSpPr>
              <a:spLocks noChangeAspect="1"/>
            </p:cNvSpPr>
            <p:nvPr/>
          </p:nvSpPr>
          <p:spPr bwMode="auto">
            <a:xfrm>
              <a:off x="6492407" y="2909166"/>
              <a:ext cx="23856" cy="344967"/>
            </a:xfrm>
            <a:custGeom>
              <a:avLst/>
              <a:gdLst>
                <a:gd name="T0" fmla="*/ 0 w 17"/>
                <a:gd name="T1" fmla="*/ 0 h 217"/>
                <a:gd name="T2" fmla="*/ 2147483647 w 17"/>
                <a:gd name="T3" fmla="*/ 0 h 217"/>
                <a:gd name="T4" fmla="*/ 2147483647 w 17"/>
                <a:gd name="T5" fmla="*/ 2147483647 h 217"/>
                <a:gd name="T6" fmla="*/ 2147483647 w 17"/>
                <a:gd name="T7" fmla="*/ 2147483647 h 217"/>
                <a:gd name="T8" fmla="*/ 0 w 17"/>
                <a:gd name="T9" fmla="*/ 2147483647 h 217"/>
                <a:gd name="T10" fmla="*/ 0 w 17"/>
                <a:gd name="T11" fmla="*/ 0 h 2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17"/>
                <a:gd name="T20" fmla="*/ 17 w 17"/>
                <a:gd name="T21" fmla="*/ 217 h 2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17">
                  <a:moveTo>
                    <a:pt x="0" y="0"/>
                  </a:moveTo>
                  <a:lnTo>
                    <a:pt x="16" y="0"/>
                  </a:lnTo>
                  <a:lnTo>
                    <a:pt x="16" y="210"/>
                  </a:lnTo>
                  <a:lnTo>
                    <a:pt x="9" y="216"/>
                  </a:lnTo>
                  <a:lnTo>
                    <a:pt x="0" y="21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1"/>
            <p:cNvSpPr>
              <a:spLocks noChangeAspect="1"/>
            </p:cNvSpPr>
            <p:nvPr/>
          </p:nvSpPr>
          <p:spPr bwMode="auto">
            <a:xfrm>
              <a:off x="5975925" y="3238236"/>
              <a:ext cx="264801" cy="193944"/>
            </a:xfrm>
            <a:custGeom>
              <a:avLst/>
              <a:gdLst>
                <a:gd name="T0" fmla="*/ 0 w 188"/>
                <a:gd name="T1" fmla="*/ 2147483647 h 122"/>
                <a:gd name="T2" fmla="*/ 0 w 188"/>
                <a:gd name="T3" fmla="*/ 0 h 122"/>
                <a:gd name="T4" fmla="*/ 2147483647 w 188"/>
                <a:gd name="T5" fmla="*/ 2147483647 h 122"/>
                <a:gd name="T6" fmla="*/ 2147483647 w 188"/>
                <a:gd name="T7" fmla="*/ 2147483647 h 122"/>
                <a:gd name="T8" fmla="*/ 2147483647 w 188"/>
                <a:gd name="T9" fmla="*/ 2147483647 h 122"/>
                <a:gd name="T10" fmla="*/ 0 w 188"/>
                <a:gd name="T11" fmla="*/ 2147483647 h 1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8"/>
                <a:gd name="T19" fmla="*/ 0 h 122"/>
                <a:gd name="T20" fmla="*/ 188 w 188"/>
                <a:gd name="T21" fmla="*/ 122 h 1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8" h="122">
                  <a:moveTo>
                    <a:pt x="0" y="17"/>
                  </a:moveTo>
                  <a:lnTo>
                    <a:pt x="0" y="0"/>
                  </a:lnTo>
                  <a:lnTo>
                    <a:pt x="179" y="102"/>
                  </a:lnTo>
                  <a:lnTo>
                    <a:pt x="187" y="117"/>
                  </a:lnTo>
                  <a:lnTo>
                    <a:pt x="179" y="121"/>
                  </a:lnTo>
                  <a:lnTo>
                    <a:pt x="0" y="17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2"/>
            <p:cNvSpPr>
              <a:spLocks noChangeAspect="1"/>
            </p:cNvSpPr>
            <p:nvPr/>
          </p:nvSpPr>
          <p:spPr bwMode="auto">
            <a:xfrm>
              <a:off x="5702774" y="3238236"/>
              <a:ext cx="274344" cy="193944"/>
            </a:xfrm>
            <a:custGeom>
              <a:avLst/>
              <a:gdLst>
                <a:gd name="T0" fmla="*/ 2147483647 w 195"/>
                <a:gd name="T1" fmla="*/ 2147483647 h 122"/>
                <a:gd name="T2" fmla="*/ 0 w 195"/>
                <a:gd name="T3" fmla="*/ 2147483647 h 122"/>
                <a:gd name="T4" fmla="*/ 2147483647 w 195"/>
                <a:gd name="T5" fmla="*/ 0 h 122"/>
                <a:gd name="T6" fmla="*/ 2147483647 w 195"/>
                <a:gd name="T7" fmla="*/ 2147483647 h 122"/>
                <a:gd name="T8" fmla="*/ 2147483647 w 195"/>
                <a:gd name="T9" fmla="*/ 2147483647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5"/>
                <a:gd name="T16" fmla="*/ 0 h 122"/>
                <a:gd name="T17" fmla="*/ 195 w 195"/>
                <a:gd name="T18" fmla="*/ 122 h 1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5" h="122">
                  <a:moveTo>
                    <a:pt x="16" y="121"/>
                  </a:moveTo>
                  <a:lnTo>
                    <a:pt x="0" y="112"/>
                  </a:lnTo>
                  <a:lnTo>
                    <a:pt x="194" y="0"/>
                  </a:lnTo>
                  <a:lnTo>
                    <a:pt x="194" y="17"/>
                  </a:lnTo>
                  <a:lnTo>
                    <a:pt x="16" y="121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3"/>
            <p:cNvSpPr>
              <a:spLocks noChangeAspect="1"/>
            </p:cNvSpPr>
            <p:nvPr/>
          </p:nvSpPr>
          <p:spPr bwMode="auto">
            <a:xfrm>
              <a:off x="5702774" y="3416283"/>
              <a:ext cx="23856" cy="352915"/>
            </a:xfrm>
            <a:custGeom>
              <a:avLst/>
              <a:gdLst>
                <a:gd name="T0" fmla="*/ 2147483647 w 17"/>
                <a:gd name="T1" fmla="*/ 2147483647 h 222"/>
                <a:gd name="T2" fmla="*/ 2147483647 w 17"/>
                <a:gd name="T3" fmla="*/ 2147483647 h 222"/>
                <a:gd name="T4" fmla="*/ 0 w 17"/>
                <a:gd name="T5" fmla="*/ 2147483647 h 222"/>
                <a:gd name="T6" fmla="*/ 0 w 17"/>
                <a:gd name="T7" fmla="*/ 0 h 222"/>
                <a:gd name="T8" fmla="*/ 2147483647 w 17"/>
                <a:gd name="T9" fmla="*/ 2147483647 h 222"/>
                <a:gd name="T10" fmla="*/ 2147483647 w 17"/>
                <a:gd name="T11" fmla="*/ 2147483647 h 2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22"/>
                <a:gd name="T20" fmla="*/ 17 w 17"/>
                <a:gd name="T21" fmla="*/ 222 h 2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22">
                  <a:moveTo>
                    <a:pt x="16" y="216"/>
                  </a:moveTo>
                  <a:lnTo>
                    <a:pt x="7" y="221"/>
                  </a:lnTo>
                  <a:lnTo>
                    <a:pt x="0" y="216"/>
                  </a:lnTo>
                  <a:lnTo>
                    <a:pt x="0" y="0"/>
                  </a:lnTo>
                  <a:lnTo>
                    <a:pt x="16" y="9"/>
                  </a:lnTo>
                  <a:lnTo>
                    <a:pt x="16" y="216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4"/>
            <p:cNvSpPr>
              <a:spLocks noChangeAspect="1"/>
            </p:cNvSpPr>
            <p:nvPr/>
          </p:nvSpPr>
          <p:spPr bwMode="auto">
            <a:xfrm>
              <a:off x="5712317" y="3759660"/>
              <a:ext cx="264801" cy="187586"/>
            </a:xfrm>
            <a:custGeom>
              <a:avLst/>
              <a:gdLst>
                <a:gd name="T0" fmla="*/ 2147483647 w 188"/>
                <a:gd name="T1" fmla="*/ 2147483647 h 118"/>
                <a:gd name="T2" fmla="*/ 2147483647 w 188"/>
                <a:gd name="T3" fmla="*/ 2147483647 h 118"/>
                <a:gd name="T4" fmla="*/ 2147483647 w 188"/>
                <a:gd name="T5" fmla="*/ 2147483647 h 118"/>
                <a:gd name="T6" fmla="*/ 0 w 188"/>
                <a:gd name="T7" fmla="*/ 2147483647 h 118"/>
                <a:gd name="T8" fmla="*/ 0 w 188"/>
                <a:gd name="T9" fmla="*/ 2147483647 h 118"/>
                <a:gd name="T10" fmla="*/ 2147483647 w 188"/>
                <a:gd name="T11" fmla="*/ 0 h 118"/>
                <a:gd name="T12" fmla="*/ 2147483647 w 188"/>
                <a:gd name="T13" fmla="*/ 2147483647 h 1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8"/>
                <a:gd name="T22" fmla="*/ 0 h 118"/>
                <a:gd name="T23" fmla="*/ 188 w 188"/>
                <a:gd name="T24" fmla="*/ 118 h 1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8" h="118">
                  <a:moveTo>
                    <a:pt x="187" y="103"/>
                  </a:moveTo>
                  <a:lnTo>
                    <a:pt x="187" y="111"/>
                  </a:lnTo>
                  <a:lnTo>
                    <a:pt x="178" y="117"/>
                  </a:lnTo>
                  <a:lnTo>
                    <a:pt x="0" y="13"/>
                  </a:lnTo>
                  <a:lnTo>
                    <a:pt x="0" y="5"/>
                  </a:lnTo>
                  <a:lnTo>
                    <a:pt x="9" y="0"/>
                  </a:lnTo>
                  <a:lnTo>
                    <a:pt x="187" y="103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15"/>
            <p:cNvSpPr>
              <a:spLocks noChangeAspect="1"/>
            </p:cNvSpPr>
            <p:nvPr/>
          </p:nvSpPr>
          <p:spPr bwMode="auto">
            <a:xfrm>
              <a:off x="5975925" y="3759660"/>
              <a:ext cx="269573" cy="187586"/>
            </a:xfrm>
            <a:custGeom>
              <a:avLst/>
              <a:gdLst>
                <a:gd name="T0" fmla="*/ 2147483647 w 191"/>
                <a:gd name="T1" fmla="*/ 2147483647 h 118"/>
                <a:gd name="T2" fmla="*/ 0 w 191"/>
                <a:gd name="T3" fmla="*/ 2147483647 h 118"/>
                <a:gd name="T4" fmla="*/ 0 w 191"/>
                <a:gd name="T5" fmla="*/ 2147483647 h 118"/>
                <a:gd name="T6" fmla="*/ 2147483647 w 191"/>
                <a:gd name="T7" fmla="*/ 0 h 118"/>
                <a:gd name="T8" fmla="*/ 2147483647 w 191"/>
                <a:gd name="T9" fmla="*/ 2147483647 h 118"/>
                <a:gd name="T10" fmla="*/ 2147483647 w 191"/>
                <a:gd name="T11" fmla="*/ 2147483647 h 118"/>
                <a:gd name="T12" fmla="*/ 2147483647 w 191"/>
                <a:gd name="T13" fmla="*/ 2147483647 h 1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1"/>
                <a:gd name="T22" fmla="*/ 0 h 118"/>
                <a:gd name="T23" fmla="*/ 191 w 191"/>
                <a:gd name="T24" fmla="*/ 118 h 1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1" h="118">
                  <a:moveTo>
                    <a:pt x="7" y="117"/>
                  </a:moveTo>
                  <a:lnTo>
                    <a:pt x="0" y="111"/>
                  </a:lnTo>
                  <a:lnTo>
                    <a:pt x="0" y="103"/>
                  </a:lnTo>
                  <a:lnTo>
                    <a:pt x="179" y="0"/>
                  </a:lnTo>
                  <a:lnTo>
                    <a:pt x="187" y="5"/>
                  </a:lnTo>
                  <a:lnTo>
                    <a:pt x="190" y="12"/>
                  </a:lnTo>
                  <a:lnTo>
                    <a:pt x="7" y="117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16"/>
            <p:cNvSpPr>
              <a:spLocks noChangeAspect="1"/>
            </p:cNvSpPr>
            <p:nvPr/>
          </p:nvSpPr>
          <p:spPr bwMode="auto">
            <a:xfrm>
              <a:off x="6227606" y="3098342"/>
              <a:ext cx="25048" cy="327480"/>
            </a:xfrm>
            <a:custGeom>
              <a:avLst/>
              <a:gdLst>
                <a:gd name="T0" fmla="*/ 0 w 17"/>
                <a:gd name="T1" fmla="*/ 0 h 206"/>
                <a:gd name="T2" fmla="*/ 2147483647 w 17"/>
                <a:gd name="T3" fmla="*/ 0 h 206"/>
                <a:gd name="T4" fmla="*/ 2147483647 w 17"/>
                <a:gd name="T5" fmla="*/ 2147483647 h 206"/>
                <a:gd name="T6" fmla="*/ 2147483647 w 17"/>
                <a:gd name="T7" fmla="*/ 2147483647 h 206"/>
                <a:gd name="T8" fmla="*/ 0 w 17"/>
                <a:gd name="T9" fmla="*/ 2147483647 h 206"/>
                <a:gd name="T10" fmla="*/ 0 w 17"/>
                <a:gd name="T11" fmla="*/ 0 h 2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06"/>
                <a:gd name="T20" fmla="*/ 17 w 17"/>
                <a:gd name="T21" fmla="*/ 206 h 2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06">
                  <a:moveTo>
                    <a:pt x="0" y="0"/>
                  </a:moveTo>
                  <a:lnTo>
                    <a:pt x="16" y="0"/>
                  </a:lnTo>
                  <a:lnTo>
                    <a:pt x="16" y="190"/>
                  </a:lnTo>
                  <a:lnTo>
                    <a:pt x="8" y="205"/>
                  </a:lnTo>
                  <a:lnTo>
                    <a:pt x="0" y="19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17"/>
            <p:cNvSpPr>
              <a:spLocks noChangeAspect="1"/>
            </p:cNvSpPr>
            <p:nvPr/>
          </p:nvSpPr>
          <p:spPr bwMode="auto">
            <a:xfrm>
              <a:off x="5449901" y="3759660"/>
              <a:ext cx="263608" cy="187586"/>
            </a:xfrm>
            <a:custGeom>
              <a:avLst/>
              <a:gdLst>
                <a:gd name="T0" fmla="*/ 2147483647 w 187"/>
                <a:gd name="T1" fmla="*/ 2147483647 h 118"/>
                <a:gd name="T2" fmla="*/ 0 w 187"/>
                <a:gd name="T3" fmla="*/ 2147483647 h 118"/>
                <a:gd name="T4" fmla="*/ 0 w 187"/>
                <a:gd name="T5" fmla="*/ 2147483647 h 118"/>
                <a:gd name="T6" fmla="*/ 2147483647 w 187"/>
                <a:gd name="T7" fmla="*/ 0 h 118"/>
                <a:gd name="T8" fmla="*/ 2147483647 w 187"/>
                <a:gd name="T9" fmla="*/ 2147483647 h 118"/>
                <a:gd name="T10" fmla="*/ 2147483647 w 187"/>
                <a:gd name="T11" fmla="*/ 2147483647 h 118"/>
                <a:gd name="T12" fmla="*/ 2147483647 w 187"/>
                <a:gd name="T13" fmla="*/ 2147483647 h 1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"/>
                <a:gd name="T22" fmla="*/ 0 h 118"/>
                <a:gd name="T23" fmla="*/ 187 w 187"/>
                <a:gd name="T24" fmla="*/ 118 h 1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" h="118">
                  <a:moveTo>
                    <a:pt x="9" y="117"/>
                  </a:moveTo>
                  <a:lnTo>
                    <a:pt x="0" y="111"/>
                  </a:lnTo>
                  <a:lnTo>
                    <a:pt x="0" y="103"/>
                  </a:lnTo>
                  <a:lnTo>
                    <a:pt x="179" y="0"/>
                  </a:lnTo>
                  <a:lnTo>
                    <a:pt x="186" y="5"/>
                  </a:lnTo>
                  <a:lnTo>
                    <a:pt x="186" y="13"/>
                  </a:lnTo>
                  <a:lnTo>
                    <a:pt x="9" y="117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18"/>
            <p:cNvSpPr>
              <a:spLocks noChangeAspect="1"/>
            </p:cNvSpPr>
            <p:nvPr/>
          </p:nvSpPr>
          <p:spPr bwMode="auto">
            <a:xfrm>
              <a:off x="5439165" y="3936117"/>
              <a:ext cx="25049" cy="341788"/>
            </a:xfrm>
            <a:custGeom>
              <a:avLst/>
              <a:gdLst>
                <a:gd name="T0" fmla="*/ 2147483647 w 17"/>
                <a:gd name="T1" fmla="*/ 2147483647 h 216"/>
                <a:gd name="T2" fmla="*/ 2147483647 w 17"/>
                <a:gd name="T3" fmla="*/ 2147483647 h 216"/>
                <a:gd name="T4" fmla="*/ 0 w 17"/>
                <a:gd name="T5" fmla="*/ 2147483647 h 216"/>
                <a:gd name="T6" fmla="*/ 0 w 17"/>
                <a:gd name="T7" fmla="*/ 2147483647 h 216"/>
                <a:gd name="T8" fmla="*/ 2147483647 w 17"/>
                <a:gd name="T9" fmla="*/ 0 h 216"/>
                <a:gd name="T10" fmla="*/ 2147483647 w 17"/>
                <a:gd name="T11" fmla="*/ 2147483647 h 216"/>
                <a:gd name="T12" fmla="*/ 2147483647 w 17"/>
                <a:gd name="T13" fmla="*/ 2147483647 h 2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16"/>
                <a:gd name="T23" fmla="*/ 17 w 17"/>
                <a:gd name="T24" fmla="*/ 216 h 2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16">
                  <a:moveTo>
                    <a:pt x="16" y="211"/>
                  </a:moveTo>
                  <a:lnTo>
                    <a:pt x="7" y="215"/>
                  </a:lnTo>
                  <a:lnTo>
                    <a:pt x="0" y="211"/>
                  </a:lnTo>
                  <a:lnTo>
                    <a:pt x="0" y="6"/>
                  </a:lnTo>
                  <a:lnTo>
                    <a:pt x="7" y="0"/>
                  </a:lnTo>
                  <a:lnTo>
                    <a:pt x="16" y="6"/>
                  </a:lnTo>
                  <a:lnTo>
                    <a:pt x="16" y="211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5386682" y="3975860"/>
              <a:ext cx="23856" cy="265481"/>
            </a:xfrm>
            <a:custGeom>
              <a:avLst/>
              <a:gdLst>
                <a:gd name="T0" fmla="*/ 2147483647 w 17"/>
                <a:gd name="T1" fmla="*/ 2147483647 h 168"/>
                <a:gd name="T2" fmla="*/ 0 w 17"/>
                <a:gd name="T3" fmla="*/ 2147483647 h 168"/>
                <a:gd name="T4" fmla="*/ 0 w 17"/>
                <a:gd name="T5" fmla="*/ 0 h 168"/>
                <a:gd name="T6" fmla="*/ 2147483647 w 17"/>
                <a:gd name="T7" fmla="*/ 0 h 168"/>
                <a:gd name="T8" fmla="*/ 2147483647 w 17"/>
                <a:gd name="T9" fmla="*/ 2147483647 h 1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8"/>
                <a:gd name="T17" fmla="*/ 17 w 17"/>
                <a:gd name="T18" fmla="*/ 168 h 1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8">
                  <a:moveTo>
                    <a:pt x="16" y="167"/>
                  </a:moveTo>
                  <a:lnTo>
                    <a:pt x="0" y="167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67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5449901" y="4269956"/>
              <a:ext cx="263608" cy="192355"/>
            </a:xfrm>
            <a:custGeom>
              <a:avLst/>
              <a:gdLst>
                <a:gd name="T0" fmla="*/ 2147483647 w 187"/>
                <a:gd name="T1" fmla="*/ 2147483647 h 121"/>
                <a:gd name="T2" fmla="*/ 2147483647 w 187"/>
                <a:gd name="T3" fmla="*/ 2147483647 h 121"/>
                <a:gd name="T4" fmla="*/ 0 w 187"/>
                <a:gd name="T5" fmla="*/ 2147483647 h 121"/>
                <a:gd name="T6" fmla="*/ 0 w 187"/>
                <a:gd name="T7" fmla="*/ 2147483647 h 121"/>
                <a:gd name="T8" fmla="*/ 2147483647 w 187"/>
                <a:gd name="T9" fmla="*/ 0 h 121"/>
                <a:gd name="T10" fmla="*/ 2147483647 w 187"/>
                <a:gd name="T11" fmla="*/ 2147483647 h 1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21"/>
                <a:gd name="T20" fmla="*/ 187 w 187"/>
                <a:gd name="T21" fmla="*/ 121 h 1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21">
                  <a:moveTo>
                    <a:pt x="186" y="103"/>
                  </a:moveTo>
                  <a:lnTo>
                    <a:pt x="186" y="120"/>
                  </a:lnTo>
                  <a:lnTo>
                    <a:pt x="0" y="14"/>
                  </a:lnTo>
                  <a:lnTo>
                    <a:pt x="0" y="4"/>
                  </a:lnTo>
                  <a:lnTo>
                    <a:pt x="9" y="0"/>
                  </a:lnTo>
                  <a:lnTo>
                    <a:pt x="186" y="103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5712317" y="4269956"/>
              <a:ext cx="264801" cy="192355"/>
            </a:xfrm>
            <a:custGeom>
              <a:avLst/>
              <a:gdLst>
                <a:gd name="T0" fmla="*/ 2147483647 w 188"/>
                <a:gd name="T1" fmla="*/ 0 h 121"/>
                <a:gd name="T2" fmla="*/ 2147483647 w 188"/>
                <a:gd name="T3" fmla="*/ 2147483647 h 121"/>
                <a:gd name="T4" fmla="*/ 2147483647 w 188"/>
                <a:gd name="T5" fmla="*/ 2147483647 h 121"/>
                <a:gd name="T6" fmla="*/ 0 w 188"/>
                <a:gd name="T7" fmla="*/ 2147483647 h 121"/>
                <a:gd name="T8" fmla="*/ 0 w 188"/>
                <a:gd name="T9" fmla="*/ 2147483647 h 121"/>
                <a:gd name="T10" fmla="*/ 2147483647 w 188"/>
                <a:gd name="T11" fmla="*/ 0 h 1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8"/>
                <a:gd name="T19" fmla="*/ 0 h 121"/>
                <a:gd name="T20" fmla="*/ 188 w 188"/>
                <a:gd name="T21" fmla="*/ 121 h 1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8" h="121">
                  <a:moveTo>
                    <a:pt x="178" y="0"/>
                  </a:moveTo>
                  <a:lnTo>
                    <a:pt x="187" y="4"/>
                  </a:lnTo>
                  <a:lnTo>
                    <a:pt x="187" y="14"/>
                  </a:lnTo>
                  <a:lnTo>
                    <a:pt x="0" y="120"/>
                  </a:lnTo>
                  <a:lnTo>
                    <a:pt x="0" y="103"/>
                  </a:lnTo>
                  <a:lnTo>
                    <a:pt x="178" y="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5962804" y="3936117"/>
              <a:ext cx="23856" cy="341788"/>
            </a:xfrm>
            <a:custGeom>
              <a:avLst/>
              <a:gdLst>
                <a:gd name="T0" fmla="*/ 2147483647 w 17"/>
                <a:gd name="T1" fmla="*/ 2147483647 h 216"/>
                <a:gd name="T2" fmla="*/ 2147483647 w 17"/>
                <a:gd name="T3" fmla="*/ 2147483647 h 216"/>
                <a:gd name="T4" fmla="*/ 0 w 17"/>
                <a:gd name="T5" fmla="*/ 2147483647 h 216"/>
                <a:gd name="T6" fmla="*/ 0 w 17"/>
                <a:gd name="T7" fmla="*/ 2147483647 h 216"/>
                <a:gd name="T8" fmla="*/ 2147483647 w 17"/>
                <a:gd name="T9" fmla="*/ 0 h 216"/>
                <a:gd name="T10" fmla="*/ 2147483647 w 17"/>
                <a:gd name="T11" fmla="*/ 2147483647 h 216"/>
                <a:gd name="T12" fmla="*/ 2147483647 w 17"/>
                <a:gd name="T13" fmla="*/ 2147483647 h 2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16"/>
                <a:gd name="T23" fmla="*/ 17 w 17"/>
                <a:gd name="T24" fmla="*/ 216 h 2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16">
                  <a:moveTo>
                    <a:pt x="16" y="211"/>
                  </a:moveTo>
                  <a:lnTo>
                    <a:pt x="9" y="215"/>
                  </a:lnTo>
                  <a:lnTo>
                    <a:pt x="0" y="211"/>
                  </a:lnTo>
                  <a:lnTo>
                    <a:pt x="0" y="6"/>
                  </a:lnTo>
                  <a:lnTo>
                    <a:pt x="9" y="0"/>
                  </a:lnTo>
                  <a:lnTo>
                    <a:pt x="16" y="6"/>
                  </a:lnTo>
                  <a:lnTo>
                    <a:pt x="16" y="211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5186292" y="3753302"/>
              <a:ext cx="264801" cy="193944"/>
            </a:xfrm>
            <a:custGeom>
              <a:avLst/>
              <a:gdLst>
                <a:gd name="T0" fmla="*/ 0 w 187"/>
                <a:gd name="T1" fmla="*/ 2147483647 h 122"/>
                <a:gd name="T2" fmla="*/ 0 w 187"/>
                <a:gd name="T3" fmla="*/ 0 h 122"/>
                <a:gd name="T4" fmla="*/ 2147483647 w 187"/>
                <a:gd name="T5" fmla="*/ 2147483647 h 122"/>
                <a:gd name="T6" fmla="*/ 2147483647 w 187"/>
                <a:gd name="T7" fmla="*/ 2147483647 h 122"/>
                <a:gd name="T8" fmla="*/ 2147483647 w 187"/>
                <a:gd name="T9" fmla="*/ 2147483647 h 122"/>
                <a:gd name="T10" fmla="*/ 0 w 187"/>
                <a:gd name="T11" fmla="*/ 2147483647 h 1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22"/>
                <a:gd name="T20" fmla="*/ 187 w 187"/>
                <a:gd name="T21" fmla="*/ 122 h 1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22">
                  <a:moveTo>
                    <a:pt x="0" y="17"/>
                  </a:moveTo>
                  <a:lnTo>
                    <a:pt x="0" y="0"/>
                  </a:lnTo>
                  <a:lnTo>
                    <a:pt x="186" y="107"/>
                  </a:lnTo>
                  <a:lnTo>
                    <a:pt x="186" y="115"/>
                  </a:lnTo>
                  <a:lnTo>
                    <a:pt x="179" y="121"/>
                  </a:lnTo>
                  <a:lnTo>
                    <a:pt x="0" y="17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4914334" y="3753302"/>
              <a:ext cx="273151" cy="193944"/>
            </a:xfrm>
            <a:custGeom>
              <a:avLst/>
              <a:gdLst>
                <a:gd name="T0" fmla="*/ 2147483647 w 194"/>
                <a:gd name="T1" fmla="*/ 2147483647 h 122"/>
                <a:gd name="T2" fmla="*/ 0 w 194"/>
                <a:gd name="T3" fmla="*/ 2147483647 h 122"/>
                <a:gd name="T4" fmla="*/ 2147483647 w 194"/>
                <a:gd name="T5" fmla="*/ 0 h 122"/>
                <a:gd name="T6" fmla="*/ 2147483647 w 194"/>
                <a:gd name="T7" fmla="*/ 2147483647 h 122"/>
                <a:gd name="T8" fmla="*/ 2147483647 w 194"/>
                <a:gd name="T9" fmla="*/ 2147483647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122"/>
                <a:gd name="T17" fmla="*/ 194 w 194"/>
                <a:gd name="T18" fmla="*/ 122 h 1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122">
                  <a:moveTo>
                    <a:pt x="16" y="121"/>
                  </a:moveTo>
                  <a:lnTo>
                    <a:pt x="0" y="111"/>
                  </a:lnTo>
                  <a:lnTo>
                    <a:pt x="193" y="0"/>
                  </a:lnTo>
                  <a:lnTo>
                    <a:pt x="193" y="17"/>
                  </a:lnTo>
                  <a:lnTo>
                    <a:pt x="16" y="121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4976359" y="3829607"/>
              <a:ext cx="219475" cy="157381"/>
            </a:xfrm>
            <a:custGeom>
              <a:avLst/>
              <a:gdLst>
                <a:gd name="T0" fmla="*/ 2147483647 w 155"/>
                <a:gd name="T1" fmla="*/ 2147483647 h 99"/>
                <a:gd name="T2" fmla="*/ 0 w 155"/>
                <a:gd name="T3" fmla="*/ 2147483647 h 99"/>
                <a:gd name="T4" fmla="*/ 2147483647 w 155"/>
                <a:gd name="T5" fmla="*/ 0 h 99"/>
                <a:gd name="T6" fmla="*/ 2147483647 w 155"/>
                <a:gd name="T7" fmla="*/ 2147483647 h 99"/>
                <a:gd name="T8" fmla="*/ 2147483647 w 155"/>
                <a:gd name="T9" fmla="*/ 2147483647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5"/>
                <a:gd name="T16" fmla="*/ 0 h 99"/>
                <a:gd name="T17" fmla="*/ 155 w 155"/>
                <a:gd name="T18" fmla="*/ 99 h 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5" h="99">
                  <a:moveTo>
                    <a:pt x="8" y="98"/>
                  </a:moveTo>
                  <a:lnTo>
                    <a:pt x="0" y="85"/>
                  </a:lnTo>
                  <a:lnTo>
                    <a:pt x="145" y="0"/>
                  </a:lnTo>
                  <a:lnTo>
                    <a:pt x="154" y="14"/>
                  </a:lnTo>
                  <a:lnTo>
                    <a:pt x="8" y="98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4914333" y="3929758"/>
              <a:ext cx="23856" cy="348147"/>
            </a:xfrm>
            <a:custGeom>
              <a:avLst/>
              <a:gdLst>
                <a:gd name="T0" fmla="*/ 2147483647 w 17"/>
                <a:gd name="T1" fmla="*/ 2147483647 h 220"/>
                <a:gd name="T2" fmla="*/ 2147483647 w 17"/>
                <a:gd name="T3" fmla="*/ 2147483647 h 220"/>
                <a:gd name="T4" fmla="*/ 0 w 17"/>
                <a:gd name="T5" fmla="*/ 2147483647 h 220"/>
                <a:gd name="T6" fmla="*/ 0 w 17"/>
                <a:gd name="T7" fmla="*/ 0 h 220"/>
                <a:gd name="T8" fmla="*/ 2147483647 w 17"/>
                <a:gd name="T9" fmla="*/ 2147483647 h 220"/>
                <a:gd name="T10" fmla="*/ 2147483647 w 17"/>
                <a:gd name="T11" fmla="*/ 2147483647 h 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20"/>
                <a:gd name="T20" fmla="*/ 17 w 17"/>
                <a:gd name="T21" fmla="*/ 220 h 2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20">
                  <a:moveTo>
                    <a:pt x="16" y="215"/>
                  </a:moveTo>
                  <a:lnTo>
                    <a:pt x="8" y="219"/>
                  </a:lnTo>
                  <a:lnTo>
                    <a:pt x="0" y="215"/>
                  </a:lnTo>
                  <a:lnTo>
                    <a:pt x="0" y="0"/>
                  </a:lnTo>
                  <a:lnTo>
                    <a:pt x="16" y="10"/>
                  </a:lnTo>
                  <a:lnTo>
                    <a:pt x="16" y="215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27"/>
            <p:cNvSpPr>
              <a:spLocks noChangeAspect="1"/>
            </p:cNvSpPr>
            <p:nvPr/>
          </p:nvSpPr>
          <p:spPr bwMode="auto">
            <a:xfrm>
              <a:off x="4926262" y="4269956"/>
              <a:ext cx="261223" cy="192355"/>
            </a:xfrm>
            <a:custGeom>
              <a:avLst/>
              <a:gdLst>
                <a:gd name="T0" fmla="*/ 2147483647 w 186"/>
                <a:gd name="T1" fmla="*/ 2147483647 h 121"/>
                <a:gd name="T2" fmla="*/ 2147483647 w 186"/>
                <a:gd name="T3" fmla="*/ 2147483647 h 121"/>
                <a:gd name="T4" fmla="*/ 0 w 186"/>
                <a:gd name="T5" fmla="*/ 2147483647 h 121"/>
                <a:gd name="T6" fmla="*/ 0 w 186"/>
                <a:gd name="T7" fmla="*/ 2147483647 h 121"/>
                <a:gd name="T8" fmla="*/ 2147483647 w 186"/>
                <a:gd name="T9" fmla="*/ 0 h 121"/>
                <a:gd name="T10" fmla="*/ 2147483647 w 186"/>
                <a:gd name="T11" fmla="*/ 2147483647 h 1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6"/>
                <a:gd name="T19" fmla="*/ 0 h 121"/>
                <a:gd name="T20" fmla="*/ 186 w 186"/>
                <a:gd name="T21" fmla="*/ 121 h 1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6" h="121">
                  <a:moveTo>
                    <a:pt x="185" y="102"/>
                  </a:moveTo>
                  <a:lnTo>
                    <a:pt x="185" y="120"/>
                  </a:lnTo>
                  <a:lnTo>
                    <a:pt x="0" y="14"/>
                  </a:lnTo>
                  <a:lnTo>
                    <a:pt x="0" y="4"/>
                  </a:lnTo>
                  <a:lnTo>
                    <a:pt x="8" y="0"/>
                  </a:lnTo>
                  <a:lnTo>
                    <a:pt x="185" y="102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4976359" y="4228624"/>
              <a:ext cx="219475" cy="155791"/>
            </a:xfrm>
            <a:custGeom>
              <a:avLst/>
              <a:gdLst>
                <a:gd name="T0" fmla="*/ 2147483647 w 155"/>
                <a:gd name="T1" fmla="*/ 2147483647 h 98"/>
                <a:gd name="T2" fmla="*/ 2147483647 w 155"/>
                <a:gd name="T3" fmla="*/ 2147483647 h 98"/>
                <a:gd name="T4" fmla="*/ 0 w 155"/>
                <a:gd name="T5" fmla="*/ 2147483647 h 98"/>
                <a:gd name="T6" fmla="*/ 2147483647 w 155"/>
                <a:gd name="T7" fmla="*/ 0 h 98"/>
                <a:gd name="T8" fmla="*/ 2147483647 w 155"/>
                <a:gd name="T9" fmla="*/ 2147483647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5"/>
                <a:gd name="T16" fmla="*/ 0 h 98"/>
                <a:gd name="T17" fmla="*/ 155 w 155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5" h="98">
                  <a:moveTo>
                    <a:pt x="154" y="85"/>
                  </a:moveTo>
                  <a:lnTo>
                    <a:pt x="145" y="97"/>
                  </a:lnTo>
                  <a:lnTo>
                    <a:pt x="0" y="14"/>
                  </a:lnTo>
                  <a:lnTo>
                    <a:pt x="8" y="0"/>
                  </a:lnTo>
                  <a:lnTo>
                    <a:pt x="154" y="85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29"/>
            <p:cNvSpPr>
              <a:spLocks noChangeAspect="1"/>
            </p:cNvSpPr>
            <p:nvPr/>
          </p:nvSpPr>
          <p:spPr bwMode="auto">
            <a:xfrm>
              <a:off x="5186292" y="4269956"/>
              <a:ext cx="264801" cy="192355"/>
            </a:xfrm>
            <a:custGeom>
              <a:avLst/>
              <a:gdLst>
                <a:gd name="T0" fmla="*/ 0 w 187"/>
                <a:gd name="T1" fmla="*/ 2147483647 h 121"/>
                <a:gd name="T2" fmla="*/ 0 w 187"/>
                <a:gd name="T3" fmla="*/ 2147483647 h 121"/>
                <a:gd name="T4" fmla="*/ 2147483647 w 187"/>
                <a:gd name="T5" fmla="*/ 0 h 121"/>
                <a:gd name="T6" fmla="*/ 2147483647 w 187"/>
                <a:gd name="T7" fmla="*/ 2147483647 h 121"/>
                <a:gd name="T8" fmla="*/ 2147483647 w 187"/>
                <a:gd name="T9" fmla="*/ 2147483647 h 121"/>
                <a:gd name="T10" fmla="*/ 0 w 187"/>
                <a:gd name="T11" fmla="*/ 2147483647 h 1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21"/>
                <a:gd name="T20" fmla="*/ 187 w 187"/>
                <a:gd name="T21" fmla="*/ 121 h 1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21">
                  <a:moveTo>
                    <a:pt x="0" y="120"/>
                  </a:moveTo>
                  <a:lnTo>
                    <a:pt x="0" y="102"/>
                  </a:lnTo>
                  <a:lnTo>
                    <a:pt x="179" y="0"/>
                  </a:lnTo>
                  <a:lnTo>
                    <a:pt x="186" y="4"/>
                  </a:lnTo>
                  <a:lnTo>
                    <a:pt x="186" y="14"/>
                  </a:lnTo>
                  <a:lnTo>
                    <a:pt x="0" y="12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4656689" y="4269955"/>
              <a:ext cx="270766" cy="190765"/>
            </a:xfrm>
            <a:custGeom>
              <a:avLst/>
              <a:gdLst>
                <a:gd name="T0" fmla="*/ 2147483647 w 192"/>
                <a:gd name="T1" fmla="*/ 2147483647 h 120"/>
                <a:gd name="T2" fmla="*/ 0 w 192"/>
                <a:gd name="T3" fmla="*/ 2147483647 h 120"/>
                <a:gd name="T4" fmla="*/ 2147483647 w 192"/>
                <a:gd name="T5" fmla="*/ 0 h 120"/>
                <a:gd name="T6" fmla="*/ 2147483647 w 192"/>
                <a:gd name="T7" fmla="*/ 2147483647 h 120"/>
                <a:gd name="T8" fmla="*/ 2147483647 w 192"/>
                <a:gd name="T9" fmla="*/ 2147483647 h 120"/>
                <a:gd name="T10" fmla="*/ 2147483647 w 192"/>
                <a:gd name="T11" fmla="*/ 2147483647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20"/>
                <a:gd name="T20" fmla="*/ 192 w 192"/>
                <a:gd name="T21" fmla="*/ 120 h 1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20">
                  <a:moveTo>
                    <a:pt x="8" y="119"/>
                  </a:moveTo>
                  <a:lnTo>
                    <a:pt x="0" y="106"/>
                  </a:lnTo>
                  <a:lnTo>
                    <a:pt x="183" y="0"/>
                  </a:lnTo>
                  <a:lnTo>
                    <a:pt x="191" y="4"/>
                  </a:lnTo>
                  <a:lnTo>
                    <a:pt x="191" y="14"/>
                  </a:lnTo>
                  <a:lnTo>
                    <a:pt x="8" y="119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5975925" y="4269956"/>
              <a:ext cx="39363" cy="41332"/>
            </a:xfrm>
            <a:custGeom>
              <a:avLst/>
              <a:gdLst>
                <a:gd name="T0" fmla="*/ 2147483647 w 28"/>
                <a:gd name="T1" fmla="*/ 2147483647 h 26"/>
                <a:gd name="T2" fmla="*/ 0 w 28"/>
                <a:gd name="T3" fmla="*/ 2147483647 h 26"/>
                <a:gd name="T4" fmla="*/ 0 w 28"/>
                <a:gd name="T5" fmla="*/ 2147483647 h 26"/>
                <a:gd name="T6" fmla="*/ 2147483647 w 28"/>
                <a:gd name="T7" fmla="*/ 0 h 26"/>
                <a:gd name="T8" fmla="*/ 2147483647 w 28"/>
                <a:gd name="T9" fmla="*/ 2147483647 h 26"/>
                <a:gd name="T10" fmla="*/ 2147483647 w 28"/>
                <a:gd name="T11" fmla="*/ 2147483647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26"/>
                <a:gd name="T20" fmla="*/ 28 w 28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26">
                  <a:moveTo>
                    <a:pt x="19" y="25"/>
                  </a:moveTo>
                  <a:lnTo>
                    <a:pt x="0" y="14"/>
                  </a:lnTo>
                  <a:lnTo>
                    <a:pt x="0" y="4"/>
                  </a:lnTo>
                  <a:lnTo>
                    <a:pt x="7" y="0"/>
                  </a:lnTo>
                  <a:lnTo>
                    <a:pt x="27" y="11"/>
                  </a:lnTo>
                  <a:lnTo>
                    <a:pt x="19" y="25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Freeform 32"/>
            <p:cNvSpPr>
              <a:spLocks noChangeAspect="1"/>
            </p:cNvSpPr>
            <p:nvPr/>
          </p:nvSpPr>
          <p:spPr bwMode="auto">
            <a:xfrm>
              <a:off x="6030794" y="4306520"/>
              <a:ext cx="42941" cy="41332"/>
            </a:xfrm>
            <a:custGeom>
              <a:avLst/>
              <a:gdLst>
                <a:gd name="T0" fmla="*/ 2147483647 w 30"/>
                <a:gd name="T1" fmla="*/ 0 h 26"/>
                <a:gd name="T2" fmla="*/ 2147483647 w 30"/>
                <a:gd name="T3" fmla="*/ 2147483647 h 26"/>
                <a:gd name="T4" fmla="*/ 2147483647 w 30"/>
                <a:gd name="T5" fmla="*/ 2147483647 h 26"/>
                <a:gd name="T6" fmla="*/ 0 w 30"/>
                <a:gd name="T7" fmla="*/ 2147483647 h 26"/>
                <a:gd name="T8" fmla="*/ 2147483647 w 30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6"/>
                <a:gd name="T17" fmla="*/ 30 w 30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6">
                  <a:moveTo>
                    <a:pt x="9" y="0"/>
                  </a:moveTo>
                  <a:lnTo>
                    <a:pt x="29" y="11"/>
                  </a:lnTo>
                  <a:lnTo>
                    <a:pt x="20" y="25"/>
                  </a:lnTo>
                  <a:lnTo>
                    <a:pt x="0" y="14"/>
                  </a:lnTo>
                  <a:lnTo>
                    <a:pt x="9" y="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6086856" y="4343082"/>
              <a:ext cx="45326" cy="44512"/>
            </a:xfrm>
            <a:custGeom>
              <a:avLst/>
              <a:gdLst>
                <a:gd name="T0" fmla="*/ 2147483647 w 32"/>
                <a:gd name="T1" fmla="*/ 0 h 28"/>
                <a:gd name="T2" fmla="*/ 2147483647 w 32"/>
                <a:gd name="T3" fmla="*/ 2147483647 h 28"/>
                <a:gd name="T4" fmla="*/ 2147483647 w 32"/>
                <a:gd name="T5" fmla="*/ 2147483647 h 28"/>
                <a:gd name="T6" fmla="*/ 0 w 32"/>
                <a:gd name="T7" fmla="*/ 2147483647 h 28"/>
                <a:gd name="T8" fmla="*/ 2147483647 w 3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28"/>
                <a:gd name="T17" fmla="*/ 32 w 3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28">
                  <a:moveTo>
                    <a:pt x="9" y="0"/>
                  </a:moveTo>
                  <a:lnTo>
                    <a:pt x="31" y="13"/>
                  </a:lnTo>
                  <a:lnTo>
                    <a:pt x="22" y="27"/>
                  </a:lnTo>
                  <a:lnTo>
                    <a:pt x="0" y="14"/>
                  </a:lnTo>
                  <a:lnTo>
                    <a:pt x="9" y="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Freeform 34"/>
            <p:cNvSpPr>
              <a:spLocks noChangeAspect="1"/>
            </p:cNvSpPr>
            <p:nvPr/>
          </p:nvSpPr>
          <p:spPr bwMode="auto">
            <a:xfrm>
              <a:off x="6146495" y="4381235"/>
              <a:ext cx="41748" cy="42923"/>
            </a:xfrm>
            <a:custGeom>
              <a:avLst/>
              <a:gdLst>
                <a:gd name="T0" fmla="*/ 2147483647 w 30"/>
                <a:gd name="T1" fmla="*/ 0 h 27"/>
                <a:gd name="T2" fmla="*/ 2147483647 w 30"/>
                <a:gd name="T3" fmla="*/ 2147483647 h 27"/>
                <a:gd name="T4" fmla="*/ 2147483647 w 30"/>
                <a:gd name="T5" fmla="*/ 2147483647 h 27"/>
                <a:gd name="T6" fmla="*/ 0 w 30"/>
                <a:gd name="T7" fmla="*/ 2147483647 h 27"/>
                <a:gd name="T8" fmla="*/ 2147483647 w 3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7"/>
                <a:gd name="T17" fmla="*/ 30 w 30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7">
                  <a:moveTo>
                    <a:pt x="9" y="0"/>
                  </a:moveTo>
                  <a:lnTo>
                    <a:pt x="29" y="12"/>
                  </a:lnTo>
                  <a:lnTo>
                    <a:pt x="20" y="26"/>
                  </a:lnTo>
                  <a:lnTo>
                    <a:pt x="0" y="14"/>
                  </a:lnTo>
                  <a:lnTo>
                    <a:pt x="9" y="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" name="Freeform 35"/>
            <p:cNvSpPr>
              <a:spLocks noChangeAspect="1"/>
            </p:cNvSpPr>
            <p:nvPr/>
          </p:nvSpPr>
          <p:spPr bwMode="auto">
            <a:xfrm>
              <a:off x="6202557" y="4417799"/>
              <a:ext cx="42941" cy="42922"/>
            </a:xfrm>
            <a:custGeom>
              <a:avLst/>
              <a:gdLst>
                <a:gd name="T0" fmla="*/ 2147483647 w 30"/>
                <a:gd name="T1" fmla="*/ 0 h 27"/>
                <a:gd name="T2" fmla="*/ 2147483647 w 30"/>
                <a:gd name="T3" fmla="*/ 2147483647 h 27"/>
                <a:gd name="T4" fmla="*/ 2147483647 w 30"/>
                <a:gd name="T5" fmla="*/ 2147483647 h 27"/>
                <a:gd name="T6" fmla="*/ 0 w 30"/>
                <a:gd name="T7" fmla="*/ 2147483647 h 27"/>
                <a:gd name="T8" fmla="*/ 2147483647 w 3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7"/>
                <a:gd name="T17" fmla="*/ 30 w 30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7">
                  <a:moveTo>
                    <a:pt x="9" y="0"/>
                  </a:moveTo>
                  <a:lnTo>
                    <a:pt x="29" y="13"/>
                  </a:lnTo>
                  <a:lnTo>
                    <a:pt x="22" y="26"/>
                  </a:lnTo>
                  <a:lnTo>
                    <a:pt x="0" y="14"/>
                  </a:lnTo>
                  <a:lnTo>
                    <a:pt x="9" y="0"/>
                  </a:lnTo>
                </a:path>
              </a:pathLst>
            </a:custGeom>
            <a:solidFill>
              <a:schemeClr val="tx1"/>
            </a:solidFill>
            <a:ln w="9525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Rectangle 36"/>
            <p:cNvSpPr>
              <a:spLocks noChangeAspect="1" noChangeArrowheads="1"/>
            </p:cNvSpPr>
            <p:nvPr/>
          </p:nvSpPr>
          <p:spPr bwMode="auto">
            <a:xfrm>
              <a:off x="6343307" y="2591224"/>
              <a:ext cx="593112" cy="439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5088" tIns="34925" rIns="65088" bIns="34925">
              <a:spAutoFit/>
            </a:bodyPr>
            <a:lstStyle/>
            <a:p>
              <a:pPr algn="ctr" defTabSz="384175" eaLnBrk="0" hangingPunct="0"/>
              <a:r>
                <a:rPr lang="en-GB"/>
                <a:t>OH</a:t>
              </a:r>
            </a:p>
          </p:txBody>
        </p:sp>
        <p:sp>
          <p:nvSpPr>
            <p:cNvPr id="42" name="Rectangle 37"/>
            <p:cNvSpPr>
              <a:spLocks noChangeAspect="1" noChangeArrowheads="1"/>
            </p:cNvSpPr>
            <p:nvPr/>
          </p:nvSpPr>
          <p:spPr bwMode="auto">
            <a:xfrm>
              <a:off x="6078506" y="4349441"/>
              <a:ext cx="3380735" cy="439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5088" tIns="34925" rIns="65088" bIns="34925">
              <a:spAutoFit/>
            </a:bodyPr>
            <a:lstStyle/>
            <a:p>
              <a:pPr algn="ctr" defTabSz="384175" eaLnBrk="0" hangingPunct="0"/>
              <a:r>
                <a:rPr lang="en-GB"/>
                <a:t>(CH</a:t>
              </a:r>
              <a:r>
                <a:rPr lang="en-GB" baseline="-25000"/>
                <a:t>2</a:t>
              </a:r>
              <a:r>
                <a:rPr lang="en-GB"/>
                <a:t>)</a:t>
              </a:r>
              <a:r>
                <a:rPr lang="en-GB" baseline="-25000"/>
                <a:t>9</a:t>
              </a:r>
              <a:r>
                <a:rPr lang="en-GB"/>
                <a:t>SO(CH</a:t>
              </a:r>
              <a:r>
                <a:rPr lang="en-GB" baseline="-25000"/>
                <a:t>2</a:t>
              </a:r>
              <a:r>
                <a:rPr lang="en-GB"/>
                <a:t>)</a:t>
              </a:r>
              <a:r>
                <a:rPr lang="en-GB" baseline="-25000"/>
                <a:t>3</a:t>
              </a:r>
              <a:r>
                <a:rPr lang="en-GB"/>
                <a:t>CF</a:t>
              </a:r>
              <a:r>
                <a:rPr lang="en-GB" baseline="-25000"/>
                <a:t>2</a:t>
              </a:r>
              <a:r>
                <a:rPr lang="en-GB"/>
                <a:t>CF</a:t>
              </a:r>
              <a:r>
                <a:rPr lang="en-GB" baseline="-25000"/>
                <a:t>3</a:t>
              </a:r>
            </a:p>
          </p:txBody>
        </p:sp>
        <p:sp>
          <p:nvSpPr>
            <p:cNvPr id="43" name="Rectangle 38"/>
            <p:cNvSpPr>
              <a:spLocks noChangeAspect="1" noChangeArrowheads="1"/>
            </p:cNvSpPr>
            <p:nvPr/>
          </p:nvSpPr>
          <p:spPr bwMode="auto">
            <a:xfrm>
              <a:off x="6067771" y="4045807"/>
              <a:ext cx="245261" cy="316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5088" tIns="34925" rIns="65088" bIns="34925">
              <a:spAutoFit/>
            </a:bodyPr>
            <a:lstStyle/>
            <a:p>
              <a:pPr algn="ctr" defTabSz="384175" eaLnBrk="0" hangingPunct="0"/>
              <a:r>
                <a:rPr lang="en-GB" baseline="-25000"/>
                <a:t>7</a:t>
              </a:r>
            </a:p>
          </p:txBody>
        </p:sp>
      </p:grpSp>
      <p:pic>
        <p:nvPicPr>
          <p:cNvPr id="32770" name="Picture 2" descr="http://upload.wikimedia.org/wikipedia/commons/thumb/8/8d/Tamoxifen2DACS.svg/708px-Tamoxifen2DACS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085184"/>
            <a:ext cx="1944216" cy="14389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90240" y="3071843"/>
            <a:ext cx="8357760" cy="1571205"/>
          </a:xfrm>
          <a:prstGeom prst="rect">
            <a:avLst/>
          </a:prstGeom>
          <a:solidFill>
            <a:srgbClr val="B48000">
              <a:alpha val="31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cs-CZ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90240" y="4643048"/>
            <a:ext cx="8357760" cy="1571205"/>
          </a:xfrm>
          <a:prstGeom prst="rect">
            <a:avLst/>
          </a:prstGeom>
          <a:solidFill>
            <a:srgbClr val="CCCCCC">
              <a:alpha val="31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cs-CZ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90240" y="1428630"/>
            <a:ext cx="8357760" cy="1643213"/>
          </a:xfrm>
          <a:prstGeom prst="rect">
            <a:avLst/>
          </a:prstGeom>
          <a:solidFill>
            <a:srgbClr val="830051">
              <a:alpha val="31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cs-CZ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852960" y="4861951"/>
            <a:ext cx="1841760" cy="768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74781" tIns="37554" rIns="74781" bIns="37554">
            <a:spAutoFit/>
          </a:bodyPr>
          <a:lstStyle/>
          <a:p>
            <a:pPr>
              <a:buSzPct val="45000"/>
              <a:tabLst>
                <a:tab pos="656650" algn="l"/>
                <a:tab pos="1313299" algn="l"/>
              </a:tabLst>
            </a:pPr>
            <a:r>
              <a:rPr lang="cs-CZ" sz="1500" dirty="0">
                <a:solidFill>
                  <a:srgbClr val="000000"/>
                </a:solidFill>
              </a:rPr>
              <a:t>žádná</a:t>
            </a:r>
            <a:r>
              <a:rPr lang="en-GB" sz="1500" dirty="0">
                <a:solidFill>
                  <a:srgbClr val="000000"/>
                </a:solidFill>
              </a:rPr>
              <a:t> trans</a:t>
            </a:r>
            <a:r>
              <a:rPr lang="cs-CZ" sz="1500" dirty="0">
                <a:solidFill>
                  <a:srgbClr val="000000"/>
                </a:solidFill>
              </a:rPr>
              <a:t>k</a:t>
            </a:r>
            <a:r>
              <a:rPr lang="en-GB" sz="1500" dirty="0">
                <a:solidFill>
                  <a:srgbClr val="000000"/>
                </a:solidFill>
              </a:rPr>
              <a:t>rip</a:t>
            </a:r>
            <a:r>
              <a:rPr lang="cs-CZ" sz="1500" dirty="0" err="1">
                <a:solidFill>
                  <a:srgbClr val="000000"/>
                </a:solidFill>
              </a:rPr>
              <a:t>ce</a:t>
            </a:r>
            <a:endParaRPr lang="cs-CZ" sz="1500" dirty="0">
              <a:solidFill>
                <a:srgbClr val="000000"/>
              </a:solidFill>
            </a:endParaRPr>
          </a:p>
          <a:p>
            <a:pPr>
              <a:buSzPct val="45000"/>
              <a:tabLst>
                <a:tab pos="656650" algn="l"/>
                <a:tab pos="1313299" algn="l"/>
              </a:tabLst>
            </a:pPr>
            <a:r>
              <a:rPr lang="cs-CZ" sz="1500" dirty="0">
                <a:solidFill>
                  <a:srgbClr val="000000"/>
                </a:solidFill>
              </a:rPr>
              <a:t>(žádné dělení buňky)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50560" y="6309303"/>
            <a:ext cx="2702880" cy="255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sz="1100" dirty="0" err="1">
                <a:solidFill>
                  <a:srgbClr val="000000"/>
                </a:solidFill>
              </a:rPr>
              <a:t>Wakeling</a:t>
            </a:r>
            <a:r>
              <a:rPr lang="en-GB" sz="1100" dirty="0">
                <a:solidFill>
                  <a:srgbClr val="000000"/>
                </a:solidFill>
              </a:rPr>
              <a:t>. </a:t>
            </a:r>
            <a:r>
              <a:rPr lang="en-GB" sz="1100" dirty="0" err="1">
                <a:solidFill>
                  <a:srgbClr val="000000"/>
                </a:solidFill>
              </a:rPr>
              <a:t>Endocr</a:t>
            </a:r>
            <a:r>
              <a:rPr lang="en-GB" sz="1100" dirty="0">
                <a:solidFill>
                  <a:srgbClr val="000000"/>
                </a:solidFill>
              </a:rPr>
              <a:t> </a:t>
            </a:r>
            <a:r>
              <a:rPr lang="en-GB" sz="1100" dirty="0" err="1">
                <a:solidFill>
                  <a:srgbClr val="000000"/>
                </a:solidFill>
              </a:rPr>
              <a:t>Relat</a:t>
            </a:r>
            <a:r>
              <a:rPr lang="en-GB" sz="1100" dirty="0">
                <a:solidFill>
                  <a:srgbClr val="000000"/>
                </a:solidFill>
              </a:rPr>
              <a:t> Cancer 2000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09600" y="469490"/>
            <a:ext cx="8582400" cy="5789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2945" tIns="41473" rIns="82945" bIns="41473"/>
          <a:lstStyle/>
          <a:p>
            <a:pPr algn="ctr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cs-CZ" sz="2200" b="1" dirty="0" err="1">
                <a:solidFill>
                  <a:srgbClr val="333333"/>
                </a:solidFill>
              </a:rPr>
              <a:t>Antiestrogeny</a:t>
            </a:r>
            <a:r>
              <a:rPr lang="cs-CZ" sz="2200" b="1" dirty="0">
                <a:solidFill>
                  <a:srgbClr val="333333"/>
                </a:solidFill>
              </a:rPr>
              <a:t> mechanismus účinku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45120" y="1428630"/>
            <a:ext cx="8048160" cy="1683537"/>
            <a:chOff x="448" y="992"/>
            <a:chExt cx="5589" cy="1169"/>
          </a:xfrm>
        </p:grpSpPr>
        <p:sp>
          <p:nvSpPr>
            <p:cNvPr id="7176" name="AutoShape 8"/>
            <p:cNvSpPr>
              <a:spLocks noChangeArrowheads="1"/>
            </p:cNvSpPr>
            <p:nvPr/>
          </p:nvSpPr>
          <p:spPr bwMode="auto">
            <a:xfrm>
              <a:off x="1016" y="1566"/>
              <a:ext cx="77" cy="212"/>
            </a:xfrm>
            <a:prstGeom prst="downArrow">
              <a:avLst>
                <a:gd name="adj1" fmla="val 75009"/>
                <a:gd name="adj2" fmla="val 103795"/>
              </a:avLst>
            </a:prstGeom>
            <a:solidFill>
              <a:srgbClr val="00D5A1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77" name="Rectangle 9"/>
            <p:cNvSpPr>
              <a:spLocks noChangeArrowheads="1"/>
            </p:cNvSpPr>
            <p:nvPr/>
          </p:nvSpPr>
          <p:spPr bwMode="auto">
            <a:xfrm>
              <a:off x="3297" y="1258"/>
              <a:ext cx="778" cy="3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2440" tIns="41400" rIns="82440" bIns="41400">
              <a:spAutoFit/>
            </a:bodyPr>
            <a:lstStyle/>
            <a:p>
              <a:pPr algn="ctr">
                <a:buSzPct val="45000"/>
                <a:tabLst>
                  <a:tab pos="656650" algn="l"/>
                </a:tabLst>
              </a:pPr>
              <a:r>
                <a:rPr lang="en-GB" sz="1500" dirty="0">
                  <a:solidFill>
                    <a:srgbClr val="000000"/>
                  </a:solidFill>
                </a:rPr>
                <a:t>AF1 + AF2</a:t>
              </a:r>
            </a:p>
            <a:p>
              <a:pPr algn="ctr">
                <a:buSzPct val="45000"/>
                <a:tabLst>
                  <a:tab pos="656650" algn="l"/>
                </a:tabLst>
              </a:pPr>
              <a:r>
                <a:rPr lang="en-GB" sz="1500" dirty="0">
                  <a:solidFill>
                    <a:srgbClr val="000000"/>
                  </a:solidFill>
                </a:rPr>
                <a:t>a</a:t>
              </a:r>
              <a:r>
                <a:rPr lang="cs-CZ" sz="1500" dirty="0">
                  <a:solidFill>
                    <a:srgbClr val="000000"/>
                  </a:solidFill>
                </a:rPr>
                <a:t>k</a:t>
              </a:r>
              <a:r>
                <a:rPr lang="en-GB" sz="1500" dirty="0" err="1">
                  <a:solidFill>
                    <a:srgbClr val="000000"/>
                  </a:solidFill>
                </a:rPr>
                <a:t>tiv</a:t>
              </a:r>
              <a:r>
                <a:rPr lang="cs-CZ" sz="1500" dirty="0">
                  <a:solidFill>
                    <a:srgbClr val="000000"/>
                  </a:solidFill>
                </a:rPr>
                <a:t>ní</a:t>
              </a:r>
            </a:p>
          </p:txBody>
        </p:sp>
        <p:sp>
          <p:nvSpPr>
            <p:cNvPr id="7178" name="Rectangle 10"/>
            <p:cNvSpPr>
              <a:spLocks noChangeArrowheads="1"/>
            </p:cNvSpPr>
            <p:nvPr/>
          </p:nvSpPr>
          <p:spPr bwMode="auto">
            <a:xfrm>
              <a:off x="1263" y="1655"/>
              <a:ext cx="1282" cy="3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 algn="ctr">
                <a:buSzPct val="45000"/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GB" sz="1400" dirty="0" err="1">
                  <a:solidFill>
                    <a:srgbClr val="000000"/>
                  </a:solidFill>
                </a:rPr>
                <a:t>estrogen</a:t>
              </a:r>
              <a:r>
                <a:rPr lang="cs-CZ" sz="1400" dirty="0" err="1">
                  <a:solidFill>
                    <a:srgbClr val="000000"/>
                  </a:solidFill>
                </a:rPr>
                <a:t>ový</a:t>
              </a:r>
              <a:r>
                <a:rPr lang="en-GB" sz="1400" dirty="0">
                  <a:solidFill>
                    <a:srgbClr val="000000"/>
                  </a:solidFill>
                </a:rPr>
                <a:t> receptor</a:t>
              </a:r>
            </a:p>
            <a:p>
              <a:pPr algn="ctr">
                <a:buSzPct val="45000"/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GB" sz="1400" dirty="0">
                  <a:solidFill>
                    <a:srgbClr val="000000"/>
                  </a:solidFill>
                </a:rPr>
                <a:t>(ER) </a:t>
              </a:r>
              <a:r>
                <a:rPr lang="cs-CZ" sz="1400" dirty="0">
                  <a:solidFill>
                    <a:srgbClr val="000000"/>
                  </a:solidFill>
                </a:rPr>
                <a:t>- </a:t>
              </a:r>
              <a:r>
                <a:rPr lang="en-GB" sz="1400" dirty="0" err="1">
                  <a:solidFill>
                    <a:srgbClr val="000000"/>
                  </a:solidFill>
                </a:rPr>
                <a:t>dimeri</a:t>
              </a:r>
              <a:r>
                <a:rPr lang="cs-CZ" sz="1400" dirty="0">
                  <a:solidFill>
                    <a:srgbClr val="000000"/>
                  </a:solidFill>
                </a:rPr>
                <a:t>z</a:t>
              </a:r>
              <a:r>
                <a:rPr lang="en-GB" sz="1400" dirty="0">
                  <a:solidFill>
                    <a:srgbClr val="000000"/>
                  </a:solidFill>
                </a:rPr>
                <a:t>a</a:t>
              </a:r>
              <a:r>
                <a:rPr lang="cs-CZ" sz="1400" dirty="0" err="1">
                  <a:solidFill>
                    <a:srgbClr val="000000"/>
                  </a:solidFill>
                </a:rPr>
                <a:t>ce</a:t>
              </a:r>
              <a:endParaRPr lang="cs-CZ" sz="1400" dirty="0">
                <a:solidFill>
                  <a:srgbClr val="000000"/>
                </a:solidFill>
              </a:endParaRPr>
            </a:p>
          </p:txBody>
        </p:sp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4759" y="1173"/>
              <a:ext cx="1278" cy="5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2440" tIns="41400" rIns="82440" bIns="41400">
              <a:spAutoFit/>
            </a:bodyPr>
            <a:lstStyle/>
            <a:p>
              <a:pPr>
                <a:buSzPct val="45000"/>
                <a:tabLst>
                  <a:tab pos="656650" algn="l"/>
                  <a:tab pos="1313299" algn="l"/>
                </a:tabLst>
              </a:pPr>
              <a:r>
                <a:rPr lang="cs-CZ" sz="1500" dirty="0">
                  <a:solidFill>
                    <a:srgbClr val="000000"/>
                  </a:solidFill>
                </a:rPr>
                <a:t>zcela</a:t>
              </a:r>
              <a:r>
                <a:rPr lang="en-GB" sz="1500" dirty="0">
                  <a:solidFill>
                    <a:srgbClr val="000000"/>
                  </a:solidFill>
                </a:rPr>
                <a:t> a</a:t>
              </a:r>
              <a:r>
                <a:rPr lang="cs-CZ" sz="1500" dirty="0">
                  <a:solidFill>
                    <a:srgbClr val="000000"/>
                  </a:solidFill>
                </a:rPr>
                <a:t>k</a:t>
              </a:r>
              <a:r>
                <a:rPr lang="en-GB" sz="1500" dirty="0" err="1">
                  <a:solidFill>
                    <a:srgbClr val="000000"/>
                  </a:solidFill>
                </a:rPr>
                <a:t>tiv</a:t>
              </a:r>
              <a:r>
                <a:rPr lang="cs-CZ" sz="1500" dirty="0" err="1">
                  <a:solidFill>
                    <a:srgbClr val="000000"/>
                  </a:solidFill>
                </a:rPr>
                <a:t>ov</a:t>
              </a:r>
              <a:r>
                <a:rPr lang="en-GB" sz="1500" dirty="0">
                  <a:solidFill>
                    <a:srgbClr val="000000"/>
                  </a:solidFill>
                </a:rPr>
                <a:t>a</a:t>
              </a:r>
              <a:r>
                <a:rPr lang="cs-CZ" sz="1500" dirty="0" err="1">
                  <a:solidFill>
                    <a:srgbClr val="000000"/>
                  </a:solidFill>
                </a:rPr>
                <a:t>ná</a:t>
              </a:r>
              <a:r>
                <a:rPr lang="en-GB" sz="1500" dirty="0">
                  <a:solidFill>
                    <a:srgbClr val="000000"/>
                  </a:solidFill>
                </a:rPr>
                <a:t> trans</a:t>
              </a:r>
              <a:r>
                <a:rPr lang="cs-CZ" sz="1500" dirty="0">
                  <a:solidFill>
                    <a:srgbClr val="000000"/>
                  </a:solidFill>
                </a:rPr>
                <a:t>k</a:t>
              </a:r>
              <a:r>
                <a:rPr lang="en-GB" sz="1500" dirty="0">
                  <a:solidFill>
                    <a:srgbClr val="000000"/>
                  </a:solidFill>
                </a:rPr>
                <a:t>rip</a:t>
              </a:r>
              <a:r>
                <a:rPr lang="cs-CZ" sz="1500" dirty="0" err="1">
                  <a:solidFill>
                    <a:srgbClr val="000000"/>
                  </a:solidFill>
                </a:rPr>
                <a:t>ce</a:t>
              </a:r>
              <a:endParaRPr lang="cs-CZ" sz="1500" dirty="0">
                <a:solidFill>
                  <a:srgbClr val="000000"/>
                </a:solidFill>
              </a:endParaRPr>
            </a:p>
            <a:p>
              <a:pPr>
                <a:buSzPct val="45000"/>
                <a:tabLst>
                  <a:tab pos="656650" algn="l"/>
                  <a:tab pos="1313299" algn="l"/>
                </a:tabLst>
              </a:pPr>
              <a:r>
                <a:rPr lang="en-GB" sz="1500" dirty="0">
                  <a:solidFill>
                    <a:srgbClr val="000000"/>
                  </a:solidFill>
                </a:rPr>
                <a:t>(</a:t>
              </a:r>
              <a:r>
                <a:rPr lang="cs-CZ" sz="1500" dirty="0">
                  <a:solidFill>
                    <a:srgbClr val="000000"/>
                  </a:solidFill>
                </a:rPr>
                <a:t>dělení buňky</a:t>
              </a:r>
              <a:r>
                <a:rPr lang="en-GB" sz="15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7180" name="Text Box 12"/>
            <p:cNvSpPr txBox="1">
              <a:spLocks noChangeArrowheads="1"/>
            </p:cNvSpPr>
            <p:nvPr/>
          </p:nvSpPr>
          <p:spPr bwMode="auto">
            <a:xfrm>
              <a:off x="831" y="1397"/>
              <a:ext cx="128" cy="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81" name="Oval 13"/>
            <p:cNvSpPr>
              <a:spLocks noChangeArrowheads="1"/>
            </p:cNvSpPr>
            <p:nvPr/>
          </p:nvSpPr>
          <p:spPr bwMode="auto">
            <a:xfrm>
              <a:off x="941" y="1340"/>
              <a:ext cx="229" cy="254"/>
            </a:xfrm>
            <a:prstGeom prst="ellipse">
              <a:avLst/>
            </a:prstGeom>
            <a:solidFill>
              <a:srgbClr val="006633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82" name="Rectangle 14"/>
            <p:cNvSpPr>
              <a:spLocks noChangeArrowheads="1"/>
            </p:cNvSpPr>
            <p:nvPr/>
          </p:nvSpPr>
          <p:spPr bwMode="auto">
            <a:xfrm>
              <a:off x="700" y="1759"/>
              <a:ext cx="361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>
                <a:lnSpc>
                  <a:spcPct val="100000"/>
                </a:lnSpc>
                <a:buSzPct val="45000"/>
                <a:buFont typeface="Wingdings" charset="2"/>
                <a:buNone/>
              </a:pPr>
              <a:r>
                <a:rPr lang="en-GB" sz="1500" dirty="0">
                  <a:solidFill>
                    <a:srgbClr val="000000"/>
                  </a:solidFill>
                </a:rPr>
                <a:t>AF1</a:t>
              </a:r>
            </a:p>
          </p:txBody>
        </p:sp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917" y="1372"/>
              <a:ext cx="264" cy="1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200" dirty="0">
                  <a:solidFill>
                    <a:srgbClr val="FFFFFF"/>
                  </a:solidFill>
                </a:rPr>
                <a:t>ER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448" y="1309"/>
              <a:ext cx="309" cy="283"/>
              <a:chOff x="448" y="1309"/>
              <a:chExt cx="309" cy="283"/>
            </a:xfrm>
          </p:grpSpPr>
          <p:sp>
            <p:nvSpPr>
              <p:cNvPr id="7185" name="AutoShape 17"/>
              <p:cNvSpPr>
                <a:spLocks noChangeArrowheads="1"/>
              </p:cNvSpPr>
              <p:nvPr/>
            </p:nvSpPr>
            <p:spPr bwMode="auto">
              <a:xfrm>
                <a:off x="448" y="1309"/>
                <a:ext cx="302" cy="283"/>
              </a:xfrm>
              <a:prstGeom prst="diamond">
                <a:avLst/>
              </a:prstGeom>
              <a:solidFill>
                <a:srgbClr val="000000"/>
              </a:solidFill>
              <a:ln w="126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186" name="Rectangle 18"/>
              <p:cNvSpPr>
                <a:spLocks noChangeArrowheads="1"/>
              </p:cNvSpPr>
              <p:nvPr/>
            </p:nvSpPr>
            <p:spPr bwMode="auto">
              <a:xfrm>
                <a:off x="535" y="1312"/>
                <a:ext cx="222" cy="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2440" tIns="41400" rIns="82440" bIns="41400">
                <a:spAutoFit/>
              </a:bodyPr>
              <a:lstStyle/>
              <a:p>
                <a:pPr algn="ctr">
                  <a:lnSpc>
                    <a:spcPct val="100000"/>
                  </a:lnSpc>
                  <a:buClrTx/>
                  <a:buFontTx/>
                  <a:buNone/>
                </a:pPr>
                <a:r>
                  <a:rPr lang="en-GB">
                    <a:solidFill>
                      <a:srgbClr val="FFFFFF"/>
                    </a:solidFill>
                  </a:rPr>
                  <a:t>E</a:t>
                </a:r>
              </a:p>
            </p:txBody>
          </p:sp>
        </p:grpSp>
        <p:sp>
          <p:nvSpPr>
            <p:cNvPr id="7187" name="Rectangle 19"/>
            <p:cNvSpPr>
              <a:spLocks noChangeArrowheads="1"/>
            </p:cNvSpPr>
            <p:nvPr/>
          </p:nvSpPr>
          <p:spPr bwMode="auto">
            <a:xfrm>
              <a:off x="756" y="1349"/>
              <a:ext cx="194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>
                <a:lnSpc>
                  <a:spcPct val="100000"/>
                </a:lnSpc>
                <a:buSzPct val="45000"/>
                <a:buFont typeface="Wingdings" charset="2"/>
                <a:buNone/>
              </a:pPr>
              <a:r>
                <a:rPr lang="en-GB" sz="1500" dirty="0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7188" name="Oval 20"/>
            <p:cNvSpPr>
              <a:spLocks noChangeArrowheads="1"/>
            </p:cNvSpPr>
            <p:nvPr/>
          </p:nvSpPr>
          <p:spPr bwMode="auto">
            <a:xfrm>
              <a:off x="2712" y="1394"/>
              <a:ext cx="229" cy="434"/>
            </a:xfrm>
            <a:prstGeom prst="ellipse">
              <a:avLst/>
            </a:prstGeom>
            <a:solidFill>
              <a:srgbClr val="006633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89" name="Oval 21"/>
            <p:cNvSpPr>
              <a:spLocks noChangeArrowheads="1"/>
            </p:cNvSpPr>
            <p:nvPr/>
          </p:nvSpPr>
          <p:spPr bwMode="auto">
            <a:xfrm>
              <a:off x="2569" y="1262"/>
              <a:ext cx="230" cy="432"/>
            </a:xfrm>
            <a:prstGeom prst="ellipse">
              <a:avLst/>
            </a:prstGeom>
            <a:solidFill>
              <a:srgbClr val="006633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90" name="AutoShape 22"/>
            <p:cNvSpPr>
              <a:spLocks noChangeArrowheads="1"/>
            </p:cNvSpPr>
            <p:nvPr/>
          </p:nvSpPr>
          <p:spPr bwMode="auto">
            <a:xfrm>
              <a:off x="2745" y="1497"/>
              <a:ext cx="181" cy="213"/>
            </a:xfrm>
            <a:prstGeom prst="diamond">
              <a:avLst/>
            </a:prstGeom>
            <a:solidFill>
              <a:srgbClr val="000000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91" name="Rectangle 23"/>
            <p:cNvSpPr>
              <a:spLocks noChangeArrowheads="1"/>
            </p:cNvSpPr>
            <p:nvPr/>
          </p:nvSpPr>
          <p:spPr bwMode="auto">
            <a:xfrm>
              <a:off x="2766" y="1512"/>
              <a:ext cx="187" cy="1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en-GB" sz="1200" dirty="0">
                  <a:solidFill>
                    <a:srgbClr val="FFFFFF"/>
                  </a:solidFill>
                </a:rPr>
                <a:t>E</a:t>
              </a:r>
            </a:p>
          </p:txBody>
        </p:sp>
        <p:sp>
          <p:nvSpPr>
            <p:cNvPr id="7192" name="AutoShape 24"/>
            <p:cNvSpPr>
              <a:spLocks noChangeArrowheads="1"/>
            </p:cNvSpPr>
            <p:nvPr/>
          </p:nvSpPr>
          <p:spPr bwMode="auto">
            <a:xfrm>
              <a:off x="2590" y="1357"/>
              <a:ext cx="180" cy="211"/>
            </a:xfrm>
            <a:prstGeom prst="diamond">
              <a:avLst/>
            </a:prstGeom>
            <a:solidFill>
              <a:srgbClr val="000000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93" name="Rectangle 25"/>
            <p:cNvSpPr>
              <a:spLocks noChangeArrowheads="1"/>
            </p:cNvSpPr>
            <p:nvPr/>
          </p:nvSpPr>
          <p:spPr bwMode="auto">
            <a:xfrm>
              <a:off x="2610" y="1371"/>
              <a:ext cx="187" cy="1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 algn="ctr">
                <a:lnSpc>
                  <a:spcPct val="100000"/>
                </a:lnSpc>
                <a:buClrTx/>
                <a:buFontTx/>
                <a:buNone/>
              </a:pPr>
              <a:r>
                <a:rPr lang="en-GB" sz="1200" dirty="0">
                  <a:solidFill>
                    <a:srgbClr val="FFFFFF"/>
                  </a:solidFill>
                </a:rPr>
                <a:t>E</a:t>
              </a:r>
            </a:p>
          </p:txBody>
        </p:sp>
        <p:sp>
          <p:nvSpPr>
            <p:cNvPr id="7194" name="Rectangle 26"/>
            <p:cNvSpPr>
              <a:spLocks noChangeArrowheads="1"/>
            </p:cNvSpPr>
            <p:nvPr/>
          </p:nvSpPr>
          <p:spPr bwMode="auto">
            <a:xfrm>
              <a:off x="2842" y="1086"/>
              <a:ext cx="312" cy="1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>
                <a:lnSpc>
                  <a:spcPct val="100000"/>
                </a:lnSpc>
                <a:buSzPct val="45000"/>
                <a:buFont typeface="Wingdings" charset="2"/>
                <a:buNone/>
              </a:pPr>
              <a:r>
                <a:rPr lang="en-GB" sz="1200" dirty="0">
                  <a:solidFill>
                    <a:srgbClr val="000000"/>
                  </a:solidFill>
                </a:rPr>
                <a:t>AF2</a:t>
              </a:r>
            </a:p>
          </p:txBody>
        </p:sp>
        <p:sp>
          <p:nvSpPr>
            <p:cNvPr id="7195" name="Rectangle 27"/>
            <p:cNvSpPr>
              <a:spLocks noChangeArrowheads="1"/>
            </p:cNvSpPr>
            <p:nvPr/>
          </p:nvSpPr>
          <p:spPr bwMode="auto">
            <a:xfrm>
              <a:off x="2653" y="1975"/>
              <a:ext cx="312" cy="1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>
                <a:lnSpc>
                  <a:spcPct val="100000"/>
                </a:lnSpc>
                <a:buSzPct val="45000"/>
                <a:buFont typeface="Wingdings" charset="2"/>
                <a:buNone/>
              </a:pPr>
              <a:r>
                <a:rPr lang="en-GB" sz="1200" dirty="0">
                  <a:solidFill>
                    <a:srgbClr val="000000"/>
                  </a:solidFill>
                </a:rPr>
                <a:t>AF1</a:t>
              </a:r>
            </a:p>
          </p:txBody>
        </p:sp>
        <p:sp>
          <p:nvSpPr>
            <p:cNvPr id="7196" name="AutoShape 28"/>
            <p:cNvSpPr>
              <a:spLocks noChangeArrowheads="1"/>
            </p:cNvSpPr>
            <p:nvPr/>
          </p:nvSpPr>
          <p:spPr bwMode="auto">
            <a:xfrm>
              <a:off x="2639" y="1636"/>
              <a:ext cx="77" cy="212"/>
            </a:xfrm>
            <a:prstGeom prst="downArrow">
              <a:avLst>
                <a:gd name="adj1" fmla="val 75009"/>
                <a:gd name="adj2" fmla="val 103795"/>
              </a:avLst>
            </a:prstGeom>
            <a:solidFill>
              <a:srgbClr val="00D5A1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97" name="AutoShape 29"/>
            <p:cNvSpPr>
              <a:spLocks noChangeArrowheads="1"/>
            </p:cNvSpPr>
            <p:nvPr/>
          </p:nvSpPr>
          <p:spPr bwMode="auto">
            <a:xfrm>
              <a:off x="2785" y="1771"/>
              <a:ext cx="77" cy="211"/>
            </a:xfrm>
            <a:prstGeom prst="downArrow">
              <a:avLst>
                <a:gd name="adj1" fmla="val 75009"/>
                <a:gd name="adj2" fmla="val 103305"/>
              </a:avLst>
            </a:prstGeom>
            <a:solidFill>
              <a:srgbClr val="00D5A1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98" name="AutoShape 30"/>
            <p:cNvSpPr>
              <a:spLocks noChangeArrowheads="1"/>
            </p:cNvSpPr>
            <p:nvPr/>
          </p:nvSpPr>
          <p:spPr bwMode="auto">
            <a:xfrm rot="13500000">
              <a:off x="2889" y="1277"/>
              <a:ext cx="87" cy="188"/>
            </a:xfrm>
            <a:prstGeom prst="downArrow">
              <a:avLst>
                <a:gd name="adj1" fmla="val 75009"/>
                <a:gd name="adj2" fmla="val 144702"/>
              </a:avLst>
            </a:prstGeom>
            <a:solidFill>
              <a:srgbClr val="00D5A1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99" name="AutoShape 31"/>
            <p:cNvSpPr>
              <a:spLocks noChangeArrowheads="1"/>
            </p:cNvSpPr>
            <p:nvPr/>
          </p:nvSpPr>
          <p:spPr bwMode="auto">
            <a:xfrm rot="13500000">
              <a:off x="2741" y="1168"/>
              <a:ext cx="88" cy="188"/>
            </a:xfrm>
            <a:prstGeom prst="downArrow">
              <a:avLst>
                <a:gd name="adj1" fmla="val 75009"/>
                <a:gd name="adj2" fmla="val 143057"/>
              </a:avLst>
            </a:prstGeom>
            <a:solidFill>
              <a:srgbClr val="00D5A1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00" name="Text Box 32"/>
            <p:cNvSpPr txBox="1">
              <a:spLocks noChangeArrowheads="1"/>
            </p:cNvSpPr>
            <p:nvPr/>
          </p:nvSpPr>
          <p:spPr bwMode="auto">
            <a:xfrm>
              <a:off x="516" y="992"/>
              <a:ext cx="750" cy="2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SzPct val="45000"/>
                <a:tabLst>
                  <a:tab pos="656650" algn="l"/>
                </a:tabLst>
              </a:pPr>
              <a:r>
                <a:rPr lang="cs-CZ" dirty="0">
                  <a:solidFill>
                    <a:srgbClr val="000000"/>
                  </a:solidFill>
                </a:rPr>
                <a:t>E</a:t>
              </a:r>
              <a:r>
                <a:rPr lang="en-GB" dirty="0" err="1">
                  <a:solidFill>
                    <a:srgbClr val="000000"/>
                  </a:solidFill>
                </a:rPr>
                <a:t>stradiol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7201" name="AutoShape 33"/>
            <p:cNvSpPr>
              <a:spLocks noChangeArrowheads="1"/>
            </p:cNvSpPr>
            <p:nvPr/>
          </p:nvSpPr>
          <p:spPr bwMode="auto">
            <a:xfrm>
              <a:off x="1599" y="1297"/>
              <a:ext cx="423" cy="301"/>
            </a:xfrm>
            <a:prstGeom prst="rightArrow">
              <a:avLst>
                <a:gd name="adj1" fmla="val 49639"/>
                <a:gd name="adj2" fmla="val 63278"/>
              </a:avLst>
            </a:prstGeom>
            <a:solidFill>
              <a:srgbClr val="830051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02" name="AutoShape 34"/>
            <p:cNvSpPr>
              <a:spLocks noChangeArrowheads="1"/>
            </p:cNvSpPr>
            <p:nvPr/>
          </p:nvSpPr>
          <p:spPr bwMode="auto">
            <a:xfrm>
              <a:off x="4270" y="1306"/>
              <a:ext cx="423" cy="301"/>
            </a:xfrm>
            <a:prstGeom prst="rightArrow">
              <a:avLst>
                <a:gd name="adj1" fmla="val 49639"/>
                <a:gd name="adj2" fmla="val 63278"/>
              </a:avLst>
            </a:prstGeom>
            <a:solidFill>
              <a:srgbClr val="830051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692640" y="2983994"/>
            <a:ext cx="8000640" cy="1641773"/>
            <a:chOff x="481" y="2072"/>
            <a:chExt cx="5556" cy="1140"/>
          </a:xfrm>
        </p:grpSpPr>
        <p:sp>
          <p:nvSpPr>
            <p:cNvPr id="7204" name="Rectangle 36"/>
            <p:cNvSpPr>
              <a:spLocks noChangeArrowheads="1"/>
            </p:cNvSpPr>
            <p:nvPr/>
          </p:nvSpPr>
          <p:spPr bwMode="auto">
            <a:xfrm>
              <a:off x="2653" y="3026"/>
              <a:ext cx="312" cy="1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>
                <a:lnSpc>
                  <a:spcPct val="100000"/>
                </a:lnSpc>
                <a:buSzPct val="45000"/>
                <a:buFont typeface="Wingdings" charset="2"/>
                <a:buNone/>
              </a:pPr>
              <a:r>
                <a:rPr lang="en-GB" sz="1200" dirty="0">
                  <a:solidFill>
                    <a:srgbClr val="000000"/>
                  </a:solidFill>
                </a:rPr>
                <a:t>AF1</a:t>
              </a:r>
            </a:p>
          </p:txBody>
        </p:sp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481" y="2072"/>
              <a:ext cx="5556" cy="993"/>
              <a:chOff x="481" y="2072"/>
              <a:chExt cx="5556" cy="993"/>
            </a:xfrm>
          </p:grpSpPr>
          <p:sp>
            <p:nvSpPr>
              <p:cNvPr id="7206" name="AutoShape 38"/>
              <p:cNvSpPr>
                <a:spLocks noChangeArrowheads="1"/>
              </p:cNvSpPr>
              <p:nvPr/>
            </p:nvSpPr>
            <p:spPr bwMode="auto">
              <a:xfrm>
                <a:off x="1016" y="2612"/>
                <a:ext cx="77" cy="211"/>
              </a:xfrm>
              <a:prstGeom prst="downArrow">
                <a:avLst>
                  <a:gd name="adj1" fmla="val 75009"/>
                  <a:gd name="adj2" fmla="val 103305"/>
                </a:avLst>
              </a:prstGeom>
              <a:solidFill>
                <a:srgbClr val="00D5A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207" name="Rectangle 39"/>
              <p:cNvSpPr>
                <a:spLocks noChangeArrowheads="1"/>
              </p:cNvSpPr>
              <p:nvPr/>
            </p:nvSpPr>
            <p:spPr bwMode="auto">
              <a:xfrm>
                <a:off x="481" y="2072"/>
                <a:ext cx="846" cy="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2440" tIns="41400" rIns="82440" bIns="41400">
                <a:spAutoFit/>
              </a:bodyPr>
              <a:lstStyle/>
              <a:p>
                <a:pPr algn="ctr">
                  <a:buSzPct val="45000"/>
                  <a:tabLst>
                    <a:tab pos="656650" algn="l"/>
                  </a:tabLst>
                </a:pPr>
                <a:r>
                  <a:rPr lang="en-GB" dirty="0" err="1">
                    <a:solidFill>
                      <a:srgbClr val="000000"/>
                    </a:solidFill>
                  </a:rPr>
                  <a:t>Tamoxifen</a:t>
                </a:r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8" name="Rectangle 40"/>
              <p:cNvSpPr>
                <a:spLocks noChangeArrowheads="1"/>
              </p:cNvSpPr>
              <p:nvPr/>
            </p:nvSpPr>
            <p:spPr bwMode="auto">
              <a:xfrm>
                <a:off x="4759" y="2149"/>
                <a:ext cx="1278" cy="71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82440" tIns="41400" rIns="82440" bIns="41400">
                <a:spAutoFit/>
              </a:bodyPr>
              <a:lstStyle/>
              <a:p>
                <a:pPr>
                  <a:buSzPct val="45000"/>
                  <a:tabLst>
                    <a:tab pos="656650" algn="l"/>
                    <a:tab pos="1313299" algn="l"/>
                  </a:tabLst>
                </a:pPr>
                <a:r>
                  <a:rPr lang="cs-CZ" sz="1500" dirty="0">
                    <a:solidFill>
                      <a:srgbClr val="000000"/>
                    </a:solidFill>
                  </a:rPr>
                  <a:t>částečně</a:t>
                </a:r>
                <a:r>
                  <a:rPr lang="en-GB" sz="1500" dirty="0">
                    <a:solidFill>
                      <a:srgbClr val="000000"/>
                    </a:solidFill>
                  </a:rPr>
                  <a:t> </a:t>
                </a:r>
                <a:r>
                  <a:rPr lang="en-GB" sz="1500" dirty="0" err="1">
                    <a:solidFill>
                      <a:srgbClr val="000000"/>
                    </a:solidFill>
                  </a:rPr>
                  <a:t>ina</a:t>
                </a:r>
                <a:r>
                  <a:rPr lang="cs-CZ" sz="1500" dirty="0">
                    <a:solidFill>
                      <a:srgbClr val="000000"/>
                    </a:solidFill>
                  </a:rPr>
                  <a:t>k</a:t>
                </a:r>
                <a:r>
                  <a:rPr lang="en-GB" sz="1500" dirty="0" err="1">
                    <a:solidFill>
                      <a:srgbClr val="000000"/>
                    </a:solidFill>
                  </a:rPr>
                  <a:t>tiv</a:t>
                </a:r>
                <a:r>
                  <a:rPr lang="cs-CZ" sz="1500" dirty="0">
                    <a:solidFill>
                      <a:srgbClr val="000000"/>
                    </a:solidFill>
                  </a:rPr>
                  <a:t>ní</a:t>
                </a:r>
              </a:p>
              <a:p>
                <a:pPr>
                  <a:buSzPct val="45000"/>
                  <a:tabLst>
                    <a:tab pos="656650" algn="l"/>
                    <a:tab pos="1313299" algn="l"/>
                  </a:tabLst>
                </a:pPr>
                <a:r>
                  <a:rPr lang="en-GB" sz="1500" dirty="0">
                    <a:solidFill>
                      <a:srgbClr val="000000"/>
                    </a:solidFill>
                  </a:rPr>
                  <a:t>trans</a:t>
                </a:r>
                <a:r>
                  <a:rPr lang="cs-CZ" sz="1500" dirty="0">
                    <a:solidFill>
                      <a:srgbClr val="000000"/>
                    </a:solidFill>
                  </a:rPr>
                  <a:t>k</a:t>
                </a:r>
                <a:r>
                  <a:rPr lang="en-GB" sz="1500" dirty="0">
                    <a:solidFill>
                      <a:srgbClr val="000000"/>
                    </a:solidFill>
                  </a:rPr>
                  <a:t>rip</a:t>
                </a:r>
                <a:r>
                  <a:rPr lang="cs-CZ" sz="1500" dirty="0" err="1">
                    <a:solidFill>
                      <a:srgbClr val="000000"/>
                    </a:solidFill>
                  </a:rPr>
                  <a:t>ce</a:t>
                </a:r>
                <a:endParaRPr lang="cs-CZ" sz="1500" dirty="0">
                  <a:solidFill>
                    <a:srgbClr val="000000"/>
                  </a:solidFill>
                </a:endParaRPr>
              </a:p>
              <a:p>
                <a:pPr>
                  <a:buSzPct val="45000"/>
                  <a:tabLst>
                    <a:tab pos="656650" algn="l"/>
                    <a:tab pos="1313299" algn="l"/>
                  </a:tabLst>
                </a:pPr>
                <a:r>
                  <a:rPr lang="en-GB" sz="1500" dirty="0">
                    <a:solidFill>
                      <a:srgbClr val="000000"/>
                    </a:solidFill>
                  </a:rPr>
                  <a:t>(</a:t>
                </a:r>
                <a:r>
                  <a:rPr lang="en-GB" sz="1500" dirty="0" err="1">
                    <a:solidFill>
                      <a:srgbClr val="000000"/>
                    </a:solidFill>
                  </a:rPr>
                  <a:t>redu</a:t>
                </a:r>
                <a:r>
                  <a:rPr lang="cs-CZ" sz="1500" dirty="0" err="1">
                    <a:solidFill>
                      <a:srgbClr val="000000"/>
                    </a:solidFill>
                  </a:rPr>
                  <a:t>kce</a:t>
                </a:r>
                <a:r>
                  <a:rPr lang="cs-CZ" sz="1500" dirty="0">
                    <a:solidFill>
                      <a:srgbClr val="000000"/>
                    </a:solidFill>
                  </a:rPr>
                  <a:t> dělení nádorové buňky</a:t>
                </a:r>
                <a:r>
                  <a:rPr lang="en-GB" sz="1500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  <p:sp>
            <p:nvSpPr>
              <p:cNvPr id="7209" name="Rectangle 41"/>
              <p:cNvSpPr>
                <a:spLocks noChangeArrowheads="1"/>
              </p:cNvSpPr>
              <p:nvPr/>
            </p:nvSpPr>
            <p:spPr bwMode="auto">
              <a:xfrm>
                <a:off x="699" y="2847"/>
                <a:ext cx="361" cy="21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2440" tIns="41400" rIns="82440" bIns="41400">
                <a:spAutoFit/>
              </a:bodyPr>
              <a:lstStyle/>
              <a:p>
                <a:pPr>
                  <a:lnSpc>
                    <a:spcPct val="100000"/>
                  </a:lnSpc>
                  <a:buSzPct val="45000"/>
                  <a:buFont typeface="Wingdings" charset="2"/>
                  <a:buNone/>
                </a:pPr>
                <a:r>
                  <a:rPr lang="en-GB" sz="1500" dirty="0">
                    <a:solidFill>
                      <a:srgbClr val="000000"/>
                    </a:solidFill>
                  </a:rPr>
                  <a:t>AF1</a:t>
                </a:r>
              </a:p>
            </p:txBody>
          </p:sp>
          <p:sp>
            <p:nvSpPr>
              <p:cNvPr id="7210" name="Oval 42"/>
              <p:cNvSpPr>
                <a:spLocks noChangeArrowheads="1"/>
              </p:cNvSpPr>
              <p:nvPr/>
            </p:nvSpPr>
            <p:spPr bwMode="auto">
              <a:xfrm>
                <a:off x="941" y="2385"/>
                <a:ext cx="229" cy="255"/>
              </a:xfrm>
              <a:prstGeom prst="ellipse">
                <a:avLst/>
              </a:prstGeom>
              <a:solidFill>
                <a:srgbClr val="006633"/>
              </a:solidFill>
              <a:ln w="126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211" name="Rectangle 43"/>
              <p:cNvSpPr>
                <a:spLocks noChangeArrowheads="1"/>
              </p:cNvSpPr>
              <p:nvPr/>
            </p:nvSpPr>
            <p:spPr bwMode="auto">
              <a:xfrm>
                <a:off x="917" y="2413"/>
                <a:ext cx="264" cy="18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2440" tIns="41400" rIns="82440" bIns="41400">
                <a:spAutoFit/>
              </a:bodyPr>
              <a:lstStyle/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en-GB" sz="1200" dirty="0">
                    <a:solidFill>
                      <a:srgbClr val="FFFFFF"/>
                    </a:solidFill>
                  </a:rPr>
                  <a:t>ER</a:t>
                </a:r>
              </a:p>
            </p:txBody>
          </p:sp>
          <p:sp>
            <p:nvSpPr>
              <p:cNvPr id="7212" name="Rectangle 44"/>
              <p:cNvSpPr>
                <a:spLocks noChangeArrowheads="1"/>
              </p:cNvSpPr>
              <p:nvPr/>
            </p:nvSpPr>
            <p:spPr bwMode="auto">
              <a:xfrm>
                <a:off x="755" y="2409"/>
                <a:ext cx="194" cy="21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2440" tIns="41400" rIns="82440" bIns="41400">
                <a:spAutoFit/>
              </a:bodyPr>
              <a:lstStyle/>
              <a:p>
                <a:pPr>
                  <a:lnSpc>
                    <a:spcPct val="100000"/>
                  </a:lnSpc>
                  <a:buSzPct val="45000"/>
                  <a:buFont typeface="Wingdings" charset="2"/>
                  <a:buNone/>
                </a:pPr>
                <a:r>
                  <a:rPr lang="en-GB" sz="1500" dirty="0">
                    <a:solidFill>
                      <a:srgbClr val="000000"/>
                    </a:solidFill>
                  </a:rPr>
                  <a:t>+</a:t>
                </a:r>
              </a:p>
            </p:txBody>
          </p:sp>
          <p:grpSp>
            <p:nvGrpSpPr>
              <p:cNvPr id="6" name="Group 45"/>
              <p:cNvGrpSpPr>
                <a:grpSpLocks/>
              </p:cNvGrpSpPr>
              <p:nvPr/>
            </p:nvGrpSpPr>
            <p:grpSpPr bwMode="auto">
              <a:xfrm>
                <a:off x="490" y="2399"/>
                <a:ext cx="267" cy="253"/>
                <a:chOff x="490" y="2399"/>
                <a:chExt cx="267" cy="253"/>
              </a:xfrm>
            </p:grpSpPr>
            <p:sp>
              <p:nvSpPr>
                <p:cNvPr id="7214" name="AutoShape 46"/>
                <p:cNvSpPr>
                  <a:spLocks noChangeArrowheads="1"/>
                </p:cNvSpPr>
                <p:nvPr/>
              </p:nvSpPr>
              <p:spPr bwMode="auto">
                <a:xfrm>
                  <a:off x="490" y="2399"/>
                  <a:ext cx="245" cy="250"/>
                </a:xfrm>
                <a:prstGeom prst="hexagon">
                  <a:avLst>
                    <a:gd name="adj" fmla="val 24792"/>
                    <a:gd name="vf" fmla="val 115470"/>
                  </a:avLst>
                </a:prstGeom>
                <a:solidFill>
                  <a:srgbClr val="6600CC"/>
                </a:solidFill>
                <a:ln w="126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7215" name="Rectangle 47"/>
                <p:cNvSpPr>
                  <a:spLocks noChangeArrowheads="1"/>
                </p:cNvSpPr>
                <p:nvPr/>
              </p:nvSpPr>
              <p:spPr bwMode="auto">
                <a:xfrm>
                  <a:off x="543" y="2402"/>
                  <a:ext cx="214" cy="25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82440" tIns="41400" rIns="82440" bIns="4140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buClrTx/>
                    <a:buFontTx/>
                    <a:buNone/>
                  </a:pPr>
                  <a:r>
                    <a:rPr lang="en-GB">
                      <a:solidFill>
                        <a:srgbClr val="FFFFFF"/>
                      </a:solidFill>
                    </a:rPr>
                    <a:t>T</a:t>
                  </a:r>
                </a:p>
              </p:txBody>
            </p:sp>
          </p:grpSp>
          <p:sp>
            <p:nvSpPr>
              <p:cNvPr id="7216" name="AutoShape 48"/>
              <p:cNvSpPr>
                <a:spLocks noChangeArrowheads="1"/>
              </p:cNvSpPr>
              <p:nvPr/>
            </p:nvSpPr>
            <p:spPr bwMode="auto">
              <a:xfrm>
                <a:off x="2669" y="2697"/>
                <a:ext cx="77" cy="211"/>
              </a:xfrm>
              <a:prstGeom prst="downArrow">
                <a:avLst>
                  <a:gd name="adj1" fmla="val 75009"/>
                  <a:gd name="adj2" fmla="val 103305"/>
                </a:avLst>
              </a:prstGeom>
              <a:solidFill>
                <a:srgbClr val="00D5A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217" name="AutoShape 49"/>
              <p:cNvSpPr>
                <a:spLocks noChangeArrowheads="1"/>
              </p:cNvSpPr>
              <p:nvPr/>
            </p:nvSpPr>
            <p:spPr bwMode="auto">
              <a:xfrm>
                <a:off x="2816" y="2831"/>
                <a:ext cx="77" cy="212"/>
              </a:xfrm>
              <a:prstGeom prst="downArrow">
                <a:avLst>
                  <a:gd name="adj1" fmla="val 75009"/>
                  <a:gd name="adj2" fmla="val 103795"/>
                </a:avLst>
              </a:prstGeom>
              <a:solidFill>
                <a:srgbClr val="00D5A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218" name="Oval 50"/>
              <p:cNvSpPr>
                <a:spLocks noChangeArrowheads="1"/>
              </p:cNvSpPr>
              <p:nvPr/>
            </p:nvSpPr>
            <p:spPr bwMode="auto">
              <a:xfrm>
                <a:off x="2741" y="2455"/>
                <a:ext cx="230" cy="433"/>
              </a:xfrm>
              <a:prstGeom prst="ellipse">
                <a:avLst/>
              </a:prstGeom>
              <a:solidFill>
                <a:srgbClr val="006633"/>
              </a:solidFill>
              <a:ln w="126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219" name="Oval 51"/>
              <p:cNvSpPr>
                <a:spLocks noChangeArrowheads="1"/>
              </p:cNvSpPr>
              <p:nvPr/>
            </p:nvSpPr>
            <p:spPr bwMode="auto">
              <a:xfrm>
                <a:off x="2599" y="2321"/>
                <a:ext cx="229" cy="433"/>
              </a:xfrm>
              <a:prstGeom prst="ellipse">
                <a:avLst/>
              </a:prstGeom>
              <a:solidFill>
                <a:srgbClr val="006633"/>
              </a:solidFill>
              <a:ln w="126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220" name="AutoShape 52"/>
              <p:cNvSpPr>
                <a:spLocks noChangeArrowheads="1"/>
              </p:cNvSpPr>
              <p:nvPr/>
            </p:nvSpPr>
            <p:spPr bwMode="auto">
              <a:xfrm>
                <a:off x="2627" y="2436"/>
                <a:ext cx="165" cy="169"/>
              </a:xfrm>
              <a:prstGeom prst="hexagon">
                <a:avLst>
                  <a:gd name="adj" fmla="val 32356"/>
                  <a:gd name="vf" fmla="val 115470"/>
                </a:avLst>
              </a:prstGeom>
              <a:solidFill>
                <a:srgbClr val="6600CC"/>
              </a:solidFill>
              <a:ln w="126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221" name="Rectangle 53"/>
              <p:cNvSpPr>
                <a:spLocks noChangeArrowheads="1"/>
              </p:cNvSpPr>
              <p:nvPr/>
            </p:nvSpPr>
            <p:spPr bwMode="auto">
              <a:xfrm>
                <a:off x="2647" y="2431"/>
                <a:ext cx="181" cy="18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2440" tIns="41400" rIns="82440" bIns="41400">
                <a:spAutoFit/>
              </a:bodyPr>
              <a:lstStyle/>
              <a:p>
                <a:pPr algn="ctr">
                  <a:lnSpc>
                    <a:spcPct val="100000"/>
                  </a:lnSpc>
                  <a:buClrTx/>
                  <a:buFontTx/>
                  <a:buNone/>
                </a:pPr>
                <a:r>
                  <a:rPr lang="en-GB" sz="1200" dirty="0">
                    <a:solidFill>
                      <a:srgbClr val="FFFFFF"/>
                    </a:solidFill>
                  </a:rPr>
                  <a:t>T</a:t>
                </a:r>
              </a:p>
            </p:txBody>
          </p:sp>
          <p:sp>
            <p:nvSpPr>
              <p:cNvPr id="7222" name="AutoShape 54"/>
              <p:cNvSpPr>
                <a:spLocks noChangeArrowheads="1"/>
              </p:cNvSpPr>
              <p:nvPr/>
            </p:nvSpPr>
            <p:spPr bwMode="auto">
              <a:xfrm>
                <a:off x="2773" y="2572"/>
                <a:ext cx="165" cy="169"/>
              </a:xfrm>
              <a:prstGeom prst="hexagon">
                <a:avLst>
                  <a:gd name="adj" fmla="val 32356"/>
                  <a:gd name="vf" fmla="val 115470"/>
                </a:avLst>
              </a:prstGeom>
              <a:solidFill>
                <a:srgbClr val="6600CC"/>
              </a:solidFill>
              <a:ln w="1260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223" name="Rectangle 55"/>
              <p:cNvSpPr>
                <a:spLocks noChangeArrowheads="1"/>
              </p:cNvSpPr>
              <p:nvPr/>
            </p:nvSpPr>
            <p:spPr bwMode="auto">
              <a:xfrm>
                <a:off x="2784" y="2567"/>
                <a:ext cx="181" cy="18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2440" tIns="41400" rIns="82440" bIns="41400">
                <a:spAutoFit/>
              </a:bodyPr>
              <a:lstStyle/>
              <a:p>
                <a:pPr algn="ctr">
                  <a:lnSpc>
                    <a:spcPct val="100000"/>
                  </a:lnSpc>
                  <a:buClrTx/>
                  <a:buFontTx/>
                  <a:buNone/>
                </a:pPr>
                <a:r>
                  <a:rPr lang="en-GB" sz="1200" dirty="0">
                    <a:solidFill>
                      <a:srgbClr val="FFFFFF"/>
                    </a:solidFill>
                  </a:rPr>
                  <a:t>T</a:t>
                </a:r>
              </a:p>
            </p:txBody>
          </p:sp>
          <p:sp>
            <p:nvSpPr>
              <p:cNvPr id="7224" name="Rectangle 56"/>
              <p:cNvSpPr>
                <a:spLocks noChangeArrowheads="1"/>
              </p:cNvSpPr>
              <p:nvPr/>
            </p:nvSpPr>
            <p:spPr bwMode="auto">
              <a:xfrm>
                <a:off x="3237" y="2319"/>
                <a:ext cx="902" cy="53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82440" tIns="41400" rIns="82440" bIns="41400">
                <a:spAutoFit/>
              </a:bodyPr>
              <a:lstStyle/>
              <a:p>
                <a:pPr algn="ctr">
                  <a:buSzPct val="45000"/>
                  <a:tabLst>
                    <a:tab pos="656650" algn="l"/>
                  </a:tabLst>
                </a:pPr>
                <a:r>
                  <a:rPr lang="en-GB" sz="1500" dirty="0">
                    <a:solidFill>
                      <a:srgbClr val="000000"/>
                    </a:solidFill>
                  </a:rPr>
                  <a:t>AF1 a</a:t>
                </a:r>
                <a:r>
                  <a:rPr lang="cs-CZ" sz="1500" dirty="0">
                    <a:solidFill>
                      <a:srgbClr val="000000"/>
                    </a:solidFill>
                  </a:rPr>
                  <a:t>k</a:t>
                </a:r>
                <a:r>
                  <a:rPr lang="en-GB" sz="1500" dirty="0" err="1">
                    <a:solidFill>
                      <a:srgbClr val="000000"/>
                    </a:solidFill>
                  </a:rPr>
                  <a:t>tiv</a:t>
                </a:r>
                <a:r>
                  <a:rPr lang="cs-CZ" sz="1500" dirty="0">
                    <a:solidFill>
                      <a:srgbClr val="000000"/>
                    </a:solidFill>
                  </a:rPr>
                  <a:t>ní</a:t>
                </a:r>
                <a:r>
                  <a:rPr lang="en-GB" sz="1500" dirty="0">
                    <a:solidFill>
                      <a:srgbClr val="000000"/>
                    </a:solidFill>
                  </a:rPr>
                  <a:t> </a:t>
                </a:r>
                <a:br>
                  <a:rPr lang="en-GB" sz="1500" dirty="0">
                    <a:solidFill>
                      <a:srgbClr val="000000"/>
                    </a:solidFill>
                  </a:rPr>
                </a:br>
                <a:r>
                  <a:rPr lang="en-GB" sz="1500" dirty="0">
                    <a:solidFill>
                      <a:srgbClr val="000000"/>
                    </a:solidFill>
                  </a:rPr>
                  <a:t>AF2 n</a:t>
                </a:r>
                <a:r>
                  <a:rPr lang="cs-CZ" sz="1500" dirty="0">
                    <a:solidFill>
                      <a:srgbClr val="000000"/>
                    </a:solidFill>
                  </a:rPr>
                  <a:t>e</a:t>
                </a:r>
                <a:r>
                  <a:rPr lang="en-GB" sz="1500" dirty="0">
                    <a:solidFill>
                      <a:srgbClr val="000000"/>
                    </a:solidFill>
                  </a:rPr>
                  <a:t>a</a:t>
                </a:r>
                <a:r>
                  <a:rPr lang="cs-CZ" sz="1500" dirty="0">
                    <a:solidFill>
                      <a:srgbClr val="000000"/>
                    </a:solidFill>
                  </a:rPr>
                  <a:t>k</a:t>
                </a:r>
                <a:r>
                  <a:rPr lang="en-GB" sz="1500" dirty="0" err="1">
                    <a:solidFill>
                      <a:srgbClr val="000000"/>
                    </a:solidFill>
                  </a:rPr>
                  <a:t>tiv</a:t>
                </a:r>
                <a:r>
                  <a:rPr lang="cs-CZ" sz="1500" dirty="0">
                    <a:solidFill>
                      <a:srgbClr val="000000"/>
                    </a:solidFill>
                  </a:rPr>
                  <a:t>ní</a:t>
                </a:r>
              </a:p>
            </p:txBody>
          </p:sp>
          <p:sp>
            <p:nvSpPr>
              <p:cNvPr id="7225" name="AutoShape 57"/>
              <p:cNvSpPr>
                <a:spLocks noChangeArrowheads="1"/>
              </p:cNvSpPr>
              <p:nvPr/>
            </p:nvSpPr>
            <p:spPr bwMode="auto">
              <a:xfrm>
                <a:off x="1599" y="2358"/>
                <a:ext cx="423" cy="302"/>
              </a:xfrm>
              <a:prstGeom prst="rightArrow">
                <a:avLst>
                  <a:gd name="adj1" fmla="val 49639"/>
                  <a:gd name="adj2" fmla="val 63069"/>
                </a:avLst>
              </a:prstGeom>
              <a:solidFill>
                <a:srgbClr val="83005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226" name="AutoShape 58"/>
              <p:cNvSpPr>
                <a:spLocks noChangeArrowheads="1"/>
              </p:cNvSpPr>
              <p:nvPr/>
            </p:nvSpPr>
            <p:spPr bwMode="auto">
              <a:xfrm>
                <a:off x="4270" y="2367"/>
                <a:ext cx="423" cy="302"/>
              </a:xfrm>
              <a:prstGeom prst="rightArrow">
                <a:avLst>
                  <a:gd name="adj1" fmla="val 49639"/>
                  <a:gd name="adj2" fmla="val 63069"/>
                </a:avLst>
              </a:prstGeom>
              <a:solidFill>
                <a:srgbClr val="83005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318240" y="4572479"/>
            <a:ext cx="6726240" cy="2060856"/>
            <a:chOff x="221" y="3175"/>
            <a:chExt cx="4671" cy="1431"/>
          </a:xfrm>
        </p:grpSpPr>
        <p:sp>
          <p:nvSpPr>
            <p:cNvPr id="7228" name="AutoShape 60"/>
            <p:cNvSpPr>
              <a:spLocks noChangeArrowheads="1"/>
            </p:cNvSpPr>
            <p:nvPr/>
          </p:nvSpPr>
          <p:spPr bwMode="auto">
            <a:xfrm>
              <a:off x="1016" y="3698"/>
              <a:ext cx="77" cy="211"/>
            </a:xfrm>
            <a:prstGeom prst="downArrow">
              <a:avLst>
                <a:gd name="adj1" fmla="val 75009"/>
                <a:gd name="adj2" fmla="val 103305"/>
              </a:avLst>
            </a:prstGeom>
            <a:solidFill>
              <a:srgbClr val="00D5A1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29" name="Rectangle 61"/>
            <p:cNvSpPr>
              <a:spLocks noChangeArrowheads="1"/>
            </p:cNvSpPr>
            <p:nvPr/>
          </p:nvSpPr>
          <p:spPr bwMode="auto">
            <a:xfrm>
              <a:off x="1341" y="3847"/>
              <a:ext cx="1311" cy="2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 algn="ctr">
                <a:buSzPct val="45000"/>
                <a:tabLst>
                  <a:tab pos="656650" algn="l"/>
                  <a:tab pos="1313299" algn="l"/>
                  <a:tab pos="1969949" algn="l"/>
                </a:tabLst>
              </a:pPr>
              <a:r>
                <a:rPr lang="cs-CZ" sz="1400" dirty="0">
                  <a:solidFill>
                    <a:srgbClr val="000000"/>
                  </a:solidFill>
                </a:rPr>
                <a:t>Žádná </a:t>
              </a:r>
              <a:r>
                <a:rPr lang="en-GB" sz="1400" dirty="0" err="1">
                  <a:solidFill>
                    <a:srgbClr val="000000"/>
                  </a:solidFill>
                </a:rPr>
                <a:t>dimeri</a:t>
              </a:r>
              <a:r>
                <a:rPr lang="cs-CZ" sz="1400" dirty="0" err="1">
                  <a:solidFill>
                    <a:srgbClr val="000000"/>
                  </a:solidFill>
                </a:rPr>
                <a:t>zace</a:t>
              </a:r>
              <a:r>
                <a:rPr lang="cs-CZ" sz="1400" dirty="0">
                  <a:solidFill>
                    <a:srgbClr val="000000"/>
                  </a:solidFill>
                </a:rPr>
                <a:t> ER</a:t>
              </a:r>
            </a:p>
          </p:txBody>
        </p:sp>
        <p:sp>
          <p:nvSpPr>
            <p:cNvPr id="7230" name="Rectangle 62"/>
            <p:cNvSpPr>
              <a:spLocks noChangeArrowheads="1"/>
            </p:cNvSpPr>
            <p:nvPr/>
          </p:nvSpPr>
          <p:spPr bwMode="auto">
            <a:xfrm>
              <a:off x="3360" y="3462"/>
              <a:ext cx="749" cy="3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 algn="ctr">
                <a:buSzPct val="45000"/>
                <a:tabLst>
                  <a:tab pos="656650" algn="l"/>
                </a:tabLst>
              </a:pPr>
              <a:r>
                <a:rPr lang="en-GB" sz="1500" dirty="0">
                  <a:solidFill>
                    <a:srgbClr val="000000"/>
                  </a:solidFill>
                </a:rPr>
                <a:t>AF1 + AF2</a:t>
              </a:r>
            </a:p>
            <a:p>
              <a:pPr algn="ctr">
                <a:buSzPct val="45000"/>
                <a:tabLst>
                  <a:tab pos="656650" algn="l"/>
                </a:tabLst>
              </a:pPr>
              <a:r>
                <a:rPr lang="cs-CZ" sz="1500" dirty="0">
                  <a:solidFill>
                    <a:srgbClr val="000000"/>
                  </a:solidFill>
                </a:rPr>
                <a:t>neaktivní</a:t>
              </a:r>
            </a:p>
          </p:txBody>
        </p:sp>
        <p:sp>
          <p:nvSpPr>
            <p:cNvPr id="7231" name="Rectangle 63"/>
            <p:cNvSpPr>
              <a:spLocks noChangeArrowheads="1"/>
            </p:cNvSpPr>
            <p:nvPr/>
          </p:nvSpPr>
          <p:spPr bwMode="auto">
            <a:xfrm>
              <a:off x="221" y="3175"/>
              <a:ext cx="1338" cy="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2440" tIns="41400" rIns="82440" bIns="41400">
              <a:spAutoFit/>
            </a:bodyPr>
            <a:lstStyle/>
            <a:p>
              <a:pPr algn="ctr">
                <a:buSzPct val="45000"/>
                <a:tabLst>
                  <a:tab pos="656650" algn="l"/>
                  <a:tab pos="1313299" algn="l"/>
                </a:tabLst>
              </a:pPr>
              <a:r>
                <a:rPr lang="en-GB" dirty="0" err="1">
                  <a:solidFill>
                    <a:srgbClr val="000000"/>
                  </a:solidFill>
                </a:rPr>
                <a:t>Fulvestrant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7232" name="Oval 64"/>
            <p:cNvSpPr>
              <a:spLocks noChangeArrowheads="1"/>
            </p:cNvSpPr>
            <p:nvPr/>
          </p:nvSpPr>
          <p:spPr bwMode="auto">
            <a:xfrm>
              <a:off x="940" y="3471"/>
              <a:ext cx="230" cy="255"/>
            </a:xfrm>
            <a:prstGeom prst="ellipse">
              <a:avLst/>
            </a:prstGeom>
            <a:solidFill>
              <a:srgbClr val="006633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33" name="Rectangle 65"/>
            <p:cNvSpPr>
              <a:spLocks noChangeArrowheads="1"/>
            </p:cNvSpPr>
            <p:nvPr/>
          </p:nvSpPr>
          <p:spPr bwMode="auto">
            <a:xfrm>
              <a:off x="699" y="3916"/>
              <a:ext cx="361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>
                <a:lnSpc>
                  <a:spcPct val="100000"/>
                </a:lnSpc>
                <a:buSzPct val="45000"/>
                <a:buFont typeface="Wingdings" charset="2"/>
                <a:buNone/>
              </a:pPr>
              <a:r>
                <a:rPr lang="en-GB" sz="1500" dirty="0">
                  <a:solidFill>
                    <a:srgbClr val="000000"/>
                  </a:solidFill>
                </a:rPr>
                <a:t>AF1</a:t>
              </a:r>
            </a:p>
          </p:txBody>
        </p:sp>
        <p:sp>
          <p:nvSpPr>
            <p:cNvPr id="7234" name="Rectangle 66"/>
            <p:cNvSpPr>
              <a:spLocks noChangeArrowheads="1"/>
            </p:cNvSpPr>
            <p:nvPr/>
          </p:nvSpPr>
          <p:spPr bwMode="auto">
            <a:xfrm>
              <a:off x="917" y="3497"/>
              <a:ext cx="264" cy="1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200" dirty="0">
                  <a:solidFill>
                    <a:srgbClr val="FFFFFF"/>
                  </a:solidFill>
                </a:rPr>
                <a:t>ER</a:t>
              </a:r>
            </a:p>
          </p:txBody>
        </p:sp>
        <p:sp>
          <p:nvSpPr>
            <p:cNvPr id="7235" name="Rectangle 67"/>
            <p:cNvSpPr>
              <a:spLocks noChangeArrowheads="1"/>
            </p:cNvSpPr>
            <p:nvPr/>
          </p:nvSpPr>
          <p:spPr bwMode="auto">
            <a:xfrm>
              <a:off x="754" y="3493"/>
              <a:ext cx="194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>
                <a:lnSpc>
                  <a:spcPct val="100000"/>
                </a:lnSpc>
                <a:buSzPct val="45000"/>
                <a:buFont typeface="Wingdings" charset="2"/>
                <a:buNone/>
              </a:pPr>
              <a:r>
                <a:rPr lang="en-GB" sz="1500" dirty="0">
                  <a:solidFill>
                    <a:srgbClr val="000000"/>
                  </a:solidFill>
                </a:rPr>
                <a:t>+</a:t>
              </a:r>
            </a:p>
          </p:txBody>
        </p:sp>
        <p:grpSp>
          <p:nvGrpSpPr>
            <p:cNvPr id="8" name="Group 68"/>
            <p:cNvGrpSpPr>
              <a:grpSpLocks/>
            </p:cNvGrpSpPr>
            <p:nvPr/>
          </p:nvGrpSpPr>
          <p:grpSpPr bwMode="auto">
            <a:xfrm>
              <a:off x="468" y="3483"/>
              <a:ext cx="243" cy="250"/>
              <a:chOff x="468" y="3483"/>
              <a:chExt cx="243" cy="250"/>
            </a:xfrm>
          </p:grpSpPr>
          <p:sp>
            <p:nvSpPr>
              <p:cNvPr id="7237" name="Rectangle 69"/>
              <p:cNvSpPr>
                <a:spLocks noChangeArrowheads="1"/>
              </p:cNvSpPr>
              <p:nvPr/>
            </p:nvSpPr>
            <p:spPr bwMode="auto">
              <a:xfrm>
                <a:off x="496" y="3496"/>
                <a:ext cx="189" cy="230"/>
              </a:xfrm>
              <a:prstGeom prst="rect">
                <a:avLst/>
              </a:prstGeom>
              <a:solidFill>
                <a:srgbClr val="FFCC00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238" name="Rectangle 70"/>
              <p:cNvSpPr>
                <a:spLocks noChangeArrowheads="1"/>
              </p:cNvSpPr>
              <p:nvPr/>
            </p:nvSpPr>
            <p:spPr bwMode="auto">
              <a:xfrm>
                <a:off x="468" y="3483"/>
                <a:ext cx="243" cy="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82440" tIns="41400" rIns="82440" bIns="41400">
                <a:spAutoFit/>
              </a:bodyPr>
              <a:lstStyle/>
              <a:p>
                <a:pPr algn="ctr">
                  <a:lnSpc>
                    <a:spcPct val="100000"/>
                  </a:lnSpc>
                  <a:buSzPct val="45000"/>
                  <a:buFont typeface="Wingdings" charset="2"/>
                  <a:buNone/>
                </a:pPr>
                <a:r>
                  <a:rPr lang="en-GB">
                    <a:solidFill>
                      <a:srgbClr val="000000"/>
                    </a:solidFill>
                  </a:rPr>
                  <a:t>F</a:t>
                </a:r>
              </a:p>
            </p:txBody>
          </p:sp>
        </p:grpSp>
        <p:sp>
          <p:nvSpPr>
            <p:cNvPr id="7239" name="Oval 71"/>
            <p:cNvSpPr>
              <a:spLocks noChangeArrowheads="1"/>
            </p:cNvSpPr>
            <p:nvPr/>
          </p:nvSpPr>
          <p:spPr bwMode="auto">
            <a:xfrm>
              <a:off x="2525" y="3474"/>
              <a:ext cx="229" cy="432"/>
            </a:xfrm>
            <a:prstGeom prst="ellipse">
              <a:avLst/>
            </a:prstGeom>
            <a:solidFill>
              <a:srgbClr val="006633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40" name="Rectangle 72"/>
            <p:cNvSpPr>
              <a:spLocks noChangeArrowheads="1"/>
            </p:cNvSpPr>
            <p:nvPr/>
          </p:nvSpPr>
          <p:spPr bwMode="auto">
            <a:xfrm>
              <a:off x="2587" y="3625"/>
              <a:ext cx="104" cy="128"/>
            </a:xfrm>
            <a:prstGeom prst="rect">
              <a:avLst/>
            </a:prstGeom>
            <a:solidFill>
              <a:srgbClr val="FFCC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41" name="Rectangle 73"/>
            <p:cNvSpPr>
              <a:spLocks noChangeArrowheads="1"/>
            </p:cNvSpPr>
            <p:nvPr/>
          </p:nvSpPr>
          <p:spPr bwMode="auto">
            <a:xfrm>
              <a:off x="2562" y="3592"/>
              <a:ext cx="181" cy="1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>
                <a:lnSpc>
                  <a:spcPct val="100000"/>
                </a:lnSpc>
                <a:buSzPct val="45000"/>
                <a:buFont typeface="Wingdings" charset="2"/>
                <a:buNone/>
              </a:pPr>
              <a:r>
                <a:rPr lang="en-GB" sz="1200" dirty="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7242" name="Oval 74"/>
            <p:cNvSpPr>
              <a:spLocks noChangeArrowheads="1"/>
            </p:cNvSpPr>
            <p:nvPr/>
          </p:nvSpPr>
          <p:spPr bwMode="auto">
            <a:xfrm>
              <a:off x="2807" y="3474"/>
              <a:ext cx="230" cy="432"/>
            </a:xfrm>
            <a:prstGeom prst="ellipse">
              <a:avLst/>
            </a:prstGeom>
            <a:solidFill>
              <a:srgbClr val="006633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43" name="Rectangle 75"/>
            <p:cNvSpPr>
              <a:spLocks noChangeArrowheads="1"/>
            </p:cNvSpPr>
            <p:nvPr/>
          </p:nvSpPr>
          <p:spPr bwMode="auto">
            <a:xfrm>
              <a:off x="2869" y="3625"/>
              <a:ext cx="105" cy="128"/>
            </a:xfrm>
            <a:prstGeom prst="rect">
              <a:avLst/>
            </a:prstGeom>
            <a:solidFill>
              <a:srgbClr val="FFCC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44" name="Rectangle 76"/>
            <p:cNvSpPr>
              <a:spLocks noChangeArrowheads="1"/>
            </p:cNvSpPr>
            <p:nvPr/>
          </p:nvSpPr>
          <p:spPr bwMode="auto">
            <a:xfrm>
              <a:off x="2844" y="3592"/>
              <a:ext cx="181" cy="1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2440" tIns="41400" rIns="82440" bIns="41400">
              <a:spAutoFit/>
            </a:bodyPr>
            <a:lstStyle/>
            <a:p>
              <a:pPr>
                <a:lnSpc>
                  <a:spcPct val="100000"/>
                </a:lnSpc>
                <a:buSzPct val="45000"/>
                <a:buFont typeface="Wingdings" charset="2"/>
                <a:buNone/>
              </a:pPr>
              <a:r>
                <a:rPr lang="en-GB" sz="1200" dirty="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7245" name="Rectangle 77"/>
            <p:cNvSpPr>
              <a:spLocks noChangeArrowheads="1"/>
            </p:cNvSpPr>
            <p:nvPr/>
          </p:nvSpPr>
          <p:spPr bwMode="auto">
            <a:xfrm>
              <a:off x="2404" y="4249"/>
              <a:ext cx="2488" cy="357"/>
            </a:xfrm>
            <a:prstGeom prst="rect">
              <a:avLst/>
            </a:prstGeom>
            <a:solidFill>
              <a:srgbClr val="CCCCCC"/>
            </a:solidFill>
            <a:ln w="9360">
              <a:solidFill>
                <a:srgbClr val="830051"/>
              </a:solidFill>
              <a:miter lim="800000"/>
              <a:headEnd/>
              <a:tailEnd/>
            </a:ln>
            <a:effectLst/>
          </p:spPr>
          <p:txBody>
            <a:bodyPr lIns="82440" tIns="41400" rIns="82440" bIns="41400">
              <a:spAutoFit/>
            </a:bodyPr>
            <a:lstStyle/>
            <a:p>
              <a:pPr algn="ctr">
                <a:buSzPct val="45000"/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</a:tabLst>
              </a:pPr>
              <a:r>
                <a:rPr lang="cs-CZ" sz="1400" dirty="0">
                  <a:solidFill>
                    <a:srgbClr val="000000"/>
                  </a:solidFill>
                </a:rPr>
                <a:t>Degradace (</a:t>
              </a:r>
              <a:r>
                <a:rPr lang="cs-CZ" sz="1400" dirty="0" err="1">
                  <a:solidFill>
                    <a:srgbClr val="000000"/>
                  </a:solidFill>
                </a:rPr>
                <a:t>downregulace</a:t>
              </a:r>
              <a:r>
                <a:rPr lang="cs-CZ" sz="1400" dirty="0">
                  <a:solidFill>
                    <a:srgbClr val="000000"/>
                  </a:solidFill>
                </a:rPr>
                <a:t>) receptorů (ER,</a:t>
              </a:r>
              <a:r>
                <a:rPr lang="cs-CZ" sz="1400" dirty="0" err="1">
                  <a:solidFill>
                    <a:srgbClr val="000000"/>
                  </a:solidFill>
                </a:rPr>
                <a:t>PgR</a:t>
              </a:r>
              <a:r>
                <a:rPr lang="cs-CZ" sz="1400" dirty="0">
                  <a:solidFill>
                    <a:srgbClr val="000000"/>
                  </a:solidFill>
                </a:rPr>
                <a:t>)</a:t>
              </a:r>
              <a:r>
                <a:rPr lang="en-GB" sz="14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7246" name="AutoShape 78"/>
            <p:cNvSpPr>
              <a:spLocks noChangeArrowheads="1"/>
            </p:cNvSpPr>
            <p:nvPr/>
          </p:nvSpPr>
          <p:spPr bwMode="auto">
            <a:xfrm>
              <a:off x="1599" y="3506"/>
              <a:ext cx="423" cy="302"/>
            </a:xfrm>
            <a:prstGeom prst="rightArrow">
              <a:avLst>
                <a:gd name="adj1" fmla="val 49639"/>
                <a:gd name="adj2" fmla="val 63069"/>
              </a:avLst>
            </a:prstGeom>
            <a:solidFill>
              <a:srgbClr val="830051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47" name="AutoShape 79"/>
            <p:cNvSpPr>
              <a:spLocks noChangeArrowheads="1"/>
            </p:cNvSpPr>
            <p:nvPr/>
          </p:nvSpPr>
          <p:spPr bwMode="auto">
            <a:xfrm>
              <a:off x="4270" y="3509"/>
              <a:ext cx="423" cy="302"/>
            </a:xfrm>
            <a:prstGeom prst="rightArrow">
              <a:avLst>
                <a:gd name="adj1" fmla="val 49639"/>
                <a:gd name="adj2" fmla="val 63069"/>
              </a:avLst>
            </a:prstGeom>
            <a:solidFill>
              <a:srgbClr val="830051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48" name="AutoShape 80"/>
            <p:cNvSpPr>
              <a:spLocks noChangeArrowheads="1"/>
            </p:cNvSpPr>
            <p:nvPr/>
          </p:nvSpPr>
          <p:spPr bwMode="auto">
            <a:xfrm rot="5400000">
              <a:off x="3484" y="3949"/>
              <a:ext cx="352" cy="226"/>
            </a:xfrm>
            <a:prstGeom prst="rightArrow">
              <a:avLst>
                <a:gd name="adj1" fmla="val 49639"/>
                <a:gd name="adj2" fmla="val 63181"/>
              </a:avLst>
            </a:prstGeom>
            <a:solidFill>
              <a:srgbClr val="830051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26" y="135880"/>
            <a:ext cx="7053542" cy="780783"/>
          </a:xfrm>
        </p:spPr>
        <p:txBody>
          <a:bodyPr>
            <a:normAutofit fontScale="90000"/>
          </a:bodyPr>
          <a:lstStyle/>
          <a:p>
            <a:r>
              <a:rPr lang="cs-CZ" dirty="0"/>
              <a:t>						 </a:t>
            </a:r>
            <a:r>
              <a:rPr lang="cs-CZ" b="1" dirty="0">
                <a:solidFill>
                  <a:srgbClr val="C00000"/>
                </a:solidFill>
              </a:rPr>
              <a:t>TAMOXIFEN </a:t>
            </a:r>
            <a:endParaRPr lang="sk-SK" b="1" dirty="0">
              <a:solidFill>
                <a:srgbClr val="C00000"/>
              </a:solidFill>
            </a:endParaRPr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>
          <a:xfrm>
            <a:off x="290448" y="4797593"/>
            <a:ext cx="2955980" cy="576262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Příznivý efekt: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2"/>
          </p:nvPr>
        </p:nvSpPr>
        <p:spPr>
          <a:xfrm>
            <a:off x="349327" y="2094730"/>
            <a:ext cx="3843698" cy="270286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Menopauzální syndromy : návaly horka, atrofická vaginitida</a:t>
            </a:r>
          </a:p>
          <a:p>
            <a:r>
              <a:rPr lang="cs-CZ" dirty="0"/>
              <a:t>Tromboembolické komplikace</a:t>
            </a:r>
          </a:p>
          <a:p>
            <a:r>
              <a:rPr lang="cs-CZ" dirty="0" err="1"/>
              <a:t>Hyperplázie</a:t>
            </a:r>
            <a:r>
              <a:rPr lang="cs-CZ" dirty="0"/>
              <a:t>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endometriální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sliznice a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endometriální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karcinom </a:t>
            </a:r>
          </a:p>
          <a:p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</a:t>
            </a:r>
            <a:r>
              <a:rPr lang="sk-SK" sz="1400" dirty="0" err="1"/>
              <a:t>ravidelné</a:t>
            </a:r>
            <a:r>
              <a:rPr lang="sk-SK" sz="1400" dirty="0"/>
              <a:t> gynekologické </a:t>
            </a:r>
            <a:r>
              <a:rPr lang="sk-SK" sz="1400" dirty="0" err="1"/>
              <a:t>vyšetření</a:t>
            </a:r>
            <a:r>
              <a:rPr lang="sk-SK" sz="1400" dirty="0"/>
              <a:t> v intervalu </a:t>
            </a:r>
            <a:r>
              <a:rPr lang="sk-SK" sz="1400" b="1" dirty="0"/>
              <a:t>12 </a:t>
            </a:r>
            <a:r>
              <a:rPr lang="sk-SK" sz="1400" b="1" dirty="0" err="1"/>
              <a:t>měsíců</a:t>
            </a:r>
            <a:r>
              <a:rPr lang="sk-SK" sz="1400" dirty="0"/>
              <a:t> </a:t>
            </a:r>
            <a:r>
              <a:rPr lang="sk-SK" sz="1400" dirty="0" err="1"/>
              <a:t>se</a:t>
            </a:r>
            <a:r>
              <a:rPr lang="sk-SK" sz="1400" dirty="0"/>
              <a:t> </a:t>
            </a:r>
            <a:r>
              <a:rPr lang="sk-SK" sz="1400" dirty="0" err="1"/>
              <a:t>doporučuje</a:t>
            </a:r>
            <a:r>
              <a:rPr lang="sk-SK" sz="1400" dirty="0"/>
              <a:t> u </a:t>
            </a:r>
            <a:r>
              <a:rPr lang="sk-SK" sz="1400" dirty="0" err="1"/>
              <a:t>pacientek</a:t>
            </a:r>
            <a:r>
              <a:rPr lang="sk-SK" sz="1400" dirty="0"/>
              <a:t> </a:t>
            </a:r>
            <a:r>
              <a:rPr lang="sk-SK" sz="1400" dirty="0" err="1"/>
              <a:t>léčených</a:t>
            </a:r>
            <a:r>
              <a:rPr lang="sk-SK" sz="1400" dirty="0"/>
              <a:t> </a:t>
            </a:r>
            <a:r>
              <a:rPr lang="sk-SK" sz="1400" dirty="0" err="1"/>
              <a:t>tamoxifenem</a:t>
            </a:r>
            <a:r>
              <a:rPr lang="sk-SK" sz="1400" dirty="0"/>
              <a:t>, </a:t>
            </a:r>
            <a:r>
              <a:rPr lang="sk-SK" sz="1400" dirty="0" err="1"/>
              <a:t>které</a:t>
            </a:r>
            <a:r>
              <a:rPr lang="sk-SK" sz="1400" dirty="0"/>
              <a:t> </a:t>
            </a:r>
            <a:r>
              <a:rPr lang="sk-SK" sz="1400" dirty="0" err="1"/>
              <a:t>nejsou</a:t>
            </a:r>
            <a:r>
              <a:rPr lang="sk-SK" sz="1400" dirty="0"/>
              <a:t> po HYE )</a:t>
            </a:r>
          </a:p>
        </p:txBody>
      </p:sp>
      <p:sp>
        <p:nvSpPr>
          <p:cNvPr id="6" name="Zástupný symbol textu 5"/>
          <p:cNvSpPr>
            <a:spLocks noGrp="1"/>
          </p:cNvSpPr>
          <p:nvPr>
            <p:ph type="body" sz="quarter" idx="3"/>
          </p:nvPr>
        </p:nvSpPr>
        <p:spPr>
          <a:xfrm>
            <a:off x="183525" y="4961732"/>
            <a:ext cx="3844343" cy="1529221"/>
          </a:xfrm>
        </p:spPr>
        <p:txBody>
          <a:bodyPr>
            <a:normAutofit/>
          </a:bodyPr>
          <a:lstStyle/>
          <a:p>
            <a:r>
              <a:rPr lang="cs-CZ" sz="1400" dirty="0">
                <a:solidFill>
                  <a:schemeClr val="tx1"/>
                </a:solidFill>
              </a:rPr>
              <a:t>Snížení celkového cholesterolu a LDL</a:t>
            </a:r>
          </a:p>
          <a:p>
            <a:r>
              <a:rPr lang="cs-CZ" sz="1400" dirty="0">
                <a:solidFill>
                  <a:schemeClr val="tx1"/>
                </a:solidFill>
              </a:rPr>
              <a:t>Kostní </a:t>
            </a:r>
            <a:r>
              <a:rPr lang="cs-CZ" sz="1400" dirty="0" err="1">
                <a:solidFill>
                  <a:schemeClr val="tx1"/>
                </a:solidFill>
              </a:rPr>
              <a:t>minerálový</a:t>
            </a:r>
            <a:r>
              <a:rPr lang="cs-CZ" sz="1400" dirty="0">
                <a:solidFill>
                  <a:schemeClr val="tx1"/>
                </a:solidFill>
              </a:rPr>
              <a:t> metabolismu u </a:t>
            </a:r>
            <a:r>
              <a:rPr lang="cs-CZ" sz="1400" dirty="0" err="1">
                <a:solidFill>
                  <a:schemeClr val="tx1"/>
                </a:solidFill>
              </a:rPr>
              <a:t>postmenopauz</a:t>
            </a:r>
            <a:r>
              <a:rPr lang="cs-CZ" sz="1400" dirty="0">
                <a:solidFill>
                  <a:schemeClr val="tx1"/>
                </a:solidFill>
              </a:rPr>
              <a:t>. žen</a:t>
            </a:r>
            <a:endParaRPr lang="sk-SK" sz="1400" dirty="0">
              <a:solidFill>
                <a:schemeClr val="tx1"/>
              </a:solidFill>
            </a:endParaRPr>
          </a:p>
        </p:txBody>
      </p:sp>
      <p:sp>
        <p:nvSpPr>
          <p:cNvPr id="4" name="Zástupný symbol obsahu 3"/>
          <p:cNvSpPr txBox="1">
            <a:spLocks/>
          </p:cNvSpPr>
          <p:nvPr/>
        </p:nvSpPr>
        <p:spPr>
          <a:xfrm>
            <a:off x="484584" y="1515136"/>
            <a:ext cx="2567710" cy="579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cs-CZ" sz="2400" b="1" dirty="0" err="1"/>
              <a:t>Nežadoucí</a:t>
            </a:r>
            <a:r>
              <a:rPr lang="cs-CZ" sz="2400" b="1" dirty="0"/>
              <a:t> účinky:</a:t>
            </a:r>
            <a:endParaRPr lang="sk-SK" sz="2400" b="1" dirty="0"/>
          </a:p>
        </p:txBody>
      </p:sp>
      <p:pic>
        <p:nvPicPr>
          <p:cNvPr id="8" name="Picture 5" descr="A drawing of the female bo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67" y="0"/>
            <a:ext cx="418477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145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4585" y="452718"/>
            <a:ext cx="7471792" cy="140053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/>
              <a:t>         </a:t>
            </a:r>
            <a:r>
              <a:rPr lang="cs-CZ" sz="3200" b="1" dirty="0">
                <a:solidFill>
                  <a:srgbClr val="C00000"/>
                </a:solidFill>
              </a:rPr>
              <a:t>TAMOXIFEN- </a:t>
            </a:r>
            <a:r>
              <a:rPr lang="cs-CZ" sz="3200" b="1" dirty="0" err="1">
                <a:solidFill>
                  <a:srgbClr val="C00000"/>
                </a:solidFill>
              </a:rPr>
              <a:t>Premenpauzální</a:t>
            </a:r>
            <a:r>
              <a:rPr lang="cs-CZ" sz="3200" b="1" dirty="0">
                <a:solidFill>
                  <a:srgbClr val="C00000"/>
                </a:solidFill>
              </a:rPr>
              <a:t> pacientky</a:t>
            </a:r>
            <a:endParaRPr lang="sk-SK" sz="3200" dirty="0">
              <a:solidFill>
                <a:srgbClr val="C00000"/>
              </a:solidFill>
            </a:endParaRPr>
          </a:p>
        </p:txBody>
      </p:sp>
      <p:sp>
        <p:nvSpPr>
          <p:cNvPr id="7" name="Nadpis 4"/>
          <p:cNvSpPr>
            <a:spLocks noGrp="1"/>
          </p:cNvSpPr>
          <p:nvPr>
            <p:ph sz="half" idx="2"/>
          </p:nvPr>
        </p:nvSpPr>
        <p:spPr>
          <a:xfrm>
            <a:off x="827484" y="2318198"/>
            <a:ext cx="7469730" cy="408260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u premenopauzálních pacientek způsobuje nepravidelnou menstruaci, neruší fertilitu</a:t>
            </a:r>
            <a:b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premenopauzální pacientky při užívaní tamoxifenu </a:t>
            </a:r>
            <a: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kostní </a:t>
            </a:r>
            <a:r>
              <a:rPr lang="cs-CZ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denzitu</a:t>
            </a:r>
            <a: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ztrácejí ! - </a:t>
            </a: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nutné denzitometrické kontroly a případná substituční léčba kalciem a vitamínem D</a:t>
            </a:r>
            <a:endParaRPr lang="sk-SK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3909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rgbClr val="C00000"/>
                </a:solidFill>
              </a:rPr>
              <a:t>Fulvestrant</a:t>
            </a:r>
            <a:r>
              <a:rPr lang="cs-CZ" b="1" dirty="0">
                <a:solidFill>
                  <a:srgbClr val="C00000"/>
                </a:solidFill>
              </a:rPr>
              <a:t>  - Nežádoucí účinky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k-SK" dirty="0"/>
              <a:t> </a:t>
            </a:r>
            <a:r>
              <a:rPr lang="sk-SK" dirty="0" err="1"/>
              <a:t>reakce</a:t>
            </a:r>
            <a:r>
              <a:rPr lang="sk-SK" dirty="0"/>
              <a:t> v </a:t>
            </a:r>
            <a:r>
              <a:rPr lang="sk-SK" dirty="0" err="1"/>
              <a:t>místě</a:t>
            </a:r>
            <a:r>
              <a:rPr lang="sk-SK" dirty="0"/>
              <a:t> </a:t>
            </a:r>
            <a:r>
              <a:rPr lang="sk-SK" dirty="0" err="1"/>
              <a:t>injekce</a:t>
            </a:r>
            <a:r>
              <a:rPr lang="sk-SK" dirty="0"/>
              <a:t> (</a:t>
            </a:r>
            <a:r>
              <a:rPr lang="sk-SK" dirty="0" err="1"/>
              <a:t>bolest</a:t>
            </a:r>
            <a:r>
              <a:rPr lang="sk-SK" dirty="0"/>
              <a:t> , </a:t>
            </a:r>
            <a:r>
              <a:rPr lang="sk-SK" dirty="0" err="1"/>
              <a:t>zánět</a:t>
            </a:r>
            <a:r>
              <a:rPr lang="sk-SK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sk-SK" dirty="0"/>
              <a:t> </a:t>
            </a:r>
            <a:r>
              <a:rPr lang="sk-SK" dirty="0" err="1"/>
              <a:t>abnormální</a:t>
            </a:r>
            <a:r>
              <a:rPr lang="sk-SK" dirty="0"/>
              <a:t> hladiny </a:t>
            </a:r>
            <a:r>
              <a:rPr lang="sk-SK" dirty="0" err="1"/>
              <a:t>jaterních</a:t>
            </a:r>
            <a:r>
              <a:rPr lang="sk-SK" dirty="0"/>
              <a:t> </a:t>
            </a:r>
            <a:r>
              <a:rPr lang="sk-SK" dirty="0" err="1"/>
              <a:t>enzymů</a:t>
            </a:r>
            <a:r>
              <a:rPr lang="sk-SK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nauzea, zvracení</a:t>
            </a:r>
            <a:endParaRPr lang="sk-SK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640"/>
            <a:ext cx="7772400" cy="819423"/>
          </a:xfrm>
        </p:spPr>
        <p:txBody>
          <a:bodyPr anchor="t">
            <a:normAutofit/>
          </a:bodyPr>
          <a:lstStyle/>
          <a:p>
            <a:r>
              <a:rPr lang="cs-CZ" sz="2000" b="1" dirty="0" err="1">
                <a:solidFill>
                  <a:srgbClr val="EB2813"/>
                </a:solidFill>
              </a:rPr>
              <a:t>Hormonoterapie</a:t>
            </a:r>
            <a:r>
              <a:rPr lang="cs-CZ" sz="2000" b="1" dirty="0">
                <a:solidFill>
                  <a:srgbClr val="EB2813"/>
                </a:solidFill>
              </a:rPr>
              <a:t> karcinomu prsu – inhibiční  terapie</a:t>
            </a:r>
            <a:endParaRPr lang="en-GB" sz="2000" dirty="0"/>
          </a:p>
        </p:txBody>
      </p:sp>
      <p:sp>
        <p:nvSpPr>
          <p:cNvPr id="63491" name="Slide Number Placeholder 4"/>
          <p:cNvSpPr txBox="1">
            <a:spLocks noGrp="1"/>
          </p:cNvSpPr>
          <p:nvPr/>
        </p:nvSpPr>
        <p:spPr bwMode="auto">
          <a:xfrm>
            <a:off x="107950" y="6354763"/>
            <a:ext cx="4667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/>
          <a:lstStyle/>
          <a:p>
            <a:pPr algn="r" defTabSz="744538"/>
            <a:fld id="{7142F715-4697-4473-B850-47F1AA8D189E}" type="slidenum">
              <a:rPr lang="en-GB" sz="1000" b="1">
                <a:latin typeface="Arial" charset="0"/>
              </a:rPr>
              <a:pPr algn="r" defTabSz="744538"/>
              <a:t>26</a:t>
            </a:fld>
            <a:r>
              <a:rPr lang="en-GB" sz="1000" b="1">
                <a:latin typeface="Arial" charset="0"/>
              </a:rPr>
              <a:t> </a:t>
            </a:r>
          </a:p>
        </p:txBody>
      </p:sp>
      <p:pic>
        <p:nvPicPr>
          <p:cNvPr id="63492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19400"/>
            <a:ext cx="1463675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97200" y="2930525"/>
            <a:ext cx="919163" cy="998538"/>
            <a:chOff x="1848" y="1846"/>
            <a:chExt cx="579" cy="629"/>
          </a:xfrm>
        </p:grpSpPr>
        <p:sp>
          <p:nvSpPr>
            <p:cNvPr id="63494" name="Freeform 6"/>
            <p:cNvSpPr>
              <a:spLocks/>
            </p:cNvSpPr>
            <p:nvPr/>
          </p:nvSpPr>
          <p:spPr bwMode="auto">
            <a:xfrm>
              <a:off x="2099" y="2075"/>
              <a:ext cx="328" cy="400"/>
            </a:xfrm>
            <a:custGeom>
              <a:avLst/>
              <a:gdLst>
                <a:gd name="T0" fmla="*/ 3 w 328"/>
                <a:gd name="T1" fmla="*/ 322 h 400"/>
                <a:gd name="T2" fmla="*/ 16 w 328"/>
                <a:gd name="T3" fmla="*/ 343 h 400"/>
                <a:gd name="T4" fmla="*/ 37 w 328"/>
                <a:gd name="T5" fmla="*/ 358 h 400"/>
                <a:gd name="T6" fmla="*/ 60 w 328"/>
                <a:gd name="T7" fmla="*/ 371 h 400"/>
                <a:gd name="T8" fmla="*/ 81 w 328"/>
                <a:gd name="T9" fmla="*/ 380 h 400"/>
                <a:gd name="T10" fmla="*/ 105 w 328"/>
                <a:gd name="T11" fmla="*/ 388 h 400"/>
                <a:gd name="T12" fmla="*/ 138 w 328"/>
                <a:gd name="T13" fmla="*/ 396 h 400"/>
                <a:gd name="T14" fmla="*/ 171 w 328"/>
                <a:gd name="T15" fmla="*/ 399 h 400"/>
                <a:gd name="T16" fmla="*/ 204 w 328"/>
                <a:gd name="T17" fmla="*/ 396 h 400"/>
                <a:gd name="T18" fmla="*/ 235 w 328"/>
                <a:gd name="T19" fmla="*/ 388 h 400"/>
                <a:gd name="T20" fmla="*/ 273 w 328"/>
                <a:gd name="T21" fmla="*/ 367 h 400"/>
                <a:gd name="T22" fmla="*/ 307 w 328"/>
                <a:gd name="T23" fmla="*/ 328 h 400"/>
                <a:gd name="T24" fmla="*/ 324 w 328"/>
                <a:gd name="T25" fmla="*/ 278 h 400"/>
                <a:gd name="T26" fmla="*/ 326 w 328"/>
                <a:gd name="T27" fmla="*/ 227 h 400"/>
                <a:gd name="T28" fmla="*/ 312 w 328"/>
                <a:gd name="T29" fmla="*/ 179 h 400"/>
                <a:gd name="T30" fmla="*/ 278 w 328"/>
                <a:gd name="T31" fmla="*/ 141 h 400"/>
                <a:gd name="T32" fmla="*/ 230 w 328"/>
                <a:gd name="T33" fmla="*/ 115 h 400"/>
                <a:gd name="T34" fmla="*/ 178 w 328"/>
                <a:gd name="T35" fmla="*/ 94 h 400"/>
                <a:gd name="T36" fmla="*/ 131 w 328"/>
                <a:gd name="T37" fmla="*/ 68 h 400"/>
                <a:gd name="T38" fmla="*/ 99 w 328"/>
                <a:gd name="T39" fmla="*/ 28 h 400"/>
                <a:gd name="T40" fmla="*/ 83 w 328"/>
                <a:gd name="T41" fmla="*/ 44 h 400"/>
                <a:gd name="T42" fmla="*/ 81 w 328"/>
                <a:gd name="T43" fmla="*/ 54 h 400"/>
                <a:gd name="T44" fmla="*/ 75 w 328"/>
                <a:gd name="T45" fmla="*/ 77 h 400"/>
                <a:gd name="T46" fmla="*/ 68 w 328"/>
                <a:gd name="T47" fmla="*/ 106 h 400"/>
                <a:gd name="T48" fmla="*/ 63 w 328"/>
                <a:gd name="T49" fmla="*/ 134 h 400"/>
                <a:gd name="T50" fmla="*/ 58 w 328"/>
                <a:gd name="T51" fmla="*/ 153 h 400"/>
                <a:gd name="T52" fmla="*/ 49 w 328"/>
                <a:gd name="T53" fmla="*/ 187 h 400"/>
                <a:gd name="T54" fmla="*/ 40 w 328"/>
                <a:gd name="T55" fmla="*/ 219 h 400"/>
                <a:gd name="T56" fmla="*/ 30 w 328"/>
                <a:gd name="T57" fmla="*/ 248 h 400"/>
                <a:gd name="T58" fmla="*/ 21 w 328"/>
                <a:gd name="T59" fmla="*/ 271 h 400"/>
                <a:gd name="T60" fmla="*/ 13 w 328"/>
                <a:gd name="T61" fmla="*/ 286 h 400"/>
                <a:gd name="T62" fmla="*/ 13 w 328"/>
                <a:gd name="T63" fmla="*/ 287 h 400"/>
                <a:gd name="T64" fmla="*/ 9 w 328"/>
                <a:gd name="T65" fmla="*/ 295 h 400"/>
                <a:gd name="T66" fmla="*/ 4 w 328"/>
                <a:gd name="T67" fmla="*/ 303 h 400"/>
                <a:gd name="T68" fmla="*/ 1 w 328"/>
                <a:gd name="T69" fmla="*/ 308 h 4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8"/>
                <a:gd name="T106" fmla="*/ 0 h 400"/>
                <a:gd name="T107" fmla="*/ 328 w 328"/>
                <a:gd name="T108" fmla="*/ 400 h 4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8" h="400">
                  <a:moveTo>
                    <a:pt x="0" y="309"/>
                  </a:moveTo>
                  <a:lnTo>
                    <a:pt x="3" y="322"/>
                  </a:lnTo>
                  <a:lnTo>
                    <a:pt x="9" y="333"/>
                  </a:lnTo>
                  <a:lnTo>
                    <a:pt x="16" y="343"/>
                  </a:lnTo>
                  <a:lnTo>
                    <a:pt x="26" y="352"/>
                  </a:lnTo>
                  <a:lnTo>
                    <a:pt x="37" y="358"/>
                  </a:lnTo>
                  <a:lnTo>
                    <a:pt x="48" y="365"/>
                  </a:lnTo>
                  <a:lnTo>
                    <a:pt x="60" y="371"/>
                  </a:lnTo>
                  <a:lnTo>
                    <a:pt x="70" y="376"/>
                  </a:lnTo>
                  <a:lnTo>
                    <a:pt x="81" y="380"/>
                  </a:lnTo>
                  <a:lnTo>
                    <a:pt x="90" y="383"/>
                  </a:lnTo>
                  <a:lnTo>
                    <a:pt x="105" y="388"/>
                  </a:lnTo>
                  <a:lnTo>
                    <a:pt x="122" y="393"/>
                  </a:lnTo>
                  <a:lnTo>
                    <a:pt x="138" y="396"/>
                  </a:lnTo>
                  <a:lnTo>
                    <a:pt x="154" y="398"/>
                  </a:lnTo>
                  <a:lnTo>
                    <a:pt x="171" y="399"/>
                  </a:lnTo>
                  <a:lnTo>
                    <a:pt x="187" y="398"/>
                  </a:lnTo>
                  <a:lnTo>
                    <a:pt x="204" y="396"/>
                  </a:lnTo>
                  <a:lnTo>
                    <a:pt x="220" y="393"/>
                  </a:lnTo>
                  <a:lnTo>
                    <a:pt x="235" y="388"/>
                  </a:lnTo>
                  <a:lnTo>
                    <a:pt x="251" y="382"/>
                  </a:lnTo>
                  <a:lnTo>
                    <a:pt x="273" y="367"/>
                  </a:lnTo>
                  <a:lnTo>
                    <a:pt x="291" y="349"/>
                  </a:lnTo>
                  <a:lnTo>
                    <a:pt x="307" y="328"/>
                  </a:lnTo>
                  <a:lnTo>
                    <a:pt x="317" y="304"/>
                  </a:lnTo>
                  <a:lnTo>
                    <a:pt x="324" y="278"/>
                  </a:lnTo>
                  <a:lnTo>
                    <a:pt x="327" y="252"/>
                  </a:lnTo>
                  <a:lnTo>
                    <a:pt x="326" y="227"/>
                  </a:lnTo>
                  <a:lnTo>
                    <a:pt x="321" y="201"/>
                  </a:lnTo>
                  <a:lnTo>
                    <a:pt x="312" y="179"/>
                  </a:lnTo>
                  <a:lnTo>
                    <a:pt x="297" y="159"/>
                  </a:lnTo>
                  <a:lnTo>
                    <a:pt x="278" y="141"/>
                  </a:lnTo>
                  <a:lnTo>
                    <a:pt x="255" y="127"/>
                  </a:lnTo>
                  <a:lnTo>
                    <a:pt x="230" y="115"/>
                  </a:lnTo>
                  <a:lnTo>
                    <a:pt x="204" y="105"/>
                  </a:lnTo>
                  <a:lnTo>
                    <a:pt x="178" y="94"/>
                  </a:lnTo>
                  <a:lnTo>
                    <a:pt x="152" y="82"/>
                  </a:lnTo>
                  <a:lnTo>
                    <a:pt x="131" y="68"/>
                  </a:lnTo>
                  <a:lnTo>
                    <a:pt x="113" y="51"/>
                  </a:lnTo>
                  <a:lnTo>
                    <a:pt x="99" y="28"/>
                  </a:lnTo>
                  <a:lnTo>
                    <a:pt x="93" y="0"/>
                  </a:lnTo>
                  <a:lnTo>
                    <a:pt x="83" y="44"/>
                  </a:lnTo>
                  <a:lnTo>
                    <a:pt x="82" y="47"/>
                  </a:lnTo>
                  <a:lnTo>
                    <a:pt x="81" y="54"/>
                  </a:lnTo>
                  <a:lnTo>
                    <a:pt x="78" y="65"/>
                  </a:lnTo>
                  <a:lnTo>
                    <a:pt x="75" y="77"/>
                  </a:lnTo>
                  <a:lnTo>
                    <a:pt x="72" y="92"/>
                  </a:lnTo>
                  <a:lnTo>
                    <a:pt x="68" y="106"/>
                  </a:lnTo>
                  <a:lnTo>
                    <a:pt x="66" y="120"/>
                  </a:lnTo>
                  <a:lnTo>
                    <a:pt x="63" y="134"/>
                  </a:lnTo>
                  <a:lnTo>
                    <a:pt x="60" y="145"/>
                  </a:lnTo>
                  <a:lnTo>
                    <a:pt x="58" y="153"/>
                  </a:lnTo>
                  <a:lnTo>
                    <a:pt x="54" y="170"/>
                  </a:lnTo>
                  <a:lnTo>
                    <a:pt x="49" y="187"/>
                  </a:lnTo>
                  <a:lnTo>
                    <a:pt x="44" y="203"/>
                  </a:lnTo>
                  <a:lnTo>
                    <a:pt x="40" y="219"/>
                  </a:lnTo>
                  <a:lnTo>
                    <a:pt x="35" y="234"/>
                  </a:lnTo>
                  <a:lnTo>
                    <a:pt x="30" y="248"/>
                  </a:lnTo>
                  <a:lnTo>
                    <a:pt x="26" y="260"/>
                  </a:lnTo>
                  <a:lnTo>
                    <a:pt x="21" y="271"/>
                  </a:lnTo>
                  <a:lnTo>
                    <a:pt x="16" y="279"/>
                  </a:lnTo>
                  <a:lnTo>
                    <a:pt x="13" y="286"/>
                  </a:lnTo>
                  <a:lnTo>
                    <a:pt x="13" y="285"/>
                  </a:lnTo>
                  <a:lnTo>
                    <a:pt x="13" y="287"/>
                  </a:lnTo>
                  <a:lnTo>
                    <a:pt x="11" y="291"/>
                  </a:lnTo>
                  <a:lnTo>
                    <a:pt x="9" y="295"/>
                  </a:lnTo>
                  <a:lnTo>
                    <a:pt x="7" y="299"/>
                  </a:lnTo>
                  <a:lnTo>
                    <a:pt x="4" y="303"/>
                  </a:lnTo>
                  <a:lnTo>
                    <a:pt x="2" y="306"/>
                  </a:lnTo>
                  <a:lnTo>
                    <a:pt x="1" y="308"/>
                  </a:lnTo>
                  <a:lnTo>
                    <a:pt x="0" y="309"/>
                  </a:lnTo>
                </a:path>
              </a:pathLst>
            </a:custGeom>
            <a:solidFill>
              <a:srgbClr val="B3B9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495" name="Freeform 7"/>
            <p:cNvSpPr>
              <a:spLocks/>
            </p:cNvSpPr>
            <p:nvPr/>
          </p:nvSpPr>
          <p:spPr bwMode="auto">
            <a:xfrm>
              <a:off x="1848" y="1846"/>
              <a:ext cx="553" cy="556"/>
            </a:xfrm>
            <a:custGeom>
              <a:avLst/>
              <a:gdLst>
                <a:gd name="T0" fmla="*/ 549 w 553"/>
                <a:gd name="T1" fmla="*/ 39 h 556"/>
                <a:gd name="T2" fmla="*/ 552 w 553"/>
                <a:gd name="T3" fmla="*/ 60 h 556"/>
                <a:gd name="T4" fmla="*/ 550 w 553"/>
                <a:gd name="T5" fmla="*/ 79 h 556"/>
                <a:gd name="T6" fmla="*/ 546 w 553"/>
                <a:gd name="T7" fmla="*/ 81 h 556"/>
                <a:gd name="T8" fmla="*/ 542 w 553"/>
                <a:gd name="T9" fmla="*/ 87 h 556"/>
                <a:gd name="T10" fmla="*/ 534 w 553"/>
                <a:gd name="T11" fmla="*/ 91 h 556"/>
                <a:gd name="T12" fmla="*/ 527 w 553"/>
                <a:gd name="T13" fmla="*/ 94 h 556"/>
                <a:gd name="T14" fmla="*/ 517 w 553"/>
                <a:gd name="T15" fmla="*/ 95 h 556"/>
                <a:gd name="T16" fmla="*/ 507 w 553"/>
                <a:gd name="T17" fmla="*/ 92 h 556"/>
                <a:gd name="T18" fmla="*/ 498 w 553"/>
                <a:gd name="T19" fmla="*/ 88 h 556"/>
                <a:gd name="T20" fmla="*/ 481 w 553"/>
                <a:gd name="T21" fmla="*/ 78 h 556"/>
                <a:gd name="T22" fmla="*/ 461 w 553"/>
                <a:gd name="T23" fmla="*/ 72 h 556"/>
                <a:gd name="T24" fmla="*/ 440 w 553"/>
                <a:gd name="T25" fmla="*/ 78 h 556"/>
                <a:gd name="T26" fmla="*/ 415 w 553"/>
                <a:gd name="T27" fmla="*/ 99 h 556"/>
                <a:gd name="T28" fmla="*/ 387 w 553"/>
                <a:gd name="T29" fmla="*/ 128 h 556"/>
                <a:gd name="T30" fmla="*/ 365 w 553"/>
                <a:gd name="T31" fmla="*/ 158 h 556"/>
                <a:gd name="T32" fmla="*/ 345 w 553"/>
                <a:gd name="T33" fmla="*/ 194 h 556"/>
                <a:gd name="T34" fmla="*/ 325 w 553"/>
                <a:gd name="T35" fmla="*/ 263 h 556"/>
                <a:gd name="T36" fmla="*/ 300 w 553"/>
                <a:gd name="T37" fmla="*/ 370 h 556"/>
                <a:gd name="T38" fmla="*/ 268 w 553"/>
                <a:gd name="T39" fmla="*/ 482 h 556"/>
                <a:gd name="T40" fmla="*/ 248 w 553"/>
                <a:gd name="T41" fmla="*/ 519 h 556"/>
                <a:gd name="T42" fmla="*/ 241 w 553"/>
                <a:gd name="T43" fmla="*/ 525 h 556"/>
                <a:gd name="T44" fmla="*/ 230 w 553"/>
                <a:gd name="T45" fmla="*/ 533 h 556"/>
                <a:gd name="T46" fmla="*/ 216 w 553"/>
                <a:gd name="T47" fmla="*/ 540 h 556"/>
                <a:gd name="T48" fmla="*/ 157 w 553"/>
                <a:gd name="T49" fmla="*/ 555 h 556"/>
                <a:gd name="T50" fmla="*/ 109 w 553"/>
                <a:gd name="T51" fmla="*/ 552 h 556"/>
                <a:gd name="T52" fmla="*/ 74 w 553"/>
                <a:gd name="T53" fmla="*/ 543 h 556"/>
                <a:gd name="T54" fmla="*/ 44 w 553"/>
                <a:gd name="T55" fmla="*/ 531 h 556"/>
                <a:gd name="T56" fmla="*/ 19 w 553"/>
                <a:gd name="T57" fmla="*/ 506 h 556"/>
                <a:gd name="T58" fmla="*/ 4 w 553"/>
                <a:gd name="T59" fmla="*/ 473 h 556"/>
                <a:gd name="T60" fmla="*/ 0 w 553"/>
                <a:gd name="T61" fmla="*/ 435 h 556"/>
                <a:gd name="T62" fmla="*/ 7 w 553"/>
                <a:gd name="T63" fmla="*/ 394 h 556"/>
                <a:gd name="T64" fmla="*/ 24 w 553"/>
                <a:gd name="T65" fmla="*/ 353 h 556"/>
                <a:gd name="T66" fmla="*/ 49 w 553"/>
                <a:gd name="T67" fmla="*/ 318 h 556"/>
                <a:gd name="T68" fmla="*/ 87 w 553"/>
                <a:gd name="T69" fmla="*/ 284 h 556"/>
                <a:gd name="T70" fmla="*/ 125 w 553"/>
                <a:gd name="T71" fmla="*/ 252 h 556"/>
                <a:gd name="T72" fmla="*/ 144 w 553"/>
                <a:gd name="T73" fmla="*/ 211 h 556"/>
                <a:gd name="T74" fmla="*/ 133 w 553"/>
                <a:gd name="T75" fmla="*/ 158 h 556"/>
                <a:gd name="T76" fmla="*/ 109 w 553"/>
                <a:gd name="T77" fmla="*/ 108 h 556"/>
                <a:gd name="T78" fmla="*/ 80 w 553"/>
                <a:gd name="T79" fmla="*/ 58 h 556"/>
                <a:gd name="T80" fmla="*/ 64 w 553"/>
                <a:gd name="T81" fmla="*/ 22 h 556"/>
                <a:gd name="T82" fmla="*/ 64 w 553"/>
                <a:gd name="T83" fmla="*/ 17 h 556"/>
                <a:gd name="T84" fmla="*/ 73 w 553"/>
                <a:gd name="T85" fmla="*/ 11 h 556"/>
                <a:gd name="T86" fmla="*/ 95 w 553"/>
                <a:gd name="T87" fmla="*/ 4 h 556"/>
                <a:gd name="T88" fmla="*/ 120 w 553"/>
                <a:gd name="T89" fmla="*/ 1 h 556"/>
                <a:gd name="T90" fmla="*/ 127 w 553"/>
                <a:gd name="T91" fmla="*/ 10 h 556"/>
                <a:gd name="T92" fmla="*/ 135 w 553"/>
                <a:gd name="T93" fmla="*/ 35 h 556"/>
                <a:gd name="T94" fmla="*/ 153 w 553"/>
                <a:gd name="T95" fmla="*/ 67 h 556"/>
                <a:gd name="T96" fmla="*/ 168 w 553"/>
                <a:gd name="T97" fmla="*/ 95 h 556"/>
                <a:gd name="T98" fmla="*/ 183 w 553"/>
                <a:gd name="T99" fmla="*/ 122 h 556"/>
                <a:gd name="T100" fmla="*/ 199 w 553"/>
                <a:gd name="T101" fmla="*/ 149 h 556"/>
                <a:gd name="T102" fmla="*/ 217 w 553"/>
                <a:gd name="T103" fmla="*/ 174 h 556"/>
                <a:gd name="T104" fmla="*/ 233 w 553"/>
                <a:gd name="T105" fmla="*/ 195 h 556"/>
                <a:gd name="T106" fmla="*/ 252 w 553"/>
                <a:gd name="T107" fmla="*/ 215 h 556"/>
                <a:gd name="T108" fmla="*/ 282 w 553"/>
                <a:gd name="T109" fmla="*/ 179 h 556"/>
                <a:gd name="T110" fmla="*/ 318 w 553"/>
                <a:gd name="T111" fmla="*/ 122 h 556"/>
                <a:gd name="T112" fmla="*/ 359 w 553"/>
                <a:gd name="T113" fmla="*/ 67 h 556"/>
                <a:gd name="T114" fmla="*/ 413 w 553"/>
                <a:gd name="T115" fmla="*/ 20 h 556"/>
                <a:gd name="T116" fmla="*/ 463 w 553"/>
                <a:gd name="T117" fmla="*/ 0 h 556"/>
                <a:gd name="T118" fmla="*/ 498 w 553"/>
                <a:gd name="T119" fmla="*/ 6 h 556"/>
                <a:gd name="T120" fmla="*/ 526 w 553"/>
                <a:gd name="T121" fmla="*/ 19 h 5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53"/>
                <a:gd name="T184" fmla="*/ 0 h 556"/>
                <a:gd name="T185" fmla="*/ 553 w 553"/>
                <a:gd name="T186" fmla="*/ 556 h 5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53" h="556">
                  <a:moveTo>
                    <a:pt x="543" y="32"/>
                  </a:moveTo>
                  <a:lnTo>
                    <a:pt x="546" y="34"/>
                  </a:lnTo>
                  <a:lnTo>
                    <a:pt x="549" y="39"/>
                  </a:lnTo>
                  <a:lnTo>
                    <a:pt x="550" y="44"/>
                  </a:lnTo>
                  <a:lnTo>
                    <a:pt x="551" y="52"/>
                  </a:lnTo>
                  <a:lnTo>
                    <a:pt x="552" y="60"/>
                  </a:lnTo>
                  <a:lnTo>
                    <a:pt x="552" y="67"/>
                  </a:lnTo>
                  <a:lnTo>
                    <a:pt x="551" y="74"/>
                  </a:lnTo>
                  <a:lnTo>
                    <a:pt x="550" y="79"/>
                  </a:lnTo>
                  <a:lnTo>
                    <a:pt x="548" y="81"/>
                  </a:lnTo>
                  <a:lnTo>
                    <a:pt x="546" y="80"/>
                  </a:lnTo>
                  <a:lnTo>
                    <a:pt x="546" y="81"/>
                  </a:lnTo>
                  <a:lnTo>
                    <a:pt x="546" y="83"/>
                  </a:lnTo>
                  <a:lnTo>
                    <a:pt x="544" y="85"/>
                  </a:lnTo>
                  <a:lnTo>
                    <a:pt x="542" y="87"/>
                  </a:lnTo>
                  <a:lnTo>
                    <a:pt x="540" y="88"/>
                  </a:lnTo>
                  <a:lnTo>
                    <a:pt x="537" y="90"/>
                  </a:lnTo>
                  <a:lnTo>
                    <a:pt x="534" y="91"/>
                  </a:lnTo>
                  <a:lnTo>
                    <a:pt x="531" y="92"/>
                  </a:lnTo>
                  <a:lnTo>
                    <a:pt x="528" y="93"/>
                  </a:lnTo>
                  <a:lnTo>
                    <a:pt x="527" y="94"/>
                  </a:lnTo>
                  <a:lnTo>
                    <a:pt x="524" y="95"/>
                  </a:lnTo>
                  <a:lnTo>
                    <a:pt x="521" y="95"/>
                  </a:lnTo>
                  <a:lnTo>
                    <a:pt x="517" y="95"/>
                  </a:lnTo>
                  <a:lnTo>
                    <a:pt x="513" y="94"/>
                  </a:lnTo>
                  <a:lnTo>
                    <a:pt x="511" y="93"/>
                  </a:lnTo>
                  <a:lnTo>
                    <a:pt x="507" y="92"/>
                  </a:lnTo>
                  <a:lnTo>
                    <a:pt x="504" y="91"/>
                  </a:lnTo>
                  <a:lnTo>
                    <a:pt x="501" y="90"/>
                  </a:lnTo>
                  <a:lnTo>
                    <a:pt x="498" y="88"/>
                  </a:lnTo>
                  <a:lnTo>
                    <a:pt x="496" y="87"/>
                  </a:lnTo>
                  <a:lnTo>
                    <a:pt x="489" y="82"/>
                  </a:lnTo>
                  <a:lnTo>
                    <a:pt x="481" y="78"/>
                  </a:lnTo>
                  <a:lnTo>
                    <a:pt x="475" y="75"/>
                  </a:lnTo>
                  <a:lnTo>
                    <a:pt x="468" y="73"/>
                  </a:lnTo>
                  <a:lnTo>
                    <a:pt x="461" y="72"/>
                  </a:lnTo>
                  <a:lnTo>
                    <a:pt x="454" y="73"/>
                  </a:lnTo>
                  <a:lnTo>
                    <a:pt x="447" y="75"/>
                  </a:lnTo>
                  <a:lnTo>
                    <a:pt x="440" y="78"/>
                  </a:lnTo>
                  <a:lnTo>
                    <a:pt x="433" y="82"/>
                  </a:lnTo>
                  <a:lnTo>
                    <a:pt x="426" y="88"/>
                  </a:lnTo>
                  <a:lnTo>
                    <a:pt x="415" y="99"/>
                  </a:lnTo>
                  <a:lnTo>
                    <a:pt x="404" y="109"/>
                  </a:lnTo>
                  <a:lnTo>
                    <a:pt x="394" y="119"/>
                  </a:lnTo>
                  <a:lnTo>
                    <a:pt x="387" y="128"/>
                  </a:lnTo>
                  <a:lnTo>
                    <a:pt x="379" y="138"/>
                  </a:lnTo>
                  <a:lnTo>
                    <a:pt x="372" y="148"/>
                  </a:lnTo>
                  <a:lnTo>
                    <a:pt x="365" y="158"/>
                  </a:lnTo>
                  <a:lnTo>
                    <a:pt x="360" y="169"/>
                  </a:lnTo>
                  <a:lnTo>
                    <a:pt x="353" y="181"/>
                  </a:lnTo>
                  <a:lnTo>
                    <a:pt x="345" y="194"/>
                  </a:lnTo>
                  <a:lnTo>
                    <a:pt x="331" y="235"/>
                  </a:lnTo>
                  <a:lnTo>
                    <a:pt x="330" y="243"/>
                  </a:lnTo>
                  <a:lnTo>
                    <a:pt x="325" y="263"/>
                  </a:lnTo>
                  <a:lnTo>
                    <a:pt x="318" y="292"/>
                  </a:lnTo>
                  <a:lnTo>
                    <a:pt x="310" y="329"/>
                  </a:lnTo>
                  <a:lnTo>
                    <a:pt x="300" y="370"/>
                  </a:lnTo>
                  <a:lnTo>
                    <a:pt x="289" y="410"/>
                  </a:lnTo>
                  <a:lnTo>
                    <a:pt x="279" y="449"/>
                  </a:lnTo>
                  <a:lnTo>
                    <a:pt x="268" y="482"/>
                  </a:lnTo>
                  <a:lnTo>
                    <a:pt x="257" y="506"/>
                  </a:lnTo>
                  <a:lnTo>
                    <a:pt x="248" y="519"/>
                  </a:lnTo>
                  <a:lnTo>
                    <a:pt x="246" y="521"/>
                  </a:lnTo>
                  <a:lnTo>
                    <a:pt x="244" y="523"/>
                  </a:lnTo>
                  <a:lnTo>
                    <a:pt x="241" y="525"/>
                  </a:lnTo>
                  <a:lnTo>
                    <a:pt x="238" y="528"/>
                  </a:lnTo>
                  <a:lnTo>
                    <a:pt x="234" y="530"/>
                  </a:lnTo>
                  <a:lnTo>
                    <a:pt x="230" y="533"/>
                  </a:lnTo>
                  <a:lnTo>
                    <a:pt x="225" y="536"/>
                  </a:lnTo>
                  <a:lnTo>
                    <a:pt x="220" y="539"/>
                  </a:lnTo>
                  <a:lnTo>
                    <a:pt x="216" y="540"/>
                  </a:lnTo>
                  <a:lnTo>
                    <a:pt x="195" y="548"/>
                  </a:lnTo>
                  <a:lnTo>
                    <a:pt x="175" y="552"/>
                  </a:lnTo>
                  <a:lnTo>
                    <a:pt x="157" y="555"/>
                  </a:lnTo>
                  <a:lnTo>
                    <a:pt x="139" y="555"/>
                  </a:lnTo>
                  <a:lnTo>
                    <a:pt x="124" y="554"/>
                  </a:lnTo>
                  <a:lnTo>
                    <a:pt x="109" y="552"/>
                  </a:lnTo>
                  <a:lnTo>
                    <a:pt x="96" y="549"/>
                  </a:lnTo>
                  <a:lnTo>
                    <a:pt x="84" y="546"/>
                  </a:lnTo>
                  <a:lnTo>
                    <a:pt x="74" y="543"/>
                  </a:lnTo>
                  <a:lnTo>
                    <a:pt x="67" y="542"/>
                  </a:lnTo>
                  <a:lnTo>
                    <a:pt x="55" y="537"/>
                  </a:lnTo>
                  <a:lnTo>
                    <a:pt x="44" y="531"/>
                  </a:lnTo>
                  <a:lnTo>
                    <a:pt x="36" y="524"/>
                  </a:lnTo>
                  <a:lnTo>
                    <a:pt x="27" y="515"/>
                  </a:lnTo>
                  <a:lnTo>
                    <a:pt x="19" y="506"/>
                  </a:lnTo>
                  <a:lnTo>
                    <a:pt x="14" y="495"/>
                  </a:lnTo>
                  <a:lnTo>
                    <a:pt x="8" y="484"/>
                  </a:lnTo>
                  <a:lnTo>
                    <a:pt x="4" y="473"/>
                  </a:lnTo>
                  <a:lnTo>
                    <a:pt x="2" y="461"/>
                  </a:lnTo>
                  <a:lnTo>
                    <a:pt x="0" y="450"/>
                  </a:lnTo>
                  <a:lnTo>
                    <a:pt x="0" y="435"/>
                  </a:lnTo>
                  <a:lnTo>
                    <a:pt x="1" y="422"/>
                  </a:lnTo>
                  <a:lnTo>
                    <a:pt x="4" y="407"/>
                  </a:lnTo>
                  <a:lnTo>
                    <a:pt x="7" y="394"/>
                  </a:lnTo>
                  <a:lnTo>
                    <a:pt x="12" y="379"/>
                  </a:lnTo>
                  <a:lnTo>
                    <a:pt x="17" y="367"/>
                  </a:lnTo>
                  <a:lnTo>
                    <a:pt x="24" y="353"/>
                  </a:lnTo>
                  <a:lnTo>
                    <a:pt x="32" y="341"/>
                  </a:lnTo>
                  <a:lnTo>
                    <a:pt x="41" y="329"/>
                  </a:lnTo>
                  <a:lnTo>
                    <a:pt x="49" y="318"/>
                  </a:lnTo>
                  <a:lnTo>
                    <a:pt x="61" y="306"/>
                  </a:lnTo>
                  <a:lnTo>
                    <a:pt x="73" y="294"/>
                  </a:lnTo>
                  <a:lnTo>
                    <a:pt x="87" y="284"/>
                  </a:lnTo>
                  <a:lnTo>
                    <a:pt x="100" y="274"/>
                  </a:lnTo>
                  <a:lnTo>
                    <a:pt x="114" y="263"/>
                  </a:lnTo>
                  <a:lnTo>
                    <a:pt x="125" y="252"/>
                  </a:lnTo>
                  <a:lnTo>
                    <a:pt x="134" y="239"/>
                  </a:lnTo>
                  <a:lnTo>
                    <a:pt x="141" y="226"/>
                  </a:lnTo>
                  <a:lnTo>
                    <a:pt x="144" y="211"/>
                  </a:lnTo>
                  <a:lnTo>
                    <a:pt x="144" y="194"/>
                  </a:lnTo>
                  <a:lnTo>
                    <a:pt x="139" y="177"/>
                  </a:lnTo>
                  <a:lnTo>
                    <a:pt x="133" y="158"/>
                  </a:lnTo>
                  <a:lnTo>
                    <a:pt x="127" y="142"/>
                  </a:lnTo>
                  <a:lnTo>
                    <a:pt x="118" y="125"/>
                  </a:lnTo>
                  <a:lnTo>
                    <a:pt x="109" y="108"/>
                  </a:lnTo>
                  <a:lnTo>
                    <a:pt x="100" y="92"/>
                  </a:lnTo>
                  <a:lnTo>
                    <a:pt x="90" y="74"/>
                  </a:lnTo>
                  <a:lnTo>
                    <a:pt x="80" y="58"/>
                  </a:lnTo>
                  <a:lnTo>
                    <a:pt x="71" y="41"/>
                  </a:lnTo>
                  <a:lnTo>
                    <a:pt x="64" y="24"/>
                  </a:lnTo>
                  <a:lnTo>
                    <a:pt x="64" y="22"/>
                  </a:lnTo>
                  <a:lnTo>
                    <a:pt x="63" y="21"/>
                  </a:lnTo>
                  <a:lnTo>
                    <a:pt x="63" y="19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73" y="11"/>
                  </a:lnTo>
                  <a:lnTo>
                    <a:pt x="78" y="9"/>
                  </a:lnTo>
                  <a:lnTo>
                    <a:pt x="85" y="6"/>
                  </a:lnTo>
                  <a:lnTo>
                    <a:pt x="95" y="4"/>
                  </a:lnTo>
                  <a:lnTo>
                    <a:pt x="107" y="2"/>
                  </a:lnTo>
                  <a:lnTo>
                    <a:pt x="115" y="1"/>
                  </a:lnTo>
                  <a:lnTo>
                    <a:pt x="120" y="1"/>
                  </a:lnTo>
                  <a:lnTo>
                    <a:pt x="124" y="2"/>
                  </a:lnTo>
                  <a:lnTo>
                    <a:pt x="125" y="5"/>
                  </a:lnTo>
                  <a:lnTo>
                    <a:pt x="127" y="10"/>
                  </a:lnTo>
                  <a:lnTo>
                    <a:pt x="128" y="16"/>
                  </a:lnTo>
                  <a:lnTo>
                    <a:pt x="131" y="25"/>
                  </a:lnTo>
                  <a:lnTo>
                    <a:pt x="135" y="35"/>
                  </a:lnTo>
                  <a:lnTo>
                    <a:pt x="142" y="48"/>
                  </a:lnTo>
                  <a:lnTo>
                    <a:pt x="148" y="57"/>
                  </a:lnTo>
                  <a:lnTo>
                    <a:pt x="153" y="67"/>
                  </a:lnTo>
                  <a:lnTo>
                    <a:pt x="159" y="75"/>
                  </a:lnTo>
                  <a:lnTo>
                    <a:pt x="163" y="85"/>
                  </a:lnTo>
                  <a:lnTo>
                    <a:pt x="168" y="95"/>
                  </a:lnTo>
                  <a:lnTo>
                    <a:pt x="173" y="104"/>
                  </a:lnTo>
                  <a:lnTo>
                    <a:pt x="178" y="113"/>
                  </a:lnTo>
                  <a:lnTo>
                    <a:pt x="183" y="122"/>
                  </a:lnTo>
                  <a:lnTo>
                    <a:pt x="188" y="130"/>
                  </a:lnTo>
                  <a:lnTo>
                    <a:pt x="192" y="139"/>
                  </a:lnTo>
                  <a:lnTo>
                    <a:pt x="199" y="149"/>
                  </a:lnTo>
                  <a:lnTo>
                    <a:pt x="205" y="158"/>
                  </a:lnTo>
                  <a:lnTo>
                    <a:pt x="211" y="166"/>
                  </a:lnTo>
                  <a:lnTo>
                    <a:pt x="217" y="174"/>
                  </a:lnTo>
                  <a:lnTo>
                    <a:pt x="221" y="181"/>
                  </a:lnTo>
                  <a:lnTo>
                    <a:pt x="227" y="188"/>
                  </a:lnTo>
                  <a:lnTo>
                    <a:pt x="233" y="195"/>
                  </a:lnTo>
                  <a:lnTo>
                    <a:pt x="239" y="202"/>
                  </a:lnTo>
                  <a:lnTo>
                    <a:pt x="245" y="209"/>
                  </a:lnTo>
                  <a:lnTo>
                    <a:pt x="252" y="215"/>
                  </a:lnTo>
                  <a:lnTo>
                    <a:pt x="255" y="215"/>
                  </a:lnTo>
                  <a:lnTo>
                    <a:pt x="269" y="198"/>
                  </a:lnTo>
                  <a:lnTo>
                    <a:pt x="282" y="179"/>
                  </a:lnTo>
                  <a:lnTo>
                    <a:pt x="294" y="160"/>
                  </a:lnTo>
                  <a:lnTo>
                    <a:pt x="306" y="141"/>
                  </a:lnTo>
                  <a:lnTo>
                    <a:pt x="318" y="122"/>
                  </a:lnTo>
                  <a:lnTo>
                    <a:pt x="331" y="103"/>
                  </a:lnTo>
                  <a:lnTo>
                    <a:pt x="344" y="85"/>
                  </a:lnTo>
                  <a:lnTo>
                    <a:pt x="359" y="67"/>
                  </a:lnTo>
                  <a:lnTo>
                    <a:pt x="374" y="51"/>
                  </a:lnTo>
                  <a:lnTo>
                    <a:pt x="392" y="36"/>
                  </a:lnTo>
                  <a:lnTo>
                    <a:pt x="413" y="20"/>
                  </a:lnTo>
                  <a:lnTo>
                    <a:pt x="432" y="10"/>
                  </a:lnTo>
                  <a:lnTo>
                    <a:pt x="449" y="4"/>
                  </a:lnTo>
                  <a:lnTo>
                    <a:pt x="463" y="0"/>
                  </a:lnTo>
                  <a:lnTo>
                    <a:pt x="476" y="0"/>
                  </a:lnTo>
                  <a:lnTo>
                    <a:pt x="487" y="2"/>
                  </a:lnTo>
                  <a:lnTo>
                    <a:pt x="498" y="6"/>
                  </a:lnTo>
                  <a:lnTo>
                    <a:pt x="508" y="10"/>
                  </a:lnTo>
                  <a:lnTo>
                    <a:pt x="517" y="15"/>
                  </a:lnTo>
                  <a:lnTo>
                    <a:pt x="526" y="19"/>
                  </a:lnTo>
                  <a:lnTo>
                    <a:pt x="543" y="32"/>
                  </a:lnTo>
                </a:path>
              </a:pathLst>
            </a:custGeom>
            <a:solidFill>
              <a:srgbClr val="EF91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3496" name="Picture 8"/>
          <p:cNvPicPr>
            <a:picLocks noChangeArrowheads="1"/>
          </p:cNvPicPr>
          <p:nvPr/>
        </p:nvPicPr>
        <p:blipFill>
          <a:blip r:embed="rId3" cstate="print"/>
          <a:srcRect l="59525" t="26091" b="33305"/>
          <a:stretch>
            <a:fillRect/>
          </a:stretch>
        </p:blipFill>
        <p:spPr bwMode="auto">
          <a:xfrm>
            <a:off x="4711700" y="1600200"/>
            <a:ext cx="1536700" cy="1284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3497" name="Picture 9"/>
          <p:cNvPicPr>
            <a:picLocks noChangeArrowheads="1"/>
          </p:cNvPicPr>
          <p:nvPr/>
        </p:nvPicPr>
        <p:blipFill>
          <a:blip r:embed="rId4" cstate="print"/>
          <a:srcRect l="19138" t="10728" r="17480" b="66335"/>
          <a:stretch>
            <a:fillRect/>
          </a:stretch>
        </p:blipFill>
        <p:spPr bwMode="auto">
          <a:xfrm>
            <a:off x="6705600" y="2209800"/>
            <a:ext cx="1939925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457200" y="4114800"/>
            <a:ext cx="16764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Hypothalamus</a:t>
            </a: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838200" y="4648200"/>
            <a:ext cx="25146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Pre/postmenopausální</a:t>
            </a: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1371600" y="2209800"/>
            <a:ext cx="18732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Premenopausální</a:t>
            </a: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3352800" y="2057400"/>
            <a:ext cx="1089025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FSH + LH</a:t>
            </a: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3429000" y="4800600"/>
            <a:ext cx="7429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1"/>
                </a:solidFill>
                <a:latin typeface="Arial" charset="0"/>
              </a:rPr>
              <a:t>ACTH</a:t>
            </a: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2590800" y="3886200"/>
            <a:ext cx="1600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Hypofýza</a:t>
            </a: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6172200" y="1295400"/>
            <a:ext cx="1801813" cy="5778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Estrogeny Progesteron</a:t>
            </a: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5029200" y="3352800"/>
            <a:ext cx="16827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Kortikosteroidy</a:t>
            </a: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5791200" y="4419600"/>
            <a:ext cx="14478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Androgeny</a:t>
            </a:r>
          </a:p>
        </p:txBody>
      </p:sp>
      <p:sp>
        <p:nvSpPr>
          <p:cNvPr id="63507" name="Freeform 19"/>
          <p:cNvSpPr>
            <a:spLocks/>
          </p:cNvSpPr>
          <p:nvPr/>
        </p:nvSpPr>
        <p:spPr bwMode="auto">
          <a:xfrm flipV="1">
            <a:off x="2209800" y="3505200"/>
            <a:ext cx="6858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2133600" y="3200400"/>
            <a:ext cx="74295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cs-CZ" sz="1600" b="1">
                <a:latin typeface="Arial" charset="0"/>
              </a:rPr>
              <a:t>LHRH</a:t>
            </a:r>
          </a:p>
        </p:txBody>
      </p:sp>
      <p:sp>
        <p:nvSpPr>
          <p:cNvPr id="63509" name="Freeform 21"/>
          <p:cNvSpPr>
            <a:spLocks/>
          </p:cNvSpPr>
          <p:nvPr/>
        </p:nvSpPr>
        <p:spPr bwMode="auto">
          <a:xfrm>
            <a:off x="3314700" y="1981200"/>
            <a:ext cx="1144588" cy="763588"/>
          </a:xfrm>
          <a:custGeom>
            <a:avLst/>
            <a:gdLst>
              <a:gd name="T0" fmla="*/ 0 w 721"/>
              <a:gd name="T1" fmla="*/ 2147483647 h 481"/>
              <a:gd name="T2" fmla="*/ 0 w 721"/>
              <a:gd name="T3" fmla="*/ 0 h 481"/>
              <a:gd name="T4" fmla="*/ 2147483647 w 721"/>
              <a:gd name="T5" fmla="*/ 0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480"/>
                </a:moveTo>
                <a:lnTo>
                  <a:pt x="0" y="0"/>
                </a:lnTo>
                <a:lnTo>
                  <a:pt x="72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4267200" y="2514600"/>
            <a:ext cx="1600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2"/>
                </a:solidFill>
                <a:latin typeface="Arial" charset="0"/>
              </a:rPr>
              <a:t>Ovarium</a:t>
            </a:r>
          </a:p>
        </p:txBody>
      </p:sp>
      <p:sp>
        <p:nvSpPr>
          <p:cNvPr id="63511" name="Freeform 23"/>
          <p:cNvSpPr>
            <a:spLocks/>
          </p:cNvSpPr>
          <p:nvPr/>
        </p:nvSpPr>
        <p:spPr bwMode="auto">
          <a:xfrm>
            <a:off x="6400800" y="1981200"/>
            <a:ext cx="1600200" cy="1371600"/>
          </a:xfrm>
          <a:custGeom>
            <a:avLst/>
            <a:gdLst>
              <a:gd name="T0" fmla="*/ 0 w 1441"/>
              <a:gd name="T1" fmla="*/ 0 h 337"/>
              <a:gd name="T2" fmla="*/ 2147483647 w 1441"/>
              <a:gd name="T3" fmla="*/ 0 h 337"/>
              <a:gd name="T4" fmla="*/ 2147483647 w 1441"/>
              <a:gd name="T5" fmla="*/ 2147483647 h 337"/>
              <a:gd name="T6" fmla="*/ 0 60000 65536"/>
              <a:gd name="T7" fmla="*/ 0 60000 65536"/>
              <a:gd name="T8" fmla="*/ 0 60000 65536"/>
              <a:gd name="T9" fmla="*/ 0 w 1441"/>
              <a:gd name="T10" fmla="*/ 0 h 337"/>
              <a:gd name="T11" fmla="*/ 1441 w 1441"/>
              <a:gd name="T12" fmla="*/ 337 h 3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1" h="337">
                <a:moveTo>
                  <a:pt x="0" y="0"/>
                </a:moveTo>
                <a:lnTo>
                  <a:pt x="1440" y="0"/>
                </a:lnTo>
                <a:lnTo>
                  <a:pt x="1440" y="336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495800" y="4267200"/>
            <a:ext cx="238125" cy="584200"/>
            <a:chOff x="3144" y="2946"/>
            <a:chExt cx="150" cy="368"/>
          </a:xfrm>
        </p:grpSpPr>
        <p:sp>
          <p:nvSpPr>
            <p:cNvPr id="63513" name="Freeform 25"/>
            <p:cNvSpPr>
              <a:spLocks/>
            </p:cNvSpPr>
            <p:nvPr/>
          </p:nvSpPr>
          <p:spPr bwMode="auto">
            <a:xfrm>
              <a:off x="3163" y="3010"/>
              <a:ext cx="125" cy="301"/>
            </a:xfrm>
            <a:custGeom>
              <a:avLst/>
              <a:gdLst>
                <a:gd name="T0" fmla="*/ 5 w 125"/>
                <a:gd name="T1" fmla="*/ 42 h 301"/>
                <a:gd name="T2" fmla="*/ 20 w 125"/>
                <a:gd name="T3" fmla="*/ 66 h 301"/>
                <a:gd name="T4" fmla="*/ 30 w 125"/>
                <a:gd name="T5" fmla="*/ 106 h 301"/>
                <a:gd name="T6" fmla="*/ 30 w 125"/>
                <a:gd name="T7" fmla="*/ 130 h 301"/>
                <a:gd name="T8" fmla="*/ 23 w 125"/>
                <a:gd name="T9" fmla="*/ 153 h 301"/>
                <a:gd name="T10" fmla="*/ 23 w 125"/>
                <a:gd name="T11" fmla="*/ 185 h 301"/>
                <a:gd name="T12" fmla="*/ 9 w 125"/>
                <a:gd name="T13" fmla="*/ 188 h 301"/>
                <a:gd name="T14" fmla="*/ 0 w 125"/>
                <a:gd name="T15" fmla="*/ 217 h 301"/>
                <a:gd name="T16" fmla="*/ 7 w 125"/>
                <a:gd name="T17" fmla="*/ 251 h 301"/>
                <a:gd name="T18" fmla="*/ 29 w 125"/>
                <a:gd name="T19" fmla="*/ 285 h 301"/>
                <a:gd name="T20" fmla="*/ 68 w 125"/>
                <a:gd name="T21" fmla="*/ 300 h 301"/>
                <a:gd name="T22" fmla="*/ 88 w 125"/>
                <a:gd name="T23" fmla="*/ 289 h 301"/>
                <a:gd name="T24" fmla="*/ 109 w 125"/>
                <a:gd name="T25" fmla="*/ 263 h 301"/>
                <a:gd name="T26" fmla="*/ 120 w 125"/>
                <a:gd name="T27" fmla="*/ 230 h 301"/>
                <a:gd name="T28" fmla="*/ 124 w 125"/>
                <a:gd name="T29" fmla="*/ 197 h 301"/>
                <a:gd name="T30" fmla="*/ 124 w 125"/>
                <a:gd name="T31" fmla="*/ 160 h 301"/>
                <a:gd name="T32" fmla="*/ 118 w 125"/>
                <a:gd name="T33" fmla="*/ 119 h 301"/>
                <a:gd name="T34" fmla="*/ 100 w 125"/>
                <a:gd name="T35" fmla="*/ 47 h 301"/>
                <a:gd name="T36" fmla="*/ 80 w 125"/>
                <a:gd name="T37" fmla="*/ 4 h 301"/>
                <a:gd name="T38" fmla="*/ 32 w 125"/>
                <a:gd name="T39" fmla="*/ 0 h 301"/>
                <a:gd name="T40" fmla="*/ 5 w 125"/>
                <a:gd name="T41" fmla="*/ 22 h 301"/>
                <a:gd name="T42" fmla="*/ 5 w 125"/>
                <a:gd name="T43" fmla="*/ 42 h 3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5"/>
                <a:gd name="T67" fmla="*/ 0 h 301"/>
                <a:gd name="T68" fmla="*/ 125 w 125"/>
                <a:gd name="T69" fmla="*/ 301 h 30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5" h="301">
                  <a:moveTo>
                    <a:pt x="5" y="42"/>
                  </a:moveTo>
                  <a:lnTo>
                    <a:pt x="20" y="66"/>
                  </a:lnTo>
                  <a:lnTo>
                    <a:pt x="30" y="106"/>
                  </a:lnTo>
                  <a:lnTo>
                    <a:pt x="30" y="130"/>
                  </a:lnTo>
                  <a:lnTo>
                    <a:pt x="23" y="153"/>
                  </a:lnTo>
                  <a:lnTo>
                    <a:pt x="23" y="185"/>
                  </a:lnTo>
                  <a:lnTo>
                    <a:pt x="9" y="188"/>
                  </a:lnTo>
                  <a:lnTo>
                    <a:pt x="0" y="217"/>
                  </a:lnTo>
                  <a:lnTo>
                    <a:pt x="7" y="251"/>
                  </a:lnTo>
                  <a:lnTo>
                    <a:pt x="29" y="285"/>
                  </a:lnTo>
                  <a:lnTo>
                    <a:pt x="68" y="300"/>
                  </a:lnTo>
                  <a:lnTo>
                    <a:pt x="88" y="289"/>
                  </a:lnTo>
                  <a:lnTo>
                    <a:pt x="109" y="263"/>
                  </a:lnTo>
                  <a:lnTo>
                    <a:pt x="120" y="230"/>
                  </a:lnTo>
                  <a:lnTo>
                    <a:pt x="124" y="197"/>
                  </a:lnTo>
                  <a:lnTo>
                    <a:pt x="124" y="160"/>
                  </a:lnTo>
                  <a:lnTo>
                    <a:pt x="118" y="119"/>
                  </a:lnTo>
                  <a:lnTo>
                    <a:pt x="100" y="47"/>
                  </a:lnTo>
                  <a:lnTo>
                    <a:pt x="80" y="4"/>
                  </a:lnTo>
                  <a:lnTo>
                    <a:pt x="32" y="0"/>
                  </a:lnTo>
                  <a:lnTo>
                    <a:pt x="5" y="22"/>
                  </a:lnTo>
                  <a:lnTo>
                    <a:pt x="5" y="42"/>
                  </a:lnTo>
                </a:path>
              </a:pathLst>
            </a:custGeom>
            <a:solidFill>
              <a:srgbClr val="FF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4" name="Freeform 26"/>
            <p:cNvSpPr>
              <a:spLocks/>
            </p:cNvSpPr>
            <p:nvPr/>
          </p:nvSpPr>
          <p:spPr bwMode="auto">
            <a:xfrm>
              <a:off x="3180" y="3026"/>
              <a:ext cx="37" cy="60"/>
            </a:xfrm>
            <a:custGeom>
              <a:avLst/>
              <a:gdLst>
                <a:gd name="T0" fmla="*/ 15 w 37"/>
                <a:gd name="T1" fmla="*/ 2 h 60"/>
                <a:gd name="T2" fmla="*/ 2 w 37"/>
                <a:gd name="T3" fmla="*/ 11 h 60"/>
                <a:gd name="T4" fmla="*/ 0 w 37"/>
                <a:gd name="T5" fmla="*/ 22 h 60"/>
                <a:gd name="T6" fmla="*/ 12 w 37"/>
                <a:gd name="T7" fmla="*/ 41 h 60"/>
                <a:gd name="T8" fmla="*/ 17 w 37"/>
                <a:gd name="T9" fmla="*/ 59 h 60"/>
                <a:gd name="T10" fmla="*/ 36 w 37"/>
                <a:gd name="T11" fmla="*/ 37 h 60"/>
                <a:gd name="T12" fmla="*/ 23 w 37"/>
                <a:gd name="T13" fmla="*/ 30 h 60"/>
                <a:gd name="T14" fmla="*/ 30 w 37"/>
                <a:gd name="T15" fmla="*/ 20 h 60"/>
                <a:gd name="T16" fmla="*/ 12 w 37"/>
                <a:gd name="T17" fmla="*/ 22 h 60"/>
                <a:gd name="T18" fmla="*/ 23 w 37"/>
                <a:gd name="T19" fmla="*/ 0 h 60"/>
                <a:gd name="T20" fmla="*/ 15 w 37"/>
                <a:gd name="T21" fmla="*/ 2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"/>
                <a:gd name="T34" fmla="*/ 0 h 60"/>
                <a:gd name="T35" fmla="*/ 37 w 37"/>
                <a:gd name="T36" fmla="*/ 60 h 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" h="60">
                  <a:moveTo>
                    <a:pt x="15" y="2"/>
                  </a:moveTo>
                  <a:lnTo>
                    <a:pt x="2" y="11"/>
                  </a:lnTo>
                  <a:lnTo>
                    <a:pt x="0" y="22"/>
                  </a:lnTo>
                  <a:lnTo>
                    <a:pt x="12" y="41"/>
                  </a:lnTo>
                  <a:lnTo>
                    <a:pt x="17" y="59"/>
                  </a:lnTo>
                  <a:lnTo>
                    <a:pt x="36" y="37"/>
                  </a:lnTo>
                  <a:lnTo>
                    <a:pt x="23" y="30"/>
                  </a:lnTo>
                  <a:lnTo>
                    <a:pt x="30" y="20"/>
                  </a:lnTo>
                  <a:lnTo>
                    <a:pt x="12" y="22"/>
                  </a:lnTo>
                  <a:lnTo>
                    <a:pt x="23" y="0"/>
                  </a:lnTo>
                  <a:lnTo>
                    <a:pt x="15" y="2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5" name="Freeform 27"/>
            <p:cNvSpPr>
              <a:spLocks/>
            </p:cNvSpPr>
            <p:nvPr/>
          </p:nvSpPr>
          <p:spPr bwMode="auto">
            <a:xfrm>
              <a:off x="3204" y="3122"/>
              <a:ext cx="50" cy="94"/>
            </a:xfrm>
            <a:custGeom>
              <a:avLst/>
              <a:gdLst>
                <a:gd name="T0" fmla="*/ 31 w 50"/>
                <a:gd name="T1" fmla="*/ 0 h 94"/>
                <a:gd name="T2" fmla="*/ 47 w 50"/>
                <a:gd name="T3" fmla="*/ 8 h 94"/>
                <a:gd name="T4" fmla="*/ 31 w 50"/>
                <a:gd name="T5" fmla="*/ 15 h 94"/>
                <a:gd name="T6" fmla="*/ 49 w 50"/>
                <a:gd name="T7" fmla="*/ 41 h 94"/>
                <a:gd name="T8" fmla="*/ 29 w 50"/>
                <a:gd name="T9" fmla="*/ 41 h 94"/>
                <a:gd name="T10" fmla="*/ 47 w 50"/>
                <a:gd name="T11" fmla="*/ 63 h 94"/>
                <a:gd name="T12" fmla="*/ 27 w 50"/>
                <a:gd name="T13" fmla="*/ 69 h 94"/>
                <a:gd name="T14" fmla="*/ 38 w 50"/>
                <a:gd name="T15" fmla="*/ 93 h 94"/>
                <a:gd name="T16" fmla="*/ 20 w 50"/>
                <a:gd name="T17" fmla="*/ 93 h 94"/>
                <a:gd name="T18" fmla="*/ 0 w 50"/>
                <a:gd name="T19" fmla="*/ 75 h 94"/>
                <a:gd name="T20" fmla="*/ 13 w 50"/>
                <a:gd name="T21" fmla="*/ 65 h 94"/>
                <a:gd name="T22" fmla="*/ 10 w 50"/>
                <a:gd name="T23" fmla="*/ 50 h 94"/>
                <a:gd name="T24" fmla="*/ 20 w 50"/>
                <a:gd name="T25" fmla="*/ 41 h 94"/>
                <a:gd name="T26" fmla="*/ 16 w 50"/>
                <a:gd name="T27" fmla="*/ 26 h 94"/>
                <a:gd name="T28" fmla="*/ 26 w 50"/>
                <a:gd name="T29" fmla="*/ 15 h 94"/>
                <a:gd name="T30" fmla="*/ 20 w 50"/>
                <a:gd name="T31" fmla="*/ 7 h 94"/>
                <a:gd name="T32" fmla="*/ 22 w 50"/>
                <a:gd name="T33" fmla="*/ 1 h 94"/>
                <a:gd name="T34" fmla="*/ 31 w 50"/>
                <a:gd name="T35" fmla="*/ 0 h 9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0"/>
                <a:gd name="T55" fmla="*/ 0 h 94"/>
                <a:gd name="T56" fmla="*/ 50 w 50"/>
                <a:gd name="T57" fmla="*/ 94 h 9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0" h="94">
                  <a:moveTo>
                    <a:pt x="31" y="0"/>
                  </a:moveTo>
                  <a:lnTo>
                    <a:pt x="47" y="8"/>
                  </a:lnTo>
                  <a:lnTo>
                    <a:pt x="31" y="15"/>
                  </a:lnTo>
                  <a:lnTo>
                    <a:pt x="49" y="41"/>
                  </a:lnTo>
                  <a:lnTo>
                    <a:pt x="29" y="41"/>
                  </a:lnTo>
                  <a:lnTo>
                    <a:pt x="47" y="63"/>
                  </a:lnTo>
                  <a:lnTo>
                    <a:pt x="27" y="69"/>
                  </a:lnTo>
                  <a:lnTo>
                    <a:pt x="38" y="93"/>
                  </a:lnTo>
                  <a:lnTo>
                    <a:pt x="20" y="93"/>
                  </a:lnTo>
                  <a:lnTo>
                    <a:pt x="0" y="75"/>
                  </a:lnTo>
                  <a:lnTo>
                    <a:pt x="13" y="65"/>
                  </a:lnTo>
                  <a:lnTo>
                    <a:pt x="10" y="50"/>
                  </a:lnTo>
                  <a:lnTo>
                    <a:pt x="20" y="41"/>
                  </a:lnTo>
                  <a:lnTo>
                    <a:pt x="16" y="26"/>
                  </a:lnTo>
                  <a:lnTo>
                    <a:pt x="26" y="15"/>
                  </a:lnTo>
                  <a:lnTo>
                    <a:pt x="20" y="7"/>
                  </a:lnTo>
                  <a:lnTo>
                    <a:pt x="22" y="1"/>
                  </a:lnTo>
                  <a:lnTo>
                    <a:pt x="31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6" name="Freeform 28"/>
            <p:cNvSpPr>
              <a:spLocks/>
            </p:cNvSpPr>
            <p:nvPr/>
          </p:nvSpPr>
          <p:spPr bwMode="auto">
            <a:xfrm>
              <a:off x="3178" y="3210"/>
              <a:ext cx="58" cy="48"/>
            </a:xfrm>
            <a:custGeom>
              <a:avLst/>
              <a:gdLst>
                <a:gd name="T0" fmla="*/ 8 w 58"/>
                <a:gd name="T1" fmla="*/ 0 h 48"/>
                <a:gd name="T2" fmla="*/ 0 w 58"/>
                <a:gd name="T3" fmla="*/ 7 h 48"/>
                <a:gd name="T4" fmla="*/ 14 w 58"/>
                <a:gd name="T5" fmla="*/ 12 h 48"/>
                <a:gd name="T6" fmla="*/ 8 w 58"/>
                <a:gd name="T7" fmla="*/ 27 h 48"/>
                <a:gd name="T8" fmla="*/ 22 w 58"/>
                <a:gd name="T9" fmla="*/ 23 h 48"/>
                <a:gd name="T10" fmla="*/ 24 w 58"/>
                <a:gd name="T11" fmla="*/ 43 h 48"/>
                <a:gd name="T12" fmla="*/ 33 w 58"/>
                <a:gd name="T13" fmla="*/ 29 h 48"/>
                <a:gd name="T14" fmla="*/ 41 w 58"/>
                <a:gd name="T15" fmla="*/ 47 h 48"/>
                <a:gd name="T16" fmla="*/ 48 w 58"/>
                <a:gd name="T17" fmla="*/ 35 h 48"/>
                <a:gd name="T18" fmla="*/ 57 w 58"/>
                <a:gd name="T19" fmla="*/ 35 h 48"/>
                <a:gd name="T20" fmla="*/ 57 w 58"/>
                <a:gd name="T21" fmla="*/ 22 h 48"/>
                <a:gd name="T22" fmla="*/ 44 w 58"/>
                <a:gd name="T23" fmla="*/ 26 h 48"/>
                <a:gd name="T24" fmla="*/ 8 w 58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8"/>
                <a:gd name="T40" fmla="*/ 0 h 48"/>
                <a:gd name="T41" fmla="*/ 58 w 58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8" h="48">
                  <a:moveTo>
                    <a:pt x="8" y="0"/>
                  </a:moveTo>
                  <a:lnTo>
                    <a:pt x="0" y="7"/>
                  </a:lnTo>
                  <a:lnTo>
                    <a:pt x="14" y="12"/>
                  </a:lnTo>
                  <a:lnTo>
                    <a:pt x="8" y="27"/>
                  </a:lnTo>
                  <a:lnTo>
                    <a:pt x="22" y="23"/>
                  </a:lnTo>
                  <a:lnTo>
                    <a:pt x="24" y="43"/>
                  </a:lnTo>
                  <a:lnTo>
                    <a:pt x="33" y="29"/>
                  </a:lnTo>
                  <a:lnTo>
                    <a:pt x="41" y="47"/>
                  </a:lnTo>
                  <a:lnTo>
                    <a:pt x="48" y="35"/>
                  </a:lnTo>
                  <a:lnTo>
                    <a:pt x="57" y="35"/>
                  </a:lnTo>
                  <a:lnTo>
                    <a:pt x="57" y="22"/>
                  </a:lnTo>
                  <a:lnTo>
                    <a:pt x="44" y="26"/>
                  </a:lnTo>
                  <a:lnTo>
                    <a:pt x="8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7" name="Freeform 29"/>
            <p:cNvSpPr>
              <a:spLocks/>
            </p:cNvSpPr>
            <p:nvPr/>
          </p:nvSpPr>
          <p:spPr bwMode="auto">
            <a:xfrm>
              <a:off x="3144" y="2951"/>
              <a:ext cx="115" cy="102"/>
            </a:xfrm>
            <a:custGeom>
              <a:avLst/>
              <a:gdLst>
                <a:gd name="T0" fmla="*/ 23 w 115"/>
                <a:gd name="T1" fmla="*/ 6 h 102"/>
                <a:gd name="T2" fmla="*/ 12 w 115"/>
                <a:gd name="T3" fmla="*/ 19 h 102"/>
                <a:gd name="T4" fmla="*/ 9 w 115"/>
                <a:gd name="T5" fmla="*/ 40 h 102"/>
                <a:gd name="T6" fmla="*/ 0 w 115"/>
                <a:gd name="T7" fmla="*/ 76 h 102"/>
                <a:gd name="T8" fmla="*/ 1 w 115"/>
                <a:gd name="T9" fmla="*/ 92 h 102"/>
                <a:gd name="T10" fmla="*/ 13 w 115"/>
                <a:gd name="T11" fmla="*/ 101 h 102"/>
                <a:gd name="T12" fmla="*/ 18 w 115"/>
                <a:gd name="T13" fmla="*/ 87 h 102"/>
                <a:gd name="T14" fmla="*/ 27 w 115"/>
                <a:gd name="T15" fmla="*/ 74 h 102"/>
                <a:gd name="T16" fmla="*/ 47 w 115"/>
                <a:gd name="T17" fmla="*/ 64 h 102"/>
                <a:gd name="T18" fmla="*/ 74 w 115"/>
                <a:gd name="T19" fmla="*/ 60 h 102"/>
                <a:gd name="T20" fmla="*/ 103 w 115"/>
                <a:gd name="T21" fmla="*/ 68 h 102"/>
                <a:gd name="T22" fmla="*/ 114 w 115"/>
                <a:gd name="T23" fmla="*/ 59 h 102"/>
                <a:gd name="T24" fmla="*/ 105 w 115"/>
                <a:gd name="T25" fmla="*/ 40 h 102"/>
                <a:gd name="T26" fmla="*/ 95 w 115"/>
                <a:gd name="T27" fmla="*/ 32 h 102"/>
                <a:gd name="T28" fmla="*/ 86 w 115"/>
                <a:gd name="T29" fmla="*/ 23 h 102"/>
                <a:gd name="T30" fmla="*/ 71 w 115"/>
                <a:gd name="T31" fmla="*/ 15 h 102"/>
                <a:gd name="T32" fmla="*/ 60 w 115"/>
                <a:gd name="T33" fmla="*/ 6 h 102"/>
                <a:gd name="T34" fmla="*/ 43 w 115"/>
                <a:gd name="T35" fmla="*/ 0 h 102"/>
                <a:gd name="T36" fmla="*/ 28 w 115"/>
                <a:gd name="T37" fmla="*/ 0 h 102"/>
                <a:gd name="T38" fmla="*/ 23 w 115"/>
                <a:gd name="T39" fmla="*/ 6 h 1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5"/>
                <a:gd name="T61" fmla="*/ 0 h 102"/>
                <a:gd name="T62" fmla="*/ 115 w 115"/>
                <a:gd name="T63" fmla="*/ 102 h 10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5" h="102">
                  <a:moveTo>
                    <a:pt x="23" y="6"/>
                  </a:moveTo>
                  <a:lnTo>
                    <a:pt x="12" y="19"/>
                  </a:lnTo>
                  <a:lnTo>
                    <a:pt x="9" y="40"/>
                  </a:lnTo>
                  <a:lnTo>
                    <a:pt x="0" y="76"/>
                  </a:lnTo>
                  <a:lnTo>
                    <a:pt x="1" y="92"/>
                  </a:lnTo>
                  <a:lnTo>
                    <a:pt x="13" y="101"/>
                  </a:lnTo>
                  <a:lnTo>
                    <a:pt x="18" y="87"/>
                  </a:lnTo>
                  <a:lnTo>
                    <a:pt x="27" y="74"/>
                  </a:lnTo>
                  <a:lnTo>
                    <a:pt x="47" y="64"/>
                  </a:lnTo>
                  <a:lnTo>
                    <a:pt x="74" y="60"/>
                  </a:lnTo>
                  <a:lnTo>
                    <a:pt x="103" y="68"/>
                  </a:lnTo>
                  <a:lnTo>
                    <a:pt x="114" y="59"/>
                  </a:lnTo>
                  <a:lnTo>
                    <a:pt x="105" y="40"/>
                  </a:lnTo>
                  <a:lnTo>
                    <a:pt x="95" y="32"/>
                  </a:lnTo>
                  <a:lnTo>
                    <a:pt x="86" y="23"/>
                  </a:lnTo>
                  <a:lnTo>
                    <a:pt x="71" y="15"/>
                  </a:lnTo>
                  <a:lnTo>
                    <a:pt x="60" y="6"/>
                  </a:lnTo>
                  <a:lnTo>
                    <a:pt x="43" y="0"/>
                  </a:lnTo>
                  <a:lnTo>
                    <a:pt x="28" y="0"/>
                  </a:lnTo>
                  <a:lnTo>
                    <a:pt x="23" y="6"/>
                  </a:lnTo>
                </a:path>
              </a:pathLst>
            </a:custGeom>
            <a:solidFill>
              <a:srgbClr val="FFEA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8" name="Freeform 30"/>
            <p:cNvSpPr>
              <a:spLocks/>
            </p:cNvSpPr>
            <p:nvPr/>
          </p:nvSpPr>
          <p:spPr bwMode="auto">
            <a:xfrm>
              <a:off x="3150" y="2970"/>
              <a:ext cx="21" cy="51"/>
            </a:xfrm>
            <a:custGeom>
              <a:avLst/>
              <a:gdLst>
                <a:gd name="T0" fmla="*/ 12 w 21"/>
                <a:gd name="T1" fmla="*/ 0 h 51"/>
                <a:gd name="T2" fmla="*/ 18 w 21"/>
                <a:gd name="T3" fmla="*/ 9 h 51"/>
                <a:gd name="T4" fmla="*/ 12 w 21"/>
                <a:gd name="T5" fmla="*/ 15 h 51"/>
                <a:gd name="T6" fmla="*/ 20 w 21"/>
                <a:gd name="T7" fmla="*/ 22 h 51"/>
                <a:gd name="T8" fmla="*/ 5 w 21"/>
                <a:gd name="T9" fmla="*/ 50 h 51"/>
                <a:gd name="T10" fmla="*/ 0 w 21"/>
                <a:gd name="T11" fmla="*/ 44 h 51"/>
                <a:gd name="T12" fmla="*/ 5 w 21"/>
                <a:gd name="T13" fmla="*/ 22 h 51"/>
                <a:gd name="T14" fmla="*/ 5 w 21"/>
                <a:gd name="T15" fmla="*/ 15 h 51"/>
                <a:gd name="T16" fmla="*/ 8 w 21"/>
                <a:gd name="T17" fmla="*/ 6 h 51"/>
                <a:gd name="T18" fmla="*/ 12 w 2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51"/>
                <a:gd name="T32" fmla="*/ 21 w 21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51">
                  <a:moveTo>
                    <a:pt x="12" y="0"/>
                  </a:moveTo>
                  <a:lnTo>
                    <a:pt x="18" y="9"/>
                  </a:lnTo>
                  <a:lnTo>
                    <a:pt x="12" y="15"/>
                  </a:lnTo>
                  <a:lnTo>
                    <a:pt x="20" y="22"/>
                  </a:lnTo>
                  <a:lnTo>
                    <a:pt x="5" y="50"/>
                  </a:lnTo>
                  <a:lnTo>
                    <a:pt x="0" y="44"/>
                  </a:lnTo>
                  <a:lnTo>
                    <a:pt x="5" y="22"/>
                  </a:lnTo>
                  <a:lnTo>
                    <a:pt x="5" y="15"/>
                  </a:lnTo>
                  <a:lnTo>
                    <a:pt x="8" y="6"/>
                  </a:lnTo>
                  <a:lnTo>
                    <a:pt x="12" y="0"/>
                  </a:lnTo>
                </a:path>
              </a:pathLst>
            </a:custGeom>
            <a:solidFill>
              <a:srgbClr val="FFFF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19" name="Freeform 31"/>
            <p:cNvSpPr>
              <a:spLocks/>
            </p:cNvSpPr>
            <p:nvPr/>
          </p:nvSpPr>
          <p:spPr bwMode="auto">
            <a:xfrm>
              <a:off x="3162" y="2951"/>
              <a:ext cx="97" cy="68"/>
            </a:xfrm>
            <a:custGeom>
              <a:avLst/>
              <a:gdLst>
                <a:gd name="T0" fmla="*/ 0 w 97"/>
                <a:gd name="T1" fmla="*/ 16 h 68"/>
                <a:gd name="T2" fmla="*/ 12 w 97"/>
                <a:gd name="T3" fmla="*/ 6 h 68"/>
                <a:gd name="T4" fmla="*/ 28 w 97"/>
                <a:gd name="T5" fmla="*/ 13 h 68"/>
                <a:gd name="T6" fmla="*/ 34 w 97"/>
                <a:gd name="T7" fmla="*/ 22 h 68"/>
                <a:gd name="T8" fmla="*/ 47 w 97"/>
                <a:gd name="T9" fmla="*/ 24 h 68"/>
                <a:gd name="T10" fmla="*/ 52 w 97"/>
                <a:gd name="T11" fmla="*/ 32 h 68"/>
                <a:gd name="T12" fmla="*/ 60 w 97"/>
                <a:gd name="T13" fmla="*/ 33 h 68"/>
                <a:gd name="T14" fmla="*/ 61 w 97"/>
                <a:gd name="T15" fmla="*/ 45 h 68"/>
                <a:gd name="T16" fmla="*/ 67 w 97"/>
                <a:gd name="T17" fmla="*/ 51 h 68"/>
                <a:gd name="T18" fmla="*/ 49 w 97"/>
                <a:gd name="T19" fmla="*/ 50 h 68"/>
                <a:gd name="T20" fmla="*/ 30 w 97"/>
                <a:gd name="T21" fmla="*/ 52 h 68"/>
                <a:gd name="T22" fmla="*/ 8 w 97"/>
                <a:gd name="T23" fmla="*/ 67 h 68"/>
                <a:gd name="T24" fmla="*/ 50 w 97"/>
                <a:gd name="T25" fmla="*/ 58 h 68"/>
                <a:gd name="T26" fmla="*/ 88 w 97"/>
                <a:gd name="T27" fmla="*/ 66 h 68"/>
                <a:gd name="T28" fmla="*/ 96 w 97"/>
                <a:gd name="T29" fmla="*/ 56 h 68"/>
                <a:gd name="T30" fmla="*/ 85 w 97"/>
                <a:gd name="T31" fmla="*/ 38 h 68"/>
                <a:gd name="T32" fmla="*/ 74 w 97"/>
                <a:gd name="T33" fmla="*/ 31 h 68"/>
                <a:gd name="T34" fmla="*/ 71 w 97"/>
                <a:gd name="T35" fmla="*/ 20 h 68"/>
                <a:gd name="T36" fmla="*/ 55 w 97"/>
                <a:gd name="T37" fmla="*/ 13 h 68"/>
                <a:gd name="T38" fmla="*/ 40 w 97"/>
                <a:gd name="T39" fmla="*/ 2 h 68"/>
                <a:gd name="T40" fmla="*/ 22 w 97"/>
                <a:gd name="T41" fmla="*/ 0 h 68"/>
                <a:gd name="T42" fmla="*/ 8 w 97"/>
                <a:gd name="T43" fmla="*/ 2 h 68"/>
                <a:gd name="T44" fmla="*/ 3 w 97"/>
                <a:gd name="T45" fmla="*/ 6 h 68"/>
                <a:gd name="T46" fmla="*/ 0 w 97"/>
                <a:gd name="T47" fmla="*/ 16 h 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7"/>
                <a:gd name="T73" fmla="*/ 0 h 68"/>
                <a:gd name="T74" fmla="*/ 97 w 97"/>
                <a:gd name="T75" fmla="*/ 68 h 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7" h="68">
                  <a:moveTo>
                    <a:pt x="0" y="16"/>
                  </a:moveTo>
                  <a:lnTo>
                    <a:pt x="12" y="6"/>
                  </a:lnTo>
                  <a:lnTo>
                    <a:pt x="28" y="13"/>
                  </a:lnTo>
                  <a:lnTo>
                    <a:pt x="34" y="22"/>
                  </a:lnTo>
                  <a:lnTo>
                    <a:pt x="47" y="24"/>
                  </a:lnTo>
                  <a:lnTo>
                    <a:pt x="52" y="32"/>
                  </a:lnTo>
                  <a:lnTo>
                    <a:pt x="60" y="33"/>
                  </a:lnTo>
                  <a:lnTo>
                    <a:pt x="61" y="45"/>
                  </a:lnTo>
                  <a:lnTo>
                    <a:pt x="67" y="51"/>
                  </a:lnTo>
                  <a:lnTo>
                    <a:pt x="49" y="50"/>
                  </a:lnTo>
                  <a:lnTo>
                    <a:pt x="30" y="52"/>
                  </a:lnTo>
                  <a:lnTo>
                    <a:pt x="8" y="67"/>
                  </a:lnTo>
                  <a:lnTo>
                    <a:pt x="50" y="58"/>
                  </a:lnTo>
                  <a:lnTo>
                    <a:pt x="88" y="66"/>
                  </a:lnTo>
                  <a:lnTo>
                    <a:pt x="96" y="56"/>
                  </a:lnTo>
                  <a:lnTo>
                    <a:pt x="85" y="38"/>
                  </a:lnTo>
                  <a:lnTo>
                    <a:pt x="74" y="31"/>
                  </a:lnTo>
                  <a:lnTo>
                    <a:pt x="71" y="20"/>
                  </a:lnTo>
                  <a:lnTo>
                    <a:pt x="55" y="13"/>
                  </a:lnTo>
                  <a:lnTo>
                    <a:pt x="40" y="2"/>
                  </a:lnTo>
                  <a:lnTo>
                    <a:pt x="22" y="0"/>
                  </a:lnTo>
                  <a:lnTo>
                    <a:pt x="8" y="2"/>
                  </a:lnTo>
                  <a:lnTo>
                    <a:pt x="3" y="6"/>
                  </a:lnTo>
                  <a:lnTo>
                    <a:pt x="0" y="16"/>
                  </a:lnTo>
                </a:path>
              </a:pathLst>
            </a:custGeom>
            <a:solidFill>
              <a:srgbClr val="70230C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0" name="Freeform 32"/>
            <p:cNvSpPr>
              <a:spLocks/>
            </p:cNvSpPr>
            <p:nvPr/>
          </p:nvSpPr>
          <p:spPr bwMode="auto">
            <a:xfrm>
              <a:off x="3151" y="2946"/>
              <a:ext cx="126" cy="119"/>
            </a:xfrm>
            <a:custGeom>
              <a:avLst/>
              <a:gdLst>
                <a:gd name="T0" fmla="*/ 0 w 126"/>
                <a:gd name="T1" fmla="*/ 89 h 119"/>
                <a:gd name="T2" fmla="*/ 0 w 126"/>
                <a:gd name="T3" fmla="*/ 99 h 119"/>
                <a:gd name="T4" fmla="*/ 10 w 126"/>
                <a:gd name="T5" fmla="*/ 106 h 119"/>
                <a:gd name="T6" fmla="*/ 15 w 126"/>
                <a:gd name="T7" fmla="*/ 103 h 119"/>
                <a:gd name="T8" fmla="*/ 21 w 126"/>
                <a:gd name="T9" fmla="*/ 108 h 119"/>
                <a:gd name="T10" fmla="*/ 18 w 126"/>
                <a:gd name="T11" fmla="*/ 102 h 119"/>
                <a:gd name="T12" fmla="*/ 18 w 126"/>
                <a:gd name="T13" fmla="*/ 94 h 119"/>
                <a:gd name="T14" fmla="*/ 24 w 126"/>
                <a:gd name="T15" fmla="*/ 81 h 119"/>
                <a:gd name="T16" fmla="*/ 40 w 126"/>
                <a:gd name="T17" fmla="*/ 71 h 119"/>
                <a:gd name="T18" fmla="*/ 65 w 126"/>
                <a:gd name="T19" fmla="*/ 69 h 119"/>
                <a:gd name="T20" fmla="*/ 83 w 126"/>
                <a:gd name="T21" fmla="*/ 73 h 119"/>
                <a:gd name="T22" fmla="*/ 63 w 126"/>
                <a:gd name="T23" fmla="*/ 78 h 119"/>
                <a:gd name="T24" fmla="*/ 95 w 126"/>
                <a:gd name="T25" fmla="*/ 91 h 119"/>
                <a:gd name="T26" fmla="*/ 69 w 126"/>
                <a:gd name="T27" fmla="*/ 94 h 119"/>
                <a:gd name="T28" fmla="*/ 97 w 126"/>
                <a:gd name="T29" fmla="*/ 111 h 119"/>
                <a:gd name="T30" fmla="*/ 113 w 126"/>
                <a:gd name="T31" fmla="*/ 118 h 119"/>
                <a:gd name="T32" fmla="*/ 125 w 126"/>
                <a:gd name="T33" fmla="*/ 117 h 119"/>
                <a:gd name="T34" fmla="*/ 113 w 126"/>
                <a:gd name="T35" fmla="*/ 73 h 119"/>
                <a:gd name="T36" fmla="*/ 112 w 126"/>
                <a:gd name="T37" fmla="*/ 67 h 119"/>
                <a:gd name="T38" fmla="*/ 111 w 126"/>
                <a:gd name="T39" fmla="*/ 52 h 119"/>
                <a:gd name="T40" fmla="*/ 94 w 126"/>
                <a:gd name="T41" fmla="*/ 39 h 119"/>
                <a:gd name="T42" fmla="*/ 85 w 126"/>
                <a:gd name="T43" fmla="*/ 28 h 119"/>
                <a:gd name="T44" fmla="*/ 67 w 126"/>
                <a:gd name="T45" fmla="*/ 18 h 119"/>
                <a:gd name="T46" fmla="*/ 60 w 126"/>
                <a:gd name="T47" fmla="*/ 9 h 119"/>
                <a:gd name="T48" fmla="*/ 38 w 126"/>
                <a:gd name="T49" fmla="*/ 0 h 119"/>
                <a:gd name="T50" fmla="*/ 26 w 126"/>
                <a:gd name="T51" fmla="*/ 1 h 119"/>
                <a:gd name="T52" fmla="*/ 13 w 126"/>
                <a:gd name="T53" fmla="*/ 6 h 119"/>
                <a:gd name="T54" fmla="*/ 8 w 126"/>
                <a:gd name="T55" fmla="*/ 14 h 119"/>
                <a:gd name="T56" fmla="*/ 7 w 126"/>
                <a:gd name="T57" fmla="*/ 28 h 119"/>
                <a:gd name="T58" fmla="*/ 15 w 126"/>
                <a:gd name="T59" fmla="*/ 9 h 119"/>
                <a:gd name="T60" fmla="*/ 31 w 126"/>
                <a:gd name="T61" fmla="*/ 5 h 119"/>
                <a:gd name="T62" fmla="*/ 49 w 126"/>
                <a:gd name="T63" fmla="*/ 10 h 119"/>
                <a:gd name="T64" fmla="*/ 60 w 126"/>
                <a:gd name="T65" fmla="*/ 20 h 119"/>
                <a:gd name="T66" fmla="*/ 77 w 126"/>
                <a:gd name="T67" fmla="*/ 31 h 119"/>
                <a:gd name="T68" fmla="*/ 84 w 126"/>
                <a:gd name="T69" fmla="*/ 41 h 119"/>
                <a:gd name="T70" fmla="*/ 96 w 126"/>
                <a:gd name="T71" fmla="*/ 49 h 119"/>
                <a:gd name="T72" fmla="*/ 99 w 126"/>
                <a:gd name="T73" fmla="*/ 66 h 119"/>
                <a:gd name="T74" fmla="*/ 92 w 126"/>
                <a:gd name="T75" fmla="*/ 67 h 119"/>
                <a:gd name="T76" fmla="*/ 60 w 126"/>
                <a:gd name="T77" fmla="*/ 63 h 119"/>
                <a:gd name="T78" fmla="*/ 27 w 126"/>
                <a:gd name="T79" fmla="*/ 69 h 119"/>
                <a:gd name="T80" fmla="*/ 7 w 126"/>
                <a:gd name="T81" fmla="*/ 82 h 119"/>
                <a:gd name="T82" fmla="*/ 0 w 126"/>
                <a:gd name="T83" fmla="*/ 89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6"/>
                <a:gd name="T127" fmla="*/ 0 h 119"/>
                <a:gd name="T128" fmla="*/ 126 w 126"/>
                <a:gd name="T129" fmla="*/ 119 h 11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6" h="119">
                  <a:moveTo>
                    <a:pt x="0" y="89"/>
                  </a:moveTo>
                  <a:lnTo>
                    <a:pt x="0" y="99"/>
                  </a:lnTo>
                  <a:lnTo>
                    <a:pt x="10" y="106"/>
                  </a:lnTo>
                  <a:lnTo>
                    <a:pt x="15" y="103"/>
                  </a:lnTo>
                  <a:lnTo>
                    <a:pt x="21" y="108"/>
                  </a:lnTo>
                  <a:lnTo>
                    <a:pt x="18" y="102"/>
                  </a:lnTo>
                  <a:lnTo>
                    <a:pt x="18" y="94"/>
                  </a:lnTo>
                  <a:lnTo>
                    <a:pt x="24" y="81"/>
                  </a:lnTo>
                  <a:lnTo>
                    <a:pt x="40" y="71"/>
                  </a:lnTo>
                  <a:lnTo>
                    <a:pt x="65" y="69"/>
                  </a:lnTo>
                  <a:lnTo>
                    <a:pt x="83" y="73"/>
                  </a:lnTo>
                  <a:lnTo>
                    <a:pt x="63" y="78"/>
                  </a:lnTo>
                  <a:lnTo>
                    <a:pt x="95" y="91"/>
                  </a:lnTo>
                  <a:lnTo>
                    <a:pt x="69" y="94"/>
                  </a:lnTo>
                  <a:lnTo>
                    <a:pt x="97" y="111"/>
                  </a:lnTo>
                  <a:lnTo>
                    <a:pt x="113" y="118"/>
                  </a:lnTo>
                  <a:lnTo>
                    <a:pt x="125" y="117"/>
                  </a:lnTo>
                  <a:lnTo>
                    <a:pt x="113" y="73"/>
                  </a:lnTo>
                  <a:lnTo>
                    <a:pt x="112" y="67"/>
                  </a:lnTo>
                  <a:lnTo>
                    <a:pt x="111" y="52"/>
                  </a:lnTo>
                  <a:lnTo>
                    <a:pt x="94" y="39"/>
                  </a:lnTo>
                  <a:lnTo>
                    <a:pt x="85" y="28"/>
                  </a:lnTo>
                  <a:lnTo>
                    <a:pt x="67" y="18"/>
                  </a:lnTo>
                  <a:lnTo>
                    <a:pt x="60" y="9"/>
                  </a:lnTo>
                  <a:lnTo>
                    <a:pt x="38" y="0"/>
                  </a:lnTo>
                  <a:lnTo>
                    <a:pt x="26" y="1"/>
                  </a:lnTo>
                  <a:lnTo>
                    <a:pt x="13" y="6"/>
                  </a:lnTo>
                  <a:lnTo>
                    <a:pt x="8" y="14"/>
                  </a:lnTo>
                  <a:lnTo>
                    <a:pt x="7" y="28"/>
                  </a:lnTo>
                  <a:lnTo>
                    <a:pt x="15" y="9"/>
                  </a:lnTo>
                  <a:lnTo>
                    <a:pt x="31" y="5"/>
                  </a:lnTo>
                  <a:lnTo>
                    <a:pt x="49" y="10"/>
                  </a:lnTo>
                  <a:lnTo>
                    <a:pt x="60" y="20"/>
                  </a:lnTo>
                  <a:lnTo>
                    <a:pt x="77" y="31"/>
                  </a:lnTo>
                  <a:lnTo>
                    <a:pt x="84" y="41"/>
                  </a:lnTo>
                  <a:lnTo>
                    <a:pt x="96" y="49"/>
                  </a:lnTo>
                  <a:lnTo>
                    <a:pt x="99" y="66"/>
                  </a:lnTo>
                  <a:lnTo>
                    <a:pt x="92" y="67"/>
                  </a:lnTo>
                  <a:lnTo>
                    <a:pt x="60" y="63"/>
                  </a:lnTo>
                  <a:lnTo>
                    <a:pt x="27" y="69"/>
                  </a:lnTo>
                  <a:lnTo>
                    <a:pt x="7" y="82"/>
                  </a:lnTo>
                  <a:lnTo>
                    <a:pt x="0" y="89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1" name="Freeform 33"/>
            <p:cNvSpPr>
              <a:spLocks/>
            </p:cNvSpPr>
            <p:nvPr/>
          </p:nvSpPr>
          <p:spPr bwMode="auto">
            <a:xfrm>
              <a:off x="3161" y="3106"/>
              <a:ext cx="133" cy="208"/>
            </a:xfrm>
            <a:custGeom>
              <a:avLst/>
              <a:gdLst>
                <a:gd name="T0" fmla="*/ 96 w 133"/>
                <a:gd name="T1" fmla="*/ 6 h 208"/>
                <a:gd name="T2" fmla="*/ 116 w 133"/>
                <a:gd name="T3" fmla="*/ 50 h 208"/>
                <a:gd name="T4" fmla="*/ 98 w 133"/>
                <a:gd name="T5" fmla="*/ 40 h 208"/>
                <a:gd name="T6" fmla="*/ 121 w 133"/>
                <a:gd name="T7" fmla="*/ 90 h 208"/>
                <a:gd name="T8" fmla="*/ 99 w 133"/>
                <a:gd name="T9" fmla="*/ 71 h 208"/>
                <a:gd name="T10" fmla="*/ 119 w 133"/>
                <a:gd name="T11" fmla="*/ 120 h 208"/>
                <a:gd name="T12" fmla="*/ 98 w 133"/>
                <a:gd name="T13" fmla="*/ 105 h 208"/>
                <a:gd name="T14" fmla="*/ 110 w 133"/>
                <a:gd name="T15" fmla="*/ 154 h 208"/>
                <a:gd name="T16" fmla="*/ 91 w 133"/>
                <a:gd name="T17" fmla="*/ 138 h 208"/>
                <a:gd name="T18" fmla="*/ 96 w 133"/>
                <a:gd name="T19" fmla="*/ 176 h 208"/>
                <a:gd name="T20" fmla="*/ 77 w 133"/>
                <a:gd name="T21" fmla="*/ 153 h 208"/>
                <a:gd name="T22" fmla="*/ 76 w 133"/>
                <a:gd name="T23" fmla="*/ 190 h 208"/>
                <a:gd name="T24" fmla="*/ 61 w 133"/>
                <a:gd name="T25" fmla="*/ 156 h 208"/>
                <a:gd name="T26" fmla="*/ 55 w 133"/>
                <a:gd name="T27" fmla="*/ 188 h 208"/>
                <a:gd name="T28" fmla="*/ 45 w 133"/>
                <a:gd name="T29" fmla="*/ 155 h 208"/>
                <a:gd name="T30" fmla="*/ 34 w 133"/>
                <a:gd name="T31" fmla="*/ 173 h 208"/>
                <a:gd name="T32" fmla="*/ 33 w 133"/>
                <a:gd name="T33" fmla="*/ 148 h 208"/>
                <a:gd name="T34" fmla="*/ 17 w 133"/>
                <a:gd name="T35" fmla="*/ 163 h 208"/>
                <a:gd name="T36" fmla="*/ 23 w 133"/>
                <a:gd name="T37" fmla="*/ 138 h 208"/>
                <a:gd name="T38" fmla="*/ 7 w 133"/>
                <a:gd name="T39" fmla="*/ 144 h 208"/>
                <a:gd name="T40" fmla="*/ 13 w 133"/>
                <a:gd name="T41" fmla="*/ 125 h 208"/>
                <a:gd name="T42" fmla="*/ 4 w 133"/>
                <a:gd name="T43" fmla="*/ 125 h 208"/>
                <a:gd name="T44" fmla="*/ 11 w 133"/>
                <a:gd name="T45" fmla="*/ 108 h 208"/>
                <a:gd name="T46" fmla="*/ 5 w 133"/>
                <a:gd name="T47" fmla="*/ 107 h 208"/>
                <a:gd name="T48" fmla="*/ 14 w 133"/>
                <a:gd name="T49" fmla="*/ 94 h 208"/>
                <a:gd name="T50" fmla="*/ 29 w 133"/>
                <a:gd name="T51" fmla="*/ 94 h 208"/>
                <a:gd name="T52" fmla="*/ 11 w 133"/>
                <a:gd name="T53" fmla="*/ 80 h 208"/>
                <a:gd name="T54" fmla="*/ 5 w 133"/>
                <a:gd name="T55" fmla="*/ 82 h 208"/>
                <a:gd name="T56" fmla="*/ 0 w 133"/>
                <a:gd name="T57" fmla="*/ 120 h 208"/>
                <a:gd name="T58" fmla="*/ 2 w 133"/>
                <a:gd name="T59" fmla="*/ 147 h 208"/>
                <a:gd name="T60" fmla="*/ 11 w 133"/>
                <a:gd name="T61" fmla="*/ 173 h 208"/>
                <a:gd name="T62" fmla="*/ 28 w 133"/>
                <a:gd name="T63" fmla="*/ 192 h 208"/>
                <a:gd name="T64" fmla="*/ 46 w 133"/>
                <a:gd name="T65" fmla="*/ 204 h 208"/>
                <a:gd name="T66" fmla="*/ 64 w 133"/>
                <a:gd name="T67" fmla="*/ 207 h 208"/>
                <a:gd name="T68" fmla="*/ 82 w 133"/>
                <a:gd name="T69" fmla="*/ 205 h 208"/>
                <a:gd name="T70" fmla="*/ 96 w 133"/>
                <a:gd name="T71" fmla="*/ 197 h 208"/>
                <a:gd name="T72" fmla="*/ 107 w 133"/>
                <a:gd name="T73" fmla="*/ 187 h 208"/>
                <a:gd name="T74" fmla="*/ 121 w 133"/>
                <a:gd name="T75" fmla="*/ 163 h 208"/>
                <a:gd name="T76" fmla="*/ 129 w 133"/>
                <a:gd name="T77" fmla="*/ 131 h 208"/>
                <a:gd name="T78" fmla="*/ 132 w 133"/>
                <a:gd name="T79" fmla="*/ 97 h 208"/>
                <a:gd name="T80" fmla="*/ 132 w 133"/>
                <a:gd name="T81" fmla="*/ 63 h 208"/>
                <a:gd name="T82" fmla="*/ 129 w 133"/>
                <a:gd name="T83" fmla="*/ 26 h 208"/>
                <a:gd name="T84" fmla="*/ 126 w 133"/>
                <a:gd name="T85" fmla="*/ 0 h 208"/>
                <a:gd name="T86" fmla="*/ 96 w 133"/>
                <a:gd name="T87" fmla="*/ 6 h 2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3"/>
                <a:gd name="T133" fmla="*/ 0 h 208"/>
                <a:gd name="T134" fmla="*/ 133 w 133"/>
                <a:gd name="T135" fmla="*/ 208 h 20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3" h="208">
                  <a:moveTo>
                    <a:pt x="96" y="6"/>
                  </a:moveTo>
                  <a:lnTo>
                    <a:pt x="116" y="50"/>
                  </a:lnTo>
                  <a:lnTo>
                    <a:pt x="98" y="40"/>
                  </a:lnTo>
                  <a:lnTo>
                    <a:pt x="121" y="90"/>
                  </a:lnTo>
                  <a:lnTo>
                    <a:pt x="99" y="71"/>
                  </a:lnTo>
                  <a:lnTo>
                    <a:pt x="119" y="120"/>
                  </a:lnTo>
                  <a:lnTo>
                    <a:pt x="98" y="105"/>
                  </a:lnTo>
                  <a:lnTo>
                    <a:pt x="110" y="154"/>
                  </a:lnTo>
                  <a:lnTo>
                    <a:pt x="91" y="138"/>
                  </a:lnTo>
                  <a:lnTo>
                    <a:pt x="96" y="176"/>
                  </a:lnTo>
                  <a:lnTo>
                    <a:pt x="77" y="153"/>
                  </a:lnTo>
                  <a:lnTo>
                    <a:pt x="76" y="190"/>
                  </a:lnTo>
                  <a:lnTo>
                    <a:pt x="61" y="156"/>
                  </a:lnTo>
                  <a:lnTo>
                    <a:pt x="55" y="188"/>
                  </a:lnTo>
                  <a:lnTo>
                    <a:pt x="45" y="155"/>
                  </a:lnTo>
                  <a:lnTo>
                    <a:pt x="34" y="173"/>
                  </a:lnTo>
                  <a:lnTo>
                    <a:pt x="33" y="148"/>
                  </a:lnTo>
                  <a:lnTo>
                    <a:pt x="17" y="163"/>
                  </a:lnTo>
                  <a:lnTo>
                    <a:pt x="23" y="138"/>
                  </a:lnTo>
                  <a:lnTo>
                    <a:pt x="7" y="144"/>
                  </a:lnTo>
                  <a:lnTo>
                    <a:pt x="13" y="125"/>
                  </a:lnTo>
                  <a:lnTo>
                    <a:pt x="4" y="125"/>
                  </a:lnTo>
                  <a:lnTo>
                    <a:pt x="11" y="108"/>
                  </a:lnTo>
                  <a:lnTo>
                    <a:pt x="5" y="107"/>
                  </a:lnTo>
                  <a:lnTo>
                    <a:pt x="14" y="94"/>
                  </a:lnTo>
                  <a:lnTo>
                    <a:pt x="29" y="94"/>
                  </a:lnTo>
                  <a:lnTo>
                    <a:pt x="11" y="80"/>
                  </a:lnTo>
                  <a:lnTo>
                    <a:pt x="5" y="82"/>
                  </a:lnTo>
                  <a:lnTo>
                    <a:pt x="0" y="120"/>
                  </a:lnTo>
                  <a:lnTo>
                    <a:pt x="2" y="147"/>
                  </a:lnTo>
                  <a:lnTo>
                    <a:pt x="11" y="173"/>
                  </a:lnTo>
                  <a:lnTo>
                    <a:pt x="28" y="192"/>
                  </a:lnTo>
                  <a:lnTo>
                    <a:pt x="46" y="204"/>
                  </a:lnTo>
                  <a:lnTo>
                    <a:pt x="64" y="207"/>
                  </a:lnTo>
                  <a:lnTo>
                    <a:pt x="82" y="205"/>
                  </a:lnTo>
                  <a:lnTo>
                    <a:pt x="96" y="197"/>
                  </a:lnTo>
                  <a:lnTo>
                    <a:pt x="107" y="187"/>
                  </a:lnTo>
                  <a:lnTo>
                    <a:pt x="121" y="163"/>
                  </a:lnTo>
                  <a:lnTo>
                    <a:pt x="129" y="131"/>
                  </a:lnTo>
                  <a:lnTo>
                    <a:pt x="132" y="97"/>
                  </a:lnTo>
                  <a:lnTo>
                    <a:pt x="132" y="63"/>
                  </a:lnTo>
                  <a:lnTo>
                    <a:pt x="129" y="26"/>
                  </a:lnTo>
                  <a:lnTo>
                    <a:pt x="126" y="0"/>
                  </a:lnTo>
                  <a:lnTo>
                    <a:pt x="96" y="6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2" name="Freeform 34"/>
            <p:cNvSpPr>
              <a:spLocks/>
            </p:cNvSpPr>
            <p:nvPr/>
          </p:nvSpPr>
          <p:spPr bwMode="auto">
            <a:xfrm>
              <a:off x="3181" y="3119"/>
              <a:ext cx="51" cy="105"/>
            </a:xfrm>
            <a:custGeom>
              <a:avLst/>
              <a:gdLst>
                <a:gd name="T0" fmla="*/ 15 w 51"/>
                <a:gd name="T1" fmla="*/ 9 h 105"/>
                <a:gd name="T2" fmla="*/ 7 w 51"/>
                <a:gd name="T3" fmla="*/ 21 h 105"/>
                <a:gd name="T4" fmla="*/ 3 w 51"/>
                <a:gd name="T5" fmla="*/ 35 h 105"/>
                <a:gd name="T6" fmla="*/ 0 w 51"/>
                <a:gd name="T7" fmla="*/ 49 h 105"/>
                <a:gd name="T8" fmla="*/ 0 w 51"/>
                <a:gd name="T9" fmla="*/ 61 h 105"/>
                <a:gd name="T10" fmla="*/ 4 w 51"/>
                <a:gd name="T11" fmla="*/ 75 h 105"/>
                <a:gd name="T12" fmla="*/ 41 w 51"/>
                <a:gd name="T13" fmla="*/ 104 h 105"/>
                <a:gd name="T14" fmla="*/ 50 w 51"/>
                <a:gd name="T15" fmla="*/ 93 h 105"/>
                <a:gd name="T16" fmla="*/ 41 w 51"/>
                <a:gd name="T17" fmla="*/ 95 h 105"/>
                <a:gd name="T18" fmla="*/ 47 w 51"/>
                <a:gd name="T19" fmla="*/ 80 h 105"/>
                <a:gd name="T20" fmla="*/ 34 w 51"/>
                <a:gd name="T21" fmla="*/ 88 h 105"/>
                <a:gd name="T22" fmla="*/ 41 w 51"/>
                <a:gd name="T23" fmla="*/ 68 h 105"/>
                <a:gd name="T24" fmla="*/ 24 w 51"/>
                <a:gd name="T25" fmla="*/ 80 h 105"/>
                <a:gd name="T26" fmla="*/ 25 w 51"/>
                <a:gd name="T27" fmla="*/ 67 h 105"/>
                <a:gd name="T28" fmla="*/ 16 w 51"/>
                <a:gd name="T29" fmla="*/ 76 h 105"/>
                <a:gd name="T30" fmla="*/ 15 w 51"/>
                <a:gd name="T31" fmla="*/ 67 h 105"/>
                <a:gd name="T32" fmla="*/ 11 w 51"/>
                <a:gd name="T33" fmla="*/ 70 h 105"/>
                <a:gd name="T34" fmla="*/ 9 w 51"/>
                <a:gd name="T35" fmla="*/ 61 h 105"/>
                <a:gd name="T36" fmla="*/ 24 w 51"/>
                <a:gd name="T37" fmla="*/ 59 h 105"/>
                <a:gd name="T38" fmla="*/ 8 w 51"/>
                <a:gd name="T39" fmla="*/ 53 h 105"/>
                <a:gd name="T40" fmla="*/ 30 w 51"/>
                <a:gd name="T41" fmla="*/ 46 h 105"/>
                <a:gd name="T42" fmla="*/ 12 w 51"/>
                <a:gd name="T43" fmla="*/ 40 h 105"/>
                <a:gd name="T44" fmla="*/ 32 w 51"/>
                <a:gd name="T45" fmla="*/ 36 h 105"/>
                <a:gd name="T46" fmla="*/ 18 w 51"/>
                <a:gd name="T47" fmla="*/ 22 h 105"/>
                <a:gd name="T48" fmla="*/ 39 w 51"/>
                <a:gd name="T49" fmla="*/ 21 h 105"/>
                <a:gd name="T50" fmla="*/ 31 w 51"/>
                <a:gd name="T51" fmla="*/ 8 h 105"/>
                <a:gd name="T52" fmla="*/ 47 w 51"/>
                <a:gd name="T53" fmla="*/ 8 h 105"/>
                <a:gd name="T54" fmla="*/ 47 w 51"/>
                <a:gd name="T55" fmla="*/ 0 h 105"/>
                <a:gd name="T56" fmla="*/ 27 w 51"/>
                <a:gd name="T57" fmla="*/ 0 h 105"/>
                <a:gd name="T58" fmla="*/ 15 w 51"/>
                <a:gd name="T59" fmla="*/ 9 h 1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1"/>
                <a:gd name="T91" fmla="*/ 0 h 105"/>
                <a:gd name="T92" fmla="*/ 51 w 51"/>
                <a:gd name="T93" fmla="*/ 105 h 10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1" h="105">
                  <a:moveTo>
                    <a:pt x="15" y="9"/>
                  </a:moveTo>
                  <a:lnTo>
                    <a:pt x="7" y="21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0" y="61"/>
                  </a:lnTo>
                  <a:lnTo>
                    <a:pt x="4" y="75"/>
                  </a:lnTo>
                  <a:lnTo>
                    <a:pt x="41" y="104"/>
                  </a:lnTo>
                  <a:lnTo>
                    <a:pt x="50" y="93"/>
                  </a:lnTo>
                  <a:lnTo>
                    <a:pt x="41" y="95"/>
                  </a:lnTo>
                  <a:lnTo>
                    <a:pt x="47" y="80"/>
                  </a:lnTo>
                  <a:lnTo>
                    <a:pt x="34" y="88"/>
                  </a:lnTo>
                  <a:lnTo>
                    <a:pt x="41" y="68"/>
                  </a:lnTo>
                  <a:lnTo>
                    <a:pt x="24" y="80"/>
                  </a:lnTo>
                  <a:lnTo>
                    <a:pt x="25" y="67"/>
                  </a:lnTo>
                  <a:lnTo>
                    <a:pt x="16" y="76"/>
                  </a:lnTo>
                  <a:lnTo>
                    <a:pt x="15" y="67"/>
                  </a:lnTo>
                  <a:lnTo>
                    <a:pt x="11" y="70"/>
                  </a:lnTo>
                  <a:lnTo>
                    <a:pt x="9" y="61"/>
                  </a:lnTo>
                  <a:lnTo>
                    <a:pt x="24" y="59"/>
                  </a:lnTo>
                  <a:lnTo>
                    <a:pt x="8" y="53"/>
                  </a:lnTo>
                  <a:lnTo>
                    <a:pt x="30" y="46"/>
                  </a:lnTo>
                  <a:lnTo>
                    <a:pt x="12" y="40"/>
                  </a:lnTo>
                  <a:lnTo>
                    <a:pt x="32" y="36"/>
                  </a:lnTo>
                  <a:lnTo>
                    <a:pt x="18" y="22"/>
                  </a:lnTo>
                  <a:lnTo>
                    <a:pt x="39" y="21"/>
                  </a:lnTo>
                  <a:lnTo>
                    <a:pt x="31" y="8"/>
                  </a:lnTo>
                  <a:lnTo>
                    <a:pt x="47" y="8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5" y="9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724400" y="4267200"/>
            <a:ext cx="265113" cy="558800"/>
            <a:chOff x="3219" y="3040"/>
            <a:chExt cx="167" cy="352"/>
          </a:xfrm>
        </p:grpSpPr>
        <p:sp>
          <p:nvSpPr>
            <p:cNvPr id="63524" name="Freeform 36"/>
            <p:cNvSpPr>
              <a:spLocks/>
            </p:cNvSpPr>
            <p:nvPr/>
          </p:nvSpPr>
          <p:spPr bwMode="auto">
            <a:xfrm>
              <a:off x="3223" y="3107"/>
              <a:ext cx="138" cy="276"/>
            </a:xfrm>
            <a:custGeom>
              <a:avLst/>
              <a:gdLst>
                <a:gd name="T0" fmla="*/ 46 w 138"/>
                <a:gd name="T1" fmla="*/ 18 h 276"/>
                <a:gd name="T2" fmla="*/ 41 w 138"/>
                <a:gd name="T3" fmla="*/ 38 h 276"/>
                <a:gd name="T4" fmla="*/ 31 w 138"/>
                <a:gd name="T5" fmla="*/ 69 h 276"/>
                <a:gd name="T6" fmla="*/ 15 w 138"/>
                <a:gd name="T7" fmla="*/ 99 h 276"/>
                <a:gd name="T8" fmla="*/ 6 w 138"/>
                <a:gd name="T9" fmla="*/ 123 h 276"/>
                <a:gd name="T10" fmla="*/ 0 w 138"/>
                <a:gd name="T11" fmla="*/ 161 h 276"/>
                <a:gd name="T12" fmla="*/ 0 w 138"/>
                <a:gd name="T13" fmla="*/ 195 h 276"/>
                <a:gd name="T14" fmla="*/ 8 w 138"/>
                <a:gd name="T15" fmla="*/ 225 h 276"/>
                <a:gd name="T16" fmla="*/ 27 w 138"/>
                <a:gd name="T17" fmla="*/ 252 h 276"/>
                <a:gd name="T18" fmla="*/ 54 w 138"/>
                <a:gd name="T19" fmla="*/ 270 h 276"/>
                <a:gd name="T20" fmla="*/ 91 w 138"/>
                <a:gd name="T21" fmla="*/ 275 h 276"/>
                <a:gd name="T22" fmla="*/ 111 w 138"/>
                <a:gd name="T23" fmla="*/ 261 h 276"/>
                <a:gd name="T24" fmla="*/ 125 w 138"/>
                <a:gd name="T25" fmla="*/ 242 h 276"/>
                <a:gd name="T26" fmla="*/ 132 w 138"/>
                <a:gd name="T27" fmla="*/ 216 h 276"/>
                <a:gd name="T28" fmla="*/ 134 w 138"/>
                <a:gd name="T29" fmla="*/ 193 h 276"/>
                <a:gd name="T30" fmla="*/ 128 w 138"/>
                <a:gd name="T31" fmla="*/ 182 h 276"/>
                <a:gd name="T32" fmla="*/ 121 w 138"/>
                <a:gd name="T33" fmla="*/ 180 h 276"/>
                <a:gd name="T34" fmla="*/ 99 w 138"/>
                <a:gd name="T35" fmla="*/ 183 h 276"/>
                <a:gd name="T36" fmla="*/ 83 w 138"/>
                <a:gd name="T37" fmla="*/ 189 h 276"/>
                <a:gd name="T38" fmla="*/ 81 w 138"/>
                <a:gd name="T39" fmla="*/ 170 h 276"/>
                <a:gd name="T40" fmla="*/ 107 w 138"/>
                <a:gd name="T41" fmla="*/ 134 h 276"/>
                <a:gd name="T42" fmla="*/ 110 w 138"/>
                <a:gd name="T43" fmla="*/ 100 h 276"/>
                <a:gd name="T44" fmla="*/ 134 w 138"/>
                <a:gd name="T45" fmla="*/ 65 h 276"/>
                <a:gd name="T46" fmla="*/ 137 w 138"/>
                <a:gd name="T47" fmla="*/ 31 h 276"/>
                <a:gd name="T48" fmla="*/ 130 w 138"/>
                <a:gd name="T49" fmla="*/ 0 h 276"/>
                <a:gd name="T50" fmla="*/ 91 w 138"/>
                <a:gd name="T51" fmla="*/ 2 h 276"/>
                <a:gd name="T52" fmla="*/ 46 w 138"/>
                <a:gd name="T53" fmla="*/ 18 h 2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276"/>
                <a:gd name="T83" fmla="*/ 138 w 138"/>
                <a:gd name="T84" fmla="*/ 276 h 27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276">
                  <a:moveTo>
                    <a:pt x="46" y="18"/>
                  </a:moveTo>
                  <a:lnTo>
                    <a:pt x="41" y="38"/>
                  </a:lnTo>
                  <a:lnTo>
                    <a:pt x="31" y="69"/>
                  </a:lnTo>
                  <a:lnTo>
                    <a:pt x="15" y="99"/>
                  </a:lnTo>
                  <a:lnTo>
                    <a:pt x="6" y="123"/>
                  </a:lnTo>
                  <a:lnTo>
                    <a:pt x="0" y="161"/>
                  </a:lnTo>
                  <a:lnTo>
                    <a:pt x="0" y="195"/>
                  </a:lnTo>
                  <a:lnTo>
                    <a:pt x="8" y="225"/>
                  </a:lnTo>
                  <a:lnTo>
                    <a:pt x="27" y="252"/>
                  </a:lnTo>
                  <a:lnTo>
                    <a:pt x="54" y="270"/>
                  </a:lnTo>
                  <a:lnTo>
                    <a:pt x="91" y="275"/>
                  </a:lnTo>
                  <a:lnTo>
                    <a:pt x="111" y="261"/>
                  </a:lnTo>
                  <a:lnTo>
                    <a:pt x="125" y="242"/>
                  </a:lnTo>
                  <a:lnTo>
                    <a:pt x="132" y="216"/>
                  </a:lnTo>
                  <a:lnTo>
                    <a:pt x="134" y="193"/>
                  </a:lnTo>
                  <a:lnTo>
                    <a:pt x="128" y="182"/>
                  </a:lnTo>
                  <a:lnTo>
                    <a:pt x="121" y="180"/>
                  </a:lnTo>
                  <a:lnTo>
                    <a:pt x="99" y="183"/>
                  </a:lnTo>
                  <a:lnTo>
                    <a:pt x="83" y="189"/>
                  </a:lnTo>
                  <a:lnTo>
                    <a:pt x="81" y="170"/>
                  </a:lnTo>
                  <a:lnTo>
                    <a:pt x="107" y="134"/>
                  </a:lnTo>
                  <a:lnTo>
                    <a:pt x="110" y="100"/>
                  </a:lnTo>
                  <a:lnTo>
                    <a:pt x="134" y="65"/>
                  </a:lnTo>
                  <a:lnTo>
                    <a:pt x="137" y="31"/>
                  </a:lnTo>
                  <a:lnTo>
                    <a:pt x="130" y="0"/>
                  </a:lnTo>
                  <a:lnTo>
                    <a:pt x="91" y="2"/>
                  </a:lnTo>
                  <a:lnTo>
                    <a:pt x="46" y="18"/>
                  </a:lnTo>
                </a:path>
              </a:pathLst>
            </a:custGeom>
            <a:solidFill>
              <a:srgbClr val="FF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5" name="Freeform 37"/>
            <p:cNvSpPr>
              <a:spLocks/>
            </p:cNvSpPr>
            <p:nvPr/>
          </p:nvSpPr>
          <p:spPr bwMode="auto">
            <a:xfrm>
              <a:off x="3275" y="3128"/>
              <a:ext cx="49" cy="31"/>
            </a:xfrm>
            <a:custGeom>
              <a:avLst/>
              <a:gdLst>
                <a:gd name="T0" fmla="*/ 12 w 49"/>
                <a:gd name="T1" fmla="*/ 0 h 31"/>
                <a:gd name="T2" fmla="*/ 48 w 49"/>
                <a:gd name="T3" fmla="*/ 1 h 31"/>
                <a:gd name="T4" fmla="*/ 28 w 49"/>
                <a:gd name="T5" fmla="*/ 13 h 31"/>
                <a:gd name="T6" fmla="*/ 37 w 49"/>
                <a:gd name="T7" fmla="*/ 21 h 31"/>
                <a:gd name="T8" fmla="*/ 14 w 49"/>
                <a:gd name="T9" fmla="*/ 24 h 31"/>
                <a:gd name="T10" fmla="*/ 0 w 49"/>
                <a:gd name="T11" fmla="*/ 30 h 31"/>
                <a:gd name="T12" fmla="*/ 8 w 49"/>
                <a:gd name="T13" fmla="*/ 13 h 31"/>
                <a:gd name="T14" fmla="*/ 12 w 49"/>
                <a:gd name="T15" fmla="*/ 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"/>
                <a:gd name="T25" fmla="*/ 0 h 31"/>
                <a:gd name="T26" fmla="*/ 49 w 49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" h="31">
                  <a:moveTo>
                    <a:pt x="12" y="0"/>
                  </a:moveTo>
                  <a:lnTo>
                    <a:pt x="48" y="1"/>
                  </a:lnTo>
                  <a:lnTo>
                    <a:pt x="28" y="13"/>
                  </a:lnTo>
                  <a:lnTo>
                    <a:pt x="37" y="21"/>
                  </a:lnTo>
                  <a:lnTo>
                    <a:pt x="14" y="24"/>
                  </a:lnTo>
                  <a:lnTo>
                    <a:pt x="0" y="30"/>
                  </a:lnTo>
                  <a:lnTo>
                    <a:pt x="8" y="13"/>
                  </a:lnTo>
                  <a:lnTo>
                    <a:pt x="12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6" name="Freeform 38"/>
            <p:cNvSpPr>
              <a:spLocks/>
            </p:cNvSpPr>
            <p:nvPr/>
          </p:nvSpPr>
          <p:spPr bwMode="auto">
            <a:xfrm>
              <a:off x="3241" y="3181"/>
              <a:ext cx="59" cy="123"/>
            </a:xfrm>
            <a:custGeom>
              <a:avLst/>
              <a:gdLst>
                <a:gd name="T0" fmla="*/ 27 w 59"/>
                <a:gd name="T1" fmla="*/ 0 h 123"/>
                <a:gd name="T2" fmla="*/ 16 w 59"/>
                <a:gd name="T3" fmla="*/ 29 h 123"/>
                <a:gd name="T4" fmla="*/ 3 w 59"/>
                <a:gd name="T5" fmla="*/ 57 h 123"/>
                <a:gd name="T6" fmla="*/ 0 w 59"/>
                <a:gd name="T7" fmla="*/ 79 h 123"/>
                <a:gd name="T8" fmla="*/ 0 w 59"/>
                <a:gd name="T9" fmla="*/ 102 h 123"/>
                <a:gd name="T10" fmla="*/ 9 w 59"/>
                <a:gd name="T11" fmla="*/ 122 h 123"/>
                <a:gd name="T12" fmla="*/ 19 w 59"/>
                <a:gd name="T13" fmla="*/ 113 h 123"/>
                <a:gd name="T14" fmla="*/ 11 w 59"/>
                <a:gd name="T15" fmla="*/ 108 h 123"/>
                <a:gd name="T16" fmla="*/ 19 w 59"/>
                <a:gd name="T17" fmla="*/ 102 h 123"/>
                <a:gd name="T18" fmla="*/ 11 w 59"/>
                <a:gd name="T19" fmla="*/ 95 h 123"/>
                <a:gd name="T20" fmla="*/ 21 w 59"/>
                <a:gd name="T21" fmla="*/ 84 h 123"/>
                <a:gd name="T22" fmla="*/ 14 w 59"/>
                <a:gd name="T23" fmla="*/ 73 h 123"/>
                <a:gd name="T24" fmla="*/ 33 w 59"/>
                <a:gd name="T25" fmla="*/ 76 h 123"/>
                <a:gd name="T26" fmla="*/ 24 w 59"/>
                <a:gd name="T27" fmla="*/ 55 h 123"/>
                <a:gd name="T28" fmla="*/ 39 w 59"/>
                <a:gd name="T29" fmla="*/ 57 h 123"/>
                <a:gd name="T30" fmla="*/ 34 w 59"/>
                <a:gd name="T31" fmla="*/ 35 h 123"/>
                <a:gd name="T32" fmla="*/ 54 w 59"/>
                <a:gd name="T33" fmla="*/ 38 h 123"/>
                <a:gd name="T34" fmla="*/ 49 w 59"/>
                <a:gd name="T35" fmla="*/ 17 h 123"/>
                <a:gd name="T36" fmla="*/ 58 w 59"/>
                <a:gd name="T37" fmla="*/ 17 h 123"/>
                <a:gd name="T38" fmla="*/ 43 w 59"/>
                <a:gd name="T39" fmla="*/ 2 h 123"/>
                <a:gd name="T40" fmla="*/ 27 w 59"/>
                <a:gd name="T41" fmla="*/ 0 h 1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23"/>
                <a:gd name="T65" fmla="*/ 59 w 59"/>
                <a:gd name="T66" fmla="*/ 123 h 1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23">
                  <a:moveTo>
                    <a:pt x="27" y="0"/>
                  </a:moveTo>
                  <a:lnTo>
                    <a:pt x="16" y="29"/>
                  </a:lnTo>
                  <a:lnTo>
                    <a:pt x="3" y="57"/>
                  </a:lnTo>
                  <a:lnTo>
                    <a:pt x="0" y="79"/>
                  </a:lnTo>
                  <a:lnTo>
                    <a:pt x="0" y="102"/>
                  </a:lnTo>
                  <a:lnTo>
                    <a:pt x="9" y="122"/>
                  </a:lnTo>
                  <a:lnTo>
                    <a:pt x="19" y="113"/>
                  </a:lnTo>
                  <a:lnTo>
                    <a:pt x="11" y="108"/>
                  </a:lnTo>
                  <a:lnTo>
                    <a:pt x="19" y="102"/>
                  </a:lnTo>
                  <a:lnTo>
                    <a:pt x="11" y="95"/>
                  </a:lnTo>
                  <a:lnTo>
                    <a:pt x="21" y="84"/>
                  </a:lnTo>
                  <a:lnTo>
                    <a:pt x="14" y="73"/>
                  </a:lnTo>
                  <a:lnTo>
                    <a:pt x="33" y="76"/>
                  </a:lnTo>
                  <a:lnTo>
                    <a:pt x="24" y="55"/>
                  </a:lnTo>
                  <a:lnTo>
                    <a:pt x="39" y="57"/>
                  </a:lnTo>
                  <a:lnTo>
                    <a:pt x="34" y="35"/>
                  </a:lnTo>
                  <a:lnTo>
                    <a:pt x="54" y="38"/>
                  </a:lnTo>
                  <a:lnTo>
                    <a:pt x="49" y="17"/>
                  </a:lnTo>
                  <a:lnTo>
                    <a:pt x="58" y="17"/>
                  </a:lnTo>
                  <a:lnTo>
                    <a:pt x="43" y="2"/>
                  </a:lnTo>
                  <a:lnTo>
                    <a:pt x="27" y="0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7" name="Freeform 39"/>
            <p:cNvSpPr>
              <a:spLocks/>
            </p:cNvSpPr>
            <p:nvPr/>
          </p:nvSpPr>
          <p:spPr bwMode="auto">
            <a:xfrm>
              <a:off x="3262" y="3307"/>
              <a:ext cx="74" cy="35"/>
            </a:xfrm>
            <a:custGeom>
              <a:avLst/>
              <a:gdLst>
                <a:gd name="T0" fmla="*/ 0 w 74"/>
                <a:gd name="T1" fmla="*/ 14 h 35"/>
                <a:gd name="T2" fmla="*/ 16 w 74"/>
                <a:gd name="T3" fmla="*/ 8 h 35"/>
                <a:gd name="T4" fmla="*/ 18 w 74"/>
                <a:gd name="T5" fmla="*/ 19 h 35"/>
                <a:gd name="T6" fmla="*/ 32 w 74"/>
                <a:gd name="T7" fmla="*/ 9 h 35"/>
                <a:gd name="T8" fmla="*/ 34 w 74"/>
                <a:gd name="T9" fmla="*/ 21 h 35"/>
                <a:gd name="T10" fmla="*/ 45 w 74"/>
                <a:gd name="T11" fmla="*/ 3 h 35"/>
                <a:gd name="T12" fmla="*/ 53 w 74"/>
                <a:gd name="T13" fmla="*/ 14 h 35"/>
                <a:gd name="T14" fmla="*/ 56 w 74"/>
                <a:gd name="T15" fmla="*/ 0 h 35"/>
                <a:gd name="T16" fmla="*/ 73 w 74"/>
                <a:gd name="T17" fmla="*/ 4 h 35"/>
                <a:gd name="T18" fmla="*/ 59 w 74"/>
                <a:gd name="T19" fmla="*/ 21 h 35"/>
                <a:gd name="T20" fmla="*/ 52 w 74"/>
                <a:gd name="T21" fmla="*/ 20 h 35"/>
                <a:gd name="T22" fmla="*/ 41 w 74"/>
                <a:gd name="T23" fmla="*/ 33 h 35"/>
                <a:gd name="T24" fmla="*/ 34 w 74"/>
                <a:gd name="T25" fmla="*/ 29 h 35"/>
                <a:gd name="T26" fmla="*/ 20 w 74"/>
                <a:gd name="T27" fmla="*/ 34 h 35"/>
                <a:gd name="T28" fmla="*/ 18 w 74"/>
                <a:gd name="T29" fmla="*/ 25 h 35"/>
                <a:gd name="T30" fmla="*/ 6 w 74"/>
                <a:gd name="T31" fmla="*/ 27 h 35"/>
                <a:gd name="T32" fmla="*/ 6 w 74"/>
                <a:gd name="T33" fmla="*/ 16 h 35"/>
                <a:gd name="T34" fmla="*/ 0 w 74"/>
                <a:gd name="T35" fmla="*/ 14 h 3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4"/>
                <a:gd name="T55" fmla="*/ 0 h 35"/>
                <a:gd name="T56" fmla="*/ 74 w 74"/>
                <a:gd name="T57" fmla="*/ 35 h 3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4" h="35">
                  <a:moveTo>
                    <a:pt x="0" y="14"/>
                  </a:moveTo>
                  <a:lnTo>
                    <a:pt x="16" y="8"/>
                  </a:lnTo>
                  <a:lnTo>
                    <a:pt x="18" y="19"/>
                  </a:lnTo>
                  <a:lnTo>
                    <a:pt x="32" y="9"/>
                  </a:lnTo>
                  <a:lnTo>
                    <a:pt x="34" y="21"/>
                  </a:lnTo>
                  <a:lnTo>
                    <a:pt x="45" y="3"/>
                  </a:lnTo>
                  <a:lnTo>
                    <a:pt x="53" y="14"/>
                  </a:lnTo>
                  <a:lnTo>
                    <a:pt x="56" y="0"/>
                  </a:lnTo>
                  <a:lnTo>
                    <a:pt x="73" y="4"/>
                  </a:lnTo>
                  <a:lnTo>
                    <a:pt x="59" y="21"/>
                  </a:lnTo>
                  <a:lnTo>
                    <a:pt x="52" y="20"/>
                  </a:lnTo>
                  <a:lnTo>
                    <a:pt x="41" y="33"/>
                  </a:lnTo>
                  <a:lnTo>
                    <a:pt x="34" y="29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6" y="27"/>
                  </a:lnTo>
                  <a:lnTo>
                    <a:pt x="6" y="16"/>
                  </a:lnTo>
                  <a:lnTo>
                    <a:pt x="0" y="14"/>
                  </a:lnTo>
                </a:path>
              </a:pathLst>
            </a:custGeom>
            <a:solidFill>
              <a:srgbClr val="FFC98E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8" name="Freeform 40"/>
            <p:cNvSpPr>
              <a:spLocks/>
            </p:cNvSpPr>
            <p:nvPr/>
          </p:nvSpPr>
          <p:spPr bwMode="auto">
            <a:xfrm>
              <a:off x="3255" y="3044"/>
              <a:ext cx="128" cy="76"/>
            </a:xfrm>
            <a:custGeom>
              <a:avLst/>
              <a:gdLst>
                <a:gd name="T0" fmla="*/ 73 w 128"/>
                <a:gd name="T1" fmla="*/ 0 h 76"/>
                <a:gd name="T2" fmla="*/ 49 w 128"/>
                <a:gd name="T3" fmla="*/ 8 h 76"/>
                <a:gd name="T4" fmla="*/ 19 w 128"/>
                <a:gd name="T5" fmla="*/ 34 h 76"/>
                <a:gd name="T6" fmla="*/ 4 w 128"/>
                <a:gd name="T7" fmla="*/ 56 h 76"/>
                <a:gd name="T8" fmla="*/ 0 w 128"/>
                <a:gd name="T9" fmla="*/ 66 h 76"/>
                <a:gd name="T10" fmla="*/ 4 w 128"/>
                <a:gd name="T11" fmla="*/ 75 h 76"/>
                <a:gd name="T12" fmla="*/ 19 w 128"/>
                <a:gd name="T13" fmla="*/ 75 h 76"/>
                <a:gd name="T14" fmla="*/ 51 w 128"/>
                <a:gd name="T15" fmla="*/ 62 h 76"/>
                <a:gd name="T16" fmla="*/ 90 w 128"/>
                <a:gd name="T17" fmla="*/ 58 h 76"/>
                <a:gd name="T18" fmla="*/ 124 w 128"/>
                <a:gd name="T19" fmla="*/ 63 h 76"/>
                <a:gd name="T20" fmla="*/ 127 w 128"/>
                <a:gd name="T21" fmla="*/ 57 h 76"/>
                <a:gd name="T22" fmla="*/ 126 w 128"/>
                <a:gd name="T23" fmla="*/ 46 h 76"/>
                <a:gd name="T24" fmla="*/ 105 w 128"/>
                <a:gd name="T25" fmla="*/ 26 h 76"/>
                <a:gd name="T26" fmla="*/ 89 w 128"/>
                <a:gd name="T27" fmla="*/ 2 h 76"/>
                <a:gd name="T28" fmla="*/ 73 w 128"/>
                <a:gd name="T29" fmla="*/ 0 h 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8"/>
                <a:gd name="T46" fmla="*/ 0 h 76"/>
                <a:gd name="T47" fmla="*/ 128 w 128"/>
                <a:gd name="T48" fmla="*/ 76 h 7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8" h="76">
                  <a:moveTo>
                    <a:pt x="73" y="0"/>
                  </a:moveTo>
                  <a:lnTo>
                    <a:pt x="49" y="8"/>
                  </a:lnTo>
                  <a:lnTo>
                    <a:pt x="19" y="34"/>
                  </a:lnTo>
                  <a:lnTo>
                    <a:pt x="4" y="56"/>
                  </a:lnTo>
                  <a:lnTo>
                    <a:pt x="0" y="66"/>
                  </a:lnTo>
                  <a:lnTo>
                    <a:pt x="4" y="75"/>
                  </a:lnTo>
                  <a:lnTo>
                    <a:pt x="19" y="75"/>
                  </a:lnTo>
                  <a:lnTo>
                    <a:pt x="51" y="62"/>
                  </a:lnTo>
                  <a:lnTo>
                    <a:pt x="90" y="58"/>
                  </a:lnTo>
                  <a:lnTo>
                    <a:pt x="124" y="63"/>
                  </a:lnTo>
                  <a:lnTo>
                    <a:pt x="127" y="57"/>
                  </a:lnTo>
                  <a:lnTo>
                    <a:pt x="126" y="46"/>
                  </a:lnTo>
                  <a:lnTo>
                    <a:pt x="105" y="26"/>
                  </a:lnTo>
                  <a:lnTo>
                    <a:pt x="89" y="2"/>
                  </a:lnTo>
                  <a:lnTo>
                    <a:pt x="73" y="0"/>
                  </a:lnTo>
                </a:path>
              </a:pathLst>
            </a:custGeom>
            <a:solidFill>
              <a:srgbClr val="FFEA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29" name="Freeform 41"/>
            <p:cNvSpPr>
              <a:spLocks/>
            </p:cNvSpPr>
            <p:nvPr/>
          </p:nvSpPr>
          <p:spPr bwMode="auto">
            <a:xfrm>
              <a:off x="3268" y="3051"/>
              <a:ext cx="42" cy="45"/>
            </a:xfrm>
            <a:custGeom>
              <a:avLst/>
              <a:gdLst>
                <a:gd name="T0" fmla="*/ 41 w 42"/>
                <a:gd name="T1" fmla="*/ 0 h 45"/>
                <a:gd name="T2" fmla="*/ 41 w 42"/>
                <a:gd name="T3" fmla="*/ 11 h 45"/>
                <a:gd name="T4" fmla="*/ 29 w 42"/>
                <a:gd name="T5" fmla="*/ 16 h 45"/>
                <a:gd name="T6" fmla="*/ 31 w 42"/>
                <a:gd name="T7" fmla="*/ 26 h 45"/>
                <a:gd name="T8" fmla="*/ 17 w 42"/>
                <a:gd name="T9" fmla="*/ 41 h 45"/>
                <a:gd name="T10" fmla="*/ 8 w 42"/>
                <a:gd name="T11" fmla="*/ 40 h 45"/>
                <a:gd name="T12" fmla="*/ 0 w 42"/>
                <a:gd name="T13" fmla="*/ 44 h 45"/>
                <a:gd name="T14" fmla="*/ 6 w 42"/>
                <a:gd name="T15" fmla="*/ 34 h 45"/>
                <a:gd name="T16" fmla="*/ 17 w 42"/>
                <a:gd name="T17" fmla="*/ 29 h 45"/>
                <a:gd name="T18" fmla="*/ 26 w 42"/>
                <a:gd name="T19" fmla="*/ 12 h 45"/>
                <a:gd name="T20" fmla="*/ 33 w 42"/>
                <a:gd name="T21" fmla="*/ 4 h 45"/>
                <a:gd name="T22" fmla="*/ 41 w 42"/>
                <a:gd name="T23" fmla="*/ 0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45"/>
                <a:gd name="T38" fmla="*/ 42 w 42"/>
                <a:gd name="T39" fmla="*/ 45 h 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45">
                  <a:moveTo>
                    <a:pt x="41" y="0"/>
                  </a:moveTo>
                  <a:lnTo>
                    <a:pt x="41" y="11"/>
                  </a:lnTo>
                  <a:lnTo>
                    <a:pt x="29" y="16"/>
                  </a:lnTo>
                  <a:lnTo>
                    <a:pt x="31" y="26"/>
                  </a:lnTo>
                  <a:lnTo>
                    <a:pt x="17" y="41"/>
                  </a:lnTo>
                  <a:lnTo>
                    <a:pt x="8" y="40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7" y="29"/>
                  </a:lnTo>
                  <a:lnTo>
                    <a:pt x="26" y="12"/>
                  </a:lnTo>
                  <a:lnTo>
                    <a:pt x="33" y="4"/>
                  </a:lnTo>
                  <a:lnTo>
                    <a:pt x="41" y="0"/>
                  </a:lnTo>
                </a:path>
              </a:pathLst>
            </a:custGeom>
            <a:solidFill>
              <a:srgbClr val="FFFFFF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30" name="Freeform 42"/>
            <p:cNvSpPr>
              <a:spLocks/>
            </p:cNvSpPr>
            <p:nvPr/>
          </p:nvSpPr>
          <p:spPr bwMode="auto">
            <a:xfrm>
              <a:off x="3291" y="3040"/>
              <a:ext cx="93" cy="70"/>
            </a:xfrm>
            <a:custGeom>
              <a:avLst/>
              <a:gdLst>
                <a:gd name="T0" fmla="*/ 33 w 93"/>
                <a:gd name="T1" fmla="*/ 4 h 70"/>
                <a:gd name="T2" fmla="*/ 44 w 93"/>
                <a:gd name="T3" fmla="*/ 7 h 70"/>
                <a:gd name="T4" fmla="*/ 51 w 93"/>
                <a:gd name="T5" fmla="*/ 18 h 70"/>
                <a:gd name="T6" fmla="*/ 52 w 93"/>
                <a:gd name="T7" fmla="*/ 27 h 70"/>
                <a:gd name="T8" fmla="*/ 58 w 93"/>
                <a:gd name="T9" fmla="*/ 34 h 70"/>
                <a:gd name="T10" fmla="*/ 45 w 93"/>
                <a:gd name="T11" fmla="*/ 37 h 70"/>
                <a:gd name="T12" fmla="*/ 49 w 93"/>
                <a:gd name="T13" fmla="*/ 46 h 70"/>
                <a:gd name="T14" fmla="*/ 38 w 93"/>
                <a:gd name="T15" fmla="*/ 49 h 70"/>
                <a:gd name="T16" fmla="*/ 33 w 93"/>
                <a:gd name="T17" fmla="*/ 53 h 70"/>
                <a:gd name="T18" fmla="*/ 16 w 93"/>
                <a:gd name="T19" fmla="*/ 56 h 70"/>
                <a:gd name="T20" fmla="*/ 0 w 93"/>
                <a:gd name="T21" fmla="*/ 69 h 70"/>
                <a:gd name="T22" fmla="*/ 60 w 93"/>
                <a:gd name="T23" fmla="*/ 63 h 70"/>
                <a:gd name="T24" fmla="*/ 90 w 93"/>
                <a:gd name="T25" fmla="*/ 69 h 70"/>
                <a:gd name="T26" fmla="*/ 92 w 93"/>
                <a:gd name="T27" fmla="*/ 54 h 70"/>
                <a:gd name="T28" fmla="*/ 84 w 93"/>
                <a:gd name="T29" fmla="*/ 43 h 70"/>
                <a:gd name="T30" fmla="*/ 68 w 93"/>
                <a:gd name="T31" fmla="*/ 29 h 70"/>
                <a:gd name="T32" fmla="*/ 54 w 93"/>
                <a:gd name="T33" fmla="*/ 6 h 70"/>
                <a:gd name="T34" fmla="*/ 41 w 93"/>
                <a:gd name="T35" fmla="*/ 0 h 70"/>
                <a:gd name="T36" fmla="*/ 33 w 93"/>
                <a:gd name="T37" fmla="*/ 4 h 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70"/>
                <a:gd name="T59" fmla="*/ 93 w 93"/>
                <a:gd name="T60" fmla="*/ 70 h 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70">
                  <a:moveTo>
                    <a:pt x="33" y="4"/>
                  </a:moveTo>
                  <a:lnTo>
                    <a:pt x="44" y="7"/>
                  </a:lnTo>
                  <a:lnTo>
                    <a:pt x="51" y="18"/>
                  </a:lnTo>
                  <a:lnTo>
                    <a:pt x="52" y="27"/>
                  </a:lnTo>
                  <a:lnTo>
                    <a:pt x="58" y="34"/>
                  </a:lnTo>
                  <a:lnTo>
                    <a:pt x="45" y="37"/>
                  </a:lnTo>
                  <a:lnTo>
                    <a:pt x="49" y="46"/>
                  </a:lnTo>
                  <a:lnTo>
                    <a:pt x="38" y="49"/>
                  </a:lnTo>
                  <a:lnTo>
                    <a:pt x="33" y="53"/>
                  </a:lnTo>
                  <a:lnTo>
                    <a:pt x="16" y="56"/>
                  </a:lnTo>
                  <a:lnTo>
                    <a:pt x="0" y="69"/>
                  </a:lnTo>
                  <a:lnTo>
                    <a:pt x="60" y="63"/>
                  </a:lnTo>
                  <a:lnTo>
                    <a:pt x="90" y="69"/>
                  </a:lnTo>
                  <a:lnTo>
                    <a:pt x="92" y="54"/>
                  </a:lnTo>
                  <a:lnTo>
                    <a:pt x="84" y="43"/>
                  </a:lnTo>
                  <a:lnTo>
                    <a:pt x="68" y="29"/>
                  </a:lnTo>
                  <a:lnTo>
                    <a:pt x="54" y="6"/>
                  </a:lnTo>
                  <a:lnTo>
                    <a:pt x="41" y="0"/>
                  </a:lnTo>
                  <a:lnTo>
                    <a:pt x="33" y="4"/>
                  </a:lnTo>
                </a:path>
              </a:pathLst>
            </a:custGeom>
            <a:solidFill>
              <a:srgbClr val="70230C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31" name="Freeform 43"/>
            <p:cNvSpPr>
              <a:spLocks/>
            </p:cNvSpPr>
            <p:nvPr/>
          </p:nvSpPr>
          <p:spPr bwMode="auto">
            <a:xfrm>
              <a:off x="3219" y="3040"/>
              <a:ext cx="167" cy="352"/>
            </a:xfrm>
            <a:custGeom>
              <a:avLst/>
              <a:gdLst>
                <a:gd name="T0" fmla="*/ 123 w 167"/>
                <a:gd name="T1" fmla="*/ 88 h 352"/>
                <a:gd name="T2" fmla="*/ 129 w 167"/>
                <a:gd name="T3" fmla="*/ 132 h 352"/>
                <a:gd name="T4" fmla="*/ 96 w 167"/>
                <a:gd name="T5" fmla="*/ 122 h 352"/>
                <a:gd name="T6" fmla="*/ 83 w 167"/>
                <a:gd name="T7" fmla="*/ 135 h 352"/>
                <a:gd name="T8" fmla="*/ 85 w 167"/>
                <a:gd name="T9" fmla="*/ 141 h 352"/>
                <a:gd name="T10" fmla="*/ 112 w 167"/>
                <a:gd name="T11" fmla="*/ 183 h 352"/>
                <a:gd name="T12" fmla="*/ 87 w 167"/>
                <a:gd name="T13" fmla="*/ 187 h 352"/>
                <a:gd name="T14" fmla="*/ 83 w 167"/>
                <a:gd name="T15" fmla="*/ 227 h 352"/>
                <a:gd name="T16" fmla="*/ 54 w 167"/>
                <a:gd name="T17" fmla="*/ 228 h 352"/>
                <a:gd name="T18" fmla="*/ 65 w 167"/>
                <a:gd name="T19" fmla="*/ 256 h 352"/>
                <a:gd name="T20" fmla="*/ 92 w 167"/>
                <a:gd name="T21" fmla="*/ 254 h 352"/>
                <a:gd name="T22" fmla="*/ 108 w 167"/>
                <a:gd name="T23" fmla="*/ 247 h 352"/>
                <a:gd name="T24" fmla="*/ 109 w 167"/>
                <a:gd name="T25" fmla="*/ 228 h 352"/>
                <a:gd name="T26" fmla="*/ 121 w 167"/>
                <a:gd name="T27" fmla="*/ 183 h 352"/>
                <a:gd name="T28" fmla="*/ 141 w 167"/>
                <a:gd name="T29" fmla="*/ 146 h 352"/>
                <a:gd name="T30" fmla="*/ 153 w 167"/>
                <a:gd name="T31" fmla="*/ 99 h 352"/>
                <a:gd name="T32" fmla="*/ 161 w 167"/>
                <a:gd name="T33" fmla="*/ 77 h 352"/>
                <a:gd name="T34" fmla="*/ 164 w 167"/>
                <a:gd name="T35" fmla="*/ 52 h 352"/>
                <a:gd name="T36" fmla="*/ 114 w 167"/>
                <a:gd name="T37" fmla="*/ 0 h 352"/>
                <a:gd name="T38" fmla="*/ 158 w 167"/>
                <a:gd name="T39" fmla="*/ 53 h 352"/>
                <a:gd name="T40" fmla="*/ 124 w 167"/>
                <a:gd name="T41" fmla="*/ 56 h 352"/>
                <a:gd name="T42" fmla="*/ 68 w 167"/>
                <a:gd name="T43" fmla="*/ 75 h 352"/>
                <a:gd name="T44" fmla="*/ 36 w 167"/>
                <a:gd name="T45" fmla="*/ 74 h 352"/>
                <a:gd name="T46" fmla="*/ 81 w 167"/>
                <a:gd name="T47" fmla="*/ 17 h 352"/>
                <a:gd name="T48" fmla="*/ 31 w 167"/>
                <a:gd name="T49" fmla="*/ 79 h 352"/>
                <a:gd name="T50" fmla="*/ 42 w 167"/>
                <a:gd name="T51" fmla="*/ 111 h 352"/>
                <a:gd name="T52" fmla="*/ 7 w 167"/>
                <a:gd name="T53" fmla="*/ 196 h 352"/>
                <a:gd name="T54" fmla="*/ 5 w 167"/>
                <a:gd name="T55" fmla="*/ 279 h 352"/>
                <a:gd name="T56" fmla="*/ 62 w 167"/>
                <a:gd name="T57" fmla="*/ 348 h 352"/>
                <a:gd name="T58" fmla="*/ 114 w 167"/>
                <a:gd name="T59" fmla="*/ 343 h 352"/>
                <a:gd name="T60" fmla="*/ 141 w 167"/>
                <a:gd name="T61" fmla="*/ 301 h 352"/>
                <a:gd name="T62" fmla="*/ 136 w 167"/>
                <a:gd name="T63" fmla="*/ 256 h 352"/>
                <a:gd name="T64" fmla="*/ 134 w 167"/>
                <a:gd name="T65" fmla="*/ 287 h 352"/>
                <a:gd name="T66" fmla="*/ 107 w 167"/>
                <a:gd name="T67" fmla="*/ 293 h 352"/>
                <a:gd name="T68" fmla="*/ 97 w 167"/>
                <a:gd name="T69" fmla="*/ 331 h 352"/>
                <a:gd name="T70" fmla="*/ 69 w 167"/>
                <a:gd name="T71" fmla="*/ 304 h 352"/>
                <a:gd name="T72" fmla="*/ 40 w 167"/>
                <a:gd name="T73" fmla="*/ 315 h 352"/>
                <a:gd name="T74" fmla="*/ 28 w 167"/>
                <a:gd name="T75" fmla="*/ 284 h 352"/>
                <a:gd name="T76" fmla="*/ 7 w 167"/>
                <a:gd name="T77" fmla="*/ 270 h 352"/>
                <a:gd name="T78" fmla="*/ 7 w 167"/>
                <a:gd name="T79" fmla="*/ 240 h 352"/>
                <a:gd name="T80" fmla="*/ 15 w 167"/>
                <a:gd name="T81" fmla="*/ 176 h 352"/>
                <a:gd name="T82" fmla="*/ 51 w 167"/>
                <a:gd name="T83" fmla="*/ 92 h 352"/>
                <a:gd name="T84" fmla="*/ 103 w 167"/>
                <a:gd name="T85" fmla="*/ 72 h 3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7"/>
                <a:gd name="T130" fmla="*/ 0 h 352"/>
                <a:gd name="T131" fmla="*/ 167 w 167"/>
                <a:gd name="T132" fmla="*/ 352 h 3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7" h="352">
                  <a:moveTo>
                    <a:pt x="123" y="72"/>
                  </a:moveTo>
                  <a:lnTo>
                    <a:pt x="134" y="88"/>
                  </a:lnTo>
                  <a:lnTo>
                    <a:pt x="123" y="88"/>
                  </a:lnTo>
                  <a:lnTo>
                    <a:pt x="138" y="112"/>
                  </a:lnTo>
                  <a:lnTo>
                    <a:pt x="115" y="104"/>
                  </a:lnTo>
                  <a:lnTo>
                    <a:pt x="129" y="132"/>
                  </a:lnTo>
                  <a:lnTo>
                    <a:pt x="106" y="117"/>
                  </a:lnTo>
                  <a:lnTo>
                    <a:pt x="116" y="143"/>
                  </a:lnTo>
                  <a:lnTo>
                    <a:pt x="96" y="122"/>
                  </a:lnTo>
                  <a:lnTo>
                    <a:pt x="97" y="143"/>
                  </a:lnTo>
                  <a:lnTo>
                    <a:pt x="85" y="122"/>
                  </a:lnTo>
                  <a:lnTo>
                    <a:pt x="83" y="135"/>
                  </a:lnTo>
                  <a:lnTo>
                    <a:pt x="76" y="122"/>
                  </a:lnTo>
                  <a:lnTo>
                    <a:pt x="67" y="129"/>
                  </a:lnTo>
                  <a:lnTo>
                    <a:pt x="85" y="141"/>
                  </a:lnTo>
                  <a:lnTo>
                    <a:pt x="103" y="155"/>
                  </a:lnTo>
                  <a:lnTo>
                    <a:pt x="111" y="173"/>
                  </a:lnTo>
                  <a:lnTo>
                    <a:pt x="112" y="183"/>
                  </a:lnTo>
                  <a:lnTo>
                    <a:pt x="94" y="172"/>
                  </a:lnTo>
                  <a:lnTo>
                    <a:pt x="103" y="198"/>
                  </a:lnTo>
                  <a:lnTo>
                    <a:pt x="87" y="187"/>
                  </a:lnTo>
                  <a:lnTo>
                    <a:pt x="95" y="210"/>
                  </a:lnTo>
                  <a:lnTo>
                    <a:pt x="76" y="200"/>
                  </a:lnTo>
                  <a:lnTo>
                    <a:pt x="83" y="227"/>
                  </a:lnTo>
                  <a:lnTo>
                    <a:pt x="66" y="210"/>
                  </a:lnTo>
                  <a:lnTo>
                    <a:pt x="71" y="239"/>
                  </a:lnTo>
                  <a:lnTo>
                    <a:pt x="54" y="228"/>
                  </a:lnTo>
                  <a:lnTo>
                    <a:pt x="60" y="250"/>
                  </a:lnTo>
                  <a:lnTo>
                    <a:pt x="50" y="261"/>
                  </a:lnTo>
                  <a:lnTo>
                    <a:pt x="65" y="256"/>
                  </a:lnTo>
                  <a:lnTo>
                    <a:pt x="83" y="257"/>
                  </a:lnTo>
                  <a:lnTo>
                    <a:pt x="65" y="278"/>
                  </a:lnTo>
                  <a:lnTo>
                    <a:pt x="92" y="254"/>
                  </a:lnTo>
                  <a:lnTo>
                    <a:pt x="108" y="249"/>
                  </a:lnTo>
                  <a:lnTo>
                    <a:pt x="125" y="247"/>
                  </a:lnTo>
                  <a:lnTo>
                    <a:pt x="108" y="247"/>
                  </a:lnTo>
                  <a:lnTo>
                    <a:pt x="89" y="251"/>
                  </a:lnTo>
                  <a:lnTo>
                    <a:pt x="100" y="243"/>
                  </a:lnTo>
                  <a:lnTo>
                    <a:pt x="109" y="228"/>
                  </a:lnTo>
                  <a:lnTo>
                    <a:pt x="117" y="211"/>
                  </a:lnTo>
                  <a:lnTo>
                    <a:pt x="121" y="196"/>
                  </a:lnTo>
                  <a:lnTo>
                    <a:pt x="121" y="183"/>
                  </a:lnTo>
                  <a:lnTo>
                    <a:pt x="120" y="168"/>
                  </a:lnTo>
                  <a:lnTo>
                    <a:pt x="129" y="158"/>
                  </a:lnTo>
                  <a:lnTo>
                    <a:pt x="141" y="146"/>
                  </a:lnTo>
                  <a:lnTo>
                    <a:pt x="148" y="134"/>
                  </a:lnTo>
                  <a:lnTo>
                    <a:pt x="152" y="115"/>
                  </a:lnTo>
                  <a:lnTo>
                    <a:pt x="153" y="99"/>
                  </a:lnTo>
                  <a:lnTo>
                    <a:pt x="153" y="86"/>
                  </a:lnTo>
                  <a:lnTo>
                    <a:pt x="153" y="75"/>
                  </a:lnTo>
                  <a:lnTo>
                    <a:pt x="161" y="77"/>
                  </a:lnTo>
                  <a:lnTo>
                    <a:pt x="164" y="74"/>
                  </a:lnTo>
                  <a:lnTo>
                    <a:pt x="166" y="68"/>
                  </a:lnTo>
                  <a:lnTo>
                    <a:pt x="164" y="52"/>
                  </a:lnTo>
                  <a:lnTo>
                    <a:pt x="142" y="29"/>
                  </a:lnTo>
                  <a:lnTo>
                    <a:pt x="125" y="4"/>
                  </a:lnTo>
                  <a:lnTo>
                    <a:pt x="114" y="0"/>
                  </a:lnTo>
                  <a:lnTo>
                    <a:pt x="123" y="5"/>
                  </a:lnTo>
                  <a:lnTo>
                    <a:pt x="141" y="35"/>
                  </a:lnTo>
                  <a:lnTo>
                    <a:pt x="158" y="53"/>
                  </a:lnTo>
                  <a:lnTo>
                    <a:pt x="160" y="64"/>
                  </a:lnTo>
                  <a:lnTo>
                    <a:pt x="152" y="60"/>
                  </a:lnTo>
                  <a:lnTo>
                    <a:pt x="124" y="56"/>
                  </a:lnTo>
                  <a:lnTo>
                    <a:pt x="103" y="63"/>
                  </a:lnTo>
                  <a:lnTo>
                    <a:pt x="84" y="60"/>
                  </a:lnTo>
                  <a:lnTo>
                    <a:pt x="68" y="75"/>
                  </a:lnTo>
                  <a:lnTo>
                    <a:pt x="52" y="70"/>
                  </a:lnTo>
                  <a:lnTo>
                    <a:pt x="48" y="79"/>
                  </a:lnTo>
                  <a:lnTo>
                    <a:pt x="36" y="74"/>
                  </a:lnTo>
                  <a:lnTo>
                    <a:pt x="39" y="63"/>
                  </a:lnTo>
                  <a:lnTo>
                    <a:pt x="56" y="40"/>
                  </a:lnTo>
                  <a:lnTo>
                    <a:pt x="81" y="17"/>
                  </a:lnTo>
                  <a:lnTo>
                    <a:pt x="50" y="43"/>
                  </a:lnTo>
                  <a:lnTo>
                    <a:pt x="33" y="64"/>
                  </a:lnTo>
                  <a:lnTo>
                    <a:pt x="31" y="79"/>
                  </a:lnTo>
                  <a:lnTo>
                    <a:pt x="35" y="84"/>
                  </a:lnTo>
                  <a:lnTo>
                    <a:pt x="47" y="88"/>
                  </a:lnTo>
                  <a:lnTo>
                    <a:pt x="42" y="111"/>
                  </a:lnTo>
                  <a:lnTo>
                    <a:pt x="29" y="143"/>
                  </a:lnTo>
                  <a:lnTo>
                    <a:pt x="15" y="168"/>
                  </a:lnTo>
                  <a:lnTo>
                    <a:pt x="7" y="196"/>
                  </a:lnTo>
                  <a:lnTo>
                    <a:pt x="1" y="227"/>
                  </a:lnTo>
                  <a:lnTo>
                    <a:pt x="0" y="253"/>
                  </a:lnTo>
                  <a:lnTo>
                    <a:pt x="5" y="279"/>
                  </a:lnTo>
                  <a:lnTo>
                    <a:pt x="17" y="309"/>
                  </a:lnTo>
                  <a:lnTo>
                    <a:pt x="39" y="331"/>
                  </a:lnTo>
                  <a:lnTo>
                    <a:pt x="62" y="348"/>
                  </a:lnTo>
                  <a:lnTo>
                    <a:pt x="79" y="351"/>
                  </a:lnTo>
                  <a:lnTo>
                    <a:pt x="99" y="349"/>
                  </a:lnTo>
                  <a:lnTo>
                    <a:pt x="114" y="343"/>
                  </a:lnTo>
                  <a:lnTo>
                    <a:pt x="129" y="331"/>
                  </a:lnTo>
                  <a:lnTo>
                    <a:pt x="136" y="316"/>
                  </a:lnTo>
                  <a:lnTo>
                    <a:pt x="141" y="301"/>
                  </a:lnTo>
                  <a:lnTo>
                    <a:pt x="142" y="284"/>
                  </a:lnTo>
                  <a:lnTo>
                    <a:pt x="141" y="265"/>
                  </a:lnTo>
                  <a:lnTo>
                    <a:pt x="136" y="256"/>
                  </a:lnTo>
                  <a:lnTo>
                    <a:pt x="137" y="267"/>
                  </a:lnTo>
                  <a:lnTo>
                    <a:pt x="126" y="264"/>
                  </a:lnTo>
                  <a:lnTo>
                    <a:pt x="134" y="287"/>
                  </a:lnTo>
                  <a:lnTo>
                    <a:pt x="120" y="284"/>
                  </a:lnTo>
                  <a:lnTo>
                    <a:pt x="129" y="304"/>
                  </a:lnTo>
                  <a:lnTo>
                    <a:pt x="107" y="293"/>
                  </a:lnTo>
                  <a:lnTo>
                    <a:pt x="115" y="321"/>
                  </a:lnTo>
                  <a:lnTo>
                    <a:pt x="97" y="304"/>
                  </a:lnTo>
                  <a:lnTo>
                    <a:pt x="97" y="331"/>
                  </a:lnTo>
                  <a:lnTo>
                    <a:pt x="81" y="307"/>
                  </a:lnTo>
                  <a:lnTo>
                    <a:pt x="76" y="331"/>
                  </a:lnTo>
                  <a:lnTo>
                    <a:pt x="69" y="304"/>
                  </a:lnTo>
                  <a:lnTo>
                    <a:pt x="56" y="328"/>
                  </a:lnTo>
                  <a:lnTo>
                    <a:pt x="52" y="301"/>
                  </a:lnTo>
                  <a:lnTo>
                    <a:pt x="40" y="315"/>
                  </a:lnTo>
                  <a:lnTo>
                    <a:pt x="41" y="291"/>
                  </a:lnTo>
                  <a:lnTo>
                    <a:pt x="23" y="301"/>
                  </a:lnTo>
                  <a:lnTo>
                    <a:pt x="28" y="284"/>
                  </a:lnTo>
                  <a:lnTo>
                    <a:pt x="13" y="284"/>
                  </a:lnTo>
                  <a:lnTo>
                    <a:pt x="15" y="272"/>
                  </a:lnTo>
                  <a:lnTo>
                    <a:pt x="7" y="270"/>
                  </a:lnTo>
                  <a:lnTo>
                    <a:pt x="12" y="257"/>
                  </a:lnTo>
                  <a:lnTo>
                    <a:pt x="5" y="253"/>
                  </a:lnTo>
                  <a:lnTo>
                    <a:pt x="7" y="240"/>
                  </a:lnTo>
                  <a:lnTo>
                    <a:pt x="6" y="232"/>
                  </a:lnTo>
                  <a:lnTo>
                    <a:pt x="9" y="204"/>
                  </a:lnTo>
                  <a:lnTo>
                    <a:pt x="15" y="176"/>
                  </a:lnTo>
                  <a:lnTo>
                    <a:pt x="29" y="149"/>
                  </a:lnTo>
                  <a:lnTo>
                    <a:pt x="42" y="122"/>
                  </a:lnTo>
                  <a:lnTo>
                    <a:pt x="51" y="92"/>
                  </a:lnTo>
                  <a:lnTo>
                    <a:pt x="52" y="88"/>
                  </a:lnTo>
                  <a:lnTo>
                    <a:pt x="80" y="77"/>
                  </a:lnTo>
                  <a:lnTo>
                    <a:pt x="103" y="72"/>
                  </a:lnTo>
                  <a:lnTo>
                    <a:pt x="123" y="72"/>
                  </a:lnTo>
                </a:path>
              </a:pathLst>
            </a:custGeom>
            <a:solidFill>
              <a:srgbClr val="00000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3532" name="Freeform 44"/>
          <p:cNvSpPr>
            <a:spLocks/>
          </p:cNvSpPr>
          <p:nvPr/>
        </p:nvSpPr>
        <p:spPr bwMode="auto">
          <a:xfrm>
            <a:off x="3276600" y="4343400"/>
            <a:ext cx="1143000" cy="228600"/>
          </a:xfrm>
          <a:custGeom>
            <a:avLst/>
            <a:gdLst>
              <a:gd name="T0" fmla="*/ 0 w 721"/>
              <a:gd name="T1" fmla="*/ 0 h 481"/>
              <a:gd name="T2" fmla="*/ 0 w 721"/>
              <a:gd name="T3" fmla="*/ 2147483647 h 481"/>
              <a:gd name="T4" fmla="*/ 2147483647 w 721"/>
              <a:gd name="T5" fmla="*/ 2147483647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0"/>
                </a:moveTo>
                <a:lnTo>
                  <a:pt x="0" y="480"/>
                </a:lnTo>
                <a:lnTo>
                  <a:pt x="720" y="48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3" name="Rectangle 45"/>
          <p:cNvSpPr>
            <a:spLocks noChangeArrowheads="1"/>
          </p:cNvSpPr>
          <p:nvPr/>
        </p:nvSpPr>
        <p:spPr bwMode="auto">
          <a:xfrm>
            <a:off x="3962400" y="4953000"/>
            <a:ext cx="1600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>
                <a:solidFill>
                  <a:schemeClr val="accent1"/>
                </a:solidFill>
                <a:latin typeface="Arial" charset="0"/>
              </a:rPr>
              <a:t>Nadledviny</a:t>
            </a:r>
          </a:p>
        </p:txBody>
      </p:sp>
      <p:sp>
        <p:nvSpPr>
          <p:cNvPr id="63534" name="Freeform 46"/>
          <p:cNvSpPr>
            <a:spLocks/>
          </p:cNvSpPr>
          <p:nvPr/>
        </p:nvSpPr>
        <p:spPr bwMode="auto">
          <a:xfrm>
            <a:off x="4724400" y="3505200"/>
            <a:ext cx="304800" cy="685800"/>
          </a:xfrm>
          <a:custGeom>
            <a:avLst/>
            <a:gdLst>
              <a:gd name="T0" fmla="*/ 0 w 721"/>
              <a:gd name="T1" fmla="*/ 2147483647 h 481"/>
              <a:gd name="T2" fmla="*/ 0 w 721"/>
              <a:gd name="T3" fmla="*/ 0 h 481"/>
              <a:gd name="T4" fmla="*/ 2147483647 w 721"/>
              <a:gd name="T5" fmla="*/ 0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480"/>
                </a:moveTo>
                <a:lnTo>
                  <a:pt x="0" y="0"/>
                </a:lnTo>
                <a:lnTo>
                  <a:pt x="72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5" name="Freeform 47"/>
          <p:cNvSpPr>
            <a:spLocks/>
          </p:cNvSpPr>
          <p:nvPr/>
        </p:nvSpPr>
        <p:spPr bwMode="auto">
          <a:xfrm flipV="1">
            <a:off x="5105400" y="4495800"/>
            <a:ext cx="6858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6" name="Rectangle 48"/>
          <p:cNvSpPr>
            <a:spLocks noChangeArrowheads="1"/>
          </p:cNvSpPr>
          <p:nvPr/>
        </p:nvSpPr>
        <p:spPr bwMode="auto">
          <a:xfrm>
            <a:off x="5791200" y="3962400"/>
            <a:ext cx="14478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Progesteron</a:t>
            </a:r>
          </a:p>
        </p:txBody>
      </p:sp>
      <p:sp>
        <p:nvSpPr>
          <p:cNvPr id="63537" name="Rectangle 49"/>
          <p:cNvSpPr>
            <a:spLocks noChangeArrowheads="1"/>
          </p:cNvSpPr>
          <p:nvPr/>
        </p:nvSpPr>
        <p:spPr bwMode="auto">
          <a:xfrm>
            <a:off x="7620000" y="4419600"/>
            <a:ext cx="1219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cs-CZ" sz="1600" b="1">
                <a:solidFill>
                  <a:schemeClr val="accent1"/>
                </a:solidFill>
                <a:latin typeface="Arial" charset="0"/>
              </a:rPr>
              <a:t>Estrogeny</a:t>
            </a:r>
          </a:p>
        </p:txBody>
      </p:sp>
      <p:sp>
        <p:nvSpPr>
          <p:cNvPr id="63538" name="Freeform 50"/>
          <p:cNvSpPr>
            <a:spLocks/>
          </p:cNvSpPr>
          <p:nvPr/>
        </p:nvSpPr>
        <p:spPr bwMode="auto">
          <a:xfrm>
            <a:off x="7239000" y="3810000"/>
            <a:ext cx="685800" cy="306388"/>
          </a:xfrm>
          <a:custGeom>
            <a:avLst/>
            <a:gdLst>
              <a:gd name="T0" fmla="*/ 0 w 865"/>
              <a:gd name="T1" fmla="*/ 2147483647 h 337"/>
              <a:gd name="T2" fmla="*/ 2147483647 w 865"/>
              <a:gd name="T3" fmla="*/ 2147483647 h 337"/>
              <a:gd name="T4" fmla="*/ 2147483647 w 865"/>
              <a:gd name="T5" fmla="*/ 0 h 337"/>
              <a:gd name="T6" fmla="*/ 0 60000 65536"/>
              <a:gd name="T7" fmla="*/ 0 60000 65536"/>
              <a:gd name="T8" fmla="*/ 0 60000 65536"/>
              <a:gd name="T9" fmla="*/ 0 w 865"/>
              <a:gd name="T10" fmla="*/ 0 h 337"/>
              <a:gd name="T11" fmla="*/ 865 w 865"/>
              <a:gd name="T12" fmla="*/ 337 h 3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5" h="337">
                <a:moveTo>
                  <a:pt x="0" y="336"/>
                </a:moveTo>
                <a:lnTo>
                  <a:pt x="864" y="336"/>
                </a:lnTo>
                <a:lnTo>
                  <a:pt x="864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39" name="Freeform 51"/>
          <p:cNvSpPr>
            <a:spLocks/>
          </p:cNvSpPr>
          <p:nvPr/>
        </p:nvSpPr>
        <p:spPr bwMode="auto">
          <a:xfrm flipV="1">
            <a:off x="7086600" y="4495800"/>
            <a:ext cx="4572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40" name="Freeform 52"/>
          <p:cNvSpPr>
            <a:spLocks/>
          </p:cNvSpPr>
          <p:nvPr/>
        </p:nvSpPr>
        <p:spPr bwMode="auto">
          <a:xfrm>
            <a:off x="4876800" y="4114800"/>
            <a:ext cx="838200" cy="76200"/>
          </a:xfrm>
          <a:custGeom>
            <a:avLst/>
            <a:gdLst>
              <a:gd name="T0" fmla="*/ 0 w 721"/>
              <a:gd name="T1" fmla="*/ 1908416951 h 481"/>
              <a:gd name="T2" fmla="*/ 0 w 721"/>
              <a:gd name="T3" fmla="*/ 0 h 481"/>
              <a:gd name="T4" fmla="*/ 2147483647 w 721"/>
              <a:gd name="T5" fmla="*/ 0 h 481"/>
              <a:gd name="T6" fmla="*/ 0 60000 65536"/>
              <a:gd name="T7" fmla="*/ 0 60000 65536"/>
              <a:gd name="T8" fmla="*/ 0 60000 65536"/>
              <a:gd name="T9" fmla="*/ 0 w 721"/>
              <a:gd name="T10" fmla="*/ 0 h 481"/>
              <a:gd name="T11" fmla="*/ 721 w 721"/>
              <a:gd name="T12" fmla="*/ 481 h 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1" h="481">
                <a:moveTo>
                  <a:pt x="0" y="480"/>
                </a:moveTo>
                <a:lnTo>
                  <a:pt x="0" y="0"/>
                </a:lnTo>
                <a:lnTo>
                  <a:pt x="72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41" name="Freeform 53"/>
          <p:cNvSpPr>
            <a:spLocks/>
          </p:cNvSpPr>
          <p:nvPr/>
        </p:nvSpPr>
        <p:spPr bwMode="auto">
          <a:xfrm rot="16200000" flipV="1">
            <a:off x="7924800" y="4038600"/>
            <a:ext cx="533400" cy="76200"/>
          </a:xfrm>
          <a:custGeom>
            <a:avLst/>
            <a:gdLst>
              <a:gd name="T0" fmla="*/ 0 w 2401"/>
              <a:gd name="T1" fmla="*/ 0 h 1"/>
              <a:gd name="T2" fmla="*/ 2147483647 w 2401"/>
              <a:gd name="T3" fmla="*/ 0 h 1"/>
              <a:gd name="T4" fmla="*/ 0 60000 65536"/>
              <a:gd name="T5" fmla="*/ 0 60000 65536"/>
              <a:gd name="T6" fmla="*/ 0 w 2401"/>
              <a:gd name="T7" fmla="*/ 0 h 1"/>
              <a:gd name="T8" fmla="*/ 2401 w 24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1">
                <a:moveTo>
                  <a:pt x="0" y="0"/>
                </a:moveTo>
                <a:lnTo>
                  <a:pt x="2400" y="0"/>
                </a:lnTo>
              </a:path>
            </a:pathLst>
          </a:custGeom>
          <a:noFill/>
          <a:ln w="50800" cap="rnd">
            <a:solidFill>
              <a:srgbClr val="FDA4B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3542" name="Line 54"/>
          <p:cNvSpPr>
            <a:spLocks noChangeShapeType="1"/>
          </p:cNvSpPr>
          <p:nvPr/>
        </p:nvSpPr>
        <p:spPr bwMode="auto">
          <a:xfrm>
            <a:off x="1905000" y="1752600"/>
            <a:ext cx="1371600" cy="1752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3" name="Rectangle 55"/>
          <p:cNvSpPr>
            <a:spLocks noChangeArrowheads="1"/>
          </p:cNvSpPr>
          <p:nvPr/>
        </p:nvSpPr>
        <p:spPr bwMode="auto">
          <a:xfrm>
            <a:off x="457200" y="1295400"/>
            <a:ext cx="4343400" cy="335989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rgbClr val="FFC000"/>
                </a:solidFill>
                <a:latin typeface="Arial" charset="0"/>
              </a:rPr>
              <a:t>Blok </a:t>
            </a:r>
            <a:r>
              <a:rPr lang="cs-CZ" sz="1600" b="1" dirty="0" err="1">
                <a:solidFill>
                  <a:srgbClr val="FFC000"/>
                </a:solidFill>
                <a:latin typeface="Arial" charset="0"/>
              </a:rPr>
              <a:t>hypofýzární</a:t>
            </a:r>
            <a:r>
              <a:rPr lang="cs-CZ" sz="1600" b="1" dirty="0">
                <a:solidFill>
                  <a:srgbClr val="FFC000"/>
                </a:solidFill>
                <a:latin typeface="Arial" charset="0"/>
              </a:rPr>
              <a:t> produkce FSH,LH</a:t>
            </a:r>
          </a:p>
        </p:txBody>
      </p:sp>
      <p:sp>
        <p:nvSpPr>
          <p:cNvPr id="63544" name="Line 56"/>
          <p:cNvSpPr>
            <a:spLocks noChangeShapeType="1"/>
          </p:cNvSpPr>
          <p:nvPr/>
        </p:nvSpPr>
        <p:spPr bwMode="auto">
          <a:xfrm flipV="1">
            <a:off x="7010400" y="4572000"/>
            <a:ext cx="228600" cy="9144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5" name="Rectangle 57"/>
          <p:cNvSpPr>
            <a:spLocks noChangeArrowheads="1"/>
          </p:cNvSpPr>
          <p:nvPr/>
        </p:nvSpPr>
        <p:spPr bwMode="auto">
          <a:xfrm>
            <a:off x="5638800" y="5562600"/>
            <a:ext cx="3048000" cy="335989"/>
          </a:xfrm>
          <a:prstGeom prst="rect">
            <a:avLst/>
          </a:prstGeom>
          <a:noFill/>
          <a:ln w="50800">
            <a:solidFill>
              <a:srgbClr val="0070C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rgbClr val="0070C0"/>
                </a:solidFill>
                <a:latin typeface="Arial" charset="0"/>
              </a:rPr>
              <a:t>Blok periferní konverze</a:t>
            </a:r>
          </a:p>
        </p:txBody>
      </p:sp>
      <p:sp>
        <p:nvSpPr>
          <p:cNvPr id="63546" name="Line 58"/>
          <p:cNvSpPr>
            <a:spLocks noChangeShapeType="1"/>
          </p:cNvSpPr>
          <p:nvPr/>
        </p:nvSpPr>
        <p:spPr bwMode="auto">
          <a:xfrm flipV="1">
            <a:off x="3124200" y="2362200"/>
            <a:ext cx="3810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7" name="Line 59"/>
          <p:cNvSpPr>
            <a:spLocks noChangeShapeType="1"/>
          </p:cNvSpPr>
          <p:nvPr/>
        </p:nvSpPr>
        <p:spPr bwMode="auto">
          <a:xfrm>
            <a:off x="3200400" y="2362200"/>
            <a:ext cx="2286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8" name="Line 60"/>
          <p:cNvSpPr>
            <a:spLocks noChangeShapeType="1"/>
          </p:cNvSpPr>
          <p:nvPr/>
        </p:nvSpPr>
        <p:spPr bwMode="auto">
          <a:xfrm flipV="1">
            <a:off x="7315200" y="4495800"/>
            <a:ext cx="3810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49" name="Line 61"/>
          <p:cNvSpPr>
            <a:spLocks noChangeShapeType="1"/>
          </p:cNvSpPr>
          <p:nvPr/>
        </p:nvSpPr>
        <p:spPr bwMode="auto">
          <a:xfrm>
            <a:off x="7391400" y="4495800"/>
            <a:ext cx="2286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0" name="Line 62"/>
          <p:cNvSpPr>
            <a:spLocks noChangeShapeType="1"/>
          </p:cNvSpPr>
          <p:nvPr/>
        </p:nvSpPr>
        <p:spPr bwMode="auto">
          <a:xfrm flipV="1">
            <a:off x="7848600" y="3429000"/>
            <a:ext cx="3810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1" name="Line 63"/>
          <p:cNvSpPr>
            <a:spLocks noChangeShapeType="1"/>
          </p:cNvSpPr>
          <p:nvPr/>
        </p:nvSpPr>
        <p:spPr bwMode="auto">
          <a:xfrm>
            <a:off x="7924800" y="3429000"/>
            <a:ext cx="228600" cy="228600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2" name="Line 64"/>
          <p:cNvSpPr>
            <a:spLocks noChangeShapeType="1"/>
          </p:cNvSpPr>
          <p:nvPr/>
        </p:nvSpPr>
        <p:spPr bwMode="auto">
          <a:xfrm flipV="1">
            <a:off x="4343400" y="3505200"/>
            <a:ext cx="3657600" cy="1905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3553" name="Rectangle 65"/>
          <p:cNvSpPr>
            <a:spLocks noChangeArrowheads="1"/>
          </p:cNvSpPr>
          <p:nvPr/>
        </p:nvSpPr>
        <p:spPr bwMode="auto">
          <a:xfrm>
            <a:off x="1219200" y="5562600"/>
            <a:ext cx="3505200" cy="335989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/>
            <a:r>
              <a:rPr lang="cs-CZ" sz="1600" b="1" dirty="0">
                <a:solidFill>
                  <a:srgbClr val="FFC000"/>
                </a:solidFill>
                <a:latin typeface="Arial" charset="0"/>
              </a:rPr>
              <a:t>Blok receptoru v cílové tkáni</a:t>
            </a:r>
          </a:p>
        </p:txBody>
      </p:sp>
      <p:sp>
        <p:nvSpPr>
          <p:cNvPr id="63554" name="AutoShape 6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295400" y="5638800"/>
            <a:ext cx="3352800" cy="228600"/>
          </a:xfrm>
          <a:prstGeom prst="actionButtonForwardNex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3555" name="AutoShape 6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457200" y="1371600"/>
            <a:ext cx="4267200" cy="228600"/>
          </a:xfrm>
          <a:prstGeom prst="actionButtonForwardNex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3556" name="AutoShape 6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5715000" y="5638800"/>
            <a:ext cx="2895600" cy="228600"/>
          </a:xfrm>
          <a:prstGeom prst="actionButtonForwardNex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24300" y="6021388"/>
            <a:ext cx="33845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Inhibitory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aromatázy</a:t>
            </a:r>
            <a:b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anastrozol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letrozol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exemestan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95288" y="6021388"/>
            <a:ext cx="33845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SERM (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tamoxifen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  <a:b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SERD (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fulvestrant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0" y="1700213"/>
            <a:ext cx="208756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LHRHa</a:t>
            </a:r>
            <a:b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(např.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goserelin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792088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err="1">
                <a:solidFill>
                  <a:srgbClr val="EB2813"/>
                </a:solidFill>
              </a:rPr>
              <a:t>Hormonoterapie</a:t>
            </a:r>
            <a:r>
              <a:rPr lang="cs-CZ" sz="2400" b="1" dirty="0">
                <a:solidFill>
                  <a:srgbClr val="EB2813"/>
                </a:solidFill>
              </a:rPr>
              <a:t> karcinomu prsu – inhibiční  terapie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844824"/>
            <a:ext cx="4191000" cy="447977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dirty="0"/>
              <a:t>Nesteroidní</a:t>
            </a:r>
          </a:p>
          <a:p>
            <a:pPr>
              <a:buNone/>
            </a:pPr>
            <a:r>
              <a:rPr lang="cs-CZ" sz="2000" dirty="0"/>
              <a:t>(reverzibilní inhibice )</a:t>
            </a:r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anastrozol</a:t>
            </a:r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letrozol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343400" cy="447977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dirty="0"/>
              <a:t>Steroidní</a:t>
            </a:r>
          </a:p>
          <a:p>
            <a:pPr>
              <a:buNone/>
            </a:pPr>
            <a:r>
              <a:rPr lang="cs-CZ" sz="2000" dirty="0"/>
              <a:t>(ireverzibilní inhibice )</a:t>
            </a:r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exemestan</a:t>
            </a:r>
            <a:endParaRPr lang="cs-CZ" dirty="0"/>
          </a:p>
        </p:txBody>
      </p:sp>
      <p:pic>
        <p:nvPicPr>
          <p:cNvPr id="5" name="Zástupný symbol obsahu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280162"/>
            <a:ext cx="4032448" cy="357783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536" y="1196752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INHIBITORY AROMATÁZ </a:t>
            </a:r>
            <a:r>
              <a:rPr lang="cs-CZ" sz="1400" dirty="0"/>
              <a:t>- snižují koncentraci estrogenů u </a:t>
            </a:r>
            <a:r>
              <a:rPr lang="cs-CZ" sz="1400" dirty="0" err="1"/>
              <a:t>postmenopauzálních</a:t>
            </a:r>
            <a:r>
              <a:rPr lang="cs-CZ" sz="1400" dirty="0"/>
              <a:t> žen inhibici syntézy E nejen v </a:t>
            </a:r>
            <a:r>
              <a:rPr lang="cs-CZ" sz="1400" dirty="0" err="1"/>
              <a:t>perferních</a:t>
            </a:r>
            <a:r>
              <a:rPr lang="cs-CZ" sz="1400" dirty="0"/>
              <a:t> tkáních, ale i ve vlastním nádor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4584" y="285293"/>
            <a:ext cx="7053542" cy="98346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tx1"/>
                </a:solidFill>
              </a:rPr>
              <a:t>              </a:t>
            </a:r>
            <a:r>
              <a:rPr lang="cs-CZ" b="1" dirty="0">
                <a:solidFill>
                  <a:srgbClr val="C00000"/>
                </a:solidFill>
              </a:rPr>
              <a:t>Inhibitory </a:t>
            </a:r>
            <a:r>
              <a:rPr lang="cs-CZ" b="1" dirty="0" err="1">
                <a:solidFill>
                  <a:srgbClr val="C00000"/>
                </a:solidFill>
              </a:rPr>
              <a:t>AROmatáz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484584" y="1515136"/>
            <a:ext cx="2567710" cy="579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err="1"/>
              <a:t>Nežadoucí</a:t>
            </a:r>
            <a:r>
              <a:rPr lang="cs-CZ" sz="2400" b="1" dirty="0"/>
              <a:t> účinky:</a:t>
            </a:r>
            <a:endParaRPr lang="sk-SK" sz="2400" b="1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2"/>
          </p:nvPr>
        </p:nvSpPr>
        <p:spPr>
          <a:xfrm>
            <a:off x="1033530" y="2197716"/>
            <a:ext cx="6693794" cy="4537934"/>
          </a:xfrm>
        </p:spPr>
        <p:txBody>
          <a:bodyPr>
            <a:normAutofit/>
          </a:bodyPr>
          <a:lstStyle/>
          <a:p>
            <a:r>
              <a:rPr lang="sk-SK" sz="2000" b="1" dirty="0"/>
              <a:t>návaly </a:t>
            </a:r>
            <a:r>
              <a:rPr lang="sk-SK" sz="2000" b="1" dirty="0" err="1"/>
              <a:t>horka</a:t>
            </a:r>
            <a:r>
              <a:rPr lang="sk-SK" sz="2000" b="1" dirty="0"/>
              <a:t>, </a:t>
            </a:r>
            <a:r>
              <a:rPr lang="sk-SK" sz="2000" b="1" dirty="0" err="1"/>
              <a:t>pocení</a:t>
            </a:r>
            <a:r>
              <a:rPr lang="sk-SK" sz="2000" b="1" dirty="0"/>
              <a:t> a </a:t>
            </a:r>
            <a:r>
              <a:rPr lang="sk-SK" sz="2000" b="1" dirty="0" err="1"/>
              <a:t>dysforie</a:t>
            </a:r>
            <a:r>
              <a:rPr lang="sk-SK" sz="2000" b="1" dirty="0"/>
              <a:t> – </a:t>
            </a:r>
            <a:r>
              <a:rPr lang="sk-SK" sz="2000" dirty="0"/>
              <a:t>SSRI ( </a:t>
            </a:r>
            <a:r>
              <a:rPr lang="sk-SK" sz="2000" dirty="0" err="1"/>
              <a:t>Venlafaxin</a:t>
            </a:r>
            <a:r>
              <a:rPr lang="sk-SK" sz="2000" dirty="0"/>
              <a:t>), </a:t>
            </a:r>
            <a:r>
              <a:rPr lang="sk-SK" sz="2000" dirty="0" err="1"/>
              <a:t>gabapentin</a:t>
            </a:r>
            <a:endParaRPr lang="sk-SK" sz="2000" b="1" dirty="0"/>
          </a:p>
          <a:p>
            <a:endParaRPr lang="cs-CZ" sz="2000" b="1" dirty="0"/>
          </a:p>
          <a:p>
            <a:r>
              <a:rPr lang="cs-CZ" sz="2000" b="1" dirty="0"/>
              <a:t>gynekologické obtíže : vaginální </a:t>
            </a:r>
            <a:r>
              <a:rPr lang="cs-CZ" sz="2000" b="1" dirty="0" err="1"/>
              <a:t>dyskomfort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3200" b="1" dirty="0"/>
              <a:t>osteoporóza – </a:t>
            </a:r>
            <a:r>
              <a:rPr lang="cs-CZ" sz="2000" dirty="0"/>
              <a:t>m</a:t>
            </a:r>
            <a:r>
              <a:rPr lang="sk-SK" sz="2000" dirty="0" err="1"/>
              <a:t>onitorace</a:t>
            </a:r>
            <a:r>
              <a:rPr lang="sk-SK" sz="2000" dirty="0"/>
              <a:t> kostní </a:t>
            </a:r>
            <a:r>
              <a:rPr lang="sk-SK" sz="2000" dirty="0" err="1"/>
              <a:t>denzity</a:t>
            </a:r>
            <a:r>
              <a:rPr lang="sk-SK" sz="2000" dirty="0"/>
              <a:t> </a:t>
            </a:r>
            <a:r>
              <a:rPr lang="sk-SK" sz="2000" dirty="0" err="1"/>
              <a:t>denzitometrií</a:t>
            </a:r>
            <a:r>
              <a:rPr lang="sk-SK" sz="2000" dirty="0"/>
              <a:t> a </a:t>
            </a:r>
            <a:r>
              <a:rPr lang="sk-SK" sz="2000" dirty="0" err="1"/>
              <a:t>substituce</a:t>
            </a:r>
            <a:r>
              <a:rPr lang="sk-SK" sz="2000" dirty="0"/>
              <a:t> kalcia a </a:t>
            </a:r>
            <a:r>
              <a:rPr lang="sk-SK" sz="2000" dirty="0" err="1"/>
              <a:t>vitaminu</a:t>
            </a:r>
            <a:r>
              <a:rPr lang="sk-SK" sz="2000" dirty="0"/>
              <a:t> D</a:t>
            </a:r>
            <a:endParaRPr lang="cs-CZ" sz="2000" b="1" dirty="0"/>
          </a:p>
          <a:p>
            <a:endParaRPr lang="cs-CZ" sz="2000" b="1" dirty="0"/>
          </a:p>
          <a:p>
            <a:r>
              <a:rPr lang="sk-SK" sz="2000" b="1" dirty="0" err="1"/>
              <a:t>muskuloskeletální</a:t>
            </a:r>
            <a:r>
              <a:rPr lang="sk-SK" sz="2000" b="1" dirty="0"/>
              <a:t> problémy: </a:t>
            </a:r>
            <a:r>
              <a:rPr lang="sk-SK" sz="2000" b="1" dirty="0" err="1"/>
              <a:t>atralgie</a:t>
            </a:r>
            <a:r>
              <a:rPr lang="sk-SK" sz="2000" b="1" dirty="0"/>
              <a:t>, </a:t>
            </a:r>
            <a:r>
              <a:rPr lang="sk-SK" sz="2000" b="1" dirty="0" err="1"/>
              <a:t>myalgie</a:t>
            </a:r>
            <a:endParaRPr lang="cs-CZ" sz="2000" b="1" dirty="0"/>
          </a:p>
          <a:p>
            <a:endParaRPr lang="cs-CZ" sz="2000" b="1" dirty="0"/>
          </a:p>
          <a:p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2747779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err="1">
                <a:solidFill>
                  <a:srgbClr val="EB2813"/>
                </a:solidFill>
              </a:rPr>
              <a:t>Hormonoterapie</a:t>
            </a:r>
            <a:r>
              <a:rPr lang="cs-CZ" sz="2400" b="1" dirty="0">
                <a:solidFill>
                  <a:srgbClr val="EB2813"/>
                </a:solidFill>
              </a:rPr>
              <a:t> karcinomu prsu – aditivní terapie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b="1" dirty="0"/>
              <a:t> </a:t>
            </a:r>
            <a:r>
              <a:rPr lang="cs-CZ" b="1" dirty="0" err="1"/>
              <a:t>Gestageny</a:t>
            </a:r>
            <a:endParaRPr lang="cs-CZ" b="1" dirty="0"/>
          </a:p>
          <a:p>
            <a:pPr>
              <a:buFont typeface="Wingdings" pitchFamily="2" charset="2"/>
              <a:buChar char="Ø"/>
            </a:pPr>
            <a:r>
              <a:rPr lang="cs-CZ" b="1" dirty="0"/>
              <a:t> Androgeny</a:t>
            </a:r>
          </a:p>
          <a:p>
            <a:pPr>
              <a:buFont typeface="Wingdings" pitchFamily="2" charset="2"/>
              <a:buChar char="Ø"/>
            </a:pPr>
            <a:r>
              <a:rPr lang="cs-CZ" b="1" dirty="0"/>
              <a:t> Estrogeny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Mechanismus účinku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2286000" y="2438400"/>
          <a:ext cx="20574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Klip" r:id="rId4" imgW="5715000" imgH="3192463" progId="">
                  <p:embed/>
                </p:oleObj>
              </mc:Choice>
              <mc:Fallback>
                <p:oleObj name="Klip" r:id="rId4" imgW="5715000" imgH="319246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438400"/>
                        <a:ext cx="2057400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276600" y="1752600"/>
            <a:ext cx="2667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dirty="0">
                <a:solidFill>
                  <a:schemeClr val="bg1"/>
                </a:solidFill>
                <a:latin typeface="Times New Roman" pitchFamily="18" charset="0"/>
              </a:rPr>
              <a:t>Buněčná membrána</a:t>
            </a:r>
          </a:p>
          <a:p>
            <a:pPr eaLnBrk="0" hangingPunct="0">
              <a:spcBef>
                <a:spcPct val="50000"/>
              </a:spcBef>
            </a:pPr>
            <a:r>
              <a:rPr lang="cs-CZ" b="1" dirty="0">
                <a:latin typeface="Times New Roman" pitchFamily="18" charset="0"/>
              </a:rPr>
              <a:t>Cytoplasma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905000" y="2819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981200" y="29718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1600" b="1">
                <a:solidFill>
                  <a:srgbClr val="000000"/>
                </a:solidFill>
                <a:latin typeface="Times New Roman" pitchFamily="18" charset="0"/>
              </a:rPr>
              <a:t>RECEPTOR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429000" y="34290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1600" b="1">
                <a:solidFill>
                  <a:srgbClr val="EB2813"/>
                </a:solidFill>
                <a:latin typeface="Times New Roman" pitchFamily="18" charset="0"/>
              </a:rPr>
              <a:t>HORMON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3200400" y="3657600"/>
            <a:ext cx="2286000" cy="1371600"/>
          </a:xfrm>
          <a:prstGeom prst="line">
            <a:avLst/>
          </a:prstGeom>
          <a:noFill/>
          <a:ln w="63500">
            <a:solidFill>
              <a:srgbClr val="EB2813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486400" y="5013325"/>
            <a:ext cx="885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b="1">
                <a:latin typeface="Times New Roman" pitchFamily="18" charset="0"/>
              </a:rPr>
              <a:t>DNA </a:t>
            </a:r>
            <a:endParaRPr lang="cs-CZ" sz="2400">
              <a:latin typeface="Times New Roman" pitchFamily="18" charset="0"/>
            </a:endParaRP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5867400" y="5373688"/>
            <a:ext cx="0" cy="465137"/>
          </a:xfrm>
          <a:prstGeom prst="line">
            <a:avLst/>
          </a:prstGeom>
          <a:noFill/>
          <a:ln w="63500">
            <a:solidFill>
              <a:srgbClr val="EB281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076825" y="5734050"/>
            <a:ext cx="2136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>
                <a:solidFill>
                  <a:srgbClr val="EB2813"/>
                </a:solidFill>
                <a:latin typeface="Times New Roman" pitchFamily="18" charset="0"/>
              </a:rPr>
              <a:t>Proliferace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6176" y="45091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dirty="0">
                <a:solidFill>
                  <a:schemeClr val="hlink"/>
                </a:solidFill>
                <a:latin typeface="Times New Roman" pitchFamily="18" charset="0"/>
              </a:rPr>
              <a:t>Jádro buňky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EB2813"/>
                </a:solidFill>
              </a:rPr>
              <a:t>Hormonoterapie</a:t>
            </a:r>
            <a:r>
              <a:rPr lang="cs-CZ" b="1" dirty="0">
                <a:solidFill>
                  <a:srgbClr val="EB2813"/>
                </a:solidFill>
              </a:rPr>
              <a:t> karcinomu prsu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dirty="0"/>
              <a:t> mechanismus účinku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556792"/>
            <a:ext cx="289672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161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leva 6"/>
          <p:cNvSpPr/>
          <p:nvPr/>
        </p:nvSpPr>
        <p:spPr>
          <a:xfrm>
            <a:off x="3131840" y="2132856"/>
            <a:ext cx="648072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068960"/>
            <a:ext cx="2128177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39552" y="63093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estrogenový</a:t>
            </a:r>
            <a:r>
              <a:rPr lang="cs-CZ" dirty="0">
                <a:solidFill>
                  <a:schemeClr val="bg1"/>
                </a:solidFill>
              </a:rPr>
              <a:t> receptor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148064" y="26369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estrogen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059832" y="5517232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změna tvaru a aktivace receptoru</a:t>
            </a: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7840" y="3861048"/>
            <a:ext cx="347616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7236296" y="6525344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tvorba dimerů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364088" y="63093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AF1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076056" y="328498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AF2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59514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9" y="0"/>
            <a:ext cx="142352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969974"/>
            <a:ext cx="4860032" cy="388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395536" y="256490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dirty="0">
                <a:latin typeface="Arial" charset="0"/>
              </a:rPr>
              <a:t>navázání ER dimerů na DNA (oblast „estrogen response </a:t>
            </a:r>
            <a:r>
              <a:rPr lang="cs-CZ" dirty="0" err="1">
                <a:latin typeface="Arial" charset="0"/>
              </a:rPr>
              <a:t>elements</a:t>
            </a:r>
            <a:r>
              <a:rPr lang="cs-CZ" dirty="0">
                <a:latin typeface="Arial" charset="0"/>
              </a:rPr>
              <a:t>“) a navázání </a:t>
            </a:r>
            <a:r>
              <a:rPr lang="cs-CZ" dirty="0" err="1">
                <a:latin typeface="Arial" charset="0"/>
              </a:rPr>
              <a:t>koaktivátorů</a:t>
            </a:r>
            <a:endParaRPr lang="cs-CZ" dirty="0">
              <a:latin typeface="Arial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23928" y="25649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jádro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796136" y="764704"/>
            <a:ext cx="3347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transkripce estrogen senzitivních genů vedoucí k buněčnému dělení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572000" y="645333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dirty="0">
                <a:solidFill>
                  <a:schemeClr val="bg1"/>
                </a:solidFill>
                <a:latin typeface="Arial" charset="0"/>
              </a:rPr>
              <a:t>buněčné dělení</a:t>
            </a:r>
            <a:endParaRPr lang="pt-BR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2051720" cy="393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692696"/>
            <a:ext cx="2343150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Šipka doleva 3"/>
          <p:cNvSpPr/>
          <p:nvPr/>
        </p:nvSpPr>
        <p:spPr>
          <a:xfrm>
            <a:off x="1691680" y="1268760"/>
            <a:ext cx="432048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071839"/>
            <a:ext cx="2664296" cy="478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107504" y="4077072"/>
            <a:ext cx="1872208" cy="262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600" dirty="0">
                <a:latin typeface="Arial" charset="0"/>
              </a:rPr>
              <a:t>po navázání </a:t>
            </a:r>
            <a:r>
              <a:rPr lang="cs-CZ" sz="1600" dirty="0" err="1">
                <a:latin typeface="Arial" charset="0"/>
              </a:rPr>
              <a:t>tamoxifenu</a:t>
            </a:r>
            <a:r>
              <a:rPr lang="cs-CZ" sz="1600" dirty="0">
                <a:latin typeface="Arial" charset="0"/>
              </a:rPr>
              <a:t> dojde </a:t>
            </a:r>
            <a:br>
              <a:rPr lang="cs-CZ" sz="1600" dirty="0">
                <a:latin typeface="Arial" charset="0"/>
              </a:rPr>
            </a:br>
            <a:r>
              <a:rPr lang="cs-CZ" sz="1600" dirty="0">
                <a:latin typeface="Arial" charset="0"/>
              </a:rPr>
              <a:t>ke změně tvaru ER </a:t>
            </a:r>
          </a:p>
          <a:p>
            <a:pPr>
              <a:spcBef>
                <a:spcPct val="30000"/>
              </a:spcBef>
              <a:defRPr/>
            </a:pPr>
            <a:r>
              <a:rPr lang="cs-CZ" sz="1600" dirty="0">
                <a:latin typeface="Arial" charset="0"/>
              </a:rPr>
              <a:t>změna tvaru ER je rozdílná </a:t>
            </a:r>
            <a:br>
              <a:rPr lang="cs-CZ" sz="1600" dirty="0">
                <a:latin typeface="Arial" charset="0"/>
              </a:rPr>
            </a:br>
            <a:r>
              <a:rPr lang="cs-CZ" sz="1600" dirty="0">
                <a:latin typeface="Arial" charset="0"/>
              </a:rPr>
              <a:t>po navázání </a:t>
            </a:r>
            <a:r>
              <a:rPr lang="cs-CZ" sz="1600" dirty="0" err="1">
                <a:latin typeface="Arial" charset="0"/>
              </a:rPr>
              <a:t>tamoxifenu</a:t>
            </a:r>
            <a:r>
              <a:rPr lang="cs-CZ" sz="1600" dirty="0">
                <a:latin typeface="Arial" charset="0"/>
              </a:rPr>
              <a:t> než </a:t>
            </a:r>
            <a:br>
              <a:rPr lang="cs-CZ" sz="1600" dirty="0">
                <a:latin typeface="Arial" charset="0"/>
              </a:rPr>
            </a:br>
            <a:r>
              <a:rPr lang="cs-CZ" sz="1600" dirty="0">
                <a:latin typeface="Arial" charset="0"/>
              </a:rPr>
              <a:t>po navázání estradiolu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9606" y="2780928"/>
            <a:ext cx="4464394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2267744" y="191683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</a:rPr>
              <a:t>tamoxifen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283968" y="623731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AF1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88688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8366" y="0"/>
            <a:ext cx="238563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0" y="2708920"/>
            <a:ext cx="5940152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dirty="0">
                <a:solidFill>
                  <a:schemeClr val="bg1"/>
                </a:solidFill>
                <a:latin typeface="Arial" charset="0"/>
              </a:rPr>
              <a:t>navázání na „estrogen receptor </a:t>
            </a:r>
            <a:r>
              <a:rPr lang="cs-CZ" dirty="0" err="1">
                <a:solidFill>
                  <a:schemeClr val="bg1"/>
                </a:solidFill>
                <a:latin typeface="Arial" charset="0"/>
              </a:rPr>
              <a:t>elements</a:t>
            </a:r>
            <a:r>
              <a:rPr lang="cs-CZ" dirty="0">
                <a:solidFill>
                  <a:schemeClr val="bg1"/>
                </a:solidFill>
                <a:latin typeface="Arial" charset="0"/>
              </a:rPr>
              <a:t>“ </a:t>
            </a:r>
          </a:p>
          <a:p>
            <a:pPr>
              <a:spcBef>
                <a:spcPct val="30000"/>
              </a:spcBef>
              <a:defRPr/>
            </a:pPr>
            <a:r>
              <a:rPr lang="cs-CZ" dirty="0" err="1">
                <a:solidFill>
                  <a:schemeClr val="bg1"/>
                </a:solidFill>
                <a:latin typeface="Arial" charset="0"/>
              </a:rPr>
              <a:t>návázní</a:t>
            </a:r>
            <a:r>
              <a:rPr lang="cs-CZ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rial" charset="0"/>
              </a:rPr>
              <a:t>koaktivátorů</a:t>
            </a:r>
            <a:r>
              <a:rPr lang="cs-CZ" dirty="0">
                <a:solidFill>
                  <a:schemeClr val="bg1"/>
                </a:solidFill>
                <a:latin typeface="Arial" charset="0"/>
              </a:rPr>
              <a:t> je zpomaleno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660232" y="0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400" dirty="0">
                <a:solidFill>
                  <a:schemeClr val="bg1"/>
                </a:solidFill>
                <a:latin typeface="Arial" charset="0"/>
              </a:rPr>
              <a:t>aktivita RNA polymerázy 2 je zpomalena</a:t>
            </a: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4290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3491880" y="623731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dirty="0">
                <a:solidFill>
                  <a:schemeClr val="bg1"/>
                </a:solidFill>
                <a:latin typeface="Arial" charset="0"/>
              </a:rPr>
              <a:t>částečná inhibice buněčného dělení</a:t>
            </a:r>
            <a:endParaRPr lang="pt-BR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68344" y="3501008"/>
            <a:ext cx="1475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jádro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168931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"/>
            <a:ext cx="241744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4014" y="0"/>
            <a:ext cx="4729985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428999"/>
            <a:ext cx="1903095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789040"/>
            <a:ext cx="30689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499992" y="6021288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400" dirty="0">
                <a:solidFill>
                  <a:schemeClr val="bg1"/>
                </a:solidFill>
                <a:latin typeface="Arial" charset="0"/>
              </a:rPr>
              <a:t>nedochází k dělení nádorových buněk závislému na estrogenní stimulaci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0" y="5445224"/>
            <a:ext cx="14756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400" dirty="0">
                <a:latin typeface="Arial" charset="0"/>
              </a:rPr>
              <a:t>nedochází k aktivaci genů odpovídajících na estrogenní stimulaci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44008" y="3212976"/>
            <a:ext cx="449999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cs-CZ" sz="1400" dirty="0">
                <a:solidFill>
                  <a:schemeClr val="bg1"/>
                </a:solidFill>
                <a:latin typeface="Arial" charset="0"/>
              </a:rPr>
              <a:t>navázání </a:t>
            </a:r>
            <a:r>
              <a:rPr lang="cs-CZ" sz="1400" dirty="0" err="1">
                <a:solidFill>
                  <a:schemeClr val="bg1"/>
                </a:solidFill>
                <a:latin typeface="Arial" charset="0"/>
              </a:rPr>
              <a:t>fulvestrantu</a:t>
            </a:r>
            <a:r>
              <a:rPr lang="cs-CZ" sz="1400" dirty="0">
                <a:solidFill>
                  <a:schemeClr val="bg1"/>
                </a:solidFill>
                <a:latin typeface="Arial" charset="0"/>
              </a:rPr>
              <a:t> na ER 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cs-CZ" sz="1400" dirty="0">
                <a:solidFill>
                  <a:schemeClr val="bg1"/>
                </a:solidFill>
                <a:latin typeface="Arial" charset="0"/>
              </a:rPr>
              <a:t>dochází k urychlení  rozpadu (</a:t>
            </a:r>
            <a:r>
              <a:rPr lang="cs-CZ" sz="1400" dirty="0" err="1">
                <a:solidFill>
                  <a:schemeClr val="bg1"/>
                </a:solidFill>
                <a:latin typeface="Arial" charset="0"/>
              </a:rPr>
              <a:t>downregulace</a:t>
            </a:r>
            <a:r>
              <a:rPr lang="cs-CZ" sz="1400" dirty="0">
                <a:solidFill>
                  <a:schemeClr val="bg1"/>
                </a:solidFill>
                <a:latin typeface="Arial" charset="0"/>
              </a:rPr>
              <a:t>) ER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195736" y="285293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200" dirty="0">
                <a:solidFill>
                  <a:schemeClr val="bg1"/>
                </a:solidFill>
                <a:latin typeface="Arial" charset="0"/>
              </a:rPr>
              <a:t>po navázání </a:t>
            </a:r>
            <a:r>
              <a:rPr lang="cs-CZ" sz="1200" dirty="0" err="1">
                <a:solidFill>
                  <a:schemeClr val="bg1"/>
                </a:solidFill>
                <a:latin typeface="Arial" charset="0"/>
              </a:rPr>
              <a:t>fulvestrantu</a:t>
            </a:r>
            <a:r>
              <a:rPr lang="cs-CZ" sz="1200" dirty="0">
                <a:solidFill>
                  <a:schemeClr val="bg1"/>
                </a:solidFill>
                <a:latin typeface="Arial" charset="0"/>
              </a:rPr>
              <a:t> doje ke změně tvaru ER </a:t>
            </a:r>
            <a:br>
              <a:rPr lang="cs-CZ" sz="1200" dirty="0">
                <a:solidFill>
                  <a:schemeClr val="bg1"/>
                </a:solidFill>
                <a:latin typeface="Arial" charset="0"/>
              </a:rPr>
            </a:br>
            <a:r>
              <a:rPr lang="cs-CZ" sz="1200" dirty="0">
                <a:solidFill>
                  <a:schemeClr val="bg1"/>
                </a:solidFill>
                <a:latin typeface="Arial" charset="0"/>
              </a:rPr>
              <a:t>a ten zůstává inaktivní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0" y="3501008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0" y="2996952"/>
            <a:ext cx="2051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100" dirty="0">
                <a:latin typeface="Arial" charset="0"/>
              </a:rPr>
              <a:t>f</a:t>
            </a:r>
            <a:r>
              <a:rPr lang="pt-BR" sz="1100" dirty="0">
                <a:latin typeface="Arial" charset="0"/>
              </a:rPr>
              <a:t>ulvestrant se váže na ER </a:t>
            </a:r>
            <a:br>
              <a:rPr lang="cs-CZ" sz="1100" dirty="0">
                <a:latin typeface="Arial" charset="0"/>
              </a:rPr>
            </a:br>
            <a:r>
              <a:rPr lang="pt-BR" sz="1100" dirty="0">
                <a:latin typeface="Arial" charset="0"/>
              </a:rPr>
              <a:t>s větší afinitou než tamoxifen</a:t>
            </a:r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08720"/>
            <a:ext cx="1098588" cy="210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836712"/>
            <a:ext cx="1152128" cy="89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reeform 14"/>
          <p:cNvSpPr>
            <a:spLocks/>
          </p:cNvSpPr>
          <p:nvPr/>
        </p:nvSpPr>
        <p:spPr bwMode="auto">
          <a:xfrm>
            <a:off x="899592" y="1412776"/>
            <a:ext cx="576064" cy="239985"/>
          </a:xfrm>
          <a:custGeom>
            <a:avLst/>
            <a:gdLst>
              <a:gd name="T0" fmla="*/ 2568237 w 976"/>
              <a:gd name="T1" fmla="*/ 0 h 1152"/>
              <a:gd name="T2" fmla="*/ 3021455 w 976"/>
              <a:gd name="T3" fmla="*/ 285750 h 1152"/>
              <a:gd name="T4" fmla="*/ 2870383 w 976"/>
              <a:gd name="T5" fmla="*/ 571500 h 1152"/>
              <a:gd name="T6" fmla="*/ 2115019 w 976"/>
              <a:gd name="T7" fmla="*/ 857250 h 1152"/>
              <a:gd name="T8" fmla="*/ 604291 w 976"/>
              <a:gd name="T9" fmla="*/ 1095375 h 1152"/>
              <a:gd name="T10" fmla="*/ 0 w 976"/>
              <a:gd name="T11" fmla="*/ 1143000 h 1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6"/>
              <a:gd name="T19" fmla="*/ 0 h 1152"/>
              <a:gd name="T20" fmla="*/ 976 w 976"/>
              <a:gd name="T21" fmla="*/ 1152 h 1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6" h="1152">
                <a:moveTo>
                  <a:pt x="816" y="0"/>
                </a:moveTo>
                <a:cubicBezTo>
                  <a:pt x="880" y="96"/>
                  <a:pt x="944" y="192"/>
                  <a:pt x="960" y="288"/>
                </a:cubicBezTo>
                <a:cubicBezTo>
                  <a:pt x="976" y="384"/>
                  <a:pt x="960" y="480"/>
                  <a:pt x="912" y="576"/>
                </a:cubicBezTo>
                <a:cubicBezTo>
                  <a:pt x="864" y="672"/>
                  <a:pt x="792" y="776"/>
                  <a:pt x="672" y="864"/>
                </a:cubicBezTo>
                <a:cubicBezTo>
                  <a:pt x="552" y="952"/>
                  <a:pt x="304" y="1056"/>
                  <a:pt x="192" y="1104"/>
                </a:cubicBezTo>
                <a:cubicBezTo>
                  <a:pt x="80" y="1152"/>
                  <a:pt x="40" y="1152"/>
                  <a:pt x="0" y="1152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107504" y="6926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chemeClr val="bg1"/>
                </a:solidFill>
                <a:latin typeface="Arial" charset="0"/>
              </a:rPr>
              <a:t>fulvestrant</a:t>
            </a:r>
            <a:r>
              <a:rPr lang="cs-CZ" dirty="0">
                <a:solidFill>
                  <a:schemeClr val="bg1"/>
                </a:solidFill>
                <a:latin typeface="Arial" charset="0"/>
              </a:rPr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835696" cy="218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7" y="1"/>
            <a:ext cx="4176464" cy="353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64088" y="1772816"/>
            <a:ext cx="1074043" cy="1082030"/>
            <a:chOff x="2304" y="1392"/>
            <a:chExt cx="1488" cy="1488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 flipH="1">
              <a:off x="2448" y="1392"/>
              <a:ext cx="1200" cy="14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rot="16470333" flipH="1">
              <a:off x="2448" y="1392"/>
              <a:ext cx="1200" cy="14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62" y="116632"/>
            <a:ext cx="2357438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6"/>
          <p:cNvSpPr>
            <a:spLocks/>
          </p:cNvSpPr>
          <p:nvPr/>
        </p:nvSpPr>
        <p:spPr bwMode="auto">
          <a:xfrm>
            <a:off x="5724128" y="1700809"/>
            <a:ext cx="2353072" cy="720080"/>
          </a:xfrm>
          <a:custGeom>
            <a:avLst/>
            <a:gdLst>
              <a:gd name="T0" fmla="*/ 2484620 w 976"/>
              <a:gd name="T1" fmla="*/ 0 h 1152"/>
              <a:gd name="T2" fmla="*/ 2923082 w 976"/>
              <a:gd name="T3" fmla="*/ 535781 h 1152"/>
              <a:gd name="T4" fmla="*/ 2776928 w 976"/>
              <a:gd name="T5" fmla="*/ 1071563 h 1152"/>
              <a:gd name="T6" fmla="*/ 2046158 w 976"/>
              <a:gd name="T7" fmla="*/ 1607344 h 1152"/>
              <a:gd name="T8" fmla="*/ 584616 w 976"/>
              <a:gd name="T9" fmla="*/ 2053828 h 1152"/>
              <a:gd name="T10" fmla="*/ 0 w 976"/>
              <a:gd name="T11" fmla="*/ 2143125 h 1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6"/>
              <a:gd name="T19" fmla="*/ 0 h 1152"/>
              <a:gd name="T20" fmla="*/ 976 w 976"/>
              <a:gd name="T21" fmla="*/ 1152 h 1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6" h="1152">
                <a:moveTo>
                  <a:pt x="816" y="0"/>
                </a:moveTo>
                <a:cubicBezTo>
                  <a:pt x="880" y="96"/>
                  <a:pt x="944" y="192"/>
                  <a:pt x="960" y="288"/>
                </a:cubicBezTo>
                <a:cubicBezTo>
                  <a:pt x="976" y="384"/>
                  <a:pt x="960" y="480"/>
                  <a:pt x="912" y="576"/>
                </a:cubicBezTo>
                <a:cubicBezTo>
                  <a:pt x="864" y="672"/>
                  <a:pt x="792" y="776"/>
                  <a:pt x="672" y="864"/>
                </a:cubicBezTo>
                <a:cubicBezTo>
                  <a:pt x="552" y="952"/>
                  <a:pt x="304" y="1056"/>
                  <a:pt x="192" y="1104"/>
                </a:cubicBezTo>
                <a:cubicBezTo>
                  <a:pt x="80" y="1152"/>
                  <a:pt x="40" y="1152"/>
                  <a:pt x="0" y="1152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6588224" y="206084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dirty="0">
                <a:latin typeface="Arial" charset="0"/>
              </a:rPr>
              <a:t>po navázání IA nedochází k přeměně androgenů </a:t>
            </a:r>
            <a:br>
              <a:rPr lang="cs-CZ" dirty="0">
                <a:latin typeface="Arial" charset="0"/>
              </a:rPr>
            </a:br>
            <a:r>
              <a:rPr lang="cs-CZ" dirty="0">
                <a:latin typeface="Arial" charset="0"/>
              </a:rPr>
              <a:t>na estrogeny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876256" y="3326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Arial" charset="0"/>
              </a:rPr>
              <a:t>androgen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907704" y="285293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dirty="0">
                <a:solidFill>
                  <a:schemeClr val="bg1"/>
                </a:solidFill>
                <a:latin typeface="Arial" charset="0"/>
              </a:rPr>
              <a:t>n</a:t>
            </a:r>
            <a:r>
              <a:rPr lang="pt-BR" dirty="0">
                <a:solidFill>
                  <a:schemeClr val="bg1"/>
                </a:solidFill>
                <a:latin typeface="Arial" charset="0"/>
              </a:rPr>
              <a:t>avázání inhibitoru (IA) na aromatázu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0" y="1916832"/>
            <a:ext cx="1835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Inhibitor </a:t>
            </a:r>
            <a:r>
              <a:rPr lang="cs-CZ" sz="1400" dirty="0" err="1">
                <a:solidFill>
                  <a:schemeClr val="bg1"/>
                </a:solidFill>
              </a:rPr>
              <a:t>aromatázy</a:t>
            </a: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200854"/>
            <a:ext cx="1907704" cy="3657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501008"/>
            <a:ext cx="186313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9329" y="3933329"/>
            <a:ext cx="2924671" cy="292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/>
          <p:nvPr/>
        </p:nvSpPr>
        <p:spPr>
          <a:xfrm>
            <a:off x="6372200" y="5949280"/>
            <a:ext cx="27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400" dirty="0">
                <a:solidFill>
                  <a:schemeClr val="bg1"/>
                </a:solidFill>
                <a:latin typeface="Arial" charset="0"/>
              </a:rPr>
              <a:t>nedochází k dělení nádorových buněk závislému na estrogenní stimulaci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283968" y="4149080"/>
            <a:ext cx="1656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dirty="0">
                <a:solidFill>
                  <a:schemeClr val="bg1"/>
                </a:solidFill>
                <a:latin typeface="Arial" charset="0"/>
              </a:rPr>
              <a:t>absencí ER dimerů nedochází k aktivaci genů odpovídajících na estrogenní stimulaci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979712" y="3933056"/>
            <a:ext cx="129614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400" dirty="0">
                <a:latin typeface="Arial" charset="0"/>
              </a:rPr>
              <a:t>při blokování tvorby estrogenů přeměnou z androgenů u </a:t>
            </a:r>
            <a:r>
              <a:rPr lang="cs-CZ" sz="1400" dirty="0" err="1">
                <a:latin typeface="Arial" charset="0"/>
              </a:rPr>
              <a:t>postemnopauzálních</a:t>
            </a:r>
            <a:r>
              <a:rPr lang="cs-CZ" sz="1400" dirty="0">
                <a:latin typeface="Arial" charset="0"/>
              </a:rPr>
              <a:t> žen dojde ke snížení hladiny estrogenů, </a:t>
            </a:r>
            <a:br>
              <a:rPr lang="cs-CZ" sz="1400" dirty="0">
                <a:latin typeface="Arial" charset="0"/>
              </a:rPr>
            </a:br>
            <a:r>
              <a:rPr lang="cs-CZ" sz="1400" dirty="0">
                <a:latin typeface="Arial" charset="0"/>
              </a:rPr>
              <a:t>které se váží na ER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lodex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EB2813"/>
                </a:solidFill>
              </a:rPr>
              <a:t>Hormonoterapie</a:t>
            </a:r>
            <a:r>
              <a:rPr lang="cs-CZ" b="1" dirty="0">
                <a:solidFill>
                  <a:srgbClr val="EB2813"/>
                </a:solidFill>
              </a:rPr>
              <a:t> karcinomu prsu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příčiny rezistence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925322"/>
          </a:xfrm>
        </p:spPr>
        <p:txBody>
          <a:bodyPr>
            <a:normAutofit fontScale="90000"/>
          </a:bodyPr>
          <a:lstStyle/>
          <a:p>
            <a:r>
              <a:rPr lang="sk-SK" dirty="0"/>
              <a:t>       </a:t>
            </a:r>
            <a:r>
              <a:rPr lang="sk-SK" sz="3200" b="1" dirty="0" err="1">
                <a:solidFill>
                  <a:srgbClr val="C00000"/>
                </a:solidFill>
              </a:rPr>
              <a:t>Rezistence</a:t>
            </a:r>
            <a:r>
              <a:rPr lang="sk-SK" sz="3200" b="1" dirty="0">
                <a:solidFill>
                  <a:srgbClr val="C00000"/>
                </a:solidFill>
              </a:rPr>
              <a:t> k </a:t>
            </a:r>
            <a:r>
              <a:rPr lang="sk-SK" sz="3200" b="1" dirty="0" err="1">
                <a:solidFill>
                  <a:srgbClr val="C00000"/>
                </a:solidFill>
              </a:rPr>
              <a:t>hormonální</a:t>
            </a:r>
            <a:r>
              <a:rPr lang="sk-SK" sz="3200" b="1" dirty="0">
                <a:solidFill>
                  <a:srgbClr val="C00000"/>
                </a:solidFill>
              </a:rPr>
              <a:t> </a:t>
            </a:r>
            <a:r>
              <a:rPr lang="sk-SK" sz="3200" b="1" dirty="0" err="1">
                <a:solidFill>
                  <a:srgbClr val="C00000"/>
                </a:solidFill>
              </a:rPr>
              <a:t>léčb</a:t>
            </a:r>
            <a:r>
              <a:rPr lang="cs-CZ" sz="3200" b="1" dirty="0">
                <a:solidFill>
                  <a:srgbClr val="C00000"/>
                </a:solidFill>
              </a:rPr>
              <a:t>ě</a:t>
            </a:r>
            <a:br>
              <a:rPr lang="cs-CZ" sz="3200" b="1" dirty="0">
                <a:solidFill>
                  <a:srgbClr val="C00000"/>
                </a:solidFill>
              </a:rPr>
            </a:br>
            <a:endParaRPr lang="sk-SK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35229" y="1378040"/>
            <a:ext cx="8548352" cy="5112912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sk-SK" dirty="0" err="1">
                <a:latin typeface="+mn-lt"/>
              </a:rPr>
              <a:t>největší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limitaci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dlouhodobého</a:t>
            </a:r>
            <a:r>
              <a:rPr lang="sk-SK" dirty="0">
                <a:latin typeface="+mn-lt"/>
              </a:rPr>
              <a:t> účinku </a:t>
            </a:r>
            <a:r>
              <a:rPr lang="sk-SK" dirty="0" err="1">
                <a:latin typeface="+mn-lt"/>
              </a:rPr>
              <a:t>hormonální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léčby</a:t>
            </a:r>
            <a:endParaRPr lang="sk-SK" dirty="0">
              <a:latin typeface="+mn-lt"/>
            </a:endParaRPr>
          </a:p>
          <a:p>
            <a:pPr algn="just">
              <a:buFont typeface="Wingdings" pitchFamily="2" charset="2"/>
              <a:buChar char="Ø"/>
            </a:pPr>
            <a:r>
              <a:rPr lang="sk-SK" dirty="0" err="1">
                <a:latin typeface="+mn-lt"/>
              </a:rPr>
              <a:t>při</a:t>
            </a:r>
            <a:r>
              <a:rPr lang="sk-SK" dirty="0">
                <a:latin typeface="+mn-lt"/>
              </a:rPr>
              <a:t> každé vyšší </a:t>
            </a:r>
            <a:r>
              <a:rPr lang="sk-SK" dirty="0" err="1">
                <a:latin typeface="+mn-lt"/>
              </a:rPr>
              <a:t>linii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se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snižuje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pravděpodobnost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léčebné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odpovědi</a:t>
            </a:r>
            <a:r>
              <a:rPr lang="sk-SK" dirty="0">
                <a:latin typeface="+mn-lt"/>
              </a:rPr>
              <a:t> a </a:t>
            </a:r>
            <a:r>
              <a:rPr lang="sk-SK" dirty="0" err="1">
                <a:latin typeface="+mn-lt"/>
              </a:rPr>
              <a:t>současně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se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zkracuje</a:t>
            </a:r>
            <a:r>
              <a:rPr lang="sk-SK" dirty="0">
                <a:latin typeface="+mn-lt"/>
              </a:rPr>
              <a:t> doba </a:t>
            </a:r>
            <a:r>
              <a:rPr lang="sk-SK" dirty="0" err="1">
                <a:latin typeface="+mn-lt"/>
              </a:rPr>
              <a:t>trvání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léčebné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odpovědi</a:t>
            </a:r>
            <a:endParaRPr lang="sk-SK" dirty="0">
              <a:latin typeface="+mn-lt"/>
            </a:endParaRPr>
          </a:p>
          <a:p>
            <a:pPr algn="just">
              <a:buFont typeface="Wingdings" pitchFamily="2" charset="2"/>
              <a:buChar char="Ø"/>
            </a:pPr>
            <a:r>
              <a:rPr lang="cs-CZ" dirty="0">
                <a:latin typeface="+mn-lt"/>
              </a:rPr>
              <a:t>přesný mechanizmus rezistence není znám:</a:t>
            </a:r>
          </a:p>
          <a:p>
            <a:pPr marL="0" indent="0" algn="just">
              <a:buNone/>
            </a:pPr>
            <a:r>
              <a:rPr lang="sk-SK" dirty="0">
                <a:latin typeface="+mn-lt"/>
              </a:rPr>
              <a:t>      - </a:t>
            </a:r>
            <a:r>
              <a:rPr lang="sk-SK" dirty="0" err="1">
                <a:latin typeface="+mn-lt"/>
              </a:rPr>
              <a:t>ztráta</a:t>
            </a:r>
            <a:r>
              <a:rPr lang="sk-SK" dirty="0">
                <a:latin typeface="+mn-lt"/>
              </a:rPr>
              <a:t> exprese nebo </a:t>
            </a:r>
            <a:r>
              <a:rPr lang="sk-SK" dirty="0" err="1">
                <a:latin typeface="+mn-lt"/>
              </a:rPr>
              <a:t>funkce</a:t>
            </a:r>
            <a:r>
              <a:rPr lang="sk-SK" dirty="0">
                <a:latin typeface="+mn-lt"/>
              </a:rPr>
              <a:t> ER/ PR</a:t>
            </a:r>
          </a:p>
          <a:p>
            <a:pPr marL="0" indent="0" algn="just">
              <a:buNone/>
            </a:pPr>
            <a:r>
              <a:rPr lang="sk-SK" dirty="0">
                <a:latin typeface="+mn-lt"/>
              </a:rPr>
              <a:t>      - </a:t>
            </a:r>
            <a:r>
              <a:rPr lang="sk-SK" dirty="0" err="1">
                <a:latin typeface="+mn-lt"/>
              </a:rPr>
              <a:t>změny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koregulačních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proteinů</a:t>
            </a:r>
            <a:r>
              <a:rPr lang="sk-SK" dirty="0">
                <a:latin typeface="+mn-lt"/>
              </a:rPr>
              <a:t> ER </a:t>
            </a:r>
          </a:p>
          <a:p>
            <a:pPr marL="0" indent="0" algn="just">
              <a:buNone/>
            </a:pPr>
            <a:r>
              <a:rPr lang="cs-CZ" dirty="0">
                <a:latin typeface="+mn-lt"/>
              </a:rPr>
              <a:t>      - </a:t>
            </a:r>
            <a:r>
              <a:rPr lang="sk-SK" dirty="0" err="1">
                <a:latin typeface="+mn-lt"/>
              </a:rPr>
              <a:t>proliferace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hormonálně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independentních</a:t>
            </a:r>
            <a:r>
              <a:rPr lang="sk-SK" dirty="0">
                <a:latin typeface="+mn-lt"/>
              </a:rPr>
              <a:t>  </a:t>
            </a:r>
          </a:p>
          <a:p>
            <a:pPr marL="0" indent="0" algn="just">
              <a:buNone/>
            </a:pPr>
            <a:r>
              <a:rPr lang="sk-SK" dirty="0"/>
              <a:t>        </a:t>
            </a:r>
            <a:r>
              <a:rPr lang="sk-SK" dirty="0" err="1">
                <a:latin typeface="+mn-lt"/>
              </a:rPr>
              <a:t>klonů</a:t>
            </a:r>
            <a:r>
              <a:rPr lang="sk-SK" dirty="0">
                <a:latin typeface="+mn-lt"/>
              </a:rPr>
              <a:t> (</a:t>
            </a:r>
            <a:r>
              <a:rPr lang="sk-SK" b="1" i="1" dirty="0">
                <a:latin typeface="+mn-lt"/>
              </a:rPr>
              <a:t>heterogenita nádoru </a:t>
            </a:r>
            <a:r>
              <a:rPr lang="sk-SK" dirty="0">
                <a:latin typeface="+mn-lt"/>
              </a:rPr>
              <a:t>)</a:t>
            </a:r>
          </a:p>
          <a:p>
            <a:pPr marL="0" indent="0" algn="just">
              <a:buNone/>
            </a:pPr>
            <a:r>
              <a:rPr lang="sk-SK" b="1" dirty="0">
                <a:latin typeface="+mn-lt"/>
              </a:rPr>
              <a:t>      - </a:t>
            </a:r>
            <a:r>
              <a:rPr lang="sk-SK" b="1" dirty="0" err="1">
                <a:latin typeface="+mn-lt"/>
              </a:rPr>
              <a:t>interference</a:t>
            </a:r>
            <a:r>
              <a:rPr lang="sk-SK" b="1" dirty="0">
                <a:latin typeface="+mn-lt"/>
              </a:rPr>
              <a:t> </a:t>
            </a:r>
            <a:r>
              <a:rPr lang="sk-SK" b="1" dirty="0" err="1">
                <a:latin typeface="+mn-lt"/>
              </a:rPr>
              <a:t>signálních</a:t>
            </a:r>
            <a:r>
              <a:rPr lang="sk-SK" b="1" dirty="0">
                <a:latin typeface="+mn-lt"/>
              </a:rPr>
              <a:t> </a:t>
            </a:r>
            <a:r>
              <a:rPr lang="sk-SK" b="1" dirty="0" err="1">
                <a:latin typeface="+mn-lt"/>
              </a:rPr>
              <a:t>drah</a:t>
            </a:r>
            <a:r>
              <a:rPr lang="sk-SK" b="1" dirty="0">
                <a:latin typeface="+mn-lt"/>
              </a:rPr>
              <a:t> </a:t>
            </a:r>
            <a:r>
              <a:rPr lang="sk-SK" b="1" dirty="0" err="1">
                <a:latin typeface="+mn-lt"/>
              </a:rPr>
              <a:t>receptorů</a:t>
            </a:r>
            <a:r>
              <a:rPr lang="sk-SK" b="1" dirty="0">
                <a:latin typeface="+mn-lt"/>
              </a:rPr>
              <a:t>  </a:t>
            </a:r>
          </a:p>
          <a:p>
            <a:pPr marL="0" indent="0" algn="just">
              <a:buNone/>
            </a:pPr>
            <a:r>
              <a:rPr lang="sk-SK" b="1" dirty="0"/>
              <a:t>        </a:t>
            </a:r>
            <a:r>
              <a:rPr lang="sk-SK" b="1" dirty="0" err="1">
                <a:latin typeface="+mn-lt"/>
              </a:rPr>
              <a:t>růstových</a:t>
            </a:r>
            <a:r>
              <a:rPr lang="sk-SK" b="1" dirty="0">
                <a:latin typeface="+mn-lt"/>
              </a:rPr>
              <a:t> </a:t>
            </a:r>
            <a:r>
              <a:rPr lang="sk-SK" b="1" dirty="0" err="1">
                <a:latin typeface="+mn-lt"/>
              </a:rPr>
              <a:t>faktorů</a:t>
            </a:r>
            <a:r>
              <a:rPr lang="sk-SK" b="1" dirty="0"/>
              <a:t> </a:t>
            </a:r>
            <a:r>
              <a:rPr lang="sk-SK" b="1" dirty="0">
                <a:latin typeface="+mn-lt"/>
              </a:rPr>
              <a:t>a ER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591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b="1" dirty="0" err="1">
                <a:solidFill>
                  <a:srgbClr val="C00000"/>
                </a:solidFill>
              </a:rPr>
              <a:t>Hormonoterapie</a:t>
            </a:r>
            <a:r>
              <a:rPr lang="cs-CZ" sz="3200" b="1" dirty="0">
                <a:solidFill>
                  <a:srgbClr val="C00000"/>
                </a:solidFill>
              </a:rPr>
              <a:t> u nádorových onemocnění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b="1" dirty="0">
                <a:solidFill>
                  <a:schemeClr val="hlink"/>
                </a:solidFill>
              </a:rPr>
              <a:t>Karcinom těla děložního</a:t>
            </a:r>
          </a:p>
          <a:p>
            <a:endParaRPr lang="cs-CZ" b="1" dirty="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cs-CZ" b="1" dirty="0">
                <a:solidFill>
                  <a:schemeClr val="hlink"/>
                </a:solidFill>
              </a:rPr>
              <a:t>Karcinom prostaty</a:t>
            </a:r>
          </a:p>
          <a:p>
            <a:endParaRPr lang="cs-CZ" b="1" dirty="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cs-CZ" b="1" dirty="0">
                <a:solidFill>
                  <a:schemeClr val="hlink"/>
                </a:solidFill>
              </a:rPr>
              <a:t>Karcinom mléčné žlázy</a:t>
            </a:r>
            <a:endParaRPr lang="cs-CZ" dirty="0">
              <a:solidFill>
                <a:schemeClr val="hlink"/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495800" cy="4114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dirty="0"/>
              <a:t>Karcinom ovaria </a:t>
            </a:r>
            <a:r>
              <a:rPr lang="cs-CZ" dirty="0" err="1"/>
              <a:t>endometroidní</a:t>
            </a:r>
            <a:r>
              <a:rPr lang="cs-CZ" dirty="0"/>
              <a:t> </a:t>
            </a:r>
            <a:r>
              <a:rPr lang="cs-CZ" sz="2000" dirty="0"/>
              <a:t>(FSH,LH)</a:t>
            </a:r>
          </a:p>
          <a:p>
            <a:pPr>
              <a:buFont typeface="Wingdings" pitchFamily="2" charset="2"/>
              <a:buChar char="§"/>
            </a:pPr>
            <a:r>
              <a:rPr lang="cs-CZ" dirty="0" err="1"/>
              <a:t>Hepatocelulární</a:t>
            </a:r>
            <a:r>
              <a:rPr lang="cs-CZ" dirty="0"/>
              <a:t> karcinom</a:t>
            </a:r>
            <a:r>
              <a:rPr lang="cs-CZ" sz="2000" dirty="0"/>
              <a:t>( estrogen)</a:t>
            </a:r>
          </a:p>
          <a:p>
            <a:pPr>
              <a:buFont typeface="Wingdings" pitchFamily="2" charset="2"/>
              <a:buChar char="§"/>
            </a:pPr>
            <a:r>
              <a:rPr lang="cs-CZ" dirty="0" err="1"/>
              <a:t>Grawitzův</a:t>
            </a:r>
            <a:r>
              <a:rPr lang="cs-CZ" dirty="0"/>
              <a:t> tumor</a:t>
            </a:r>
            <a:r>
              <a:rPr lang="cs-CZ" sz="2000" dirty="0"/>
              <a:t>( estrogen)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NHL</a:t>
            </a:r>
            <a:r>
              <a:rPr lang="cs-CZ" sz="2000" dirty="0"/>
              <a:t>( kortikoidy)</a:t>
            </a:r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80120"/>
          </a:xfrm>
        </p:spPr>
        <p:txBody>
          <a:bodyPr>
            <a:normAutofit fontScale="90000"/>
          </a:bodyPr>
          <a:lstStyle/>
          <a:p>
            <a:r>
              <a:rPr lang="sk-SK" sz="2700" b="1" dirty="0" err="1">
                <a:solidFill>
                  <a:srgbClr val="C00000"/>
                </a:solidFill>
              </a:rPr>
              <a:t>Rezistence</a:t>
            </a:r>
            <a:r>
              <a:rPr lang="sk-SK" sz="2700" b="1" dirty="0">
                <a:solidFill>
                  <a:srgbClr val="C00000"/>
                </a:solidFill>
              </a:rPr>
              <a:t> k </a:t>
            </a:r>
            <a:r>
              <a:rPr lang="sk-SK" sz="2700" b="1" dirty="0" err="1">
                <a:solidFill>
                  <a:srgbClr val="C00000"/>
                </a:solidFill>
              </a:rPr>
              <a:t>hormonální</a:t>
            </a:r>
            <a:r>
              <a:rPr lang="sk-SK" sz="2700" b="1" dirty="0">
                <a:solidFill>
                  <a:srgbClr val="C00000"/>
                </a:solidFill>
              </a:rPr>
              <a:t> </a:t>
            </a:r>
            <a:r>
              <a:rPr lang="sk-SK" sz="2700" b="1" dirty="0" err="1">
                <a:solidFill>
                  <a:srgbClr val="C00000"/>
                </a:solidFill>
              </a:rPr>
              <a:t>léčb</a:t>
            </a:r>
            <a:r>
              <a:rPr lang="cs-CZ" sz="2700" b="1" dirty="0">
                <a:solidFill>
                  <a:srgbClr val="C00000"/>
                </a:solidFill>
              </a:rPr>
              <a:t>ě  - </a:t>
            </a:r>
            <a:r>
              <a:rPr lang="sk-SK" sz="2700" b="1" dirty="0" err="1">
                <a:solidFill>
                  <a:srgbClr val="C00000"/>
                </a:solidFill>
              </a:rPr>
              <a:t>interference</a:t>
            </a:r>
            <a:r>
              <a:rPr lang="sk-SK" sz="2700" b="1" dirty="0">
                <a:solidFill>
                  <a:srgbClr val="C00000"/>
                </a:solidFill>
              </a:rPr>
              <a:t> </a:t>
            </a:r>
            <a:r>
              <a:rPr lang="sk-SK" sz="2700" b="1" dirty="0" err="1">
                <a:solidFill>
                  <a:srgbClr val="C00000"/>
                </a:solidFill>
              </a:rPr>
              <a:t>signálních</a:t>
            </a:r>
            <a:r>
              <a:rPr lang="sk-SK" sz="2700" b="1" dirty="0">
                <a:solidFill>
                  <a:srgbClr val="C00000"/>
                </a:solidFill>
              </a:rPr>
              <a:t> </a:t>
            </a:r>
            <a:r>
              <a:rPr lang="sk-SK" sz="2700" b="1" dirty="0" err="1">
                <a:solidFill>
                  <a:srgbClr val="C00000"/>
                </a:solidFill>
              </a:rPr>
              <a:t>drah</a:t>
            </a:r>
            <a:r>
              <a:rPr lang="sk-SK" sz="2700" b="1" dirty="0">
                <a:solidFill>
                  <a:srgbClr val="C00000"/>
                </a:solidFill>
              </a:rPr>
              <a:t> </a:t>
            </a:r>
            <a:br>
              <a:rPr lang="cs-CZ" sz="2400" b="1" dirty="0">
                <a:solidFill>
                  <a:srgbClr val="C00000"/>
                </a:solidFill>
              </a:rPr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dirty="0"/>
              <a:t>terén ovlivnění hormonálního receptoru </a:t>
            </a:r>
            <a:r>
              <a:rPr lang="cs-CZ" sz="2400" i="1" dirty="0"/>
              <a:t>(kompetitivní terapie)</a:t>
            </a:r>
          </a:p>
          <a:p>
            <a:pPr>
              <a:buFont typeface="Wingdings" pitchFamily="2" charset="2"/>
              <a:buChar char="Ø"/>
            </a:pPr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terén nízké hladiny estrogeny </a:t>
            </a:r>
            <a:r>
              <a:rPr lang="cs-CZ" sz="2400" i="1" dirty="0"/>
              <a:t>(inhibiční terapie 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err="1">
                <a:solidFill>
                  <a:srgbClr val="C00000"/>
                </a:solidFill>
              </a:rPr>
              <a:t>Rezistence</a:t>
            </a:r>
            <a:r>
              <a:rPr lang="sk-SK" b="1" dirty="0">
                <a:solidFill>
                  <a:srgbClr val="C00000"/>
                </a:solidFill>
              </a:rPr>
              <a:t> k </a:t>
            </a:r>
            <a:r>
              <a:rPr lang="sk-SK" b="1" dirty="0" err="1">
                <a:solidFill>
                  <a:srgbClr val="C00000"/>
                </a:solidFill>
              </a:rPr>
              <a:t>hormonální</a:t>
            </a:r>
            <a:r>
              <a:rPr lang="sk-SK" b="1" dirty="0">
                <a:solidFill>
                  <a:srgbClr val="C00000"/>
                </a:solidFill>
              </a:rPr>
              <a:t> </a:t>
            </a:r>
            <a:r>
              <a:rPr lang="sk-SK" b="1" dirty="0" err="1">
                <a:solidFill>
                  <a:srgbClr val="C00000"/>
                </a:solidFill>
              </a:rPr>
              <a:t>léčb</a:t>
            </a:r>
            <a:r>
              <a:rPr lang="cs-CZ" b="1" dirty="0">
                <a:solidFill>
                  <a:srgbClr val="C00000"/>
                </a:solidFill>
              </a:rPr>
              <a:t>ě</a:t>
            </a:r>
            <a:br>
              <a:rPr lang="cs-CZ" b="1" dirty="0">
                <a:solidFill>
                  <a:srgbClr val="C0000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14400"/>
            <a:ext cx="86871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0" y="0"/>
            <a:ext cx="4104456" cy="2931790"/>
            <a:chOff x="285720" y="857232"/>
            <a:chExt cx="7627990" cy="5715000"/>
          </a:xfrm>
        </p:grpSpPr>
        <p:pic>
          <p:nvPicPr>
            <p:cNvPr id="3" name="Picture 2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43710" y="2528850"/>
              <a:ext cx="12700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0" y="857232"/>
              <a:ext cx="510540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Line 7"/>
            <p:cNvSpPr>
              <a:spLocks noChangeShapeType="1"/>
            </p:cNvSpPr>
            <p:nvPr/>
          </p:nvSpPr>
          <p:spPr bwMode="auto">
            <a:xfrm flipH="1">
              <a:off x="5143504" y="3128934"/>
              <a:ext cx="152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0"/>
            <a:ext cx="2382301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920270"/>
            <a:ext cx="2054572" cy="393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852936"/>
            <a:ext cx="29194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6228184" y="3789040"/>
            <a:ext cx="2670175" cy="2000250"/>
            <a:chOff x="285720" y="857232"/>
            <a:chExt cx="7627990" cy="5715000"/>
          </a:xfrm>
        </p:grpSpPr>
        <p:pic>
          <p:nvPicPr>
            <p:cNvPr id="12" name="Picture 2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43710" y="2528850"/>
              <a:ext cx="12700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720" y="857232"/>
              <a:ext cx="510540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H="1">
              <a:off x="5143504" y="3128934"/>
              <a:ext cx="152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5" name="Line 19"/>
          <p:cNvSpPr>
            <a:spLocks noChangeShapeType="1"/>
          </p:cNvSpPr>
          <p:nvPr/>
        </p:nvSpPr>
        <p:spPr bwMode="auto">
          <a:xfrm flipH="1" flipV="1">
            <a:off x="2051720" y="4221088"/>
            <a:ext cx="1368152" cy="7200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2411760" y="6093296"/>
            <a:ext cx="6732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</a:pPr>
            <a:r>
              <a:rPr lang="cs-CZ" sz="1400" dirty="0">
                <a:latin typeface="Arial" charset="0"/>
              </a:rPr>
              <a:t>po navázání růstového faktoru na příslušný receptor dojde ke spuštění řetězce přeměny nitrobuněčných proteinů, jehož následkem </a:t>
            </a:r>
            <a:br>
              <a:rPr lang="cs-CZ" sz="1400" dirty="0">
                <a:latin typeface="Arial" charset="0"/>
              </a:rPr>
            </a:br>
            <a:r>
              <a:rPr lang="cs-CZ" sz="1400" dirty="0">
                <a:latin typeface="Arial" charset="0"/>
              </a:rPr>
              <a:t>je aktivace ER (AF1?)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699792" y="0"/>
            <a:ext cx="2736304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100" dirty="0">
                <a:latin typeface="Arial" charset="0"/>
              </a:rPr>
              <a:t>alternativní cesta aktivace ER je působením růstových faktorů</a:t>
            </a:r>
          </a:p>
          <a:p>
            <a:pPr>
              <a:spcBef>
                <a:spcPct val="30000"/>
              </a:spcBef>
              <a:defRPr/>
            </a:pPr>
            <a:r>
              <a:rPr lang="cs-CZ" sz="1100" dirty="0">
                <a:latin typeface="Arial" charset="0"/>
              </a:rPr>
              <a:t>(aberantní metabolická signalizace )</a:t>
            </a:r>
          </a:p>
          <a:p>
            <a:pPr>
              <a:spcBef>
                <a:spcPct val="30000"/>
              </a:spcBef>
              <a:defRPr/>
            </a:pPr>
            <a:r>
              <a:rPr lang="cs-CZ" sz="1200" dirty="0" err="1">
                <a:latin typeface="Arial" charset="0"/>
              </a:rPr>
              <a:t>mTOR</a:t>
            </a:r>
            <a:r>
              <a:rPr lang="cs-CZ" sz="1400" dirty="0">
                <a:latin typeface="Arial" charset="0"/>
              </a:rPr>
              <a:t>-</a:t>
            </a:r>
            <a:r>
              <a:rPr lang="cs-CZ" sz="1000" dirty="0" err="1">
                <a:latin typeface="Arial" charset="0"/>
              </a:rPr>
              <a:t>mammalian</a:t>
            </a:r>
            <a:r>
              <a:rPr lang="cs-CZ" sz="1000" dirty="0">
                <a:latin typeface="Arial" charset="0"/>
              </a:rPr>
              <a:t> </a:t>
            </a:r>
            <a:r>
              <a:rPr lang="cs-CZ" sz="1000" dirty="0" err="1">
                <a:latin typeface="Arial" charset="0"/>
              </a:rPr>
              <a:t>target</a:t>
            </a:r>
            <a:r>
              <a:rPr lang="cs-CZ" sz="1000" dirty="0">
                <a:latin typeface="Arial" charset="0"/>
              </a:rPr>
              <a:t> </a:t>
            </a:r>
            <a:r>
              <a:rPr lang="cs-CZ" sz="1000" dirty="0" err="1">
                <a:latin typeface="Arial" charset="0"/>
              </a:rPr>
              <a:t>of</a:t>
            </a:r>
            <a:r>
              <a:rPr lang="cs-CZ" sz="1000" dirty="0">
                <a:latin typeface="Arial" charset="0"/>
              </a:rPr>
              <a:t> </a:t>
            </a:r>
            <a:r>
              <a:rPr lang="cs-CZ" sz="1000" dirty="0" err="1">
                <a:latin typeface="Arial" charset="0"/>
              </a:rPr>
              <a:t>rapamycin</a:t>
            </a:r>
            <a:endParaRPr lang="cs-CZ" sz="1000" dirty="0">
              <a:latin typeface="Arial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11560" y="256490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chemeClr val="bg1"/>
                </a:solidFill>
                <a:latin typeface="Arial" charset="0"/>
              </a:rPr>
              <a:t>GF receptor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203848" y="1484784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1100" dirty="0">
                <a:latin typeface="Arial" charset="0"/>
              </a:rPr>
              <a:t>růstový faktor GF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5436096" y="242088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400" dirty="0">
                <a:solidFill>
                  <a:schemeClr val="bg1"/>
                </a:solidFill>
                <a:latin typeface="Arial" charset="0"/>
              </a:rPr>
              <a:t>fosforylace proteinů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2699792" y="1772816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err="1"/>
              <a:t>mTOR</a:t>
            </a:r>
            <a:r>
              <a:rPr lang="cs-CZ" sz="1200" i="1" dirty="0"/>
              <a:t> dráha –proliferační stimulace a urychlení přechodu buněk z G1 do S</a:t>
            </a:r>
          </a:p>
          <a:p>
            <a:r>
              <a:rPr lang="cs-CZ" sz="1200" i="1" dirty="0"/>
              <a:t>Blokáda dráhy inhibuje proliferaci a indukuje </a:t>
            </a:r>
            <a:r>
              <a:rPr lang="cs-CZ" sz="1200" i="1" dirty="0" err="1"/>
              <a:t>apoptozu</a:t>
            </a:r>
            <a:endParaRPr lang="cs-CZ" sz="1200" i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302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0"/>
            <a:ext cx="295232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8318"/>
            <a:ext cx="5508104" cy="392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0" y="6237312"/>
            <a:ext cx="522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400" dirty="0">
                <a:solidFill>
                  <a:schemeClr val="bg1"/>
                </a:solidFill>
                <a:latin typeface="Arial" charset="0"/>
              </a:rPr>
              <a:t>navázání </a:t>
            </a:r>
            <a:r>
              <a:rPr lang="cs-CZ" sz="1400" dirty="0" err="1">
                <a:solidFill>
                  <a:schemeClr val="bg1"/>
                </a:solidFill>
                <a:latin typeface="Arial" charset="0"/>
              </a:rPr>
              <a:t>koaktivátorů</a:t>
            </a:r>
            <a:r>
              <a:rPr lang="cs-CZ" sz="1400" dirty="0">
                <a:solidFill>
                  <a:schemeClr val="bg1"/>
                </a:solidFill>
                <a:latin typeface="Arial" charset="0"/>
              </a:rPr>
              <a:t> na ER dimer a navázání celého komplexu na „estrogen </a:t>
            </a:r>
            <a:r>
              <a:rPr lang="cs-CZ" sz="1400" dirty="0" err="1">
                <a:solidFill>
                  <a:schemeClr val="bg1"/>
                </a:solidFill>
                <a:latin typeface="Arial" charset="0"/>
              </a:rPr>
              <a:t>responsive</a:t>
            </a:r>
            <a:r>
              <a:rPr lang="cs-CZ" sz="1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Arial" charset="0"/>
              </a:rPr>
              <a:t>elements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“</a:t>
            </a: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284984"/>
            <a:ext cx="1835696" cy="330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508104" y="6597352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200" dirty="0">
                <a:latin typeface="Arial" charset="0"/>
              </a:rPr>
              <a:t>stimulace RNA polymerázy 2</a:t>
            </a: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3" y="4228050"/>
            <a:ext cx="1763688" cy="141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7596336" y="58052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 flipH="1">
            <a:off x="7740352" y="5733256"/>
            <a:ext cx="140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200" dirty="0">
                <a:latin typeface="Arial" charset="0"/>
              </a:rPr>
              <a:t>buněčné dělení</a:t>
            </a:r>
            <a:endParaRPr lang="pt-BR" sz="1200" dirty="0">
              <a:latin typeface="Arial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1520" y="2780928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200" dirty="0">
                <a:solidFill>
                  <a:schemeClr val="bg1"/>
                </a:solidFill>
                <a:latin typeface="Arial" charset="0"/>
              </a:rPr>
              <a:t>aktivovaný ER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995936" y="270892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400" dirty="0">
                <a:solidFill>
                  <a:schemeClr val="bg1"/>
                </a:solidFill>
                <a:latin typeface="Arial" charset="0"/>
              </a:rPr>
              <a:t>ER dimer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437112"/>
            <a:ext cx="1878245" cy="211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0" y="1844824"/>
            <a:ext cx="7782743" cy="3800450"/>
            <a:chOff x="285720" y="857232"/>
            <a:chExt cx="7627990" cy="5715000"/>
          </a:xfrm>
        </p:grpSpPr>
        <p:pic>
          <p:nvPicPr>
            <p:cNvPr id="12" name="Picture 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3710" y="2528850"/>
              <a:ext cx="12700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20" y="857232"/>
              <a:ext cx="510540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H="1">
              <a:off x="5143504" y="3128934"/>
              <a:ext cx="152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2411760" y="6093296"/>
            <a:ext cx="6732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</a:pPr>
            <a:endParaRPr lang="cs-CZ" sz="1400" dirty="0">
              <a:latin typeface="Arial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699792" y="0"/>
            <a:ext cx="3888432" cy="156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dirty="0">
                <a:latin typeface="Arial" charset="0"/>
              </a:rPr>
              <a:t>alternativní cesta aktivace ER je působením růstových faktorů (aberantní metabolická signalizace )</a:t>
            </a:r>
          </a:p>
          <a:p>
            <a:pPr>
              <a:spcBef>
                <a:spcPct val="30000"/>
              </a:spcBef>
              <a:defRPr/>
            </a:pPr>
            <a:r>
              <a:rPr lang="cs-CZ" sz="1400" dirty="0" err="1">
                <a:latin typeface="Arial" charset="0"/>
              </a:rPr>
              <a:t>mTOR</a:t>
            </a:r>
            <a:r>
              <a:rPr lang="cs-CZ" sz="1000" dirty="0">
                <a:latin typeface="Arial" charset="0"/>
              </a:rPr>
              <a:t>-</a:t>
            </a:r>
            <a:r>
              <a:rPr lang="cs-CZ" sz="1000" dirty="0" err="1">
                <a:latin typeface="Arial" charset="0"/>
              </a:rPr>
              <a:t>mammalian</a:t>
            </a:r>
            <a:r>
              <a:rPr lang="cs-CZ" sz="1000" dirty="0">
                <a:latin typeface="Arial" charset="0"/>
              </a:rPr>
              <a:t> </a:t>
            </a:r>
            <a:r>
              <a:rPr lang="cs-CZ" sz="1000" dirty="0" err="1">
                <a:latin typeface="Arial" charset="0"/>
              </a:rPr>
              <a:t>target</a:t>
            </a:r>
            <a:r>
              <a:rPr lang="cs-CZ" sz="1000" dirty="0">
                <a:latin typeface="Arial" charset="0"/>
              </a:rPr>
              <a:t> </a:t>
            </a:r>
            <a:r>
              <a:rPr lang="cs-CZ" sz="1000" dirty="0" err="1">
                <a:latin typeface="Arial" charset="0"/>
              </a:rPr>
              <a:t>of</a:t>
            </a:r>
            <a:r>
              <a:rPr lang="cs-CZ" sz="1000" dirty="0">
                <a:latin typeface="Arial" charset="0"/>
              </a:rPr>
              <a:t> </a:t>
            </a:r>
            <a:r>
              <a:rPr lang="cs-CZ" sz="1000" dirty="0" err="1">
                <a:latin typeface="Arial" charset="0"/>
              </a:rPr>
              <a:t>rapamycin</a:t>
            </a:r>
            <a:endParaRPr lang="cs-CZ" sz="1000" dirty="0">
              <a:latin typeface="Arial" charset="0"/>
            </a:endParaRPr>
          </a:p>
          <a:p>
            <a:pPr>
              <a:spcBef>
                <a:spcPct val="30000"/>
              </a:spcBef>
              <a:defRPr/>
            </a:pPr>
            <a:endParaRPr lang="cs-CZ" dirty="0">
              <a:latin typeface="Arial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 flipH="1">
            <a:off x="2267744" y="318045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chemeClr val="bg1"/>
                </a:solidFill>
                <a:latin typeface="Arial" charset="0"/>
              </a:rPr>
              <a:t>GF receptor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7020272" y="6237312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400" dirty="0">
                <a:solidFill>
                  <a:schemeClr val="bg1"/>
                </a:solidFill>
                <a:latin typeface="Arial" charset="0"/>
              </a:rPr>
              <a:t>fosforylace proteinů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444208" y="386104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1400" dirty="0">
                <a:latin typeface="Arial" charset="0"/>
              </a:rPr>
              <a:t>růstový faktor GF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5788"/>
            <a:ext cx="3735388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571875"/>
            <a:ext cx="291941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6588224" y="4293096"/>
            <a:ext cx="2448272" cy="1728192"/>
            <a:chOff x="285720" y="857232"/>
            <a:chExt cx="7627990" cy="5715000"/>
          </a:xfrm>
        </p:grpSpPr>
        <p:pic>
          <p:nvPicPr>
            <p:cNvPr id="5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43710" y="2528850"/>
              <a:ext cx="12700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20" y="857232"/>
              <a:ext cx="510540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>
              <a:off x="5143504" y="3128934"/>
              <a:ext cx="152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Line 35"/>
          <p:cNvSpPr>
            <a:spLocks noChangeShapeType="1"/>
          </p:cNvSpPr>
          <p:nvPr/>
        </p:nvSpPr>
        <p:spPr bwMode="auto">
          <a:xfrm flipH="1" flipV="1">
            <a:off x="3347864" y="4005064"/>
            <a:ext cx="713804" cy="47682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51520" y="836712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po navázání růstového faktoru na příslušný receptor dojde ke spuštění řetězce přeměny nitrobuněčných proteinů, jehož následkem je aktivace zbývajících ER receptorů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51920" y="1772817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působení růstových faktorů má pouze omezený vliv </a:t>
            </a:r>
            <a:b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</a:b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na růst nádorových buněk po aplikaci 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fulvestrantu</a:t>
            </a:r>
            <a:endParaRPr lang="cs-CZ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788024" y="256490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nedochází k dělení nádorových buněk závislému na estrogenní stimulaci</a:t>
            </a: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2348880"/>
            <a:ext cx="667681" cy="120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140968"/>
            <a:ext cx="1124471" cy="112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516" y="0"/>
            <a:ext cx="7053542" cy="809412"/>
          </a:xfrm>
        </p:spPr>
        <p:txBody>
          <a:bodyPr/>
          <a:lstStyle/>
          <a:p>
            <a:r>
              <a:rPr lang="sk-SK" dirty="0"/>
              <a:t>           </a:t>
            </a:r>
            <a:r>
              <a:rPr lang="sk-SK" sz="3200" b="1" dirty="0"/>
              <a:t>Dráha PI3K-Akt-mTOR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6661866" y="1004889"/>
            <a:ext cx="2482134" cy="6040437"/>
          </a:xfrm>
        </p:spPr>
        <p:txBody>
          <a:bodyPr>
            <a:normAutofit fontScale="70000" lnSpcReduction="20000"/>
          </a:bodyPr>
          <a:lstStyle/>
          <a:p>
            <a:r>
              <a:rPr lang="sk-SK" dirty="0"/>
              <a:t>  </a:t>
            </a:r>
            <a:r>
              <a:rPr lang="cs-CZ" dirty="0" err="1"/>
              <a:t>aberatní</a:t>
            </a:r>
            <a:r>
              <a:rPr lang="cs-CZ" dirty="0"/>
              <a:t> </a:t>
            </a:r>
            <a:r>
              <a:rPr lang="cs-CZ" dirty="0">
                <a:latin typeface="Century Gothic" panose="020B0502020202020204" pitchFamily="34" charset="0"/>
              </a:rPr>
              <a:t>metabolická</a:t>
            </a:r>
            <a:r>
              <a:rPr lang="cs-CZ" dirty="0"/>
              <a:t> signalizace přes </a:t>
            </a:r>
            <a:r>
              <a:rPr lang="cs-CZ" dirty="0" err="1"/>
              <a:t>fosfatydilinozitol</a:t>
            </a:r>
            <a:r>
              <a:rPr lang="cs-CZ" dirty="0"/>
              <a:t> 3- kinázu(PI3K) cestou </a:t>
            </a:r>
            <a:r>
              <a:rPr lang="cs-CZ" b="1" dirty="0"/>
              <a:t>m TOR aktivace </a:t>
            </a:r>
            <a:r>
              <a:rPr lang="cs-CZ" dirty="0"/>
              <a:t>- </a:t>
            </a:r>
            <a:r>
              <a:rPr lang="sk-SK" dirty="0"/>
              <a:t>„</a:t>
            </a:r>
            <a:r>
              <a:rPr lang="sk-SK" dirty="0" err="1"/>
              <a:t>cross-talk</a:t>
            </a:r>
            <a:r>
              <a:rPr lang="sk-SK" dirty="0"/>
              <a:t>“ mechanizmus </a:t>
            </a:r>
          </a:p>
          <a:p>
            <a:r>
              <a:rPr lang="sk-SK" dirty="0" err="1"/>
              <a:t>Everolimus</a:t>
            </a:r>
            <a:r>
              <a:rPr lang="sk-SK" dirty="0"/>
              <a:t> </a:t>
            </a:r>
            <a:r>
              <a:rPr lang="sk-SK" dirty="0" err="1"/>
              <a:t>inhibicí</a:t>
            </a:r>
            <a:r>
              <a:rPr lang="sk-SK" dirty="0"/>
              <a:t> dráhy </a:t>
            </a:r>
            <a:r>
              <a:rPr lang="sk-SK" dirty="0" err="1"/>
              <a:t>mTOR</a:t>
            </a:r>
            <a:r>
              <a:rPr lang="sk-SK" dirty="0"/>
              <a:t> zabraňuje </a:t>
            </a:r>
            <a:r>
              <a:rPr lang="sk-SK" dirty="0" err="1"/>
              <a:t>růstu</a:t>
            </a:r>
            <a:r>
              <a:rPr lang="sk-SK" dirty="0"/>
              <a:t> nádoru v </a:t>
            </a:r>
            <a:r>
              <a:rPr lang="sk-SK" dirty="0" err="1"/>
              <a:t>prostředí</a:t>
            </a:r>
            <a:r>
              <a:rPr lang="sk-SK" dirty="0"/>
              <a:t> </a:t>
            </a:r>
            <a:r>
              <a:rPr lang="sk-SK" dirty="0" err="1"/>
              <a:t>chudém</a:t>
            </a:r>
            <a:r>
              <a:rPr lang="sk-SK" dirty="0"/>
              <a:t> na </a:t>
            </a:r>
            <a:r>
              <a:rPr lang="sk-SK" dirty="0" err="1"/>
              <a:t>estrogen</a:t>
            </a:r>
            <a:r>
              <a:rPr lang="sk-SK" dirty="0"/>
              <a:t> a </a:t>
            </a:r>
            <a:r>
              <a:rPr lang="sk-SK" dirty="0" err="1"/>
              <a:t>oddaluje</a:t>
            </a:r>
            <a:r>
              <a:rPr lang="sk-SK" dirty="0"/>
              <a:t> vznik </a:t>
            </a:r>
            <a:r>
              <a:rPr lang="sk-SK" dirty="0" err="1"/>
              <a:t>rezistence</a:t>
            </a:r>
            <a:r>
              <a:rPr lang="sk-SK" dirty="0"/>
              <a:t> na </a:t>
            </a:r>
            <a:r>
              <a:rPr lang="sk-SK" dirty="0" err="1"/>
              <a:t>hormonální</a:t>
            </a:r>
            <a:r>
              <a:rPr lang="sk-SK" dirty="0"/>
              <a:t> </a:t>
            </a:r>
            <a:r>
              <a:rPr lang="sk-SK" dirty="0" err="1"/>
              <a:t>léčbu</a:t>
            </a:r>
            <a:r>
              <a:rPr lang="sk-SK" dirty="0"/>
              <a:t> </a:t>
            </a: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" y="914400"/>
            <a:ext cx="6409477" cy="58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97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rgbClr val="C00000"/>
                </a:solidFill>
              </a:rPr>
              <a:t>Hormonoterapie</a:t>
            </a:r>
            <a:r>
              <a:rPr lang="cs-CZ" dirty="0">
                <a:solidFill>
                  <a:srgbClr val="C00000"/>
                </a:solidFill>
              </a:rPr>
              <a:t> - indikace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neoadjuvantní</a:t>
            </a:r>
            <a:endParaRPr lang="cs-CZ" dirty="0"/>
          </a:p>
          <a:p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 adjuvantní</a:t>
            </a:r>
          </a:p>
          <a:p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 paliativní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1"/>
            <a:ext cx="9144000" cy="108012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 </a:t>
            </a:r>
            <a:r>
              <a:rPr lang="cs-CZ" sz="4000" b="1" dirty="0" err="1">
                <a:solidFill>
                  <a:srgbClr val="C00000"/>
                </a:solidFill>
              </a:rPr>
              <a:t>Neoadjuvantní</a:t>
            </a:r>
            <a:r>
              <a:rPr lang="cs-CZ" sz="4000" b="1" dirty="0">
                <a:solidFill>
                  <a:srgbClr val="C00000"/>
                </a:solidFill>
              </a:rPr>
              <a:t> </a:t>
            </a:r>
            <a:r>
              <a:rPr lang="cs-CZ" sz="4000" b="1" dirty="0" err="1">
                <a:solidFill>
                  <a:srgbClr val="C00000"/>
                </a:solidFill>
              </a:rPr>
              <a:t>hormonterapie</a:t>
            </a:r>
            <a:endParaRPr lang="sk-SK" sz="4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99434" y="1378040"/>
            <a:ext cx="8482212" cy="5192332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/>
              <a:t>vhodná pro </a:t>
            </a:r>
            <a:r>
              <a:rPr lang="sk-SK" sz="2400" dirty="0" err="1"/>
              <a:t>postmenopauzální</a:t>
            </a:r>
            <a:r>
              <a:rPr lang="sk-SK" sz="2400" dirty="0"/>
              <a:t> pacientky s 3cm a </a:t>
            </a:r>
            <a:r>
              <a:rPr lang="sk-SK" sz="2400" dirty="0" err="1"/>
              <a:t>větším</a:t>
            </a:r>
            <a:r>
              <a:rPr lang="sk-SK" sz="2400" dirty="0"/>
              <a:t> </a:t>
            </a:r>
            <a:r>
              <a:rPr lang="sk-SK" sz="2400" dirty="0" err="1"/>
              <a:t>nádorem</a:t>
            </a:r>
            <a:r>
              <a:rPr lang="sk-SK" sz="2400" dirty="0"/>
              <a:t> s vysokou </a:t>
            </a:r>
            <a:r>
              <a:rPr lang="sk-SK" sz="2400" dirty="0" err="1"/>
              <a:t>pozitivitou</a:t>
            </a:r>
            <a:r>
              <a:rPr lang="sk-SK" sz="2400" dirty="0"/>
              <a:t> ER a PR a s nízkou </a:t>
            </a:r>
            <a:r>
              <a:rPr lang="sk-SK" sz="2400" dirty="0" err="1"/>
              <a:t>proliferační</a:t>
            </a:r>
            <a:r>
              <a:rPr lang="sk-SK" sz="2400" dirty="0"/>
              <a:t> aktivitou, </a:t>
            </a:r>
            <a:r>
              <a:rPr lang="sk-SK" sz="2400" dirty="0" err="1"/>
              <a:t>které</a:t>
            </a:r>
            <a:r>
              <a:rPr lang="sk-SK" sz="2400" dirty="0"/>
              <a:t> </a:t>
            </a:r>
            <a:r>
              <a:rPr lang="sk-SK" sz="2400" dirty="0" err="1"/>
              <a:t>chtějí</a:t>
            </a:r>
            <a:r>
              <a:rPr lang="sk-SK" sz="2400" dirty="0"/>
              <a:t> </a:t>
            </a:r>
            <a:r>
              <a:rPr lang="sk-SK" sz="2400" dirty="0" err="1"/>
              <a:t>dosáhnout</a:t>
            </a:r>
            <a:r>
              <a:rPr lang="sk-SK" sz="2400" dirty="0"/>
              <a:t> </a:t>
            </a:r>
            <a:r>
              <a:rPr lang="sk-SK" sz="2400" dirty="0" err="1"/>
              <a:t>operace</a:t>
            </a:r>
            <a:r>
              <a:rPr lang="sk-SK" sz="2400" dirty="0"/>
              <a:t> </a:t>
            </a:r>
            <a:r>
              <a:rPr lang="sk-SK" sz="2400" dirty="0" err="1"/>
              <a:t>zachovávající</a:t>
            </a:r>
            <a:r>
              <a:rPr lang="sk-SK" sz="2400" dirty="0"/>
              <a:t> prs a kde je užití CHT rizikové</a:t>
            </a:r>
          </a:p>
          <a:p>
            <a:endParaRPr lang="sk-SK" sz="2400" dirty="0"/>
          </a:p>
          <a:p>
            <a:r>
              <a:rPr lang="sk-SK" sz="2400" dirty="0" err="1"/>
              <a:t>neoadjuvantní</a:t>
            </a:r>
            <a:r>
              <a:rPr lang="sk-SK" sz="2400" dirty="0"/>
              <a:t> </a:t>
            </a:r>
            <a:r>
              <a:rPr lang="sk-SK" sz="2400" dirty="0" err="1"/>
              <a:t>studie</a:t>
            </a:r>
            <a:r>
              <a:rPr lang="sk-SK" sz="2400" dirty="0"/>
              <a:t> s </a:t>
            </a:r>
            <a:r>
              <a:rPr lang="sk-SK" sz="2400" dirty="0" err="1"/>
              <a:t>hormonální</a:t>
            </a:r>
            <a:r>
              <a:rPr lang="sk-SK" sz="2400" dirty="0"/>
              <a:t> </a:t>
            </a:r>
            <a:r>
              <a:rPr lang="sk-SK" sz="2400" dirty="0" err="1"/>
              <a:t>léčbou</a:t>
            </a:r>
            <a:r>
              <a:rPr lang="sk-SK" sz="2400" dirty="0"/>
              <a:t> </a:t>
            </a:r>
            <a:r>
              <a:rPr lang="sk-SK" sz="2400" dirty="0" err="1"/>
              <a:t>ukázaly</a:t>
            </a:r>
            <a:r>
              <a:rPr lang="sk-SK" sz="2400" dirty="0"/>
              <a:t>, že </a:t>
            </a:r>
            <a:r>
              <a:rPr lang="sk-SK" sz="2400" dirty="0" err="1"/>
              <a:t>naděje</a:t>
            </a:r>
            <a:r>
              <a:rPr lang="sk-SK" sz="2400" dirty="0"/>
              <a:t> na výkon </a:t>
            </a:r>
            <a:r>
              <a:rPr lang="sk-SK" sz="2400" dirty="0" err="1"/>
              <a:t>šetřící</a:t>
            </a:r>
            <a:r>
              <a:rPr lang="sk-SK" sz="2400" dirty="0"/>
              <a:t> prs je vyšší </a:t>
            </a:r>
            <a:r>
              <a:rPr lang="sk-SK" sz="2400" dirty="0" err="1"/>
              <a:t>při</a:t>
            </a:r>
            <a:r>
              <a:rPr lang="sk-SK" sz="2400" dirty="0"/>
              <a:t> </a:t>
            </a:r>
            <a:r>
              <a:rPr lang="sk-SK" sz="2400" dirty="0" err="1"/>
              <a:t>léčbě</a:t>
            </a:r>
            <a:r>
              <a:rPr lang="sk-SK" sz="2400" dirty="0"/>
              <a:t> AI než </a:t>
            </a:r>
            <a:r>
              <a:rPr lang="sk-SK" sz="2400" dirty="0" err="1"/>
              <a:t>při</a:t>
            </a:r>
            <a:r>
              <a:rPr lang="sk-SK" sz="2400" dirty="0"/>
              <a:t> </a:t>
            </a:r>
            <a:r>
              <a:rPr lang="sk-SK" sz="2400" dirty="0" err="1"/>
              <a:t>léčbě</a:t>
            </a:r>
            <a:r>
              <a:rPr lang="sk-SK" sz="2400" dirty="0"/>
              <a:t> TX a zároveň je vyšší </a:t>
            </a:r>
            <a:r>
              <a:rPr lang="sk-SK" sz="2400" dirty="0" err="1"/>
              <a:t>při</a:t>
            </a:r>
            <a:r>
              <a:rPr lang="sk-SK" sz="2400" dirty="0"/>
              <a:t> </a:t>
            </a:r>
            <a:r>
              <a:rPr lang="sk-SK" sz="2400" dirty="0" err="1"/>
              <a:t>léčbě</a:t>
            </a:r>
            <a:r>
              <a:rPr lang="sk-SK" sz="2400" dirty="0"/>
              <a:t> AI u ER+ </a:t>
            </a:r>
            <a:r>
              <a:rPr lang="sk-SK" sz="2400" dirty="0" err="1"/>
              <a:t>pacientek</a:t>
            </a:r>
            <a:r>
              <a:rPr lang="sk-SK" sz="2400" dirty="0"/>
              <a:t> než po CHT</a:t>
            </a:r>
          </a:p>
          <a:p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doba užívaní </a:t>
            </a:r>
            <a:r>
              <a:rPr lang="sk-SK" sz="2400" dirty="0" err="1"/>
              <a:t>minimálně</a:t>
            </a:r>
            <a:r>
              <a:rPr lang="sk-SK" sz="2400" dirty="0"/>
              <a:t> 4 m</a:t>
            </a:r>
            <a:r>
              <a:rPr lang="cs-CZ" sz="2400" dirty="0" err="1"/>
              <a:t>ěsíce</a:t>
            </a:r>
            <a:endParaRPr lang="sk-SK" sz="2400" dirty="0"/>
          </a:p>
          <a:p>
            <a:pPr marL="0" indent="0">
              <a:buNone/>
            </a:pPr>
            <a:br>
              <a:rPr lang="sk-SK" sz="2400" dirty="0"/>
            </a:br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k-SK" sz="1100" dirty="0" err="1"/>
              <a:t>Semiglazov</a:t>
            </a:r>
            <a:r>
              <a:rPr lang="sk-SK" sz="1100" dirty="0"/>
              <a:t> VF, </a:t>
            </a:r>
            <a:r>
              <a:rPr lang="sk-SK" sz="1100" dirty="0" err="1"/>
              <a:t>Semiglazov</a:t>
            </a:r>
            <a:r>
              <a:rPr lang="sk-SK" sz="1100" dirty="0"/>
              <a:t> V, Ivanov V, et al. </a:t>
            </a:r>
            <a:r>
              <a:rPr lang="sk-SK" sz="1100" dirty="0" err="1"/>
              <a:t>The</a:t>
            </a:r>
            <a:r>
              <a:rPr lang="sk-SK" sz="1100" dirty="0"/>
              <a:t> </a:t>
            </a:r>
            <a:r>
              <a:rPr lang="sk-SK" sz="1100" dirty="0" err="1"/>
              <a:t>relative</a:t>
            </a:r>
            <a:r>
              <a:rPr lang="sk-SK" sz="1100" dirty="0"/>
              <a:t> </a:t>
            </a:r>
            <a:r>
              <a:rPr lang="sk-SK" sz="1100" dirty="0" err="1"/>
              <a:t>efficacy</a:t>
            </a:r>
            <a:r>
              <a:rPr lang="sk-SK" sz="1100" dirty="0"/>
              <a:t> of </a:t>
            </a:r>
            <a:r>
              <a:rPr lang="sk-SK" sz="1100" dirty="0" err="1"/>
              <a:t>neoadjuvant</a:t>
            </a:r>
            <a:r>
              <a:rPr lang="sk-SK" sz="1100" dirty="0"/>
              <a:t> </a:t>
            </a:r>
            <a:r>
              <a:rPr lang="sk-SK" sz="1100" dirty="0" err="1"/>
              <a:t>endocrine</a:t>
            </a:r>
            <a:r>
              <a:rPr lang="sk-SK" sz="1100" dirty="0"/>
              <a:t> </a:t>
            </a:r>
            <a:r>
              <a:rPr lang="sk-SK" sz="1100" dirty="0" err="1"/>
              <a:t>therapy</a:t>
            </a:r>
            <a:r>
              <a:rPr lang="sk-SK" sz="1100" dirty="0"/>
              <a:t> </a:t>
            </a:r>
            <a:r>
              <a:rPr lang="sk-SK" sz="1100" dirty="0" err="1"/>
              <a:t>vs</a:t>
            </a:r>
            <a:r>
              <a:rPr lang="sk-SK" sz="1100" dirty="0"/>
              <a:t> </a:t>
            </a:r>
            <a:r>
              <a:rPr lang="sk-SK" sz="1100" dirty="0" err="1"/>
              <a:t>chemotherapy</a:t>
            </a:r>
            <a:r>
              <a:rPr lang="sk-SK" sz="1100" dirty="0"/>
              <a:t> in </a:t>
            </a:r>
            <a:r>
              <a:rPr lang="sk-SK" sz="1100" dirty="0" err="1"/>
              <a:t>postmenopausal</a:t>
            </a:r>
            <a:r>
              <a:rPr lang="sk-SK" sz="1100" dirty="0"/>
              <a:t> </a:t>
            </a:r>
            <a:r>
              <a:rPr lang="sk-SK" sz="1100" dirty="0" err="1"/>
              <a:t>women</a:t>
            </a:r>
            <a:r>
              <a:rPr lang="sk-SK" sz="1100" dirty="0"/>
              <a:t> </a:t>
            </a:r>
            <a:r>
              <a:rPr lang="sk-SK" sz="1100" dirty="0" err="1"/>
              <a:t>with</a:t>
            </a:r>
            <a:r>
              <a:rPr lang="sk-SK" sz="1100" dirty="0"/>
              <a:t> ER- </a:t>
            </a:r>
            <a:r>
              <a:rPr lang="sk-SK" sz="1100" dirty="0" err="1"/>
              <a:t>positive</a:t>
            </a:r>
            <a:r>
              <a:rPr lang="sk-SK" sz="1100" dirty="0"/>
              <a:t> </a:t>
            </a:r>
            <a:r>
              <a:rPr lang="sk-SK" sz="1100" dirty="0" err="1"/>
              <a:t>breast</a:t>
            </a:r>
            <a:r>
              <a:rPr lang="sk-SK" sz="1100" dirty="0"/>
              <a:t> </a:t>
            </a:r>
            <a:r>
              <a:rPr lang="sk-SK" sz="1100" dirty="0" err="1"/>
              <a:t>cancer</a:t>
            </a:r>
            <a:r>
              <a:rPr lang="sk-SK" sz="1100" dirty="0"/>
              <a:t>. J </a:t>
            </a:r>
            <a:r>
              <a:rPr lang="sk-SK" sz="1100" dirty="0" err="1"/>
              <a:t>Clin</a:t>
            </a:r>
            <a:r>
              <a:rPr lang="sk-SK" sz="1100" dirty="0"/>
              <a:t> </a:t>
            </a:r>
            <a:r>
              <a:rPr lang="sk-SK" sz="1100" dirty="0" err="1"/>
              <a:t>Oncol</a:t>
            </a:r>
            <a:r>
              <a:rPr lang="sk-SK" sz="1100" dirty="0"/>
              <a:t> 2004; 22: 519.</a:t>
            </a:r>
            <a:endParaRPr lang="sk-SK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595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485" y="573805"/>
            <a:ext cx="7053542" cy="1400530"/>
          </a:xfrm>
        </p:spPr>
        <p:txBody>
          <a:bodyPr>
            <a:normAutofit/>
          </a:bodyPr>
          <a:lstStyle/>
          <a:p>
            <a:r>
              <a:rPr lang="sk-SK" sz="3200" dirty="0">
                <a:solidFill>
                  <a:srgbClr val="C00000"/>
                </a:solidFill>
              </a:rPr>
              <a:t>  </a:t>
            </a:r>
            <a:r>
              <a:rPr lang="sk-SK" sz="3200" b="1" dirty="0" err="1">
                <a:solidFill>
                  <a:srgbClr val="C00000"/>
                </a:solidFill>
              </a:rPr>
              <a:t>Adjuvantní</a:t>
            </a:r>
            <a:r>
              <a:rPr lang="sk-SK" sz="3200" b="1" dirty="0">
                <a:solidFill>
                  <a:srgbClr val="C00000"/>
                </a:solidFill>
              </a:rPr>
              <a:t>   </a:t>
            </a:r>
            <a:r>
              <a:rPr lang="sk-SK" sz="3200" b="1" dirty="0" err="1">
                <a:solidFill>
                  <a:srgbClr val="C00000"/>
                </a:solidFill>
              </a:rPr>
              <a:t>hormonální</a:t>
            </a:r>
            <a:r>
              <a:rPr lang="sk-SK" sz="3200" b="1" dirty="0">
                <a:solidFill>
                  <a:srgbClr val="C00000"/>
                </a:solidFill>
              </a:rPr>
              <a:t> </a:t>
            </a:r>
            <a:r>
              <a:rPr lang="sk-SK" sz="3200" b="1" dirty="0" err="1">
                <a:solidFill>
                  <a:srgbClr val="C00000"/>
                </a:solidFill>
              </a:rPr>
              <a:t>léčba</a:t>
            </a:r>
            <a:endParaRPr lang="sk-SK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803060" y="2258981"/>
            <a:ext cx="6709906" cy="3381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dirty="0"/>
              <a:t>A</a:t>
            </a:r>
            <a:r>
              <a:rPr lang="en-US" sz="2800" dirty="0"/>
              <a:t>)</a:t>
            </a:r>
            <a:r>
              <a:rPr lang="cs-CZ" sz="2800" dirty="0"/>
              <a:t> </a:t>
            </a:r>
            <a:r>
              <a:rPr lang="en-US" sz="2800" b="1" dirty="0"/>
              <a:t>PRE</a:t>
            </a:r>
            <a:r>
              <a:rPr lang="cs-CZ" sz="2800" b="1" dirty="0"/>
              <a:t>menopausální pacientky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B)</a:t>
            </a:r>
            <a:r>
              <a:rPr lang="en-US" sz="2800" b="1" dirty="0"/>
              <a:t> POST</a:t>
            </a:r>
            <a:r>
              <a:rPr lang="cs-CZ" sz="2800" b="1" dirty="0"/>
              <a:t>menopauzální pacientky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308695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Možnosti ovlivnění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2286000" y="2438400"/>
          <a:ext cx="20574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Klip" r:id="rId4" imgW="5715000" imgH="3192463" progId="">
                  <p:embed/>
                </p:oleObj>
              </mc:Choice>
              <mc:Fallback>
                <p:oleObj name="Klip" r:id="rId4" imgW="5715000" imgH="319246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438400"/>
                        <a:ext cx="2057400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276600" y="1752600"/>
            <a:ext cx="2667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dirty="0">
                <a:solidFill>
                  <a:schemeClr val="bg1"/>
                </a:solidFill>
                <a:latin typeface="Times New Roman" pitchFamily="18" charset="0"/>
              </a:rPr>
              <a:t>Buněčná membrána</a:t>
            </a:r>
          </a:p>
          <a:p>
            <a:pPr eaLnBrk="0" hangingPunct="0">
              <a:spcBef>
                <a:spcPct val="50000"/>
              </a:spcBef>
            </a:pPr>
            <a:r>
              <a:rPr lang="cs-CZ" b="1" dirty="0">
                <a:latin typeface="Times New Roman" pitchFamily="18" charset="0"/>
              </a:rPr>
              <a:t>Cytoplasma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905000" y="2819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981200" y="29718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1600" b="1">
                <a:solidFill>
                  <a:srgbClr val="000000"/>
                </a:solidFill>
                <a:latin typeface="Times New Roman" pitchFamily="18" charset="0"/>
              </a:rPr>
              <a:t>RECEPTOR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429000" y="34290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1600" b="1">
                <a:solidFill>
                  <a:srgbClr val="EB2813"/>
                </a:solidFill>
                <a:latin typeface="Times New Roman" pitchFamily="18" charset="0"/>
              </a:rPr>
              <a:t>HORMON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3200400" y="3657600"/>
            <a:ext cx="2286000" cy="1371600"/>
          </a:xfrm>
          <a:prstGeom prst="line">
            <a:avLst/>
          </a:prstGeom>
          <a:noFill/>
          <a:ln w="63500">
            <a:solidFill>
              <a:srgbClr val="EB2813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486400" y="5013325"/>
            <a:ext cx="885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b="1">
                <a:latin typeface="Times New Roman" pitchFamily="18" charset="0"/>
              </a:rPr>
              <a:t>DNA </a:t>
            </a:r>
            <a:endParaRPr lang="cs-CZ" sz="2400">
              <a:latin typeface="Times New Roman" pitchFamily="18" charset="0"/>
            </a:endParaRP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5867400" y="5373688"/>
            <a:ext cx="0" cy="465137"/>
          </a:xfrm>
          <a:prstGeom prst="line">
            <a:avLst/>
          </a:prstGeom>
          <a:noFill/>
          <a:ln w="63500">
            <a:solidFill>
              <a:srgbClr val="EB281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076825" y="5734050"/>
            <a:ext cx="2136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>
                <a:solidFill>
                  <a:srgbClr val="EB2813"/>
                </a:solidFill>
                <a:latin typeface="Times New Roman" pitchFamily="18" charset="0"/>
              </a:rPr>
              <a:t>Proliferace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6176" y="45091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dirty="0">
                <a:solidFill>
                  <a:schemeClr val="hlink"/>
                </a:solidFill>
                <a:latin typeface="Times New Roman" pitchFamily="18" charset="0"/>
              </a:rPr>
              <a:t>Jádro buňky</a:t>
            </a:r>
          </a:p>
        </p:txBody>
      </p:sp>
      <p:sp>
        <p:nvSpPr>
          <p:cNvPr id="13" name="TextovéPole 12"/>
          <p:cNvSpPr txBox="1"/>
          <p:nvPr/>
        </p:nvSpPr>
        <p:spPr>
          <a:xfrm rot="20271072">
            <a:off x="54859" y="3536625"/>
            <a:ext cx="242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blokáda receptoru</a:t>
            </a:r>
          </a:p>
        </p:txBody>
      </p:sp>
      <p:sp>
        <p:nvSpPr>
          <p:cNvPr id="14" name="TextovéPole 13"/>
          <p:cNvSpPr txBox="1"/>
          <p:nvPr/>
        </p:nvSpPr>
        <p:spPr>
          <a:xfrm rot="20041989">
            <a:off x="4536665" y="276502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eliminace hormonu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2198" y="252117"/>
            <a:ext cx="7053542" cy="963957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</a:rPr>
              <a:t>Adjuvantní léčba –</a:t>
            </a:r>
            <a:br>
              <a:rPr lang="cs-CZ" sz="2800" b="1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PRE</a:t>
            </a:r>
            <a:r>
              <a:rPr lang="cs-CZ" sz="2800" b="1" dirty="0" err="1">
                <a:solidFill>
                  <a:srgbClr val="C00000"/>
                </a:solidFill>
              </a:rPr>
              <a:t>menopausální</a:t>
            </a:r>
            <a:r>
              <a:rPr lang="cs-CZ" sz="2800" b="1" dirty="0">
                <a:solidFill>
                  <a:srgbClr val="C00000"/>
                </a:solidFill>
              </a:rPr>
              <a:t> pacientky</a:t>
            </a:r>
            <a:endParaRPr lang="sk-SK" sz="28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2"/>
          </p:nvPr>
        </p:nvSpPr>
        <p:spPr>
          <a:xfrm>
            <a:off x="552198" y="1442434"/>
            <a:ext cx="7418909" cy="4237149"/>
          </a:xfrm>
          <a:ln>
            <a:solidFill>
              <a:schemeClr val="tx2"/>
            </a:solidFill>
          </a:ln>
        </p:spPr>
        <p:txBody>
          <a:bodyPr>
            <a:normAutofit fontScale="25000" lnSpcReduction="20000"/>
          </a:bodyPr>
          <a:lstStyle/>
          <a:p>
            <a:pPr marL="457200" indent="-457200">
              <a:buNone/>
            </a:pPr>
            <a:r>
              <a:rPr lang="cs-CZ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A.nižší riziko: </a:t>
            </a: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T1-2,N0,G1</a:t>
            </a: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cs-CZ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cs-CZ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</a:p>
          <a:p>
            <a:pPr marL="0" indent="0">
              <a:buNone/>
            </a:pPr>
            <a:r>
              <a:rPr lang="cs-CZ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</a:t>
            </a:r>
            <a:r>
              <a:rPr lang="cs-CZ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TAMOXIFEN na 5 let</a:t>
            </a:r>
          </a:p>
          <a:p>
            <a:pPr marL="0" indent="0">
              <a:buNone/>
            </a:pPr>
            <a:endParaRPr lang="cs-CZ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cs-CZ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r>
              <a:rPr lang="cs-CZ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menopausální – zvážit </a:t>
            </a:r>
            <a:r>
              <a:rPr lang="cs-CZ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Tamoxifen</a:t>
            </a:r>
            <a:r>
              <a:rPr lang="cs-CZ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celkové doby 10let*/ bez další terapie</a:t>
            </a:r>
          </a:p>
          <a:p>
            <a:pPr marL="0" indent="0">
              <a:buNone/>
            </a:pPr>
            <a:r>
              <a:rPr lang="cs-CZ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cs-CZ" sz="9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</a:t>
            </a:r>
            <a:r>
              <a:rPr lang="cs-CZ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menopausální</a:t>
            </a:r>
            <a:r>
              <a:rPr lang="cs-CZ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inhibitor </a:t>
            </a:r>
            <a:r>
              <a:rPr lang="cs-CZ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aromatázy</a:t>
            </a:r>
            <a:r>
              <a:rPr lang="cs-CZ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let</a:t>
            </a:r>
          </a:p>
          <a:p>
            <a:pPr marL="0" indent="0">
              <a:buNone/>
            </a:pPr>
            <a:r>
              <a:rPr lang="cs-CZ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- </a:t>
            </a:r>
            <a:r>
              <a:rPr lang="cs-CZ" sz="9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Tamoxifen</a:t>
            </a:r>
            <a:r>
              <a:rPr lang="cs-CZ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celkové doby 10 let</a:t>
            </a:r>
          </a:p>
          <a:p>
            <a:pPr marL="0" indent="0">
              <a:buNone/>
            </a:pPr>
            <a:endParaRPr lang="cs-CZ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ATLAS, </a:t>
            </a:r>
            <a:r>
              <a:rPr lang="cs-CZ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aTTom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 – 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let </a:t>
            </a:r>
            <a:r>
              <a:rPr lang="cs-CZ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adjuvatní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terapie </a:t>
            </a:r>
            <a:r>
              <a:rPr 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Tamoxifenem 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signifikantně snížilo </a:t>
            </a:r>
            <a:r>
              <a:rPr lang="cs-CZ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rizilo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rekurence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karcinomu prsu,  pro </a:t>
            </a:r>
            <a:r>
              <a:rPr lang="sk-SK" sz="4400" dirty="0" err="1"/>
              <a:t>hodnocení</a:t>
            </a:r>
            <a:r>
              <a:rPr lang="sk-SK" sz="4400" dirty="0"/>
              <a:t>  </a:t>
            </a:r>
            <a:r>
              <a:rPr lang="sk-SK" sz="4400" dirty="0" err="1"/>
              <a:t>vlivu</a:t>
            </a:r>
            <a:r>
              <a:rPr lang="sk-SK" sz="4400" dirty="0"/>
              <a:t> na  celkovou mortalitu je </a:t>
            </a:r>
            <a:r>
              <a:rPr lang="sk-SK" sz="4400" dirty="0" err="1"/>
              <a:t>potřeba</a:t>
            </a:r>
            <a:r>
              <a:rPr lang="sk-SK" sz="4400" dirty="0"/>
              <a:t> </a:t>
            </a:r>
            <a:r>
              <a:rPr lang="sk-SK" sz="4400" dirty="0" err="1"/>
              <a:t>další</a:t>
            </a:r>
            <a:r>
              <a:rPr lang="sk-SK" sz="4400" dirty="0"/>
              <a:t> </a:t>
            </a:r>
            <a:r>
              <a:rPr lang="sk-SK" sz="4400" dirty="0" err="1"/>
              <a:t>sledování</a:t>
            </a:r>
            <a:endParaRPr lang="sk-SK" sz="4400" dirty="0"/>
          </a:p>
          <a:p>
            <a:pPr marL="0" indent="0">
              <a:buNone/>
            </a:pPr>
            <a:r>
              <a:rPr 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- s delším </a:t>
            </a:r>
            <a:r>
              <a:rPr lang="cs-CZ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užívaním</a:t>
            </a:r>
            <a:r>
              <a:rPr 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Tamoxifenu</a:t>
            </a:r>
            <a:r>
              <a:rPr 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byla spojená vyšší četnost NÚ, </a:t>
            </a:r>
            <a:r>
              <a:rPr lang="cs-CZ" sz="4400" dirty="0"/>
              <a:t>ale celkový benefit terapie převyšuje její riziko</a:t>
            </a:r>
            <a:endParaRPr lang="cs-CZ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k-SK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</a:t>
            </a:r>
          </a:p>
          <a:p>
            <a:pPr marL="0" indent="0">
              <a:buNone/>
            </a:pPr>
            <a:endParaRPr lang="sk-SK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k-S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k-S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dirty="0"/>
          </a:p>
          <a:p>
            <a:pPr marL="0" indent="0">
              <a:buNone/>
            </a:pP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				</a:t>
            </a:r>
            <a:r>
              <a:rPr lang="sk-SK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   															</a:t>
            </a:r>
            <a:endParaRPr lang="sk-SK" sz="1000" i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82280" y="6027313"/>
            <a:ext cx="7950162" cy="595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900" dirty="0" err="1"/>
              <a:t>aTTom</a:t>
            </a:r>
            <a:r>
              <a:rPr lang="en-US" sz="900" dirty="0"/>
              <a:t>: Long-term effects of continuing adjuvant </a:t>
            </a:r>
            <a:r>
              <a:rPr lang="en-US" sz="900" dirty="0" err="1"/>
              <a:t>tamoxifen</a:t>
            </a:r>
            <a:r>
              <a:rPr lang="en-US" sz="900" dirty="0"/>
              <a:t> to 10 years versus stopping at 5 years in 6,953 women with early breast cancer.</a:t>
            </a:r>
            <a:r>
              <a:rPr lang="cs-CZ" sz="900" dirty="0"/>
              <a:t>, </a:t>
            </a:r>
            <a:r>
              <a:rPr lang="sk-SK" sz="900" dirty="0"/>
              <a:t>J </a:t>
            </a:r>
            <a:r>
              <a:rPr lang="sk-SK" sz="900" dirty="0" err="1"/>
              <a:t>Clin</a:t>
            </a:r>
            <a:r>
              <a:rPr lang="sk-SK" sz="900" dirty="0"/>
              <a:t> </a:t>
            </a:r>
            <a:r>
              <a:rPr lang="sk-SK" sz="900" dirty="0" err="1"/>
              <a:t>Oncol</a:t>
            </a:r>
            <a:r>
              <a:rPr lang="sk-SK" sz="900" dirty="0"/>
              <a:t> 31, 2013 (</a:t>
            </a:r>
            <a:r>
              <a:rPr lang="sk-SK" sz="900" dirty="0" err="1"/>
              <a:t>suppl</a:t>
            </a:r>
            <a:r>
              <a:rPr lang="sk-SK" sz="900" dirty="0"/>
              <a:t>; </a:t>
            </a:r>
            <a:r>
              <a:rPr lang="sk-SK" sz="900" dirty="0" err="1"/>
              <a:t>abstr</a:t>
            </a:r>
            <a:r>
              <a:rPr lang="sk-SK" sz="900" dirty="0"/>
              <a:t> 5)</a:t>
            </a:r>
          </a:p>
          <a:p>
            <a:pPr marL="0" indent="0">
              <a:buNone/>
            </a:pPr>
            <a:r>
              <a:rPr lang="en-US" sz="900" b="1" dirty="0"/>
              <a:t>Long-term effects of continuing adjuvant </a:t>
            </a:r>
            <a:r>
              <a:rPr lang="en-US" sz="900" b="1" dirty="0" err="1"/>
              <a:t>tamoxifen</a:t>
            </a:r>
            <a:r>
              <a:rPr lang="en-US" sz="900" b="1" dirty="0"/>
              <a:t> to 10 years versus stopping at 5 years after diagnosis of </a:t>
            </a:r>
            <a:r>
              <a:rPr lang="en-US" sz="900" b="1" dirty="0" err="1"/>
              <a:t>oestrogen</a:t>
            </a:r>
            <a:r>
              <a:rPr lang="en-US" sz="900" b="1" dirty="0"/>
              <a:t> receptor-positive breast cancer: ATLAS, a </a:t>
            </a:r>
            <a:r>
              <a:rPr lang="en-US" sz="900" b="1" dirty="0" err="1"/>
              <a:t>randomised</a:t>
            </a:r>
            <a:r>
              <a:rPr lang="en-US" sz="900" b="1" dirty="0"/>
              <a:t> trial</a:t>
            </a:r>
            <a:r>
              <a:rPr lang="cs-CZ" sz="900" b="1" dirty="0"/>
              <a:t>, </a:t>
            </a:r>
            <a:r>
              <a:rPr lang="fr-FR" sz="900" dirty="0"/>
              <a:t>Lancet. 2013 Mar 9; 381(9869): 805–816.</a:t>
            </a:r>
            <a:endParaRPr lang="en-US" sz="900" b="1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50127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b="1" dirty="0"/>
              <a:t>                         </a:t>
            </a:r>
            <a:r>
              <a:rPr lang="cs-CZ" sz="3200" b="1" dirty="0">
                <a:solidFill>
                  <a:srgbClr val="C00000"/>
                </a:solidFill>
              </a:rPr>
              <a:t>Adjuvantní léčba –</a:t>
            </a:r>
            <a:br>
              <a:rPr lang="cs-CZ" sz="3200" b="1" dirty="0">
                <a:solidFill>
                  <a:srgbClr val="C00000"/>
                </a:solidFill>
              </a:rPr>
            </a:br>
            <a:r>
              <a:rPr lang="cs-CZ" sz="3200" b="1" dirty="0">
                <a:solidFill>
                  <a:srgbClr val="C00000"/>
                </a:solidFill>
              </a:rPr>
              <a:t>                </a:t>
            </a:r>
            <a:r>
              <a:rPr lang="en-US" sz="3200" b="1" dirty="0">
                <a:solidFill>
                  <a:srgbClr val="C00000"/>
                </a:solidFill>
              </a:rPr>
              <a:t>PRE</a:t>
            </a:r>
            <a:r>
              <a:rPr lang="cs-CZ" sz="3200" b="1" dirty="0" err="1">
                <a:solidFill>
                  <a:srgbClr val="C00000"/>
                </a:solidFill>
              </a:rPr>
              <a:t>menopausální</a:t>
            </a:r>
            <a:r>
              <a:rPr lang="cs-CZ" sz="3200" b="1" dirty="0">
                <a:solidFill>
                  <a:srgbClr val="C00000"/>
                </a:solidFill>
              </a:rPr>
              <a:t> pacientky</a:t>
            </a:r>
            <a:endParaRPr lang="sk-SK" sz="3200" dirty="0">
              <a:solidFill>
                <a:srgbClr val="C00000"/>
              </a:solidFill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sz="half" idx="2"/>
          </p:nvPr>
        </p:nvSpPr>
        <p:spPr>
          <a:xfrm>
            <a:off x="280116" y="6234179"/>
            <a:ext cx="3442643" cy="38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z="1100" i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http://www.nccn.org/professionals/physician_gls/pdf/breast.pdf</a:t>
            </a:r>
          </a:p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595647" y="2099224"/>
            <a:ext cx="730554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vyšší riziko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(věk &lt;35 let, pN1+, extrakapsulární šíření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TAMOXIFEN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let 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OVARIALNÍ  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SUPRESE/ ABLACE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</a:t>
            </a:r>
            <a:r>
              <a:rPr lang="cs-CZ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AI – SOFT,TEXT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ovariální ablace: </a:t>
            </a:r>
            <a:r>
              <a:rPr lang="cs-CZ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oophorektomie</a:t>
            </a:r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RT - </a:t>
            </a:r>
            <a:r>
              <a:rPr lang="pl-PL" sz="1400" dirty="0"/>
              <a:t>režimy od 4,5 Gy v jedné frakci až po 10–20 Gy v 5–6 frakcích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ovariální </a:t>
            </a:r>
            <a:r>
              <a:rPr lang="cs-CZ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suprese</a:t>
            </a:r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LH-RH analoga (</a:t>
            </a:r>
            <a:r>
              <a:rPr lang="sk-S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goserelin</a:t>
            </a:r>
            <a:r>
              <a:rPr lang="sk-S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)3,6 mg </a:t>
            </a:r>
            <a:r>
              <a:rPr lang="sk-S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  <a:r>
              <a:rPr lang="sk-S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1× za 28 dní 24 m</a:t>
            </a:r>
            <a:r>
              <a:rPr lang="cs-CZ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ěsíců</a:t>
            </a:r>
            <a:endParaRPr lang="sk-SK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4157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836712"/>
          </a:xfrm>
        </p:spPr>
        <p:txBody>
          <a:bodyPr/>
          <a:lstStyle/>
          <a:p>
            <a:pPr algn="ctr"/>
            <a:r>
              <a:rPr lang="cs-CZ" sz="2000" b="1" dirty="0">
                <a:solidFill>
                  <a:srgbClr val="C00000"/>
                </a:solidFill>
              </a:rPr>
              <a:t>Adjuvantní léčba  inhibitory </a:t>
            </a:r>
            <a:r>
              <a:rPr lang="cs-CZ" sz="2000" b="1" dirty="0" err="1">
                <a:solidFill>
                  <a:srgbClr val="C00000"/>
                </a:solidFill>
              </a:rPr>
              <a:t>aromatáz</a:t>
            </a:r>
            <a:r>
              <a:rPr lang="cs-CZ" sz="2000" b="1" dirty="0">
                <a:solidFill>
                  <a:srgbClr val="C00000"/>
                </a:solidFill>
              </a:rPr>
              <a:t> u </a:t>
            </a:r>
            <a:r>
              <a:rPr lang="cs-CZ" sz="2000" b="1" dirty="0" err="1">
                <a:solidFill>
                  <a:srgbClr val="C00000"/>
                </a:solidFill>
              </a:rPr>
              <a:t>premenopausálních</a:t>
            </a:r>
            <a:r>
              <a:rPr lang="cs-CZ" sz="2000" b="1" dirty="0">
                <a:solidFill>
                  <a:srgbClr val="C00000"/>
                </a:solidFill>
              </a:rPr>
              <a:t> pacientek</a:t>
            </a:r>
            <a:endParaRPr lang="sk-SK" sz="2000" dirty="0">
              <a:solidFill>
                <a:srgbClr val="C00000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4" y="1268760"/>
            <a:ext cx="7947858" cy="5492648"/>
          </a:xfrm>
        </p:spPr>
      </p:pic>
    </p:spTree>
    <p:extLst>
      <p:ext uri="{BB962C8B-B14F-4D97-AF65-F5344CB8AC3E}">
        <p14:creationId xmlns:p14="http://schemas.microsoft.com/office/powerpoint/2010/main" val="18870436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</p:spPr>
        <p:txBody>
          <a:bodyPr/>
          <a:lstStyle/>
          <a:p>
            <a:pPr algn="ctr"/>
            <a:r>
              <a:rPr lang="cs-CZ" sz="2000" b="1" dirty="0">
                <a:solidFill>
                  <a:srgbClr val="C00000"/>
                </a:solidFill>
              </a:rPr>
              <a:t>Adjuvantní léčba inhibitory </a:t>
            </a:r>
            <a:r>
              <a:rPr lang="cs-CZ" sz="2000" b="1" dirty="0" err="1">
                <a:solidFill>
                  <a:srgbClr val="C00000"/>
                </a:solidFill>
              </a:rPr>
              <a:t>aromatáz</a:t>
            </a:r>
            <a:r>
              <a:rPr lang="cs-CZ" sz="2000" b="1" dirty="0">
                <a:solidFill>
                  <a:srgbClr val="C00000"/>
                </a:solidFill>
              </a:rPr>
              <a:t> u premenopausálních pacientek</a:t>
            </a:r>
            <a:endParaRPr lang="sk-SK" sz="2000" dirty="0">
              <a:solidFill>
                <a:srgbClr val="C00000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927278"/>
            <a:ext cx="7220047" cy="5640947"/>
          </a:xfrm>
        </p:spPr>
      </p:pic>
    </p:spTree>
    <p:extLst>
      <p:ext uri="{BB962C8B-B14F-4D97-AF65-F5344CB8AC3E}">
        <p14:creationId xmlns:p14="http://schemas.microsoft.com/office/powerpoint/2010/main" val="3136016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792088"/>
          </a:xfrm>
        </p:spPr>
        <p:txBody>
          <a:bodyPr/>
          <a:lstStyle/>
          <a:p>
            <a:pPr algn="ctr"/>
            <a:r>
              <a:rPr lang="cs-CZ" sz="2000" b="1" dirty="0">
                <a:solidFill>
                  <a:srgbClr val="C00000"/>
                </a:solidFill>
              </a:rPr>
              <a:t>Adjuvantní léčba  inhibitory </a:t>
            </a:r>
            <a:r>
              <a:rPr lang="cs-CZ" sz="2000" b="1" dirty="0" err="1">
                <a:solidFill>
                  <a:srgbClr val="C00000"/>
                </a:solidFill>
              </a:rPr>
              <a:t>aromatáz</a:t>
            </a:r>
            <a:r>
              <a:rPr lang="cs-CZ" sz="2000" b="1" dirty="0">
                <a:solidFill>
                  <a:srgbClr val="C00000"/>
                </a:solidFill>
              </a:rPr>
              <a:t> u </a:t>
            </a:r>
            <a:r>
              <a:rPr lang="cs-CZ" sz="2000" b="1" dirty="0" err="1">
                <a:solidFill>
                  <a:srgbClr val="C00000"/>
                </a:solidFill>
              </a:rPr>
              <a:t>premenopausálních</a:t>
            </a:r>
            <a:r>
              <a:rPr lang="cs-CZ" sz="2000" b="1" dirty="0">
                <a:solidFill>
                  <a:srgbClr val="C00000"/>
                </a:solidFill>
              </a:rPr>
              <a:t> pacientek</a:t>
            </a:r>
            <a:endParaRPr lang="sk-SK" sz="2000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9" y="1004552"/>
            <a:ext cx="7205729" cy="5692463"/>
          </a:xfrm>
        </p:spPr>
      </p:pic>
    </p:spTree>
    <p:extLst>
      <p:ext uri="{BB962C8B-B14F-4D97-AF65-F5344CB8AC3E}">
        <p14:creationId xmlns:p14="http://schemas.microsoft.com/office/powerpoint/2010/main" val="826715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78794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</a:rPr>
              <a:t>Adjuvantní léčba –</a:t>
            </a:r>
            <a:br>
              <a:rPr lang="cs-CZ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POST</a:t>
            </a:r>
            <a:r>
              <a:rPr lang="cs-CZ" sz="3200" b="1" dirty="0">
                <a:solidFill>
                  <a:srgbClr val="C00000"/>
                </a:solidFill>
              </a:rPr>
              <a:t>menopauzální pacientky</a:t>
            </a:r>
            <a:endParaRPr lang="sk-SK" sz="36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28650" y="1967293"/>
            <a:ext cx="7886700" cy="435133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Nízké riziko: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Tamoxifen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5/10 let</a:t>
            </a:r>
          </a:p>
          <a:p>
            <a:pPr marL="0" indent="0">
              <a:buNone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při KI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Tamoxifenu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inhibitor </a:t>
            </a:r>
          </a:p>
          <a:p>
            <a:pPr marL="0" indent="0">
              <a:buNone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aromatázy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5 let</a:t>
            </a:r>
          </a:p>
          <a:p>
            <a:pPr marL="0" indent="0">
              <a:buNone/>
            </a:pP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Vysoké riziko: 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N+, T2+, </a:t>
            </a: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cerb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3+  </a:t>
            </a:r>
          </a:p>
          <a:p>
            <a:pPr marL="514350" indent="-514350">
              <a:buAutoNum type="arabicPeriod"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Iniciální podání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inhobitoru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aromatáz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up front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)- 5 let</a:t>
            </a:r>
          </a:p>
          <a:p>
            <a:pPr marL="514350" indent="-514350">
              <a:buAutoNum type="arabicPeriod"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Sekvenční  podání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)-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Tamoxifen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2roky- inhibitor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aromatázy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5 let( celkem 7 let)</a:t>
            </a:r>
          </a:p>
          <a:p>
            <a:pPr marL="514350" indent="-514350">
              <a:buAutoNum type="arabicPeriod"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Primárně prodloužená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adjuvance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Tamoxifen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5let –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5let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inhibitor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aromatázy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38178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25003"/>
            <a:ext cx="9144000" cy="1068946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 err="1">
                <a:solidFill>
                  <a:srgbClr val="C00000"/>
                </a:solidFill>
              </a:rPr>
              <a:t>Paliativní</a:t>
            </a:r>
            <a:r>
              <a:rPr lang="sk-SK" sz="4000" b="1" dirty="0">
                <a:solidFill>
                  <a:srgbClr val="C00000"/>
                </a:solidFill>
              </a:rPr>
              <a:t>  </a:t>
            </a:r>
            <a:r>
              <a:rPr lang="sk-SK" sz="4000" b="1" dirty="0" err="1">
                <a:solidFill>
                  <a:srgbClr val="C00000"/>
                </a:solidFill>
              </a:rPr>
              <a:t>hormonoterapie</a:t>
            </a:r>
            <a:br>
              <a:rPr lang="sk-SK" sz="4000" b="1" dirty="0"/>
            </a:br>
            <a:r>
              <a:rPr lang="sk-SK" sz="1400" b="1" dirty="0"/>
              <a:t>        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22160" y="1390918"/>
            <a:ext cx="8670320" cy="485748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sk-SK" sz="2000" b="1" dirty="0"/>
              <a:t>závisí na </a:t>
            </a:r>
            <a:r>
              <a:rPr lang="cs-CZ" sz="2000" b="1" dirty="0"/>
              <a:t>způsobů adjuvantní hormonální léčby nebo léčby 1. linie</a:t>
            </a:r>
          </a:p>
          <a:p>
            <a:pPr algn="just">
              <a:buFontTx/>
              <a:buChar char="-"/>
            </a:pPr>
            <a:endParaRPr lang="cs-CZ" sz="2000" b="1" dirty="0"/>
          </a:p>
          <a:p>
            <a:pPr algn="just">
              <a:buFont typeface="Wingdings" pitchFamily="2" charset="2"/>
              <a:buChar char="Ø"/>
            </a:pPr>
            <a:r>
              <a:rPr lang="sk-SK" sz="2000" dirty="0" err="1"/>
              <a:t>optimální</a:t>
            </a:r>
            <a:r>
              <a:rPr lang="sk-SK" sz="2000" dirty="0"/>
              <a:t> </a:t>
            </a:r>
            <a:r>
              <a:rPr lang="sk-SK" sz="2000" dirty="0" err="1"/>
              <a:t>sekvence</a:t>
            </a:r>
            <a:r>
              <a:rPr lang="sk-SK" sz="2000" dirty="0"/>
              <a:t>  </a:t>
            </a:r>
            <a:r>
              <a:rPr lang="sk-SK" sz="2000" dirty="0" err="1"/>
              <a:t>léčby</a:t>
            </a:r>
            <a:r>
              <a:rPr lang="sk-SK" sz="2000" dirty="0"/>
              <a:t> </a:t>
            </a:r>
            <a:r>
              <a:rPr lang="sk-SK" sz="2000" dirty="0" err="1"/>
              <a:t>není</a:t>
            </a:r>
            <a:r>
              <a:rPr lang="sk-SK" sz="2000" dirty="0"/>
              <a:t> </a:t>
            </a:r>
            <a:r>
              <a:rPr lang="sk-SK" sz="2000" dirty="0" err="1"/>
              <a:t>dosud</a:t>
            </a:r>
            <a:r>
              <a:rPr lang="sk-SK" sz="2000" dirty="0"/>
              <a:t> jasná, </a:t>
            </a:r>
            <a:r>
              <a:rPr lang="sk-SK" sz="2000" dirty="0" err="1"/>
              <a:t>podávají</a:t>
            </a:r>
            <a:r>
              <a:rPr lang="sk-SK" sz="2000" dirty="0"/>
              <a:t> </a:t>
            </a:r>
            <a:r>
              <a:rPr lang="sk-SK" sz="2000" dirty="0" err="1"/>
              <a:t>se</a:t>
            </a:r>
            <a:r>
              <a:rPr lang="sk-SK" sz="2000" dirty="0"/>
              <a:t> </a:t>
            </a:r>
            <a:r>
              <a:rPr lang="sk-SK" sz="2000" dirty="0" err="1"/>
              <a:t>zpravidla</a:t>
            </a:r>
            <a:r>
              <a:rPr lang="sk-SK" sz="2000" dirty="0"/>
              <a:t> </a:t>
            </a:r>
            <a:r>
              <a:rPr lang="sk-SK" sz="2000" dirty="0" err="1"/>
              <a:t>postupně</a:t>
            </a:r>
            <a:r>
              <a:rPr lang="sk-SK" sz="2000" dirty="0"/>
              <a:t> jednotlivé látky až do vzniku kompletní </a:t>
            </a:r>
            <a:r>
              <a:rPr lang="sk-SK" sz="2000" dirty="0" err="1"/>
              <a:t>hormonorezistence</a:t>
            </a:r>
            <a:r>
              <a:rPr lang="sk-SK" sz="2000" dirty="0"/>
              <a:t> </a:t>
            </a:r>
          </a:p>
          <a:p>
            <a:pPr algn="just">
              <a:buFontTx/>
              <a:buChar char="-"/>
            </a:pPr>
            <a:endParaRPr lang="sk-SK" sz="2000" b="1" dirty="0"/>
          </a:p>
          <a:p>
            <a:pPr algn="just">
              <a:buFont typeface="Wingdings" pitchFamily="2" charset="2"/>
              <a:buChar char="Ø"/>
            </a:pPr>
            <a:r>
              <a:rPr lang="sk-SK" sz="2000" b="1" dirty="0" err="1"/>
              <a:t>předností</a:t>
            </a:r>
            <a:r>
              <a:rPr lang="sk-SK" sz="2000" b="1" dirty="0"/>
              <a:t> je </a:t>
            </a:r>
            <a:r>
              <a:rPr lang="sk-SK" sz="2000" b="1" dirty="0" err="1"/>
              <a:t>příznivý</a:t>
            </a:r>
            <a:r>
              <a:rPr lang="sk-SK" sz="2000" b="1" dirty="0"/>
              <a:t> profil </a:t>
            </a:r>
            <a:r>
              <a:rPr lang="sk-SK" sz="2000" b="1" dirty="0" err="1"/>
              <a:t>nežádoucích</a:t>
            </a:r>
            <a:r>
              <a:rPr lang="sk-SK" sz="2000" b="1" dirty="0"/>
              <a:t> </a:t>
            </a:r>
            <a:r>
              <a:rPr lang="sk-SK" sz="2000" b="1" dirty="0" err="1"/>
              <a:t>účinků</a:t>
            </a:r>
            <a:r>
              <a:rPr lang="sk-SK" sz="2000" b="1" dirty="0"/>
              <a:t>, </a:t>
            </a:r>
            <a:r>
              <a:rPr lang="sk-SK" sz="2000" b="1" dirty="0" err="1"/>
              <a:t>nízká</a:t>
            </a:r>
            <a:r>
              <a:rPr lang="sk-SK" sz="2000" b="1" dirty="0"/>
              <a:t> toxicita </a:t>
            </a:r>
            <a:r>
              <a:rPr lang="sk-SK" sz="2000" b="1" dirty="0" err="1"/>
              <a:t>ve</a:t>
            </a:r>
            <a:r>
              <a:rPr lang="sk-SK" sz="2000" b="1" dirty="0"/>
              <a:t> </a:t>
            </a:r>
            <a:r>
              <a:rPr lang="sk-SK" sz="2000" b="1" dirty="0" err="1"/>
              <a:t>srovnání</a:t>
            </a:r>
            <a:r>
              <a:rPr lang="sk-SK" sz="2000" b="1" dirty="0"/>
              <a:t> s CHT</a:t>
            </a:r>
          </a:p>
          <a:p>
            <a:pPr algn="just">
              <a:buFontTx/>
              <a:buChar char="-"/>
            </a:pPr>
            <a:endParaRPr lang="sk-SK" sz="2000" b="1" dirty="0"/>
          </a:p>
          <a:p>
            <a:pPr marL="0" indent="0" algn="just">
              <a:buFont typeface="Wingdings" pitchFamily="2" charset="2"/>
              <a:buChar char="Ø"/>
            </a:pPr>
            <a:r>
              <a:rPr lang="sk-SK" sz="2000" b="1" dirty="0"/>
              <a:t>    limitovaný rozsah </a:t>
            </a:r>
            <a:r>
              <a:rPr lang="sk-SK" sz="2000" b="1" dirty="0" err="1"/>
              <a:t>diseminace</a:t>
            </a:r>
            <a:r>
              <a:rPr lang="sk-SK" sz="2000" b="1" dirty="0"/>
              <a:t>, kostní a        </a:t>
            </a:r>
          </a:p>
          <a:p>
            <a:pPr marL="0" indent="0" algn="just">
              <a:buNone/>
            </a:pPr>
            <a:r>
              <a:rPr lang="sk-SK" sz="2000" b="1" dirty="0"/>
              <a:t>      </a:t>
            </a:r>
            <a:r>
              <a:rPr lang="sk-SK" sz="2000" b="1" dirty="0" err="1"/>
              <a:t>měkkotkáňové</a:t>
            </a:r>
            <a:r>
              <a:rPr lang="sk-SK" sz="2000" b="1" dirty="0"/>
              <a:t> </a:t>
            </a:r>
            <a:r>
              <a:rPr lang="sk-SK" sz="2000" b="1" dirty="0" err="1"/>
              <a:t>postižení</a:t>
            </a:r>
            <a:r>
              <a:rPr lang="sk-SK" sz="2000" b="1" dirty="0"/>
              <a:t>, orgánové metastázy - </a:t>
            </a:r>
            <a:r>
              <a:rPr lang="sk-SK" sz="2000" b="1" dirty="0" err="1"/>
              <a:t>jaterní</a:t>
            </a:r>
            <a:r>
              <a:rPr lang="sk-SK" sz="2000" b="1" dirty="0"/>
              <a:t>     </a:t>
            </a:r>
          </a:p>
          <a:p>
            <a:pPr marL="0" indent="0" algn="just">
              <a:buNone/>
            </a:pPr>
            <a:r>
              <a:rPr lang="sk-SK" sz="2000" b="1" dirty="0"/>
              <a:t>      nebo </a:t>
            </a:r>
            <a:r>
              <a:rPr lang="sk-SK" sz="2000" b="1" dirty="0" err="1"/>
              <a:t>plicní</a:t>
            </a:r>
            <a:r>
              <a:rPr lang="sk-SK" sz="2000" b="1" dirty="0"/>
              <a:t> - </a:t>
            </a:r>
            <a:r>
              <a:rPr lang="sk-SK" sz="2000" b="1" dirty="0" err="1"/>
              <a:t>asymptomatické</a:t>
            </a:r>
            <a:r>
              <a:rPr lang="sk-SK" sz="2000" b="1" dirty="0"/>
              <a:t> a rozsah </a:t>
            </a:r>
            <a:r>
              <a:rPr lang="sk-SK" sz="2000" b="1" dirty="0" err="1"/>
              <a:t>není</a:t>
            </a:r>
            <a:r>
              <a:rPr lang="sk-SK" sz="2000" b="1" dirty="0"/>
              <a:t> </a:t>
            </a:r>
            <a:r>
              <a:rPr lang="sk-SK" sz="2000" b="1" dirty="0" err="1"/>
              <a:t>velký</a:t>
            </a:r>
            <a:endParaRPr lang="sk-SK" sz="20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sk-SK" sz="20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9253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rgbClr val="C00000"/>
                </a:solidFill>
              </a:rPr>
              <a:t>Hormonoterapie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>
              <a:buClr>
                <a:srgbClr val="EB2813"/>
              </a:buClr>
              <a:buFont typeface="Wingdings" pitchFamily="2" charset="2"/>
              <a:buChar char="§"/>
            </a:pPr>
            <a:r>
              <a:rPr lang="cs-CZ" sz="2000" b="1" dirty="0">
                <a:solidFill>
                  <a:srgbClr val="EB2813"/>
                </a:solidFill>
              </a:rPr>
              <a:t>Farmakologická</a:t>
            </a: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estrogeny</a:t>
            </a: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</a:t>
            </a:r>
            <a:r>
              <a:rPr lang="cs-CZ" sz="2000" b="1" dirty="0" err="1">
                <a:solidFill>
                  <a:schemeClr val="hlink"/>
                </a:solidFill>
              </a:rPr>
              <a:t>antiestrogeny</a:t>
            </a: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</a:t>
            </a:r>
            <a:r>
              <a:rPr lang="cs-CZ" sz="2000" b="1" dirty="0" err="1">
                <a:solidFill>
                  <a:schemeClr val="hlink"/>
                </a:solidFill>
              </a:rPr>
              <a:t>gestageny</a:t>
            </a: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androgeny</a:t>
            </a: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</a:t>
            </a:r>
            <a:r>
              <a:rPr lang="cs-CZ" sz="2000" b="1" dirty="0" err="1">
                <a:solidFill>
                  <a:schemeClr val="hlink"/>
                </a:solidFill>
              </a:rPr>
              <a:t>antiandrogeny</a:t>
            </a: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</a:t>
            </a:r>
            <a:r>
              <a:rPr lang="cs-CZ" sz="2000" b="1" dirty="0" err="1">
                <a:solidFill>
                  <a:schemeClr val="hlink"/>
                </a:solidFill>
              </a:rPr>
              <a:t>antiaromatázy</a:t>
            </a: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LH-RH analogy</a:t>
            </a: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 glukokortikoidy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905000"/>
            <a:ext cx="4033837" cy="4114800"/>
          </a:xfrm>
        </p:spPr>
        <p:txBody>
          <a:bodyPr/>
          <a:lstStyle/>
          <a:p>
            <a:pPr>
              <a:buClr>
                <a:srgbClr val="EB2813"/>
              </a:buClr>
              <a:buFont typeface="Wingdings" pitchFamily="2" charset="2"/>
              <a:buChar char="§"/>
            </a:pPr>
            <a:r>
              <a:rPr lang="cs-CZ" sz="2000" b="1" dirty="0">
                <a:solidFill>
                  <a:srgbClr val="EB2813"/>
                </a:solidFill>
              </a:rPr>
              <a:t>Chirurgická </a:t>
            </a: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kastrace</a:t>
            </a:r>
          </a:p>
          <a:p>
            <a:pPr>
              <a:buFont typeface="Wingdings" charset="2"/>
              <a:buChar char="Ø"/>
            </a:pPr>
            <a:r>
              <a:rPr lang="cs-CZ" sz="2000" b="1" dirty="0" err="1">
                <a:solidFill>
                  <a:schemeClr val="hlink"/>
                </a:solidFill>
              </a:rPr>
              <a:t>adrenalectomie</a:t>
            </a: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Char char="Ø"/>
            </a:pPr>
            <a:r>
              <a:rPr lang="cs-CZ" sz="2000" b="1" dirty="0" err="1">
                <a:solidFill>
                  <a:schemeClr val="hlink"/>
                </a:solidFill>
              </a:rPr>
              <a:t>hypofyzectomie</a:t>
            </a:r>
            <a:r>
              <a:rPr lang="cs-CZ" sz="2000" b="1" dirty="0">
                <a:solidFill>
                  <a:schemeClr val="hlink"/>
                </a:solidFill>
              </a:rPr>
              <a:t> </a:t>
            </a:r>
          </a:p>
          <a:p>
            <a:pPr>
              <a:buFont typeface="Wingdings" charset="2"/>
              <a:buNone/>
            </a:pP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None/>
            </a:pPr>
            <a:endParaRPr lang="cs-CZ" sz="2000" b="1" dirty="0">
              <a:solidFill>
                <a:schemeClr val="hlink"/>
              </a:solidFill>
            </a:endParaRPr>
          </a:p>
          <a:p>
            <a:pPr>
              <a:buClr>
                <a:srgbClr val="EB2813"/>
              </a:buClr>
              <a:buFont typeface="Wingdings" pitchFamily="2" charset="2"/>
              <a:buChar char="§"/>
            </a:pPr>
            <a:r>
              <a:rPr lang="cs-CZ" sz="2000" b="1" dirty="0">
                <a:solidFill>
                  <a:srgbClr val="EB2813"/>
                </a:solidFill>
              </a:rPr>
              <a:t>Radiační</a:t>
            </a:r>
          </a:p>
          <a:p>
            <a:pPr>
              <a:buFont typeface="Wingdings" charset="2"/>
              <a:buChar char="Ø"/>
            </a:pPr>
            <a:r>
              <a:rPr lang="cs-CZ" sz="2000" b="1" dirty="0" err="1">
                <a:solidFill>
                  <a:schemeClr val="hlink"/>
                </a:solidFill>
              </a:rPr>
              <a:t>hypofyzectomie</a:t>
            </a:r>
            <a:endParaRPr lang="cs-CZ" sz="2000" b="1" dirty="0">
              <a:solidFill>
                <a:schemeClr val="hlink"/>
              </a:solidFill>
            </a:endParaRPr>
          </a:p>
          <a:p>
            <a:pPr>
              <a:buFont typeface="Wingdings" charset="2"/>
              <a:buChar char="Ø"/>
            </a:pPr>
            <a:r>
              <a:rPr lang="cs-CZ" sz="2000" b="1" dirty="0">
                <a:solidFill>
                  <a:schemeClr val="hlink"/>
                </a:solidFill>
              </a:rPr>
              <a:t>kastrace</a:t>
            </a:r>
          </a:p>
          <a:p>
            <a:endParaRPr lang="cs-CZ" sz="2000" b="1" dirty="0">
              <a:solidFill>
                <a:schemeClr val="hlink"/>
              </a:solidFill>
            </a:endParaRPr>
          </a:p>
          <a:p>
            <a:endParaRPr lang="cs-CZ" sz="20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rgbClr val="C00000"/>
                </a:solidFill>
              </a:rPr>
              <a:t>Hormonoterapie</a:t>
            </a:r>
            <a:r>
              <a:rPr lang="cs-CZ" dirty="0">
                <a:solidFill>
                  <a:srgbClr val="C00000"/>
                </a:solidFill>
              </a:rPr>
              <a:t> - indikace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/>
              <a:t>neoadjuvantní</a:t>
            </a:r>
            <a:endParaRPr lang="cs-CZ" dirty="0"/>
          </a:p>
          <a:p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 adjuvantní</a:t>
            </a:r>
          </a:p>
          <a:p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 paliativní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b="1" dirty="0" err="1">
                <a:solidFill>
                  <a:srgbClr val="EB2813"/>
                </a:solidFill>
              </a:rPr>
              <a:t>Hormonoterapie</a:t>
            </a:r>
            <a:r>
              <a:rPr lang="cs-CZ" sz="3200" b="1" dirty="0">
                <a:solidFill>
                  <a:srgbClr val="EB2813"/>
                </a:solidFill>
              </a:rPr>
              <a:t> karcinomu prsu</a:t>
            </a:r>
            <a:br>
              <a:rPr lang="cs-CZ" sz="3200" b="1" dirty="0">
                <a:solidFill>
                  <a:srgbClr val="EB2813"/>
                </a:solidFill>
              </a:rPr>
            </a:br>
            <a:r>
              <a:rPr lang="cs-CZ" sz="3200" b="1" dirty="0">
                <a:solidFill>
                  <a:srgbClr val="EB2813"/>
                </a:solidFill>
              </a:rPr>
              <a:t>(</a:t>
            </a:r>
            <a:r>
              <a:rPr lang="cs-CZ" sz="2800" b="1" i="1" dirty="0">
                <a:solidFill>
                  <a:srgbClr val="EB2813"/>
                </a:solidFill>
              </a:rPr>
              <a:t>estrogeny</a:t>
            </a:r>
            <a:r>
              <a:rPr lang="cs-CZ" sz="3200" b="1" dirty="0">
                <a:solidFill>
                  <a:srgbClr val="EB2813"/>
                </a:solidFill>
              </a:rPr>
              <a:t> )</a:t>
            </a:r>
            <a:endParaRPr lang="cs-CZ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hlink"/>
                </a:solidFill>
              </a:rPr>
              <a:t>neoadjuvantní</a:t>
            </a:r>
            <a:endParaRPr lang="cs-CZ" dirty="0">
              <a:solidFill>
                <a:schemeClr val="hlink"/>
              </a:solidFill>
            </a:endParaRPr>
          </a:p>
          <a:p>
            <a:endParaRPr lang="cs-CZ" dirty="0">
              <a:solidFill>
                <a:schemeClr val="hlink"/>
              </a:solidFill>
            </a:endParaRPr>
          </a:p>
          <a:p>
            <a:r>
              <a:rPr lang="cs-CZ" dirty="0">
                <a:solidFill>
                  <a:schemeClr val="hlink"/>
                </a:solidFill>
              </a:rPr>
              <a:t>adjuvantní</a:t>
            </a:r>
          </a:p>
          <a:p>
            <a:endParaRPr lang="cs-CZ" dirty="0">
              <a:solidFill>
                <a:schemeClr val="hlink"/>
              </a:solidFill>
            </a:endParaRPr>
          </a:p>
          <a:p>
            <a:r>
              <a:rPr lang="cs-CZ" dirty="0">
                <a:solidFill>
                  <a:schemeClr val="hlink"/>
                </a:solidFill>
              </a:rPr>
              <a:t>paliativní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EB2813"/>
                </a:solidFill>
              </a:rPr>
              <a:t>Hormonoterapie</a:t>
            </a:r>
            <a:r>
              <a:rPr lang="cs-CZ" b="1" dirty="0">
                <a:solidFill>
                  <a:srgbClr val="EB2813"/>
                </a:solidFill>
              </a:rPr>
              <a:t> karcinomu prsu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sk-SK" sz="2800" b="1" dirty="0"/>
              <a:t> </a:t>
            </a:r>
            <a:r>
              <a:rPr lang="sk-SK" dirty="0" err="1"/>
              <a:t>cílem</a:t>
            </a:r>
            <a:r>
              <a:rPr lang="sk-SK" dirty="0"/>
              <a:t> </a:t>
            </a:r>
            <a:r>
              <a:rPr lang="sk-SK" dirty="0" err="1"/>
              <a:t>hormonální</a:t>
            </a:r>
            <a:r>
              <a:rPr lang="sk-SK" dirty="0"/>
              <a:t> </a:t>
            </a:r>
            <a:r>
              <a:rPr lang="sk-SK" dirty="0" err="1"/>
              <a:t>léčby</a:t>
            </a:r>
            <a:r>
              <a:rPr lang="sk-SK" dirty="0"/>
              <a:t> je </a:t>
            </a:r>
            <a:r>
              <a:rPr lang="sk-SK" dirty="0" err="1"/>
              <a:t>zabránit</a:t>
            </a:r>
            <a:r>
              <a:rPr lang="sk-SK" dirty="0"/>
              <a:t> </a:t>
            </a:r>
            <a:r>
              <a:rPr lang="sk-SK" dirty="0" err="1"/>
              <a:t>stimulaci</a:t>
            </a:r>
            <a:r>
              <a:rPr lang="sk-SK" dirty="0"/>
              <a:t> nádorových </a:t>
            </a:r>
            <a:r>
              <a:rPr lang="sk-SK" dirty="0" err="1"/>
              <a:t>bu</a:t>
            </a:r>
            <a:r>
              <a:rPr lang="en-US" dirty="0"/>
              <a:t>n</a:t>
            </a:r>
            <a:r>
              <a:rPr lang="cs-CZ" dirty="0" err="1"/>
              <a:t>ěk</a:t>
            </a:r>
            <a:r>
              <a:rPr lang="cs-CZ" dirty="0"/>
              <a:t>  endogenními </a:t>
            </a:r>
            <a:r>
              <a:rPr lang="cs-CZ" b="1" dirty="0"/>
              <a:t>estrogeny</a:t>
            </a:r>
          </a:p>
          <a:p>
            <a:pPr algn="just"/>
            <a:endParaRPr lang="cs-CZ" b="1" dirty="0"/>
          </a:p>
          <a:p>
            <a:pPr algn="just">
              <a:buFont typeface="Wingdings" pitchFamily="2" charset="2"/>
              <a:buChar char="Ø"/>
            </a:pPr>
            <a:r>
              <a:rPr lang="cs-CZ" dirty="0"/>
              <a:t>předpokladem senzitivity k hormonální léčbě je přítomnost exprese receptorů pro estrogeny a/nebo progesterony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490</TotalTime>
  <Words>2299</Words>
  <Application>Microsoft Office PowerPoint</Application>
  <PresentationFormat>Předvádění na obrazovce (4:3)</PresentationFormat>
  <Paragraphs>487</Paragraphs>
  <Slides>56</Slides>
  <Notes>11</Notes>
  <HiddenSlides>1</HiddenSlides>
  <MMClips>1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56</vt:i4>
      </vt:variant>
    </vt:vector>
  </HeadingPairs>
  <TitlesOfParts>
    <vt:vector size="70" baseType="lpstr">
      <vt:lpstr>Arial</vt:lpstr>
      <vt:lpstr>Calibri</vt:lpstr>
      <vt:lpstr>Century Gothic</vt:lpstr>
      <vt:lpstr>Franklin Gothic Book</vt:lpstr>
      <vt:lpstr>Franklin Gothic Medium</vt:lpstr>
      <vt:lpstr>Lucida Sans Unicode</vt:lpstr>
      <vt:lpstr>Times New Roman</vt:lpstr>
      <vt:lpstr>Wingdings</vt:lpstr>
      <vt:lpstr>Wingdings 2</vt:lpstr>
      <vt:lpstr>Wingdings 3</vt:lpstr>
      <vt:lpstr>Cesta</vt:lpstr>
      <vt:lpstr>Klip</vt:lpstr>
      <vt:lpstr>prezentace</vt:lpstr>
      <vt:lpstr>Image</vt:lpstr>
      <vt:lpstr>Hormonální terapie 2015 </vt:lpstr>
      <vt:lpstr>Hormonoterapie</vt:lpstr>
      <vt:lpstr>Mechanismus účinku</vt:lpstr>
      <vt:lpstr>Hormonoterapie u nádorových onemocnění</vt:lpstr>
      <vt:lpstr>Možnosti ovlivnění</vt:lpstr>
      <vt:lpstr>Hormonoterapie</vt:lpstr>
      <vt:lpstr>Hormonoterapie - indikace</vt:lpstr>
      <vt:lpstr>Hormonoterapie karcinomu prsu (estrogeny )</vt:lpstr>
      <vt:lpstr>Hormonoterapie karcinomu prsu</vt:lpstr>
      <vt:lpstr>Hormonoterapie karcinomu prsu</vt:lpstr>
      <vt:lpstr>Hormonoterapie karcinomu prsu</vt:lpstr>
      <vt:lpstr>Mechanismus účinku</vt:lpstr>
      <vt:lpstr>Možnosti ovlivnění</vt:lpstr>
      <vt:lpstr>Hormonoterapie karcinomu prsu</vt:lpstr>
      <vt:lpstr>Hormonoterapie karcinomu prsu (estrogeny )</vt:lpstr>
      <vt:lpstr>Hormonoterapie karcinomu prsu</vt:lpstr>
      <vt:lpstr>Hormonoterapie karcinomu prsu</vt:lpstr>
      <vt:lpstr>Hormonoterapie karcinomu prsu – ablativní terapie</vt:lpstr>
      <vt:lpstr>Hormonoterapie karcinomu prsu – kompetetivní  terapie</vt:lpstr>
      <vt:lpstr>Hormonoterapie karcinomu prsu – kompetetivní  terapie</vt:lpstr>
      <vt:lpstr>Antiestrogeny</vt:lpstr>
      <vt:lpstr>Prezentace aplikace PowerPoint</vt:lpstr>
      <vt:lpstr>       TAMOXIFEN </vt:lpstr>
      <vt:lpstr>         TAMOXIFEN- Premenpauzální pacientky</vt:lpstr>
      <vt:lpstr>Fulvestrant  - Nežádoucí účinky</vt:lpstr>
      <vt:lpstr>Hormonoterapie karcinomu prsu – inhibiční  terapie</vt:lpstr>
      <vt:lpstr>Hormonoterapie karcinomu prsu – inhibiční  terapie</vt:lpstr>
      <vt:lpstr>              Inhibitory AROmatáz</vt:lpstr>
      <vt:lpstr>Hormonoterapie karcinomu prsu – aditivní terapie</vt:lpstr>
      <vt:lpstr>Hormonoterapie karcinomu prsu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Hormonoterapie karcinomu prsu</vt:lpstr>
      <vt:lpstr>       Rezistence k hormonální léčbě </vt:lpstr>
      <vt:lpstr>Rezistence k hormonální léčbě  - interference signálních drah  </vt:lpstr>
      <vt:lpstr>Rezistence k hormonální léčbě </vt:lpstr>
      <vt:lpstr>Prezentace aplikace PowerPoint</vt:lpstr>
      <vt:lpstr>Prezentace aplikace PowerPoint</vt:lpstr>
      <vt:lpstr>Prezentace aplikace PowerPoint</vt:lpstr>
      <vt:lpstr>Prezentace aplikace PowerPoint</vt:lpstr>
      <vt:lpstr>           Dráha PI3K-Akt-mTOR </vt:lpstr>
      <vt:lpstr>Hormonoterapie - indikace</vt:lpstr>
      <vt:lpstr> Neoadjuvantní hormonterapie</vt:lpstr>
      <vt:lpstr>  Adjuvantní   hormonální léčba</vt:lpstr>
      <vt:lpstr>Adjuvantní léčba – PREmenopausální pacientky</vt:lpstr>
      <vt:lpstr>                         Adjuvantní léčba –                 PREmenopausální pacientky</vt:lpstr>
      <vt:lpstr>Adjuvantní léčba  inhibitory aromatáz u premenopausálních pacientek</vt:lpstr>
      <vt:lpstr>Adjuvantní léčba inhibitory aromatáz u premenopausálních pacientek</vt:lpstr>
      <vt:lpstr>Adjuvantní léčba  inhibitory aromatáz u premenopausálních pacientek</vt:lpstr>
      <vt:lpstr>Adjuvantní léčba – POSTmenopauzální pacientky</vt:lpstr>
      <vt:lpstr>Paliativní  hormonoterapie          </vt:lpstr>
    </vt:vector>
  </TitlesOfParts>
  <Company>FNKV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Faslodex</dc:title>
  <dc:creator>fdu-onko</dc:creator>
  <cp:lastModifiedBy>Jexová, Soňa</cp:lastModifiedBy>
  <cp:revision>55</cp:revision>
  <dcterms:created xsi:type="dcterms:W3CDTF">2014-05-30T16:45:24Z</dcterms:created>
  <dcterms:modified xsi:type="dcterms:W3CDTF">2020-03-16T11:10:56Z</dcterms:modified>
</cp:coreProperties>
</file>