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91" r:id="rId3"/>
    <p:sldId id="292" r:id="rId4"/>
    <p:sldId id="296" r:id="rId5"/>
    <p:sldId id="261" r:id="rId6"/>
    <p:sldId id="307" r:id="rId7"/>
    <p:sldId id="333" r:id="rId8"/>
    <p:sldId id="334" r:id="rId9"/>
    <p:sldId id="335" r:id="rId10"/>
    <p:sldId id="336" r:id="rId11"/>
    <p:sldId id="272" r:id="rId12"/>
    <p:sldId id="318" r:id="rId13"/>
    <p:sldId id="319" r:id="rId14"/>
    <p:sldId id="316" r:id="rId15"/>
    <p:sldId id="321" r:id="rId16"/>
    <p:sldId id="274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311" r:id="rId26"/>
    <p:sldId id="313" r:id="rId27"/>
    <p:sldId id="315" r:id="rId28"/>
    <p:sldId id="286" r:id="rId29"/>
    <p:sldId id="326" r:id="rId30"/>
    <p:sldId id="328" r:id="rId31"/>
    <p:sldId id="330" r:id="rId32"/>
    <p:sldId id="331" r:id="rId33"/>
    <p:sldId id="332" r:id="rId34"/>
    <p:sldId id="287" r:id="rId35"/>
    <p:sldId id="337" r:id="rId36"/>
    <p:sldId id="339" r:id="rId37"/>
    <p:sldId id="340" r:id="rId38"/>
    <p:sldId id="341" r:id="rId39"/>
    <p:sldId id="34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105" d="100"/>
          <a:sy n="105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CFED3C-1B61-40FA-860A-269AC0276765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7CB1EB-F636-472D-A142-A68D3AA405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587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800" b="1" dirty="0"/>
              <a:t>Paliativní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496944" cy="1248544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err="1"/>
              <a:t>MUDr.Miloslav</a:t>
            </a:r>
            <a:r>
              <a:rPr lang="cs-CZ" sz="2800" dirty="0"/>
              <a:t> </a:t>
            </a:r>
            <a:r>
              <a:rPr lang="cs-CZ" sz="2800" dirty="0" err="1"/>
              <a:t>Ambruš</a:t>
            </a:r>
            <a:endParaRPr lang="cs-CZ" sz="2800" dirty="0"/>
          </a:p>
          <a:p>
            <a:r>
              <a:rPr lang="cs-CZ" sz="2800" dirty="0"/>
              <a:t>MUDr. Kateřina </a:t>
            </a:r>
            <a:r>
              <a:rPr lang="cs-CZ" sz="2800" dirty="0" err="1"/>
              <a:t>Licková</a:t>
            </a:r>
            <a:endParaRPr lang="cs-CZ" sz="2800" dirty="0"/>
          </a:p>
          <a:p>
            <a:r>
              <a:rPr lang="cs-CZ" sz="2800" dirty="0"/>
              <a:t>Radioterapeutická a onkologická klinika FNKV</a:t>
            </a:r>
          </a:p>
          <a:p>
            <a:r>
              <a:rPr lang="cs-CZ" sz="2800" dirty="0"/>
              <a:t>3.Lékařská fakulta UK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97" y="1700808"/>
            <a:ext cx="5868318" cy="327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49" y="4965146"/>
            <a:ext cx="1523840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78794"/>
            <a:ext cx="1484708" cy="14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6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/>
          <a:lstStyle/>
          <a:p>
            <a:r>
              <a:rPr lang="cs-CZ" b="1" dirty="0"/>
              <a:t>Paliativní systémová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Paliativní chemoterapie zmenšuje masu nádorových buněk a vede ke zmírnění příznaků způsobených nádorem</a:t>
            </a:r>
          </a:p>
          <a:p>
            <a:r>
              <a:rPr lang="cs-CZ" dirty="0"/>
              <a:t>Cílem je zlepšení kvality života nemocného, někdy také </a:t>
            </a:r>
            <a:r>
              <a:rPr lang="cs-CZ" dirty="0" err="1"/>
              <a:t>pr</a:t>
            </a:r>
            <a:r>
              <a:rPr lang="cs-CZ" dirty="0"/>
              <a:t> dloužení života, ne však úplné vyléčení</a:t>
            </a:r>
          </a:p>
          <a:p>
            <a:r>
              <a:rPr lang="cs-CZ" dirty="0"/>
              <a:t>Paliativní indikace chemoterapie je v onkologii nejčastější </a:t>
            </a:r>
          </a:p>
          <a:p>
            <a:r>
              <a:rPr lang="cs-CZ" dirty="0"/>
              <a:t>Paliativní chemoterapie by neměla svým způsobem podání ani svými nežádoucími účinky zhoršovat kvalitu života nemocného</a:t>
            </a:r>
          </a:p>
          <a:p>
            <a:r>
              <a:rPr lang="cs-CZ" dirty="0"/>
              <a:t>Redukcí velikostí tumoru se může </a:t>
            </a:r>
            <a:r>
              <a:rPr lang="cs-CZ" dirty="0" err="1"/>
              <a:t>zmenšt</a:t>
            </a:r>
            <a:r>
              <a:rPr lang="cs-CZ" dirty="0"/>
              <a:t> bolest, odstraní se </a:t>
            </a:r>
            <a:r>
              <a:rPr lang="cs-CZ" dirty="0" err="1"/>
              <a:t>hyperkalcémie</a:t>
            </a:r>
            <a:r>
              <a:rPr lang="cs-CZ" dirty="0"/>
              <a:t> nebo jiné metabolické abnormality a </a:t>
            </a:r>
            <a:r>
              <a:rPr lang="cs-CZ" dirty="0" err="1"/>
              <a:t>paraneoplastické</a:t>
            </a:r>
            <a:r>
              <a:rPr lang="cs-CZ" dirty="0"/>
              <a:t> projevy. </a:t>
            </a:r>
          </a:p>
          <a:p>
            <a:r>
              <a:rPr lang="cs-CZ" dirty="0"/>
              <a:t>Paliativní chemoterapie může odstranit tlak tumoru na životně důležité orgány</a:t>
            </a:r>
          </a:p>
          <a:p>
            <a:r>
              <a:rPr lang="cs-CZ" dirty="0"/>
              <a:t>Domníváme se, že analgetický účinek chemoterapie není přímo úměrný redukci nádorové masy, příčina bude zřejmě v ovlivnění lokální sekrece </a:t>
            </a:r>
            <a:r>
              <a:rPr lang="cs-CZ" dirty="0" err="1"/>
              <a:t>cytokinů</a:t>
            </a:r>
            <a:r>
              <a:rPr lang="cs-CZ" dirty="0"/>
              <a:t> vyvolávajících bolest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3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Překážky v stanovení diagnózy umírání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176464"/>
          </a:xfrm>
        </p:spPr>
        <p:txBody>
          <a:bodyPr>
            <a:normAutofit/>
          </a:bodyPr>
          <a:lstStyle/>
          <a:p>
            <a:r>
              <a:rPr lang="cs-CZ" dirty="0"/>
              <a:t>Nerozpoznání příznaků</a:t>
            </a:r>
          </a:p>
          <a:p>
            <a:r>
              <a:rPr lang="cs-CZ" dirty="0"/>
              <a:t>Neschopnost komunikace s nemocným a rodinou</a:t>
            </a:r>
          </a:p>
          <a:p>
            <a:r>
              <a:rPr lang="cs-CZ" dirty="0"/>
              <a:t>Strach z nepřirozeného zkracování života</a:t>
            </a:r>
          </a:p>
          <a:p>
            <a:r>
              <a:rPr lang="cs-CZ" dirty="0"/>
              <a:t>Nejistota stran přístupu k resuscitaci</a:t>
            </a:r>
          </a:p>
          <a:p>
            <a:r>
              <a:rPr lang="cs-CZ" dirty="0"/>
              <a:t>Nedostatek znalostí symptomatické léčby</a:t>
            </a:r>
          </a:p>
          <a:p>
            <a:r>
              <a:rPr lang="cs-CZ" dirty="0"/>
              <a:t>Nejistota v odstoupení od neúčinné léčby</a:t>
            </a:r>
          </a:p>
          <a:p>
            <a:r>
              <a:rPr lang="cs-CZ" dirty="0"/>
              <a:t>Provádění zbytečných výkonů</a:t>
            </a:r>
          </a:p>
          <a:p>
            <a:r>
              <a:rPr lang="cs-CZ" dirty="0"/>
              <a:t>Nestanovení definitivní diagnózy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84974"/>
            <a:ext cx="6134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Ukončení protinádorové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Ukončení protinádorové léčby neznamená konec veškeré zdravotní péče</a:t>
            </a:r>
          </a:p>
          <a:p>
            <a:r>
              <a:rPr lang="cs-CZ" dirty="0"/>
              <a:t>Cílem již není ovlivnění růstu nádoru, ale mírnění jeho projevů a snaha o udržení dobré kvality života</a:t>
            </a:r>
          </a:p>
          <a:p>
            <a:r>
              <a:rPr lang="cs-CZ" dirty="0"/>
              <a:t>Již nejsou nutné pravidelné ambulantní kontroly a vyšetření: odběry krve, rentgenová a CT vyšetření atd. </a:t>
            </a:r>
          </a:p>
          <a:p>
            <a:r>
              <a:rPr lang="cs-CZ" dirty="0"/>
              <a:t>Smyslem kontrol je včas zachytit a řešit potíže, které může onemocnění působit</a:t>
            </a:r>
          </a:p>
          <a:p>
            <a:r>
              <a:rPr lang="cs-CZ" dirty="0"/>
              <a:t> V některých případech jsou zcela dostatečné kontroly u praktického lékaře nebo agentura domácí ošetřovatelské péče</a:t>
            </a:r>
          </a:p>
          <a:p>
            <a:r>
              <a:rPr lang="cs-CZ" dirty="0"/>
              <a:t>V některých místech působí domácí hospicová péče, která umí zvládnout poměrně intenzivní paliativní péči u pacienta doma </a:t>
            </a:r>
          </a:p>
          <a:p>
            <a:r>
              <a:rPr lang="cs-CZ" dirty="0"/>
              <a:t>Při nutnosti delší hospitalizace je při nedostupnosti domácí hospicové péče potřeba zvažovat lůžkovou hospicovou péči</a:t>
            </a:r>
          </a:p>
        </p:txBody>
      </p:sp>
    </p:spTree>
    <p:extLst>
      <p:ext uri="{BB962C8B-B14F-4D97-AF65-F5344CB8AC3E}">
        <p14:creationId xmlns:p14="http://schemas.microsoft.com/office/powerpoint/2010/main" val="122281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Důvody odstoupení od léčby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577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Daný léčebný postup je neúčinný</a:t>
            </a:r>
          </a:p>
          <a:p>
            <a:r>
              <a:rPr lang="cs-CZ" dirty="0"/>
              <a:t>Daný léčebný postup je příliš rizikový a pro pacienta zatěžující</a:t>
            </a:r>
          </a:p>
          <a:p>
            <a:r>
              <a:rPr lang="cs-CZ" dirty="0"/>
              <a:t>Nevýhodný poměr přínosu pro pacienta a ceny daného postupu</a:t>
            </a:r>
          </a:p>
          <a:p>
            <a:r>
              <a:rPr lang="cs-CZ" dirty="0"/>
              <a:t>Pacient daný výkon odmítá</a:t>
            </a:r>
          </a:p>
          <a:p>
            <a:r>
              <a:rPr lang="cs-CZ" dirty="0"/>
              <a:t>Dříve vyslovené přání pacienta</a:t>
            </a:r>
          </a:p>
          <a:p>
            <a:r>
              <a:rPr lang="cs-CZ" dirty="0"/>
              <a:t>Pozor na subjektivní hodnocení smysluplnosti léčebného postupu lékařem</a:t>
            </a:r>
          </a:p>
          <a:p>
            <a:r>
              <a:rPr lang="cs-CZ" dirty="0"/>
              <a:t>Pozor na kolizi – léčit v souladu s nejnovějšími poznatky lékařské vědy, respektovat přání pacienta a racionálně využívat finanční zdroje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47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066800"/>
          </a:xfrm>
        </p:spPr>
        <p:txBody>
          <a:bodyPr/>
          <a:lstStyle/>
          <a:p>
            <a:r>
              <a:rPr lang="cs-CZ" b="1" dirty="0"/>
              <a:t>Terminální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8017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Klinický stav, kdy dochází k závažnému nevratnému selhávání důležitých funkčních soustav, která pacienta bezprostředně ohrožuje na životě</a:t>
            </a:r>
          </a:p>
          <a:p>
            <a:r>
              <a:rPr lang="cs-CZ" dirty="0"/>
              <a:t>Období posledních dnů a hodin</a:t>
            </a:r>
          </a:p>
          <a:p>
            <a:r>
              <a:rPr lang="cs-CZ" dirty="0"/>
              <a:t>Synonymum umírání nebo terminální agonie</a:t>
            </a:r>
          </a:p>
          <a:p>
            <a:r>
              <a:rPr lang="cs-CZ" dirty="0"/>
              <a:t>Důležitý je nevratný (ireverzibilní a léčbou neovlivnitelný) charakter patologických změn</a:t>
            </a:r>
          </a:p>
          <a:p>
            <a:r>
              <a:rPr lang="cs-CZ" dirty="0"/>
              <a:t>Pacient s </a:t>
            </a:r>
            <a:r>
              <a:rPr lang="cs-CZ" dirty="0" err="1"/>
              <a:t>chemorezistentním</a:t>
            </a:r>
            <a:r>
              <a:rPr lang="cs-CZ" dirty="0"/>
              <a:t> diseminovaným onemocněním, pacienti ve velmi pokročilých stadiích amyotrofické laterální sklerózy, roztroušené </a:t>
            </a:r>
            <a:r>
              <a:rPr lang="cs-CZ" dirty="0" err="1"/>
              <a:t>sklerósy</a:t>
            </a:r>
            <a:r>
              <a:rPr lang="cs-CZ" dirty="0"/>
              <a:t>, demence a pacienti v konečných stadiích chronického srdečního selhávání a chronické obstrukční plicní nemoci</a:t>
            </a:r>
          </a:p>
          <a:p>
            <a:r>
              <a:rPr lang="cs-CZ" dirty="0"/>
              <a:t>Kritický stav – předpoklad určitého stupně </a:t>
            </a:r>
            <a:r>
              <a:rPr lang="cs-CZ" dirty="0" err="1"/>
              <a:t>reverzibilty</a:t>
            </a:r>
            <a:r>
              <a:rPr lang="cs-CZ" dirty="0"/>
              <a:t> patologického postižení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38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/>
          <a:lstStyle/>
          <a:p>
            <a:r>
              <a:rPr lang="cs-CZ" b="1" dirty="0"/>
              <a:t>Terminální fáze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657704"/>
          </a:xfrm>
        </p:spPr>
        <p:txBody>
          <a:bodyPr>
            <a:normAutofit/>
          </a:bodyPr>
          <a:lstStyle/>
          <a:p>
            <a:r>
              <a:rPr lang="cs-CZ" dirty="0"/>
              <a:t>U pacientů v terminálních fázích je cílem důstojné umírání</a:t>
            </a:r>
          </a:p>
          <a:p>
            <a:r>
              <a:rPr lang="cs-CZ" dirty="0"/>
              <a:t>Cílem je minimalizace </a:t>
            </a:r>
            <a:r>
              <a:rPr lang="cs-CZ" dirty="0" err="1"/>
              <a:t>dyskomfortu</a:t>
            </a:r>
            <a:r>
              <a:rPr lang="cs-CZ" dirty="0"/>
              <a:t>, neprodlužování procesu umírání, maximální respekt k jedinečnosti konce života</a:t>
            </a:r>
          </a:p>
          <a:p>
            <a:endParaRPr lang="cs-CZ" dirty="0"/>
          </a:p>
          <a:p>
            <a:r>
              <a:rPr lang="cs-CZ" dirty="0"/>
              <a:t>Tomuto by měly být přizpůsobeny všechny léčebné a ošetřovatelské postupy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312"/>
            <a:ext cx="5505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8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cs-CZ" b="1" dirty="0"/>
              <a:t>Umírání a smrt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Smrt</a:t>
            </a:r>
            <a:r>
              <a:rPr lang="cs-CZ" dirty="0"/>
              <a:t>, </a:t>
            </a:r>
            <a:r>
              <a:rPr lang="cs-CZ" b="1" dirty="0"/>
              <a:t>úmrtí</a:t>
            </a:r>
            <a:r>
              <a:rPr lang="cs-CZ" dirty="0"/>
              <a:t>, </a:t>
            </a:r>
            <a:r>
              <a:rPr lang="cs-CZ" b="1" dirty="0"/>
              <a:t>skon</a:t>
            </a:r>
            <a:r>
              <a:rPr lang="cs-CZ" dirty="0"/>
              <a:t>, latinsky </a:t>
            </a:r>
            <a:r>
              <a:rPr lang="cs-CZ" b="1" dirty="0"/>
              <a:t>exitus</a:t>
            </a:r>
            <a:r>
              <a:rPr lang="cs-CZ" dirty="0"/>
              <a:t>, je zastavení životních funkcí v organismu spojené s nevratnými změnami, které obnovení životních funkcí znemožňují.</a:t>
            </a:r>
          </a:p>
          <a:p>
            <a:r>
              <a:rPr lang="cs-CZ" dirty="0"/>
              <a:t>Smrt je tedy stav organismu po ukončení života, úplná a trvalá ztráta vědomí</a:t>
            </a:r>
          </a:p>
          <a:p>
            <a:r>
              <a:rPr lang="cs-CZ" dirty="0"/>
              <a:t>Umírání je postupný proces, na jehož konci je smrt</a:t>
            </a:r>
          </a:p>
          <a:p>
            <a:r>
              <a:rPr lang="cs-CZ" dirty="0"/>
              <a:t>Smrt nelze zaměňovat s umíráním, neboť umírání je jedna z fází života organismu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00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36327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Psychické a kognitivní známky umírání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1649"/>
            <a:ext cx="8229600" cy="4325112"/>
          </a:xfrm>
        </p:spPr>
        <p:txBody>
          <a:bodyPr/>
          <a:lstStyle/>
          <a:p>
            <a:r>
              <a:rPr lang="cs-CZ" dirty="0"/>
              <a:t>Úzkost, strach z neznámého, z bolesti, dušení</a:t>
            </a:r>
          </a:p>
          <a:p>
            <a:r>
              <a:rPr lang="cs-CZ" dirty="0"/>
              <a:t>Smutek, deprese</a:t>
            </a:r>
          </a:p>
          <a:p>
            <a:r>
              <a:rPr lang="cs-CZ" dirty="0"/>
              <a:t>Zmatenost, neklid</a:t>
            </a:r>
          </a:p>
          <a:p>
            <a:r>
              <a:rPr lang="cs-CZ" dirty="0"/>
              <a:t>Halucinace, delirium</a:t>
            </a:r>
          </a:p>
          <a:p>
            <a:r>
              <a:rPr lang="cs-CZ" dirty="0"/>
              <a:t>Únava, ospalost</a:t>
            </a:r>
          </a:p>
          <a:p>
            <a:r>
              <a:rPr lang="cs-CZ" dirty="0"/>
              <a:t>Suicidální tendence</a:t>
            </a:r>
          </a:p>
        </p:txBody>
      </p:sp>
    </p:spTree>
    <p:extLst>
      <p:ext uri="{BB962C8B-B14F-4D97-AF65-F5344CB8AC3E}">
        <p14:creationId xmlns:p14="http://schemas.microsoft.com/office/powerpoint/2010/main" val="166733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892" y="774510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Fyzické známky umírání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Bolest</a:t>
            </a:r>
          </a:p>
          <a:p>
            <a:r>
              <a:rPr lang="cs-CZ" dirty="0"/>
              <a:t>Změny v příjmu potravy</a:t>
            </a:r>
          </a:p>
          <a:p>
            <a:r>
              <a:rPr lang="cs-CZ" dirty="0"/>
              <a:t>Dehydratace</a:t>
            </a:r>
          </a:p>
          <a:p>
            <a:r>
              <a:rPr lang="cs-CZ" dirty="0"/>
              <a:t>Mimovolní pohyby</a:t>
            </a:r>
          </a:p>
          <a:p>
            <a:r>
              <a:rPr lang="cs-CZ" dirty="0"/>
              <a:t>Změny srdeční frekvence</a:t>
            </a:r>
          </a:p>
          <a:p>
            <a:r>
              <a:rPr lang="cs-CZ" dirty="0"/>
              <a:t>Ztráty reflexů</a:t>
            </a:r>
          </a:p>
          <a:p>
            <a:r>
              <a:rPr lang="cs-CZ" dirty="0"/>
              <a:t>Změny v dýchacím rytmu</a:t>
            </a:r>
          </a:p>
          <a:p>
            <a:r>
              <a:rPr lang="cs-CZ" dirty="0"/>
              <a:t>Hippokratova tvář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86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symptom</a:t>
            </a:r>
          </a:p>
          <a:p>
            <a:r>
              <a:rPr lang="cs-CZ" dirty="0"/>
              <a:t>Subjektivní pocit</a:t>
            </a:r>
          </a:p>
          <a:p>
            <a:r>
              <a:rPr lang="cs-CZ" dirty="0"/>
              <a:t>Sledovat a hodnotit</a:t>
            </a:r>
          </a:p>
          <a:p>
            <a:r>
              <a:rPr lang="cs-CZ" dirty="0"/>
              <a:t>Léky dle ordinace lékaře</a:t>
            </a:r>
          </a:p>
          <a:p>
            <a:r>
              <a:rPr lang="cs-CZ" dirty="0"/>
              <a:t>Způsob podání</a:t>
            </a:r>
          </a:p>
          <a:p>
            <a:r>
              <a:rPr lang="cs-CZ" dirty="0"/>
              <a:t>Vedlejší účinky</a:t>
            </a:r>
          </a:p>
        </p:txBody>
      </p:sp>
    </p:spTree>
    <p:extLst>
      <p:ext uri="{BB962C8B-B14F-4D97-AF65-F5344CB8AC3E}">
        <p14:creationId xmlns:p14="http://schemas.microsoft.com/office/powerpoint/2010/main" val="10281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/>
          <a:lstStyle/>
          <a:p>
            <a:r>
              <a:rPr lang="cs-CZ" b="1" dirty="0"/>
              <a:t>Onkologická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7297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1. Kurativní - </a:t>
            </a:r>
            <a:r>
              <a:rPr lang="cs-CZ" dirty="0"/>
              <a:t>cílem je vyléčení nádoru, prodloužení přežití;  je zaměřena na nádor, vedlejší účinky onkologické léčby bývají značné a je často nutné použít intenzivní podpůrnou léčbu, kvalita života nemocného může být dočasně zhoršena</a:t>
            </a:r>
          </a:p>
          <a:p>
            <a:r>
              <a:rPr lang="cs-CZ" b="1" dirty="0"/>
              <a:t>2. Paliativní -</a:t>
            </a:r>
            <a:r>
              <a:rPr lang="cs-CZ" dirty="0"/>
              <a:t> cílem je pouze zlepšení stavu nemocného, ne prodloužení přežití, protože vyléčení již není možné; léčba je zaměřena na nádor, ale neměla by působit závažné vedlejší účinky, které by zhoršovaly kvalitu života nemocného</a:t>
            </a:r>
          </a:p>
          <a:p>
            <a:r>
              <a:rPr lang="cs-CZ" b="1" dirty="0"/>
              <a:t>3. Symptomatická -</a:t>
            </a:r>
            <a:r>
              <a:rPr lang="cs-CZ" dirty="0"/>
              <a:t> onemocnění není ovlivnitelné, lze pouze ovlivnit některé příznaky, které způsobuje; léčba není zaměřena na nádor a cílem je zlepšení kvality života</a:t>
            </a:r>
          </a:p>
        </p:txBody>
      </p:sp>
    </p:spTree>
    <p:extLst>
      <p:ext uri="{BB962C8B-B14F-4D97-AF65-F5344CB8AC3E}">
        <p14:creationId xmlns:p14="http://schemas.microsoft.com/office/powerpoint/2010/main" val="243400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pokožku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Velice důležité je polohování</a:t>
            </a:r>
          </a:p>
          <a:p>
            <a:r>
              <a:rPr lang="cs-CZ" dirty="0"/>
              <a:t>Pacient má v poslední fázi života sklon k dekubitům</a:t>
            </a:r>
          </a:p>
          <a:p>
            <a:r>
              <a:rPr lang="cs-CZ" dirty="0"/>
              <a:t>Nutné podkládat kritická místa a měnit polohu, pokožku udržovat čistou a suchou</a:t>
            </a:r>
          </a:p>
          <a:p>
            <a:r>
              <a:rPr lang="cs-CZ" dirty="0"/>
              <a:t>Změny v obličeji, vystupují lícní kosti, promodrávající  konečky prstů, vysychající sliznice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19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Hromadění hlenu</a:t>
            </a:r>
          </a:p>
          <a:p>
            <a:r>
              <a:rPr lang="cs-CZ" dirty="0"/>
              <a:t>Nepravidelné dýchání</a:t>
            </a:r>
          </a:p>
          <a:p>
            <a:r>
              <a:rPr lang="cs-CZ" dirty="0"/>
              <a:t>Hemoptýza</a:t>
            </a:r>
          </a:p>
          <a:p>
            <a:endParaRPr lang="cs-CZ" dirty="0"/>
          </a:p>
          <a:p>
            <a:r>
              <a:rPr lang="cs-CZ" dirty="0"/>
              <a:t>Vhodná zvýšená poloha, </a:t>
            </a:r>
            <a:r>
              <a:rPr lang="cs-CZ" dirty="0" err="1"/>
              <a:t>zvhlčený</a:t>
            </a:r>
            <a:r>
              <a:rPr lang="cs-CZ" dirty="0"/>
              <a:t> vzduch, studené obklady na hruď, O2</a:t>
            </a:r>
          </a:p>
        </p:txBody>
      </p:sp>
    </p:spTree>
    <p:extLst>
      <p:ext uri="{BB962C8B-B14F-4D97-AF65-F5344CB8AC3E}">
        <p14:creationId xmlns:p14="http://schemas.microsoft.com/office/powerpoint/2010/main" val="89006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/>
          <a:lstStyle/>
          <a:p>
            <a:r>
              <a:rPr lang="cs-CZ" b="1" dirty="0"/>
              <a:t>Hydratace a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Nechutenství</a:t>
            </a:r>
          </a:p>
          <a:p>
            <a:r>
              <a:rPr lang="cs-CZ" dirty="0"/>
              <a:t>Zvracení</a:t>
            </a:r>
          </a:p>
          <a:p>
            <a:r>
              <a:rPr lang="cs-CZ" dirty="0"/>
              <a:t>Riziko aspirace</a:t>
            </a:r>
          </a:p>
          <a:p>
            <a:r>
              <a:rPr lang="cs-CZ" dirty="0"/>
              <a:t>Péče o dutinu ústní</a:t>
            </a:r>
          </a:p>
          <a:p>
            <a:r>
              <a:rPr lang="cs-CZ" dirty="0"/>
              <a:t>Hydratace</a:t>
            </a:r>
          </a:p>
        </p:txBody>
      </p:sp>
    </p:spTree>
    <p:extLst>
      <p:ext uri="{BB962C8B-B14F-4D97-AF65-F5344CB8AC3E}">
        <p14:creationId xmlns:p14="http://schemas.microsoft.com/office/powerpoint/2010/main" val="140719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/>
          <a:lstStyle/>
          <a:p>
            <a:r>
              <a:rPr lang="cs-CZ" b="1" dirty="0"/>
              <a:t>Ošetřovatelské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1) Respektovat důstojnost pacienta  </a:t>
            </a:r>
          </a:p>
          <a:p>
            <a:pPr marL="0" indent="0">
              <a:buNone/>
            </a:pPr>
            <a:r>
              <a:rPr lang="cs-CZ" dirty="0"/>
              <a:t>2) Být citlivý k pacientovi i jeho rodině, ochotně  naslouchat</a:t>
            </a:r>
          </a:p>
          <a:p>
            <a:pPr marL="0" indent="0">
              <a:buNone/>
            </a:pPr>
            <a:r>
              <a:rPr lang="cs-CZ" dirty="0"/>
              <a:t>3) Podporovat rodinu umírajícího, aby mohla trávit poslední chvilky s pacientem</a:t>
            </a:r>
          </a:p>
          <a:p>
            <a:pPr marL="0" indent="0">
              <a:buNone/>
            </a:pPr>
            <a:r>
              <a:rPr lang="cs-CZ" dirty="0"/>
              <a:t>4) Při péči dávat přednost pacientovým přáním</a:t>
            </a:r>
          </a:p>
        </p:txBody>
      </p:sp>
    </p:spTree>
    <p:extLst>
      <p:ext uri="{BB962C8B-B14F-4D97-AF65-F5344CB8AC3E}">
        <p14:creationId xmlns:p14="http://schemas.microsoft.com/office/powerpoint/2010/main" val="316057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Ošetřovatelské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5) Rozpoznat a včas řešit psychologické, sociální  a spirituální problémy pacientka a jeho blízkých</a:t>
            </a:r>
          </a:p>
          <a:p>
            <a:pPr marL="0" indent="0">
              <a:buNone/>
            </a:pPr>
            <a:r>
              <a:rPr lang="cs-CZ" dirty="0"/>
              <a:t>6) Pomoci zajistit každou terapii, která může pacientovi ulevit a zvýšit kvalitu jeho života</a:t>
            </a:r>
          </a:p>
          <a:p>
            <a:pPr marL="0" indent="0">
              <a:buNone/>
            </a:pPr>
            <a:r>
              <a:rPr lang="cs-CZ" dirty="0"/>
              <a:t>7) Respektovat výsostné právo pacienta odmítnout terapii</a:t>
            </a:r>
          </a:p>
        </p:txBody>
      </p:sp>
    </p:spTree>
    <p:extLst>
      <p:ext uri="{BB962C8B-B14F-4D97-AF65-F5344CB8AC3E}">
        <p14:creationId xmlns:p14="http://schemas.microsoft.com/office/powerpoint/2010/main" val="205081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707088" cy="1210146"/>
          </a:xfrm>
        </p:spPr>
        <p:txBody>
          <a:bodyPr/>
          <a:lstStyle/>
          <a:p>
            <a:r>
              <a:rPr lang="cs-CZ" b="1" dirty="0"/>
              <a:t>Prožívání nemoci a umírání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5400600" cy="4929411"/>
          </a:xfrm>
        </p:spPr>
        <p:txBody>
          <a:bodyPr>
            <a:normAutofit/>
          </a:bodyPr>
          <a:lstStyle/>
          <a:p>
            <a:r>
              <a:rPr lang="cs-CZ" dirty="0"/>
              <a:t>Každý člověk reaguje na vědomí blížící se smrti či ztráty jiným  způsobem</a:t>
            </a:r>
          </a:p>
          <a:p>
            <a:r>
              <a:rPr lang="cs-CZ" dirty="0"/>
              <a:t>Existují však podobnosti v reakci na tuto situaci</a:t>
            </a:r>
          </a:p>
          <a:p>
            <a:r>
              <a:rPr lang="cs-CZ" dirty="0"/>
              <a:t>Elisabeth </a:t>
            </a:r>
            <a:r>
              <a:rPr lang="cs-CZ" dirty="0" err="1"/>
              <a:t>Kubler</a:t>
            </a:r>
            <a:r>
              <a:rPr lang="cs-CZ" dirty="0"/>
              <a:t>- </a:t>
            </a:r>
            <a:r>
              <a:rPr lang="cs-CZ" dirty="0" err="1"/>
              <a:t>Ross</a:t>
            </a:r>
            <a:r>
              <a:rPr lang="cs-CZ" dirty="0"/>
              <a:t> (1969) – teorie fází smutku</a:t>
            </a:r>
          </a:p>
          <a:p>
            <a:r>
              <a:rPr lang="cs-CZ" dirty="0"/>
              <a:t>Získala široké přijetí v ošetřovatelství a jiných oborech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198693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2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Fáze smutku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Fáze umírání, stejně jako fáze smutku se mohou překrývat a doba trvání každé etapy se mohou pohybovat od několika hodin až po několik měsíců.</a:t>
            </a:r>
          </a:p>
          <a:p>
            <a:r>
              <a:rPr lang="cs-CZ" dirty="0"/>
              <a:t>Tento proces je velmi individuální.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3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5 fází umírání dle </a:t>
            </a:r>
            <a:r>
              <a:rPr lang="cs-CZ" b="1" dirty="0" err="1"/>
              <a:t>Kubler</a:t>
            </a:r>
            <a:r>
              <a:rPr lang="cs-CZ" b="1" dirty="0"/>
              <a:t> Rossové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332"/>
            <a:ext cx="9147894" cy="486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3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/>
          <a:lstStyle/>
          <a:p>
            <a:r>
              <a:rPr lang="cs-CZ" b="1" dirty="0"/>
              <a:t>Péče o mrtvé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Péče o mrtvé tělo dle zvyklostí daného </a:t>
            </a:r>
            <a:r>
              <a:rPr lang="cs-CZ" dirty="0" err="1"/>
              <a:t>pravišště</a:t>
            </a:r>
            <a:endParaRPr lang="cs-CZ" dirty="0"/>
          </a:p>
          <a:p>
            <a:r>
              <a:rPr lang="cs-CZ" dirty="0"/>
              <a:t>Zachování důstojnosti</a:t>
            </a:r>
          </a:p>
          <a:p>
            <a:endParaRPr lang="cs-CZ" dirty="0"/>
          </a:p>
          <a:p>
            <a:pPr marL="109728" indent="0">
              <a:buNone/>
            </a:pPr>
            <a:r>
              <a:rPr lang="cs-CZ" b="1" dirty="0"/>
              <a:t>Péče o rodinu</a:t>
            </a:r>
          </a:p>
          <a:p>
            <a:r>
              <a:rPr lang="cs-CZ" dirty="0"/>
              <a:t>Empatie</a:t>
            </a:r>
          </a:p>
          <a:p>
            <a:r>
              <a:rPr lang="cs-CZ" dirty="0" err="1"/>
              <a:t>Poradentsví</a:t>
            </a:r>
            <a:endParaRPr lang="cs-CZ" dirty="0"/>
          </a:p>
          <a:p>
            <a:r>
              <a:rPr lang="cs-CZ" dirty="0" err="1"/>
              <a:t>Bereavement</a:t>
            </a:r>
            <a:r>
              <a:rPr lang="cs-CZ" dirty="0"/>
              <a:t>-doprovázení rodiny</a:t>
            </a:r>
          </a:p>
          <a:p>
            <a:endParaRPr lang="cs-CZ" dirty="0"/>
          </a:p>
          <a:p>
            <a:pPr marL="109728" indent="0">
              <a:buNone/>
            </a:pPr>
            <a:r>
              <a:rPr lang="cs-CZ" b="1" dirty="0"/>
              <a:t>Péče o personál</a:t>
            </a:r>
          </a:p>
          <a:p>
            <a:r>
              <a:rPr lang="cs-CZ" dirty="0"/>
              <a:t>Vnímání smrti</a:t>
            </a:r>
          </a:p>
          <a:p>
            <a:r>
              <a:rPr lang="cs-CZ" dirty="0"/>
              <a:t>Prevence </a:t>
            </a:r>
            <a:r>
              <a:rPr lang="cs-CZ" dirty="0" err="1"/>
              <a:t>burn</a:t>
            </a:r>
            <a:r>
              <a:rPr lang="cs-CZ" dirty="0"/>
              <a:t> pout</a:t>
            </a:r>
          </a:p>
        </p:txBody>
      </p:sp>
    </p:spTree>
    <p:extLst>
      <p:ext uri="{BB962C8B-B14F-4D97-AF65-F5344CB8AC3E}">
        <p14:creationId xmlns:p14="http://schemas.microsoft.com/office/powerpoint/2010/main" val="1838624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/>
          <a:lstStyle/>
          <a:p>
            <a:r>
              <a:rPr lang="cs-CZ" b="1" dirty="0"/>
              <a:t>Hospicová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Hospic je zdravotnické zařízení, ve kterém o nevyléčitelně nemocného pečuje tým složený s lékařů, sester, ošetřovatelek, psychologů, sociálního pracovníka a duchovního </a:t>
            </a:r>
          </a:p>
          <a:p>
            <a:r>
              <a:rPr lang="cs-CZ" dirty="0"/>
              <a:t>Myšlenka hospice vychází z úcty k životu a z úcty k člověku jako jedinečné neopakovatelné bytosti </a:t>
            </a:r>
          </a:p>
          <a:p>
            <a:r>
              <a:rPr lang="cs-CZ" dirty="0"/>
              <a:t>Lékaři v hospici vědomě upouští od všech léčebných zákroků a postupů, které nemohou zlepšit kvalitu života nemocného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47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6021288"/>
            <a:ext cx="5133256" cy="576064"/>
          </a:xfrm>
        </p:spPr>
        <p:txBody>
          <a:bodyPr>
            <a:normAutofit/>
          </a:bodyPr>
          <a:lstStyle/>
          <a:p>
            <a:pPr algn="l"/>
            <a:r>
              <a:rPr lang="cs-CZ" sz="1400" dirty="0">
                <a:latin typeface="+mn-lt"/>
              </a:rPr>
              <a:t>Dle definice WHO 2005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219256" cy="5289451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„Paliativní medicína je celková léčba a péče o nemocné, jejichž nemoc nereaguje na kurativní léčbu. </a:t>
            </a:r>
          </a:p>
          <a:p>
            <a:pPr marL="0" indent="0" algn="ctr">
              <a:buNone/>
            </a:pPr>
            <a:r>
              <a:rPr lang="cs-CZ" dirty="0"/>
              <a:t>Nejdůležitější je léčba bolesti a dalších symptomů, stejně jako řešení psychologických, sociálních a duchovních problémů nemocných. Cílem paliativní medicíny je dosažení co nejlepší kvality života.“</a:t>
            </a:r>
          </a:p>
        </p:txBody>
      </p:sp>
    </p:spTree>
    <p:extLst>
      <p:ext uri="{BB962C8B-B14F-4D97-AF65-F5344CB8AC3E}">
        <p14:creationId xmlns:p14="http://schemas.microsoft.com/office/powerpoint/2010/main" val="407576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Historie vzniku hospicové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585696"/>
          </a:xfrm>
        </p:spPr>
        <p:txBody>
          <a:bodyPr>
            <a:normAutofit/>
          </a:bodyPr>
          <a:lstStyle/>
          <a:p>
            <a:r>
              <a:rPr lang="cs-CZ" dirty="0"/>
              <a:t>Kláštery – útulky pro těžce nemocné a zraněné</a:t>
            </a:r>
          </a:p>
          <a:p>
            <a:r>
              <a:rPr lang="cs-CZ" dirty="0"/>
              <a:t>Francie – společenství žen (vdov) – první dům pojmenovaný hospic s péčí o nevyléčitelně nemocné (1847)</a:t>
            </a:r>
          </a:p>
          <a:p>
            <a:r>
              <a:rPr lang="cs-CZ" dirty="0" err="1"/>
              <a:t>Cicely</a:t>
            </a:r>
            <a:r>
              <a:rPr lang="cs-CZ" dirty="0"/>
              <a:t> Saundersová 1967 Londýn hospic sv. Kryštofa – koncept paliativní péče </a:t>
            </a:r>
          </a:p>
          <a:p>
            <a:r>
              <a:rPr lang="cs-CZ" dirty="0"/>
              <a:t>1995 Hospic sv. Anežky v Červeném Kostelci – první v ČR</a:t>
            </a:r>
          </a:p>
        </p:txBody>
      </p:sp>
    </p:spTree>
    <p:extLst>
      <p:ext uri="{BB962C8B-B14F-4D97-AF65-F5344CB8AC3E}">
        <p14:creationId xmlns:p14="http://schemas.microsoft.com/office/powerpoint/2010/main" val="1133370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/>
          <a:lstStyle/>
          <a:p>
            <a:r>
              <a:rPr lang="cs-CZ" b="1" dirty="0"/>
              <a:t>Formy hospicové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72971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Domácí hospicová péče</a:t>
            </a:r>
            <a:r>
              <a:rPr lang="cs-CZ" dirty="0"/>
              <a:t> pomáhá nevyléčitelně nemocným lidem prožít důstojným způsobem a v rodinném kruhu poslední období života. Lékaři a sestry navštěvují pacienta doma, předpokladem je zapojení rodiny do péče o nemocného.</a:t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Lůžkový hospic</a:t>
            </a:r>
            <a:r>
              <a:rPr lang="cs-CZ" dirty="0"/>
              <a:t> je zdravotnické zařízení poskytující nepřetržitou péči pacientům ve stádiu nevyléčitelné nemoci. Do hospice přichází těžce nemocný člověk ve chvíli, kdy je nutná léčba paliativní (úlevná), ale v domácím prostředí na ošetřování rodina nestačí.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Hospicová lůžka v jiných zdravotnických zařízeních</a:t>
            </a:r>
            <a:r>
              <a:rPr lang="cs-CZ" dirty="0"/>
              <a:t> mohou být provozována odborníky v paliativní péči v tzv. rodinných/hospicových pokojích např. v nemocnici či LDN.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97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Co je charakteristické pro hospicovou péči: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Činnost týmu pracovníků se zaměřuje na odstranění či minimalizaci symptomů doprovázející nevyléčitelné onemocnění</a:t>
            </a:r>
          </a:p>
          <a:p>
            <a:r>
              <a:rPr lang="cs-CZ" dirty="0"/>
              <a:t>O pacienty a jejich rodiny pečuje tým sestávající z lékařů, sester, ošetřovatelů, sociální pracovnice, psychologa, dobrovolníků a duchovních</a:t>
            </a:r>
          </a:p>
          <a:p>
            <a:r>
              <a:rPr lang="cs-CZ" dirty="0"/>
              <a:t>Prostředí hospice se maximálně blíží domácím podmínkám, režim dne se přizpůsobuje v maximální možné míře potřebám jednotlivců</a:t>
            </a:r>
          </a:p>
          <a:p>
            <a:r>
              <a:rPr lang="cs-CZ" dirty="0"/>
              <a:t>Hospic umožní pacientům žít naplno, jak jim jejich onemocnění dovolí.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77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4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886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Základní podmínky pro poskytování paliativní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Otevřená, empatická komunikace mezi pacientem a zdravotníky</a:t>
            </a:r>
          </a:p>
          <a:p>
            <a:r>
              <a:rPr lang="cs-CZ" dirty="0"/>
              <a:t>Znalosti a dovednosti zdravotníků při řešení obtíží spojených s nevyléčitelnou nemocí (př. léčba bolesti)</a:t>
            </a:r>
          </a:p>
          <a:p>
            <a:r>
              <a:rPr lang="cs-CZ" dirty="0"/>
              <a:t>Kvalitní ošetřovatelská péče</a:t>
            </a:r>
          </a:p>
          <a:p>
            <a:r>
              <a:rPr lang="cs-CZ" dirty="0"/>
              <a:t>Dostupnost léků, zdravotnických pomůcek</a:t>
            </a:r>
          </a:p>
          <a:p>
            <a:r>
              <a:rPr lang="cs-CZ" dirty="0"/>
              <a:t>Dostupnost psychologické péče a poradenství </a:t>
            </a:r>
          </a:p>
        </p:txBody>
      </p:sp>
    </p:spTree>
    <p:extLst>
      <p:ext uri="{BB962C8B-B14F-4D97-AF65-F5344CB8AC3E}">
        <p14:creationId xmlns:p14="http://schemas.microsoft.com/office/powerpoint/2010/main" val="3639396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1)Vorlíček, J., Adam, Z., Pospíšilová, Y., et al. Paliativní medicína. Druhé vydání. Praha, </a:t>
            </a:r>
            <a:r>
              <a:rPr lang="cs-CZ" dirty="0" err="1"/>
              <a:t>Grada</a:t>
            </a:r>
            <a:r>
              <a:rPr lang="cs-CZ" dirty="0"/>
              <a:t>, 2004, 520 s.</a:t>
            </a:r>
          </a:p>
          <a:p>
            <a:pPr marL="0" indent="0">
              <a:buNone/>
            </a:pPr>
            <a:r>
              <a:rPr lang="cs-CZ" dirty="0"/>
              <a:t>2) Svatošová, M.. Hospice a umění doprovázet, Praha, Ecce homo 1995</a:t>
            </a:r>
          </a:p>
          <a:p>
            <a:pPr marL="0" indent="0">
              <a:buNone/>
            </a:pPr>
            <a:r>
              <a:rPr lang="cs-CZ" dirty="0"/>
              <a:t>3) Misconiová B., Péče o umírající - hospicová </a:t>
            </a:r>
            <a:r>
              <a:rPr lang="cs-CZ" dirty="0" err="1"/>
              <a:t>péče,Praha</a:t>
            </a:r>
            <a:r>
              <a:rPr lang="cs-CZ" dirty="0"/>
              <a:t>, Národní centrum domácí péče ČR ve spolupráci s MZ ČR, 1998</a:t>
            </a:r>
          </a:p>
          <a:p>
            <a:pPr marL="0" indent="0">
              <a:buNone/>
            </a:pPr>
            <a:r>
              <a:rPr lang="cs-CZ" dirty="0"/>
              <a:t>4) Špinka, Š., Špinková, M. Standardy domácí paliativní péče. Podklady pro práci týmů domácí paliativní péče. Hospicové občanské sdružení Cesta domů, Praha 2004. Dokument je dostupný na www.cestadomu.cz</a:t>
            </a:r>
          </a:p>
          <a:p>
            <a:pPr marL="0" indent="0">
              <a:buNone/>
            </a:pPr>
            <a:r>
              <a:rPr lang="cs-CZ" dirty="0"/>
              <a:t>5) Doporučení </a:t>
            </a:r>
            <a:r>
              <a:rPr lang="cs-CZ" dirty="0" err="1"/>
              <a:t>Rec</a:t>
            </a:r>
            <a:r>
              <a:rPr lang="cs-CZ" dirty="0"/>
              <a:t> (2003)24 Výboru ministrů Rady Evropy členským státům. O organizaci paliativní péče. Rada Evropy 2003. Český překlad je dostupný na www.cestadomu.cz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476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418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" y="559614"/>
            <a:ext cx="9145016" cy="62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20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0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" y="559614"/>
            <a:ext cx="9145016" cy="62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2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" y="559614"/>
            <a:ext cx="9145016" cy="629838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3000"/>
              </a:schemeClr>
            </a:glow>
            <a:outerShdw blurRad="850900" dist="50800" dir="13140000" sx="155000" sy="155000" algn="ctr" rotWithShape="0">
              <a:srgbClr val="000000">
                <a:alpha val="16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2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066800"/>
          </a:xfrm>
        </p:spPr>
        <p:txBody>
          <a:bodyPr/>
          <a:lstStyle/>
          <a:p>
            <a:r>
              <a:rPr lang="cs-CZ" b="1" dirty="0"/>
              <a:t>Paliativní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13688"/>
          </a:xfrm>
        </p:spPr>
        <p:txBody>
          <a:bodyPr>
            <a:normAutofit/>
          </a:bodyPr>
          <a:lstStyle/>
          <a:p>
            <a:r>
              <a:rPr lang="cs-CZ" dirty="0"/>
              <a:t>Onkologická terapie přikládá nejvyšší význam prodloužení života tam, kde je to možné a etické, pokud se jasně neukáže, že onemocnění je ireverzibilní.</a:t>
            </a:r>
          </a:p>
          <a:p>
            <a:r>
              <a:rPr lang="cs-CZ" dirty="0"/>
              <a:t>Viděno z tohoto hlediska je paliativní léčba jedním z hlavních prvků podpůrné léčby, zahrnující hematologickou, antiemetickou, antibiotickou, ale mnohem více ošetřovatelskou, sociální péči, rehabilitaci, finanční podporu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5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/>
          <a:lstStyle/>
          <a:p>
            <a:r>
              <a:rPr lang="cs-CZ" b="1" dirty="0"/>
              <a:t>Paliativní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29712"/>
          </a:xfrm>
        </p:spPr>
        <p:txBody>
          <a:bodyPr>
            <a:normAutofit fontScale="55000" lnSpcReduction="20000"/>
          </a:bodyPr>
          <a:lstStyle/>
          <a:p>
            <a:r>
              <a:rPr lang="cs-CZ" sz="3800" dirty="0"/>
              <a:t>Usiluje o prodloužení a zachování života, který bude svou kvalitou pro pacienta přijatelný</a:t>
            </a:r>
          </a:p>
          <a:p>
            <a:r>
              <a:rPr lang="cs-CZ" sz="3800" dirty="0"/>
              <a:t>Umírání chápe jako součást lidského života a vychází z toho, že každý člověk prožívá závěrečnou část života se všemi tělesnými, duševními, sociálními, duchovními a kulturními aspekty zcela individuálně</a:t>
            </a:r>
          </a:p>
          <a:p>
            <a:r>
              <a:rPr lang="cs-CZ" sz="3800" dirty="0"/>
              <a:t>Smrt neurychluje ani za každou cenu neoddaluje</a:t>
            </a:r>
          </a:p>
          <a:p>
            <a:r>
              <a:rPr lang="cs-CZ" sz="3800" dirty="0"/>
              <a:t>Respektuje a chrání důstojnost nevyléčitelně nemocných</a:t>
            </a:r>
          </a:p>
          <a:p>
            <a:r>
              <a:rPr lang="cs-CZ" sz="3800" dirty="0"/>
              <a:t>Vychází důsledně z přání a potřeb pacientů a respektuje jejich hodnotové priority</a:t>
            </a:r>
          </a:p>
          <a:p>
            <a:r>
              <a:rPr lang="cs-CZ" sz="3800" dirty="0"/>
              <a:t>Snaží se vytvořit podmínky, aby pacient mohl poslední období svého života prožít ve společnosti svých blízkých v důstojném a vlídném prostředí</a:t>
            </a:r>
          </a:p>
          <a:p>
            <a:r>
              <a:rPr lang="cs-CZ" sz="3800" dirty="0"/>
              <a:t>Nabízí všestrannou účinnou oporu příbuzným a přátelům umírajících a pomáhá jim zvládat jejich zármutek i po smrti blízkého člověka</a:t>
            </a:r>
            <a:endParaRPr lang="en-GB" sz="3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78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/>
          <a:lstStyle/>
          <a:p>
            <a:r>
              <a:rPr lang="cs-CZ" b="1" dirty="0"/>
              <a:t>Druhy paliativní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557879"/>
            <a:ext cx="8229600" cy="4325112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Paliativní chirurgický výkon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Paliativní radioterapie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Paliativní systémová terapie</a:t>
            </a:r>
          </a:p>
          <a:p>
            <a:pPr fontAlgn="base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689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/>
              <a:t>Paliativní chirurgické výkony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4864"/>
            <a:ext cx="8363272" cy="5069160"/>
          </a:xfrm>
        </p:spPr>
        <p:txBody>
          <a:bodyPr>
            <a:normAutofit fontScale="55000" lnSpcReduction="20000"/>
          </a:bodyPr>
          <a:lstStyle/>
          <a:p>
            <a:r>
              <a:rPr lang="cs-CZ" sz="4200" dirty="0"/>
              <a:t>paliativní výkon provádíme jen za určitých okolností (velikost resekce neovlivní funkci orgánu, přijatelná morbidita výkonu…)</a:t>
            </a:r>
          </a:p>
          <a:p>
            <a:r>
              <a:rPr lang="cs-CZ" sz="4200" dirty="0"/>
              <a:t>odstraněním tumoru zmenšíme masu nádorových buněk  a zlepšíme efekt jiných modalit (CHT, RT)</a:t>
            </a:r>
          </a:p>
          <a:p>
            <a:r>
              <a:rPr lang="cs-CZ" sz="4200" dirty="0"/>
              <a:t>pokud hrozí místní komplikace (obstrukce GIT, žlučových cest, komprese míchy…)</a:t>
            </a:r>
          </a:p>
          <a:p>
            <a:r>
              <a:rPr lang="cs-CZ" sz="4200" dirty="0"/>
              <a:t>u nádorů  GIT využíváme anastomózy, endoprotézy udržujícími lumen, stenty,..</a:t>
            </a:r>
          </a:p>
          <a:p>
            <a:r>
              <a:rPr lang="cs-CZ" sz="4200" dirty="0"/>
              <a:t>u povrchově přístupných nádorů děláme tzv. sanační operace – odstranění exulcerací (páchne, krvácí, infikují se…)</a:t>
            </a:r>
          </a:p>
          <a:p>
            <a:r>
              <a:rPr lang="cs-CZ" sz="4200" dirty="0"/>
              <a:t>kosti (</a:t>
            </a:r>
            <a:r>
              <a:rPr lang="cs-CZ" sz="4200" dirty="0" err="1"/>
              <a:t>exkochleace</a:t>
            </a:r>
            <a:r>
              <a:rPr lang="cs-CZ" sz="4200" dirty="0"/>
              <a:t> a vyplnění cementem – prevence zlomenin)</a:t>
            </a:r>
          </a:p>
          <a:p>
            <a:r>
              <a:rPr lang="cs-CZ" sz="4200" dirty="0"/>
              <a:t>chirurgie bolesti – </a:t>
            </a:r>
            <a:r>
              <a:rPr lang="cs-CZ" sz="4200" dirty="0" err="1"/>
              <a:t>myelotomie</a:t>
            </a:r>
            <a:r>
              <a:rPr lang="cs-CZ" sz="4200" dirty="0"/>
              <a:t>, </a:t>
            </a:r>
            <a:r>
              <a:rPr lang="cs-CZ" sz="4200" dirty="0" err="1"/>
              <a:t>chordotomie</a:t>
            </a:r>
            <a:r>
              <a:rPr lang="cs-CZ" sz="4200" dirty="0"/>
              <a:t>….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86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066800"/>
          </a:xfrm>
        </p:spPr>
        <p:txBody>
          <a:bodyPr/>
          <a:lstStyle/>
          <a:p>
            <a:r>
              <a:rPr lang="cs-CZ" b="1" dirty="0"/>
              <a:t>Paliativní radioterapie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 zahájením paliativní radioterapie je nutno stanovit cíl léčby</a:t>
            </a:r>
          </a:p>
          <a:p>
            <a:r>
              <a:rPr lang="cs-CZ" dirty="0"/>
              <a:t>Jiný cíl bude u rozsáhlého primárního nádoru, jiný u solitární metastázy, jiný u metastáz mnohočetných. </a:t>
            </a:r>
          </a:p>
          <a:p>
            <a:r>
              <a:rPr lang="cs-CZ" dirty="0"/>
              <a:t>Nemocnému je nutné sdělit záměr, kterého má být dosaženo (např. zmírnění bolestí, zmenšení otoků, zástava krvácení)</a:t>
            </a:r>
          </a:p>
          <a:p>
            <a:r>
              <a:rPr lang="cs-CZ" dirty="0"/>
              <a:t>Je třeba zvážit možnosti zhoršení stavu po kombinaci radioterapie s další léčbou, nebo aditivní efekt předchozí radioterapie</a:t>
            </a:r>
          </a:p>
        </p:txBody>
      </p:sp>
    </p:spTree>
    <p:extLst>
      <p:ext uri="{BB962C8B-B14F-4D97-AF65-F5344CB8AC3E}">
        <p14:creationId xmlns:p14="http://schemas.microsoft.com/office/powerpoint/2010/main" val="268247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066800"/>
          </a:xfrm>
        </p:spPr>
        <p:txBody>
          <a:bodyPr/>
          <a:lstStyle/>
          <a:p>
            <a:r>
              <a:rPr lang="cs-CZ" b="1" dirty="0"/>
              <a:t>Paliativní radioterapie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8569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Primárním cílem je odstranění či zmenšení symptomů nádorového onemocnění (zejména bolest, útlak, krvácivé stavy, u gynekologických malignit aj.)</a:t>
            </a:r>
          </a:p>
          <a:p>
            <a:r>
              <a:rPr lang="cs-CZ" dirty="0"/>
              <a:t>Druhotným cílem je prodloužení přežití</a:t>
            </a:r>
          </a:p>
          <a:p>
            <a:r>
              <a:rPr lang="cs-CZ" dirty="0"/>
              <a:t>Nejčastěji jsou paliativně ozařována metastatická ložiska ve skeletu, mozku nebo uzlinách</a:t>
            </a:r>
          </a:p>
          <a:p>
            <a:r>
              <a:rPr lang="cs-CZ" dirty="0"/>
              <a:t>Dále je paliativní radioterapie využívána při obtížích vyplývajících z obstrukce (dušnost) či útlaku orgánů (syndrom horní duté žíly) či krvácení. </a:t>
            </a:r>
          </a:p>
          <a:p>
            <a:r>
              <a:rPr lang="cs-CZ" dirty="0"/>
              <a:t>Paliativní radioterapie je obvykle aplikována v několika málo frakcích s vyšší dávkou na frakci (např. 10x3 Gy, 5x4 Gy) a jednoduchými ozařovacími technikami (1-2 ozařovací pole)</a:t>
            </a:r>
          </a:p>
          <a:p>
            <a:r>
              <a:rPr lang="cs-CZ" dirty="0"/>
              <a:t>Výjimkou není ani použití jednorázového ozáření vysokou dávkou (1x6-8 Gy) u pacientů s předpokládanou krátkou dobou života</a:t>
            </a:r>
          </a:p>
          <a:p>
            <a:r>
              <a:rPr lang="cs-CZ" dirty="0"/>
              <a:t>U paliativní radioterapie s dlouhodobým záměrem se aplikují dávky vyšší, zpravidla standardní frakcionací</a:t>
            </a:r>
          </a:p>
        </p:txBody>
      </p:sp>
    </p:spTree>
    <p:extLst>
      <p:ext uri="{BB962C8B-B14F-4D97-AF65-F5344CB8AC3E}">
        <p14:creationId xmlns:p14="http://schemas.microsoft.com/office/powerpoint/2010/main" val="2007182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1972</TotalTime>
  <Words>2029</Words>
  <Application>Microsoft Office PowerPoint</Application>
  <PresentationFormat>Předvádění na obrazovce (4:3)</PresentationFormat>
  <Paragraphs>200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Georgia</vt:lpstr>
      <vt:lpstr>Trebuchet MS</vt:lpstr>
      <vt:lpstr>Wingdings 2</vt:lpstr>
      <vt:lpstr>Urbanistický</vt:lpstr>
      <vt:lpstr>Paliativní péče</vt:lpstr>
      <vt:lpstr>Onkologická terapie</vt:lpstr>
      <vt:lpstr>Dle definice WHO 2005</vt:lpstr>
      <vt:lpstr>Paliativní péče</vt:lpstr>
      <vt:lpstr>Paliativní terapie</vt:lpstr>
      <vt:lpstr>Druhy paliativní terapie</vt:lpstr>
      <vt:lpstr>Paliativní chirurgické výkony</vt:lpstr>
      <vt:lpstr>Paliativní radioterapie</vt:lpstr>
      <vt:lpstr>Paliativní radioterapie</vt:lpstr>
      <vt:lpstr>Paliativní systémová terapie</vt:lpstr>
      <vt:lpstr>Překážky v stanovení diagnózy umírání</vt:lpstr>
      <vt:lpstr>Ukončení protinádorové terapie</vt:lpstr>
      <vt:lpstr>Důvody odstoupení od léčby</vt:lpstr>
      <vt:lpstr>Terminální stav</vt:lpstr>
      <vt:lpstr>Terminální fáze onemocnění</vt:lpstr>
      <vt:lpstr>Umírání a smrt</vt:lpstr>
      <vt:lpstr>Psychické a kognitivní známky umírání</vt:lpstr>
      <vt:lpstr>Fyzické známky umírání</vt:lpstr>
      <vt:lpstr>Bolest</vt:lpstr>
      <vt:lpstr>Péče o pokožku</vt:lpstr>
      <vt:lpstr>Dýchání</vt:lpstr>
      <vt:lpstr>Hydratace a výživa</vt:lpstr>
      <vt:lpstr>Ošetřovatelské postupy</vt:lpstr>
      <vt:lpstr>Ošetřovatelské postupy</vt:lpstr>
      <vt:lpstr>Prožívání nemoci a umírání</vt:lpstr>
      <vt:lpstr>Fáze smutku</vt:lpstr>
      <vt:lpstr>5 fází umírání dle Kubler Rossové</vt:lpstr>
      <vt:lpstr>Péče o mrtvé</vt:lpstr>
      <vt:lpstr>Hospicová péče</vt:lpstr>
      <vt:lpstr>Historie vzniku hospicové péče</vt:lpstr>
      <vt:lpstr>Formy hospicové péče</vt:lpstr>
      <vt:lpstr>Co je charakteristické pro hospicovou péči:</vt:lpstr>
      <vt:lpstr>Základní podmínky pro poskytování paliativní péče 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Jexová, Soňa</cp:lastModifiedBy>
  <cp:revision>38</cp:revision>
  <dcterms:created xsi:type="dcterms:W3CDTF">2017-02-17T08:43:21Z</dcterms:created>
  <dcterms:modified xsi:type="dcterms:W3CDTF">2020-03-16T11:14:09Z</dcterms:modified>
</cp:coreProperties>
</file>