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F0A2FB-A3BF-44C6-86E3-883E49B758B4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NEODKLADNÁ PÉČE </a:t>
            </a:r>
            <a:br>
              <a:rPr lang="cs-CZ" dirty="0"/>
            </a:br>
            <a:r>
              <a:rPr lang="cs-CZ" dirty="0"/>
              <a:t>V PSYCHIATRII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3ZZ</a:t>
            </a:r>
          </a:p>
        </p:txBody>
      </p:sp>
    </p:spTree>
    <p:extLst>
      <p:ext uri="{BB962C8B-B14F-4D97-AF65-F5344CB8AC3E}">
        <p14:creationId xmlns:p14="http://schemas.microsoft.com/office/powerpoint/2010/main" val="4131504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  <a:p>
            <a:pPr marL="0" indent="0">
              <a:buNone/>
            </a:pPr>
            <a:r>
              <a:rPr lang="cs-CZ" dirty="0"/>
              <a:t> - Autonomie</a:t>
            </a:r>
          </a:p>
          <a:p>
            <a:pPr>
              <a:buFontTx/>
              <a:buChar char="-"/>
            </a:pPr>
            <a:r>
              <a:rPr lang="cs-CZ" dirty="0"/>
              <a:t>Důstojnost</a:t>
            </a:r>
          </a:p>
          <a:p>
            <a:pPr>
              <a:buFontTx/>
              <a:buChar char="-"/>
            </a:pPr>
            <a:r>
              <a:rPr lang="cs-CZ" dirty="0"/>
              <a:t>Stigmatizace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217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poruchy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3 hlavní etiologické okruhy duševních poruch:</a:t>
            </a:r>
          </a:p>
          <a:p>
            <a:pPr lvl="0"/>
            <a:r>
              <a:rPr lang="cs-CZ" b="1" dirty="0"/>
              <a:t>endogenní poruchy</a:t>
            </a:r>
            <a:r>
              <a:rPr lang="cs-CZ" dirty="0"/>
              <a:t> – vnitřní, často vrozené příčiny vzniku; např. afektivní poruchy, schizofrenie, poruchy s bludy</a:t>
            </a:r>
          </a:p>
          <a:p>
            <a:pPr lvl="0"/>
            <a:r>
              <a:rPr lang="cs-CZ" b="1" dirty="0"/>
              <a:t>organické poruchy</a:t>
            </a:r>
            <a:r>
              <a:rPr lang="cs-CZ" dirty="0"/>
              <a:t> – dané poruchou centrálního nervového systému; např. Alzheimerova choroba, vaskulární demence, delirium tremens</a:t>
            </a:r>
          </a:p>
          <a:p>
            <a:pPr lvl="0"/>
            <a:r>
              <a:rPr lang="cs-CZ" b="1" dirty="0"/>
              <a:t>psychogenní poruchy</a:t>
            </a:r>
            <a:r>
              <a:rPr lang="cs-CZ" dirty="0"/>
              <a:t> – příčiny z vnějšího prostředí; např. neurotické poruchy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05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Psychiatrické diagnózy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Dle MKN 10</a:t>
            </a:r>
          </a:p>
          <a:p>
            <a:r>
              <a:rPr lang="cs-CZ" dirty="0"/>
              <a:t>Poruchy duševní a poruchy chování (F00-F99) s oddíly: </a:t>
            </a:r>
          </a:p>
          <a:p>
            <a:pPr marL="0" indent="0">
              <a:buNone/>
            </a:pPr>
            <a:r>
              <a:rPr lang="cs-CZ" dirty="0"/>
              <a:t>F00-F09 Organické duševní poruchy včetně symptomatických</a:t>
            </a:r>
          </a:p>
          <a:p>
            <a:pPr marL="0" indent="0">
              <a:buNone/>
            </a:pPr>
            <a:r>
              <a:rPr lang="cs-CZ" dirty="0"/>
              <a:t>F10-F19 Poruchy duševní a poruchy chování způsobené užíváním psychoaktivních     látek</a:t>
            </a:r>
          </a:p>
          <a:p>
            <a:pPr marL="0" indent="0">
              <a:buNone/>
            </a:pPr>
            <a:r>
              <a:rPr lang="cs-CZ" dirty="0"/>
              <a:t>F20-F29 Schizofrenie, poruchy </a:t>
            </a:r>
            <a:r>
              <a:rPr lang="cs-CZ" dirty="0" err="1"/>
              <a:t>schizotypální</a:t>
            </a:r>
            <a:r>
              <a:rPr lang="cs-CZ" dirty="0"/>
              <a:t> a poruchy s bludy</a:t>
            </a:r>
          </a:p>
          <a:p>
            <a:pPr marL="0" indent="0">
              <a:buNone/>
            </a:pPr>
            <a:r>
              <a:rPr lang="cs-CZ" dirty="0"/>
              <a:t>F30-F39 Afektivní poruchy (poruchy nálady)</a:t>
            </a:r>
          </a:p>
          <a:p>
            <a:pPr marL="0" indent="0">
              <a:buNone/>
            </a:pPr>
            <a:r>
              <a:rPr lang="cs-CZ" dirty="0"/>
              <a:t>F40-F48 Neurotické, stresové a </a:t>
            </a:r>
            <a:r>
              <a:rPr lang="cs-CZ" dirty="0" err="1"/>
              <a:t>somatoformní</a:t>
            </a:r>
            <a:r>
              <a:rPr lang="cs-CZ" dirty="0"/>
              <a:t> poruchy</a:t>
            </a:r>
          </a:p>
          <a:p>
            <a:pPr marL="0" indent="0">
              <a:buNone/>
            </a:pPr>
            <a:r>
              <a:rPr lang="cs-CZ" dirty="0"/>
              <a:t>F50-F59 Syndromy poruch chování, spojené s fyziologickými poruchami a somatickými faktory</a:t>
            </a:r>
          </a:p>
          <a:p>
            <a:pPr marL="0" indent="0">
              <a:buNone/>
            </a:pPr>
            <a:r>
              <a:rPr lang="cs-CZ" dirty="0"/>
              <a:t>F60-F69 Poruchy osobnosti a chování u dospělých</a:t>
            </a:r>
          </a:p>
          <a:p>
            <a:pPr marL="0" indent="0">
              <a:buNone/>
            </a:pPr>
            <a:r>
              <a:rPr lang="cs-CZ" dirty="0"/>
              <a:t>F70-F79 Mentální retardace</a:t>
            </a:r>
          </a:p>
          <a:p>
            <a:pPr marL="0" indent="0">
              <a:buNone/>
            </a:pPr>
            <a:r>
              <a:rPr lang="cs-CZ" dirty="0"/>
              <a:t>F80-F89 Poruchy psychického vývoje</a:t>
            </a:r>
          </a:p>
          <a:p>
            <a:pPr marL="0" indent="0">
              <a:buNone/>
            </a:pPr>
            <a:r>
              <a:rPr lang="cs-CZ" dirty="0"/>
              <a:t>F90-F98 Poruchy chování a emocí se začátkem obvykle v dětství a v dospívání</a:t>
            </a:r>
          </a:p>
          <a:p>
            <a:pPr marL="0" indent="0">
              <a:buNone/>
            </a:pPr>
            <a:r>
              <a:rPr lang="cs-CZ" dirty="0"/>
              <a:t>F99	   Neurčená duševní porucha</a:t>
            </a:r>
          </a:p>
        </p:txBody>
      </p:sp>
    </p:spTree>
    <p:extLst>
      <p:ext uri="{BB962C8B-B14F-4D97-AF65-F5344CB8AC3E}">
        <p14:creationId xmlns:p14="http://schemas.microsoft.com/office/powerpoint/2010/main" val="1753915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Poruchy vnímání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halucinace – šalebný vjem bez zevního podnětu, vzniká na patologickém podkladě</a:t>
            </a:r>
          </a:p>
          <a:p>
            <a:pPr lvl="0"/>
            <a:r>
              <a:rPr lang="cs-CZ" dirty="0"/>
              <a:t>iluze – patologická interpretace zevního podnětu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b="1" dirty="0"/>
              <a:t>Psychomotorické tempo:</a:t>
            </a:r>
            <a:r>
              <a:rPr lang="cs-CZ" dirty="0"/>
              <a:t> zvýšené nebo snížené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987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Poruchy vědomí</a:t>
            </a:r>
            <a:r>
              <a:rPr lang="cs-CZ" dirty="0"/>
              <a:t> - kvantitativní a kvalitativní </a:t>
            </a:r>
          </a:p>
          <a:p>
            <a:pPr marL="0" indent="0">
              <a:buNone/>
            </a:pPr>
            <a:r>
              <a:rPr lang="cs-CZ" b="1" dirty="0"/>
              <a:t>Kvantitativní poruchy </a:t>
            </a:r>
            <a:r>
              <a:rPr lang="cs-CZ" dirty="0"/>
              <a:t>vědomí, neboli zastřené vědomí, patří: </a:t>
            </a:r>
          </a:p>
          <a:p>
            <a:pPr lvl="0"/>
            <a:r>
              <a:rPr lang="cs-CZ" dirty="0"/>
              <a:t>somnolence – pacient budí dojem podřimujícího, reaguje na oslovení a dotyky, myšlení je zpomalené </a:t>
            </a:r>
          </a:p>
          <a:p>
            <a:pPr lvl="0"/>
            <a:r>
              <a:rPr lang="cs-CZ" dirty="0" err="1"/>
              <a:t>sopor</a:t>
            </a:r>
            <a:r>
              <a:rPr lang="cs-CZ" dirty="0"/>
              <a:t> – pacient tvrdě spí, reaguje na silné (především bolestivé) podněty</a:t>
            </a:r>
          </a:p>
          <a:p>
            <a:pPr lvl="0"/>
            <a:r>
              <a:rPr lang="cs-CZ" dirty="0"/>
              <a:t>kóma – bezvědomí, nereaguje na bolest</a:t>
            </a:r>
          </a:p>
          <a:p>
            <a:pPr lvl="0"/>
            <a:r>
              <a:rPr lang="cs-CZ" dirty="0"/>
              <a:t>synkopa – náhlá, krátkodobá porucha vědomí zapříčiněná </a:t>
            </a:r>
            <a:r>
              <a:rPr lang="cs-CZ" dirty="0" err="1"/>
              <a:t>nedokrvením</a:t>
            </a:r>
            <a:r>
              <a:rPr lang="cs-CZ" dirty="0"/>
              <a:t> mozku </a:t>
            </a:r>
          </a:p>
          <a:p>
            <a:pPr marL="0" lvl="0" indent="0">
              <a:buNone/>
            </a:pPr>
            <a:r>
              <a:rPr lang="cs-CZ" b="1" dirty="0"/>
              <a:t>Kvalitativní poruchy</a:t>
            </a:r>
            <a:r>
              <a:rPr lang="cs-CZ" dirty="0"/>
              <a:t>, tedy obluzené vědomí, se řadí:</a:t>
            </a:r>
          </a:p>
          <a:p>
            <a:pPr lvl="0"/>
            <a:r>
              <a:rPr lang="cs-CZ" dirty="0"/>
              <a:t>delirium</a:t>
            </a:r>
          </a:p>
          <a:p>
            <a:pPr lvl="0"/>
            <a:r>
              <a:rPr lang="cs-CZ" dirty="0"/>
              <a:t>amence (zmatenost)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Stav vědomí se hodnotí pomocí orientovanosti osobou, místem, časem, dále situací a vlastním tělesným schématem.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072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100" b="1" dirty="0"/>
              <a:t>Poruchy myšlení </a:t>
            </a:r>
            <a:r>
              <a:rPr lang="cs-CZ" dirty="0"/>
              <a:t>lze rozdělit do následujících skupin:</a:t>
            </a:r>
          </a:p>
          <a:p>
            <a:pPr marL="0" lvl="0" indent="0">
              <a:buNone/>
            </a:pPr>
            <a:r>
              <a:rPr lang="cs-CZ" b="1" dirty="0"/>
              <a:t>Poruchy tempa</a:t>
            </a:r>
          </a:p>
          <a:p>
            <a:pPr lvl="0"/>
            <a:r>
              <a:rPr lang="cs-CZ" dirty="0" err="1"/>
              <a:t>bradypsychismus</a:t>
            </a:r>
            <a:r>
              <a:rPr lang="cs-CZ" dirty="0"/>
              <a:t> (útlum myšlení)</a:t>
            </a:r>
          </a:p>
          <a:p>
            <a:pPr lvl="0"/>
            <a:r>
              <a:rPr lang="cs-CZ" dirty="0" err="1"/>
              <a:t>tachypsychismus</a:t>
            </a:r>
            <a:r>
              <a:rPr lang="cs-CZ" dirty="0"/>
              <a:t> (zrychlené myšlení) – může vyústit v myšlenkový trysk (nemocný nestihne vyjádřit, co ho napadá)</a:t>
            </a:r>
          </a:p>
          <a:p>
            <a:pPr marL="0" lvl="0" indent="0">
              <a:buNone/>
            </a:pPr>
            <a:r>
              <a:rPr lang="cs-CZ" b="1" dirty="0"/>
              <a:t>Poruchy struktury</a:t>
            </a:r>
          </a:p>
          <a:p>
            <a:pPr lvl="0"/>
            <a:r>
              <a:rPr lang="cs-CZ" dirty="0" err="1"/>
              <a:t>zabíhavé</a:t>
            </a:r>
            <a:r>
              <a:rPr lang="cs-CZ" dirty="0"/>
              <a:t> myšlení</a:t>
            </a:r>
          </a:p>
          <a:p>
            <a:pPr lvl="0"/>
            <a:r>
              <a:rPr lang="cs-CZ" dirty="0"/>
              <a:t>ulpívavé myšlení – setrvávání na jedné představě nebo pojmu</a:t>
            </a:r>
          </a:p>
          <a:p>
            <a:pPr lvl="0"/>
            <a:r>
              <a:rPr lang="cs-CZ" dirty="0"/>
              <a:t>nevýpravné myšlení – setrvávání na jedné myšlence</a:t>
            </a:r>
          </a:p>
          <a:p>
            <a:pPr lvl="0"/>
            <a:r>
              <a:rPr lang="cs-CZ" dirty="0"/>
              <a:t>obsedantní myšlení (nutkavé) – vtíravé myšlenky, často doprovázené úzkostí a nutkáním vykonávat opakovaně úkony pro jejich potlačení</a:t>
            </a:r>
          </a:p>
          <a:p>
            <a:pPr lvl="0"/>
            <a:r>
              <a:rPr lang="cs-CZ" dirty="0"/>
              <a:t>inkoherentní myšlení (nesouvislé) </a:t>
            </a:r>
          </a:p>
          <a:p>
            <a:pPr lvl="0"/>
            <a:r>
              <a:rPr lang="cs-CZ" dirty="0" err="1"/>
              <a:t>paralogické</a:t>
            </a:r>
            <a:r>
              <a:rPr lang="cs-CZ" dirty="0"/>
              <a:t> myšlení – sdělení postrádá logické vazby</a:t>
            </a:r>
          </a:p>
          <a:p>
            <a:pPr lvl="0"/>
            <a:r>
              <a:rPr lang="cs-CZ" dirty="0"/>
              <a:t>magické myšlení – symbolické</a:t>
            </a:r>
          </a:p>
          <a:p>
            <a:pPr lvl="0"/>
            <a:r>
              <a:rPr lang="cs-CZ" dirty="0"/>
              <a:t>autistické myšlení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411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b="1" dirty="0"/>
              <a:t>Poruchy obsahu myšlení</a:t>
            </a:r>
          </a:p>
          <a:p>
            <a:pPr lvl="0"/>
            <a:r>
              <a:rPr lang="cs-CZ" dirty="0"/>
              <a:t>bludy – mylná přesvědčení s patologickým podkladem; rozlišujeme:  </a:t>
            </a:r>
          </a:p>
          <a:p>
            <a:pPr marL="0" lvl="0" indent="0">
              <a:buNone/>
            </a:pPr>
            <a:r>
              <a:rPr lang="cs-CZ" b="1" dirty="0"/>
              <a:t>- expanzivní  </a:t>
            </a:r>
            <a:r>
              <a:rPr lang="cs-CZ" dirty="0"/>
              <a:t>– např. </a:t>
            </a:r>
            <a:r>
              <a:rPr lang="cs-CZ" dirty="0" err="1"/>
              <a:t>makromanický</a:t>
            </a:r>
            <a:r>
              <a:rPr lang="cs-CZ" dirty="0"/>
              <a:t> až megalomanický - přehánění vlastního významu, </a:t>
            </a:r>
            <a:r>
              <a:rPr lang="cs-CZ" dirty="0" err="1"/>
              <a:t>extrapotenční</a:t>
            </a:r>
            <a:r>
              <a:rPr lang="cs-CZ" dirty="0"/>
              <a:t> – přesvědčení o své výjimečnosti, originární – přesvědčení o vznešeném původu, </a:t>
            </a:r>
            <a:r>
              <a:rPr lang="cs-CZ" dirty="0" err="1"/>
              <a:t>inventorní</a:t>
            </a:r>
            <a:r>
              <a:rPr lang="cs-CZ" dirty="0"/>
              <a:t> – vynálezecký, erotomanický – neodolatelný pro opačné pohlaví</a:t>
            </a:r>
          </a:p>
          <a:p>
            <a:pPr marL="0" lvl="0" indent="0">
              <a:buNone/>
            </a:pPr>
            <a:r>
              <a:rPr lang="cs-CZ" dirty="0"/>
              <a:t> - </a:t>
            </a:r>
            <a:r>
              <a:rPr lang="cs-CZ" b="1" dirty="0"/>
              <a:t>depresivní</a:t>
            </a:r>
            <a:r>
              <a:rPr lang="cs-CZ" dirty="0"/>
              <a:t> – např. </a:t>
            </a:r>
            <a:r>
              <a:rPr lang="cs-CZ" dirty="0" err="1"/>
              <a:t>mikromanické</a:t>
            </a:r>
            <a:r>
              <a:rPr lang="cs-CZ" dirty="0"/>
              <a:t> – přesvědčení o bezvýznamnosti, </a:t>
            </a:r>
            <a:r>
              <a:rPr lang="cs-CZ" dirty="0" err="1"/>
              <a:t>autoakuzační</a:t>
            </a:r>
            <a:r>
              <a:rPr lang="cs-CZ" dirty="0"/>
              <a:t> – sebeobviňující, </a:t>
            </a:r>
            <a:r>
              <a:rPr lang="cs-CZ" dirty="0" err="1"/>
              <a:t>insufisiační</a:t>
            </a:r>
            <a:r>
              <a:rPr lang="cs-CZ" dirty="0"/>
              <a:t> – přesvědčení o vlastní neschopnosti, hypochondrický – přesvědčení o své nemoci</a:t>
            </a:r>
          </a:p>
          <a:p>
            <a:pPr lvl="0">
              <a:buFontTx/>
              <a:buChar char="-"/>
            </a:pPr>
            <a:r>
              <a:rPr lang="cs-CZ" b="1" dirty="0"/>
              <a:t>paranoidní </a:t>
            </a:r>
            <a:r>
              <a:rPr lang="cs-CZ" dirty="0"/>
              <a:t>(vztahovačné) – např. perzekuční – přesvědčení o ohrožení nebo pronásledování, emulační – </a:t>
            </a:r>
            <a:r>
              <a:rPr lang="cs-CZ" dirty="0" err="1"/>
              <a:t>žárlivecký</a:t>
            </a:r>
            <a:r>
              <a:rPr lang="cs-CZ" dirty="0"/>
              <a:t>, metamorfózy- pocit změny v jinou bytost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67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Poruchy emotivity </a:t>
            </a:r>
            <a:r>
              <a:rPr lang="cs-CZ" dirty="0"/>
              <a:t>jsou:</a:t>
            </a:r>
          </a:p>
          <a:p>
            <a:pPr lvl="0"/>
            <a:r>
              <a:rPr lang="cs-CZ" dirty="0"/>
              <a:t>emoční oploštělost </a:t>
            </a:r>
          </a:p>
          <a:p>
            <a:pPr lvl="0"/>
            <a:r>
              <a:rPr lang="cs-CZ" dirty="0" err="1"/>
              <a:t>anxieta</a:t>
            </a:r>
            <a:r>
              <a:rPr lang="cs-CZ" dirty="0"/>
              <a:t> – úzkost, strach bez konkrétního podkladu</a:t>
            </a:r>
          </a:p>
          <a:p>
            <a:pPr lvl="0"/>
            <a:r>
              <a:rPr lang="cs-CZ" dirty="0" err="1"/>
              <a:t>patická</a:t>
            </a:r>
            <a:r>
              <a:rPr lang="cs-CZ" dirty="0"/>
              <a:t> nálada - zpravidla dlouhodobá, vysoce intenzivní, podstatně ovlivňuje jednání; druhy </a:t>
            </a:r>
            <a:r>
              <a:rPr lang="cs-CZ" dirty="0" err="1"/>
              <a:t>patických</a:t>
            </a:r>
            <a:r>
              <a:rPr lang="cs-CZ" dirty="0"/>
              <a:t> nálad:</a:t>
            </a:r>
          </a:p>
          <a:p>
            <a:pPr marL="0" indent="0">
              <a:buNone/>
            </a:pPr>
            <a:r>
              <a:rPr lang="cs-CZ" dirty="0"/>
              <a:t>manická (expanzivní), depresivní, úzkostná, euforická, exaltovaná (pocit nadšení), apatická, explozivní (výbušná)</a:t>
            </a:r>
          </a:p>
          <a:p>
            <a:pPr lvl="0"/>
            <a:r>
              <a:rPr lang="cs-CZ" dirty="0"/>
              <a:t>afekt – krátká silná emoce</a:t>
            </a:r>
          </a:p>
          <a:p>
            <a:pPr lvl="0"/>
            <a:r>
              <a:rPr lang="cs-CZ" dirty="0" err="1"/>
              <a:t>patický</a:t>
            </a:r>
            <a:r>
              <a:rPr lang="cs-CZ" dirty="0"/>
              <a:t> afekt – velmi silný afekt, často zakončený mrákotným stavem</a:t>
            </a:r>
          </a:p>
          <a:p>
            <a:pPr lvl="0"/>
            <a:r>
              <a:rPr lang="cs-CZ" dirty="0"/>
              <a:t>fobie – chorobný strach z konkrétních věcí či situací jako např. arachnofobie – strach z pavouků, klaustrofobie – strach z uzavřených prostor, agorafobie – strach z otevřených prostorů, akrofobie – strach z výšek, xenofobie – strach z cizího, z cizinců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488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Poruchy jednání</a:t>
            </a:r>
            <a:r>
              <a:rPr lang="cs-CZ" dirty="0"/>
              <a:t> jsou děleny na kvantitativní a kvalitativní</a:t>
            </a:r>
          </a:p>
          <a:p>
            <a:pPr marL="0" indent="0">
              <a:buNone/>
            </a:pPr>
            <a:r>
              <a:rPr lang="cs-CZ" dirty="0"/>
              <a:t>Kvantitativní:</a:t>
            </a:r>
          </a:p>
          <a:p>
            <a:pPr lvl="0"/>
            <a:r>
              <a:rPr lang="cs-CZ" dirty="0"/>
              <a:t>agitovanost – neklid, často doprovázený úzkostí, psychomotorická excitace</a:t>
            </a:r>
          </a:p>
          <a:p>
            <a:pPr lvl="0"/>
            <a:r>
              <a:rPr lang="cs-CZ" dirty="0" err="1"/>
              <a:t>hypoagilnost</a:t>
            </a:r>
            <a:r>
              <a:rPr lang="cs-CZ" dirty="0"/>
              <a:t> – snížená spontánnost a aktivita</a:t>
            </a:r>
          </a:p>
          <a:p>
            <a:pPr lvl="0"/>
            <a:r>
              <a:rPr lang="cs-CZ" dirty="0" err="1"/>
              <a:t>hyperagilnost</a:t>
            </a:r>
            <a:r>
              <a:rPr lang="cs-CZ" dirty="0"/>
              <a:t> – zvýšená spontánnost a aktivita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697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Kvalitativní poruchy jednání:</a:t>
            </a:r>
          </a:p>
          <a:p>
            <a:pPr lvl="0"/>
            <a:r>
              <a:rPr lang="cs-CZ" dirty="0"/>
              <a:t>zárazy jednání</a:t>
            </a:r>
          </a:p>
          <a:p>
            <a:pPr lvl="0"/>
            <a:r>
              <a:rPr lang="cs-CZ" dirty="0"/>
              <a:t>negativismus</a:t>
            </a:r>
          </a:p>
          <a:p>
            <a:pPr lvl="0"/>
            <a:r>
              <a:rPr lang="cs-CZ" dirty="0"/>
              <a:t>povelový automatismus</a:t>
            </a:r>
          </a:p>
          <a:p>
            <a:pPr lvl="0"/>
            <a:r>
              <a:rPr lang="cs-CZ" dirty="0"/>
              <a:t>katalepsie – ztuhlost svalstva</a:t>
            </a:r>
          </a:p>
          <a:p>
            <a:pPr lvl="0"/>
            <a:r>
              <a:rPr lang="cs-CZ" dirty="0"/>
              <a:t>manýrování – provádění bizarních pohybů při běžných činnostech</a:t>
            </a:r>
          </a:p>
          <a:p>
            <a:pPr lvl="0"/>
            <a:r>
              <a:rPr lang="cs-CZ" dirty="0"/>
              <a:t>raptus</a:t>
            </a:r>
          </a:p>
          <a:p>
            <a:pPr lvl="0"/>
            <a:r>
              <a:rPr lang="cs-CZ" dirty="0"/>
              <a:t>kompulzivní jednání</a:t>
            </a:r>
          </a:p>
          <a:p>
            <a:pPr lvl="0"/>
            <a:r>
              <a:rPr lang="cs-CZ" dirty="0"/>
              <a:t>automatismy</a:t>
            </a:r>
          </a:p>
          <a:p>
            <a:pPr lvl="0"/>
            <a:r>
              <a:rPr lang="cs-CZ" dirty="0"/>
              <a:t>různé druhy chorobného jednání jako např.: kleptomanie – chorobné krádeže, pyromanie – chorobná záliba v ohni, </a:t>
            </a:r>
            <a:r>
              <a:rPr lang="cs-CZ" dirty="0" err="1"/>
              <a:t>oniomanie</a:t>
            </a:r>
            <a:r>
              <a:rPr lang="cs-CZ" dirty="0"/>
              <a:t> – chorobné nakupování, apod.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26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psychiatrie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holandský lékař Johann </a:t>
            </a:r>
            <a:r>
              <a:rPr lang="cs-CZ" dirty="0" err="1"/>
              <a:t>Weyer</a:t>
            </a:r>
            <a:r>
              <a:rPr lang="cs-CZ" dirty="0"/>
              <a:t> (1515 – 1588) označil šílence za psychicky nemocné </a:t>
            </a:r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psychiatrie – medicínský obor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francouzský lékař Phillip </a:t>
            </a:r>
            <a:r>
              <a:rPr lang="cs-CZ" dirty="0" err="1"/>
              <a:t>Pinel</a:t>
            </a:r>
            <a:r>
              <a:rPr lang="cs-CZ" dirty="0"/>
              <a:t> (1745 – 1826) - průkopník humánního přístupu k duševně nemocným </a:t>
            </a:r>
          </a:p>
        </p:txBody>
      </p:sp>
      <p:sp>
        <p:nvSpPr>
          <p:cNvPr id="4" name="Šipka dolů 3"/>
          <p:cNvSpPr/>
          <p:nvPr/>
        </p:nvSpPr>
        <p:spPr>
          <a:xfrm flipH="1">
            <a:off x="4332370" y="2132199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081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Poruchy vůle: </a:t>
            </a:r>
            <a:endParaRPr lang="cs-CZ" dirty="0"/>
          </a:p>
          <a:p>
            <a:pPr lvl="0"/>
            <a:r>
              <a:rPr lang="cs-CZ" dirty="0"/>
              <a:t>abulie – ztráta schopnosti zahájit činnost</a:t>
            </a:r>
          </a:p>
          <a:p>
            <a:pPr lvl="0"/>
            <a:r>
              <a:rPr lang="cs-CZ" dirty="0" err="1"/>
              <a:t>hypobulie</a:t>
            </a:r>
            <a:r>
              <a:rPr lang="cs-CZ" dirty="0"/>
              <a:t> – oslabené volní úsilí</a:t>
            </a:r>
          </a:p>
          <a:p>
            <a:pPr lvl="0"/>
            <a:r>
              <a:rPr lang="cs-CZ" dirty="0" err="1"/>
              <a:t>hyperbulie</a:t>
            </a:r>
            <a:r>
              <a:rPr lang="cs-CZ" dirty="0"/>
              <a:t> – přebujelé volní úsilí neodpovídající situaci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4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psychiatrie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území dnešní ČR - zlomové období v psychiatrické péči konec 18. století</a:t>
            </a:r>
          </a:p>
          <a:p>
            <a:r>
              <a:rPr lang="cs-CZ" dirty="0"/>
              <a:t>První signál - vydání dvorního dekretu Josefem II z 19. března 1783, který nařizoval zřízení oddělení pro duševně choré kněze při Nemocnici milosrdných bratří v Praze </a:t>
            </a:r>
          </a:p>
          <a:p>
            <a:r>
              <a:rPr lang="cs-CZ" dirty="0"/>
              <a:t>otevření Všeobecné nemocnice v Praze se samostatným ústavem pro duševně choré -  2. ledna 1791 (současná adresa: Praha 2, Ke Karlovu 11)</a:t>
            </a:r>
          </a:p>
        </p:txBody>
      </p:sp>
    </p:spTree>
    <p:extLst>
      <p:ext uri="{BB962C8B-B14F-4D97-AF65-F5344CB8AC3E}">
        <p14:creationId xmlns:p14="http://schemas.microsoft.com/office/powerpoint/2010/main" val="267194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psychiatrie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/>
          <a:lstStyle/>
          <a:p>
            <a:r>
              <a:rPr lang="cs-CZ" dirty="0"/>
              <a:t>Další psychiatrická zařízení: 1863 v Brně Černovicích, 1869 v Kosmonosech, 1880 v Dobřanech, 1887 v Opařanech u Tábora, 1889 v Opavě, 1890 v Horních Beřkovicích, 1892 ve Štemberku, 1902 v Jihlavě (pobočka Brna), 1909 v Praze Bohnicích a v roce1934 v Havlíčkově Brodě. </a:t>
            </a:r>
          </a:p>
          <a:p>
            <a:r>
              <a:rPr lang="cs-CZ" dirty="0"/>
              <a:t>Další velkou událostí ve vývoji psychiatrie u nás bylo založení Výzkumného ústavu psychiatrického v roce 1961 (v PLB a následně Klecany u Prahy)</a:t>
            </a:r>
          </a:p>
        </p:txBody>
      </p:sp>
    </p:spTree>
    <p:extLst>
      <p:ext uri="{BB962C8B-B14F-4D97-AF65-F5344CB8AC3E}">
        <p14:creationId xmlns:p14="http://schemas.microsoft.com/office/powerpoint/2010/main" val="4173678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psychiatrická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Psychiatrické ambulance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ambulance veřejné psychiatrické péče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ordinace pro alkoholismus a jiné toxikomanie (ordinace AT)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substituční centra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ambulance pro léčbu poruch příjmu potravy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 err="1">
                <a:latin typeface="Arial"/>
                <a:ea typeface="Calibri"/>
                <a:cs typeface="Times New Roman"/>
              </a:rPr>
              <a:t>gerontopsychiatrické</a:t>
            </a:r>
            <a:r>
              <a:rPr lang="cs-CZ" sz="2800" dirty="0">
                <a:latin typeface="Arial"/>
                <a:ea typeface="Calibri"/>
                <a:cs typeface="Times New Roman"/>
              </a:rPr>
              <a:t> ambulance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psychiatrické ambulance pro děti a dorost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r>
              <a:rPr lang="cs-CZ" sz="2800" dirty="0">
                <a:latin typeface="Arial"/>
                <a:ea typeface="Calibri"/>
              </a:rPr>
              <a:t>ambulance pro léčbu poruch paměti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797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psychiatrická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Ambulance klinických psychologů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Psychiatrická lůžková péče </a:t>
            </a:r>
          </a:p>
          <a:p>
            <a:pPr>
              <a:buFontTx/>
              <a:buChar char="-"/>
            </a:pPr>
            <a:r>
              <a:rPr lang="cs-CZ" dirty="0"/>
              <a:t>Psychiatrické léčebny</a:t>
            </a:r>
          </a:p>
          <a:p>
            <a:pPr>
              <a:buFontTx/>
              <a:buChar char="-"/>
            </a:pPr>
            <a:r>
              <a:rPr lang="cs-CZ" dirty="0"/>
              <a:t>Psychiatrické nemocnice</a:t>
            </a:r>
          </a:p>
          <a:p>
            <a:pPr>
              <a:buFontTx/>
              <a:buChar char="-"/>
            </a:pPr>
            <a:r>
              <a:rPr lang="cs-CZ" dirty="0"/>
              <a:t>Psychiatrické oddělení/kliniky v nemocnicích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Centra duševního zdraví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761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Oddělení – uzavřená, otevřená</a:t>
            </a:r>
          </a:p>
          <a:p>
            <a:r>
              <a:rPr lang="cs-CZ" dirty="0"/>
              <a:t>Nedobrovolná hospitalizace</a:t>
            </a:r>
          </a:p>
          <a:p>
            <a:r>
              <a:rPr lang="cs-CZ" dirty="0"/>
              <a:t>Detenční řízení</a:t>
            </a:r>
          </a:p>
          <a:p>
            <a:r>
              <a:rPr lang="cs-CZ" dirty="0"/>
              <a:t>Restriktivní metody</a:t>
            </a:r>
          </a:p>
          <a:p>
            <a:r>
              <a:rPr lang="cs-CZ" dirty="0"/>
              <a:t>Vycházky</a:t>
            </a:r>
          </a:p>
          <a:p>
            <a:r>
              <a:rPr lang="cs-CZ" dirty="0"/>
              <a:t>Propustky</a:t>
            </a:r>
          </a:p>
          <a:p>
            <a:r>
              <a:rPr lang="cs-CZ" dirty="0"/>
              <a:t>Útěk X opuštění</a:t>
            </a:r>
          </a:p>
          <a:p>
            <a:r>
              <a:rPr lang="cs-CZ" dirty="0"/>
              <a:t>Zbavování svéprávnosti (dříve způsobilosti                k právním úkonům)</a:t>
            </a:r>
          </a:p>
          <a:p>
            <a:r>
              <a:rPr lang="cs-CZ" dirty="0"/>
              <a:t>Bezpečné prostředí</a:t>
            </a:r>
          </a:p>
          <a:p>
            <a:endParaRPr lang="cs-CZ" dirty="0"/>
          </a:p>
          <a:p>
            <a:pPr marL="868680" lvl="3" indent="0">
              <a:buNone/>
            </a:pP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9853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Pozorování </a:t>
            </a:r>
          </a:p>
          <a:p>
            <a:pPr>
              <a:buFontTx/>
              <a:buChar char="-"/>
            </a:pPr>
            <a:r>
              <a:rPr lang="cs-CZ" dirty="0"/>
              <a:t>Vzhled</a:t>
            </a:r>
          </a:p>
          <a:p>
            <a:pPr>
              <a:buFontTx/>
              <a:buChar char="-"/>
            </a:pPr>
            <a:r>
              <a:rPr lang="cs-CZ" dirty="0"/>
              <a:t>Nápadnosti v oblečení</a:t>
            </a:r>
          </a:p>
          <a:p>
            <a:pPr>
              <a:buFontTx/>
              <a:buChar char="-"/>
            </a:pPr>
            <a:r>
              <a:rPr lang="cs-CZ" dirty="0"/>
              <a:t>Nápadností v chování</a:t>
            </a:r>
          </a:p>
          <a:p>
            <a:pPr>
              <a:buFontTx/>
              <a:buChar char="-"/>
            </a:pPr>
            <a:r>
              <a:rPr lang="cs-CZ" dirty="0"/>
              <a:t>Emotivity</a:t>
            </a:r>
          </a:p>
          <a:p>
            <a:pPr>
              <a:buFontTx/>
              <a:buChar char="-"/>
            </a:pPr>
            <a:r>
              <a:rPr lang="cs-CZ" dirty="0"/>
              <a:t>Rozporu mezi verbalizovanými potížemi a skutečným stavem</a:t>
            </a:r>
          </a:p>
          <a:p>
            <a:pPr>
              <a:buFontTx/>
              <a:buChar char="-"/>
            </a:pPr>
            <a:r>
              <a:rPr lang="cs-CZ" dirty="0"/>
              <a:t>Jednání s ostatními pacienty</a:t>
            </a:r>
          </a:p>
          <a:p>
            <a:pPr>
              <a:buFontTx/>
              <a:buChar char="-"/>
            </a:pPr>
            <a:r>
              <a:rPr lang="cs-CZ" dirty="0"/>
              <a:t>Zacházení s věcmi</a:t>
            </a:r>
          </a:p>
          <a:p>
            <a:pPr>
              <a:buFontTx/>
              <a:buChar char="-"/>
            </a:pPr>
            <a:r>
              <a:rPr lang="cs-CZ" dirty="0"/>
              <a:t>Reakce na různé podněty</a:t>
            </a:r>
          </a:p>
          <a:p>
            <a:pPr>
              <a:buFontTx/>
              <a:buChar char="-"/>
            </a:pPr>
            <a:r>
              <a:rPr lang="cs-CZ" dirty="0"/>
              <a:t>Verbální projev a to především z hlediska rychlosti, obsahu a souvislostí, u neverbální komunikace nápadností v gestikulaci, mimice, </a:t>
            </a:r>
            <a:r>
              <a:rPr lang="cs-CZ" dirty="0" err="1"/>
              <a:t>posturologii</a:t>
            </a:r>
            <a:r>
              <a:rPr lang="cs-CZ" dirty="0"/>
              <a:t>, rozporů mezi verbální a neverbální komunikací; dále příjmu potravy a tekutin; denních aktivit pacienta.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43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Verbální projev a to především z hlediska rychlosti, obsahu a souvislostí</a:t>
            </a:r>
          </a:p>
          <a:p>
            <a:pPr>
              <a:buFontTx/>
              <a:buChar char="-"/>
            </a:pPr>
            <a:r>
              <a:rPr lang="cs-CZ" dirty="0"/>
              <a:t>U neverbální komunikace nápadností v gestikulaci, mimice, </a:t>
            </a:r>
            <a:r>
              <a:rPr lang="cs-CZ" dirty="0" err="1"/>
              <a:t>posturologii</a:t>
            </a:r>
            <a:r>
              <a:rPr lang="cs-CZ" dirty="0"/>
              <a:t>, rozporů mezi verbální a neverbální komunikací</a:t>
            </a:r>
          </a:p>
          <a:p>
            <a:pPr>
              <a:buFontTx/>
              <a:buChar char="-"/>
            </a:pPr>
            <a:r>
              <a:rPr lang="cs-CZ" dirty="0"/>
              <a:t>Příjem potravy a tekutin</a:t>
            </a:r>
          </a:p>
          <a:p>
            <a:pPr>
              <a:buFontTx/>
              <a:buChar char="-"/>
            </a:pPr>
            <a:r>
              <a:rPr lang="cs-CZ" dirty="0"/>
              <a:t>Denní aktivity pacienta</a:t>
            </a:r>
          </a:p>
          <a:p>
            <a:pPr>
              <a:buFontTx/>
              <a:buChar char="-"/>
            </a:pPr>
            <a:r>
              <a:rPr lang="cs-CZ" dirty="0"/>
              <a:t>Spánek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650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</TotalTime>
  <Words>590</Words>
  <Application>Microsoft Office PowerPoint</Application>
  <PresentationFormat>Předvádění na obrazovce (4:3)</PresentationFormat>
  <Paragraphs>158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Původ</vt:lpstr>
      <vt:lpstr>NEODKLADNÁ PÉČE  V PSYCHIATRII</vt:lpstr>
      <vt:lpstr>Historie psychiatrie</vt:lpstr>
      <vt:lpstr>Historie psychiatrie v ČR</vt:lpstr>
      <vt:lpstr>Historie psychiatrie v ČR</vt:lpstr>
      <vt:lpstr>Současná psychiatrická péče</vt:lpstr>
      <vt:lpstr>Současná psychiatrická péče</vt:lpstr>
      <vt:lpstr>Specifika psychiatrického ošetřovatelství</vt:lpstr>
      <vt:lpstr>Specifika psychiatrického ošetřovatelství</vt:lpstr>
      <vt:lpstr>Prezentace aplikace PowerPoint</vt:lpstr>
      <vt:lpstr>Specifika psychiatrického ošetřovatelství</vt:lpstr>
      <vt:lpstr>Duševní poruchy</vt:lpstr>
      <vt:lpstr>Psychiatrické diagnózy</vt:lpstr>
      <vt:lpstr>Příznaky duševních poruch</vt:lpstr>
      <vt:lpstr>Příznaky duševních poruch</vt:lpstr>
      <vt:lpstr>Příznaky duševních poruch</vt:lpstr>
      <vt:lpstr>Příznaky duševních poruch</vt:lpstr>
      <vt:lpstr>Příznaky duševních poruch</vt:lpstr>
      <vt:lpstr>Příznaky duševních poruch</vt:lpstr>
      <vt:lpstr>Příznaky duševních poruch</vt:lpstr>
      <vt:lpstr>Příznaky duševních poruch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NEODKLADNÁ PÉČE  V PSYCHIATRII</dc:title>
  <dc:creator>Tosnar</dc:creator>
  <cp:lastModifiedBy>Tošnarová Hana</cp:lastModifiedBy>
  <cp:revision>6</cp:revision>
  <dcterms:created xsi:type="dcterms:W3CDTF">2016-02-09T19:45:20Z</dcterms:created>
  <dcterms:modified xsi:type="dcterms:W3CDTF">2019-11-27T13:36:40Z</dcterms:modified>
</cp:coreProperties>
</file>