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804" r:id="rId2"/>
  </p:sldMasterIdLst>
  <p:sldIdLst>
    <p:sldId id="256" r:id="rId3"/>
    <p:sldId id="257" r:id="rId4"/>
    <p:sldId id="268" r:id="rId5"/>
    <p:sldId id="258" r:id="rId6"/>
    <p:sldId id="263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BE0BC3-9490-4418-9E0C-2FC124640493}" type="datetimeFigureOut">
              <a:rPr lang="cs-CZ" smtClean="0"/>
              <a:t>24.09.2019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EB5CE5-EC3C-485D-8703-6790F8BA83E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2900" y="90872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cs-CZ" sz="6600" dirty="0"/>
              <a:t>Komunikace </a:t>
            </a:r>
            <a:br>
              <a:rPr lang="cs-CZ" sz="6600" dirty="0"/>
            </a:br>
            <a:r>
              <a:rPr lang="cs-CZ" sz="6600" dirty="0"/>
              <a:t>s pacientem </a:t>
            </a:r>
            <a:br>
              <a:rPr lang="cs-CZ" sz="6600" dirty="0"/>
            </a:br>
            <a:r>
              <a:rPr lang="cs-CZ" sz="6600" dirty="0"/>
              <a:t>se závažným onemocněním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5517232"/>
            <a:ext cx="8458200" cy="914400"/>
          </a:xfrm>
        </p:spPr>
        <p:txBody>
          <a:bodyPr/>
          <a:lstStyle/>
          <a:p>
            <a:r>
              <a:rPr lang="cs-CZ" dirty="0"/>
              <a:t>Otázka B 5 - Sdělování pravdy</a:t>
            </a:r>
          </a:p>
        </p:txBody>
      </p:sp>
    </p:spTree>
    <p:extLst>
      <p:ext uri="{BB962C8B-B14F-4D97-AF65-F5344CB8AC3E}">
        <p14:creationId xmlns:p14="http://schemas.microsoft.com/office/powerpoint/2010/main" val="3119370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Komunikace s pozůstalými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Způsob podání zprávy o úmrtí - dle zvyklostí pracoviště 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Veškerý personál by měl zachovávat společenské zvyklosti (projevit soustrast, apod.)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Umožněte pozůstalým projevit své emoce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Hovořte stručně, </a:t>
            </a:r>
            <a:r>
              <a:rPr lang="cs-CZ" dirty="0" err="1"/>
              <a:t>nazabíhejte</a:t>
            </a:r>
            <a:r>
              <a:rPr lang="cs-CZ" dirty="0"/>
              <a:t> do detailů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Nabídněte pozůstalým další schůzku pro pomoc </a:t>
            </a:r>
          </a:p>
          <a:p>
            <a:pPr marL="0" indent="0">
              <a:buNone/>
            </a:pPr>
            <a:r>
              <a:rPr lang="cs-CZ" dirty="0"/>
              <a:t>    s formalitami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Veškerá komunikace by měla být vedena v důstojném duchu včetně předání pozůstalosti.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2680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 s chronicky nemocným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Sociologický pohled na průběh onemocnění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Přijetí/vyrovnání se s chronickým onemocněním závisí na: osobnosti nemocného, charakteru onemocnění, důsledků nemoci, sociálním zázemí</a:t>
            </a:r>
          </a:p>
        </p:txBody>
      </p:sp>
    </p:spTree>
    <p:extLst>
      <p:ext uri="{BB962C8B-B14F-4D97-AF65-F5344CB8AC3E}">
        <p14:creationId xmlns:p14="http://schemas.microsoft.com/office/powerpoint/2010/main" val="3060300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F0A22E"/>
              </a:buClr>
            </a:pPr>
            <a:r>
              <a:rPr lang="cs-CZ" dirty="0">
                <a:solidFill>
                  <a:srgbClr val="4E3B30"/>
                </a:solidFill>
              </a:rPr>
              <a:t>Komunikace s chronicky nemocným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Protipóly přístupu chronicky nemocného </a:t>
            </a:r>
          </a:p>
          <a:p>
            <a:pPr marL="0" indent="0" algn="ctr">
              <a:buNone/>
            </a:pPr>
            <a:r>
              <a:rPr lang="cs-CZ" dirty="0"/>
              <a:t>k léčbě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odmítnutí léčby			závislost na péči</a:t>
            </a:r>
          </a:p>
        </p:txBody>
      </p:sp>
      <p:sp>
        <p:nvSpPr>
          <p:cNvPr id="5" name="Obousměrná vodorovná šipka 4"/>
          <p:cNvSpPr/>
          <p:nvPr/>
        </p:nvSpPr>
        <p:spPr>
          <a:xfrm>
            <a:off x="1547664" y="5157192"/>
            <a:ext cx="5472608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7601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F0A22E"/>
              </a:buClr>
            </a:pPr>
            <a:r>
              <a:rPr lang="cs-CZ" dirty="0">
                <a:solidFill>
                  <a:srgbClr val="4E3B30"/>
                </a:solidFill>
              </a:rPr>
              <a:t>Komunikace s chronicky nemocným</a:t>
            </a:r>
          </a:p>
          <a:p>
            <a:pPr marL="0" lvl="0" indent="0">
              <a:buClr>
                <a:srgbClr val="F0A22E"/>
              </a:buClr>
              <a:buNone/>
            </a:pPr>
            <a:r>
              <a:rPr lang="cs-CZ" dirty="0">
                <a:solidFill>
                  <a:srgbClr val="4E3B30"/>
                </a:solidFill>
              </a:rPr>
              <a:t>   Zásady komunikace s chronicky nemocným: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>
                <a:solidFill>
                  <a:srgbClr val="4E3B30"/>
                </a:solidFill>
              </a:rPr>
              <a:t>Vyjadřujte pochopení s náročnou situací nemocného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>
                <a:solidFill>
                  <a:srgbClr val="4E3B30"/>
                </a:solidFill>
              </a:rPr>
              <a:t>Akceptujte nemocného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>
                <a:solidFill>
                  <a:srgbClr val="4E3B30"/>
                </a:solidFill>
              </a:rPr>
              <a:t>Věnujte pacientovi čas (i přes dlouhodobé hospitalizace apod.)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>
                <a:solidFill>
                  <a:srgbClr val="4E3B30"/>
                </a:solidFill>
              </a:rPr>
              <a:t>Poskytujte pacientovi veškeré relevantní informace, které požaduje a které by mohl potřebovat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>
                <a:solidFill>
                  <a:srgbClr val="4E3B30"/>
                </a:solidFill>
              </a:rPr>
              <a:t>Posilujte samostatnost pacienta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357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600"/>
              </a:spcBef>
            </a:pPr>
            <a:r>
              <a:rPr lang="cs-CZ" sz="1800" b="1" cap="none" dirty="0">
                <a:solidFill>
                  <a:srgbClr val="575F6D"/>
                </a:solidFill>
                <a:ea typeface="+mn-ea"/>
                <a:cs typeface="+mn-cs"/>
              </a:rPr>
              <a:t>Komunikace s pacientem se závažným onemocněním</a:t>
            </a:r>
            <a:br>
              <a:rPr lang="cs-CZ" sz="1800" b="1" cap="none" dirty="0">
                <a:solidFill>
                  <a:srgbClr val="575F6D"/>
                </a:solidFill>
                <a:ea typeface="+mn-ea"/>
                <a:cs typeface="+mn-c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556792"/>
            <a:ext cx="7173416" cy="417646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Podávání veškerých informací o diagnóze, prognóze a terapii je plně v kompetenci lékaře</a:t>
            </a:r>
          </a:p>
          <a:p>
            <a:r>
              <a:rPr lang="cs-CZ" dirty="0"/>
              <a:t>Legislativa (zákon 372/2011 Sb.), akceptace přání pacienta, individuální přístup</a:t>
            </a:r>
          </a:p>
          <a:p>
            <a:r>
              <a:rPr lang="cs-CZ" dirty="0"/>
              <a:t>Sestry znají fáze přijetí závažného onemocnění </a:t>
            </a:r>
            <a:br>
              <a:rPr lang="cs-CZ" dirty="0"/>
            </a:br>
            <a:r>
              <a:rPr lang="cs-CZ" dirty="0"/>
              <a:t>a možné reakce na nepříznivou zprávu</a:t>
            </a:r>
          </a:p>
          <a:p>
            <a:r>
              <a:rPr lang="cs-CZ" dirty="0"/>
              <a:t>Sestry si dovedou představit obavy vážně nemocných</a:t>
            </a:r>
          </a:p>
          <a:p>
            <a:r>
              <a:rPr lang="cs-CZ" dirty="0"/>
              <a:t>Sestry mají znalosti a dovednosti zvolit vhodný přístup v péči o pacienty, vést </a:t>
            </a:r>
            <a:br>
              <a:rPr lang="cs-CZ" dirty="0"/>
            </a:br>
            <a:r>
              <a:rPr lang="cs-CZ" dirty="0"/>
              <a:t>s pacienty hovor, vyslechnout je, ….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1005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CC5F35-3D4C-46AC-AA4A-C21583AA5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437530"/>
          </a:xfrm>
        </p:spPr>
        <p:txBody>
          <a:bodyPr>
            <a:normAutofit fontScale="90000"/>
          </a:bodyPr>
          <a:lstStyle/>
          <a:p>
            <a:br>
              <a:rPr lang="cs-CZ" sz="1600" b="1" dirty="0"/>
            </a:br>
            <a:br>
              <a:rPr lang="cs-CZ" sz="1600" b="1" dirty="0"/>
            </a:br>
            <a:br>
              <a:rPr lang="cs-CZ" sz="1600" b="1" dirty="0"/>
            </a:br>
            <a:r>
              <a:rPr lang="cs-CZ" sz="1600" b="1" dirty="0"/>
              <a:t>Zákon č. 372/2011 Sb. (Zákon o zdravotních službách)</a:t>
            </a:r>
            <a:br>
              <a:rPr lang="cs-CZ" sz="1600" b="1" dirty="0"/>
            </a:br>
            <a:r>
              <a:rPr lang="cs-CZ" sz="1600" b="1" dirty="0"/>
              <a:t>ČÁST ČTVRTÁ - POSTAVENÍ PACIENTA A JINÝCH OSOB V SOUVISLOSTI S POSKYTOVÁNÍM ZDRAVOTNÍCH SLUŽEB</a:t>
            </a:r>
            <a:br>
              <a:rPr lang="cs-CZ" sz="1600" b="1" dirty="0"/>
            </a:br>
            <a:r>
              <a:rPr lang="cs-CZ" sz="1600" b="1" dirty="0"/>
              <a:t>HLAVA I - PRÁVA A POVINNOSTI PACIENTA A JINÝCH OSOB</a:t>
            </a:r>
            <a:br>
              <a:rPr lang="cs-CZ" sz="1600" b="1" dirty="0"/>
            </a:b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727231-9562-4A9D-B029-A9D6EACD5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/>
              <a:t>Informace o zdravotním stavu pacienta a o navržených zdravotních službách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§ 32</a:t>
            </a:r>
          </a:p>
          <a:p>
            <a:pPr marL="0" indent="0">
              <a:buNone/>
            </a:pPr>
            <a:r>
              <a:rPr lang="cs-CZ" i="1" dirty="0"/>
              <a:t>(1)</a:t>
            </a:r>
            <a:r>
              <a:rPr lang="cs-CZ" dirty="0"/>
              <a:t> Pacient </a:t>
            </a:r>
            <a:r>
              <a:rPr lang="cs-CZ" u="sng" dirty="0"/>
              <a:t>se může vzdát podání informace o svém zdravotním stavu</a:t>
            </a:r>
            <a:r>
              <a:rPr lang="cs-CZ" dirty="0"/>
              <a:t>, popřípadě může určit, které osobě má být podána. Záznam o vzdání se podání informace o zdravotním stavu a určení osoby, které má být informace o zdravotním stavu podána, je součástí zdravotnické dokumentace vedené o pacientovi; záznam podepíše pacient a zdravotnický pracovník. K vzdání se podání informace o zdravotním stavu se nepřihlíží, jde-li o informaci, že pacient trpí infekční nemocí nebo jinou nemocí, v souvislosti s níž může ohrozit zdraví nebo život jiných osob.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(2)</a:t>
            </a:r>
            <a:r>
              <a:rPr lang="cs-CZ" dirty="0"/>
              <a:t> </a:t>
            </a:r>
            <a:r>
              <a:rPr lang="cs-CZ" u="sng" dirty="0"/>
              <a:t>Informace o nepříznivé diagnóze nebo prognóze zdravotního stavu pacienta může být v nezbytně nutném rozsahu a po dobu nezbytně nutnou zadržena, lze-li důvodně předpokládat, že by její podání mohlo pacientovi způsobit závažnou újmu na zdraví</a:t>
            </a:r>
            <a:r>
              <a:rPr lang="cs-CZ" dirty="0"/>
              <a:t>. Podle věty první nelze postupovat v případě, kdy</a:t>
            </a:r>
          </a:p>
          <a:p>
            <a:pPr marL="0" indent="0">
              <a:buNone/>
            </a:pPr>
            <a:r>
              <a:rPr lang="cs-CZ" i="1" dirty="0"/>
              <a:t>a)</a:t>
            </a:r>
            <a:r>
              <a:rPr lang="cs-CZ" dirty="0"/>
              <a:t> informace o určité nemoci nebo predispozici k ní je jediným způsobem, jak pacientovi umožnit podniknout preventivní opatření nebo podstoupit včasnou léčbu,</a:t>
            </a:r>
          </a:p>
          <a:p>
            <a:pPr marL="0" indent="0">
              <a:buNone/>
            </a:pPr>
            <a:r>
              <a:rPr lang="cs-CZ" i="1" dirty="0"/>
              <a:t>b)</a:t>
            </a:r>
            <a:r>
              <a:rPr lang="cs-CZ" dirty="0"/>
              <a:t> zdravotní stav pacienta představuje riziko pro jeho okolí,</a:t>
            </a:r>
          </a:p>
          <a:p>
            <a:pPr marL="0" indent="0">
              <a:buNone/>
            </a:pPr>
            <a:r>
              <a:rPr lang="cs-CZ" i="1" dirty="0"/>
              <a:t>c)</a:t>
            </a:r>
            <a:r>
              <a:rPr lang="cs-CZ" dirty="0"/>
              <a:t> pacient žádá výslovně o přesnou a pravdivou informaci, aby si mohl zajistit osobní záležitosti.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954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268760"/>
            <a:ext cx="6400800" cy="49685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Fáze přijetí závažného onemocnění </a:t>
            </a:r>
          </a:p>
          <a:p>
            <a:pPr marL="45720" indent="0">
              <a:buNone/>
            </a:pPr>
            <a:r>
              <a:rPr lang="cs-CZ" dirty="0"/>
              <a:t>dle E. </a:t>
            </a:r>
            <a:r>
              <a:rPr lang="cs-CZ" dirty="0" err="1"/>
              <a:t>Kübler-Ross</a:t>
            </a:r>
            <a:endParaRPr lang="cs-CZ" dirty="0"/>
          </a:p>
          <a:p>
            <a:pPr marL="502920" indent="-457200">
              <a:buFont typeface="+mj-lt"/>
              <a:buAutoNum type="arabicParenR"/>
            </a:pPr>
            <a:r>
              <a:rPr lang="cs-CZ" dirty="0"/>
              <a:t>Šok, popření</a:t>
            </a:r>
          </a:p>
          <a:p>
            <a:pPr marL="502920" indent="-457200">
              <a:buFont typeface="+mj-lt"/>
              <a:buAutoNum type="arabicParenR"/>
            </a:pPr>
            <a:endParaRPr lang="cs-CZ" dirty="0"/>
          </a:p>
          <a:p>
            <a:pPr marL="502920" indent="-457200">
              <a:buFont typeface="+mj-lt"/>
              <a:buAutoNum type="arabicParenR"/>
            </a:pPr>
            <a:r>
              <a:rPr lang="cs-CZ" dirty="0"/>
              <a:t>Hněv, vzpoura</a:t>
            </a:r>
          </a:p>
          <a:p>
            <a:pPr marL="502920" indent="-457200">
              <a:buFont typeface="+mj-lt"/>
              <a:buAutoNum type="arabicParenR"/>
            </a:pPr>
            <a:endParaRPr lang="cs-CZ" dirty="0"/>
          </a:p>
          <a:p>
            <a:pPr marL="502920" indent="-457200">
              <a:buFont typeface="+mj-lt"/>
              <a:buAutoNum type="arabicParenR"/>
            </a:pPr>
            <a:r>
              <a:rPr lang="cs-CZ" dirty="0"/>
              <a:t>Vyjednávání</a:t>
            </a:r>
          </a:p>
          <a:p>
            <a:pPr marL="502920" indent="-457200">
              <a:buFont typeface="+mj-lt"/>
              <a:buAutoNum type="arabicParenR"/>
            </a:pPr>
            <a:endParaRPr lang="cs-CZ" dirty="0"/>
          </a:p>
          <a:p>
            <a:pPr marL="502920" indent="-457200">
              <a:buFont typeface="+mj-lt"/>
              <a:buAutoNum type="arabicParenR"/>
            </a:pPr>
            <a:r>
              <a:rPr lang="cs-CZ" dirty="0"/>
              <a:t>Smutek</a:t>
            </a:r>
          </a:p>
          <a:p>
            <a:pPr marL="502920" indent="-457200">
              <a:buFont typeface="+mj-lt"/>
              <a:buAutoNum type="arabicParenR"/>
            </a:pPr>
            <a:endParaRPr lang="cs-CZ" dirty="0"/>
          </a:p>
          <a:p>
            <a:pPr marL="502920" indent="-457200">
              <a:buFont typeface="+mj-lt"/>
              <a:buAutoNum type="arabicParenR"/>
            </a:pPr>
            <a:r>
              <a:rPr lang="cs-CZ" dirty="0"/>
              <a:t>Smíření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8793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Reakce na nepříznivé zprávy: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Přijetí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Přijetí v racionální rovině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Přijetí v emoční rovině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Odmítnutí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70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556792"/>
            <a:ext cx="64008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Obavy nemocných – př.</a:t>
            </a:r>
          </a:p>
          <a:p>
            <a:r>
              <a:rPr lang="cs-CZ" dirty="0"/>
              <a:t>Strach z poruchy integrity těla</a:t>
            </a:r>
          </a:p>
          <a:p>
            <a:r>
              <a:rPr lang="cs-CZ" dirty="0"/>
              <a:t>Obavy ze smrti</a:t>
            </a:r>
          </a:p>
          <a:p>
            <a:r>
              <a:rPr lang="cs-CZ" dirty="0"/>
              <a:t>Ztráta schopnosti ovládat tělesné funkce</a:t>
            </a:r>
          </a:p>
          <a:p>
            <a:r>
              <a:rPr lang="cs-CZ" dirty="0"/>
              <a:t>Strach z průběhu léčby, onemocnění, sociálních interakcí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33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….a stále dokola:</a:t>
            </a:r>
          </a:p>
          <a:p>
            <a:pPr marL="0" indent="0">
              <a:buNone/>
            </a:pPr>
            <a:r>
              <a:rPr lang="cs-CZ" dirty="0"/>
              <a:t>Akceptujeme pacienta, nekritizujeme, používáme nedirektivní styl komunikace, vyjadřujeme pochopení (obav, strachu, nepříjemných pocitů), zrcadlíme pocity pacienta, volíme přiměřený způsob komunikace, působíme autenticky….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Neupřímné vystupování působí kontraproduktivně!</a:t>
            </a:r>
          </a:p>
        </p:txBody>
      </p:sp>
    </p:spTree>
    <p:extLst>
      <p:ext uri="{BB962C8B-B14F-4D97-AF65-F5344CB8AC3E}">
        <p14:creationId xmlns:p14="http://schemas.microsoft.com/office/powerpoint/2010/main" val="144918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Pacienti často vyžadují od sester pozornost, mají potřebu někomu sdělit své obavy, pocity, nalézt odpovědi na nevyřčené otázky…</a:t>
            </a:r>
          </a:p>
          <a:p>
            <a:endParaRPr lang="cs-CZ" dirty="0"/>
          </a:p>
          <a:p>
            <a:r>
              <a:rPr lang="cs-CZ" dirty="0"/>
              <a:t>Záchytné body pro komunikaci: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Akceptace diagnózy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Přijetí změn 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Nalezení (ukotvení) životního cíle/vůle k životu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8483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 s umírajícím</a:t>
            </a:r>
          </a:p>
          <a:p>
            <a:pPr marL="0" indent="0">
              <a:buNone/>
            </a:pPr>
            <a:r>
              <a:rPr lang="cs-CZ" dirty="0"/>
              <a:t>   Sestra by měla mít vyjasněný vlastní postoj   </a:t>
            </a:r>
          </a:p>
          <a:p>
            <a:pPr marL="0" indent="0">
              <a:buNone/>
            </a:pPr>
            <a:r>
              <a:rPr lang="cs-CZ" dirty="0"/>
              <a:t>   ke smrti a umírání.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Způsob komunikace volíme dle stádia přijetí závažného onemocnění. </a:t>
            </a:r>
          </a:p>
          <a:p>
            <a:pPr>
              <a:buFont typeface="Arial" pitchFamily="34" charset="0"/>
              <a:buChar char="•"/>
            </a:pPr>
            <a:r>
              <a:rPr lang="cs-CZ" b="1" dirty="0"/>
              <a:t>VŽDY </a:t>
            </a:r>
            <a:r>
              <a:rPr lang="cs-CZ" dirty="0"/>
              <a:t>je důležité projevit zájem, nepředstírat, nepřehánět a </a:t>
            </a:r>
            <a:r>
              <a:rPr lang="cs-CZ" b="1" dirty="0"/>
              <a:t>nebát se </a:t>
            </a:r>
            <a:r>
              <a:rPr lang="cs-CZ" dirty="0"/>
              <a:t>s umírajícím hovořit.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61136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647</Words>
  <Application>Microsoft Office PowerPoint</Application>
  <PresentationFormat>Předvádění na obrazovce 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Franklin Gothic Book</vt:lpstr>
      <vt:lpstr>Franklin Gothic Medium</vt:lpstr>
      <vt:lpstr>Wingdings 2</vt:lpstr>
      <vt:lpstr>Cesta</vt:lpstr>
      <vt:lpstr>1_Cesta</vt:lpstr>
      <vt:lpstr>Komunikace  s pacientem  se závažným onemocněním</vt:lpstr>
      <vt:lpstr>Komunikace s pacientem se závažným onemocněním </vt:lpstr>
      <vt:lpstr>   Zákon č. 372/2011 Sb. (Zákon o zdravotních službách) ČÁST ČTVRTÁ - POSTAVENÍ PACIENTA A JINÝCH OSOB V SOUVISLOSTI S POSKYTOVÁNÍM ZDRAVOTNÍCH SLUŽEB HLAVA I - PRÁVA A POVINNOSTI PACIENTA A JINÝCH OSOB  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Komunikace</dc:title>
  <dc:creator>Jan Tošnar</dc:creator>
  <cp:lastModifiedBy>Tošnarová Hana</cp:lastModifiedBy>
  <cp:revision>19</cp:revision>
  <dcterms:created xsi:type="dcterms:W3CDTF">2012-10-09T19:42:00Z</dcterms:created>
  <dcterms:modified xsi:type="dcterms:W3CDTF">2019-09-24T09:13:53Z</dcterms:modified>
</cp:coreProperties>
</file>