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1" r:id="rId1"/>
  </p:sldMasterIdLst>
  <p:sldIdLst>
    <p:sldId id="273" r:id="rId2"/>
    <p:sldId id="274" r:id="rId3"/>
    <p:sldId id="275" r:id="rId4"/>
    <p:sldId id="276" r:id="rId5"/>
    <p:sldId id="279" r:id="rId6"/>
    <p:sldId id="280" r:id="rId7"/>
    <p:sldId id="281" r:id="rId8"/>
    <p:sldId id="282" r:id="rId9"/>
    <p:sldId id="277" r:id="rId10"/>
    <p:sldId id="278" r:id="rId11"/>
    <p:sldId id="284" r:id="rId12"/>
    <p:sldId id="283" r:id="rId13"/>
    <p:sldId id="285" r:id="rId14"/>
    <p:sldId id="258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3FCE02C-6EC6-4E09-BC2C-9FDED4DE236E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788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5CAA-4E5A-4223-BD55-C5D2841AC9EF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94165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5CAA-4E5A-4223-BD55-C5D2841AC9EF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173366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5CAA-4E5A-4223-BD55-C5D2841AC9EF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38198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5CAA-4E5A-4223-BD55-C5D2841AC9EF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49323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5CAA-4E5A-4223-BD55-C5D2841AC9EF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979182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5CAA-4E5A-4223-BD55-C5D2841AC9EF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5629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5A7A-4A9A-410F-B848-AB998ACC9419}" type="datetimeFigureOut">
              <a:rPr lang="en-US" smtClean="0"/>
              <a:pPr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0738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F3E88-2D66-4D17-B0FA-EA13CB20B2FF}" type="datetimeFigureOut">
              <a:rPr lang="en-US" smtClean="0"/>
              <a:pPr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884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F36E1-9596-4E98-8786-4A17C5D29C65}" type="datetimeFigureOut">
              <a:rPr lang="en-US" smtClean="0"/>
              <a:pPr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154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D1A55-63BC-4BA2-9538-7DDEADA10621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5415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01ABB-8821-4BF5-97A9-E1A66ACAEAA9}" type="datetimeFigureOut">
              <a:rPr lang="en-US" smtClean="0"/>
              <a:pPr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10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7B1C-D4A1-4A4F-A470-80868146AFC5}" type="datetimeFigureOut">
              <a:rPr lang="en-US" smtClean="0"/>
              <a:pPr/>
              <a:t>4/15/2020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2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D1B9-F39E-471E-80A9-595CAA5664AD}" type="datetimeFigureOut">
              <a:rPr lang="en-US" smtClean="0"/>
              <a:pPr/>
              <a:t>4/15/2020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8083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EABC-E2B9-4606-A74F-CB06AF596887}" type="datetimeFigureOut">
              <a:rPr lang="en-US" smtClean="0"/>
              <a:pPr/>
              <a:t>4/15/2020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790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850A0-01A3-4F4E-AA52-F716A9BFD4EB}" type="datetimeFigureOut">
              <a:rPr lang="en-US" smtClean="0"/>
              <a:pPr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291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11CCA-BB49-46C7-A0E2-F42339750F9A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981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7205CAA-4E5A-4223-BD55-C5D2841AC9EF}" type="datetimeFigureOut">
              <a:rPr lang="en-US" smtClean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430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  <p:sldLayoutId id="2147483867" r:id="rId16"/>
    <p:sldLayoutId id="2147483868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el/1441/podzim2013/RV2BP_5PS/KRIZE_burnout_syndrom.pdf" TargetMode="External"/><Relationship Id="rId2" Type="http://schemas.openxmlformats.org/officeDocument/2006/relationships/hyperlink" Target="https://is.muni.cz/el/ped/podzim2014/SV4MP_PSHG/um/syndrom_vyhoreni.pdf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1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Syndrom </a:t>
            </a:r>
            <a:r>
              <a:rPr lang="cs-CZ" dirty="0"/>
              <a:t>vyhoření</a:t>
            </a:r>
            <a:br>
              <a:rPr lang="cs-CZ" dirty="0"/>
            </a:br>
            <a:r>
              <a:rPr lang="cs-CZ" dirty="0" smtClean="0"/>
              <a:t>	</a:t>
            </a:r>
            <a:r>
              <a:rPr lang="cs-CZ" sz="1400" dirty="0" smtClean="0">
                <a:hlinkClick r:id="rId2"/>
              </a:rPr>
              <a:t>https</a:t>
            </a:r>
            <a:r>
              <a:rPr lang="cs-CZ" sz="1400" dirty="0">
                <a:hlinkClick r:id="rId2"/>
              </a:rPr>
              <a:t>://</a:t>
            </a:r>
            <a:r>
              <a:rPr lang="cs-CZ" sz="1400" dirty="0" smtClean="0">
                <a:hlinkClick r:id="rId2"/>
              </a:rPr>
              <a:t>is.muni.cz/el/ped/podzim2014/SV4MP_PSHG/um/syndrom_vyhoreni.pdf</a:t>
            </a:r>
            <a:r>
              <a:rPr lang="cs-CZ" sz="1400" dirty="0"/>
              <a:t/>
            </a:r>
            <a:br>
              <a:rPr lang="cs-CZ" sz="1400" dirty="0"/>
            </a:br>
            <a:r>
              <a:rPr lang="cs-CZ" sz="1400" dirty="0">
                <a:hlinkClick r:id="rId3"/>
              </a:rPr>
              <a:t>https://</a:t>
            </a:r>
            <a:r>
              <a:rPr lang="cs-CZ" sz="1400" dirty="0" smtClean="0">
                <a:hlinkClick r:id="rId3"/>
              </a:rPr>
              <a:t>is.muni.cz/el/1441/podzim2013/RV2BP_5PS/KRIZE_burnout_syndrom.pdf</a:t>
            </a:r>
            <a:r>
              <a:rPr lang="cs-CZ" sz="1400" dirty="0" smtClean="0"/>
              <a:t>  </a:t>
            </a:r>
            <a:endParaRPr lang="cs-CZ" sz="1400" dirty="0" smtClean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>
              <a:defRPr/>
            </a:pPr>
            <a:r>
              <a:rPr lang="cs-CZ" dirty="0" smtClean="0"/>
              <a:t>„Práce šlechtí“, aneb syndrom vyhoření a workoholismus jako metla lidstva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08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Co vede k syndromu vyhoření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dlouhodobý bezprostřední, osobní styk s lidmi, např. jak tomu je u učitelů, lékařů, zdravotních sester, sociálních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pracovníků, manažerů atp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dlouhodobé neúspěšné jednání s lidmi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dlouhou dobu trvající pracovní přetížení a kladení mimořádných požadavků na pracovníka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příliš strohý pracovní režim a přísná pravidla jednání či příliš tvrdě vyžadované dodržování „pravidel hry“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diktátorský režim a bezohledné manipulování lidmi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přetěžování, tj. situace, kde je příliš velké množství úkolů, pacientů, zákazníků, klientů  v poměru ke kapacitě pracovníků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Souvislosti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Vnitřní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Negativní myšlení </a:t>
            </a:r>
            <a:r>
              <a:rPr lang="cs-CZ" dirty="0" smtClean="0"/>
              <a:t>pracovníka.</a:t>
            </a:r>
          </a:p>
          <a:p>
            <a:r>
              <a:rPr lang="cs-CZ" dirty="0" smtClean="0"/>
              <a:t>Nedostatek </a:t>
            </a:r>
            <a:r>
              <a:rPr lang="cs-CZ" dirty="0"/>
              <a:t>jeho vlastní sebeúcty, vlastního vyhodnocování situací (vnitřní centrum kontroly, obecné chyby vnímání). </a:t>
            </a:r>
          </a:p>
          <a:p>
            <a:r>
              <a:rPr lang="cs-CZ" dirty="0" smtClean="0"/>
              <a:t>Nezdravý </a:t>
            </a:r>
            <a:r>
              <a:rPr lang="cs-CZ" dirty="0"/>
              <a:t>způsob života. </a:t>
            </a:r>
          </a:p>
          <a:p>
            <a:r>
              <a:rPr lang="cs-CZ" dirty="0" smtClean="0"/>
              <a:t>Nepříznivé </a:t>
            </a:r>
            <a:r>
              <a:rPr lang="cs-CZ" dirty="0"/>
              <a:t>životní události (krizové období).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Vnější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Náročnost kvantitativní v péči o pacienty, jejich </a:t>
            </a:r>
            <a:r>
              <a:rPr lang="cs-CZ" dirty="0" smtClean="0"/>
              <a:t>rodiny</a:t>
            </a:r>
            <a:r>
              <a:rPr lang="cs-CZ" dirty="0"/>
              <a:t> </a:t>
            </a:r>
            <a:r>
              <a:rPr lang="cs-CZ" dirty="0" smtClean="0"/>
              <a:t>– je toho prostě moc</a:t>
            </a:r>
            <a:endParaRPr lang="cs-CZ" dirty="0"/>
          </a:p>
          <a:p>
            <a:r>
              <a:rPr lang="cs-CZ" dirty="0" smtClean="0"/>
              <a:t>Nejednoznačnost </a:t>
            </a:r>
            <a:r>
              <a:rPr lang="cs-CZ" dirty="0"/>
              <a:t>možných kompetencí jednotlivých pracovníků (sanitářky, sestry, lékaři</a:t>
            </a:r>
            <a:r>
              <a:rPr lang="cs-CZ" dirty="0" smtClean="0"/>
              <a:t>) – nejasné hranice kdo co •</a:t>
            </a:r>
          </a:p>
          <a:p>
            <a:r>
              <a:rPr lang="cs-CZ" dirty="0" smtClean="0"/>
              <a:t>Náročnost </a:t>
            </a:r>
            <a:r>
              <a:rPr lang="cs-CZ" dirty="0"/>
              <a:t>kvalitativní péče o pacienty. </a:t>
            </a:r>
            <a:r>
              <a:rPr lang="cs-CZ" dirty="0" smtClean="0"/>
              <a:t>•</a:t>
            </a:r>
          </a:p>
          <a:p>
            <a:r>
              <a:rPr lang="cs-CZ" dirty="0" smtClean="0"/>
              <a:t>Vliv </a:t>
            </a:r>
            <a:r>
              <a:rPr lang="cs-CZ" dirty="0"/>
              <a:t>současných předsudků (nesmrtelnost, bezbolestnost, vše se dá vyléčit) </a:t>
            </a:r>
          </a:p>
          <a:p>
            <a:r>
              <a:rPr lang="cs-CZ" dirty="0" smtClean="0"/>
              <a:t>Nedostatek </a:t>
            </a:r>
            <a:r>
              <a:rPr lang="cs-CZ" dirty="0"/>
              <a:t>sociální opory (na pracovišti).</a:t>
            </a:r>
          </a:p>
        </p:txBody>
      </p:sp>
    </p:spTree>
    <p:extLst>
      <p:ext uri="{BB962C8B-B14F-4D97-AF65-F5344CB8AC3E}">
        <p14:creationId xmlns:p14="http://schemas.microsoft.com/office/powerpoint/2010/main" val="374046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Prevence na úrovni jednotlivce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péče </a:t>
            </a:r>
            <a:r>
              <a:rPr lang="cs-CZ" dirty="0"/>
              <a:t>o své tělesné a duševní zdraví (dostatek spánku, zdravá výživa, pohyb, smysl pro humor, dokázat se radovat z maličkostí, znát hranice svých možností, vyřazovat pracovní problémy z běžného života, umět relaxovat) </a:t>
            </a:r>
            <a:endParaRPr lang="cs-CZ" dirty="0" smtClean="0"/>
          </a:p>
          <a:p>
            <a:r>
              <a:rPr lang="cs-CZ" dirty="0" smtClean="0"/>
              <a:t>koníčky</a:t>
            </a:r>
            <a:r>
              <a:rPr lang="cs-CZ" dirty="0"/>
              <a:t>, záliby, relaxační </a:t>
            </a:r>
            <a:r>
              <a:rPr lang="cs-CZ" dirty="0" smtClean="0"/>
              <a:t>techniky</a:t>
            </a:r>
          </a:p>
          <a:p>
            <a:r>
              <a:rPr lang="cs-CZ" dirty="0" smtClean="0"/>
              <a:t>pěstování </a:t>
            </a:r>
            <a:r>
              <a:rPr lang="cs-CZ" dirty="0"/>
              <a:t>dobrých mezilidských vztahů v rodině i mimo ni </a:t>
            </a:r>
            <a:endParaRPr lang="cs-CZ" dirty="0" smtClean="0"/>
          </a:p>
          <a:p>
            <a:r>
              <a:rPr lang="cs-CZ" dirty="0" smtClean="0"/>
              <a:t>celoživotní </a:t>
            </a:r>
            <a:r>
              <a:rPr lang="cs-CZ" dirty="0"/>
              <a:t>vzdělávání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Prevence na úrovni organizace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964355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organizace </a:t>
            </a:r>
            <a:r>
              <a:rPr lang="cs-CZ" dirty="0"/>
              <a:t>práce (ujasnit si, co se ode mě očekává, zpětná vazba, flexibilita, uznání, přiměřené vztahy nadřízených k podřízeným, popřípadě přesun na jiné </a:t>
            </a:r>
            <a:r>
              <a:rPr lang="cs-CZ" dirty="0" smtClean="0"/>
              <a:t>pracoviště a </a:t>
            </a:r>
            <a:r>
              <a:rPr lang="cs-CZ" dirty="0"/>
              <a:t>prodloužená dovolená, týmová spolupráce, zvýšení počtu pracovníků) </a:t>
            </a:r>
            <a:endParaRPr lang="cs-CZ" dirty="0" smtClean="0"/>
          </a:p>
          <a:p>
            <a:r>
              <a:rPr lang="cs-CZ" dirty="0" smtClean="0"/>
              <a:t>úprava </a:t>
            </a:r>
            <a:r>
              <a:rPr lang="cs-CZ" dirty="0"/>
              <a:t>pracovních podmínek (obohacení práce, zjednodušení složitých pracovních úkonů) </a:t>
            </a:r>
            <a:endParaRPr lang="cs-CZ" dirty="0" smtClean="0"/>
          </a:p>
          <a:p>
            <a:r>
              <a:rPr lang="cs-CZ" dirty="0" smtClean="0"/>
              <a:t>programy </a:t>
            </a:r>
            <a:r>
              <a:rPr lang="cs-CZ" dirty="0"/>
              <a:t>zaměřené na osobní rozvoj, pracovní poradenství, výcvik v profesních dovednostech </a:t>
            </a:r>
            <a:endParaRPr lang="cs-CZ" dirty="0" smtClean="0"/>
          </a:p>
          <a:p>
            <a:r>
              <a:rPr lang="cs-CZ" dirty="0" smtClean="0"/>
              <a:t>úprava </a:t>
            </a:r>
            <a:r>
              <a:rPr lang="cs-CZ" dirty="0"/>
              <a:t>pracoviště (příjemné pracovní prostředí - hluk, světlo, teplo, klid, individuální úprava pracoviště)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4504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Vypovídat se, zanadávat si</a:t>
            </a:r>
          </a:p>
          <a:p>
            <a:r>
              <a:rPr lang="cs-CZ" dirty="0" smtClean="0"/>
              <a:t>Sportovat, pohybovat se</a:t>
            </a:r>
          </a:p>
          <a:p>
            <a:r>
              <a:rPr lang="cs-CZ" dirty="0" smtClean="0"/>
              <a:t>Pravidelný režim spánku a stravování – zdravě</a:t>
            </a:r>
          </a:p>
          <a:p>
            <a:r>
              <a:rPr lang="cs-CZ" dirty="0" smtClean="0"/>
              <a:t>Obklopit se lidmi, zvířaty „někdy je lepší už nemluvit“</a:t>
            </a:r>
          </a:p>
          <a:p>
            <a:r>
              <a:rPr lang="cs-CZ" dirty="0" smtClean="0"/>
              <a:t>Čas a prostor na dialog (supervize..)</a:t>
            </a:r>
          </a:p>
          <a:p>
            <a:r>
              <a:rPr lang="cs-CZ" dirty="0" smtClean="0"/>
              <a:t>Vědomí si svých silných stránek, smyslu své práce</a:t>
            </a:r>
          </a:p>
          <a:p>
            <a:r>
              <a:rPr lang="cs-CZ" dirty="0"/>
              <a:t>Vyrovnání se s bolestí (nepopírám ji přitom ji unáším), vyrovnání se se smrtí</a:t>
            </a:r>
            <a:r>
              <a:rPr lang="cs-CZ" dirty="0" smtClean="0"/>
              <a:t>.</a:t>
            </a:r>
          </a:p>
          <a:p>
            <a:r>
              <a:rPr lang="pl-PL" dirty="0"/>
              <a:t>Nejsem ani moc ani </a:t>
            </a:r>
            <a:r>
              <a:rPr lang="pl-PL" dirty="0" smtClean="0"/>
              <a:t>málo (zbavit se omnipotence – musím všechno, za všechno mohu)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2857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89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Další n</a:t>
            </a:r>
            <a:r>
              <a:rPr lang="cs-CZ" dirty="0" smtClean="0"/>
              <a:t>egativní </a:t>
            </a:r>
            <a:r>
              <a:rPr lang="cs-CZ" dirty="0" smtClean="0"/>
              <a:t>jevy na pracovišti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 smtClean="0"/>
              <a:t>Workoholismus, </a:t>
            </a:r>
            <a:r>
              <a:rPr lang="cs-CZ" dirty="0" err="1" smtClean="0"/>
              <a:t>Mobbing</a:t>
            </a:r>
            <a:r>
              <a:rPr lang="cs-CZ" dirty="0" smtClean="0"/>
              <a:t>, </a:t>
            </a:r>
            <a:r>
              <a:rPr lang="cs-CZ" dirty="0" err="1" smtClean="0"/>
              <a:t>Bossing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9850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6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Workoholismus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Workoholismus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neboli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neschopnost přestat pracovat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 týká mnoha pracovníků.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Je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závislost, která svou škodlivostí snese příměr k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alkoholismu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Má negativní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dopad nejen na zdraví nemocného, ale i na jeho okolí.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Workoholismus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 člověk přivodí sám nesprávným přístupem k práci.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88772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92015" y="764861"/>
            <a:ext cx="1601498" cy="152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331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Kdo jsou workoholici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Termín workoholismus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v české, ale i světové odborné literatuře začíná objevovat až po roce 1989.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Je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typický především pro takzvané "</a:t>
            </a: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yuppies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= pro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mladé městské ambiciózní muže, kteří usilují jen o práci a pro něž jde vše ostatní stranou.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Workoholismus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postihuje hlavně lidi s vyšším vzděláním a častěji muže než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ženy, lidé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 vyšších funkcích.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Většinou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jsou to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lidé,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kteří do práce unikají z konfliktní rodinné atmosféry nebo si prací kompenzují například komplexy méněcennosti nebo nízkou sebedůvěru. Bývají to i lidé osamělí nebo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nespokojení v partnerském vztahu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kteří si z práce udělali jedinou náplň života.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Workoholici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často slibují víc, než mohou splnit, dělají několik věcí najednou, a když nepracují,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trpí pocitem viny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Mnoho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workoholiků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 různě dlouhou dobu sklízí úspěchy v práci. </a:t>
            </a:r>
          </a:p>
        </p:txBody>
      </p:sp>
    </p:spTree>
    <p:extLst>
      <p:ext uri="{BB962C8B-B14F-4D97-AF65-F5344CB8AC3E}">
        <p14:creationId xmlns:p14="http://schemas.microsoft.com/office/powerpoint/2010/main" val="383837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Typické znaky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nedokáže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práci vyhradit pouze určitý čas.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racuje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 i více hodin denně a potřebuje mít pocit, že má úplně všechny pracovní činnosti pod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kontrolou.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ř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eší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většinou pouze pracovní vztah a pracovní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činnosti.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odina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mu tím vzdaluje, ale to si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workoholik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neuvědomuje nebo uvědomit nechce.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ení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schopen řešit mimopracovní problémy či soustředit se na mimopracovní činnosti a aktivity.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workoholik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má úplně převrácený žebříček hodnot. Na prvním místě je u něj práce a teprve potom rodina, přátelé atd.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dalším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problémem je často stravování.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dpočinek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 pro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workoholika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velkým luxusem. Spánek omezují na pár hodin denně, lenošení nebo třeba četba zábavné knížky je pro něj něco nepředstavitelného.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nozí workoholici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dovedou svůj organismus na hranici totálního vyčerpání.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2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842" name="Zástupný symbol pro obsah 5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573204" y="835562"/>
            <a:ext cx="7094537" cy="5321300"/>
          </a:xfrm>
        </p:spPr>
      </p:pic>
    </p:spTree>
    <p:extLst>
      <p:ext uri="{BB962C8B-B14F-4D97-AF65-F5344CB8AC3E}">
        <p14:creationId xmlns:p14="http://schemas.microsoft.com/office/powerpoint/2010/main" val="56884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5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mtClean="0"/>
              <a:t>Jak se workholismu bránit </a:t>
            </a:r>
            <a:br>
              <a:rPr lang="cs-CZ" smtClean="0"/>
            </a:br>
            <a:endParaRPr 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Léčba workoholismu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Podmínkou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 zájem a motivace postiženého člověka, čehož ale není vždy úplně jednoduché docílit. </a:t>
            </a:r>
            <a:endParaRPr lang="cs-CZ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usměrnění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vztahu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workoholika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 práci. Je potřeba, aby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workoholik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rekonstruoval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svoje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životní hodnoty, aby se začal zajímat i o jiné věci, než je práce.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oddělení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práce a </a:t>
            </a: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soukromí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kontrola celkového tělesného a duševního stavu - nejrůznější relaxační techniky a především pravidelná a racionální strava a životospráva. 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velmi důležitá je také existence partnerského nebo i jiného mezilidského vztahu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řízený sestup (</a:t>
            </a:r>
            <a:r>
              <a:rPr lang="cs-CZ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downshifting</a:t>
            </a: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= zjednodušením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života postupným omezováním doby strávené prací, odmítnutím vyšší pozice nebo dokonce přestupem na pozici nižší.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38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5" name="Nadpis 3"/>
          <p:cNvSpPr>
            <a:spLocks noGrp="1"/>
          </p:cNvSpPr>
          <p:nvPr>
            <p:ph type="title"/>
          </p:nvPr>
        </p:nvSpPr>
        <p:spPr>
          <a:xfrm>
            <a:off x="2662976" y="1267699"/>
            <a:ext cx="7124700" cy="923925"/>
          </a:xfrm>
        </p:spPr>
        <p:txBody>
          <a:bodyPr>
            <a:normAutofit/>
          </a:bodyPr>
          <a:lstStyle/>
          <a:p>
            <a:r>
              <a:rPr lang="cs-CZ" dirty="0" smtClean="0"/>
              <a:t>Syndrom vyhoření – </a:t>
            </a:r>
            <a:r>
              <a:rPr lang="cs-CZ" dirty="0" err="1" smtClean="0"/>
              <a:t>burn-out</a:t>
            </a:r>
            <a:endParaRPr lang="cs-CZ" dirty="0" smtClean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</a:t>
            </a:r>
            <a:r>
              <a:rPr lang="cs-CZ" sz="2200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Burn-out</a:t>
            </a:r>
            <a:r>
              <a:rPr lang="cs-CZ" sz="22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2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 formálně definován a subjektivně prožíván jako </a:t>
            </a:r>
            <a:r>
              <a:rPr lang="cs-CZ" sz="22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stav </a:t>
            </a:r>
            <a:r>
              <a:rPr lang="cs-CZ" sz="22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tělesného, citového (emocionálního) a duševního vyčerpání, způsobeného dlouhodobým pobýváním v situacích, které jsou emocionálně mimořádně náročné. </a:t>
            </a:r>
            <a:r>
              <a:rPr lang="cs-CZ" sz="22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Tato emocionální náročnost je nejčastěji způsobena spojením velkého očekávání s chronickými situačními stresy</a:t>
            </a:r>
            <a:r>
              <a:rPr lang="cs-CZ" sz="22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.“ </a:t>
            </a:r>
          </a:p>
          <a:p>
            <a:pPr marL="0" indent="0">
              <a:buNone/>
              <a:defRPr/>
            </a:pP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Ayala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Pines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Elliot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Aronson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badatelé v oblasti </a:t>
            </a: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burn-out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(in Křivohlavý, 1998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marL="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Syndrom vyhoření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BURN-OUT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SYNDROM - popsal jako první v roce 1974 americký psychiatr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H. J. </a:t>
            </a: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Freudenberger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proces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který začíná nadměrným a dlouhodobým pracovním zatížením, které vede k pocitům napětí, podrážděnosti, až k úplnému psychickému vyčerpání. 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53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1"/>
              <a:t>DEFINICE MOBBINGU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cs-CZ" altLang="cs-CZ" b="1">
                <a:solidFill>
                  <a:schemeClr val="tx1">
                    <a:lumMod val="75000"/>
                    <a:lumOff val="25000"/>
                  </a:schemeClr>
                </a:solidFill>
              </a:rPr>
              <a:t>Obecná charakteristika:</a:t>
            </a:r>
            <a:r>
              <a:rPr lang="cs-CZ" alt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Mobbing je řada negativních komunikativních jednání, kterých se pravidelně dopouští jednotlivec nebo několik osob vůči určitému člověku po určitou dobu (nejméně půl roku alespoň 1x týdně).</a:t>
            </a:r>
          </a:p>
          <a:p>
            <a:pPr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Útok vede jeden nebo více silných jedinců proti slabšímu, tyto nepřátelské útoky se systematicky opakují.</a:t>
            </a:r>
          </a:p>
          <a:p>
            <a:pPr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cs-CZ" altLang="cs-CZ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cs-CZ" altLang="cs-CZ" sz="28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cs-CZ" altLang="cs-CZ" sz="2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5939" name="Text Box 4"/>
          <p:cNvSpPr txBox="1">
            <a:spLocks noChangeArrowheads="1"/>
          </p:cNvSpPr>
          <p:nvPr/>
        </p:nvSpPr>
        <p:spPr bwMode="auto">
          <a:xfrm>
            <a:off x="1981992" y="4800982"/>
            <a:ext cx="8228013" cy="896937"/>
          </a:xfrm>
          <a:prstGeom prst="rect">
            <a:avLst/>
          </a:prstGeom>
          <a:solidFill>
            <a:srgbClr val="C0C0C0">
              <a:alpha val="50195"/>
            </a:srgbClr>
          </a:solidFill>
          <a:ln w="222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n"/>
            </a:pPr>
            <a:r>
              <a:rPr lang="cs-CZ" altLang="cs-CZ">
                <a:latin typeface="Trebuchet MS" pitchFamily="34" charset="0"/>
              </a:rPr>
              <a:t> Mobbing je odvozen od angl. slova </a:t>
            </a:r>
            <a:r>
              <a:rPr lang="cs-CZ" altLang="cs-CZ" b="1" i="1">
                <a:latin typeface="Trebuchet MS" pitchFamily="34" charset="0"/>
              </a:rPr>
              <a:t>to mob</a:t>
            </a:r>
            <a:r>
              <a:rPr lang="cs-CZ" altLang="cs-CZ">
                <a:latin typeface="Trebuchet MS" pitchFamily="34" charset="0"/>
              </a:rPr>
              <a:t> - utlačovat, urážet, útočit, napadat, vrhat se na někoho, srocovat se.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n"/>
            </a:pPr>
            <a:r>
              <a:rPr lang="cs-CZ" altLang="cs-CZ">
                <a:latin typeface="Trebuchet MS" pitchFamily="34" charset="0"/>
              </a:rPr>
              <a:t> V anglosaské oblasti „bullying“, „employee abuse“.</a:t>
            </a:r>
          </a:p>
        </p:txBody>
      </p:sp>
    </p:spTree>
    <p:extLst>
      <p:ext uri="{BB962C8B-B14F-4D97-AF65-F5344CB8AC3E}">
        <p14:creationId xmlns:p14="http://schemas.microsoft.com/office/powerpoint/2010/main" val="257872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635616" y="1552911"/>
            <a:ext cx="9601200" cy="3317875"/>
          </a:xfrm>
        </p:spPr>
        <p:txBody>
          <a:bodyPr rtlCol="0">
            <a:normAutofit fontScale="92500" lnSpcReduction="10000"/>
          </a:bodyPr>
          <a:lstStyle/>
          <a:p>
            <a:pPr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AU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Mobbing </a:t>
            </a:r>
            <a:r>
              <a:rPr lang="cs-CZ" altLang="cs-CZ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= systematické </a:t>
            </a: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zákulisní intrikování, omezování, teror řízený kolegy na pracovišti nebo přímo nadřízeným. </a:t>
            </a:r>
          </a:p>
          <a:p>
            <a:pPr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cs-CZ" alt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AU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Mobbing</a:t>
            </a: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ze strany kolegů</a:t>
            </a:r>
          </a:p>
          <a:p>
            <a:pPr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AU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Mobbing</a:t>
            </a: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ze strany nadřízeného (</a:t>
            </a:r>
            <a:r>
              <a:rPr lang="en-AU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bossing</a:t>
            </a: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</a:p>
          <a:p>
            <a:pPr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AU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Mobbing</a:t>
            </a: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ze strany podřízených </a:t>
            </a: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cs-CZ" alt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staffing</a:t>
            </a: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- méně </a:t>
            </a: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typický)</a:t>
            </a:r>
          </a:p>
          <a:p>
            <a:pPr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cs-CZ" alt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cs-CZ" altLang="cs-CZ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Cíl: donutit dotyčného, aby opustil pracoviště z vlastní vůle. </a:t>
            </a:r>
          </a:p>
        </p:txBody>
      </p:sp>
    </p:spTree>
    <p:extLst>
      <p:ext uri="{BB962C8B-B14F-4D97-AF65-F5344CB8AC3E}">
        <p14:creationId xmlns:p14="http://schemas.microsoft.com/office/powerpoint/2010/main" val="9676212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Mobbing</a:t>
            </a:r>
            <a:r>
              <a:rPr lang="cs-CZ" dirty="0" smtClean="0"/>
              <a:t> x </a:t>
            </a:r>
            <a:r>
              <a:rPr lang="cs-CZ" dirty="0" err="1" smtClean="0"/>
              <a:t>Bossing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Ze strany kolegy</a:t>
            </a:r>
            <a:endParaRPr lang="cs-CZ" b="1" dirty="0"/>
          </a:p>
        </p:txBody>
      </p:sp>
      <p:sp>
        <p:nvSpPr>
          <p:cNvPr id="297985" name="Rectangle 3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lvl="1">
              <a:lnSpc>
                <a:spcPct val="90000"/>
              </a:lnSpc>
            </a:pPr>
            <a:r>
              <a:rPr lang="cs-CZ" altLang="cs-CZ" sz="1800" dirty="0" smtClean="0"/>
              <a:t>Šíření </a:t>
            </a:r>
            <a:r>
              <a:rPr lang="cs-CZ" altLang="cs-CZ" sz="1800" dirty="0"/>
              <a:t>pomluv</a:t>
            </a:r>
          </a:p>
          <a:p>
            <a:pPr lvl="1">
              <a:lnSpc>
                <a:spcPct val="90000"/>
              </a:lnSpc>
            </a:pPr>
            <a:r>
              <a:rPr lang="cs-CZ" altLang="cs-CZ" sz="1800" dirty="0"/>
              <a:t>Izolování kolegy</a:t>
            </a:r>
          </a:p>
          <a:p>
            <a:pPr lvl="1">
              <a:lnSpc>
                <a:spcPct val="90000"/>
              </a:lnSpc>
            </a:pPr>
            <a:r>
              <a:rPr lang="cs-CZ" altLang="cs-CZ" sz="1800" dirty="0"/>
              <a:t>Sabotování práce</a:t>
            </a:r>
          </a:p>
          <a:p>
            <a:pPr lvl="1">
              <a:lnSpc>
                <a:spcPct val="90000"/>
              </a:lnSpc>
            </a:pPr>
            <a:r>
              <a:rPr lang="cs-CZ" altLang="cs-CZ" sz="1800" dirty="0"/>
              <a:t>Znevažování výkonů a schopností</a:t>
            </a:r>
          </a:p>
          <a:p>
            <a:pPr lvl="1">
              <a:lnSpc>
                <a:spcPct val="90000"/>
              </a:lnSpc>
            </a:pPr>
            <a:r>
              <a:rPr lang="cs-CZ" altLang="cs-CZ" sz="1800" dirty="0"/>
              <a:t>Poškození soukromí a osobnosti</a:t>
            </a:r>
          </a:p>
          <a:p>
            <a:pPr lvl="1">
              <a:lnSpc>
                <a:spcPct val="90000"/>
              </a:lnSpc>
            </a:pPr>
            <a:r>
              <a:rPr lang="cs-CZ" altLang="cs-CZ" sz="1800" dirty="0"/>
              <a:t>Poškození zdraví</a:t>
            </a:r>
          </a:p>
          <a:p>
            <a:pPr lvl="1">
              <a:lnSpc>
                <a:spcPct val="90000"/>
              </a:lnSpc>
            </a:pPr>
            <a:r>
              <a:rPr lang="cs-CZ" altLang="cs-CZ" sz="1800" dirty="0"/>
              <a:t>Ničivé války bez naděje na usmíření</a:t>
            </a:r>
          </a:p>
          <a:p>
            <a:pPr>
              <a:lnSpc>
                <a:spcPct val="90000"/>
              </a:lnSpc>
            </a:pPr>
            <a:endParaRPr lang="cs-CZ" altLang="cs-CZ" sz="2000" b="1" dirty="0"/>
          </a:p>
          <a:p>
            <a:pPr lvl="1">
              <a:lnSpc>
                <a:spcPct val="90000"/>
              </a:lnSpc>
            </a:pPr>
            <a:endParaRPr lang="cs-CZ" altLang="cs-CZ" sz="1800" dirty="0"/>
          </a:p>
          <a:p>
            <a:pPr>
              <a:lnSpc>
                <a:spcPct val="90000"/>
              </a:lnSpc>
            </a:pPr>
            <a:endParaRPr lang="cs-CZ" altLang="cs-CZ" sz="28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3"/>
          </p:nvPr>
        </p:nvSpPr>
        <p:spPr>
          <a:xfrm>
            <a:off x="6096000" y="2285999"/>
            <a:ext cx="4718304" cy="576262"/>
          </a:xfrm>
        </p:spPr>
        <p:txBody>
          <a:bodyPr/>
          <a:lstStyle/>
          <a:p>
            <a:r>
              <a:rPr lang="cs-CZ" b="1" dirty="0" smtClean="0"/>
              <a:t>Ze strany nadřízeného</a:t>
            </a:r>
            <a:endParaRPr lang="cs-CZ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4"/>
          </p:nvPr>
        </p:nvSpPr>
        <p:spPr>
          <a:xfrm>
            <a:off x="5628068" y="2875140"/>
            <a:ext cx="5975797" cy="3873390"/>
          </a:xfrm>
        </p:spPr>
        <p:txBody>
          <a:bodyPr>
            <a:normAutofit fontScale="40000" lnSpcReduction="20000"/>
          </a:bodyPr>
          <a:lstStyle/>
          <a:p>
            <a:pPr lvl="1"/>
            <a:r>
              <a:rPr lang="cs-CZ" sz="3500" dirty="0"/>
              <a:t>Dávání pocitu nadřazenosti (urážky a ponižování)</a:t>
            </a:r>
          </a:p>
          <a:p>
            <a:pPr lvl="1"/>
            <a:r>
              <a:rPr lang="cs-CZ" sz="3500" dirty="0"/>
              <a:t>Naprostá ignorace</a:t>
            </a:r>
          </a:p>
          <a:p>
            <a:pPr lvl="1"/>
            <a:r>
              <a:rPr lang="cs-CZ" sz="3500" dirty="0"/>
              <a:t>Úkoly nesplnitelné v čase</a:t>
            </a:r>
          </a:p>
          <a:p>
            <a:pPr lvl="1"/>
            <a:r>
              <a:rPr lang="cs-CZ" sz="3500" dirty="0"/>
              <a:t>Nedostatek informací</a:t>
            </a:r>
          </a:p>
          <a:p>
            <a:pPr lvl="1"/>
            <a:r>
              <a:rPr lang="cs-CZ" sz="3500" dirty="0"/>
              <a:t>Úkoly pod úroveň</a:t>
            </a:r>
          </a:p>
          <a:p>
            <a:pPr lvl="1"/>
            <a:r>
              <a:rPr lang="cs-CZ" sz="3500" dirty="0"/>
              <a:t>Úkoly ohrožující psychické a fyzické zdraví </a:t>
            </a:r>
          </a:p>
          <a:p>
            <a:pPr lvl="1"/>
            <a:r>
              <a:rPr lang="cs-CZ" sz="3500" dirty="0"/>
              <a:t>Kontrola malá, až vůbec žádná</a:t>
            </a:r>
          </a:p>
          <a:p>
            <a:pPr lvl="1"/>
            <a:r>
              <a:rPr lang="cs-CZ" sz="3500" dirty="0"/>
              <a:t>Kontrola velká</a:t>
            </a:r>
          </a:p>
          <a:p>
            <a:pPr lvl="1"/>
            <a:r>
              <a:rPr lang="cs-CZ" sz="3500" dirty="0"/>
              <a:t>Důležité úkoly se dějí za jejich zády</a:t>
            </a:r>
          </a:p>
          <a:p>
            <a:pPr lvl="1"/>
            <a:r>
              <a:rPr lang="cs-CZ" sz="3500" dirty="0"/>
              <a:t>Okleštěné kompetence</a:t>
            </a:r>
          </a:p>
          <a:p>
            <a:pPr lvl="1"/>
            <a:r>
              <a:rPr lang="cs-CZ" sz="3500" dirty="0"/>
              <a:t>Záměrné poškozování práce</a:t>
            </a:r>
          </a:p>
          <a:p>
            <a:pPr lvl="1"/>
            <a:r>
              <a:rPr lang="cs-CZ" sz="3500" dirty="0"/>
              <a:t>Úmyslné vyhledávání nedostatků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51893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5715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sz="4000" b="1" dirty="0" smtClean="0"/>
              <a:t>				</a:t>
            </a:r>
            <a:r>
              <a:rPr lang="cs-CZ" altLang="cs-CZ" sz="4000" b="1" dirty="0" err="1" smtClean="0"/>
              <a:t>Mobbing</a:t>
            </a:r>
            <a:r>
              <a:rPr lang="cs-CZ" altLang="cs-CZ" sz="4000" b="1" dirty="0" smtClean="0"/>
              <a:t> </a:t>
            </a:r>
            <a:r>
              <a:rPr lang="cs-CZ" altLang="cs-CZ" sz="4000" b="1" dirty="0"/>
              <a:t>x šikana</a:t>
            </a:r>
          </a:p>
        </p:txBody>
      </p:sp>
      <p:sp>
        <p:nvSpPr>
          <p:cNvPr id="30003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600200" y="704582"/>
            <a:ext cx="8229600" cy="4897438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cs-CZ" altLang="cs-CZ" sz="2800" dirty="0"/>
          </a:p>
          <a:p>
            <a:pPr>
              <a:lnSpc>
                <a:spcPct val="80000"/>
              </a:lnSpc>
            </a:pPr>
            <a:endParaRPr lang="cs-CZ" altLang="cs-CZ" sz="2800" dirty="0"/>
          </a:p>
          <a:p>
            <a:pPr marL="457200" lvl="1" indent="0">
              <a:lnSpc>
                <a:spcPct val="80000"/>
              </a:lnSpc>
              <a:buNone/>
            </a:pPr>
            <a:endParaRPr lang="cs-CZ" altLang="cs-CZ" sz="2400" dirty="0"/>
          </a:p>
          <a:p>
            <a:pPr lvl="1">
              <a:lnSpc>
                <a:spcPct val="80000"/>
              </a:lnSpc>
            </a:pPr>
            <a:r>
              <a:rPr lang="cs-CZ" altLang="cs-CZ" sz="2400" dirty="0"/>
              <a:t>Šikana bývá více viditelná, jde o to způsobit oběti okamžitou újmu. </a:t>
            </a:r>
          </a:p>
          <a:p>
            <a:pPr lvl="1">
              <a:lnSpc>
                <a:spcPct val="80000"/>
              </a:lnSpc>
            </a:pPr>
            <a:endParaRPr lang="cs-CZ" altLang="cs-CZ" sz="2400" dirty="0"/>
          </a:p>
          <a:p>
            <a:pPr lvl="1">
              <a:lnSpc>
                <a:spcPct val="80000"/>
              </a:lnSpc>
            </a:pPr>
            <a:r>
              <a:rPr lang="cs-CZ" altLang="cs-CZ" sz="2400" dirty="0" err="1"/>
              <a:t>Mobbing</a:t>
            </a:r>
            <a:r>
              <a:rPr lang="cs-CZ" altLang="cs-CZ" sz="2400" dirty="0"/>
              <a:t> bývá systematický, propracovanější, méně viditelný a tím i hůře napadnutelný.</a:t>
            </a:r>
          </a:p>
          <a:p>
            <a:pPr>
              <a:lnSpc>
                <a:spcPct val="80000"/>
              </a:lnSpc>
            </a:pPr>
            <a:endParaRPr lang="cs-CZ" altLang="cs-CZ" sz="2800" dirty="0"/>
          </a:p>
        </p:txBody>
      </p:sp>
    </p:spTree>
    <p:extLst>
      <p:ext uri="{BB962C8B-B14F-4D97-AF65-F5344CB8AC3E}">
        <p14:creationId xmlns:p14="http://schemas.microsoft.com/office/powerpoint/2010/main" val="310365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/>
              <a:t>Profil oběti mobbingu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Obětí mobbingu se často stávají lidé, kteří jsou něčím výjimeční: </a:t>
            </a:r>
          </a:p>
          <a:p>
            <a:pPr lvl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odlišnost rasová, náboženská, politická, genderová  (žena v mužském kolektivu či naopak)</a:t>
            </a:r>
          </a:p>
          <a:p>
            <a:pPr lvl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silní introverti, lidé s vadou řeči </a:t>
            </a:r>
          </a:p>
          <a:p>
            <a:pPr lvl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či naopak velmi inteligentní zaměstnanci, schopnější nebo vzdělanější než zbytek pracovního kolektivu. </a:t>
            </a:r>
          </a:p>
          <a:p>
            <a:pPr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Neexistuje však žádný typický profil oběti – mobbing může postihnout každého. </a:t>
            </a:r>
          </a:p>
          <a:p>
            <a:pPr lvl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Nejčastěji jím trpí ženy, lidé mladší 29 let a lidé s nižším vzděláním. </a:t>
            </a:r>
          </a:p>
          <a:p>
            <a:pPr lvl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každý může být obětí mobbingu - a dokonce i iniciátorem. </a:t>
            </a:r>
          </a:p>
          <a:p>
            <a:pPr lvl="2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Dospělý, který již jako dítě tyranizoval ostatní, má velké předpoklady setrvat v tom i v dospělosti. </a:t>
            </a:r>
          </a:p>
          <a:p>
            <a:pPr lvl="2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Na druhou stranu dítě, které bylo obětí šikany si může svoje ponížení kompenzovat v dospělosti. </a:t>
            </a:r>
          </a:p>
        </p:txBody>
      </p:sp>
    </p:spTree>
    <p:extLst>
      <p:ext uri="{BB962C8B-B14F-4D97-AF65-F5344CB8AC3E}">
        <p14:creationId xmlns:p14="http://schemas.microsoft.com/office/powerpoint/2010/main" val="5516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1" name="Rectangle 2"/>
          <p:cNvSpPr>
            <a:spLocks noGrp="1" noChangeArrowheads="1"/>
          </p:cNvSpPr>
          <p:nvPr>
            <p:ph type="title"/>
          </p:nvPr>
        </p:nvSpPr>
        <p:spPr>
          <a:xfrm>
            <a:off x="3124200" y="457200"/>
            <a:ext cx="5943600" cy="1143000"/>
          </a:xfrm>
        </p:spPr>
        <p:txBody>
          <a:bodyPr>
            <a:normAutofit fontScale="90000"/>
          </a:bodyPr>
          <a:lstStyle/>
          <a:p>
            <a:r>
              <a:rPr lang="cs-CZ" altLang="cs-CZ" b="1" smtClean="0"/>
              <a:t>Příčiny vzniku mobbingu</a:t>
            </a:r>
          </a:p>
        </p:txBody>
      </p:sp>
      <p:sp>
        <p:nvSpPr>
          <p:cNvPr id="302082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2286000"/>
            <a:ext cx="8229600" cy="3581400"/>
          </a:xfrm>
        </p:spPr>
        <p:txBody>
          <a:bodyPr/>
          <a:lstStyle/>
          <a:p>
            <a:r>
              <a:rPr lang="cs-CZ" altLang="cs-CZ" smtClean="0"/>
              <a:t>Vnější příčiny:</a:t>
            </a:r>
          </a:p>
          <a:p>
            <a:pPr lvl="1"/>
            <a:r>
              <a:rPr lang="cs-CZ" altLang="cs-CZ"/>
              <a:t>Permanentní tlak na zvyšování výkonů a snižování nákladů.</a:t>
            </a:r>
          </a:p>
          <a:p>
            <a:pPr lvl="1"/>
            <a:r>
              <a:rPr lang="cs-CZ" altLang="cs-CZ"/>
              <a:t>Strach před ztrátou zaměstnání (napjatá ekonomická situace)</a:t>
            </a:r>
          </a:p>
          <a:p>
            <a:r>
              <a:rPr lang="cs-CZ" altLang="cs-CZ" smtClean="0"/>
              <a:t>Firemní kultura:</a:t>
            </a:r>
          </a:p>
          <a:p>
            <a:pPr lvl="1"/>
            <a:r>
              <a:rPr lang="cs-CZ" altLang="cs-CZ"/>
              <a:t>Firemní kultura s nízkou úrovní etiky. </a:t>
            </a:r>
          </a:p>
          <a:p>
            <a:pPr lvl="1"/>
            <a:r>
              <a:rPr lang="cs-CZ" altLang="cs-CZ"/>
              <a:t>Nedostatky ve vnitropodnikových strukturách</a:t>
            </a:r>
          </a:p>
          <a:p>
            <a:pPr lvl="1"/>
            <a:r>
              <a:rPr lang="cs-CZ" altLang="cs-CZ"/>
              <a:t>Nedostatečná kvalifikace pro vedení lidí - autoritářský styl vedení. </a:t>
            </a:r>
          </a:p>
          <a:p>
            <a:endParaRPr lang="cs-CZ" altLang="cs-CZ" sz="2000"/>
          </a:p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20352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1"/>
              <a:t>Příčiny vzniku mobbingu (pokrač.)</a:t>
            </a:r>
          </a:p>
        </p:txBody>
      </p:sp>
      <p:sp>
        <p:nvSpPr>
          <p:cNvPr id="3031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mtClean="0"/>
              <a:t>Vztahy v kolektivu:</a:t>
            </a:r>
          </a:p>
          <a:p>
            <a:pPr lvl="1"/>
            <a:r>
              <a:rPr lang="cs-CZ" altLang="cs-CZ"/>
              <a:t>Závist a konkurenční vztahy</a:t>
            </a:r>
          </a:p>
          <a:p>
            <a:pPr lvl="1"/>
            <a:r>
              <a:rPr lang="cs-CZ" altLang="cs-CZ"/>
              <a:t>Podstatné rozdíly v míře (příp. nedostatek) tolerance </a:t>
            </a:r>
          </a:p>
          <a:p>
            <a:pPr lvl="1"/>
            <a:r>
              <a:rPr lang="cs-CZ" altLang="cs-CZ"/>
              <a:t>Destruktivní zacházení s chybami či omyly.</a:t>
            </a:r>
            <a:r>
              <a:rPr lang="cs-CZ" altLang="cs-CZ" smtClean="0"/>
              <a:t> </a:t>
            </a:r>
          </a:p>
          <a:p>
            <a:r>
              <a:rPr lang="cs-CZ" altLang="cs-CZ" smtClean="0"/>
              <a:t>Struktura osobnosti mobovaného</a:t>
            </a:r>
          </a:p>
        </p:txBody>
      </p:sp>
    </p:spTree>
    <p:extLst>
      <p:ext uri="{BB962C8B-B14F-4D97-AF65-F5344CB8AC3E}">
        <p14:creationId xmlns:p14="http://schemas.microsoft.com/office/powerpoint/2010/main" val="408207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altLang="cs-CZ" b="1"/>
              <a:t>Model průběhu mobbingu</a:t>
            </a:r>
            <a:r>
              <a:rPr lang="cs-CZ" altLang="cs-CZ"/>
              <a:t>   </a:t>
            </a:r>
            <a:br>
              <a:rPr lang="cs-CZ" altLang="cs-CZ"/>
            </a:br>
            <a:endParaRPr lang="cs-CZ" altLang="cs-CZ"/>
          </a:p>
        </p:txBody>
      </p:sp>
      <p:sp>
        <p:nvSpPr>
          <p:cNvPr id="30413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altLang="cs-CZ" sz="2800"/>
              <a:t>Po vyhodnocení velkého počtu případů byl sestaven model průběhu mobbingu. </a:t>
            </a:r>
          </a:p>
          <a:p>
            <a:pPr lvl="2"/>
            <a:endParaRPr lang="cs-CZ" altLang="cs-CZ" sz="2000" b="1"/>
          </a:p>
          <a:p>
            <a:pPr lvl="2"/>
            <a:r>
              <a:rPr lang="cs-CZ" altLang="cs-CZ" sz="2000" b="1"/>
              <a:t>1. fáze</a:t>
            </a:r>
            <a:r>
              <a:rPr lang="cs-CZ" altLang="cs-CZ" sz="2000"/>
              <a:t>: konflikt se konstruktivně neřeší</a:t>
            </a:r>
          </a:p>
          <a:p>
            <a:pPr lvl="2"/>
            <a:r>
              <a:rPr lang="cs-CZ" altLang="cs-CZ" sz="2000" b="1"/>
              <a:t>2. fáze</a:t>
            </a:r>
            <a:r>
              <a:rPr lang="cs-CZ" altLang="cs-CZ" sz="2000"/>
              <a:t>: systematicky se vykonává psychický teror</a:t>
            </a:r>
          </a:p>
          <a:p>
            <a:pPr lvl="3"/>
            <a:r>
              <a:rPr lang="cs-CZ" altLang="cs-CZ" sz="1800"/>
              <a:t>Oběť se začne pod tlakem mobbingu cítit frustrována, trpí úzkostí, nízkým sebevědomím. Jsou dokonce případy, že nalezne řešení své zoufalé situace i v sebevraždě </a:t>
            </a:r>
          </a:p>
          <a:p>
            <a:pPr lvl="2"/>
            <a:r>
              <a:rPr lang="cs-CZ" altLang="cs-CZ" sz="2000" b="1"/>
              <a:t>3. fáze</a:t>
            </a:r>
            <a:r>
              <a:rPr lang="cs-CZ" altLang="cs-CZ" sz="2000"/>
              <a:t>: reaguje vedení – buď (a) řeší nebo (b) situaci nechápe</a:t>
            </a:r>
          </a:p>
          <a:p>
            <a:pPr lvl="2"/>
            <a:r>
              <a:rPr lang="cs-CZ" altLang="cs-CZ" sz="2000" b="1"/>
              <a:t>4. fáze</a:t>
            </a:r>
            <a:r>
              <a:rPr lang="cs-CZ" altLang="cs-CZ" sz="2000"/>
              <a:t>: (pokud platí 3b) - oběť mobbingu je vyloučena z podnikového společenství.</a:t>
            </a:r>
          </a:p>
        </p:txBody>
      </p:sp>
    </p:spTree>
    <p:extLst>
      <p:ext uri="{BB962C8B-B14F-4D97-AF65-F5344CB8AC3E}">
        <p14:creationId xmlns:p14="http://schemas.microsoft.com/office/powerpoint/2010/main" val="100278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altLang="cs-CZ" b="1" smtClean="0"/>
              <a:t>Po 4. fázi mobbingu často následuje:</a:t>
            </a:r>
          </a:p>
        </p:txBody>
      </p:sp>
      <p:sp>
        <p:nvSpPr>
          <p:cNvPr id="30515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odstavení a zbavení vlivu</a:t>
            </a:r>
          </a:p>
          <a:p>
            <a:r>
              <a:rPr lang="cs-CZ" altLang="cs-CZ"/>
              <a:t>dlouhodobé nemoci</a:t>
            </a:r>
          </a:p>
          <a:p>
            <a:r>
              <a:rPr lang="cs-CZ" altLang="cs-CZ"/>
              <a:t>odsun do psychiatrické léčebny</a:t>
            </a:r>
          </a:p>
          <a:p>
            <a:r>
              <a:rPr lang="cs-CZ" altLang="cs-CZ"/>
              <a:t>výpovědi s odstupným/bez odstupného</a:t>
            </a:r>
          </a:p>
          <a:p>
            <a:r>
              <a:rPr lang="cs-CZ" altLang="cs-CZ"/>
              <a:t>předčasný důchod</a:t>
            </a:r>
          </a:p>
          <a:p>
            <a:r>
              <a:rPr lang="cs-CZ" altLang="cs-CZ"/>
              <a:t>sebevražda</a:t>
            </a:r>
          </a:p>
        </p:txBody>
      </p:sp>
    </p:spTree>
    <p:extLst>
      <p:ext uri="{BB962C8B-B14F-4D97-AF65-F5344CB8AC3E}">
        <p14:creationId xmlns:p14="http://schemas.microsoft.com/office/powerpoint/2010/main" val="355404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altLang="cs-CZ" b="1" dirty="0"/>
              <a:t>statistiky</a:t>
            </a:r>
            <a:br>
              <a:rPr lang="cs-CZ" altLang="cs-CZ" b="1" dirty="0"/>
            </a:br>
            <a:r>
              <a:rPr lang="cs-CZ" altLang="cs-CZ" dirty="0"/>
              <a:t/>
            </a:r>
            <a:br>
              <a:rPr lang="cs-CZ" altLang="cs-CZ" dirty="0"/>
            </a:br>
            <a:endParaRPr lang="cs-CZ" altLang="cs-CZ" dirty="0"/>
          </a:p>
        </p:txBody>
      </p:sp>
      <p:sp>
        <p:nvSpPr>
          <p:cNvPr id="3061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/>
              <a:t>Zhruba 4 – 8% pracujících je vystaveno mobbingu.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Asi 20% sebevražd je považováno za důsledek mobbingu.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Mobbing hrozí především zaměstnancům a úředníkům: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resortu zdravotnictví a soc. věcí (7-násobné riziko)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resortu školství (3,5-násobné riziko)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státní správy (3-násobné riziko)</a:t>
            </a:r>
          </a:p>
        </p:txBody>
      </p:sp>
    </p:spTree>
    <p:extLst>
      <p:ext uri="{BB962C8B-B14F-4D97-AF65-F5344CB8AC3E}">
        <p14:creationId xmlns:p14="http://schemas.microsoft.com/office/powerpoint/2010/main" val="182340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Vyhoření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je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situací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totálního vyčerpání sil.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Je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pocitem člověka, který došel k závěru, že již nemůže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dál.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Je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stav člověka, který ztratil naději, že ještě něco může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změnit, stav člověka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který ztratil veškeré iluze.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je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výsledek procesu,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 němž lidé velice intenzivně zaujatí určitým úkolem (ideou)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ztrácejí své nadšení.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vzniká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pocit marnosti a beznaděje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intenzivní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pocit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nespokojenosti s vlastním </a:t>
            </a: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zaměstnáním, životem -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práce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ztrácí význam a začínají pochybovat, zda je vůbec důležitá.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Vyhoření je spojeno se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ztrátou </a:t>
            </a: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motivace,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která je způsobená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pocitem bezmocnosti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Klesá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chuť podávat výkony. </a:t>
            </a:r>
          </a:p>
        </p:txBody>
      </p:sp>
    </p:spTree>
    <p:extLst>
      <p:ext uri="{BB962C8B-B14F-4D97-AF65-F5344CB8AC3E}">
        <p14:creationId xmlns:p14="http://schemas.microsoft.com/office/powerpoint/2010/main" val="262373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altLang="cs-CZ" b="1"/>
              <a:t>Základní opatření proti mobbingu</a:t>
            </a:r>
            <a:br>
              <a:rPr lang="cs-CZ" altLang="cs-CZ" b="1"/>
            </a:br>
            <a:endParaRPr lang="cs-CZ" altLang="cs-CZ" b="1"/>
          </a:p>
        </p:txBody>
      </p:sp>
      <p:sp>
        <p:nvSpPr>
          <p:cNvPr id="30720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cs-CZ" altLang="cs-CZ" sz="2800"/>
              <a:t>Mobbingu se nedaří na pracovištích na nichž vládne dobré pracovní klima.</a:t>
            </a:r>
          </a:p>
          <a:p>
            <a:pPr>
              <a:lnSpc>
                <a:spcPct val="90000"/>
              </a:lnSpc>
            </a:pPr>
            <a:endParaRPr lang="cs-CZ" altLang="cs-CZ" sz="2800"/>
          </a:p>
          <a:p>
            <a:pPr>
              <a:lnSpc>
                <a:spcPct val="90000"/>
              </a:lnSpc>
            </a:pPr>
            <a:r>
              <a:rPr lang="cs-CZ" altLang="cs-CZ" sz="2800"/>
              <a:t>Mobbing se vyvine z mnoha konfliktů protože se nechá věcem volný průběh.</a:t>
            </a:r>
          </a:p>
          <a:p>
            <a:pPr>
              <a:lnSpc>
                <a:spcPct val="90000"/>
              </a:lnSpc>
            </a:pPr>
            <a:endParaRPr lang="cs-CZ" altLang="cs-CZ" sz="2800"/>
          </a:p>
          <a:p>
            <a:pPr>
              <a:lnSpc>
                <a:spcPct val="90000"/>
              </a:lnSpc>
            </a:pPr>
            <a:r>
              <a:rPr lang="cs-CZ" altLang="cs-CZ" sz="2800"/>
              <a:t>Včas rozpoznat mobbingové aktivity a cíleně proti nim zakročit - problém se podaří vyřešit.</a:t>
            </a:r>
          </a:p>
        </p:txBody>
      </p:sp>
    </p:spTree>
    <p:extLst>
      <p:ext uri="{BB962C8B-B14F-4D97-AF65-F5344CB8AC3E}">
        <p14:creationId xmlns:p14="http://schemas.microsoft.com/office/powerpoint/2010/main" val="424085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Vyhoření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Vyhoření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negativně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ovlivňuje práci, zdraví, mezilidské vztahy, trávení volného času, sebevědomí, sebehodnocení, schopnost podávat dobré pracovní výkony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lověk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nedokáže nadchnout pro žádnou práci, nedokáže se soustředit. </a:t>
            </a: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Výkonnost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trpí, kvalita práce klesá. Člověk je sice v práci přítomen fyzicky, ale projevuje se u něj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nepřítomnost duševní a citová.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napětí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stres řeší chemicky – alkoholem, drogami, léky na uklidnění a na spaní, pro zlepšení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nálady - kouření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pití nadměrného množství kávy jsou náhražky, které mají pomoci zbavit se úzkosti a deprese. Dochází k rozvoji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závislosti.</a:t>
            </a:r>
          </a:p>
          <a:p>
            <a:pPr>
              <a:defRPr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Lidé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často nepříznivé pracovní situaci brání tím, že se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citově </a:t>
            </a: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stáhnou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sociální izolace ještě prohlubuje vyhoření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3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Obraz syndromu vyhoření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Psychické příznaky </a:t>
            </a:r>
            <a:endParaRPr lang="cs-CZ" dirty="0" smtClean="0"/>
          </a:p>
          <a:p>
            <a:r>
              <a:rPr lang="cs-CZ" dirty="0" smtClean="0"/>
              <a:t>Kognitivní </a:t>
            </a:r>
            <a:r>
              <a:rPr lang="cs-CZ" dirty="0"/>
              <a:t>rovina (poznávací a rozumová) </a:t>
            </a:r>
            <a:endParaRPr lang="cs-CZ" dirty="0" smtClean="0"/>
          </a:p>
          <a:p>
            <a:pPr lvl="1"/>
            <a:r>
              <a:rPr lang="cs-CZ" dirty="0" smtClean="0"/>
              <a:t>ztráta </a:t>
            </a:r>
            <a:r>
              <a:rPr lang="cs-CZ" dirty="0"/>
              <a:t>nadšení, schopnosti pracovního nasazení, zodpovědnosti; </a:t>
            </a:r>
            <a:endParaRPr lang="cs-CZ" dirty="0" smtClean="0"/>
          </a:p>
          <a:p>
            <a:pPr lvl="1"/>
            <a:r>
              <a:rPr lang="cs-CZ" dirty="0" smtClean="0"/>
              <a:t>nechuť</a:t>
            </a:r>
            <a:r>
              <a:rPr lang="cs-CZ" dirty="0"/>
              <a:t>, lhostejnost k práci; </a:t>
            </a:r>
            <a:endParaRPr lang="cs-CZ" dirty="0" smtClean="0"/>
          </a:p>
          <a:p>
            <a:pPr lvl="1"/>
            <a:r>
              <a:rPr lang="cs-CZ" dirty="0" smtClean="0"/>
              <a:t>negativní </a:t>
            </a:r>
            <a:r>
              <a:rPr lang="cs-CZ" dirty="0"/>
              <a:t>postoj k sobě, k práci, k instituci, ke společnosti, k životu; </a:t>
            </a:r>
            <a:endParaRPr lang="cs-CZ" dirty="0" smtClean="0"/>
          </a:p>
          <a:p>
            <a:pPr lvl="1"/>
            <a:r>
              <a:rPr lang="cs-CZ" dirty="0" smtClean="0"/>
              <a:t>únik </a:t>
            </a:r>
            <a:r>
              <a:rPr lang="cs-CZ" dirty="0"/>
              <a:t>do fantazie; </a:t>
            </a:r>
            <a:endParaRPr lang="cs-CZ" dirty="0" smtClean="0"/>
          </a:p>
          <a:p>
            <a:pPr lvl="1"/>
            <a:r>
              <a:rPr lang="cs-CZ" dirty="0" smtClean="0"/>
              <a:t>potíže </a:t>
            </a:r>
            <a:r>
              <a:rPr lang="cs-CZ" dirty="0"/>
              <a:t>se soustředěním, zapomínání;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6484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Obraz syndromu vyhoření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Psychické příznaky</a:t>
            </a:r>
          </a:p>
          <a:p>
            <a:r>
              <a:rPr lang="cs-CZ" dirty="0"/>
              <a:t>Emocionální rovina </a:t>
            </a:r>
            <a:endParaRPr lang="cs-CZ" dirty="0"/>
          </a:p>
          <a:p>
            <a:pPr lvl="1"/>
            <a:r>
              <a:rPr lang="cs-CZ" dirty="0" smtClean="0"/>
              <a:t>sklíčenost</a:t>
            </a:r>
            <a:r>
              <a:rPr lang="cs-CZ" dirty="0"/>
              <a:t>, pocity bezmoci, popudlivost, agresivita, nespokojenost; </a:t>
            </a:r>
            <a:endParaRPr lang="cs-CZ" dirty="0"/>
          </a:p>
          <a:p>
            <a:pPr lvl="1"/>
            <a:r>
              <a:rPr lang="cs-CZ" dirty="0" smtClean="0"/>
              <a:t>pocit </a:t>
            </a:r>
            <a:r>
              <a:rPr lang="cs-CZ" dirty="0"/>
              <a:t>nedostatku uznání; </a:t>
            </a:r>
            <a:endParaRPr lang="cs-CZ" dirty="0"/>
          </a:p>
          <a:p>
            <a:r>
              <a:rPr lang="cs-CZ" dirty="0" smtClean="0"/>
              <a:t>Tělesné </a:t>
            </a:r>
            <a:r>
              <a:rPr lang="cs-CZ" dirty="0"/>
              <a:t>příznaky </a:t>
            </a:r>
            <a:endParaRPr lang="cs-CZ" dirty="0" smtClean="0"/>
          </a:p>
          <a:p>
            <a:pPr lvl="1"/>
            <a:r>
              <a:rPr lang="cs-CZ" dirty="0" smtClean="0"/>
              <a:t>poruchy </a:t>
            </a:r>
            <a:r>
              <a:rPr lang="cs-CZ" dirty="0"/>
              <a:t>spánku, chuti k jídlu, náchylnost k nemocím, vegetativní obtíže (srdce, dýchání, zažívání); </a:t>
            </a:r>
            <a:endParaRPr lang="cs-CZ" dirty="0" smtClean="0"/>
          </a:p>
          <a:p>
            <a:pPr lvl="1"/>
            <a:r>
              <a:rPr lang="cs-CZ" dirty="0" smtClean="0"/>
              <a:t>rychlá </a:t>
            </a:r>
            <a:r>
              <a:rPr lang="cs-CZ" dirty="0"/>
              <a:t>unavitelnost, vyčerpanost, svalové napětí, vysoký krevní tlak; 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774313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Obraz syndromu vyhoření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Psychické příznaky</a:t>
            </a:r>
          </a:p>
          <a:p>
            <a:r>
              <a:rPr lang="cs-CZ" dirty="0"/>
              <a:t>Sociální vztahy </a:t>
            </a:r>
            <a:endParaRPr lang="cs-CZ" dirty="0" smtClean="0"/>
          </a:p>
          <a:p>
            <a:pPr lvl="1"/>
            <a:r>
              <a:rPr lang="cs-CZ" dirty="0" smtClean="0"/>
              <a:t>ubývaní </a:t>
            </a:r>
            <a:r>
              <a:rPr lang="cs-CZ" dirty="0"/>
              <a:t>angažovanosti, snahy pomáhat problémovým klientům; </a:t>
            </a:r>
            <a:endParaRPr lang="cs-CZ" dirty="0" smtClean="0"/>
          </a:p>
          <a:p>
            <a:pPr lvl="1"/>
            <a:r>
              <a:rPr lang="cs-CZ" dirty="0" smtClean="0"/>
              <a:t>omezení </a:t>
            </a:r>
            <a:r>
              <a:rPr lang="cs-CZ" dirty="0"/>
              <a:t>kontaktu s klienty a jejich příbuznými; </a:t>
            </a:r>
            <a:endParaRPr lang="cs-CZ" dirty="0" smtClean="0"/>
          </a:p>
          <a:p>
            <a:pPr lvl="1"/>
            <a:r>
              <a:rPr lang="cs-CZ" dirty="0" smtClean="0"/>
              <a:t>omezení </a:t>
            </a:r>
            <a:r>
              <a:rPr lang="cs-CZ" dirty="0"/>
              <a:t>kontaktů s kolegy; </a:t>
            </a:r>
            <a:endParaRPr lang="cs-CZ" dirty="0" smtClean="0"/>
          </a:p>
          <a:p>
            <a:pPr lvl="1"/>
            <a:r>
              <a:rPr lang="cs-CZ" dirty="0" smtClean="0"/>
              <a:t>přibývání </a:t>
            </a:r>
            <a:r>
              <a:rPr lang="cs-CZ" dirty="0"/>
              <a:t>konfliktů v oblasti soukromí; </a:t>
            </a:r>
            <a:endParaRPr lang="cs-CZ" dirty="0" smtClean="0"/>
          </a:p>
          <a:p>
            <a:pPr lvl="1"/>
            <a:r>
              <a:rPr lang="cs-CZ" dirty="0" smtClean="0"/>
              <a:t>nedostatečná </a:t>
            </a:r>
            <a:r>
              <a:rPr lang="cs-CZ" dirty="0"/>
              <a:t>příprava k výkonu práce;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13595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Symptomy 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Stres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únava </a:t>
            </a:r>
            <a:endParaRPr lang="cs-CZ" dirty="0"/>
          </a:p>
          <a:p>
            <a:r>
              <a:rPr lang="cs-CZ" dirty="0" smtClean="0"/>
              <a:t>úzkost </a:t>
            </a:r>
          </a:p>
          <a:p>
            <a:r>
              <a:rPr lang="cs-CZ" dirty="0" smtClean="0"/>
              <a:t>nespokojenost </a:t>
            </a:r>
          </a:p>
          <a:p>
            <a:r>
              <a:rPr lang="cs-CZ" dirty="0" smtClean="0"/>
              <a:t>Svázanost</a:t>
            </a:r>
          </a:p>
          <a:p>
            <a:r>
              <a:rPr lang="cs-CZ" dirty="0" smtClean="0"/>
              <a:t>náladovost </a:t>
            </a:r>
          </a:p>
          <a:p>
            <a:r>
              <a:rPr lang="cs-CZ" dirty="0" smtClean="0"/>
              <a:t>pocity </a:t>
            </a:r>
            <a:r>
              <a:rPr lang="cs-CZ" dirty="0"/>
              <a:t>viny </a:t>
            </a:r>
            <a:endParaRPr lang="cs-CZ" dirty="0"/>
          </a:p>
          <a:p>
            <a:r>
              <a:rPr lang="cs-CZ" dirty="0" smtClean="0"/>
              <a:t>nesoustředěnost </a:t>
            </a:r>
          </a:p>
          <a:p>
            <a:r>
              <a:rPr lang="cs-CZ" dirty="0" smtClean="0"/>
              <a:t>fyziologické </a:t>
            </a:r>
            <a:r>
              <a:rPr lang="cs-CZ" dirty="0"/>
              <a:t>poruchy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Syndrom vyhoření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chronické </a:t>
            </a:r>
            <a:r>
              <a:rPr lang="cs-CZ" dirty="0" smtClean="0"/>
              <a:t>vyčerpání</a:t>
            </a:r>
          </a:p>
          <a:p>
            <a:r>
              <a:rPr lang="cs-CZ" dirty="0"/>
              <a:t>nenaplněná potřeba společenského </a:t>
            </a:r>
            <a:r>
              <a:rPr lang="cs-CZ" dirty="0" smtClean="0"/>
              <a:t>uznání</a:t>
            </a:r>
          </a:p>
          <a:p>
            <a:r>
              <a:rPr lang="cs-CZ" dirty="0"/>
              <a:t>znuděnost, </a:t>
            </a:r>
            <a:r>
              <a:rPr lang="cs-CZ" dirty="0" smtClean="0"/>
              <a:t>cynismus</a:t>
            </a:r>
          </a:p>
          <a:p>
            <a:r>
              <a:rPr lang="cs-CZ" dirty="0"/>
              <a:t>odcizení, potlačení </a:t>
            </a:r>
            <a:r>
              <a:rPr lang="cs-CZ" dirty="0" smtClean="0"/>
              <a:t>pocitů</a:t>
            </a:r>
          </a:p>
          <a:p>
            <a:r>
              <a:rPr lang="cs-CZ" dirty="0"/>
              <a:t>netrpělivost, </a:t>
            </a:r>
            <a:r>
              <a:rPr lang="cs-CZ" dirty="0" smtClean="0"/>
              <a:t>podrážděnost</a:t>
            </a:r>
          </a:p>
          <a:p>
            <a:r>
              <a:rPr lang="cs-CZ" dirty="0"/>
              <a:t>d</a:t>
            </a:r>
            <a:r>
              <a:rPr lang="cs-CZ" dirty="0" smtClean="0"/>
              <a:t>eprese</a:t>
            </a:r>
          </a:p>
          <a:p>
            <a:r>
              <a:rPr lang="cs-CZ" dirty="0"/>
              <a:t>zapomnětlivost, </a:t>
            </a:r>
            <a:r>
              <a:rPr lang="cs-CZ" dirty="0" smtClean="0"/>
              <a:t>roztěkanost</a:t>
            </a:r>
          </a:p>
          <a:p>
            <a:r>
              <a:rPr lang="cs-CZ" dirty="0"/>
              <a:t>psychosomatické poruchy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134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280578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79650" y="620714"/>
            <a:ext cx="8121650" cy="5184775"/>
          </a:xfrm>
        </p:spPr>
      </p:pic>
    </p:spTree>
    <p:extLst>
      <p:ext uri="{BB962C8B-B14F-4D97-AF65-F5344CB8AC3E}">
        <p14:creationId xmlns:p14="http://schemas.microsoft.com/office/powerpoint/2010/main" val="276059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ký">
  <a:themeElements>
    <a:clrScheme name="Organický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ký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k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47</TotalTime>
  <Words>1564</Words>
  <Application>Microsoft Office PowerPoint</Application>
  <PresentationFormat>Širokoúhlá obrazovka</PresentationFormat>
  <Paragraphs>233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6" baseType="lpstr">
      <vt:lpstr>Arial</vt:lpstr>
      <vt:lpstr>Garamond</vt:lpstr>
      <vt:lpstr>Trebuchet MS</vt:lpstr>
      <vt:lpstr>Wingdings</vt:lpstr>
      <vt:lpstr>Wingdings 3</vt:lpstr>
      <vt:lpstr>Organický</vt:lpstr>
      <vt:lpstr>Syndrom vyhoření  https://is.muni.cz/el/ped/podzim2014/SV4MP_PSHG/um/syndrom_vyhoreni.pdf https://is.muni.cz/el/1441/podzim2013/RV2BP_5PS/KRIZE_burnout_syndrom.pdf  </vt:lpstr>
      <vt:lpstr>Syndrom vyhoření – burn-out</vt:lpstr>
      <vt:lpstr>Vyhoření</vt:lpstr>
      <vt:lpstr>Vyhoření</vt:lpstr>
      <vt:lpstr>Obraz syndromu vyhoření</vt:lpstr>
      <vt:lpstr>Obraz syndromu vyhoření</vt:lpstr>
      <vt:lpstr>Obraz syndromu vyhoření</vt:lpstr>
      <vt:lpstr>Symptomy </vt:lpstr>
      <vt:lpstr>Prezentace aplikace PowerPoint</vt:lpstr>
      <vt:lpstr>Co vede k syndromu vyhoření</vt:lpstr>
      <vt:lpstr>Souvislosti</vt:lpstr>
      <vt:lpstr>Prevence</vt:lpstr>
      <vt:lpstr>Prevence</vt:lpstr>
      <vt:lpstr>Další negativní jevy na pracovišti</vt:lpstr>
      <vt:lpstr>Workoholismus</vt:lpstr>
      <vt:lpstr>Kdo jsou workoholici</vt:lpstr>
      <vt:lpstr>Typické znaky</vt:lpstr>
      <vt:lpstr>Prezentace aplikace PowerPoint</vt:lpstr>
      <vt:lpstr>Jak se workholismu bránit  </vt:lpstr>
      <vt:lpstr>DEFINICE MOBBINGU</vt:lpstr>
      <vt:lpstr>Prezentace aplikace PowerPoint</vt:lpstr>
      <vt:lpstr>Mobbing x Bossing</vt:lpstr>
      <vt:lpstr>    Mobbing x šikana</vt:lpstr>
      <vt:lpstr>Profil oběti mobbingu</vt:lpstr>
      <vt:lpstr>Příčiny vzniku mobbingu</vt:lpstr>
      <vt:lpstr>Příčiny vzniku mobbingu (pokrač.)</vt:lpstr>
      <vt:lpstr>Model průběhu mobbingu    </vt:lpstr>
      <vt:lpstr>Po 4. fázi mobbingu často následuje:</vt:lpstr>
      <vt:lpstr>statistiky  </vt:lpstr>
      <vt:lpstr>Základní opatření proti mobbingu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Syndrom vyhoření</dc:title>
  <dc:creator>Lenka Emrova</dc:creator>
  <cp:lastModifiedBy>Lenka Emrova</cp:lastModifiedBy>
  <cp:revision>5</cp:revision>
  <dcterms:created xsi:type="dcterms:W3CDTF">2020-04-15T08:17:24Z</dcterms:created>
  <dcterms:modified xsi:type="dcterms:W3CDTF">2020-04-15T09:04:35Z</dcterms:modified>
</cp:coreProperties>
</file>