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66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128" autoAdjust="0"/>
  </p:normalViewPr>
  <p:slideViewPr>
    <p:cSldViewPr>
      <p:cViewPr varScale="1">
        <p:scale>
          <a:sx n="142" d="100"/>
          <a:sy n="142" d="100"/>
        </p:scale>
        <p:origin x="23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56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58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2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10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20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48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78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2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06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58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46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0B69-E7DB-4DB5-8962-A4A927B3EDE9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ED0F6-F613-46A6-A779-35FD2F827F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40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ved=0ahUKEwiK6v30j8jMAhWKXBQKHYN5DgQQjRwIBw&amp;url=http://www.alibaba.com/product-detail/3m-n95-foldable-respirator-3m-9010_60032208850.html&amp;psig=AFQjCNETJzIyo6YCCpf4Oglx-L-d13XMrA&amp;ust=146271598966723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Infekce na PRIM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32848" cy="1752600"/>
          </a:xfrm>
        </p:spPr>
        <p:txBody>
          <a:bodyPr>
            <a:normAutofit/>
          </a:bodyPr>
          <a:lstStyle/>
          <a:p>
            <a:r>
              <a:rPr lang="cs-CZ" sz="1800" dirty="0"/>
              <a:t>Pracoviště resuscitační a intenzivní medicíny</a:t>
            </a:r>
          </a:p>
        </p:txBody>
      </p:sp>
    </p:spTree>
    <p:extLst>
      <p:ext uri="{BB962C8B-B14F-4D97-AF65-F5344CB8AC3E}">
        <p14:creationId xmlns:p14="http://schemas.microsoft.com/office/powerpoint/2010/main" val="3499801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Nitrobřišní infekce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Závažné</a:t>
            </a:r>
          </a:p>
          <a:p>
            <a:r>
              <a:rPr lang="cs-CZ" dirty="0"/>
              <a:t>lokalizované abscesy vs. AP</a:t>
            </a:r>
          </a:p>
          <a:p>
            <a:r>
              <a:rPr lang="cs-CZ" dirty="0"/>
              <a:t> </a:t>
            </a:r>
            <a:r>
              <a:rPr lang="cs-CZ" dirty="0" err="1"/>
              <a:t>perotonitis</a:t>
            </a:r>
            <a:r>
              <a:rPr lang="cs-CZ" dirty="0"/>
              <a:t> primární (bez perforace)</a:t>
            </a:r>
          </a:p>
          <a:p>
            <a:r>
              <a:rPr lang="cs-CZ" dirty="0"/>
              <a:t>sekundární p. – následkem apendicitis a NPB</a:t>
            </a:r>
          </a:p>
          <a:p>
            <a:endParaRPr lang="cs-CZ" dirty="0"/>
          </a:p>
          <a:p>
            <a:r>
              <a:rPr lang="cs-CZ" dirty="0"/>
              <a:t>zánět v břiše – </a:t>
            </a:r>
            <a:r>
              <a:rPr lang="cs-CZ" dirty="0" err="1"/>
              <a:t>exudát</a:t>
            </a:r>
            <a:r>
              <a:rPr lang="cs-CZ" dirty="0"/>
              <a:t> – fibrin – volná </a:t>
            </a:r>
            <a:r>
              <a:rPr lang="cs-CZ" dirty="0" err="1"/>
              <a:t>perit</a:t>
            </a:r>
            <a:r>
              <a:rPr lang="cs-CZ" dirty="0"/>
              <a:t>. dutina – sympatikus – potlačení </a:t>
            </a:r>
            <a:r>
              <a:rPr lang="cs-CZ" dirty="0" err="1"/>
              <a:t>peristal</a:t>
            </a:r>
            <a:r>
              <a:rPr lang="cs-CZ" dirty="0"/>
              <a:t>. – ileus – zhoršení absorpce stěnou střeva – hromadění tekutiny – hypovolémie – ischemie - translokace</a:t>
            </a:r>
          </a:p>
        </p:txBody>
      </p:sp>
    </p:spTree>
    <p:extLst>
      <p:ext uri="{BB962C8B-B14F-4D97-AF65-F5344CB8AC3E}">
        <p14:creationId xmlns:p14="http://schemas.microsoft.com/office/powerpoint/2010/main" val="127695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Nitrobřišní infekce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Bolest</a:t>
            </a:r>
          </a:p>
          <a:p>
            <a:r>
              <a:rPr lang="cs-CZ" dirty="0"/>
              <a:t>játra, žaludek, duodenum, </a:t>
            </a:r>
            <a:r>
              <a:rPr lang="cs-CZ" dirty="0" err="1"/>
              <a:t>pankres</a:t>
            </a:r>
            <a:r>
              <a:rPr lang="cs-CZ" dirty="0"/>
              <a:t> – </a:t>
            </a:r>
            <a:r>
              <a:rPr lang="cs-CZ" dirty="0" err="1"/>
              <a:t>epi</a:t>
            </a:r>
            <a:endParaRPr lang="cs-CZ" dirty="0"/>
          </a:p>
          <a:p>
            <a:r>
              <a:rPr lang="cs-CZ" dirty="0"/>
              <a:t>slezina, střevo – okolí pupku</a:t>
            </a:r>
          </a:p>
          <a:p>
            <a:r>
              <a:rPr lang="cs-CZ" dirty="0"/>
              <a:t>napětí stěny</a:t>
            </a:r>
          </a:p>
          <a:p>
            <a:r>
              <a:rPr lang="cs-CZ" dirty="0"/>
              <a:t>známky zánětu</a:t>
            </a:r>
          </a:p>
          <a:p>
            <a:r>
              <a:rPr lang="cs-CZ" dirty="0"/>
              <a:t>sekrece z rány</a:t>
            </a:r>
          </a:p>
          <a:p>
            <a:r>
              <a:rPr lang="cs-CZ" dirty="0"/>
              <a:t>DG: </a:t>
            </a:r>
            <a:r>
              <a:rPr lang="cs-CZ" sz="2600" dirty="0"/>
              <a:t>hyperglykémie (latentní AP), stolice bez bakterií</a:t>
            </a:r>
          </a:p>
          <a:p>
            <a:r>
              <a:rPr lang="cs-CZ" sz="2600" dirty="0"/>
              <a:t>DD: katetr, urologický problém, pneumonie, zuby</a:t>
            </a:r>
          </a:p>
        </p:txBody>
      </p:sp>
    </p:spTree>
    <p:extLst>
      <p:ext uri="{BB962C8B-B14F-4D97-AF65-F5344CB8AC3E}">
        <p14:creationId xmlns:p14="http://schemas.microsoft.com/office/powerpoint/2010/main" val="1264700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Katetrové</a:t>
            </a:r>
            <a:r>
              <a:rPr lang="cs-CZ" dirty="0"/>
              <a:t> sepse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Infekce krevního řečiště</a:t>
            </a:r>
          </a:p>
          <a:p>
            <a:r>
              <a:rPr lang="cs-CZ" dirty="0" err="1"/>
              <a:t>Katetrová</a:t>
            </a:r>
            <a:r>
              <a:rPr lang="cs-CZ" dirty="0"/>
              <a:t> infekce</a:t>
            </a:r>
          </a:p>
          <a:p>
            <a:r>
              <a:rPr lang="cs-CZ" dirty="0"/>
              <a:t>Kolonizace katetru</a:t>
            </a:r>
          </a:p>
          <a:p>
            <a:r>
              <a:rPr lang="cs-CZ" dirty="0"/>
              <a:t>Mikrobiologicky prokázaná infekce vstupu</a:t>
            </a:r>
          </a:p>
          <a:p>
            <a:endParaRPr lang="cs-CZ" dirty="0"/>
          </a:p>
          <a:p>
            <a:r>
              <a:rPr lang="cs-CZ" dirty="0"/>
              <a:t>Lokální infekce</a:t>
            </a:r>
          </a:p>
          <a:p>
            <a:r>
              <a:rPr lang="cs-CZ" dirty="0"/>
              <a:t>Portová infekce </a:t>
            </a:r>
          </a:p>
          <a:p>
            <a:r>
              <a:rPr lang="cs-CZ" dirty="0"/>
              <a:t>Infuzí vyvolaná infekce</a:t>
            </a:r>
          </a:p>
        </p:txBody>
      </p:sp>
    </p:spTree>
    <p:extLst>
      <p:ext uri="{BB962C8B-B14F-4D97-AF65-F5344CB8AC3E}">
        <p14:creationId xmlns:p14="http://schemas.microsoft.com/office/powerpoint/2010/main" val="515028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Katetrové</a:t>
            </a:r>
            <a:r>
              <a:rPr lang="cs-CZ" dirty="0"/>
              <a:t> sepse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16 – 40 %, 25 tisíc ročně zemře</a:t>
            </a:r>
          </a:p>
          <a:p>
            <a:r>
              <a:rPr lang="cs-CZ" dirty="0"/>
              <a:t>2,9 – 13 případů na 1000 katétrových dnů (tunel. 0,4 – 1,6)</a:t>
            </a:r>
          </a:p>
          <a:p>
            <a:r>
              <a:rPr lang="cs-CZ" dirty="0"/>
              <a:t>První známky již za jeden den!</a:t>
            </a:r>
          </a:p>
          <a:p>
            <a:endParaRPr lang="cs-CZ" dirty="0"/>
          </a:p>
          <a:p>
            <a:r>
              <a:rPr lang="cs-CZ" dirty="0"/>
              <a:t>Zdrojem nákaz je? </a:t>
            </a:r>
          </a:p>
          <a:p>
            <a:r>
              <a:rPr lang="cs-CZ" dirty="0"/>
              <a:t>Rizikové faktory?</a:t>
            </a:r>
          </a:p>
          <a:p>
            <a:r>
              <a:rPr lang="cs-CZ" dirty="0"/>
              <a:t>Prevence? </a:t>
            </a:r>
          </a:p>
        </p:txBody>
      </p:sp>
    </p:spTree>
    <p:extLst>
      <p:ext uri="{BB962C8B-B14F-4D97-AF65-F5344CB8AC3E}">
        <p14:creationId xmlns:p14="http://schemas.microsoft.com/office/powerpoint/2010/main" val="1496270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UROsepse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nekomplikované (cystitis, pyelonefritis)</a:t>
            </a:r>
          </a:p>
          <a:p>
            <a:r>
              <a:rPr lang="cs-CZ" sz="2800" dirty="0"/>
              <a:t>komplikované – prostata, gravidita, DM, kortikoidy, ATB, abnormality měchýře a moč. cest)</a:t>
            </a:r>
          </a:p>
          <a:p>
            <a:endParaRPr lang="cs-CZ" sz="2800" dirty="0"/>
          </a:p>
          <a:p>
            <a:r>
              <a:rPr lang="cs-CZ" sz="2800" dirty="0"/>
              <a:t>děti – do 1 roku chlapci, pak až nad 60 let</a:t>
            </a:r>
          </a:p>
          <a:p>
            <a:r>
              <a:rPr lang="cs-CZ" sz="2800" dirty="0"/>
              <a:t>25 % sepsí – urosepse, těžká 5 %</a:t>
            </a:r>
          </a:p>
          <a:p>
            <a:r>
              <a:rPr lang="cs-CZ" sz="2800" dirty="0"/>
              <a:t>Příznaky? </a:t>
            </a:r>
          </a:p>
          <a:p>
            <a:r>
              <a:rPr lang="cs-CZ" sz="2800" dirty="0"/>
              <a:t>Hypotenze 30 %</a:t>
            </a:r>
          </a:p>
          <a:p>
            <a:r>
              <a:rPr lang="cs-CZ" sz="2800" dirty="0"/>
              <a:t>Pozor na antipyretika a </a:t>
            </a:r>
            <a:r>
              <a:rPr lang="cs-CZ" sz="2800" dirty="0" err="1"/>
              <a:t>imunosupres</a:t>
            </a:r>
            <a:r>
              <a:rPr lang="cs-CZ" sz="2800" dirty="0"/>
              <a:t>. !!!</a:t>
            </a:r>
          </a:p>
        </p:txBody>
      </p:sp>
    </p:spTree>
    <p:extLst>
      <p:ext uri="{BB962C8B-B14F-4D97-AF65-F5344CB8AC3E}">
        <p14:creationId xmlns:p14="http://schemas.microsoft.com/office/powerpoint/2010/main" val="1946259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UROsepse</a:t>
            </a:r>
            <a:r>
              <a:rPr lang="cs-CZ" dirty="0"/>
              <a:t> a DM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Proč? </a:t>
            </a:r>
          </a:p>
          <a:p>
            <a:endParaRPr lang="cs-CZ" dirty="0"/>
          </a:p>
          <a:p>
            <a:r>
              <a:rPr lang="cs-CZ" sz="2400" dirty="0"/>
              <a:t>Pyelonefritis – ATB bez efektu u nekrotických forem, abscesů</a:t>
            </a:r>
          </a:p>
          <a:p>
            <a:r>
              <a:rPr lang="cs-CZ" sz="2400" dirty="0"/>
              <a:t>Emfyzematózní pyelonefritis</a:t>
            </a:r>
          </a:p>
          <a:p>
            <a:r>
              <a:rPr lang="cs-CZ" sz="2400" dirty="0"/>
              <a:t>Renální absces – až 50 % pacientů</a:t>
            </a:r>
          </a:p>
          <a:p>
            <a:r>
              <a:rPr lang="cs-CZ" sz="2400" dirty="0"/>
              <a:t>Absces prostaty – u imunosupresivních </a:t>
            </a:r>
          </a:p>
          <a:p>
            <a:endParaRPr lang="cs-CZ" sz="2400" dirty="0"/>
          </a:p>
          <a:p>
            <a:r>
              <a:rPr lang="cs-CZ" sz="2400" dirty="0"/>
              <a:t>TH: nutná parenterální aplikace – v první hodině hypotenze snižuje úmrtí až v 80 % - každá další hodina o 8 % ….</a:t>
            </a:r>
          </a:p>
        </p:txBody>
      </p:sp>
    </p:spTree>
    <p:extLst>
      <p:ext uri="{BB962C8B-B14F-4D97-AF65-F5344CB8AC3E}">
        <p14:creationId xmlns:p14="http://schemas.microsoft.com/office/powerpoint/2010/main" val="4225383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virové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HIV</a:t>
            </a:r>
          </a:p>
          <a:p>
            <a:r>
              <a:rPr lang="cs-CZ" dirty="0"/>
              <a:t>virové infekce, demence, kachexie</a:t>
            </a:r>
          </a:p>
          <a:p>
            <a:r>
              <a:rPr lang="cs-CZ" dirty="0"/>
              <a:t>u (ne)dg</a:t>
            </a:r>
          </a:p>
          <a:p>
            <a:r>
              <a:rPr lang="cs-CZ" sz="2400" dirty="0"/>
              <a:t>Akutní respirační infekce, ARDS u </a:t>
            </a:r>
            <a:r>
              <a:rPr lang="cs-CZ" sz="2400" dirty="0" err="1"/>
              <a:t>Kaposiho</a:t>
            </a:r>
            <a:r>
              <a:rPr lang="cs-CZ" sz="2400" dirty="0"/>
              <a:t> sarkomu</a:t>
            </a:r>
          </a:p>
          <a:p>
            <a:r>
              <a:rPr lang="cs-CZ" sz="2400" dirty="0"/>
              <a:t>Mozková toxoplazmóza (poruchy vědomí, obraz CMP)</a:t>
            </a:r>
          </a:p>
          <a:p>
            <a:r>
              <a:rPr lang="cs-CZ" sz="2400" dirty="0"/>
              <a:t>sepse, SS, dehydratace, intoxikace léky</a:t>
            </a:r>
          </a:p>
          <a:p>
            <a:r>
              <a:rPr lang="cs-CZ" sz="2400" dirty="0"/>
              <a:t>Anémie, </a:t>
            </a:r>
            <a:r>
              <a:rPr lang="cs-CZ" sz="2400" dirty="0" err="1"/>
              <a:t>hypoxémie</a:t>
            </a:r>
            <a:r>
              <a:rPr lang="cs-CZ" sz="2400" dirty="0"/>
              <a:t>, leukopenie</a:t>
            </a:r>
          </a:p>
          <a:p>
            <a:r>
              <a:rPr lang="cs-CZ" sz="2400" dirty="0"/>
              <a:t>TH: </a:t>
            </a:r>
            <a:r>
              <a:rPr lang="cs-CZ" sz="2400" dirty="0" err="1"/>
              <a:t>antiretroviry</a:t>
            </a:r>
            <a:r>
              <a:rPr lang="cs-CZ" sz="2400" dirty="0"/>
              <a:t> (50 %)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1450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virové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Pneumocystová</a:t>
            </a:r>
            <a:r>
              <a:rPr lang="cs-CZ" dirty="0"/>
              <a:t> pneumonie</a:t>
            </a:r>
          </a:p>
          <a:p>
            <a:r>
              <a:rPr lang="cs-CZ" sz="2400" dirty="0"/>
              <a:t>u HIV</a:t>
            </a:r>
          </a:p>
          <a:p>
            <a:r>
              <a:rPr lang="cs-CZ" sz="2400" dirty="0" err="1"/>
              <a:t>Pneumocystis</a:t>
            </a:r>
            <a:r>
              <a:rPr lang="cs-CZ" sz="2400" dirty="0"/>
              <a:t> </a:t>
            </a:r>
            <a:r>
              <a:rPr lang="cs-CZ" sz="2400" dirty="0" err="1"/>
              <a:t>jiroveci</a:t>
            </a:r>
            <a:r>
              <a:rPr lang="cs-CZ" sz="2400" dirty="0"/>
              <a:t>, reaktivace a pokles lymfocytů CD4+</a:t>
            </a:r>
          </a:p>
          <a:p>
            <a:r>
              <a:rPr lang="cs-CZ" sz="2400" dirty="0"/>
              <a:t>Neproduktivní kašel, </a:t>
            </a:r>
            <a:r>
              <a:rPr lang="cs-CZ" sz="2400" dirty="0" err="1"/>
              <a:t>dušnopst</a:t>
            </a:r>
            <a:r>
              <a:rPr lang="cs-CZ" sz="2400" dirty="0"/>
              <a:t>, </a:t>
            </a:r>
            <a:r>
              <a:rPr lang="cs-CZ" sz="2400" dirty="0" err="1"/>
              <a:t>subfebrilie</a:t>
            </a:r>
            <a:r>
              <a:rPr lang="cs-CZ" sz="2400" dirty="0"/>
              <a:t>, elevace LD, leukopenie, anemie, lymfopenie CD4+</a:t>
            </a:r>
          </a:p>
          <a:p>
            <a:r>
              <a:rPr lang="cs-CZ" sz="2400" dirty="0"/>
              <a:t>DD: TBC, bakteriální PN, mykózy, CMG </a:t>
            </a:r>
            <a:r>
              <a:rPr lang="cs-CZ" sz="2400" dirty="0" err="1"/>
              <a:t>inf</a:t>
            </a:r>
            <a:r>
              <a:rPr lang="cs-CZ" sz="2400" dirty="0"/>
              <a:t>.</a:t>
            </a:r>
          </a:p>
          <a:p>
            <a:r>
              <a:rPr lang="cs-CZ" sz="2400" dirty="0"/>
              <a:t>TH: </a:t>
            </a:r>
            <a:r>
              <a:rPr lang="cs-CZ" sz="2400" dirty="0" err="1"/>
              <a:t>kotrimoxazol</a:t>
            </a:r>
            <a:r>
              <a:rPr lang="cs-CZ" sz="2400" dirty="0"/>
              <a:t>, </a:t>
            </a:r>
            <a:r>
              <a:rPr lang="cs-CZ" sz="2400" dirty="0" err="1"/>
              <a:t>prednizon</a:t>
            </a:r>
            <a:r>
              <a:rPr lang="cs-CZ" sz="2400" dirty="0"/>
              <a:t>, bez léčby smrtící, s léčbou 20 %</a:t>
            </a:r>
          </a:p>
          <a:p>
            <a:r>
              <a:rPr lang="cs-CZ" sz="2400" dirty="0"/>
              <a:t>častý výskyt PNO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7294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virové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Toxoplazmová</a:t>
            </a:r>
            <a:r>
              <a:rPr lang="cs-CZ" dirty="0"/>
              <a:t> encefalitida</a:t>
            </a:r>
          </a:p>
          <a:p>
            <a:r>
              <a:rPr lang="cs-CZ" sz="2400" dirty="0"/>
              <a:t>hlavní klinická toxoplazmóza u HIV, reaktivace latentní toxoplazmózy – imunodeficit podporuje proliferaci cyst v mozku a </a:t>
            </a:r>
            <a:r>
              <a:rPr lang="cs-CZ" sz="2400" dirty="0" err="1"/>
              <a:t>tvobru</a:t>
            </a:r>
            <a:r>
              <a:rPr lang="cs-CZ" sz="2400" dirty="0"/>
              <a:t> abscesů v BG, bílá hmota, HPF nebo MK </a:t>
            </a:r>
          </a:p>
          <a:p>
            <a:r>
              <a:rPr lang="cs-CZ" sz="2400" dirty="0"/>
              <a:t>3-10 % u HIV</a:t>
            </a:r>
          </a:p>
          <a:p>
            <a:r>
              <a:rPr lang="cs-CZ" sz="2400" dirty="0" err="1"/>
              <a:t>Toxoplazma</a:t>
            </a:r>
            <a:r>
              <a:rPr lang="cs-CZ" sz="2400" dirty="0"/>
              <a:t> </a:t>
            </a:r>
            <a:r>
              <a:rPr lang="cs-CZ" sz="2400" dirty="0" err="1"/>
              <a:t>gondii</a:t>
            </a:r>
            <a:r>
              <a:rPr lang="cs-CZ" sz="2400" dirty="0"/>
              <a:t>, pokles CD4+ lymfocytů</a:t>
            </a:r>
          </a:p>
          <a:p>
            <a:r>
              <a:rPr lang="cs-CZ" sz="2400" dirty="0"/>
              <a:t>KP: </a:t>
            </a:r>
            <a:r>
              <a:rPr lang="cs-CZ" sz="2400" dirty="0" err="1"/>
              <a:t>cefalea</a:t>
            </a:r>
            <a:r>
              <a:rPr lang="cs-CZ" sz="2400" dirty="0"/>
              <a:t>, slabost, porucha </a:t>
            </a:r>
            <a:r>
              <a:rPr lang="cs-CZ" sz="2400" dirty="0" err="1"/>
              <a:t>hybonosti</a:t>
            </a:r>
            <a:r>
              <a:rPr lang="cs-CZ" sz="2400" dirty="0"/>
              <a:t> končetin, PV, kognitivní </a:t>
            </a:r>
            <a:r>
              <a:rPr lang="cs-CZ" sz="2400" dirty="0" err="1"/>
              <a:t>dfc</a:t>
            </a:r>
            <a:r>
              <a:rPr lang="cs-CZ" sz="2400" dirty="0"/>
              <a:t>, psychotické příznaky, křeče (</a:t>
            </a:r>
            <a:r>
              <a:rPr lang="cs-CZ" sz="2400" dirty="0" err="1"/>
              <a:t>jackson</a:t>
            </a:r>
            <a:r>
              <a:rPr lang="cs-CZ" sz="2400" dirty="0"/>
              <a:t>), </a:t>
            </a:r>
            <a:r>
              <a:rPr lang="cs-CZ" sz="2400" b="1" u="sng" dirty="0"/>
              <a:t>horečka</a:t>
            </a:r>
          </a:p>
          <a:p>
            <a:r>
              <a:rPr lang="cs-CZ" sz="2400" dirty="0" err="1"/>
              <a:t>Hemiparéza</a:t>
            </a:r>
            <a:r>
              <a:rPr lang="cs-CZ" sz="2400" dirty="0"/>
              <a:t>, parézy mozkových nervů, tremor, ataxie, zrak-</a:t>
            </a:r>
          </a:p>
          <a:p>
            <a:r>
              <a:rPr lang="cs-CZ" sz="2400" dirty="0"/>
              <a:t>Léčba: 2-3 týdny pak zlepšení (8-10 týdnů)</a:t>
            </a:r>
          </a:p>
          <a:p>
            <a:r>
              <a:rPr lang="cs-CZ" sz="2400" dirty="0"/>
              <a:t>DG: CT </a:t>
            </a:r>
            <a:r>
              <a:rPr lang="cs-CZ" sz="2400" dirty="0" err="1"/>
              <a:t>leukoencefalopatie</a:t>
            </a:r>
            <a:endParaRPr lang="cs-CZ" sz="2400" dirty="0"/>
          </a:p>
          <a:p>
            <a:r>
              <a:rPr lang="cs-CZ" sz="2400" dirty="0"/>
              <a:t>DD: bakteriální absces mozku, </a:t>
            </a:r>
            <a:r>
              <a:rPr lang="cs-CZ" sz="2400" dirty="0" err="1"/>
              <a:t>iCMP</a:t>
            </a:r>
            <a:r>
              <a:rPr lang="cs-CZ" sz="2400" dirty="0"/>
              <a:t>, krvácení či nádor mozku</a:t>
            </a:r>
          </a:p>
          <a:p>
            <a:r>
              <a:rPr lang="cs-CZ" sz="2400" dirty="0"/>
              <a:t>TH: </a:t>
            </a:r>
            <a:r>
              <a:rPr lang="cs-CZ" sz="2400" dirty="0" err="1"/>
              <a:t>pyrimetamin</a:t>
            </a:r>
            <a:r>
              <a:rPr lang="cs-CZ" sz="2400" dirty="0"/>
              <a:t>, </a:t>
            </a:r>
            <a:r>
              <a:rPr lang="cs-CZ" sz="2400" dirty="0" err="1"/>
              <a:t>sulfadiazin</a:t>
            </a: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02437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virové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Kryptokoková meningitis</a:t>
            </a:r>
          </a:p>
          <a:p>
            <a:r>
              <a:rPr lang="cs-CZ" sz="2400" dirty="0"/>
              <a:t>zánět mozkomíšních plen – kvasinka </a:t>
            </a:r>
            <a:r>
              <a:rPr lang="cs-CZ" sz="2400" dirty="0" err="1"/>
              <a:t>Cryptococcus</a:t>
            </a:r>
            <a:r>
              <a:rPr lang="cs-CZ" sz="2400" dirty="0"/>
              <a:t> (holubi)</a:t>
            </a:r>
          </a:p>
          <a:p>
            <a:r>
              <a:rPr lang="cs-CZ" sz="2400" dirty="0"/>
              <a:t>při poklesu CD4+, 6-12 % pacientů s AIDS, Evropa, JA</a:t>
            </a:r>
          </a:p>
          <a:p>
            <a:r>
              <a:rPr lang="cs-CZ" sz="2400" dirty="0"/>
              <a:t>KP: narůstající bolest hlavy, (sub)</a:t>
            </a:r>
            <a:r>
              <a:rPr lang="cs-CZ" sz="2400" dirty="0" err="1"/>
              <a:t>febrilie</a:t>
            </a:r>
            <a:r>
              <a:rPr lang="cs-CZ" sz="2400" dirty="0"/>
              <a:t>, nauzea, zvracení, chátrání</a:t>
            </a:r>
          </a:p>
          <a:p>
            <a:r>
              <a:rPr lang="cs-CZ" sz="2400" dirty="0"/>
              <a:t>Alterace psychiky, meningeální příznaky, ztráta zraku a sluchu</a:t>
            </a:r>
          </a:p>
          <a:p>
            <a:r>
              <a:rPr lang="cs-CZ" sz="2400" dirty="0"/>
              <a:t>DG: kryptokokový kapsulární </a:t>
            </a:r>
            <a:r>
              <a:rPr lang="cs-CZ" sz="2400" dirty="0" err="1"/>
              <a:t>Ag</a:t>
            </a:r>
            <a:r>
              <a:rPr lang="cs-CZ" sz="2400" dirty="0"/>
              <a:t>, LP</a:t>
            </a:r>
          </a:p>
          <a:p>
            <a:r>
              <a:rPr lang="cs-CZ" sz="2400" dirty="0"/>
              <a:t>DD: </a:t>
            </a:r>
            <a:r>
              <a:rPr lang="cs-CZ" sz="2400" dirty="0" err="1"/>
              <a:t>moz</a:t>
            </a:r>
            <a:r>
              <a:rPr lang="cs-CZ" sz="2400" dirty="0"/>
              <a:t>. </a:t>
            </a:r>
            <a:r>
              <a:rPr lang="cs-CZ" sz="2400" dirty="0" err="1"/>
              <a:t>toxopl</a:t>
            </a:r>
            <a:r>
              <a:rPr lang="cs-CZ" sz="2400" dirty="0"/>
              <a:t>., </a:t>
            </a:r>
            <a:r>
              <a:rPr lang="cs-CZ" sz="2400" dirty="0" err="1"/>
              <a:t>moz</a:t>
            </a:r>
            <a:r>
              <a:rPr lang="cs-CZ" sz="2400" dirty="0"/>
              <a:t>. lymfom. meningitis</a:t>
            </a:r>
          </a:p>
          <a:p>
            <a:r>
              <a:rPr lang="cs-CZ" sz="2400" dirty="0"/>
              <a:t>TH: </a:t>
            </a:r>
            <a:r>
              <a:rPr lang="cs-CZ" sz="2400" dirty="0" err="1"/>
              <a:t>amfotericin</a:t>
            </a:r>
            <a:r>
              <a:rPr lang="cs-CZ" sz="2400" dirty="0"/>
              <a:t> B, </a:t>
            </a:r>
            <a:r>
              <a:rPr lang="cs-CZ" sz="2400" dirty="0" err="1"/>
              <a:t>antiretroviry</a:t>
            </a:r>
            <a:endParaRPr lang="cs-CZ" sz="2400" dirty="0"/>
          </a:p>
          <a:p>
            <a:r>
              <a:rPr lang="cs-CZ" sz="2400" dirty="0" err="1"/>
              <a:t>Prg</a:t>
            </a:r>
            <a:r>
              <a:rPr lang="cs-CZ" sz="2400" dirty="0"/>
              <a:t>: špatná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9445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Horečka?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Zdravý pacient – imunosuprese</a:t>
            </a:r>
          </a:p>
          <a:p>
            <a:r>
              <a:rPr lang="cs-CZ" dirty="0"/>
              <a:t>Na JIP 70 % </a:t>
            </a:r>
          </a:p>
          <a:p>
            <a:r>
              <a:rPr lang="cs-CZ" dirty="0"/>
              <a:t>Extrémní svalové vypětí – 3 °C</a:t>
            </a:r>
          </a:p>
          <a:p>
            <a:endParaRPr lang="cs-CZ" dirty="0"/>
          </a:p>
          <a:p>
            <a:r>
              <a:rPr lang="cs-CZ" dirty="0"/>
              <a:t>Možnosti měření teploty – vždy stejně!</a:t>
            </a:r>
          </a:p>
          <a:p>
            <a:endParaRPr lang="cs-CZ" dirty="0"/>
          </a:p>
          <a:p>
            <a:r>
              <a:rPr lang="cs-CZ" dirty="0"/>
              <a:t>(ne)infekční – 38,9 – 41 °C (</a:t>
            </a:r>
            <a:r>
              <a:rPr lang="cs-CZ" dirty="0" err="1"/>
              <a:t>prokalcitonin</a:t>
            </a:r>
            <a:r>
              <a:rPr lang="cs-CZ" dirty="0"/>
              <a:t> – bakterie, ukončování ATB terapie)</a:t>
            </a:r>
          </a:p>
        </p:txBody>
      </p:sp>
    </p:spTree>
    <p:extLst>
      <p:ext uri="{BB962C8B-B14F-4D97-AF65-F5344CB8AC3E}">
        <p14:creationId xmlns:p14="http://schemas.microsoft.com/office/powerpoint/2010/main" val="4167347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Chřipka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vysoce nakažlivé akutně respirační onemocnění</a:t>
            </a:r>
          </a:p>
          <a:p>
            <a:r>
              <a:rPr lang="cs-CZ" sz="2400" dirty="0"/>
              <a:t>trachea, plíce, RNA virus </a:t>
            </a:r>
            <a:r>
              <a:rPr lang="cs-CZ" sz="2400" dirty="0" err="1"/>
              <a:t>ortomixviry</a:t>
            </a:r>
            <a:r>
              <a:rPr lang="cs-CZ" sz="2400" dirty="0"/>
              <a:t> A (H1-H16, N1-N9)</a:t>
            </a:r>
          </a:p>
          <a:p>
            <a:r>
              <a:rPr lang="cs-CZ" sz="2400" dirty="0"/>
              <a:t>cytopatický efekt na řasinkový epitel plic – diseminace infekce</a:t>
            </a:r>
          </a:p>
          <a:p>
            <a:r>
              <a:rPr lang="cs-CZ" sz="2400" dirty="0"/>
              <a:t>riziko sekundárních bakteriálních infekcí</a:t>
            </a:r>
          </a:p>
          <a:p>
            <a:r>
              <a:rPr lang="cs-CZ" sz="2400" dirty="0"/>
              <a:t>leden – duben v ČR</a:t>
            </a:r>
          </a:p>
          <a:p>
            <a:r>
              <a:rPr lang="cs-CZ" sz="2400" dirty="0"/>
              <a:t>přenos kapénkami (předměty) na konci inkubační doby</a:t>
            </a:r>
          </a:p>
          <a:p>
            <a:r>
              <a:rPr lang="cs-CZ" sz="2400" dirty="0"/>
              <a:t>KP: náhlé, hyperpyrexie, zimnice, třesavka</a:t>
            </a:r>
          </a:p>
          <a:p>
            <a:r>
              <a:rPr lang="cs-CZ" sz="2400" dirty="0"/>
              <a:t>2. – 3. den chřipková pneumonie –dyspnoe, tachypnoe, cyanóza, hemoptýza, často i sekundární bakteriální infekce (S.pn., SA, H., </a:t>
            </a:r>
            <a:r>
              <a:rPr lang="cs-CZ" sz="2400" dirty="0" err="1"/>
              <a:t>influenzae</a:t>
            </a:r>
            <a:r>
              <a:rPr lang="cs-CZ" sz="2400" dirty="0"/>
              <a:t>), nejhorší u ICHS a CHOPN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377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Chřipka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DG: PCR, stěr, tracheální aspirát, epidemiologická situace</a:t>
            </a:r>
          </a:p>
          <a:p>
            <a:endParaRPr lang="cs-CZ" sz="2400" dirty="0"/>
          </a:p>
          <a:p>
            <a:r>
              <a:rPr lang="cs-CZ" sz="2400" dirty="0"/>
              <a:t>TH: virostatika u těžkých stavů, </a:t>
            </a:r>
            <a:r>
              <a:rPr lang="cs-CZ" sz="2400" dirty="0" err="1"/>
              <a:t>zanamivir</a:t>
            </a:r>
            <a:r>
              <a:rPr lang="cs-CZ" sz="2400" dirty="0"/>
              <a:t> (těhotné, inhalace)</a:t>
            </a:r>
          </a:p>
          <a:p>
            <a:r>
              <a:rPr lang="cs-CZ" sz="2400" dirty="0" err="1"/>
              <a:t>olsentamivir</a:t>
            </a:r>
            <a:r>
              <a:rPr lang="cs-CZ" sz="2400" dirty="0"/>
              <a:t> (</a:t>
            </a:r>
            <a:r>
              <a:rPr lang="cs-CZ" sz="2400" dirty="0" err="1"/>
              <a:t>Tamifla</a:t>
            </a:r>
            <a:r>
              <a:rPr lang="cs-CZ" sz="2400" dirty="0"/>
              <a:t>) i do NGS</a:t>
            </a:r>
          </a:p>
          <a:p>
            <a:r>
              <a:rPr lang="cs-CZ" sz="2400" dirty="0"/>
              <a:t>ATB u bakteriálních komplikací, </a:t>
            </a:r>
            <a:r>
              <a:rPr lang="cs-CZ" sz="2400" dirty="0" err="1"/>
              <a:t>ecmo</a:t>
            </a:r>
            <a:r>
              <a:rPr lang="cs-CZ" sz="2400" dirty="0"/>
              <a:t>, HFOV</a:t>
            </a:r>
          </a:p>
          <a:p>
            <a:endParaRPr lang="cs-CZ" sz="2400" dirty="0"/>
          </a:p>
          <a:p>
            <a:r>
              <a:rPr lang="cs-CZ" sz="2400" b="1" u="sng" dirty="0"/>
              <a:t>Prevencí je očkování!</a:t>
            </a:r>
          </a:p>
          <a:p>
            <a:r>
              <a:rPr lang="cs-CZ" sz="2800" dirty="0"/>
              <a:t>Respirátor N95, izolace</a:t>
            </a:r>
          </a:p>
        </p:txBody>
      </p:sp>
      <p:pic>
        <p:nvPicPr>
          <p:cNvPr id="1026" name="Picture 2" descr="http://g01.s.alicdn.com/kf/HTB1RhclFVXXXXXjaXXXq6xXFXXXf/201522765/HTB1RhclFVXXXXXjaXXXq6xXFXXXf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57218"/>
            <a:ext cx="3257947" cy="4341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64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Herpetická encefalitis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nejtěžší a nejzávažnější forma herpetického viru</a:t>
            </a:r>
          </a:p>
          <a:p>
            <a:r>
              <a:rPr lang="cs-CZ" sz="2400" dirty="0"/>
              <a:t>HSV 1, HSV 2 (alfa viry, latentní průběh v mozku)</a:t>
            </a:r>
          </a:p>
          <a:p>
            <a:r>
              <a:rPr lang="cs-CZ" sz="2400" dirty="0"/>
              <a:t>V mozku apoptóza, mladší věk, reaktivace latentní </a:t>
            </a:r>
            <a:r>
              <a:rPr lang="cs-CZ" sz="2400" dirty="0" err="1"/>
              <a:t>herp</a:t>
            </a:r>
            <a:r>
              <a:rPr lang="cs-CZ" sz="2400" dirty="0"/>
              <a:t>. infekce</a:t>
            </a:r>
          </a:p>
          <a:p>
            <a:r>
              <a:rPr lang="cs-CZ" sz="2800" dirty="0"/>
              <a:t>KP: </a:t>
            </a:r>
            <a:r>
              <a:rPr lang="cs-CZ" sz="2800" dirty="0" err="1"/>
              <a:t>nespecif</a:t>
            </a:r>
            <a:r>
              <a:rPr lang="cs-CZ" sz="2800" dirty="0"/>
              <a:t>. </a:t>
            </a:r>
            <a:r>
              <a:rPr lang="cs-CZ" sz="2800" dirty="0" err="1"/>
              <a:t>chřip</a:t>
            </a:r>
            <a:r>
              <a:rPr lang="cs-CZ" sz="2800" dirty="0"/>
              <a:t>. příznaky, </a:t>
            </a:r>
            <a:r>
              <a:rPr lang="cs-CZ" sz="2800" dirty="0" err="1"/>
              <a:t>subfebrilie</a:t>
            </a:r>
            <a:endParaRPr lang="cs-CZ" sz="2800" dirty="0"/>
          </a:p>
          <a:p>
            <a:r>
              <a:rPr lang="cs-CZ" sz="2800" dirty="0"/>
              <a:t>afázie, křeče, bezvědomí, horečka, zmatenost, neklid</a:t>
            </a:r>
          </a:p>
          <a:p>
            <a:r>
              <a:rPr lang="cs-CZ" sz="2800" dirty="0"/>
              <a:t>DD: neuroinfekce – </a:t>
            </a:r>
            <a:r>
              <a:rPr lang="cs-CZ" sz="2800" dirty="0" err="1"/>
              <a:t>borelioza</a:t>
            </a:r>
            <a:r>
              <a:rPr lang="cs-CZ" sz="2800" dirty="0"/>
              <a:t>, encefalitis</a:t>
            </a:r>
          </a:p>
          <a:p>
            <a:r>
              <a:rPr lang="cs-CZ" sz="2800" dirty="0"/>
              <a:t>DG: CT (5. den, nekrotická ložiska, PCR)</a:t>
            </a:r>
          </a:p>
          <a:p>
            <a:r>
              <a:rPr lang="cs-CZ" sz="2800" dirty="0"/>
              <a:t>TH: </a:t>
            </a:r>
            <a:r>
              <a:rPr lang="cs-CZ" sz="2800" dirty="0" err="1"/>
              <a:t>acyklovir</a:t>
            </a:r>
            <a:r>
              <a:rPr lang="cs-CZ" sz="2800"/>
              <a:t>, kortikosteroidy,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82394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Varicella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/>
          <a:lstStyle/>
          <a:p>
            <a:r>
              <a:rPr lang="cs-CZ" sz="2800" dirty="0"/>
              <a:t>plané neštovice, horečka + </a:t>
            </a:r>
            <a:r>
              <a:rPr lang="cs-CZ" sz="2800" dirty="0" err="1"/>
              <a:t>exantém</a:t>
            </a:r>
            <a:endParaRPr lang="cs-CZ" sz="2800" dirty="0"/>
          </a:p>
          <a:p>
            <a:r>
              <a:rPr lang="cs-CZ" sz="2800" dirty="0"/>
              <a:t>alfa </a:t>
            </a:r>
            <a:r>
              <a:rPr lang="cs-CZ" sz="2800" dirty="0" err="1"/>
              <a:t>herpet</a:t>
            </a:r>
            <a:r>
              <a:rPr lang="cs-CZ" sz="2800" dirty="0"/>
              <a:t>. viry, nejčastější infekce v ČR</a:t>
            </a:r>
          </a:p>
          <a:p>
            <a:r>
              <a:rPr lang="cs-CZ" sz="2800" dirty="0"/>
              <a:t>zdrojem nemocný člověk, konec ID a 6 dnů po </a:t>
            </a:r>
            <a:r>
              <a:rPr lang="cs-CZ" sz="2800" dirty="0" err="1"/>
              <a:t>exantému</a:t>
            </a:r>
            <a:endParaRPr lang="cs-CZ" sz="2800" dirty="0"/>
          </a:p>
          <a:p>
            <a:r>
              <a:rPr lang="cs-CZ" sz="2400" dirty="0"/>
              <a:t>kontaktní nákaza, vzduchem</a:t>
            </a:r>
          </a:p>
          <a:p>
            <a:r>
              <a:rPr lang="cs-CZ" sz="2400" dirty="0"/>
              <a:t>KP: vysoká teplota, pneumonie (gravidní, kuřáci) – dušnost, tachypnoe, ARDS</a:t>
            </a:r>
          </a:p>
          <a:p>
            <a:r>
              <a:rPr lang="cs-CZ" sz="2400" dirty="0"/>
              <a:t>DG: PCR, CT</a:t>
            </a:r>
          </a:p>
          <a:p>
            <a:r>
              <a:rPr lang="cs-CZ" sz="2400" dirty="0"/>
              <a:t>TH: </a:t>
            </a:r>
            <a:r>
              <a:rPr lang="cs-CZ" sz="2400" dirty="0" err="1"/>
              <a:t>acyklovir</a:t>
            </a:r>
            <a:r>
              <a:rPr lang="cs-CZ" sz="2400" dirty="0"/>
              <a:t>, pneumonie – kortikoidy, izolace, vakcinace, protilátky</a:t>
            </a:r>
          </a:p>
        </p:txBody>
      </p:sp>
    </p:spTree>
    <p:extLst>
      <p:ext uri="{BB962C8B-B14F-4D97-AF65-F5344CB8AC3E}">
        <p14:creationId xmlns:p14="http://schemas.microsoft.com/office/powerpoint/2010/main" val="51704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Katetrová</a:t>
            </a:r>
            <a:r>
              <a:rPr lang="cs-CZ" dirty="0"/>
              <a:t> sepse – po 48 hod.</a:t>
            </a:r>
          </a:p>
          <a:p>
            <a:r>
              <a:rPr lang="cs-CZ" dirty="0"/>
              <a:t>Chirurgie – do 72 hod. (po 96)</a:t>
            </a:r>
          </a:p>
          <a:p>
            <a:r>
              <a:rPr lang="cs-CZ" dirty="0" err="1"/>
              <a:t>Sinusitis</a:t>
            </a:r>
            <a:r>
              <a:rPr lang="cs-CZ" dirty="0"/>
              <a:t> až 5 % NN</a:t>
            </a:r>
          </a:p>
          <a:p>
            <a:endParaRPr lang="cs-CZ" dirty="0"/>
          </a:p>
          <a:p>
            <a:r>
              <a:rPr lang="cs-CZ" dirty="0"/>
              <a:t>Pankreas, transfuze, popálenin, MH, MNS, hormonální vlivy, aspirin, </a:t>
            </a:r>
            <a:r>
              <a:rPr lang="cs-CZ" dirty="0" err="1"/>
              <a:t>anticholinergika</a:t>
            </a:r>
            <a:r>
              <a:rPr lang="cs-CZ" dirty="0"/>
              <a:t>, </a:t>
            </a:r>
            <a:r>
              <a:rPr lang="cs-CZ" dirty="0" err="1"/>
              <a:t>fenyton</a:t>
            </a:r>
            <a:r>
              <a:rPr lang="cs-CZ" dirty="0"/>
              <a:t>, beta laktam ATB, </a:t>
            </a:r>
            <a:r>
              <a:rPr lang="cs-CZ" dirty="0" err="1"/>
              <a:t>metyldopa</a:t>
            </a:r>
            <a:r>
              <a:rPr lang="cs-CZ" dirty="0"/>
              <a:t>, diuretika, </a:t>
            </a:r>
            <a:r>
              <a:rPr lang="cs-CZ" dirty="0" err="1"/>
              <a:t>akalkulózní</a:t>
            </a:r>
            <a:r>
              <a:rPr lang="cs-CZ" dirty="0"/>
              <a:t> cholecystitis, TEN, zadní jáma, centrální horečka, AIM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45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Krev, moč sputum, </a:t>
            </a:r>
            <a:r>
              <a:rPr lang="cs-CZ" dirty="0" err="1"/>
              <a:t>hemolkultura</a:t>
            </a:r>
            <a:endParaRPr lang="cs-CZ" dirty="0"/>
          </a:p>
          <a:p>
            <a:r>
              <a:rPr lang="cs-CZ" dirty="0"/>
              <a:t>Infekce – ano (ATB), ne – hledat příčinu </a:t>
            </a:r>
            <a:br>
              <a:rPr lang="cs-CZ" dirty="0"/>
            </a:br>
            <a:r>
              <a:rPr lang="cs-CZ" dirty="0"/>
              <a:t>(48 hod. – CT břicha, TEN, mykózy)</a:t>
            </a:r>
          </a:p>
        </p:txBody>
      </p:sp>
    </p:spTree>
    <p:extLst>
      <p:ext uri="{BB962C8B-B14F-4D97-AF65-F5344CB8AC3E}">
        <p14:creationId xmlns:p14="http://schemas.microsoft.com/office/powerpoint/2010/main" val="1620601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48 hod. komunitní (</a:t>
            </a:r>
            <a:r>
              <a:rPr lang="cs-CZ" dirty="0" err="1"/>
              <a:t>E.coli</a:t>
            </a:r>
            <a:r>
              <a:rPr lang="cs-CZ" dirty="0"/>
              <a:t>, SA) – PNC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Pozdní infekce</a:t>
            </a:r>
          </a:p>
          <a:p>
            <a:r>
              <a:rPr lang="cs-CZ" dirty="0"/>
              <a:t>Návštěvy, pomůcky, ruce personálu - nosičství</a:t>
            </a:r>
          </a:p>
          <a:p>
            <a:r>
              <a:rPr lang="cs-CZ" dirty="0"/>
              <a:t>Sepse (SIRS – ATB bez efektu)</a:t>
            </a:r>
          </a:p>
        </p:txBody>
      </p:sp>
    </p:spTree>
    <p:extLst>
      <p:ext uri="{BB962C8B-B14F-4D97-AF65-F5344CB8AC3E}">
        <p14:creationId xmlns:p14="http://schemas.microsoft.com/office/powerpoint/2010/main" val="3174342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PNC G </a:t>
            </a:r>
            <a:r>
              <a:rPr lang="cs-CZ" dirty="0"/>
              <a:t>– </a:t>
            </a:r>
            <a:r>
              <a:rPr lang="cs-CZ" sz="2800" dirty="0"/>
              <a:t>streptokoky, C. </a:t>
            </a:r>
            <a:r>
              <a:rPr lang="cs-CZ" sz="2800" dirty="0" err="1"/>
              <a:t>perfringens</a:t>
            </a:r>
            <a:r>
              <a:rPr lang="cs-CZ" sz="2800" dirty="0"/>
              <a:t>, meningokok</a:t>
            </a:r>
          </a:p>
          <a:p>
            <a:r>
              <a:rPr lang="cs-CZ" sz="2800" dirty="0"/>
              <a:t>Oxacilin – </a:t>
            </a:r>
            <a:r>
              <a:rPr lang="cs-CZ" sz="2400" dirty="0"/>
              <a:t>SA, infekce kloubů, místa výkonů po operaci </a:t>
            </a:r>
            <a:endParaRPr lang="cs-CZ" sz="2800" dirty="0"/>
          </a:p>
          <a:p>
            <a:r>
              <a:rPr lang="cs-CZ" sz="2800" dirty="0"/>
              <a:t>Ampicilin –široko – E. coli 50 %, H. </a:t>
            </a:r>
            <a:r>
              <a:rPr lang="cs-CZ" sz="2800" dirty="0" err="1"/>
              <a:t>Influenzae</a:t>
            </a:r>
            <a:r>
              <a:rPr lang="cs-CZ" sz="2800" dirty="0"/>
              <a:t>, endokarditis, pouze </a:t>
            </a:r>
            <a:r>
              <a:rPr lang="cs-CZ" sz="2800" dirty="0" err="1"/>
              <a:t>i.v</a:t>
            </a:r>
            <a:r>
              <a:rPr lang="cs-CZ" sz="2800" dirty="0"/>
              <a:t>. </a:t>
            </a:r>
          </a:p>
          <a:p>
            <a:r>
              <a:rPr lang="cs-CZ" dirty="0" err="1"/>
              <a:t>Tazobaktam</a:t>
            </a:r>
            <a:r>
              <a:rPr lang="cs-CZ" dirty="0"/>
              <a:t> – PE, v ČR není, peritonitis</a:t>
            </a:r>
          </a:p>
          <a:p>
            <a:r>
              <a:rPr lang="cs-CZ" dirty="0"/>
              <a:t>Cefalosporiny I. – </a:t>
            </a:r>
            <a:r>
              <a:rPr lang="cs-CZ" dirty="0" err="1"/>
              <a:t>neurochir</a:t>
            </a:r>
            <a:r>
              <a:rPr lang="cs-CZ" dirty="0"/>
              <a:t>., cévní </a:t>
            </a:r>
          </a:p>
          <a:p>
            <a:r>
              <a:rPr lang="cs-CZ" dirty="0"/>
              <a:t>III. </a:t>
            </a:r>
            <a:r>
              <a:rPr lang="cs-CZ" dirty="0" err="1"/>
              <a:t>Cefotaxim</a:t>
            </a:r>
            <a:r>
              <a:rPr lang="cs-CZ" dirty="0"/>
              <a:t> – PE, meningitis bakteriální</a:t>
            </a:r>
          </a:p>
          <a:p>
            <a:r>
              <a:rPr lang="cs-CZ" dirty="0" err="1"/>
              <a:t>Imipenem</a:t>
            </a:r>
            <a:r>
              <a:rPr lang="cs-CZ" dirty="0"/>
              <a:t>, </a:t>
            </a:r>
            <a:r>
              <a:rPr lang="cs-CZ" dirty="0" err="1"/>
              <a:t>ciprofloxacin</a:t>
            </a:r>
            <a:r>
              <a:rPr lang="cs-CZ" dirty="0"/>
              <a:t>,  – PE</a:t>
            </a:r>
          </a:p>
          <a:p>
            <a:r>
              <a:rPr lang="cs-CZ" dirty="0"/>
              <a:t>Gentamycin – systémová léčba</a:t>
            </a:r>
          </a:p>
          <a:p>
            <a:r>
              <a:rPr lang="cs-CZ" dirty="0"/>
              <a:t>e. coli, P, </a:t>
            </a:r>
            <a:r>
              <a:rPr lang="cs-CZ" dirty="0" err="1"/>
              <a:t>klebsiella</a:t>
            </a:r>
            <a:r>
              <a:rPr lang="cs-CZ" dirty="0"/>
              <a:t> – 30 % </a:t>
            </a:r>
            <a:r>
              <a:rPr lang="cs-CZ" dirty="0" err="1"/>
              <a:t>panrezistence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651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Meningokoková onemocnění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meningitis – sepse - kombinace </a:t>
            </a:r>
          </a:p>
          <a:p>
            <a:r>
              <a:rPr lang="cs-CZ" dirty="0"/>
              <a:t>zdravé a mladé děti, oslabení jedinci</a:t>
            </a:r>
          </a:p>
          <a:p>
            <a:r>
              <a:rPr lang="cs-CZ" dirty="0"/>
              <a:t>N. </a:t>
            </a:r>
            <a:r>
              <a:rPr lang="cs-CZ" dirty="0" err="1"/>
              <a:t>meningtidis</a:t>
            </a:r>
            <a:r>
              <a:rPr lang="cs-CZ" dirty="0"/>
              <a:t> (A, B, C, W 135, Y)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Sepse - 25 % letální – obraz sepse? </a:t>
            </a:r>
          </a:p>
          <a:p>
            <a:pPr marL="0" indent="0">
              <a:buNone/>
            </a:pPr>
            <a:r>
              <a:rPr lang="cs-CZ" dirty="0"/>
              <a:t>Meningokok. meningitis –</a:t>
            </a:r>
            <a:r>
              <a:rPr lang="cs-CZ" sz="2400" dirty="0"/>
              <a:t> horečky, zvracení, bolesti </a:t>
            </a:r>
            <a:r>
              <a:rPr lang="cs-CZ" sz="2400" u="sng" dirty="0"/>
              <a:t>hlavy/břicha, průjmy, klouby, </a:t>
            </a:r>
            <a:r>
              <a:rPr lang="cs-CZ" sz="2400" dirty="0"/>
              <a:t>intrakraniální hypertenze, bradykardie, křeče</a:t>
            </a:r>
          </a:p>
          <a:p>
            <a:pPr marL="0" indent="0">
              <a:buNone/>
            </a:pPr>
            <a:r>
              <a:rPr lang="cs-CZ" sz="2400" dirty="0"/>
              <a:t>CRP, PT, </a:t>
            </a:r>
            <a:r>
              <a:rPr lang="cs-CZ" sz="2400" dirty="0" err="1"/>
              <a:t>leu</a:t>
            </a:r>
            <a:r>
              <a:rPr lang="cs-CZ" sz="2400" dirty="0"/>
              <a:t> mohou být normální (aseptická meningitis – l. punkce)</a:t>
            </a:r>
          </a:p>
        </p:txBody>
      </p:sp>
    </p:spTree>
    <p:extLst>
      <p:ext uri="{BB962C8B-B14F-4D97-AF65-F5344CB8AC3E}">
        <p14:creationId xmlns:p14="http://schemas.microsoft.com/office/powerpoint/2010/main" val="1916676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Meningokoková onemocnění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objemová náhrada už v první hodině!</a:t>
            </a:r>
          </a:p>
          <a:p>
            <a:r>
              <a:rPr lang="cs-CZ" dirty="0"/>
              <a:t>Antibiotika, hemokultury!</a:t>
            </a:r>
          </a:p>
          <a:p>
            <a:r>
              <a:rPr lang="cs-CZ" dirty="0"/>
              <a:t>UPV – ECMO</a:t>
            </a:r>
          </a:p>
          <a:p>
            <a:r>
              <a:rPr lang="cs-CZ" dirty="0"/>
              <a:t>Kortikoidy nedoporučované</a:t>
            </a:r>
          </a:p>
          <a:p>
            <a:r>
              <a:rPr lang="cs-CZ" dirty="0" err="1"/>
              <a:t>Sufuze</a:t>
            </a:r>
            <a:r>
              <a:rPr lang="cs-CZ" dirty="0"/>
              <a:t> – demarkace </a:t>
            </a:r>
          </a:p>
          <a:p>
            <a:r>
              <a:rPr lang="cs-CZ" dirty="0"/>
              <a:t>Prevence mozkového edému a krvácení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1780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Nitrobřišní infekce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(bez) peritonitis</a:t>
            </a:r>
          </a:p>
          <a:p>
            <a:r>
              <a:rPr lang="cs-CZ" dirty="0" err="1"/>
              <a:t>Nozokomiální</a:t>
            </a:r>
            <a:r>
              <a:rPr lang="cs-CZ" dirty="0"/>
              <a:t> (před/pooperační) – komunitní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Nezávažné </a:t>
            </a:r>
          </a:p>
          <a:p>
            <a:r>
              <a:rPr lang="cs-CZ" dirty="0"/>
              <a:t>jakýkoliv orgán, akutní stav</a:t>
            </a:r>
          </a:p>
          <a:p>
            <a:r>
              <a:rPr lang="cs-CZ" dirty="0"/>
              <a:t>Konzervativní terapie x operace</a:t>
            </a:r>
          </a:p>
        </p:txBody>
      </p:sp>
    </p:spTree>
    <p:extLst>
      <p:ext uri="{BB962C8B-B14F-4D97-AF65-F5344CB8AC3E}">
        <p14:creationId xmlns:p14="http://schemas.microsoft.com/office/powerpoint/2010/main" val="3314572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1253</Words>
  <Application>Microsoft Office PowerPoint</Application>
  <PresentationFormat>Předvádění na obrazovce (4:3)</PresentationFormat>
  <Paragraphs>181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systému Office</vt:lpstr>
      <vt:lpstr>Infekce na PRIM</vt:lpstr>
      <vt:lpstr>Horečka?</vt:lpstr>
      <vt:lpstr>Prezentace aplikace PowerPoint</vt:lpstr>
      <vt:lpstr>terapie</vt:lpstr>
      <vt:lpstr>NN</vt:lpstr>
      <vt:lpstr>ATB</vt:lpstr>
      <vt:lpstr>Meningokoková onemocnění </vt:lpstr>
      <vt:lpstr>Meningokoková onemocnění </vt:lpstr>
      <vt:lpstr>Nitrobřišní infekce </vt:lpstr>
      <vt:lpstr>Nitrobřišní infekce </vt:lpstr>
      <vt:lpstr>Nitrobřišní infekce </vt:lpstr>
      <vt:lpstr>Katetrové sepse</vt:lpstr>
      <vt:lpstr>Katetrové sepse</vt:lpstr>
      <vt:lpstr>UROsepse</vt:lpstr>
      <vt:lpstr>UROsepse a DM</vt:lpstr>
      <vt:lpstr>Vybrané virové nákazy</vt:lpstr>
      <vt:lpstr>Vybrané virové nákazy</vt:lpstr>
      <vt:lpstr>Vybrané virové nákazy</vt:lpstr>
      <vt:lpstr>Vybrané virové nákazy</vt:lpstr>
      <vt:lpstr>Chřipka</vt:lpstr>
      <vt:lpstr>Chřipka</vt:lpstr>
      <vt:lpstr>Herpetická encefalitis </vt:lpstr>
      <vt:lpstr>Varicella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Sestra</dc:creator>
  <cp:lastModifiedBy>Pekara, Jaroslav</cp:lastModifiedBy>
  <cp:revision>35</cp:revision>
  <dcterms:created xsi:type="dcterms:W3CDTF">2016-05-07T05:30:42Z</dcterms:created>
  <dcterms:modified xsi:type="dcterms:W3CDTF">2020-03-16T08:03:53Z</dcterms:modified>
</cp:coreProperties>
</file>