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92" y="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30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39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05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22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257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44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21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01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61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32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88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078E-E02E-4699-A118-7D5D0766B6D2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66E8-FAC8-4B72-8B9A-01B0D4E43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1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mp.cz/page/docs/98_2012_zdravotnicka_dokumentace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bune.cz/clanek/31919-pravni-podminky-pitev-v-nove-legislativ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Ošetřovatelská péče u akutních a krizových stavů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Státnicové otázky</a:t>
            </a:r>
          </a:p>
        </p:txBody>
      </p:sp>
    </p:spTree>
    <p:extLst>
      <p:ext uri="{BB962C8B-B14F-4D97-AF65-F5344CB8AC3E}">
        <p14:creationId xmlns:p14="http://schemas.microsoft.com/office/powerpoint/2010/main" val="3632192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v bezvědomí na ARO/JIP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co je bezvědomí a jaká je úloha ZZ na ARO-JIP</a:t>
            </a:r>
          </a:p>
          <a:p>
            <a:r>
              <a:rPr lang="cs-CZ" dirty="0"/>
              <a:t>Z hlediska deficitu hygieny – mytí, ošetřování vstupů</a:t>
            </a:r>
          </a:p>
          <a:p>
            <a:r>
              <a:rPr lang="cs-CZ" dirty="0"/>
              <a:t>Deficit přijímání stravy – krmení, NGS, NJS (preferovaný přístup)</a:t>
            </a:r>
          </a:p>
          <a:p>
            <a:r>
              <a:rPr lang="cs-CZ" dirty="0"/>
              <a:t>Péče o kůži, prevence infekcí (dezinfekce rukou, bariérový režim)</a:t>
            </a:r>
          </a:p>
          <a:p>
            <a:r>
              <a:rPr lang="cs-CZ" dirty="0"/>
              <a:t>Prevence dekubitů, zácpa, TEN, imobilizační syndrom</a:t>
            </a:r>
          </a:p>
          <a:p>
            <a:r>
              <a:rPr lang="cs-CZ" dirty="0"/>
              <a:t>Polohování, RHB, Bazální stimulace</a:t>
            </a:r>
          </a:p>
        </p:txBody>
      </p:sp>
    </p:spTree>
    <p:extLst>
      <p:ext uri="{BB962C8B-B14F-4D97-AF65-F5344CB8AC3E}">
        <p14:creationId xmlns:p14="http://schemas.microsoft.com/office/powerpoint/2010/main" val="729207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při aplikaci opiátů (manipulace, indikace, žádoucí </a:t>
            </a:r>
            <a:br>
              <a:rPr lang="cs-CZ" dirty="0"/>
            </a:br>
            <a:r>
              <a:rPr lang="cs-CZ" dirty="0"/>
              <a:t>a nežádoucí účinky)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Co jsou opiáty, </a:t>
            </a:r>
            <a:r>
              <a:rPr lang="cs-CZ" dirty="0" err="1"/>
              <a:t>opioidy</a:t>
            </a:r>
            <a:r>
              <a:rPr lang="cs-CZ" dirty="0"/>
              <a:t>, analgetika, léčba bolesti dle WHO</a:t>
            </a:r>
          </a:p>
          <a:p>
            <a:r>
              <a:rPr lang="cs-CZ" dirty="0"/>
              <a:t>Nežádoucí účinky opiátů</a:t>
            </a:r>
          </a:p>
          <a:p>
            <a:r>
              <a:rPr lang="cs-CZ" dirty="0"/>
              <a:t>Zástupce – </a:t>
            </a:r>
            <a:r>
              <a:rPr lang="cs-CZ" dirty="0" err="1"/>
              <a:t>fentanyl</a:t>
            </a:r>
            <a:r>
              <a:rPr lang="cs-CZ" dirty="0"/>
              <a:t>, </a:t>
            </a:r>
            <a:r>
              <a:rPr lang="cs-CZ" dirty="0" err="1"/>
              <a:t>sufentanil</a:t>
            </a:r>
            <a:r>
              <a:rPr lang="cs-CZ" dirty="0"/>
              <a:t>, morfin, </a:t>
            </a:r>
            <a:r>
              <a:rPr lang="cs-CZ" dirty="0" err="1"/>
              <a:t>dolsin</a:t>
            </a:r>
            <a:r>
              <a:rPr lang="cs-CZ" dirty="0"/>
              <a:t>, piritramid, </a:t>
            </a:r>
            <a:r>
              <a:rPr lang="cs-CZ" dirty="0" err="1"/>
              <a:t>remifentanyl</a:t>
            </a:r>
            <a:r>
              <a:rPr lang="cs-CZ" dirty="0"/>
              <a:t>, </a:t>
            </a:r>
            <a:r>
              <a:rPr lang="cs-CZ" dirty="0" err="1"/>
              <a:t>alfentanyl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357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při zavedení žaludeční sondy a výplachu žaludku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Zavedení žaludeční sondy </a:t>
            </a:r>
          </a:p>
          <a:p>
            <a:pPr>
              <a:buFontTx/>
              <a:buChar char="-"/>
            </a:pPr>
            <a:r>
              <a:rPr lang="cs-CZ" dirty="0"/>
              <a:t>proč? </a:t>
            </a:r>
          </a:p>
          <a:p>
            <a:pPr>
              <a:buFontTx/>
              <a:buChar char="-"/>
            </a:pPr>
            <a:r>
              <a:rPr lang="cs-CZ" dirty="0"/>
              <a:t>postup u pacienta při vědomí – v bezvědomí</a:t>
            </a:r>
          </a:p>
          <a:p>
            <a:pPr>
              <a:buFontTx/>
              <a:buChar char="-"/>
            </a:pPr>
            <a:r>
              <a:rPr lang="cs-CZ" dirty="0"/>
              <a:t>Principy výživy sondou (kontinuálně – intermitentně – noční pauzy!!!)</a:t>
            </a:r>
          </a:p>
          <a:p>
            <a:endParaRPr lang="cs-CZ" dirty="0"/>
          </a:p>
          <a:p>
            <a:r>
              <a:rPr lang="cs-CZ" dirty="0"/>
              <a:t>Výplach žaludku </a:t>
            </a:r>
          </a:p>
          <a:p>
            <a:pPr marL="0" indent="0">
              <a:buNone/>
            </a:pPr>
            <a:r>
              <a:rPr lang="cs-CZ" dirty="0"/>
              <a:t>– indikace a kontraindikace</a:t>
            </a:r>
          </a:p>
          <a:p>
            <a:pPr marL="0" indent="0">
              <a:buNone/>
            </a:pPr>
            <a:r>
              <a:rPr lang="cs-CZ" dirty="0"/>
              <a:t>-využití u řízené hypotermie</a:t>
            </a:r>
          </a:p>
        </p:txBody>
      </p:sp>
    </p:spTree>
    <p:extLst>
      <p:ext uri="{BB962C8B-B14F-4D97-AF65-F5344CB8AC3E}">
        <p14:creationId xmlns:p14="http://schemas.microsoft.com/office/powerpoint/2010/main" val="4104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dokumentace v přednemocniční neodkladné péči - náležitosti ošetřovatelské dokumentace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http://www.ahmp.cz/page/docs/98_2012_zdravotnicka_dokumentace.pdf</a:t>
            </a:r>
            <a:endParaRPr lang="cs-CZ" dirty="0"/>
          </a:p>
          <a:p>
            <a:r>
              <a:rPr lang="cs-CZ" dirty="0"/>
              <a:t>Zákon o zdravotních službách 372/2011 + Vyhláška 98/2012</a:t>
            </a:r>
          </a:p>
          <a:p>
            <a:endParaRPr lang="cs-CZ" dirty="0"/>
          </a:p>
          <a:p>
            <a:r>
              <a:rPr lang="cs-CZ" dirty="0"/>
              <a:t>Průkazně, úhledně, pravdivě</a:t>
            </a:r>
          </a:p>
          <a:p>
            <a:endParaRPr lang="cs-CZ" dirty="0"/>
          </a:p>
          <a:p>
            <a:r>
              <a:rPr lang="cs-CZ" dirty="0"/>
              <a:t>ZZS (záznam o výjezdu, hovor, doplňková dokumentace – negativní revers, peníze, pomůcky, faktura pro cizince…)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4572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</a:t>
            </a:r>
            <a:r>
              <a:rPr lang="fr-FR" dirty="0"/>
              <a:t>s </a:t>
            </a:r>
            <a:r>
              <a:rPr lang="cs-CZ" dirty="0"/>
              <a:t>infekčním onemocněním v neodkladné a intenzivní péči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Nozokomiální</a:t>
            </a:r>
            <a:r>
              <a:rPr lang="cs-CZ" dirty="0"/>
              <a:t> nákazy – nákaza spojená s pobytem se ZZ</a:t>
            </a:r>
          </a:p>
          <a:p>
            <a:r>
              <a:rPr lang="cs-CZ" dirty="0"/>
              <a:t>Vyhláška 306/2012 (Hamplová!!!)</a:t>
            </a:r>
          </a:p>
          <a:p>
            <a:endParaRPr lang="cs-CZ" dirty="0"/>
          </a:p>
          <a:p>
            <a:r>
              <a:rPr lang="cs-CZ" dirty="0"/>
              <a:t>ZZS - ochranné pomůcky, rouška (zdravotník, aby se chránil) vs. ústenka (kašlající pacient), empíry, infekční sety, </a:t>
            </a:r>
            <a:r>
              <a:rPr lang="cs-CZ" dirty="0" err="1"/>
              <a:t>biovak</a:t>
            </a:r>
            <a:r>
              <a:rPr lang="cs-CZ" dirty="0"/>
              <a:t>, brýle, dezinfekce, rukavice (dvoje), </a:t>
            </a:r>
          </a:p>
          <a:p>
            <a:r>
              <a:rPr lang="cs-CZ" dirty="0"/>
              <a:t>ZZ – bariérový režim, ochranné pomůcky, dezinfekce</a:t>
            </a:r>
          </a:p>
          <a:p>
            <a:endParaRPr lang="cs-CZ" dirty="0"/>
          </a:p>
          <a:p>
            <a:r>
              <a:rPr lang="cs-CZ" dirty="0"/>
              <a:t>Co ovlivňuje politiku </a:t>
            </a:r>
            <a:r>
              <a:rPr lang="cs-CZ" dirty="0" err="1"/>
              <a:t>infečních</a:t>
            </a:r>
            <a:r>
              <a:rPr lang="cs-CZ" dirty="0"/>
              <a:t> nemocí – citlivost jedince, antibiotika</a:t>
            </a:r>
          </a:p>
          <a:p>
            <a:r>
              <a:rPr lang="cs-CZ" dirty="0"/>
              <a:t>Hamplová – dezinfekční řád, hygienický předpis</a:t>
            </a:r>
          </a:p>
        </p:txBody>
      </p:sp>
    </p:spTree>
    <p:extLst>
      <p:ext uri="{BB962C8B-B14F-4D97-AF65-F5344CB8AC3E}">
        <p14:creationId xmlns:p14="http://schemas.microsoft.com/office/powerpoint/2010/main" val="97463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v terminálním stavu, péče o tělo zemřelého (na místě události; na intenzivním lůžku)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ZZS</a:t>
            </a:r>
          </a:p>
          <a:p>
            <a:r>
              <a:rPr lang="cs-CZ" dirty="0"/>
              <a:t>Respektovat dříve vyslovená přání (notář, praktický lékař)</a:t>
            </a:r>
          </a:p>
          <a:p>
            <a:r>
              <a:rPr lang="cs-CZ" dirty="0"/>
              <a:t>Zásady pro DNR  a jasné známky smrti </a:t>
            </a:r>
          </a:p>
          <a:p>
            <a:r>
              <a:rPr lang="cs-CZ" dirty="0"/>
              <a:t>Smrt v terénu – pitva, pohyb záchranáře na místě trest. Činu</a:t>
            </a:r>
          </a:p>
          <a:p>
            <a:r>
              <a:rPr lang="cs-CZ" dirty="0">
                <a:hlinkClick r:id="rId2"/>
              </a:rPr>
              <a:t>http://www.tribune.cz/clanek/31919-pravni-podminky-pitev-v-nove-legislative</a:t>
            </a:r>
            <a:endParaRPr lang="cs-CZ" dirty="0"/>
          </a:p>
          <a:p>
            <a:endParaRPr lang="cs-CZ" dirty="0"/>
          </a:p>
          <a:p>
            <a:r>
              <a:rPr lang="cs-CZ" dirty="0"/>
              <a:t>ZZ – pacient nesmí trpět bolestí, hladem, nesmí se udusit</a:t>
            </a:r>
          </a:p>
          <a:p>
            <a:r>
              <a:rPr lang="cs-CZ" dirty="0"/>
              <a:t>Plná terapie, zadržená terapie (s limitem), bazální terapie </a:t>
            </a:r>
          </a:p>
          <a:p>
            <a:r>
              <a:rPr lang="cs-CZ" dirty="0"/>
              <a:t>Transplantace </a:t>
            </a:r>
          </a:p>
          <a:p>
            <a:r>
              <a:rPr lang="cs-CZ" dirty="0"/>
              <a:t>Hamplová pia fraus – milosrdná lež, euthanasie </a:t>
            </a:r>
          </a:p>
        </p:txBody>
      </p:sp>
    </p:spTree>
    <p:extLst>
      <p:ext uri="{BB962C8B-B14F-4D97-AF65-F5344CB8AC3E}">
        <p14:creationId xmlns:p14="http://schemas.microsoft.com/office/powerpoint/2010/main" val="969634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Týrané, zneužívané a zanedbávané dítě v PNP Problematika domácího násilí v PNP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Jak to poznám? Dítě vs. Senior, fixace oběti na útočníka</a:t>
            </a:r>
          </a:p>
          <a:p>
            <a:endParaRPr lang="cs-CZ" dirty="0"/>
          </a:p>
          <a:p>
            <a:r>
              <a:rPr lang="cs-CZ" dirty="0"/>
              <a:t>Co dělat? Opatrná komunikace, vše pečlivě zapsat do dokumentace, nepřemlouvat nic nenutit, PČR?</a:t>
            </a:r>
          </a:p>
          <a:p>
            <a:endParaRPr lang="cs-CZ" dirty="0"/>
          </a:p>
          <a:p>
            <a:r>
              <a:rPr lang="cs-CZ" dirty="0"/>
              <a:t>Domácí násilí (muži, ženy, děti)</a:t>
            </a:r>
          </a:p>
          <a:p>
            <a:r>
              <a:rPr lang="cs-CZ" dirty="0"/>
              <a:t>u znásilnění pouze povinnost překazit, NEHLÁSIT!!!</a:t>
            </a:r>
          </a:p>
          <a:p>
            <a:r>
              <a:rPr lang="cs-CZ" dirty="0"/>
              <a:t>U znásilnění neošetřovat horní končetiny (DNA útočníka pod nehty oběti)</a:t>
            </a:r>
          </a:p>
          <a:p>
            <a:r>
              <a:rPr lang="cs-CZ" dirty="0"/>
              <a:t>Organizace – Bílý Kruh Bezpečí, ROSA (škola s nimi měla projekt), DONA</a:t>
            </a:r>
          </a:p>
          <a:p>
            <a:r>
              <a:rPr lang="cs-CZ" dirty="0"/>
              <a:t>Vždy pomoc nabízíme, nepřemlouváme….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167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Sebepoškozování, suicidální jednání, </a:t>
            </a:r>
            <a:r>
              <a:rPr lang="cs-CZ" dirty="0" err="1"/>
              <a:t>presuicidální</a:t>
            </a:r>
            <a:r>
              <a:rPr lang="cs-CZ" dirty="0"/>
              <a:t> syndrom v přednemocniční a nemocniční neodkladné péči.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Kontaktování PČR (psycholog, vyjednavač) – typová činnost č. 2</a:t>
            </a:r>
          </a:p>
          <a:p>
            <a:r>
              <a:rPr lang="cs-CZ" dirty="0"/>
              <a:t>Projevy sebepoškozování – komunikace </a:t>
            </a:r>
          </a:p>
          <a:p>
            <a:r>
              <a:rPr lang="cs-CZ" dirty="0"/>
              <a:t>Zvážit vždy trestný čin </a:t>
            </a:r>
          </a:p>
        </p:txBody>
      </p:sp>
    </p:spTree>
    <p:extLst>
      <p:ext uri="{BB962C8B-B14F-4D97-AF65-F5344CB8AC3E}">
        <p14:creationId xmlns:p14="http://schemas.microsoft.com/office/powerpoint/2010/main" val="2960018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permanentním močovým katetrem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zavedení – kompetence dle </a:t>
            </a:r>
            <a:r>
              <a:rPr lang="cs-CZ" dirty="0" err="1"/>
              <a:t>Vyhl</a:t>
            </a:r>
            <a:r>
              <a:rPr lang="cs-CZ" dirty="0"/>
              <a:t>. 55/2011 (na základě indikace lékaře provádět katetrizaci močového měchýře dospělých a dívek nad 10 let) </a:t>
            </a:r>
          </a:p>
          <a:p>
            <a:r>
              <a:rPr lang="cs-CZ" dirty="0"/>
              <a:t>Využití PMK</a:t>
            </a:r>
          </a:p>
          <a:p>
            <a:r>
              <a:rPr lang="cs-CZ" dirty="0"/>
              <a:t>Riziko infekce – důkladná hygiena, nezvedat sběrný sáček, dezinfekce</a:t>
            </a:r>
          </a:p>
          <a:p>
            <a:r>
              <a:rPr lang="cs-CZ" dirty="0"/>
              <a:t>Bezpečnost při manipulaci</a:t>
            </a:r>
          </a:p>
        </p:txBody>
      </p:sp>
    </p:spTree>
    <p:extLst>
      <p:ext uri="{BB962C8B-B14F-4D97-AF65-F5344CB8AC3E}">
        <p14:creationId xmlns:p14="http://schemas.microsoft.com/office/powerpoint/2010/main" val="475990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léčebnou hypotermií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principy a indikace hypotermie</a:t>
            </a:r>
          </a:p>
          <a:p>
            <a:r>
              <a:rPr lang="cs-CZ" dirty="0"/>
              <a:t>Nežádoucí účinky hypotermie, kontraindikace </a:t>
            </a:r>
          </a:p>
          <a:p>
            <a:endParaRPr lang="cs-CZ" dirty="0"/>
          </a:p>
          <a:p>
            <a:r>
              <a:rPr lang="cs-CZ" dirty="0"/>
              <a:t>Dokázat říci u jaké teploty dochází k jakým symptomům, např. 31°C – bradykardie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Možnosti – vana s ledem, žaludek, matrace, venózní, </a:t>
            </a:r>
            <a:r>
              <a:rPr lang="cs-CZ" dirty="0" err="1"/>
              <a:t>rhinochill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198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První kontakt s nemocným v PNP – vyšetření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 bezpečí</a:t>
            </a:r>
          </a:p>
          <a:p>
            <a:r>
              <a:rPr lang="cs-CZ" dirty="0"/>
              <a:t>Pozdravit, představit se, Vědomí – kvalita (demence, delirium)  x kvantita (GCS – naučit body, Somnolence)</a:t>
            </a:r>
          </a:p>
          <a:p>
            <a:r>
              <a:rPr lang="cs-CZ" dirty="0"/>
              <a:t>Dýchání (frekvence, hloubka, průchodnost DC)</a:t>
            </a:r>
          </a:p>
          <a:p>
            <a:r>
              <a:rPr lang="cs-CZ" dirty="0"/>
              <a:t>Cirkulace (TK, puls, </a:t>
            </a:r>
            <a:r>
              <a:rPr lang="cs-CZ" dirty="0" err="1"/>
              <a:t>oxygenace</a:t>
            </a:r>
            <a:r>
              <a:rPr lang="cs-CZ" dirty="0"/>
              <a:t>, EKG) + neurologické vyšetření </a:t>
            </a:r>
          </a:p>
          <a:p>
            <a:endParaRPr lang="cs-CZ" dirty="0"/>
          </a:p>
          <a:p>
            <a:r>
              <a:rPr lang="cs-CZ" dirty="0"/>
              <a:t>Trauma (</a:t>
            </a:r>
            <a:r>
              <a:rPr lang="cs-CZ" dirty="0" err="1"/>
              <a:t>cABCDE</a:t>
            </a:r>
            <a:r>
              <a:rPr lang="cs-CZ" dirty="0"/>
              <a:t>)</a:t>
            </a:r>
          </a:p>
          <a:p>
            <a:r>
              <a:rPr lang="cs-CZ" dirty="0"/>
              <a:t>KPR (podle protokolu ALS – oslovení – dýchání – priority – </a:t>
            </a:r>
            <a:r>
              <a:rPr lang="cs-CZ" dirty="0" err="1"/>
              <a:t>kmperese</a:t>
            </a:r>
            <a:r>
              <a:rPr lang="cs-CZ" dirty="0"/>
              <a:t> hrudníky, časná defibrilace…)</a:t>
            </a:r>
          </a:p>
        </p:txBody>
      </p:sp>
    </p:spTree>
    <p:extLst>
      <p:ext uri="{BB962C8B-B14F-4D97-AF65-F5344CB8AC3E}">
        <p14:creationId xmlns:p14="http://schemas.microsoft.com/office/powerpoint/2010/main" val="3185027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 kontinuální dialýzou</a:t>
            </a:r>
            <a:br>
              <a:rPr lang="cs-CZ" dirty="0"/>
            </a:br>
            <a:r>
              <a:rPr lang="cs-CZ" dirty="0" err="1"/>
              <a:t>Hemoperfuze</a:t>
            </a:r>
            <a:r>
              <a:rPr lang="cs-CZ" dirty="0"/>
              <a:t>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Indikace dialýzy (ARO kontinuální)</a:t>
            </a:r>
          </a:p>
          <a:p>
            <a:r>
              <a:rPr lang="cs-CZ" dirty="0"/>
              <a:t>Měření teploty, </a:t>
            </a:r>
            <a:r>
              <a:rPr lang="cs-CZ" dirty="0" err="1"/>
              <a:t>markerů</a:t>
            </a:r>
            <a:r>
              <a:rPr lang="cs-CZ" dirty="0"/>
              <a:t>, prevence TEN, krvácení</a:t>
            </a:r>
          </a:p>
          <a:p>
            <a:endParaRPr lang="cs-CZ" dirty="0"/>
          </a:p>
          <a:p>
            <a:r>
              <a:rPr lang="cs-CZ" dirty="0"/>
              <a:t>Vysvětlit principy hemodialýzy, hemofiltrace, </a:t>
            </a:r>
            <a:r>
              <a:rPr lang="cs-CZ" dirty="0" err="1"/>
              <a:t>hemodiafiltrace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Hemoperfúze</a:t>
            </a:r>
            <a:r>
              <a:rPr lang="cs-CZ" dirty="0"/>
              <a:t> – kapsle – využití u </a:t>
            </a:r>
            <a:r>
              <a:rPr lang="cs-CZ" dirty="0" err="1"/>
              <a:t>ostrav</a:t>
            </a:r>
            <a:endParaRPr lang="cs-CZ" dirty="0"/>
          </a:p>
          <a:p>
            <a:endParaRPr lang="cs-CZ" dirty="0"/>
          </a:p>
          <a:p>
            <a:r>
              <a:rPr lang="cs-CZ" dirty="0"/>
              <a:t>Peritoneální hemodialýza </a:t>
            </a:r>
          </a:p>
        </p:txBody>
      </p:sp>
    </p:spTree>
    <p:extLst>
      <p:ext uri="{BB962C8B-B14F-4D97-AF65-F5344CB8AC3E}">
        <p14:creationId xmlns:p14="http://schemas.microsoft.com/office/powerpoint/2010/main" val="3803414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Prevence sekundárních změn u pacienta na ARO/JIP (imobilizační syndrom).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PREVENCE VZNIKU SEKUNDÁRNÍCH ZMĚN V IP v </a:t>
            </a:r>
            <a:r>
              <a:rPr lang="cs-CZ" dirty="0" err="1">
                <a:effectLst/>
              </a:rPr>
              <a:t>ppt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969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87BFE-D238-4919-99E2-C8742E91D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1D8461-34DA-4371-B1BC-80AFAB57E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E7FE360-CC12-4040-80B2-81513381B483}"/>
              </a:ext>
            </a:extLst>
          </p:cNvPr>
          <p:cNvSpPr/>
          <p:nvPr/>
        </p:nvSpPr>
        <p:spPr>
          <a:xfrm>
            <a:off x="940402" y="2409508"/>
            <a:ext cx="10058400" cy="968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ts val="28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Souhrnný test bude ze všech otázek UM + </a:t>
            </a:r>
            <a:r>
              <a:rPr lang="cs-CZ" dirty="0" err="1">
                <a:solidFill>
                  <a:srgbClr val="000000"/>
                </a:solidFill>
                <a:latin typeface="Calibri" panose="020F0502020204030204" pitchFamily="34" charset="0"/>
              </a:rPr>
              <a:t>oš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. péče – prezentace je jen doporučení, jaké informaci si hledat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8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znalosti u SZZ i v rámci testu musí výrazně převyšovat text prezentace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525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Neinvazivní monitoring nemocného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Vědomí</a:t>
            </a:r>
          </a:p>
          <a:p>
            <a:r>
              <a:rPr lang="cs-CZ" cap="all" dirty="0" err="1"/>
              <a:t>Abcde</a:t>
            </a:r>
            <a:r>
              <a:rPr lang="cs-CZ" cap="all" dirty="0"/>
              <a:t>, poslech, pohmat, poklep, pohled</a:t>
            </a:r>
          </a:p>
          <a:p>
            <a:r>
              <a:rPr lang="cs-CZ" cap="all" dirty="0"/>
              <a:t>Přístroje: EKG, saturace, </a:t>
            </a:r>
            <a:r>
              <a:rPr lang="cs-CZ" cap="all" dirty="0" err="1"/>
              <a:t>Tk</a:t>
            </a:r>
            <a:r>
              <a:rPr lang="cs-CZ" cap="all" dirty="0"/>
              <a:t>, puls, CO</a:t>
            </a:r>
            <a:r>
              <a:rPr lang="cs-CZ" cap="all" baseline="-25000" dirty="0"/>
              <a:t>2 </a:t>
            </a:r>
            <a:r>
              <a:rPr lang="cs-CZ" dirty="0"/>
              <a:t>(</a:t>
            </a:r>
            <a:r>
              <a:rPr lang="cs-CZ" dirty="0" err="1"/>
              <a:t>kapnometrie</a:t>
            </a:r>
            <a:r>
              <a:rPr lang="cs-CZ" dirty="0"/>
              <a:t>)</a:t>
            </a:r>
            <a:r>
              <a:rPr lang="cs-CZ" cap="all" dirty="0"/>
              <a:t>, zornice, </a:t>
            </a:r>
          </a:p>
          <a:p>
            <a:r>
              <a:rPr lang="cs-CZ" dirty="0"/>
              <a:t>CO (</a:t>
            </a:r>
            <a:r>
              <a:rPr lang="cs-CZ" dirty="0" err="1"/>
              <a:t>karbonylhemoglobin</a:t>
            </a:r>
            <a:r>
              <a:rPr lang="cs-CZ" dirty="0"/>
              <a:t>), TT, kapilární návrat</a:t>
            </a:r>
          </a:p>
          <a:p>
            <a:r>
              <a:rPr lang="cs-CZ" dirty="0"/>
              <a:t>Stav kůže</a:t>
            </a:r>
          </a:p>
          <a:p>
            <a:r>
              <a:rPr lang="cs-CZ" dirty="0"/>
              <a:t>Anomálie </a:t>
            </a:r>
          </a:p>
          <a:p>
            <a:r>
              <a:rPr lang="cs-CZ" dirty="0"/>
              <a:t>Dech po alkoholu, acetonu </a:t>
            </a:r>
          </a:p>
        </p:txBody>
      </p:sp>
    </p:spTree>
    <p:extLst>
      <p:ext uri="{BB962C8B-B14F-4D97-AF65-F5344CB8AC3E}">
        <p14:creationId xmlns:p14="http://schemas.microsoft.com/office/powerpoint/2010/main" val="357361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Invazivní monitoring nemocného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Glykémie, monitoring při UPV (frekvence, dech. objem, tlaky)</a:t>
            </a:r>
          </a:p>
          <a:p>
            <a:r>
              <a:rPr lang="cs-CZ" dirty="0"/>
              <a:t>Odběry: laktát, krevní obraz, hemokultura, biochemie, </a:t>
            </a:r>
            <a:r>
              <a:rPr lang="cs-CZ" dirty="0" err="1"/>
              <a:t>markery</a:t>
            </a:r>
            <a:r>
              <a:rPr lang="cs-CZ" dirty="0"/>
              <a:t>, </a:t>
            </a:r>
            <a:r>
              <a:rPr lang="cs-CZ" dirty="0" err="1"/>
              <a:t>astrup</a:t>
            </a:r>
            <a:r>
              <a:rPr lang="cs-CZ" dirty="0"/>
              <a:t>, </a:t>
            </a:r>
            <a:r>
              <a:rPr lang="cs-CZ" dirty="0" err="1"/>
              <a:t>oxygenace</a:t>
            </a:r>
            <a:r>
              <a:rPr lang="cs-CZ" dirty="0"/>
              <a:t> jugulární z bulbu</a:t>
            </a:r>
          </a:p>
          <a:p>
            <a:r>
              <a:rPr lang="cs-CZ" dirty="0"/>
              <a:t>Cévkování (MM)</a:t>
            </a:r>
          </a:p>
          <a:p>
            <a:r>
              <a:rPr lang="cs-CZ" dirty="0"/>
              <a:t>Tlaky (nitrobřišní, intrakraniální, arteriální/žilní, oční, plicní žíly, </a:t>
            </a:r>
            <a:r>
              <a:rPr lang="cs-CZ" dirty="0" err="1"/>
              <a:t>intrafasciální</a:t>
            </a:r>
            <a:r>
              <a:rPr lang="cs-CZ" dirty="0"/>
              <a:t>)</a:t>
            </a:r>
          </a:p>
          <a:p>
            <a:r>
              <a:rPr lang="cs-CZ" dirty="0"/>
              <a:t>Per </a:t>
            </a:r>
            <a:r>
              <a:rPr lang="cs-CZ" dirty="0" err="1"/>
              <a:t>rectum</a:t>
            </a:r>
            <a:r>
              <a:rPr lang="cs-CZ" dirty="0"/>
              <a:t> vyšetření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32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Zajištění přístupu krevního oběhu zdravotnických záchranářem (i. v., i. o.)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Proč? </a:t>
            </a:r>
          </a:p>
          <a:p>
            <a:r>
              <a:rPr lang="cs-CZ" dirty="0"/>
              <a:t>Vyhláška 55/2011 (Nelékařský zdravotnický pracovník – NLZP), § 17</a:t>
            </a:r>
          </a:p>
          <a:p>
            <a:r>
              <a:rPr lang="cs-CZ" dirty="0"/>
              <a:t>Protože to pacient potřebuje – indikace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Kdy a co? Kdy </a:t>
            </a:r>
            <a:r>
              <a:rPr lang="cs-CZ" dirty="0" err="1"/>
              <a:t>i.v</a:t>
            </a:r>
            <a:r>
              <a:rPr lang="cs-CZ" dirty="0"/>
              <a:t>.? Kdy </a:t>
            </a:r>
            <a:r>
              <a:rPr lang="cs-CZ" dirty="0" err="1"/>
              <a:t>i.o</a:t>
            </a:r>
            <a:r>
              <a:rPr lang="cs-CZ" dirty="0"/>
              <a:t>.? Kam?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Co aplikujeme? Viz otázka 5.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361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Infuzní roztoky a jejich aplikace v PNP, transfuzní přípravky v přednemocniční a intenzivní péči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Infuze – základní rozdělení (izotonické/hyper/</a:t>
            </a:r>
            <a:r>
              <a:rPr lang="cs-CZ" dirty="0" err="1"/>
              <a:t>hypo</a:t>
            </a:r>
            <a:r>
              <a:rPr lang="cs-CZ" dirty="0"/>
              <a:t>)</a:t>
            </a:r>
          </a:p>
          <a:p>
            <a:r>
              <a:rPr lang="cs-CZ" dirty="0"/>
              <a:t>Krystaloidní (fyziologický roztok, </a:t>
            </a:r>
            <a:r>
              <a:rPr lang="cs-CZ" dirty="0" err="1"/>
              <a:t>Ringer</a:t>
            </a:r>
            <a:r>
              <a:rPr lang="cs-CZ" dirty="0"/>
              <a:t> roztok)</a:t>
            </a:r>
          </a:p>
          <a:p>
            <a:r>
              <a:rPr lang="cs-CZ" dirty="0"/>
              <a:t>Balancované krystaloidní roztoky (</a:t>
            </a:r>
            <a:r>
              <a:rPr lang="cs-CZ" dirty="0" err="1"/>
              <a:t>Plasmalyte</a:t>
            </a:r>
            <a:r>
              <a:rPr lang="cs-CZ" dirty="0"/>
              <a:t>, </a:t>
            </a:r>
            <a:r>
              <a:rPr lang="cs-CZ" dirty="0" err="1"/>
              <a:t>Ringerfundin</a:t>
            </a:r>
            <a:r>
              <a:rPr lang="cs-CZ" dirty="0"/>
              <a:t>, Hartmann)</a:t>
            </a:r>
          </a:p>
          <a:p>
            <a:r>
              <a:rPr lang="cs-CZ" dirty="0"/>
              <a:t>Koloidní (</a:t>
            </a:r>
            <a:r>
              <a:rPr lang="cs-CZ" dirty="0" err="1"/>
              <a:t>gelofusin</a:t>
            </a:r>
            <a:r>
              <a:rPr lang="cs-CZ" dirty="0"/>
              <a:t>, </a:t>
            </a:r>
            <a:r>
              <a:rPr lang="cs-CZ" dirty="0" err="1"/>
              <a:t>haes</a:t>
            </a:r>
            <a:r>
              <a:rPr lang="cs-CZ" dirty="0"/>
              <a:t>, </a:t>
            </a:r>
            <a:r>
              <a:rPr lang="cs-CZ" dirty="0" err="1"/>
              <a:t>tetraspan</a:t>
            </a:r>
            <a:r>
              <a:rPr lang="cs-CZ" dirty="0"/>
              <a:t>)</a:t>
            </a:r>
          </a:p>
          <a:p>
            <a:r>
              <a:rPr lang="cs-CZ" dirty="0"/>
              <a:t>Transfuzní roztoky (krev, Ery masa, plasma – sušená, mražená, trombocyty), indikací k podání transfuze </a:t>
            </a:r>
            <a:r>
              <a:rPr lang="cs-CZ" dirty="0" err="1"/>
              <a:t>Hg</a:t>
            </a:r>
            <a:r>
              <a:rPr lang="cs-CZ" dirty="0"/>
              <a:t> pod 70 g/l!!!</a:t>
            </a:r>
          </a:p>
          <a:p>
            <a:r>
              <a:rPr lang="cs-CZ" dirty="0"/>
              <a:t>Základem je optimální tlak nemocného – systola nad 90 torr, u úrazu hlavy systola nad 100 torr, ev. použití škrtidla (turniketů)</a:t>
            </a:r>
          </a:p>
          <a:p>
            <a:r>
              <a:rPr lang="cs-CZ" dirty="0"/>
              <a:t>Není cílem zhoršovat současné krvácení </a:t>
            </a:r>
          </a:p>
        </p:txBody>
      </p:sp>
    </p:spTree>
    <p:extLst>
      <p:ext uri="{BB962C8B-B14F-4D97-AF65-F5344CB8AC3E}">
        <p14:creationId xmlns:p14="http://schemas.microsoft.com/office/powerpoint/2010/main" val="3159250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péče při </a:t>
            </a:r>
            <a:r>
              <a:rPr lang="cs-CZ" dirty="0" err="1"/>
              <a:t>oxygenoterapii</a:t>
            </a:r>
            <a:r>
              <a:rPr lang="cs-CZ" dirty="0"/>
              <a:t> (pomůcky pro aplikaci kyslíku, hyperbarická komora)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to je </a:t>
            </a:r>
            <a:r>
              <a:rPr lang="cs-CZ" dirty="0" err="1"/>
              <a:t>oxygenoterapie</a:t>
            </a:r>
            <a:r>
              <a:rPr lang="cs-CZ" dirty="0"/>
              <a:t>? Proč se dělá? – pokles saturace, dušnost, intoxikace, CMP, AKS</a:t>
            </a:r>
          </a:p>
          <a:p>
            <a:r>
              <a:rPr lang="cs-CZ" dirty="0"/>
              <a:t>Jaké jsou způsoby? O</a:t>
            </a:r>
            <a:r>
              <a:rPr lang="cs-CZ" baseline="-25000" dirty="0"/>
              <a:t>2</a:t>
            </a:r>
            <a:r>
              <a:rPr lang="cs-CZ" dirty="0"/>
              <a:t> maska, brýle, UPV, kyslíkový stan, hyperbarická komora – vysvětlit princip a použití, kontraindikace </a:t>
            </a:r>
          </a:p>
          <a:p>
            <a:endParaRPr lang="cs-CZ" dirty="0"/>
          </a:p>
          <a:p>
            <a:r>
              <a:rPr lang="cs-CZ" dirty="0" err="1"/>
              <a:t>Cave</a:t>
            </a:r>
            <a:r>
              <a:rPr lang="cs-CZ" dirty="0"/>
              <a:t>! Kyslík u CHOPN!</a:t>
            </a:r>
          </a:p>
          <a:p>
            <a:endParaRPr lang="cs-CZ" dirty="0"/>
          </a:p>
          <a:p>
            <a:r>
              <a:rPr lang="cs-CZ" dirty="0"/>
              <a:t>Kyslík u KPR (po úspěšné obnově ROSC </a:t>
            </a:r>
            <a:r>
              <a:rPr lang="cs-CZ" dirty="0" err="1"/>
              <a:t>normosaturace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6767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s umělou plicní ventilací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Vysvětlit co to je + režimy (základní):</a:t>
            </a:r>
          </a:p>
          <a:p>
            <a:pPr marL="0" indent="0">
              <a:buNone/>
            </a:pPr>
            <a:r>
              <a:rPr lang="cs-CZ" dirty="0"/>
              <a:t>Konvenční (UPV tlaková, objemová, kombinované režimy) x nekonvenční (vysokofrekvenční/oscilační, </a:t>
            </a:r>
            <a:r>
              <a:rPr lang="cs-CZ" dirty="0" err="1"/>
              <a:t>surfaktant</a:t>
            </a:r>
            <a:r>
              <a:rPr lang="cs-CZ" dirty="0"/>
              <a:t>, pronační poloha)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Sledované parametry?</a:t>
            </a:r>
          </a:p>
          <a:p>
            <a:r>
              <a:rPr lang="cs-CZ" dirty="0"/>
              <a:t>Odsávání (dle potřeby, trvá max. 12 sekund!!! přerušovaně)</a:t>
            </a:r>
          </a:p>
          <a:p>
            <a:r>
              <a:rPr lang="cs-CZ" dirty="0"/>
              <a:t>Uzavřený odsávací systém, zvlhčování směsi kyslíku, polohování pacienta, dechová rehabilitace</a:t>
            </a:r>
          </a:p>
          <a:p>
            <a:r>
              <a:rPr lang="cs-CZ" dirty="0" err="1"/>
              <a:t>Weaning</a:t>
            </a:r>
            <a:r>
              <a:rPr lang="cs-CZ" dirty="0"/>
              <a:t> – odvykání od ventilátoru </a:t>
            </a:r>
          </a:p>
        </p:txBody>
      </p:sp>
    </p:spTree>
    <p:extLst>
      <p:ext uri="{BB962C8B-B14F-4D97-AF65-F5344CB8AC3E}">
        <p14:creationId xmlns:p14="http://schemas.microsoft.com/office/powerpoint/2010/main" val="122581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Ošetřovatelská  péče u pacienta při defibrilaci, </a:t>
            </a:r>
            <a:r>
              <a:rPr lang="cs-CZ" dirty="0" err="1"/>
              <a:t>kardioverzi</a:t>
            </a:r>
            <a:r>
              <a:rPr lang="cs-CZ" dirty="0"/>
              <a:t>, </a:t>
            </a:r>
            <a:r>
              <a:rPr lang="cs-CZ" dirty="0" err="1"/>
              <a:t>kardiostimulaci</a:t>
            </a:r>
            <a:r>
              <a:rPr lang="cs-CZ" dirty="0"/>
              <a:t> (indikace, příprava, bezpečnostní zásady)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PhDr. </a:t>
            </a:r>
            <a:r>
              <a:rPr lang="cs-CZ" dirty="0" err="1"/>
              <a:t>Taybner</a:t>
            </a:r>
            <a:r>
              <a:rPr lang="cs-CZ" dirty="0"/>
              <a:t> pošle prezentaci</a:t>
            </a:r>
          </a:p>
          <a:p>
            <a:endParaRPr lang="cs-CZ" dirty="0"/>
          </a:p>
          <a:p>
            <a:r>
              <a:rPr lang="cs-CZ" dirty="0"/>
              <a:t>Vysvětlit rozdíly mezi pojmy, zohlednit přípravu, bezpečnost</a:t>
            </a:r>
          </a:p>
          <a:p>
            <a:endParaRPr lang="cs-CZ" dirty="0"/>
          </a:p>
          <a:p>
            <a:r>
              <a:rPr lang="cs-CZ" dirty="0"/>
              <a:t>Nezapomeň na pomůcky u </a:t>
            </a:r>
            <a:r>
              <a:rPr lang="cs-CZ" dirty="0" err="1"/>
              <a:t>kardiostimulace</a:t>
            </a:r>
            <a:r>
              <a:rPr lang="cs-CZ" dirty="0"/>
              <a:t> (viz anestezie)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2065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1300</Words>
  <Application>Microsoft Office PowerPoint</Application>
  <PresentationFormat>Širokoúhlá obrazovka</PresentationFormat>
  <Paragraphs>148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Motiv Office</vt:lpstr>
      <vt:lpstr>Ošetřovatelská péče u akutních a krizových stavů </vt:lpstr>
      <vt:lpstr>První kontakt s nemocným v PNP – vyšetření </vt:lpstr>
      <vt:lpstr>Neinvazivní monitoring nemocného </vt:lpstr>
      <vt:lpstr>Invazivní monitoring nemocného  </vt:lpstr>
      <vt:lpstr>Zajištění přístupu krevního oběhu zdravotnických záchranářem (i. v., i. o.) </vt:lpstr>
      <vt:lpstr>Infuzní roztoky a jejich aplikace v PNP, transfuzní přípravky v přednemocniční a intenzivní péči </vt:lpstr>
      <vt:lpstr>Ošetřovatelská péče při oxygenoterapii (pomůcky pro aplikaci kyslíku, hyperbarická komora) </vt:lpstr>
      <vt:lpstr>Ošetřovatelská  péče u pacienta s umělou plicní ventilací </vt:lpstr>
      <vt:lpstr>Ošetřovatelská  péče u pacienta při defibrilaci, kardioverzi, kardiostimulaci (indikace, příprava, bezpečnostní zásady) </vt:lpstr>
      <vt:lpstr>Ošetřovatelská  péče u pacienta v bezvědomí na ARO/JIP </vt:lpstr>
      <vt:lpstr>Ošetřovatelská  péče při aplikaci opiátů (manipulace, indikace, žádoucí  a nežádoucí účinky) </vt:lpstr>
      <vt:lpstr>Ošetřovatelská  péče při zavedení žaludeční sondy a výplachu žaludku </vt:lpstr>
      <vt:lpstr>Ošetřovatelská dokumentace v přednemocniční neodkladné péči - náležitosti ošetřovatelské dokumentace  </vt:lpstr>
      <vt:lpstr>Ošetřovatelská  péče u pacienta s infekčním onemocněním v neodkladné a intenzivní péči </vt:lpstr>
      <vt:lpstr>Ošetřovatelská  péče u pacienta v terminálním stavu, péče o tělo zemřelého (na místě události; na intenzivním lůžku) </vt:lpstr>
      <vt:lpstr>Týrané, zneužívané a zanedbávané dítě v PNP Problematika domácího násilí v PNP </vt:lpstr>
      <vt:lpstr>Sebepoškozování, suicidální jednání, presuicidální syndrom v přednemocniční a nemocniční neodkladné péči.  </vt:lpstr>
      <vt:lpstr>Ošetřovatelská  péče u pacienta s permanentním močovým katetrem </vt:lpstr>
      <vt:lpstr>Ošetřovatelská  péče u pacienta s léčebnou hypotermií </vt:lpstr>
      <vt:lpstr>Ošetřovatelská  péče u pacienta s kontinuální dialýzou Hemoperfuze  </vt:lpstr>
      <vt:lpstr>Prevence sekundárních změn u pacienta na ARO/JIP (imobilizační syndrom).  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Ošetřovatelská péče u akutních a krizových stavů </dc:title>
  <dc:creator>Pekara Jaroslav</dc:creator>
  <cp:lastModifiedBy>Pekara, Jaroslav</cp:lastModifiedBy>
  <cp:revision>29</cp:revision>
  <dcterms:created xsi:type="dcterms:W3CDTF">2017-02-11T09:51:54Z</dcterms:created>
  <dcterms:modified xsi:type="dcterms:W3CDTF">2020-03-16T09:27:14Z</dcterms:modified>
</cp:coreProperties>
</file>