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4" r:id="rId4"/>
    <p:sldId id="265" r:id="rId5"/>
    <p:sldId id="266" r:id="rId6"/>
    <p:sldId id="267" r:id="rId7"/>
    <p:sldId id="268" r:id="rId8"/>
    <p:sldId id="258" r:id="rId9"/>
    <p:sldId id="259" r:id="rId10"/>
    <p:sldId id="260" r:id="rId11"/>
    <p:sldId id="261" r:id="rId12"/>
    <p:sldId id="262" r:id="rId13"/>
    <p:sldId id="263" r:id="rId14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44" d="100"/>
          <a:sy n="44" d="100"/>
        </p:scale>
        <p:origin x="1098" y="4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Nadpis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9" name="Podnadpis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s-CZ"/>
              <a:t>Kliknutím lze upravit styl předlohy.</a:t>
            </a:r>
            <a:endParaRPr kumimoji="0" lang="en-US"/>
          </a:p>
        </p:txBody>
      </p:sp>
      <p:sp>
        <p:nvSpPr>
          <p:cNvPr id="28" name="Zástupný symbol pro datum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FCF540C6-2C77-4BAA-B37B-D32835E9E879}" type="datetimeFigureOut">
              <a:rPr lang="cs-CZ" smtClean="0"/>
              <a:t>15.02.2020</a:t>
            </a:fld>
            <a:endParaRPr lang="cs-CZ"/>
          </a:p>
        </p:txBody>
      </p:sp>
      <p:sp>
        <p:nvSpPr>
          <p:cNvPr id="17" name="Zástupný symbol pro zápatí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cs-CZ"/>
          </a:p>
        </p:txBody>
      </p:sp>
      <p:sp>
        <p:nvSpPr>
          <p:cNvPr id="10" name="Obdélník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Obdélník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Obdélník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Obdélník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Přímá spojnice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Přímá spojnice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Přímá spojnice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Přímá spojnice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Přímá spojnice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Přímá spojnice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Obdélník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ál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ál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Ovál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Ovál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Ovál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Zástupný symbol pro číslo snímku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2773789D-A5C0-4F5D-99BB-9E8B6E06F97C}" type="slidenum">
              <a:rPr lang="cs-CZ" smtClean="0"/>
              <a:t>‹#›</a:t>
            </a:fld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540C6-2C77-4BAA-B37B-D32835E9E879}" type="datetimeFigureOut">
              <a:rPr lang="cs-CZ" smtClean="0"/>
              <a:t>15.02.2020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73789D-A5C0-4F5D-99BB-9E8B6E06F97C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540C6-2C77-4BAA-B37B-D32835E9E879}" type="datetimeFigureOut">
              <a:rPr lang="cs-CZ" smtClean="0"/>
              <a:t>15.02.2020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73789D-A5C0-4F5D-99BB-9E8B6E06F97C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8" name="Zástupný symbol pro obsah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FCF540C6-2C77-4BAA-B37B-D32835E9E879}" type="datetimeFigureOut">
              <a:rPr lang="cs-CZ" smtClean="0"/>
              <a:t>15.02.2020</a:t>
            </a:fld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2773789D-A5C0-4F5D-99BB-9E8B6E06F97C}" type="slidenum">
              <a:rPr lang="cs-CZ" smtClean="0"/>
              <a:t>‹#›</a:t>
            </a:fld>
            <a:endParaRPr lang="cs-CZ"/>
          </a:p>
        </p:txBody>
      </p:sp>
      <p:sp>
        <p:nvSpPr>
          <p:cNvPr id="10" name="Zástupný symbol pro zápatí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FCF540C6-2C77-4BAA-B37B-D32835E9E879}" type="datetimeFigureOut">
              <a:rPr lang="cs-CZ" smtClean="0"/>
              <a:t>15.02.2020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cs-CZ"/>
          </a:p>
        </p:txBody>
      </p:sp>
      <p:sp>
        <p:nvSpPr>
          <p:cNvPr id="9" name="Obdélník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Obdélník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bdélník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Obdélník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Přímá spojnice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Přímá spojnice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Přímá spojnice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Přímá spojnice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Přímá spojnice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Obdélník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Ovál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Ovál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ál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Ovál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ál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Přímá spojnice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2773789D-A5C0-4F5D-99BB-9E8B6E06F97C}" type="slidenum">
              <a:rPr lang="cs-CZ" smtClean="0"/>
              <a:t>‹#›</a:t>
            </a:fld>
            <a:endParaRPr lang="cs-CZ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540C6-2C77-4BAA-B37B-D32835E9E879}" type="datetimeFigureOut">
              <a:rPr lang="cs-CZ" smtClean="0"/>
              <a:t>15.02.2020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73789D-A5C0-4F5D-99BB-9E8B6E06F97C}" type="slidenum">
              <a:rPr lang="cs-CZ" smtClean="0"/>
              <a:t>‹#›</a:t>
            </a:fld>
            <a:endParaRPr lang="cs-CZ"/>
          </a:p>
        </p:txBody>
      </p:sp>
      <p:sp>
        <p:nvSpPr>
          <p:cNvPr id="9" name="Zástupný symbol pro obsah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11" name="Zástupný symbol pro obsah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540C6-2C77-4BAA-B37B-D32835E9E879}" type="datetimeFigureOut">
              <a:rPr lang="cs-CZ" smtClean="0"/>
              <a:t>15.02.2020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73789D-A5C0-4F5D-99BB-9E8B6E06F97C}" type="slidenum">
              <a:rPr lang="cs-CZ" smtClean="0"/>
              <a:t>‹#›</a:t>
            </a:fld>
            <a:endParaRPr lang="cs-CZ"/>
          </a:p>
        </p:txBody>
      </p:sp>
      <p:sp>
        <p:nvSpPr>
          <p:cNvPr id="11" name="Zástupný symbol pro obsah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13" name="Zástupný symbol pro obsah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12" name="Zástupný symbol pro text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cs-CZ"/>
              <a:t>Kliknutím lze upravit styly předlohy textu.</a:t>
            </a:r>
          </a:p>
        </p:txBody>
      </p:sp>
      <p:sp>
        <p:nvSpPr>
          <p:cNvPr id="14" name="Zástupný symbol pro text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cs-CZ"/>
              <a:t>Kliknutím lze upravit styly předlohy textu.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6" name="Zástupný symbol pro datum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FCF540C6-2C77-4BAA-B37B-D32835E9E879}" type="datetimeFigureOut">
              <a:rPr lang="cs-CZ" smtClean="0"/>
              <a:t>15.02.2020</a:t>
            </a:fld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2773789D-A5C0-4F5D-99BB-9E8B6E06F97C}" type="slidenum">
              <a:rPr lang="cs-CZ" smtClean="0"/>
              <a:t>‹#›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540C6-2C77-4BAA-B37B-D32835E9E879}" type="datetimeFigureOut">
              <a:rPr lang="cs-CZ" smtClean="0"/>
              <a:t>15.02.2020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73789D-A5C0-4F5D-99BB-9E8B6E06F97C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římá spojnice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cs-CZ"/>
              <a:t>Kliknutím lze upravit styly předlohy textu.</a:t>
            </a:r>
          </a:p>
        </p:txBody>
      </p:sp>
      <p:sp>
        <p:nvSpPr>
          <p:cNvPr id="8" name="Přímá spojnice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Přímá spojnice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Přímá spojnice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bdélník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Přímá spojnice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Ovál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Zástupný symbol pro obsah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21" name="Zástupný symbol pro datum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FCF540C6-2C77-4BAA-B37B-D32835E9E879}" type="datetimeFigureOut">
              <a:rPr lang="cs-CZ" smtClean="0"/>
              <a:t>15.02.2020</a:t>
            </a:fld>
            <a:endParaRPr lang="cs-CZ"/>
          </a:p>
        </p:txBody>
      </p:sp>
      <p:sp>
        <p:nvSpPr>
          <p:cNvPr id="22" name="Zástupný symbol pro číslo snímku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2773789D-A5C0-4F5D-99BB-9E8B6E06F97C}" type="slidenum">
              <a:rPr lang="cs-CZ" smtClean="0"/>
              <a:t>‹#›</a:t>
            </a:fld>
            <a:endParaRPr lang="cs-CZ"/>
          </a:p>
        </p:txBody>
      </p:sp>
      <p:sp>
        <p:nvSpPr>
          <p:cNvPr id="23" name="Zástupný symbol pro zápatí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římá spojnice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Ovál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cs-CZ"/>
              <a:t>Kliknutím na ikonu přidáte obrázek.</a:t>
            </a:r>
            <a:endParaRPr kumimoji="0" lang="en-US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cs-CZ"/>
              <a:t>Kliknutím lze upravit styly předlohy textu.</a:t>
            </a:r>
          </a:p>
        </p:txBody>
      </p:sp>
      <p:sp>
        <p:nvSpPr>
          <p:cNvPr id="10" name="Přímá spojnice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Obdélník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Přímá spojnice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Přímá spojnice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Přímá spojnice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Zástupný symbol pro datum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FCF540C6-2C77-4BAA-B37B-D32835E9E879}" type="datetimeFigureOut">
              <a:rPr lang="cs-CZ" smtClean="0"/>
              <a:t>15.02.2020</a:t>
            </a:fld>
            <a:endParaRPr lang="cs-CZ"/>
          </a:p>
        </p:txBody>
      </p:sp>
      <p:sp>
        <p:nvSpPr>
          <p:cNvPr id="18" name="Zástupný symbol pro číslo snímku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2773789D-A5C0-4F5D-99BB-9E8B6E06F97C}" type="slidenum">
              <a:rPr lang="cs-CZ" smtClean="0"/>
              <a:t>‹#›</a:t>
            </a:fld>
            <a:endParaRPr lang="cs-CZ"/>
          </a:p>
        </p:txBody>
      </p:sp>
      <p:sp>
        <p:nvSpPr>
          <p:cNvPr id="21" name="Zástupný symbol pro zápatí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římá spojnice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Zástupný symbol pro nadpis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cs-CZ"/>
              <a:t>Kliknutím lze upravit styly předlohy textu.</a:t>
            </a:r>
          </a:p>
          <a:p>
            <a:pPr lvl="1" eaLnBrk="1" latinLnBrk="0" hangingPunct="1"/>
            <a:r>
              <a:rPr kumimoji="0" lang="cs-CZ"/>
              <a:t>Druhá úroveň</a:t>
            </a:r>
          </a:p>
          <a:p>
            <a:pPr lvl="2" eaLnBrk="1" latinLnBrk="0" hangingPunct="1"/>
            <a:r>
              <a:rPr kumimoji="0" lang="cs-CZ"/>
              <a:t>Třetí úroveň</a:t>
            </a:r>
          </a:p>
          <a:p>
            <a:pPr lvl="3" eaLnBrk="1" latinLnBrk="0" hangingPunct="1"/>
            <a:r>
              <a:rPr kumimoji="0" lang="cs-CZ"/>
              <a:t>Čtvrtá úroveň</a:t>
            </a:r>
          </a:p>
          <a:p>
            <a:pPr lvl="4" eaLnBrk="1" latinLnBrk="0" hangingPunct="1"/>
            <a:r>
              <a:rPr kumimoji="0" lang="cs-CZ"/>
              <a:t>Pátá úroveň</a:t>
            </a:r>
            <a:endParaRPr kumimoji="0" lang="en-US"/>
          </a:p>
        </p:txBody>
      </p:sp>
      <p:sp>
        <p:nvSpPr>
          <p:cNvPr id="14" name="Zástupný symbol pro datum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FCF540C6-2C77-4BAA-B37B-D32835E9E879}" type="datetimeFigureOut">
              <a:rPr lang="cs-CZ" smtClean="0"/>
              <a:t>15.02.2020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cs-CZ"/>
          </a:p>
        </p:txBody>
      </p:sp>
      <p:sp>
        <p:nvSpPr>
          <p:cNvPr id="7" name="Přímá spojnice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Přímá spojnice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Obdélník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Přímá spojnice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vál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Zástupný symbol pro číslo snímku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2773789D-A5C0-4F5D-99BB-9E8B6E06F97C}" type="slidenum">
              <a:rPr lang="cs-CZ" smtClean="0"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Ošetřovatelská péče o pacienta s poruchou osobnosti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9794264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Ošetřovatelská péče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/>
              <a:t>Pacienti s poruchou osobnosti mají rozdílný vztah nejen k sobě samému, ale také ke svému okolí. Z ošetřovatelského hlediska je zásadní, že pacienti s poruchou osobnosti často velice špatně spolupracují, což je logickým vyústěním jejich sebeuvědomování. Chyby vidí v okolí, u ostatních lidí a své chování považují za akceptovatelnou normu. Můžeme se však také setkat s opačným postojem pacienta s poruchou osobnosti, který považuje své chování a svou osobu za naprosto nevhodné a za přítěž společnosti.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1418197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Příklady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20000"/>
          </a:bodyPr>
          <a:lstStyle/>
          <a:p>
            <a:pPr lvl="0"/>
            <a:r>
              <a:rPr lang="cs-CZ" dirty="0"/>
              <a:t>Pacient s </a:t>
            </a:r>
            <a:r>
              <a:rPr lang="cs-CZ" b="1" dirty="0"/>
              <a:t>paranoidní poruchou osobnosti</a:t>
            </a:r>
            <a:r>
              <a:rPr lang="cs-CZ" dirty="0"/>
              <a:t>, který je velice podezřívavý, patologicky zpracovává veškeré sociální interakce ve smyslu pocitu neustálého útoku na jeho osobu. Obranným mechanismem je pro takového pacienta nepřátelské nastavení vůči okolí. </a:t>
            </a:r>
          </a:p>
          <a:p>
            <a:r>
              <a:rPr lang="cs-CZ" dirty="0"/>
              <a:t>Zdravotnický personál by se měl vyvarovat např. tlumenému hovoru v přítomnosti pacienta s paranoidní poruchou osobnosti, upozornit a vysvětlit mu předem veškeré terapeutické postupy, změny nebo odchylky od původního plánu (např. změna medikace, přeobjednání na vyšetření atd.). S jistou dávkou nadsázky lze říci, že veškeré počínání může takový pacient paranoidně zpracovat. Pro léčbu a celkově pro spolupráci je třeba navození důvěry mezi sestrou a pacientem, což bývá u paranoidního pacienta obtížné, ale zároveň naprosto zásadní.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8535996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pPr lvl="0"/>
            <a:r>
              <a:rPr lang="cs-CZ" dirty="0"/>
              <a:t>Pacient s </a:t>
            </a:r>
            <a:r>
              <a:rPr lang="cs-CZ" b="1" dirty="0"/>
              <a:t>emočně nestabilní poruchou osobnosti</a:t>
            </a:r>
            <a:r>
              <a:rPr lang="cs-CZ" dirty="0"/>
              <a:t>, mezi které patří např.</a:t>
            </a:r>
            <a:r>
              <a:rPr lang="cs-CZ" b="1" dirty="0"/>
              <a:t> hraniční typ osobnosti</a:t>
            </a:r>
            <a:r>
              <a:rPr lang="cs-CZ" dirty="0"/>
              <a:t>. Typické pro tuto poruchu je nevyjasněná až patologická představa o sobě samém a vztahu k okolí. Selhávání v sociálních interakcích (především partnerských vztazích) často vedou k emočním krizím, které bývají řešeny sebepoškozováním až sebevražednými pokusy. U těchto pacientů je také narušena sebekontrola, proto může být pacient s hraniční poruchou osobnosti zdrojem konfliktních situací. </a:t>
            </a:r>
          </a:p>
          <a:p>
            <a:r>
              <a:rPr lang="cs-CZ" dirty="0"/>
              <a:t>Z ošetřovatelského hlediska je tedy nutný dohled na chování pacienta v souvislosti s rizikem sebepoškozování a dále eliminaci možné agrese.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892523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pPr lvl="0"/>
            <a:r>
              <a:rPr lang="cs-CZ" dirty="0"/>
              <a:t>Pacient s </a:t>
            </a:r>
            <a:r>
              <a:rPr lang="cs-CZ" b="1" dirty="0" err="1"/>
              <a:t>anakastickou</a:t>
            </a:r>
            <a:r>
              <a:rPr lang="cs-CZ" b="1" dirty="0"/>
              <a:t> poruchou osobnosti</a:t>
            </a:r>
            <a:r>
              <a:rPr lang="cs-CZ" dirty="0"/>
              <a:t>, která se vyznačuje poruchou myšlení, chování </a:t>
            </a:r>
            <a:br>
              <a:rPr lang="cs-CZ" dirty="0"/>
            </a:br>
            <a:r>
              <a:rPr lang="cs-CZ" dirty="0"/>
              <a:t>a nálady. Tito pacienti jsou se sebou nespokojeni, trpí nerozhodností, neustálými pocity pochybností, neadekvátních starostí a jsou více než opatrní. Zaměřují se i v běžném životě přehnaně na detaily, organizování a pravidla, </a:t>
            </a:r>
            <a:br>
              <a:rPr lang="cs-CZ" dirty="0"/>
            </a:br>
            <a:r>
              <a:rPr lang="cs-CZ" dirty="0"/>
              <a:t>což je následně vyřazuje z normálního bytí.</a:t>
            </a:r>
          </a:p>
          <a:p>
            <a:r>
              <a:rPr lang="cs-CZ" dirty="0"/>
              <a:t>V rámci ošetřovatelské péče je pacient začleňován do terapeutických aktivit (např. pracovní terapie), kde postupně zvládá zadávané úkoly. </a:t>
            </a:r>
            <a:br>
              <a:rPr lang="cs-CZ" dirty="0"/>
            </a:br>
            <a:r>
              <a:rPr lang="cs-CZ" dirty="0"/>
              <a:t>V rámci běžné komunikace je důležité zachovat linii hovoru a nenechat u pacienta rozvinout nerozhodný postoj.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622172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95536" y="188640"/>
            <a:ext cx="7467600" cy="1143000"/>
          </a:xfrm>
        </p:spPr>
        <p:txBody>
          <a:bodyPr>
            <a:normAutofit/>
          </a:bodyPr>
          <a:lstStyle/>
          <a:p>
            <a:br>
              <a:rPr lang="cs-CZ" dirty="0"/>
            </a:br>
            <a:r>
              <a:rPr lang="cs-CZ" dirty="0"/>
              <a:t>Poruchy osobnosti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/>
              <a:t>Dle MKN - 10: F60-F69 Poruchy osobnosti </a:t>
            </a:r>
            <a:br>
              <a:rPr lang="cs-CZ" dirty="0"/>
            </a:br>
            <a:r>
              <a:rPr lang="cs-CZ" dirty="0"/>
              <a:t>a chování u dospělých</a:t>
            </a:r>
          </a:p>
          <a:p>
            <a:r>
              <a:rPr lang="cs-CZ" dirty="0"/>
              <a:t>Významné odchylky od způsobů, kterými průměrný člověk v dané kultuře vnímá, myslí, cítí a především má vztahy k druhým</a:t>
            </a:r>
          </a:p>
          <a:p>
            <a:r>
              <a:rPr lang="cs-CZ" dirty="0"/>
              <a:t>Jde o těžké narušení v charakterové konstituci </a:t>
            </a:r>
            <a:br>
              <a:rPr lang="cs-CZ" dirty="0"/>
            </a:br>
            <a:r>
              <a:rPr lang="cs-CZ" dirty="0"/>
              <a:t>a tendencích chování jedince</a:t>
            </a:r>
          </a:p>
        </p:txBody>
      </p:sp>
    </p:spTree>
    <p:extLst>
      <p:ext uri="{BB962C8B-B14F-4D97-AF65-F5344CB8AC3E}">
        <p14:creationId xmlns:p14="http://schemas.microsoft.com/office/powerpoint/2010/main" val="21606435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Porucha osobnosti - druhy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/>
              <a:t>Paranoidní – podezřívavost, tendence chybně interpretovat reakce okolí, vztahovačnost</a:t>
            </a:r>
          </a:p>
          <a:p>
            <a:r>
              <a:rPr lang="cs-CZ" dirty="0"/>
              <a:t>Schizoidní – preference fantazie, distancování </a:t>
            </a:r>
            <a:br>
              <a:rPr lang="cs-CZ" dirty="0"/>
            </a:br>
            <a:r>
              <a:rPr lang="cs-CZ" dirty="0"/>
              <a:t>se od citových, sociálních a jiných kontaktů; neschopnost vyjadřovat city, prožívat radost</a:t>
            </a:r>
          </a:p>
          <a:p>
            <a:r>
              <a:rPr lang="cs-CZ" dirty="0"/>
              <a:t>Disociální porucha osobnosti – bezohlednost </a:t>
            </a:r>
            <a:br>
              <a:rPr lang="cs-CZ" dirty="0"/>
            </a:br>
            <a:r>
              <a:rPr lang="cs-CZ" dirty="0"/>
              <a:t>v sociálních závazcích, nerovnováha mezi společenskou normou a chováním pacienta, chování nelze měnit trestem či jinou zkušeností, nízký práh pro zpuštění agrese (podskupiny: asociální, psychopatická, </a:t>
            </a:r>
            <a:r>
              <a:rPr lang="cs-CZ" dirty="0" err="1"/>
              <a:t>sociopatická</a:t>
            </a:r>
            <a:r>
              <a:rPr lang="cs-CZ" dirty="0"/>
              <a:t>,…)</a:t>
            </a:r>
          </a:p>
        </p:txBody>
      </p:sp>
    </p:spTree>
    <p:extLst>
      <p:ext uri="{BB962C8B-B14F-4D97-AF65-F5344CB8AC3E}">
        <p14:creationId xmlns:p14="http://schemas.microsoft.com/office/powerpoint/2010/main" val="10646850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Font typeface="Courier New" panose="02070309020205020404" pitchFamily="49" charset="0"/>
              <a:buChar char="o"/>
            </a:pPr>
            <a:r>
              <a:rPr lang="cs-CZ" dirty="0"/>
              <a:t>Emočně nestabilní – sklon ke zkratovému chování, vrtošivost – nestabilita nálady, sklon </a:t>
            </a:r>
            <a:br>
              <a:rPr lang="cs-CZ" dirty="0"/>
            </a:br>
            <a:r>
              <a:rPr lang="cs-CZ" dirty="0"/>
              <a:t>k emočním výbuchům, konfliktní</a:t>
            </a:r>
          </a:p>
          <a:p>
            <a:pPr marL="0" indent="0">
              <a:buNone/>
            </a:pPr>
            <a:r>
              <a:rPr lang="cs-CZ" dirty="0"/>
              <a:t> (dělení emočně nestabilní osobnosti: agresivní, hraniční, výbušná)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cs-CZ" dirty="0" err="1"/>
              <a:t>Histrionská</a:t>
            </a:r>
            <a:r>
              <a:rPr lang="cs-CZ" dirty="0"/>
              <a:t> porucha osobnosti – mělká a labilní afektivita, teatrálnost, </a:t>
            </a:r>
            <a:r>
              <a:rPr lang="cs-CZ" dirty="0" err="1"/>
              <a:t>sebedramatizace</a:t>
            </a:r>
            <a:r>
              <a:rPr lang="cs-CZ" dirty="0"/>
              <a:t>, egocentričnost, </a:t>
            </a:r>
            <a:r>
              <a:rPr lang="cs-CZ" dirty="0" err="1"/>
              <a:t>sugestabilita</a:t>
            </a:r>
            <a:r>
              <a:rPr lang="cs-CZ" dirty="0"/>
              <a:t>, vyžadování ocenění; (dělení </a:t>
            </a:r>
            <a:r>
              <a:rPr lang="cs-CZ" dirty="0" err="1"/>
              <a:t>histrionské</a:t>
            </a:r>
            <a:r>
              <a:rPr lang="cs-CZ" dirty="0"/>
              <a:t> poruchy osobnosti: hysterická, </a:t>
            </a:r>
            <a:r>
              <a:rPr lang="cs-CZ" dirty="0" err="1"/>
              <a:t>psychoinfantilní</a:t>
            </a:r>
            <a:r>
              <a:rPr lang="cs-CZ" dirty="0"/>
              <a:t>)</a:t>
            </a:r>
          </a:p>
          <a:p>
            <a:pPr>
              <a:buFont typeface="Courier New" panose="02070309020205020404" pitchFamily="49" charset="0"/>
              <a:buChar char="o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822803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 err="1"/>
              <a:t>Anakastická</a:t>
            </a:r>
            <a:r>
              <a:rPr lang="cs-CZ" dirty="0"/>
              <a:t> porucha osobnosti – pocit osobní nejistoty, nadměrná svědomitost, zaměstnávání se detaily, opatrnost, tvrdohlavost, rigidita (osobnost: kompulzivní, obsesivní, obsedantně-kompulzivní)</a:t>
            </a:r>
          </a:p>
          <a:p>
            <a:r>
              <a:rPr lang="cs-CZ" dirty="0"/>
              <a:t>Anxiózní (vyhýbavá) osobnost: pocity napětí, obav, nejistoty, podřízenosti; potřeba být milován, přecitlivělost ke kritice; vyhýbání se určitým činnostem, přehánění </a:t>
            </a:r>
            <a:r>
              <a:rPr lang="cs-CZ" dirty="0" err="1"/>
              <a:t>potenc</a:t>
            </a:r>
            <a:r>
              <a:rPr lang="cs-CZ" dirty="0"/>
              <a:t>. nebezpečí </a:t>
            </a:r>
            <a:br>
              <a:rPr lang="cs-CZ" dirty="0"/>
            </a:br>
            <a:r>
              <a:rPr lang="cs-CZ" dirty="0"/>
              <a:t>v běžných situacích</a:t>
            </a:r>
          </a:p>
        </p:txBody>
      </p:sp>
    </p:spTree>
    <p:extLst>
      <p:ext uri="{BB962C8B-B14F-4D97-AF65-F5344CB8AC3E}">
        <p14:creationId xmlns:p14="http://schemas.microsoft.com/office/powerpoint/2010/main" val="23927162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/>
              <a:t>Závislá porucha osobnosti – závislost na druhých, pasivně vyhovují přání druhých, pocity bezmocnosti a nekompetence, obava z opuštěnosti, neprůbojnost, tendence přenášet odpovědnost na druhé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848570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Léčba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/>
              <a:t>Farmakoterapie – anxiolytika, stabilizátory nálady…</a:t>
            </a:r>
          </a:p>
          <a:p>
            <a:r>
              <a:rPr lang="cs-CZ"/>
              <a:t>Psychoterapie </a:t>
            </a:r>
          </a:p>
          <a:p>
            <a:r>
              <a:rPr lang="cs-CZ" dirty="0"/>
              <a:t>Terapeutické aktivity (</a:t>
            </a:r>
            <a:r>
              <a:rPr lang="cs-CZ" dirty="0" err="1"/>
              <a:t>arte</a:t>
            </a:r>
            <a:r>
              <a:rPr lang="cs-CZ" dirty="0"/>
              <a:t>, muziko, …)</a:t>
            </a:r>
          </a:p>
        </p:txBody>
      </p:sp>
    </p:spTree>
    <p:extLst>
      <p:ext uri="{BB962C8B-B14F-4D97-AF65-F5344CB8AC3E}">
        <p14:creationId xmlns:p14="http://schemas.microsoft.com/office/powerpoint/2010/main" val="23412242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Ošetřovatelská péče u pacienta s poruchou osobnosti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/>
              <a:t>V souvislosti s osobností člověka se hovoří o tzv. </a:t>
            </a:r>
            <a:r>
              <a:rPr lang="cs-CZ" b="1" dirty="0"/>
              <a:t>biopsychosociální </a:t>
            </a:r>
            <a:r>
              <a:rPr lang="cs-CZ" dirty="0"/>
              <a:t>jednotce, protože je determinována biologickými, psychologickými a sociálními vlivy. </a:t>
            </a:r>
          </a:p>
          <a:p>
            <a:r>
              <a:rPr lang="cs-CZ" dirty="0"/>
              <a:t>Během života se osobnost mění, zahrnuje veškeré psychické a tělesné vlastnosti člověka, vrozené dispozice člověka, tedy jeho temperament, je ovlivňován získávanými vlastnostmi, tedy charakterem (způsoby myšlení, jednání). </a:t>
            </a:r>
          </a:p>
        </p:txBody>
      </p:sp>
    </p:spTree>
    <p:extLst>
      <p:ext uri="{BB962C8B-B14F-4D97-AF65-F5344CB8AC3E}">
        <p14:creationId xmlns:p14="http://schemas.microsoft.com/office/powerpoint/2010/main" val="376188715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Poruchy osobnosti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/>
              <a:t>Zevně se osobnost projevuje </a:t>
            </a:r>
            <a:r>
              <a:rPr lang="cs-CZ" b="1" dirty="0"/>
              <a:t>povahou</a:t>
            </a:r>
            <a:r>
              <a:rPr lang="cs-CZ" dirty="0"/>
              <a:t>, která je utvářena vlastnostmi jedince a jeho inteligencí.</a:t>
            </a:r>
          </a:p>
          <a:p>
            <a:r>
              <a:rPr lang="cs-CZ" dirty="0"/>
              <a:t>Vnitřní oblast osobnosti tvoří vědomí vlastního já, tedy </a:t>
            </a:r>
            <a:r>
              <a:rPr lang="cs-CZ" b="1" dirty="0"/>
              <a:t>sebeuvědomování</a:t>
            </a:r>
            <a:r>
              <a:rPr lang="cs-CZ" dirty="0"/>
              <a:t>, které je podstatou osobnosti a zahrnuje uvědomování si vlastní jedinečnosti, odlišnosti od druhých a tělesného schématu.</a:t>
            </a:r>
          </a:p>
          <a:p>
            <a:endParaRPr lang="cs-CZ" dirty="0"/>
          </a:p>
          <a:p>
            <a:r>
              <a:rPr lang="cs-CZ" dirty="0"/>
              <a:t>Důležitým aspektem v posuzování osobnostních norem a abnormalit je kulturní zázemí každého pacienta, které do značné míry ovlivňuje vzorce chování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121886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rkýř">
  <a:themeElements>
    <a:clrScheme name="Urbanistický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Arkýř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Arkýř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32</TotalTime>
  <Words>876</Words>
  <Application>Microsoft Office PowerPoint</Application>
  <PresentationFormat>Předvádění na obrazovce (4:3)</PresentationFormat>
  <Paragraphs>36</Paragraphs>
  <Slides>13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13</vt:i4>
      </vt:variant>
    </vt:vector>
  </HeadingPairs>
  <TitlesOfParts>
    <vt:vector size="18" baseType="lpstr">
      <vt:lpstr>Century Schoolbook</vt:lpstr>
      <vt:lpstr>Courier New</vt:lpstr>
      <vt:lpstr>Wingdings</vt:lpstr>
      <vt:lpstr>Wingdings 2</vt:lpstr>
      <vt:lpstr>Arkýř</vt:lpstr>
      <vt:lpstr>Ošetřovatelská péče o pacienta s poruchou osobnosti</vt:lpstr>
      <vt:lpstr> Poruchy osobnosti</vt:lpstr>
      <vt:lpstr>Porucha osobnosti - druhy</vt:lpstr>
      <vt:lpstr>Prezentace aplikace PowerPoint</vt:lpstr>
      <vt:lpstr>Prezentace aplikace PowerPoint</vt:lpstr>
      <vt:lpstr>Prezentace aplikace PowerPoint</vt:lpstr>
      <vt:lpstr>Léčba</vt:lpstr>
      <vt:lpstr>Ošetřovatelská péče u pacienta s poruchou osobnosti</vt:lpstr>
      <vt:lpstr>Poruchy osobnosti</vt:lpstr>
      <vt:lpstr>Ošetřovatelská péče</vt:lpstr>
      <vt:lpstr>Příklady</vt:lpstr>
      <vt:lpstr>Prezentace aplikace PowerPoint</vt:lpstr>
      <vt:lpstr>Prezentace aplikace PowerPoint</vt:lpstr>
    </vt:vector>
  </TitlesOfParts>
  <Company>Vysoka skola zdravotnicka, Praha 5, Duskova 7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Ošetřovatelská péče o pacienta s poruchou osobnosti</dc:title>
  <dc:creator>Tošnarová Hana</dc:creator>
  <cp:lastModifiedBy>Tošnarová Hana</cp:lastModifiedBy>
  <cp:revision>5</cp:revision>
  <dcterms:created xsi:type="dcterms:W3CDTF">2014-03-31T14:52:17Z</dcterms:created>
  <dcterms:modified xsi:type="dcterms:W3CDTF">2020-02-15T09:02:39Z</dcterms:modified>
</cp:coreProperties>
</file>