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19" autoAdjust="0"/>
    <p:restoredTop sz="94728" autoAdjust="0"/>
  </p:normalViewPr>
  <p:slideViewPr>
    <p:cSldViewPr>
      <p:cViewPr varScale="1">
        <p:scale>
          <a:sx n="73" d="100"/>
          <a:sy n="73" d="100"/>
        </p:scale>
        <p:origin x="14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6E0D3-5AA2-4B61-8753-63D2CA55F5D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815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95024-3804-41A7-A02B-1201AA1EFA9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9383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E0FBB-EE54-4F27-B2D0-DD26A3CC112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548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A7CCF-86D0-47C3-948E-3435D6710A8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8498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E1C33-8939-4F28-80C0-271C11CAA4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778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C8E84-AF35-4856-B72B-1ACA0345310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3879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F6051-4278-4D5C-974D-496F023E63F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906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27AD5-D37A-4438-ADBD-5FDB2B16A9C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206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54F62-03A4-4CC0-9E96-E9D0F6FF8C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6400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248C4-40B0-46C6-B157-AFD5FC06334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1469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FFAAE-65EF-413A-955D-18A2F905F16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902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75F65F-AE92-44F2-BD3C-7C91AC97179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1008063"/>
          </a:xfrm>
        </p:spPr>
        <p:txBody>
          <a:bodyPr anchor="ctr"/>
          <a:lstStyle/>
          <a:p>
            <a:r>
              <a:rPr lang="cs-CZ" altLang="cs-CZ" sz="4400"/>
              <a:t>Biochemická vyšetření lipidů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196975"/>
            <a:ext cx="8569325" cy="5661025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cs-CZ" altLang="cs-CZ" sz="3200" dirty="0"/>
              <a:t> CHOLESTEROL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koncentrace závislá na </a:t>
            </a:r>
            <a:r>
              <a:rPr lang="cs-CZ" altLang="cs-CZ" sz="2800" dirty="0" err="1"/>
              <a:t>věku,pohlaví</a:t>
            </a:r>
            <a:r>
              <a:rPr lang="cs-CZ" altLang="cs-CZ" sz="2800" dirty="0"/>
              <a:t>, výživě, tělesné aktivitě a etnickém původu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čtvrtina cholesterolu je exogenního původu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zbytek syntetizován v játrech, kůži a kůře nadledvin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v plazmě transportován jako součást LDL (2/3)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na HLD vázána asi 1/3</a:t>
            </a:r>
          </a:p>
          <a:p>
            <a:pPr lvl="1" algn="l">
              <a:buFontTx/>
              <a:buChar char="–"/>
            </a:pPr>
            <a:r>
              <a:rPr lang="cs-CZ" altLang="cs-CZ" sz="2800" dirty="0"/>
              <a:t> celkový cholesterol zahrnuje: </a:t>
            </a:r>
          </a:p>
          <a:p>
            <a:pPr lvl="2" algn="l">
              <a:buFontTx/>
              <a:buChar char="•"/>
            </a:pPr>
            <a:r>
              <a:rPr lang="cs-CZ" altLang="cs-CZ" sz="2400" dirty="0"/>
              <a:t> cholesterol volný – 30%</a:t>
            </a:r>
          </a:p>
          <a:p>
            <a:pPr lvl="2" algn="l">
              <a:buFontTx/>
              <a:buChar char="•"/>
            </a:pPr>
            <a:r>
              <a:rPr lang="cs-CZ" altLang="cs-CZ" sz="2400" dirty="0" smtClean="0"/>
              <a:t> cholesterol </a:t>
            </a:r>
            <a:r>
              <a:rPr lang="cs-CZ" altLang="cs-CZ" sz="2400" dirty="0"/>
              <a:t>esterifikovaný – 70%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Biochemická vyšetření lipidů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cs-CZ" altLang="cs-CZ"/>
              <a:t>CHOLESTEROL</a:t>
            </a:r>
          </a:p>
          <a:p>
            <a:pPr lvl="1"/>
            <a:r>
              <a:rPr lang="cs-CZ" altLang="cs-CZ"/>
              <a:t> HDL částice jsou neaterogenní</a:t>
            </a:r>
          </a:p>
          <a:p>
            <a:pPr lvl="1"/>
            <a:r>
              <a:rPr lang="cs-CZ" altLang="cs-CZ">
                <a:cs typeface="Arial" panose="020B0604020202020204" pitchFamily="34" charset="0"/>
              </a:rPr>
              <a:t>↓ koncentrace → ↑ riziko aterosklerózy</a:t>
            </a:r>
          </a:p>
          <a:p>
            <a:pPr lvl="1"/>
            <a:endParaRPr lang="cs-CZ" altLang="cs-CZ">
              <a:cs typeface="Arial" panose="020B0604020202020204" pitchFamily="34" charset="0"/>
            </a:endParaRPr>
          </a:p>
          <a:p>
            <a:pPr lvl="1"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ATEROGENNÍ INDEX: </a:t>
            </a:r>
          </a:p>
          <a:p>
            <a:pPr lvl="1">
              <a:buFontTx/>
              <a:buNone/>
            </a:pPr>
            <a:endParaRPr lang="cs-CZ" altLang="cs-CZ"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2400">
                <a:cs typeface="Arial" panose="020B0604020202020204" pitchFamily="34" charset="0"/>
              </a:rPr>
              <a:t>(celkový cholesterol – HDL cholesterol)/ HDL cholesterol</a:t>
            </a:r>
          </a:p>
          <a:p>
            <a:pPr lvl="1">
              <a:buFontTx/>
              <a:buNone/>
            </a:pPr>
            <a:endParaRPr lang="cs-CZ" altLang="cs-CZ">
              <a:cs typeface="Arial" panose="020B0604020202020204" pitchFamily="34" charset="0"/>
            </a:endParaRPr>
          </a:p>
          <a:p>
            <a:pPr lvl="1"/>
            <a:endParaRPr lang="cs-CZ" altLang="cs-CZ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Biochemická vyšetření lipidů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TRIACYLGLYCEROLY</a:t>
            </a:r>
          </a:p>
          <a:p>
            <a:pPr lvl="1"/>
            <a:r>
              <a:rPr lang="cs-CZ" altLang="cs-CZ"/>
              <a:t> hlavní zdroj energie v organismu</a:t>
            </a:r>
          </a:p>
          <a:p>
            <a:pPr lvl="1"/>
            <a:r>
              <a:rPr lang="cs-CZ" altLang="cs-CZ"/>
              <a:t> exogenní převládají v chylomikronech</a:t>
            </a:r>
          </a:p>
          <a:p>
            <a:pPr lvl="1"/>
            <a:r>
              <a:rPr lang="cs-CZ" altLang="cs-CZ"/>
              <a:t> endogenní jsou převážně v částicích VLDL</a:t>
            </a:r>
          </a:p>
          <a:p>
            <a:pPr lvl="1"/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↑ koncentrace je dalším rizikovým faktorem vzniku aterosklerózy</a:t>
            </a:r>
          </a:p>
          <a:p>
            <a:pPr lvl="1"/>
            <a:r>
              <a:rPr lang="cs-CZ" altLang="cs-CZ">
                <a:cs typeface="Arial" panose="020B0604020202020204" pitchFamily="34" charset="0"/>
              </a:rPr>
              <a:t> rovněž bývají ↑ u diabetu, snížené funkce štítné žlázy, u nefrotického syndromu a u jaterních onemocnění</a:t>
            </a:r>
          </a:p>
          <a:p>
            <a:pPr lvl="1">
              <a:buFontTx/>
              <a:buNone/>
            </a:pPr>
            <a:endParaRPr lang="cs-CZ" altLang="cs-CZ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Biochemická vyšetření lipidů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cs-CZ" altLang="cs-CZ"/>
              <a:t>ektroforéza lipidů:</a:t>
            </a:r>
          </a:p>
          <a:p>
            <a:pPr marL="609600" indent="-609600">
              <a:buFontTx/>
              <a:buNone/>
            </a:pPr>
            <a:endParaRPr lang="cs-CZ" altLang="cs-CZ"/>
          </a:p>
          <a:p>
            <a:pPr marL="990600" lvl="1" indent="-533400">
              <a:buFontTx/>
              <a:buAutoNum type="arabicPeriod"/>
            </a:pPr>
            <a:r>
              <a:rPr lang="cs-CZ" altLang="cs-CZ"/>
              <a:t>zastoupení jednotlivých frakcí lipoproteinů</a:t>
            </a:r>
          </a:p>
          <a:p>
            <a:pPr marL="990600" lvl="1" indent="-533400">
              <a:buFontTx/>
              <a:buAutoNum type="arabicPeriod"/>
            </a:pPr>
            <a:r>
              <a:rPr lang="cs-CZ" altLang="cs-CZ"/>
              <a:t>stanovení koncentrace Lp (a)</a:t>
            </a:r>
          </a:p>
          <a:p>
            <a:pPr marL="990600" lvl="1" indent="-533400">
              <a:buFontTx/>
              <a:buAutoNum type="arabicPeriod"/>
            </a:pPr>
            <a:r>
              <a:rPr lang="cs-CZ" altLang="cs-CZ"/>
              <a:t>zastoupení subfrakcí jednotlivých lipoproteinů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Biochemická vyšetření lipidů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Plynová chromatografie:</a:t>
            </a:r>
          </a:p>
          <a:p>
            <a:pPr lvl="1"/>
            <a:r>
              <a:rPr lang="cs-CZ" altLang="cs-CZ"/>
              <a:t>stanovení profilu mastných kyselin</a:t>
            </a:r>
          </a:p>
          <a:p>
            <a:pPr lvl="2"/>
            <a:r>
              <a:rPr lang="cs-CZ" altLang="cs-CZ"/>
              <a:t>v plazmě, séru, tkáních, lipoproteinech</a:t>
            </a:r>
          </a:p>
          <a:p>
            <a:pPr lvl="1"/>
            <a:r>
              <a:rPr lang="cs-CZ" altLang="cs-CZ"/>
              <a:t>stanovení koncentrace cholesterolu</a:t>
            </a:r>
          </a:p>
          <a:p>
            <a:pPr lvl="2"/>
            <a:r>
              <a:rPr lang="cs-CZ" altLang="cs-CZ"/>
              <a:t>referenční metoda</a:t>
            </a:r>
          </a:p>
          <a:p>
            <a:pPr lvl="1"/>
            <a:r>
              <a:rPr lang="cs-CZ" altLang="cs-CZ"/>
              <a:t>stanovení koncentrace necholesterolových (rostlinných) sterolů</a:t>
            </a:r>
          </a:p>
          <a:p>
            <a:pPr lvl="2"/>
            <a:r>
              <a:rPr lang="cs-CZ" altLang="cs-CZ"/>
              <a:t>fytosterol, sitosterol</a:t>
            </a:r>
          </a:p>
          <a:p>
            <a:pPr lvl="2">
              <a:buFontTx/>
              <a:buNone/>
            </a:pPr>
            <a:endParaRPr lang="cs-CZ" alt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197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Arial</vt:lpstr>
      <vt:lpstr>Výchozí návrh</vt:lpstr>
      <vt:lpstr>Biochemická vyšetření lipidů</vt:lpstr>
      <vt:lpstr>Biochemická vyšetření lipidů</vt:lpstr>
      <vt:lpstr>Biochemická vyšetření lipidů</vt:lpstr>
      <vt:lpstr>Biochemická vyšetření lipidů</vt:lpstr>
      <vt:lpstr>Biochemická vyšetření lipidů</vt:lpstr>
    </vt:vector>
  </TitlesOfParts>
  <Company>VSZ Duškova 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host01</dc:creator>
  <cp:lastModifiedBy>Uživatel systému Windows</cp:lastModifiedBy>
  <cp:revision>7</cp:revision>
  <dcterms:created xsi:type="dcterms:W3CDTF">2010-09-20T06:02:03Z</dcterms:created>
  <dcterms:modified xsi:type="dcterms:W3CDTF">2021-03-29T05:06:55Z</dcterms:modified>
</cp:coreProperties>
</file>