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sldIdLst>
    <p:sldId id="256" r:id="rId2"/>
    <p:sldId id="258" r:id="rId3"/>
    <p:sldId id="292" r:id="rId4"/>
    <p:sldId id="293" r:id="rId5"/>
    <p:sldId id="307" r:id="rId6"/>
    <p:sldId id="308" r:id="rId7"/>
    <p:sldId id="284" r:id="rId8"/>
    <p:sldId id="261" r:id="rId9"/>
    <p:sldId id="264" r:id="rId10"/>
    <p:sldId id="262" r:id="rId11"/>
    <p:sldId id="270" r:id="rId12"/>
    <p:sldId id="267" r:id="rId13"/>
    <p:sldId id="277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1"/>
      </a:buClr>
      <a:buSzPct val="85000"/>
      <a:buFont typeface="Wingdings" panose="05000000000000000000" pitchFamily="2" charset="2"/>
      <a:defRPr sz="2400" b="1" kern="1200">
        <a:solidFill>
          <a:schemeClr val="accent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1"/>
      </a:buClr>
      <a:buSzPct val="85000"/>
      <a:buFont typeface="Wingdings" panose="05000000000000000000" pitchFamily="2" charset="2"/>
      <a:defRPr sz="2400" b="1" kern="1200">
        <a:solidFill>
          <a:schemeClr val="accent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1"/>
      </a:buClr>
      <a:buSzPct val="85000"/>
      <a:buFont typeface="Wingdings" panose="05000000000000000000" pitchFamily="2" charset="2"/>
      <a:defRPr sz="2400" b="1" kern="1200">
        <a:solidFill>
          <a:schemeClr val="accent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1"/>
      </a:buClr>
      <a:buSzPct val="85000"/>
      <a:buFont typeface="Wingdings" panose="05000000000000000000" pitchFamily="2" charset="2"/>
      <a:defRPr sz="2400" b="1" kern="1200">
        <a:solidFill>
          <a:schemeClr val="accent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1"/>
      </a:buClr>
      <a:buSzPct val="85000"/>
      <a:buFont typeface="Wingdings" panose="05000000000000000000" pitchFamily="2" charset="2"/>
      <a:defRPr sz="2400" b="1" kern="1200">
        <a:solidFill>
          <a:schemeClr val="accent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accent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accent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accent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accent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3300"/>
    <a:srgbClr val="FF66FF"/>
    <a:srgbClr val="003366"/>
    <a:srgbClr val="996600"/>
    <a:srgbClr val="33CC33"/>
    <a:srgbClr val="CC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8" autoAdjust="0"/>
    <p:restoredTop sz="94698" autoAdjust="0"/>
  </p:normalViewPr>
  <p:slideViewPr>
    <p:cSldViewPr>
      <p:cViewPr varScale="1">
        <p:scale>
          <a:sx n="69" d="100"/>
          <a:sy n="69" d="100"/>
        </p:scale>
        <p:origin x="119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bdélník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bdélník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bdélník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6" name="Obdélník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Ová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Ová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Ová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22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23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24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1A3261D4-D8D2-4A7A-B9E9-27AF47E5392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825336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95488F-9B55-46F8-AB4E-E200D24ECBA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46467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28684-3354-471D-884D-91B8052A1CB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19977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5257800" y="1981200"/>
            <a:ext cx="3429000" cy="1981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5257800" y="4114800"/>
            <a:ext cx="3429000" cy="1981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6D66D32-3BB7-405F-A378-B7CD6C9CBC8B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7126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1676400" y="457200"/>
            <a:ext cx="7010400" cy="5638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9100B5D-748F-4E3C-BB00-2A57C79FAC02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5038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F8653D-74DF-4A82-805B-1721D2D2F809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6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2308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bdélník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bdélník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bdélník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3" name="Obdélník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Ová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Ová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Ová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Ová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Ová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21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22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18969946-7173-457F-8933-73A86C6E5ED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583259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C9ED5-0B69-416E-9844-3EF8F3779B2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00706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E16286-C542-4DE6-886E-398FF848739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28866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A1E5492-F19C-4968-97C9-1F56B7FCB2D0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5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7419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8C6E0-512C-466F-96C1-2C41386758A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21972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nice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6" name="Přímá spojnice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7" name="Přímá spojnice 17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8" name="Přímá spojnice 1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Přímá spojnice 2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2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3" name="Zástupný symbol pro číslo snímku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C8F4BD-42E6-42BC-8258-7921E2AC4C3F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4" name="Zástupný symbol pro zápatí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935923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nice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Ová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Přímá spojnice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8" name="Obdélník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Přímá spojnice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1" name="Přímá spojnice 23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3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32BFFF-CE8A-47BD-AE1C-EAB29C04D0E5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4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00433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28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  <a:endParaRPr lang="en-US" altLang="cs-CZ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32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34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2" name="Ová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FF"/>
                </a:solidFill>
              </a:defRPr>
            </a:lvl1pPr>
          </a:lstStyle>
          <a:p>
            <a:fld id="{3B620306-88A9-4FFB-B03B-EBA2A8EC4401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25" r:id="rId4"/>
    <p:sldLayoutId id="2147483726" r:id="rId5"/>
    <p:sldLayoutId id="2147483733" r:id="rId6"/>
    <p:sldLayoutId id="2147483727" r:id="rId7"/>
    <p:sldLayoutId id="2147483734" r:id="rId8"/>
    <p:sldLayoutId id="2147483735" r:id="rId9"/>
    <p:sldLayoutId id="2147483728" r:id="rId10"/>
    <p:sldLayoutId id="2147483729" r:id="rId11"/>
    <p:sldLayoutId id="2147483736" r:id="rId12"/>
    <p:sldLayoutId id="2147483737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51" name="Rectangle 7"/>
          <p:cNvSpPr>
            <a:spLocks noGrp="1" noChangeArrowheads="1"/>
          </p:cNvSpPr>
          <p:nvPr>
            <p:ph type="ctrTitle" idx="4294967295"/>
          </p:nvPr>
        </p:nvSpPr>
        <p:spPr>
          <a:xfrm>
            <a:off x="107950" y="1341438"/>
            <a:ext cx="8675688" cy="264001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cs-CZ" altLang="cs-CZ" sz="4500" b="1" dirty="0">
                <a:solidFill>
                  <a:srgbClr val="CC3300"/>
                </a:solidFill>
              </a:rPr>
              <a:t>Lipidy v </a:t>
            </a:r>
            <a:r>
              <a:rPr lang="cs-CZ" altLang="cs-CZ" sz="4500" b="1" dirty="0" smtClean="0">
                <a:solidFill>
                  <a:srgbClr val="CC3300"/>
                </a:solidFill>
              </a:rPr>
              <a:t>potravinách</a:t>
            </a:r>
            <a:endParaRPr lang="cs-CZ" altLang="cs-CZ" sz="4500" b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57200"/>
            <a:ext cx="8604250" cy="9556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altLang="cs-CZ" sz="3200" dirty="0">
                <a:solidFill>
                  <a:srgbClr val="CC3300"/>
                </a:solidFill>
              </a:rPr>
              <a:t>Posun v názorech na vliv TFA na vznik</a:t>
            </a:r>
            <a:br>
              <a:rPr lang="cs-CZ" altLang="cs-CZ" sz="3200" dirty="0">
                <a:solidFill>
                  <a:srgbClr val="CC3300"/>
                </a:solidFill>
              </a:rPr>
            </a:br>
            <a:r>
              <a:rPr lang="cs-CZ" altLang="cs-CZ" sz="3200" dirty="0">
                <a:solidFill>
                  <a:srgbClr val="CC3300"/>
                </a:solidFill>
              </a:rPr>
              <a:t> kardiovaskulárních onemocnění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42988" y="1989138"/>
            <a:ext cx="7850187" cy="4319587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cs-CZ" altLang="cs-CZ" smtClean="0"/>
              <a:t>Př</a:t>
            </a:r>
            <a:r>
              <a:rPr lang="en-US" altLang="cs-CZ" smtClean="0"/>
              <a:t>e</a:t>
            </a:r>
            <a:r>
              <a:rPr lang="cs-CZ" altLang="cs-CZ" smtClean="0"/>
              <a:t>d rokem 1990</a:t>
            </a:r>
            <a:r>
              <a:rPr lang="en-US" altLang="cs-CZ" smtClean="0"/>
              <a:t>: TFA </a:t>
            </a:r>
            <a:r>
              <a:rPr lang="cs-CZ" altLang="cs-CZ" smtClean="0"/>
              <a:t>působí podobně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mtClean="0"/>
              <a:t>                                 jako</a:t>
            </a:r>
            <a:r>
              <a:rPr lang="en-US" altLang="cs-CZ" smtClean="0"/>
              <a:t> MUFA</a:t>
            </a:r>
            <a:endParaRPr lang="cs-CZ" altLang="cs-CZ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cs-CZ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cs-CZ" altLang="cs-CZ" smtClean="0"/>
              <a:t>Polovina</a:t>
            </a:r>
            <a:r>
              <a:rPr lang="en-US" altLang="cs-CZ" smtClean="0"/>
              <a:t> </a:t>
            </a:r>
            <a:r>
              <a:rPr lang="cs-CZ" altLang="cs-CZ" smtClean="0"/>
              <a:t>let </a:t>
            </a:r>
            <a:r>
              <a:rPr lang="en-US" altLang="cs-CZ" smtClean="0"/>
              <a:t>´90: TFA </a:t>
            </a:r>
            <a:r>
              <a:rPr lang="cs-CZ" altLang="cs-CZ" smtClean="0"/>
              <a:t>jsou srovnatelné se SFA</a:t>
            </a:r>
            <a:endParaRPr lang="en-US" altLang="cs-CZ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cs-CZ" altLang="cs-CZ" smtClean="0"/>
              <a:t>Dnes</a:t>
            </a:r>
            <a:r>
              <a:rPr lang="en-US" altLang="cs-CZ" smtClean="0"/>
              <a:t>: TFA </a:t>
            </a:r>
            <a:r>
              <a:rPr lang="cs-CZ" altLang="cs-CZ" smtClean="0"/>
              <a:t>jsou minimálně tak škodlivé jako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mtClean="0"/>
              <a:t>              </a:t>
            </a:r>
            <a:r>
              <a:rPr lang="en-US" altLang="cs-CZ" smtClean="0"/>
              <a:t>SFA</a:t>
            </a:r>
            <a:r>
              <a:rPr lang="cs-CZ" altLang="cs-CZ" smtClean="0"/>
              <a:t> </a:t>
            </a:r>
            <a:r>
              <a:rPr lang="en-US" altLang="cs-CZ" smtClean="0"/>
              <a:t>a</a:t>
            </a:r>
            <a:r>
              <a:rPr lang="cs-CZ" altLang="cs-CZ" smtClean="0"/>
              <a:t> pravděpodobně horší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mtClean="0"/>
              <a:t>              (podle některých odborníků 2,5 – 10 x).</a:t>
            </a:r>
            <a:endParaRPr lang="en-US" altLang="cs-CZ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cs-CZ" smtClean="0"/>
          </a:p>
          <a:p>
            <a:pPr>
              <a:lnSpc>
                <a:spcPct val="90000"/>
              </a:lnSpc>
            </a:pPr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57200"/>
            <a:ext cx="8281987" cy="131603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cs-CZ" altLang="cs-CZ" sz="3500" dirty="0">
                <a:solidFill>
                  <a:srgbClr val="CC3300"/>
                </a:solidFill>
              </a:rPr>
              <a:t>Legislativní omezení obsahu TFA</a:t>
            </a:r>
            <a:br>
              <a:rPr lang="cs-CZ" altLang="cs-CZ" sz="3500" dirty="0">
                <a:solidFill>
                  <a:srgbClr val="CC3300"/>
                </a:solidFill>
              </a:rPr>
            </a:br>
            <a:r>
              <a:rPr lang="cs-CZ" altLang="cs-CZ" sz="3500" dirty="0">
                <a:solidFill>
                  <a:srgbClr val="CC3300"/>
                </a:solidFill>
              </a:rPr>
              <a:t> v potravinářských výrobcích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23850" y="1844675"/>
            <a:ext cx="8569325" cy="4752975"/>
          </a:xfrm>
        </p:spPr>
        <p:txBody>
          <a:bodyPr/>
          <a:lstStyle/>
          <a:p>
            <a:r>
              <a:rPr lang="cs-CZ" altLang="cs-CZ" smtClean="0"/>
              <a:t>V ČR není obsah TFA omezen</a:t>
            </a:r>
          </a:p>
          <a:p>
            <a:r>
              <a:rPr lang="cs-CZ" altLang="cs-CZ" smtClean="0"/>
              <a:t>Z evropských států existuje omezení (max. 2 % </a:t>
            </a:r>
            <a:br>
              <a:rPr lang="cs-CZ" altLang="cs-CZ" smtClean="0"/>
            </a:br>
            <a:r>
              <a:rPr lang="cs-CZ" altLang="cs-CZ" smtClean="0"/>
              <a:t>z celkových MK) pouze v Dánsku (od roku 2003)</a:t>
            </a:r>
          </a:p>
          <a:p>
            <a:r>
              <a:rPr lang="cs-CZ" altLang="cs-CZ" smtClean="0"/>
              <a:t>Rakousko navrhuje od roku 2009 limit 2 g/100 g výrobku. Limit se nevztahuje na přirozeně se vyskytující TFA</a:t>
            </a:r>
          </a:p>
          <a:p>
            <a:r>
              <a:rPr lang="cs-CZ" altLang="cs-CZ" smtClean="0"/>
              <a:t>V Kanadě je od 1.12.2005 povinnost uvádět obsah TFA na etiketě (včetně přirozeně se vyskytujících) </a:t>
            </a:r>
          </a:p>
          <a:p>
            <a:r>
              <a:rPr lang="cs-CZ" altLang="cs-CZ" smtClean="0"/>
              <a:t>V USA platí od 1.1.2006 povinnost označovat obsah vyšší než 0,5 </a:t>
            </a:r>
            <a:r>
              <a:rPr lang="cs-CZ" altLang="cs-CZ" smtClean="0">
                <a:solidFill>
                  <a:schemeClr val="bg1"/>
                </a:solidFill>
              </a:rPr>
              <a:t>g/porci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92275" y="476250"/>
            <a:ext cx="7272338" cy="129698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altLang="cs-CZ" sz="3500" dirty="0"/>
              <a:t> </a:t>
            </a:r>
            <a:r>
              <a:rPr lang="cs-CZ" altLang="cs-CZ" sz="3200" dirty="0">
                <a:solidFill>
                  <a:srgbClr val="CC3300"/>
                </a:solidFill>
              </a:rPr>
              <a:t>Potraviny, ve kterých se mohou TFA vyskytovat ve vyšších množstvích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0" y="2060575"/>
            <a:ext cx="9144000" cy="4035425"/>
          </a:xfrm>
        </p:spPr>
        <p:txBody>
          <a:bodyPr/>
          <a:lstStyle/>
          <a:p>
            <a:r>
              <a:rPr lang="cs-CZ" altLang="cs-CZ" smtClean="0"/>
              <a:t>Roztíratelné a směsné roztíratelné tuky, pomazánky</a:t>
            </a:r>
          </a:p>
          <a:p>
            <a:r>
              <a:rPr lang="cs-CZ" altLang="cs-CZ" smtClean="0"/>
              <a:t>Pokrmové tuky a fritovací oleje</a:t>
            </a:r>
          </a:p>
          <a:p>
            <a:r>
              <a:rPr lang="cs-CZ" altLang="cs-CZ" smtClean="0"/>
              <a:t>Jemné a trvanlivé pečivo, zmrazená  a chlazená těsta</a:t>
            </a:r>
          </a:p>
          <a:p>
            <a:r>
              <a:rPr lang="cs-CZ" altLang="cs-CZ" smtClean="0"/>
              <a:t>Čokoládové výrobky, ve kterých je kakaové máslo nahrazeno částečně hydrogenovanými tuky</a:t>
            </a:r>
          </a:p>
          <a:p>
            <a:r>
              <a:rPr lang="cs-CZ" altLang="cs-CZ" smtClean="0"/>
              <a:t>Polevy na müsli tyčinkách a mražených krémech</a:t>
            </a:r>
          </a:p>
          <a:p>
            <a:r>
              <a:rPr lang="cs-CZ" altLang="cs-CZ" smtClean="0"/>
              <a:t>Rostlinné náhrady smetany a šlehačky, jíšky, dehydrované polévky, cereální snídaně aj. </a:t>
            </a:r>
          </a:p>
          <a:p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57200"/>
            <a:ext cx="8218487" cy="1027113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altLang="cs-CZ" sz="3500" dirty="0">
                <a:solidFill>
                  <a:srgbClr val="CC3300"/>
                </a:solidFill>
              </a:rPr>
              <a:t>Další výrobky s vysokým </a:t>
            </a:r>
            <a:br>
              <a:rPr lang="cs-CZ" altLang="cs-CZ" sz="3500" dirty="0">
                <a:solidFill>
                  <a:srgbClr val="CC3300"/>
                </a:solidFill>
              </a:rPr>
            </a:br>
            <a:r>
              <a:rPr lang="cs-CZ" altLang="cs-CZ" sz="3500" dirty="0">
                <a:solidFill>
                  <a:srgbClr val="CC3300"/>
                </a:solidFill>
              </a:rPr>
              <a:t>obsahem TFA</a:t>
            </a:r>
            <a:r>
              <a:rPr lang="cs-CZ" altLang="cs-CZ" sz="3500" dirty="0"/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9388" y="1844675"/>
            <a:ext cx="8964612" cy="4537075"/>
          </a:xfrm>
        </p:spPr>
        <p:txBody>
          <a:bodyPr/>
          <a:lstStyle/>
          <a:p>
            <a:r>
              <a:rPr lang="cs-CZ" altLang="cs-CZ" b="1" smtClean="0"/>
              <a:t>Polevy na müsli tyčinkách</a:t>
            </a:r>
            <a:r>
              <a:rPr lang="cs-CZ" altLang="cs-CZ" smtClean="0"/>
              <a:t> (ze 16 výrobků </a:t>
            </a:r>
            <a:br>
              <a:rPr lang="cs-CZ" altLang="cs-CZ" smtClean="0"/>
            </a:br>
            <a:r>
              <a:rPr lang="cs-CZ" altLang="cs-CZ" smtClean="0"/>
              <a:t>9 výrobků mělo obsah TFA v rozsahu  </a:t>
            </a:r>
            <a:br>
              <a:rPr lang="cs-CZ" altLang="cs-CZ" smtClean="0"/>
            </a:br>
            <a:r>
              <a:rPr lang="cs-CZ" altLang="cs-CZ" smtClean="0"/>
              <a:t>37,6- 43,2 %)</a:t>
            </a:r>
          </a:p>
          <a:p>
            <a:r>
              <a:rPr lang="cs-CZ" altLang="cs-CZ" b="1" smtClean="0"/>
              <a:t>Polevy na dorty a cukroví</a:t>
            </a:r>
            <a:r>
              <a:rPr lang="cs-CZ" altLang="cs-CZ" smtClean="0"/>
              <a:t> – většina výrobků přes 40 % TFA</a:t>
            </a:r>
          </a:p>
          <a:p>
            <a:r>
              <a:rPr lang="cs-CZ" altLang="cs-CZ" smtClean="0"/>
              <a:t>Ojedinělé výrobky ze skupiny </a:t>
            </a:r>
            <a:r>
              <a:rPr lang="cs-CZ" altLang="cs-CZ" b="1" smtClean="0"/>
              <a:t>sezónních čokoládových výrobků</a:t>
            </a:r>
            <a:r>
              <a:rPr lang="cs-CZ" altLang="cs-CZ" smtClean="0"/>
              <a:t> (max. 41,7 %), pekařské výrobky druhu </a:t>
            </a:r>
            <a:r>
              <a:rPr lang="cs-CZ" altLang="cs-CZ" b="1" smtClean="0"/>
              <a:t>jemné pečivo</a:t>
            </a:r>
            <a:r>
              <a:rPr lang="cs-CZ" altLang="cs-CZ" smtClean="0"/>
              <a:t> (max.19,6 %), </a:t>
            </a:r>
            <a:br>
              <a:rPr lang="cs-CZ" altLang="cs-CZ" smtClean="0"/>
            </a:br>
            <a:r>
              <a:rPr lang="cs-CZ" altLang="cs-CZ" b="1" smtClean="0"/>
              <a:t>cereální snídaně</a:t>
            </a:r>
            <a:r>
              <a:rPr lang="cs-CZ" altLang="cs-CZ" smtClean="0"/>
              <a:t> (max. 20,2 %) aj. </a:t>
            </a:r>
          </a:p>
          <a:p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620713"/>
            <a:ext cx="7010400" cy="863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altLang="cs-CZ" sz="40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Ve výživě negativně působí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628775"/>
            <a:ext cx="8280400" cy="4824413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altLang="cs-CZ" dirty="0"/>
              <a:t>Vysoký příjem tuku</a:t>
            </a:r>
          </a:p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endParaRPr lang="cs-CZ" altLang="cs-CZ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altLang="cs-CZ" dirty="0"/>
              <a:t>Nevhodné složení mastných kyselin tuku </a:t>
            </a:r>
            <a:br>
              <a:rPr lang="cs-CZ" altLang="cs-CZ" dirty="0"/>
            </a:br>
            <a:r>
              <a:rPr lang="cs-CZ" altLang="cs-CZ" dirty="0"/>
              <a:t>- vysoký </a:t>
            </a:r>
            <a:r>
              <a:rPr lang="cs-CZ" altLang="cs-CZ" dirty="0" smtClean="0"/>
              <a:t>obsah nasycených mastných kyselin (SFA) a </a:t>
            </a:r>
            <a:r>
              <a:rPr lang="cs-CZ" altLang="cs-CZ" dirty="0"/>
              <a:t>zejména </a:t>
            </a:r>
            <a:r>
              <a:rPr lang="cs-CZ" altLang="cs-CZ" dirty="0" smtClean="0"/>
              <a:t>trans nenasycených mastných kyselin (TFA)</a:t>
            </a:r>
            <a:r>
              <a:rPr lang="cs-CZ" altLang="cs-CZ" dirty="0"/>
              <a:t/>
            </a:r>
            <a:br>
              <a:rPr lang="cs-CZ" altLang="cs-CZ" dirty="0"/>
            </a:br>
            <a:endParaRPr lang="cs-CZ" altLang="cs-CZ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altLang="cs-CZ" dirty="0"/>
              <a:t>Antinutriční a toxické látky vznikající  technologickém zpracování a skladování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cs-CZ" altLang="cs-CZ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cs-CZ" altLang="cs-CZ" dirty="0"/>
              <a:t>Vysoký příjem cholesterolu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76250"/>
            <a:ext cx="7451725" cy="431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altLang="cs-CZ" sz="2800" dirty="0">
                <a:solidFill>
                  <a:srgbClr val="CC3300"/>
                </a:solidFill>
              </a:rPr>
              <a:t>Mastné kyseliny působící ve výživě pozitivně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00113" y="1196975"/>
            <a:ext cx="7216775" cy="5184775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cs-CZ" altLang="cs-CZ" sz="1800" dirty="0" err="1" smtClean="0"/>
              <a:t>Mononenasycené</a:t>
            </a:r>
            <a:r>
              <a:rPr lang="cs-CZ" altLang="cs-CZ" sz="1800" dirty="0" smtClean="0"/>
              <a:t> </a:t>
            </a:r>
            <a:r>
              <a:rPr lang="cs-CZ" altLang="cs-CZ" sz="1800" dirty="0"/>
              <a:t>MK (olejová, 9 </a:t>
            </a:r>
            <a:r>
              <a:rPr lang="cs-CZ" altLang="cs-CZ" sz="1800" i="1" dirty="0"/>
              <a:t>cis</a:t>
            </a:r>
            <a:r>
              <a:rPr lang="cs-CZ" altLang="cs-CZ" sz="1800" dirty="0"/>
              <a:t>-oktadec-9-enová)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cs-CZ" altLang="cs-CZ" sz="1800" dirty="0"/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cs-CZ" altLang="cs-CZ" sz="1800" dirty="0"/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cs-CZ" altLang="cs-CZ" sz="1800" dirty="0"/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cs-CZ" altLang="cs-CZ" sz="1800" dirty="0"/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cs-CZ" altLang="cs-CZ" sz="1800" dirty="0" smtClean="0"/>
              <a:t>Polynenasycené </a:t>
            </a:r>
            <a:r>
              <a:rPr lang="cs-CZ" altLang="cs-CZ" sz="1800" dirty="0"/>
              <a:t>MK n-6 (linolová, 9</a:t>
            </a:r>
            <a:r>
              <a:rPr lang="cs-CZ" altLang="cs-CZ" sz="1800" i="1" dirty="0"/>
              <a:t> cis,</a:t>
            </a:r>
            <a:r>
              <a:rPr lang="cs-CZ" altLang="cs-CZ" sz="1800" dirty="0"/>
              <a:t>12</a:t>
            </a:r>
            <a:r>
              <a:rPr lang="cs-CZ" altLang="cs-CZ" sz="1800" i="1" dirty="0"/>
              <a:t> cis</a:t>
            </a:r>
            <a:r>
              <a:rPr lang="cs-CZ" altLang="cs-CZ" sz="1800" dirty="0"/>
              <a:t>-oktadeka-9,12-dienová)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cs-CZ" altLang="cs-CZ" sz="1800" dirty="0"/>
              <a:t>  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cs-CZ" altLang="cs-CZ" sz="1800" dirty="0"/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cs-CZ" altLang="cs-CZ" sz="1800" dirty="0"/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cs-CZ" altLang="cs-CZ" sz="1800" dirty="0"/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cs-CZ" altLang="cs-CZ" sz="1800" dirty="0"/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cs-CZ" altLang="cs-CZ" sz="1800" dirty="0">
                <a:solidFill>
                  <a:prstClr val="black"/>
                </a:solidFill>
              </a:rPr>
              <a:t>Polynenasycené</a:t>
            </a:r>
            <a:r>
              <a:rPr lang="cs-CZ" altLang="cs-CZ" sz="1800" dirty="0" smtClean="0"/>
              <a:t> </a:t>
            </a:r>
            <a:r>
              <a:rPr lang="cs-CZ" altLang="cs-CZ" sz="1800" dirty="0"/>
              <a:t>MK n-3 (linolenová, all</a:t>
            </a:r>
            <a:r>
              <a:rPr lang="cs-CZ" altLang="cs-CZ" sz="1800" i="1" dirty="0"/>
              <a:t>-cis</a:t>
            </a:r>
            <a:r>
              <a:rPr lang="cs-CZ" altLang="cs-CZ" sz="1800" dirty="0"/>
              <a:t>-oktadeka-9,12,15-trienová)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cs-CZ" altLang="cs-CZ" sz="1800" dirty="0"/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cs-CZ" altLang="cs-CZ" sz="1800" dirty="0"/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cs-CZ" altLang="cs-CZ" sz="1800" dirty="0"/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cs-CZ" altLang="cs-CZ" sz="1800" dirty="0"/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cs-CZ" altLang="cs-CZ" sz="1800" dirty="0"/>
              <a:t>Vyšší </a:t>
            </a:r>
            <a:r>
              <a:rPr lang="cs-CZ" altLang="cs-CZ" sz="1800" dirty="0" smtClean="0"/>
              <a:t>poly</a:t>
            </a:r>
            <a:r>
              <a:rPr lang="cs-CZ" altLang="cs-CZ" sz="1800" dirty="0">
                <a:solidFill>
                  <a:prstClr val="black"/>
                </a:solidFill>
              </a:rPr>
              <a:t>nenasycené</a:t>
            </a:r>
            <a:r>
              <a:rPr lang="cs-CZ" altLang="cs-CZ" sz="1800" dirty="0" smtClean="0"/>
              <a:t> </a:t>
            </a:r>
            <a:r>
              <a:rPr lang="cs-CZ" altLang="cs-CZ" sz="1800" dirty="0"/>
              <a:t>MK arachidonová, eikosapentaenová (EPA)</a:t>
            </a:r>
            <a:br>
              <a:rPr lang="cs-CZ" altLang="cs-CZ" sz="1800" dirty="0"/>
            </a:br>
            <a:r>
              <a:rPr lang="cs-CZ" altLang="cs-CZ" sz="1800" dirty="0"/>
              <a:t>a dokosahexaenová (DHA)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cs-CZ" altLang="cs-CZ" sz="1800" dirty="0"/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cs-CZ" altLang="cs-CZ" sz="1800" dirty="0">
              <a:solidFill>
                <a:schemeClr val="bg1"/>
              </a:solidFill>
            </a:endParaRP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cs-CZ" altLang="cs-CZ" sz="1800" dirty="0">
              <a:solidFill>
                <a:schemeClr val="bg1"/>
              </a:solidFill>
            </a:endParaRPr>
          </a:p>
        </p:txBody>
      </p:sp>
      <p:pic>
        <p:nvPicPr>
          <p:cNvPr id="12292" name="Picture 4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1050" y="1700213"/>
            <a:ext cx="6265863" cy="7207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3" name="Picture 11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1050" y="3141663"/>
            <a:ext cx="6265863" cy="801687"/>
          </a:xfrm>
        </p:spPr>
      </p:pic>
      <p:pic>
        <p:nvPicPr>
          <p:cNvPr id="12294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4724400"/>
            <a:ext cx="63373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6425" y="404813"/>
            <a:ext cx="7596188" cy="4318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altLang="cs-CZ" sz="28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Mastné kyseliny působící ve výživě negativně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20725" y="981075"/>
            <a:ext cx="7451725" cy="5616575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cs-CZ" altLang="cs-CZ" sz="2000" dirty="0"/>
              <a:t>Nasycené mastné kyseliny, zejména laurová (C12), myristová (C14) a palmitová (C16)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cs-CZ" altLang="cs-CZ" sz="2000" dirty="0"/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cs-CZ" altLang="cs-CZ" i="1" dirty="0"/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cs-CZ" altLang="cs-CZ" sz="2000" i="1" dirty="0"/>
              <a:t>Trans</a:t>
            </a:r>
            <a:r>
              <a:rPr lang="cs-CZ" altLang="cs-CZ" sz="2000" dirty="0"/>
              <a:t>-nenasycené MK (elaidová, 9 </a:t>
            </a:r>
            <a:r>
              <a:rPr lang="cs-CZ" altLang="cs-CZ" sz="2000" i="1" dirty="0"/>
              <a:t>trans</a:t>
            </a:r>
            <a:r>
              <a:rPr lang="cs-CZ" altLang="cs-CZ" sz="2000" dirty="0"/>
              <a:t>-oktadec-9-enová)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cs-CZ" altLang="cs-CZ" sz="2000" dirty="0"/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cs-CZ" altLang="cs-CZ" dirty="0"/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cs-CZ" altLang="cs-CZ" sz="2000" dirty="0"/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cs-CZ" altLang="cs-CZ" sz="2000" dirty="0"/>
              <a:t>Eruková kyselina (13 </a:t>
            </a:r>
            <a:r>
              <a:rPr lang="cs-CZ" altLang="cs-CZ" sz="2000" i="1" dirty="0"/>
              <a:t>cis</a:t>
            </a:r>
            <a:r>
              <a:rPr lang="cs-CZ" altLang="cs-CZ" sz="2000" dirty="0"/>
              <a:t>-dokos-13-enová)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cs-CZ" altLang="cs-CZ" sz="2000" dirty="0" smtClean="0"/>
              <a:t>Vyšší rozvětvené (fytanová) 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cs-CZ" altLang="cs-CZ" sz="2000" dirty="0" smtClean="0"/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cs-CZ" altLang="cs-CZ" dirty="0" smtClean="0"/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cs-CZ" altLang="cs-CZ" sz="2000" dirty="0"/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cs-CZ" altLang="cs-CZ" sz="2000" dirty="0"/>
              <a:t>Alicyklické, hydroxykyseliny, oxokyseliny, epoxykyseliny aj.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cs-CZ" altLang="cs-CZ" sz="2000" dirty="0"/>
              <a:t>S velmi a ultra dlouhým uhlíkatým</a:t>
            </a:r>
            <a:r>
              <a:rPr lang="cs-CZ" altLang="cs-CZ" sz="2000" dirty="0">
                <a:solidFill>
                  <a:schemeClr val="bg1"/>
                </a:solidFill>
              </a:rPr>
              <a:t> řetězcem</a:t>
            </a:r>
          </a:p>
        </p:txBody>
      </p:sp>
      <p:pic>
        <p:nvPicPr>
          <p:cNvPr id="13316" name="Picture 4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6375" y="4292600"/>
            <a:ext cx="6192838" cy="6477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317" name="Picture 6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24075" y="1773238"/>
            <a:ext cx="5903913" cy="5746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318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781300"/>
            <a:ext cx="61214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765175"/>
            <a:ext cx="8569325" cy="10795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altLang="cs-CZ" sz="3500" dirty="0">
                <a:solidFill>
                  <a:schemeClr val="folHlink"/>
                </a:solidFill>
              </a:rPr>
              <a:t>Vhodnost tuku pro výživu </a:t>
            </a:r>
            <a:r>
              <a:rPr lang="cs-CZ" altLang="cs-CZ" sz="3500" dirty="0" smtClean="0">
                <a:solidFill>
                  <a:schemeClr val="folHlink"/>
                </a:solidFill>
              </a:rPr>
              <a:t>Posuzujeme </a:t>
            </a:r>
            <a:r>
              <a:rPr lang="cs-CZ" altLang="cs-CZ" sz="3500" dirty="0">
                <a:solidFill>
                  <a:schemeClr val="folHlink"/>
                </a:solidFill>
              </a:rPr>
              <a:t>podle: </a:t>
            </a:r>
            <a:br>
              <a:rPr lang="cs-CZ" altLang="cs-CZ" sz="3500" dirty="0">
                <a:solidFill>
                  <a:schemeClr val="folHlink"/>
                </a:solidFill>
              </a:rPr>
            </a:br>
            <a:endParaRPr lang="cs-CZ" altLang="cs-CZ" sz="3500" dirty="0">
              <a:solidFill>
                <a:schemeClr val="folHlink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23850" y="1989138"/>
            <a:ext cx="8318500" cy="4248150"/>
          </a:xfrm>
          <a:ln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90000"/>
              </a:lnSpc>
              <a:buClr>
                <a:schemeClr val="hlink"/>
              </a:buClr>
              <a:buFont typeface="Wingdings" panose="05000000000000000000" pitchFamily="2" charset="2"/>
              <a:buChar char="q"/>
            </a:pPr>
            <a:r>
              <a:rPr lang="cs-CZ" altLang="cs-CZ" b="1" smtClean="0"/>
              <a:t>obsahu cholesterolu</a:t>
            </a:r>
          </a:p>
          <a:p>
            <a:pPr>
              <a:lnSpc>
                <a:spcPct val="90000"/>
              </a:lnSpc>
              <a:buClr>
                <a:schemeClr val="hlink"/>
              </a:buClr>
              <a:buFont typeface="Wingdings" panose="05000000000000000000" pitchFamily="2" charset="2"/>
              <a:buChar char="q"/>
            </a:pPr>
            <a:r>
              <a:rPr lang="cs-CZ" altLang="cs-CZ" b="1" smtClean="0"/>
              <a:t>složení mastných kyselin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cs-CZ" altLang="cs-CZ" smtClean="0"/>
              <a:t>   (za předpokladu hygienické nezávadnosti)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endParaRPr lang="cs-CZ" altLang="cs-CZ" smtClean="0"/>
          </a:p>
          <a:p>
            <a:pPr>
              <a:lnSpc>
                <a:spcPct val="90000"/>
              </a:lnSpc>
            </a:pPr>
            <a:r>
              <a:rPr lang="cs-CZ" altLang="cs-CZ" smtClean="0"/>
              <a:t>Tuky </a:t>
            </a:r>
            <a:r>
              <a:rPr lang="cs-CZ" altLang="cs-CZ" b="1" smtClean="0"/>
              <a:t>živočišné</a:t>
            </a:r>
            <a:r>
              <a:rPr lang="cs-CZ" altLang="cs-CZ" smtClean="0"/>
              <a:t> – </a:t>
            </a:r>
            <a:r>
              <a:rPr lang="cs-CZ" altLang="cs-CZ" b="1" smtClean="0"/>
              <a:t>obsahují cholesterol</a:t>
            </a:r>
          </a:p>
          <a:p>
            <a:pPr>
              <a:lnSpc>
                <a:spcPct val="90000"/>
              </a:lnSpc>
            </a:pPr>
            <a:r>
              <a:rPr lang="cs-CZ" altLang="cs-CZ" smtClean="0"/>
              <a:t>Tuky </a:t>
            </a:r>
            <a:r>
              <a:rPr lang="cs-CZ" altLang="cs-CZ" b="1" smtClean="0"/>
              <a:t>rostlinné </a:t>
            </a:r>
            <a:r>
              <a:rPr lang="cs-CZ" altLang="cs-CZ" smtClean="0"/>
              <a:t>– </a:t>
            </a:r>
            <a:r>
              <a:rPr lang="cs-CZ" altLang="cs-CZ" b="1" smtClean="0"/>
              <a:t>neobsahují cholesterol</a:t>
            </a:r>
            <a:r>
              <a:rPr lang="cs-CZ" altLang="cs-CZ" smtClean="0"/>
              <a:t> (v množstvích významných pro výživu), ale </a:t>
            </a:r>
            <a:r>
              <a:rPr lang="cs-CZ" altLang="cs-CZ" b="1" smtClean="0"/>
              <a:t>obsahují rostlinné steroly (fytosteroly), </a:t>
            </a:r>
            <a:r>
              <a:rPr lang="cs-CZ" altLang="cs-CZ" smtClean="0"/>
              <a:t>které působí jako antagonisty cholesterolu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7" name="Rectangle 3"/>
          <p:cNvSpPr>
            <a:spLocks noGrp="1" noChangeArrowheads="1"/>
          </p:cNvSpPr>
          <p:nvPr>
            <p:ph/>
          </p:nvPr>
        </p:nvSpPr>
        <p:spPr>
          <a:xfrm>
            <a:off x="900113" y="476250"/>
            <a:ext cx="7010400" cy="5638800"/>
          </a:xfrm>
          <a:ln>
            <a:solidFill>
              <a:schemeClr val="folHlink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Clr>
                <a:srgbClr val="FE8637"/>
              </a:buClr>
              <a:buFont typeface="Wingdings"/>
              <a:buNone/>
              <a:defRPr/>
            </a:pPr>
            <a:r>
              <a:rPr lang="cs-CZ" altLang="cs-CZ" u="sng" dirty="0">
                <a:solidFill>
                  <a:prstClr val="black"/>
                </a:solidFill>
              </a:rPr>
              <a:t>Z hlediska obsahu sterolů vždy platí:</a:t>
            </a:r>
          </a:p>
          <a:p>
            <a:pPr marL="274320" indent="-274320" algn="ctr" fontAlgn="auto">
              <a:lnSpc>
                <a:spcPct val="90000"/>
              </a:lnSpc>
              <a:spcAft>
                <a:spcPts val="0"/>
              </a:spcAft>
              <a:buClr>
                <a:srgbClr val="FE8637"/>
              </a:buClr>
              <a:buFont typeface="Wingdings"/>
              <a:buNone/>
              <a:defRPr/>
            </a:pPr>
            <a:r>
              <a:rPr lang="cs-CZ" altLang="cs-CZ" b="1" dirty="0">
                <a:solidFill>
                  <a:srgbClr val="CC3300"/>
                </a:solidFill>
              </a:rPr>
              <a:t>Rostlinné tuky jsou vhodnější než živočišné </a:t>
            </a:r>
          </a:p>
          <a:p>
            <a:pPr marL="0" indent="0" fontAlgn="auto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cs-CZ" altLang="cs-CZ" u="sng" dirty="0" smtClean="0"/>
              <a:t>Z hlediska </a:t>
            </a:r>
            <a:r>
              <a:rPr lang="cs-CZ" altLang="cs-CZ" u="sng" dirty="0"/>
              <a:t>obsahu mastných kyselin platí:</a:t>
            </a:r>
          </a:p>
          <a:p>
            <a:pPr marL="274320" indent="-274320" algn="ctr" fontAlgn="auto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cs-CZ" altLang="cs-CZ" b="1" dirty="0">
                <a:solidFill>
                  <a:srgbClr val="CC3300"/>
                </a:solidFill>
              </a:rPr>
              <a:t>Rostlinné tuky nejsou vždy vhodnější než tuky živočišné</a:t>
            </a:r>
            <a:r>
              <a:rPr lang="cs-CZ" altLang="cs-CZ" b="1" dirty="0">
                <a:solidFill>
                  <a:schemeClr val="bg1"/>
                </a:solidFill>
              </a:rPr>
              <a:t> </a:t>
            </a:r>
            <a:r>
              <a:rPr lang="cs-CZ" altLang="cs-CZ" dirty="0"/>
              <a:t>protože:</a:t>
            </a:r>
          </a:p>
          <a:p>
            <a:pPr marL="274320" indent="-274320" fontAlgn="auto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cs-CZ" altLang="cs-CZ" dirty="0">
                <a:solidFill>
                  <a:schemeClr val="bg1"/>
                </a:solidFill>
              </a:rPr>
              <a:t>   </a:t>
            </a:r>
            <a:r>
              <a:rPr lang="cs-CZ" altLang="cs-CZ" dirty="0"/>
              <a:t>Některé </a:t>
            </a:r>
            <a:r>
              <a:rPr lang="cs-CZ" altLang="cs-CZ" b="1" dirty="0"/>
              <a:t>přírodní rostlinné tuky</a:t>
            </a:r>
            <a:r>
              <a:rPr lang="cs-CZ" altLang="cs-CZ" dirty="0"/>
              <a:t> (kokosový, palmojádrový, kakaové máslo) mají vysoký obsah nasycených mastných kyselin. </a:t>
            </a:r>
          </a:p>
          <a:p>
            <a:pPr marL="274320" indent="-274320" fontAlgn="auto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cs-CZ" altLang="cs-CZ" dirty="0"/>
              <a:t>   Některé </a:t>
            </a:r>
            <a:r>
              <a:rPr lang="cs-CZ" altLang="cs-CZ" b="1" dirty="0"/>
              <a:t>průmyslově vyrobené rostlinné tuky</a:t>
            </a:r>
            <a:r>
              <a:rPr lang="cs-CZ" altLang="cs-CZ" dirty="0"/>
              <a:t> mají vysoký obsah nasycených mastných kyselin, trans nenasycených mastných kyselin nebo obou typů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990" name="Group 126"/>
          <p:cNvGraphicFramePr>
            <a:graphicFrameLocks noGrp="1"/>
          </p:cNvGraphicFramePr>
          <p:nvPr/>
        </p:nvGraphicFramePr>
        <p:xfrm>
          <a:off x="323850" y="1412875"/>
          <a:ext cx="8424863" cy="5445126"/>
        </p:xfrm>
        <a:graphic>
          <a:graphicData uri="http://schemas.openxmlformats.org/drawingml/2006/table">
            <a:tbl>
              <a:tblPr/>
              <a:tblGrid>
                <a:gridCol w="4176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7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9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9100"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Tuk nebo olej</a:t>
                      </a:r>
                      <a:endParaRPr kumimoji="0" lang="en-US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SFA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MUFA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PUFA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100"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Mléčný tuk</a:t>
                      </a:r>
                      <a:endParaRPr kumimoji="0" lang="en-US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53-72</a:t>
                      </a:r>
                      <a:endParaRPr kumimoji="0" lang="en-US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26-42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2-6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100"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Sádlo</a:t>
                      </a:r>
                      <a:endParaRPr kumimoji="0" lang="en-US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25-70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37-68</a:t>
                      </a:r>
                      <a:endParaRPr kumimoji="0" lang="en-US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4-18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513"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Hovězí tuk</a:t>
                      </a:r>
                      <a:endParaRPr kumimoji="0" lang="en-US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47-86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40-60</a:t>
                      </a:r>
                      <a:endParaRPr kumimoji="0" lang="en-US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1-5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100"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Olej z jater tresky</a:t>
                      </a:r>
                      <a:endParaRPr kumimoji="0" lang="en-US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14-25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35-68</a:t>
                      </a:r>
                      <a:endParaRPr kumimoji="0" lang="en-US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20-45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100"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Olej ze sledě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17-29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36-77</a:t>
                      </a:r>
                      <a:endParaRPr kumimoji="0" lang="en-US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10-24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100"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Kokosový tuk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88-94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5-9</a:t>
                      </a:r>
                      <a:endParaRPr kumimoji="0" lang="en-US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1-2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9100"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Palmojádrový tuk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75-86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12-20</a:t>
                      </a:r>
                      <a:endParaRPr kumimoji="0" lang="en-US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2-4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9100"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Kakaové máslo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58-65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33-36</a:t>
                      </a:r>
                      <a:endParaRPr kumimoji="0" lang="en-US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2-4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7513"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Olivový olej</a:t>
                      </a:r>
                      <a:endParaRPr kumimoji="0" lang="cs-CZ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8-26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54-87</a:t>
                      </a:r>
                      <a:endParaRPr kumimoji="0" lang="en-US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4-22</a:t>
                      </a:r>
                      <a:endParaRPr kumimoji="0" lang="en-US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9100"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Sójový olej</a:t>
                      </a:r>
                      <a:endParaRPr kumimoji="0" lang="cs-CZ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14-20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18-26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55-68</a:t>
                      </a:r>
                      <a:endParaRPr kumimoji="0" lang="en-US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9100"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Slunečnicový olej</a:t>
                      </a:r>
                      <a:endParaRPr kumimoji="0" lang="cs-CZ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9-17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13-41</a:t>
                      </a:r>
                      <a:endParaRPr kumimoji="0" lang="en-US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42-74</a:t>
                      </a:r>
                      <a:endParaRPr kumimoji="0" lang="en-US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19100"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Řepkový olej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5-10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52-76</a:t>
                      </a:r>
                      <a:endParaRPr kumimoji="0" lang="en-US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buSzPct val="70000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buSzPct val="70000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buSzPct val="70000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22-40</a:t>
                      </a:r>
                      <a:endParaRPr kumimoji="0" lang="en-US" alt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6465" name="Rectangle 95"/>
          <p:cNvSpPr>
            <a:spLocks noChangeArrowheads="1"/>
          </p:cNvSpPr>
          <p:nvPr/>
        </p:nvSpPr>
        <p:spPr bwMode="auto">
          <a:xfrm>
            <a:off x="0" y="6170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accent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accent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accent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accent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accent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" panose="05000000000000000000" pitchFamily="2" charset="2"/>
              <a:defRPr sz="2400" b="1">
                <a:solidFill>
                  <a:schemeClr val="accent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" panose="05000000000000000000" pitchFamily="2" charset="2"/>
              <a:defRPr sz="2400" b="1">
                <a:solidFill>
                  <a:schemeClr val="accent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" panose="05000000000000000000" pitchFamily="2" charset="2"/>
              <a:defRPr sz="2400" b="1">
                <a:solidFill>
                  <a:schemeClr val="accent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" panose="05000000000000000000" pitchFamily="2" charset="2"/>
              <a:defRPr sz="2400" b="1">
                <a:solidFill>
                  <a:schemeClr val="accent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 b="0">
              <a:solidFill>
                <a:schemeClr val="tx1"/>
              </a:solidFill>
            </a:endParaRPr>
          </a:p>
        </p:txBody>
      </p:sp>
      <p:sp>
        <p:nvSpPr>
          <p:cNvPr id="164967" name="Rectangle 103"/>
          <p:cNvSpPr>
            <a:spLocks noGrp="1" noChangeArrowheads="1"/>
          </p:cNvSpPr>
          <p:nvPr>
            <p:ph type="title"/>
          </p:nvPr>
        </p:nvSpPr>
        <p:spPr>
          <a:xfrm>
            <a:off x="468313" y="457200"/>
            <a:ext cx="8424862" cy="811213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altLang="cs-CZ" sz="3200" dirty="0">
                <a:solidFill>
                  <a:schemeClr val="folHlink"/>
                </a:solidFill>
              </a:rPr>
              <a:t>Složení MK nejběžnějších tuků a olejů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457200"/>
            <a:ext cx="7931150" cy="124301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cs-CZ" altLang="cs-CZ" sz="3500" dirty="0">
                <a:solidFill>
                  <a:srgbClr val="CC3300"/>
                </a:solidFill>
              </a:rPr>
              <a:t>Vliv jednotlivých skupin mastných kyselin na krevní lipidy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0825" y="1844675"/>
            <a:ext cx="8569325" cy="460851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altLang="cs-CZ" sz="3200" smtClean="0"/>
              <a:t>Nasycené MK C12, C14 a C16 </a:t>
            </a:r>
            <a:r>
              <a:rPr lang="cs-CZ" altLang="cs-CZ" sz="3200" smtClean="0">
                <a:cs typeface="Arial" panose="020B0604020202020204" pitchFamily="34" charset="0"/>
              </a:rPr>
              <a:t>↑ hladinu celkového a LDL cholesterolu v krevní plasmě; </a:t>
            </a:r>
            <a:r>
              <a:rPr lang="cs-CZ" altLang="cs-CZ" sz="3200" smtClean="0"/>
              <a:t>ostatní se chovají neutrálně </a:t>
            </a:r>
            <a:endParaRPr lang="cs-CZ" altLang="cs-CZ" sz="3200" smtClean="0"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cs-CZ" altLang="cs-CZ" sz="3200" smtClean="0">
                <a:cs typeface="Arial" panose="020B0604020202020204" pitchFamily="34" charset="0"/>
              </a:rPr>
              <a:t>Monoenové MK ↓ hladinu celkového a LDL cholesterolu v krevní plasmě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altLang="cs-CZ" sz="3200" smtClean="0">
                <a:cs typeface="Arial" panose="020B0604020202020204" pitchFamily="34" charset="0"/>
              </a:rPr>
              <a:t>Polyenové MK ↓ cel</a:t>
            </a:r>
            <a:r>
              <a:rPr lang="cs-CZ" altLang="cs-CZ" sz="3200" smtClean="0"/>
              <a:t>kový </a:t>
            </a:r>
            <a:r>
              <a:rPr lang="cs-CZ" altLang="cs-CZ" sz="3200" smtClean="0">
                <a:solidFill>
                  <a:schemeClr val="bg1"/>
                </a:solidFill>
              </a:rPr>
              <a:t>cholesterol,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altLang="cs-CZ" sz="3200" smtClean="0"/>
              <a:t>n-3 PUFA (EPA a DHA) </a:t>
            </a:r>
            <a:r>
              <a:rPr lang="cs-CZ" altLang="cs-CZ" sz="3200" smtClean="0">
                <a:cs typeface="Arial" panose="020B0604020202020204" pitchFamily="34" charset="0"/>
              </a:rPr>
              <a:t>↓ </a:t>
            </a:r>
            <a:r>
              <a:rPr lang="cs-CZ" altLang="cs-CZ" sz="3200" smtClean="0"/>
              <a:t>triacylglyceroly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467600" cy="93662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cs-CZ" altLang="cs-CZ" dirty="0">
                <a:solidFill>
                  <a:srgbClr val="CC3300"/>
                </a:solidFill>
              </a:rPr>
              <a:t>Vliv TFA na lidský organizmus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0825" y="1700213"/>
            <a:ext cx="8713788" cy="4824412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cs-CZ" altLang="cs-CZ" sz="3200" smtClean="0"/>
              <a:t>Významný rizikový faktor nemocí srdce a cév (</a:t>
            </a:r>
            <a:r>
              <a:rPr lang="cs-CZ" altLang="cs-CZ" smtClean="0">
                <a:cs typeface="Arial" panose="020B0604020202020204" pitchFamily="34" charset="0"/>
              </a:rPr>
              <a:t>↑LDL a ↓HDL </a:t>
            </a:r>
            <a:r>
              <a:rPr lang="cs-CZ" altLang="cs-CZ" sz="3200" smtClean="0">
                <a:cs typeface="Arial" panose="020B0604020202020204" pitchFamily="34" charset="0"/>
              </a:rPr>
              <a:t>cholesterol).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cs-CZ" altLang="cs-CZ" sz="3200" smtClean="0">
                <a:cs typeface="Arial" panose="020B0604020202020204" pitchFamily="34" charset="0"/>
              </a:rPr>
              <a:t>P</a:t>
            </a:r>
            <a:r>
              <a:rPr lang="cs-CZ" altLang="cs-CZ" sz="3200" smtClean="0"/>
              <a:t>odíl na vzniku diabetu II. typu (zvyšují inzulinovou rezistenci).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cs-CZ" altLang="cs-CZ" sz="3200" smtClean="0"/>
              <a:t>Podíl na vzniku obezity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cs-CZ" altLang="cs-CZ" sz="3200" smtClean="0"/>
              <a:t>Účinky prozánětlivé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cs-CZ" altLang="cs-CZ" sz="3200" smtClean="0"/>
              <a:t>Negativní vliv na lidský plod a novorozence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cs-CZ" altLang="cs-CZ" sz="3200" smtClean="0"/>
              <a:t>Možný vliv na některá nádorová onemocnění tlustého střeva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endParaRPr lang="cs-CZ" altLang="cs-CZ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rkýř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5256</TotalTime>
  <Words>567</Words>
  <Application>Microsoft Office PowerPoint</Application>
  <PresentationFormat>Předvádění na obrazovce (4:3)</PresentationFormat>
  <Paragraphs>146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0" baseType="lpstr">
      <vt:lpstr>Arial</vt:lpstr>
      <vt:lpstr>Wingdings</vt:lpstr>
      <vt:lpstr>Century Schoolbook</vt:lpstr>
      <vt:lpstr>Wingdings 2</vt:lpstr>
      <vt:lpstr>Calibri</vt:lpstr>
      <vt:lpstr>Times New Roman</vt:lpstr>
      <vt:lpstr>Arkýř</vt:lpstr>
      <vt:lpstr>Lipidy v potravinách</vt:lpstr>
      <vt:lpstr>Ve výživě negativně působí</vt:lpstr>
      <vt:lpstr>Mastné kyseliny působící ve výživě pozitivně</vt:lpstr>
      <vt:lpstr>Mastné kyseliny působící ve výživě negativně</vt:lpstr>
      <vt:lpstr>Vhodnost tuku pro výživu Posuzujeme podle:  </vt:lpstr>
      <vt:lpstr>Prezentace aplikace PowerPoint</vt:lpstr>
      <vt:lpstr>Složení MK nejběžnějších tuků a olejů</vt:lpstr>
      <vt:lpstr>Vliv jednotlivých skupin mastných kyselin na krevní lipidy</vt:lpstr>
      <vt:lpstr>Vliv TFA na lidský organizmus</vt:lpstr>
      <vt:lpstr>Posun v názorech na vliv TFA na vznik  kardiovaskulárních onemocnění</vt:lpstr>
      <vt:lpstr>Legislativní omezení obsahu TFA  v potravinářských výrobcích</vt:lpstr>
      <vt:lpstr> Potraviny, ve kterých se mohou TFA vyskytovat ve vyšších množstvích</vt:lpstr>
      <vt:lpstr>Další výrobky s vysokým  obsahem TFA </vt:lpstr>
    </vt:vector>
  </TitlesOfParts>
  <Company>VŠCHT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Lipidy v potravinách a jejich nutriční hodnocení.</dc:title>
  <dc:creator>Jana Dostálová</dc:creator>
  <cp:lastModifiedBy>Uživatel systému Windows</cp:lastModifiedBy>
  <cp:revision>101</cp:revision>
  <cp:lastPrinted>1601-01-01T00:00:00Z</cp:lastPrinted>
  <dcterms:created xsi:type="dcterms:W3CDTF">2009-02-19T14:34:49Z</dcterms:created>
  <dcterms:modified xsi:type="dcterms:W3CDTF">2021-04-26T18:25:41Z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