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handoutMasterIdLst>
    <p:handoutMasterId r:id="rId27"/>
  </p:handoutMasterIdLst>
  <p:sldIdLst>
    <p:sldId id="259" r:id="rId2"/>
    <p:sldId id="292" r:id="rId3"/>
    <p:sldId id="276" r:id="rId4"/>
    <p:sldId id="293" r:id="rId5"/>
    <p:sldId id="336" r:id="rId6"/>
    <p:sldId id="261" r:id="rId7"/>
    <p:sldId id="269" r:id="rId8"/>
    <p:sldId id="296" r:id="rId9"/>
    <p:sldId id="335" r:id="rId10"/>
    <p:sldId id="337" r:id="rId11"/>
    <p:sldId id="333" r:id="rId12"/>
    <p:sldId id="332" r:id="rId13"/>
    <p:sldId id="330" r:id="rId14"/>
    <p:sldId id="331" r:id="rId15"/>
    <p:sldId id="329" r:id="rId16"/>
    <p:sldId id="328" r:id="rId17"/>
    <p:sldId id="340" r:id="rId18"/>
    <p:sldId id="339" r:id="rId19"/>
    <p:sldId id="341" r:id="rId20"/>
    <p:sldId id="338" r:id="rId21"/>
    <p:sldId id="342" r:id="rId22"/>
    <p:sldId id="344" r:id="rId23"/>
    <p:sldId id="343" r:id="rId24"/>
    <p:sldId id="327" r:id="rId25"/>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AF69B5D9-82A5-42DE-A219-C8ABC66FBE11}">
          <p14:sldIdLst>
            <p14:sldId id="259"/>
            <p14:sldId id="292"/>
            <p14:sldId id="276"/>
            <p14:sldId id="293"/>
            <p14:sldId id="336"/>
            <p14:sldId id="261"/>
            <p14:sldId id="269"/>
            <p14:sldId id="296"/>
            <p14:sldId id="335"/>
            <p14:sldId id="337"/>
            <p14:sldId id="333"/>
            <p14:sldId id="332"/>
            <p14:sldId id="330"/>
            <p14:sldId id="331"/>
            <p14:sldId id="329"/>
            <p14:sldId id="328"/>
            <p14:sldId id="340"/>
            <p14:sldId id="339"/>
            <p14:sldId id="341"/>
            <p14:sldId id="338"/>
            <p14:sldId id="342"/>
            <p14:sldId id="344"/>
            <p14:sldId id="343"/>
            <p14:sldId id="32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68" autoAdjust="0"/>
    <p:restoredTop sz="96305" autoAdjust="0"/>
  </p:normalViewPr>
  <p:slideViewPr>
    <p:cSldViewPr>
      <p:cViewPr varScale="1">
        <p:scale>
          <a:sx n="69" d="100"/>
          <a:sy n="69" d="100"/>
        </p:scale>
        <p:origin x="1136"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B6EAF49-B2E6-4188-BB8F-2A8DDEF35B85}" type="datetimeFigureOut">
              <a:rPr lang="cs-CZ" smtClean="0"/>
              <a:t>13.04.2020</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7004C0A-A18A-4473-B93A-AAA54009889E}" type="slidenum">
              <a:rPr lang="cs-CZ" smtClean="0"/>
              <a:t>‹#›</a:t>
            </a:fld>
            <a:endParaRPr lang="cs-CZ"/>
          </a:p>
        </p:txBody>
      </p:sp>
    </p:spTree>
    <p:extLst>
      <p:ext uri="{BB962C8B-B14F-4D97-AF65-F5344CB8AC3E}">
        <p14:creationId xmlns:p14="http://schemas.microsoft.com/office/powerpoint/2010/main" val="125866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3BAD084-A4E7-412D-82F6-91464DDDFFEC}" type="datetimeFigureOut">
              <a:rPr lang="cs-CZ" smtClean="0"/>
              <a:t>13.04.2020</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FC1E295-5A06-4B8D-AF47-3BC1882A6C6B}" type="slidenum">
              <a:rPr lang="cs-CZ" smtClean="0"/>
              <a:t>‹#›</a:t>
            </a:fld>
            <a:endParaRPr lang="cs-CZ"/>
          </a:p>
        </p:txBody>
      </p:sp>
    </p:spTree>
    <p:extLst>
      <p:ext uri="{BB962C8B-B14F-4D97-AF65-F5344CB8AC3E}">
        <p14:creationId xmlns:p14="http://schemas.microsoft.com/office/powerpoint/2010/main" val="1322410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a:t>
            </a:fld>
            <a:endParaRPr lang="cs-CZ"/>
          </a:p>
        </p:txBody>
      </p:sp>
    </p:spTree>
    <p:extLst>
      <p:ext uri="{BB962C8B-B14F-4D97-AF65-F5344CB8AC3E}">
        <p14:creationId xmlns:p14="http://schemas.microsoft.com/office/powerpoint/2010/main" val="3987784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a:t>
            </a:fld>
            <a:endParaRPr lang="cs-CZ"/>
          </a:p>
        </p:txBody>
      </p:sp>
    </p:spTree>
    <p:extLst>
      <p:ext uri="{BB962C8B-B14F-4D97-AF65-F5344CB8AC3E}">
        <p14:creationId xmlns:p14="http://schemas.microsoft.com/office/powerpoint/2010/main" val="118561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a:t>
            </a:fld>
            <a:endParaRPr lang="cs-CZ"/>
          </a:p>
        </p:txBody>
      </p:sp>
    </p:spTree>
    <p:extLst>
      <p:ext uri="{BB962C8B-B14F-4D97-AF65-F5344CB8AC3E}">
        <p14:creationId xmlns:p14="http://schemas.microsoft.com/office/powerpoint/2010/main" val="30513546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15</a:t>
            </a:fld>
            <a:endParaRPr lang="cs-CZ"/>
          </a:p>
        </p:txBody>
      </p:sp>
    </p:spTree>
    <p:extLst>
      <p:ext uri="{BB962C8B-B14F-4D97-AF65-F5344CB8AC3E}">
        <p14:creationId xmlns:p14="http://schemas.microsoft.com/office/powerpoint/2010/main" val="37438223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16</a:t>
            </a:fld>
            <a:endParaRPr lang="cs-CZ"/>
          </a:p>
        </p:txBody>
      </p:sp>
    </p:spTree>
    <p:extLst>
      <p:ext uri="{BB962C8B-B14F-4D97-AF65-F5344CB8AC3E}">
        <p14:creationId xmlns:p14="http://schemas.microsoft.com/office/powerpoint/2010/main" val="8464489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17</a:t>
            </a:fld>
            <a:endParaRPr lang="cs-CZ"/>
          </a:p>
        </p:txBody>
      </p:sp>
    </p:spTree>
    <p:extLst>
      <p:ext uri="{BB962C8B-B14F-4D97-AF65-F5344CB8AC3E}">
        <p14:creationId xmlns:p14="http://schemas.microsoft.com/office/powerpoint/2010/main" val="13439240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18</a:t>
            </a:fld>
            <a:endParaRPr lang="cs-CZ"/>
          </a:p>
        </p:txBody>
      </p:sp>
    </p:spTree>
    <p:extLst>
      <p:ext uri="{BB962C8B-B14F-4D97-AF65-F5344CB8AC3E}">
        <p14:creationId xmlns:p14="http://schemas.microsoft.com/office/powerpoint/2010/main" val="5374251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19</a:t>
            </a:fld>
            <a:endParaRPr lang="cs-CZ"/>
          </a:p>
        </p:txBody>
      </p:sp>
    </p:spTree>
    <p:extLst>
      <p:ext uri="{BB962C8B-B14F-4D97-AF65-F5344CB8AC3E}">
        <p14:creationId xmlns:p14="http://schemas.microsoft.com/office/powerpoint/2010/main" val="38399229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20</a:t>
            </a:fld>
            <a:endParaRPr lang="cs-CZ"/>
          </a:p>
        </p:txBody>
      </p:sp>
    </p:spTree>
    <p:extLst>
      <p:ext uri="{BB962C8B-B14F-4D97-AF65-F5344CB8AC3E}">
        <p14:creationId xmlns:p14="http://schemas.microsoft.com/office/powerpoint/2010/main" val="23550744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21</a:t>
            </a:fld>
            <a:endParaRPr lang="cs-CZ"/>
          </a:p>
        </p:txBody>
      </p:sp>
    </p:spTree>
    <p:extLst>
      <p:ext uri="{BB962C8B-B14F-4D97-AF65-F5344CB8AC3E}">
        <p14:creationId xmlns:p14="http://schemas.microsoft.com/office/powerpoint/2010/main" val="23870418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22</a:t>
            </a:fld>
            <a:endParaRPr lang="cs-CZ"/>
          </a:p>
        </p:txBody>
      </p:sp>
    </p:spTree>
    <p:extLst>
      <p:ext uri="{BB962C8B-B14F-4D97-AF65-F5344CB8AC3E}">
        <p14:creationId xmlns:p14="http://schemas.microsoft.com/office/powerpoint/2010/main" val="1729169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a:t>
            </a:fld>
            <a:endParaRPr lang="cs-CZ"/>
          </a:p>
        </p:txBody>
      </p:sp>
    </p:spTree>
    <p:extLst>
      <p:ext uri="{BB962C8B-B14F-4D97-AF65-F5344CB8AC3E}">
        <p14:creationId xmlns:p14="http://schemas.microsoft.com/office/powerpoint/2010/main" val="30128456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23</a:t>
            </a:fld>
            <a:endParaRPr lang="cs-CZ"/>
          </a:p>
        </p:txBody>
      </p:sp>
    </p:spTree>
    <p:extLst>
      <p:ext uri="{BB962C8B-B14F-4D97-AF65-F5344CB8AC3E}">
        <p14:creationId xmlns:p14="http://schemas.microsoft.com/office/powerpoint/2010/main" val="14663450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24</a:t>
            </a:fld>
            <a:endParaRPr lang="cs-CZ"/>
          </a:p>
        </p:txBody>
      </p:sp>
    </p:spTree>
    <p:extLst>
      <p:ext uri="{BB962C8B-B14F-4D97-AF65-F5344CB8AC3E}">
        <p14:creationId xmlns:p14="http://schemas.microsoft.com/office/powerpoint/2010/main" val="2500080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a:t>
            </a:fld>
            <a:endParaRPr lang="cs-CZ"/>
          </a:p>
        </p:txBody>
      </p:sp>
    </p:spTree>
    <p:extLst>
      <p:ext uri="{BB962C8B-B14F-4D97-AF65-F5344CB8AC3E}">
        <p14:creationId xmlns:p14="http://schemas.microsoft.com/office/powerpoint/2010/main" val="121450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a:t>
            </a:fld>
            <a:endParaRPr lang="cs-CZ"/>
          </a:p>
        </p:txBody>
      </p:sp>
    </p:spTree>
    <p:extLst>
      <p:ext uri="{BB962C8B-B14F-4D97-AF65-F5344CB8AC3E}">
        <p14:creationId xmlns:p14="http://schemas.microsoft.com/office/powerpoint/2010/main" val="350741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a:t>
            </a:fld>
            <a:endParaRPr lang="cs-CZ"/>
          </a:p>
        </p:txBody>
      </p:sp>
    </p:spTree>
    <p:extLst>
      <p:ext uri="{BB962C8B-B14F-4D97-AF65-F5344CB8AC3E}">
        <p14:creationId xmlns:p14="http://schemas.microsoft.com/office/powerpoint/2010/main" val="3089469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a:t>
            </a:fld>
            <a:endParaRPr lang="cs-CZ"/>
          </a:p>
        </p:txBody>
      </p:sp>
    </p:spTree>
    <p:extLst>
      <p:ext uri="{BB962C8B-B14F-4D97-AF65-F5344CB8AC3E}">
        <p14:creationId xmlns:p14="http://schemas.microsoft.com/office/powerpoint/2010/main" val="3949783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a:t>
            </a:fld>
            <a:endParaRPr lang="cs-CZ"/>
          </a:p>
        </p:txBody>
      </p:sp>
    </p:spTree>
    <p:extLst>
      <p:ext uri="{BB962C8B-B14F-4D97-AF65-F5344CB8AC3E}">
        <p14:creationId xmlns:p14="http://schemas.microsoft.com/office/powerpoint/2010/main" val="3080071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a:t>
            </a:fld>
            <a:endParaRPr lang="cs-CZ"/>
          </a:p>
        </p:txBody>
      </p:sp>
    </p:spTree>
    <p:extLst>
      <p:ext uri="{BB962C8B-B14F-4D97-AF65-F5344CB8AC3E}">
        <p14:creationId xmlns:p14="http://schemas.microsoft.com/office/powerpoint/2010/main" val="3810025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a:t>
            </a:fld>
            <a:endParaRPr lang="cs-CZ"/>
          </a:p>
        </p:txBody>
      </p:sp>
    </p:spTree>
    <p:extLst>
      <p:ext uri="{BB962C8B-B14F-4D97-AF65-F5344CB8AC3E}">
        <p14:creationId xmlns:p14="http://schemas.microsoft.com/office/powerpoint/2010/main" val="752629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90D75608-9937-4F52-82E5-11081C0E4D24}" type="datetime1">
              <a:rPr lang="cs-CZ" smtClean="0"/>
              <a:t>13.04.2020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FF0FCA7E-C633-4E7D-9D3E-4E66695ED5F6}" type="datetime1">
              <a:rPr lang="cs-CZ" smtClean="0"/>
              <a:t>13.04.2020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C529AF8-BEFB-4975-A9E6-54F230704F56}" type="datetime1">
              <a:rPr lang="cs-CZ" smtClean="0"/>
              <a:t>13.04.2020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cs-CZ" smtClean="0"/>
              <a:t>Kliknutím lze upravit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9AF7857-15BE-4D3C-B800-E1A6D4C5EB7E}" type="datetime1">
              <a:rPr lang="cs-CZ" smtClean="0"/>
              <a:t>13.04.2020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
        <p:nvSpPr>
          <p:cNvPr id="7" name="Title 6"/>
          <p:cNvSpPr>
            <a:spLocks noGrp="1"/>
          </p:cNvSpPr>
          <p:nvPr>
            <p:ph type="title"/>
          </p:nvPr>
        </p:nvSpPr>
        <p:spPr/>
        <p:txBody>
          <a:bodyPr/>
          <a:lstStyle/>
          <a:p>
            <a:r>
              <a:rPr lang="cs-CZ" smtClean="0"/>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F51F2FA6-6A8E-49C3-96FC-FAD0DE348893}" type="datetime1">
              <a:rPr lang="cs-CZ" smtClean="0"/>
              <a:t>13.04.2020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5" name="Date Placeholder 4"/>
          <p:cNvSpPr>
            <a:spLocks noGrp="1"/>
          </p:cNvSpPr>
          <p:nvPr>
            <p:ph type="dt" sz="half" idx="10"/>
          </p:nvPr>
        </p:nvSpPr>
        <p:spPr/>
        <p:txBody>
          <a:bodyPr/>
          <a:lstStyle/>
          <a:p>
            <a:fld id="{7D5E39F3-1450-441B-820F-9EBDCF62AAB5}" type="datetime1">
              <a:rPr lang="cs-CZ" smtClean="0"/>
              <a:t>13.04.2020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9" name="Content Placeholder 8"/>
          <p:cNvSpPr>
            <a:spLocks noGrp="1"/>
          </p:cNvSpPr>
          <p:nvPr>
            <p:ph sz="quarter" idx="13"/>
          </p:nvPr>
        </p:nvSpPr>
        <p:spPr>
          <a:xfrm>
            <a:off x="676655" y="2679192"/>
            <a:ext cx="3822192" cy="34472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62E481C8-D42F-4A0B-8259-04773D555D39}" type="datetime1">
              <a:rPr lang="cs-CZ" smtClean="0"/>
              <a:t>13.04.2020</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2"/>
          <p:cNvSpPr>
            <a:spLocks noGrp="1"/>
          </p:cNvSpPr>
          <p:nvPr>
            <p:ph type="dt" sz="half" idx="10"/>
          </p:nvPr>
        </p:nvSpPr>
        <p:spPr/>
        <p:txBody>
          <a:bodyPr/>
          <a:lstStyle/>
          <a:p>
            <a:fld id="{EDCEE32F-6CFB-43B8-9154-BF135054C675}" type="datetime1">
              <a:rPr lang="cs-CZ" smtClean="0"/>
              <a:t>13.04.2020</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C29C9C1-84AE-4F03-A860-AC21E3ADEED7}" type="datetime1">
              <a:rPr lang="cs-CZ" smtClean="0"/>
              <a:t>13.04.2020</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180F865-5A64-48E3-A825-5A00461A0C56}" type="datetime1">
              <a:rPr lang="cs-CZ" smtClean="0"/>
              <a:t>13.04.2020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cs-CZ" smtClean="0"/>
              <a:t>Kliknutím lze upravit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cs-CZ" smtClean="0"/>
              <a:t>Kliknutím lze upravit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1D556F61-6352-4163-807B-46286B848CB8}" type="datetime1">
              <a:rPr lang="cs-CZ" smtClean="0"/>
              <a:t>13.04.2020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cs-CZ" smtClean="0"/>
              <a:t>Kliknutím lze upravit styl.</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4E4BBD4-8DED-4F8A-A2E8-E3966955424C}" type="datetime1">
              <a:rPr lang="cs-CZ" smtClean="0"/>
              <a:t>13.04.2020</a:t>
            </a:fld>
            <a:endParaRPr lang="cs-CZ"/>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cs-CZ"/>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8EE5339-3210-4F42-A617-3601F8616279}" type="slidenum">
              <a:rPr lang="cs-CZ" smtClean="0"/>
              <a:t>‹#›</a:t>
            </a:fld>
            <a:endParaRPr lang="cs-CZ"/>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9.xml"/><Relationship Id="rId4" Type="http://schemas.openxmlformats.org/officeDocument/2006/relationships/image" Target="../media/image12.jp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9.xml"/><Relationship Id="rId4" Type="http://schemas.openxmlformats.org/officeDocument/2006/relationships/image" Target="../media/image13.jp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9.xml"/><Relationship Id="rId4" Type="http://schemas.openxmlformats.org/officeDocument/2006/relationships/image" Target="../media/image14.jpg"/></Relationships>
</file>

<file path=ppt/slides/_rels/slide19.xml.rels><?xml version="1.0" encoding="UTF-8" standalone="yes"?>
<Relationships xmlns="http://schemas.openxmlformats.org/package/2006/relationships"><Relationship Id="rId3" Type="http://schemas.openxmlformats.org/officeDocument/2006/relationships/hyperlink" Target="https://www.converter.cz/nobel/nobel.htm" TargetMode="External"/><Relationship Id="rId2" Type="http://schemas.openxmlformats.org/officeDocument/2006/relationships/notesSlide" Target="../notesSlides/notesSlide16.xml"/><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9.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2843808" y="2564904"/>
            <a:ext cx="5904655" cy="3561259"/>
          </a:xfrm>
        </p:spPr>
        <p:txBody>
          <a:bodyPr>
            <a:normAutofit/>
          </a:bodyPr>
          <a:lstStyle/>
          <a:p>
            <a:pPr marL="0" indent="0" algn="ctr">
              <a:buNone/>
            </a:pPr>
            <a:r>
              <a:rPr lang="cs-CZ" sz="5400" b="1" dirty="0" smtClean="0">
                <a:solidFill>
                  <a:schemeClr val="tx2">
                    <a:lumMod val="75000"/>
                  </a:schemeClr>
                </a:solidFill>
              </a:rPr>
              <a:t>Historie ekonomie</a:t>
            </a:r>
            <a:endParaRPr lang="cs-CZ" sz="5400" b="1" dirty="0">
              <a:solidFill>
                <a:schemeClr val="tx2">
                  <a:lumMod val="75000"/>
                </a:schemeClr>
              </a:solidFill>
            </a:endParaRPr>
          </a:p>
        </p:txBody>
      </p:sp>
      <p:sp>
        <p:nvSpPr>
          <p:cNvPr id="3" name="Nadpis 2"/>
          <p:cNvSpPr>
            <a:spLocks noGrp="1"/>
          </p:cNvSpPr>
          <p:nvPr>
            <p:ph type="title"/>
          </p:nvPr>
        </p:nvSpPr>
        <p:spPr/>
        <p:txBody>
          <a:bodyPr>
            <a:normAutofit fontScale="90000"/>
          </a:bodyPr>
          <a:lstStyle/>
          <a:p>
            <a:r>
              <a:rPr lang="cs-CZ" b="1" dirty="0" smtClean="0"/>
              <a:t>Vysoká škola zdravotnická, o. p. s.</a:t>
            </a:r>
            <a:endParaRPr lang="cs-CZ" b="1"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988840"/>
            <a:ext cx="2304256" cy="2163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a:t>
            </a:fld>
            <a:endParaRPr lang="cs-CZ"/>
          </a:p>
        </p:txBody>
      </p:sp>
    </p:spTree>
    <p:extLst>
      <p:ext uri="{BB962C8B-B14F-4D97-AF65-F5344CB8AC3E}">
        <p14:creationId xmlns:p14="http://schemas.microsoft.com/office/powerpoint/2010/main" val="10520133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88EE5339-3210-4F42-A617-3601F8616279}" type="slidenum">
              <a:rPr lang="cs-CZ" smtClean="0"/>
              <a:t>10</a:t>
            </a:fld>
            <a:endParaRPr lang="cs-CZ"/>
          </a:p>
        </p:txBody>
      </p:sp>
      <p:sp>
        <p:nvSpPr>
          <p:cNvPr id="6" name="Zástupný symbol pro obsah 5"/>
          <p:cNvSpPr>
            <a:spLocks noGrp="1"/>
          </p:cNvSpPr>
          <p:nvPr>
            <p:ph sz="quarter" idx="14"/>
          </p:nvPr>
        </p:nvSpPr>
        <p:spPr>
          <a:xfrm>
            <a:off x="457200" y="836712"/>
            <a:ext cx="8229600" cy="5616624"/>
          </a:xfrm>
        </p:spPr>
        <p:txBody>
          <a:bodyPr>
            <a:noAutofit/>
          </a:bodyPr>
          <a:lstStyle/>
          <a:p>
            <a:pPr marL="0" indent="0" algn="just">
              <a:buNone/>
            </a:pPr>
            <a:r>
              <a:rPr lang="cs-CZ" sz="2000" b="1" i="1" dirty="0" smtClean="0"/>
              <a:t>David Ricardo </a:t>
            </a:r>
            <a:r>
              <a:rPr lang="cs-CZ" sz="2000" dirty="0" smtClean="0"/>
              <a:t>byl pokračovatelem a jedním z hlavních představitelů klasické politické ekonomie v Anglii. Ricardo byl ekonomem průmyslové revoluce.</a:t>
            </a:r>
          </a:p>
          <a:p>
            <a:pPr marL="0" indent="0" algn="just">
              <a:buNone/>
            </a:pPr>
            <a:r>
              <a:rPr lang="cs-CZ" sz="2000" dirty="0" smtClean="0"/>
              <a:t>Během pobytu v lázních </a:t>
            </a:r>
            <a:r>
              <a:rPr lang="cs-CZ" sz="2000" dirty="0" err="1" smtClean="0"/>
              <a:t>Bathu</a:t>
            </a:r>
            <a:r>
              <a:rPr lang="cs-CZ" sz="2000" dirty="0" smtClean="0"/>
              <a:t> narazil na dílo Adama </a:t>
            </a:r>
            <a:r>
              <a:rPr lang="cs-CZ" sz="2000" dirty="0" err="1" smtClean="0"/>
              <a:t>Smitha</a:t>
            </a:r>
            <a:r>
              <a:rPr lang="cs-CZ" sz="2000" dirty="0" smtClean="0"/>
              <a:t> knihu Bohatství národů, jež ho velice ovlivnila. Od té doby se začal věnovat systematickému bádání teorie peněz a ekonomických problémů. Po podrobném prostudování knihy Bohatství národů se Ricardo rozhodl, že se pokusí odstranit nelogičnosti, které </a:t>
            </a:r>
            <a:r>
              <a:rPr lang="cs-CZ" sz="2000" dirty="0" err="1" smtClean="0"/>
              <a:t>Smithovo</a:t>
            </a:r>
            <a:r>
              <a:rPr lang="cs-CZ" sz="2000" dirty="0" smtClean="0"/>
              <a:t> dílo obsahovala, a dát politické ekonomii logicky promyšlené základy.</a:t>
            </a:r>
            <a:endParaRPr lang="cs-CZ" dirty="0"/>
          </a:p>
        </p:txBody>
      </p:sp>
      <p:pic>
        <p:nvPicPr>
          <p:cNvPr id="10" name="Zástupný symbol pro obsah 9"/>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707904" y="3743195"/>
            <a:ext cx="1952625" cy="2667000"/>
          </a:xfrm>
        </p:spPr>
      </p:pic>
    </p:spTree>
    <p:extLst>
      <p:ext uri="{BB962C8B-B14F-4D97-AF65-F5344CB8AC3E}">
        <p14:creationId xmlns:p14="http://schemas.microsoft.com/office/powerpoint/2010/main" val="2288612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728192"/>
          </a:xfrm>
        </p:spPr>
        <p:txBody>
          <a:bodyPr>
            <a:noAutofit/>
          </a:bodyPr>
          <a:lstStyle/>
          <a:p>
            <a:pPr algn="ctr"/>
            <a:r>
              <a:rPr lang="cs-CZ" sz="4000" b="1" dirty="0"/>
              <a:t>Socialistické ekonomické myšlení a marxistická politická ekonomie</a:t>
            </a:r>
            <a:r>
              <a:rPr lang="cs-CZ" sz="4000" dirty="0"/>
              <a:t/>
            </a:r>
            <a:br>
              <a:rPr lang="cs-CZ" sz="4000" dirty="0"/>
            </a:br>
            <a:endParaRPr lang="cs-CZ" sz="4000" b="1" dirty="0"/>
          </a:p>
        </p:txBody>
      </p:sp>
      <p:sp>
        <p:nvSpPr>
          <p:cNvPr id="3" name="Zástupný symbol pro text 2"/>
          <p:cNvSpPr>
            <a:spLocks noGrp="1"/>
          </p:cNvSpPr>
          <p:nvPr>
            <p:ph type="body" sz="half" idx="2"/>
          </p:nvPr>
        </p:nvSpPr>
        <p:spPr>
          <a:xfrm>
            <a:off x="395536" y="1484784"/>
            <a:ext cx="8424936" cy="4896543"/>
          </a:xfrm>
        </p:spPr>
        <p:txBody>
          <a:bodyPr>
            <a:noAutofit/>
          </a:bodyPr>
          <a:lstStyle/>
          <a:p>
            <a:pPr algn="just">
              <a:buClr>
                <a:schemeClr val="tx2">
                  <a:lumMod val="50000"/>
                </a:schemeClr>
              </a:buClr>
            </a:pPr>
            <a:r>
              <a:rPr lang="cs-CZ" sz="2400" dirty="0">
                <a:solidFill>
                  <a:schemeClr val="bg2">
                    <a:lumMod val="25000"/>
                  </a:schemeClr>
                </a:solidFill>
              </a:rPr>
              <a:t>Se vznikem kapitalistické společnosti byl jeho rozvoj více či méně spjat s vývojem dělnického hnutí. Jeho počátky jsou v Anglii i Francii spojeny s pověstnými revoltami dělníků, kteří v letech 1808-1820 ničili v obou zemích stroje v obavách o svá pracovní místa. Toto hnutí dělníků se nazývá </a:t>
            </a:r>
            <a:r>
              <a:rPr lang="cs-CZ" sz="2400" dirty="0" err="1">
                <a:solidFill>
                  <a:schemeClr val="bg2">
                    <a:lumMod val="25000"/>
                  </a:schemeClr>
                </a:solidFill>
              </a:rPr>
              <a:t>luddismus</a:t>
            </a:r>
            <a:r>
              <a:rPr lang="cs-CZ" sz="2400" dirty="0" smtClean="0">
                <a:solidFill>
                  <a:schemeClr val="bg2">
                    <a:lumMod val="25000"/>
                  </a:schemeClr>
                </a:solidFill>
              </a:rPr>
              <a:t>.</a:t>
            </a:r>
          </a:p>
          <a:p>
            <a:pPr algn="just">
              <a:buClr>
                <a:schemeClr val="tx2">
                  <a:lumMod val="50000"/>
                </a:schemeClr>
              </a:buClr>
            </a:pPr>
            <a:r>
              <a:rPr lang="cs-CZ" sz="2400" dirty="0">
                <a:solidFill>
                  <a:schemeClr val="bg2">
                    <a:lumMod val="25000"/>
                  </a:schemeClr>
                </a:solidFill>
              </a:rPr>
              <a:t>V 20. a 30. letech na jeho místo nastupují již lépe organizované </a:t>
            </a:r>
            <a:r>
              <a:rPr lang="cs-CZ" sz="2400" dirty="0" err="1">
                <a:solidFill>
                  <a:schemeClr val="bg2">
                    <a:lumMod val="25000"/>
                  </a:schemeClr>
                </a:solidFill>
              </a:rPr>
              <a:t>owenistické</a:t>
            </a:r>
            <a:r>
              <a:rPr lang="cs-CZ" sz="2400" dirty="0">
                <a:solidFill>
                  <a:schemeClr val="bg2">
                    <a:lumMod val="25000"/>
                  </a:schemeClr>
                </a:solidFill>
              </a:rPr>
              <a:t> odbory a chartismus s jasněji vymezenými cíli, jako byly nové chudinské zákony, zákon o reformě, požadavky na zlepšení pracovních podmínek a zkrácení pracovní doby</a:t>
            </a:r>
            <a:r>
              <a:rPr lang="cs-CZ" sz="2400" dirty="0" smtClean="0">
                <a:solidFill>
                  <a:schemeClr val="bg2">
                    <a:lumMod val="25000"/>
                  </a:schemeClr>
                </a:solidFill>
              </a:rPr>
              <a:t>.</a:t>
            </a:r>
          </a:p>
          <a:p>
            <a:pPr algn="just">
              <a:buClr>
                <a:schemeClr val="tx2">
                  <a:lumMod val="50000"/>
                </a:schemeClr>
              </a:buClr>
            </a:pPr>
            <a:r>
              <a:rPr lang="cs-CZ" sz="2400" dirty="0">
                <a:solidFill>
                  <a:schemeClr val="bg2">
                    <a:lumMod val="25000"/>
                  </a:schemeClr>
                </a:solidFill>
              </a:rPr>
              <a:t>Socialismus je široký proud, který spojuje kritika a odmítání kapitalismu a úsilí o vytvoření spravedlivější společnosti na základě společného nebo společenského vlastnictví, případně centrálního řízení se zachováním soukromého vlastnictví. </a:t>
            </a:r>
          </a:p>
          <a:p>
            <a:pPr algn="just">
              <a:buClr>
                <a:schemeClr val="tx2">
                  <a:lumMod val="50000"/>
                </a:schemeClr>
              </a:buClr>
            </a:pPr>
            <a:endParaRPr lang="cs-CZ" sz="2400" dirty="0">
              <a:solidFill>
                <a:schemeClr val="bg2">
                  <a:lumMod val="25000"/>
                </a:schemeClr>
              </a:solidFill>
            </a:endParaRPr>
          </a:p>
          <a:p>
            <a:pPr algn="just">
              <a:buClr>
                <a:schemeClr val="tx2">
                  <a:lumMod val="50000"/>
                </a:schemeClr>
              </a:buClr>
            </a:pPr>
            <a:endParaRPr lang="cs-CZ" sz="2400" dirty="0" smtClean="0">
              <a:solidFill>
                <a:schemeClr val="bg2">
                  <a:lumMod val="25000"/>
                </a:schemeClr>
              </a:solidFill>
            </a:endParaRPr>
          </a:p>
          <a:p>
            <a:pPr>
              <a:buClr>
                <a:schemeClr val="tx2">
                  <a:lumMod val="50000"/>
                </a:schemeClr>
              </a:buClr>
            </a:pPr>
            <a:endParaRPr lang="cs-CZ" sz="2400" b="1" dirty="0">
              <a:solidFill>
                <a:schemeClr val="bg2">
                  <a:lumMod val="25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a:t>
            </a:fld>
            <a:endParaRPr lang="cs-CZ"/>
          </a:p>
        </p:txBody>
      </p:sp>
    </p:spTree>
    <p:extLst>
      <p:ext uri="{BB962C8B-B14F-4D97-AF65-F5344CB8AC3E}">
        <p14:creationId xmlns:p14="http://schemas.microsoft.com/office/powerpoint/2010/main" val="2788644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412776"/>
            <a:ext cx="8424936" cy="4968551"/>
          </a:xfrm>
        </p:spPr>
        <p:txBody>
          <a:bodyPr>
            <a:noAutofit/>
          </a:bodyPr>
          <a:lstStyle/>
          <a:p>
            <a:pPr algn="just"/>
            <a:r>
              <a:rPr lang="cs-CZ" sz="2400" b="1" i="1" dirty="0">
                <a:solidFill>
                  <a:schemeClr val="bg2">
                    <a:lumMod val="25000"/>
                  </a:schemeClr>
                </a:solidFill>
              </a:rPr>
              <a:t>Utopický socialismus </a:t>
            </a:r>
          </a:p>
          <a:p>
            <a:pPr algn="just"/>
            <a:r>
              <a:rPr lang="cs-CZ" sz="2400" dirty="0">
                <a:solidFill>
                  <a:schemeClr val="bg2">
                    <a:lumMod val="25000"/>
                  </a:schemeClr>
                </a:solidFill>
              </a:rPr>
              <a:t>Vývoj kapitalismu a průmyslová revoluce přinášelo i negativní sociální důsledky, na které upozorňoval utopický socialismus, který vycházel z ideálů osvícenství a usiloval o vytvoření dokonalejší společnosti bez vykořisťovatelů a vykořisťovaných. </a:t>
            </a:r>
            <a:endParaRPr lang="cs-CZ" sz="2400" b="1" dirty="0">
              <a:solidFill>
                <a:schemeClr val="bg2">
                  <a:lumMod val="25000"/>
                </a:schemeClr>
              </a:solidFill>
            </a:endParaRPr>
          </a:p>
          <a:p>
            <a:pPr algn="just">
              <a:buClr>
                <a:schemeClr val="tx2">
                  <a:lumMod val="50000"/>
                </a:schemeClr>
              </a:buClr>
            </a:pPr>
            <a:r>
              <a:rPr lang="cs-CZ" sz="2400" dirty="0">
                <a:solidFill>
                  <a:schemeClr val="bg2">
                    <a:lumMod val="25000"/>
                  </a:schemeClr>
                </a:solidFill>
              </a:rPr>
              <a:t>Tento směr byl Karlem Marxem označen jako utopický a chtěl tak od něj odlišit svůj vědecký socialismus.</a:t>
            </a:r>
            <a:endParaRPr lang="cs-CZ" sz="2400" b="1" dirty="0" smtClean="0">
              <a:solidFill>
                <a:schemeClr val="bg2">
                  <a:lumMod val="25000"/>
                </a:schemeClr>
              </a:solidFill>
            </a:endParaRPr>
          </a:p>
          <a:p>
            <a:pPr>
              <a:buClr>
                <a:schemeClr val="tx2">
                  <a:lumMod val="50000"/>
                </a:schemeClr>
              </a:buClr>
            </a:pPr>
            <a:endParaRPr lang="cs-CZ" sz="2000" b="1" dirty="0" smtClean="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a:t>
            </a:fld>
            <a:endParaRPr lang="cs-CZ"/>
          </a:p>
        </p:txBody>
      </p:sp>
    </p:spTree>
    <p:extLst>
      <p:ext uri="{BB962C8B-B14F-4D97-AF65-F5344CB8AC3E}">
        <p14:creationId xmlns:p14="http://schemas.microsoft.com/office/powerpoint/2010/main" val="16161959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algn="just"/>
            <a:r>
              <a:rPr lang="cs-CZ" sz="2400" b="1" i="1" dirty="0">
                <a:solidFill>
                  <a:schemeClr val="bg2">
                    <a:lumMod val="25000"/>
                  </a:schemeClr>
                </a:solidFill>
              </a:rPr>
              <a:t>Marxistický socialismus</a:t>
            </a:r>
          </a:p>
          <a:p>
            <a:pPr algn="just"/>
            <a:r>
              <a:rPr lang="cs-CZ" sz="2400" dirty="0">
                <a:solidFill>
                  <a:schemeClr val="bg2">
                    <a:lumMod val="25000"/>
                  </a:schemeClr>
                </a:solidFill>
              </a:rPr>
              <a:t>Marxistický socialismus se odvíjí od učení německých filozofů Karla Marxe a Bedřicha Engelse, které představuje ve vývoji socialistické teorie podstatný přelom. Marx patří nesporně k osobnostem, které sehrály zásadní úlohu v sociálně ekonomickém vývoji společnosti po druhé polovině 19. století a v průběhu 20 století. Marxismus se stal nejprve vůdčí ideologií sociálně demokratického hnutí a později i interpretací </a:t>
            </a:r>
            <a:r>
              <a:rPr lang="cs-CZ" sz="2400" dirty="0" err="1">
                <a:solidFill>
                  <a:schemeClr val="bg2">
                    <a:lumMod val="25000"/>
                  </a:schemeClr>
                </a:solidFill>
              </a:rPr>
              <a:t>V.I.Lenina</a:t>
            </a:r>
            <a:r>
              <a:rPr lang="cs-CZ" sz="2400" dirty="0">
                <a:solidFill>
                  <a:schemeClr val="bg2">
                    <a:lumMod val="25000"/>
                  </a:schemeClr>
                </a:solidFill>
              </a:rPr>
              <a:t> a ruských bolševiků.</a:t>
            </a: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a:t>
            </a:fld>
            <a:endParaRPr lang="cs-CZ"/>
          </a:p>
        </p:txBody>
      </p:sp>
    </p:spTree>
    <p:extLst>
      <p:ext uri="{BB962C8B-B14F-4D97-AF65-F5344CB8AC3E}">
        <p14:creationId xmlns:p14="http://schemas.microsoft.com/office/powerpoint/2010/main" val="40208279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836712"/>
            <a:ext cx="8424936" cy="5544615"/>
          </a:xfrm>
        </p:spPr>
        <p:txBody>
          <a:bodyPr>
            <a:noAutofit/>
          </a:bodyPr>
          <a:lstStyle/>
          <a:p>
            <a:pPr algn="just">
              <a:buClr>
                <a:schemeClr val="tx2">
                  <a:lumMod val="50000"/>
                </a:schemeClr>
              </a:buClr>
            </a:pPr>
            <a:r>
              <a:rPr lang="cs-CZ" sz="2400" b="1" i="1" dirty="0">
                <a:solidFill>
                  <a:schemeClr val="bg2">
                    <a:lumMod val="25000"/>
                  </a:schemeClr>
                </a:solidFill>
              </a:rPr>
              <a:t>Karel Marx </a:t>
            </a:r>
            <a:r>
              <a:rPr lang="cs-CZ" sz="2400" dirty="0">
                <a:solidFill>
                  <a:schemeClr val="bg2">
                    <a:lumMod val="25000"/>
                  </a:schemeClr>
                </a:solidFill>
              </a:rPr>
              <a:t>byl německý filozof, sociolog, historik a ekonom, který strávil kvůli svým politickým názorům většinu života v exilu ve Francii, Belgii a Anglie. </a:t>
            </a:r>
            <a:endParaRPr lang="cs-CZ" sz="2400" dirty="0" smtClean="0">
              <a:solidFill>
                <a:schemeClr val="bg2">
                  <a:lumMod val="25000"/>
                </a:schemeClr>
              </a:solidFill>
            </a:endParaRPr>
          </a:p>
          <a:p>
            <a:pPr algn="just">
              <a:buClr>
                <a:schemeClr val="tx2">
                  <a:lumMod val="50000"/>
                </a:schemeClr>
              </a:buClr>
            </a:pPr>
            <a:r>
              <a:rPr lang="cs-CZ" sz="2400" dirty="0">
                <a:solidFill>
                  <a:schemeClr val="bg2">
                    <a:lumMod val="25000"/>
                  </a:schemeClr>
                </a:solidFill>
              </a:rPr>
              <a:t>V roce 1842 se Marx stal redaktorem liberálních novin vycházející v Kolíně nad Rýnem. Po jejich zákazu v roce 1843 musel emigrovat do Francie, kde se seznámil s </a:t>
            </a:r>
            <a:r>
              <a:rPr lang="cs-CZ" sz="2400" b="1" i="1" dirty="0">
                <a:solidFill>
                  <a:schemeClr val="bg2">
                    <a:lumMod val="25000"/>
                  </a:schemeClr>
                </a:solidFill>
              </a:rPr>
              <a:t>Bedřichem </a:t>
            </a:r>
            <a:r>
              <a:rPr lang="cs-CZ" sz="2400" b="1" i="1" dirty="0" smtClean="0">
                <a:solidFill>
                  <a:schemeClr val="bg2">
                    <a:lumMod val="25000"/>
                  </a:schemeClr>
                </a:solidFill>
              </a:rPr>
              <a:t>Engelsem</a:t>
            </a:r>
            <a:r>
              <a:rPr lang="cs-CZ" sz="2400" dirty="0" smtClean="0">
                <a:solidFill>
                  <a:schemeClr val="bg2">
                    <a:lumMod val="25000"/>
                  </a:schemeClr>
                </a:solidFill>
              </a:rPr>
              <a:t> </a:t>
            </a:r>
            <a:r>
              <a:rPr lang="cs-CZ" sz="2400" dirty="0">
                <a:solidFill>
                  <a:schemeClr val="bg2">
                    <a:lumMod val="25000"/>
                  </a:schemeClr>
                </a:solidFill>
              </a:rPr>
              <a:t>a dalšími sociality a komunisty a podílel se na založení Svazu komunistů</a:t>
            </a:r>
            <a:r>
              <a:rPr lang="cs-CZ" sz="2400" dirty="0" smtClean="0">
                <a:solidFill>
                  <a:schemeClr val="bg2">
                    <a:lumMod val="25000"/>
                  </a:schemeClr>
                </a:solidFill>
              </a:rPr>
              <a:t>. </a:t>
            </a:r>
          </a:p>
          <a:p>
            <a:pPr>
              <a:buClr>
                <a:schemeClr val="tx2">
                  <a:lumMod val="50000"/>
                </a:schemeClr>
              </a:buClr>
            </a:pPr>
            <a:r>
              <a:rPr lang="cs-CZ" sz="2400" dirty="0">
                <a:solidFill>
                  <a:schemeClr val="bg2">
                    <a:lumMod val="25000"/>
                  </a:schemeClr>
                </a:solidFill>
              </a:rPr>
              <a:t>V roce 1848 napal pro Svaz komunistů </a:t>
            </a:r>
            <a:endParaRPr lang="cs-CZ" sz="2400" dirty="0" smtClean="0">
              <a:solidFill>
                <a:schemeClr val="bg2">
                  <a:lumMod val="25000"/>
                </a:schemeClr>
              </a:solidFill>
            </a:endParaRPr>
          </a:p>
          <a:p>
            <a:pPr>
              <a:buClr>
                <a:schemeClr val="tx2">
                  <a:lumMod val="50000"/>
                </a:schemeClr>
              </a:buClr>
            </a:pPr>
            <a:r>
              <a:rPr lang="cs-CZ" sz="2400" dirty="0" smtClean="0">
                <a:solidFill>
                  <a:schemeClr val="bg2">
                    <a:lumMod val="25000"/>
                  </a:schemeClr>
                </a:solidFill>
              </a:rPr>
              <a:t>společně </a:t>
            </a:r>
            <a:r>
              <a:rPr lang="cs-CZ" sz="2400" dirty="0">
                <a:solidFill>
                  <a:schemeClr val="bg2">
                    <a:lumMod val="25000"/>
                  </a:schemeClr>
                </a:solidFill>
              </a:rPr>
              <a:t>s Bedřichem Engelsem </a:t>
            </a:r>
            <a:endParaRPr lang="cs-CZ" sz="2400" dirty="0" smtClean="0">
              <a:solidFill>
                <a:schemeClr val="bg2">
                  <a:lumMod val="25000"/>
                </a:schemeClr>
              </a:solidFill>
            </a:endParaRPr>
          </a:p>
          <a:p>
            <a:pPr>
              <a:buClr>
                <a:schemeClr val="tx2">
                  <a:lumMod val="50000"/>
                </a:schemeClr>
              </a:buClr>
            </a:pPr>
            <a:r>
              <a:rPr lang="cs-CZ" sz="2400" dirty="0" smtClean="0">
                <a:solidFill>
                  <a:schemeClr val="bg2">
                    <a:lumMod val="25000"/>
                  </a:schemeClr>
                </a:solidFill>
              </a:rPr>
              <a:t>pověstný </a:t>
            </a:r>
            <a:r>
              <a:rPr lang="cs-CZ" sz="2400" dirty="0">
                <a:solidFill>
                  <a:schemeClr val="bg2">
                    <a:lumMod val="25000"/>
                  </a:schemeClr>
                </a:solidFill>
              </a:rPr>
              <a:t>Manifest komunistické strany, </a:t>
            </a:r>
            <a:endParaRPr lang="cs-CZ" sz="2400" dirty="0" smtClean="0">
              <a:solidFill>
                <a:schemeClr val="bg2">
                  <a:lumMod val="25000"/>
                </a:schemeClr>
              </a:solidFill>
            </a:endParaRPr>
          </a:p>
          <a:p>
            <a:pPr>
              <a:buClr>
                <a:schemeClr val="tx2">
                  <a:lumMod val="50000"/>
                </a:schemeClr>
              </a:buClr>
            </a:pPr>
            <a:r>
              <a:rPr lang="cs-CZ" sz="2400" dirty="0" smtClean="0">
                <a:solidFill>
                  <a:schemeClr val="bg2">
                    <a:lumMod val="25000"/>
                  </a:schemeClr>
                </a:solidFill>
              </a:rPr>
              <a:t>který </a:t>
            </a:r>
            <a:r>
              <a:rPr lang="cs-CZ" sz="2400" dirty="0">
                <a:solidFill>
                  <a:schemeClr val="bg2">
                    <a:lumMod val="25000"/>
                  </a:schemeClr>
                </a:solidFill>
              </a:rPr>
              <a:t>se stal jedním z nejvlivnějších </a:t>
            </a:r>
            <a:endParaRPr lang="cs-CZ" sz="2400" dirty="0" smtClean="0">
              <a:solidFill>
                <a:schemeClr val="bg2">
                  <a:lumMod val="25000"/>
                </a:schemeClr>
              </a:solidFill>
            </a:endParaRPr>
          </a:p>
          <a:p>
            <a:pPr>
              <a:buClr>
                <a:schemeClr val="tx2">
                  <a:lumMod val="50000"/>
                </a:schemeClr>
              </a:buClr>
            </a:pPr>
            <a:r>
              <a:rPr lang="cs-CZ" sz="2400" dirty="0" smtClean="0">
                <a:solidFill>
                  <a:schemeClr val="bg2">
                    <a:lumMod val="25000"/>
                  </a:schemeClr>
                </a:solidFill>
              </a:rPr>
              <a:t>politických </a:t>
            </a:r>
            <a:r>
              <a:rPr lang="cs-CZ" sz="2400" dirty="0">
                <a:solidFill>
                  <a:schemeClr val="bg2">
                    <a:lumMod val="25000"/>
                  </a:schemeClr>
                </a:solidFill>
              </a:rPr>
              <a:t>pamfletů. Dílo Kapitál se stalo </a:t>
            </a:r>
            <a:endParaRPr lang="cs-CZ" sz="2400" dirty="0" smtClean="0">
              <a:solidFill>
                <a:schemeClr val="bg2">
                  <a:lumMod val="25000"/>
                </a:schemeClr>
              </a:solidFill>
            </a:endParaRPr>
          </a:p>
          <a:p>
            <a:pPr>
              <a:buClr>
                <a:schemeClr val="tx2">
                  <a:lumMod val="50000"/>
                </a:schemeClr>
              </a:buClr>
            </a:pPr>
            <a:r>
              <a:rPr lang="cs-CZ" sz="2400" dirty="0" smtClean="0">
                <a:solidFill>
                  <a:schemeClr val="bg2">
                    <a:lumMod val="25000"/>
                  </a:schemeClr>
                </a:solidFill>
              </a:rPr>
              <a:t>Marxovým </a:t>
            </a:r>
            <a:r>
              <a:rPr lang="cs-CZ" sz="2400" dirty="0">
                <a:solidFill>
                  <a:schemeClr val="bg2">
                    <a:lumMod val="25000"/>
                  </a:schemeClr>
                </a:solidFill>
              </a:rPr>
              <a:t>životním dílem.</a:t>
            </a:r>
          </a:p>
          <a:p>
            <a:pPr algn="just">
              <a:buClr>
                <a:schemeClr val="tx2">
                  <a:lumMod val="50000"/>
                </a:schemeClr>
              </a:buClr>
            </a:pPr>
            <a:endParaRPr lang="cs-CZ" sz="2400" dirty="0" smtClean="0">
              <a:solidFill>
                <a:schemeClr val="bg2">
                  <a:lumMod val="25000"/>
                </a:schemeClr>
              </a:solidFill>
            </a:endParaRPr>
          </a:p>
          <a:p>
            <a:pPr algn="just">
              <a:buClr>
                <a:schemeClr val="tx2">
                  <a:lumMod val="50000"/>
                </a:schemeClr>
              </a:buClr>
            </a:pPr>
            <a:endParaRPr lang="cs-CZ" sz="2400" dirty="0">
              <a:solidFill>
                <a:schemeClr val="bg2">
                  <a:lumMod val="25000"/>
                </a:schemeClr>
              </a:solidFill>
            </a:endParaRPr>
          </a:p>
          <a:p>
            <a:pPr algn="just">
              <a:buClr>
                <a:schemeClr val="tx2">
                  <a:lumMod val="50000"/>
                </a:schemeClr>
              </a:buClr>
            </a:pPr>
            <a:endParaRPr lang="cs-CZ" sz="2400" dirty="0">
              <a:solidFill>
                <a:schemeClr val="bg2">
                  <a:lumMod val="25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a:t>
            </a:fld>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6137" y="3611980"/>
            <a:ext cx="3096344" cy="3035863"/>
          </a:xfrm>
          <a:prstGeom prst="rect">
            <a:avLst/>
          </a:prstGeom>
        </p:spPr>
      </p:pic>
    </p:spTree>
    <p:extLst>
      <p:ext uri="{BB962C8B-B14F-4D97-AF65-F5344CB8AC3E}">
        <p14:creationId xmlns:p14="http://schemas.microsoft.com/office/powerpoint/2010/main" val="32243535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872208"/>
          </a:xfrm>
        </p:spPr>
        <p:txBody>
          <a:bodyPr>
            <a:noAutofit/>
          </a:bodyPr>
          <a:lstStyle/>
          <a:p>
            <a:pPr algn="ctr"/>
            <a:r>
              <a:rPr lang="cs-CZ" sz="4000" dirty="0"/>
              <a:t>Teoretický odkaz Johna </a:t>
            </a:r>
            <a:r>
              <a:rPr lang="cs-CZ" sz="4000" dirty="0" err="1"/>
              <a:t>Maynarda</a:t>
            </a:r>
            <a:r>
              <a:rPr lang="cs-CZ" sz="4000" dirty="0"/>
              <a:t> </a:t>
            </a:r>
            <a:r>
              <a:rPr lang="cs-CZ" sz="4000" dirty="0" err="1"/>
              <a:t>Keynese</a:t>
            </a:r>
            <a:r>
              <a:rPr lang="cs-CZ" sz="4000" dirty="0"/>
              <a:t/>
            </a:r>
            <a:br>
              <a:rPr lang="cs-CZ" sz="4000" dirty="0"/>
            </a:br>
            <a:endParaRPr lang="cs-CZ" sz="4000" b="1" dirty="0"/>
          </a:p>
        </p:txBody>
      </p:sp>
      <p:sp>
        <p:nvSpPr>
          <p:cNvPr id="3" name="Zástupný symbol pro text 2"/>
          <p:cNvSpPr>
            <a:spLocks noGrp="1"/>
          </p:cNvSpPr>
          <p:nvPr>
            <p:ph type="body" sz="half" idx="2"/>
          </p:nvPr>
        </p:nvSpPr>
        <p:spPr>
          <a:xfrm>
            <a:off x="251520" y="1556792"/>
            <a:ext cx="8712968" cy="4824535"/>
          </a:xfrm>
        </p:spPr>
        <p:txBody>
          <a:bodyPr>
            <a:noAutofit/>
          </a:bodyPr>
          <a:lstStyle/>
          <a:p>
            <a:pPr algn="just"/>
            <a:r>
              <a:rPr lang="cs-CZ" sz="2400" dirty="0">
                <a:solidFill>
                  <a:schemeClr val="bg2">
                    <a:lumMod val="25000"/>
                  </a:schemeClr>
                </a:solidFill>
              </a:rPr>
              <a:t>Po druhé světové válce se na základě </a:t>
            </a:r>
            <a:r>
              <a:rPr lang="cs-CZ" sz="2400" dirty="0" err="1">
                <a:solidFill>
                  <a:schemeClr val="bg2">
                    <a:lumMod val="25000"/>
                  </a:schemeClr>
                </a:solidFill>
              </a:rPr>
              <a:t>Keynesovy</a:t>
            </a:r>
            <a:r>
              <a:rPr lang="cs-CZ" sz="2400" dirty="0">
                <a:solidFill>
                  <a:schemeClr val="bg2">
                    <a:lumMod val="25000"/>
                  </a:schemeClr>
                </a:solidFill>
              </a:rPr>
              <a:t> teorie začaly rozvíjet dva hlavní keynesovské směry:</a:t>
            </a:r>
          </a:p>
          <a:p>
            <a:pPr marL="457200" lvl="0" indent="-457200" algn="just">
              <a:buClr>
                <a:srgbClr val="002060"/>
              </a:buClr>
              <a:buFont typeface="+mj-lt"/>
              <a:buAutoNum type="arabicPeriod"/>
            </a:pPr>
            <a:r>
              <a:rPr lang="cs-CZ" sz="2400" dirty="0" err="1">
                <a:solidFill>
                  <a:schemeClr val="bg2">
                    <a:lumMod val="25000"/>
                  </a:schemeClr>
                </a:solidFill>
              </a:rPr>
              <a:t>Neokeynesovská</a:t>
            </a:r>
            <a:r>
              <a:rPr lang="cs-CZ" sz="2400" dirty="0">
                <a:solidFill>
                  <a:schemeClr val="bg2">
                    <a:lumMod val="25000"/>
                  </a:schemeClr>
                </a:solidFill>
              </a:rPr>
              <a:t> makroekonomie usilovala o přiblížení </a:t>
            </a:r>
            <a:r>
              <a:rPr lang="cs-CZ" sz="2400" dirty="0" err="1">
                <a:solidFill>
                  <a:schemeClr val="bg2">
                    <a:lumMod val="25000"/>
                  </a:schemeClr>
                </a:solidFill>
              </a:rPr>
              <a:t>Keynesovy</a:t>
            </a:r>
            <a:r>
              <a:rPr lang="cs-CZ" sz="2400" dirty="0">
                <a:solidFill>
                  <a:schemeClr val="bg2">
                    <a:lumMod val="25000"/>
                  </a:schemeClr>
                </a:solidFill>
              </a:rPr>
              <a:t> teorie neoklasické ekonomie a spojila upravenou </a:t>
            </a:r>
            <a:r>
              <a:rPr lang="cs-CZ" sz="2400" dirty="0" err="1">
                <a:solidFill>
                  <a:schemeClr val="bg2">
                    <a:lumMod val="25000"/>
                  </a:schemeClr>
                </a:solidFill>
              </a:rPr>
              <a:t>Keynesovu</a:t>
            </a:r>
            <a:r>
              <a:rPr lang="cs-CZ" sz="2400" dirty="0">
                <a:solidFill>
                  <a:schemeClr val="bg2">
                    <a:lumMod val="25000"/>
                  </a:schemeClr>
                </a:solidFill>
              </a:rPr>
              <a:t> makroekonomii s neoklasickou mikroekonomii. V reakci na krizi </a:t>
            </a:r>
            <a:r>
              <a:rPr lang="cs-CZ" sz="2400" dirty="0" err="1">
                <a:solidFill>
                  <a:schemeClr val="bg2">
                    <a:lumMod val="25000"/>
                  </a:schemeClr>
                </a:solidFill>
              </a:rPr>
              <a:t>neokeynesovské</a:t>
            </a:r>
            <a:r>
              <a:rPr lang="cs-CZ" sz="2400" dirty="0">
                <a:solidFill>
                  <a:schemeClr val="bg2">
                    <a:lumMod val="25000"/>
                  </a:schemeClr>
                </a:solidFill>
              </a:rPr>
              <a:t> makroekonomie v 70. letech 20. století vzniklas na jejích základě soudobá nová keynesovská ekonomie.</a:t>
            </a:r>
          </a:p>
          <a:p>
            <a:pPr marL="457200" lvl="0" indent="-457200" algn="just">
              <a:buClr>
                <a:srgbClr val="002060"/>
              </a:buClr>
              <a:buFont typeface="+mj-lt"/>
              <a:buAutoNum type="arabicPeriod"/>
            </a:pPr>
            <a:r>
              <a:rPr lang="cs-CZ" sz="2400" dirty="0">
                <a:solidFill>
                  <a:schemeClr val="bg2">
                    <a:lumMod val="25000"/>
                  </a:schemeClr>
                </a:solidFill>
              </a:rPr>
              <a:t>Nová keynesovská ekonomie nahradila neoklasické dokonale konkurenční mikroekonomické základy </a:t>
            </a:r>
            <a:r>
              <a:rPr lang="cs-CZ" sz="2400" dirty="0" err="1">
                <a:solidFill>
                  <a:schemeClr val="bg2">
                    <a:lumMod val="25000"/>
                  </a:schemeClr>
                </a:solidFill>
              </a:rPr>
              <a:t>neokeynesovské</a:t>
            </a:r>
            <a:r>
              <a:rPr lang="cs-CZ" sz="2400" dirty="0">
                <a:solidFill>
                  <a:schemeClr val="bg2">
                    <a:lumMod val="25000"/>
                  </a:schemeClr>
                </a:solidFill>
              </a:rPr>
              <a:t> makroekonomie nedokonale konkurenčními.</a:t>
            </a:r>
          </a:p>
          <a:p>
            <a:pPr algn="just"/>
            <a:r>
              <a:rPr lang="cs-CZ" sz="2400" dirty="0">
                <a:solidFill>
                  <a:schemeClr val="bg2">
                    <a:lumMod val="25000"/>
                  </a:schemeClr>
                </a:solidFill>
              </a:rPr>
              <a:t>Od 50. let se souběžně vyvíjí i alternativní keynesovský směr označovaný jako </a:t>
            </a:r>
            <a:r>
              <a:rPr lang="cs-CZ" sz="2400" dirty="0" err="1">
                <a:solidFill>
                  <a:schemeClr val="bg2">
                    <a:lumMod val="25000"/>
                  </a:schemeClr>
                </a:solidFill>
              </a:rPr>
              <a:t>postkeynesovská</a:t>
            </a:r>
            <a:r>
              <a:rPr lang="cs-CZ" sz="2400" dirty="0">
                <a:solidFill>
                  <a:schemeClr val="bg2">
                    <a:lumMod val="25000"/>
                  </a:schemeClr>
                </a:solidFill>
              </a:rPr>
              <a:t> ekonomie.</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15</a:t>
            </a:fld>
            <a:endParaRPr lang="cs-CZ"/>
          </a:p>
        </p:txBody>
      </p:sp>
    </p:spTree>
    <p:extLst>
      <p:ext uri="{BB962C8B-B14F-4D97-AF65-F5344CB8AC3E}">
        <p14:creationId xmlns:p14="http://schemas.microsoft.com/office/powerpoint/2010/main" val="25427392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942256"/>
            <a:ext cx="8424936" cy="5439071"/>
          </a:xfrm>
        </p:spPr>
        <p:txBody>
          <a:bodyPr>
            <a:noAutofit/>
          </a:bodyPr>
          <a:lstStyle/>
          <a:p>
            <a:pPr algn="just">
              <a:buClr>
                <a:schemeClr val="tx2">
                  <a:lumMod val="50000"/>
                </a:schemeClr>
              </a:buClr>
            </a:pPr>
            <a:r>
              <a:rPr lang="cs-CZ" sz="2400" b="1" dirty="0" smtClean="0">
                <a:solidFill>
                  <a:schemeClr val="bg2">
                    <a:lumMod val="25000"/>
                  </a:schemeClr>
                </a:solidFill>
              </a:rPr>
              <a:t>			Johna </a:t>
            </a:r>
            <a:r>
              <a:rPr lang="cs-CZ" sz="2400" b="1" dirty="0" err="1" smtClean="0">
                <a:solidFill>
                  <a:schemeClr val="bg2">
                    <a:lumMod val="25000"/>
                  </a:schemeClr>
                </a:solidFill>
              </a:rPr>
              <a:t>Maynard</a:t>
            </a:r>
            <a:r>
              <a:rPr lang="cs-CZ" sz="2400" b="1" dirty="0" smtClean="0">
                <a:solidFill>
                  <a:schemeClr val="bg2">
                    <a:lumMod val="25000"/>
                  </a:schemeClr>
                </a:solidFill>
              </a:rPr>
              <a:t> </a:t>
            </a:r>
            <a:r>
              <a:rPr lang="cs-CZ" sz="2400" b="1" dirty="0" err="1" smtClean="0">
                <a:solidFill>
                  <a:schemeClr val="bg2">
                    <a:lumMod val="25000"/>
                  </a:schemeClr>
                </a:solidFill>
              </a:rPr>
              <a:t>Keynes</a:t>
            </a:r>
            <a:r>
              <a:rPr lang="cs-CZ" sz="2400" b="1" dirty="0" smtClean="0">
                <a:solidFill>
                  <a:schemeClr val="bg2">
                    <a:lumMod val="25000"/>
                  </a:schemeClr>
                </a:solidFill>
              </a:rPr>
              <a:t> </a:t>
            </a:r>
            <a:r>
              <a:rPr lang="cs-CZ" sz="2400" dirty="0" smtClean="0">
                <a:solidFill>
                  <a:schemeClr val="bg2">
                    <a:lumMod val="25000"/>
                  </a:schemeClr>
                </a:solidFill>
              </a:rPr>
              <a:t>byl britský 					ekonom, který svým dílem významně 				ovlivnil vývoj ekonomické teorie i 					hospodářské politiky 20. století. V </a:t>
            </a:r>
            <a:r>
              <a:rPr lang="cs-CZ" sz="2400" dirty="0">
                <a:solidFill>
                  <a:schemeClr val="bg2">
                    <a:lumMod val="25000"/>
                  </a:schemeClr>
                </a:solidFill>
              </a:rPr>
              <a:t>roce </a:t>
            </a:r>
            <a:r>
              <a:rPr lang="cs-CZ" sz="2400" dirty="0" smtClean="0">
                <a:solidFill>
                  <a:schemeClr val="bg2">
                    <a:lumMod val="25000"/>
                  </a:schemeClr>
                </a:solidFill>
              </a:rPr>
              <a:t>				1919 </a:t>
            </a:r>
            <a:r>
              <a:rPr lang="cs-CZ" sz="2400" dirty="0">
                <a:solidFill>
                  <a:schemeClr val="bg2">
                    <a:lumMod val="25000"/>
                  </a:schemeClr>
                </a:solidFill>
              </a:rPr>
              <a:t>zastupoval jako člen delegace britské </a:t>
            </a:r>
            <a:r>
              <a:rPr lang="cs-CZ" sz="2400" dirty="0" smtClean="0">
                <a:solidFill>
                  <a:schemeClr val="bg2">
                    <a:lumMod val="25000"/>
                  </a:schemeClr>
                </a:solidFill>
              </a:rPr>
              <a:t>				ministerstvo </a:t>
            </a:r>
            <a:r>
              <a:rPr lang="cs-CZ" sz="2400" dirty="0">
                <a:solidFill>
                  <a:schemeClr val="bg2">
                    <a:lumMod val="25000"/>
                  </a:schemeClr>
                </a:solidFill>
              </a:rPr>
              <a:t>financí na Versailleské mírové </a:t>
            </a:r>
            <a:r>
              <a:rPr lang="cs-CZ" sz="2400" dirty="0" smtClean="0">
                <a:solidFill>
                  <a:schemeClr val="bg2">
                    <a:lumMod val="25000"/>
                  </a:schemeClr>
                </a:solidFill>
              </a:rPr>
              <a:t>			konferenci</a:t>
            </a:r>
            <a:r>
              <a:rPr lang="cs-CZ" sz="2400" dirty="0">
                <a:solidFill>
                  <a:schemeClr val="bg2">
                    <a:lumMod val="25000"/>
                  </a:schemeClr>
                </a:solidFill>
              </a:rPr>
              <a:t>. Postavil se však proti výši </a:t>
            </a:r>
            <a:r>
              <a:rPr lang="cs-CZ" sz="2400" dirty="0" smtClean="0">
                <a:solidFill>
                  <a:schemeClr val="bg2">
                    <a:lumMod val="25000"/>
                  </a:schemeClr>
                </a:solidFill>
              </a:rPr>
              <a:t>				válečných </a:t>
            </a:r>
            <a:r>
              <a:rPr lang="cs-CZ" sz="2400" dirty="0">
                <a:solidFill>
                  <a:schemeClr val="bg2">
                    <a:lumMod val="25000"/>
                  </a:schemeClr>
                </a:solidFill>
              </a:rPr>
              <a:t>reparací, které mělo Německo jako původce 1. světové války zaplatit. </a:t>
            </a:r>
            <a:r>
              <a:rPr lang="cs-CZ" sz="2400" dirty="0" err="1">
                <a:solidFill>
                  <a:schemeClr val="bg2">
                    <a:lumMod val="25000"/>
                  </a:schemeClr>
                </a:solidFill>
              </a:rPr>
              <a:t>Keynes</a:t>
            </a:r>
            <a:r>
              <a:rPr lang="cs-CZ" sz="2400" dirty="0">
                <a:solidFill>
                  <a:schemeClr val="bg2">
                    <a:lumMod val="25000"/>
                  </a:schemeClr>
                </a:solidFill>
              </a:rPr>
              <a:t> podal demisi a po návratu do Anglie Cambridge napsal slavnou knihu  Ekonomické důsledky míru, jež podrobil výsledku Versailleské konference ostré kritice. Proto musel odejít ze státních služeb. Stal se mezinárodně uznávaným odborníkem na peněžní oběh a bankovnictví.</a:t>
            </a:r>
          </a:p>
          <a:p>
            <a:pPr algn="just">
              <a:buClr>
                <a:schemeClr val="tx2">
                  <a:lumMod val="50000"/>
                </a:schemeClr>
              </a:buClr>
            </a:pPr>
            <a:endParaRPr lang="cs-CZ" sz="2400" b="1" dirty="0" smtClean="0">
              <a:solidFill>
                <a:schemeClr val="bg2">
                  <a:lumMod val="25000"/>
                </a:schemeClr>
              </a:solidFill>
            </a:endParaRPr>
          </a:p>
          <a:p>
            <a:pPr marL="457200" indent="-457200" algn="just">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16</a:t>
            </a:fld>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9552" y="1191042"/>
            <a:ext cx="2363341" cy="2667000"/>
          </a:xfrm>
          <a:prstGeom prst="rect">
            <a:avLst/>
          </a:prstGeom>
        </p:spPr>
      </p:pic>
    </p:spTree>
    <p:extLst>
      <p:ext uri="{BB962C8B-B14F-4D97-AF65-F5344CB8AC3E}">
        <p14:creationId xmlns:p14="http://schemas.microsoft.com/office/powerpoint/2010/main" val="11352526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algn="just">
              <a:buClr>
                <a:schemeClr val="tx2">
                  <a:lumMod val="50000"/>
                </a:schemeClr>
              </a:buClr>
            </a:pPr>
            <a:r>
              <a:rPr lang="cs-CZ" sz="2400" b="1" dirty="0" err="1">
                <a:solidFill>
                  <a:srgbClr val="002060"/>
                </a:solidFill>
              </a:rPr>
              <a:t>Lafferova</a:t>
            </a:r>
            <a:r>
              <a:rPr lang="cs-CZ" sz="2400" b="1" dirty="0">
                <a:solidFill>
                  <a:srgbClr val="002060"/>
                </a:solidFill>
              </a:rPr>
              <a:t> křivka</a:t>
            </a:r>
            <a:r>
              <a:rPr lang="cs-CZ" sz="2400" dirty="0">
                <a:solidFill>
                  <a:srgbClr val="002060"/>
                </a:solidFill>
              </a:rPr>
              <a:t>, pojmenovaná </a:t>
            </a:r>
            <a:r>
              <a:rPr lang="cs-CZ" sz="2400" dirty="0" smtClean="0">
                <a:solidFill>
                  <a:srgbClr val="002060"/>
                </a:solidFill>
              </a:rPr>
              <a:t>po americkém ekonomovi Arthuru </a:t>
            </a:r>
            <a:r>
              <a:rPr lang="cs-CZ" sz="2400" dirty="0" err="1" smtClean="0">
                <a:solidFill>
                  <a:srgbClr val="002060"/>
                </a:solidFill>
              </a:rPr>
              <a:t>Lafferovi</a:t>
            </a:r>
            <a:r>
              <a:rPr lang="cs-CZ" sz="2400" dirty="0" smtClean="0">
                <a:solidFill>
                  <a:srgbClr val="002060"/>
                </a:solidFill>
              </a:rPr>
              <a:t>, </a:t>
            </a:r>
            <a:r>
              <a:rPr lang="cs-CZ" sz="2400" dirty="0">
                <a:solidFill>
                  <a:srgbClr val="002060"/>
                </a:solidFill>
              </a:rPr>
              <a:t>zobrazuje hypotetickou závislost celkové sumy vybraných </a:t>
            </a:r>
            <a:r>
              <a:rPr lang="cs-CZ" sz="2400" dirty="0" smtClean="0">
                <a:solidFill>
                  <a:srgbClr val="002060"/>
                </a:solidFill>
              </a:rPr>
              <a:t>daní </a:t>
            </a:r>
            <a:r>
              <a:rPr lang="cs-CZ" sz="2400" dirty="0">
                <a:solidFill>
                  <a:srgbClr val="002060"/>
                </a:solidFill>
              </a:rPr>
              <a:t>na míře zdanění. "Vysoké </a:t>
            </a:r>
            <a:r>
              <a:rPr lang="cs-CZ" sz="2400" dirty="0" smtClean="0">
                <a:solidFill>
                  <a:srgbClr val="002060"/>
                </a:solidFill>
              </a:rPr>
              <a:t>daně </a:t>
            </a:r>
            <a:r>
              <a:rPr lang="cs-CZ" sz="2400" dirty="0">
                <a:solidFill>
                  <a:srgbClr val="002060"/>
                </a:solidFill>
              </a:rPr>
              <a:t>mají negativní dopad na </a:t>
            </a:r>
            <a:r>
              <a:rPr lang="cs-CZ" sz="2400" dirty="0" smtClean="0">
                <a:solidFill>
                  <a:srgbClr val="002060"/>
                </a:solidFill>
              </a:rPr>
              <a:t>ekonomický růst, </a:t>
            </a:r>
            <a:r>
              <a:rPr lang="cs-CZ" sz="2400" dirty="0">
                <a:solidFill>
                  <a:srgbClr val="002060"/>
                </a:solidFill>
              </a:rPr>
              <a:t>protože oslabují motivaci lidí k pracovním výkonům, zvětšují daňové úniky a vyvolávají únik </a:t>
            </a:r>
            <a:r>
              <a:rPr lang="cs-CZ" sz="2400" dirty="0" smtClean="0">
                <a:solidFill>
                  <a:srgbClr val="002060"/>
                </a:solidFill>
              </a:rPr>
              <a:t>kapitálu </a:t>
            </a:r>
            <a:r>
              <a:rPr lang="cs-CZ" sz="2400" dirty="0">
                <a:solidFill>
                  <a:srgbClr val="002060"/>
                </a:solidFill>
              </a:rPr>
              <a:t>(vč. </a:t>
            </a:r>
            <a:r>
              <a:rPr lang="cs-CZ" sz="2400" dirty="0" smtClean="0">
                <a:solidFill>
                  <a:srgbClr val="002060"/>
                </a:solidFill>
              </a:rPr>
              <a:t>lidského (odliv mozk</a:t>
            </a:r>
            <a:r>
              <a:rPr lang="cs-CZ" sz="2400" dirty="0">
                <a:solidFill>
                  <a:srgbClr val="002060"/>
                </a:solidFill>
              </a:rPr>
              <a:t>ů</a:t>
            </a:r>
            <a:r>
              <a:rPr lang="cs-CZ" sz="2400" dirty="0" smtClean="0">
                <a:solidFill>
                  <a:srgbClr val="002060"/>
                </a:solidFill>
              </a:rPr>
              <a:t>)) </a:t>
            </a:r>
            <a:r>
              <a:rPr lang="cs-CZ" sz="2400" dirty="0">
                <a:solidFill>
                  <a:srgbClr val="002060"/>
                </a:solidFill>
              </a:rPr>
              <a:t>ze země."</a:t>
            </a:r>
            <a:r>
              <a:rPr lang="cs-CZ" sz="2400" dirty="0"/>
              <a:t> </a:t>
            </a:r>
            <a:endParaRPr lang="cs-CZ" sz="2400" dirty="0" smtClean="0"/>
          </a:p>
          <a:p>
            <a:pPr algn="just"/>
            <a:r>
              <a:rPr lang="cs-CZ" sz="2400" dirty="0">
                <a:solidFill>
                  <a:srgbClr val="002060"/>
                </a:solidFill>
              </a:rPr>
              <a:t>Platí, že v obou extrémních případech je daňový výnos nulový: </a:t>
            </a:r>
            <a:endParaRPr lang="cs-CZ" sz="2400" dirty="0" smtClean="0">
              <a:solidFill>
                <a:srgbClr val="002060"/>
              </a:solidFill>
            </a:endParaRPr>
          </a:p>
          <a:p>
            <a:pPr algn="just"/>
            <a:endParaRPr lang="cs-CZ" sz="2400" dirty="0">
              <a:solidFill>
                <a:srgbClr val="002060"/>
              </a:solidFill>
            </a:endParaRPr>
          </a:p>
          <a:p>
            <a:pPr lvl="0" algn="just"/>
            <a:r>
              <a:rPr lang="cs-CZ" sz="2400" dirty="0">
                <a:solidFill>
                  <a:srgbClr val="002060"/>
                </a:solidFill>
              </a:rPr>
              <a:t>při 0% zdanění je efekt zřejmý,</a:t>
            </a:r>
          </a:p>
          <a:p>
            <a:pPr lvl="0" algn="just"/>
            <a:r>
              <a:rPr lang="cs-CZ" sz="2400" dirty="0">
                <a:solidFill>
                  <a:srgbClr val="002060"/>
                </a:solidFill>
              </a:rPr>
              <a:t>u 100% sazby zase poplatníci hypoteticky raději nic nevydělávají, případně se povinnosti platit daně nějakým způsobem vyhnou.</a:t>
            </a:r>
          </a:p>
          <a:p>
            <a:pPr algn="just">
              <a:buClr>
                <a:schemeClr val="tx2">
                  <a:lumMod val="50000"/>
                </a:schemeClr>
              </a:buClr>
            </a:pPr>
            <a:endParaRPr lang="cs-CZ" sz="2000" dirty="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marL="457200" indent="-457200" algn="just">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17</a:t>
            </a:fld>
            <a:endParaRPr lang="cs-CZ"/>
          </a:p>
        </p:txBody>
      </p:sp>
    </p:spTree>
    <p:extLst>
      <p:ext uri="{BB962C8B-B14F-4D97-AF65-F5344CB8AC3E}">
        <p14:creationId xmlns:p14="http://schemas.microsoft.com/office/powerpoint/2010/main" val="5650126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r>
              <a:rPr lang="cs-CZ" sz="3600" b="1" dirty="0" err="1">
                <a:solidFill>
                  <a:srgbClr val="002060"/>
                </a:solidFill>
              </a:rPr>
              <a:t>Lafferova</a:t>
            </a:r>
            <a:r>
              <a:rPr lang="cs-CZ" sz="3600" b="1" dirty="0">
                <a:solidFill>
                  <a:srgbClr val="002060"/>
                </a:solidFill>
              </a:rPr>
              <a:t> křivka</a:t>
            </a:r>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a:buClr>
                <a:schemeClr val="tx2">
                  <a:lumMod val="50000"/>
                </a:schemeClr>
              </a:buClr>
            </a:pPr>
            <a:endParaRPr lang="cs-CZ" sz="2000" b="1" dirty="0" smtClean="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18</a:t>
            </a:fld>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43709" y="1902772"/>
            <a:ext cx="5256584" cy="3744416"/>
          </a:xfrm>
          <a:prstGeom prst="rect">
            <a:avLst/>
          </a:prstGeom>
        </p:spPr>
      </p:pic>
    </p:spTree>
    <p:extLst>
      <p:ext uri="{BB962C8B-B14F-4D97-AF65-F5344CB8AC3E}">
        <p14:creationId xmlns:p14="http://schemas.microsoft.com/office/powerpoint/2010/main" val="25345574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smtClean="0"/>
              <a:t>Nobelova cena za ekonomii</a:t>
            </a:r>
            <a:endParaRPr lang="cs-CZ" sz="40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r>
              <a:rPr lang="cs-CZ" sz="2000" b="1" dirty="0">
                <a:solidFill>
                  <a:srgbClr val="002060"/>
                </a:solidFill>
              </a:rPr>
              <a:t>Laureáti Nobelovy ceny za ekonomii</a:t>
            </a:r>
          </a:p>
          <a:p>
            <a:r>
              <a:rPr lang="cs-CZ" sz="2000" dirty="0">
                <a:solidFill>
                  <a:srgbClr val="002060"/>
                </a:solidFill>
              </a:rPr>
              <a:t>V roce 1968 Švédská národní banka založila </a:t>
            </a:r>
            <a:r>
              <a:rPr lang="cs-CZ" sz="2000" i="1" dirty="0">
                <a:solidFill>
                  <a:srgbClr val="002060"/>
                </a:solidFill>
              </a:rPr>
              <a:t>Nobelovu cenu za ekonomii</a:t>
            </a:r>
            <a:r>
              <a:rPr lang="cs-CZ" sz="2000" dirty="0">
                <a:solidFill>
                  <a:srgbClr val="002060"/>
                </a:solidFill>
              </a:rPr>
              <a:t> a nazvala ji </a:t>
            </a:r>
            <a:r>
              <a:rPr lang="cs-CZ" sz="2000" i="1" dirty="0">
                <a:solidFill>
                  <a:srgbClr val="002060"/>
                </a:solidFill>
              </a:rPr>
              <a:t>Cena Švédské národní banky za rozvoj ekonomické vědy na památku Alfreda Nobela</a:t>
            </a:r>
            <a:r>
              <a:rPr lang="cs-CZ" sz="2000" dirty="0">
                <a:solidFill>
                  <a:srgbClr val="002060"/>
                </a:solidFill>
              </a:rPr>
              <a:t>. Cenu za ekonomii uděluje švédská </a:t>
            </a:r>
            <a:r>
              <a:rPr lang="cs-CZ" sz="2000" i="1" dirty="0">
                <a:solidFill>
                  <a:srgbClr val="002060"/>
                </a:solidFill>
              </a:rPr>
              <a:t>Královská akademie věd</a:t>
            </a:r>
            <a:r>
              <a:rPr lang="cs-CZ" sz="2000" dirty="0">
                <a:solidFill>
                  <a:srgbClr val="002060"/>
                </a:solidFill>
              </a:rPr>
              <a:t>. Tato cena není uvedena v závěti </a:t>
            </a:r>
            <a:r>
              <a:rPr lang="cs-CZ" sz="2000" dirty="0">
                <a:solidFill>
                  <a:srgbClr val="002060"/>
                </a:solidFill>
                <a:hlinkClick r:id="rId3"/>
              </a:rPr>
              <a:t>Alberta Nobela</a:t>
            </a:r>
            <a:r>
              <a:rPr lang="cs-CZ" sz="2000" dirty="0">
                <a:solidFill>
                  <a:srgbClr val="002060"/>
                </a:solidFill>
              </a:rPr>
              <a:t> a tak se peněžní odměna nevyplácí z </a:t>
            </a:r>
            <a:r>
              <a:rPr lang="cs-CZ" sz="2000" i="1" dirty="0">
                <a:solidFill>
                  <a:srgbClr val="002060"/>
                </a:solidFill>
              </a:rPr>
              <a:t>Nobelova fondu</a:t>
            </a:r>
            <a:r>
              <a:rPr lang="cs-CZ" sz="2000" dirty="0">
                <a:solidFill>
                  <a:srgbClr val="002060"/>
                </a:solidFill>
              </a:rPr>
              <a:t>. Cena za ekonomii se předává společně s ostatními cenami.</a:t>
            </a:r>
          </a:p>
          <a:p>
            <a:r>
              <a:rPr lang="cs-CZ" sz="2000" b="1" dirty="0">
                <a:solidFill>
                  <a:srgbClr val="002060"/>
                </a:solidFill>
              </a:rPr>
              <a:t>Nobelova cena za ekonomii</a:t>
            </a:r>
            <a:r>
              <a:rPr lang="cs-CZ" sz="2000" dirty="0">
                <a:solidFill>
                  <a:srgbClr val="002060"/>
                </a:solidFill>
              </a:rPr>
              <a:t> je udělován od roku 1969.</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19</a:t>
            </a:fld>
            <a:endParaRPr lang="cs-CZ"/>
          </a:p>
        </p:txBody>
      </p:sp>
    </p:spTree>
    <p:extLst>
      <p:ext uri="{BB962C8B-B14F-4D97-AF65-F5344CB8AC3E}">
        <p14:creationId xmlns:p14="http://schemas.microsoft.com/office/powerpoint/2010/main" val="1693154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350170"/>
            <a:ext cx="8136904" cy="1252728"/>
          </a:xfrm>
        </p:spPr>
        <p:txBody>
          <a:bodyPr>
            <a:noAutofit/>
          </a:bodyPr>
          <a:lstStyle/>
          <a:p>
            <a:r>
              <a:rPr lang="cs-CZ" sz="4000" b="1" dirty="0" smtClean="0"/>
              <a:t>Počátky ekonomie v období starověku a středověku</a:t>
            </a:r>
            <a:endParaRPr lang="cs-CZ" sz="4000" b="1" dirty="0"/>
          </a:p>
        </p:txBody>
      </p:sp>
      <p:sp>
        <p:nvSpPr>
          <p:cNvPr id="3" name="Zástupný symbol pro obsah 2"/>
          <p:cNvSpPr>
            <a:spLocks noGrp="1"/>
          </p:cNvSpPr>
          <p:nvPr>
            <p:ph sz="quarter" idx="13"/>
          </p:nvPr>
        </p:nvSpPr>
        <p:spPr>
          <a:xfrm>
            <a:off x="107504" y="1620412"/>
            <a:ext cx="8928992" cy="4506068"/>
          </a:xfrm>
        </p:spPr>
        <p:txBody>
          <a:bodyPr>
            <a:noAutofit/>
          </a:bodyPr>
          <a:lstStyle/>
          <a:p>
            <a:pPr marL="0" indent="0" algn="just">
              <a:buNone/>
            </a:pPr>
            <a:r>
              <a:rPr lang="cs-CZ" dirty="0"/>
              <a:t>Náz</a:t>
            </a:r>
            <a:r>
              <a:rPr lang="cs-CZ" dirty="0">
                <a:solidFill>
                  <a:schemeClr val="bg2">
                    <a:lumMod val="25000"/>
                  </a:schemeClr>
                </a:solidFill>
              </a:rPr>
              <a:t>naky</a:t>
            </a:r>
            <a:r>
              <a:rPr lang="cs-CZ" dirty="0"/>
              <a:t> ekonomického myšlení nalezneme již v období antického Řecka, i když zde ještě nenalezneme ekonomii jako zvláštní část vědy. </a:t>
            </a:r>
            <a:endParaRPr lang="cs-CZ" dirty="0" smtClean="0"/>
          </a:p>
          <a:p>
            <a:pPr marL="0" indent="0">
              <a:buNone/>
            </a:pPr>
            <a:r>
              <a:rPr lang="cs-CZ" dirty="0"/>
              <a:t>V kolébce ekonomického myšlení spočívají díla Aristotela, Platóna, </a:t>
            </a:r>
            <a:r>
              <a:rPr lang="cs-CZ" dirty="0" err="1"/>
              <a:t>Xenofóna</a:t>
            </a:r>
            <a:r>
              <a:rPr lang="cs-CZ" dirty="0"/>
              <a:t> a mnoha dalších. Úvaha starořeckých filozofů o ekonomických otázkách spočívala na dvou základních problémech:</a:t>
            </a:r>
          </a:p>
          <a:p>
            <a:pPr lvl="0"/>
            <a:r>
              <a:rPr lang="cs-CZ" b="1" dirty="0"/>
              <a:t>První problémy </a:t>
            </a:r>
            <a:r>
              <a:rPr lang="cs-CZ" dirty="0"/>
              <a:t>byl definovány jako správné vedení hospodářství domácnosti (rodina včetně otroků). Tento přístup je typický např. pro </a:t>
            </a:r>
            <a:r>
              <a:rPr lang="cs-CZ" dirty="0" err="1"/>
              <a:t>Xenofóna</a:t>
            </a:r>
            <a:r>
              <a:rPr lang="cs-CZ" dirty="0"/>
              <a:t>.</a:t>
            </a:r>
          </a:p>
          <a:p>
            <a:pPr lvl="0"/>
            <a:r>
              <a:rPr lang="cs-CZ" b="1" dirty="0"/>
              <a:t>Druhý problém </a:t>
            </a:r>
            <a:r>
              <a:rPr lang="cs-CZ" dirty="0"/>
              <a:t>spočíval v politickém uspořádání. Tento přístup je typický např. pro Aristotela a Platóna.</a:t>
            </a:r>
          </a:p>
          <a:p>
            <a:pPr marL="0" indent="0" algn="just">
              <a:buNone/>
            </a:pPr>
            <a:endParaRPr lang="cs-CZ" dirty="0" smtClean="0">
              <a:solidFill>
                <a:srgbClr val="C00000"/>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95"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a:t>
            </a:fld>
            <a:endParaRPr lang="cs-CZ"/>
          </a:p>
        </p:txBody>
      </p:sp>
    </p:spTree>
    <p:extLst>
      <p:ext uri="{BB962C8B-B14F-4D97-AF65-F5344CB8AC3E}">
        <p14:creationId xmlns:p14="http://schemas.microsoft.com/office/powerpoint/2010/main" val="27776591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7"/>
            <a:ext cx="8111155" cy="609600"/>
          </a:xfrm>
        </p:spPr>
        <p:txBody>
          <a:bodyPr>
            <a:noAutofit/>
          </a:bodyPr>
          <a:lstStyle/>
          <a:p>
            <a:pPr algn="ctr"/>
            <a:endParaRPr lang="cs-CZ" sz="4000" b="1" dirty="0"/>
          </a:p>
        </p:txBody>
      </p:sp>
      <p:sp>
        <p:nvSpPr>
          <p:cNvPr id="3" name="Zástupný symbol pro text 2"/>
          <p:cNvSpPr>
            <a:spLocks noGrp="1"/>
          </p:cNvSpPr>
          <p:nvPr>
            <p:ph type="body" sz="half" idx="2"/>
          </p:nvPr>
        </p:nvSpPr>
        <p:spPr>
          <a:xfrm>
            <a:off x="395536" y="942256"/>
            <a:ext cx="8424936" cy="5439071"/>
          </a:xfrm>
        </p:spPr>
        <p:txBody>
          <a:bodyPr>
            <a:noAutofit/>
          </a:bodyPr>
          <a:lstStyle/>
          <a:p>
            <a:r>
              <a:rPr lang="cs-CZ" sz="2400" dirty="0">
                <a:solidFill>
                  <a:srgbClr val="002060"/>
                </a:solidFill>
              </a:rPr>
              <a:t>1969 - Ragnar </a:t>
            </a:r>
            <a:r>
              <a:rPr lang="cs-CZ" sz="2400" dirty="0" err="1" smtClean="0">
                <a:solidFill>
                  <a:srgbClr val="002060"/>
                </a:solidFill>
              </a:rPr>
              <a:t>Frisch</a:t>
            </a:r>
            <a:r>
              <a:rPr lang="cs-CZ" sz="2400" dirty="0" smtClean="0">
                <a:solidFill>
                  <a:srgbClr val="002060"/>
                </a:solidFill>
              </a:rPr>
              <a:t>, Jan </a:t>
            </a:r>
            <a:r>
              <a:rPr lang="cs-CZ" sz="2400" dirty="0" err="1" smtClean="0">
                <a:solidFill>
                  <a:srgbClr val="002060"/>
                </a:solidFill>
              </a:rPr>
              <a:t>Tinbergen</a:t>
            </a:r>
            <a:r>
              <a:rPr lang="cs-CZ" sz="2400" dirty="0" smtClean="0">
                <a:solidFill>
                  <a:srgbClr val="002060"/>
                </a:solidFill>
              </a:rPr>
              <a:t> </a:t>
            </a:r>
          </a:p>
          <a:p>
            <a:r>
              <a:rPr lang="cs-CZ" sz="2400" dirty="0" smtClean="0">
                <a:solidFill>
                  <a:srgbClr val="002060"/>
                </a:solidFill>
              </a:rPr>
              <a:t>1970 </a:t>
            </a:r>
            <a:r>
              <a:rPr lang="cs-CZ" sz="2400" dirty="0">
                <a:solidFill>
                  <a:srgbClr val="002060"/>
                </a:solidFill>
              </a:rPr>
              <a:t>- Paul A. </a:t>
            </a:r>
            <a:r>
              <a:rPr lang="cs-CZ" sz="2400" dirty="0" err="1" smtClean="0">
                <a:solidFill>
                  <a:srgbClr val="002060"/>
                </a:solidFill>
              </a:rPr>
              <a:t>Samuelson</a:t>
            </a:r>
            <a:endParaRPr lang="cs-CZ" sz="2400" dirty="0">
              <a:solidFill>
                <a:srgbClr val="002060"/>
              </a:solidFill>
            </a:endParaRPr>
          </a:p>
          <a:p>
            <a:r>
              <a:rPr lang="cs-CZ" sz="2400" dirty="0">
                <a:solidFill>
                  <a:srgbClr val="002060"/>
                </a:solidFill>
              </a:rPr>
              <a:t>1971 - Simon </a:t>
            </a:r>
            <a:r>
              <a:rPr lang="cs-CZ" sz="2400" dirty="0" err="1">
                <a:solidFill>
                  <a:srgbClr val="002060"/>
                </a:solidFill>
              </a:rPr>
              <a:t>Kuznets</a:t>
            </a:r>
            <a:endParaRPr lang="cs-CZ" sz="2400" dirty="0">
              <a:solidFill>
                <a:srgbClr val="002060"/>
              </a:solidFill>
            </a:endParaRPr>
          </a:p>
          <a:p>
            <a:r>
              <a:rPr lang="cs-CZ" sz="2400" dirty="0">
                <a:solidFill>
                  <a:srgbClr val="002060"/>
                </a:solidFill>
              </a:rPr>
              <a:t>1972 - Kenneth J. </a:t>
            </a:r>
            <a:r>
              <a:rPr lang="cs-CZ" sz="2400" dirty="0" err="1">
                <a:solidFill>
                  <a:srgbClr val="002060"/>
                </a:solidFill>
              </a:rPr>
              <a:t>Arrow</a:t>
            </a:r>
            <a:r>
              <a:rPr lang="cs-CZ" sz="2400" dirty="0">
                <a:solidFill>
                  <a:srgbClr val="002060"/>
                </a:solidFill>
              </a:rPr>
              <a:t>, John R. </a:t>
            </a:r>
            <a:r>
              <a:rPr lang="cs-CZ" sz="2400" dirty="0" err="1">
                <a:solidFill>
                  <a:srgbClr val="002060"/>
                </a:solidFill>
              </a:rPr>
              <a:t>Hicks</a:t>
            </a:r>
            <a:endParaRPr lang="cs-CZ" sz="2400" dirty="0">
              <a:solidFill>
                <a:srgbClr val="002060"/>
              </a:solidFill>
            </a:endParaRPr>
          </a:p>
          <a:p>
            <a:r>
              <a:rPr lang="cs-CZ" sz="2400" dirty="0">
                <a:solidFill>
                  <a:srgbClr val="002060"/>
                </a:solidFill>
              </a:rPr>
              <a:t>1973 - </a:t>
            </a:r>
            <a:r>
              <a:rPr lang="cs-CZ" sz="2400" dirty="0" err="1">
                <a:solidFill>
                  <a:srgbClr val="002060"/>
                </a:solidFill>
              </a:rPr>
              <a:t>Wassily</a:t>
            </a:r>
            <a:r>
              <a:rPr lang="cs-CZ" sz="2400" dirty="0">
                <a:solidFill>
                  <a:srgbClr val="002060"/>
                </a:solidFill>
              </a:rPr>
              <a:t> </a:t>
            </a:r>
            <a:r>
              <a:rPr lang="cs-CZ" sz="2400" dirty="0" err="1">
                <a:solidFill>
                  <a:srgbClr val="002060"/>
                </a:solidFill>
              </a:rPr>
              <a:t>Leontief</a:t>
            </a:r>
            <a:endParaRPr lang="cs-CZ" sz="2400" dirty="0">
              <a:solidFill>
                <a:srgbClr val="002060"/>
              </a:solidFill>
            </a:endParaRPr>
          </a:p>
          <a:p>
            <a:r>
              <a:rPr lang="cs-CZ" sz="2400" dirty="0">
                <a:solidFill>
                  <a:srgbClr val="002060"/>
                </a:solidFill>
              </a:rPr>
              <a:t>1974 - </a:t>
            </a:r>
            <a:r>
              <a:rPr lang="cs-CZ" sz="2400" dirty="0" err="1">
                <a:solidFill>
                  <a:srgbClr val="002060"/>
                </a:solidFill>
              </a:rPr>
              <a:t>Gunnar</a:t>
            </a:r>
            <a:r>
              <a:rPr lang="cs-CZ" sz="2400" dirty="0">
                <a:solidFill>
                  <a:srgbClr val="002060"/>
                </a:solidFill>
              </a:rPr>
              <a:t> </a:t>
            </a:r>
            <a:r>
              <a:rPr lang="cs-CZ" sz="2400" dirty="0" err="1">
                <a:solidFill>
                  <a:srgbClr val="002060"/>
                </a:solidFill>
              </a:rPr>
              <a:t>Myrdal</a:t>
            </a:r>
            <a:r>
              <a:rPr lang="cs-CZ" sz="2400" dirty="0">
                <a:solidFill>
                  <a:srgbClr val="002060"/>
                </a:solidFill>
              </a:rPr>
              <a:t>, Friedrich August von Hayek</a:t>
            </a:r>
          </a:p>
          <a:p>
            <a:r>
              <a:rPr lang="cs-CZ" sz="2400" dirty="0">
                <a:solidFill>
                  <a:srgbClr val="002060"/>
                </a:solidFill>
              </a:rPr>
              <a:t>1975 - Leonid </a:t>
            </a:r>
            <a:r>
              <a:rPr lang="cs-CZ" sz="2400" dirty="0" err="1">
                <a:solidFill>
                  <a:srgbClr val="002060"/>
                </a:solidFill>
              </a:rPr>
              <a:t>Vitaliyevich</a:t>
            </a:r>
            <a:r>
              <a:rPr lang="cs-CZ" sz="2400" dirty="0">
                <a:solidFill>
                  <a:srgbClr val="002060"/>
                </a:solidFill>
              </a:rPr>
              <a:t> </a:t>
            </a:r>
            <a:r>
              <a:rPr lang="cs-CZ" sz="2400" dirty="0" err="1">
                <a:solidFill>
                  <a:srgbClr val="002060"/>
                </a:solidFill>
              </a:rPr>
              <a:t>Kantorovich</a:t>
            </a:r>
            <a:r>
              <a:rPr lang="cs-CZ" sz="2400" dirty="0">
                <a:solidFill>
                  <a:srgbClr val="002060"/>
                </a:solidFill>
              </a:rPr>
              <a:t>, </a:t>
            </a:r>
            <a:r>
              <a:rPr lang="cs-CZ" sz="2400" dirty="0" err="1">
                <a:solidFill>
                  <a:srgbClr val="002060"/>
                </a:solidFill>
              </a:rPr>
              <a:t>Tjalling</a:t>
            </a:r>
            <a:r>
              <a:rPr lang="cs-CZ" sz="2400" dirty="0">
                <a:solidFill>
                  <a:srgbClr val="002060"/>
                </a:solidFill>
              </a:rPr>
              <a:t> C. </a:t>
            </a:r>
            <a:r>
              <a:rPr lang="cs-CZ" sz="2400" dirty="0" err="1">
                <a:solidFill>
                  <a:srgbClr val="002060"/>
                </a:solidFill>
              </a:rPr>
              <a:t>Koopmans</a:t>
            </a:r>
            <a:endParaRPr lang="cs-CZ" sz="2400" dirty="0">
              <a:solidFill>
                <a:srgbClr val="002060"/>
              </a:solidFill>
            </a:endParaRPr>
          </a:p>
          <a:p>
            <a:r>
              <a:rPr lang="cs-CZ" sz="2400" dirty="0">
                <a:solidFill>
                  <a:srgbClr val="002060"/>
                </a:solidFill>
              </a:rPr>
              <a:t>1976 - </a:t>
            </a:r>
            <a:r>
              <a:rPr lang="cs-CZ" sz="2400" dirty="0" err="1">
                <a:solidFill>
                  <a:srgbClr val="002060"/>
                </a:solidFill>
              </a:rPr>
              <a:t>Milton</a:t>
            </a:r>
            <a:r>
              <a:rPr lang="cs-CZ" sz="2400" dirty="0">
                <a:solidFill>
                  <a:srgbClr val="002060"/>
                </a:solidFill>
              </a:rPr>
              <a:t> </a:t>
            </a:r>
            <a:r>
              <a:rPr lang="cs-CZ" sz="2400" dirty="0" err="1">
                <a:solidFill>
                  <a:srgbClr val="002060"/>
                </a:solidFill>
              </a:rPr>
              <a:t>Friedman</a:t>
            </a:r>
            <a:endParaRPr lang="cs-CZ" sz="2400" dirty="0">
              <a:solidFill>
                <a:srgbClr val="002060"/>
              </a:solidFill>
            </a:endParaRPr>
          </a:p>
          <a:p>
            <a:r>
              <a:rPr lang="cs-CZ" sz="2400" dirty="0">
                <a:solidFill>
                  <a:srgbClr val="002060"/>
                </a:solidFill>
              </a:rPr>
              <a:t>1977 - James E. </a:t>
            </a:r>
            <a:r>
              <a:rPr lang="cs-CZ" sz="2400" dirty="0" err="1">
                <a:solidFill>
                  <a:srgbClr val="002060"/>
                </a:solidFill>
              </a:rPr>
              <a:t>Meade</a:t>
            </a:r>
            <a:r>
              <a:rPr lang="cs-CZ" sz="2400" dirty="0">
                <a:solidFill>
                  <a:srgbClr val="002060"/>
                </a:solidFill>
              </a:rPr>
              <a:t>, </a:t>
            </a:r>
            <a:r>
              <a:rPr lang="cs-CZ" sz="2400" dirty="0" err="1">
                <a:solidFill>
                  <a:srgbClr val="002060"/>
                </a:solidFill>
              </a:rPr>
              <a:t>Bertil</a:t>
            </a:r>
            <a:r>
              <a:rPr lang="cs-CZ" sz="2400" dirty="0">
                <a:solidFill>
                  <a:srgbClr val="002060"/>
                </a:solidFill>
              </a:rPr>
              <a:t> </a:t>
            </a:r>
            <a:r>
              <a:rPr lang="cs-CZ" sz="2400" dirty="0" err="1">
                <a:solidFill>
                  <a:srgbClr val="002060"/>
                </a:solidFill>
              </a:rPr>
              <a:t>Ohlin</a:t>
            </a:r>
            <a:endParaRPr lang="cs-CZ" sz="2400" dirty="0">
              <a:solidFill>
                <a:srgbClr val="002060"/>
              </a:solidFill>
            </a:endParaRPr>
          </a:p>
          <a:p>
            <a:r>
              <a:rPr lang="cs-CZ" sz="2400" dirty="0">
                <a:solidFill>
                  <a:srgbClr val="002060"/>
                </a:solidFill>
              </a:rPr>
              <a:t>1978 - Herbert A. Simon</a:t>
            </a:r>
          </a:p>
          <a:p>
            <a:r>
              <a:rPr lang="cs-CZ" sz="2400" dirty="0">
                <a:solidFill>
                  <a:srgbClr val="002060"/>
                </a:solidFill>
              </a:rPr>
              <a:t>1979 - Sir Arthur </a:t>
            </a:r>
            <a:r>
              <a:rPr lang="cs-CZ" sz="2400" dirty="0" err="1">
                <a:solidFill>
                  <a:srgbClr val="002060"/>
                </a:solidFill>
              </a:rPr>
              <a:t>Lewis</a:t>
            </a:r>
            <a:r>
              <a:rPr lang="cs-CZ" sz="2400" dirty="0">
                <a:solidFill>
                  <a:srgbClr val="002060"/>
                </a:solidFill>
              </a:rPr>
              <a:t>, Theodore W. </a:t>
            </a:r>
            <a:r>
              <a:rPr lang="cs-CZ" sz="2400" dirty="0" err="1">
                <a:solidFill>
                  <a:srgbClr val="002060"/>
                </a:solidFill>
              </a:rPr>
              <a:t>Schultz</a:t>
            </a:r>
            <a:endParaRPr lang="cs-CZ" sz="2400" dirty="0">
              <a:solidFill>
                <a:srgbClr val="002060"/>
              </a:solidFill>
            </a:endParaRPr>
          </a:p>
          <a:p>
            <a:r>
              <a:rPr lang="cs-CZ" sz="2400" dirty="0">
                <a:solidFill>
                  <a:srgbClr val="002060"/>
                </a:solidFill>
              </a:rPr>
              <a:t>1980 - </a:t>
            </a:r>
            <a:r>
              <a:rPr lang="cs-CZ" sz="2400" dirty="0" err="1">
                <a:solidFill>
                  <a:srgbClr val="002060"/>
                </a:solidFill>
              </a:rPr>
              <a:t>Lawrence</a:t>
            </a:r>
            <a:r>
              <a:rPr lang="cs-CZ" sz="2400" dirty="0">
                <a:solidFill>
                  <a:srgbClr val="002060"/>
                </a:solidFill>
              </a:rPr>
              <a:t> R. </a:t>
            </a:r>
            <a:r>
              <a:rPr lang="cs-CZ" sz="2400" dirty="0" smtClean="0">
                <a:solidFill>
                  <a:srgbClr val="002060"/>
                </a:solidFill>
              </a:rPr>
              <a:t>Klein</a:t>
            </a:r>
            <a:endParaRPr lang="cs-CZ" sz="2400" dirty="0">
              <a:solidFill>
                <a:srgbClr val="002060"/>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20</a:t>
            </a:fld>
            <a:endParaRPr lang="cs-CZ"/>
          </a:p>
        </p:txBody>
      </p:sp>
    </p:spTree>
    <p:extLst>
      <p:ext uri="{BB962C8B-B14F-4D97-AF65-F5344CB8AC3E}">
        <p14:creationId xmlns:p14="http://schemas.microsoft.com/office/powerpoint/2010/main" val="3018936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45719"/>
          </a:xfrm>
        </p:spPr>
        <p:txBody>
          <a:bodyPr>
            <a:noAutofit/>
          </a:bodyPr>
          <a:lstStyle/>
          <a:p>
            <a:pPr algn="ctr"/>
            <a:endParaRPr lang="cs-CZ" sz="4000" b="1" dirty="0"/>
          </a:p>
        </p:txBody>
      </p:sp>
      <p:sp>
        <p:nvSpPr>
          <p:cNvPr id="3" name="Zástupný symbol pro text 2"/>
          <p:cNvSpPr>
            <a:spLocks noGrp="1"/>
          </p:cNvSpPr>
          <p:nvPr>
            <p:ph type="body" sz="half" idx="2"/>
          </p:nvPr>
        </p:nvSpPr>
        <p:spPr>
          <a:xfrm>
            <a:off x="395536" y="548680"/>
            <a:ext cx="8424936" cy="5832647"/>
          </a:xfrm>
        </p:spPr>
        <p:txBody>
          <a:bodyPr>
            <a:noAutofit/>
          </a:bodyPr>
          <a:lstStyle/>
          <a:p>
            <a:r>
              <a:rPr lang="cs-CZ" sz="2400" dirty="0">
                <a:solidFill>
                  <a:srgbClr val="002060"/>
                </a:solidFill>
              </a:rPr>
              <a:t>1981 - James </a:t>
            </a:r>
            <a:r>
              <a:rPr lang="cs-CZ" sz="2400" dirty="0" err="1">
                <a:solidFill>
                  <a:srgbClr val="002060"/>
                </a:solidFill>
              </a:rPr>
              <a:t>Tobin</a:t>
            </a:r>
            <a:endParaRPr lang="cs-CZ" sz="2400" dirty="0">
              <a:solidFill>
                <a:srgbClr val="002060"/>
              </a:solidFill>
            </a:endParaRPr>
          </a:p>
          <a:p>
            <a:r>
              <a:rPr lang="cs-CZ" sz="2400" dirty="0">
                <a:solidFill>
                  <a:srgbClr val="002060"/>
                </a:solidFill>
              </a:rPr>
              <a:t>1982 - George J. </a:t>
            </a:r>
            <a:r>
              <a:rPr lang="cs-CZ" sz="2400" dirty="0" err="1">
                <a:solidFill>
                  <a:srgbClr val="002060"/>
                </a:solidFill>
              </a:rPr>
              <a:t>Stigler</a:t>
            </a:r>
            <a:endParaRPr lang="cs-CZ" sz="2400" dirty="0">
              <a:solidFill>
                <a:srgbClr val="002060"/>
              </a:solidFill>
            </a:endParaRPr>
          </a:p>
          <a:p>
            <a:r>
              <a:rPr lang="cs-CZ" sz="2400" dirty="0">
                <a:solidFill>
                  <a:srgbClr val="002060"/>
                </a:solidFill>
              </a:rPr>
              <a:t>1983 - </a:t>
            </a:r>
            <a:r>
              <a:rPr lang="cs-CZ" sz="2400" dirty="0" err="1">
                <a:solidFill>
                  <a:srgbClr val="002060"/>
                </a:solidFill>
              </a:rPr>
              <a:t>Gerard</a:t>
            </a:r>
            <a:r>
              <a:rPr lang="cs-CZ" sz="2400" dirty="0">
                <a:solidFill>
                  <a:srgbClr val="002060"/>
                </a:solidFill>
              </a:rPr>
              <a:t> </a:t>
            </a:r>
            <a:r>
              <a:rPr lang="cs-CZ" sz="2400" dirty="0" err="1">
                <a:solidFill>
                  <a:srgbClr val="002060"/>
                </a:solidFill>
              </a:rPr>
              <a:t>Debreu</a:t>
            </a:r>
            <a:endParaRPr lang="cs-CZ" sz="2400" dirty="0">
              <a:solidFill>
                <a:srgbClr val="002060"/>
              </a:solidFill>
            </a:endParaRPr>
          </a:p>
          <a:p>
            <a:r>
              <a:rPr lang="cs-CZ" sz="2400" dirty="0">
                <a:solidFill>
                  <a:srgbClr val="002060"/>
                </a:solidFill>
              </a:rPr>
              <a:t>1984 - Richard Stone</a:t>
            </a:r>
          </a:p>
          <a:p>
            <a:r>
              <a:rPr lang="cs-CZ" sz="2400" dirty="0">
                <a:solidFill>
                  <a:srgbClr val="002060"/>
                </a:solidFill>
              </a:rPr>
              <a:t>1985 - Franco </a:t>
            </a:r>
            <a:r>
              <a:rPr lang="cs-CZ" sz="2400" dirty="0" err="1">
                <a:solidFill>
                  <a:srgbClr val="002060"/>
                </a:solidFill>
              </a:rPr>
              <a:t>Modigliani</a:t>
            </a:r>
            <a:endParaRPr lang="cs-CZ" sz="2400" dirty="0">
              <a:solidFill>
                <a:srgbClr val="002060"/>
              </a:solidFill>
            </a:endParaRPr>
          </a:p>
          <a:p>
            <a:r>
              <a:rPr lang="cs-CZ" sz="2400" dirty="0">
                <a:solidFill>
                  <a:srgbClr val="002060"/>
                </a:solidFill>
              </a:rPr>
              <a:t>1986 - James M. </a:t>
            </a:r>
            <a:r>
              <a:rPr lang="cs-CZ" sz="2400" dirty="0" err="1">
                <a:solidFill>
                  <a:srgbClr val="002060"/>
                </a:solidFill>
              </a:rPr>
              <a:t>Buchanan</a:t>
            </a:r>
            <a:r>
              <a:rPr lang="cs-CZ" sz="2400" dirty="0">
                <a:solidFill>
                  <a:srgbClr val="002060"/>
                </a:solidFill>
              </a:rPr>
              <a:t> Jr.</a:t>
            </a:r>
          </a:p>
          <a:p>
            <a:r>
              <a:rPr lang="cs-CZ" sz="2400" dirty="0">
                <a:solidFill>
                  <a:srgbClr val="002060"/>
                </a:solidFill>
              </a:rPr>
              <a:t>1987 - Robert M. </a:t>
            </a:r>
            <a:r>
              <a:rPr lang="cs-CZ" sz="2400" dirty="0" err="1">
                <a:solidFill>
                  <a:srgbClr val="002060"/>
                </a:solidFill>
              </a:rPr>
              <a:t>Solow</a:t>
            </a:r>
            <a:endParaRPr lang="cs-CZ" sz="2400" dirty="0">
              <a:solidFill>
                <a:srgbClr val="002060"/>
              </a:solidFill>
            </a:endParaRPr>
          </a:p>
          <a:p>
            <a:r>
              <a:rPr lang="cs-CZ" sz="2400" dirty="0">
                <a:solidFill>
                  <a:srgbClr val="002060"/>
                </a:solidFill>
              </a:rPr>
              <a:t>1988 - Maurice </a:t>
            </a:r>
            <a:r>
              <a:rPr lang="cs-CZ" sz="2400" dirty="0" err="1">
                <a:solidFill>
                  <a:srgbClr val="002060"/>
                </a:solidFill>
              </a:rPr>
              <a:t>Allais</a:t>
            </a:r>
            <a:endParaRPr lang="cs-CZ" sz="2400" dirty="0">
              <a:solidFill>
                <a:srgbClr val="002060"/>
              </a:solidFill>
            </a:endParaRPr>
          </a:p>
          <a:p>
            <a:r>
              <a:rPr lang="cs-CZ" sz="2400" dirty="0">
                <a:solidFill>
                  <a:srgbClr val="002060"/>
                </a:solidFill>
              </a:rPr>
              <a:t>1989 - </a:t>
            </a:r>
            <a:r>
              <a:rPr lang="cs-CZ" sz="2400" dirty="0" err="1">
                <a:solidFill>
                  <a:srgbClr val="002060"/>
                </a:solidFill>
              </a:rPr>
              <a:t>Trygve</a:t>
            </a:r>
            <a:r>
              <a:rPr lang="cs-CZ" sz="2400" dirty="0">
                <a:solidFill>
                  <a:srgbClr val="002060"/>
                </a:solidFill>
              </a:rPr>
              <a:t> </a:t>
            </a:r>
            <a:r>
              <a:rPr lang="cs-CZ" sz="2400" dirty="0" err="1">
                <a:solidFill>
                  <a:srgbClr val="002060"/>
                </a:solidFill>
              </a:rPr>
              <a:t>Haavelmo</a:t>
            </a:r>
            <a:endParaRPr lang="cs-CZ" sz="2400" dirty="0">
              <a:solidFill>
                <a:srgbClr val="002060"/>
              </a:solidFill>
            </a:endParaRPr>
          </a:p>
          <a:p>
            <a:r>
              <a:rPr lang="cs-CZ" sz="2400" dirty="0">
                <a:solidFill>
                  <a:srgbClr val="002060"/>
                </a:solidFill>
              </a:rPr>
              <a:t>1990 - </a:t>
            </a:r>
            <a:r>
              <a:rPr lang="cs-CZ" sz="2400" dirty="0" err="1">
                <a:solidFill>
                  <a:srgbClr val="002060"/>
                </a:solidFill>
              </a:rPr>
              <a:t>Harry</a:t>
            </a:r>
            <a:r>
              <a:rPr lang="cs-CZ" sz="2400" dirty="0">
                <a:solidFill>
                  <a:srgbClr val="002060"/>
                </a:solidFill>
              </a:rPr>
              <a:t> M. </a:t>
            </a:r>
            <a:r>
              <a:rPr lang="cs-CZ" sz="2400" dirty="0" err="1">
                <a:solidFill>
                  <a:srgbClr val="002060"/>
                </a:solidFill>
              </a:rPr>
              <a:t>Markowitz</a:t>
            </a:r>
            <a:r>
              <a:rPr lang="cs-CZ" sz="2400" dirty="0">
                <a:solidFill>
                  <a:srgbClr val="002060"/>
                </a:solidFill>
              </a:rPr>
              <a:t>, </a:t>
            </a:r>
            <a:r>
              <a:rPr lang="cs-CZ" sz="2400" dirty="0" err="1">
                <a:solidFill>
                  <a:srgbClr val="002060"/>
                </a:solidFill>
              </a:rPr>
              <a:t>Merton</a:t>
            </a:r>
            <a:r>
              <a:rPr lang="cs-CZ" sz="2400" dirty="0">
                <a:solidFill>
                  <a:srgbClr val="002060"/>
                </a:solidFill>
              </a:rPr>
              <a:t> H. Miller, William F. </a:t>
            </a:r>
            <a:r>
              <a:rPr lang="cs-CZ" sz="2400" dirty="0" err="1">
                <a:solidFill>
                  <a:srgbClr val="002060"/>
                </a:solidFill>
              </a:rPr>
              <a:t>Sharpe</a:t>
            </a:r>
            <a:endParaRPr lang="cs-CZ" sz="2400" dirty="0">
              <a:solidFill>
                <a:srgbClr val="002060"/>
              </a:solidFill>
            </a:endParaRPr>
          </a:p>
          <a:p>
            <a:r>
              <a:rPr lang="cs-CZ" sz="2400" dirty="0">
                <a:solidFill>
                  <a:srgbClr val="002060"/>
                </a:solidFill>
              </a:rPr>
              <a:t>1991 - Ronald H. </a:t>
            </a:r>
            <a:r>
              <a:rPr lang="cs-CZ" sz="2400" dirty="0" err="1">
                <a:solidFill>
                  <a:srgbClr val="002060"/>
                </a:solidFill>
              </a:rPr>
              <a:t>Coase</a:t>
            </a:r>
            <a:endParaRPr lang="cs-CZ" sz="2400" dirty="0">
              <a:solidFill>
                <a:srgbClr val="002060"/>
              </a:solidFill>
            </a:endParaRPr>
          </a:p>
          <a:p>
            <a:r>
              <a:rPr lang="cs-CZ" sz="2400" dirty="0">
                <a:solidFill>
                  <a:srgbClr val="002060"/>
                </a:solidFill>
              </a:rPr>
              <a:t>1992 - </a:t>
            </a:r>
            <a:r>
              <a:rPr lang="cs-CZ" sz="2400" dirty="0" err="1">
                <a:solidFill>
                  <a:srgbClr val="002060"/>
                </a:solidFill>
              </a:rPr>
              <a:t>Gary</a:t>
            </a:r>
            <a:r>
              <a:rPr lang="cs-CZ" sz="2400" dirty="0">
                <a:solidFill>
                  <a:srgbClr val="002060"/>
                </a:solidFill>
              </a:rPr>
              <a:t> S. </a:t>
            </a:r>
            <a:r>
              <a:rPr lang="cs-CZ" sz="2400" dirty="0" err="1">
                <a:solidFill>
                  <a:srgbClr val="002060"/>
                </a:solidFill>
              </a:rPr>
              <a:t>Becker</a:t>
            </a:r>
            <a:endParaRPr lang="cs-CZ" sz="2400" dirty="0">
              <a:solidFill>
                <a:srgbClr val="002060"/>
              </a:solidFill>
            </a:endParaRPr>
          </a:p>
          <a:p>
            <a:r>
              <a:rPr lang="cs-CZ" sz="2400" dirty="0">
                <a:solidFill>
                  <a:srgbClr val="002060"/>
                </a:solidFill>
              </a:rPr>
              <a:t>1993 - Robert W. </a:t>
            </a:r>
            <a:r>
              <a:rPr lang="cs-CZ" sz="2400" dirty="0" err="1">
                <a:solidFill>
                  <a:srgbClr val="002060"/>
                </a:solidFill>
              </a:rPr>
              <a:t>Fogel</a:t>
            </a:r>
            <a:r>
              <a:rPr lang="cs-CZ" sz="2400" dirty="0">
                <a:solidFill>
                  <a:srgbClr val="002060"/>
                </a:solidFill>
              </a:rPr>
              <a:t>, </a:t>
            </a:r>
            <a:r>
              <a:rPr lang="cs-CZ" sz="2400" dirty="0" err="1">
                <a:solidFill>
                  <a:srgbClr val="002060"/>
                </a:solidFill>
              </a:rPr>
              <a:t>Douglass</a:t>
            </a:r>
            <a:r>
              <a:rPr lang="cs-CZ" sz="2400" dirty="0">
                <a:solidFill>
                  <a:srgbClr val="002060"/>
                </a:solidFill>
              </a:rPr>
              <a:t> C. </a:t>
            </a:r>
            <a:r>
              <a:rPr lang="cs-CZ" sz="2400" dirty="0" err="1">
                <a:solidFill>
                  <a:srgbClr val="002060"/>
                </a:solidFill>
              </a:rPr>
              <a:t>North</a:t>
            </a:r>
            <a:endParaRPr lang="cs-CZ" sz="2400" dirty="0">
              <a:solidFill>
                <a:srgbClr val="002060"/>
              </a:solidFill>
            </a:endParaRPr>
          </a:p>
          <a:p>
            <a:pPr marL="457200" indent="-457200">
              <a:buFont typeface="+mj-lt"/>
              <a:buAutoNum type="alphaLcParenR"/>
            </a:pPr>
            <a:endParaRPr lang="cs-CZ" sz="2000" b="1" i="1" dirty="0">
              <a:solidFill>
                <a:schemeClr val="accent1">
                  <a:lumMod val="50000"/>
                </a:schemeClr>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21</a:t>
            </a:fld>
            <a:endParaRPr lang="cs-CZ"/>
          </a:p>
        </p:txBody>
      </p:sp>
    </p:spTree>
    <p:extLst>
      <p:ext uri="{BB962C8B-B14F-4D97-AF65-F5344CB8AC3E}">
        <p14:creationId xmlns:p14="http://schemas.microsoft.com/office/powerpoint/2010/main" val="2876683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7"/>
            <a:ext cx="8111155" cy="72008"/>
          </a:xfrm>
        </p:spPr>
        <p:txBody>
          <a:bodyPr>
            <a:noAutofit/>
          </a:bodyPr>
          <a:lstStyle/>
          <a:p>
            <a:pPr algn="ctr"/>
            <a:endParaRPr lang="cs-CZ" sz="4000" b="1" dirty="0"/>
          </a:p>
        </p:txBody>
      </p:sp>
      <p:sp>
        <p:nvSpPr>
          <p:cNvPr id="3" name="Zástupný symbol pro text 2"/>
          <p:cNvSpPr>
            <a:spLocks noGrp="1"/>
          </p:cNvSpPr>
          <p:nvPr>
            <p:ph type="body" sz="half" idx="2"/>
          </p:nvPr>
        </p:nvSpPr>
        <p:spPr>
          <a:xfrm>
            <a:off x="395536" y="404666"/>
            <a:ext cx="8424936" cy="5976662"/>
          </a:xfrm>
        </p:spPr>
        <p:txBody>
          <a:bodyPr>
            <a:noAutofit/>
          </a:bodyPr>
          <a:lstStyle/>
          <a:p>
            <a:r>
              <a:rPr lang="cs-CZ" sz="2400" dirty="0">
                <a:solidFill>
                  <a:srgbClr val="002060"/>
                </a:solidFill>
              </a:rPr>
              <a:t>1994 - John C. </a:t>
            </a:r>
            <a:r>
              <a:rPr lang="cs-CZ" sz="2400" dirty="0" err="1">
                <a:solidFill>
                  <a:srgbClr val="002060"/>
                </a:solidFill>
              </a:rPr>
              <a:t>Harsanyi</a:t>
            </a:r>
            <a:r>
              <a:rPr lang="cs-CZ" sz="2400" dirty="0">
                <a:solidFill>
                  <a:srgbClr val="002060"/>
                </a:solidFill>
              </a:rPr>
              <a:t>, John F. </a:t>
            </a:r>
            <a:r>
              <a:rPr lang="cs-CZ" sz="2400" dirty="0" err="1">
                <a:solidFill>
                  <a:srgbClr val="002060"/>
                </a:solidFill>
              </a:rPr>
              <a:t>Nash</a:t>
            </a:r>
            <a:r>
              <a:rPr lang="cs-CZ" sz="2400" dirty="0">
                <a:solidFill>
                  <a:srgbClr val="002060"/>
                </a:solidFill>
              </a:rPr>
              <a:t> Jr., Reinhard </a:t>
            </a:r>
            <a:r>
              <a:rPr lang="cs-CZ" sz="2400" dirty="0" err="1">
                <a:solidFill>
                  <a:srgbClr val="002060"/>
                </a:solidFill>
              </a:rPr>
              <a:t>Selten</a:t>
            </a:r>
            <a:endParaRPr lang="cs-CZ" sz="2400" dirty="0">
              <a:solidFill>
                <a:srgbClr val="002060"/>
              </a:solidFill>
            </a:endParaRPr>
          </a:p>
          <a:p>
            <a:r>
              <a:rPr lang="cs-CZ" sz="2400" dirty="0">
                <a:solidFill>
                  <a:srgbClr val="002060"/>
                </a:solidFill>
              </a:rPr>
              <a:t>1995 - Robert E. Lucas Jr.</a:t>
            </a:r>
          </a:p>
          <a:p>
            <a:r>
              <a:rPr lang="cs-CZ" sz="2400" dirty="0">
                <a:solidFill>
                  <a:srgbClr val="002060"/>
                </a:solidFill>
              </a:rPr>
              <a:t>1996 - James A. </a:t>
            </a:r>
            <a:r>
              <a:rPr lang="cs-CZ" sz="2400" dirty="0" err="1">
                <a:solidFill>
                  <a:srgbClr val="002060"/>
                </a:solidFill>
              </a:rPr>
              <a:t>Mirrlees</a:t>
            </a:r>
            <a:r>
              <a:rPr lang="cs-CZ" sz="2400" dirty="0">
                <a:solidFill>
                  <a:srgbClr val="002060"/>
                </a:solidFill>
              </a:rPr>
              <a:t>, William </a:t>
            </a:r>
            <a:r>
              <a:rPr lang="cs-CZ" sz="2400" dirty="0" err="1">
                <a:solidFill>
                  <a:srgbClr val="002060"/>
                </a:solidFill>
              </a:rPr>
              <a:t>Vickrey</a:t>
            </a:r>
            <a:endParaRPr lang="cs-CZ" sz="2400" dirty="0">
              <a:solidFill>
                <a:srgbClr val="002060"/>
              </a:solidFill>
            </a:endParaRPr>
          </a:p>
          <a:p>
            <a:r>
              <a:rPr lang="cs-CZ" sz="2400" dirty="0">
                <a:solidFill>
                  <a:srgbClr val="002060"/>
                </a:solidFill>
              </a:rPr>
              <a:t>1997 - Robert C. </a:t>
            </a:r>
            <a:r>
              <a:rPr lang="cs-CZ" sz="2400" dirty="0" err="1">
                <a:solidFill>
                  <a:srgbClr val="002060"/>
                </a:solidFill>
              </a:rPr>
              <a:t>Merton</a:t>
            </a:r>
            <a:r>
              <a:rPr lang="cs-CZ" sz="2400" dirty="0">
                <a:solidFill>
                  <a:srgbClr val="002060"/>
                </a:solidFill>
              </a:rPr>
              <a:t>, Myron S. </a:t>
            </a:r>
            <a:r>
              <a:rPr lang="cs-CZ" sz="2400" dirty="0" err="1">
                <a:solidFill>
                  <a:srgbClr val="002060"/>
                </a:solidFill>
              </a:rPr>
              <a:t>Scholes</a:t>
            </a:r>
            <a:endParaRPr lang="cs-CZ" sz="2400" dirty="0">
              <a:solidFill>
                <a:srgbClr val="002060"/>
              </a:solidFill>
            </a:endParaRPr>
          </a:p>
          <a:p>
            <a:r>
              <a:rPr lang="cs-CZ" sz="2400" dirty="0">
                <a:solidFill>
                  <a:srgbClr val="002060"/>
                </a:solidFill>
              </a:rPr>
              <a:t>1998 - </a:t>
            </a:r>
            <a:r>
              <a:rPr lang="cs-CZ" sz="2400" dirty="0" err="1">
                <a:solidFill>
                  <a:srgbClr val="002060"/>
                </a:solidFill>
              </a:rPr>
              <a:t>Amartya</a:t>
            </a:r>
            <a:r>
              <a:rPr lang="cs-CZ" sz="2400" dirty="0">
                <a:solidFill>
                  <a:srgbClr val="002060"/>
                </a:solidFill>
              </a:rPr>
              <a:t> Sen</a:t>
            </a:r>
          </a:p>
          <a:p>
            <a:r>
              <a:rPr lang="cs-CZ" sz="2400" dirty="0">
                <a:solidFill>
                  <a:srgbClr val="002060"/>
                </a:solidFill>
              </a:rPr>
              <a:t>1999 - Robert A. </a:t>
            </a:r>
            <a:r>
              <a:rPr lang="cs-CZ" sz="2400" dirty="0" err="1">
                <a:solidFill>
                  <a:srgbClr val="002060"/>
                </a:solidFill>
              </a:rPr>
              <a:t>Mundell</a:t>
            </a:r>
            <a:endParaRPr lang="cs-CZ" sz="2400" dirty="0">
              <a:solidFill>
                <a:srgbClr val="002060"/>
              </a:solidFill>
            </a:endParaRPr>
          </a:p>
          <a:p>
            <a:r>
              <a:rPr lang="cs-CZ" sz="2400" dirty="0">
                <a:solidFill>
                  <a:srgbClr val="002060"/>
                </a:solidFill>
              </a:rPr>
              <a:t>2000 - James J. </a:t>
            </a:r>
            <a:r>
              <a:rPr lang="cs-CZ" sz="2400" dirty="0" err="1">
                <a:solidFill>
                  <a:srgbClr val="002060"/>
                </a:solidFill>
              </a:rPr>
              <a:t>Heckman</a:t>
            </a:r>
            <a:r>
              <a:rPr lang="cs-CZ" sz="2400" dirty="0">
                <a:solidFill>
                  <a:srgbClr val="002060"/>
                </a:solidFill>
              </a:rPr>
              <a:t>, Daniel L. </a:t>
            </a:r>
            <a:r>
              <a:rPr lang="cs-CZ" sz="2400" dirty="0" err="1">
                <a:solidFill>
                  <a:srgbClr val="002060"/>
                </a:solidFill>
              </a:rPr>
              <a:t>McFadden</a:t>
            </a:r>
            <a:endParaRPr lang="cs-CZ" sz="2400" dirty="0">
              <a:solidFill>
                <a:srgbClr val="002060"/>
              </a:solidFill>
            </a:endParaRPr>
          </a:p>
          <a:p>
            <a:r>
              <a:rPr lang="cs-CZ" sz="2400" dirty="0">
                <a:solidFill>
                  <a:srgbClr val="002060"/>
                </a:solidFill>
              </a:rPr>
              <a:t>2001 - George A. </a:t>
            </a:r>
            <a:r>
              <a:rPr lang="cs-CZ" sz="2400" dirty="0" err="1">
                <a:solidFill>
                  <a:srgbClr val="002060"/>
                </a:solidFill>
              </a:rPr>
              <a:t>Akerlof</a:t>
            </a:r>
            <a:r>
              <a:rPr lang="cs-CZ" sz="2400" dirty="0">
                <a:solidFill>
                  <a:srgbClr val="002060"/>
                </a:solidFill>
              </a:rPr>
              <a:t>, A. Michael </a:t>
            </a:r>
            <a:r>
              <a:rPr lang="cs-CZ" sz="2400" dirty="0" err="1">
                <a:solidFill>
                  <a:srgbClr val="002060"/>
                </a:solidFill>
              </a:rPr>
              <a:t>Spence</a:t>
            </a:r>
            <a:r>
              <a:rPr lang="cs-CZ" sz="2400" dirty="0">
                <a:solidFill>
                  <a:srgbClr val="002060"/>
                </a:solidFill>
              </a:rPr>
              <a:t>, Joseph E. </a:t>
            </a:r>
            <a:r>
              <a:rPr lang="cs-CZ" sz="2400" dirty="0" err="1">
                <a:solidFill>
                  <a:srgbClr val="002060"/>
                </a:solidFill>
              </a:rPr>
              <a:t>Stiglitz</a:t>
            </a:r>
            <a:endParaRPr lang="cs-CZ" sz="2400" dirty="0">
              <a:solidFill>
                <a:srgbClr val="002060"/>
              </a:solidFill>
            </a:endParaRPr>
          </a:p>
          <a:p>
            <a:r>
              <a:rPr lang="cs-CZ" sz="2400" dirty="0">
                <a:solidFill>
                  <a:srgbClr val="002060"/>
                </a:solidFill>
              </a:rPr>
              <a:t>2002 - Daniel </a:t>
            </a:r>
            <a:r>
              <a:rPr lang="cs-CZ" sz="2400" dirty="0" err="1">
                <a:solidFill>
                  <a:srgbClr val="002060"/>
                </a:solidFill>
              </a:rPr>
              <a:t>Kahneman</a:t>
            </a:r>
            <a:r>
              <a:rPr lang="cs-CZ" sz="2400" dirty="0">
                <a:solidFill>
                  <a:srgbClr val="002060"/>
                </a:solidFill>
              </a:rPr>
              <a:t>, </a:t>
            </a:r>
            <a:r>
              <a:rPr lang="cs-CZ" sz="2400" dirty="0" err="1">
                <a:solidFill>
                  <a:srgbClr val="002060"/>
                </a:solidFill>
              </a:rPr>
              <a:t>Vernon</a:t>
            </a:r>
            <a:r>
              <a:rPr lang="cs-CZ" sz="2400" dirty="0">
                <a:solidFill>
                  <a:srgbClr val="002060"/>
                </a:solidFill>
              </a:rPr>
              <a:t> L. Smith</a:t>
            </a:r>
          </a:p>
          <a:p>
            <a:r>
              <a:rPr lang="cs-CZ" sz="2400" dirty="0">
                <a:solidFill>
                  <a:srgbClr val="002060"/>
                </a:solidFill>
              </a:rPr>
              <a:t>2003 - Robert F. </a:t>
            </a:r>
            <a:r>
              <a:rPr lang="cs-CZ" sz="2400" dirty="0" err="1">
                <a:solidFill>
                  <a:srgbClr val="002060"/>
                </a:solidFill>
              </a:rPr>
              <a:t>Engle</a:t>
            </a:r>
            <a:r>
              <a:rPr lang="cs-CZ" sz="2400" dirty="0">
                <a:solidFill>
                  <a:srgbClr val="002060"/>
                </a:solidFill>
              </a:rPr>
              <a:t>, </a:t>
            </a:r>
            <a:r>
              <a:rPr lang="cs-CZ" sz="2400" dirty="0" err="1">
                <a:solidFill>
                  <a:srgbClr val="002060"/>
                </a:solidFill>
              </a:rPr>
              <a:t>Clive</a:t>
            </a:r>
            <a:r>
              <a:rPr lang="cs-CZ" sz="2400" dirty="0">
                <a:solidFill>
                  <a:srgbClr val="002060"/>
                </a:solidFill>
              </a:rPr>
              <a:t> W.J. </a:t>
            </a:r>
            <a:r>
              <a:rPr lang="cs-CZ" sz="2400" dirty="0" err="1">
                <a:solidFill>
                  <a:srgbClr val="002060"/>
                </a:solidFill>
              </a:rPr>
              <a:t>Granger</a:t>
            </a:r>
            <a:endParaRPr lang="cs-CZ" sz="2400" dirty="0">
              <a:solidFill>
                <a:srgbClr val="002060"/>
              </a:solidFill>
            </a:endParaRPr>
          </a:p>
          <a:p>
            <a:r>
              <a:rPr lang="cs-CZ" sz="2400" dirty="0">
                <a:solidFill>
                  <a:srgbClr val="002060"/>
                </a:solidFill>
              </a:rPr>
              <a:t>2004 - </a:t>
            </a:r>
            <a:r>
              <a:rPr lang="cs-CZ" sz="2400" dirty="0" err="1">
                <a:solidFill>
                  <a:srgbClr val="002060"/>
                </a:solidFill>
              </a:rPr>
              <a:t>Finn</a:t>
            </a:r>
            <a:r>
              <a:rPr lang="cs-CZ" sz="2400" dirty="0">
                <a:solidFill>
                  <a:srgbClr val="002060"/>
                </a:solidFill>
              </a:rPr>
              <a:t> E. </a:t>
            </a:r>
            <a:r>
              <a:rPr lang="cs-CZ" sz="2400" dirty="0" err="1">
                <a:solidFill>
                  <a:srgbClr val="002060"/>
                </a:solidFill>
              </a:rPr>
              <a:t>Kydland</a:t>
            </a:r>
            <a:r>
              <a:rPr lang="cs-CZ" sz="2400" dirty="0">
                <a:solidFill>
                  <a:srgbClr val="002060"/>
                </a:solidFill>
              </a:rPr>
              <a:t>, Edward C. </a:t>
            </a:r>
            <a:r>
              <a:rPr lang="cs-CZ" sz="2400" dirty="0" err="1">
                <a:solidFill>
                  <a:srgbClr val="002060"/>
                </a:solidFill>
              </a:rPr>
              <a:t>Prescott</a:t>
            </a:r>
            <a:endParaRPr lang="cs-CZ" sz="2400" dirty="0">
              <a:solidFill>
                <a:srgbClr val="002060"/>
              </a:solidFill>
            </a:endParaRPr>
          </a:p>
          <a:p>
            <a:r>
              <a:rPr lang="cs-CZ" sz="2400" dirty="0">
                <a:solidFill>
                  <a:srgbClr val="002060"/>
                </a:solidFill>
              </a:rPr>
              <a:t>2005 - Robert J. </a:t>
            </a:r>
            <a:r>
              <a:rPr lang="cs-CZ" sz="2400" dirty="0" err="1">
                <a:solidFill>
                  <a:srgbClr val="002060"/>
                </a:solidFill>
              </a:rPr>
              <a:t>Aumann</a:t>
            </a:r>
            <a:r>
              <a:rPr lang="cs-CZ" sz="2400" dirty="0">
                <a:solidFill>
                  <a:srgbClr val="002060"/>
                </a:solidFill>
              </a:rPr>
              <a:t>, Thomas C. </a:t>
            </a:r>
            <a:r>
              <a:rPr lang="cs-CZ" sz="2400" dirty="0" err="1">
                <a:solidFill>
                  <a:srgbClr val="002060"/>
                </a:solidFill>
              </a:rPr>
              <a:t>Schelling</a:t>
            </a:r>
            <a:endParaRPr lang="cs-CZ" sz="2400" dirty="0">
              <a:solidFill>
                <a:srgbClr val="002060"/>
              </a:solidFill>
            </a:endParaRPr>
          </a:p>
          <a:p>
            <a:r>
              <a:rPr lang="cs-CZ" sz="2400" dirty="0">
                <a:solidFill>
                  <a:srgbClr val="002060"/>
                </a:solidFill>
              </a:rPr>
              <a:t>2006 - Edmund S. </a:t>
            </a:r>
            <a:r>
              <a:rPr lang="cs-CZ" sz="2400" dirty="0" err="1">
                <a:solidFill>
                  <a:srgbClr val="002060"/>
                </a:solidFill>
              </a:rPr>
              <a:t>Phelps</a:t>
            </a:r>
            <a:endParaRPr lang="cs-CZ" sz="2400" dirty="0">
              <a:solidFill>
                <a:srgbClr val="002060"/>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22</a:t>
            </a:fld>
            <a:endParaRPr lang="cs-CZ"/>
          </a:p>
        </p:txBody>
      </p:sp>
    </p:spTree>
    <p:extLst>
      <p:ext uri="{BB962C8B-B14F-4D97-AF65-F5344CB8AC3E}">
        <p14:creationId xmlns:p14="http://schemas.microsoft.com/office/powerpoint/2010/main" val="38796857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7"/>
            <a:ext cx="8111155" cy="144016"/>
          </a:xfrm>
        </p:spPr>
        <p:txBody>
          <a:bodyPr>
            <a:noAutofit/>
          </a:bodyPr>
          <a:lstStyle/>
          <a:p>
            <a:pPr algn="ctr"/>
            <a:endParaRPr lang="cs-CZ" sz="4000" b="1" dirty="0"/>
          </a:p>
        </p:txBody>
      </p:sp>
      <p:sp>
        <p:nvSpPr>
          <p:cNvPr id="3" name="Zástupný symbol pro text 2"/>
          <p:cNvSpPr>
            <a:spLocks noGrp="1"/>
          </p:cNvSpPr>
          <p:nvPr>
            <p:ph type="body" sz="half" idx="2"/>
          </p:nvPr>
        </p:nvSpPr>
        <p:spPr>
          <a:xfrm>
            <a:off x="395536" y="476674"/>
            <a:ext cx="8424936" cy="5904654"/>
          </a:xfrm>
        </p:spPr>
        <p:txBody>
          <a:bodyPr>
            <a:noAutofit/>
          </a:bodyPr>
          <a:lstStyle/>
          <a:p>
            <a:r>
              <a:rPr lang="cs-CZ" sz="2400" dirty="0">
                <a:solidFill>
                  <a:srgbClr val="002060"/>
                </a:solidFill>
              </a:rPr>
              <a:t>2007 - Leonid </a:t>
            </a:r>
            <a:r>
              <a:rPr lang="cs-CZ" sz="2400" dirty="0" err="1">
                <a:solidFill>
                  <a:srgbClr val="002060"/>
                </a:solidFill>
              </a:rPr>
              <a:t>Hurwicz</a:t>
            </a:r>
            <a:r>
              <a:rPr lang="cs-CZ" sz="2400" dirty="0">
                <a:solidFill>
                  <a:srgbClr val="002060"/>
                </a:solidFill>
              </a:rPr>
              <a:t>, </a:t>
            </a:r>
            <a:r>
              <a:rPr lang="cs-CZ" sz="2400" dirty="0" err="1">
                <a:solidFill>
                  <a:srgbClr val="002060"/>
                </a:solidFill>
              </a:rPr>
              <a:t>Eric</a:t>
            </a:r>
            <a:r>
              <a:rPr lang="cs-CZ" sz="2400" dirty="0">
                <a:solidFill>
                  <a:srgbClr val="002060"/>
                </a:solidFill>
              </a:rPr>
              <a:t> S. </a:t>
            </a:r>
            <a:r>
              <a:rPr lang="cs-CZ" sz="2400" dirty="0" err="1">
                <a:solidFill>
                  <a:srgbClr val="002060"/>
                </a:solidFill>
              </a:rPr>
              <a:t>Maskin</a:t>
            </a:r>
            <a:r>
              <a:rPr lang="cs-CZ" sz="2400" dirty="0">
                <a:solidFill>
                  <a:srgbClr val="002060"/>
                </a:solidFill>
              </a:rPr>
              <a:t>, Roger B. </a:t>
            </a:r>
            <a:r>
              <a:rPr lang="cs-CZ" sz="2400" dirty="0" err="1">
                <a:solidFill>
                  <a:srgbClr val="002060"/>
                </a:solidFill>
              </a:rPr>
              <a:t>Myerson</a:t>
            </a:r>
            <a:endParaRPr lang="cs-CZ" sz="2400" dirty="0">
              <a:solidFill>
                <a:srgbClr val="002060"/>
              </a:solidFill>
            </a:endParaRPr>
          </a:p>
          <a:p>
            <a:r>
              <a:rPr lang="cs-CZ" sz="2400" dirty="0">
                <a:solidFill>
                  <a:srgbClr val="002060"/>
                </a:solidFill>
              </a:rPr>
              <a:t>2008 - Paul </a:t>
            </a:r>
            <a:r>
              <a:rPr lang="cs-CZ" sz="2400" dirty="0" err="1">
                <a:solidFill>
                  <a:srgbClr val="002060"/>
                </a:solidFill>
              </a:rPr>
              <a:t>Krugman</a:t>
            </a:r>
            <a:endParaRPr lang="cs-CZ" sz="2400" dirty="0">
              <a:solidFill>
                <a:srgbClr val="002060"/>
              </a:solidFill>
            </a:endParaRPr>
          </a:p>
          <a:p>
            <a:r>
              <a:rPr lang="cs-CZ" sz="2400" dirty="0">
                <a:solidFill>
                  <a:srgbClr val="002060"/>
                </a:solidFill>
              </a:rPr>
              <a:t>2009 - </a:t>
            </a:r>
            <a:r>
              <a:rPr lang="cs-CZ" sz="2400" dirty="0" err="1">
                <a:solidFill>
                  <a:srgbClr val="002060"/>
                </a:solidFill>
              </a:rPr>
              <a:t>Elinor</a:t>
            </a:r>
            <a:r>
              <a:rPr lang="cs-CZ" sz="2400" dirty="0">
                <a:solidFill>
                  <a:srgbClr val="002060"/>
                </a:solidFill>
              </a:rPr>
              <a:t> </a:t>
            </a:r>
            <a:r>
              <a:rPr lang="cs-CZ" sz="2400" dirty="0" err="1">
                <a:solidFill>
                  <a:srgbClr val="002060"/>
                </a:solidFill>
              </a:rPr>
              <a:t>Ostrom</a:t>
            </a:r>
            <a:r>
              <a:rPr lang="cs-CZ" sz="2400" dirty="0">
                <a:solidFill>
                  <a:srgbClr val="002060"/>
                </a:solidFill>
              </a:rPr>
              <a:t>, Oliver E. </a:t>
            </a:r>
            <a:r>
              <a:rPr lang="cs-CZ" sz="2400" dirty="0" err="1">
                <a:solidFill>
                  <a:srgbClr val="002060"/>
                </a:solidFill>
              </a:rPr>
              <a:t>Williamson</a:t>
            </a:r>
            <a:endParaRPr lang="cs-CZ" sz="2400" dirty="0">
              <a:solidFill>
                <a:srgbClr val="002060"/>
              </a:solidFill>
            </a:endParaRPr>
          </a:p>
          <a:p>
            <a:r>
              <a:rPr lang="cs-CZ" sz="2400" dirty="0">
                <a:solidFill>
                  <a:srgbClr val="002060"/>
                </a:solidFill>
              </a:rPr>
              <a:t>2010 - Peter </a:t>
            </a:r>
            <a:r>
              <a:rPr lang="cs-CZ" sz="2400" dirty="0" err="1">
                <a:solidFill>
                  <a:srgbClr val="002060"/>
                </a:solidFill>
              </a:rPr>
              <a:t>Diamond</a:t>
            </a:r>
            <a:r>
              <a:rPr lang="cs-CZ" sz="2400" dirty="0">
                <a:solidFill>
                  <a:srgbClr val="002060"/>
                </a:solidFill>
              </a:rPr>
              <a:t>, </a:t>
            </a:r>
            <a:r>
              <a:rPr lang="cs-CZ" sz="2400" dirty="0" err="1">
                <a:solidFill>
                  <a:srgbClr val="002060"/>
                </a:solidFill>
              </a:rPr>
              <a:t>Dale</a:t>
            </a:r>
            <a:r>
              <a:rPr lang="cs-CZ" sz="2400" dirty="0">
                <a:solidFill>
                  <a:srgbClr val="002060"/>
                </a:solidFill>
              </a:rPr>
              <a:t> </a:t>
            </a:r>
            <a:r>
              <a:rPr lang="cs-CZ" sz="2400" dirty="0" err="1">
                <a:solidFill>
                  <a:srgbClr val="002060"/>
                </a:solidFill>
              </a:rPr>
              <a:t>Mortensen</a:t>
            </a:r>
            <a:r>
              <a:rPr lang="cs-CZ" sz="2400" dirty="0">
                <a:solidFill>
                  <a:srgbClr val="002060"/>
                </a:solidFill>
              </a:rPr>
              <a:t>, Christopher </a:t>
            </a:r>
            <a:r>
              <a:rPr lang="cs-CZ" sz="2400" dirty="0" err="1">
                <a:solidFill>
                  <a:srgbClr val="002060"/>
                </a:solidFill>
              </a:rPr>
              <a:t>Pissarides</a:t>
            </a:r>
            <a:endParaRPr lang="cs-CZ" sz="2400" dirty="0">
              <a:solidFill>
                <a:srgbClr val="002060"/>
              </a:solidFill>
            </a:endParaRPr>
          </a:p>
          <a:p>
            <a:r>
              <a:rPr lang="cs-CZ" sz="2400" dirty="0">
                <a:solidFill>
                  <a:srgbClr val="002060"/>
                </a:solidFill>
              </a:rPr>
              <a:t>2011 - Thomas J. </a:t>
            </a:r>
            <a:r>
              <a:rPr lang="cs-CZ" sz="2400" dirty="0" err="1">
                <a:solidFill>
                  <a:srgbClr val="002060"/>
                </a:solidFill>
              </a:rPr>
              <a:t>Sargent</a:t>
            </a:r>
            <a:r>
              <a:rPr lang="cs-CZ" sz="2400" dirty="0">
                <a:solidFill>
                  <a:srgbClr val="002060"/>
                </a:solidFill>
              </a:rPr>
              <a:t>, Christopher A. </a:t>
            </a:r>
            <a:r>
              <a:rPr lang="cs-CZ" sz="2400" dirty="0" err="1">
                <a:solidFill>
                  <a:srgbClr val="002060"/>
                </a:solidFill>
              </a:rPr>
              <a:t>Sims</a:t>
            </a:r>
            <a:endParaRPr lang="cs-CZ" sz="2400" dirty="0">
              <a:solidFill>
                <a:srgbClr val="002060"/>
              </a:solidFill>
            </a:endParaRPr>
          </a:p>
          <a:p>
            <a:r>
              <a:rPr lang="cs-CZ" sz="2400" dirty="0">
                <a:solidFill>
                  <a:srgbClr val="002060"/>
                </a:solidFill>
              </a:rPr>
              <a:t>2012 - </a:t>
            </a:r>
            <a:r>
              <a:rPr lang="cs-CZ" sz="2400" dirty="0" err="1">
                <a:solidFill>
                  <a:srgbClr val="002060"/>
                </a:solidFill>
              </a:rPr>
              <a:t>Alvin</a:t>
            </a:r>
            <a:r>
              <a:rPr lang="cs-CZ" sz="2400" dirty="0">
                <a:solidFill>
                  <a:srgbClr val="002060"/>
                </a:solidFill>
              </a:rPr>
              <a:t> E. Roth a </a:t>
            </a:r>
            <a:r>
              <a:rPr lang="cs-CZ" sz="2400" dirty="0" err="1">
                <a:solidFill>
                  <a:srgbClr val="002060"/>
                </a:solidFill>
              </a:rPr>
              <a:t>Lloyd</a:t>
            </a:r>
            <a:r>
              <a:rPr lang="cs-CZ" sz="2400" dirty="0">
                <a:solidFill>
                  <a:srgbClr val="002060"/>
                </a:solidFill>
              </a:rPr>
              <a:t> S. </a:t>
            </a:r>
            <a:r>
              <a:rPr lang="cs-CZ" sz="2400" dirty="0" err="1">
                <a:solidFill>
                  <a:srgbClr val="002060"/>
                </a:solidFill>
              </a:rPr>
              <a:t>Shapley</a:t>
            </a:r>
            <a:endParaRPr lang="cs-CZ" sz="2400" dirty="0">
              <a:solidFill>
                <a:srgbClr val="002060"/>
              </a:solidFill>
            </a:endParaRPr>
          </a:p>
          <a:p>
            <a:r>
              <a:rPr lang="cs-CZ" sz="2400" dirty="0">
                <a:solidFill>
                  <a:srgbClr val="002060"/>
                </a:solidFill>
              </a:rPr>
              <a:t>2013 - Eugene </a:t>
            </a:r>
            <a:r>
              <a:rPr lang="cs-CZ" sz="2400" dirty="0" err="1">
                <a:solidFill>
                  <a:srgbClr val="002060"/>
                </a:solidFill>
              </a:rPr>
              <a:t>Fama</a:t>
            </a:r>
            <a:r>
              <a:rPr lang="cs-CZ" sz="2400" dirty="0">
                <a:solidFill>
                  <a:srgbClr val="002060"/>
                </a:solidFill>
              </a:rPr>
              <a:t>, Lars Peter </a:t>
            </a:r>
            <a:r>
              <a:rPr lang="cs-CZ" sz="2400" dirty="0" err="1">
                <a:solidFill>
                  <a:srgbClr val="002060"/>
                </a:solidFill>
              </a:rPr>
              <a:t>Hansen</a:t>
            </a:r>
            <a:r>
              <a:rPr lang="cs-CZ" sz="2400" dirty="0">
                <a:solidFill>
                  <a:srgbClr val="002060"/>
                </a:solidFill>
              </a:rPr>
              <a:t> a Robert </a:t>
            </a:r>
            <a:r>
              <a:rPr lang="cs-CZ" sz="2400" dirty="0" err="1">
                <a:solidFill>
                  <a:srgbClr val="002060"/>
                </a:solidFill>
              </a:rPr>
              <a:t>Shiller</a:t>
            </a:r>
            <a:endParaRPr lang="cs-CZ" sz="2400" dirty="0">
              <a:solidFill>
                <a:srgbClr val="002060"/>
              </a:solidFill>
            </a:endParaRPr>
          </a:p>
          <a:p>
            <a:r>
              <a:rPr lang="cs-CZ" sz="2400" dirty="0">
                <a:solidFill>
                  <a:srgbClr val="002060"/>
                </a:solidFill>
              </a:rPr>
              <a:t>2014 - Jean </a:t>
            </a:r>
            <a:r>
              <a:rPr lang="cs-CZ" sz="2400" dirty="0" err="1" smtClean="0">
                <a:solidFill>
                  <a:srgbClr val="002060"/>
                </a:solidFill>
              </a:rPr>
              <a:t>Tirole</a:t>
            </a:r>
            <a:endParaRPr lang="cs-CZ" sz="2400" dirty="0" smtClean="0">
              <a:solidFill>
                <a:srgbClr val="002060"/>
              </a:solidFill>
            </a:endParaRPr>
          </a:p>
          <a:p>
            <a:r>
              <a:rPr lang="cs-CZ" sz="2400" dirty="0" smtClean="0">
                <a:solidFill>
                  <a:srgbClr val="002060"/>
                </a:solidFill>
              </a:rPr>
              <a:t>2015 – </a:t>
            </a:r>
            <a:r>
              <a:rPr lang="cs-CZ" sz="2400" dirty="0" err="1" smtClean="0">
                <a:solidFill>
                  <a:srgbClr val="002060"/>
                </a:solidFill>
              </a:rPr>
              <a:t>Angus</a:t>
            </a:r>
            <a:r>
              <a:rPr lang="cs-CZ" sz="2400" dirty="0" smtClean="0">
                <a:solidFill>
                  <a:srgbClr val="002060"/>
                </a:solidFill>
              </a:rPr>
              <a:t> </a:t>
            </a:r>
            <a:r>
              <a:rPr lang="cs-CZ" sz="2400" dirty="0" err="1" smtClean="0">
                <a:solidFill>
                  <a:srgbClr val="002060"/>
                </a:solidFill>
              </a:rPr>
              <a:t>Deaton</a:t>
            </a:r>
            <a:endParaRPr lang="cs-CZ" sz="2400" dirty="0" smtClean="0">
              <a:solidFill>
                <a:srgbClr val="002060"/>
              </a:solidFill>
            </a:endParaRPr>
          </a:p>
          <a:p>
            <a:r>
              <a:rPr lang="cs-CZ" sz="2400" dirty="0" smtClean="0">
                <a:solidFill>
                  <a:srgbClr val="002060"/>
                </a:solidFill>
              </a:rPr>
              <a:t>2016 – Oliver Hart, </a:t>
            </a:r>
            <a:r>
              <a:rPr lang="cs-CZ" sz="2400" dirty="0" err="1" smtClean="0">
                <a:solidFill>
                  <a:srgbClr val="002060"/>
                </a:solidFill>
              </a:rPr>
              <a:t>Bengt</a:t>
            </a:r>
            <a:r>
              <a:rPr lang="cs-CZ" sz="2400" dirty="0" smtClean="0">
                <a:solidFill>
                  <a:srgbClr val="002060"/>
                </a:solidFill>
              </a:rPr>
              <a:t> </a:t>
            </a:r>
            <a:r>
              <a:rPr lang="cs-CZ" sz="2400" dirty="0" err="1" smtClean="0">
                <a:solidFill>
                  <a:srgbClr val="002060"/>
                </a:solidFill>
              </a:rPr>
              <a:t>Holmstrom</a:t>
            </a:r>
            <a:endParaRPr lang="cs-CZ" sz="2400" dirty="0" smtClean="0">
              <a:solidFill>
                <a:srgbClr val="002060"/>
              </a:solidFill>
            </a:endParaRPr>
          </a:p>
          <a:p>
            <a:r>
              <a:rPr lang="cs-CZ" sz="2400" dirty="0" smtClean="0">
                <a:solidFill>
                  <a:srgbClr val="002060"/>
                </a:solidFill>
              </a:rPr>
              <a:t>2017 – </a:t>
            </a:r>
            <a:r>
              <a:rPr lang="cs-CZ" sz="2400" dirty="0" err="1" smtClean="0">
                <a:solidFill>
                  <a:srgbClr val="002060"/>
                </a:solidFill>
              </a:rPr>
              <a:t>Richarad</a:t>
            </a:r>
            <a:r>
              <a:rPr lang="cs-CZ" sz="2400" dirty="0" smtClean="0">
                <a:solidFill>
                  <a:srgbClr val="002060"/>
                </a:solidFill>
              </a:rPr>
              <a:t> </a:t>
            </a:r>
            <a:r>
              <a:rPr lang="cs-CZ" sz="2400" dirty="0" err="1" smtClean="0">
                <a:solidFill>
                  <a:srgbClr val="002060"/>
                </a:solidFill>
              </a:rPr>
              <a:t>Thaler</a:t>
            </a:r>
            <a:endParaRPr lang="cs-CZ" sz="2400" dirty="0" smtClean="0">
              <a:solidFill>
                <a:srgbClr val="002060"/>
              </a:solidFill>
            </a:endParaRPr>
          </a:p>
          <a:p>
            <a:r>
              <a:rPr lang="cs-CZ" sz="2400" dirty="0" smtClean="0">
                <a:solidFill>
                  <a:srgbClr val="002060"/>
                </a:solidFill>
              </a:rPr>
              <a:t>2018 - William </a:t>
            </a:r>
            <a:r>
              <a:rPr lang="cs-CZ" sz="2400" dirty="0" err="1" smtClean="0">
                <a:solidFill>
                  <a:srgbClr val="002060"/>
                </a:solidFill>
              </a:rPr>
              <a:t>Nordhaus</a:t>
            </a:r>
            <a:r>
              <a:rPr lang="cs-CZ" sz="2400" dirty="0">
                <a:solidFill>
                  <a:srgbClr val="002060"/>
                </a:solidFill>
              </a:rPr>
              <a:t>,</a:t>
            </a:r>
            <a:r>
              <a:rPr lang="cs-CZ" sz="2400" dirty="0" smtClean="0"/>
              <a:t> </a:t>
            </a:r>
            <a:r>
              <a:rPr lang="cs-CZ" sz="2400" dirty="0" smtClean="0">
                <a:solidFill>
                  <a:srgbClr val="002060"/>
                </a:solidFill>
              </a:rPr>
              <a:t>Paul </a:t>
            </a:r>
            <a:r>
              <a:rPr lang="cs-CZ" sz="2400" dirty="0" err="1" smtClean="0">
                <a:solidFill>
                  <a:srgbClr val="002060"/>
                </a:solidFill>
              </a:rPr>
              <a:t>Romer</a:t>
            </a:r>
            <a:endParaRPr lang="cs-CZ" sz="2400" dirty="0" smtClean="0">
              <a:solidFill>
                <a:srgbClr val="002060"/>
              </a:solidFill>
            </a:endParaRPr>
          </a:p>
          <a:p>
            <a:r>
              <a:rPr lang="cs-CZ" sz="2400" dirty="0" smtClean="0">
                <a:solidFill>
                  <a:srgbClr val="002060"/>
                </a:solidFill>
              </a:rPr>
              <a:t>2019 – </a:t>
            </a:r>
            <a:r>
              <a:rPr lang="cs-CZ" sz="2400" dirty="0" err="1" smtClean="0">
                <a:solidFill>
                  <a:srgbClr val="002060"/>
                </a:solidFill>
              </a:rPr>
              <a:t>Duflová</a:t>
            </a:r>
            <a:r>
              <a:rPr lang="cs-CZ" sz="2400" dirty="0" smtClean="0">
                <a:solidFill>
                  <a:srgbClr val="002060"/>
                </a:solidFill>
              </a:rPr>
              <a:t>, </a:t>
            </a:r>
            <a:r>
              <a:rPr lang="cs-CZ" sz="2400" dirty="0" err="1" smtClean="0">
                <a:solidFill>
                  <a:srgbClr val="002060"/>
                </a:solidFill>
              </a:rPr>
              <a:t>Banerjee</a:t>
            </a:r>
            <a:r>
              <a:rPr lang="cs-CZ" sz="2400" dirty="0" smtClean="0">
                <a:solidFill>
                  <a:srgbClr val="002060"/>
                </a:solidFill>
              </a:rPr>
              <a:t>, </a:t>
            </a:r>
            <a:r>
              <a:rPr lang="cs-CZ" sz="2400" dirty="0" err="1" smtClean="0">
                <a:solidFill>
                  <a:srgbClr val="002060"/>
                </a:solidFill>
              </a:rPr>
              <a:t>Kramer</a:t>
            </a:r>
            <a:endParaRPr lang="cs-CZ" sz="2400" dirty="0">
              <a:solidFill>
                <a:srgbClr val="002060"/>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23</a:t>
            </a:fld>
            <a:endParaRPr lang="cs-CZ"/>
          </a:p>
        </p:txBody>
      </p:sp>
    </p:spTree>
    <p:extLst>
      <p:ext uri="{BB962C8B-B14F-4D97-AF65-F5344CB8AC3E}">
        <p14:creationId xmlns:p14="http://schemas.microsoft.com/office/powerpoint/2010/main" val="29313761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3600" b="1" dirty="0">
                <a:solidFill>
                  <a:schemeClr val="bg1"/>
                </a:solidFill>
              </a:rPr>
              <a:t>Ekonomika a pojišťovnictví</a:t>
            </a:r>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r>
              <a:rPr lang="cs-CZ" sz="2400" dirty="0">
                <a:solidFill>
                  <a:srgbClr val="002060"/>
                </a:solidFill>
              </a:rPr>
              <a:t>Děkuji za pozornost</a:t>
            </a:r>
          </a:p>
          <a:p>
            <a:pPr algn="ctr"/>
            <a:endParaRPr lang="cs-CZ" sz="2400" dirty="0">
              <a:solidFill>
                <a:srgbClr val="002060"/>
              </a:solidFill>
            </a:endParaRPr>
          </a:p>
          <a:p>
            <a:pPr algn="ctr">
              <a:spcBef>
                <a:spcPts val="0"/>
              </a:spcBef>
            </a:pPr>
            <a:r>
              <a:rPr lang="cs-CZ" sz="2400" dirty="0">
                <a:solidFill>
                  <a:srgbClr val="002060"/>
                </a:solidFill>
              </a:rPr>
              <a:t>Ing. Jovana Exnerová</a:t>
            </a:r>
          </a:p>
          <a:p>
            <a:pPr algn="ctr">
              <a:spcBef>
                <a:spcPts val="0"/>
              </a:spcBef>
            </a:pPr>
            <a:r>
              <a:rPr lang="cs-CZ" sz="2400" dirty="0">
                <a:solidFill>
                  <a:srgbClr val="002060"/>
                </a:solidFill>
              </a:rPr>
              <a:t>JovanaV@seznam.cz</a:t>
            </a:r>
          </a:p>
          <a:p>
            <a:pPr algn="just">
              <a:buClr>
                <a:schemeClr val="tx2">
                  <a:lumMod val="50000"/>
                </a:schemeClr>
              </a:buClr>
            </a:pPr>
            <a:endParaRPr lang="cs-CZ" sz="2000" i="1" dirty="0">
              <a:solidFill>
                <a:schemeClr val="tx1"/>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24</a:t>
            </a:fld>
            <a:endParaRPr lang="cs-CZ" dirty="0"/>
          </a:p>
        </p:txBody>
      </p:sp>
    </p:spTree>
    <p:extLst>
      <p:ext uri="{BB962C8B-B14F-4D97-AF65-F5344CB8AC3E}">
        <p14:creationId xmlns:p14="http://schemas.microsoft.com/office/powerpoint/2010/main" val="18205947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55576" y="116632"/>
            <a:ext cx="7344816" cy="1800200"/>
          </a:xfrm>
        </p:spPr>
        <p:txBody>
          <a:bodyPr>
            <a:normAutofit/>
          </a:bodyPr>
          <a:lstStyle/>
          <a:p>
            <a:pPr algn="ctr"/>
            <a:r>
              <a:rPr lang="cs-CZ" sz="4000" b="1" dirty="0" smtClean="0"/>
              <a:t/>
            </a:r>
            <a:br>
              <a:rPr lang="cs-CZ" sz="4000" b="1" dirty="0" smtClean="0"/>
            </a:br>
            <a:endParaRPr lang="cs-CZ" sz="4000" b="1" dirty="0"/>
          </a:p>
        </p:txBody>
      </p:sp>
      <p:sp>
        <p:nvSpPr>
          <p:cNvPr id="3" name="Zástupný symbol pro text 2"/>
          <p:cNvSpPr>
            <a:spLocks noGrp="1"/>
          </p:cNvSpPr>
          <p:nvPr>
            <p:ph type="body" sz="half" idx="2"/>
          </p:nvPr>
        </p:nvSpPr>
        <p:spPr>
          <a:xfrm>
            <a:off x="395535" y="836712"/>
            <a:ext cx="8208913" cy="6336704"/>
          </a:xfrm>
          <a:noFill/>
        </p:spPr>
        <p:txBody>
          <a:bodyPr>
            <a:normAutofit fontScale="92500" lnSpcReduction="10000"/>
          </a:bodyPr>
          <a:lstStyle/>
          <a:p>
            <a:pPr algn="just">
              <a:buClr>
                <a:srgbClr val="002060"/>
              </a:buClr>
            </a:pPr>
            <a:r>
              <a:rPr lang="cs-CZ" sz="2400" b="1" i="1" dirty="0">
                <a:solidFill>
                  <a:schemeClr val="bg2">
                    <a:lumMod val="25000"/>
                  </a:schemeClr>
                </a:solidFill>
              </a:rPr>
              <a:t>Platón </a:t>
            </a:r>
            <a:r>
              <a:rPr lang="cs-CZ" sz="2400" dirty="0">
                <a:solidFill>
                  <a:schemeClr val="bg2">
                    <a:lumMod val="25000"/>
                  </a:schemeClr>
                </a:solidFill>
              </a:rPr>
              <a:t>je považován za největší myslitele v dějinách. Byl žákem </a:t>
            </a:r>
            <a:r>
              <a:rPr lang="cs-CZ" sz="2400" dirty="0" err="1">
                <a:solidFill>
                  <a:schemeClr val="bg2">
                    <a:lumMod val="25000"/>
                  </a:schemeClr>
                </a:solidFill>
              </a:rPr>
              <a:t>Sókratese</a:t>
            </a:r>
            <a:r>
              <a:rPr lang="cs-CZ" sz="2400" dirty="0">
                <a:solidFill>
                  <a:schemeClr val="bg2">
                    <a:lumMod val="25000"/>
                  </a:schemeClr>
                </a:solidFill>
              </a:rPr>
              <a:t>. Ekonomické myšlení ovlivnil zejména svými úvahami o ideálním uspořádání společnosti. </a:t>
            </a:r>
            <a:endParaRPr lang="cs-CZ" sz="2400" dirty="0" smtClean="0">
              <a:solidFill>
                <a:schemeClr val="bg2">
                  <a:lumMod val="25000"/>
                </a:schemeClr>
              </a:solidFill>
            </a:endParaRPr>
          </a:p>
          <a:p>
            <a:pPr>
              <a:buClr>
                <a:srgbClr val="002060"/>
              </a:buClr>
            </a:pPr>
            <a:r>
              <a:rPr lang="cs-CZ" sz="2400" dirty="0" smtClean="0">
                <a:solidFill>
                  <a:schemeClr val="bg2">
                    <a:lumMod val="25000"/>
                  </a:schemeClr>
                </a:solidFill>
              </a:rPr>
              <a:t>Ve </a:t>
            </a:r>
            <a:r>
              <a:rPr lang="cs-CZ" sz="2400" dirty="0">
                <a:solidFill>
                  <a:schemeClr val="bg2">
                    <a:lumMod val="25000"/>
                  </a:schemeClr>
                </a:solidFill>
              </a:rPr>
              <a:t>své podstatě se jednalo </a:t>
            </a:r>
            <a:r>
              <a:rPr lang="cs-CZ" sz="2400" dirty="0" smtClean="0">
                <a:solidFill>
                  <a:schemeClr val="bg2">
                    <a:lumMod val="25000"/>
                  </a:schemeClr>
                </a:solidFill>
              </a:rPr>
              <a:t>o utopickou vizi</a:t>
            </a:r>
          </a:p>
          <a:p>
            <a:pPr>
              <a:buClr>
                <a:srgbClr val="002060"/>
              </a:buClr>
            </a:pPr>
            <a:r>
              <a:rPr lang="cs-CZ" sz="2400" dirty="0" smtClean="0">
                <a:solidFill>
                  <a:schemeClr val="bg2">
                    <a:lumMod val="25000"/>
                  </a:schemeClr>
                </a:solidFill>
              </a:rPr>
              <a:t>„</a:t>
            </a:r>
            <a:r>
              <a:rPr lang="cs-CZ" sz="2400" dirty="0">
                <a:solidFill>
                  <a:schemeClr val="bg2">
                    <a:lumMod val="25000"/>
                  </a:schemeClr>
                </a:solidFill>
              </a:rPr>
              <a:t>spotřebního komunismu“.</a:t>
            </a:r>
            <a:r>
              <a:rPr lang="cs-CZ" sz="2400" dirty="0">
                <a:solidFill>
                  <a:srgbClr val="0070C0"/>
                </a:solidFill>
              </a:rPr>
              <a:t> </a:t>
            </a:r>
            <a:r>
              <a:rPr lang="cs-CZ" sz="2400" i="1" dirty="0">
                <a:solidFill>
                  <a:srgbClr val="0070C0"/>
                </a:solidFill>
              </a:rPr>
              <a:t>	</a:t>
            </a:r>
          </a:p>
          <a:p>
            <a:pPr>
              <a:buClr>
                <a:srgbClr val="002060"/>
              </a:buClr>
            </a:pPr>
            <a:endParaRPr lang="cs-CZ" sz="2400" b="1" i="1" dirty="0" smtClean="0">
              <a:solidFill>
                <a:srgbClr val="0070C0"/>
              </a:solidFill>
            </a:endParaRPr>
          </a:p>
          <a:p>
            <a:pPr>
              <a:buClr>
                <a:srgbClr val="002060"/>
              </a:buClr>
            </a:pPr>
            <a:endParaRPr lang="cs-CZ" sz="2400" b="1" i="1" dirty="0">
              <a:solidFill>
                <a:srgbClr val="0070C0"/>
              </a:solidFill>
            </a:endParaRPr>
          </a:p>
          <a:p>
            <a:pPr>
              <a:buClr>
                <a:srgbClr val="002060"/>
              </a:buClr>
            </a:pPr>
            <a:endParaRPr lang="cs-CZ" sz="2400" b="1" i="1" dirty="0">
              <a:solidFill>
                <a:srgbClr val="0070C0"/>
              </a:solidFill>
            </a:endParaRPr>
          </a:p>
          <a:p>
            <a:r>
              <a:rPr lang="cs-CZ" sz="2400" b="1" i="1" dirty="0" smtClean="0">
                <a:solidFill>
                  <a:schemeClr val="bg2">
                    <a:lumMod val="25000"/>
                  </a:schemeClr>
                </a:solidFill>
              </a:rPr>
              <a:t>Aristoteles </a:t>
            </a:r>
            <a:r>
              <a:rPr lang="cs-CZ" sz="2400" dirty="0" smtClean="0">
                <a:solidFill>
                  <a:schemeClr val="bg2">
                    <a:lumMod val="25000"/>
                  </a:schemeClr>
                </a:solidFill>
              </a:rPr>
              <a:t>byl </a:t>
            </a:r>
            <a:r>
              <a:rPr lang="cs-CZ" sz="2400" dirty="0">
                <a:solidFill>
                  <a:schemeClr val="bg2">
                    <a:lumMod val="25000"/>
                  </a:schemeClr>
                </a:solidFill>
              </a:rPr>
              <a:t>významný řeckým filozofem a </a:t>
            </a:r>
            <a:endParaRPr lang="cs-CZ" sz="2400" dirty="0" smtClean="0">
              <a:solidFill>
                <a:schemeClr val="bg2">
                  <a:lumMod val="25000"/>
                </a:schemeClr>
              </a:solidFill>
            </a:endParaRPr>
          </a:p>
          <a:p>
            <a:r>
              <a:rPr lang="cs-CZ" sz="2400" dirty="0" smtClean="0">
                <a:solidFill>
                  <a:schemeClr val="bg2">
                    <a:lumMod val="25000"/>
                  </a:schemeClr>
                </a:solidFill>
              </a:rPr>
              <a:t>žákem </a:t>
            </a:r>
            <a:r>
              <a:rPr lang="cs-CZ" sz="2400" dirty="0">
                <a:solidFill>
                  <a:schemeClr val="bg2">
                    <a:lumMod val="25000"/>
                  </a:schemeClr>
                </a:solidFill>
              </a:rPr>
              <a:t>Platóna. </a:t>
            </a:r>
            <a:endParaRPr lang="cs-CZ" sz="2400" dirty="0" smtClean="0">
              <a:solidFill>
                <a:schemeClr val="bg2">
                  <a:lumMod val="25000"/>
                </a:schemeClr>
              </a:solidFill>
            </a:endParaRPr>
          </a:p>
          <a:p>
            <a:r>
              <a:rPr lang="cs-CZ" sz="2400" dirty="0" smtClean="0">
                <a:solidFill>
                  <a:schemeClr val="bg2">
                    <a:lumMod val="25000"/>
                  </a:schemeClr>
                </a:solidFill>
              </a:rPr>
              <a:t>Vychoval </a:t>
            </a:r>
            <a:r>
              <a:rPr lang="cs-CZ" sz="2400" dirty="0">
                <a:solidFill>
                  <a:schemeClr val="bg2">
                    <a:lumMod val="25000"/>
                  </a:schemeClr>
                </a:solidFill>
              </a:rPr>
              <a:t>Alexandra Makedonského. </a:t>
            </a:r>
            <a:endParaRPr lang="cs-CZ" sz="2400" dirty="0" smtClean="0">
              <a:solidFill>
                <a:schemeClr val="bg2">
                  <a:lumMod val="25000"/>
                </a:schemeClr>
              </a:solidFill>
            </a:endParaRPr>
          </a:p>
          <a:p>
            <a:r>
              <a:rPr lang="cs-CZ" sz="2400" dirty="0" smtClean="0">
                <a:solidFill>
                  <a:schemeClr val="bg2">
                    <a:lumMod val="25000"/>
                  </a:schemeClr>
                </a:solidFill>
              </a:rPr>
              <a:t>Aristoteles </a:t>
            </a:r>
            <a:r>
              <a:rPr lang="cs-CZ" sz="2400" dirty="0">
                <a:solidFill>
                  <a:schemeClr val="bg2">
                    <a:lumMod val="25000"/>
                  </a:schemeClr>
                </a:solidFill>
              </a:rPr>
              <a:t>vystupoval proti Platónovu </a:t>
            </a:r>
            <a:endParaRPr lang="cs-CZ" sz="2400" dirty="0" smtClean="0">
              <a:solidFill>
                <a:schemeClr val="bg2">
                  <a:lumMod val="25000"/>
                </a:schemeClr>
              </a:solidFill>
            </a:endParaRPr>
          </a:p>
          <a:p>
            <a:r>
              <a:rPr lang="cs-CZ" sz="2400" dirty="0" smtClean="0">
                <a:solidFill>
                  <a:schemeClr val="bg2">
                    <a:lumMod val="25000"/>
                  </a:schemeClr>
                </a:solidFill>
              </a:rPr>
              <a:t>komunismu </a:t>
            </a:r>
            <a:r>
              <a:rPr lang="cs-CZ" sz="2400" dirty="0">
                <a:solidFill>
                  <a:schemeClr val="bg2">
                    <a:lumMod val="25000"/>
                  </a:schemeClr>
                </a:solidFill>
              </a:rPr>
              <a:t>a obhajoval </a:t>
            </a:r>
            <a:endParaRPr lang="cs-CZ" sz="2400" dirty="0" smtClean="0">
              <a:solidFill>
                <a:schemeClr val="bg2">
                  <a:lumMod val="25000"/>
                </a:schemeClr>
              </a:solidFill>
            </a:endParaRPr>
          </a:p>
          <a:p>
            <a:r>
              <a:rPr lang="cs-CZ" sz="2400" dirty="0" smtClean="0">
                <a:solidFill>
                  <a:schemeClr val="bg2">
                    <a:lumMod val="25000"/>
                  </a:schemeClr>
                </a:solidFill>
              </a:rPr>
              <a:t>soukromé vlastnictví. </a:t>
            </a:r>
            <a:r>
              <a:rPr lang="cs-CZ" sz="2400" dirty="0">
                <a:solidFill>
                  <a:schemeClr val="bg2">
                    <a:lumMod val="25000"/>
                  </a:schemeClr>
                </a:solidFill>
              </a:rPr>
              <a:t>Mezi jeho hlavní </a:t>
            </a:r>
            <a:endParaRPr lang="cs-CZ" sz="2400" dirty="0" smtClean="0">
              <a:solidFill>
                <a:schemeClr val="bg2">
                  <a:lumMod val="25000"/>
                </a:schemeClr>
              </a:solidFill>
            </a:endParaRPr>
          </a:p>
          <a:p>
            <a:r>
              <a:rPr lang="cs-CZ" sz="2400" dirty="0" smtClean="0">
                <a:solidFill>
                  <a:schemeClr val="bg2">
                    <a:lumMod val="25000"/>
                  </a:schemeClr>
                </a:solidFill>
              </a:rPr>
              <a:t>práce </a:t>
            </a:r>
            <a:r>
              <a:rPr lang="cs-CZ" sz="2400" dirty="0">
                <a:solidFill>
                  <a:schemeClr val="bg2">
                    <a:lumMod val="25000"/>
                  </a:schemeClr>
                </a:solidFill>
              </a:rPr>
              <a:t>patří Politika a Etika </a:t>
            </a:r>
            <a:r>
              <a:rPr lang="cs-CZ" sz="2400" dirty="0" err="1">
                <a:solidFill>
                  <a:schemeClr val="bg2">
                    <a:lumMod val="25000"/>
                  </a:schemeClr>
                </a:solidFill>
              </a:rPr>
              <a:t>Nikomachova</a:t>
            </a:r>
            <a:r>
              <a:rPr lang="cs-CZ" sz="2400" dirty="0" smtClean="0">
                <a:solidFill>
                  <a:schemeClr val="bg2">
                    <a:lumMod val="25000"/>
                  </a:schemeClr>
                </a:solidFill>
              </a:rPr>
              <a:t>.</a:t>
            </a:r>
          </a:p>
          <a:p>
            <a:endParaRPr lang="cs-CZ" sz="2400" dirty="0">
              <a:solidFill>
                <a:schemeClr val="bg2">
                  <a:lumMod val="25000"/>
                </a:schemeClr>
              </a:solidFill>
            </a:endParaRPr>
          </a:p>
          <a:p>
            <a:r>
              <a:rPr lang="cs-CZ" sz="2400" dirty="0"/>
              <a:t> </a:t>
            </a:r>
          </a:p>
          <a:p>
            <a:pPr algn="just">
              <a:buClr>
                <a:srgbClr val="002060"/>
              </a:buClr>
            </a:pPr>
            <a:endParaRPr lang="cs-CZ" sz="2400" b="1" dirty="0">
              <a:solidFill>
                <a:schemeClr val="bg2">
                  <a:lumMod val="25000"/>
                </a:schemeClr>
              </a:solidFill>
            </a:endParaRPr>
          </a:p>
          <a:p>
            <a:pPr marL="285750" indent="-285750" algn="just">
              <a:buFont typeface="Wingdings" panose="05000000000000000000" pitchFamily="2" charset="2"/>
              <a:buChar char="v"/>
            </a:pPr>
            <a:endParaRPr lang="cs-CZ" b="1" dirty="0" smtClean="0">
              <a:solidFill>
                <a:srgbClr val="0070C0"/>
              </a:solidFill>
            </a:endParaRPr>
          </a:p>
          <a:p>
            <a:pPr marL="285750" indent="-285750">
              <a:buFont typeface="Wingdings" panose="05000000000000000000" pitchFamily="2" charset="2"/>
              <a:buChar char="v"/>
            </a:pPr>
            <a:endParaRPr lang="cs-CZ" b="1" dirty="0" smtClean="0">
              <a:solidFill>
                <a:schemeClr val="tx2">
                  <a:lumMod val="75000"/>
                </a:schemeClr>
              </a:solidFill>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72400" y="332656"/>
            <a:ext cx="648072" cy="608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8EE5339-3210-4F42-A617-3601F8616279}" type="slidenum">
              <a:rPr lang="cs-CZ" smtClean="0"/>
              <a:t>3</a:t>
            </a:fld>
            <a:endParaRPr lang="cs-CZ"/>
          </a:p>
        </p:txBody>
      </p:sp>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6113" y="1476709"/>
            <a:ext cx="2026176" cy="2320405"/>
          </a:xfrm>
          <a:prstGeom prst="rect">
            <a:avLst/>
          </a:prstGeom>
        </p:spPr>
      </p:pic>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76112" y="3948288"/>
            <a:ext cx="2026177" cy="2667000"/>
          </a:xfrm>
          <a:prstGeom prst="rect">
            <a:avLst/>
          </a:prstGeom>
        </p:spPr>
      </p:pic>
    </p:spTree>
    <p:extLst>
      <p:ext uri="{BB962C8B-B14F-4D97-AF65-F5344CB8AC3E}">
        <p14:creationId xmlns:p14="http://schemas.microsoft.com/office/powerpoint/2010/main" val="21602480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4301" y="9909"/>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395536" y="1844824"/>
            <a:ext cx="8424936" cy="4536503"/>
          </a:xfrm>
        </p:spPr>
        <p:txBody>
          <a:bodyPr>
            <a:noAutofit/>
          </a:bodyPr>
          <a:lstStyle/>
          <a:p>
            <a:pPr algn="just"/>
            <a:r>
              <a:rPr lang="cs-CZ" sz="2400" b="1" i="1" dirty="0">
                <a:solidFill>
                  <a:schemeClr val="bg2">
                    <a:lumMod val="25000"/>
                  </a:schemeClr>
                </a:solidFill>
              </a:rPr>
              <a:t>Xenofón, </a:t>
            </a:r>
            <a:r>
              <a:rPr lang="cs-CZ" sz="2400" dirty="0">
                <a:solidFill>
                  <a:schemeClr val="bg2">
                    <a:lumMod val="25000"/>
                  </a:schemeClr>
                </a:solidFill>
              </a:rPr>
              <a:t>řecký vojevůdce, historik a spisovatel. Autor spisu </a:t>
            </a:r>
            <a:r>
              <a:rPr lang="cs-CZ" sz="2400" dirty="0" err="1">
                <a:solidFill>
                  <a:schemeClr val="bg2">
                    <a:lumMod val="25000"/>
                  </a:schemeClr>
                </a:solidFill>
              </a:rPr>
              <a:t>Oikonomikos</a:t>
            </a:r>
            <a:r>
              <a:rPr lang="cs-CZ" sz="2400" dirty="0">
                <a:solidFill>
                  <a:schemeClr val="bg2">
                    <a:lumMod val="25000"/>
                  </a:schemeClr>
                </a:solidFill>
              </a:rPr>
              <a:t>, který je první dochovanou prací o ekonomii v tehdejším pojetí (rodina včetně otroků)</a:t>
            </a:r>
            <a:endParaRPr lang="cs-CZ" sz="2400" b="1" i="1" dirty="0">
              <a:solidFill>
                <a:schemeClr val="bg2">
                  <a:lumMod val="25000"/>
                </a:schemeClr>
              </a:solidFill>
            </a:endParaRPr>
          </a:p>
          <a:p>
            <a:pPr algn="just"/>
            <a:endParaRPr lang="cs-CZ" sz="2400" dirty="0">
              <a:solidFill>
                <a:schemeClr val="bg2">
                  <a:lumMod val="25000"/>
                </a:schemeClr>
              </a:solidFill>
            </a:endParaRPr>
          </a:p>
          <a:p>
            <a:pPr algn="just"/>
            <a:endParaRPr lang="cs-CZ" sz="2400" dirty="0">
              <a:solidFill>
                <a:schemeClr val="bg2">
                  <a:lumMod val="25000"/>
                </a:schemeClr>
              </a:solidFill>
            </a:endParaRPr>
          </a:p>
          <a:p>
            <a:pPr>
              <a:buClr>
                <a:schemeClr val="tx2">
                  <a:lumMod val="50000"/>
                </a:schemeClr>
              </a:buClr>
            </a:pPr>
            <a:endParaRPr lang="cs-CZ" sz="2400" b="1" dirty="0" smtClean="0">
              <a:solidFill>
                <a:schemeClr val="bg2">
                  <a:lumMod val="25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a:t>
            </a:fld>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75856" y="3212976"/>
            <a:ext cx="2304256" cy="3037187"/>
          </a:xfrm>
          <a:prstGeom prst="rect">
            <a:avLst/>
          </a:prstGeom>
        </p:spPr>
      </p:pic>
    </p:spTree>
    <p:extLst>
      <p:ext uri="{BB962C8B-B14F-4D97-AF65-F5344CB8AC3E}">
        <p14:creationId xmlns:p14="http://schemas.microsoft.com/office/powerpoint/2010/main" val="34499936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3600" b="1" dirty="0" smtClean="0"/>
              <a:t>Ekonomika evropské středověké společnosti</a:t>
            </a:r>
            <a:endParaRPr lang="cs-CZ" sz="3600" b="1" dirty="0"/>
          </a:p>
        </p:txBody>
      </p:sp>
      <p:sp>
        <p:nvSpPr>
          <p:cNvPr id="3" name="Zástupný symbol pro text 2"/>
          <p:cNvSpPr>
            <a:spLocks noGrp="1"/>
          </p:cNvSpPr>
          <p:nvPr>
            <p:ph type="body" sz="half" idx="2"/>
          </p:nvPr>
        </p:nvSpPr>
        <p:spPr>
          <a:xfrm>
            <a:off x="395536" y="1844824"/>
            <a:ext cx="8424936" cy="4536503"/>
          </a:xfrm>
        </p:spPr>
        <p:txBody>
          <a:bodyPr>
            <a:noAutofit/>
          </a:bodyPr>
          <a:lstStyle/>
          <a:p>
            <a:pPr algn="just"/>
            <a:r>
              <a:rPr lang="cs-CZ" sz="2400" b="1" dirty="0" smtClean="0">
                <a:solidFill>
                  <a:schemeClr val="bg2">
                    <a:lumMod val="25000"/>
                  </a:schemeClr>
                </a:solidFill>
              </a:rPr>
              <a:t>Ve středověké Evropě </a:t>
            </a:r>
            <a:r>
              <a:rPr lang="cs-CZ" sz="2400" dirty="0">
                <a:solidFill>
                  <a:schemeClr val="bg2">
                    <a:lumMod val="25000"/>
                  </a:schemeClr>
                </a:solidFill>
              </a:rPr>
              <a:t>byla katolická církev jedinou institucí, kde bylo kultivováno intelektuální myšlení.</a:t>
            </a:r>
          </a:p>
          <a:p>
            <a:pPr algn="just"/>
            <a:r>
              <a:rPr lang="cs-CZ" sz="2400" dirty="0">
                <a:solidFill>
                  <a:schemeClr val="bg2">
                    <a:lumMod val="25000"/>
                  </a:schemeClr>
                </a:solidFill>
              </a:rPr>
              <a:t>Scholastikové byli v té době jedinými filosofy, jejichž morální filosofie obsahovala i některé náznaky ekonomiky</a:t>
            </a:r>
            <a:r>
              <a:rPr lang="cs-CZ" sz="2400" dirty="0" smtClean="0">
                <a:solidFill>
                  <a:schemeClr val="bg2">
                    <a:lumMod val="25000"/>
                  </a:schemeClr>
                </a:solidFill>
              </a:rPr>
              <a:t>. </a:t>
            </a:r>
            <a:r>
              <a:rPr lang="cs-CZ" sz="2400" dirty="0">
                <a:solidFill>
                  <a:schemeClr val="bg2">
                    <a:lumMod val="25000"/>
                  </a:schemeClr>
                </a:solidFill>
              </a:rPr>
              <a:t>Důležitým zdrojem jejich myšlení byl Aristoteles. </a:t>
            </a:r>
            <a:endParaRPr lang="cs-CZ" sz="2400" dirty="0" smtClean="0">
              <a:solidFill>
                <a:schemeClr val="bg2">
                  <a:lumMod val="25000"/>
                </a:schemeClr>
              </a:solidFill>
            </a:endParaRPr>
          </a:p>
          <a:p>
            <a:pPr algn="just"/>
            <a:endParaRPr lang="cs-CZ" sz="2400" dirty="0" smtClean="0">
              <a:solidFill>
                <a:schemeClr val="bg2">
                  <a:lumMod val="25000"/>
                </a:schemeClr>
              </a:solidFill>
            </a:endParaRPr>
          </a:p>
          <a:p>
            <a:pPr algn="just"/>
            <a:r>
              <a:rPr lang="cs-CZ" sz="2400" dirty="0">
                <a:solidFill>
                  <a:schemeClr val="bg2">
                    <a:lumMod val="25000"/>
                  </a:schemeClr>
                </a:solidFill>
              </a:rPr>
              <a:t>Ve své vrcholné podobě ve 12. a 13. století bylo ekonomické myšlení reprezentováno zejména Katolickou scholastikou, jejímž hlavním představitelem byl dominikán Tomáš Akvinský a františkánský mnich Jan </a:t>
            </a:r>
            <a:r>
              <a:rPr lang="cs-CZ" sz="2400" dirty="0" err="1">
                <a:solidFill>
                  <a:schemeClr val="bg2">
                    <a:lumMod val="25000"/>
                  </a:schemeClr>
                </a:solidFill>
              </a:rPr>
              <a:t>Duns</a:t>
            </a:r>
            <a:r>
              <a:rPr lang="cs-CZ" sz="2400" dirty="0">
                <a:solidFill>
                  <a:schemeClr val="bg2">
                    <a:lumMod val="25000"/>
                  </a:schemeClr>
                </a:solidFill>
              </a:rPr>
              <a:t> </a:t>
            </a:r>
            <a:r>
              <a:rPr lang="cs-CZ" sz="2400" dirty="0" err="1">
                <a:solidFill>
                  <a:schemeClr val="bg2">
                    <a:lumMod val="25000"/>
                  </a:schemeClr>
                </a:solidFill>
              </a:rPr>
              <a:t>Scotus</a:t>
            </a:r>
            <a:r>
              <a:rPr lang="cs-CZ" sz="2400" dirty="0">
                <a:solidFill>
                  <a:schemeClr val="bg2">
                    <a:lumMod val="25000"/>
                  </a:schemeClr>
                </a:solidFill>
              </a:rPr>
              <a:t>. </a:t>
            </a:r>
          </a:p>
          <a:p>
            <a:pPr algn="just"/>
            <a:endParaRPr lang="cs-CZ" sz="2400" dirty="0">
              <a:solidFill>
                <a:schemeClr val="bg2">
                  <a:lumMod val="25000"/>
                </a:schemeClr>
              </a:solidFill>
            </a:endParaRPr>
          </a:p>
          <a:p>
            <a:pPr algn="just"/>
            <a:endParaRPr lang="cs-CZ" sz="2400" dirty="0">
              <a:solidFill>
                <a:schemeClr val="bg2">
                  <a:lumMod val="25000"/>
                </a:schemeClr>
              </a:solidFill>
            </a:endParaRPr>
          </a:p>
          <a:p>
            <a:pPr>
              <a:buClr>
                <a:schemeClr val="tx2">
                  <a:lumMod val="50000"/>
                </a:schemeClr>
              </a:buClr>
            </a:pPr>
            <a:endParaRPr lang="cs-CZ" sz="2400" b="1" dirty="0" smtClean="0">
              <a:solidFill>
                <a:schemeClr val="bg2">
                  <a:lumMod val="25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a:t>
            </a:fld>
            <a:endParaRPr lang="cs-CZ"/>
          </a:p>
        </p:txBody>
      </p:sp>
    </p:spTree>
    <p:extLst>
      <p:ext uri="{BB962C8B-B14F-4D97-AF65-F5344CB8AC3E}">
        <p14:creationId xmlns:p14="http://schemas.microsoft.com/office/powerpoint/2010/main" val="3230123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endParaRPr lang="cs-CZ" sz="4000" b="1" dirty="0"/>
          </a:p>
        </p:txBody>
      </p:sp>
      <p:sp>
        <p:nvSpPr>
          <p:cNvPr id="3" name="Zástupný symbol pro obsah 2"/>
          <p:cNvSpPr>
            <a:spLocks noGrp="1"/>
          </p:cNvSpPr>
          <p:nvPr>
            <p:ph sz="quarter" idx="13"/>
          </p:nvPr>
        </p:nvSpPr>
        <p:spPr>
          <a:xfrm>
            <a:off x="395536" y="1412776"/>
            <a:ext cx="8352928" cy="4896544"/>
          </a:xfrm>
        </p:spPr>
        <p:txBody>
          <a:bodyPr>
            <a:normAutofit/>
          </a:bodyPr>
          <a:lstStyle/>
          <a:p>
            <a:pPr marL="0" indent="0">
              <a:buNone/>
            </a:pPr>
            <a:r>
              <a:rPr lang="cs-CZ" b="1" i="1" dirty="0" smtClean="0">
                <a:solidFill>
                  <a:schemeClr val="tx2">
                    <a:lumMod val="75000"/>
                  </a:schemeClr>
                </a:solidFill>
              </a:rPr>
              <a:t>Tomáš Akvinský </a:t>
            </a:r>
            <a:r>
              <a:rPr lang="cs-CZ" dirty="0" smtClean="0">
                <a:solidFill>
                  <a:schemeClr val="tx2">
                    <a:lumMod val="75000"/>
                  </a:schemeClr>
                </a:solidFill>
              </a:rPr>
              <a:t>byl italský teolog </a:t>
            </a:r>
          </a:p>
          <a:p>
            <a:pPr marL="0" indent="0">
              <a:buNone/>
            </a:pPr>
            <a:r>
              <a:rPr lang="cs-CZ" dirty="0" smtClean="0">
                <a:solidFill>
                  <a:schemeClr val="tx2">
                    <a:lumMod val="75000"/>
                  </a:schemeClr>
                </a:solidFill>
              </a:rPr>
              <a:t>a filozof, člen dominikánského řádu, </a:t>
            </a:r>
          </a:p>
          <a:p>
            <a:pPr marL="0" indent="0">
              <a:buNone/>
            </a:pPr>
            <a:r>
              <a:rPr lang="cs-CZ" dirty="0" smtClean="0">
                <a:solidFill>
                  <a:schemeClr val="tx2">
                    <a:lumMod val="75000"/>
                  </a:schemeClr>
                </a:solidFill>
              </a:rPr>
              <a:t>hlavní představitel katolické scholastiky. </a:t>
            </a:r>
          </a:p>
          <a:p>
            <a:pPr marL="0" indent="0">
              <a:buNone/>
            </a:pPr>
            <a:r>
              <a:rPr lang="cs-CZ" dirty="0" smtClean="0">
                <a:solidFill>
                  <a:schemeClr val="tx2">
                    <a:lumMod val="75000"/>
                  </a:schemeClr>
                </a:solidFill>
              </a:rPr>
              <a:t>Akvinský je autorem rozsáhlého teologického </a:t>
            </a:r>
          </a:p>
          <a:p>
            <a:pPr marL="0" indent="0">
              <a:buNone/>
            </a:pPr>
            <a:r>
              <a:rPr lang="cs-CZ" dirty="0" smtClean="0">
                <a:solidFill>
                  <a:schemeClr val="tx2">
                    <a:lumMod val="75000"/>
                  </a:schemeClr>
                </a:solidFill>
              </a:rPr>
              <a:t>a filozofického díla </a:t>
            </a:r>
            <a:r>
              <a:rPr lang="cs-CZ" dirty="0" err="1" smtClean="0">
                <a:solidFill>
                  <a:schemeClr val="tx2">
                    <a:lumMod val="75000"/>
                  </a:schemeClr>
                </a:solidFill>
              </a:rPr>
              <a:t>Summa</a:t>
            </a:r>
            <a:r>
              <a:rPr lang="cs-CZ" dirty="0" smtClean="0">
                <a:solidFill>
                  <a:schemeClr val="tx2">
                    <a:lumMod val="75000"/>
                  </a:schemeClr>
                </a:solidFill>
              </a:rPr>
              <a:t> </a:t>
            </a:r>
            <a:r>
              <a:rPr lang="cs-CZ" dirty="0" err="1" smtClean="0">
                <a:solidFill>
                  <a:schemeClr val="tx2">
                    <a:lumMod val="75000"/>
                  </a:schemeClr>
                </a:solidFill>
              </a:rPr>
              <a:t>Theologica</a:t>
            </a:r>
            <a:r>
              <a:rPr lang="cs-CZ" dirty="0" smtClean="0">
                <a:solidFill>
                  <a:schemeClr val="tx2">
                    <a:lumMod val="75000"/>
                  </a:schemeClr>
                </a:solidFill>
              </a:rPr>
              <a:t>.</a:t>
            </a:r>
          </a:p>
          <a:p>
            <a:pPr marL="0" indent="0" algn="just">
              <a:buNone/>
            </a:pPr>
            <a:endParaRPr lang="cs-CZ" dirty="0" smtClean="0">
              <a:solidFill>
                <a:schemeClr val="tx2">
                  <a:lumMod val="75000"/>
                </a:schemeClr>
              </a:solidFill>
            </a:endParaRPr>
          </a:p>
          <a:p>
            <a:pPr marL="0" indent="0" algn="just">
              <a:buNone/>
            </a:pPr>
            <a:r>
              <a:rPr lang="cs-CZ" dirty="0" smtClean="0">
                <a:solidFill>
                  <a:schemeClr val="tx2">
                    <a:lumMod val="75000"/>
                  </a:schemeClr>
                </a:solidFill>
              </a:rPr>
              <a:t>Akvinský rozvinul koncept spravedlivé ceny = rovnost směny. </a:t>
            </a:r>
            <a:r>
              <a:rPr lang="cs-CZ" dirty="0">
                <a:solidFill>
                  <a:schemeClr val="bg2">
                    <a:lumMod val="25000"/>
                  </a:schemeClr>
                </a:solidFill>
              </a:rPr>
              <a:t>Prodávající nesmí zatajovat vady výrobku a má právo na požadovat, aby cena uhradila všechny oprávněné náklady</a:t>
            </a:r>
            <a:r>
              <a:rPr lang="cs-CZ" dirty="0" smtClean="0">
                <a:solidFill>
                  <a:schemeClr val="bg2">
                    <a:lumMod val="25000"/>
                  </a:schemeClr>
                </a:solidFill>
              </a:rPr>
              <a:t>. </a:t>
            </a:r>
            <a:r>
              <a:rPr lang="cs-CZ" dirty="0">
                <a:solidFill>
                  <a:schemeClr val="bg2">
                    <a:lumMod val="25000"/>
                  </a:schemeClr>
                </a:solidFill>
              </a:rPr>
              <a:t>Zvyšování ceny nad úroveň odpovídající nákladům považoval Akvinský za porušení morálního </a:t>
            </a:r>
            <a:r>
              <a:rPr lang="cs-CZ" dirty="0" smtClean="0">
                <a:solidFill>
                  <a:schemeClr val="bg2">
                    <a:lumMod val="25000"/>
                  </a:schemeClr>
                </a:solidFill>
              </a:rPr>
              <a:t>kodexu.</a:t>
            </a:r>
            <a:endParaRPr lang="cs-CZ" dirty="0">
              <a:solidFill>
                <a:schemeClr val="bg2">
                  <a:lumMod val="25000"/>
                </a:schemeClr>
              </a:solidFill>
            </a:endParaRPr>
          </a:p>
          <a:p>
            <a:pPr marL="0" indent="0" algn="just">
              <a:buNone/>
            </a:pPr>
            <a:endParaRPr lang="cs-CZ" dirty="0">
              <a:solidFill>
                <a:schemeClr val="bg2">
                  <a:lumMod val="25000"/>
                </a:schemeClr>
              </a:solidFill>
            </a:endParaRPr>
          </a:p>
          <a:p>
            <a:pPr marL="0" indent="0" algn="just">
              <a:buNone/>
            </a:pPr>
            <a:endParaRPr lang="cs-CZ" dirty="0" smtClean="0">
              <a:solidFill>
                <a:schemeClr val="tx2">
                  <a:lumMod val="75000"/>
                </a:schemeClr>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95"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a:t>
            </a:fld>
            <a:endParaRPr lang="cs-CZ"/>
          </a:p>
        </p:txBody>
      </p:sp>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72200" y="1412776"/>
            <a:ext cx="1924050" cy="2667000"/>
          </a:xfrm>
          <a:prstGeom prst="rect">
            <a:avLst/>
          </a:prstGeom>
        </p:spPr>
      </p:pic>
    </p:spTree>
    <p:extLst>
      <p:ext uri="{BB962C8B-B14F-4D97-AF65-F5344CB8AC3E}">
        <p14:creationId xmlns:p14="http://schemas.microsoft.com/office/powerpoint/2010/main" val="1869854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err="1" smtClean="0"/>
              <a:t>Merkantelismus</a:t>
            </a:r>
            <a:endParaRPr lang="cs-CZ" sz="4000" b="1" dirty="0"/>
          </a:p>
        </p:txBody>
      </p:sp>
      <p:sp>
        <p:nvSpPr>
          <p:cNvPr id="3" name="Zástupný symbol pro text 2"/>
          <p:cNvSpPr>
            <a:spLocks noGrp="1"/>
          </p:cNvSpPr>
          <p:nvPr>
            <p:ph type="body" sz="half" idx="2"/>
          </p:nvPr>
        </p:nvSpPr>
        <p:spPr>
          <a:xfrm>
            <a:off x="395536" y="1772816"/>
            <a:ext cx="8424936" cy="4608511"/>
          </a:xfrm>
        </p:spPr>
        <p:txBody>
          <a:bodyPr>
            <a:noAutofit/>
          </a:bodyPr>
          <a:lstStyle/>
          <a:p>
            <a:pPr algn="just">
              <a:buClr>
                <a:schemeClr val="tx2">
                  <a:lumMod val="50000"/>
                </a:schemeClr>
              </a:buClr>
            </a:pPr>
            <a:r>
              <a:rPr lang="cs-CZ" sz="2400" dirty="0">
                <a:solidFill>
                  <a:schemeClr val="bg2">
                    <a:lumMod val="25000"/>
                  </a:schemeClr>
                </a:solidFill>
              </a:rPr>
              <a:t>V 15.- 16. století dochází k přelomu evropských dějin z pohledu zániku feudalismu a počátku kapitalismu</a:t>
            </a:r>
            <a:r>
              <a:rPr lang="cs-CZ" sz="2400" dirty="0" smtClean="0">
                <a:solidFill>
                  <a:schemeClr val="bg2">
                    <a:lumMod val="25000"/>
                  </a:schemeClr>
                </a:solidFill>
              </a:rPr>
              <a:t>.</a:t>
            </a:r>
          </a:p>
          <a:p>
            <a:pPr algn="just">
              <a:buClr>
                <a:schemeClr val="tx2">
                  <a:lumMod val="50000"/>
                </a:schemeClr>
              </a:buClr>
            </a:pPr>
            <a:r>
              <a:rPr lang="cs-CZ" sz="2400" dirty="0" smtClean="0">
                <a:solidFill>
                  <a:schemeClr val="bg2">
                    <a:lumMod val="25000"/>
                  </a:schemeClr>
                </a:solidFill>
              </a:rPr>
              <a:t>Na počátku 15. století  se v západní Evropě posiluje význam změny ekonomické i sociální povahy, a to vzhledem k uspořádání společnosti zejména vytvoření třídy pracujících zbavených účasti na kontrole výrobního procesu a tím k donucení prodeji vlastní pracovní síly.</a:t>
            </a:r>
            <a:endParaRPr lang="cs-CZ" sz="2400" dirty="0">
              <a:solidFill>
                <a:schemeClr val="bg2">
                  <a:lumMod val="25000"/>
                </a:schemeClr>
              </a:solidFill>
            </a:endParaRPr>
          </a:p>
          <a:p>
            <a:pPr>
              <a:buClr>
                <a:schemeClr val="tx2">
                  <a:lumMod val="50000"/>
                </a:schemeClr>
              </a:buClr>
            </a:pPr>
            <a:endParaRPr lang="cs-CZ" sz="2000" b="1" dirty="0" smtClean="0">
              <a:solidFill>
                <a:schemeClr val="accent1">
                  <a:lumMod val="50000"/>
                </a:schemeClr>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a:t>
            </a:fld>
            <a:endParaRPr lang="cs-CZ"/>
          </a:p>
        </p:txBody>
      </p:sp>
    </p:spTree>
    <p:extLst>
      <p:ext uri="{BB962C8B-B14F-4D97-AF65-F5344CB8AC3E}">
        <p14:creationId xmlns:p14="http://schemas.microsoft.com/office/powerpoint/2010/main" val="11147168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Klasická politická ekonomie</a:t>
            </a:r>
          </a:p>
        </p:txBody>
      </p:sp>
      <p:sp>
        <p:nvSpPr>
          <p:cNvPr id="3" name="Zástupný symbol pro text 2"/>
          <p:cNvSpPr>
            <a:spLocks noGrp="1"/>
          </p:cNvSpPr>
          <p:nvPr>
            <p:ph type="body" sz="half" idx="2"/>
          </p:nvPr>
        </p:nvSpPr>
        <p:spPr>
          <a:xfrm>
            <a:off x="395536" y="1844824"/>
            <a:ext cx="8424936" cy="4536504"/>
          </a:xfrm>
        </p:spPr>
        <p:txBody>
          <a:bodyPr>
            <a:noAutofit/>
          </a:bodyPr>
          <a:lstStyle/>
          <a:p>
            <a:pPr algn="just">
              <a:buClr>
                <a:schemeClr val="tx2">
                  <a:lumMod val="50000"/>
                </a:schemeClr>
              </a:buClr>
            </a:pPr>
            <a:r>
              <a:rPr lang="cs-CZ" sz="2400" dirty="0">
                <a:solidFill>
                  <a:schemeClr val="bg2">
                    <a:lumMod val="25000"/>
                  </a:schemeClr>
                </a:solidFill>
              </a:rPr>
              <a:t>Rozvoj klasické politické ekonomie nastává přibližně od sedmdesátých let 18. století a trval přibližně 100 let. Vrcholným obdobím byl počátek 19. století. Předmět politické ekonomie byl klasiky pojat jako věda o tvorbě a rozdělení bohatství ve smyslu národního bohatství. Předmětem zkoumání klasiků byla ekonomická role velkých společenských tříd – kapitalistů, dělníků a pozemkových vlastníků. </a:t>
            </a:r>
          </a:p>
          <a:p>
            <a:pPr>
              <a:buClr>
                <a:schemeClr val="tx2">
                  <a:lumMod val="50000"/>
                </a:schemeClr>
              </a:buClr>
            </a:pPr>
            <a:endParaRPr lang="cs-CZ" sz="2000" b="1" dirty="0" smtClean="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a:t>
            </a:fld>
            <a:endParaRPr lang="cs-CZ"/>
          </a:p>
        </p:txBody>
      </p:sp>
    </p:spTree>
    <p:extLst>
      <p:ext uri="{BB962C8B-B14F-4D97-AF65-F5344CB8AC3E}">
        <p14:creationId xmlns:p14="http://schemas.microsoft.com/office/powerpoint/2010/main" val="29289398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88EE5339-3210-4F42-A617-3601F8616279}" type="slidenum">
              <a:rPr lang="cs-CZ" smtClean="0"/>
              <a:t>9</a:t>
            </a:fld>
            <a:endParaRPr lang="cs-CZ"/>
          </a:p>
        </p:txBody>
      </p:sp>
      <p:pic>
        <p:nvPicPr>
          <p:cNvPr id="7" name="Zástupný symbol pro obsah 6"/>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251520" y="333752"/>
            <a:ext cx="3200400" cy="2514608"/>
          </a:xfrm>
        </p:spPr>
      </p:pic>
      <p:sp>
        <p:nvSpPr>
          <p:cNvPr id="6" name="Zástupný symbol pro obsah 5"/>
          <p:cNvSpPr>
            <a:spLocks noGrp="1"/>
          </p:cNvSpPr>
          <p:nvPr>
            <p:ph sz="quarter" idx="14"/>
          </p:nvPr>
        </p:nvSpPr>
        <p:spPr>
          <a:xfrm>
            <a:off x="3851920" y="620688"/>
            <a:ext cx="4834880" cy="5832648"/>
          </a:xfrm>
        </p:spPr>
        <p:txBody>
          <a:bodyPr>
            <a:noAutofit/>
          </a:bodyPr>
          <a:lstStyle/>
          <a:p>
            <a:pPr marL="0" indent="0" algn="just">
              <a:buNone/>
            </a:pPr>
            <a:r>
              <a:rPr lang="cs-CZ" sz="2000" b="1" i="1" dirty="0"/>
              <a:t>Adam Smith </a:t>
            </a:r>
            <a:r>
              <a:rPr lang="cs-CZ" sz="2000" dirty="0"/>
              <a:t>byl filozof, ekonom, historik, sociolog a politolog, ale především zakladatel politické ekonomie</a:t>
            </a:r>
            <a:r>
              <a:rPr lang="cs-CZ" sz="2000" b="1" i="1" dirty="0"/>
              <a:t>. </a:t>
            </a:r>
            <a:r>
              <a:rPr lang="cs-CZ" sz="2000" dirty="0"/>
              <a:t>Stěžejní dílo Adama </a:t>
            </a:r>
            <a:r>
              <a:rPr lang="cs-CZ" sz="2000" dirty="0" err="1"/>
              <a:t>Smitha</a:t>
            </a:r>
            <a:r>
              <a:rPr lang="cs-CZ" sz="2000" dirty="0"/>
              <a:t> byla knih s názvem Pojednání o podstatě a původu bohatství národů, která je prvním souborným a systematickým výkladem politické ekonomie. Ve svém pojednání se mimo jiné zamýšlí nad teorií neviditelnou ruku. Teorie neviditelné ruky trhu vidí Smith v jednotlivci, který sleduje svůj vlastní zájem (tedy chová se jako sobec) a tím prospívá společnosti. Pokud například firma chce mít zisk, tak by měla poskytovat kvalitní služby. Tím vytváří spokojeného zákazníka, ze zisku platí daně atd. Vytváří tím tedy další pozitivní efekty v celé společnosti a tím vytváří i celospolečenský blahobyt. </a:t>
            </a:r>
          </a:p>
          <a:p>
            <a:pPr marL="0" indent="0">
              <a:buNone/>
            </a:pPr>
            <a:endParaRPr lang="cs-CZ" dirty="0"/>
          </a:p>
        </p:txBody>
      </p:sp>
      <p:pic>
        <p:nvPicPr>
          <p:cNvPr id="8" name="Obrázek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6733" y="2933791"/>
            <a:ext cx="3189973" cy="3924209"/>
          </a:xfrm>
          <a:prstGeom prst="rect">
            <a:avLst/>
          </a:prstGeom>
        </p:spPr>
      </p:pic>
    </p:spTree>
    <p:extLst>
      <p:ext uri="{BB962C8B-B14F-4D97-AF65-F5344CB8AC3E}">
        <p14:creationId xmlns:p14="http://schemas.microsoft.com/office/powerpoint/2010/main" val="32595760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lnění">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lnění">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lnění">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19049</TotalTime>
  <Words>1949</Words>
  <Application>Microsoft Office PowerPoint</Application>
  <PresentationFormat>Předvádění na obrazovce (4:3)</PresentationFormat>
  <Paragraphs>333</Paragraphs>
  <Slides>24</Slides>
  <Notes>21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24</vt:i4>
      </vt:variant>
    </vt:vector>
  </HeadingPairs>
  <TitlesOfParts>
    <vt:vector size="29" baseType="lpstr">
      <vt:lpstr>Calibri</vt:lpstr>
      <vt:lpstr>Candara</vt:lpstr>
      <vt:lpstr>Symbol</vt:lpstr>
      <vt:lpstr>Wingdings</vt:lpstr>
      <vt:lpstr>Vlnění</vt:lpstr>
      <vt:lpstr>Vysoká škola zdravotnická, o. p. s.</vt:lpstr>
      <vt:lpstr>Počátky ekonomie v období starověku a středověku</vt:lpstr>
      <vt:lpstr> </vt:lpstr>
      <vt:lpstr>Prezentace aplikace PowerPoint</vt:lpstr>
      <vt:lpstr>Ekonomika evropské středověké společnosti</vt:lpstr>
      <vt:lpstr>Prezentace aplikace PowerPoint</vt:lpstr>
      <vt:lpstr>Merkantelismus</vt:lpstr>
      <vt:lpstr>Klasická politická ekonomie</vt:lpstr>
      <vt:lpstr>Prezentace aplikace PowerPoint</vt:lpstr>
      <vt:lpstr>Prezentace aplikace PowerPoint</vt:lpstr>
      <vt:lpstr>Socialistické ekonomické myšlení a marxistická politická ekonomie </vt:lpstr>
      <vt:lpstr>Prezentace aplikace PowerPoint</vt:lpstr>
      <vt:lpstr>Prezentace aplikace PowerPoint</vt:lpstr>
      <vt:lpstr>Prezentace aplikace PowerPoint</vt:lpstr>
      <vt:lpstr>Teoretický odkaz Johna Maynarda Keynese </vt:lpstr>
      <vt:lpstr>Prezentace aplikace PowerPoint</vt:lpstr>
      <vt:lpstr>Prezentace aplikace PowerPoint</vt:lpstr>
      <vt:lpstr>Lafferova křivka</vt:lpstr>
      <vt:lpstr>Nobelova cena za ekonomii</vt:lpstr>
      <vt:lpstr>Prezentace aplikace PowerPoint</vt:lpstr>
      <vt:lpstr>Prezentace aplikace PowerPoint</vt:lpstr>
      <vt:lpstr>Prezentace aplikace PowerPoint</vt:lpstr>
      <vt:lpstr>Prezentace aplikace PowerPoint</vt:lpstr>
      <vt:lpstr> Ekonomika a pojišťovnictví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dc:creator>
  <cp:lastModifiedBy>Exnerová Jovana</cp:lastModifiedBy>
  <cp:revision>532</cp:revision>
  <cp:lastPrinted>2019-03-08T11:12:45Z</cp:lastPrinted>
  <dcterms:created xsi:type="dcterms:W3CDTF">2015-04-04T06:49:29Z</dcterms:created>
  <dcterms:modified xsi:type="dcterms:W3CDTF">2020-04-13T19:43:22Z</dcterms:modified>
</cp:coreProperties>
</file>