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344" r:id="rId2"/>
    <p:sldId id="345" r:id="rId3"/>
    <p:sldId id="349" r:id="rId4"/>
    <p:sldId id="350" r:id="rId5"/>
    <p:sldId id="351" r:id="rId6"/>
    <p:sldId id="352" r:id="rId7"/>
    <p:sldId id="360" r:id="rId8"/>
    <p:sldId id="361" r:id="rId9"/>
    <p:sldId id="362" r:id="rId10"/>
    <p:sldId id="363" r:id="rId11"/>
    <p:sldId id="364" r:id="rId12"/>
    <p:sldId id="367" r:id="rId13"/>
    <p:sldId id="369" r:id="rId14"/>
    <p:sldId id="370" r:id="rId15"/>
    <p:sldId id="371" r:id="rId16"/>
    <p:sldId id="372" r:id="rId17"/>
    <p:sldId id="373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4" r:id="rId26"/>
    <p:sldId id="385" r:id="rId27"/>
    <p:sldId id="387" r:id="rId28"/>
    <p:sldId id="388" r:id="rId29"/>
    <p:sldId id="389" r:id="rId30"/>
    <p:sldId id="390" r:id="rId31"/>
    <p:sldId id="436" r:id="rId32"/>
    <p:sldId id="437" r:id="rId33"/>
    <p:sldId id="439" r:id="rId34"/>
    <p:sldId id="402" r:id="rId35"/>
    <p:sldId id="403" r:id="rId36"/>
    <p:sldId id="407" r:id="rId37"/>
    <p:sldId id="409" r:id="rId38"/>
    <p:sldId id="412" r:id="rId39"/>
    <p:sldId id="415" r:id="rId40"/>
    <p:sldId id="420" r:id="rId41"/>
    <p:sldId id="424" r:id="rId42"/>
    <p:sldId id="438" r:id="rId43"/>
  </p:sldIdLst>
  <p:sldSz cx="10287000" cy="6858000" type="35mm"/>
  <p:notesSz cx="6858000" cy="9774238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F2D"/>
    <a:srgbClr val="1DFF1D"/>
    <a:srgbClr val="FE4866"/>
    <a:srgbClr val="FE3C5C"/>
    <a:srgbClr val="FE9295"/>
    <a:srgbClr val="FE4A4E"/>
    <a:srgbClr val="FD683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413" autoAdjust="0"/>
    <p:restoredTop sz="94713" autoAdjust="0"/>
  </p:normalViewPr>
  <p:slideViewPr>
    <p:cSldViewPr>
      <p:cViewPr varScale="1">
        <p:scale>
          <a:sx n="69" d="100"/>
          <a:sy n="69" d="100"/>
        </p:scale>
        <p:origin x="384" y="44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62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anose="02020603050405020304" pitchFamily="18" charset="0"/>
              </a:defRPr>
            </a:lvl1pPr>
          </a:lstStyle>
          <a:p>
            <a:fld id="{6855C13B-A49C-4E55-8A51-3965BE5B01FC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r"/>
            <a:fld id="{5D5BB6CD-7F2C-4725-B4A6-25126646B71C}" type="slidenum">
              <a:rPr lang="cs-CZ" altLang="cs-CZ" sz="1400">
                <a:latin typeface="Times New Roman" panose="02020603050405020304" pitchFamily="18" charset="0"/>
              </a:rPr>
              <a:pPr algn="r"/>
              <a:t>‹#›</a:t>
            </a:fld>
            <a:endParaRPr lang="cs-CZ" altLang="cs-CZ" sz="1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fld id="{2524A013-20F7-4780-A91D-F6B8E34D44CB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5025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notes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847725"/>
            <a:ext cx="5146675" cy="3432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r"/>
            <a:fld id="{2B893A27-B18E-4A01-A65F-A092C7747726}" type="slidenum">
              <a:rPr lang="cs-CZ" altLang="cs-CZ" sz="1400">
                <a:latin typeface="Times New Roman" panose="02020603050405020304" pitchFamily="18" charset="0"/>
              </a:rPr>
              <a:pPr algn="r"/>
              <a:t>‹#›</a:t>
            </a:fld>
            <a:endParaRPr lang="cs-CZ" altLang="cs-CZ" sz="1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7A02DC7-21CF-4D7A-83DC-920398BE229C}" type="slidenum">
              <a:rPr lang="cs-CZ" altLang="cs-CZ" sz="1200"/>
              <a:pPr/>
              <a:t>15</a:t>
            </a:fld>
            <a:endParaRPr lang="cs-CZ" altLang="cs-CZ" sz="12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964047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A6B0A9-5F4E-47BB-9B95-E1A5AF160598}" type="slidenum">
              <a:rPr lang="en-GB" altLang="cs-CZ"/>
              <a:pPr/>
              <a:t>24</a:t>
            </a:fld>
            <a:endParaRPr lang="en-GB" altLang="cs-CZ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0350" cy="40068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017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1266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BE16ACE-FE67-4274-90A1-50DADE0E849E}" type="slidenum">
              <a:rPr lang="en-GB" altLang="cs-CZ"/>
              <a:pPr/>
              <a:t>25</a:t>
            </a:fld>
            <a:endParaRPr lang="en-GB" altLang="cs-CZ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427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6464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A330676-ADDE-4CCC-81DA-8D7447A8650A}" type="slidenum">
              <a:rPr lang="en-GB" altLang="cs-CZ"/>
              <a:pPr/>
              <a:t>26</a:t>
            </a:fld>
            <a:endParaRPr lang="en-GB" altLang="cs-CZ"/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0350" cy="40068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529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7347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8F07D1-DE18-4CC4-AAA8-F6E0A11FCD7C}" type="slidenum">
              <a:rPr lang="en-GB" altLang="cs-CZ"/>
              <a:pPr/>
              <a:t>27</a:t>
            </a:fld>
            <a:endParaRPr lang="en-GB" altLang="cs-CZ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71525" y="812800"/>
            <a:ext cx="6008688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2025" cy="4716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6600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ADCA48-E7F6-4205-81CB-EF37F7293D8D}" type="slidenum">
              <a:rPr lang="en-GB" altLang="cs-CZ"/>
              <a:pPr/>
              <a:t>28</a:t>
            </a:fld>
            <a:endParaRPr lang="en-GB" altLang="cs-CZ"/>
          </a:p>
        </p:txBody>
      </p:sp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5837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63610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5242BE-BF2C-4B55-8A52-D7599D701876}" type="slidenum">
              <a:rPr lang="en-GB" altLang="cs-CZ"/>
              <a:pPr/>
              <a:t>29</a:t>
            </a:fld>
            <a:endParaRPr lang="en-GB" altLang="cs-CZ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71525" y="812800"/>
            <a:ext cx="6008688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2025" cy="4716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02661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FD59F0-AF6E-4431-AE4C-01CB94AB15AE}" type="slidenum">
              <a:rPr lang="en-GB" altLang="cs-CZ"/>
              <a:pPr/>
              <a:t>30</a:t>
            </a:fld>
            <a:endParaRPr lang="en-GB" altLang="cs-CZ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71525" y="812800"/>
            <a:ext cx="6008688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2025" cy="4716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70057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3D4C98-ADA8-4518-9BDA-D6BE580E9712}" type="slidenum">
              <a:rPr lang="en-GB" altLang="cs-CZ"/>
              <a:pPr/>
              <a:t>31</a:t>
            </a:fld>
            <a:endParaRPr lang="en-GB" altLang="cs-CZ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14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94938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E641FFA-8786-418A-B3CD-B791363CC60E}" type="slidenum">
              <a:rPr lang="en-GB" altLang="cs-CZ"/>
              <a:pPr/>
              <a:t>32</a:t>
            </a:fld>
            <a:endParaRPr lang="en-GB" altLang="cs-CZ"/>
          </a:p>
        </p:txBody>
      </p:sp>
      <p:sp>
        <p:nvSpPr>
          <p:cNvPr id="624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71525" y="812800"/>
            <a:ext cx="6008688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2025" cy="47164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69821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10C5789-3CF8-43CA-9561-4D79DBC5AE8A}" type="slidenum">
              <a:rPr lang="en-GB" altLang="cs-CZ"/>
              <a:pPr/>
              <a:t>33</a:t>
            </a:fld>
            <a:endParaRPr lang="en-GB" altLang="cs-CZ"/>
          </a:p>
        </p:txBody>
      </p:sp>
      <p:sp>
        <p:nvSpPr>
          <p:cNvPr id="6451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3525" cy="40084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6451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067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CAFCC8-A134-4EB0-9DF4-EBDF11C385AB}" type="slidenum">
              <a:rPr lang="cs-CZ" altLang="cs-CZ" sz="1200"/>
              <a:pPr/>
              <a:t>16</a:t>
            </a:fld>
            <a:endParaRPr lang="cs-CZ" altLang="cs-CZ" sz="12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cs-CZ" altLang="cs-CZ" smtClean="0"/>
              <a:t>Prospěšnost konzumace vína v moderovaném množství je odedávna známá. Ve víně přítomné estery kyseliny vinné, vitamíny, min. látky, resveratrol a flavonoidy chrání před rizikem kardiovask. chorob, mají vliv na srážení krve i protizánětlivé účinky. Resveratrol, který buňky produkují jako odpověď na stresové vlivy- mikrobiální napadení, má vysoký antioxidativní účinek - působí antiaterogenně a antikancerogenně. Nachází se zejména ve slupce vína a zráním se jeho obsah zvyšuje (vína z vyšších a chladnějších nadm. výšek ho mají více). Je obsažen také v hroznových moštech, džemech a dalších výrobcích z hroznů. V červených vínech je jeho koncentrace 6x vyšší než v bílých. Také závisí na technologii výroby vína - vyšší obsah při maceraci slupek.</a:t>
            </a:r>
          </a:p>
          <a:p>
            <a:pPr>
              <a:spcBef>
                <a:spcPct val="0"/>
              </a:spcBef>
            </a:pPr>
            <a:endParaRPr lang="cs-CZ" altLang="cs-CZ" smtClean="0"/>
          </a:p>
          <a:p>
            <a:pPr>
              <a:spcBef>
                <a:spcPct val="0"/>
              </a:spcBef>
            </a:pPr>
            <a:endParaRPr lang="cs-CZ" altLang="cs-CZ" smtClean="0"/>
          </a:p>
          <a:p>
            <a:pPr>
              <a:spcBef>
                <a:spcPct val="0"/>
              </a:spcBef>
            </a:pPr>
            <a:endParaRPr lang="cs-CZ" altLang="cs-CZ" smtClean="0"/>
          </a:p>
          <a:p>
            <a:pPr>
              <a:spcBef>
                <a:spcPct val="0"/>
              </a:spcBef>
            </a:pPr>
            <a:endParaRPr lang="cs-CZ" altLang="cs-CZ" smtClean="0"/>
          </a:p>
          <a:p>
            <a:pPr>
              <a:spcBef>
                <a:spcPct val="0"/>
              </a:spcBef>
            </a:pPr>
            <a:endParaRPr lang="cs-CZ" altLang="cs-CZ" smtClean="0"/>
          </a:p>
          <a:p>
            <a:pPr>
              <a:spcBef>
                <a:spcPct val="0"/>
              </a:spcBef>
            </a:pPr>
            <a:endParaRPr lang="cs-CZ" altLang="cs-CZ" smtClean="0"/>
          </a:p>
          <a:p>
            <a:pPr>
              <a:spcBef>
                <a:spcPct val="0"/>
              </a:spcBef>
            </a:pPr>
            <a:endParaRPr lang="cs-CZ" altLang="cs-CZ" smtClean="0"/>
          </a:p>
          <a:p>
            <a:pPr>
              <a:spcBef>
                <a:spcPct val="0"/>
              </a:spcBef>
            </a:pPr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201500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E8109A-C859-4EF7-B87B-46D601F079C3}" type="slidenum">
              <a:rPr lang="en-GB" altLang="cs-CZ"/>
              <a:pPr/>
              <a:t>17</a:t>
            </a:fld>
            <a:endParaRPr lang="en-GB" altLang="cs-CZ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2949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B3D887-C8A3-40B4-AE73-CA495ED495E6}" type="slidenum">
              <a:rPr lang="en-GB" altLang="cs-CZ"/>
              <a:pPr/>
              <a:t>18</a:t>
            </a:fld>
            <a:endParaRPr lang="en-GB" altLang="cs-CZ"/>
          </a:p>
        </p:txBody>
      </p:sp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403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1816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C9E39DA-6DBF-4531-B450-9BCCE969D6F7}" type="slidenum">
              <a:rPr lang="en-GB" altLang="cs-CZ"/>
              <a:pPr/>
              <a:t>19</a:t>
            </a:fld>
            <a:endParaRPr lang="en-GB" altLang="cs-CZ"/>
          </a:p>
        </p:txBody>
      </p:sp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505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2688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4711CEB-97A5-4C1C-9E8C-69631E8EE357}" type="slidenum">
              <a:rPr lang="en-GB" altLang="cs-CZ"/>
              <a:pPr/>
              <a:t>20</a:t>
            </a:fld>
            <a:endParaRPr lang="en-GB" altLang="cs-CZ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1937" cy="40068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608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0621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74A64A-EABB-4536-BDD9-178442124E67}" type="slidenum">
              <a:rPr lang="en-GB" altLang="cs-CZ"/>
              <a:pPr/>
              <a:t>21</a:t>
            </a:fld>
            <a:endParaRPr lang="en-GB" altLang="cs-CZ"/>
          </a:p>
        </p:txBody>
      </p:sp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0350" cy="40068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10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1585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EEC839-F424-416B-A9F1-56DD18980A4D}" type="slidenum">
              <a:rPr lang="en-GB" altLang="cs-CZ"/>
              <a:pPr/>
              <a:t>22</a:t>
            </a:fld>
            <a:endParaRPr lang="en-GB" altLang="cs-CZ"/>
          </a:p>
        </p:txBody>
      </p:sp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5112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813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57489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4AD2348-08F2-4C27-92B6-BB6B3337A7DF}" type="slidenum">
              <a:rPr lang="en-GB" altLang="cs-CZ"/>
              <a:pPr/>
              <a:t>23</a:t>
            </a:fld>
            <a:endParaRPr lang="en-GB" altLang="cs-CZ"/>
          </a:p>
        </p:txBody>
      </p:sp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1106488" y="812800"/>
            <a:ext cx="5340350" cy="40068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915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2025" cy="48069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5922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7AB66-473A-43BA-AD73-8E101BF8AA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04052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0F0AB-2F87-4F55-A642-932CDBEB352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6008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6600" y="228600"/>
            <a:ext cx="19431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7300" y="228600"/>
            <a:ext cx="5676900" cy="57150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7B269-902F-416A-9564-92C720480AF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2042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5A886-5F22-4B3C-95F7-9AA7A0A2092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808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1675" y="1709738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1675" y="4589463"/>
            <a:ext cx="887253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AF07C-78B7-4A57-A1EF-DDB24B2936E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622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11E90F-56C1-4479-894D-DD746A19455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32392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365125"/>
            <a:ext cx="8872538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8025" y="1681163"/>
            <a:ext cx="43529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8025" y="2505075"/>
            <a:ext cx="4352925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08588" y="1681163"/>
            <a:ext cx="4371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08588" y="2505075"/>
            <a:ext cx="4371975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B572A-25B8-401A-AE1A-E212B0B6E5E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691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A0736-E932-448A-809D-F4A46C3C3FD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042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12B71-400A-4430-A769-ADC62EEB329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106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DA6E9-1BB4-4B63-BB44-D3E0F9677A2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7466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B27D75-5572-4015-BC87-27D4F492A1A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94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000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l" defTabSz="815975">
              <a:defRPr sz="1500">
                <a:latin typeface="+mn-lt"/>
              </a:defRPr>
            </a:lvl1pPr>
          </a:lstStyle>
          <a:p>
            <a:endParaRPr lang="cs-CZ" alt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defTabSz="815975">
              <a:defRPr sz="1500">
                <a:latin typeface="+mn-lt"/>
              </a:defRPr>
            </a:lvl1pPr>
          </a:lstStyle>
          <a:p>
            <a:endParaRPr lang="cs-CZ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r" defTabSz="815975">
              <a:defRPr sz="1500">
                <a:latin typeface="+mn-lt"/>
              </a:defRPr>
            </a:lvl1pPr>
          </a:lstStyle>
          <a:p>
            <a:fld id="{A3D68A81-77F1-471C-8345-0841D7C0AC16}" type="slidenum">
              <a:rPr lang="cs-CZ" altLang="cs-CZ"/>
              <a:pPr/>
              <a:t>‹#›</a:t>
            </a:fld>
            <a:endParaRPr lang="cs-CZ" altLang="cs-CZ"/>
          </a:p>
        </p:txBody>
      </p:sp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0" y="0"/>
            <a:ext cx="9537700" cy="6173788"/>
            <a:chOff x="0" y="0"/>
            <a:chExt cx="6009" cy="3889"/>
          </a:xfrm>
        </p:grpSpPr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0" y="0"/>
              <a:ext cx="4346" cy="3889"/>
            </a:xfrm>
            <a:custGeom>
              <a:avLst/>
              <a:gdLst>
                <a:gd name="T0" fmla="*/ 4345 w 4346"/>
                <a:gd name="T1" fmla="*/ 3418 h 3889"/>
                <a:gd name="T2" fmla="*/ 514 w 4346"/>
                <a:gd name="T3" fmla="*/ 0 h 3889"/>
                <a:gd name="T4" fmla="*/ 0 w 4346"/>
                <a:gd name="T5" fmla="*/ 0 h 3889"/>
                <a:gd name="T6" fmla="*/ 0 w 4346"/>
                <a:gd name="T7" fmla="*/ 481 h 3889"/>
                <a:gd name="T8" fmla="*/ 3819 w 4346"/>
                <a:gd name="T9" fmla="*/ 3888 h 3889"/>
                <a:gd name="T10" fmla="*/ 4345 w 4346"/>
                <a:gd name="T11" fmla="*/ 3418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6" h="3889">
                  <a:moveTo>
                    <a:pt x="4345" y="3418"/>
                  </a:moveTo>
                  <a:lnTo>
                    <a:pt x="514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819" y="3888"/>
                  </a:lnTo>
                  <a:lnTo>
                    <a:pt x="4345" y="3418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968" y="0"/>
              <a:ext cx="3818" cy="3223"/>
            </a:xfrm>
            <a:custGeom>
              <a:avLst/>
              <a:gdLst>
                <a:gd name="T0" fmla="*/ 416 w 3818"/>
                <a:gd name="T1" fmla="*/ 0 h 3223"/>
                <a:gd name="T2" fmla="*/ 3817 w 3818"/>
                <a:gd name="T3" fmla="*/ 3036 h 3223"/>
                <a:gd name="T4" fmla="*/ 3609 w 3818"/>
                <a:gd name="T5" fmla="*/ 3222 h 3223"/>
                <a:gd name="T6" fmla="*/ 0 w 3818"/>
                <a:gd name="T7" fmla="*/ 0 h 3223"/>
                <a:gd name="T8" fmla="*/ 416 w 3818"/>
                <a:gd name="T9" fmla="*/ 0 h 3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8" h="3223">
                  <a:moveTo>
                    <a:pt x="416" y="0"/>
                  </a:moveTo>
                  <a:lnTo>
                    <a:pt x="3817" y="3036"/>
                  </a:lnTo>
                  <a:lnTo>
                    <a:pt x="3609" y="3222"/>
                  </a:lnTo>
                  <a:lnTo>
                    <a:pt x="0" y="0"/>
                  </a:lnTo>
                  <a:lnTo>
                    <a:pt x="416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2460" y="0"/>
              <a:ext cx="3217" cy="2556"/>
            </a:xfrm>
            <a:custGeom>
              <a:avLst/>
              <a:gdLst>
                <a:gd name="T0" fmla="*/ 709 w 3217"/>
                <a:gd name="T1" fmla="*/ 0 h 2556"/>
                <a:gd name="T2" fmla="*/ 3216 w 3217"/>
                <a:gd name="T3" fmla="*/ 2238 h 2556"/>
                <a:gd name="T4" fmla="*/ 2861 w 3217"/>
                <a:gd name="T5" fmla="*/ 2555 h 2556"/>
                <a:gd name="T6" fmla="*/ 0 w 3217"/>
                <a:gd name="T7" fmla="*/ 0 h 2556"/>
                <a:gd name="T8" fmla="*/ 709 w 3217"/>
                <a:gd name="T9" fmla="*/ 0 h 2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7" h="2556">
                  <a:moveTo>
                    <a:pt x="709" y="0"/>
                  </a:moveTo>
                  <a:lnTo>
                    <a:pt x="3216" y="2238"/>
                  </a:lnTo>
                  <a:lnTo>
                    <a:pt x="2861" y="2555"/>
                  </a:lnTo>
                  <a:lnTo>
                    <a:pt x="0" y="0"/>
                  </a:lnTo>
                  <a:lnTo>
                    <a:pt x="709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3437" y="0"/>
              <a:ext cx="2572" cy="2121"/>
            </a:xfrm>
            <a:custGeom>
              <a:avLst/>
              <a:gdLst>
                <a:gd name="T0" fmla="*/ 0 w 2572"/>
                <a:gd name="T1" fmla="*/ 0 h 2121"/>
                <a:gd name="T2" fmla="*/ 2375 w 2572"/>
                <a:gd name="T3" fmla="*/ 2120 h 2121"/>
                <a:gd name="T4" fmla="*/ 2571 w 2572"/>
                <a:gd name="T5" fmla="*/ 1945 h 2121"/>
                <a:gd name="T6" fmla="*/ 392 w 2572"/>
                <a:gd name="T7" fmla="*/ 0 h 2121"/>
                <a:gd name="T8" fmla="*/ 0 w 2572"/>
                <a:gd name="T9" fmla="*/ 0 h 2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2" h="2121">
                  <a:moveTo>
                    <a:pt x="0" y="0"/>
                  </a:moveTo>
                  <a:lnTo>
                    <a:pt x="2375" y="2120"/>
                  </a:lnTo>
                  <a:lnTo>
                    <a:pt x="2571" y="1945"/>
                  </a:lnTo>
                  <a:lnTo>
                    <a:pt x="392" y="0"/>
                  </a:lnTo>
                  <a:lnTo>
                    <a:pt x="0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text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79488" rtl="0" eaLnBrk="0" fontAlgn="base" hangingPunct="0">
        <a:spcBef>
          <a:spcPct val="0"/>
        </a:spcBef>
        <a:spcAft>
          <a:spcPct val="0"/>
        </a:spcAft>
        <a:defRPr sz="47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66713" indent="-36671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96925" indent="-3079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223963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714500" indent="-24606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n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2050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audio" Target="../media/media4.m4a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11" Type="http://schemas.openxmlformats.org/officeDocument/2006/relationships/image" Target="../media/image8.jpe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.png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audio" Target="../media/media5.m4a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microsoft.com/office/2007/relationships/media" Target="../media/media5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11" Type="http://schemas.openxmlformats.org/officeDocument/2006/relationships/image" Target="../media/image8.jpe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1.png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openxmlformats.org/officeDocument/2006/relationships/audio" Target="../media/media6.m4a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1.png"/><Relationship Id="rId2" Type="http://schemas.microsoft.com/office/2007/relationships/media" Target="../media/media6.m4a"/><Relationship Id="rId16" Type="http://schemas.openxmlformats.org/officeDocument/2006/relationships/image" Target="../media/image17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jpeg"/><Relationship Id="rId11" Type="http://schemas.openxmlformats.org/officeDocument/2006/relationships/image" Target="../media/image8.jpeg"/><Relationship Id="rId5" Type="http://schemas.openxmlformats.org/officeDocument/2006/relationships/image" Target="../media/image11.jpeg"/><Relationship Id="rId15" Type="http://schemas.openxmlformats.org/officeDocument/2006/relationships/image" Target="../media/image15.png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jpeg"/><Relationship Id="rId1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85875" y="404665"/>
            <a:ext cx="7715250" cy="2448272"/>
          </a:xfrm>
        </p:spPr>
        <p:txBody>
          <a:bodyPr/>
          <a:lstStyle/>
          <a:p>
            <a:r>
              <a:rPr lang="cs-CZ" sz="3200" b="1" dirty="0"/>
              <a:t>Základy interních oborů</a:t>
            </a:r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 smtClean="0"/>
              <a:t>Krevní oběh</a:t>
            </a:r>
            <a:endParaRPr lang="cs-CZ" sz="32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11052" y="4293096"/>
            <a:ext cx="7715250" cy="1655762"/>
          </a:xfrm>
        </p:spPr>
        <p:txBody>
          <a:bodyPr/>
          <a:lstStyle/>
          <a:p>
            <a:pPr algn="r"/>
            <a:r>
              <a:rPr lang="cs-CZ" i="1" dirty="0" smtClean="0"/>
              <a:t>Beneš Jiří 2021</a:t>
            </a:r>
            <a:endParaRPr lang="cs-CZ" i="1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1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44"/>
    </mc:Choice>
    <mc:Fallback>
      <p:transition spd="slow" advTm="13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>
                <a:solidFill>
                  <a:schemeClr val="tx1"/>
                </a:solidFill>
              </a:rPr>
              <a:t>RIZIKOVÉ FAKTORY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7150" y="1916114"/>
            <a:ext cx="7766050" cy="4275137"/>
          </a:xfrm>
        </p:spPr>
        <p:txBody>
          <a:bodyPr/>
          <a:lstStyle/>
          <a:p>
            <a:pPr>
              <a:lnSpc>
                <a:spcPct val="80000"/>
              </a:lnSpc>
              <a:buFont typeface="StarBats"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NEOVLIVNITELNÉ:</a:t>
            </a:r>
          </a:p>
          <a:p>
            <a:pPr>
              <a:lnSpc>
                <a:spcPct val="80000"/>
              </a:lnSpc>
              <a:buFont typeface="StarBats"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						genetická zátěž</a:t>
            </a:r>
          </a:p>
          <a:p>
            <a:pPr>
              <a:lnSpc>
                <a:spcPct val="80000"/>
              </a:lnSpc>
              <a:buFont typeface="StarBats"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						věk</a:t>
            </a:r>
          </a:p>
          <a:p>
            <a:pPr>
              <a:lnSpc>
                <a:spcPct val="80000"/>
              </a:lnSpc>
              <a:buFont typeface="StarBats"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						pohlaví</a:t>
            </a:r>
          </a:p>
          <a:p>
            <a:pPr>
              <a:lnSpc>
                <a:spcPct val="80000"/>
              </a:lnSpc>
              <a:buFont typeface="StarBats"/>
              <a:buNone/>
            </a:pPr>
            <a:endParaRPr lang="cs-CZ" altLang="cs-CZ" sz="2400" b="1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buFont typeface="StarBats"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OVLIVNITELNÉ:</a:t>
            </a:r>
          </a:p>
          <a:p>
            <a:pPr>
              <a:lnSpc>
                <a:spcPct val="80000"/>
              </a:lnSpc>
              <a:buFont typeface="StarBats"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						</a:t>
            </a:r>
            <a:r>
              <a:rPr lang="cs-CZ" altLang="cs-CZ" sz="2400" b="1" dirty="0" err="1">
                <a:solidFill>
                  <a:schemeClr val="tx2"/>
                </a:solidFill>
              </a:rPr>
              <a:t>hyperlipoproteinémie</a:t>
            </a:r>
            <a:endParaRPr lang="cs-CZ" altLang="cs-CZ" sz="2400" b="1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buFont typeface="StarBats"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						(</a:t>
            </a:r>
            <a:r>
              <a:rPr lang="cs-CZ" altLang="cs-CZ" sz="2400" b="1" dirty="0" err="1">
                <a:solidFill>
                  <a:schemeClr val="tx2"/>
                </a:solidFill>
              </a:rPr>
              <a:t>dyslipidémie</a:t>
            </a:r>
            <a:r>
              <a:rPr lang="cs-CZ" altLang="cs-CZ" sz="2400" b="1" dirty="0">
                <a:solidFill>
                  <a:schemeClr val="tx2"/>
                </a:solidFill>
              </a:rPr>
              <a:t>)</a:t>
            </a:r>
          </a:p>
          <a:p>
            <a:pPr>
              <a:lnSpc>
                <a:spcPct val="80000"/>
              </a:lnSpc>
              <a:buFont typeface="StarBats"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						hypertenze</a:t>
            </a:r>
          </a:p>
          <a:p>
            <a:pPr>
              <a:lnSpc>
                <a:spcPct val="80000"/>
              </a:lnSpc>
              <a:buFont typeface="StarBats"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						inzulínová rezistence</a:t>
            </a:r>
          </a:p>
          <a:p>
            <a:pPr>
              <a:lnSpc>
                <a:spcPct val="80000"/>
              </a:lnSpc>
              <a:buFont typeface="StarBats"/>
              <a:buNone/>
            </a:pPr>
            <a:r>
              <a:rPr lang="cs-CZ" altLang="cs-CZ" sz="2400" b="1" dirty="0">
                <a:solidFill>
                  <a:schemeClr val="tx2"/>
                </a:solidFill>
              </a:rPr>
              <a:t>						kouření</a:t>
            </a:r>
          </a:p>
          <a:p>
            <a:pPr>
              <a:lnSpc>
                <a:spcPct val="80000"/>
              </a:lnSpc>
              <a:buFont typeface="StarBats"/>
              <a:buNone/>
            </a:pPr>
            <a:endParaRPr lang="cs-CZ" altLang="cs-CZ" sz="2400" b="1" dirty="0">
              <a:solidFill>
                <a:schemeClr val="tx2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8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49"/>
    </mc:Choice>
    <mc:Fallback>
      <p:transition spd="slow" advTm="23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46956" y="188640"/>
            <a:ext cx="9433048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228600"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cs-CZ" altLang="cs-CZ" b="1" u="sng" dirty="0" err="1">
                <a:solidFill>
                  <a:schemeClr val="tx2"/>
                </a:solidFill>
                <a:cs typeface="Times New Roman" panose="02020603050405020304" pitchFamily="18" charset="0"/>
              </a:rPr>
              <a:t>Etiopatogenetické</a:t>
            </a:r>
            <a:r>
              <a:rPr lang="cs-CZ" altLang="cs-CZ" b="1" u="sng" dirty="0">
                <a:solidFill>
                  <a:schemeClr val="tx2"/>
                </a:solidFill>
                <a:cs typeface="Times New Roman" panose="02020603050405020304" pitchFamily="18" charset="0"/>
              </a:rPr>
              <a:t> faktory aterosklerózy</a:t>
            </a:r>
            <a:endParaRPr lang="en-US" altLang="cs-CZ" b="1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algn="l"/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</a:rPr>
              <a:t> </a:t>
            </a:r>
            <a:r>
              <a:rPr lang="cs-CZ" altLang="cs-CZ" b="1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podmíněné 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</a:rPr>
              <a:t>geneticky + prostředím</a:t>
            </a:r>
            <a:endParaRPr lang="en-US" altLang="cs-CZ" b="1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algn="l"/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</a:rPr>
              <a:t> </a:t>
            </a:r>
            <a:endParaRPr lang="en-US" altLang="cs-CZ" b="1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algn="l"/>
            <a:r>
              <a:rPr lang="cs-CZ" altLang="cs-CZ" b="1" dirty="0">
                <a:solidFill>
                  <a:schemeClr val="tx2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·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</a:rPr>
              <a:t>      </a:t>
            </a:r>
            <a:r>
              <a:rPr lang="cs-CZ" altLang="cs-CZ" b="1" i="1" dirty="0">
                <a:solidFill>
                  <a:schemeClr val="tx2"/>
                </a:solidFill>
                <a:cs typeface="Times New Roman" panose="02020603050405020304" pitchFamily="18" charset="0"/>
              </a:rPr>
              <a:t>kouření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</a:rPr>
              <a:t>: kyslíkové radikály, </a:t>
            </a:r>
            <a:r>
              <a:rPr lang="cs-CZ" altLang="cs-CZ" b="1" dirty="0" err="1">
                <a:solidFill>
                  <a:schemeClr val="tx2"/>
                </a:solidFill>
                <a:cs typeface="Times New Roman" panose="02020603050405020304" pitchFamily="18" charset="0"/>
              </a:rPr>
              <a:t>hyperfibrinogenémie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</a:rPr>
              <a:t>, </a:t>
            </a:r>
            <a:b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</a:rPr>
            </a:b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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</a:rPr>
              <a:t> reaktivita trombocytů, polycytémie</a:t>
            </a:r>
            <a:endParaRPr lang="en-US" altLang="cs-CZ" b="1" dirty="0">
              <a:solidFill>
                <a:schemeClr val="tx2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/>
            <a:r>
              <a:rPr lang="cs-CZ" altLang="cs-CZ" b="1" dirty="0">
                <a:solidFill>
                  <a:schemeClr val="tx2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·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</a:rPr>
              <a:t>      </a:t>
            </a:r>
            <a:r>
              <a:rPr lang="cs-CZ" altLang="cs-CZ" b="1" i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inzulinová rezistence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 </a:t>
            </a:r>
            <a:r>
              <a:rPr lang="cs-CZ" altLang="cs-CZ" b="1" dirty="0" err="1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hyperinzulinémie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cs-CZ" altLang="cs-CZ" b="1" dirty="0" smtClean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růstový faktor)</a:t>
            </a:r>
            <a:endParaRPr lang="en-US" altLang="cs-CZ" b="1" dirty="0">
              <a:solidFill>
                <a:schemeClr val="tx2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/>
            <a:r>
              <a:rPr lang="cs-CZ" altLang="cs-CZ" b="1" dirty="0">
                <a:solidFill>
                  <a:schemeClr val="tx2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·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</a:rPr>
              <a:t>      </a:t>
            </a:r>
            <a:r>
              <a:rPr lang="cs-CZ" altLang="cs-CZ" b="1" i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hypertenze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(permeabilita, </a:t>
            </a:r>
            <a:r>
              <a:rPr lang="cs-CZ" altLang="cs-CZ" b="1" dirty="0" err="1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remodealce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cs-CZ" altLang="cs-CZ" b="1" dirty="0">
                <a:solidFill>
                  <a:schemeClr val="tx2"/>
                </a:solidFill>
                <a:sym typeface="Symbol" panose="05050102010706020507" pitchFamily="18" charset="2"/>
              </a:rPr>
              <a:t/>
            </a:r>
            <a:br>
              <a:rPr lang="cs-CZ" altLang="cs-CZ" b="1" dirty="0">
                <a:solidFill>
                  <a:schemeClr val="tx2"/>
                </a:solidFill>
                <a:sym typeface="Symbol" panose="05050102010706020507" pitchFamily="18" charset="2"/>
              </a:rPr>
            </a:br>
            <a:r>
              <a:rPr lang="cs-CZ" altLang="cs-CZ" b="1" dirty="0" err="1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dherence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, </a:t>
            </a:r>
            <a:r>
              <a:rPr lang="cs-CZ" altLang="cs-CZ" b="1" dirty="0" err="1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angiotenzin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II)</a:t>
            </a:r>
            <a:endParaRPr lang="en-US" altLang="cs-CZ" b="1" dirty="0">
              <a:solidFill>
                <a:schemeClr val="tx2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/>
            <a:r>
              <a:rPr lang="cs-CZ" altLang="cs-CZ" b="1" dirty="0">
                <a:solidFill>
                  <a:schemeClr val="tx2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·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</a:rPr>
              <a:t>      </a:t>
            </a:r>
            <a:r>
              <a:rPr lang="cs-CZ" altLang="cs-CZ" b="1" i="1" dirty="0" err="1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hyperlipoproteinémie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: cholesterol (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</a:rPr>
              <a:t> LDL, 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</a:rPr>
              <a:t>HDL)</a:t>
            </a:r>
            <a:endParaRPr lang="en-US" altLang="cs-CZ" b="1" dirty="0">
              <a:solidFill>
                <a:schemeClr val="tx2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/>
            <a:r>
              <a:rPr lang="cs-CZ" altLang="cs-CZ" b="1" dirty="0">
                <a:solidFill>
                  <a:schemeClr val="tx2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·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</a:rPr>
              <a:t>      </a:t>
            </a:r>
            <a:r>
              <a:rPr lang="cs-CZ" altLang="cs-CZ" b="1" i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lipoprotein(a)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: částice podobná LDL, navíc </a:t>
            </a:r>
            <a:r>
              <a:rPr lang="cs-CZ" altLang="cs-CZ" b="1" dirty="0">
                <a:solidFill>
                  <a:schemeClr val="tx2"/>
                </a:solidFill>
                <a:sym typeface="Symbol" panose="05050102010706020507" pitchFamily="18" charset="2"/>
              </a:rPr>
              <a:t/>
            </a:r>
            <a:br>
              <a:rPr lang="cs-CZ" altLang="cs-CZ" b="1" dirty="0">
                <a:solidFill>
                  <a:schemeClr val="tx2"/>
                </a:solidFill>
                <a:sym typeface="Symbol" panose="05050102010706020507" pitchFamily="18" charset="2"/>
              </a:rPr>
            </a:b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obsahuje strukturu inhibující </a:t>
            </a:r>
            <a:r>
              <a:rPr lang="cs-CZ" altLang="cs-CZ" b="1" dirty="0" err="1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fibrinolýzu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a ovlivňující </a:t>
            </a:r>
            <a:r>
              <a:rPr lang="cs-CZ" altLang="cs-CZ" b="1" dirty="0" smtClean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růst </a:t>
            </a:r>
            <a:r>
              <a:rPr lang="cs-CZ" altLang="cs-CZ" b="1" dirty="0">
                <a:solidFill>
                  <a:schemeClr val="tx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hladké svaloviny</a:t>
            </a:r>
            <a:endParaRPr lang="en-US" altLang="cs-CZ" b="1" dirty="0">
              <a:solidFill>
                <a:schemeClr val="tx2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/>
            <a:endParaRPr lang="en-US" altLang="cs-CZ" b="1" dirty="0">
              <a:solidFill>
                <a:schemeClr val="tx2"/>
              </a:solidFill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06996" y="4725144"/>
            <a:ext cx="886732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-228600" eaLnBrk="0" hangingPunct="0">
              <a:tabLst>
                <a:tab pos="228600" algn="l"/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228600" algn="l"/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228600" algn="l"/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228600" algn="l"/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228600" algn="l"/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cs-CZ" altLang="cs-CZ" sz="2000" dirty="0">
                <a:solidFill>
                  <a:schemeClr val="tx2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·</a:t>
            </a:r>
            <a:r>
              <a:rPr lang="cs-CZ" altLang="cs-CZ" sz="2000" dirty="0">
                <a:solidFill>
                  <a:schemeClr val="tx2"/>
                </a:solidFill>
                <a:cs typeface="Times New Roman" panose="02020603050405020304" pitchFamily="18" charset="0"/>
              </a:rPr>
              <a:t>      </a:t>
            </a:r>
            <a:r>
              <a:rPr lang="cs-CZ" altLang="cs-CZ" sz="2000" i="1" dirty="0">
                <a:solidFill>
                  <a:schemeClr val="tx2"/>
                </a:solidFill>
                <a:cs typeface="Times New Roman" panose="02020603050405020304" pitchFamily="18" charset="0"/>
              </a:rPr>
              <a:t>dietní</a:t>
            </a:r>
            <a:r>
              <a:rPr lang="cs-CZ" altLang="cs-CZ" sz="2000" dirty="0">
                <a:solidFill>
                  <a:schemeClr val="tx2"/>
                </a:solidFill>
                <a:cs typeface="Times New Roman" panose="02020603050405020304" pitchFamily="18" charset="0"/>
              </a:rPr>
              <a:t> faktory</a:t>
            </a:r>
            <a:endParaRPr lang="en-US" altLang="cs-CZ" sz="20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algn="l"/>
            <a:r>
              <a:rPr lang="cs-CZ" altLang="cs-CZ" sz="20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tuky</a:t>
            </a:r>
            <a:r>
              <a:rPr lang="cs-CZ" altLang="cs-CZ" sz="2000" dirty="0">
                <a:solidFill>
                  <a:schemeClr val="tx2"/>
                </a:solidFill>
                <a:cs typeface="Times New Roman" panose="02020603050405020304" pitchFamily="18" charset="0"/>
              </a:rPr>
              <a:t>: mastné kyseliny (nenasycené – olejová ?), </a:t>
            </a:r>
            <a:r>
              <a:rPr lang="cs-CZ" altLang="cs-CZ" sz="20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cholesterol</a:t>
            </a:r>
            <a:endParaRPr lang="en-US" altLang="cs-CZ" sz="20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algn="l"/>
            <a:r>
              <a:rPr lang="cs-CZ" altLang="cs-CZ" sz="20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alkohol </a:t>
            </a:r>
            <a:r>
              <a:rPr lang="cs-CZ" altLang="cs-CZ" sz="2000" dirty="0">
                <a:solidFill>
                  <a:schemeClr val="tx2"/>
                </a:solidFill>
                <a:cs typeface="Times New Roman" panose="02020603050405020304" pitchFamily="18" charset="0"/>
              </a:rPr>
              <a:t>(nižší dávky zvyšují HDL, antioxidanty v </a:t>
            </a:r>
            <a:r>
              <a:rPr lang="cs-CZ" altLang="cs-CZ" sz="20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některých nápojích červené </a:t>
            </a:r>
            <a:r>
              <a:rPr lang="cs-CZ" altLang="cs-CZ" sz="2000" dirty="0">
                <a:solidFill>
                  <a:schemeClr val="tx2"/>
                </a:solidFill>
                <a:cs typeface="Times New Roman" panose="02020603050405020304" pitchFamily="18" charset="0"/>
              </a:rPr>
              <a:t>vína </a:t>
            </a:r>
            <a:endParaRPr lang="en-US" altLang="cs-CZ" sz="20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algn="l"/>
            <a:r>
              <a:rPr lang="cs-CZ" altLang="cs-CZ" sz="2000" dirty="0" smtClean="0">
                <a:solidFill>
                  <a:schemeClr val="tx2"/>
                </a:solidFill>
                <a:cs typeface="Times New Roman" panose="02020603050405020304" pitchFamily="18" charset="0"/>
              </a:rPr>
              <a:t>antioxidační </a:t>
            </a:r>
            <a:r>
              <a:rPr lang="cs-CZ" altLang="cs-CZ" sz="2000" dirty="0">
                <a:solidFill>
                  <a:schemeClr val="tx2"/>
                </a:solidFill>
                <a:cs typeface="Times New Roman" panose="02020603050405020304" pitchFamily="18" charset="0"/>
              </a:rPr>
              <a:t>(např. vitamin E), resp. </a:t>
            </a:r>
            <a:r>
              <a:rPr lang="cs-CZ" altLang="cs-CZ" sz="2000" dirty="0" err="1">
                <a:solidFill>
                  <a:schemeClr val="tx2"/>
                </a:solidFill>
                <a:cs typeface="Times New Roman" panose="02020603050405020304" pitchFamily="18" charset="0"/>
              </a:rPr>
              <a:t>prooxidační</a:t>
            </a:r>
            <a:r>
              <a:rPr lang="cs-CZ" altLang="cs-CZ" sz="2000" dirty="0">
                <a:solidFill>
                  <a:schemeClr val="tx2"/>
                </a:solidFill>
                <a:cs typeface="Times New Roman" panose="02020603050405020304" pitchFamily="18" charset="0"/>
              </a:rPr>
              <a:t> faktory</a:t>
            </a:r>
            <a:endParaRPr lang="en-US" altLang="cs-CZ" sz="2000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algn="l"/>
            <a:endParaRPr lang="en-US" altLang="cs-CZ" sz="2000" dirty="0">
              <a:solidFill>
                <a:schemeClr val="tx2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3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58"/>
    </mc:Choice>
    <mc:Fallback>
      <p:transition spd="slow" advTm="49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/>
              <a:t>Klinika</a:t>
            </a:r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>
          <a:xfrm>
            <a:off x="1183060" y="1340768"/>
            <a:ext cx="7772400" cy="648072"/>
          </a:xfrm>
        </p:spPr>
        <p:txBody>
          <a:bodyPr/>
          <a:lstStyle/>
          <a:p>
            <a:r>
              <a:rPr lang="cs-CZ" altLang="cs-CZ" sz="2400" dirty="0" smtClean="0"/>
              <a:t>ICHS   ICHDK  CMP ……</a:t>
            </a:r>
            <a:endParaRPr lang="cs-CZ" altLang="cs-CZ" sz="2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1012" y="1964353"/>
            <a:ext cx="8426896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cs-CZ" altLang="cs-CZ" b="1" dirty="0">
                <a:solidFill>
                  <a:schemeClr val="tx2"/>
                </a:solidFill>
              </a:rPr>
              <a:t>Terapie</a:t>
            </a:r>
          </a:p>
          <a:p>
            <a:pPr algn="l"/>
            <a:endParaRPr lang="cs-CZ" altLang="cs-CZ" b="1" i="1" u="sng" dirty="0">
              <a:solidFill>
                <a:schemeClr val="tx2"/>
              </a:solidFill>
            </a:endParaRPr>
          </a:p>
          <a:p>
            <a:pPr algn="l"/>
            <a:r>
              <a:rPr lang="cs-CZ" altLang="cs-CZ" b="1" i="1" u="sng" dirty="0">
                <a:solidFill>
                  <a:schemeClr val="tx2"/>
                </a:solidFill>
              </a:rPr>
              <a:t>Primární prevence</a:t>
            </a:r>
            <a:r>
              <a:rPr lang="cs-CZ" altLang="cs-CZ" dirty="0">
                <a:solidFill>
                  <a:schemeClr val="tx2"/>
                </a:solidFill>
              </a:rPr>
              <a:t> – vyloučení rizikových faktorů</a:t>
            </a:r>
            <a:endParaRPr lang="cs-CZ" altLang="cs-CZ" b="1" i="1" u="sng" dirty="0">
              <a:solidFill>
                <a:schemeClr val="tx2"/>
              </a:solidFill>
            </a:endParaRPr>
          </a:p>
          <a:p>
            <a:pPr algn="l"/>
            <a:r>
              <a:rPr lang="cs-CZ" altLang="cs-CZ" b="1" i="1" u="sng" dirty="0">
                <a:solidFill>
                  <a:schemeClr val="tx2"/>
                </a:solidFill>
              </a:rPr>
              <a:t>Léčba rizikových </a:t>
            </a:r>
            <a:r>
              <a:rPr lang="cs-CZ" altLang="cs-CZ" b="1" i="1" u="sng" dirty="0" smtClean="0">
                <a:solidFill>
                  <a:schemeClr val="tx2"/>
                </a:solidFill>
              </a:rPr>
              <a:t>faktorů  </a:t>
            </a:r>
            <a:r>
              <a:rPr lang="cs-CZ" altLang="cs-CZ" dirty="0" smtClean="0">
                <a:solidFill>
                  <a:schemeClr val="tx2"/>
                </a:solidFill>
              </a:rPr>
              <a:t>Zejm</a:t>
            </a:r>
            <a:r>
              <a:rPr lang="cs-CZ" altLang="cs-CZ" dirty="0">
                <a:solidFill>
                  <a:schemeClr val="tx2"/>
                </a:solidFill>
              </a:rPr>
              <a:t>. léčba poruch lipid. metabolismu</a:t>
            </a:r>
          </a:p>
          <a:p>
            <a:pPr algn="l"/>
            <a:r>
              <a:rPr lang="cs-CZ" altLang="cs-CZ" b="1" i="1" u="sng" dirty="0">
                <a:solidFill>
                  <a:schemeClr val="tx2"/>
                </a:solidFill>
              </a:rPr>
              <a:t>Ovlivnění průtoku krve myokardem/CNS/tepnami DK</a:t>
            </a:r>
          </a:p>
          <a:p>
            <a:pPr algn="l"/>
            <a:r>
              <a:rPr lang="cs-CZ" altLang="cs-CZ" dirty="0">
                <a:solidFill>
                  <a:schemeClr val="tx2"/>
                </a:solidFill>
              </a:rPr>
              <a:t>Ovlivnění cév (</a:t>
            </a:r>
            <a:r>
              <a:rPr lang="cs-CZ" altLang="cs-CZ" dirty="0" err="1">
                <a:solidFill>
                  <a:schemeClr val="tx2"/>
                </a:solidFill>
              </a:rPr>
              <a:t>antag</a:t>
            </a:r>
            <a:r>
              <a:rPr lang="cs-CZ" altLang="cs-CZ" dirty="0">
                <a:solidFill>
                  <a:schemeClr val="tx2"/>
                </a:solidFill>
              </a:rPr>
              <a:t>. kalcia, </a:t>
            </a:r>
            <a:r>
              <a:rPr lang="cs-CZ" altLang="cs-CZ" dirty="0" err="1">
                <a:solidFill>
                  <a:schemeClr val="tx2"/>
                </a:solidFill>
              </a:rPr>
              <a:t>vazodilat</a:t>
            </a:r>
            <a:r>
              <a:rPr lang="cs-CZ" altLang="cs-CZ" dirty="0">
                <a:solidFill>
                  <a:schemeClr val="tx2"/>
                </a:solidFill>
              </a:rPr>
              <a:t>.)</a:t>
            </a:r>
          </a:p>
          <a:p>
            <a:pPr algn="l"/>
            <a:r>
              <a:rPr lang="cs-CZ" altLang="cs-CZ" dirty="0">
                <a:solidFill>
                  <a:schemeClr val="tx2"/>
                </a:solidFill>
              </a:rPr>
              <a:t>Snížení spotřeby kyslíku (betablokátory)</a:t>
            </a:r>
          </a:p>
          <a:p>
            <a:pPr algn="l"/>
            <a:r>
              <a:rPr lang="cs-CZ" altLang="cs-CZ" dirty="0">
                <a:solidFill>
                  <a:schemeClr val="tx2"/>
                </a:solidFill>
              </a:rPr>
              <a:t>Ovlivnění koagulace (</a:t>
            </a:r>
            <a:r>
              <a:rPr lang="cs-CZ" altLang="cs-CZ" dirty="0" err="1">
                <a:solidFill>
                  <a:schemeClr val="tx2"/>
                </a:solidFill>
              </a:rPr>
              <a:t>acetylsalic.kys</a:t>
            </a:r>
            <a:r>
              <a:rPr lang="cs-CZ" altLang="cs-CZ" dirty="0">
                <a:solidFill>
                  <a:schemeClr val="tx2"/>
                </a:solidFill>
              </a:rPr>
              <a:t>., antikoagulancia)</a:t>
            </a:r>
          </a:p>
          <a:p>
            <a:pPr algn="l"/>
            <a:r>
              <a:rPr lang="cs-CZ" altLang="cs-CZ" b="1" i="1" u="sng" dirty="0">
                <a:solidFill>
                  <a:schemeClr val="tx2"/>
                </a:solidFill>
              </a:rPr>
              <a:t>Léčba komplikací</a:t>
            </a:r>
          </a:p>
          <a:p>
            <a:pPr algn="l"/>
            <a:r>
              <a:rPr lang="cs-CZ" altLang="cs-CZ" b="1" i="1" u="sng" dirty="0" err="1">
                <a:solidFill>
                  <a:schemeClr val="tx2"/>
                </a:solidFill>
              </a:rPr>
              <a:t>Revaskularizační</a:t>
            </a:r>
            <a:r>
              <a:rPr lang="cs-CZ" altLang="cs-CZ" b="1" i="1" u="sng" dirty="0">
                <a:solidFill>
                  <a:schemeClr val="tx2"/>
                </a:solidFill>
              </a:rPr>
              <a:t> </a:t>
            </a:r>
            <a:r>
              <a:rPr lang="cs-CZ" altLang="cs-CZ" b="1" i="1" u="sng" dirty="0" smtClean="0">
                <a:solidFill>
                  <a:schemeClr val="tx2"/>
                </a:solidFill>
              </a:rPr>
              <a:t>léčba </a:t>
            </a:r>
            <a:endParaRPr lang="cs-CZ" altLang="cs-CZ" b="1" i="1" u="sng" dirty="0">
              <a:solidFill>
                <a:schemeClr val="tx2"/>
              </a:solidFill>
            </a:endParaRPr>
          </a:p>
          <a:p>
            <a:pPr algn="l"/>
            <a:r>
              <a:rPr lang="cs-CZ" altLang="cs-CZ" dirty="0" err="1" smtClean="0">
                <a:solidFill>
                  <a:schemeClr val="tx2"/>
                </a:solidFill>
              </a:rPr>
              <a:t>Fibrinolýza</a:t>
            </a:r>
            <a:r>
              <a:rPr lang="cs-CZ" altLang="cs-CZ" dirty="0" smtClean="0">
                <a:solidFill>
                  <a:schemeClr val="tx2"/>
                </a:solidFill>
              </a:rPr>
              <a:t>  Zákroky </a:t>
            </a:r>
            <a:r>
              <a:rPr lang="cs-CZ" altLang="cs-CZ" dirty="0">
                <a:solidFill>
                  <a:schemeClr val="tx2"/>
                </a:solidFill>
              </a:rPr>
              <a:t>na tepnách – </a:t>
            </a:r>
            <a:r>
              <a:rPr lang="cs-CZ" altLang="cs-CZ" dirty="0" err="1">
                <a:solidFill>
                  <a:schemeClr val="tx2"/>
                </a:solidFill>
              </a:rPr>
              <a:t>perkut</a:t>
            </a:r>
            <a:r>
              <a:rPr lang="cs-CZ" altLang="cs-CZ" dirty="0">
                <a:solidFill>
                  <a:schemeClr val="tx2"/>
                </a:solidFill>
              </a:rPr>
              <a:t>.: angioplastika, stent</a:t>
            </a:r>
          </a:p>
          <a:p>
            <a:pPr algn="l"/>
            <a:r>
              <a:rPr lang="cs-CZ" altLang="cs-CZ" dirty="0">
                <a:solidFill>
                  <a:schemeClr val="tx2"/>
                </a:solidFill>
              </a:rPr>
              <a:t>Bypass</a:t>
            </a:r>
          </a:p>
          <a:p>
            <a:pPr algn="l"/>
            <a:endParaRPr lang="en-US" altLang="cs-CZ" dirty="0">
              <a:solidFill>
                <a:schemeClr val="tx2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9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40"/>
    </mc:Choice>
    <mc:Fallback>
      <p:transition spd="slow" advTm="63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kumenty\Martin\vyuka\ischemie atero\OBR\angioplasty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1600200"/>
            <a:ext cx="389731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866900" y="801688"/>
            <a:ext cx="3429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46023" bIns="0">
            <a:spAutoFit/>
          </a:bodyPr>
          <a:lstStyle>
            <a:lvl1pPr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800" b="1" i="1" u="sng"/>
              <a:t>Angioplastika</a:t>
            </a:r>
            <a:endParaRPr lang="en-US" altLang="cs-CZ"/>
          </a:p>
          <a:p>
            <a:endParaRPr lang="en-US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82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58"/>
    </mc:Choice>
    <mc:Fallback>
      <p:transition spd="slow" advTm="36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kumenty\Martin\vyuka\ischemie atero\OBR\STENT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381000"/>
            <a:ext cx="31924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5676900" y="4800600"/>
            <a:ext cx="3429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46023" bIns="0">
            <a:spAutoFit/>
          </a:bodyPr>
          <a:lstStyle>
            <a:lvl1pPr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800" b="1" i="1" u="sng"/>
              <a:t>Stent</a:t>
            </a:r>
            <a:endParaRPr lang="en-US" altLang="cs-CZ"/>
          </a:p>
          <a:p>
            <a:endParaRPr lang="en-US" altLang="cs-CZ"/>
          </a:p>
        </p:txBody>
      </p:sp>
      <p:pic>
        <p:nvPicPr>
          <p:cNvPr id="28676" name="Picture 4" descr="C:\Dokumenty\Martin\vyuka\ischemie atero\OBR\STE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457201"/>
            <a:ext cx="4189413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4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61"/>
    </mc:Choice>
    <mc:Fallback>
      <p:transition spd="slow" advTm="18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title"/>
          </p:nvPr>
        </p:nvSpPr>
        <p:spPr>
          <a:xfrm>
            <a:off x="1104900" y="381000"/>
            <a:ext cx="7645400" cy="990600"/>
          </a:xfrm>
        </p:spPr>
        <p:txBody>
          <a:bodyPr/>
          <a:lstStyle/>
          <a:p>
            <a:r>
              <a:rPr lang="cs-CZ" altLang="cs-CZ" sz="3600" b="1"/>
              <a:t>Co by </a:t>
            </a:r>
            <a:r>
              <a:rPr lang="cs-CZ" altLang="cs-CZ" sz="3600" b="1">
                <a:solidFill>
                  <a:schemeClr val="tx1"/>
                </a:solidFill>
              </a:rPr>
              <a:t>měla</a:t>
            </a:r>
            <a:r>
              <a:rPr lang="cs-CZ" altLang="cs-CZ" sz="3600" b="1"/>
              <a:t> obsahovat strava, aby nás ochránila ?</a:t>
            </a:r>
            <a:endParaRPr lang="cs-CZ" altLang="cs-CZ" sz="3200" b="1">
              <a:solidFill>
                <a:schemeClr val="tx1"/>
              </a:solidFill>
            </a:endParaRPr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cs-CZ" altLang="cs-CZ" b="1" smtClean="0"/>
              <a:t>Nenasycené mastné kyseliny</a:t>
            </a:r>
          </a:p>
          <a:p>
            <a:pPr>
              <a:lnSpc>
                <a:spcPct val="130000"/>
              </a:lnSpc>
            </a:pPr>
            <a:r>
              <a:rPr lang="cs-CZ" altLang="cs-CZ" b="1" smtClean="0"/>
              <a:t>Vlákninu</a:t>
            </a:r>
          </a:p>
          <a:p>
            <a:pPr>
              <a:lnSpc>
                <a:spcPct val="130000"/>
              </a:lnSpc>
            </a:pPr>
            <a:r>
              <a:rPr lang="cs-CZ" altLang="cs-CZ" b="1" smtClean="0"/>
              <a:t>Antioxidanty vit.E, C, A, Q10</a:t>
            </a:r>
          </a:p>
          <a:p>
            <a:pPr>
              <a:lnSpc>
                <a:spcPct val="130000"/>
              </a:lnSpc>
            </a:pPr>
            <a:r>
              <a:rPr lang="cs-CZ" altLang="cs-CZ" b="1" smtClean="0"/>
              <a:t>Kys. listová, vit.B6, B12</a:t>
            </a:r>
          </a:p>
          <a:p>
            <a:pPr>
              <a:lnSpc>
                <a:spcPct val="130000"/>
              </a:lnSpc>
            </a:pPr>
            <a:r>
              <a:rPr lang="cs-CZ" altLang="cs-CZ" b="1" smtClean="0"/>
              <a:t>Nízký obsah cholesterolu</a:t>
            </a:r>
          </a:p>
          <a:p>
            <a:endParaRPr lang="cs-CZ" altLang="cs-CZ" b="1" smtClean="0"/>
          </a:p>
          <a:p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67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35"/>
    </mc:Choice>
    <mc:Fallback>
      <p:transition spd="slow" advTm="19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772" y="2708920"/>
            <a:ext cx="26003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3700" y="1268760"/>
            <a:ext cx="7486104" cy="4171950"/>
          </a:xfrm>
        </p:spPr>
        <p:txBody>
          <a:bodyPr/>
          <a:lstStyle/>
          <a:p>
            <a:r>
              <a:rPr lang="cs-CZ" altLang="cs-CZ" sz="2400" b="1" dirty="0" smtClean="0"/>
              <a:t>Luštěniny </a:t>
            </a:r>
            <a:r>
              <a:rPr lang="cs-CZ" altLang="cs-CZ" sz="2400" dirty="0" smtClean="0"/>
              <a:t>(sója, fazole, čočka, hrách)</a:t>
            </a:r>
          </a:p>
          <a:p>
            <a:r>
              <a:rPr lang="cs-CZ" altLang="cs-CZ" sz="2400" b="1" dirty="0" smtClean="0"/>
              <a:t>Obilniny a celozrnné výrobky</a:t>
            </a:r>
            <a:r>
              <a:rPr lang="cs-CZ" altLang="cs-CZ" sz="2400" dirty="0" smtClean="0"/>
              <a:t> (vločky, kaše, </a:t>
            </a:r>
            <a:r>
              <a:rPr lang="cs-CZ" altLang="cs-CZ" sz="2400" dirty="0" err="1" smtClean="0"/>
              <a:t>musli</a:t>
            </a:r>
            <a:r>
              <a:rPr lang="cs-CZ" altLang="cs-CZ" sz="2400" dirty="0" smtClean="0"/>
              <a:t>, pečivo, těstoviny)</a:t>
            </a:r>
          </a:p>
          <a:p>
            <a:r>
              <a:rPr lang="cs-CZ" altLang="cs-CZ" sz="2400" b="1" dirty="0" smtClean="0"/>
              <a:t>Zeleninu </a:t>
            </a:r>
            <a:r>
              <a:rPr lang="cs-CZ" altLang="cs-CZ" sz="2400" dirty="0" smtClean="0"/>
              <a:t>(syrová, mražená, sušená)</a:t>
            </a:r>
          </a:p>
          <a:p>
            <a:r>
              <a:rPr lang="cs-CZ" altLang="cs-CZ" sz="2400" b="1" dirty="0" smtClean="0"/>
              <a:t>Ovoce </a:t>
            </a:r>
          </a:p>
          <a:p>
            <a:r>
              <a:rPr lang="cs-CZ" altLang="cs-CZ" sz="2400" b="1" dirty="0" smtClean="0"/>
              <a:t>Rostlinné oleje</a:t>
            </a:r>
            <a:r>
              <a:rPr lang="cs-CZ" altLang="cs-CZ" sz="2400" dirty="0" smtClean="0"/>
              <a:t> (s mírou)</a:t>
            </a:r>
          </a:p>
          <a:p>
            <a:pPr>
              <a:buFont typeface="Monotype Sorts" pitchFamily="2" charset="2"/>
              <a:buNone/>
            </a:pPr>
            <a:r>
              <a:rPr lang="cs-CZ" altLang="cs-CZ" sz="2400" dirty="0" smtClean="0"/>
              <a:t>Považuje se za ideální, pokud je ve stravě </a:t>
            </a:r>
            <a:r>
              <a:rPr lang="cs-CZ" altLang="cs-CZ" sz="2400" dirty="0" smtClean="0">
                <a:solidFill>
                  <a:schemeClr val="tx2"/>
                </a:solidFill>
              </a:rPr>
              <a:t>poměr omega-3 MK   a omega-6 MK: 1/5. </a:t>
            </a:r>
          </a:p>
          <a:p>
            <a:r>
              <a:rPr lang="cs-CZ" altLang="cs-CZ" sz="2400" dirty="0" smtClean="0"/>
              <a:t>                              </a:t>
            </a:r>
          </a:p>
        </p:txBody>
      </p:sp>
      <p:sp>
        <p:nvSpPr>
          <p:cNvPr id="3072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772400" cy="680120"/>
          </a:xfrm>
        </p:spPr>
        <p:txBody>
          <a:bodyPr/>
          <a:lstStyle/>
          <a:p>
            <a:r>
              <a:rPr lang="cs-CZ" altLang="cs-CZ" sz="3600" b="1" dirty="0"/>
              <a:t>V jakých potravinách jsou obsažené?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9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36"/>
    </mc:Choice>
    <mc:Fallback>
      <p:transition spd="slow" advTm="26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2137905" y="653829"/>
            <a:ext cx="8230465" cy="1146360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/>
              <a:t>Srdeční vady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0" y="0"/>
            <a:ext cx="3188495" cy="460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3775348" y="2444929"/>
            <a:ext cx="5700127" cy="117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3000"/>
              </a:lnSpc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 sz="3200" smtClean="0"/>
              <a:t>Získané chlopenní vady</a:t>
            </a:r>
            <a:endParaRPr lang="en-GB" altLang="cs-CZ" sz="32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037076" y="3615759"/>
            <a:ext cx="5904656" cy="2544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>
            <a:lvl1pPr marL="366713" indent="-36671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96925" indent="-3079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223963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714500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pitchFamily="2" charset="2"/>
              <a:buChar char="n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2050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400" b="1" dirty="0" err="1" smtClean="0">
                <a:solidFill>
                  <a:schemeClr val="tx2"/>
                </a:solidFill>
              </a:rPr>
              <a:t>Mitrální</a:t>
            </a:r>
            <a:r>
              <a:rPr lang="en-GB" altLang="cs-CZ" sz="2400" b="1" dirty="0" smtClean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 smtClean="0">
                <a:solidFill>
                  <a:schemeClr val="tx2"/>
                </a:solidFill>
              </a:rPr>
              <a:t>stenóza</a:t>
            </a:r>
            <a:endParaRPr lang="en-GB" altLang="cs-CZ" sz="2400" b="1" dirty="0" smtClean="0">
              <a:solidFill>
                <a:schemeClr val="tx2"/>
              </a:solidFill>
            </a:endParaRP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400" b="1" dirty="0" err="1" smtClean="0">
                <a:solidFill>
                  <a:schemeClr val="tx2"/>
                </a:solidFill>
              </a:rPr>
              <a:t>Mitrální</a:t>
            </a:r>
            <a:r>
              <a:rPr lang="en-GB" altLang="cs-CZ" sz="2400" b="1" dirty="0" smtClean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 smtClean="0">
                <a:solidFill>
                  <a:schemeClr val="tx2"/>
                </a:solidFill>
              </a:rPr>
              <a:t>insuficience</a:t>
            </a:r>
            <a:endParaRPr lang="en-GB" altLang="cs-CZ" sz="2400" b="1" dirty="0" smtClean="0">
              <a:solidFill>
                <a:schemeClr val="tx2"/>
              </a:solidFill>
            </a:endParaRP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400" b="1" dirty="0" err="1" smtClean="0">
                <a:solidFill>
                  <a:schemeClr val="tx2"/>
                </a:solidFill>
              </a:rPr>
              <a:t>Aortální</a:t>
            </a:r>
            <a:r>
              <a:rPr lang="en-GB" altLang="cs-CZ" sz="2400" b="1" dirty="0" smtClean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 smtClean="0">
                <a:solidFill>
                  <a:schemeClr val="tx2"/>
                </a:solidFill>
              </a:rPr>
              <a:t>stenóza</a:t>
            </a:r>
            <a:endParaRPr lang="en-GB" altLang="cs-CZ" sz="2400" b="1" dirty="0" smtClean="0">
              <a:solidFill>
                <a:schemeClr val="tx2"/>
              </a:solidFill>
            </a:endParaRP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400" b="1" dirty="0" err="1" smtClean="0">
                <a:solidFill>
                  <a:schemeClr val="tx2"/>
                </a:solidFill>
              </a:rPr>
              <a:t>Aortální</a:t>
            </a:r>
            <a:r>
              <a:rPr lang="en-GB" altLang="cs-CZ" sz="2400" b="1" dirty="0" smtClean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 smtClean="0">
                <a:solidFill>
                  <a:schemeClr val="tx2"/>
                </a:solidFill>
              </a:rPr>
              <a:t>insuficience</a:t>
            </a:r>
            <a:endParaRPr lang="en-GB" altLang="cs-CZ" sz="2400" b="1" dirty="0" smtClean="0">
              <a:solidFill>
                <a:schemeClr val="tx2"/>
              </a:solidFill>
            </a:endParaRP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400" b="1" dirty="0" err="1" smtClean="0">
                <a:solidFill>
                  <a:schemeClr val="tx2"/>
                </a:solidFill>
              </a:rPr>
              <a:t>Vady</a:t>
            </a:r>
            <a:r>
              <a:rPr lang="en-GB" altLang="cs-CZ" sz="2400" b="1" dirty="0" smtClean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 smtClean="0">
                <a:solidFill>
                  <a:schemeClr val="tx2"/>
                </a:solidFill>
              </a:rPr>
              <a:t>trikuspidální</a:t>
            </a:r>
            <a:r>
              <a:rPr lang="en-GB" altLang="cs-CZ" sz="2400" b="1" dirty="0" smtClean="0">
                <a:solidFill>
                  <a:schemeClr val="tx2"/>
                </a:solidFill>
              </a:rPr>
              <a:t> a </a:t>
            </a:r>
            <a:r>
              <a:rPr lang="en-GB" altLang="cs-CZ" sz="2400" b="1" dirty="0" err="1" smtClean="0">
                <a:solidFill>
                  <a:schemeClr val="tx2"/>
                </a:solidFill>
              </a:rPr>
              <a:t>pulmonální</a:t>
            </a:r>
            <a:r>
              <a:rPr lang="en-GB" altLang="cs-CZ" sz="2400" b="1" dirty="0" smtClean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 smtClean="0">
                <a:solidFill>
                  <a:schemeClr val="tx2"/>
                </a:solidFill>
              </a:rPr>
              <a:t>chlopně</a:t>
            </a:r>
            <a:r>
              <a:rPr lang="en-GB" altLang="cs-CZ" sz="2400" b="1" dirty="0" smtClean="0">
                <a:solidFill>
                  <a:schemeClr val="tx2"/>
                </a:solidFill>
              </a:rPr>
              <a:t> (</a:t>
            </a:r>
            <a:r>
              <a:rPr lang="en-GB" altLang="cs-CZ" sz="2400" b="1" dirty="0" err="1" smtClean="0">
                <a:solidFill>
                  <a:schemeClr val="tx2"/>
                </a:solidFill>
              </a:rPr>
              <a:t>méně</a:t>
            </a:r>
            <a:r>
              <a:rPr lang="en-GB" altLang="cs-CZ" sz="2400" b="1" dirty="0" smtClean="0">
                <a:solidFill>
                  <a:schemeClr val="tx2"/>
                </a:solidFill>
              </a:rPr>
              <a:t> </a:t>
            </a:r>
            <a:r>
              <a:rPr lang="en-GB" altLang="cs-CZ" sz="2400" b="1" dirty="0" err="1" smtClean="0">
                <a:solidFill>
                  <a:schemeClr val="tx2"/>
                </a:solidFill>
              </a:rPr>
              <a:t>časté</a:t>
            </a:r>
            <a:r>
              <a:rPr lang="en-GB" altLang="cs-CZ" sz="2400" b="1" dirty="0" smtClean="0">
                <a:solidFill>
                  <a:schemeClr val="tx2"/>
                </a:solidFill>
              </a:rPr>
              <a:t>)</a:t>
            </a:r>
            <a:endParaRPr lang="en-GB" altLang="cs-CZ" sz="2400" b="1" dirty="0">
              <a:solidFill>
                <a:schemeClr val="tx2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08917"/>
      </p:ext>
    </p:extLst>
  </p:cSld>
  <p:clrMapOvr>
    <a:masterClrMapping/>
  </p:clrMapOvr>
  <p:transition spd="med" advTm="1346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1027549" y="313954"/>
            <a:ext cx="8230464" cy="10685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/>
              <a:t>Vrozené srdeční vady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7549" y="1604329"/>
            <a:ext cx="8230464" cy="4445747"/>
          </a:xfrm>
          <a:ln/>
        </p:spPr>
        <p:txBody>
          <a:bodyPr/>
          <a:lstStyle/>
          <a:p>
            <a:pPr algn="ctr">
              <a:lnSpc>
                <a:spcPct val="93000"/>
              </a:lnSpc>
              <a:buNone/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endParaRPr lang="en-GB" altLang="cs-CZ"/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/>
              <a:t>Zkratové vady</a:t>
            </a:r>
          </a:p>
          <a:p>
            <a:pPr>
              <a:lnSpc>
                <a:spcPct val="93000"/>
              </a:lnSpc>
              <a:buNone/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1814"/>
              <a:t>     - defekt septa síní / komor, perzistující ductus arteriosus</a:t>
            </a: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/>
              <a:t>Obstrukční vady </a:t>
            </a:r>
            <a:r>
              <a:rPr lang="en-GB" altLang="cs-CZ" sz="1814"/>
              <a:t>- koarktace aorty</a:t>
            </a: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/>
              <a:t>Kombinované obstrukční a zkratové vady –</a:t>
            </a:r>
            <a:r>
              <a:rPr lang="en-GB" altLang="cs-CZ" sz="1814"/>
              <a:t> Fallotova tetralogie, Eisenmengerův syndrom</a:t>
            </a: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/>
              <a:t>Dislokační vady –</a:t>
            </a:r>
            <a:r>
              <a:rPr lang="en-GB" altLang="cs-CZ" sz="1814"/>
              <a:t> Transpozive velikých cév, Ebsteinova anomálie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95262"/>
      </p:ext>
    </p:extLst>
  </p:cSld>
  <p:clrMapOvr>
    <a:masterClrMapping/>
  </p:clrMapOvr>
  <p:transition spd="med" advTm="276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823020" y="241946"/>
            <a:ext cx="8230464" cy="594766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 dirty="0" err="1"/>
              <a:t>Chlopenní</a:t>
            </a:r>
            <a:r>
              <a:rPr lang="en-GB" altLang="cs-CZ" dirty="0"/>
              <a:t> </a:t>
            </a:r>
            <a:r>
              <a:rPr lang="en-GB" altLang="cs-CZ" dirty="0" err="1"/>
              <a:t>vady</a:t>
            </a:r>
            <a:endParaRPr lang="en-GB" altLang="cs-CZ" dirty="0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23020" y="1916832"/>
            <a:ext cx="2592288" cy="4445747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400" dirty="0" err="1">
                <a:solidFill>
                  <a:schemeClr val="tx2"/>
                </a:solidFill>
              </a:rPr>
              <a:t>Stenóza</a:t>
            </a:r>
            <a:r>
              <a:rPr lang="en-GB" altLang="cs-CZ" sz="2400" dirty="0">
                <a:solidFill>
                  <a:schemeClr val="tx2"/>
                </a:solidFill>
              </a:rPr>
              <a:t> – </a:t>
            </a:r>
            <a:r>
              <a:rPr lang="en-GB" altLang="cs-CZ" sz="2400" dirty="0" err="1">
                <a:solidFill>
                  <a:schemeClr val="tx2"/>
                </a:solidFill>
              </a:rPr>
              <a:t>clopeň</a:t>
            </a:r>
            <a:r>
              <a:rPr lang="en-GB" altLang="cs-CZ" sz="2400" dirty="0">
                <a:solidFill>
                  <a:schemeClr val="tx2"/>
                </a:solidFill>
              </a:rPr>
              <a:t> </a:t>
            </a:r>
            <a:r>
              <a:rPr lang="en-GB" altLang="cs-CZ" sz="2400" dirty="0" err="1">
                <a:solidFill>
                  <a:schemeClr val="tx2"/>
                </a:solidFill>
              </a:rPr>
              <a:t>nedostatečně</a:t>
            </a:r>
            <a:r>
              <a:rPr lang="en-GB" altLang="cs-CZ" sz="2400" dirty="0">
                <a:solidFill>
                  <a:schemeClr val="tx2"/>
                </a:solidFill>
              </a:rPr>
              <a:t> se </a:t>
            </a:r>
            <a:r>
              <a:rPr lang="en-GB" altLang="cs-CZ" sz="2400" dirty="0" err="1">
                <a:solidFill>
                  <a:schemeClr val="tx2"/>
                </a:solidFill>
              </a:rPr>
              <a:t>otvírá</a:t>
            </a:r>
            <a:endParaRPr lang="en-GB" altLang="cs-CZ" sz="2400" dirty="0">
              <a:solidFill>
                <a:schemeClr val="tx2"/>
              </a:solidFill>
            </a:endParaRPr>
          </a:p>
          <a:p>
            <a:pPr>
              <a:lnSpc>
                <a:spcPct val="93000"/>
              </a:lnSpc>
              <a:buNone/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endParaRPr lang="en-GB" altLang="cs-CZ" sz="2400" dirty="0">
              <a:solidFill>
                <a:schemeClr val="tx2"/>
              </a:solidFill>
            </a:endParaRPr>
          </a:p>
          <a:p>
            <a:pPr>
              <a:lnSpc>
                <a:spcPct val="93000"/>
              </a:lnSpc>
              <a:buNone/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endParaRPr lang="en-GB" altLang="cs-CZ" sz="2400" dirty="0">
              <a:solidFill>
                <a:schemeClr val="tx2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348" y="836712"/>
            <a:ext cx="590465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05230"/>
      </p:ext>
    </p:extLst>
  </p:cSld>
  <p:clrMapOvr>
    <a:masterClrMapping/>
  </p:clrMapOvr>
  <p:transition spd="med" advTm="172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ctrTitle"/>
          </p:nvPr>
        </p:nvSpPr>
        <p:spPr>
          <a:xfrm>
            <a:off x="214314" y="188640"/>
            <a:ext cx="7772400" cy="626392"/>
          </a:xfrm>
        </p:spPr>
        <p:txBody>
          <a:bodyPr/>
          <a:lstStyle/>
          <a:p>
            <a:r>
              <a:rPr lang="cs-CZ" altLang="cs-CZ" sz="4000" dirty="0"/>
              <a:t>Ateroskleróza</a:t>
            </a:r>
          </a:p>
        </p:txBody>
      </p:sp>
      <p:pic>
        <p:nvPicPr>
          <p:cNvPr id="6148" name="Obrázek 4" descr="Aterosclerosi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96" y="332656"/>
            <a:ext cx="3175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Obrázek 5" descr="Aterosclerosi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68" y="838956"/>
            <a:ext cx="23145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751012" y="2786856"/>
            <a:ext cx="77724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b" anchorCtr="0" compatLnSpc="1">
            <a:prstTxWarp prst="textNoShape">
              <a:avLst/>
            </a:prstTxWarp>
          </a:bodyPr>
          <a:lstStyle>
            <a:lvl1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cs-CZ" altLang="cs-CZ" sz="2000" b="1" u="sng" smtClean="0"/>
              <a:t>Ateroskleróza (kornatění tepen)</a:t>
            </a:r>
            <a:r>
              <a:rPr lang="cs-CZ" altLang="cs-CZ" sz="2000" b="1" smtClean="0"/>
              <a:t/>
            </a:r>
            <a:br>
              <a:rPr lang="cs-CZ" altLang="cs-CZ" sz="2000" b="1" smtClean="0"/>
            </a:br>
            <a:r>
              <a:rPr lang="cs-CZ" altLang="cs-CZ" sz="2000" b="1" smtClean="0"/>
              <a:t/>
            </a:r>
            <a:br>
              <a:rPr lang="cs-CZ" altLang="cs-CZ" sz="2000" b="1" smtClean="0"/>
            </a:br>
            <a:r>
              <a:rPr lang="cs-CZ" altLang="cs-CZ" sz="2000" b="1" smtClean="0"/>
              <a:t> </a:t>
            </a:r>
            <a:br>
              <a:rPr lang="cs-CZ" altLang="cs-CZ" sz="2000" b="1" smtClean="0"/>
            </a:br>
            <a:r>
              <a:rPr lang="cs-CZ" altLang="cs-CZ" sz="2000" b="1" smtClean="0"/>
              <a:t>- usazování cholesterolu v cévách na podkladě poškození cévní stěny</a:t>
            </a:r>
            <a:br>
              <a:rPr lang="cs-CZ" altLang="cs-CZ" sz="2000" b="1" smtClean="0"/>
            </a:br>
            <a:r>
              <a:rPr lang="cs-CZ" altLang="cs-CZ" sz="2000" b="1" smtClean="0"/>
              <a:t/>
            </a:r>
            <a:br>
              <a:rPr lang="cs-CZ" altLang="cs-CZ" sz="2000" b="1" smtClean="0"/>
            </a:br>
            <a:r>
              <a:rPr lang="cs-CZ" altLang="cs-CZ" sz="2000" b="1" smtClean="0"/>
              <a:t>- tvorba tukového, ateromového, vazivového plátu</a:t>
            </a:r>
            <a:br>
              <a:rPr lang="cs-CZ" altLang="cs-CZ" sz="2000" b="1" smtClean="0"/>
            </a:br>
            <a:r>
              <a:rPr lang="cs-CZ" altLang="cs-CZ" sz="2000" b="1" smtClean="0"/>
              <a:t/>
            </a:r>
            <a:br>
              <a:rPr lang="cs-CZ" altLang="cs-CZ" sz="2000" b="1" smtClean="0"/>
            </a:br>
            <a:r>
              <a:rPr lang="cs-CZ" altLang="cs-CZ" sz="2000" b="1" smtClean="0"/>
              <a:t>- zúžení tepny a rozvoj ischemie</a:t>
            </a:r>
            <a:br>
              <a:rPr lang="cs-CZ" altLang="cs-CZ" sz="2000" b="1" smtClean="0"/>
            </a:br>
            <a:endParaRPr lang="cs-CZ" altLang="cs-CZ" sz="2000" b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2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07"/>
    </mc:Choice>
    <mc:Fallback>
      <p:transition spd="slow" advTm="39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1027549" y="313953"/>
            <a:ext cx="8227583" cy="1061392"/>
          </a:xfrm>
          <a:ln/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/>
              <a:t>Chlopenní vady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7549" y="1604329"/>
            <a:ext cx="8227583" cy="4445747"/>
          </a:xfrm>
          <a:ln/>
        </p:spPr>
        <p:txBody>
          <a:bodyPr/>
          <a:lstStyle/>
          <a:p>
            <a:pPr>
              <a:lnSpc>
                <a:spcPct val="87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/>
              <a:t>Insuficience – nedomykavost, nedostatečně se                                                      zavírá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106" y="2713246"/>
            <a:ext cx="3007036" cy="365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7662"/>
      </p:ext>
    </p:extLst>
  </p:cSld>
  <p:clrMapOvr>
    <a:masterClrMapping/>
  </p:clrMapOvr>
  <p:transition spd="med" advTm="19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1027549" y="313953"/>
            <a:ext cx="8226144" cy="1061392"/>
          </a:xfrm>
          <a:ln/>
        </p:spPr>
        <p:txBody>
          <a:bodyPr/>
          <a:lstStyle/>
          <a:p>
            <a:pPr>
              <a:lnSpc>
                <a:spcPct val="76000"/>
              </a:lnSpc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/>
              <a:t>Poslechová místa jednotlivých chlopní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7549" y="1604329"/>
            <a:ext cx="8226144" cy="4445747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540" y="1468955"/>
            <a:ext cx="6544047" cy="522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54008"/>
      </p:ext>
    </p:extLst>
  </p:cSld>
  <p:clrMapOvr>
    <a:masterClrMapping/>
  </p:clrMapOvr>
  <p:transition spd="med" advTm="373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1027549" y="313954"/>
            <a:ext cx="8230464" cy="10685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 sz="1996"/>
              <a:t>Získane chlopenní vady:</a:t>
            </a:r>
            <a:br>
              <a:rPr lang="en-GB" altLang="cs-CZ" sz="1996"/>
            </a:br>
            <a:r>
              <a:rPr lang="en-GB" altLang="cs-CZ"/>
              <a:t>mitrální stenóza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7549" y="1534594"/>
            <a:ext cx="8230464" cy="483400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 dirty="0" err="1"/>
              <a:t>Etiologie</a:t>
            </a:r>
            <a:r>
              <a:rPr lang="en-GB" altLang="cs-CZ" sz="2177" b="1" dirty="0"/>
              <a:t>:</a:t>
            </a:r>
            <a:r>
              <a:rPr lang="en-GB" altLang="cs-CZ" sz="2177" dirty="0"/>
              <a:t> </a:t>
            </a:r>
            <a:r>
              <a:rPr lang="en-GB" altLang="cs-CZ" sz="2177" dirty="0" err="1"/>
              <a:t>po</a:t>
            </a:r>
            <a:r>
              <a:rPr lang="en-GB" altLang="cs-CZ" sz="2177" dirty="0"/>
              <a:t> </a:t>
            </a:r>
            <a:r>
              <a:rPr lang="en-GB" altLang="cs-CZ" sz="2177" dirty="0" err="1"/>
              <a:t>revmatické</a:t>
            </a:r>
            <a:r>
              <a:rPr lang="en-GB" altLang="cs-CZ" sz="2177" dirty="0"/>
              <a:t> </a:t>
            </a:r>
            <a:r>
              <a:rPr lang="en-GB" altLang="cs-CZ" sz="2177" dirty="0" err="1"/>
              <a:t>horečce</a:t>
            </a:r>
            <a:r>
              <a:rPr lang="cs-CZ" altLang="cs-CZ" sz="2177" dirty="0"/>
              <a:t>,</a:t>
            </a:r>
            <a:r>
              <a:rPr lang="en-GB" altLang="cs-CZ" sz="2177" dirty="0"/>
              <a:t> </a:t>
            </a:r>
            <a:r>
              <a:rPr lang="en-GB" altLang="cs-CZ" sz="2177" dirty="0" err="1"/>
              <a:t>často</a:t>
            </a:r>
            <a:r>
              <a:rPr lang="en-GB" altLang="cs-CZ" sz="2177" dirty="0"/>
              <a:t> </a:t>
            </a:r>
            <a:r>
              <a:rPr lang="en-GB" altLang="cs-CZ" sz="2177" dirty="0" err="1"/>
              <a:t>kombinace</a:t>
            </a:r>
            <a:r>
              <a:rPr lang="en-GB" altLang="cs-CZ" sz="2177" dirty="0"/>
              <a:t> s </a:t>
            </a:r>
            <a:r>
              <a:rPr lang="en-GB" altLang="cs-CZ" sz="2177" dirty="0" err="1"/>
              <a:t>aortální</a:t>
            </a:r>
            <a:r>
              <a:rPr lang="en-GB" altLang="cs-CZ" sz="2177" dirty="0"/>
              <a:t> </a:t>
            </a:r>
            <a:r>
              <a:rPr lang="en-GB" altLang="cs-CZ" sz="2177" dirty="0" err="1"/>
              <a:t>insuficiencí</a:t>
            </a:r>
            <a:endParaRPr lang="en-GB" altLang="cs-CZ" sz="2177" dirty="0"/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 dirty="0" err="1"/>
              <a:t>Klinický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obraz</a:t>
            </a:r>
            <a:r>
              <a:rPr lang="en-GB" altLang="cs-CZ" sz="2177" b="1" dirty="0"/>
              <a:t>: </a:t>
            </a:r>
            <a:r>
              <a:rPr lang="en-GB" altLang="cs-CZ" sz="2177" b="1" dirty="0" err="1"/>
              <a:t>facies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mitralis</a:t>
            </a:r>
            <a:r>
              <a:rPr lang="en-GB" altLang="cs-CZ" sz="2177" b="1" dirty="0"/>
              <a:t> – </a:t>
            </a:r>
            <a:r>
              <a:rPr lang="en-GB" altLang="cs-CZ" sz="2177" b="1" dirty="0" err="1"/>
              <a:t>začervenalé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tváře</a:t>
            </a:r>
            <a:r>
              <a:rPr lang="en-GB" altLang="cs-CZ" sz="2177" b="1" dirty="0"/>
              <a:t>, </a:t>
            </a:r>
            <a:r>
              <a:rPr lang="en-GB" altLang="cs-CZ" sz="2177" b="1" dirty="0" err="1"/>
              <a:t>často</a:t>
            </a:r>
            <a:r>
              <a:rPr lang="en-GB" altLang="cs-CZ" sz="2177" b="1" dirty="0"/>
              <a:t> s </a:t>
            </a:r>
            <a:r>
              <a:rPr lang="en-GB" altLang="cs-CZ" sz="2177" b="1" dirty="0" err="1"/>
              <a:t>drobnými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venektaziemi</a:t>
            </a:r>
            <a:r>
              <a:rPr lang="en-GB" altLang="cs-CZ" sz="2177" b="1" dirty="0"/>
              <a:t>, </a:t>
            </a:r>
            <a:r>
              <a:rPr lang="en-GB" altLang="cs-CZ" sz="2177" b="1" dirty="0" err="1"/>
              <a:t>kontrastují</a:t>
            </a:r>
            <a:r>
              <a:rPr lang="en-GB" altLang="cs-CZ" sz="2177" b="1" dirty="0"/>
              <a:t> s </a:t>
            </a:r>
            <a:r>
              <a:rPr lang="en-GB" altLang="cs-CZ" sz="2177" b="1" dirty="0" err="1"/>
              <a:t>bledým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okolím</a:t>
            </a:r>
            <a:r>
              <a:rPr lang="en-GB" altLang="cs-CZ" sz="2177" b="1" dirty="0"/>
              <a:t>, </a:t>
            </a:r>
            <a:r>
              <a:rPr lang="en-GB" altLang="cs-CZ" sz="2177" b="1" dirty="0" err="1"/>
              <a:t>cyanóza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rtů</a:t>
            </a:r>
            <a:r>
              <a:rPr lang="en-GB" altLang="cs-CZ" sz="2177" b="1" dirty="0"/>
              <a:t>, </a:t>
            </a:r>
            <a:r>
              <a:rPr lang="en-GB" altLang="cs-CZ" sz="2177" b="1" dirty="0" err="1"/>
              <a:t>dušnost</a:t>
            </a:r>
            <a:r>
              <a:rPr lang="en-GB" altLang="cs-CZ" sz="2177" b="1" dirty="0"/>
              <a:t>, </a:t>
            </a:r>
            <a:r>
              <a:rPr lang="en-GB" altLang="cs-CZ" sz="2177" b="1" dirty="0" err="1"/>
              <a:t>suchý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kašel</a:t>
            </a:r>
            <a:r>
              <a:rPr lang="en-GB" altLang="cs-CZ" sz="2177" b="1" dirty="0"/>
              <a:t>, </a:t>
            </a:r>
            <a:r>
              <a:rPr lang="en-GB" altLang="cs-CZ" sz="2177" b="1" dirty="0" err="1"/>
              <a:t>palpitace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při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fibrilaci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síní</a:t>
            </a:r>
            <a:endParaRPr lang="en-GB" altLang="cs-CZ" sz="2177" b="1" dirty="0"/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 dirty="0" err="1"/>
              <a:t>Diagnostika</a:t>
            </a:r>
            <a:r>
              <a:rPr lang="en-GB" altLang="cs-CZ" sz="2177" b="1" dirty="0"/>
              <a:t>: </a:t>
            </a:r>
            <a:r>
              <a:rPr lang="en-GB" altLang="cs-CZ" sz="2177" b="1" dirty="0" err="1"/>
              <a:t>na</a:t>
            </a:r>
            <a:r>
              <a:rPr lang="en-GB" altLang="cs-CZ" sz="2177" b="1" dirty="0"/>
              <a:t> EKG P </a:t>
            </a:r>
            <a:r>
              <a:rPr lang="en-GB" altLang="cs-CZ" sz="2177" b="1" dirty="0" err="1"/>
              <a:t>mitrale</a:t>
            </a:r>
            <a:r>
              <a:rPr lang="en-GB" altLang="cs-CZ" sz="2177" b="1" dirty="0"/>
              <a:t> – </a:t>
            </a:r>
            <a:r>
              <a:rPr lang="en-GB" altLang="cs-CZ" sz="2177" b="1" dirty="0" err="1"/>
              <a:t>rozšířená</a:t>
            </a:r>
            <a:r>
              <a:rPr lang="en-GB" altLang="cs-CZ" sz="2177" b="1" dirty="0"/>
              <a:t> a </a:t>
            </a:r>
            <a:r>
              <a:rPr lang="en-GB" altLang="cs-CZ" sz="2177" b="1" dirty="0" err="1"/>
              <a:t>dvojvrcholová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vlna</a:t>
            </a:r>
            <a:r>
              <a:rPr lang="en-GB" altLang="cs-CZ" sz="2177" b="1" dirty="0"/>
              <a:t> P, </a:t>
            </a:r>
            <a:r>
              <a:rPr lang="en-GB" altLang="cs-CZ" sz="2177" b="1" dirty="0" err="1"/>
              <a:t>často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fibrilace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síní</a:t>
            </a:r>
            <a:r>
              <a:rPr lang="en-GB" altLang="cs-CZ" sz="2177" b="1" dirty="0"/>
              <a:t>, RTG S+P – </a:t>
            </a:r>
            <a:r>
              <a:rPr lang="en-GB" altLang="cs-CZ" sz="2177" b="1" dirty="0" err="1"/>
              <a:t>dilatace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levé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předsíně</a:t>
            </a:r>
            <a:r>
              <a:rPr lang="en-GB" altLang="cs-CZ" sz="2177" b="1" dirty="0"/>
              <a:t>, ECHO</a:t>
            </a: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 dirty="0" err="1"/>
              <a:t>Komplikace</a:t>
            </a:r>
            <a:r>
              <a:rPr lang="en-GB" altLang="cs-CZ" sz="2177" b="1" dirty="0"/>
              <a:t>: </a:t>
            </a:r>
            <a:r>
              <a:rPr lang="en-GB" altLang="cs-CZ" sz="2177" b="1" dirty="0" err="1"/>
              <a:t>fibrilace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síní</a:t>
            </a:r>
            <a:r>
              <a:rPr lang="en-GB" altLang="cs-CZ" sz="2177" b="1" dirty="0"/>
              <a:t>, </a:t>
            </a:r>
            <a:r>
              <a:rPr lang="en-GB" altLang="cs-CZ" sz="2177" b="1" dirty="0" err="1"/>
              <a:t>embolie,infekční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endokarditida</a:t>
            </a:r>
            <a:r>
              <a:rPr lang="en-GB" altLang="cs-CZ" sz="2177" b="1" dirty="0"/>
              <a:t>, </a:t>
            </a:r>
            <a:r>
              <a:rPr lang="en-GB" altLang="cs-CZ" sz="2177" b="1" dirty="0" err="1"/>
              <a:t>opakované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bronchitidy</a:t>
            </a:r>
            <a:endParaRPr lang="en-GB" altLang="cs-CZ" sz="2177" b="1" dirty="0"/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 dirty="0" err="1"/>
              <a:t>Terapie</a:t>
            </a:r>
            <a:r>
              <a:rPr lang="en-GB" altLang="cs-CZ" sz="2177" b="1" dirty="0"/>
              <a:t>: </a:t>
            </a:r>
            <a:r>
              <a:rPr lang="en-GB" altLang="cs-CZ" sz="2177" b="1" dirty="0" err="1"/>
              <a:t>chirurgická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terapie</a:t>
            </a:r>
            <a:r>
              <a:rPr lang="en-GB" altLang="cs-CZ" sz="2177" b="1" dirty="0"/>
              <a:t>, </a:t>
            </a:r>
            <a:r>
              <a:rPr lang="en-GB" altLang="cs-CZ" sz="2177" b="1" dirty="0" err="1"/>
              <a:t>katetrizace</a:t>
            </a:r>
            <a:r>
              <a:rPr lang="en-GB" altLang="cs-CZ" sz="2177" b="1" dirty="0"/>
              <a:t> (</a:t>
            </a:r>
            <a:r>
              <a:rPr lang="en-GB" altLang="cs-CZ" sz="2177" b="1" dirty="0" err="1"/>
              <a:t>balonková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valvuloplastika</a:t>
            </a:r>
            <a:r>
              <a:rPr lang="en-GB" altLang="cs-CZ" sz="2177" b="1" dirty="0"/>
              <a:t>),</a:t>
            </a:r>
            <a:r>
              <a:rPr lang="en-GB" altLang="cs-CZ" sz="2177" b="1" dirty="0" err="1"/>
              <a:t>náhrada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mitrální</a:t>
            </a:r>
            <a:r>
              <a:rPr lang="en-GB" altLang="cs-CZ" sz="2177" b="1" dirty="0"/>
              <a:t> </a:t>
            </a:r>
            <a:r>
              <a:rPr lang="en-GB" altLang="cs-CZ" sz="2177" b="1" dirty="0" err="1"/>
              <a:t>chlopně</a:t>
            </a:r>
            <a:endParaRPr lang="en-GB" altLang="cs-CZ" sz="2177" b="1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65469"/>
      </p:ext>
    </p:extLst>
  </p:cSld>
  <p:clrMapOvr>
    <a:masterClrMapping/>
  </p:clrMapOvr>
  <p:transition spd="med" advTm="35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1027549" y="313953"/>
            <a:ext cx="8226144" cy="1061392"/>
          </a:xfrm>
          <a:ln/>
        </p:spPr>
        <p:txBody>
          <a:bodyPr/>
          <a:lstStyle/>
          <a:p>
            <a:pPr>
              <a:lnSpc>
                <a:spcPct val="76000"/>
              </a:lnSpc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/>
              <a:t>Mitrální stenóza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7549" y="1604329"/>
            <a:ext cx="8226144" cy="4445747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220" y="1397832"/>
            <a:ext cx="5403468" cy="5118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9176"/>
      </p:ext>
    </p:extLst>
  </p:cSld>
  <p:clrMapOvr>
    <a:masterClrMapping/>
  </p:clrMapOvr>
  <p:transition spd="med" advTm="165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1027549" y="313953"/>
            <a:ext cx="8226144" cy="1061392"/>
          </a:xfrm>
          <a:ln/>
        </p:spPr>
        <p:txBody>
          <a:bodyPr/>
          <a:lstStyle/>
          <a:p>
            <a:pPr>
              <a:lnSpc>
                <a:spcPct val="76000"/>
              </a:lnSpc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/>
              <a:t>Facies mitralis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7549" y="1604329"/>
            <a:ext cx="8226144" cy="4445747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066" y="1633132"/>
            <a:ext cx="3030078" cy="443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1633132"/>
            <a:ext cx="3030078" cy="443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20819"/>
      </p:ext>
    </p:extLst>
  </p:cSld>
  <p:clrMapOvr>
    <a:masterClrMapping/>
  </p:clrMapOvr>
  <p:transition spd="med" advTm="176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1027549" y="313954"/>
            <a:ext cx="8230464" cy="10685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 sz="1996"/>
              <a:t>Získane chlopenní vady:</a:t>
            </a:r>
            <a:br>
              <a:rPr lang="en-GB" altLang="cs-CZ" sz="1996"/>
            </a:br>
            <a:r>
              <a:rPr lang="en-GB" altLang="cs-CZ"/>
              <a:t>mitrální insuficience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7549" y="1604329"/>
            <a:ext cx="8230464" cy="4445747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Etiologie:</a:t>
            </a:r>
            <a:r>
              <a:rPr lang="en-GB" altLang="cs-CZ" sz="2540" b="1"/>
              <a:t> </a:t>
            </a:r>
            <a:r>
              <a:rPr lang="en-GB" altLang="cs-CZ" sz="2177" b="1"/>
              <a:t>následek streptokokové infekce (angíny!),prolaps mitrální chlopně, infekční endokarditida, dilatace levé komory</a:t>
            </a: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Klinický obraz: systolický šelest v 5. mezižebří v medioklavikulární čáře, únava,námahová dušnost, palpitace při fibrilaci síní</a:t>
            </a: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Diagnostika: EKG – hypertrofie levé komory nebo P mitrale, fibrilace síní, RTG S+P – dilatace stínu srdce,</a:t>
            </a: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Komplikace: fibrilace síní, srdeční selhání, plicní edém, infekční endokarditida</a:t>
            </a: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Terapie: náhrada chlopně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07619"/>
      </p:ext>
    </p:extLst>
  </p:cSld>
  <p:clrMapOvr>
    <a:masterClrMapping/>
  </p:clrMapOvr>
  <p:transition spd="med" advTm="42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1027549" y="313953"/>
            <a:ext cx="8226144" cy="1061392"/>
          </a:xfrm>
          <a:ln/>
        </p:spPr>
        <p:txBody>
          <a:bodyPr/>
          <a:lstStyle/>
          <a:p>
            <a:pPr>
              <a:lnSpc>
                <a:spcPct val="76000"/>
              </a:lnSpc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/>
              <a:t>Mitrální insuficience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7549" y="1604329"/>
            <a:ext cx="8226144" cy="4445747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4" y="1669136"/>
            <a:ext cx="4022343" cy="4372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659141"/>
      </p:ext>
    </p:extLst>
  </p:cSld>
  <p:clrMapOvr>
    <a:masterClrMapping/>
  </p:clrMapOvr>
  <p:transition spd="med" advTm="39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027549" y="313954"/>
            <a:ext cx="8224703" cy="1058512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/>
              <a:t>RTG známky hypertrofie levé komory u mitrální insuficience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7549" y="1604329"/>
            <a:ext cx="8224703" cy="4444307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770" y="1483356"/>
            <a:ext cx="5223428" cy="488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77250"/>
      </p:ext>
    </p:extLst>
  </p:cSld>
  <p:clrMapOvr>
    <a:masterClrMapping/>
  </p:clrMapOvr>
  <p:transition spd="med" advTm="14303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1027549" y="313954"/>
            <a:ext cx="8230464" cy="10685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 sz="1996"/>
              <a:t>Získane chlopenní vady:</a:t>
            </a:r>
            <a:br>
              <a:rPr lang="en-GB" altLang="cs-CZ" sz="1996"/>
            </a:br>
            <a:r>
              <a:rPr lang="en-GB" altLang="cs-CZ"/>
              <a:t>aortální stenóza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7549" y="1604329"/>
            <a:ext cx="8230464" cy="4445747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Etiologie: degenerativní, porevmatická, vrozená</a:t>
            </a: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Klinický obraz: námahová dušnost, synkopy při námaze, angina pectoris, systolický šelest ve 2.mezižebří vpravo parasternálně</a:t>
            </a: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Diagnostika: EKG hypertrofi levé komory, RTG hrudníku, ECHO, srdeční katetrizace (ventrikulografie)</a:t>
            </a: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Komplikace: infekční endokarditida, srdeční selhání,náhlá smrt</a:t>
            </a: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Terapie: náhrada chlopně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22388"/>
      </p:ext>
    </p:extLst>
  </p:cSld>
  <p:clrMapOvr>
    <a:masterClrMapping/>
  </p:clrMapOvr>
  <p:transition spd="med" advTm="36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1027549" y="313954"/>
            <a:ext cx="8224703" cy="1058512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/>
              <a:t>Aortální stenóza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7549" y="1604329"/>
            <a:ext cx="8224703" cy="4444307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541" y="1633132"/>
            <a:ext cx="4579681" cy="457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62635"/>
      </p:ext>
    </p:extLst>
  </p:cSld>
  <p:clrMapOvr>
    <a:masterClrMapping/>
  </p:clrMapOvr>
  <p:transition spd="med" advTm="1943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nímek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r="10400"/>
          <a:stretch>
            <a:fillRect/>
          </a:stretch>
        </p:blipFill>
        <p:spPr bwMode="auto">
          <a:xfrm>
            <a:off x="1028700" y="2590800"/>
            <a:ext cx="8077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3695700" y="3200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1638300" y="31242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2857500" y="34290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7734300" y="2667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3238500" y="3733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6819900" y="2743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4152900" y="4191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6972300" y="3886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1" descr="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1485900" y="2819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2400300" y="3048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3" descr="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5905500" y="2590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14" descr="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6134100" y="32766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15" descr="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3924300" y="3733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16" descr="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4991100" y="4267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17" descr="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1028700" y="4191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8" descr="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7581900" y="28956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9" descr="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4381500" y="2743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0" name="Picture 20" descr="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6057900" y="3810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1" name="Picture 21" descr="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3695700" y="2819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22" descr="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1866900" y="3505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3" name="Picture 23" descr="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8343900" y="3048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Picture 24" descr="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5905500" y="2971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25" descr="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7581900" y="3581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6" name="Picture 26" descr="10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2400300" y="3886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27" descr="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3009900" y="2819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Picture 28" descr="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5143500" y="2819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9" name="Picture 29" descr="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5067300" y="3124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0" name="Picture 30" descr="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6819900" y="3810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1" name="Picture 31" descr="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5295900" y="40386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2" name="Picture 32" descr="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2857500" y="4114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3" name="Picture 33" descr="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2095500" y="4191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4" name="Picture 34" descr="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1714500" y="3886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5" name="Picture 35" descr="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1104900" y="3505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6" name="Picture 36" descr="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4457700" y="3352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7" name="Picture 37" descr="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8343900" y="36576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8" name="Picture 38" descr="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4610100" y="3886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9" name="Picture 39" descr="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3543300" y="4343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0" name="Picture 40" descr="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6896100" y="3200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1" name="Picture 41" descr="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5981700" y="4343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2" name="Picture 42" descr="9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8115300" y="4114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3" name="Picture 43" descr="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6972300" y="4267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4" name="Picture 44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4610100" y="29718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5" name="Picture 45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5295900" y="3352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6" name="Picture 46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2400300" y="266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7" name="Picture 47" descr="LDL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3F5FF"/>
              </a:clrFrom>
              <a:clrTo>
                <a:srgbClr val="F3F5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37338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8" name="Picture 48" descr="LDL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EDF3FF"/>
              </a:clrFrom>
              <a:clrTo>
                <a:srgbClr val="EDF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1" y="27432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9" name="Picture 49" descr="LDL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1F7E9"/>
              </a:clrFrom>
              <a:clrTo>
                <a:srgbClr val="F1F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1" y="38862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0" name="Picture 50" descr="LDL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4FFFF"/>
              </a:clrFrom>
              <a:clrTo>
                <a:srgbClr val="F4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1" y="44196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1" name="Picture 51" descr="LDL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7FFFD"/>
              </a:clrFrom>
              <a:clrTo>
                <a:srgbClr val="F7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1" y="40386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2" name="Picture 52" descr="LDL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BFFFD"/>
              </a:clrFrom>
              <a:clrTo>
                <a:srgbClr val="FB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38100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3" name="Picture 53" descr="LDL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ED"/>
              </a:clrFrom>
              <a:clrTo>
                <a:srgbClr val="FFFF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44196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4" name="Picture 54" descr="LDL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1F7E9"/>
              </a:clrFrom>
              <a:clrTo>
                <a:srgbClr val="F1F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1" y="45720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5" name="Picture 55" descr="oxLDL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9F8E7"/>
              </a:clrFrom>
              <a:clrTo>
                <a:srgbClr val="F9F8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28194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6" name="Picture 56" descr="oxLDL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1" y="31242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7" name="Picture 57" descr="oxLDL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42672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8" name="Picture 58" descr="oxLDL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1" y="40386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9" name="Picture 59" descr="oxLDL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1" y="35052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0" name="Picture 60" descr="oxLDL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1" y="32766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1" name="Picture 61" descr="oxLDL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9F8E7"/>
              </a:clrFrom>
              <a:clrTo>
                <a:srgbClr val="F9F8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1" y="25908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2" name="Picture 62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2" t="38356" r="296" b="6850"/>
          <a:stretch>
            <a:fillRect/>
          </a:stretch>
        </p:blipFill>
        <p:spPr bwMode="auto">
          <a:xfrm>
            <a:off x="5295900" y="32766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3" name="Picture 63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952500" y="2895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4" name="Picture 64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7734300" y="2895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5" name="Picture 65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3467100" y="3200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6" name="Picture 66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6438900" y="38100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7" name="Picture 67" descr="endotelrovny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20219" r="7207" b="47430"/>
          <a:stretch>
            <a:fillRect/>
          </a:stretch>
        </p:blipFill>
        <p:spPr bwMode="auto">
          <a:xfrm>
            <a:off x="1028700" y="838200"/>
            <a:ext cx="8077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8" name="Picture 68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4686300" y="44958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9" name="Picture 69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6819900" y="34290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0" name="Picture 70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2628900" y="4267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1" name="Picture 71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65151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2" name="Picture 72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41529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3" name="Picture 73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5143500" y="38100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4" name="Picture 74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6134100" y="34290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5" name="Picture 75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2552700" y="3352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6" name="Picture 76" descr="7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7658100" y="3886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7" name="Text Box 77"/>
          <p:cNvSpPr txBox="1">
            <a:spLocks noChangeArrowheads="1"/>
          </p:cNvSpPr>
          <p:nvPr/>
        </p:nvSpPr>
        <p:spPr bwMode="auto">
          <a:xfrm>
            <a:off x="4838700" y="1371601"/>
            <a:ext cx="9858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2000">
                <a:solidFill>
                  <a:srgbClr val="00004C"/>
                </a:solidFill>
                <a:latin typeface="Tahoma" panose="020B0604030504040204" pitchFamily="34" charset="0"/>
              </a:rPr>
              <a:t>LUMEN</a:t>
            </a:r>
          </a:p>
        </p:txBody>
      </p:sp>
      <p:sp>
        <p:nvSpPr>
          <p:cNvPr id="10318" name="Text Box 78"/>
          <p:cNvSpPr txBox="1">
            <a:spLocks noChangeArrowheads="1"/>
          </p:cNvSpPr>
          <p:nvPr/>
        </p:nvSpPr>
        <p:spPr bwMode="auto">
          <a:xfrm>
            <a:off x="7720014" y="2249489"/>
            <a:ext cx="9874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200">
                <a:latin typeface="Tahoma" panose="020B0604030504040204" pitchFamily="34" charset="0"/>
              </a:rPr>
              <a:t>ENDOTEL</a:t>
            </a:r>
          </a:p>
        </p:txBody>
      </p:sp>
      <p:sp>
        <p:nvSpPr>
          <p:cNvPr id="10319" name="Text Box 79"/>
          <p:cNvSpPr txBox="1">
            <a:spLocks noChangeArrowheads="1"/>
          </p:cNvSpPr>
          <p:nvPr/>
        </p:nvSpPr>
        <p:spPr bwMode="auto">
          <a:xfrm>
            <a:off x="1104901" y="2286000"/>
            <a:ext cx="987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200">
                <a:solidFill>
                  <a:srgbClr val="00004C"/>
                </a:solidFill>
                <a:latin typeface="Tahoma" panose="020B0604030504040204" pitchFamily="34" charset="0"/>
              </a:rPr>
              <a:t>ENDOTEL</a:t>
            </a:r>
          </a:p>
        </p:txBody>
      </p:sp>
      <p:grpSp>
        <p:nvGrpSpPr>
          <p:cNvPr id="10320" name="Group 80"/>
          <p:cNvGrpSpPr>
            <a:grpSpLocks/>
          </p:cNvGrpSpPr>
          <p:nvPr/>
        </p:nvGrpSpPr>
        <p:grpSpPr bwMode="auto">
          <a:xfrm>
            <a:off x="1257300" y="5257800"/>
            <a:ext cx="7273925" cy="990600"/>
            <a:chOff x="432" y="3312"/>
            <a:chExt cx="4582" cy="624"/>
          </a:xfrm>
        </p:grpSpPr>
        <p:pic>
          <p:nvPicPr>
            <p:cNvPr id="10322" name="Picture 81" descr="7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0"/>
                </a:clrFrom>
                <a:clrTo>
                  <a:srgbClr val="FFFFF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1" t="16438" r="82196" b="61644"/>
            <a:stretch>
              <a:fillRect/>
            </a:stretch>
          </p:blipFill>
          <p:spPr bwMode="auto">
            <a:xfrm>
              <a:off x="2304" y="3312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23" name="Text Box 82"/>
            <p:cNvSpPr txBox="1">
              <a:spLocks noChangeArrowheads="1"/>
            </p:cNvSpPr>
            <p:nvPr/>
          </p:nvSpPr>
          <p:spPr bwMode="auto">
            <a:xfrm>
              <a:off x="595" y="3696"/>
              <a:ext cx="132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1200" b="1">
                  <a:solidFill>
                    <a:schemeClr val="tx2"/>
                  </a:solidFill>
                  <a:latin typeface="Tahoma" panose="020B0604030504040204" pitchFamily="34" charset="0"/>
                </a:rPr>
                <a:t>Oxidovaný LDL (OX-LDL)</a:t>
              </a:r>
            </a:p>
          </p:txBody>
        </p:sp>
        <p:sp>
          <p:nvSpPr>
            <p:cNvPr id="10324" name="Text Box 83"/>
            <p:cNvSpPr txBox="1">
              <a:spLocks noChangeArrowheads="1"/>
            </p:cNvSpPr>
            <p:nvPr/>
          </p:nvSpPr>
          <p:spPr bwMode="auto">
            <a:xfrm>
              <a:off x="672" y="3408"/>
              <a:ext cx="31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1200" b="1">
                  <a:solidFill>
                    <a:schemeClr val="tx2"/>
                  </a:solidFill>
                  <a:latin typeface="Tahoma" panose="020B0604030504040204" pitchFamily="34" charset="0"/>
                </a:rPr>
                <a:t>LDL</a:t>
              </a:r>
            </a:p>
          </p:txBody>
        </p:sp>
        <p:sp>
          <p:nvSpPr>
            <p:cNvPr id="10325" name="Text Box 84"/>
            <p:cNvSpPr txBox="1">
              <a:spLocks noChangeArrowheads="1"/>
            </p:cNvSpPr>
            <p:nvPr/>
          </p:nvSpPr>
          <p:spPr bwMode="auto">
            <a:xfrm>
              <a:off x="4512" y="3648"/>
              <a:ext cx="1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cs-CZ" altLang="cs-CZ" sz="1000" b="1">
                <a:solidFill>
                  <a:schemeClr val="tx2"/>
                </a:solidFill>
                <a:latin typeface="Tahoma" panose="020B0604030504040204" pitchFamily="34" charset="0"/>
              </a:endParaRPr>
            </a:p>
          </p:txBody>
        </p:sp>
        <p:pic>
          <p:nvPicPr>
            <p:cNvPr id="10326" name="Picture 85" descr="LDL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BFFFD"/>
                </a:clrFrom>
                <a:clrTo>
                  <a:srgbClr val="FB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408"/>
              <a:ext cx="17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7" name="Picture 86" descr="oxLDL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9F8E7"/>
                </a:clrFrom>
                <a:clrTo>
                  <a:srgbClr val="F9F8E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696"/>
              <a:ext cx="183" cy="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8" name="Picture 87" descr="7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65" t="43835" r="46588" b="6850"/>
            <a:stretch>
              <a:fillRect/>
            </a:stretch>
          </p:blipFill>
          <p:spPr bwMode="auto">
            <a:xfrm>
              <a:off x="2208" y="3504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29" name="Text Box 88"/>
            <p:cNvSpPr txBox="1">
              <a:spLocks noChangeArrowheads="1"/>
            </p:cNvSpPr>
            <p:nvPr/>
          </p:nvSpPr>
          <p:spPr bwMode="auto">
            <a:xfrm>
              <a:off x="2601" y="3337"/>
              <a:ext cx="616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1200" b="1" dirty="0">
                  <a:solidFill>
                    <a:schemeClr val="tx2"/>
                  </a:solidFill>
                  <a:latin typeface="Tahoma" panose="020B0604030504040204" pitchFamily="34" charset="0"/>
                </a:rPr>
                <a:t>MONOCYT</a:t>
              </a:r>
            </a:p>
          </p:txBody>
        </p:sp>
        <p:sp>
          <p:nvSpPr>
            <p:cNvPr id="10330" name="Text Box 89"/>
            <p:cNvSpPr txBox="1">
              <a:spLocks noChangeArrowheads="1"/>
            </p:cNvSpPr>
            <p:nvPr/>
          </p:nvSpPr>
          <p:spPr bwMode="auto">
            <a:xfrm>
              <a:off x="2603" y="3696"/>
              <a:ext cx="67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1200" b="1">
                  <a:solidFill>
                    <a:schemeClr val="tx2"/>
                  </a:solidFill>
                  <a:latin typeface="Tahoma" panose="020B0604030504040204" pitchFamily="34" charset="0"/>
                </a:rPr>
                <a:t>MAKROFÁG</a:t>
              </a:r>
            </a:p>
          </p:txBody>
        </p:sp>
        <p:pic>
          <p:nvPicPr>
            <p:cNvPr id="10331" name="Picture 90" descr="7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12" t="38356" r="296" b="6850"/>
            <a:stretch>
              <a:fillRect/>
            </a:stretch>
          </p:blipFill>
          <p:spPr bwMode="auto">
            <a:xfrm>
              <a:off x="3456" y="3360"/>
              <a:ext cx="624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32" name="Text Box 91"/>
            <p:cNvSpPr txBox="1">
              <a:spLocks noChangeArrowheads="1"/>
            </p:cNvSpPr>
            <p:nvPr/>
          </p:nvSpPr>
          <p:spPr bwMode="auto">
            <a:xfrm>
              <a:off x="4117" y="3673"/>
              <a:ext cx="89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cs-CZ" altLang="cs-CZ" sz="1200" b="1">
                  <a:solidFill>
                    <a:schemeClr val="tx2"/>
                  </a:solidFill>
                  <a:latin typeface="Tahoma" panose="020B0604030504040204" pitchFamily="34" charset="0"/>
                </a:rPr>
                <a:t>PĚNOVÁ BUŇKA</a:t>
              </a:r>
            </a:p>
          </p:txBody>
        </p:sp>
      </p:grpSp>
      <p:sp>
        <p:nvSpPr>
          <p:cNvPr id="10321" name="Line 92"/>
          <p:cNvSpPr>
            <a:spLocks noChangeShapeType="1"/>
          </p:cNvSpPr>
          <p:nvPr/>
        </p:nvSpPr>
        <p:spPr bwMode="auto">
          <a:xfrm>
            <a:off x="1104900" y="5105400"/>
            <a:ext cx="792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6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66"/>
    </mc:Choice>
    <mc:Fallback>
      <p:transition spd="slow" advTm="2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1027549" y="313954"/>
            <a:ext cx="8224703" cy="1058512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/>
              <a:t>Náhrada aortální chlopně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7549" y="1604329"/>
            <a:ext cx="8224703" cy="4444307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15" y="1143481"/>
            <a:ext cx="2799654" cy="259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926" y="1293256"/>
            <a:ext cx="2592272" cy="246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52" y="3634943"/>
            <a:ext cx="2612434" cy="322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804" y="3591738"/>
            <a:ext cx="2675801" cy="322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46209"/>
      </p:ext>
    </p:extLst>
  </p:cSld>
  <p:clrMapOvr>
    <a:masterClrMapping/>
  </p:clrMapOvr>
  <p:transition spd="med" advTm="14478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1027549" y="313954"/>
            <a:ext cx="8230464" cy="1068592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 sz="1996"/>
              <a:t>Získane chlopenní vady:</a:t>
            </a:r>
            <a:br>
              <a:rPr lang="en-GB" altLang="cs-CZ" sz="1996"/>
            </a:br>
            <a:r>
              <a:rPr lang="en-GB" altLang="cs-CZ"/>
              <a:t>aortální insuficience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7549" y="1604329"/>
            <a:ext cx="8230464" cy="4445747"/>
          </a:xfrm>
          <a:ln/>
        </p:spPr>
        <p:txBody>
          <a:bodyPr/>
          <a:lstStyle/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Etiologie: nejčastěji následkem streptokokových infekcí (angíny!), Bechtěrevova nemoc</a:t>
            </a: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Klinický obraz: srdeční selhání – námahová dušnost, únava, diastolický šelest</a:t>
            </a: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Diagnostika: EKG, echo,srdeční katetrizace (ventrikulografie)</a:t>
            </a:r>
          </a:p>
          <a:p>
            <a:pPr>
              <a:lnSpc>
                <a:spcPct val="93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Terapie: náhrada chlopně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09611"/>
      </p:ext>
    </p:extLst>
  </p:cSld>
  <p:clrMapOvr>
    <a:masterClrMapping/>
  </p:clrMapOvr>
  <p:transition spd="med" advTm="14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1027549" y="313954"/>
            <a:ext cx="8224703" cy="1058512"/>
          </a:xfrm>
          <a:ln/>
        </p:spPr>
        <p:txBody>
          <a:bodyPr/>
          <a:lstStyle/>
          <a:p>
            <a:pPr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/>
              <a:t>Aortální insuficience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7549" y="1604329"/>
            <a:ext cx="8224703" cy="4444307"/>
          </a:xfrm>
          <a:ln/>
        </p:spPr>
        <p:txBody>
          <a:bodyPr/>
          <a:lstStyle/>
          <a:p>
            <a:endParaRPr lang="cs-CZ" altLang="cs-CZ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986" y="1644653"/>
            <a:ext cx="3007036" cy="365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06364"/>
      </p:ext>
    </p:extLst>
  </p:cSld>
  <p:clrMapOvr>
    <a:masterClrMapping/>
  </p:clrMapOvr>
  <p:transition spd="med" advTm="946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1027549" y="313954"/>
            <a:ext cx="8229024" cy="1067152"/>
          </a:xfrm>
          <a:ln/>
        </p:spPr>
        <p:txBody>
          <a:bodyPr/>
          <a:lstStyle/>
          <a:p>
            <a:pPr>
              <a:lnSpc>
                <a:spcPct val="87000"/>
              </a:lnSpc>
              <a:tabLst>
                <a:tab pos="0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</a:pPr>
            <a:r>
              <a:rPr lang="en-GB" altLang="cs-CZ" sz="1996"/>
              <a:t>Získane chlopenní vady:</a:t>
            </a:r>
            <a:br>
              <a:rPr lang="en-GB" altLang="cs-CZ" sz="1996"/>
            </a:br>
            <a:r>
              <a:rPr lang="en-GB" altLang="cs-CZ"/>
              <a:t>trikuspidální insuficience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27549" y="1604329"/>
            <a:ext cx="8229024" cy="4445747"/>
          </a:xfrm>
          <a:ln/>
        </p:spPr>
        <p:txBody>
          <a:bodyPr/>
          <a:lstStyle/>
          <a:p>
            <a:pPr>
              <a:lnSpc>
                <a:spcPct val="87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Etiologie: následek pravostranného srdečního selhávání při plicní hypertenzi (dilatace pravé komory), infekční endokarditida</a:t>
            </a:r>
          </a:p>
          <a:p>
            <a:pPr>
              <a:lnSpc>
                <a:spcPct val="87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Klinický obraz: zvýšená náplň krčních žil,hepatomegalie, otoky, ascites, systolický šelest nad dolním okrajem sterna</a:t>
            </a:r>
          </a:p>
          <a:p>
            <a:pPr>
              <a:lnSpc>
                <a:spcPct val="87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Diagnsotika: EKG – hypertrofie pravékomory,fibrilace síní, RTG S+P, ECHO</a:t>
            </a:r>
          </a:p>
          <a:p>
            <a:pPr>
              <a:lnSpc>
                <a:spcPct val="87000"/>
              </a:lnSpc>
              <a:tabLst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9695" algn="l"/>
                <a:tab pos="6925826" algn="l"/>
                <a:tab pos="7333397" algn="l"/>
                <a:tab pos="7740968" algn="l"/>
                <a:tab pos="8148538" algn="l"/>
              </a:tabLst>
            </a:pPr>
            <a:r>
              <a:rPr lang="en-GB" altLang="cs-CZ" sz="2177" b="1"/>
              <a:t>Terapie: terapie srdečního selhávání, event. Chirurgická léčba při primárním postižení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20232"/>
      </p:ext>
    </p:extLst>
  </p:cSld>
  <p:clrMapOvr>
    <a:masterClrMapping/>
  </p:clrMapOvr>
  <p:transition spd="med" advTm="508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76200"/>
            <a:ext cx="9144000" cy="1552600"/>
          </a:xfrm>
        </p:spPr>
        <p:txBody>
          <a:bodyPr/>
          <a:lstStyle/>
          <a:p>
            <a:r>
              <a:rPr lang="cs-CZ" altLang="cs-CZ" sz="3600" dirty="0" smtClean="0"/>
              <a:t>KARDIOVASKULÁRNÍ SYNKOPA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004" y="2132856"/>
            <a:ext cx="8382000" cy="5562600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altLang="cs-CZ" sz="2800" b="1" dirty="0"/>
              <a:t>Náhle vzniklé bezvědomí spojené se ztrátou posturálního tonu a s následným pádem, po kterém dochází ke spontánnímu návratu vědomí a úpravě celkového stavu do několika minut.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039044" y="1772816"/>
            <a:ext cx="8305800" cy="3024336"/>
          </a:xfrm>
          <a:prstGeom prst="rect">
            <a:avLst/>
          </a:prstGeom>
          <a:noFill/>
          <a:ln w="698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6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51"/>
    </mc:Choice>
    <mc:Fallback>
      <p:transition spd="slow" advTm="46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76200"/>
            <a:ext cx="9144000" cy="685800"/>
          </a:xfrm>
        </p:spPr>
        <p:txBody>
          <a:bodyPr/>
          <a:lstStyle/>
          <a:p>
            <a:r>
              <a:rPr lang="cs-CZ" altLang="cs-CZ" sz="2000" dirty="0" smtClean="0"/>
              <a:t>KARDIOVASKULÁRNÍ SYNKOPA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914400"/>
            <a:ext cx="9144000" cy="2442592"/>
          </a:xfrm>
        </p:spPr>
        <p:txBody>
          <a:bodyPr/>
          <a:lstStyle/>
          <a:p>
            <a:pPr algn="ctr">
              <a:buFontTx/>
              <a:buNone/>
            </a:pPr>
            <a:r>
              <a:rPr lang="cs-CZ" altLang="cs-CZ" sz="2400" dirty="0"/>
              <a:t>Správná diagnóza</a:t>
            </a:r>
          </a:p>
          <a:p>
            <a:pPr>
              <a:buClr>
                <a:srgbClr val="66FF66"/>
              </a:buClr>
              <a:buSzPct val="110000"/>
              <a:buFont typeface="Wingdings" panose="05000000000000000000" pitchFamily="2" charset="2"/>
              <a:buChar char="è"/>
            </a:pPr>
            <a:r>
              <a:rPr lang="cs-CZ" altLang="cs-CZ" sz="2400" dirty="0"/>
              <a:t>důkladná anamnéza</a:t>
            </a:r>
          </a:p>
          <a:p>
            <a:pPr>
              <a:buClr>
                <a:srgbClr val="66FF66"/>
              </a:buClr>
              <a:buSzPct val="110000"/>
              <a:buFont typeface="Wingdings" panose="05000000000000000000" pitchFamily="2" charset="2"/>
              <a:buChar char="è"/>
            </a:pPr>
            <a:r>
              <a:rPr lang="cs-CZ" altLang="cs-CZ" sz="2400" dirty="0"/>
              <a:t>podrobné objektivní vyšetření</a:t>
            </a:r>
          </a:p>
          <a:p>
            <a:pPr algn="ctr">
              <a:buFontTx/>
              <a:buNone/>
            </a:pPr>
            <a:r>
              <a:rPr lang="cs-CZ" altLang="cs-CZ" sz="2400" dirty="0"/>
              <a:t>Přesto příčina asi 20% - 40% synkop neobjasněná.</a:t>
            </a:r>
          </a:p>
          <a:p>
            <a:pPr algn="ctr">
              <a:buFontTx/>
              <a:buNone/>
            </a:pPr>
            <a:endParaRPr lang="cs-CZ" altLang="cs-CZ" sz="2400" dirty="0"/>
          </a:p>
          <a:p>
            <a:pPr algn="ctr">
              <a:buFontTx/>
              <a:buNone/>
            </a:pPr>
            <a:endParaRPr lang="cs-CZ" altLang="cs-CZ" sz="24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79004" y="2852936"/>
            <a:ext cx="5436096" cy="373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>
            <a:lvl1pPr marL="366713" indent="-36671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96925" indent="-3079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223963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714500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pitchFamily="2" charset="2"/>
              <a:buChar char="n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2050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Clr>
                <a:srgbClr val="CC3300"/>
              </a:buClr>
              <a:buFont typeface="Wingdings" panose="05000000000000000000" pitchFamily="2" charset="2"/>
              <a:buChar char=""/>
            </a:pPr>
            <a:r>
              <a:rPr lang="cs-CZ" altLang="cs-CZ" sz="2400" b="1" smtClean="0">
                <a:solidFill>
                  <a:schemeClr val="tx2"/>
                </a:solidFill>
              </a:rPr>
              <a:t> CEREBROVASKULÁRNÍ</a:t>
            </a:r>
          </a:p>
          <a:p>
            <a:pPr>
              <a:lnSpc>
                <a:spcPct val="130000"/>
              </a:lnSpc>
              <a:buClr>
                <a:srgbClr val="CC3300"/>
              </a:buClr>
              <a:buFont typeface="Wingdings" panose="05000000000000000000" pitchFamily="2" charset="2"/>
              <a:buChar char=""/>
            </a:pPr>
            <a:r>
              <a:rPr lang="cs-CZ" altLang="cs-CZ" sz="2400" b="1" smtClean="0">
                <a:solidFill>
                  <a:schemeClr val="tx2"/>
                </a:solidFill>
              </a:rPr>
              <a:t> METABOLICKÁ</a:t>
            </a:r>
          </a:p>
          <a:p>
            <a:pPr>
              <a:lnSpc>
                <a:spcPct val="130000"/>
              </a:lnSpc>
              <a:buClr>
                <a:srgbClr val="CC3300"/>
              </a:buClr>
              <a:buFont typeface="Wingdings" panose="05000000000000000000" pitchFamily="2" charset="2"/>
              <a:buChar char=""/>
            </a:pPr>
            <a:r>
              <a:rPr lang="cs-CZ" altLang="cs-CZ" sz="2400" b="1" smtClean="0">
                <a:solidFill>
                  <a:schemeClr val="tx2"/>
                </a:solidFill>
              </a:rPr>
              <a:t> TRAUMATICKÁ</a:t>
            </a:r>
          </a:p>
          <a:p>
            <a:pPr>
              <a:lnSpc>
                <a:spcPct val="130000"/>
              </a:lnSpc>
              <a:buClr>
                <a:srgbClr val="CC3300"/>
              </a:buClr>
              <a:buFont typeface="Wingdings" panose="05000000000000000000" pitchFamily="2" charset="2"/>
              <a:buChar char=""/>
            </a:pPr>
            <a:r>
              <a:rPr lang="cs-CZ" altLang="cs-CZ" sz="2400" b="1" smtClean="0">
                <a:solidFill>
                  <a:schemeClr val="tx2"/>
                </a:solidFill>
              </a:rPr>
              <a:t> PSYCHOGENNÍ</a:t>
            </a:r>
          </a:p>
          <a:p>
            <a:pPr>
              <a:lnSpc>
                <a:spcPct val="130000"/>
              </a:lnSpc>
              <a:buClr>
                <a:srgbClr val="CC3300"/>
              </a:buClr>
              <a:buFont typeface="Wingdings" panose="05000000000000000000" pitchFamily="2" charset="2"/>
              <a:buChar char=""/>
            </a:pPr>
            <a:r>
              <a:rPr lang="cs-CZ" altLang="cs-CZ" sz="2400" b="1" smtClean="0">
                <a:solidFill>
                  <a:schemeClr val="tx2"/>
                </a:solidFill>
              </a:rPr>
              <a:t> JINÁ</a:t>
            </a:r>
          </a:p>
          <a:p>
            <a:pPr>
              <a:lnSpc>
                <a:spcPct val="130000"/>
              </a:lnSpc>
              <a:buClr>
                <a:srgbClr val="CC3300"/>
              </a:buClr>
              <a:buFont typeface="Wingdings" panose="05000000000000000000" pitchFamily="2" charset="2"/>
              <a:buChar char=""/>
            </a:pPr>
            <a:r>
              <a:rPr lang="cs-CZ" altLang="cs-CZ" sz="2400" b="1" smtClean="0">
                <a:solidFill>
                  <a:schemeClr val="tx2"/>
                </a:solidFill>
              </a:rPr>
              <a:t> KARDIOVASKULÁRNÍ</a:t>
            </a:r>
            <a:endParaRPr lang="cs-CZ" altLang="cs-CZ" sz="2400" b="1" dirty="0">
              <a:solidFill>
                <a:schemeClr val="tx2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8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37"/>
    </mc:Choice>
    <mc:Fallback>
      <p:transition spd="slow" advTm="43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0"/>
            <a:ext cx="9144000" cy="914400"/>
          </a:xfrm>
        </p:spPr>
        <p:txBody>
          <a:bodyPr/>
          <a:lstStyle/>
          <a:p>
            <a:r>
              <a:rPr lang="cs-CZ" altLang="cs-CZ" sz="2800" b="1" dirty="0"/>
              <a:t>TRAUMATICKÁ SYNKOPA</a:t>
            </a:r>
            <a:endParaRPr lang="cs-CZ" altLang="cs-CZ" sz="2800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990600"/>
            <a:ext cx="8316416" cy="171832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800" b="1" dirty="0" smtClean="0"/>
              <a:t>Základní diferenciální diagnóza</a:t>
            </a:r>
          </a:p>
          <a:p>
            <a:r>
              <a:rPr lang="cs-CZ" altLang="cs-CZ" sz="2800" dirty="0" smtClean="0"/>
              <a:t>lehký otřes mozku</a:t>
            </a:r>
          </a:p>
          <a:p>
            <a:pPr>
              <a:buFontTx/>
              <a:buNone/>
            </a:pPr>
            <a:r>
              <a:rPr lang="cs-CZ" altLang="cs-CZ" sz="2800" b="1" dirty="0" smtClean="0"/>
              <a:t>Vyšetření:  </a:t>
            </a:r>
            <a:r>
              <a:rPr lang="cs-CZ" altLang="cs-CZ" sz="2800" dirty="0" smtClean="0"/>
              <a:t>RTG lebky CT nebo NMR mozku</a:t>
            </a:r>
          </a:p>
          <a:p>
            <a:pPr algn="ctr">
              <a:buFontTx/>
              <a:buNone/>
            </a:pPr>
            <a:endParaRPr lang="cs-CZ" altLang="cs-CZ" sz="2800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18964" y="2772265"/>
            <a:ext cx="5076056" cy="54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r>
              <a:rPr lang="cs-CZ" altLang="cs-CZ" sz="2800" b="1" smtClean="0"/>
              <a:t>PSYCHOGENNÍ SYNKOPA</a:t>
            </a:r>
            <a:endParaRPr lang="cs-CZ" altLang="cs-CZ" sz="28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4695" y="3320945"/>
            <a:ext cx="8892480" cy="312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>
            <a:lvl1pPr marL="366713" indent="-36671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96925" indent="-3079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223963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714500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pitchFamily="2" charset="2"/>
              <a:buChar char="n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2050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800" dirty="0" smtClean="0"/>
              <a:t>hysterický záchvat</a:t>
            </a:r>
          </a:p>
          <a:p>
            <a:r>
              <a:rPr lang="cs-CZ" altLang="cs-CZ" sz="2800" dirty="0" smtClean="0"/>
              <a:t>hyperventilační syndrom</a:t>
            </a:r>
          </a:p>
          <a:p>
            <a:pPr algn="ctr">
              <a:buFontTx/>
              <a:buNone/>
            </a:pPr>
            <a:r>
              <a:rPr lang="cs-CZ" altLang="cs-CZ" sz="2800" b="1" dirty="0" smtClean="0"/>
              <a:t>Vyšetření:</a:t>
            </a:r>
          </a:p>
          <a:p>
            <a:r>
              <a:rPr lang="cs-CZ" altLang="cs-CZ" sz="2800" dirty="0" smtClean="0"/>
              <a:t>nutno vidět v záchvatu (opatrný pád, </a:t>
            </a:r>
            <a:r>
              <a:rPr lang="cs-CZ" altLang="cs-CZ" sz="2800" dirty="0" err="1" smtClean="0"/>
              <a:t>pseudokřeče</a:t>
            </a:r>
            <a:r>
              <a:rPr lang="cs-CZ" altLang="cs-CZ" sz="2800" dirty="0" smtClean="0"/>
              <a:t>, </a:t>
            </a:r>
            <a:r>
              <a:rPr lang="cs-CZ" altLang="cs-CZ" sz="2800" dirty="0" err="1" smtClean="0"/>
              <a:t>pseudobezvědomí</a:t>
            </a:r>
            <a:r>
              <a:rPr lang="cs-CZ" altLang="cs-CZ" sz="2800" dirty="0" smtClean="0"/>
              <a:t>)</a:t>
            </a:r>
          </a:p>
          <a:p>
            <a:r>
              <a:rPr lang="cs-CZ" altLang="cs-CZ" sz="2800" dirty="0" smtClean="0"/>
              <a:t>hyperventilační test</a:t>
            </a:r>
          </a:p>
          <a:p>
            <a:pPr algn="ctr">
              <a:buFontTx/>
              <a:buNone/>
            </a:pPr>
            <a:endParaRPr lang="cs-CZ" altLang="cs-CZ" sz="28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5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70"/>
    </mc:Choice>
    <mc:Fallback>
      <p:transition spd="slow" advTm="43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0"/>
            <a:ext cx="9144000" cy="914400"/>
          </a:xfrm>
        </p:spPr>
        <p:txBody>
          <a:bodyPr/>
          <a:lstStyle/>
          <a:p>
            <a:r>
              <a:rPr lang="cs-CZ" altLang="cs-CZ" sz="4000" b="1"/>
              <a:t>JINÁ SYNKOPA</a:t>
            </a:r>
            <a:endParaRPr lang="cs-CZ" altLang="cs-CZ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8964" y="692696"/>
            <a:ext cx="9144000" cy="2654424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000" b="1" dirty="0" smtClean="0"/>
              <a:t>Základní diferenciální diagnóza</a:t>
            </a:r>
          </a:p>
          <a:p>
            <a:r>
              <a:rPr lang="cs-CZ" altLang="cs-CZ" sz="2000" dirty="0" smtClean="0"/>
              <a:t>eklampsie (</a:t>
            </a:r>
            <a:r>
              <a:rPr lang="cs-CZ" altLang="cs-CZ" sz="2000" dirty="0" err="1" smtClean="0"/>
              <a:t>gestóza</a:t>
            </a:r>
            <a:r>
              <a:rPr lang="cs-CZ" altLang="cs-CZ" sz="2000" dirty="0" smtClean="0"/>
              <a:t>)</a:t>
            </a:r>
          </a:p>
          <a:p>
            <a:r>
              <a:rPr lang="cs-CZ" altLang="cs-CZ" sz="2000" dirty="0" smtClean="0"/>
              <a:t>benigní </a:t>
            </a:r>
            <a:r>
              <a:rPr lang="cs-CZ" altLang="cs-CZ" sz="2000" dirty="0" err="1" smtClean="0"/>
              <a:t>pozátěžový</a:t>
            </a:r>
            <a:r>
              <a:rPr lang="cs-CZ" altLang="cs-CZ" sz="2000" dirty="0" smtClean="0"/>
              <a:t> kolaps</a:t>
            </a:r>
          </a:p>
          <a:p>
            <a:pPr algn="ctr">
              <a:buFontTx/>
              <a:buNone/>
            </a:pPr>
            <a:r>
              <a:rPr lang="cs-CZ" altLang="cs-CZ" sz="2000" b="1" dirty="0" smtClean="0"/>
              <a:t>Vyšetření:</a:t>
            </a:r>
          </a:p>
          <a:p>
            <a:r>
              <a:rPr lang="cs-CZ" altLang="cs-CZ" sz="2000" dirty="0" smtClean="0"/>
              <a:t>gynekologické, interní (dvacátý týden těhotenství až první týden po porodu)</a:t>
            </a:r>
          </a:p>
          <a:p>
            <a:r>
              <a:rPr lang="cs-CZ" altLang="cs-CZ" sz="2000" dirty="0" smtClean="0"/>
              <a:t>kardiologické (značné fyzické vyčerpání většinou za nepříznivých zevních podmínek - </a:t>
            </a:r>
            <a:r>
              <a:rPr lang="cs-CZ" altLang="cs-CZ" sz="2000" dirty="0" smtClean="0">
                <a:latin typeface="Antique Olive" pitchFamily="34" charset="0"/>
              </a:rPr>
              <a:t>NUTNO VŽDY VYLOUČIT </a:t>
            </a:r>
            <a:r>
              <a:rPr lang="cs-CZ" altLang="cs-CZ" sz="2000" b="1" dirty="0" smtClean="0">
                <a:latin typeface="Antique Olive" pitchFamily="34" charset="0"/>
              </a:rPr>
              <a:t>SRDEČNÍ SYNKOPU</a:t>
            </a:r>
            <a:r>
              <a:rPr lang="cs-CZ" altLang="cs-CZ" sz="2000" dirty="0" smtClean="0">
                <a:latin typeface="Antique Olive" pitchFamily="34" charset="0"/>
              </a:rPr>
              <a:t>!!!)</a:t>
            </a:r>
            <a:endParaRPr lang="cs-CZ" altLang="cs-CZ" sz="2000" dirty="0" smtClean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7513" y="3347120"/>
            <a:ext cx="709228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r>
              <a:rPr lang="cs-CZ" altLang="cs-CZ" sz="3200" b="1" dirty="0" smtClean="0"/>
              <a:t>KARDIOVASKULÁRNÍ SYNKOPA</a:t>
            </a:r>
            <a:endParaRPr lang="cs-CZ" altLang="cs-CZ" sz="3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6956" y="4211216"/>
            <a:ext cx="4499992" cy="179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>
            <a:lvl1pPr marL="366713" indent="-36671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96925" indent="-3079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223963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714500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pitchFamily="2" charset="2"/>
              <a:buChar char="n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2050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cs-CZ" sz="2400" b="1" dirty="0" smtClean="0"/>
              <a:t>Základní diferenciální diagnóza</a:t>
            </a:r>
          </a:p>
          <a:p>
            <a:r>
              <a:rPr lang="cs-CZ" altLang="cs-CZ" sz="2400" dirty="0" smtClean="0"/>
              <a:t>srdeční </a:t>
            </a:r>
            <a:r>
              <a:rPr lang="cs-CZ" altLang="cs-CZ" sz="2400" b="1" dirty="0" smtClean="0"/>
              <a:t>x</a:t>
            </a:r>
            <a:r>
              <a:rPr lang="cs-CZ" altLang="cs-CZ" sz="2400" dirty="0" smtClean="0"/>
              <a:t> vegetativní</a:t>
            </a:r>
          </a:p>
          <a:p>
            <a:pPr>
              <a:buFontTx/>
              <a:buNone/>
            </a:pPr>
            <a:r>
              <a:rPr lang="cs-CZ" altLang="cs-CZ" sz="2400" b="1" dirty="0" smtClean="0"/>
              <a:t>Vyšetření: </a:t>
            </a:r>
            <a:r>
              <a:rPr lang="cs-CZ" altLang="cs-CZ" sz="2400" dirty="0" smtClean="0"/>
              <a:t>Kardiologické </a:t>
            </a:r>
            <a:endParaRPr lang="cs-CZ" altLang="cs-CZ" sz="2400" b="1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919364" y="4713312"/>
            <a:ext cx="6192688" cy="1676400"/>
          </a:xfrm>
          <a:prstGeom prst="rect">
            <a:avLst/>
          </a:prstGeom>
          <a:noFill/>
          <a:ln w="85725">
            <a:pattFill prst="pct75">
              <a:fgClr>
                <a:srgbClr val="33CC33"/>
              </a:fgClr>
              <a:bgClr>
                <a:srgbClr val="FF00FF"/>
              </a:bgClr>
            </a:patt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cs-CZ" altLang="cs-CZ" b="1">
                <a:solidFill>
                  <a:srgbClr val="FF0000"/>
                </a:solidFill>
              </a:rPr>
              <a:t>JSOU MOŽNÉ VZÁJEMNÉ KOMBINACE</a:t>
            </a:r>
          </a:p>
          <a:p>
            <a:pPr algn="ctr">
              <a:lnSpc>
                <a:spcPct val="140000"/>
              </a:lnSpc>
            </a:pPr>
            <a:r>
              <a:rPr lang="cs-CZ" altLang="cs-CZ" b="1">
                <a:solidFill>
                  <a:srgbClr val="FF0000"/>
                </a:solidFill>
              </a:rPr>
              <a:t>JEDNOTLIVÝCH PŘÍČIN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6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24"/>
    </mc:Choice>
    <mc:Fallback>
      <p:transition spd="slow" advTm="29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18964" y="22126"/>
            <a:ext cx="9144000" cy="1143000"/>
          </a:xfrm>
        </p:spPr>
        <p:txBody>
          <a:bodyPr/>
          <a:lstStyle/>
          <a:p>
            <a:r>
              <a:rPr lang="cs-CZ" altLang="cs-CZ" sz="2800" b="1" dirty="0" smtClean="0"/>
              <a:t>FORMY A PŘÍČINY KARDIOVASKULÁRNÍCH SYNKOP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524000"/>
            <a:ext cx="9144000" cy="968896"/>
          </a:xfrm>
        </p:spPr>
        <p:txBody>
          <a:bodyPr/>
          <a:lstStyle/>
          <a:p>
            <a:pPr lvl="1">
              <a:lnSpc>
                <a:spcPct val="110000"/>
              </a:lnSpc>
              <a:buClr>
                <a:srgbClr val="CC3300"/>
              </a:buClr>
              <a:buSzPct val="110000"/>
              <a:buFont typeface="Wingdings" panose="05000000000000000000" pitchFamily="2" charset="2"/>
              <a:buNone/>
            </a:pPr>
            <a:r>
              <a:rPr lang="cs-CZ" altLang="cs-CZ" sz="2400" b="1" dirty="0"/>
              <a:t>  Příčina - nedostatečný minutový srdeční </a:t>
            </a:r>
            <a:r>
              <a:rPr lang="cs-CZ" altLang="cs-CZ" sz="2400" b="1" dirty="0" smtClean="0"/>
              <a:t>výdej</a:t>
            </a:r>
            <a:endParaRPr lang="cs-CZ" altLang="cs-CZ" sz="2400" b="1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-329108" y="2132856"/>
            <a:ext cx="4680520" cy="386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>
            <a:lvl1pPr marL="366713" indent="-36671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96925" indent="-3079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223963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714500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pitchFamily="2" charset="2"/>
              <a:buChar char="n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2050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000" b="1" smtClean="0"/>
              <a:t> </a:t>
            </a:r>
            <a:r>
              <a:rPr lang="cs-CZ" altLang="cs-CZ" sz="2000" b="1" smtClean="0">
                <a:solidFill>
                  <a:srgbClr val="FF0000"/>
                </a:solidFill>
              </a:rPr>
              <a:t>Srdeční synkopa</a:t>
            </a:r>
          </a:p>
          <a:p>
            <a:pPr lvl="2"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000" smtClean="0"/>
              <a:t>arytmogenní synkopa</a:t>
            </a:r>
          </a:p>
          <a:p>
            <a:pPr lvl="2"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000" smtClean="0"/>
              <a:t>obstrukční synkopa</a:t>
            </a:r>
          </a:p>
          <a:p>
            <a:pPr lvl="1"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000" b="1" smtClean="0"/>
              <a:t> </a:t>
            </a:r>
            <a:r>
              <a:rPr lang="cs-CZ" altLang="cs-CZ" sz="2000" b="1" smtClean="0">
                <a:solidFill>
                  <a:srgbClr val="FF0000"/>
                </a:solidFill>
              </a:rPr>
              <a:t>Autonomní (reflexní) synkopa</a:t>
            </a:r>
          </a:p>
          <a:p>
            <a:pPr lvl="2"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000" smtClean="0"/>
              <a:t>senzorická synkopa</a:t>
            </a:r>
          </a:p>
          <a:p>
            <a:pPr lvl="2"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000" smtClean="0"/>
              <a:t>vagovagální synkopa</a:t>
            </a:r>
          </a:p>
          <a:p>
            <a:pPr lvl="2"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000" smtClean="0"/>
              <a:t>syndrom sinus carotici</a:t>
            </a:r>
          </a:p>
          <a:p>
            <a:pPr lvl="2"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000" smtClean="0"/>
              <a:t>ortostatická synkopa</a:t>
            </a:r>
          </a:p>
          <a:p>
            <a:pPr lvl="2"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000" smtClean="0"/>
              <a:t>neurokardiogenní synkopa</a:t>
            </a:r>
          </a:p>
          <a:p>
            <a:pPr lvl="2"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000" smtClean="0"/>
              <a:t>další vegetativní synkopy</a:t>
            </a:r>
            <a:endParaRPr lang="cs-CZ" altLang="cs-CZ" sz="20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711452" y="2410594"/>
            <a:ext cx="5292080" cy="55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 kern="1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algn="ctr" defTabSz="979488" rtl="0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r>
              <a:rPr lang="cs-CZ" altLang="cs-CZ" sz="2400" smtClean="0"/>
              <a:t>ARYTMOGENNÍ SYNKOPY</a:t>
            </a:r>
            <a:endParaRPr lang="cs-CZ" altLang="cs-CZ" sz="24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387416" y="3140968"/>
            <a:ext cx="5436604" cy="336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>
            <a:lvl1pPr marL="366713" indent="-36671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 sz="3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96925" indent="-3079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223963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5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714500" indent="-246063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Monotype Sorts" pitchFamily="2" charset="2"/>
              <a:buChar char="n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205038" indent="-244475" algn="l" defTabSz="979488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  <a:buClr>
                <a:srgbClr val="CC3300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000" b="1" dirty="0" smtClean="0"/>
              <a:t> Bradykardická</a:t>
            </a:r>
          </a:p>
          <a:p>
            <a:pPr lvl="1">
              <a:lnSpc>
                <a:spcPct val="120000"/>
              </a:lnSpc>
              <a:buClr>
                <a:srgbClr val="CC3300"/>
              </a:buClr>
              <a:buSzPct val="110000"/>
              <a:buFont typeface="Wingdings" panose="05000000000000000000" pitchFamily="2" charset="2"/>
              <a:buNone/>
            </a:pPr>
            <a:r>
              <a:rPr lang="cs-CZ" altLang="cs-CZ" sz="2000" dirty="0" smtClean="0"/>
              <a:t>      asystolie komor</a:t>
            </a:r>
          </a:p>
          <a:p>
            <a:pPr lvl="1">
              <a:lnSpc>
                <a:spcPct val="120000"/>
              </a:lnSpc>
              <a:buClr>
                <a:srgbClr val="CC3300"/>
              </a:buClr>
              <a:buSzPct val="110000"/>
              <a:buFont typeface="Wingdings" panose="05000000000000000000" pitchFamily="2" charset="2"/>
              <a:buNone/>
            </a:pPr>
            <a:r>
              <a:rPr lang="cs-CZ" altLang="cs-CZ" sz="2000" dirty="0" smtClean="0"/>
              <a:t>       pokles SF pod 30/min</a:t>
            </a:r>
          </a:p>
          <a:p>
            <a:pPr lvl="1">
              <a:lnSpc>
                <a:spcPct val="120000"/>
              </a:lnSpc>
              <a:buClr>
                <a:srgbClr val="CC3300"/>
              </a:buClr>
              <a:buSzPct val="110000"/>
              <a:buFont typeface="Wingdings" panose="05000000000000000000" pitchFamily="2" charset="2"/>
              <a:buNone/>
            </a:pPr>
            <a:r>
              <a:rPr lang="cs-CZ" altLang="cs-CZ" sz="2000" dirty="0" smtClean="0"/>
              <a:t>    </a:t>
            </a:r>
            <a:r>
              <a:rPr lang="cs-CZ" altLang="cs-CZ" sz="2000" b="1" dirty="0" smtClean="0"/>
              <a:t>EKG:</a:t>
            </a:r>
          </a:p>
          <a:p>
            <a:pPr lvl="1">
              <a:lnSpc>
                <a:spcPct val="120000"/>
              </a:lnSpc>
              <a:buClr>
                <a:srgbClr val="CC3300"/>
              </a:buClr>
              <a:buSzPct val="110000"/>
              <a:buFont typeface="Wingdings" panose="05000000000000000000" pitchFamily="2" charset="2"/>
              <a:buChar char="è"/>
            </a:pPr>
            <a:r>
              <a:rPr lang="cs-CZ" altLang="cs-CZ" sz="2000" b="1" dirty="0" smtClean="0">
                <a:solidFill>
                  <a:schemeClr val="accent2"/>
                </a:solidFill>
                <a:latin typeface="Lucida Console" panose="020B0609040504020204" pitchFamily="49" charset="0"/>
              </a:rPr>
              <a:t>AV-blokády</a:t>
            </a:r>
          </a:p>
          <a:p>
            <a:pPr lvl="1">
              <a:lnSpc>
                <a:spcPct val="120000"/>
              </a:lnSpc>
              <a:buClr>
                <a:srgbClr val="CC3300"/>
              </a:buClr>
              <a:buSzPct val="110000"/>
              <a:buFont typeface="Wingdings" panose="05000000000000000000" pitchFamily="2" charset="2"/>
              <a:buChar char="è"/>
            </a:pPr>
            <a:r>
              <a:rPr lang="cs-CZ" altLang="cs-CZ" sz="2000" b="1" dirty="0" smtClean="0">
                <a:solidFill>
                  <a:schemeClr val="accent2"/>
                </a:solidFill>
                <a:latin typeface="Lucida Console" panose="020B0609040504020204" pitchFamily="49" charset="0"/>
              </a:rPr>
              <a:t>SA zástava</a:t>
            </a:r>
          </a:p>
          <a:p>
            <a:pPr lvl="1">
              <a:lnSpc>
                <a:spcPct val="120000"/>
              </a:lnSpc>
              <a:buClr>
                <a:srgbClr val="CC3300"/>
              </a:buClr>
              <a:buSzPct val="110000"/>
              <a:buFont typeface="Wingdings" panose="05000000000000000000" pitchFamily="2" charset="2"/>
              <a:buChar char="è"/>
            </a:pPr>
            <a:r>
              <a:rPr lang="cs-CZ" altLang="cs-CZ" sz="2000" b="1" dirty="0" err="1" smtClean="0">
                <a:solidFill>
                  <a:schemeClr val="accent2"/>
                </a:solidFill>
                <a:latin typeface="Lucida Console" panose="020B0609040504020204" pitchFamily="49" charset="0"/>
              </a:rPr>
              <a:t>sick</a:t>
            </a:r>
            <a:r>
              <a:rPr lang="cs-CZ" altLang="cs-CZ" sz="2000" b="1" dirty="0" smtClean="0">
                <a:solidFill>
                  <a:schemeClr val="accent2"/>
                </a:solidFill>
                <a:latin typeface="Lucida Console" panose="020B0609040504020204" pitchFamily="49" charset="0"/>
              </a:rPr>
              <a:t>-sinusový syndrom</a:t>
            </a:r>
          </a:p>
          <a:p>
            <a:pPr lvl="3"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35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10"/>
    </mc:Choice>
    <mc:Fallback>
      <p:transition spd="slow" advTm="84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76200"/>
            <a:ext cx="9144000" cy="1143000"/>
          </a:xfrm>
        </p:spPr>
        <p:txBody>
          <a:bodyPr/>
          <a:lstStyle/>
          <a:p>
            <a:r>
              <a:rPr lang="cs-CZ" altLang="cs-CZ" smtClean="0"/>
              <a:t>ARYTMOGENNÍ SYNKOPY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143000"/>
            <a:ext cx="9144000" cy="5715000"/>
          </a:xfrm>
        </p:spPr>
        <p:txBody>
          <a:bodyPr/>
          <a:lstStyle/>
          <a:p>
            <a:pPr lvl="1">
              <a:lnSpc>
                <a:spcPct val="110000"/>
              </a:lnSpc>
              <a:buClr>
                <a:srgbClr val="CC3300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3200" b="1"/>
              <a:t> Tachykardická</a:t>
            </a:r>
          </a:p>
          <a:p>
            <a:pPr lvl="1">
              <a:lnSpc>
                <a:spcPct val="110000"/>
              </a:lnSpc>
              <a:buClr>
                <a:srgbClr val="CC3300"/>
              </a:buClr>
              <a:buSzPct val="110000"/>
              <a:buFont typeface="Wingdings" panose="05000000000000000000" pitchFamily="2" charset="2"/>
              <a:buNone/>
            </a:pPr>
            <a:r>
              <a:rPr lang="cs-CZ" altLang="cs-CZ" sz="3200"/>
              <a:t>      frekvence komor nad 200/min</a:t>
            </a:r>
          </a:p>
          <a:p>
            <a:pPr lvl="1">
              <a:lnSpc>
                <a:spcPct val="110000"/>
              </a:lnSpc>
              <a:buClr>
                <a:srgbClr val="CC3300"/>
              </a:buClr>
              <a:buSzPct val="110000"/>
              <a:buFont typeface="Wingdings" panose="05000000000000000000" pitchFamily="2" charset="2"/>
              <a:buNone/>
            </a:pPr>
            <a:r>
              <a:rPr lang="cs-CZ" altLang="cs-CZ" sz="3200"/>
              <a:t>   </a:t>
            </a:r>
            <a:r>
              <a:rPr lang="cs-CZ" altLang="cs-CZ" sz="3200" b="1"/>
              <a:t>EKG:</a:t>
            </a:r>
          </a:p>
          <a:p>
            <a:pPr lvl="1">
              <a:lnSpc>
                <a:spcPct val="110000"/>
              </a:lnSpc>
              <a:buClr>
                <a:srgbClr val="CC3300"/>
              </a:buClr>
              <a:buSzPct val="110000"/>
              <a:buFont typeface="Wingdings" panose="05000000000000000000" pitchFamily="2" charset="2"/>
              <a:buChar char="è"/>
            </a:pPr>
            <a:r>
              <a:rPr lang="cs-CZ" altLang="cs-CZ" sz="3200" b="1">
                <a:solidFill>
                  <a:schemeClr val="accent2"/>
                </a:solidFill>
              </a:rPr>
              <a:t>komorová tachykardie</a:t>
            </a:r>
          </a:p>
          <a:p>
            <a:pPr lvl="1">
              <a:lnSpc>
                <a:spcPct val="110000"/>
              </a:lnSpc>
              <a:buClr>
                <a:srgbClr val="CC3300"/>
              </a:buClr>
              <a:buSzPct val="110000"/>
              <a:buFont typeface="Wingdings" panose="05000000000000000000" pitchFamily="2" charset="2"/>
              <a:buChar char="è"/>
            </a:pPr>
            <a:r>
              <a:rPr lang="cs-CZ" altLang="cs-CZ" sz="3200" b="1">
                <a:solidFill>
                  <a:schemeClr val="accent2"/>
                </a:solidFill>
              </a:rPr>
              <a:t>flutter komor</a:t>
            </a:r>
          </a:p>
          <a:p>
            <a:pPr lvl="1">
              <a:lnSpc>
                <a:spcPct val="110000"/>
              </a:lnSpc>
              <a:buClr>
                <a:srgbClr val="CC3300"/>
              </a:buClr>
              <a:buSzPct val="110000"/>
              <a:buFont typeface="Wingdings" panose="05000000000000000000" pitchFamily="2" charset="2"/>
              <a:buChar char="è"/>
            </a:pPr>
            <a:r>
              <a:rPr lang="cs-CZ" altLang="cs-CZ" sz="3200" b="1">
                <a:solidFill>
                  <a:schemeClr val="accent2"/>
                </a:solidFill>
              </a:rPr>
              <a:t>fibrilace komor</a:t>
            </a:r>
          </a:p>
          <a:p>
            <a:pPr lvl="1">
              <a:lnSpc>
                <a:spcPct val="110000"/>
              </a:lnSpc>
              <a:buClr>
                <a:srgbClr val="CC3300"/>
              </a:buClr>
              <a:buSzPct val="110000"/>
              <a:buFont typeface="Wingdings" panose="05000000000000000000" pitchFamily="2" charset="2"/>
              <a:buChar char="è"/>
            </a:pPr>
            <a:r>
              <a:rPr lang="cs-CZ" altLang="cs-CZ" sz="3200" b="1">
                <a:solidFill>
                  <a:schemeClr val="accent2"/>
                </a:solidFill>
              </a:rPr>
              <a:t>supraventrikulární tachykardie</a:t>
            </a:r>
            <a:endParaRPr lang="cs-CZ" altLang="cs-CZ" sz="3200">
              <a:solidFill>
                <a:schemeClr val="accent2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069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31"/>
    </mc:Choice>
    <mc:Fallback>
      <p:transition spd="slow" advTm="51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104900" y="609600"/>
          <a:ext cx="80010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60" name="Bitmap Image" r:id="rId5" imgW="8238095" imgH="4944165" progId="Paint.Picture">
                  <p:embed/>
                </p:oleObj>
              </mc:Choice>
              <mc:Fallback>
                <p:oleObj name="Bitmap Image" r:id="rId5" imgW="8238095" imgH="4944165" progId="Paint.Picture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6956" r="1021"/>
                      <a:stretch>
                        <a:fillRect/>
                      </a:stretch>
                    </p:blipFill>
                    <p:spPr bwMode="auto">
                      <a:xfrm>
                        <a:off x="1104900" y="609600"/>
                        <a:ext cx="80010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Snímek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r="10400"/>
          <a:stretch>
            <a:fillRect/>
          </a:stretch>
        </p:blipFill>
        <p:spPr bwMode="auto">
          <a:xfrm>
            <a:off x="1028700" y="2590800"/>
            <a:ext cx="8077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3695700" y="3200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1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1638300" y="31242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1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2857500" y="34290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7734300" y="2667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3238500" y="3733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6743700" y="2438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4152900" y="4191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6972300" y="3886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1485900" y="2819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2400300" y="3048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5905500" y="2209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3924300" y="3733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4991100" y="4267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1" name="Picture 17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1181100" y="4114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Picture 18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7581900" y="28956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3" name="Picture 19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4381500" y="2743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" name="Picture 20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6057900" y="3810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3467100" y="2286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6" name="Picture 22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1866900" y="3505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23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8343900" y="3048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24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5905500" y="2971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9" name="Picture 25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7581900" y="3581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0" name="Picture 26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2400300" y="3886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" name="Picture 27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2705100" y="2438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2" name="Picture 28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5143500" y="2819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3" name="Picture 29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5067300" y="3124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" name="Picture 30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6819900" y="3810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5" name="Picture 31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5295900" y="40386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6" name="Picture 32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2857500" y="4114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7" name="Picture 33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2095500" y="4191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8" name="Picture 34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1714500" y="3886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9" name="Picture 35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1104900" y="3505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0" name="Picture 36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4457700" y="3352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1" name="Picture 37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8343900" y="36576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38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4610100" y="3886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3" name="Picture 39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3543300" y="4343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" name="Picture 40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6896100" y="3200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" name="Picture 41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5981700" y="4343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6" name="Picture 42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8115300" y="4114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7" name="Picture 43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6972300" y="4267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8" name="Picture 44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4610100" y="29718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9" name="Picture 45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5295900" y="3352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0" name="Picture 46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2400300" y="266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1" name="Picture 47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3F5FF"/>
              </a:clrFrom>
              <a:clrTo>
                <a:srgbClr val="F3F5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37338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2" name="Picture 48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EDF3FF"/>
              </a:clrFrom>
              <a:clrTo>
                <a:srgbClr val="EDF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1" y="27432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3" name="Picture 49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1F7E9"/>
              </a:clrFrom>
              <a:clrTo>
                <a:srgbClr val="F1F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1" y="38862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4" name="Picture 50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4FFFF"/>
              </a:clrFrom>
              <a:clrTo>
                <a:srgbClr val="F4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1" y="44196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" name="Picture 51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7FFFD"/>
              </a:clrFrom>
              <a:clrTo>
                <a:srgbClr val="F7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1" y="40386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6" name="Picture 52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BFFFD"/>
              </a:clrFrom>
              <a:clrTo>
                <a:srgbClr val="FB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38100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7" name="Picture 53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ED"/>
              </a:clrFrom>
              <a:clrTo>
                <a:srgbClr val="FFFF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44196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8" name="Picture 54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1F7E9"/>
              </a:clrFrom>
              <a:clrTo>
                <a:srgbClr val="F1F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1" y="45720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9" name="Picture 55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9F8E7"/>
              </a:clrFrom>
              <a:clrTo>
                <a:srgbClr val="F9F8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28194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0" name="Picture 56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1" y="31242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1" name="Picture 57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42672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2" name="Picture 58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1" y="40386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3" name="Picture 59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1" y="35052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4" name="Picture 60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1" y="32766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" name="Picture 61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9F8E7"/>
              </a:clrFrom>
              <a:clrTo>
                <a:srgbClr val="F9F8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1" y="25908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6" name="Picture 62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2" t="38356" r="296" b="6850"/>
          <a:stretch>
            <a:fillRect/>
          </a:stretch>
        </p:blipFill>
        <p:spPr bwMode="auto">
          <a:xfrm>
            <a:off x="5295900" y="32766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7" name="Picture 63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3467100" y="4495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8" name="Picture 64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7734300" y="2895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9" name="Picture 65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3467100" y="3200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0" name="Picture 66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6438900" y="38100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1" name="Picture 67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4686300" y="44958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2" name="Picture 68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6819900" y="34290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3" name="Picture 69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2628900" y="4267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4" name="Picture 70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65151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" name="Picture 71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41529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6" name="Picture 72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2171700" y="441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7" name="Picture 73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5143500" y="38100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8" name="Picture 74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2552700" y="3352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9" name="Picture 75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7658100" y="3886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0" name="Picture 76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1" y="20574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1" name="Picture 77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1" y="19050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2" name="Picture 78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1" y="17526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3" name="Picture 79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4FFFF"/>
              </a:clrFrom>
              <a:clrTo>
                <a:srgbClr val="F4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2209800"/>
            <a:ext cx="2762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4" name="Picture 80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4FFFF"/>
              </a:clrFrom>
              <a:clrTo>
                <a:srgbClr val="F4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1" y="20574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" name="Picture 81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4FFFF"/>
              </a:clrFrom>
              <a:clrTo>
                <a:srgbClr val="F4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1" y="20574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" name="Picture 82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2" t="38356" r="296" b="6850"/>
          <a:stretch>
            <a:fillRect/>
          </a:stretch>
        </p:blipFill>
        <p:spPr bwMode="auto">
          <a:xfrm>
            <a:off x="5067300" y="1981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7" name="Picture 83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1638300" y="2209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8" name="Picture 84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4381500" y="22098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9" name="Picture 85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7505700" y="22860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0" name="Line 86"/>
          <p:cNvSpPr>
            <a:spLocks noChangeShapeType="1"/>
          </p:cNvSpPr>
          <p:nvPr/>
        </p:nvSpPr>
        <p:spPr bwMode="auto">
          <a:xfrm>
            <a:off x="1028700" y="5181600"/>
            <a:ext cx="807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11" name="AutoShape 87"/>
          <p:cNvSpPr>
            <a:spLocks noChangeArrowheads="1"/>
          </p:cNvSpPr>
          <p:nvPr/>
        </p:nvSpPr>
        <p:spPr bwMode="auto">
          <a:xfrm rot="4859515">
            <a:off x="4291807" y="1910557"/>
            <a:ext cx="598487" cy="304800"/>
          </a:xfrm>
          <a:prstGeom prst="rightArrow">
            <a:avLst>
              <a:gd name="adj1" fmla="val 50000"/>
              <a:gd name="adj2" fmla="val 49089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112" name="Rectangle 88"/>
          <p:cNvSpPr>
            <a:spLocks noChangeArrowheads="1"/>
          </p:cNvSpPr>
          <p:nvPr/>
        </p:nvSpPr>
        <p:spPr bwMode="auto">
          <a:xfrm>
            <a:off x="4443413" y="2452688"/>
            <a:ext cx="6096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4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cs-CZ" altLang="cs-CZ" sz="1200">
                <a:solidFill>
                  <a:srgbClr val="00004C"/>
                </a:solidFill>
                <a:latin typeface="Tahoma" panose="020B0604030504040204" pitchFamily="34" charset="0"/>
              </a:rPr>
              <a:t>MCP</a:t>
            </a:r>
          </a:p>
        </p:txBody>
      </p:sp>
      <p:sp>
        <p:nvSpPr>
          <p:cNvPr id="1113" name="AutoShape 89"/>
          <p:cNvSpPr>
            <a:spLocks noChangeArrowheads="1"/>
          </p:cNvSpPr>
          <p:nvPr/>
        </p:nvSpPr>
        <p:spPr bwMode="auto">
          <a:xfrm rot="12818090">
            <a:off x="4762501" y="3276601"/>
            <a:ext cx="658813" cy="276225"/>
          </a:xfrm>
          <a:prstGeom prst="rightArrow">
            <a:avLst>
              <a:gd name="adj1" fmla="val 50000"/>
              <a:gd name="adj2" fmla="val 59626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114" name="Rectangle 90"/>
          <p:cNvSpPr>
            <a:spLocks noChangeArrowheads="1"/>
          </p:cNvSpPr>
          <p:nvPr/>
        </p:nvSpPr>
        <p:spPr bwMode="auto">
          <a:xfrm>
            <a:off x="4457700" y="2895600"/>
            <a:ext cx="6096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4C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cs-CZ" altLang="cs-CZ" sz="1200">
                <a:solidFill>
                  <a:srgbClr val="00004C"/>
                </a:solidFill>
                <a:latin typeface="Tahoma" panose="020B0604030504040204" pitchFamily="34" charset="0"/>
              </a:rPr>
              <a:t>MCSF</a:t>
            </a:r>
          </a:p>
        </p:txBody>
      </p:sp>
      <p:sp>
        <p:nvSpPr>
          <p:cNvPr id="67675" name="Text Box 91"/>
          <p:cNvSpPr txBox="1">
            <a:spLocks noChangeArrowheads="1"/>
          </p:cNvSpPr>
          <p:nvPr/>
        </p:nvSpPr>
        <p:spPr bwMode="auto">
          <a:xfrm>
            <a:off x="2247900" y="5410201"/>
            <a:ext cx="6019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400" b="1" dirty="0">
                <a:solidFill>
                  <a:schemeClr val="tx2"/>
                </a:solidFill>
                <a:latin typeface="Arial" panose="020B0604020202020204" pitchFamily="34" charset="0"/>
              </a:rPr>
              <a:t>Maturaci monocytu akcelerují chemotaktické molekuly MCP a MCSF</a:t>
            </a:r>
          </a:p>
          <a:p>
            <a:pPr eaLnBrk="1" hangingPunct="1"/>
            <a:r>
              <a:rPr lang="cs-CZ" altLang="cs-CZ" sz="1400" b="1" dirty="0">
                <a:solidFill>
                  <a:schemeClr val="tx2"/>
                </a:solidFill>
                <a:latin typeface="Arial" panose="020B0604020202020204" pitchFamily="34" charset="0"/>
              </a:rPr>
              <a:t>produkované</a:t>
            </a:r>
          </a:p>
          <a:p>
            <a:pPr eaLnBrk="1" hangingPunct="1"/>
            <a:r>
              <a:rPr lang="cs-CZ" altLang="cs-CZ" sz="1400" b="1" dirty="0">
                <a:solidFill>
                  <a:schemeClr val="tx2"/>
                </a:solidFill>
                <a:latin typeface="Arial" panose="020B0604020202020204" pitchFamily="34" charset="0"/>
              </a:rPr>
              <a:t>		- endoteliální buňkou (MCP)</a:t>
            </a:r>
          </a:p>
          <a:p>
            <a:pPr eaLnBrk="1" hangingPunct="1"/>
            <a:r>
              <a:rPr lang="cs-CZ" altLang="cs-CZ" sz="1400" b="1" dirty="0">
                <a:solidFill>
                  <a:schemeClr val="tx2"/>
                </a:solidFill>
                <a:latin typeface="Arial" panose="020B0604020202020204" pitchFamily="34" charset="0"/>
              </a:rPr>
              <a:t>		- vlastním monocytem (MCSF)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67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20"/>
    </mc:Choice>
    <mc:Fallback>
      <p:transition spd="slow" advTm="11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7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7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7675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76200"/>
            <a:ext cx="9144000" cy="1219200"/>
          </a:xfrm>
        </p:spPr>
        <p:txBody>
          <a:bodyPr/>
          <a:lstStyle/>
          <a:p>
            <a:r>
              <a:rPr lang="cs-CZ" altLang="cs-CZ" smtClean="0"/>
              <a:t>VAGOVAGÁLNÍ (SITUAČNÍ) SYNKOPA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571500" y="1371600"/>
            <a:ext cx="9906000" cy="5486400"/>
          </a:xfrm>
        </p:spPr>
        <p:txBody>
          <a:bodyPr/>
          <a:lstStyle/>
          <a:p>
            <a:pPr lvl="3">
              <a:lnSpc>
                <a:spcPct val="130000"/>
              </a:lnSpc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800" b="1"/>
              <a:t>Při kašli</a:t>
            </a:r>
          </a:p>
          <a:p>
            <a:pPr lvl="3">
              <a:lnSpc>
                <a:spcPct val="130000"/>
              </a:lnSpc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800" b="1"/>
              <a:t>Při polknutí</a:t>
            </a:r>
          </a:p>
          <a:p>
            <a:pPr lvl="3">
              <a:lnSpc>
                <a:spcPct val="130000"/>
              </a:lnSpc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800" b="1"/>
              <a:t>Při nočním močení</a:t>
            </a:r>
          </a:p>
          <a:p>
            <a:pPr lvl="3">
              <a:lnSpc>
                <a:spcPct val="130000"/>
              </a:lnSpc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800" b="1"/>
              <a:t>Při defekaci</a:t>
            </a:r>
          </a:p>
          <a:p>
            <a:pPr lvl="3">
              <a:lnSpc>
                <a:spcPct val="130000"/>
              </a:lnSpc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800" b="1"/>
              <a:t>Při diagnostických výkonech (cystoskopie, kolonoskopie, atd.)</a:t>
            </a:r>
          </a:p>
          <a:p>
            <a:pPr lvl="3" algn="ctr">
              <a:lnSpc>
                <a:spcPct val="130000"/>
              </a:lnSpc>
              <a:buClr>
                <a:srgbClr val="33CC33"/>
              </a:buClr>
              <a:buSzPct val="110000"/>
              <a:buFont typeface="Wingdings" panose="05000000000000000000" pitchFamily="2" charset="2"/>
              <a:buNone/>
            </a:pPr>
            <a:r>
              <a:rPr lang="cs-CZ" altLang="cs-CZ" sz="3200" b="1">
                <a:solidFill>
                  <a:srgbClr val="FF0000"/>
                </a:solidFill>
              </a:rPr>
              <a:t>Podráždění periferního n. vagus a přes centrum n. vagus přeneseno do periférie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81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85"/>
    </mc:Choice>
    <mc:Fallback>
      <p:transition spd="slow" advTm="16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76200"/>
            <a:ext cx="9144000" cy="1219200"/>
          </a:xfrm>
        </p:spPr>
        <p:txBody>
          <a:bodyPr/>
          <a:lstStyle/>
          <a:p>
            <a:r>
              <a:rPr lang="cs-CZ" altLang="cs-CZ" smtClean="0"/>
              <a:t>ORTOSTATICKÝ KOLAPS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571500" y="1371600"/>
            <a:ext cx="9906000" cy="5486400"/>
          </a:xfrm>
        </p:spPr>
        <p:txBody>
          <a:bodyPr/>
          <a:lstStyle/>
          <a:p>
            <a:pPr lvl="3" algn="ctr">
              <a:lnSpc>
                <a:spcPct val="110000"/>
              </a:lnSpc>
              <a:buClr>
                <a:srgbClr val="33CC33"/>
              </a:buClr>
              <a:buSzPct val="110000"/>
              <a:buFont typeface="Wingdings" panose="05000000000000000000" pitchFamily="2" charset="2"/>
              <a:buNone/>
            </a:pPr>
            <a:r>
              <a:rPr lang="cs-CZ" altLang="cs-CZ" sz="2800"/>
              <a:t>Podílí se</a:t>
            </a:r>
          </a:p>
          <a:p>
            <a:pPr lvl="3">
              <a:lnSpc>
                <a:spcPct val="110000"/>
              </a:lnSpc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800" b="1"/>
              <a:t>dehydratace</a:t>
            </a:r>
          </a:p>
          <a:p>
            <a:pPr lvl="3">
              <a:lnSpc>
                <a:spcPct val="110000"/>
              </a:lnSpc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800" b="1"/>
              <a:t>přehřátí</a:t>
            </a:r>
          </a:p>
          <a:p>
            <a:pPr lvl="3">
              <a:lnSpc>
                <a:spcPct val="110000"/>
              </a:lnSpc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800"/>
              <a:t>emoce</a:t>
            </a:r>
          </a:p>
          <a:p>
            <a:pPr lvl="3">
              <a:lnSpc>
                <a:spcPct val="110000"/>
              </a:lnSpc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800" b="1"/>
              <a:t>dekondice</a:t>
            </a:r>
          </a:p>
          <a:p>
            <a:pPr lvl="3">
              <a:lnSpc>
                <a:spcPct val="110000"/>
              </a:lnSpc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800"/>
              <a:t>konzumace alkoholu</a:t>
            </a:r>
          </a:p>
          <a:p>
            <a:pPr lvl="3">
              <a:lnSpc>
                <a:spcPct val="110000"/>
              </a:lnSpc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800"/>
              <a:t>užívání drog</a:t>
            </a:r>
          </a:p>
          <a:p>
            <a:pPr lvl="3">
              <a:lnSpc>
                <a:spcPct val="110000"/>
              </a:lnSpc>
              <a:buClr>
                <a:srgbClr val="33CC33"/>
              </a:buClr>
              <a:buSzPct val="110000"/>
              <a:buFont typeface="Wingdings" panose="05000000000000000000" pitchFamily="2" charset="2"/>
              <a:buChar char="F"/>
            </a:pPr>
            <a:r>
              <a:rPr lang="cs-CZ" altLang="cs-CZ" sz="2800"/>
              <a:t>špatná tolerance některých léků (např. beta-blokátorů, diuretik, nitrátů, antidepresiv, atd.)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84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78"/>
    </mc:Choice>
    <mc:Fallback>
      <p:transition spd="slow" advTm="2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8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15"/>
    </mc:Choice>
    <mc:Fallback>
      <p:transition spd="slow" advTm="76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952500" y="609600"/>
          <a:ext cx="81534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84" name="Bitmap Image" r:id="rId5" imgW="8123810" imgH="2200582" progId="Paint.Picture">
                  <p:embed/>
                </p:oleObj>
              </mc:Choice>
              <mc:Fallback>
                <p:oleObj name="Bitmap Image" r:id="rId5" imgW="8123810" imgH="2200582" progId="Paint.Picture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8571" r="1888"/>
                      <a:stretch>
                        <a:fillRect/>
                      </a:stretch>
                    </p:blipFill>
                    <p:spPr bwMode="auto">
                      <a:xfrm>
                        <a:off x="952500" y="609600"/>
                        <a:ext cx="81534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 descr="Snímek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r="10400"/>
          <a:stretch>
            <a:fillRect/>
          </a:stretch>
        </p:blipFill>
        <p:spPr bwMode="auto">
          <a:xfrm>
            <a:off x="1028700" y="3048000"/>
            <a:ext cx="8001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3695700" y="3200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1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1638300" y="31242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1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2857500" y="34290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7658100" y="2667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3238500" y="3733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4762500" y="1143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4152900" y="4191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6972300" y="3886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1485900" y="2819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2400300" y="3048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3695700" y="1295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6134100" y="32766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3924300" y="3733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4991100" y="4267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1028700" y="4191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7581900" y="28956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4076700" y="2819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6057900" y="3810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Picture 22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2705100" y="17526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1866900" y="3505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2" name="Picture 24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8343900" y="3048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3" name="Picture 25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5905500" y="2971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7581900" y="3581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27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2400300" y="3886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6" name="Picture 28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6667500" y="1905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7" name="Picture 29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5143500" y="2819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" name="Picture 30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5067300" y="3124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9" name="Picture 31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6819900" y="3810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0" name="Picture 32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5295900" y="40386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1" name="Picture 33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2857500" y="4114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2" name="Picture 34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2095500" y="4191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3" name="Picture 35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1714500" y="3886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4" name="Picture 36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1104900" y="3505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5" name="Picture 37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4457700" y="3352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6" name="Picture 38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8343900" y="36576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7" name="Picture 39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4610100" y="3886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" name="Picture 40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3543300" y="4343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" name="Picture 41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6896100" y="3200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Picture 42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5981700" y="4343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1" name="Picture 43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8115300" y="4114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2" name="Picture 44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6972300" y="4267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3" name="Picture 45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4610100" y="29718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4" name="Picture 46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5295900" y="3352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5" name="Picture 47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2400300" y="266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6" name="Picture 48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3F5FF"/>
              </a:clrFrom>
              <a:clrTo>
                <a:srgbClr val="F3F5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37338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7" name="Picture 49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EDF3FF"/>
              </a:clrFrom>
              <a:clrTo>
                <a:srgbClr val="EDF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1" y="27432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8" name="Picture 50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1F7E9"/>
              </a:clrFrom>
              <a:clrTo>
                <a:srgbClr val="F1F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1" y="38862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" name="Picture 51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4FFFF"/>
              </a:clrFrom>
              <a:clrTo>
                <a:srgbClr val="F4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1" y="44196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0" name="Picture 52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7FFFD"/>
              </a:clrFrom>
              <a:clrTo>
                <a:srgbClr val="F7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1" y="40386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1" name="Picture 53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BFFFD"/>
              </a:clrFrom>
              <a:clrTo>
                <a:srgbClr val="FB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38100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2" name="Picture 54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ED"/>
              </a:clrFrom>
              <a:clrTo>
                <a:srgbClr val="FFFF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44196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3" name="Picture 55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1F7E9"/>
              </a:clrFrom>
              <a:clrTo>
                <a:srgbClr val="F1F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1" y="45720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4" name="Picture 56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9F8E7"/>
              </a:clrFrom>
              <a:clrTo>
                <a:srgbClr val="F9F8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28194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5" name="Picture 57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1" y="31242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6" name="Picture 58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42672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7" name="Picture 59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1" y="40386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8" name="Picture 60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1" y="35052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" name="Picture 61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1" y="32766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0" name="Picture 62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9F8E7"/>
              </a:clrFrom>
              <a:clrTo>
                <a:srgbClr val="F9F8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1" y="25908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1" name="Picture 63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2" t="38356" r="296" b="6850"/>
          <a:stretch>
            <a:fillRect/>
          </a:stretch>
        </p:blipFill>
        <p:spPr bwMode="auto">
          <a:xfrm>
            <a:off x="5295900" y="32766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2" name="Picture 64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1028700" y="2895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" name="Picture 65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7734300" y="30480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4" name="Picture 66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3467100" y="3200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5" name="Picture 67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6438900" y="38100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6" name="Picture 68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4686300" y="44958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7" name="Picture 69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6819900" y="34290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8" name="Picture 70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2628900" y="4267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" name="Picture 71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65151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0" name="Picture 72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4229100" y="251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1" name="Picture 73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2171700" y="441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2" name="Picture 74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5143500" y="38100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3" name="Picture 75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6134100" y="34290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4" name="Picture 76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2552700" y="3352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5" name="Picture 77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7658100" y="3886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6" name="Picture 78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1" y="20574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7" name="Picture 79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1" y="19812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8" name="Picture 80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1" y="15240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29" name="Picture 81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4FFFF"/>
              </a:clrFrom>
              <a:clrTo>
                <a:srgbClr val="F4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2209800"/>
            <a:ext cx="2762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0" name="Picture 82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4FFFF"/>
              </a:clrFrom>
              <a:clrTo>
                <a:srgbClr val="F4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1" y="20574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1" name="Picture 83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4FFFF"/>
              </a:clrFrom>
              <a:clrTo>
                <a:srgbClr val="F4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1" y="20574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2" name="Picture 84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2" t="38356" r="296" b="6850"/>
          <a:stretch>
            <a:fillRect/>
          </a:stretch>
        </p:blipFill>
        <p:spPr bwMode="auto">
          <a:xfrm>
            <a:off x="5067300" y="1981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3" name="Picture 85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1638300" y="2209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4" name="Picture 86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4381500" y="22098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5" name="Picture 87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7429500" y="22860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6" name="Picture 88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6286500" y="1676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7" name="Picture 89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2" t="38356" r="296" b="6850"/>
          <a:stretch>
            <a:fillRect/>
          </a:stretch>
        </p:blipFill>
        <p:spPr bwMode="auto">
          <a:xfrm>
            <a:off x="3314700" y="20574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8" name="Picture 90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5981700" y="21336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39" name="Picture 91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1" y="16002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" name="Picture 92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1" y="16002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1" name="Picture 93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2781300" y="2667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2" name="Picture 94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1" y="24384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3" name="Picture 95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1F7E9"/>
              </a:clrFrom>
              <a:clrTo>
                <a:srgbClr val="F1F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1" y="25146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4" name="Picture 96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3162300" y="1447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5" name="Picture 97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5372100" y="1295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6" name="Picture 98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2" t="38356" r="296" b="6850"/>
          <a:stretch>
            <a:fillRect/>
          </a:stretch>
        </p:blipFill>
        <p:spPr bwMode="auto">
          <a:xfrm>
            <a:off x="4000500" y="1219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7" name="Picture 99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3390900" y="15240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8" name="Picture 100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4533900" y="22860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9" name="Picture 101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2705100" y="1981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" name="Picture 102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5905500" y="18288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" name="Picture 103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1" y="20574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" name="Picture 104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1" y="22860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" name="Picture 105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4914900" y="129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" name="Picture 106" descr="oxLDL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1" y="21336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" name="Picture 107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2247900" y="2438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6" name="Picture 108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7200900" y="3581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7" name="Picture 109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5219700" y="19050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8" name="Picture 110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5524500" y="1752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9" name="Picture 111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7277100" y="2438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" name="Picture 112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6210300" y="1828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1" name="Picture 113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6362700" y="1981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2" name="Picture 114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3543300" y="28194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3" name="Picture 115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6896100" y="274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4" name="Picture 116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1F7E9"/>
              </a:clrFrom>
              <a:clrTo>
                <a:srgbClr val="F1F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1" y="23622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5" name="Picture 117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1F7E9"/>
              </a:clrFrom>
              <a:clrTo>
                <a:srgbClr val="F1F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1" y="25146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6" name="Picture 118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6515100" y="28194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7" name="Line 119"/>
          <p:cNvSpPr>
            <a:spLocks noChangeShapeType="1"/>
          </p:cNvSpPr>
          <p:nvPr/>
        </p:nvSpPr>
        <p:spPr bwMode="auto">
          <a:xfrm>
            <a:off x="1104900" y="5181600"/>
            <a:ext cx="792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0536" name="Text Box 120"/>
          <p:cNvSpPr txBox="1">
            <a:spLocks noChangeArrowheads="1"/>
          </p:cNvSpPr>
          <p:nvPr/>
        </p:nvSpPr>
        <p:spPr bwMode="auto">
          <a:xfrm>
            <a:off x="197622" y="5573713"/>
            <a:ext cx="85074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800" b="1" dirty="0">
                <a:solidFill>
                  <a:schemeClr val="tx2"/>
                </a:solidFill>
                <a:latin typeface="Arial" panose="020B0604020202020204" pitchFamily="34" charset="0"/>
              </a:rPr>
              <a:t>Léze mají vysoký obsah  -  intracelulárně a extracelulárně umístěných lipidů</a:t>
            </a:r>
          </a:p>
          <a:p>
            <a:pPr eaLnBrk="1" hangingPunct="1"/>
            <a:r>
              <a:rPr lang="cs-CZ" altLang="cs-CZ" sz="1800" b="1" dirty="0">
                <a:solidFill>
                  <a:schemeClr val="tx2"/>
                </a:solidFill>
                <a:latin typeface="Arial" panose="020B0604020202020204" pitchFamily="34" charset="0"/>
              </a:rPr>
              <a:t>		        -  vysoký počet makrofágů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9"/>
    </mc:Choice>
    <mc:Fallback>
      <p:transition spd="slow" advTm="11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53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oxLD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1" y="21336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3" descr="matrix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t="6451" r="55737" b="58064"/>
          <a:stretch>
            <a:fillRect/>
          </a:stretch>
        </p:blipFill>
        <p:spPr bwMode="auto">
          <a:xfrm>
            <a:off x="6667500" y="24384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matrix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t="6451" r="55737" b="58064"/>
          <a:stretch>
            <a:fillRect/>
          </a:stretch>
        </p:blipFill>
        <p:spPr bwMode="auto">
          <a:xfrm>
            <a:off x="6896100" y="1295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Snímek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 r="10400" b="39536"/>
          <a:stretch>
            <a:fillRect/>
          </a:stretch>
        </p:blipFill>
        <p:spPr bwMode="auto">
          <a:xfrm>
            <a:off x="1028700" y="3048000"/>
            <a:ext cx="8001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3848100" y="3124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 descr="1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1638300" y="31242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8" descr="1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2857500" y="34290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9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7658100" y="2743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0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3238500" y="3810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1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4533900" y="838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2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4152900" y="4191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3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6972300" y="3886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4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1562100" y="2819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5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2400300" y="3048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6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3695700" y="1066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7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6134100" y="32766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8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3924300" y="3733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19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4991100" y="4267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0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1028700" y="4191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1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7429500" y="2971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2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4076700" y="2819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3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6057900" y="3810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4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2857500" y="1676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25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1866900" y="3505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26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8343900" y="3200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27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5905500" y="2971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28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7581900" y="3581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Picture 29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2400300" y="3886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Picture 30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6667500" y="1447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Picture 31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5143500" y="2819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Picture 32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5067300" y="3124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Picture 33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6819900" y="3810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Picture 34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5295900" y="40386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8" name="Picture 35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2857500" y="4114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9" name="Picture 36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2095500" y="4191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0" name="Picture 37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1714500" y="3886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1" name="Picture 38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1104900" y="3581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2" name="Picture 39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4457700" y="3352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" name="Picture 40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8343900" y="3733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4" name="Picture 41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4610100" y="3886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5" name="Picture 42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6896100" y="3200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6" name="Picture 43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3543300" y="4343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7" name="Picture 44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5981700" y="4343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8" name="Picture 45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8115300" y="41148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9" name="Picture 46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6972300" y="42672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0" name="Picture 47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4610100" y="29718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1" name="Picture 48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5295900" y="3352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2" name="Picture 49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2400300" y="266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3" name="Picture 50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3F5FF"/>
              </a:clrFrom>
              <a:clrTo>
                <a:srgbClr val="F3F5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37338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4" name="Picture 51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EDF3FF"/>
              </a:clrFrom>
              <a:clrTo>
                <a:srgbClr val="EDF3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1" y="27432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5" name="Picture 52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1F7E9"/>
              </a:clrFrom>
              <a:clrTo>
                <a:srgbClr val="F1F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1" y="38862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6" name="Picture 53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4FFFF"/>
              </a:clrFrom>
              <a:clrTo>
                <a:srgbClr val="F4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1" y="44196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7" name="Picture 54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7FFFD"/>
              </a:clrFrom>
              <a:clrTo>
                <a:srgbClr val="F7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1" y="40386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8" name="Picture 55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BFFFD"/>
              </a:clrFrom>
              <a:clrTo>
                <a:srgbClr val="FB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38100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29" name="Picture 56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ED"/>
              </a:clrFrom>
              <a:clrTo>
                <a:srgbClr val="FFFF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1" y="44196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0" name="Picture 57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1F7E9"/>
              </a:clrFrom>
              <a:clrTo>
                <a:srgbClr val="F1F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1" y="45720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1" name="Picture 58" descr="oxLD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9F8E7"/>
              </a:clrFrom>
              <a:clrTo>
                <a:srgbClr val="F9F8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28194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2" name="Picture 59" descr="oxLD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1" y="31242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3" name="Picture 60" descr="oxLD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1" y="41148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4" name="Picture 61" descr="oxLD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1" y="40386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5" name="Picture 62" descr="oxLD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6"/>
              </a:clrFrom>
              <a:clrTo>
                <a:srgbClr val="FFFF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1" y="35052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6" name="Picture 63" descr="oxLD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1" y="34290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7" name="Picture 64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2" t="38356" r="296" b="6850"/>
          <a:stretch>
            <a:fillRect/>
          </a:stretch>
        </p:blipFill>
        <p:spPr bwMode="auto">
          <a:xfrm>
            <a:off x="5295900" y="32766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8" name="Picture 65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1028700" y="2971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39" name="Picture 66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7734300" y="30480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0" name="Picture 67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3467100" y="3200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1" name="Picture 68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6438900" y="38100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2" name="Picture 69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6819900" y="34290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3" name="Picture 70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4686300" y="44958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4" name="Picture 71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2628900" y="4267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5" name="Picture 72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65151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6" name="Picture 73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41529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7" name="Picture 74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2171700" y="441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8" name="Picture 75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5143500" y="38100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49" name="Picture 76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6134100" y="34290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0" name="Picture 77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2552700" y="3352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1" name="Picture 78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7658100" y="3886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2" name="Picture 79" descr="oxLD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1" y="20574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3" name="Picture 80" descr="oxLD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1" y="19812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4" name="Picture 81" descr="oxLD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1" y="15240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5" name="Picture 82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4FFFF"/>
              </a:clrFrom>
              <a:clrTo>
                <a:srgbClr val="F4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1" y="2209800"/>
            <a:ext cx="2762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6" name="Picture 83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4FFFF"/>
              </a:clrFrom>
              <a:clrTo>
                <a:srgbClr val="F4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1" y="20574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7" name="Picture 84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4FFFF"/>
              </a:clrFrom>
              <a:clrTo>
                <a:srgbClr val="F4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1" y="20574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8" name="Picture 85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2" t="38356" r="296" b="6850"/>
          <a:stretch>
            <a:fillRect/>
          </a:stretch>
        </p:blipFill>
        <p:spPr bwMode="auto">
          <a:xfrm>
            <a:off x="5067300" y="1981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59" name="Picture 86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1409700" y="4343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0" name="Picture 87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4381500" y="22098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1" name="Picture 88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6057900" y="1295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2" name="Picture 89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2" t="38356" r="296" b="6850"/>
          <a:stretch>
            <a:fillRect/>
          </a:stretch>
        </p:blipFill>
        <p:spPr bwMode="auto">
          <a:xfrm>
            <a:off x="3314700" y="20574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3" name="Picture 90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5981700" y="21336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4" name="Picture 91" descr="oxLD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1" y="16002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5" name="Picture 92" descr="oxLD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1" y="16002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6" name="Picture 93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2781300" y="26670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7" name="Picture 94" descr="oxLD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1" y="24384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8" name="Picture 95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1F7E9"/>
              </a:clrFrom>
              <a:clrTo>
                <a:srgbClr val="F1F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1" y="25146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9" name="Picture 96" descr="10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2744" b="33334"/>
          <a:stretch>
            <a:fillRect/>
          </a:stretch>
        </p:blipFill>
        <p:spPr bwMode="auto">
          <a:xfrm>
            <a:off x="3238500" y="13716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0" name="Picture 97" descr="9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5630" r="24574" b="43695"/>
          <a:stretch>
            <a:fillRect/>
          </a:stretch>
        </p:blipFill>
        <p:spPr bwMode="auto">
          <a:xfrm>
            <a:off x="5372100" y="9906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1" name="Picture 98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2" t="38356" r="296" b="6850"/>
          <a:stretch>
            <a:fillRect/>
          </a:stretch>
        </p:blipFill>
        <p:spPr bwMode="auto">
          <a:xfrm>
            <a:off x="4000500" y="1219200"/>
            <a:ext cx="990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2" name="Picture 99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3390900" y="15240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3" name="Picture 100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t="43835" r="46588" b="6850"/>
          <a:stretch>
            <a:fillRect/>
          </a:stretch>
        </p:blipFill>
        <p:spPr bwMode="auto">
          <a:xfrm>
            <a:off x="4457700" y="2362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" name="Picture 101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2705100" y="1981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" name="Picture 102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5905500" y="18288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" name="Picture 103" descr="oxLD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1" y="9906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" name="Picture 104" descr="oxLD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1" y="2286001"/>
            <a:ext cx="29051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" name="Picture 105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4914900" y="129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9" name="Picture 106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2247900" y="2438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0" name="Picture 107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7200900" y="3581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1" name="Picture 108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5219700" y="19050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2" name="Picture 109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5524500" y="1752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3" name="Picture 110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5" r="67952" b="83562"/>
          <a:stretch>
            <a:fillRect/>
          </a:stretch>
        </p:blipFill>
        <p:spPr bwMode="auto">
          <a:xfrm>
            <a:off x="6210300" y="18288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4" name="Picture 111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6362700" y="19050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5" name="Picture 112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3543300" y="28194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6" name="Picture 113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0"/>
              </a:clrFrom>
              <a:clrTo>
                <a:srgbClr val="FFFF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16438" r="82196" b="61644"/>
          <a:stretch>
            <a:fillRect/>
          </a:stretch>
        </p:blipFill>
        <p:spPr bwMode="auto">
          <a:xfrm>
            <a:off x="6896100" y="274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7" name="Picture 114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1F7E9"/>
              </a:clrFrom>
              <a:clrTo>
                <a:srgbClr val="F1F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1" y="23622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8" name="Picture 115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1F7E9"/>
              </a:clrFrom>
              <a:clrTo>
                <a:srgbClr val="F1F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1" y="12192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9" name="Picture 116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6515100" y="28194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952500" y="457201"/>
          <a:ext cx="8142288" cy="284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08" name="Bitmap Image" r:id="rId14" imgW="8142857" imgH="2847619" progId="Paint.Picture">
                  <p:embed/>
                </p:oleObj>
              </mc:Choice>
              <mc:Fallback>
                <p:oleObj name="Bitmap Image" r:id="rId14" imgW="8142857" imgH="2847619" progId="Paint.Picture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0" y="457201"/>
                        <a:ext cx="8142288" cy="284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90" name="Picture 118" descr="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1371600"/>
            <a:ext cx="3444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1" name="Picture 119" descr="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1600200"/>
            <a:ext cx="3444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2" name="Picture 120" descr="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1828800"/>
            <a:ext cx="3444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3" name="Picture 121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1F7E9"/>
              </a:clrFrom>
              <a:clrTo>
                <a:srgbClr val="F1F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1" y="12954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4" name="Picture 122" descr="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1371600"/>
            <a:ext cx="3444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5" name="Picture 123" descr="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1447800"/>
            <a:ext cx="3444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6" name="Picture 124" descr="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00" y="1524000"/>
            <a:ext cx="3444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7" name="Picture 125" descr="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2057400"/>
            <a:ext cx="3444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8" name="Picture 126" descr="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1752600"/>
            <a:ext cx="3444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9" name="Picture 127" descr="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1600200"/>
            <a:ext cx="3444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0" name="Picture 128" descr="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700" y="1905000"/>
            <a:ext cx="3444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1" name="Picture 129" descr="8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7692" r="22806" b="46153"/>
          <a:stretch>
            <a:fillRect/>
          </a:stretch>
        </p:blipFill>
        <p:spPr bwMode="auto">
          <a:xfrm>
            <a:off x="7200900" y="2438400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2" name="Line 130"/>
          <p:cNvSpPr>
            <a:spLocks noChangeShapeType="1"/>
          </p:cNvSpPr>
          <p:nvPr/>
        </p:nvSpPr>
        <p:spPr bwMode="auto">
          <a:xfrm>
            <a:off x="1104900" y="5181600"/>
            <a:ext cx="792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203" name="Picture 131" descr="LDL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ED"/>
              </a:clrFrom>
              <a:clrTo>
                <a:srgbClr val="FFFF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1" y="2895600"/>
            <a:ext cx="2762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4" name="Picture 132" descr="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" t="43835" r="78635" b="34247"/>
          <a:stretch>
            <a:fillRect/>
          </a:stretch>
        </p:blipFill>
        <p:spPr bwMode="auto">
          <a:xfrm>
            <a:off x="6743700" y="22860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73" name="Text Box 133"/>
          <p:cNvSpPr txBox="1">
            <a:spLocks noChangeArrowheads="1"/>
          </p:cNvSpPr>
          <p:nvPr/>
        </p:nvSpPr>
        <p:spPr bwMode="auto">
          <a:xfrm>
            <a:off x="50625" y="5497513"/>
            <a:ext cx="912532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</a:rPr>
              <a:t> prasklá léze obnažuje </a:t>
            </a:r>
            <a:r>
              <a:rPr lang="cs-CZ" altLang="cs-CZ" sz="2000" b="1" dirty="0" err="1">
                <a:solidFill>
                  <a:schemeClr val="tx2"/>
                </a:solidFill>
                <a:latin typeface="Arial" panose="020B0604020202020204" pitchFamily="34" charset="0"/>
              </a:rPr>
              <a:t>subendoteliální</a:t>
            </a: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</a:rPr>
              <a:t> kolagenní strukturu</a:t>
            </a:r>
          </a:p>
          <a:p>
            <a:pPr eaLnBrk="1" hangingPunct="1">
              <a:buFontTx/>
              <a:buChar char="-"/>
            </a:pP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</a:rPr>
              <a:t> následuje zachycení několika trombocytů</a:t>
            </a:r>
          </a:p>
          <a:p>
            <a:pPr eaLnBrk="1" hangingPunct="1">
              <a:buFontTx/>
              <a:buChar char="-"/>
            </a:pP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</a:rPr>
              <a:t> klinická komplikace </a:t>
            </a:r>
            <a:r>
              <a:rPr lang="cs-CZ" altLang="cs-CZ" sz="2000" b="1" dirty="0" err="1">
                <a:solidFill>
                  <a:schemeClr val="tx2"/>
                </a:solidFill>
                <a:latin typeface="Arial" panose="020B0604020202020204" pitchFamily="34" charset="0"/>
              </a:rPr>
              <a:t>obturováním</a:t>
            </a:r>
            <a:r>
              <a:rPr lang="cs-CZ" altLang="cs-CZ" sz="2000" b="1" dirty="0">
                <a:solidFill>
                  <a:schemeClr val="tx2"/>
                </a:solidFill>
                <a:latin typeface="Arial" panose="020B0604020202020204" pitchFamily="34" charset="0"/>
              </a:rPr>
              <a:t> lumen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8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6"/>
    </mc:Choice>
    <mc:Fallback>
      <p:transition spd="slow" advTm="30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157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18435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8436" name="Obrázek 4" descr="atherosclerosi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6" y="357188"/>
            <a:ext cx="3878263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37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15"/>
    </mc:Choice>
    <mc:Fallback>
      <p:transition spd="slow" advTm="7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44450"/>
            <a:ext cx="67691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3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86"/>
    </mc:Choice>
    <mc:Fallback>
      <p:transition spd="slow" advTm="20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88900"/>
            <a:ext cx="67691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00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99"/>
    </mc:Choice>
    <mc:Fallback>
      <p:transition spd="slow" advTm="26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TRIK1">
  <a:themeElements>
    <a:clrScheme name="">
      <a:dk1>
        <a:srgbClr val="0D2D8A"/>
      </a:dk1>
      <a:lt1>
        <a:srgbClr val="FFFFFF"/>
      </a:lt1>
      <a:dk2>
        <a:srgbClr val="3B6AFC"/>
      </a:dk2>
      <a:lt2>
        <a:srgbClr val="FDFF37"/>
      </a:lt2>
      <a:accent1>
        <a:srgbClr val="F79268"/>
      </a:accent1>
      <a:accent2>
        <a:srgbClr val="F95AB7"/>
      </a:accent2>
      <a:accent3>
        <a:srgbClr val="AFB9FD"/>
      </a:accent3>
      <a:accent4>
        <a:srgbClr val="DADADA"/>
      </a:accent4>
      <a:accent5>
        <a:srgbClr val="FAC7B9"/>
      </a:accent5>
      <a:accent6>
        <a:srgbClr val="E251A6"/>
      </a:accent6>
      <a:hlink>
        <a:srgbClr val="FC0128"/>
      </a:hlink>
      <a:folHlink>
        <a:srgbClr val="89ABFE"/>
      </a:folHlink>
    </a:clrScheme>
    <a:fontScheme name="PETRIK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panose="02020603050405020304" pitchFamily="18" charset="0"/>
          </a:defRPr>
        </a:defPPr>
      </a:lstStyle>
    </a:lnDef>
  </a:objectDefaults>
  <a:extraClrSchemeLst>
    <a:extraClrScheme>
      <a:clrScheme name="PETRIK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TRIK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L:\1\SKLAD95\OBR\WMF\PETRIK1.PPT</Template>
  <TotalTime>519</TotalTime>
  <Pages>25</Pages>
  <Words>1131</Words>
  <Application>Microsoft Office PowerPoint</Application>
  <PresentationFormat>Diapozitivy</PresentationFormat>
  <Paragraphs>237</Paragraphs>
  <Slides>42</Slides>
  <Notes>19</Notes>
  <HiddenSlides>0</HiddenSlides>
  <MMClips>42</MMClips>
  <ScaleCrop>false</ScaleCrop>
  <HeadingPairs>
    <vt:vector size="8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54" baseType="lpstr">
      <vt:lpstr>Antique Olive</vt:lpstr>
      <vt:lpstr>Arial</vt:lpstr>
      <vt:lpstr>Lucida Console</vt:lpstr>
      <vt:lpstr>Monotype Sorts</vt:lpstr>
      <vt:lpstr>StarBats</vt:lpstr>
      <vt:lpstr>Symbol</vt:lpstr>
      <vt:lpstr>Tahoma</vt:lpstr>
      <vt:lpstr>Times New Roman</vt:lpstr>
      <vt:lpstr>Times New Roman CE</vt:lpstr>
      <vt:lpstr>Wingdings</vt:lpstr>
      <vt:lpstr>PETRIK1</vt:lpstr>
      <vt:lpstr>Bitmap Image</vt:lpstr>
      <vt:lpstr>Základy interních oborů  Krevní oběh</vt:lpstr>
      <vt:lpstr>Ateroskleróza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RIZIKOVÉ FAKTORY</vt:lpstr>
      <vt:lpstr>Prezentace aplikace PowerPoint</vt:lpstr>
      <vt:lpstr>Klinika</vt:lpstr>
      <vt:lpstr>Prezentace aplikace PowerPoint</vt:lpstr>
      <vt:lpstr>Prezentace aplikace PowerPoint</vt:lpstr>
      <vt:lpstr>Co by měla obsahovat strava, aby nás ochránila ?</vt:lpstr>
      <vt:lpstr>V jakých potravinách jsou obsažené?</vt:lpstr>
      <vt:lpstr>Srdeční vady</vt:lpstr>
      <vt:lpstr>Vrozené srdeční vady</vt:lpstr>
      <vt:lpstr>Chlopenní vady</vt:lpstr>
      <vt:lpstr>Chlopenní vady</vt:lpstr>
      <vt:lpstr>Poslechová místa jednotlivých chlopní</vt:lpstr>
      <vt:lpstr>Získane chlopenní vady: mitrální stenóza</vt:lpstr>
      <vt:lpstr>Mitrální stenóza</vt:lpstr>
      <vt:lpstr>Facies mitralis</vt:lpstr>
      <vt:lpstr>Získane chlopenní vady: mitrální insuficience</vt:lpstr>
      <vt:lpstr>Mitrální insuficience</vt:lpstr>
      <vt:lpstr>RTG známky hypertrofie levé komory u mitrální insuficience</vt:lpstr>
      <vt:lpstr>Získane chlopenní vady: aortální stenóza</vt:lpstr>
      <vt:lpstr>Aortální stenóza</vt:lpstr>
      <vt:lpstr>Náhrada aortální chlopně</vt:lpstr>
      <vt:lpstr>Získane chlopenní vady: aortální insuficience</vt:lpstr>
      <vt:lpstr>Aortální insuficience</vt:lpstr>
      <vt:lpstr>Získane chlopenní vady: trikuspidální insuficience</vt:lpstr>
      <vt:lpstr>KARDIOVASKULÁRNÍ SYNKOPA</vt:lpstr>
      <vt:lpstr>KARDIOVASKULÁRNÍ SYNKOPA</vt:lpstr>
      <vt:lpstr>TRAUMATICKÁ SYNKOPA</vt:lpstr>
      <vt:lpstr>JINÁ SYNKOPA</vt:lpstr>
      <vt:lpstr>FORMY A PŘÍČINY KARDIOVASKULÁRNÍCH SYNKOP</vt:lpstr>
      <vt:lpstr>ARYTMOGENNÍ SYNKOPY</vt:lpstr>
      <vt:lpstr>VAGOVAGÁLNÍ (SITUAČNÍ) SYNKOPA</vt:lpstr>
      <vt:lpstr>ORTOSTATICKÝ KOLAPS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 size Average stone size 8.7 mm</dc:title>
  <dc:subject/>
  <dc:creator>MUDr. Aleš Petřík</dc:creator>
  <cp:keywords/>
  <dc:description/>
  <cp:lastModifiedBy>Hewlett-Packard Company</cp:lastModifiedBy>
  <cp:revision>86</cp:revision>
  <cp:lastPrinted>1999-09-06T05:45:56Z</cp:lastPrinted>
  <dcterms:created xsi:type="dcterms:W3CDTF">1995-11-27T14:36:08Z</dcterms:created>
  <dcterms:modified xsi:type="dcterms:W3CDTF">2021-03-07T22:08:11Z</dcterms:modified>
</cp:coreProperties>
</file>