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44" r:id="rId2"/>
    <p:sldId id="318" r:id="rId3"/>
    <p:sldId id="320" r:id="rId4"/>
    <p:sldId id="321" r:id="rId5"/>
    <p:sldId id="322" r:id="rId6"/>
    <p:sldId id="323" r:id="rId7"/>
    <p:sldId id="326" r:id="rId8"/>
    <p:sldId id="327" r:id="rId9"/>
    <p:sldId id="329" r:id="rId10"/>
    <p:sldId id="331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3" r:id="rId20"/>
    <p:sldId id="345" r:id="rId21"/>
  </p:sldIdLst>
  <p:sldSz cx="10287000" cy="6858000" type="35mm"/>
  <p:notesSz cx="6858000" cy="9774238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2D"/>
    <a:srgbClr val="1DFF1D"/>
    <a:srgbClr val="FE4866"/>
    <a:srgbClr val="FE3C5C"/>
    <a:srgbClr val="FE9295"/>
    <a:srgbClr val="FE4A4E"/>
    <a:srgbClr val="FD683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3" autoAdjust="0"/>
    <p:restoredTop sz="94713" autoAdjust="0"/>
  </p:normalViewPr>
  <p:slideViewPr>
    <p:cSldViewPr>
      <p:cViewPr varScale="1">
        <p:scale>
          <a:sx n="69" d="100"/>
          <a:sy n="69" d="100"/>
        </p:scale>
        <p:origin x="1112" y="4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fld id="{6855C13B-A49C-4E55-8A51-3965BE5B01F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5D5BB6CD-7F2C-4725-B4A6-25126646B71C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fld id="{2524A013-20F7-4780-A91D-F6B8E34D44CB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notes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2B893A27-B18E-4A01-A65F-A092C7747726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7AB66-473A-43BA-AD73-8E101BF8AA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405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0F0AB-2F87-4F55-A642-932CDBEB35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600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7B269-902F-416A-9564-92C720480A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204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5A886-5F22-4B3C-95F7-9AA7A0A2092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08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AF07C-78B7-4A57-A1EF-DDB24B2936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622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1E90F-56C1-4479-894D-DD746A19455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239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B572A-25B8-401A-AE1A-E212B0B6E5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691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A0736-E932-448A-809D-F4A46C3C3F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042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2B71-400A-4430-A769-ADC62EEB329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106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DA6E9-1BB4-4B63-BB44-D3E0F9677A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746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27D75-5572-4015-BC87-27D4F492A1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94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l"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>
                <a:latin typeface="+mn-lt"/>
              </a:defRPr>
            </a:lvl1pPr>
          </a:lstStyle>
          <a:p>
            <a:fld id="{A3D68A81-77F1-471C-8345-0841D7C0AC16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1730573"/>
          </a:xfrm>
        </p:spPr>
        <p:txBody>
          <a:bodyPr/>
          <a:lstStyle/>
          <a:p>
            <a:r>
              <a:rPr lang="cs-CZ" sz="4000" b="1" dirty="0" smtClean="0"/>
              <a:t>Základy interních oborů</a:t>
            </a:r>
            <a:br>
              <a:rPr lang="cs-CZ" sz="4000" b="1" dirty="0" smtClean="0"/>
            </a:b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 smtClean="0"/>
              <a:t>Plicní nemoci</a:t>
            </a:r>
            <a:endParaRPr lang="cs-CZ" sz="4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1052" y="4293096"/>
            <a:ext cx="7715250" cy="1655762"/>
          </a:xfrm>
        </p:spPr>
        <p:txBody>
          <a:bodyPr/>
          <a:lstStyle/>
          <a:p>
            <a:pPr algn="r"/>
            <a:r>
              <a:rPr lang="cs-CZ" i="1" dirty="0" smtClean="0"/>
              <a:t>Beneš Jiří 2021</a:t>
            </a:r>
            <a:endParaRPr lang="cs-CZ" i="1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0"/>
    </mc:Choice>
    <mc:Fallback xmlns="">
      <p:transition spd="slow" advTm="1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0"/>
            <a:ext cx="8743950" cy="1143000"/>
          </a:xfrm>
        </p:spPr>
        <p:txBody>
          <a:bodyPr/>
          <a:lstStyle/>
          <a:p>
            <a:r>
              <a:rPr lang="cs-CZ" altLang="cs-CZ" b="1"/>
              <a:t>ARDS I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981075"/>
            <a:ext cx="9196388" cy="4895850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definice</a:t>
            </a:r>
            <a:r>
              <a:rPr lang="cs-CZ" altLang="cs-CZ" sz="2400" b="1"/>
              <a:t> - zvýšená propustnost alveolokapilární membrány jako odpověď na patol. stavy při zachovaném tlaku v plicním řečišti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etiologie </a:t>
            </a:r>
            <a:r>
              <a:rPr lang="cs-CZ" altLang="cs-CZ" sz="2400" b="1"/>
              <a:t>- zánětlivé poškození, urémie, hypoproteinémie, aspirace, tonutí, otravné plyny, polytrauma, DIC, akutní pankreatitida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vznik</a:t>
            </a:r>
            <a:r>
              <a:rPr lang="cs-CZ" altLang="cs-CZ" sz="2400" b="1"/>
              <a:t> - transudace do plicních sklípků, za 3-10 dní hyalinní membrány, za 7-10 dní fibrotizace alveolů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příznaky</a:t>
            </a:r>
            <a:r>
              <a:rPr lang="cs-CZ" altLang="cs-CZ" sz="2400" b="1"/>
              <a:t> - narůstající dušnost, tachykardie, tachypnoe, známky plicního edému, absence známek kardiálního postižení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diagnostika</a:t>
            </a:r>
            <a:r>
              <a:rPr lang="cs-CZ" altLang="cs-CZ" sz="2400" b="1"/>
              <a:t> - RTG hrudníku - proměnlivé,, není vyšší KTI (kardiothorakální index zkr. KTI), narůstající respirační insuficience</a:t>
            </a:r>
          </a:p>
          <a:p>
            <a:pPr>
              <a:buFontTx/>
              <a:buChar char="•"/>
            </a:pPr>
            <a:endParaRPr lang="cs-CZ" altLang="cs-CZ" sz="2400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804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ARDS komplikace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cs-CZ" altLang="cs-CZ" sz="2800" b="1">
                <a:solidFill>
                  <a:schemeClr val="accent2"/>
                </a:solidFill>
              </a:rPr>
              <a:t>komplikace</a:t>
            </a:r>
            <a:r>
              <a:rPr lang="cs-CZ" altLang="cs-CZ" sz="2800" b="1"/>
              <a:t> - při protrahované hypoxémii multiorgánové selhání</a:t>
            </a:r>
          </a:p>
          <a:p>
            <a:pPr>
              <a:buFontTx/>
              <a:buChar char="•"/>
            </a:pPr>
            <a:r>
              <a:rPr lang="cs-CZ" altLang="cs-CZ" sz="2800" b="1">
                <a:solidFill>
                  <a:schemeClr val="accent2"/>
                </a:solidFill>
              </a:rPr>
              <a:t>léčba</a:t>
            </a:r>
            <a:r>
              <a:rPr lang="cs-CZ" altLang="cs-CZ" sz="2800" b="1"/>
              <a:t> - O2, event. intubace a řízená ventilace (PEEP), steroidy ve středních dávkách, antiagregace, diuretika, léčba základní choroby, nověji - surfaktant, ECLA - extracorporal lung  assist, intravaskulární oxygenátor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259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Plicní atelektáza I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definice</a:t>
            </a:r>
            <a:r>
              <a:rPr lang="cs-CZ" altLang="cs-CZ" sz="3200" b="1"/>
              <a:t> - nevzdušnost plicní tkáně</a:t>
            </a:r>
          </a:p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etiologie</a:t>
            </a:r>
            <a:r>
              <a:rPr lang="cs-CZ" altLang="cs-CZ" sz="3200" b="1"/>
              <a:t> - obstrukce nádorem, cizím tělesem, komprese plíce při výpotku, resorpce vzduchu za embolizací, reflexní při poranění břicha, CNS, při NPB</a:t>
            </a:r>
          </a:p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příznaky </a:t>
            </a:r>
            <a:r>
              <a:rPr lang="cs-CZ" altLang="cs-CZ" sz="3200" b="1"/>
              <a:t>- dle rozsahu - dušnost až šokový stav, někdy bezpříznakově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533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Plicní atelektáza II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diagnostika </a:t>
            </a:r>
            <a:r>
              <a:rPr lang="cs-CZ" altLang="cs-CZ" sz="3200" b="1"/>
              <a:t>- oslabené až trubicové dýchání, poklepové ztemnění, druhá plíce vzdušnější, RTG - klínovitý stín, bronchoskopie, CT</a:t>
            </a:r>
          </a:p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komplikace</a:t>
            </a:r>
            <a:r>
              <a:rPr lang="cs-CZ" altLang="cs-CZ" sz="3200" b="1"/>
              <a:t> - sekundární bakteriální infekce</a:t>
            </a:r>
          </a:p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léčba</a:t>
            </a:r>
            <a:r>
              <a:rPr lang="cs-CZ" altLang="cs-CZ" sz="3200" b="1"/>
              <a:t> -bronchoskopicky, preventivně ATB, léčba základní choroby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368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8743950" cy="1143000"/>
          </a:xfrm>
        </p:spPr>
        <p:txBody>
          <a:bodyPr/>
          <a:lstStyle/>
          <a:p>
            <a:r>
              <a:rPr lang="cs-CZ" altLang="cs-CZ" b="1"/>
              <a:t>Respirační insuficience I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990600"/>
            <a:ext cx="8743950" cy="5175250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definice</a:t>
            </a:r>
            <a:r>
              <a:rPr lang="cs-CZ" altLang="cs-CZ" sz="3200" b="1"/>
              <a:t> - neschopnost dýchacího traktu zabezpečit výměnu plynů</a:t>
            </a:r>
          </a:p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etiologie</a:t>
            </a:r>
            <a:r>
              <a:rPr lang="cs-CZ" altLang="cs-CZ" sz="3200" b="1"/>
              <a:t> - plicní, mimoplicní - poruchy CNS, obstrukce dýchacích cest, onemocnění hrudní stěny, kardiální příčiny</a:t>
            </a:r>
          </a:p>
          <a:p>
            <a:pPr>
              <a:buFontTx/>
              <a:buChar char="•"/>
            </a:pPr>
            <a:r>
              <a:rPr lang="cs-CZ" altLang="cs-CZ" sz="3200" b="1"/>
              <a:t>podle průběhu - </a:t>
            </a:r>
            <a:r>
              <a:rPr lang="cs-CZ" altLang="cs-CZ" sz="3200" b="1">
                <a:solidFill>
                  <a:schemeClr val="accent2"/>
                </a:solidFill>
              </a:rPr>
              <a:t>akutní</a:t>
            </a:r>
            <a:r>
              <a:rPr lang="cs-CZ" altLang="cs-CZ" sz="3200" b="1"/>
              <a:t>  - ARDS, aspirace, záněty, astma, otravy, PNO, </a:t>
            </a:r>
            <a:r>
              <a:rPr lang="cs-CZ" altLang="cs-CZ" sz="3200" b="1">
                <a:solidFill>
                  <a:schemeClr val="accent2"/>
                </a:solidFill>
              </a:rPr>
              <a:t>chronická</a:t>
            </a:r>
            <a:r>
              <a:rPr lang="cs-CZ" altLang="cs-CZ" sz="3200" b="1"/>
              <a:t> - CHOPN, plicní fibróza, velké pleurální výpotky, myastenie, poruchy CNS, plicní nádory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86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304800"/>
            <a:ext cx="8743950" cy="1143000"/>
          </a:xfrm>
        </p:spPr>
        <p:txBody>
          <a:bodyPr/>
          <a:lstStyle/>
          <a:p>
            <a:r>
              <a:rPr lang="cs-CZ" altLang="cs-CZ" b="1"/>
              <a:t>Respirační insuficience II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0" y="1676400"/>
            <a:ext cx="8743950" cy="4114800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2800" b="1"/>
              <a:t>podle závažnosti - </a:t>
            </a:r>
            <a:r>
              <a:rPr lang="cs-CZ" altLang="cs-CZ" sz="2800" b="1">
                <a:solidFill>
                  <a:schemeClr val="accent2"/>
                </a:solidFill>
              </a:rPr>
              <a:t>parciální</a:t>
            </a:r>
            <a:r>
              <a:rPr lang="cs-CZ" altLang="cs-CZ" sz="2800" b="1"/>
              <a:t> - pouze hypoxémie, </a:t>
            </a:r>
            <a:r>
              <a:rPr lang="cs-CZ" altLang="cs-CZ" sz="2800" b="1">
                <a:solidFill>
                  <a:schemeClr val="accent2"/>
                </a:solidFill>
              </a:rPr>
              <a:t>globální</a:t>
            </a:r>
            <a:r>
              <a:rPr lang="cs-CZ" altLang="cs-CZ" sz="2800" b="1"/>
              <a:t> - hypoxémie  i hyperkapnie</a:t>
            </a:r>
          </a:p>
          <a:p>
            <a:pPr>
              <a:buFontTx/>
              <a:buChar char="•"/>
            </a:pPr>
            <a:r>
              <a:rPr lang="cs-CZ" altLang="cs-CZ" sz="2800" b="1">
                <a:solidFill>
                  <a:schemeClr val="accent2"/>
                </a:solidFill>
              </a:rPr>
              <a:t>diagnostika</a:t>
            </a:r>
            <a:r>
              <a:rPr lang="cs-CZ" altLang="cs-CZ" sz="2800" b="1"/>
              <a:t> - krevní plyny, odhalení základní choroby, Astrup - respirační acidóza</a:t>
            </a:r>
          </a:p>
          <a:p>
            <a:pPr>
              <a:buFontTx/>
              <a:buChar char="•"/>
            </a:pPr>
            <a:r>
              <a:rPr lang="cs-CZ" altLang="cs-CZ" sz="2800" b="1">
                <a:solidFill>
                  <a:schemeClr val="accent2"/>
                </a:solidFill>
              </a:rPr>
              <a:t>komplikace</a:t>
            </a:r>
            <a:r>
              <a:rPr lang="cs-CZ" altLang="cs-CZ" sz="2800" b="1"/>
              <a:t> - konstrikce plicního řečiště, vznik plicní hypertenze a cor pulmonale, polyglobulie, multiorgánové selhání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142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8743950" cy="1143000"/>
          </a:xfrm>
        </p:spPr>
        <p:txBody>
          <a:bodyPr/>
          <a:lstStyle/>
          <a:p>
            <a:r>
              <a:rPr lang="cs-CZ" altLang="cs-CZ" b="1"/>
              <a:t>Respirační insuficience III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0" y="1524000"/>
            <a:ext cx="8743950" cy="4114800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2800" b="1">
                <a:solidFill>
                  <a:schemeClr val="accent2"/>
                </a:solidFill>
              </a:rPr>
              <a:t>léčba</a:t>
            </a:r>
            <a:r>
              <a:rPr lang="cs-CZ" altLang="cs-CZ" sz="2800" b="1"/>
              <a:t> - akutní RI - uvolnění dýchacích cest, O2, bronchodilatancia, řízená ventilace, chronická RI - dlouhodobě O2 v malých dávkách, event, řízená ventilace, úprava acidózy, kardiální podpora, CAVE - při dlouhodobé RI se dodávkou O2 zruší stimulace dechového centra hypoxémií</a:t>
            </a:r>
          </a:p>
          <a:p>
            <a:pPr>
              <a:buFontTx/>
              <a:buChar char="•"/>
            </a:pPr>
            <a:r>
              <a:rPr lang="cs-CZ" altLang="cs-CZ" sz="2800" b="1"/>
              <a:t>transplantace srdce a plic, th základní choroby</a:t>
            </a:r>
          </a:p>
          <a:p>
            <a:pPr>
              <a:buFontTx/>
              <a:buChar char="•"/>
            </a:pPr>
            <a:endParaRPr lang="cs-CZ" altLang="cs-CZ" sz="2800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322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823913"/>
          </a:xfrm>
        </p:spPr>
        <p:txBody>
          <a:bodyPr/>
          <a:lstStyle/>
          <a:p>
            <a:r>
              <a:rPr lang="cs-CZ" altLang="cs-CZ" b="1"/>
              <a:t>Syndrom spánkové apnoe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052513"/>
            <a:ext cx="7772400" cy="4891087"/>
          </a:xfrm>
        </p:spPr>
        <p:txBody>
          <a:bodyPr/>
          <a:lstStyle/>
          <a:p>
            <a:r>
              <a:rPr lang="cs-CZ" altLang="cs-CZ" sz="2800" b="1">
                <a:solidFill>
                  <a:schemeClr val="accent2"/>
                </a:solidFill>
              </a:rPr>
              <a:t>definice</a:t>
            </a:r>
            <a:r>
              <a:rPr lang="cs-CZ" altLang="cs-CZ" sz="2800" b="1"/>
              <a:t> -</a:t>
            </a:r>
            <a:r>
              <a:rPr lang="cs-CZ" altLang="cs-CZ" sz="2800"/>
              <a:t> </a:t>
            </a:r>
            <a:r>
              <a:rPr lang="cs-CZ" altLang="cs-CZ" sz="2800" b="1"/>
              <a:t>dechové pauzy ve spánku nad 10s častěji než 10x za hodinu</a:t>
            </a:r>
          </a:p>
          <a:p>
            <a:r>
              <a:rPr lang="cs-CZ" altLang="cs-CZ" sz="2800" b="1">
                <a:solidFill>
                  <a:schemeClr val="accent2"/>
                </a:solidFill>
              </a:rPr>
              <a:t>etiologie </a:t>
            </a:r>
            <a:r>
              <a:rPr lang="cs-CZ" altLang="cs-CZ" sz="2800" b="1"/>
              <a:t>- obstrukce dýchacích cest, kolaps měkkého patra, poškození CNS, sekundární - u onemocnění skeletu, plic, neuromuskulárních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Þ"/>
            </a:pPr>
            <a:r>
              <a:rPr lang="cs-CZ" altLang="cs-CZ" sz="2800" b="1"/>
              <a:t>fragmentace spánku, hypertenze, vyčerpání, tachykardie, arytmie</a:t>
            </a:r>
          </a:p>
          <a:p>
            <a:r>
              <a:rPr lang="cs-CZ" altLang="cs-CZ" sz="2800" b="1">
                <a:solidFill>
                  <a:schemeClr val="accent2"/>
                </a:solidFill>
              </a:rPr>
              <a:t>příznaky</a:t>
            </a:r>
            <a:r>
              <a:rPr lang="cs-CZ" altLang="cs-CZ" sz="2800" b="1"/>
              <a:t> - hlasité přerušované chrápání, denní únavnost, snížená duševní výkonnost, deprese, ranní bolesti hlavy, poruch potence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Þ"/>
            </a:pPr>
            <a:endParaRPr lang="cs-CZ" altLang="cs-CZ" sz="2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735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Syndrom spánkové apnoe II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komplikace</a:t>
            </a:r>
            <a:r>
              <a:rPr lang="cs-CZ" altLang="cs-CZ" sz="2400" b="1"/>
              <a:t> - zhoršení ICHS, HT, RI, cor pulmonale, zvýšení riziko AIM a CMP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diagnostika</a:t>
            </a:r>
            <a:r>
              <a:rPr lang="cs-CZ" altLang="cs-CZ" sz="2400" b="1"/>
              <a:t> - polysomnografie, ORL - polypy, makroglosie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léčba </a:t>
            </a:r>
            <a:r>
              <a:rPr lang="cs-CZ" altLang="cs-CZ" sz="2400" b="1"/>
              <a:t>- redukce hmotnosti, ORL řešení, režim, nCPAP(nasal continuous positive airways pressure), neužívat hypnotika, betablokátory, chirurgie zřídka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preventivní opatření</a:t>
            </a:r>
            <a:r>
              <a:rPr lang="cs-CZ" altLang="cs-CZ" sz="2400" b="1"/>
              <a:t>  - při více než 20 pauzách za hod je mortalita po 8 letech 40%, nCPAP snižuje mortalitu</a:t>
            </a:r>
          </a:p>
          <a:p>
            <a:pPr>
              <a:buFontTx/>
              <a:buChar char="•"/>
            </a:pPr>
            <a:endParaRPr lang="cs-CZ" altLang="cs-CZ" sz="2400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071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0"/>
            <a:ext cx="8743950" cy="1143000"/>
          </a:xfrm>
        </p:spPr>
        <p:txBody>
          <a:bodyPr/>
          <a:lstStyle/>
          <a:p>
            <a:r>
              <a:rPr lang="cs-CZ" altLang="cs-CZ" b="1"/>
              <a:t>Pickwickův syndrom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066800"/>
            <a:ext cx="8743950" cy="4114800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2800" b="1" dirty="0">
                <a:solidFill>
                  <a:schemeClr val="accent2"/>
                </a:solidFill>
              </a:rPr>
              <a:t>definice</a:t>
            </a:r>
            <a:r>
              <a:rPr lang="cs-CZ" altLang="cs-CZ" sz="2800" b="1" dirty="0"/>
              <a:t>  - respirační nedostatečnost při extrémní obezitě</a:t>
            </a:r>
          </a:p>
          <a:p>
            <a:pPr>
              <a:buFontTx/>
              <a:buChar char="•"/>
            </a:pPr>
            <a:r>
              <a:rPr lang="cs-CZ" altLang="cs-CZ" sz="2800" b="1" dirty="0">
                <a:solidFill>
                  <a:schemeClr val="accent2"/>
                </a:solidFill>
              </a:rPr>
              <a:t>etiologie</a:t>
            </a:r>
            <a:r>
              <a:rPr lang="cs-CZ" altLang="cs-CZ" sz="2800" b="1" dirty="0"/>
              <a:t> - mechanický účinek - vysoký stav bránic</a:t>
            </a:r>
          </a:p>
          <a:p>
            <a:pPr>
              <a:buFontTx/>
              <a:buChar char="•"/>
            </a:pPr>
            <a:r>
              <a:rPr lang="cs-CZ" altLang="cs-CZ" sz="2800" b="1" dirty="0">
                <a:solidFill>
                  <a:schemeClr val="accent2"/>
                </a:solidFill>
              </a:rPr>
              <a:t>příznaky</a:t>
            </a:r>
            <a:r>
              <a:rPr lang="cs-CZ" altLang="cs-CZ" sz="2800" b="1" dirty="0"/>
              <a:t> - trvalá únavnost, usínání během dne, noční spánek v polosedě, cyanózy, bolesti hlavy, závratě</a:t>
            </a:r>
          </a:p>
          <a:p>
            <a:pPr>
              <a:buFontTx/>
              <a:buChar char="•"/>
            </a:pPr>
            <a:r>
              <a:rPr lang="cs-CZ" altLang="cs-CZ" sz="2800" b="1" dirty="0">
                <a:solidFill>
                  <a:schemeClr val="accent2"/>
                </a:solidFill>
              </a:rPr>
              <a:t>diagnostika</a:t>
            </a:r>
            <a:r>
              <a:rPr lang="cs-CZ" altLang="cs-CZ" sz="2800" b="1" dirty="0"/>
              <a:t> - vzhled nemocného, krevní plyny</a:t>
            </a:r>
          </a:p>
          <a:p>
            <a:pPr>
              <a:buFontTx/>
              <a:buChar char="•"/>
            </a:pPr>
            <a:r>
              <a:rPr lang="cs-CZ" altLang="cs-CZ" sz="2800" b="1" dirty="0">
                <a:solidFill>
                  <a:schemeClr val="accent2"/>
                </a:solidFill>
              </a:rPr>
              <a:t>léčba</a:t>
            </a:r>
            <a:r>
              <a:rPr lang="cs-CZ" altLang="cs-CZ" sz="2800" b="1" dirty="0"/>
              <a:t> - redukce hmotnosti, dechová cvičení, aktivizace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315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044" y="1104900"/>
            <a:ext cx="7772400" cy="811932"/>
          </a:xfrm>
        </p:spPr>
        <p:txBody>
          <a:bodyPr/>
          <a:lstStyle/>
          <a:p>
            <a:pPr algn="l"/>
            <a:r>
              <a:rPr lang="cs-CZ" altLang="cs-CZ" sz="2000" b="1" dirty="0"/>
              <a:t>Anatomie a fyziologie </a:t>
            </a:r>
            <a:br>
              <a:rPr lang="cs-CZ" altLang="cs-CZ" sz="2000" b="1" dirty="0"/>
            </a:br>
            <a:r>
              <a:rPr lang="cs-CZ" altLang="cs-CZ" sz="2000" b="1" dirty="0"/>
              <a:t>dýchacího ústrojí</a:t>
            </a:r>
            <a:endParaRPr lang="cs-CZ" altLang="cs-CZ" sz="2000" dirty="0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3020" y="1984041"/>
            <a:ext cx="7772400" cy="1608956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2000" b="1" dirty="0"/>
              <a:t>dutina nosní, PND, nosní mandle, hrtan, trachea, průdušky, průdušinky, plicní sklípky, pleura, </a:t>
            </a:r>
            <a:r>
              <a:rPr lang="cs-CZ" altLang="cs-CZ" sz="2000" b="1" dirty="0" err="1"/>
              <a:t>alveolokapilární</a:t>
            </a:r>
            <a:r>
              <a:rPr lang="cs-CZ" altLang="cs-CZ" sz="2000" b="1" dirty="0"/>
              <a:t> membrána</a:t>
            </a:r>
          </a:p>
          <a:p>
            <a:pPr>
              <a:buFontTx/>
              <a:buChar char="•"/>
            </a:pPr>
            <a:r>
              <a:rPr lang="cs-CZ" altLang="cs-CZ" sz="2000" b="1" dirty="0"/>
              <a:t>výměna plynů, řízení ventilace, difuze, </a:t>
            </a:r>
            <a:r>
              <a:rPr lang="cs-CZ" altLang="cs-CZ" sz="2000" b="1" dirty="0" err="1"/>
              <a:t>perfuze</a:t>
            </a:r>
            <a:r>
              <a:rPr lang="cs-CZ" altLang="cs-CZ" sz="2000" b="1" dirty="0"/>
              <a:t>, regulace - inspirační centrum exspirační centrum </a:t>
            </a:r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0" y="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cs-CZ" altLang="cs-CZ" b="1"/>
              <a:t>Pneumologie </a:t>
            </a:r>
            <a:endParaRPr lang="cs-CZ" altLang="cs-CZ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04295" y="3861048"/>
            <a:ext cx="8241898" cy="261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cs-CZ" altLang="cs-CZ" sz="2400" b="1" dirty="0" smtClean="0"/>
              <a:t>anamnéza a fyzikální vyšetření,</a:t>
            </a:r>
          </a:p>
          <a:p>
            <a:pPr>
              <a:buFontTx/>
              <a:buChar char="•"/>
            </a:pPr>
            <a:r>
              <a:rPr lang="cs-CZ" altLang="cs-CZ" sz="2400" b="1" dirty="0" smtClean="0"/>
              <a:t>laboratorní - FW, KO, biochemie - Na, LD, hladiny </a:t>
            </a:r>
            <a:r>
              <a:rPr lang="cs-CZ" altLang="cs-CZ" sz="2400" b="1" dirty="0" err="1" smtClean="0"/>
              <a:t>Ig</a:t>
            </a:r>
            <a:r>
              <a:rPr lang="cs-CZ" altLang="cs-CZ" sz="2400" b="1" dirty="0" smtClean="0"/>
              <a:t>, autoprotilátky, nádorové </a:t>
            </a:r>
            <a:r>
              <a:rPr lang="cs-CZ" altLang="cs-CZ" sz="2400" b="1" dirty="0" err="1" smtClean="0"/>
              <a:t>markery</a:t>
            </a:r>
            <a:r>
              <a:rPr lang="cs-CZ" altLang="cs-CZ" sz="2400" b="1" dirty="0" smtClean="0"/>
              <a:t>, PCR. Sérologie, vyšetření sputa, pleurálního punktátu, bronchiálního sekretu</a:t>
            </a:r>
          </a:p>
          <a:p>
            <a:pPr>
              <a:buFontTx/>
              <a:buChar char="•"/>
            </a:pPr>
            <a:r>
              <a:rPr lang="cs-CZ" altLang="cs-CZ" sz="2400" b="1" dirty="0" smtClean="0"/>
              <a:t>RTG, CT, NMR, angiografie</a:t>
            </a:r>
          </a:p>
          <a:p>
            <a:pPr>
              <a:buFontTx/>
              <a:buChar char="•"/>
            </a:pPr>
            <a:endParaRPr lang="cs-CZ" altLang="cs-CZ" sz="2400" b="1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33341" y="3320146"/>
            <a:ext cx="4606280" cy="6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smtClean="0"/>
              <a:t>Vyšetřovací metody dýchacího ústrojí I</a:t>
            </a: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156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5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36"/>
    </mc:Choice>
    <mc:Fallback>
      <p:transition spd="slow" advTm="16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Vyšetřovací metody </a:t>
            </a:r>
            <a:br>
              <a:rPr lang="cs-CZ" altLang="cs-CZ" b="1"/>
            </a:br>
            <a:r>
              <a:rPr lang="cs-CZ" altLang="cs-CZ" b="1"/>
              <a:t>dýchacího ústrojí II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828800"/>
            <a:ext cx="7772400" cy="4624388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3200" b="1"/>
              <a:t>vyšetření respirace - krevní plyny, Astrup., saturace</a:t>
            </a:r>
          </a:p>
          <a:p>
            <a:pPr>
              <a:buFontTx/>
              <a:buChar char="•"/>
            </a:pPr>
            <a:r>
              <a:rPr lang="cs-CZ" altLang="cs-CZ" sz="3200" b="1"/>
              <a:t>vyšetření ventilace - spirometrie</a:t>
            </a:r>
          </a:p>
          <a:p>
            <a:pPr>
              <a:buFontTx/>
              <a:buChar char="•"/>
            </a:pPr>
            <a:r>
              <a:rPr lang="cs-CZ" altLang="cs-CZ" sz="3200" b="1"/>
              <a:t>alergologické vyšetření</a:t>
            </a:r>
          </a:p>
          <a:p>
            <a:pPr>
              <a:buFontTx/>
              <a:buChar char="•"/>
            </a:pPr>
            <a:r>
              <a:rPr lang="cs-CZ" altLang="cs-CZ" sz="3200" b="1"/>
              <a:t>bronchoskopie s bronchoalveolární laváží, mediastinoskopie, torakoskopie</a:t>
            </a:r>
          </a:p>
          <a:p>
            <a:pPr>
              <a:buFontTx/>
              <a:buChar char="•"/>
            </a:pPr>
            <a:r>
              <a:rPr lang="cs-CZ" altLang="cs-CZ" sz="3200" b="1"/>
              <a:t>bioptická vyšetření - pleurální biopsie, plicní biopsie </a:t>
            </a:r>
          </a:p>
          <a:p>
            <a:pPr>
              <a:buFontTx/>
              <a:buChar char="•"/>
            </a:pPr>
            <a:endParaRPr lang="cs-CZ" altLang="cs-CZ" sz="32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36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Normální RTG hrudníku</a:t>
            </a:r>
            <a:endParaRPr lang="cs-CZ" altLang="cs-CZ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graphicFrame>
        <p:nvGraphicFramePr>
          <p:cNvPr id="247811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627188"/>
          <a:ext cx="680561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6" name="Fotografie" r:id="rId5" imgW="4420217" imgH="3610479" progId="MSPhotoEd.3">
                  <p:embed/>
                </p:oleObj>
              </mc:Choice>
              <mc:Fallback>
                <p:oleObj name="Fotografie" r:id="rId5" imgW="4420217" imgH="361047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7188"/>
                        <a:ext cx="6805613" cy="494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908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0"/>
            <a:ext cx="8743950" cy="1143000"/>
          </a:xfrm>
        </p:spPr>
        <p:txBody>
          <a:bodyPr/>
          <a:lstStyle/>
          <a:p>
            <a:r>
              <a:rPr lang="cs-CZ" altLang="cs-CZ" b="1"/>
              <a:t>Krvácení z dýchacích cest</a:t>
            </a:r>
            <a:endParaRPr lang="cs-CZ" altLang="cs-CZ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1143000"/>
            <a:ext cx="8743950" cy="4114800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definice</a:t>
            </a:r>
            <a:r>
              <a:rPr lang="cs-CZ" altLang="cs-CZ" sz="3200" b="1"/>
              <a:t> - hemoptýza - příměs krve ve sputu, hemoptoe - chrlení krve,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etiologie</a:t>
            </a:r>
            <a:r>
              <a:rPr lang="cs-CZ" altLang="cs-CZ" sz="2400" b="1"/>
              <a:t> -Bronchogenní Ca plic, bronchiektázie, absces, TBC, embolizace</a:t>
            </a:r>
          </a:p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diagnostika</a:t>
            </a:r>
            <a:r>
              <a:rPr lang="cs-CZ" altLang="cs-CZ" sz="3200" b="1"/>
              <a:t> - vyloučení jiného krvácení, Ko, koagulace, KS, Astrup, RTG, bronchoskopie</a:t>
            </a:r>
          </a:p>
          <a:p>
            <a:pPr>
              <a:buFontTx/>
              <a:buChar char="•"/>
            </a:pPr>
            <a:r>
              <a:rPr lang="cs-CZ" altLang="cs-CZ" sz="3200" b="1">
                <a:solidFill>
                  <a:schemeClr val="accent2"/>
                </a:solidFill>
              </a:rPr>
              <a:t>terapie </a:t>
            </a:r>
            <a:r>
              <a:rPr lang="cs-CZ" altLang="cs-CZ" sz="3200" b="1"/>
              <a:t>-poloha v polosedu, O2, led na hrudník, náhrady objemu a krve, dále dle etiologie,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28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942975" y="0"/>
            <a:ext cx="8743950" cy="836613"/>
          </a:xfrm>
        </p:spPr>
        <p:txBody>
          <a:bodyPr/>
          <a:lstStyle/>
          <a:p>
            <a:r>
              <a:rPr lang="cs-CZ" altLang="cs-CZ" b="1"/>
              <a:t>Pneumothorax</a:t>
            </a:r>
            <a:endParaRPr lang="cs-CZ" altLang="cs-CZ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1125538"/>
            <a:ext cx="8743950" cy="4629150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definice</a:t>
            </a:r>
            <a:r>
              <a:rPr lang="cs-CZ" altLang="cs-CZ" sz="2400" b="1"/>
              <a:t> -vzduch v pleurální dutině, ztráta podtlaku a kolaps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etiologie </a:t>
            </a:r>
            <a:r>
              <a:rPr lang="cs-CZ" altLang="cs-CZ" sz="2400" b="1"/>
              <a:t>- poranění hrudní stěny, plíce, prasknutí buly,</a:t>
            </a:r>
          </a:p>
          <a:p>
            <a:pPr>
              <a:buFontTx/>
              <a:buChar char="•"/>
            </a:pPr>
            <a:r>
              <a:rPr lang="cs-CZ" altLang="cs-CZ" sz="2400" b="1"/>
              <a:t>druhy PNO - uzavřený, otevřený, ventilový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příznaky</a:t>
            </a:r>
            <a:r>
              <a:rPr lang="cs-CZ" altLang="cs-CZ" sz="2400" b="1"/>
              <a:t> - bodné bolesti na postižení straně, dráždivý kašel, dušnost, asymetrický pohyb hrudníku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komplikace </a:t>
            </a:r>
            <a:r>
              <a:rPr lang="cs-CZ" altLang="cs-CZ" sz="2400" b="1"/>
              <a:t>- fluidothorax, hemothorax, empyém hrudníku, pneumomediastinum, při ventilovém PNO přetlačení středových struktur - šok, respirační insuficience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diagnostika</a:t>
            </a:r>
            <a:r>
              <a:rPr lang="cs-CZ" altLang="cs-CZ" sz="2400" b="1"/>
              <a:t> - RTG hrudníku, fyz. vyšetření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léčba</a:t>
            </a:r>
            <a:r>
              <a:rPr lang="cs-CZ" altLang="cs-CZ" sz="2400" b="1"/>
              <a:t> - tlumení bolesti, kašle, O2, při zavřeném konzervativně, při ventilovém poloprodyšný obvaz, dále punkce, sání</a:t>
            </a:r>
          </a:p>
          <a:p>
            <a:pPr>
              <a:buFontTx/>
              <a:buChar char="•"/>
            </a:pPr>
            <a:endParaRPr lang="cs-CZ" altLang="cs-CZ" sz="2400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154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300" b="1"/>
              <a:t>RTG hrudníku při tenzním PNO</a:t>
            </a: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graphicFrame>
        <p:nvGraphicFramePr>
          <p:cNvPr id="252931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600200"/>
          <a:ext cx="5994400" cy="501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36" name="Fotografie" r:id="rId5" imgW="3847619" imgH="3619048" progId="MSPhotoEd.3">
                  <p:embed/>
                </p:oleObj>
              </mc:Choice>
              <mc:Fallback>
                <p:oleObj name="Fotografie" r:id="rId5" imgW="3847619" imgH="361904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00200"/>
                        <a:ext cx="5994400" cy="501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483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8743950" cy="692150"/>
          </a:xfrm>
        </p:spPr>
        <p:txBody>
          <a:bodyPr/>
          <a:lstStyle/>
          <a:p>
            <a:r>
              <a:rPr lang="cs-CZ" altLang="cs-CZ" sz="4300" b="1"/>
              <a:t>Aspirace cizího tělesa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0888" y="836613"/>
            <a:ext cx="9217025" cy="5472112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2800" b="1">
                <a:solidFill>
                  <a:schemeClr val="accent2"/>
                </a:solidFill>
              </a:rPr>
              <a:t>definice</a:t>
            </a:r>
            <a:r>
              <a:rPr lang="cs-CZ" altLang="cs-CZ" sz="2800" b="1"/>
              <a:t> - vdechnutí tekutin nebo tuhých těles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etiologie</a:t>
            </a:r>
            <a:r>
              <a:rPr lang="cs-CZ" altLang="cs-CZ" sz="2400" b="1"/>
              <a:t> - u osob s oslabenými reflexy, pod vlivem medikamentů nebo drog, iatrogenně</a:t>
            </a:r>
          </a:p>
          <a:p>
            <a:pPr>
              <a:buFontTx/>
              <a:buChar char="•"/>
            </a:pPr>
            <a:r>
              <a:rPr lang="cs-CZ" altLang="cs-CZ" sz="2800" b="1">
                <a:solidFill>
                  <a:schemeClr val="accent2"/>
                </a:solidFill>
              </a:rPr>
              <a:t>příznaky</a:t>
            </a:r>
            <a:r>
              <a:rPr lang="cs-CZ" altLang="cs-CZ" sz="2800" b="1"/>
              <a:t> - dle vel. částice - insp stridor, dráždivý kašel, cyanóza, vtahování mzž, až bezpříznakově, projeví se až komplikace</a:t>
            </a:r>
          </a:p>
          <a:p>
            <a:pPr>
              <a:buFontTx/>
              <a:buChar char="•"/>
            </a:pPr>
            <a:r>
              <a:rPr lang="cs-CZ" altLang="cs-CZ" sz="2800" b="1">
                <a:solidFill>
                  <a:schemeClr val="accent2"/>
                </a:solidFill>
              </a:rPr>
              <a:t>diagnostika</a:t>
            </a:r>
            <a:r>
              <a:rPr lang="cs-CZ" altLang="cs-CZ" sz="2800" b="1"/>
              <a:t> - akutní bronchoskopie, laváž, event i extrakce, RTG hrudníku při kontrastních tělesech</a:t>
            </a:r>
          </a:p>
          <a:p>
            <a:pPr>
              <a:buFontTx/>
              <a:buChar char="•"/>
            </a:pPr>
            <a:r>
              <a:rPr lang="cs-CZ" altLang="cs-CZ" sz="2400" b="1">
                <a:solidFill>
                  <a:schemeClr val="accent2"/>
                </a:solidFill>
              </a:rPr>
              <a:t>komplikace</a:t>
            </a:r>
            <a:r>
              <a:rPr lang="cs-CZ" altLang="cs-CZ" sz="2400" b="1"/>
              <a:t> - aspirační pneumonie, ARDS, atelektáza, recidivující pneumonie</a:t>
            </a:r>
          </a:p>
          <a:p>
            <a:pPr>
              <a:buFontTx/>
              <a:buChar char="•"/>
            </a:pPr>
            <a:r>
              <a:rPr lang="cs-CZ" altLang="cs-CZ" sz="2800" b="1">
                <a:solidFill>
                  <a:schemeClr val="accent2"/>
                </a:solidFill>
              </a:rPr>
              <a:t>terapie</a:t>
            </a:r>
            <a:r>
              <a:rPr lang="cs-CZ" altLang="cs-CZ" sz="2800" b="1"/>
              <a:t> - při akutním dušení koniotomie, bronchoskopie, O2, event, řízená ventilace, preventivně ATB</a:t>
            </a:r>
          </a:p>
          <a:p>
            <a:pPr>
              <a:buFontTx/>
              <a:buChar char="•"/>
            </a:pPr>
            <a:endParaRPr lang="cs-CZ" altLang="cs-CZ" sz="2800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374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8743950" cy="836613"/>
          </a:xfrm>
        </p:spPr>
        <p:txBody>
          <a:bodyPr/>
          <a:lstStyle/>
          <a:p>
            <a:r>
              <a:rPr lang="cs-CZ" altLang="cs-CZ" b="1"/>
              <a:t>Laryngospasmus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981075"/>
            <a:ext cx="9575800" cy="5327650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cs-CZ" sz="2600" b="1">
                <a:solidFill>
                  <a:schemeClr val="accent2"/>
                </a:solidFill>
              </a:rPr>
              <a:t>definice</a:t>
            </a:r>
            <a:r>
              <a:rPr lang="cs-CZ" altLang="cs-CZ" sz="2600" b="1"/>
              <a:t> - křeč vazů hlasové štěrbiny - patologický reflex</a:t>
            </a:r>
          </a:p>
          <a:p>
            <a:pPr>
              <a:buFontTx/>
              <a:buChar char="•"/>
            </a:pPr>
            <a:r>
              <a:rPr lang="cs-CZ" altLang="cs-CZ" sz="2600" b="1">
                <a:solidFill>
                  <a:schemeClr val="accent2"/>
                </a:solidFill>
              </a:rPr>
              <a:t>etiologie</a:t>
            </a:r>
            <a:r>
              <a:rPr lang="cs-CZ" altLang="cs-CZ" sz="2600" b="1"/>
              <a:t> - nejčastěji u malých dětí v průběhu akutního infektu, epiglotitida při infekci Hem. influenzae</a:t>
            </a:r>
          </a:p>
          <a:p>
            <a:pPr>
              <a:buFontTx/>
              <a:buChar char="•"/>
            </a:pPr>
            <a:r>
              <a:rPr lang="cs-CZ" altLang="cs-CZ" sz="2600" b="1">
                <a:solidFill>
                  <a:schemeClr val="accent2"/>
                </a:solidFill>
              </a:rPr>
              <a:t>příznaky</a:t>
            </a:r>
            <a:r>
              <a:rPr lang="cs-CZ" altLang="cs-CZ" sz="2600" b="1"/>
              <a:t> - insp stridor, dráž kašel, cyanóza, výjimečně bezvědomí</a:t>
            </a:r>
          </a:p>
          <a:p>
            <a:pPr>
              <a:buFontTx/>
              <a:buChar char="•"/>
            </a:pPr>
            <a:r>
              <a:rPr lang="cs-CZ" altLang="cs-CZ" sz="2600" b="1">
                <a:solidFill>
                  <a:schemeClr val="accent2"/>
                </a:solidFill>
              </a:rPr>
              <a:t>diagnostika</a:t>
            </a:r>
            <a:r>
              <a:rPr lang="cs-CZ" altLang="cs-CZ" sz="2600" b="1"/>
              <a:t> - vyloučení aspirace cizího tělesa, anamnéza probíhajícího infektu</a:t>
            </a:r>
          </a:p>
          <a:p>
            <a:r>
              <a:rPr lang="cs-CZ" altLang="cs-CZ" sz="2600" b="1">
                <a:solidFill>
                  <a:schemeClr val="accent2"/>
                </a:solidFill>
              </a:rPr>
              <a:t>léčba </a:t>
            </a:r>
            <a:r>
              <a:rPr lang="cs-CZ" altLang="cs-CZ" sz="2600" b="1"/>
              <a:t>- vlhký stan, sedativa, calcium i.v., HCT i.v., urgentní koniotomie, intubace</a:t>
            </a:r>
          </a:p>
          <a:p>
            <a:r>
              <a:rPr lang="cs-CZ" altLang="cs-CZ" sz="2600" b="1">
                <a:solidFill>
                  <a:schemeClr val="accent2"/>
                </a:solidFill>
              </a:rPr>
              <a:t>preventivní opatření</a:t>
            </a:r>
            <a:r>
              <a:rPr lang="cs-CZ" altLang="cs-CZ" sz="2600" b="1"/>
              <a:t> - po již prodělaném laryngospasmu vlhký stan při infektu, olejové zábaly, případně očkování proti H. influenzae</a:t>
            </a:r>
          </a:p>
          <a:p>
            <a:pPr>
              <a:buFontTx/>
              <a:buChar char="•"/>
            </a:pPr>
            <a:endParaRPr lang="cs-CZ" altLang="cs-CZ" sz="2600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73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23</TotalTime>
  <Pages>25</Pages>
  <Words>1086</Words>
  <Application>Microsoft Office PowerPoint</Application>
  <PresentationFormat>Diapozitivy</PresentationFormat>
  <Paragraphs>89</Paragraphs>
  <Slides>20</Slides>
  <Notes>0</Notes>
  <HiddenSlides>0</HiddenSlides>
  <MMClips>20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Monotype Sorts</vt:lpstr>
      <vt:lpstr>Symbol</vt:lpstr>
      <vt:lpstr>Times New Roman</vt:lpstr>
      <vt:lpstr>Times New Roman CE</vt:lpstr>
      <vt:lpstr>PETRIK1</vt:lpstr>
      <vt:lpstr>Fotografie</vt:lpstr>
      <vt:lpstr>Základy interních oborů  Plicní nemoci</vt:lpstr>
      <vt:lpstr>Anatomie a fyziologie  dýchacího ústrojí</vt:lpstr>
      <vt:lpstr>Vyšetřovací metody  dýchacího ústrojí II</vt:lpstr>
      <vt:lpstr>Normální RTG hrudníku</vt:lpstr>
      <vt:lpstr>Krvácení z dýchacích cest</vt:lpstr>
      <vt:lpstr>Pneumothorax</vt:lpstr>
      <vt:lpstr>RTG hrudníku při tenzním PNO</vt:lpstr>
      <vt:lpstr>Aspirace cizího tělesa</vt:lpstr>
      <vt:lpstr>Laryngospasmus</vt:lpstr>
      <vt:lpstr>ARDS I</vt:lpstr>
      <vt:lpstr>ARDS komplikace</vt:lpstr>
      <vt:lpstr>Plicní atelektáza I</vt:lpstr>
      <vt:lpstr>Plicní atelektáza II</vt:lpstr>
      <vt:lpstr>Respirační insuficience I</vt:lpstr>
      <vt:lpstr>Respirační insuficience II</vt:lpstr>
      <vt:lpstr>Respirační insuficience III</vt:lpstr>
      <vt:lpstr>Syndrom spánkové apnoe</vt:lpstr>
      <vt:lpstr>Syndrom spánkové apnoe II</vt:lpstr>
      <vt:lpstr>Pickwickův syndrom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Hewlett-Packard Company</cp:lastModifiedBy>
  <cp:revision>59</cp:revision>
  <cp:lastPrinted>1999-09-06T05:45:56Z</cp:lastPrinted>
  <dcterms:created xsi:type="dcterms:W3CDTF">1995-11-27T14:36:08Z</dcterms:created>
  <dcterms:modified xsi:type="dcterms:W3CDTF">2021-03-07T20:13:54Z</dcterms:modified>
</cp:coreProperties>
</file>