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1" r:id="rId1"/>
  </p:sldMasterIdLst>
  <p:sldIdLst>
    <p:sldId id="256" r:id="rId2"/>
    <p:sldId id="257" r:id="rId3"/>
    <p:sldId id="273" r:id="rId4"/>
    <p:sldId id="268" r:id="rId5"/>
    <p:sldId id="259" r:id="rId6"/>
    <p:sldId id="269" r:id="rId7"/>
    <p:sldId id="260" r:id="rId8"/>
    <p:sldId id="270" r:id="rId9"/>
    <p:sldId id="271" r:id="rId10"/>
    <p:sldId id="272" r:id="rId11"/>
    <p:sldId id="258" r:id="rId12"/>
    <p:sldId id="261" r:id="rId13"/>
    <p:sldId id="262" r:id="rId14"/>
    <p:sldId id="263" r:id="rId15"/>
    <p:sldId id="264" r:id="rId16"/>
    <p:sldId id="275" r:id="rId17"/>
    <p:sldId id="265" r:id="rId18"/>
    <p:sldId id="266" r:id="rId19"/>
    <p:sldId id="267" r:id="rId20"/>
    <p:sldId id="276" r:id="rId21"/>
    <p:sldId id="277" r:id="rId22"/>
    <p:sldId id="278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420736744773" initials="4" lastIdx="1" clrIdx="0">
    <p:extLst>
      <p:ext uri="{19B8F6BF-5375-455C-9EA6-DF929625EA0E}">
        <p15:presenceInfo xmlns:p15="http://schemas.microsoft.com/office/powerpoint/2012/main" userId="7babce858de6f17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97074D7-4346-9F4A-A018-3B6E1FBDCBDF}" type="datetimeFigureOut">
              <a:rPr lang="cs-CZ" smtClean="0"/>
              <a:t>04.05.2021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6DF6C60-F9D6-4E43-9A26-7DCB3A81775A}" type="slidenum">
              <a:rPr lang="cs-CZ" smtClean="0"/>
              <a:t>‹#›</a:t>
            </a:fld>
            <a:endParaRPr lang="cs-CZ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286708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074D7-4346-9F4A-A018-3B6E1FBDCBDF}" type="datetimeFigureOut">
              <a:rPr lang="cs-CZ" smtClean="0"/>
              <a:t>04.05.2021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F6C60-F9D6-4E43-9A26-7DCB3A8177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9802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074D7-4346-9F4A-A018-3B6E1FBDCBDF}" type="datetimeFigureOut">
              <a:rPr lang="cs-CZ" smtClean="0"/>
              <a:t>04.05.2021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F6C60-F9D6-4E43-9A26-7DCB3A8177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8614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074D7-4346-9F4A-A018-3B6E1FBDCBDF}" type="datetimeFigureOut">
              <a:rPr lang="cs-CZ" smtClean="0"/>
              <a:t>04.05.2021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F6C60-F9D6-4E43-9A26-7DCB3A8177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2728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97074D7-4346-9F4A-A018-3B6E1FBDCBDF}" type="datetimeFigureOut">
              <a:rPr lang="cs-CZ" smtClean="0"/>
              <a:t>04.05.2021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6DF6C60-F9D6-4E43-9A26-7DCB3A81775A}" type="slidenum">
              <a:rPr lang="cs-CZ" smtClean="0"/>
              <a:t>‹#›</a:t>
            </a:fld>
            <a:endParaRPr lang="cs-CZ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2067939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074D7-4346-9F4A-A018-3B6E1FBDCBDF}" type="datetimeFigureOut">
              <a:rPr lang="cs-CZ" smtClean="0"/>
              <a:t>04.05.2021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F6C60-F9D6-4E43-9A26-7DCB3A8177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7387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074D7-4346-9F4A-A018-3B6E1FBDCBDF}" type="datetimeFigureOut">
              <a:rPr lang="cs-CZ" smtClean="0"/>
              <a:t>04.05.2021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F6C60-F9D6-4E43-9A26-7DCB3A8177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5623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074D7-4346-9F4A-A018-3B6E1FBDCBDF}" type="datetimeFigureOut">
              <a:rPr lang="cs-CZ" smtClean="0"/>
              <a:t>04.05.2021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F6C60-F9D6-4E43-9A26-7DCB3A8177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7693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074D7-4346-9F4A-A018-3B6E1FBDCBDF}" type="datetimeFigureOut">
              <a:rPr lang="cs-CZ" smtClean="0"/>
              <a:t>04.05.2021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F6C60-F9D6-4E43-9A26-7DCB3A8177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6597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97074D7-4346-9F4A-A018-3B6E1FBDCBDF}" type="datetimeFigureOut">
              <a:rPr lang="cs-CZ" smtClean="0"/>
              <a:t>04.05.2021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6DF6C60-F9D6-4E43-9A26-7DCB3A81775A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0381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97074D7-4346-9F4A-A018-3B6E1FBDCBDF}" type="datetimeFigureOut">
              <a:rPr lang="cs-CZ" smtClean="0"/>
              <a:t>04.05.2021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6DF6C60-F9D6-4E43-9A26-7DCB3A81775A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59621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E97074D7-4346-9F4A-A018-3B6E1FBDCBDF}" type="datetimeFigureOut">
              <a:rPr lang="cs-CZ" smtClean="0"/>
              <a:t>04.05.2021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86DF6C60-F9D6-4E43-9A26-7DCB3A81775A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35424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2" r:id="rId1"/>
    <p:sldLayoutId id="2147483943" r:id="rId2"/>
    <p:sldLayoutId id="2147483944" r:id="rId3"/>
    <p:sldLayoutId id="2147483945" r:id="rId4"/>
    <p:sldLayoutId id="2147483946" r:id="rId5"/>
    <p:sldLayoutId id="2147483947" r:id="rId6"/>
    <p:sldLayoutId id="2147483948" r:id="rId7"/>
    <p:sldLayoutId id="2147483949" r:id="rId8"/>
    <p:sldLayoutId id="2147483950" r:id="rId9"/>
    <p:sldLayoutId id="2147483951" r:id="rId10"/>
    <p:sldLayoutId id="214748395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exis.cz/psychosomatika/balintovska-skupina-pro-zdravotniky/" TargetMode="External"/><Relationship Id="rId2" Type="http://schemas.openxmlformats.org/officeDocument/2006/relationships/hyperlink" Target="https://cs.wikipedia.org/wiki/Balintovsk%C3%A1_skupina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2718B2-3833-9F43-BC36-46FB6B05E9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/>
              <a:t>Bálintovske skupiny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5F39F0B-8EE4-414E-9C51-E30459ADDBB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Anna </a:t>
            </a:r>
            <a:r>
              <a:rPr lang="cs-CZ" dirty="0" err="1"/>
              <a:t>Rutrlová</a:t>
            </a:r>
            <a:endParaRPr lang="cs-CZ" dirty="0"/>
          </a:p>
          <a:p>
            <a:r>
              <a:rPr lang="cs-CZ" dirty="0"/>
              <a:t>Nicol Truhlářová</a:t>
            </a:r>
          </a:p>
        </p:txBody>
      </p:sp>
    </p:spTree>
    <p:extLst>
      <p:ext uri="{BB962C8B-B14F-4D97-AF65-F5344CB8AC3E}">
        <p14:creationId xmlns:p14="http://schemas.microsoft.com/office/powerpoint/2010/main" val="33640161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56A78D7-FF21-4B3E-B763-F02E2E2426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640" y="873760"/>
            <a:ext cx="10551160" cy="5303203"/>
          </a:xfrm>
        </p:spPr>
        <p:txBody>
          <a:bodyPr>
            <a:normAutofit/>
          </a:bodyPr>
          <a:lstStyle/>
          <a:p>
            <a:r>
              <a:rPr lang="cs-CZ" dirty="0"/>
              <a:t>Seminář nalezený na internetu pro zdravotnický personál 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/>
              <a:t>Pro koho je seminář určen: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2400" dirty="0"/>
              <a:t>- pro pomáhající profese, tj. například pro zdravotníky různých oborů (muže i ženy), zejména lékaře, psychology, psychoterapeuty, fyzioterapeuty, sociální pracovníky, logopedy, zdravotní sestry a pro pedagogy </a:t>
            </a:r>
          </a:p>
          <a:p>
            <a:pPr marL="0" indent="0">
              <a:buNone/>
            </a:pPr>
            <a:r>
              <a:rPr lang="cs-CZ" sz="2400" dirty="0"/>
              <a:t>- pro VŠ studenty těchto oborů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Více zde: http://www.pexis.cz/psychosomatika/balintovska-skupina-pro-zdravotniky/</a:t>
            </a:r>
          </a:p>
        </p:txBody>
      </p:sp>
    </p:spTree>
    <p:extLst>
      <p:ext uri="{BB962C8B-B14F-4D97-AF65-F5344CB8AC3E}">
        <p14:creationId xmlns:p14="http://schemas.microsoft.com/office/powerpoint/2010/main" val="37875200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0891C5-607B-1548-87BD-F57F3C189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Fáze (kroky) Bálintovské skupiny: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E70AEF-82F2-CE4A-9B94-9E71DB82F9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Krok 1 - Výběr problému</a:t>
            </a:r>
          </a:p>
          <a:p>
            <a:r>
              <a:rPr lang="cs-CZ" sz="2400" dirty="0"/>
              <a:t>Krok 2 - Sdělení problému</a:t>
            </a:r>
          </a:p>
          <a:p>
            <a:r>
              <a:rPr lang="cs-CZ" sz="2400" dirty="0"/>
              <a:t>Krok 3 – Dotazy</a:t>
            </a:r>
          </a:p>
          <a:p>
            <a:r>
              <a:rPr lang="cs-CZ" sz="2400" dirty="0"/>
              <a:t>Krok 4 – Fantazie</a:t>
            </a:r>
          </a:p>
          <a:p>
            <a:r>
              <a:rPr lang="cs-CZ" sz="2400" dirty="0"/>
              <a:t>Krok 5 – Co bych udělal já</a:t>
            </a:r>
          </a:p>
          <a:p>
            <a:r>
              <a:rPr lang="cs-CZ" sz="2400" dirty="0"/>
              <a:t>Krok 6 - Co sám udělám</a:t>
            </a:r>
          </a:p>
          <a:p>
            <a:r>
              <a:rPr lang="cs-CZ" sz="2400" dirty="0"/>
              <a:t>Krok 7 – Pel-mel</a:t>
            </a:r>
          </a:p>
        </p:txBody>
      </p:sp>
    </p:spTree>
    <p:extLst>
      <p:ext uri="{BB962C8B-B14F-4D97-AF65-F5344CB8AC3E}">
        <p14:creationId xmlns:p14="http://schemas.microsoft.com/office/powerpoint/2010/main" val="36238309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FEA031-920E-F749-AAF1-10B816F84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Krok 1 - Výběr problému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7B4668-6B20-4B43-87E7-5DD6378288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1615440"/>
            <a:ext cx="9753600" cy="5242560"/>
          </a:xfrm>
        </p:spPr>
        <p:txBody>
          <a:bodyPr>
            <a:noAutofit/>
          </a:bodyPr>
          <a:lstStyle/>
          <a:p>
            <a:r>
              <a:rPr lang="cs-CZ" sz="2400" dirty="0"/>
              <a:t>V tomto kroku je nutné vybrat problém/situaci, který se bude touto formou řešit.</a:t>
            </a:r>
          </a:p>
          <a:p>
            <a:r>
              <a:rPr lang="cs-CZ" sz="2400" dirty="0"/>
              <a:t>Každý účastník si vybaví problém ze svého pracovního života, ten nabídne ostatním. </a:t>
            </a:r>
          </a:p>
          <a:p>
            <a:endParaRPr lang="cs-CZ" sz="2400" dirty="0"/>
          </a:p>
          <a:p>
            <a:r>
              <a:rPr lang="cs-CZ" sz="2400" dirty="0"/>
              <a:t>Všechny problémy zapisuje vedoucí na </a:t>
            </a:r>
            <a:r>
              <a:rPr lang="cs-CZ" sz="2400" dirty="0" err="1"/>
              <a:t>flipový</a:t>
            </a:r>
            <a:r>
              <a:rPr lang="cs-CZ" sz="2400" dirty="0"/>
              <a:t> papír.</a:t>
            </a:r>
          </a:p>
          <a:p>
            <a:endParaRPr lang="cs-CZ" sz="2400" dirty="0"/>
          </a:p>
          <a:p>
            <a:r>
              <a:rPr lang="cs-CZ" sz="2400" dirty="0"/>
              <a:t>Každý účastník dá hlas tomu problému, který chce řešit, a který ho také "pálí„.</a:t>
            </a:r>
          </a:p>
          <a:p>
            <a:endParaRPr lang="cs-CZ" sz="2400" dirty="0"/>
          </a:p>
          <a:p>
            <a:r>
              <a:rPr lang="cs-CZ" sz="2400" dirty="0"/>
              <a:t>Na základě počtu hlasů se vybere jeden problém, ten se řeší následujícími kroky</a:t>
            </a:r>
          </a:p>
        </p:txBody>
      </p:sp>
    </p:spTree>
    <p:extLst>
      <p:ext uri="{BB962C8B-B14F-4D97-AF65-F5344CB8AC3E}">
        <p14:creationId xmlns:p14="http://schemas.microsoft.com/office/powerpoint/2010/main" val="40838058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09B0FA-55D0-4A44-90C2-E0BF9B2B79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Krok 2 - Sdělení problému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6D39D2-18EF-DA41-AB5C-B0E8E2EFA3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Mluví autor problému, podrobně problém popisuje. Ostatní mlčí (nijak se ho nesmí dotknout).</a:t>
            </a:r>
          </a:p>
          <a:p>
            <a:endParaRPr lang="cs-CZ" sz="2400" dirty="0"/>
          </a:p>
          <a:p>
            <a:endParaRPr lang="cs-CZ" sz="2400" dirty="0"/>
          </a:p>
          <a:p>
            <a:r>
              <a:rPr lang="cs-CZ" sz="2400" dirty="0"/>
              <a:t>Tento krok probíhá 5 minut</a:t>
            </a:r>
          </a:p>
        </p:txBody>
      </p:sp>
    </p:spTree>
    <p:extLst>
      <p:ext uri="{BB962C8B-B14F-4D97-AF65-F5344CB8AC3E}">
        <p14:creationId xmlns:p14="http://schemas.microsoft.com/office/powerpoint/2010/main" val="26427460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9F6887-B795-F94A-8E34-12AE7BAAE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Krok 3 - Dotazy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152FE9-F7B6-9A41-A246-A6F7FE1EAC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Účastníci se ptají, autor odpovídá. Dotazy nesmí být osobního rázu, aby se autor problému „nezablokoval“.</a:t>
            </a:r>
          </a:p>
          <a:p>
            <a:endParaRPr lang="cs-CZ" sz="2400" dirty="0"/>
          </a:p>
          <a:p>
            <a:r>
              <a:rPr lang="cs-CZ" sz="2400" dirty="0"/>
              <a:t>Tato fáze trvá okolo 15 minut</a:t>
            </a:r>
          </a:p>
        </p:txBody>
      </p:sp>
    </p:spTree>
    <p:extLst>
      <p:ext uri="{BB962C8B-B14F-4D97-AF65-F5344CB8AC3E}">
        <p14:creationId xmlns:p14="http://schemas.microsoft.com/office/powerpoint/2010/main" val="32786265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49E209-6A04-904F-99AF-2D1BCF1DFF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Krok 4 - Fantazie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2DE8E5-5D6D-3944-8B5F-B68F4B6864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991360"/>
            <a:ext cx="9601200" cy="3581400"/>
          </a:xfrm>
        </p:spPr>
        <p:txBody>
          <a:bodyPr>
            <a:noAutofit/>
          </a:bodyPr>
          <a:lstStyle/>
          <a:p>
            <a:r>
              <a:rPr lang="cs-CZ" sz="2400" dirty="0"/>
              <a:t>Účastníci rozvíjejí fantazii, autor problému po celou dobu mlčí. </a:t>
            </a:r>
          </a:p>
          <a:p>
            <a:endParaRPr lang="cs-CZ" sz="2400" dirty="0"/>
          </a:p>
          <a:p>
            <a:r>
              <a:rPr lang="cs-CZ" sz="2400" dirty="0"/>
              <a:t>Všichni začínají tím, že řeknou: „Mám takovou fantazii, že (napadá mě, že) ...“ a k tomu dodají svou představu o situaci.</a:t>
            </a:r>
          </a:p>
          <a:p>
            <a:endParaRPr lang="cs-CZ" sz="2400" dirty="0"/>
          </a:p>
          <a:p>
            <a:r>
              <a:rPr lang="cs-CZ" sz="2400" dirty="0"/>
              <a:t>V této fantazijní části si účastníci představují problém na základě vlastní představivosti, to znamená jak oni to vidí ze svého pohledu – střídají se, hovoří ten, kdo chce.</a:t>
            </a:r>
          </a:p>
          <a:p>
            <a:endParaRPr lang="cs-CZ" sz="2400" dirty="0"/>
          </a:p>
          <a:p>
            <a:r>
              <a:rPr lang="cs-CZ" sz="2400" dirty="0"/>
              <a:t>Tento krok trvá 10-15 minut</a:t>
            </a:r>
          </a:p>
        </p:txBody>
      </p:sp>
    </p:spTree>
    <p:extLst>
      <p:ext uri="{BB962C8B-B14F-4D97-AF65-F5344CB8AC3E}">
        <p14:creationId xmlns:p14="http://schemas.microsoft.com/office/powerpoint/2010/main" val="31703922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10E44A6-7DB0-49F1-8FB9-E5A185E82E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240" y="274320"/>
            <a:ext cx="10632440" cy="6085840"/>
          </a:xfrm>
        </p:spPr>
        <p:txBody>
          <a:bodyPr/>
          <a:lstStyle/>
          <a:p>
            <a:r>
              <a:rPr lang="cs-CZ" sz="2400" dirty="0"/>
              <a:t>Další možnosti fantazie:</a:t>
            </a:r>
          </a:p>
          <a:p>
            <a:endParaRPr lang="cs-CZ" sz="2400" dirty="0"/>
          </a:p>
          <a:p>
            <a:r>
              <a:rPr lang="cs-CZ" sz="2400" dirty="0"/>
              <a:t>Sochy – vymodelovat sochu, o čem problém je</a:t>
            </a:r>
          </a:p>
          <a:p>
            <a:r>
              <a:rPr lang="cs-CZ" sz="2400" dirty="0"/>
              <a:t>Auto – vymodelovat základní tvar</a:t>
            </a:r>
          </a:p>
          <a:p>
            <a:r>
              <a:rPr lang="cs-CZ" sz="2400" dirty="0"/>
              <a:t>Pohádky </a:t>
            </a:r>
          </a:p>
          <a:p>
            <a:r>
              <a:rPr lang="cs-CZ" sz="2400" dirty="0"/>
              <a:t>Nápady</a:t>
            </a:r>
          </a:p>
          <a:p>
            <a:r>
              <a:rPr lang="cs-CZ" sz="2400" dirty="0"/>
              <a:t>Básně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17826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4967CC-CAE7-D74B-9CB8-10365DE52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Krok 5 – Co bych udělal já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7B661E-60EC-A64A-8D8D-014870562F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Hovoří účastníci, dávají návrhy (autor mlčí – není to diskuzní klub), uvádějí je slovy "Já bych udělal ..."</a:t>
            </a:r>
          </a:p>
          <a:p>
            <a:endParaRPr lang="cs-CZ" sz="2400" dirty="0"/>
          </a:p>
          <a:p>
            <a:r>
              <a:rPr lang="cs-CZ" sz="2400" dirty="0"/>
              <a:t>Vedoucí se celého tohoto procesu účastní.</a:t>
            </a:r>
          </a:p>
          <a:p>
            <a:endParaRPr lang="cs-CZ" sz="2400" dirty="0"/>
          </a:p>
          <a:p>
            <a:r>
              <a:rPr lang="cs-CZ" sz="2400" dirty="0"/>
              <a:t>Doba trvání je 10-15 minut </a:t>
            </a:r>
          </a:p>
        </p:txBody>
      </p:sp>
    </p:spTree>
    <p:extLst>
      <p:ext uri="{BB962C8B-B14F-4D97-AF65-F5344CB8AC3E}">
        <p14:creationId xmlns:p14="http://schemas.microsoft.com/office/powerpoint/2010/main" val="12631089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27432C-E53E-3444-9B8E-F68424B45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Krok 6 - Co sám udělám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035674-453C-584F-BA65-EDABA4B7CB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Hovoří autor problému, ostatní mlčí.</a:t>
            </a:r>
          </a:p>
          <a:p>
            <a:endParaRPr lang="cs-CZ" sz="2400" dirty="0"/>
          </a:p>
          <a:p>
            <a:r>
              <a:rPr lang="cs-CZ" sz="2400" dirty="0"/>
              <a:t>Doba trvání okolo 10 minut</a:t>
            </a:r>
          </a:p>
        </p:txBody>
      </p:sp>
    </p:spTree>
    <p:extLst>
      <p:ext uri="{BB962C8B-B14F-4D97-AF65-F5344CB8AC3E}">
        <p14:creationId xmlns:p14="http://schemas.microsoft.com/office/powerpoint/2010/main" val="32395003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A902A8-FB7C-6D41-A136-1CEAFEE04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Krok 7 – Pel-mel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286E96-8CBD-4645-B62F-7E8A614A06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0960"/>
            <a:ext cx="10515600" cy="5405119"/>
          </a:xfrm>
        </p:spPr>
        <p:txBody>
          <a:bodyPr>
            <a:normAutofit/>
          </a:bodyPr>
          <a:lstStyle/>
          <a:p>
            <a:r>
              <a:rPr lang="cs-CZ" dirty="0"/>
              <a:t>V </a:t>
            </a:r>
            <a:r>
              <a:rPr lang="cs-CZ" sz="2200" dirty="0"/>
              <a:t>tomto kroku může každý ještě dodat, co chce.</a:t>
            </a:r>
          </a:p>
          <a:p>
            <a:endParaRPr lang="cs-CZ" sz="2200" dirty="0"/>
          </a:p>
          <a:p>
            <a:r>
              <a:rPr lang="cs-CZ" sz="2200" dirty="0"/>
              <a:t>Vedoucí musí hlídat diskuzi, aby autor nebyl ohrožen (vztahové věci).</a:t>
            </a:r>
          </a:p>
          <a:p>
            <a:endParaRPr lang="cs-CZ" sz="2200" dirty="0"/>
          </a:p>
          <a:p>
            <a:r>
              <a:rPr lang="cs-CZ" sz="2200" dirty="0"/>
              <a:t>Důležitá je pokora k tomu, kdo problém přinesl.</a:t>
            </a:r>
          </a:p>
          <a:p>
            <a:endParaRPr lang="cs-CZ" sz="2200" dirty="0"/>
          </a:p>
          <a:p>
            <a:r>
              <a:rPr lang="cs-CZ" sz="2200" dirty="0"/>
              <a:t>Musí odejít v pohodě.</a:t>
            </a:r>
          </a:p>
          <a:p>
            <a:endParaRPr lang="cs-CZ" sz="2200" dirty="0"/>
          </a:p>
          <a:p>
            <a:r>
              <a:rPr lang="cs-CZ" sz="2200" dirty="0"/>
              <a:t>Skupinové řešení problému by mu mělo přinést trochu rad, trochu rozkrytí problému, uvědomění si problému.</a:t>
            </a:r>
          </a:p>
          <a:p>
            <a:endParaRPr lang="cs-CZ" sz="2200" dirty="0"/>
          </a:p>
          <a:p>
            <a:r>
              <a:rPr lang="cs-CZ" sz="2200" dirty="0"/>
              <a:t>Na konci je dobré poděkovat autorovi za odvahu.</a:t>
            </a:r>
          </a:p>
        </p:txBody>
      </p:sp>
    </p:spTree>
    <p:extLst>
      <p:ext uri="{BB962C8B-B14F-4D97-AF65-F5344CB8AC3E}">
        <p14:creationId xmlns:p14="http://schemas.microsoft.com/office/powerpoint/2010/main" val="1293163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31A2A0-8747-7B41-9A01-E217698EF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800" y="365125"/>
            <a:ext cx="10541000" cy="793115"/>
          </a:xfrm>
        </p:spPr>
        <p:txBody>
          <a:bodyPr>
            <a:normAutofit/>
          </a:bodyPr>
          <a:lstStyle/>
          <a:p>
            <a:r>
              <a:rPr lang="cs-CZ" sz="3200" b="1" i="1" u="sng" dirty="0" err="1"/>
              <a:t>Bálintovské</a:t>
            </a:r>
            <a:r>
              <a:rPr lang="cs-CZ" sz="3200" b="1" i="1" u="sng" dirty="0"/>
              <a:t> skupiny: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D640568-8A04-BC4B-A7FB-DD6CCB275B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1371600"/>
            <a:ext cx="10622280" cy="5252720"/>
          </a:xfrm>
        </p:spPr>
        <p:txBody>
          <a:bodyPr>
            <a:noAutofit/>
          </a:bodyPr>
          <a:lstStyle/>
          <a:p>
            <a:r>
              <a:rPr lang="cs-CZ" sz="2200" dirty="0"/>
              <a:t>Je skupinová metoda řešení problému, která se využívá v psychoterapii</a:t>
            </a:r>
          </a:p>
          <a:p>
            <a:endParaRPr lang="cs-CZ" sz="2200" dirty="0">
              <a:solidFill>
                <a:srgbClr val="333333"/>
              </a:solidFill>
            </a:endParaRPr>
          </a:p>
          <a:p>
            <a:r>
              <a:rPr lang="cs-CZ" sz="2200" dirty="0">
                <a:solidFill>
                  <a:srgbClr val="333333"/>
                </a:solidFill>
              </a:rPr>
              <a:t> </a:t>
            </a:r>
            <a:r>
              <a:rPr lang="cs-CZ" sz="2200" dirty="0" err="1">
                <a:solidFill>
                  <a:srgbClr val="333333"/>
                </a:solidFill>
              </a:rPr>
              <a:t>Balintovské</a:t>
            </a:r>
            <a:r>
              <a:rPr lang="cs-CZ" sz="2200" dirty="0">
                <a:solidFill>
                  <a:srgbClr val="333333"/>
                </a:solidFill>
              </a:rPr>
              <a:t> skupiny byly od roku 1961 zaváděny na londýnské klinice psychiatrem a psychoanalytikem maďarského původu Michaelem </a:t>
            </a:r>
            <a:r>
              <a:rPr lang="cs-CZ" sz="2200" dirty="0" err="1">
                <a:solidFill>
                  <a:srgbClr val="333333"/>
                </a:solidFill>
              </a:rPr>
              <a:t>Balintem</a:t>
            </a:r>
            <a:r>
              <a:rPr lang="cs-CZ" sz="2200" dirty="0">
                <a:solidFill>
                  <a:srgbClr val="333333"/>
                </a:solidFill>
              </a:rPr>
              <a:t> a jsou využívané zejména při supervizi a výcviku psychoterapeutů</a:t>
            </a:r>
          </a:p>
          <a:p>
            <a:endParaRPr lang="cs-CZ" sz="2200" b="0" i="0" dirty="0">
              <a:solidFill>
                <a:srgbClr val="333333"/>
              </a:solidFill>
              <a:effectLst/>
            </a:endParaRPr>
          </a:p>
          <a:p>
            <a:r>
              <a:rPr lang="cs-CZ" sz="2200" b="0" i="0" dirty="0">
                <a:solidFill>
                  <a:srgbClr val="333333"/>
                </a:solidFill>
                <a:effectLst/>
              </a:rPr>
              <a:t>Nyní se tato metoda  může používat i v dalších oborech, jako je zdravotnictví, sociální práce, ergoterapie nebo školství</a:t>
            </a:r>
            <a:endParaRPr lang="cs-CZ" sz="2200" dirty="0"/>
          </a:p>
          <a:p>
            <a:pPr marL="0" indent="0">
              <a:buNone/>
            </a:pPr>
            <a:endParaRPr lang="cs-CZ" sz="2200" dirty="0">
              <a:ea typeface="Times New Roman" panose="02020603050405020304" pitchFamily="18" charset="0"/>
            </a:endParaRPr>
          </a:p>
          <a:p>
            <a:r>
              <a:rPr lang="cs-CZ" sz="2200" dirty="0">
                <a:effectLst/>
                <a:ea typeface="Times New Roman" panose="02020603050405020304" pitchFamily="18" charset="0"/>
              </a:rPr>
              <a:t> Jeho zásadní kniha “Lékař, jeho pacient a nemoc“  inspirovala práci výcvikových skupin pro odborníky na celém světě. </a:t>
            </a:r>
            <a:r>
              <a:rPr lang="cs-CZ" sz="2200" b="1" dirty="0">
                <a:effectLst/>
                <a:ea typeface="Times New Roman" panose="02020603050405020304" pitchFamily="18" charset="0"/>
              </a:rPr>
              <a:t>Jeho cílem bylo přinést základní poznatky psychoterapie praktickým lékařům. Zdůrazňoval, že nejdůležitějším medikamentem je vlastně lékař sám.</a:t>
            </a:r>
            <a:r>
              <a:rPr lang="cs-CZ" sz="2200" dirty="0">
                <a:effectLst/>
                <a:ea typeface="Times New Roman" panose="02020603050405020304" pitchFamily="18" charset="0"/>
              </a:rPr>
              <a:t> Přál si přenést zájem pracovníků v medicíně od soustředění na nemoc k zaměření na pacienta a především na vztah pacient – terapeut</a:t>
            </a:r>
            <a:endParaRPr lang="cs-CZ" sz="2200" dirty="0"/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6136369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05C9DB4-ED98-40CC-BF9D-882A583FD4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4720" y="396240"/>
            <a:ext cx="10419080" cy="578072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sz="3600" b="1" dirty="0"/>
              <a:t>Kazuistika 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sz="3400" dirty="0"/>
              <a:t>Referuje 63letý lékař. Přišel na nové místo, kde již mnoho let byla stále tatáž sestra, která svůj obvod dobře znala a měla velký zájem o pacienty. Než lékař přišel, bylo místo několik měsíců volné. Úřadovala pouze sestra, vydávala potvrzení, zařizovala protetické pomůcky, a další záležitosti, které mohla zprostředkovat nebo byly v její kompetenci. Lékař měl po půl roce společné práce v ordinaci pocit, že ho sestra nerespektuje, že spolu skrytě nevycházejí, že ho vlastně neposlouchá a snad i bojkotuje, že mu stěžuje práci. Fáze otázek: padalo mnoho otázek ohledně sestry, jak vypadá, jak se chová, jaké je její rodinné zázemí, s kým spolupracovala dříve. Zda je mu sympatická, zda si myslí, že je schopná, ap. Další otázky se týkaly dřívějších zkušeností lékaře se sestrami, jaké jsou jeho požadavky na sesterskou práci.</a:t>
            </a:r>
          </a:p>
          <a:p>
            <a:endParaRPr lang="cs-CZ" sz="3400" dirty="0"/>
          </a:p>
          <a:p>
            <a:pPr marL="0" indent="0">
              <a:buNone/>
            </a:pPr>
            <a:r>
              <a:rPr lang="cs-CZ" sz="3400" dirty="0"/>
              <a:t>Fáze fantazií se týkala moci a ambicí sestry, také analogie fungování lékař-sestra s manželstvím se všemi jeho klady i zápory. Účastníci spekulovali, zda by sestra chtěla lékaře řídit, když svůj obvod zná, nebo zda mu chce pomáhat a očekává jeho ocenění.</a:t>
            </a:r>
          </a:p>
          <a:p>
            <a:endParaRPr lang="cs-CZ" sz="3400" dirty="0"/>
          </a:p>
        </p:txBody>
      </p:sp>
    </p:spTree>
    <p:extLst>
      <p:ext uri="{BB962C8B-B14F-4D97-AF65-F5344CB8AC3E}">
        <p14:creationId xmlns:p14="http://schemas.microsoft.com/office/powerpoint/2010/main" val="8610211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E6B84E8-4349-4B80-9A25-69DED8F42F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Ve fázi „já na vašem místě bych…“ zaznělo hodně taktických doporučení a diplomatických návrhů, ale také představy o střetu, který vymezí, kdo rozhoduje. Reflexe: Pro referujícího lékaře byla představa analogie s manželstvím uvolňující a otvírala možnost méně bojovného nastavení. Uvědomil si, že ve vzájemném boji o moc se ztratila možnost sestru ocenit a využít jejího profesního potenciálu.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40399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61B363-A61E-42B9-95F4-6448B0E72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i="1" u="sng" dirty="0"/>
              <a:t>Zdroje: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AC44419-C1B5-4A69-9735-4CA6AE9718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080" y="1825624"/>
            <a:ext cx="10967720" cy="4951095"/>
          </a:xfrm>
        </p:spPr>
        <p:txBody>
          <a:bodyPr>
            <a:normAutofit/>
          </a:bodyPr>
          <a:lstStyle/>
          <a:p>
            <a:r>
              <a:rPr lang="pl-PL" sz="2400" dirty="0"/>
              <a:t>Psychosomatická klinika [online]. Dostupné z: https://psychosomatika.cz/balintovske-skupiny/</a:t>
            </a:r>
          </a:p>
          <a:p>
            <a:pPr marL="0" indent="0">
              <a:buNone/>
            </a:pPr>
            <a:endParaRPr lang="pl-PL" sz="2400" dirty="0"/>
          </a:p>
          <a:p>
            <a:r>
              <a:rPr lang="cs-CZ" sz="2400" dirty="0" err="1"/>
              <a:t>Balintovská</a:t>
            </a:r>
            <a:r>
              <a:rPr lang="cs-CZ" sz="2400" dirty="0"/>
              <a:t> skupina – Wikipedie. [online]. Dostupné z: </a:t>
            </a:r>
            <a:r>
              <a:rPr lang="cs-CZ" sz="2400" dirty="0">
                <a:hlinkClick r:id="rId2"/>
              </a:rPr>
              <a:t>https://cs.wikipedia.org/wiki/Balintovsk%C3%A1_skupina</a:t>
            </a:r>
            <a:endParaRPr lang="cs-CZ" sz="2400" dirty="0"/>
          </a:p>
          <a:p>
            <a:endParaRPr lang="cs-CZ" sz="2400" dirty="0"/>
          </a:p>
          <a:p>
            <a:r>
              <a:rPr lang="cs-CZ" sz="2400" dirty="0" err="1"/>
              <a:t>Bálintovská</a:t>
            </a:r>
            <a:r>
              <a:rPr lang="cs-CZ" sz="2400" dirty="0"/>
              <a:t> skupina pro zdravotníky :: </a:t>
            </a:r>
            <a:r>
              <a:rPr lang="cs-CZ" sz="2400" dirty="0" err="1"/>
              <a:t>Péxis</a:t>
            </a:r>
            <a:r>
              <a:rPr lang="cs-CZ" sz="2400" dirty="0"/>
              <a:t>. </a:t>
            </a:r>
            <a:r>
              <a:rPr lang="cs-CZ" sz="2400" dirty="0" err="1"/>
              <a:t>Péxis</a:t>
            </a:r>
            <a:r>
              <a:rPr lang="cs-CZ" sz="2400" dirty="0"/>
              <a:t> - centrum psychosomatické péče [online]. Copyright © 2012 [cit. 04.05.2021]. Dostupné z: </a:t>
            </a:r>
            <a:r>
              <a:rPr lang="cs-CZ" sz="2400" dirty="0">
                <a:hlinkClick r:id="rId3"/>
              </a:rPr>
              <a:t>http://www.pexis.cz/psychosomatika/balintovska-skupina-pro-zdravotniky/</a:t>
            </a:r>
            <a:endParaRPr lang="cs-CZ" sz="2400" dirty="0"/>
          </a:p>
          <a:p>
            <a:endParaRPr lang="cs-CZ" sz="2400" dirty="0"/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6080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E1F93BE-6819-4AB4-AFB5-F686DB613A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2800" y="528320"/>
            <a:ext cx="10541000" cy="5648643"/>
          </a:xfrm>
        </p:spPr>
        <p:txBody>
          <a:bodyPr>
            <a:normAutofit/>
          </a:bodyPr>
          <a:lstStyle/>
          <a:p>
            <a:r>
              <a:rPr lang="cs-CZ" sz="2200" dirty="0"/>
              <a:t>Michael </a:t>
            </a:r>
            <a:r>
              <a:rPr lang="cs-CZ" sz="2200" dirty="0" err="1"/>
              <a:t>Balint</a:t>
            </a:r>
            <a:r>
              <a:rPr lang="cs-CZ" sz="2200" dirty="0"/>
              <a:t> je představitel tzv. celostní medicíny a průkopník na poli psychosomatiky. </a:t>
            </a:r>
          </a:p>
          <a:p>
            <a:endParaRPr lang="cs-CZ" sz="2200" dirty="0"/>
          </a:p>
          <a:p>
            <a:endParaRPr lang="cs-CZ" sz="2200" dirty="0"/>
          </a:p>
          <a:p>
            <a:r>
              <a:rPr lang="cs-CZ" sz="2200" dirty="0"/>
              <a:t>Značný počet nemocí totiž považuje za důsledek „nevyřešených emočních konfliktů“, které se nemohou projevit psychologicky, ale pouze regresivně, totiž somaticky.</a:t>
            </a:r>
          </a:p>
          <a:p>
            <a:pPr marL="0" indent="0">
              <a:buNone/>
            </a:pPr>
            <a:r>
              <a:rPr lang="cs-CZ" sz="2200" dirty="0"/>
              <a:t> </a:t>
            </a:r>
          </a:p>
          <a:p>
            <a:r>
              <a:rPr lang="cs-CZ" sz="2200" dirty="0"/>
              <a:t>Nestačí si proto jen všímat tělesných příznaků nemoci, ale je nutno věnovat pozornost i příznakům duševním, které však nelze považovat za duševní nemoc. </a:t>
            </a:r>
          </a:p>
          <a:p>
            <a:endParaRPr lang="cs-CZ" sz="2200" dirty="0"/>
          </a:p>
          <a:p>
            <a:r>
              <a:rPr lang="cs-CZ" sz="2200" dirty="0" err="1"/>
              <a:t>Balint</a:t>
            </a:r>
            <a:r>
              <a:rPr lang="cs-CZ" sz="2200" dirty="0"/>
              <a:t> se proto zabývá nejen tělesnými symptomy, ale celým člověkem, v kontextu jeho konkrétního života. Tímto kontextem je myšlena  i pacientova rodina, jeho vztahy a pracovní podmínky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28349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70E383E-77CA-4C21-B0CE-E806A0E755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1680" y="1026160"/>
            <a:ext cx="10612120" cy="5150803"/>
          </a:xfrm>
        </p:spPr>
        <p:txBody>
          <a:bodyPr>
            <a:normAutofit/>
          </a:bodyPr>
          <a:lstStyle/>
          <a:p>
            <a:r>
              <a:rPr lang="cs-CZ" sz="2200" dirty="0"/>
              <a:t>Jednotliví účastníci přinášejí do </a:t>
            </a:r>
            <a:r>
              <a:rPr lang="cs-CZ" sz="2200" dirty="0" err="1"/>
              <a:t>bálintovské</a:t>
            </a:r>
            <a:r>
              <a:rPr lang="cs-CZ" sz="2200" dirty="0"/>
              <a:t> skupiny své vlastní problémové příklady z praxe, které jsou podrobeny skupinovému posouzení - na rozdíl od běžných kazuistických seminářů nebo diskuzí o klinických případech není tomuto zkoumání podroben samotný pacientův problém, ale spíše vzájemný </a:t>
            </a:r>
            <a:r>
              <a:rPr lang="cs-CZ" sz="2200" b="1" i="1" dirty="0"/>
              <a:t>vztah mezi klientem a psychoterapeutem</a:t>
            </a:r>
            <a:r>
              <a:rPr lang="cs-CZ" sz="2200" dirty="0"/>
              <a:t>, motivace psychoterapeuta a její emoční složka včetně různých psychoanalyticky pojmenovaných procesů, jako například mechanismy přenosu, protipřenosu či projekce, které mohou mít vliv na léčbu. </a:t>
            </a:r>
          </a:p>
          <a:p>
            <a:endParaRPr lang="cs-CZ" sz="2200" dirty="0"/>
          </a:p>
          <a:p>
            <a:r>
              <a:rPr lang="cs-CZ" sz="2200" dirty="0"/>
              <a:t>Terapeut díky </a:t>
            </a:r>
            <a:r>
              <a:rPr lang="cs-CZ" sz="2200" dirty="0" err="1"/>
              <a:t>bálintovské</a:t>
            </a:r>
            <a:r>
              <a:rPr lang="cs-CZ" sz="2200" dirty="0"/>
              <a:t> skupině může lépe porozumět svému klientovi, a efektivněji cílit na terapii.</a:t>
            </a:r>
          </a:p>
        </p:txBody>
      </p:sp>
    </p:spTree>
    <p:extLst>
      <p:ext uri="{BB962C8B-B14F-4D97-AF65-F5344CB8AC3E}">
        <p14:creationId xmlns:p14="http://schemas.microsoft.com/office/powerpoint/2010/main" val="4175614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CE902E-A7B6-9D4A-A5DF-7B1AA5E82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200" y="365125"/>
            <a:ext cx="10642600" cy="843915"/>
          </a:xfrm>
        </p:spPr>
        <p:txBody>
          <a:bodyPr>
            <a:normAutofit/>
          </a:bodyPr>
          <a:lstStyle/>
          <a:p>
            <a:r>
              <a:rPr lang="cs-CZ" sz="3200" b="1" i="1" u="sng" dirty="0"/>
              <a:t>Charakteristika </a:t>
            </a:r>
            <a:r>
              <a:rPr lang="cs-CZ" sz="3200" b="1" i="1" u="sng" dirty="0" err="1"/>
              <a:t>Bálintovského</a:t>
            </a:r>
            <a:r>
              <a:rPr lang="cs-CZ" sz="3200" b="1" i="1" u="sng" dirty="0"/>
              <a:t> řešení </a:t>
            </a:r>
            <a:r>
              <a:rPr lang="cs-CZ" sz="3200" b="1" i="1" u="sng" dirty="0" err="1"/>
              <a:t>problemu</a:t>
            </a:r>
            <a:r>
              <a:rPr lang="cs-CZ" sz="3200" b="1" i="1" u="sng" dirty="0"/>
              <a:t>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B32C69-16ED-FE4F-AA1D-603D624CE9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1200" y="1107440"/>
            <a:ext cx="10642600" cy="5313680"/>
          </a:xfrm>
        </p:spPr>
        <p:txBody>
          <a:bodyPr>
            <a:normAutofit lnSpcReduction="10000"/>
          </a:bodyPr>
          <a:lstStyle/>
          <a:p>
            <a:r>
              <a:rPr lang="cs-CZ" sz="2200" dirty="0"/>
              <a:t>Hlavní řečník prezentuje problém – maximálně 5 minut – všichni ostatní mlčí </a:t>
            </a:r>
          </a:p>
          <a:p>
            <a:endParaRPr lang="cs-CZ" sz="2200" dirty="0"/>
          </a:p>
          <a:p>
            <a:r>
              <a:rPr lang="cs-CZ" sz="2200" dirty="0"/>
              <a:t>Dále má celá skupina 15 minut na to, aby kladla otázky a doplnila si informace - Ideální je, když je skupina nezávislá a nemá o problému velké předchozí znalosti</a:t>
            </a:r>
          </a:p>
          <a:p>
            <a:endParaRPr lang="cs-CZ" sz="2200" dirty="0"/>
          </a:p>
          <a:p>
            <a:r>
              <a:rPr lang="cs-CZ" sz="2200" dirty="0"/>
              <a:t>Poté nastává krátká doba (cca 5 minut) pro vyjádření asociací k problému</a:t>
            </a:r>
          </a:p>
          <a:p>
            <a:endParaRPr lang="cs-CZ" sz="2200" dirty="0"/>
          </a:p>
          <a:p>
            <a:r>
              <a:rPr lang="cs-CZ" sz="2200" dirty="0"/>
              <a:t>Nakonec se během 10 minut řeší samotný problém na základě předchozího jednání, následně hlavní řečník celou diskuzi shrne.</a:t>
            </a:r>
          </a:p>
          <a:p>
            <a:endParaRPr lang="cs-CZ" sz="2200" dirty="0"/>
          </a:p>
          <a:p>
            <a:r>
              <a:rPr lang="cs-CZ" sz="2200" dirty="0"/>
              <a:t>Při přednášení problému může hlavní řečník mluvit také „sám za sebe“ – představí se jako svůj vlastní klient (samozřejmě se zamlčením jeho totožnosti) a popisuje jeho problémy, jako by byly jeho vlastní - to umožní terapeutovi lépe se vcítit do situace svého klienta</a:t>
            </a:r>
          </a:p>
        </p:txBody>
      </p:sp>
    </p:spTree>
    <p:extLst>
      <p:ext uri="{BB962C8B-B14F-4D97-AF65-F5344CB8AC3E}">
        <p14:creationId xmlns:p14="http://schemas.microsoft.com/office/powerpoint/2010/main" val="3254500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224C889-FA1E-4B80-918E-166E3039B1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0400" y="782320"/>
            <a:ext cx="10693400" cy="5394643"/>
          </a:xfrm>
        </p:spPr>
        <p:txBody>
          <a:bodyPr>
            <a:normAutofit lnSpcReduction="10000"/>
          </a:bodyPr>
          <a:lstStyle/>
          <a:p>
            <a:r>
              <a:rPr lang="cs-CZ" sz="2200" dirty="0"/>
              <a:t>Role vedoucího pak tkví v tom, že celou diskuzi směřuje právě do vztahu </a:t>
            </a:r>
            <a:r>
              <a:rPr lang="cs-CZ" sz="2200" b="1" i="1" dirty="0"/>
              <a:t>psychoterapeuta a klienta </a:t>
            </a:r>
          </a:p>
          <a:p>
            <a:endParaRPr lang="cs-CZ" sz="2200" b="1" i="1" dirty="0"/>
          </a:p>
          <a:p>
            <a:r>
              <a:rPr lang="cs-CZ" sz="2200" dirty="0"/>
              <a:t>Při běžném semináři by naopak vedoucí od této "emocionální" roviny odváděl pozornost směrem k řešení problému</a:t>
            </a:r>
          </a:p>
          <a:p>
            <a:endParaRPr lang="cs-CZ" sz="2200" dirty="0"/>
          </a:p>
          <a:p>
            <a:r>
              <a:rPr lang="cs-CZ" sz="2200" dirty="0"/>
              <a:t>Návštěva BS může proběhnout </a:t>
            </a:r>
            <a:r>
              <a:rPr lang="cs-CZ" sz="2200" b="1" dirty="0"/>
              <a:t>jednorázově</a:t>
            </a:r>
            <a:r>
              <a:rPr lang="cs-CZ" sz="2200" dirty="0"/>
              <a:t>, </a:t>
            </a:r>
            <a:r>
              <a:rPr lang="cs-CZ" sz="2200" b="1" dirty="0"/>
              <a:t>vícenásobně nebo také pravidelně</a:t>
            </a:r>
            <a:r>
              <a:rPr lang="cs-CZ" sz="2200" dirty="0"/>
              <a:t>. Z pravidelné účasti je profit největší. </a:t>
            </a:r>
          </a:p>
          <a:p>
            <a:r>
              <a:rPr lang="cs-CZ" sz="2200" dirty="0"/>
              <a:t>Na BS je dobré přicházet s eventuální nabídkou reference případu, tj. mít na mysli např. problematického pacienta, komplikovanou situaci na pracovišti (vztahy s kolegy, ostatními zdravotníky, nadřízenými, event. institucemi apod.). </a:t>
            </a:r>
          </a:p>
          <a:p>
            <a:endParaRPr lang="cs-CZ" sz="2200" dirty="0"/>
          </a:p>
          <a:p>
            <a:r>
              <a:rPr lang="cs-CZ" sz="2200" dirty="0"/>
              <a:t>BS se staly v řadě zemí EU nedílnou součástí postgraduálního vzdělávání praktických lékařů</a:t>
            </a:r>
          </a:p>
        </p:txBody>
      </p:sp>
    </p:spTree>
    <p:extLst>
      <p:ext uri="{BB962C8B-B14F-4D97-AF65-F5344CB8AC3E}">
        <p14:creationId xmlns:p14="http://schemas.microsoft.com/office/powerpoint/2010/main" val="4222867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D9F0FE-9DD0-E147-BB6D-2F57F50BC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3760" y="365125"/>
            <a:ext cx="10480040" cy="1006475"/>
          </a:xfrm>
        </p:spPr>
        <p:txBody>
          <a:bodyPr>
            <a:normAutofit/>
          </a:bodyPr>
          <a:lstStyle/>
          <a:p>
            <a:r>
              <a:rPr lang="cs-CZ" sz="3200" b="1" i="1" u="sng" dirty="0"/>
              <a:t>Pravidla </a:t>
            </a:r>
            <a:r>
              <a:rPr lang="cs-CZ" sz="3200" b="1" i="1" u="sng" dirty="0" err="1"/>
              <a:t>Bálintovské</a:t>
            </a:r>
            <a:r>
              <a:rPr lang="cs-CZ" sz="3200" b="1" i="1" u="sng" dirty="0"/>
              <a:t> </a:t>
            </a:r>
            <a:r>
              <a:rPr lang="cs-CZ" sz="3200" b="1" i="1" u="sng" dirty="0" err="1"/>
              <a:t>skipiny</a:t>
            </a:r>
            <a:r>
              <a:rPr lang="cs-CZ" sz="3200" b="1" i="1" u="sng" dirty="0"/>
              <a:t>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918949-C35B-D647-ACDA-E0E4AB63A8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1200" y="1584960"/>
            <a:ext cx="10642600" cy="4907915"/>
          </a:xfrm>
        </p:spPr>
        <p:txBody>
          <a:bodyPr>
            <a:normAutofit fontScale="92500" lnSpcReduction="10000"/>
          </a:bodyPr>
          <a:lstStyle/>
          <a:p>
            <a:r>
              <a:rPr lang="cs-CZ" sz="2200" dirty="0"/>
              <a:t>Vedoucí skupiny má zkušenosti s vedením </a:t>
            </a:r>
            <a:r>
              <a:rPr lang="cs-CZ" sz="2200" dirty="0" err="1"/>
              <a:t>Bálintovských</a:t>
            </a:r>
            <a:r>
              <a:rPr lang="cs-CZ" sz="2200" dirty="0"/>
              <a:t> skupin (1 či 2 vedoucí)</a:t>
            </a:r>
          </a:p>
          <a:p>
            <a:endParaRPr lang="cs-CZ" sz="2200" dirty="0"/>
          </a:p>
          <a:p>
            <a:r>
              <a:rPr lang="cs-CZ" sz="2200" dirty="0"/>
              <a:t>Počet účastníků cca 7-9 (někdy širší obecenstvo, které se nepřidává k diskuzi, ale jen přihlíží – svůj názor vyjádří až na konci)</a:t>
            </a:r>
          </a:p>
          <a:p>
            <a:endParaRPr lang="cs-CZ" sz="2200" dirty="0"/>
          </a:p>
          <a:p>
            <a:r>
              <a:rPr lang="cs-CZ" sz="2200" dirty="0"/>
              <a:t>Účastníci jsou obvykle z různých pracovišť </a:t>
            </a:r>
          </a:p>
          <a:p>
            <a:endParaRPr lang="cs-CZ" sz="2200" dirty="0"/>
          </a:p>
          <a:p>
            <a:r>
              <a:rPr lang="cs-CZ" sz="2200" dirty="0"/>
              <a:t>Jedna skupina trvá cca 10-15 minut / celá seminář může trvat 90 min</a:t>
            </a:r>
          </a:p>
          <a:p>
            <a:endParaRPr lang="cs-CZ" sz="2200" dirty="0"/>
          </a:p>
          <a:p>
            <a:r>
              <a:rPr lang="cs-CZ" sz="2200" dirty="0"/>
              <a:t>Pravidelným opakováním po 2-4 týdnech získávají skupiny na účinnosti </a:t>
            </a:r>
          </a:p>
          <a:p>
            <a:endParaRPr lang="cs-CZ" sz="2200" dirty="0"/>
          </a:p>
          <a:p>
            <a:r>
              <a:rPr lang="cs-CZ" sz="2200" dirty="0"/>
              <a:t>skupiny se často scházejí opakovaně, například každý týden, a to i po dobu několika let</a:t>
            </a:r>
          </a:p>
        </p:txBody>
      </p:sp>
    </p:spTree>
    <p:extLst>
      <p:ext uri="{BB962C8B-B14F-4D97-AF65-F5344CB8AC3E}">
        <p14:creationId xmlns:p14="http://schemas.microsoft.com/office/powerpoint/2010/main" val="10471978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6EB523-4A6A-4564-ABE3-123D94525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1840" y="365125"/>
            <a:ext cx="10601960" cy="1087755"/>
          </a:xfrm>
        </p:spPr>
        <p:txBody>
          <a:bodyPr>
            <a:normAutofit/>
          </a:bodyPr>
          <a:lstStyle/>
          <a:p>
            <a:r>
              <a:rPr lang="cs-CZ" sz="3200" b="1" i="1" u="sng" dirty="0"/>
              <a:t>Struktura: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5971020-52E1-445C-B9C3-193ADC859B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1840" y="1452880"/>
            <a:ext cx="10601960" cy="5039995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sz="2200" b="1" dirty="0"/>
              <a:t>Expozice případu </a:t>
            </a:r>
            <a:r>
              <a:rPr lang="cs-CZ" sz="2200" dirty="0"/>
              <a:t>(situace a témata)</a:t>
            </a:r>
          </a:p>
          <a:p>
            <a:endParaRPr lang="cs-CZ" sz="2200" dirty="0"/>
          </a:p>
          <a:p>
            <a:r>
              <a:rPr lang="cs-CZ" sz="2200" dirty="0"/>
              <a:t>O</a:t>
            </a:r>
            <a:r>
              <a:rPr lang="cs-CZ" sz="2200" b="1" dirty="0"/>
              <a:t>tázky</a:t>
            </a:r>
            <a:r>
              <a:rPr lang="cs-CZ" sz="2200" dirty="0"/>
              <a:t> (doplňování, </a:t>
            </a:r>
            <a:r>
              <a:rPr lang="cs-CZ" sz="2200" dirty="0" err="1"/>
              <a:t>dovysvětlování</a:t>
            </a:r>
            <a:r>
              <a:rPr lang="cs-CZ" sz="2200" dirty="0"/>
              <a:t>)</a:t>
            </a:r>
          </a:p>
          <a:p>
            <a:endParaRPr lang="cs-CZ" sz="2200" dirty="0"/>
          </a:p>
          <a:p>
            <a:r>
              <a:rPr lang="cs-CZ" sz="2200" b="1" dirty="0"/>
              <a:t>Fantazie</a:t>
            </a:r>
            <a:r>
              <a:rPr lang="cs-CZ" sz="2200" dirty="0"/>
              <a:t> (dojmy, pocity, asociace, intuice, příběhy, postavy)</a:t>
            </a:r>
          </a:p>
          <a:p>
            <a:endParaRPr lang="cs-CZ" sz="2200" dirty="0"/>
          </a:p>
          <a:p>
            <a:r>
              <a:rPr lang="cs-CZ" sz="2200" b="1" dirty="0"/>
              <a:t>Praktické doporučení</a:t>
            </a:r>
          </a:p>
          <a:p>
            <a:endParaRPr lang="cs-CZ" sz="2200" dirty="0"/>
          </a:p>
          <a:p>
            <a:r>
              <a:rPr lang="cs-CZ" sz="2200" b="1" dirty="0"/>
              <a:t>Rekapitulace navrhovatelem situace</a:t>
            </a:r>
          </a:p>
        </p:txBody>
      </p:sp>
    </p:spTree>
    <p:extLst>
      <p:ext uri="{BB962C8B-B14F-4D97-AF65-F5344CB8AC3E}">
        <p14:creationId xmlns:p14="http://schemas.microsoft.com/office/powerpoint/2010/main" val="41874189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446C57-9223-428A-8187-AFB267723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365125"/>
            <a:ext cx="10622280" cy="1077595"/>
          </a:xfrm>
        </p:spPr>
        <p:txBody>
          <a:bodyPr>
            <a:normAutofit/>
          </a:bodyPr>
          <a:lstStyle/>
          <a:p>
            <a:r>
              <a:rPr lang="cs-CZ" sz="3200" b="1" i="1" u="sng" dirty="0"/>
              <a:t>Praktický postup: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0DEA162-162E-4321-89BC-40566A5C3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160" y="1259840"/>
            <a:ext cx="10835640" cy="5344160"/>
          </a:xfrm>
        </p:spPr>
        <p:txBody>
          <a:bodyPr>
            <a:normAutofit fontScale="92500" lnSpcReduction="20000"/>
          </a:bodyPr>
          <a:lstStyle/>
          <a:p>
            <a:endParaRPr lang="cs-CZ" sz="2200" dirty="0"/>
          </a:p>
          <a:p>
            <a:r>
              <a:rPr lang="cs-CZ" sz="2200" dirty="0"/>
              <a:t>Provedou se modelové problematické situace a zaznačí se k nim i lidé, kteří je navrhují. Potom se z nich vybere jeden konkrétní případ:</a:t>
            </a:r>
          </a:p>
          <a:p>
            <a:endParaRPr lang="cs-CZ" sz="2200" dirty="0"/>
          </a:p>
          <a:p>
            <a:r>
              <a:rPr lang="cs-CZ" sz="2200" dirty="0"/>
              <a:t>Klademe otázky osobě, která vítězný případ nadnesla (navrhovatelovi) a snažíme se zjistit co nejvíce podrobností</a:t>
            </a:r>
          </a:p>
          <a:p>
            <a:endParaRPr lang="cs-CZ" sz="2200" dirty="0"/>
          </a:p>
          <a:p>
            <a:r>
              <a:rPr lang="cs-CZ" sz="2200" dirty="0"/>
              <a:t>Snažíme se vcítit do chování protagonisty událostí i lidí v jeho okolí, připomínáme podobné události z naší dosavadní zkušenosti.</a:t>
            </a:r>
          </a:p>
          <a:p>
            <a:endParaRPr lang="cs-CZ" sz="2200" dirty="0"/>
          </a:p>
          <a:p>
            <a:r>
              <a:rPr lang="cs-CZ" sz="2200" dirty="0"/>
              <a:t>Generují se praktická řešení dosud podrobně rozebrané modelové situace</a:t>
            </a:r>
          </a:p>
          <a:p>
            <a:endParaRPr lang="cs-CZ" sz="2200" dirty="0"/>
          </a:p>
          <a:p>
            <a:endParaRPr lang="cs-CZ" sz="2200" dirty="0"/>
          </a:p>
          <a:p>
            <a:r>
              <a:rPr lang="cs-CZ" sz="2200" dirty="0"/>
              <a:t>Navrhovatel situace si z poslechnutého materiálu vybere a pojmenuje řešení, které mu nejvíc „sedí“.</a:t>
            </a:r>
          </a:p>
        </p:txBody>
      </p:sp>
    </p:spTree>
    <p:extLst>
      <p:ext uri="{BB962C8B-B14F-4D97-AF65-F5344CB8AC3E}">
        <p14:creationId xmlns:p14="http://schemas.microsoft.com/office/powerpoint/2010/main" val="2371829917"/>
      </p:ext>
    </p:extLst>
  </p:cSld>
  <p:clrMapOvr>
    <a:masterClrMapping/>
  </p:clrMapOvr>
</p:sld>
</file>

<file path=ppt/theme/theme1.xml><?xml version="1.0" encoding="utf-8"?>
<a:theme xmlns:a="http://schemas.openxmlformats.org/drawingml/2006/main" name="Oříznutí">
  <a:themeElements>
    <a:clrScheme name="Oříznutí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Oříznutí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říznutí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TM10001105[[fn=Oříznutí]]</Template>
  <TotalTime>61</TotalTime>
  <Words>1611</Words>
  <Application>Microsoft Office PowerPoint</Application>
  <PresentationFormat>Širokoúhlá obrazovka</PresentationFormat>
  <Paragraphs>159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6" baseType="lpstr">
      <vt:lpstr>Calibri</vt:lpstr>
      <vt:lpstr>Franklin Gothic Book</vt:lpstr>
      <vt:lpstr>Times New Roman</vt:lpstr>
      <vt:lpstr>Oříznutí</vt:lpstr>
      <vt:lpstr>Bálintovske skupiny</vt:lpstr>
      <vt:lpstr>Bálintovské skupiny:</vt:lpstr>
      <vt:lpstr>Prezentace aplikace PowerPoint</vt:lpstr>
      <vt:lpstr>Prezentace aplikace PowerPoint</vt:lpstr>
      <vt:lpstr>Charakteristika Bálintovského řešení problemu:</vt:lpstr>
      <vt:lpstr>Prezentace aplikace PowerPoint</vt:lpstr>
      <vt:lpstr>Pravidla Bálintovské skipiny:</vt:lpstr>
      <vt:lpstr>Struktura:</vt:lpstr>
      <vt:lpstr>Praktický postup:</vt:lpstr>
      <vt:lpstr>Prezentace aplikace PowerPoint</vt:lpstr>
      <vt:lpstr>Fáze (kroky) Bálintovské skupiny:</vt:lpstr>
      <vt:lpstr>Krok 1 - Výběr problému</vt:lpstr>
      <vt:lpstr>Krok 2 - Sdělení problému</vt:lpstr>
      <vt:lpstr>Krok 3 - Dotazy</vt:lpstr>
      <vt:lpstr>Krok 4 - Fantazie</vt:lpstr>
      <vt:lpstr>Prezentace aplikace PowerPoint</vt:lpstr>
      <vt:lpstr>Krok 5 – Co bych udělal já</vt:lpstr>
      <vt:lpstr>Krok 6 - Co sám udělám</vt:lpstr>
      <vt:lpstr>Krok 7 – Pel-mel</vt:lpstr>
      <vt:lpstr>Prezentace aplikace PowerPoint</vt:lpstr>
      <vt:lpstr>Prezentace aplikace PowerPoint</vt:lpstr>
      <vt:lpstr>Zdroje: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Bálintovske skupiny</dc:title>
  <dc:creator>420736744773</dc:creator>
  <cp:lastModifiedBy>Truhlářová Klára</cp:lastModifiedBy>
  <cp:revision>73</cp:revision>
  <dcterms:created xsi:type="dcterms:W3CDTF">2021-04-17T17:37:31Z</dcterms:created>
  <dcterms:modified xsi:type="dcterms:W3CDTF">2021-05-04T18:48:52Z</dcterms:modified>
</cp:coreProperties>
</file>