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275" r:id="rId18"/>
    <p:sldId id="273" r:id="rId19"/>
    <p:sldId id="276" r:id="rId20"/>
    <p:sldId id="274" r:id="rId21"/>
    <p:sldId id="277" r:id="rId22"/>
    <p:sldId id="280" r:id="rId23"/>
    <p:sldId id="285" r:id="rId24"/>
    <p:sldId id="282" r:id="rId25"/>
    <p:sldId id="278" r:id="rId26"/>
    <p:sldId id="279" r:id="rId27"/>
    <p:sldId id="281" r:id="rId28"/>
    <p:sldId id="283" r:id="rId29"/>
    <p:sldId id="284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5D1F-B4E8-47E1-BB67-64F273561B35}" type="datetimeFigureOut">
              <a:rPr lang="cs-CZ" smtClean="0"/>
              <a:t>17.04.2021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CC427-A966-44ED-8B2F-CF59271B6D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5D1F-B4E8-47E1-BB67-64F273561B35}" type="datetimeFigureOut">
              <a:rPr lang="cs-CZ" smtClean="0"/>
              <a:t>17.04.2021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CC427-A966-44ED-8B2F-CF59271B6D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5D1F-B4E8-47E1-BB67-64F273561B35}" type="datetimeFigureOut">
              <a:rPr lang="cs-CZ" smtClean="0"/>
              <a:t>17.04.2021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CC427-A966-44ED-8B2F-CF59271B6D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5D1F-B4E8-47E1-BB67-64F273561B35}" type="datetimeFigureOut">
              <a:rPr lang="cs-CZ" smtClean="0"/>
              <a:t>17.04.2021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CC427-A966-44ED-8B2F-CF59271B6D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5D1F-B4E8-47E1-BB67-64F273561B35}" type="datetimeFigureOut">
              <a:rPr lang="cs-CZ" smtClean="0"/>
              <a:t>17.04.2021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CC427-A966-44ED-8B2F-CF59271B6D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5D1F-B4E8-47E1-BB67-64F273561B35}" type="datetimeFigureOut">
              <a:rPr lang="cs-CZ" smtClean="0"/>
              <a:t>17.04.2021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CC427-A966-44ED-8B2F-CF59271B6D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5D1F-B4E8-47E1-BB67-64F273561B35}" type="datetimeFigureOut">
              <a:rPr lang="cs-CZ" smtClean="0"/>
              <a:t>17.04.2021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CC427-A966-44ED-8B2F-CF59271B6D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5D1F-B4E8-47E1-BB67-64F273561B35}" type="datetimeFigureOut">
              <a:rPr lang="cs-CZ" smtClean="0"/>
              <a:t>17.04.2021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CC427-A966-44ED-8B2F-CF59271B6D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5D1F-B4E8-47E1-BB67-64F273561B35}" type="datetimeFigureOut">
              <a:rPr lang="cs-CZ" smtClean="0"/>
              <a:t>17.04.2021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CC427-A966-44ED-8B2F-CF59271B6D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5D1F-B4E8-47E1-BB67-64F273561B35}" type="datetimeFigureOut">
              <a:rPr lang="cs-CZ" smtClean="0"/>
              <a:t>17.04.2021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CC427-A966-44ED-8B2F-CF59271B6D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5D1F-B4E8-47E1-BB67-64F273561B35}" type="datetimeFigureOut">
              <a:rPr lang="cs-CZ" smtClean="0"/>
              <a:t>17.04.2021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9CC427-A966-44ED-8B2F-CF59271B6D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145D1F-B4E8-47E1-BB67-64F273561B35}" type="datetimeFigureOut">
              <a:rPr lang="cs-CZ" smtClean="0"/>
              <a:t>17.04.2021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9CC427-A966-44ED-8B2F-CF59271B6D22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MXEQUWB49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4ElZoG1bFQ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56928" y="2060848"/>
            <a:ext cx="8287072" cy="1828800"/>
          </a:xfrm>
        </p:spPr>
        <p:txBody>
          <a:bodyPr/>
          <a:lstStyle/>
          <a:p>
            <a:pPr algn="l"/>
            <a:r>
              <a:rPr lang="cs-CZ" dirty="0" smtClean="0"/>
              <a:t>HYPNOTERAPIE </a:t>
            </a:r>
            <a:br>
              <a:rPr lang="cs-CZ" dirty="0" smtClean="0"/>
            </a:br>
            <a:r>
              <a:rPr lang="cs-CZ" dirty="0" smtClean="0"/>
              <a:t>- HYPNÓZA, HYPNOPOROD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509120"/>
            <a:ext cx="7854696" cy="1752600"/>
          </a:xfrm>
        </p:spPr>
        <p:txBody>
          <a:bodyPr/>
          <a:lstStyle/>
          <a:p>
            <a:r>
              <a:rPr lang="cs-CZ" dirty="0" smtClean="0"/>
              <a:t>Blažková Nikola, Fišerová Lenka</a:t>
            </a:r>
          </a:p>
          <a:p>
            <a:r>
              <a:rPr lang="cs-CZ" dirty="0" smtClean="0"/>
              <a:t>3. APA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626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HYPNOTERAPIE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cs-CZ" sz="2200" b="1" u="sng" dirty="0" err="1" smtClean="0"/>
              <a:t>Hypnoanalýza</a:t>
            </a:r>
            <a:endParaRPr lang="cs-CZ" sz="2200" u="sng" dirty="0"/>
          </a:p>
          <a:p>
            <a:r>
              <a:rPr lang="cs-CZ" sz="2200" dirty="0" smtClean="0"/>
              <a:t>S </a:t>
            </a:r>
            <a:r>
              <a:rPr lang="cs-CZ" sz="2200" dirty="0"/>
              <a:t>využitím psychoanalýzy se snaží </a:t>
            </a:r>
            <a:r>
              <a:rPr lang="cs-CZ" sz="2200" dirty="0" err="1"/>
              <a:t>hypnoanalýza</a:t>
            </a:r>
            <a:r>
              <a:rPr lang="cs-CZ" sz="2200" dirty="0"/>
              <a:t> identifikovat příčinu a spouštěcí událost, která vedla ke stávajícímu </a:t>
            </a:r>
            <a:r>
              <a:rPr lang="cs-CZ" sz="2200" dirty="0" smtClean="0"/>
              <a:t>problému</a:t>
            </a:r>
          </a:p>
          <a:p>
            <a:r>
              <a:rPr lang="cs-CZ" sz="2200" dirty="0" smtClean="0"/>
              <a:t>Jakmile </a:t>
            </a:r>
            <a:r>
              <a:rPr lang="cs-CZ" sz="2200" dirty="0"/>
              <a:t>je identifikovaná hlavní příčina, </a:t>
            </a:r>
            <a:r>
              <a:rPr lang="cs-CZ" sz="2200" dirty="0" err="1"/>
              <a:t>hypnoterapeut</a:t>
            </a:r>
            <a:r>
              <a:rPr lang="cs-CZ" sz="2200" dirty="0"/>
              <a:t> pomáhá zeslabit negativní asociace a vyřešit vzniklé </a:t>
            </a:r>
            <a:r>
              <a:rPr lang="cs-CZ" sz="2200" dirty="0" smtClean="0"/>
              <a:t>problémy</a:t>
            </a:r>
            <a:endParaRPr lang="cs-CZ" sz="2200" dirty="0"/>
          </a:p>
          <a:p>
            <a:r>
              <a:rPr lang="cs-CZ" sz="2200" dirty="0"/>
              <a:t>Proces často trvá řadu sezení, což umožňuje vybudovat terapeutický vztah a spolupráci v bezpečném a důvěrném </a:t>
            </a:r>
            <a:r>
              <a:rPr lang="cs-CZ" sz="2200" dirty="0" smtClean="0"/>
              <a:t>prostředí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0624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HYPNOTERAPIE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u="sng" dirty="0"/>
              <a:t>Hypnoterapie zaměřená na </a:t>
            </a:r>
            <a:r>
              <a:rPr lang="cs-CZ" sz="2400" b="1" u="sng" dirty="0" smtClean="0"/>
              <a:t>řešení</a:t>
            </a:r>
            <a:endParaRPr lang="cs-CZ" sz="2400" u="sng" dirty="0"/>
          </a:p>
          <a:p>
            <a:r>
              <a:rPr lang="cs-CZ" sz="2400" dirty="0" smtClean="0"/>
              <a:t>Tato </a:t>
            </a:r>
            <a:r>
              <a:rPr lang="cs-CZ" sz="2400" dirty="0"/>
              <a:t>forma hypnoterapie se soustřeďuje na </a:t>
            </a:r>
            <a:r>
              <a:rPr lang="cs-CZ" sz="2400" dirty="0" smtClean="0"/>
              <a:t>‚,tady </a:t>
            </a:r>
            <a:r>
              <a:rPr lang="cs-CZ" sz="2400" dirty="0"/>
              <a:t>a </a:t>
            </a:r>
            <a:r>
              <a:rPr lang="cs-CZ" sz="2400" dirty="0" smtClean="0"/>
              <a:t>teď“, při </a:t>
            </a:r>
            <a:r>
              <a:rPr lang="cs-CZ" sz="2400" dirty="0"/>
              <a:t>pohledu na vaši současnou situaci a na to, jak byste chtěli vypadat v </a:t>
            </a:r>
            <a:r>
              <a:rPr lang="cs-CZ" sz="2400" dirty="0" smtClean="0"/>
              <a:t>budoucnosti</a:t>
            </a:r>
          </a:p>
          <a:p>
            <a:r>
              <a:rPr lang="cs-CZ" sz="2400" b="1" dirty="0" smtClean="0"/>
              <a:t>Hypnoterapie </a:t>
            </a:r>
            <a:r>
              <a:rPr lang="cs-CZ" sz="2400" b="1" dirty="0"/>
              <a:t>soustředěná na řešení</a:t>
            </a:r>
            <a:r>
              <a:rPr lang="cs-CZ" sz="2400" dirty="0"/>
              <a:t> je zaměřena na klienta, což znamená, že klient v podstatě vede sezení se svým </a:t>
            </a:r>
            <a:r>
              <a:rPr lang="cs-CZ" sz="2400" dirty="0" err="1"/>
              <a:t>hypnotherapeutem</a:t>
            </a:r>
            <a:r>
              <a:rPr lang="cs-CZ" sz="2400" dirty="0"/>
              <a:t>, který ho </a:t>
            </a:r>
            <a:r>
              <a:rPr lang="cs-CZ" sz="2400" dirty="0" smtClean="0"/>
              <a:t>navádí</a:t>
            </a:r>
            <a:endParaRPr lang="cs-CZ" sz="2400" dirty="0"/>
          </a:p>
          <a:p>
            <a:r>
              <a:rPr lang="cs-CZ" sz="2400" dirty="0"/>
              <a:t>Nastavení cíle je klíčové a techniky dotazování se často používají k tomu, aby pomohli odhalit řešení na jakoukoli současnou </a:t>
            </a:r>
            <a:r>
              <a:rPr lang="cs-CZ" sz="2400" dirty="0" smtClean="0"/>
              <a:t>výzvu</a:t>
            </a:r>
          </a:p>
          <a:p>
            <a:r>
              <a:rPr lang="cs-CZ" sz="2400" dirty="0" smtClean="0"/>
              <a:t>Podstatou </a:t>
            </a:r>
            <a:r>
              <a:rPr lang="cs-CZ" sz="2400" dirty="0"/>
              <a:t>přesvědčení je, že každý má vnitřní sílu a zdroje, které může čerpat, aby bylo možné si </a:t>
            </a:r>
            <a:r>
              <a:rPr lang="cs-CZ" sz="2400" dirty="0" smtClean="0"/>
              <a:t>pomoci</a:t>
            </a:r>
          </a:p>
          <a:p>
            <a:r>
              <a:rPr lang="cs-CZ" sz="2400" dirty="0" smtClean="0"/>
              <a:t> </a:t>
            </a:r>
            <a:r>
              <a:rPr lang="cs-CZ" sz="2400" dirty="0" err="1"/>
              <a:t>Hypnoterapeut</a:t>
            </a:r>
            <a:r>
              <a:rPr lang="cs-CZ" sz="2400" dirty="0"/>
              <a:t> zde působí v roli </a:t>
            </a:r>
            <a:r>
              <a:rPr lang="cs-CZ" sz="2400" dirty="0" smtClean="0"/>
              <a:t>prostředníka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3397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HYPNOTERAPIE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u="sng" dirty="0"/>
              <a:t>Sugestivní </a:t>
            </a:r>
            <a:r>
              <a:rPr lang="cs-CZ" sz="2200" b="1" u="sng" dirty="0" smtClean="0"/>
              <a:t>hypnoterapie</a:t>
            </a:r>
            <a:endParaRPr lang="cs-CZ" sz="2200" u="sng" dirty="0"/>
          </a:p>
          <a:p>
            <a:r>
              <a:rPr lang="cs-CZ" sz="2200" dirty="0" smtClean="0"/>
              <a:t>Sugestivní </a:t>
            </a:r>
            <a:r>
              <a:rPr lang="cs-CZ" sz="2200" dirty="0"/>
              <a:t>techniky se používají ve většině typů </a:t>
            </a:r>
            <a:r>
              <a:rPr lang="cs-CZ" sz="2200" dirty="0" smtClean="0"/>
              <a:t>hypnoterapie</a:t>
            </a:r>
          </a:p>
          <a:p>
            <a:r>
              <a:rPr lang="cs-CZ" sz="2200" dirty="0" smtClean="0"/>
              <a:t>Předpokladem </a:t>
            </a:r>
            <a:r>
              <a:rPr lang="cs-CZ" sz="2200" dirty="0"/>
              <a:t>hypnózy je to, že když jsme v hypnotickém stavu, naše podvědomí je otevřenější k </a:t>
            </a:r>
            <a:r>
              <a:rPr lang="cs-CZ" sz="2200" dirty="0" smtClean="0"/>
              <a:t>sugescím</a:t>
            </a:r>
            <a:endParaRPr lang="cs-CZ" sz="2200" dirty="0"/>
          </a:p>
          <a:p>
            <a:r>
              <a:rPr lang="cs-CZ" sz="2200" dirty="0"/>
              <a:t>Sugesce jsou předkládány </a:t>
            </a:r>
            <a:r>
              <a:rPr lang="cs-CZ" sz="2200" dirty="0" err="1"/>
              <a:t>hypnoterapeutem</a:t>
            </a:r>
            <a:r>
              <a:rPr lang="cs-CZ" sz="2200" dirty="0"/>
              <a:t> během tohoto stavu, jejich úkolem je pomoci změnit myšlenkové </a:t>
            </a:r>
            <a:r>
              <a:rPr lang="cs-CZ" sz="2200" dirty="0" smtClean="0"/>
              <a:t>vzorce</a:t>
            </a:r>
          </a:p>
          <a:p>
            <a:r>
              <a:rPr lang="cs-CZ" sz="2200" dirty="0" smtClean="0"/>
              <a:t>Tato </a:t>
            </a:r>
            <a:r>
              <a:rPr lang="cs-CZ" sz="2200" dirty="0"/>
              <a:t>technika je ideální pro změnu návyků, překonání úzkosti a práce se </a:t>
            </a:r>
            <a:r>
              <a:rPr lang="cs-CZ" sz="2200" dirty="0" smtClean="0"/>
              <a:t>stresem</a:t>
            </a:r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89092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HYPNOTERAPIE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cs-CZ" sz="2200" b="1" u="sng" dirty="0"/>
              <a:t>Lékařská </a:t>
            </a:r>
            <a:r>
              <a:rPr lang="cs-CZ" sz="2200" b="1" u="sng" dirty="0" smtClean="0"/>
              <a:t>hypnoterapie</a:t>
            </a:r>
            <a:endParaRPr lang="cs-CZ" sz="2200" u="sng" dirty="0"/>
          </a:p>
          <a:p>
            <a:r>
              <a:rPr lang="cs-CZ" sz="2200" dirty="0" smtClean="0"/>
              <a:t>Lékařská </a:t>
            </a:r>
            <a:r>
              <a:rPr lang="cs-CZ" sz="2200" dirty="0"/>
              <a:t>hypnoterapie nabízí úlevu od funkčních zdravotních poruch, které se uvolňují z </a:t>
            </a:r>
            <a:r>
              <a:rPr lang="cs-CZ" sz="2200" dirty="0" smtClean="0"/>
              <a:t>podvědomí</a:t>
            </a:r>
          </a:p>
          <a:p>
            <a:r>
              <a:rPr lang="cs-CZ" sz="2200" dirty="0" smtClean="0"/>
              <a:t>Tento </a:t>
            </a:r>
            <a:r>
              <a:rPr lang="cs-CZ" sz="2200" dirty="0"/>
              <a:t>typ hypnoterapie úspěšně snižuje chronickou bolest, snižuje krevní tlak, zvyšuje funkci trávení, pomáhá rychlému hojení zranění, zvyšuje odezvu imunitního systému a </a:t>
            </a:r>
            <a:r>
              <a:rPr lang="cs-CZ" sz="2200" dirty="0" smtClean="0"/>
              <a:t>další</a:t>
            </a:r>
            <a:r>
              <a:rPr lang="cs-CZ" sz="2200" dirty="0"/>
              <a:t> </a:t>
            </a:r>
            <a:r>
              <a:rPr lang="cs-CZ" sz="2200" dirty="0" smtClean="0"/>
              <a:t> </a:t>
            </a:r>
            <a:endParaRPr lang="cs-CZ" sz="2200" dirty="0"/>
          </a:p>
          <a:p>
            <a:r>
              <a:rPr lang="cs-CZ" sz="2200" dirty="0"/>
              <a:t>Je nezbytné, aby profesionál, který nabízí tento typ hypnoterapie, aktivně spolupracoval s ošetřujícím </a:t>
            </a:r>
            <a:r>
              <a:rPr lang="cs-CZ" sz="2200" dirty="0" smtClean="0"/>
              <a:t>lékařem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063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8912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Hypnóza</a:t>
            </a:r>
            <a:r>
              <a:rPr lang="cs-CZ" dirty="0"/>
              <a:t> je jeden z tradičních postupů léčby psychických poruch v oblasti </a:t>
            </a:r>
            <a:r>
              <a:rPr lang="cs-CZ" dirty="0" smtClean="0"/>
              <a:t>psychoterapie</a:t>
            </a:r>
          </a:p>
          <a:p>
            <a:r>
              <a:rPr lang="cs-CZ" dirty="0" smtClean="0"/>
              <a:t>Pojmem </a:t>
            </a:r>
            <a:r>
              <a:rPr lang="cs-CZ" dirty="0"/>
              <a:t>hypnóza označujeme změněný stav vědomí, při kterém je pacient naladěný na příjem terapeutických </a:t>
            </a:r>
            <a:r>
              <a:rPr lang="cs-CZ" dirty="0" smtClean="0"/>
              <a:t>sugescí</a:t>
            </a:r>
          </a:p>
          <a:p>
            <a:r>
              <a:rPr lang="cs-CZ" b="1" dirty="0" smtClean="0"/>
              <a:t>Sugesce</a:t>
            </a:r>
            <a:r>
              <a:rPr lang="cs-CZ" dirty="0"/>
              <a:t> jsou tvrzení, která je schopen pacient přijat jako svá vlastní, ztotožnit se s </a:t>
            </a:r>
            <a:r>
              <a:rPr lang="cs-CZ" dirty="0" smtClean="0"/>
              <a:t>nimi</a:t>
            </a:r>
          </a:p>
          <a:p>
            <a:r>
              <a:rPr lang="cs-CZ" dirty="0" smtClean="0"/>
              <a:t>Při </a:t>
            </a:r>
            <a:r>
              <a:rPr lang="cs-CZ" dirty="0"/>
              <a:t>léčebných sugescích jsou tvrzení zaměřena na zmírnění určitého symptomu, který pacienta sužuje, nebo k navození lepší psychické pohody a emocionální </a:t>
            </a:r>
            <a:r>
              <a:rPr lang="cs-CZ" dirty="0" smtClean="0"/>
              <a:t>stability</a:t>
            </a:r>
          </a:p>
          <a:p>
            <a:r>
              <a:rPr lang="cs-CZ" dirty="0" smtClean="0"/>
              <a:t>Hypnóza </a:t>
            </a:r>
            <a:r>
              <a:rPr lang="cs-CZ" dirty="0"/>
              <a:t>oslovuje lidské podvědomí a umožňuje, aby se do něj dostaly pokyny, které pacient vykonává automaticky, bez plné účasti </a:t>
            </a:r>
            <a:r>
              <a:rPr lang="cs-CZ" dirty="0" smtClean="0"/>
              <a:t>vědomí</a:t>
            </a:r>
          </a:p>
          <a:p>
            <a:r>
              <a:rPr lang="cs-CZ" dirty="0" smtClean="0"/>
              <a:t>Příkladem </a:t>
            </a:r>
            <a:r>
              <a:rPr lang="cs-CZ" dirty="0"/>
              <a:t>může být průběžný, zautomatizovaný proces uvolňování napětí čela a šíje při tenzních bolestech </a:t>
            </a:r>
            <a:r>
              <a:rPr lang="cs-CZ" dirty="0" smtClean="0"/>
              <a:t>hlavy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889238"/>
            <a:ext cx="1883260" cy="1256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416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HYPNÓZA – </a:t>
            </a:r>
            <a:r>
              <a:rPr lang="cs-CZ" sz="3100" dirty="0" smtClean="0"/>
              <a:t>co je možné v hypnóze řešit?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fontAlgn="base">
              <a:buNone/>
            </a:pPr>
            <a:r>
              <a:rPr lang="cs-CZ" sz="3100" dirty="0" smtClean="0"/>
              <a:t>Hypnoterapii</a:t>
            </a:r>
            <a:r>
              <a:rPr lang="cs-CZ" sz="3100" dirty="0"/>
              <a:t>, jako součást psychoterapeutického přístupu, lze využít pro široké spektrum situací a problémů</a:t>
            </a:r>
            <a:r>
              <a:rPr lang="cs-CZ" sz="3100" dirty="0" smtClean="0"/>
              <a:t>:</a:t>
            </a:r>
          </a:p>
          <a:p>
            <a:pPr marL="0" indent="0" fontAlgn="base">
              <a:buNone/>
            </a:pPr>
            <a:endParaRPr lang="cs-CZ" sz="3100" dirty="0"/>
          </a:p>
          <a:p>
            <a:pPr fontAlgn="base"/>
            <a:r>
              <a:rPr lang="cs-CZ" sz="3100" dirty="0"/>
              <a:t>zdravotní obtíže (astma, kožní onemocnění, ekzém, problémy s imunitou, nespavost zvýšená únava, migrény, bolesti hlavy)</a:t>
            </a:r>
          </a:p>
          <a:p>
            <a:pPr fontAlgn="base"/>
            <a:r>
              <a:rPr lang="cs-CZ" sz="3100" dirty="0"/>
              <a:t>odstranění nebo zmírnění traumatických a stresových prožitků</a:t>
            </a:r>
          </a:p>
          <a:p>
            <a:pPr fontAlgn="base"/>
            <a:r>
              <a:rPr lang="cs-CZ" sz="3100" dirty="0"/>
              <a:t>podpora terapie závislostí   </a:t>
            </a:r>
            <a:br>
              <a:rPr lang="cs-CZ" sz="3100" dirty="0"/>
            </a:br>
            <a:endParaRPr lang="cs-CZ" sz="3100" dirty="0"/>
          </a:p>
          <a:p>
            <a:pPr fontAlgn="base"/>
            <a:r>
              <a:rPr lang="cs-CZ" sz="3100" dirty="0"/>
              <a:t>snižování tělesné hmotnosti, úprava váhy</a:t>
            </a:r>
          </a:p>
          <a:p>
            <a:pPr fontAlgn="base"/>
            <a:r>
              <a:rPr lang="cs-CZ" sz="3100" dirty="0"/>
              <a:t>odvykání kouření</a:t>
            </a:r>
          </a:p>
          <a:p>
            <a:pPr fontAlgn="base"/>
            <a:r>
              <a:rPr lang="cs-CZ" sz="3100" dirty="0"/>
              <a:t>poruchy spánku</a:t>
            </a:r>
          </a:p>
          <a:p>
            <a:pPr fontAlgn="base"/>
            <a:r>
              <a:rPr lang="cs-CZ" sz="3100" dirty="0"/>
              <a:t>ztráta sebevědomí</a:t>
            </a:r>
          </a:p>
          <a:p>
            <a:pPr fontAlgn="base"/>
            <a:r>
              <a:rPr lang="cs-CZ" sz="3100" dirty="0"/>
              <a:t>podpora při výuce cizích jazyků</a:t>
            </a:r>
          </a:p>
          <a:p>
            <a:pPr fontAlgn="base"/>
            <a:r>
              <a:rPr lang="cs-CZ" sz="3100" dirty="0"/>
              <a:t>zvládání stresu a trémy</a:t>
            </a:r>
          </a:p>
          <a:p>
            <a:pPr fontAlgn="base"/>
            <a:r>
              <a:rPr lang="cs-CZ" sz="3100" dirty="0"/>
              <a:t>podpora sportovních výkonů</a:t>
            </a:r>
          </a:p>
          <a:p>
            <a:pPr fontAlgn="base"/>
            <a:endParaRPr lang="cs-CZ" sz="31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767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SEZENÍ S HYPNÓZOU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cs-CZ" sz="3500" dirty="0"/>
              <a:t>Při </a:t>
            </a:r>
            <a:r>
              <a:rPr lang="cs-CZ" sz="3100" dirty="0"/>
              <a:t>využití hypnózy pro léčebné účely je nezbytná spolupráce mezi </a:t>
            </a:r>
            <a:r>
              <a:rPr lang="cs-CZ" sz="3100" dirty="0" err="1"/>
              <a:t>hypnoterapeutem</a:t>
            </a:r>
            <a:r>
              <a:rPr lang="cs-CZ" sz="3100" dirty="0"/>
              <a:t> a </a:t>
            </a:r>
            <a:r>
              <a:rPr lang="cs-CZ" sz="3100" dirty="0" smtClean="0"/>
              <a:t>hypnotizovaným</a:t>
            </a:r>
          </a:p>
          <a:p>
            <a:pPr>
              <a:lnSpc>
                <a:spcPct val="120000"/>
              </a:lnSpc>
            </a:pPr>
            <a:r>
              <a:rPr lang="cs-CZ" sz="3100" dirty="0" smtClean="0"/>
              <a:t>Proto </a:t>
            </a:r>
            <a:r>
              <a:rPr lang="cs-CZ" sz="3100" dirty="0"/>
              <a:t>prvním důležitým krokem po vstoupení do ordinace psychoterapeuta, který se zabývá hypnózou, je, že se domluvíte na možnostech hypnoterapie pro vaši konkrétní </a:t>
            </a:r>
            <a:r>
              <a:rPr lang="cs-CZ" sz="3100" dirty="0" smtClean="0"/>
              <a:t>situaci</a:t>
            </a:r>
          </a:p>
          <a:p>
            <a:pPr>
              <a:lnSpc>
                <a:spcPct val="120000"/>
              </a:lnSpc>
            </a:pPr>
            <a:r>
              <a:rPr lang="cs-CZ" sz="3100" dirty="0" smtClean="0"/>
              <a:t>Měla </a:t>
            </a:r>
            <a:r>
              <a:rPr lang="cs-CZ" sz="3100" dirty="0"/>
              <a:t>by zapadnout do kontextu dalších léčebných </a:t>
            </a:r>
            <a:r>
              <a:rPr lang="cs-CZ" sz="3100" dirty="0" smtClean="0"/>
              <a:t>metod </a:t>
            </a:r>
          </a:p>
          <a:p>
            <a:pPr>
              <a:lnSpc>
                <a:spcPct val="120000"/>
              </a:lnSpc>
            </a:pPr>
            <a:r>
              <a:rPr lang="cs-CZ" sz="3100" dirty="0" smtClean="0"/>
              <a:t>Součástí </a:t>
            </a:r>
            <a:r>
              <a:rPr lang="cs-CZ" sz="3100" dirty="0"/>
              <a:t>úvodního setkání s </a:t>
            </a:r>
            <a:r>
              <a:rPr lang="cs-CZ" sz="3100" dirty="0" err="1"/>
              <a:t>hypnoterapeutem</a:t>
            </a:r>
            <a:r>
              <a:rPr lang="cs-CZ" sz="3100" dirty="0"/>
              <a:t> je mimo jiné určení vaší </a:t>
            </a:r>
            <a:r>
              <a:rPr lang="cs-CZ" sz="3100" dirty="0" err="1"/>
              <a:t>hypnability</a:t>
            </a:r>
            <a:r>
              <a:rPr lang="cs-CZ" sz="3100" dirty="0"/>
              <a:t>, tedy nakolik jste schopní vstupovat do hypnotického </a:t>
            </a:r>
            <a:r>
              <a:rPr lang="cs-CZ" sz="3100" dirty="0" smtClean="0"/>
              <a:t>stavu</a:t>
            </a:r>
            <a:endParaRPr lang="cs-CZ" sz="3100" dirty="0"/>
          </a:p>
          <a:p>
            <a:pPr>
              <a:lnSpc>
                <a:spcPct val="120000"/>
              </a:lnSpc>
            </a:pPr>
            <a:r>
              <a:rPr lang="cs-CZ" sz="3100" dirty="0" smtClean="0"/>
              <a:t>Pro </a:t>
            </a:r>
            <a:r>
              <a:rPr lang="cs-CZ" sz="3100" dirty="0"/>
              <a:t>daného klienta je vyzkoušení jeho </a:t>
            </a:r>
            <a:r>
              <a:rPr lang="cs-CZ" sz="3100" dirty="0" err="1"/>
              <a:t>hypnability</a:t>
            </a:r>
            <a:r>
              <a:rPr lang="cs-CZ" sz="3100" dirty="0"/>
              <a:t> zároveň mnohdy první zkušeností a možností si takový stav vyzkoušet, „</a:t>
            </a:r>
            <a:r>
              <a:rPr lang="cs-CZ" sz="3100" dirty="0" smtClean="0"/>
              <a:t>osahat“</a:t>
            </a:r>
          </a:p>
          <a:p>
            <a:pPr>
              <a:lnSpc>
                <a:spcPct val="120000"/>
              </a:lnSpc>
            </a:pPr>
            <a:r>
              <a:rPr lang="cs-CZ" sz="3100" dirty="0" smtClean="0"/>
              <a:t>Zpravidla </a:t>
            </a:r>
            <a:r>
              <a:rPr lang="cs-CZ" sz="3100" dirty="0"/>
              <a:t>zjistí, že opravdu nejde o estrádní představení, jaké zná z filmů, ale že se jedná o zcela individuální, vnitřní </a:t>
            </a:r>
            <a:r>
              <a:rPr lang="cs-CZ" sz="3100" dirty="0" smtClean="0"/>
              <a:t>prožitek</a:t>
            </a:r>
            <a:endParaRPr lang="cs-CZ" sz="3100" dirty="0"/>
          </a:p>
          <a:p>
            <a:pPr>
              <a:lnSpc>
                <a:spcPct val="120000"/>
              </a:lnSpc>
            </a:pPr>
            <a:r>
              <a:rPr lang="cs-CZ" sz="3100" dirty="0"/>
              <a:t>Na základě vyhodnocení terapeutem (a samozřejmě v závislosti na pocitech klienta) pak odborník určí, jakou formou bude hypnóza </a:t>
            </a:r>
            <a:r>
              <a:rPr lang="cs-CZ" sz="3100" dirty="0" smtClean="0"/>
              <a:t>probíhat</a:t>
            </a:r>
          </a:p>
          <a:p>
            <a:pPr>
              <a:lnSpc>
                <a:spcPct val="120000"/>
              </a:lnSpc>
            </a:pPr>
            <a:r>
              <a:rPr lang="cs-CZ" sz="3100" dirty="0" smtClean="0"/>
              <a:t>Existují </a:t>
            </a:r>
            <a:r>
              <a:rPr lang="cs-CZ" sz="3100" dirty="0"/>
              <a:t>totiž dva poměrně rozličné způsoby práce s </a:t>
            </a:r>
            <a:r>
              <a:rPr lang="cs-CZ" sz="3100" dirty="0" smtClean="0"/>
              <a:t>hypnózou</a:t>
            </a:r>
            <a:endParaRPr lang="cs-CZ" sz="31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1852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SEZENÍ S HYPNÓZOU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V úvodu </a:t>
            </a:r>
            <a:r>
              <a:rPr lang="cs-CZ" sz="2200" dirty="0"/>
              <a:t>sezení </a:t>
            </a:r>
            <a:r>
              <a:rPr lang="cs-CZ" sz="2200" dirty="0" smtClean="0"/>
              <a:t>se domlouvá </a:t>
            </a:r>
            <a:r>
              <a:rPr lang="cs-CZ" sz="2200" dirty="0"/>
              <a:t>rámec spolupráce a cíle, kterých má být </a:t>
            </a:r>
            <a:r>
              <a:rPr lang="cs-CZ" sz="2200" dirty="0" smtClean="0"/>
              <a:t>dosaženo</a:t>
            </a:r>
          </a:p>
          <a:p>
            <a:r>
              <a:rPr lang="cs-CZ" sz="2200" dirty="0" smtClean="0"/>
              <a:t>Pokud </a:t>
            </a:r>
            <a:r>
              <a:rPr lang="cs-CZ" sz="2200" dirty="0"/>
              <a:t>se </a:t>
            </a:r>
            <a:r>
              <a:rPr lang="cs-CZ" sz="2200" dirty="0" smtClean="0"/>
              <a:t>dohodne, </a:t>
            </a:r>
            <a:r>
              <a:rPr lang="cs-CZ" sz="2200" dirty="0"/>
              <a:t>že hypnóza má být součástí prvního sezení, </a:t>
            </a:r>
            <a:r>
              <a:rPr lang="cs-CZ" sz="2200" dirty="0" smtClean="0"/>
              <a:t>pokračuje se </a:t>
            </a:r>
            <a:r>
              <a:rPr lang="cs-CZ" sz="2200" dirty="0"/>
              <a:t>navozením hypnotického stavu a </a:t>
            </a:r>
            <a:r>
              <a:rPr lang="cs-CZ" sz="2200" dirty="0" smtClean="0"/>
              <a:t>dále se pracuje </a:t>
            </a:r>
            <a:r>
              <a:rPr lang="cs-CZ" sz="2200" dirty="0"/>
              <a:t>v </a:t>
            </a:r>
            <a:r>
              <a:rPr lang="cs-CZ" sz="2200" dirty="0" smtClean="0"/>
              <a:t>hypnóze</a:t>
            </a:r>
          </a:p>
          <a:p>
            <a:r>
              <a:rPr lang="cs-CZ" sz="2200" dirty="0" smtClean="0"/>
              <a:t>Celková </a:t>
            </a:r>
            <a:r>
              <a:rPr lang="cs-CZ" sz="2200" dirty="0"/>
              <a:t>délka takového prvního sezení se pohybuje od 60 do 90 </a:t>
            </a:r>
            <a:r>
              <a:rPr lang="cs-CZ" sz="2200" dirty="0" smtClean="0"/>
              <a:t>minut</a:t>
            </a:r>
          </a:p>
          <a:p>
            <a:r>
              <a:rPr lang="cs-CZ" sz="2200" dirty="0" smtClean="0"/>
              <a:t>Jindy se může </a:t>
            </a:r>
            <a:r>
              <a:rPr lang="cs-CZ" sz="2200" dirty="0"/>
              <a:t>přistoupit k hypnóze až při dalším sezení, které obvykle netrvá déle než 60 </a:t>
            </a:r>
            <a:r>
              <a:rPr lang="cs-CZ" sz="2200" dirty="0" smtClean="0"/>
              <a:t>minut</a:t>
            </a:r>
          </a:p>
          <a:p>
            <a:r>
              <a:rPr lang="cs-CZ" sz="2200" dirty="0" smtClean="0"/>
              <a:t>Lidé </a:t>
            </a:r>
            <a:r>
              <a:rPr lang="cs-CZ" sz="2200" dirty="0"/>
              <a:t>zažívají různě hluboký trans a průběh práce v hypnóze si mohou, ale nemusí </a:t>
            </a:r>
            <a:r>
              <a:rPr lang="cs-CZ" sz="2200" dirty="0" smtClean="0"/>
              <a:t>pamatovat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680165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Jak lidé reagují na hypnózu?</a:t>
            </a:r>
            <a:br>
              <a:rPr lang="pl-PL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Reakce na hypnózu se liší člověk od </a:t>
            </a:r>
            <a:r>
              <a:rPr lang="cs-CZ" sz="2200" dirty="0" smtClean="0"/>
              <a:t>člověka</a:t>
            </a:r>
          </a:p>
          <a:p>
            <a:pPr marL="0" indent="0">
              <a:buNone/>
            </a:pPr>
            <a:r>
              <a:rPr lang="cs-CZ" sz="2200" b="1" dirty="0" smtClean="0"/>
              <a:t>Existují </a:t>
            </a:r>
            <a:r>
              <a:rPr lang="cs-CZ" sz="2200" b="1" dirty="0"/>
              <a:t>tři typy reakcí na </a:t>
            </a:r>
            <a:r>
              <a:rPr lang="cs-CZ" sz="2200" b="1" dirty="0" smtClean="0"/>
              <a:t>hypnózu</a:t>
            </a:r>
            <a:r>
              <a:rPr lang="cs-CZ" sz="2200" dirty="0" smtClean="0"/>
              <a:t>:</a:t>
            </a:r>
          </a:p>
          <a:p>
            <a:r>
              <a:rPr lang="cs-CZ" sz="2200" dirty="0" smtClean="0"/>
              <a:t>Jedna </a:t>
            </a:r>
            <a:r>
              <a:rPr lang="cs-CZ" sz="2200" dirty="0"/>
              <a:t>z nich je pohybová, to znamená, že klient zvedá ruce, chodí, ale přitom je v hypnotickém stavu, což se v terapii využívá kupříkladu k pokynu: jakmile se vaše ruka dotkne čela, tak bolet hlavy začne </a:t>
            </a:r>
            <a:r>
              <a:rPr lang="cs-CZ" sz="2200" dirty="0" smtClean="0"/>
              <a:t>ustupovat</a:t>
            </a:r>
          </a:p>
          <a:p>
            <a:r>
              <a:rPr lang="cs-CZ" sz="2200" dirty="0" smtClean="0"/>
              <a:t>Druhou </a:t>
            </a:r>
            <a:r>
              <a:rPr lang="cs-CZ" sz="2200" dirty="0"/>
              <a:t>reakcí je hluboká relaxace, kdy se lidé ani nepohnou a upadají skoro do spánku, občas i </a:t>
            </a:r>
            <a:r>
              <a:rPr lang="cs-CZ" sz="2200" dirty="0" smtClean="0"/>
              <a:t>chrápou (není </a:t>
            </a:r>
            <a:r>
              <a:rPr lang="cs-CZ" sz="2200" dirty="0"/>
              <a:t>to však běžný spánek, ale </a:t>
            </a:r>
            <a:r>
              <a:rPr lang="cs-CZ" sz="2200" dirty="0" smtClean="0"/>
              <a:t>hypnotický)</a:t>
            </a:r>
          </a:p>
          <a:p>
            <a:r>
              <a:rPr lang="cs-CZ" sz="2200" dirty="0"/>
              <a:t>N</a:t>
            </a:r>
            <a:r>
              <a:rPr lang="cs-CZ" sz="2200" dirty="0" smtClean="0"/>
              <a:t>ěkdo </a:t>
            </a:r>
            <a:r>
              <a:rPr lang="cs-CZ" sz="2200" dirty="0"/>
              <a:t>reaguje ztuhnutím svalů (třetí forma</a:t>
            </a:r>
            <a:r>
              <a:rPr lang="cs-CZ" sz="2200" dirty="0" smtClean="0"/>
              <a:t>) – kouzelnické vystoupení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020128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 HYPNÓZA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356992"/>
            <a:ext cx="8229600" cy="4389120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https://www.youtube.com/watch?v=FMXEQUWB49E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66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HYPNOTERAPIE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433389"/>
            <a:ext cx="8229600" cy="4389120"/>
          </a:xfrm>
        </p:spPr>
        <p:txBody>
          <a:bodyPr/>
          <a:lstStyle/>
          <a:p>
            <a:r>
              <a:rPr lang="cs-CZ" dirty="0"/>
              <a:t>Hypnoterapie je psychologický léčebný proces, který používá </a:t>
            </a:r>
            <a:r>
              <a:rPr lang="cs-CZ" dirty="0" smtClean="0"/>
              <a:t>hypnózu</a:t>
            </a:r>
            <a:r>
              <a:rPr lang="cs-CZ" dirty="0"/>
              <a:t> k dosažení požadovaného </a:t>
            </a:r>
            <a:r>
              <a:rPr lang="cs-CZ" dirty="0" smtClean="0"/>
              <a:t>výsledku</a:t>
            </a:r>
          </a:p>
          <a:p>
            <a:r>
              <a:rPr lang="cs-CZ" dirty="0" smtClean="0"/>
              <a:t> </a:t>
            </a:r>
            <a:r>
              <a:rPr lang="cs-CZ" dirty="0"/>
              <a:t>V hypnóze mohou subjekty vykazovat lepší vnímavost (sugestibilitu) na </a:t>
            </a:r>
            <a:r>
              <a:rPr lang="cs-CZ" dirty="0" smtClean="0"/>
              <a:t>sugesce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/>
              <a:t>hypnoterapie se pokouší změnit aktuální pocity nebo chování, které si </a:t>
            </a:r>
            <a:r>
              <a:rPr lang="cs-CZ" dirty="0" smtClean="0"/>
              <a:t>subjekt přeje změnit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55399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r>
              <a:rPr lang="cs-CZ" dirty="0" smtClean="0"/>
              <a:t>HYPNOPOROD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780928"/>
            <a:ext cx="8712968" cy="4389120"/>
          </a:xfrm>
        </p:spPr>
        <p:txBody>
          <a:bodyPr>
            <a:normAutofit/>
          </a:bodyPr>
          <a:lstStyle/>
          <a:p>
            <a:r>
              <a:rPr lang="cs-CZ" sz="2200" dirty="0" smtClean="0"/>
              <a:t>Zabývá se tím spoustu programů (Jemné zrození)</a:t>
            </a:r>
          </a:p>
          <a:p>
            <a:r>
              <a:rPr lang="cs-CZ" sz="2200" dirty="0" smtClean="0"/>
              <a:t>U </a:t>
            </a:r>
            <a:r>
              <a:rPr lang="cs-CZ" sz="2200" dirty="0" err="1"/>
              <a:t>hypnoporodu</a:t>
            </a:r>
            <a:r>
              <a:rPr lang="cs-CZ" sz="2200" dirty="0"/>
              <a:t> jde rovným dílem o filosofii a </a:t>
            </a:r>
            <a:r>
              <a:rPr lang="cs-CZ" sz="2200" dirty="0" smtClean="0"/>
              <a:t>techniky</a:t>
            </a:r>
          </a:p>
          <a:p>
            <a:r>
              <a:rPr lang="cs-CZ" sz="2200" dirty="0" smtClean="0"/>
              <a:t>Když </a:t>
            </a:r>
            <a:r>
              <a:rPr lang="cs-CZ" sz="2200" dirty="0"/>
              <a:t>žena i její doprovod dokáží k porodu přistupovat beze strachu a s vědomostmi, dobrou oporou a potřebnými prostředky, potom může </a:t>
            </a:r>
            <a:r>
              <a:rPr lang="cs-CZ" sz="2200" dirty="0" smtClean="0"/>
              <a:t>porod být</a:t>
            </a:r>
            <a:r>
              <a:rPr lang="cs-CZ" sz="2200" dirty="0"/>
              <a:t> </a:t>
            </a:r>
            <a:r>
              <a:rPr lang="cs-CZ" sz="2200" b="1" dirty="0"/>
              <a:t>pozitivní</a:t>
            </a:r>
            <a:r>
              <a:rPr lang="cs-CZ" sz="2200" dirty="0"/>
              <a:t> a </a:t>
            </a:r>
            <a:r>
              <a:rPr lang="cs-CZ" sz="2200" b="1" dirty="0"/>
              <a:t>obohacující</a:t>
            </a:r>
            <a:r>
              <a:rPr lang="cs-CZ" sz="2200" dirty="0"/>
              <a:t> </a:t>
            </a:r>
            <a:r>
              <a:rPr lang="cs-CZ" sz="2200" dirty="0" smtClean="0"/>
              <a:t>zkušenost</a:t>
            </a:r>
          </a:p>
          <a:p>
            <a:r>
              <a:rPr lang="cs-CZ" sz="2200" dirty="0" smtClean="0"/>
              <a:t>Cílem je </a:t>
            </a:r>
            <a:r>
              <a:rPr lang="cs-CZ" sz="2200" dirty="0"/>
              <a:t>pomoci ženám porodit své dítě </a:t>
            </a:r>
            <a:r>
              <a:rPr lang="cs-CZ" sz="2200" b="1" dirty="0"/>
              <a:t>dle svých přání,</a:t>
            </a:r>
            <a:r>
              <a:rPr lang="cs-CZ" sz="2200" dirty="0"/>
              <a:t> </a:t>
            </a:r>
            <a:r>
              <a:rPr lang="cs-CZ" sz="2200" b="1" dirty="0"/>
              <a:t>v klidu, uvolnění a napojení se na miminko a vlastní </a:t>
            </a:r>
            <a:r>
              <a:rPr lang="cs-CZ" sz="2200" b="1" dirty="0" smtClean="0"/>
              <a:t>tělo</a:t>
            </a:r>
            <a:endParaRPr lang="cs-CZ" sz="2200" dirty="0"/>
          </a:p>
          <a:p>
            <a:r>
              <a:rPr lang="cs-CZ" sz="2200" dirty="0" err="1" smtClean="0"/>
              <a:t>Hypnoporod</a:t>
            </a:r>
            <a:r>
              <a:rPr lang="cs-CZ" sz="2200" dirty="0" smtClean="0"/>
              <a:t> </a:t>
            </a:r>
            <a:r>
              <a:rPr lang="cs-CZ" sz="2200" dirty="0"/>
              <a:t> pomůže ponořit se do stavu </a:t>
            </a:r>
            <a:r>
              <a:rPr lang="cs-CZ" sz="2200" b="1" dirty="0"/>
              <a:t>hluboké relaxace</a:t>
            </a:r>
            <a:r>
              <a:rPr lang="cs-CZ" sz="2200" dirty="0"/>
              <a:t> v průběhu porodu a porodit své dítě </a:t>
            </a:r>
            <a:r>
              <a:rPr lang="cs-CZ" sz="2200" b="1" dirty="0"/>
              <a:t>přirozeně</a:t>
            </a:r>
            <a:r>
              <a:rPr lang="cs-CZ" sz="2200" dirty="0"/>
              <a:t>, pokud možno bez léků a lékařských </a:t>
            </a:r>
            <a:r>
              <a:rPr lang="cs-CZ" sz="2200" dirty="0" smtClean="0"/>
              <a:t>zásahů</a:t>
            </a:r>
            <a:endParaRPr lang="cs-CZ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015" y="908720"/>
            <a:ext cx="2654636" cy="176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977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HYPNOPOROD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852936"/>
            <a:ext cx="8229600" cy="4389120"/>
          </a:xfrm>
        </p:spPr>
        <p:txBody>
          <a:bodyPr>
            <a:normAutofit/>
          </a:bodyPr>
          <a:lstStyle/>
          <a:p>
            <a:r>
              <a:rPr lang="cs-CZ" sz="2200" dirty="0" smtClean="0"/>
              <a:t>„</a:t>
            </a:r>
            <a:r>
              <a:rPr lang="cs-CZ" sz="2200" dirty="0" err="1" smtClean="0"/>
              <a:t>Hypno</a:t>
            </a:r>
            <a:r>
              <a:rPr lang="cs-CZ" sz="2200" dirty="0" smtClean="0"/>
              <a:t>“ ve slově „</a:t>
            </a:r>
            <a:r>
              <a:rPr lang="cs-CZ" sz="2200" dirty="0" err="1" smtClean="0"/>
              <a:t>hypnoporod</a:t>
            </a:r>
            <a:r>
              <a:rPr lang="cs-CZ" sz="2200" dirty="0" smtClean="0"/>
              <a:t>“ odkazuje na hypnoterapii, kterou v programu využívají k uvolnění strachu a vyplavení endorfinů v některých chvílích během porodu</a:t>
            </a:r>
          </a:p>
          <a:p>
            <a:r>
              <a:rPr lang="cs-CZ" sz="2200" dirty="0" smtClean="0"/>
              <a:t>Za pomoci hypnoterapie může být porod miminka klidnější a pohodovější zážitek, který žena sama řídí, není jen bezmocná pasažérka (a to je jeden z faktorů, které snižují nutnost vnějších zásahů během porodu)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199187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HYPNOPOROD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>
            <a:normAutofit/>
          </a:bodyPr>
          <a:lstStyle/>
          <a:p>
            <a:r>
              <a:rPr lang="cs-CZ" sz="2200" dirty="0"/>
              <a:t>Ženy se dnes pomalu odvracejí od medikamentů a touží po přirozeném mírnění bolesti, a právě proto jsou </a:t>
            </a:r>
            <a:r>
              <a:rPr lang="cs-CZ" sz="2200" dirty="0" err="1"/>
              <a:t>hypnoporodní</a:t>
            </a:r>
            <a:r>
              <a:rPr lang="cs-CZ" sz="2200" dirty="0"/>
              <a:t> kurzy tak </a:t>
            </a:r>
            <a:r>
              <a:rPr lang="cs-CZ" sz="2200" dirty="0" smtClean="0"/>
              <a:t>žádané</a:t>
            </a:r>
          </a:p>
          <a:p>
            <a:r>
              <a:rPr lang="cs-CZ" sz="2200" dirty="0" err="1" smtClean="0"/>
              <a:t>Hypnoporod</a:t>
            </a:r>
            <a:r>
              <a:rPr lang="cs-CZ" sz="2200" dirty="0" smtClean="0"/>
              <a:t> neznamená </a:t>
            </a:r>
            <a:r>
              <a:rPr lang="cs-CZ" sz="2200" dirty="0"/>
              <a:t>porod v </a:t>
            </a:r>
            <a:r>
              <a:rPr lang="cs-CZ" sz="2200" dirty="0" smtClean="0"/>
              <a:t>hypnóze!</a:t>
            </a:r>
          </a:p>
          <a:p>
            <a:r>
              <a:rPr lang="cs-CZ" sz="2200" dirty="0" smtClean="0"/>
              <a:t>Je </a:t>
            </a:r>
            <a:r>
              <a:rPr lang="cs-CZ" sz="2200" dirty="0"/>
              <a:t>to soubor technik, které vycházejí z toho, že přivedení dítěte na svět může být příjemné, a díky kterým </a:t>
            </a:r>
            <a:r>
              <a:rPr lang="cs-CZ" sz="2200" dirty="0" smtClean="0"/>
              <a:t>bude žena </a:t>
            </a:r>
            <a:r>
              <a:rPr lang="cs-CZ" sz="2200" dirty="0"/>
              <a:t>rodit bez velkých bolestí a </a:t>
            </a:r>
            <a:r>
              <a:rPr lang="cs-CZ" sz="2200" dirty="0" smtClean="0"/>
              <a:t>uvolněně</a:t>
            </a:r>
          </a:p>
          <a:p>
            <a:r>
              <a:rPr lang="cs-CZ" sz="2200" dirty="0" smtClean="0"/>
              <a:t>Zakladatelkou </a:t>
            </a:r>
            <a:r>
              <a:rPr lang="cs-CZ" sz="2200" dirty="0"/>
              <a:t>ucelené koncepce je Američanka Marie </a:t>
            </a:r>
            <a:r>
              <a:rPr lang="cs-CZ" sz="2200" dirty="0" err="1"/>
              <a:t>Mongan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1030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 HYPNOPOROD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3284984"/>
            <a:ext cx="8229600" cy="4389120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https://www.youtube.com/watch?v=x4ElZoG1bFQ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412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HYPNOPOROD V ČECHÁCH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>
            <a:normAutofit/>
          </a:bodyPr>
          <a:lstStyle/>
          <a:p>
            <a:r>
              <a:rPr lang="cs-CZ" sz="2200" dirty="0"/>
              <a:t>V českých porodnicích zatím sice není </a:t>
            </a:r>
            <a:r>
              <a:rPr lang="cs-CZ" sz="2200" dirty="0" err="1"/>
              <a:t>hypnoporodní</a:t>
            </a:r>
            <a:r>
              <a:rPr lang="cs-CZ" sz="2200" dirty="0"/>
              <a:t> vedení běžné, zároveň si ale lékaři a porodní asistentky v posledních letech rychle zvykají na osobnější přístup a na to, že mají ženy o průběhu porodu různé </a:t>
            </a:r>
            <a:r>
              <a:rPr lang="cs-CZ" sz="2200" dirty="0" smtClean="0"/>
              <a:t>představy</a:t>
            </a:r>
          </a:p>
          <a:p>
            <a:r>
              <a:rPr lang="cs-CZ" sz="2200" dirty="0"/>
              <a:t>S kurzem je dobré začít v půlce </a:t>
            </a:r>
            <a:r>
              <a:rPr lang="cs-CZ" sz="2200" dirty="0" smtClean="0"/>
              <a:t>těhotenství</a:t>
            </a:r>
          </a:p>
          <a:p>
            <a:r>
              <a:rPr lang="cs-CZ" sz="2200" dirty="0" smtClean="0"/>
              <a:t>Na </a:t>
            </a:r>
            <a:r>
              <a:rPr lang="cs-CZ" sz="2200" dirty="0"/>
              <a:t>relaxační nahrávky, které jsou součástí přípravy, si mozek i tělo musí zvyknout, aby se žena při jejich poslechu uvolnila </a:t>
            </a:r>
            <a:r>
              <a:rPr lang="cs-CZ" sz="2200" dirty="0" smtClean="0"/>
              <a:t>automaticky</a:t>
            </a:r>
          </a:p>
          <a:p>
            <a:r>
              <a:rPr lang="cs-CZ" sz="2200" dirty="0" smtClean="0"/>
              <a:t>Na </a:t>
            </a:r>
            <a:r>
              <a:rPr lang="cs-CZ" sz="2200" dirty="0"/>
              <a:t>porodní sál si pak stačí vzít sluchátka a telefon nebo mp3 přehrávač, kde máte relaxace </a:t>
            </a:r>
            <a:r>
              <a:rPr lang="cs-CZ" sz="2200" dirty="0" smtClean="0"/>
              <a:t>nahrané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11694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KURZY – JEMNÉ ZROZENÍ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4389120"/>
          </a:xfrm>
        </p:spPr>
        <p:txBody>
          <a:bodyPr>
            <a:normAutofit/>
          </a:bodyPr>
          <a:lstStyle/>
          <a:p>
            <a:r>
              <a:rPr lang="cs-CZ" sz="2200" dirty="0"/>
              <a:t>P</a:t>
            </a:r>
            <a:r>
              <a:rPr lang="cs-CZ" sz="2200" dirty="0" smtClean="0"/>
              <a:t>odporují </a:t>
            </a:r>
            <a:r>
              <a:rPr lang="cs-CZ" sz="2200" dirty="0"/>
              <a:t>spojení mysli a těla a ukáží </a:t>
            </a:r>
            <a:r>
              <a:rPr lang="cs-CZ" sz="2200" dirty="0" smtClean="0"/>
              <a:t>ženě </a:t>
            </a:r>
            <a:r>
              <a:rPr lang="cs-CZ" sz="2200" dirty="0"/>
              <a:t>jak pracovat na </a:t>
            </a:r>
            <a:r>
              <a:rPr lang="cs-CZ" sz="2200" b="1" dirty="0"/>
              <a:t>uvolnění</a:t>
            </a:r>
            <a:r>
              <a:rPr lang="cs-CZ" sz="2200" dirty="0"/>
              <a:t> cyklu bolesti a strachu ještě před </a:t>
            </a:r>
            <a:r>
              <a:rPr lang="cs-CZ" sz="2200" dirty="0" smtClean="0"/>
              <a:t>porodem</a:t>
            </a:r>
          </a:p>
          <a:p>
            <a:r>
              <a:rPr lang="cs-CZ" sz="2200" dirty="0" smtClean="0"/>
              <a:t> Na </a:t>
            </a:r>
            <a:r>
              <a:rPr lang="cs-CZ" sz="2200" dirty="0"/>
              <a:t>kurzech </a:t>
            </a:r>
            <a:r>
              <a:rPr lang="cs-CZ" sz="2200" dirty="0" smtClean="0"/>
              <a:t>projdou ženy</a:t>
            </a:r>
            <a:r>
              <a:rPr lang="cs-CZ" sz="2200" dirty="0"/>
              <a:t> </a:t>
            </a:r>
            <a:r>
              <a:rPr lang="cs-CZ" sz="2200" b="1" dirty="0"/>
              <a:t>relaxacemi, vizualizacemi a afirmacemi</a:t>
            </a:r>
            <a:r>
              <a:rPr lang="cs-CZ" sz="2200" dirty="0"/>
              <a:t>, které </a:t>
            </a:r>
            <a:r>
              <a:rPr lang="cs-CZ" sz="2200" dirty="0" smtClean="0"/>
              <a:t>jim </a:t>
            </a:r>
            <a:r>
              <a:rPr lang="cs-CZ" sz="2200" dirty="0"/>
              <a:t>pomohou k pohodlnějšímu porodu </a:t>
            </a:r>
            <a:r>
              <a:rPr lang="cs-CZ" sz="2200" dirty="0" smtClean="0"/>
              <a:t>miminka</a:t>
            </a:r>
            <a:endParaRPr lang="cs-CZ" sz="2200" dirty="0"/>
          </a:p>
          <a:p>
            <a:r>
              <a:rPr lang="cs-CZ" sz="2200" b="1" dirty="0"/>
              <a:t>Během </a:t>
            </a:r>
            <a:r>
              <a:rPr lang="cs-CZ" sz="2200" b="1" dirty="0" smtClean="0"/>
              <a:t>kurzu žena pochopí , </a:t>
            </a:r>
            <a:r>
              <a:rPr lang="cs-CZ" sz="2200" b="1" dirty="0"/>
              <a:t>jak porodní svaly fungují v dokonalé harmonii </a:t>
            </a:r>
            <a:r>
              <a:rPr lang="cs-CZ" sz="2200" dirty="0"/>
              <a:t>a odvádí svou práci, když je tělo uvolněné a když </a:t>
            </a:r>
            <a:r>
              <a:rPr lang="cs-CZ" sz="2200" dirty="0" smtClean="0"/>
              <a:t>důvěřuje schopnosti </a:t>
            </a:r>
            <a:r>
              <a:rPr lang="cs-CZ" sz="2200" dirty="0"/>
              <a:t>svého těla </a:t>
            </a:r>
            <a:r>
              <a:rPr lang="cs-CZ" sz="2200" dirty="0" smtClean="0"/>
              <a:t>porodit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144548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KURZY- JEMNÉ ZROZENÍ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Techniky, které se v kurzu </a:t>
            </a:r>
            <a:r>
              <a:rPr lang="cs-CZ" dirty="0" smtClean="0"/>
              <a:t>ženy naučí, pomůžou </a:t>
            </a:r>
            <a:r>
              <a:rPr lang="cs-CZ" dirty="0"/>
              <a:t>dosáhnout hlubokého uvolnění, kdy </a:t>
            </a:r>
            <a:r>
              <a:rPr lang="cs-CZ" dirty="0" smtClean="0"/>
              <a:t>se  </a:t>
            </a:r>
            <a:r>
              <a:rPr lang="cs-CZ" dirty="0"/>
              <a:t>tělo nebrání </a:t>
            </a:r>
            <a:r>
              <a:rPr lang="cs-CZ" dirty="0" smtClean="0"/>
              <a:t>otevírání</a:t>
            </a:r>
          </a:p>
          <a:p>
            <a:r>
              <a:rPr lang="cs-CZ" dirty="0" smtClean="0"/>
              <a:t>V </a:t>
            </a:r>
            <a:r>
              <a:rPr lang="cs-CZ" dirty="0"/>
              <a:t>tomto stavu klidu stresové hormony (které mohou způsobit stažení dělohy, napětí a bolest) v těle nahradí přirozená relaxancia, </a:t>
            </a:r>
            <a:r>
              <a:rPr lang="cs-CZ" dirty="0" smtClean="0"/>
              <a:t>endorfiny</a:t>
            </a:r>
          </a:p>
          <a:p>
            <a:r>
              <a:rPr lang="cs-CZ" dirty="0" smtClean="0"/>
              <a:t>Žena bude </a:t>
            </a:r>
            <a:r>
              <a:rPr lang="cs-CZ" dirty="0"/>
              <a:t>mít také prostředky, jak znovu dosáhnout klidu, pokud </a:t>
            </a:r>
            <a:r>
              <a:rPr lang="cs-CZ" dirty="0" smtClean="0"/>
              <a:t>se </a:t>
            </a:r>
            <a:r>
              <a:rPr lang="cs-CZ" dirty="0"/>
              <a:t>porod bude ubírat neočekávaným směrem nebo </a:t>
            </a:r>
            <a:r>
              <a:rPr lang="cs-CZ" dirty="0" smtClean="0"/>
              <a:t>bude </a:t>
            </a:r>
            <a:r>
              <a:rPr lang="cs-CZ" dirty="0"/>
              <a:t>mít potíže s pociťovanou </a:t>
            </a:r>
            <a:r>
              <a:rPr lang="cs-CZ" dirty="0" smtClean="0"/>
              <a:t>intenzitou</a:t>
            </a:r>
          </a:p>
          <a:p>
            <a:r>
              <a:rPr lang="cs-CZ" dirty="0"/>
              <a:t>P</a:t>
            </a:r>
            <a:r>
              <a:rPr lang="cs-CZ" dirty="0" smtClean="0"/>
              <a:t>orodní </a:t>
            </a:r>
            <a:r>
              <a:rPr lang="cs-CZ" dirty="0"/>
              <a:t>partner </a:t>
            </a:r>
            <a:r>
              <a:rPr lang="cs-CZ" dirty="0" smtClean="0"/>
              <a:t> ženy se </a:t>
            </a:r>
            <a:r>
              <a:rPr lang="cs-CZ" dirty="0"/>
              <a:t>naučí, jak </a:t>
            </a:r>
            <a:r>
              <a:rPr lang="cs-CZ" dirty="0" smtClean="0"/>
              <a:t>ji </a:t>
            </a:r>
            <a:r>
              <a:rPr lang="cs-CZ" dirty="0"/>
              <a:t>během těhotenství a porodu </a:t>
            </a:r>
            <a:r>
              <a:rPr lang="cs-CZ" dirty="0" smtClean="0"/>
              <a:t>pomáhat</a:t>
            </a:r>
          </a:p>
          <a:p>
            <a:r>
              <a:rPr lang="cs-CZ" dirty="0" smtClean="0"/>
              <a:t>To </a:t>
            </a:r>
            <a:r>
              <a:rPr lang="cs-CZ" dirty="0"/>
              <a:t>je velmi užitečné pro matku a pro porodního partnera velmi </a:t>
            </a:r>
            <a:r>
              <a:rPr lang="cs-CZ" dirty="0" smtClean="0"/>
              <a:t>obohacující</a:t>
            </a:r>
          </a:p>
          <a:p>
            <a:r>
              <a:rPr lang="cs-CZ" dirty="0" smtClean="0"/>
              <a:t> </a:t>
            </a:r>
            <a:r>
              <a:rPr lang="cs-CZ" dirty="0"/>
              <a:t>Mnoho žen po </a:t>
            </a:r>
            <a:r>
              <a:rPr lang="cs-CZ" dirty="0" err="1"/>
              <a:t>hypnoporodu</a:t>
            </a:r>
            <a:r>
              <a:rPr lang="cs-CZ" dirty="0"/>
              <a:t> říká, že to s porodním partnerem „dokázali spolu“.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1039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ZKUŠENOSTI S HYPNOPORODEM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„</a:t>
            </a:r>
            <a:r>
              <a:rPr lang="cs-CZ" sz="2200" dirty="0"/>
              <a:t>Po prvním přirozeném, ale velmi bolestivém porodu jsem si ve druhém těhotenství přála rodit hladce, snadno a vědomě. Ideálně bez léků a </a:t>
            </a:r>
            <a:r>
              <a:rPr lang="cs-CZ" sz="2200" b="1" dirty="0" err="1"/>
              <a:t>epidurálu</a:t>
            </a:r>
            <a:r>
              <a:rPr lang="cs-CZ" sz="2200" dirty="0"/>
              <a:t>. Objevila jsem </a:t>
            </a:r>
            <a:r>
              <a:rPr lang="cs-CZ" sz="2200" dirty="0" err="1"/>
              <a:t>hypnoporod</a:t>
            </a:r>
            <a:r>
              <a:rPr lang="cs-CZ" sz="2200" dirty="0"/>
              <a:t> a techniky jsem pak nacvičovala několik měsíců. Díky tomu byl porod mé druhé dcery nádherný a snadný. Po této silné a pozitivní zkušenosti jsem se stala lektorkou. Ženy učím v rámci kurzů, ale také pro ně tvořím relaxace a afirmace pro naladění se na sebe i děťátko,“ popisuje lektorka </a:t>
            </a:r>
            <a:r>
              <a:rPr lang="cs-CZ" sz="2200" dirty="0" err="1"/>
              <a:t>hypnoporodu</a:t>
            </a:r>
            <a:r>
              <a:rPr lang="cs-CZ" sz="2200" dirty="0"/>
              <a:t> Šárka </a:t>
            </a:r>
            <a:r>
              <a:rPr lang="cs-CZ" sz="2200" dirty="0" err="1"/>
              <a:t>Chapman</a:t>
            </a:r>
            <a:r>
              <a:rPr lang="cs-CZ" sz="2200" dirty="0"/>
              <a:t>. </a:t>
            </a:r>
            <a:endParaRPr lang="cs-CZ" sz="2200" dirty="0" smtClean="0"/>
          </a:p>
          <a:p>
            <a:r>
              <a:rPr lang="cs-CZ" sz="2200" dirty="0" smtClean="0"/>
              <a:t>Šárka </a:t>
            </a:r>
            <a:r>
              <a:rPr lang="cs-CZ" sz="2200" dirty="0"/>
              <a:t>žije v zahraničí a vede individuální online lekce </a:t>
            </a:r>
            <a:r>
              <a:rPr lang="cs-CZ" sz="2200" dirty="0" err="1"/>
              <a:t>hypnoporodu</a:t>
            </a:r>
            <a:r>
              <a:rPr lang="cs-CZ" sz="2200" dirty="0"/>
              <a:t>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319273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cs-CZ" dirty="0" smtClean="0"/>
              <a:t>TECHNIKY HYPNOPORODU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389120"/>
          </a:xfrm>
        </p:spPr>
        <p:txBody>
          <a:bodyPr>
            <a:noAutofit/>
          </a:bodyPr>
          <a:lstStyle/>
          <a:p>
            <a:r>
              <a:rPr lang="cs-CZ" sz="2000" dirty="0"/>
              <a:t>Především zklidnit dechem </a:t>
            </a:r>
            <a:r>
              <a:rPr lang="cs-CZ" sz="2000" dirty="0" smtClean="0"/>
              <a:t>psychiku</a:t>
            </a:r>
          </a:p>
          <a:p>
            <a:r>
              <a:rPr lang="cs-CZ" sz="2000" dirty="0" smtClean="0"/>
              <a:t>Nacvičuje </a:t>
            </a:r>
            <a:r>
              <a:rPr lang="cs-CZ" sz="2000" dirty="0"/>
              <a:t>se zde </a:t>
            </a:r>
            <a:r>
              <a:rPr lang="cs-CZ" sz="2000" b="1" dirty="0"/>
              <a:t>meditativní uvolnění těla i mysli</a:t>
            </a:r>
            <a:r>
              <a:rPr lang="cs-CZ" sz="2000" dirty="0"/>
              <a:t>, aby žena při kontrakci nekladla přírodě odpor, ale spolupracovala, a to především správným dýcháním a </a:t>
            </a:r>
            <a:r>
              <a:rPr lang="cs-CZ" sz="2000" dirty="0" smtClean="0"/>
              <a:t>zklidněním</a:t>
            </a:r>
          </a:p>
          <a:p>
            <a:r>
              <a:rPr lang="cs-CZ" sz="2000" dirty="0"/>
              <a:t>Další důležitou věcí je používání afirmací, tedy krátkých povzbuzujících </a:t>
            </a:r>
            <a:r>
              <a:rPr lang="cs-CZ" sz="2000" dirty="0" smtClean="0"/>
              <a:t>vět (místo </a:t>
            </a:r>
            <a:r>
              <a:rPr lang="cs-CZ" sz="2000" dirty="0"/>
              <a:t>„bojím se porodu“ si žena opakuje například „těším se na miminko“ a </a:t>
            </a:r>
            <a:r>
              <a:rPr lang="cs-CZ" sz="2000" dirty="0" smtClean="0"/>
              <a:t>podobně) </a:t>
            </a:r>
          </a:p>
          <a:p>
            <a:r>
              <a:rPr lang="cs-CZ" sz="2000" dirty="0" smtClean="0"/>
              <a:t>Skrze </a:t>
            </a:r>
            <a:r>
              <a:rPr lang="cs-CZ" sz="2000" dirty="0"/>
              <a:t>vizualizace si zase představuje jednotlivé fáze porodu jako přirovnání k něčemu pozitivnímu, například otevírání děložního čípku jako rozkvétající </a:t>
            </a:r>
            <a:r>
              <a:rPr lang="cs-CZ" sz="2000" dirty="0" smtClean="0"/>
              <a:t>poupě</a:t>
            </a:r>
          </a:p>
          <a:p>
            <a:r>
              <a:rPr lang="cs-CZ" sz="2000" dirty="0"/>
              <a:t>Jiný nácvik se týká </a:t>
            </a:r>
            <a:r>
              <a:rPr lang="cs-CZ" sz="2000" dirty="0" smtClean="0"/>
              <a:t>vln (cílem </a:t>
            </a:r>
            <a:r>
              <a:rPr lang="cs-CZ" sz="2000" dirty="0"/>
              <a:t>je, aby rodička kontrakce, kterým se u </a:t>
            </a:r>
            <a:r>
              <a:rPr lang="cs-CZ" sz="2000" dirty="0" err="1"/>
              <a:t>hypnoporodu</a:t>
            </a:r>
            <a:r>
              <a:rPr lang="cs-CZ" sz="2000" dirty="0"/>
              <a:t> říká vlny, nepřežívala v křeči, ale využila jejich sílu, vhodně je prodýchala, instinktivně zvolila příjemnou polohu a podpořila tím otevírání porodních cest, které je s každou vlnou </a:t>
            </a:r>
            <a:r>
              <a:rPr lang="cs-CZ" sz="2000" dirty="0" smtClean="0"/>
              <a:t>rozvinutější) - porod </a:t>
            </a:r>
            <a:r>
              <a:rPr lang="cs-CZ" sz="2000" dirty="0"/>
              <a:t>tak bývá kratší a často bez nástřihu či </a:t>
            </a:r>
            <a:r>
              <a:rPr lang="cs-CZ" sz="2000" dirty="0" smtClean="0"/>
              <a:t>poranění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893040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„Tvojí povinností je vytvářet radost a </a:t>
            </a:r>
            <a:r>
              <a:rPr lang="cs-CZ" dirty="0" err="1"/>
              <a:t>šířít</a:t>
            </a:r>
            <a:r>
              <a:rPr lang="cs-CZ" dirty="0"/>
              <a:t> jí.“ 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—</a:t>
            </a:r>
            <a:r>
              <a:rPr lang="cs-CZ" dirty="0"/>
              <a:t>  </a:t>
            </a:r>
            <a:r>
              <a:rPr lang="cs-CZ" dirty="0" err="1"/>
              <a:t>Milton</a:t>
            </a:r>
            <a:r>
              <a:rPr lang="cs-CZ" dirty="0"/>
              <a:t> </a:t>
            </a:r>
            <a:r>
              <a:rPr lang="cs-CZ" dirty="0" err="1" smtClean="0"/>
              <a:t>Erickson</a:t>
            </a: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Děkujeme za pozornost!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925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cs-CZ" dirty="0" smtClean="0"/>
              <a:t>HYPNOTERAPIE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Hypnoterapie je způsob práce, který využívá schopnosti člověka pracovat a učit se ve změněném stavu vědomí (v transu</a:t>
            </a:r>
            <a:r>
              <a:rPr lang="cs-CZ" sz="2200" dirty="0" smtClean="0"/>
              <a:t>)</a:t>
            </a:r>
          </a:p>
          <a:p>
            <a:r>
              <a:rPr lang="cs-CZ" sz="2200" dirty="0"/>
              <a:t>Stav změněného vědomí umožňuje neobvyklým způsobem podpořit nevědomé zdroje k hledání nových řešení, která podporují terapeutickou </a:t>
            </a:r>
            <a:r>
              <a:rPr lang="cs-CZ" sz="2200" dirty="0" smtClean="0"/>
              <a:t>změnu</a:t>
            </a:r>
            <a:endParaRPr lang="cs-CZ" sz="2200" dirty="0"/>
          </a:p>
          <a:p>
            <a:r>
              <a:rPr lang="cs-CZ" sz="2200" dirty="0" smtClean="0"/>
              <a:t>Nevědomí</a:t>
            </a:r>
            <a:r>
              <a:rPr lang="cs-CZ" sz="2200" dirty="0"/>
              <a:t> se tak stává zdrojem zkušeností, inspirace a </a:t>
            </a:r>
            <a:r>
              <a:rPr lang="cs-CZ" sz="2200" dirty="0" smtClean="0"/>
              <a:t>tvořivosti</a:t>
            </a:r>
          </a:p>
          <a:p>
            <a:r>
              <a:rPr lang="cs-CZ" sz="2200" dirty="0"/>
              <a:t>Na hypnoterapii se díváme jako na proces, kdy terapeut pomáhá lidem využívat jejich vlastní prožitky a zkušenosti k dosažení vlastních </a:t>
            </a:r>
            <a:r>
              <a:rPr lang="cs-CZ" sz="2200" dirty="0" smtClean="0"/>
              <a:t>cílů</a:t>
            </a:r>
            <a:endParaRPr lang="cs-CZ" sz="2200" dirty="0"/>
          </a:p>
          <a:p>
            <a:endParaRPr lang="cs-CZ" sz="20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078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HYPNOTERAPEUTA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89120"/>
          </a:xfrm>
        </p:spPr>
        <p:txBody>
          <a:bodyPr>
            <a:normAutofit/>
          </a:bodyPr>
          <a:lstStyle/>
          <a:p>
            <a:r>
              <a:rPr lang="cs-CZ" sz="2200" dirty="0"/>
              <a:t>Indukuje hypnózu v klientovi s cílem posílení </a:t>
            </a:r>
            <a:r>
              <a:rPr lang="cs-CZ" sz="2200" dirty="0" smtClean="0"/>
              <a:t>motivace</a:t>
            </a:r>
            <a:r>
              <a:rPr lang="cs-CZ" sz="2200" dirty="0"/>
              <a:t> </a:t>
            </a:r>
            <a:r>
              <a:rPr lang="cs-CZ" sz="2200" dirty="0" smtClean="0"/>
              <a:t>nebo </a:t>
            </a:r>
            <a:r>
              <a:rPr lang="cs-CZ" sz="2200" dirty="0"/>
              <a:t>změny vzorce </a:t>
            </a:r>
            <a:r>
              <a:rPr lang="cs-CZ" sz="2200" dirty="0" smtClean="0"/>
              <a:t>chování</a:t>
            </a:r>
            <a:endParaRPr lang="cs-CZ" sz="2200" dirty="0"/>
          </a:p>
          <a:p>
            <a:r>
              <a:rPr lang="cs-CZ" sz="2200" dirty="0"/>
              <a:t>Konzultuje s klientem, aby určil povahu </a:t>
            </a:r>
            <a:r>
              <a:rPr lang="cs-CZ" sz="2200" dirty="0" smtClean="0"/>
              <a:t>problému</a:t>
            </a:r>
            <a:endParaRPr lang="cs-CZ" sz="2200" dirty="0"/>
          </a:p>
          <a:p>
            <a:r>
              <a:rPr lang="cs-CZ" sz="2200" dirty="0"/>
              <a:t>Připravuje klienta k hypnóze tím, že vysvětlí, jak funguje a to, co klient </a:t>
            </a:r>
            <a:r>
              <a:rPr lang="cs-CZ" sz="2200" dirty="0" smtClean="0"/>
              <a:t>zažije</a:t>
            </a:r>
            <a:endParaRPr lang="cs-CZ" sz="2200" dirty="0"/>
          </a:p>
          <a:p>
            <a:r>
              <a:rPr lang="cs-CZ" sz="2200" dirty="0"/>
              <a:t>Testuje subjekt k určení stupně fyzické a emocionální </a:t>
            </a:r>
            <a:r>
              <a:rPr lang="cs-CZ" sz="2200" dirty="0" smtClean="0"/>
              <a:t>sugestibility</a:t>
            </a:r>
            <a:endParaRPr lang="cs-CZ" sz="2200" dirty="0"/>
          </a:p>
          <a:p>
            <a:r>
              <a:rPr lang="cs-CZ" sz="2200" dirty="0"/>
              <a:t>Indukuje hypnózu v klientovi pomocí individuálních metod a postupů hypnózy založených na interpretaci výsledků testů a analýze problému </a:t>
            </a:r>
            <a:r>
              <a:rPr lang="cs-CZ" sz="2200" dirty="0" smtClean="0"/>
              <a:t>klienta</a:t>
            </a:r>
            <a:endParaRPr lang="cs-CZ" sz="2200" dirty="0"/>
          </a:p>
          <a:p>
            <a:r>
              <a:rPr lang="cs-CZ" sz="2200" dirty="0"/>
              <a:t>Může trénovat klienta v podmiňování </a:t>
            </a:r>
            <a:r>
              <a:rPr lang="cs-CZ" sz="2200" dirty="0" smtClean="0"/>
              <a:t>autohypnózy 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175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HYPNOTERAPEUTA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76872"/>
            <a:ext cx="8363272" cy="4389120"/>
          </a:xfrm>
        </p:spPr>
        <p:txBody>
          <a:bodyPr>
            <a:normAutofit/>
          </a:bodyPr>
          <a:lstStyle/>
          <a:p>
            <a:r>
              <a:rPr lang="cs-CZ" sz="2200" dirty="0" err="1"/>
              <a:t>Hypnoterapeut</a:t>
            </a:r>
            <a:r>
              <a:rPr lang="cs-CZ" sz="2200" dirty="0"/>
              <a:t> využívá hypnózu jako primární nástroj pro pomoc klientům při dosahování jejich </a:t>
            </a:r>
            <a:r>
              <a:rPr lang="cs-CZ" sz="2200" dirty="0" smtClean="0"/>
              <a:t>cílů</a:t>
            </a:r>
          </a:p>
          <a:p>
            <a:r>
              <a:rPr lang="cs-CZ" sz="2200" dirty="0" err="1"/>
              <a:t>Hypnoterapeut</a:t>
            </a:r>
            <a:r>
              <a:rPr lang="cs-CZ" sz="2200" dirty="0"/>
              <a:t> se zabývá tím, co nespadá do působnosti lékaře ani psychologa, specializuje se například v hubnutí, odvykání kouření, nespavostí a </a:t>
            </a:r>
            <a:r>
              <a:rPr lang="cs-CZ" sz="2200" dirty="0" smtClean="0"/>
              <a:t>další</a:t>
            </a:r>
          </a:p>
          <a:p>
            <a:r>
              <a:rPr lang="cs-CZ" sz="2200" dirty="0" smtClean="0"/>
              <a:t> </a:t>
            </a:r>
            <a:r>
              <a:rPr lang="cs-CZ" sz="2200" dirty="0"/>
              <a:t>Na rozdíl od psychologů a lékařů je </a:t>
            </a:r>
            <a:r>
              <a:rPr lang="cs-CZ" sz="2200" dirty="0" err="1"/>
              <a:t>hypnoterapeut</a:t>
            </a:r>
            <a:r>
              <a:rPr lang="cs-CZ" sz="2200" dirty="0"/>
              <a:t> jediným odborníkem, který je speciálně vyškolen k práci v těchto </a:t>
            </a:r>
            <a:r>
              <a:rPr lang="cs-CZ" sz="2200" dirty="0" smtClean="0"/>
              <a:t>oblastech</a:t>
            </a:r>
            <a:endParaRPr lang="cs-CZ" sz="2200" dirty="0"/>
          </a:p>
          <a:p>
            <a:r>
              <a:rPr lang="cs-CZ" sz="2200" dirty="0"/>
              <a:t> Je třeba dodat, že hypnoterapie </a:t>
            </a:r>
            <a:r>
              <a:rPr lang="cs-CZ" sz="2200" dirty="0" smtClean="0"/>
              <a:t>je součástí</a:t>
            </a:r>
            <a:r>
              <a:rPr lang="cs-CZ" sz="2200" dirty="0"/>
              <a:t> komplementární </a:t>
            </a:r>
            <a:r>
              <a:rPr lang="cs-CZ" sz="2200" dirty="0" smtClean="0"/>
              <a:t>medicíny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144143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HYPNOTERAPIE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46888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u="sng" dirty="0" smtClean="0"/>
              <a:t>Kognitivní hypnoterapie</a:t>
            </a:r>
          </a:p>
          <a:p>
            <a:r>
              <a:rPr lang="cs-CZ" sz="2200" dirty="0"/>
              <a:t>Kognitivní hypnoterapie zahrnuje hypnózu, která pomáhá „aktualizovat“ podvědomí v souladu s vědomím a jeho chápání </a:t>
            </a:r>
            <a:r>
              <a:rPr lang="cs-CZ" sz="2200" dirty="0" smtClean="0"/>
              <a:t>reality</a:t>
            </a:r>
          </a:p>
          <a:p>
            <a:r>
              <a:rPr lang="cs-CZ" sz="2200" dirty="0" smtClean="0"/>
              <a:t>Tato </a:t>
            </a:r>
            <a:r>
              <a:rPr lang="cs-CZ" sz="2200" dirty="0"/>
              <a:t>technika je ovlivněna řadou teorií, které kombinuje tak, aby odpovídaly cílům, potřebám a hodnotám </a:t>
            </a:r>
            <a:r>
              <a:rPr lang="cs-CZ" sz="2200" dirty="0" smtClean="0"/>
              <a:t>klienta</a:t>
            </a:r>
            <a:endParaRPr lang="cs-CZ" sz="2200" dirty="0"/>
          </a:p>
          <a:p>
            <a:r>
              <a:rPr lang="cs-CZ" sz="2200" dirty="0"/>
              <a:t>Kognitivní hypnoterapie může být použita v mnoha případech, ale především je užitečná při práci s </a:t>
            </a:r>
            <a:r>
              <a:rPr lang="cs-CZ" sz="2200" dirty="0" err="1"/>
              <a:t>fóbiemi</a:t>
            </a:r>
            <a:r>
              <a:rPr lang="cs-CZ" sz="2200" dirty="0"/>
              <a:t> a </a:t>
            </a:r>
            <a:r>
              <a:rPr lang="cs-CZ" sz="2200" dirty="0" smtClean="0"/>
              <a:t>úzkostmi</a:t>
            </a:r>
            <a:endParaRPr lang="cs-CZ" sz="2200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7680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HYPNOTERAPIE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200" b="1" u="sng" dirty="0" err="1"/>
              <a:t>Ericksonova</a:t>
            </a:r>
            <a:r>
              <a:rPr lang="cs-CZ" sz="2200" b="1" u="sng" dirty="0"/>
              <a:t> Hypnoterapie</a:t>
            </a:r>
          </a:p>
          <a:p>
            <a:r>
              <a:rPr lang="cs-CZ" sz="2200" dirty="0" err="1"/>
              <a:t>Milton</a:t>
            </a:r>
            <a:r>
              <a:rPr lang="cs-CZ" sz="2200" dirty="0"/>
              <a:t> </a:t>
            </a:r>
            <a:r>
              <a:rPr lang="cs-CZ" sz="2200" dirty="0" err="1"/>
              <a:t>Erickson</a:t>
            </a:r>
            <a:r>
              <a:rPr lang="cs-CZ" sz="2200" dirty="0"/>
              <a:t> byl psychiatr, který se specializoval na rodinnou terapii a lékařskou </a:t>
            </a:r>
            <a:r>
              <a:rPr lang="cs-CZ" sz="2200" dirty="0" smtClean="0"/>
              <a:t>hypnózu</a:t>
            </a:r>
          </a:p>
          <a:p>
            <a:r>
              <a:rPr lang="cs-CZ" sz="2200" dirty="0" smtClean="0"/>
              <a:t>Jeho </a:t>
            </a:r>
            <a:r>
              <a:rPr lang="cs-CZ" sz="2200" dirty="0"/>
              <a:t>práce je považována za revoluční v oblasti hypnoterapie. Jeho přístup je v současné době používán rostoucím počtem </a:t>
            </a:r>
            <a:r>
              <a:rPr lang="cs-CZ" sz="2200" dirty="0" err="1" smtClean="0"/>
              <a:t>hypnoterapeutů</a:t>
            </a:r>
            <a:endParaRPr lang="cs-CZ" sz="2200" dirty="0"/>
          </a:p>
          <a:p>
            <a:r>
              <a:rPr lang="cs-CZ" sz="2200" dirty="0" err="1"/>
              <a:t>Ericksonova</a:t>
            </a:r>
            <a:r>
              <a:rPr lang="cs-CZ" sz="2200" dirty="0"/>
              <a:t> hypnoterapie používá nepřímé sugesce a vyprávění příběhů ke změně </a:t>
            </a:r>
            <a:r>
              <a:rPr lang="cs-CZ" sz="2200" dirty="0" smtClean="0"/>
              <a:t>chování</a:t>
            </a:r>
          </a:p>
          <a:p>
            <a:r>
              <a:rPr lang="cs-CZ" sz="2200" dirty="0" smtClean="0"/>
              <a:t>Tento </a:t>
            </a:r>
            <a:r>
              <a:rPr lang="cs-CZ" sz="2200" dirty="0"/>
              <a:t>typ hypnoterapie může oslovit ty, kteří hledají odlišný </a:t>
            </a:r>
            <a:r>
              <a:rPr lang="cs-CZ" sz="2200" dirty="0" smtClean="0"/>
              <a:t>přístup</a:t>
            </a:r>
          </a:p>
          <a:p>
            <a:r>
              <a:rPr lang="cs-CZ" sz="2200" dirty="0" smtClean="0"/>
              <a:t>Může </a:t>
            </a:r>
            <a:r>
              <a:rPr lang="cs-CZ" sz="2200" dirty="0"/>
              <a:t>dokonce oslovit i ty, kteří vyzkoušeli tradiční typy hypnoterapií, avšak je </a:t>
            </a:r>
            <a:r>
              <a:rPr lang="cs-CZ" sz="2200" dirty="0" smtClean="0"/>
              <a:t>neoslovili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56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MILTON ERICKSON 1901-1980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935480"/>
            <a:ext cx="8964488" cy="4805888"/>
          </a:xfrm>
        </p:spPr>
        <p:txBody>
          <a:bodyPr>
            <a:normAutofit/>
          </a:bodyPr>
          <a:lstStyle/>
          <a:p>
            <a:r>
              <a:rPr lang="cs-CZ" sz="1800" b="1" dirty="0"/>
              <a:t>B</a:t>
            </a:r>
            <a:r>
              <a:rPr lang="cs-CZ" sz="1800" b="1" dirty="0" smtClean="0"/>
              <a:t>yl </a:t>
            </a:r>
            <a:r>
              <a:rPr lang="cs-CZ" sz="1800" b="1" dirty="0"/>
              <a:t>americký </a:t>
            </a:r>
            <a:r>
              <a:rPr lang="cs-CZ" sz="1800" b="1" dirty="0" smtClean="0"/>
              <a:t>psycholog, zastánce</a:t>
            </a:r>
            <a:r>
              <a:rPr lang="cs-CZ" sz="1800" b="1" dirty="0"/>
              <a:t> hypnoterapie a rodinné </a:t>
            </a:r>
            <a:r>
              <a:rPr lang="cs-CZ" sz="1800" b="1" dirty="0" smtClean="0"/>
              <a:t>terapie</a:t>
            </a:r>
          </a:p>
          <a:p>
            <a:r>
              <a:rPr lang="cs-CZ" sz="1800" b="1" dirty="0" smtClean="0"/>
              <a:t>Měl vlastní pojetí nevědomí: </a:t>
            </a:r>
            <a:r>
              <a:rPr lang="cs-CZ" sz="1800" dirty="0"/>
              <a:t>nevědomí pro něj bylo místem, které zná a generuje řešení psychických problémů a s pomocí hypnózy je třeba se k tomuto řešení </a:t>
            </a:r>
            <a:r>
              <a:rPr lang="cs-CZ" sz="1800" dirty="0" smtClean="0"/>
              <a:t>dostat</a:t>
            </a:r>
          </a:p>
          <a:p>
            <a:r>
              <a:rPr lang="cs-CZ" sz="1800" b="1" dirty="0"/>
              <a:t>Velkou váhu přitom přikládal </a:t>
            </a:r>
            <a:r>
              <a:rPr lang="cs-CZ" sz="1800" b="1" dirty="0" smtClean="0"/>
              <a:t>metafoře</a:t>
            </a:r>
            <a:r>
              <a:rPr lang="cs-CZ" sz="1800" b="1" dirty="0"/>
              <a:t> </a:t>
            </a:r>
            <a:r>
              <a:rPr lang="cs-CZ" sz="1800" b="1" dirty="0" smtClean="0"/>
              <a:t>a </a:t>
            </a:r>
            <a:r>
              <a:rPr lang="cs-CZ" sz="1800" b="1" dirty="0"/>
              <a:t>metaforickému výkladu pacientova problému (každému pacientovi vyprávěl příběh o </a:t>
            </a:r>
            <a:r>
              <a:rPr lang="cs-CZ" sz="1800" b="1" dirty="0" smtClean="0"/>
              <a:t>něm)</a:t>
            </a:r>
          </a:p>
          <a:p>
            <a:r>
              <a:rPr lang="cs-CZ" sz="1800" b="1" dirty="0" smtClean="0"/>
              <a:t>Programově </a:t>
            </a:r>
            <a:r>
              <a:rPr lang="cs-CZ" sz="1800" b="1" dirty="0"/>
              <a:t>se odmítal přihlásit k nějaké psychologické teorii či škole, tvrdil, že „pro každého pacienta je třeba vymyslet jeho vlastní teorii</a:t>
            </a:r>
            <a:r>
              <a:rPr lang="cs-CZ" sz="1800" b="1" dirty="0" smtClean="0"/>
              <a:t>“</a:t>
            </a:r>
          </a:p>
          <a:p>
            <a:r>
              <a:rPr lang="cs-CZ" sz="1800" b="1" dirty="0" smtClean="0"/>
              <a:t>Tzv</a:t>
            </a:r>
            <a:r>
              <a:rPr lang="cs-CZ" sz="1800" b="1" dirty="0"/>
              <a:t>. </a:t>
            </a:r>
            <a:r>
              <a:rPr lang="cs-CZ" sz="1800" b="1" dirty="0" err="1"/>
              <a:t>ericksonovská</a:t>
            </a:r>
            <a:r>
              <a:rPr lang="cs-CZ" sz="1800" b="1" dirty="0"/>
              <a:t> hypnoterapie </a:t>
            </a:r>
            <a:r>
              <a:rPr lang="cs-CZ" sz="1800" dirty="0"/>
              <a:t>se od klasické</a:t>
            </a:r>
            <a:r>
              <a:rPr lang="cs-CZ" sz="1800" b="1" dirty="0"/>
              <a:t> direktivní hypnoterapie odlišuje </a:t>
            </a:r>
            <a:r>
              <a:rPr lang="cs-CZ" sz="1800" dirty="0"/>
              <a:t>především vnímáním</a:t>
            </a:r>
            <a:r>
              <a:rPr lang="cs-CZ" sz="1800" b="1" dirty="0"/>
              <a:t> role </a:t>
            </a:r>
            <a:r>
              <a:rPr lang="cs-CZ" sz="1800" b="1" dirty="0" smtClean="0"/>
              <a:t>terapeuta</a:t>
            </a:r>
          </a:p>
          <a:p>
            <a:r>
              <a:rPr lang="cs-CZ" sz="1800" b="1" dirty="0" smtClean="0"/>
              <a:t>Klasická </a:t>
            </a:r>
            <a:r>
              <a:rPr lang="cs-CZ" sz="1800" b="1" dirty="0"/>
              <a:t>hypnoterapie </a:t>
            </a:r>
            <a:r>
              <a:rPr lang="cs-CZ" sz="1800" dirty="0"/>
              <a:t>pracuje s</a:t>
            </a:r>
            <a:r>
              <a:rPr lang="cs-CZ" sz="1800" b="1" dirty="0"/>
              <a:t> instrukcemi a přímými sugescemi, zatímco </a:t>
            </a:r>
            <a:r>
              <a:rPr lang="cs-CZ" sz="1800" b="1" dirty="0" err="1"/>
              <a:t>ericksonovská</a:t>
            </a:r>
            <a:r>
              <a:rPr lang="cs-CZ" sz="1800" b="1" dirty="0"/>
              <a:t> hypnoterapie využívá převážně nepřímé sugesce, </a:t>
            </a:r>
            <a:r>
              <a:rPr lang="cs-CZ" sz="1800" b="1" dirty="0" smtClean="0"/>
              <a:t>metafory a </a:t>
            </a:r>
            <a:r>
              <a:rPr lang="cs-CZ" sz="1800" b="1" dirty="0"/>
              <a:t>takové formy konverzace, které umožní klientovi vytvářet jeho vlastní (auto)hypnotický trans jeho vlastním </a:t>
            </a:r>
            <a:r>
              <a:rPr lang="cs-CZ" sz="1800" b="1" dirty="0" smtClean="0"/>
              <a:t>způsobem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2808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HYPNOTERAPIE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u="sng" dirty="0" err="1"/>
              <a:t>Hypno</a:t>
            </a:r>
            <a:r>
              <a:rPr lang="cs-CZ" sz="2200" b="1" u="sng" dirty="0"/>
              <a:t>-psychoterapie</a:t>
            </a:r>
          </a:p>
          <a:p>
            <a:r>
              <a:rPr lang="cs-CZ" sz="2200" dirty="0"/>
              <a:t>Jedná se o integrační přístup, kde se hypnóza používá vedle jiného druhu psychoterapie (jako je například Psychodynamický přístup, Humanistická psychoterapie, </a:t>
            </a:r>
            <a:r>
              <a:rPr lang="cs-CZ" sz="2200" dirty="0" err="1"/>
              <a:t>Gestalt</a:t>
            </a:r>
            <a:r>
              <a:rPr lang="cs-CZ" sz="2200" dirty="0"/>
              <a:t> nebo </a:t>
            </a:r>
            <a:r>
              <a:rPr lang="cs-CZ" sz="2200" dirty="0" err="1" smtClean="0"/>
              <a:t>Mindfulness</a:t>
            </a:r>
            <a:r>
              <a:rPr lang="cs-CZ" sz="2200" dirty="0" smtClean="0"/>
              <a:t>)</a:t>
            </a:r>
          </a:p>
          <a:p>
            <a:r>
              <a:rPr lang="cs-CZ" sz="2200" dirty="0" smtClean="0"/>
              <a:t>Profesionálové</a:t>
            </a:r>
            <a:r>
              <a:rPr lang="cs-CZ" sz="2200" dirty="0"/>
              <a:t>, kteří nabízí tento typ terapie, budou vyškoleni jak v hypnoterapii tak v </a:t>
            </a:r>
            <a:r>
              <a:rPr lang="cs-CZ" sz="2200" dirty="0" smtClean="0"/>
              <a:t>psychoterapii</a:t>
            </a:r>
            <a:endParaRPr lang="cs-CZ" sz="2200" dirty="0"/>
          </a:p>
          <a:p>
            <a:r>
              <a:rPr lang="cs-CZ" sz="2200" dirty="0" err="1"/>
              <a:t>Hypno</a:t>
            </a:r>
            <a:r>
              <a:rPr lang="cs-CZ" sz="2200" dirty="0"/>
              <a:t>-psychoterapie může být použita k prozkoumání hlubších </a:t>
            </a:r>
            <a:r>
              <a:rPr lang="cs-CZ" sz="2200" dirty="0" smtClean="0"/>
              <a:t>problémů</a:t>
            </a:r>
          </a:p>
          <a:p>
            <a:r>
              <a:rPr lang="cs-CZ" sz="2200" dirty="0" smtClean="0"/>
              <a:t> </a:t>
            </a:r>
            <a:r>
              <a:rPr lang="cs-CZ" sz="2200" dirty="0"/>
              <a:t>Může být užitečná pro ty, kteří mají pocit, že by měli prospěch z intenzivnější </a:t>
            </a:r>
            <a:r>
              <a:rPr lang="cs-CZ" sz="2200" dirty="0" smtClean="0"/>
              <a:t>práce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940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233</TotalTime>
  <Words>1292</Words>
  <Application>Microsoft Office PowerPoint</Application>
  <PresentationFormat>Předvádění na obrazovce (4:3)</PresentationFormat>
  <Paragraphs>162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Tok</vt:lpstr>
      <vt:lpstr>HYPNOTERAPIE  - HYPNÓZA, HYPNOPOROD</vt:lpstr>
      <vt:lpstr>HYPNOTERAPIE</vt:lpstr>
      <vt:lpstr>HYPNOTERAPIE</vt:lpstr>
      <vt:lpstr>PRÁCE HYPNOTERAPEUTA</vt:lpstr>
      <vt:lpstr>PRÁCE HYPNOTERAPEUTA</vt:lpstr>
      <vt:lpstr>TYPY HYPNOTERAPIE</vt:lpstr>
      <vt:lpstr>TYPY HYPNOTERAPIE</vt:lpstr>
      <vt:lpstr>MILTON ERICKSON 1901-1980</vt:lpstr>
      <vt:lpstr>TYPY HYPNOTERAPIE</vt:lpstr>
      <vt:lpstr>TYPY HYPNOTERAPIE</vt:lpstr>
      <vt:lpstr>TYPY HYPNOTERAPIE</vt:lpstr>
      <vt:lpstr>TYPY HYPNOTERAPIE</vt:lpstr>
      <vt:lpstr>TYPY HYPNOTERAPIE</vt:lpstr>
      <vt:lpstr>HYPNÓZA</vt:lpstr>
      <vt:lpstr>HYPNÓZA – co je možné v hypnóze řešit?</vt:lpstr>
      <vt:lpstr>SEZENÍ S HYPNÓZOU</vt:lpstr>
      <vt:lpstr>SEZENÍ S HYPNÓZOU</vt:lpstr>
      <vt:lpstr>Jak lidé reagují na hypnózu? </vt:lpstr>
      <vt:lpstr>VIDEO HYPNÓZA</vt:lpstr>
      <vt:lpstr>HYPNOPOROD</vt:lpstr>
      <vt:lpstr>HYPNOPOROD</vt:lpstr>
      <vt:lpstr>HYPNOPOROD</vt:lpstr>
      <vt:lpstr>VIDEO HYPNOPOROD</vt:lpstr>
      <vt:lpstr>HYPNOPOROD V ČECHÁCH</vt:lpstr>
      <vt:lpstr>KURZY – JEMNÉ ZROZENÍ</vt:lpstr>
      <vt:lpstr>KURZY- JEMNÉ ZROZENÍ</vt:lpstr>
      <vt:lpstr>ZKUŠENOSTI S HYPNOPORODEM</vt:lpstr>
      <vt:lpstr>TECHNIKY HYPNOPORODU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HYPNOTERAPIE  - HYPNOPOROD</dc:title>
  <dc:creator>Niky Blažková</dc:creator>
  <cp:lastModifiedBy>Niky Blažková</cp:lastModifiedBy>
  <cp:revision>17</cp:revision>
  <dcterms:created xsi:type="dcterms:W3CDTF">2021-04-17T08:16:15Z</dcterms:created>
  <dcterms:modified xsi:type="dcterms:W3CDTF">2021-04-17T12:09:46Z</dcterms:modified>
</cp:coreProperties>
</file>