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2" r:id="rId10"/>
    <p:sldId id="263" r:id="rId11"/>
    <p:sldId id="265" r:id="rId12"/>
    <p:sldId id="264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CCCCFF"/>
    <a:srgbClr val="FF0066"/>
    <a:srgbClr val="FF6699"/>
    <a:srgbClr val="FFCCFF"/>
    <a:srgbClr val="EDC6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15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1AB5-B312-401B-BDEC-20B6EEF7E8B4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1315-33AF-433F-850F-AB9CE6436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950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1AB5-B312-401B-BDEC-20B6EEF7E8B4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1315-33AF-433F-850F-AB9CE6436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369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1AB5-B312-401B-BDEC-20B6EEF7E8B4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1315-33AF-433F-850F-AB9CE6436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60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1AB5-B312-401B-BDEC-20B6EEF7E8B4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1315-33AF-433F-850F-AB9CE6436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32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1AB5-B312-401B-BDEC-20B6EEF7E8B4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1315-33AF-433F-850F-AB9CE6436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966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1AB5-B312-401B-BDEC-20B6EEF7E8B4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1315-33AF-433F-850F-AB9CE6436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08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1AB5-B312-401B-BDEC-20B6EEF7E8B4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1315-33AF-433F-850F-AB9CE6436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068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1AB5-B312-401B-BDEC-20B6EEF7E8B4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1315-33AF-433F-850F-AB9CE6436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833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1AB5-B312-401B-BDEC-20B6EEF7E8B4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1315-33AF-433F-850F-AB9CE6436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1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1AB5-B312-401B-BDEC-20B6EEF7E8B4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1315-33AF-433F-850F-AB9CE6436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421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1AB5-B312-401B-BDEC-20B6EEF7E8B4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1315-33AF-433F-850F-AB9CE6436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253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F1AB5-B312-401B-BDEC-20B6EEF7E8B4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D1315-33AF-433F-850F-AB9CE6436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922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40">
          <a:fgClr>
            <a:srgbClr val="CCCC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Bahnschrift Light" panose="020B0502040204020203" pitchFamily="34" charset="0"/>
              </a:rPr>
              <a:t>KOGNITIVNÍ BEHAVIORÁLNÍ TERAPIE</a:t>
            </a:r>
            <a:br>
              <a:rPr lang="cs-CZ" dirty="0">
                <a:latin typeface="Bahnschrift Light" panose="020B0502040204020203" pitchFamily="34" charset="0"/>
              </a:rPr>
            </a:br>
            <a:r>
              <a:rPr lang="cs-CZ" dirty="0">
                <a:latin typeface="Bahnschrift Light" panose="020B0502040204020203" pitchFamily="34" charset="0"/>
              </a:rPr>
              <a:t>(KBT)</a:t>
            </a:r>
            <a:br>
              <a:rPr lang="cs-CZ" dirty="0"/>
            </a:br>
            <a:r>
              <a:rPr lang="cs-CZ" dirty="0"/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/>
          <a:p>
            <a:r>
              <a:rPr lang="cs-CZ" dirty="0"/>
              <a:t>ALŽBĚTA MEISNEROVÁ</a:t>
            </a:r>
          </a:p>
          <a:p>
            <a:r>
              <a:rPr lang="cs-CZ" dirty="0"/>
              <a:t>KRISTÝNA KERBEROVÁ </a:t>
            </a:r>
          </a:p>
        </p:txBody>
      </p:sp>
    </p:spTree>
    <p:extLst>
      <p:ext uri="{BB962C8B-B14F-4D97-AF65-F5344CB8AC3E}">
        <p14:creationId xmlns:p14="http://schemas.microsoft.com/office/powerpoint/2010/main" val="2844097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6632"/>
            <a:ext cx="8517632" cy="59661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800" dirty="0"/>
              <a:t>nejprve vycházel z psychoanalytických pozic (texty Karen Horneyové a </a:t>
            </a:r>
            <a:r>
              <a:rPr lang="cs-CZ" sz="1800" dirty="0" err="1"/>
              <a:t>Harry</a:t>
            </a:r>
            <a:r>
              <a:rPr lang="cs-CZ" sz="1800" dirty="0"/>
              <a:t> </a:t>
            </a:r>
            <a:r>
              <a:rPr lang="cs-CZ" sz="1800" dirty="0" err="1"/>
              <a:t>Stack</a:t>
            </a:r>
            <a:r>
              <a:rPr lang="cs-CZ" sz="1800" dirty="0"/>
              <a:t> </a:t>
            </a:r>
            <a:r>
              <a:rPr lang="cs-CZ" sz="1800" dirty="0" err="1"/>
              <a:t>Sullivana</a:t>
            </a:r>
            <a:r>
              <a:rPr lang="cs-CZ" sz="1800" dirty="0"/>
              <a:t>)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800" dirty="0"/>
              <a:t>v 50. letech změna jeho terapeutického přístupu (pod vlivem Alfreda </a:t>
            </a:r>
            <a:r>
              <a:rPr lang="cs-CZ" sz="1800" dirty="0" err="1"/>
              <a:t>Korzybského</a:t>
            </a:r>
            <a:r>
              <a:rPr lang="cs-CZ" sz="1800" dirty="0"/>
              <a:t>)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800" dirty="0"/>
              <a:t> terapeutický přístup spočíval v nahrazení iracionálních postojů pomocí racionálních konstruktů= „racionální terapie“ je založena na předpokladu, že kognice, emoce a chování nejsou vzájemně oddělené lidské funkce, nýbrž jsou naopak vnitřně propojené a celostní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800" dirty="0"/>
              <a:t>později rozšířil svůj přístup o koncepty kognitivní teorie i behaviorismu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800" dirty="0"/>
              <a:t> finální podoba - racionálně emotivní behaviorální terapie, v 90. letech 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800" i="1" dirty="0" err="1"/>
              <a:t>How</a:t>
            </a:r>
            <a:r>
              <a:rPr lang="cs-CZ" sz="1800" i="1" dirty="0"/>
              <a:t> to Live </a:t>
            </a:r>
            <a:r>
              <a:rPr lang="cs-CZ" sz="1800" i="1" dirty="0" err="1"/>
              <a:t>with</a:t>
            </a:r>
            <a:r>
              <a:rPr lang="cs-CZ" sz="1800" i="1" dirty="0"/>
              <a:t> a </a:t>
            </a:r>
            <a:r>
              <a:rPr lang="cs-CZ" sz="1800" i="1" dirty="0" err="1"/>
              <a:t>Neurotic</a:t>
            </a:r>
            <a:r>
              <a:rPr lang="cs-CZ" sz="1800" i="1" dirty="0"/>
              <a:t> (1959)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800" dirty="0"/>
              <a:t>nový směr- sexuologie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800" i="1" dirty="0"/>
              <a:t>Sex bez viny (1958)</a:t>
            </a:r>
          </a:p>
          <a:p>
            <a:endParaRPr lang="cs-CZ" sz="1800" dirty="0">
              <a:latin typeface="Bahnschrift Light" panose="020B0502040204020203" pitchFamily="34" charset="0"/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107504" y="2060848"/>
            <a:ext cx="504056" cy="216024"/>
          </a:xfrm>
          <a:prstGeom prst="rightArrow">
            <a:avLst/>
          </a:prstGeom>
          <a:solidFill>
            <a:srgbClr val="EDC6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071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CB56EF-A653-4CF7-B654-FFBAC40CCCC3}"/>
              </a:ext>
            </a:extLst>
          </p:cNvPr>
          <p:cNvSpPr>
            <a:spLocks noGrp="1"/>
          </p:cNvSpPr>
          <p:nvPr>
            <p:ph type="title"/>
          </p:nvPr>
        </p:nvSpPr>
        <p:spPr>
          <a:pattFill prst="pct40">
            <a:fgClr>
              <a:srgbClr val="CCCCFF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r>
              <a:rPr lang="cs-CZ" sz="4000" dirty="0">
                <a:latin typeface="Bahnschrift Light" panose="020B0502040204020203" pitchFamily="34" charset="0"/>
              </a:rPr>
              <a:t>Terapeutický proces KBT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17A728-264A-4E25-A147-95ECCF66B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Bahnschrift Light" panose="020B0502040204020203" pitchFamily="34" charset="0"/>
              </a:rPr>
              <a:t>Zahájení léčby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Bahnschrift Light" panose="020B0502040204020203" pitchFamily="34" charset="0"/>
              </a:rPr>
              <a:t>Stanovení hlavních problémů, zmapování chování a myšlení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Bahnschrift Light" panose="020B0502040204020203" pitchFamily="34" charset="0"/>
              </a:rPr>
              <a:t>Terapeutická změna pomocí domluvených strategií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Bahnschrift Light" panose="020B0502040204020203" pitchFamily="34" charset="0"/>
              </a:rPr>
              <a:t>Upevnění nových vzorců řešení problémů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Bahnschrift Light" panose="020B0502040204020203" pitchFamily="34" charset="0"/>
              </a:rPr>
              <a:t>Ukončení terapie a příprava na budoucnost</a:t>
            </a:r>
          </a:p>
        </p:txBody>
      </p:sp>
    </p:spTree>
    <p:extLst>
      <p:ext uri="{BB962C8B-B14F-4D97-AF65-F5344CB8AC3E}">
        <p14:creationId xmlns:p14="http://schemas.microsoft.com/office/powerpoint/2010/main" val="254445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6BC68C-8394-49A1-BEBA-02BA1A09CC2F}"/>
              </a:ext>
            </a:extLst>
          </p:cNvPr>
          <p:cNvSpPr>
            <a:spLocks noGrp="1"/>
          </p:cNvSpPr>
          <p:nvPr>
            <p:ph type="title"/>
          </p:nvPr>
        </p:nvSpPr>
        <p:spPr>
          <a:pattFill prst="pct40">
            <a:fgClr>
              <a:srgbClr val="CCCCFF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r>
              <a:rPr lang="cs-CZ" sz="4000" dirty="0">
                <a:latin typeface="Bahnschrift Light" panose="020B0502040204020203" pitchFamily="34" charset="0"/>
              </a:rPr>
              <a:t>Techniky</a:t>
            </a:r>
            <a:r>
              <a:rPr lang="cs-CZ" dirty="0"/>
              <a:t> </a:t>
            </a:r>
            <a:r>
              <a:rPr lang="cs-CZ" sz="4000" dirty="0">
                <a:latin typeface="Bahnschrift Light" panose="020B0502040204020203" pitchFamily="34" charset="0"/>
              </a:rPr>
              <a:t>KBT </a:t>
            </a:r>
            <a:br>
              <a:rPr lang="cs-CZ" sz="4000" dirty="0">
                <a:latin typeface="Bahnschrift Light" panose="020B0502040204020203" pitchFamily="34" charset="0"/>
              </a:rPr>
            </a:br>
            <a:r>
              <a:rPr lang="cs-CZ" sz="1200" i="1" dirty="0">
                <a:latin typeface="Bahnschrift Light" panose="020B0502040204020203" pitchFamily="34" charset="0"/>
              </a:rPr>
              <a:t>Vhodné v porodní asistenci</a:t>
            </a:r>
            <a:endParaRPr lang="cs-CZ" sz="4000" dirty="0">
              <a:latin typeface="Bahnschrift Light" panose="020B0502040204020203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826353-C449-40D7-894A-7AE87F491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Clr>
                <a:srgbClr val="EDC61F"/>
              </a:buClr>
              <a:buSzPct val="115000"/>
              <a:buNone/>
            </a:pPr>
            <a:r>
              <a:rPr lang="cs-CZ" sz="1600" dirty="0">
                <a:latin typeface="Bahnschrift Light" panose="020B0502040204020203" pitchFamily="34" charset="0"/>
              </a:rPr>
              <a:t>Kognitivní technika</a:t>
            </a:r>
          </a:p>
          <a:p>
            <a:pPr marL="0" indent="0" algn="ctr">
              <a:lnSpc>
                <a:spcPct val="150000"/>
              </a:lnSpc>
              <a:buClr>
                <a:srgbClr val="EDC61F"/>
              </a:buClr>
              <a:buSzPct val="115000"/>
              <a:buNone/>
            </a:pPr>
            <a:r>
              <a:rPr lang="cs-CZ" sz="1200" b="1" i="1" dirty="0">
                <a:latin typeface="Bahnschrift Light" panose="020B0502040204020203" pitchFamily="34" charset="0"/>
              </a:rPr>
              <a:t>Pacient</a:t>
            </a:r>
            <a:r>
              <a:rPr lang="cs-CZ" sz="1200" i="1" dirty="0">
                <a:latin typeface="Bahnschrift Light" panose="020B0502040204020203" pitchFamily="34" charset="0"/>
              </a:rPr>
              <a:t>: Bojím se chodit k lékaři. Mám paniku, když jsem v nemocnici</a:t>
            </a:r>
          </a:p>
          <a:p>
            <a:pPr marL="0" indent="0" algn="ctr">
              <a:lnSpc>
                <a:spcPct val="150000"/>
              </a:lnSpc>
              <a:buClr>
                <a:srgbClr val="EDC61F"/>
              </a:buClr>
              <a:buSzPct val="115000"/>
              <a:buNone/>
            </a:pPr>
            <a:r>
              <a:rPr lang="cs-CZ" sz="1200" b="1" i="1" dirty="0">
                <a:latin typeface="Bahnschrift Light" panose="020B0502040204020203" pitchFamily="34" charset="0"/>
              </a:rPr>
              <a:t>Terapeut</a:t>
            </a:r>
            <a:r>
              <a:rPr lang="cs-CZ" sz="1200" i="1" dirty="0">
                <a:latin typeface="Bahnschrift Light" panose="020B0502040204020203" pitchFamily="34" charset="0"/>
              </a:rPr>
              <a:t>:  Na co myslíte, když máte jít k lékaři? Co cítíte ve chvíli, kdy jste v nemocnici? </a:t>
            </a:r>
          </a:p>
          <a:p>
            <a:pPr marL="0" indent="0" algn="ctr">
              <a:lnSpc>
                <a:spcPct val="150000"/>
              </a:lnSpc>
              <a:buClr>
                <a:srgbClr val="EDC61F"/>
              </a:buClr>
              <a:buSzPct val="115000"/>
              <a:buNone/>
            </a:pPr>
            <a:endParaRPr lang="cs-CZ" sz="1600" dirty="0">
              <a:latin typeface="Bahnschrift Light" panose="020B0502040204020203" pitchFamily="34" charset="0"/>
            </a:endParaRPr>
          </a:p>
          <a:p>
            <a:pPr marL="0" indent="0">
              <a:buNone/>
            </a:pPr>
            <a:r>
              <a:rPr lang="cs-CZ" sz="1600" dirty="0">
                <a:latin typeface="Bahnschrift Light" panose="020B0502040204020203" pitchFamily="34" charset="0"/>
              </a:rPr>
              <a:t>Modelování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1200" b="1" i="1" dirty="0">
                <a:latin typeface="Bahnschrift Light" panose="020B0502040204020203" pitchFamily="34" charset="0"/>
              </a:rPr>
              <a:t>Terapeut</a:t>
            </a:r>
            <a:r>
              <a:rPr lang="cs-CZ" sz="1200" i="1" dirty="0">
                <a:latin typeface="Bahnschrift Light" panose="020B0502040204020203" pitchFamily="34" charset="0"/>
              </a:rPr>
              <a:t>: představte si, že máte jít k lékaři, co cítíte?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1200" b="1" i="1" dirty="0">
                <a:latin typeface="Bahnschrift Light" panose="020B0502040204020203" pitchFamily="34" charset="0"/>
              </a:rPr>
              <a:t>Terapeut</a:t>
            </a:r>
            <a:r>
              <a:rPr lang="cs-CZ" sz="1200" i="1" dirty="0">
                <a:latin typeface="Bahnschrift Light" panose="020B0502040204020203" pitchFamily="34" charset="0"/>
              </a:rPr>
              <a:t>: představte si, že stojíte před ordinací, jaké máte pocity?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1200" b="1" i="1" dirty="0">
                <a:latin typeface="Bahnschrift Light" panose="020B0502040204020203" pitchFamily="34" charset="0"/>
              </a:rPr>
              <a:t>Terapeut:</a:t>
            </a:r>
            <a:r>
              <a:rPr lang="cs-CZ" sz="1200" i="1" dirty="0">
                <a:latin typeface="Bahnschrift Light" panose="020B0502040204020203" pitchFamily="34" charset="0"/>
              </a:rPr>
              <a:t> představte si, že jste v ordinaci, jak se cítíte?</a:t>
            </a:r>
          </a:p>
          <a:p>
            <a:pPr marL="0" indent="0" algn="ctr">
              <a:buNone/>
            </a:pPr>
            <a:endParaRPr lang="cs-CZ" sz="1200" i="1" dirty="0">
              <a:latin typeface="Bahnschrift Light" panose="020B0502040204020203" pitchFamily="34" charset="0"/>
            </a:endParaRPr>
          </a:p>
          <a:p>
            <a:pPr marL="0" indent="0">
              <a:buNone/>
            </a:pPr>
            <a:r>
              <a:rPr lang="cs-CZ" sz="1600" dirty="0">
                <a:latin typeface="Bahnschrift Light" panose="020B0502040204020203" pitchFamily="34" charset="0"/>
              </a:rPr>
              <a:t>Operantní podmiňování-pozitivní zpevnění</a:t>
            </a:r>
          </a:p>
          <a:p>
            <a:pPr marL="0" indent="0" algn="ctr">
              <a:buNone/>
            </a:pPr>
            <a:r>
              <a:rPr lang="fr-FR" sz="1200" i="1" dirty="0">
                <a:latin typeface="Bahnschrift Light" panose="020B0502040204020203" pitchFamily="34" charset="0"/>
              </a:rPr>
              <a:t>Pacient</a:t>
            </a:r>
            <a:r>
              <a:rPr lang="cs-CZ" sz="1200" i="1" dirty="0">
                <a:latin typeface="Bahnschrift Light" panose="020B0502040204020203" pitchFamily="34" charset="0"/>
              </a:rPr>
              <a:t> se b</a:t>
            </a:r>
            <a:r>
              <a:rPr lang="fr-FR" sz="1200" i="1" dirty="0">
                <a:latin typeface="Bahnschrift Light" panose="020B0502040204020203" pitchFamily="34" charset="0"/>
              </a:rPr>
              <a:t>ojí chodit k lékaři</a:t>
            </a:r>
            <a:r>
              <a:rPr lang="cs-CZ" sz="1200" i="1" dirty="0">
                <a:latin typeface="Bahnschrift Light" panose="020B0502040204020203" pitchFamily="34" charset="0"/>
              </a:rPr>
              <a:t>, cítí paniku, když je v nemocnici.</a:t>
            </a:r>
          </a:p>
          <a:p>
            <a:pPr marL="0" indent="0" algn="ctr">
              <a:buNone/>
            </a:pPr>
            <a:endParaRPr lang="fr-FR" sz="1200" i="1" dirty="0">
              <a:latin typeface="Bahnschrift Light" panose="020B0502040204020203" pitchFamily="34" charset="0"/>
            </a:endParaRPr>
          </a:p>
          <a:p>
            <a:pPr marL="0" indent="0">
              <a:buNone/>
            </a:pPr>
            <a:endParaRPr lang="cs-CZ" sz="1600" dirty="0">
              <a:latin typeface="Bahnschrift Light" panose="020B0502040204020203" pitchFamily="34" charset="0"/>
            </a:endParaRPr>
          </a:p>
          <a:p>
            <a:pPr marL="0" indent="0" algn="ctr">
              <a:buNone/>
            </a:pPr>
            <a:r>
              <a:rPr lang="cs-CZ" sz="1200" i="1" dirty="0">
                <a:latin typeface="Bahnschrift Light" panose="020B0502040204020203" pitchFamily="34" charset="0"/>
              </a:rPr>
              <a:t>Pokaždé, když navštíví nemocnici, či lékaře si pacient za odměnu koupí, něco malého, co mu udělá radost.</a:t>
            </a:r>
          </a:p>
          <a:p>
            <a:pPr marL="0" indent="0" algn="ctr">
              <a:buNone/>
            </a:pPr>
            <a:endParaRPr lang="cs-CZ" sz="1200" i="1" dirty="0">
              <a:latin typeface="Bahnschrift Light" panose="020B0502040204020203" pitchFamily="34" charset="0"/>
            </a:endParaRPr>
          </a:p>
          <a:p>
            <a:pPr marL="0" indent="0">
              <a:buNone/>
            </a:pPr>
            <a:r>
              <a:rPr lang="cs-CZ" sz="1600" dirty="0">
                <a:latin typeface="Bahnschrift Light" panose="020B0502040204020203" pitchFamily="34" charset="0"/>
              </a:rPr>
              <a:t>Metoda uzemnění</a:t>
            </a:r>
          </a:p>
          <a:p>
            <a:pPr marL="0" indent="0">
              <a:buNone/>
            </a:pPr>
            <a:endParaRPr lang="cs-CZ" sz="1600" dirty="0">
              <a:latin typeface="Bahnschrift Light" panose="020B0502040204020203" pitchFamily="34" charset="0"/>
            </a:endParaRPr>
          </a:p>
        </p:txBody>
      </p:sp>
      <p:sp>
        <p:nvSpPr>
          <p:cNvPr id="4" name="Šipka: dolů 3">
            <a:extLst>
              <a:ext uri="{FF2B5EF4-FFF2-40B4-BE49-F238E27FC236}">
                <a16:creationId xmlns:a16="http://schemas.microsoft.com/office/drawing/2014/main" id="{DADF8BEF-6FD1-4812-8AA7-5C216433F97D}"/>
              </a:ext>
            </a:extLst>
          </p:cNvPr>
          <p:cNvSpPr/>
          <p:nvPr/>
        </p:nvSpPr>
        <p:spPr>
          <a:xfrm>
            <a:off x="4283968" y="4725144"/>
            <a:ext cx="288032" cy="360040"/>
          </a:xfrm>
          <a:prstGeom prst="downArrow">
            <a:avLst/>
          </a:prstGeom>
          <a:pattFill prst="pct40">
            <a:fgClr>
              <a:srgbClr val="CCCCFF"/>
            </a:fgClr>
            <a:bgClr>
              <a:schemeClr val="bg1"/>
            </a:bgClr>
          </a:pattFill>
          <a:ln>
            <a:solidFill>
              <a:srgbClr val="EDC6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448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FCCC11-CE51-4E0E-A9AA-0C0BEAA5EACF}"/>
              </a:ext>
            </a:extLst>
          </p:cNvPr>
          <p:cNvSpPr>
            <a:spLocks noGrp="1"/>
          </p:cNvSpPr>
          <p:nvPr>
            <p:ph type="title"/>
          </p:nvPr>
        </p:nvSpPr>
        <p:spPr>
          <a:pattFill prst="pct40">
            <a:fgClr>
              <a:srgbClr val="CCCCFF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r>
              <a:rPr lang="cs-CZ" dirty="0">
                <a:latin typeface="Bahnschrift Light" panose="020B0502040204020203" pitchFamily="34" charset="0"/>
              </a:rPr>
              <a:t>Techniky KBT</a:t>
            </a:r>
            <a:br>
              <a:rPr lang="cs-CZ" dirty="0"/>
            </a:br>
            <a:r>
              <a:rPr lang="cs-CZ" sz="1200" i="1" dirty="0">
                <a:latin typeface="Bahnschrift Light" panose="020B0502040204020203" pitchFamily="34" charset="0"/>
              </a:rPr>
              <a:t>Vhodné v porodní asistenci</a:t>
            </a:r>
            <a:endParaRPr lang="cs-CZ" i="1" dirty="0">
              <a:latin typeface="Bahnschrift Light" panose="020B0502040204020203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177E5C-4741-4B42-A57A-16AA1229AA9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92500" lnSpcReduction="10000"/>
          </a:bodyPr>
          <a:lstStyle/>
          <a:p>
            <a:r>
              <a:rPr lang="cs-CZ" sz="1600" dirty="0"/>
              <a:t>Systematická desensibilizace</a:t>
            </a:r>
          </a:p>
          <a:p>
            <a:pPr algn="ctr">
              <a:lnSpc>
                <a:spcPct val="160000"/>
              </a:lnSpc>
              <a:buFont typeface="+mj-lt"/>
              <a:buAutoNum type="arabicPeriod"/>
            </a:pPr>
            <a:r>
              <a:rPr lang="cs-CZ" sz="1200" i="1" dirty="0">
                <a:latin typeface="Bahnschrift Light" panose="020B0502040204020203" pitchFamily="34" charset="0"/>
              </a:rPr>
              <a:t>Musela bych podstoupit operaci (nejvíc stresující)</a:t>
            </a:r>
          </a:p>
          <a:p>
            <a:pPr algn="ctr">
              <a:lnSpc>
                <a:spcPct val="160000"/>
              </a:lnSpc>
              <a:buFont typeface="+mj-lt"/>
              <a:buAutoNum type="arabicPeriod"/>
            </a:pPr>
            <a:r>
              <a:rPr lang="cs-CZ" sz="1200" i="1" dirty="0">
                <a:latin typeface="Bahnschrift Light" panose="020B0502040204020203" pitchFamily="34" charset="0"/>
              </a:rPr>
              <a:t>Musela bych podstoupit vyšetřeni</a:t>
            </a:r>
          </a:p>
          <a:p>
            <a:pPr algn="ctr">
              <a:lnSpc>
                <a:spcPct val="160000"/>
              </a:lnSpc>
              <a:buFont typeface="+mj-lt"/>
              <a:buAutoNum type="arabicPeriod"/>
            </a:pPr>
            <a:r>
              <a:rPr lang="cs-CZ" sz="1200" i="1" dirty="0">
                <a:latin typeface="Bahnschrift Light" panose="020B0502040204020203" pitchFamily="34" charset="0"/>
              </a:rPr>
              <a:t>Musela bych vstoupit do ordinace</a:t>
            </a:r>
          </a:p>
          <a:p>
            <a:pPr algn="ctr">
              <a:lnSpc>
                <a:spcPct val="160000"/>
              </a:lnSpc>
              <a:buFont typeface="+mj-lt"/>
              <a:buAutoNum type="arabicPeriod"/>
            </a:pPr>
            <a:r>
              <a:rPr lang="cs-CZ" sz="1200" i="1" dirty="0">
                <a:latin typeface="Bahnschrift Light" panose="020B0502040204020203" pitchFamily="34" charset="0"/>
              </a:rPr>
              <a:t>Musela bych přijít před ordinaci</a:t>
            </a:r>
          </a:p>
          <a:p>
            <a:pPr algn="ctr">
              <a:lnSpc>
                <a:spcPct val="160000"/>
              </a:lnSpc>
              <a:buFont typeface="+mj-lt"/>
              <a:buAutoNum type="arabicPeriod"/>
            </a:pPr>
            <a:r>
              <a:rPr lang="cs-CZ" sz="1200" i="1" dirty="0">
                <a:latin typeface="Bahnschrift Light" panose="020B0502040204020203" pitchFamily="34" charset="0"/>
              </a:rPr>
              <a:t>Musela bych projit okolo nemocnice (nejméně stresující)</a:t>
            </a:r>
          </a:p>
          <a:p>
            <a:pPr algn="ctr">
              <a:buFont typeface="+mj-lt"/>
              <a:buAutoNum type="arabicPeriod"/>
            </a:pPr>
            <a:endParaRPr lang="cs-CZ" sz="1600" dirty="0"/>
          </a:p>
          <a:p>
            <a:r>
              <a:rPr lang="cs-CZ" sz="1600" dirty="0">
                <a:latin typeface="Bahnschrift Light" panose="020B0502040204020203" pitchFamily="34" charset="0"/>
              </a:rPr>
              <a:t>Metoda odpoutání pozornosti</a:t>
            </a:r>
          </a:p>
          <a:p>
            <a:pPr marL="0" indent="0" algn="ctr">
              <a:buNone/>
            </a:pPr>
            <a:r>
              <a:rPr lang="cs-CZ" sz="1200" i="1" dirty="0">
                <a:latin typeface="Bahnschrift Light" panose="020B0502040204020203" pitchFamily="34" charset="0"/>
              </a:rPr>
              <a:t>Pacient si vzpomene, že má jít zítra na vyšetření k lékaři a popadne ho panika.</a:t>
            </a:r>
          </a:p>
          <a:p>
            <a:pPr marL="0" indent="0" algn="ctr">
              <a:buNone/>
            </a:pPr>
            <a:endParaRPr lang="cs-CZ" sz="1200" i="1" dirty="0">
              <a:latin typeface="Bahnschrift Light" panose="020B0502040204020203" pitchFamily="34" charset="0"/>
            </a:endParaRPr>
          </a:p>
          <a:p>
            <a:pPr marL="0" indent="0" algn="ctr">
              <a:buNone/>
            </a:pPr>
            <a:endParaRPr lang="cs-CZ" sz="1200" i="1" dirty="0">
              <a:latin typeface="Bahnschrift Light" panose="020B0502040204020203" pitchFamily="34" charset="0"/>
            </a:endParaRPr>
          </a:p>
          <a:p>
            <a:pPr marL="0" indent="0" algn="ctr">
              <a:buNone/>
            </a:pPr>
            <a:endParaRPr lang="cs-CZ" sz="1200" i="1" dirty="0">
              <a:latin typeface="Bahnschrift Light" panose="020B0502040204020203" pitchFamily="34" charset="0"/>
            </a:endParaRPr>
          </a:p>
          <a:p>
            <a:pPr marL="0" indent="0" algn="ctr">
              <a:buNone/>
            </a:pPr>
            <a:r>
              <a:rPr lang="cs-CZ" sz="1200" i="1" dirty="0">
                <a:latin typeface="Bahnschrift Light" panose="020B0502040204020203" pitchFamily="34" charset="0"/>
              </a:rPr>
              <a:t>Pacient najde v okolí nějaký předmět a začne ho popisovat nebo začne počítat od 100 do 0.</a:t>
            </a:r>
          </a:p>
          <a:p>
            <a:pPr marL="0" indent="0" algn="ctr">
              <a:buNone/>
            </a:pPr>
            <a:endParaRPr lang="cs-CZ" sz="1200" i="1" dirty="0">
              <a:latin typeface="Bahnschrift Light" panose="020B0502040204020203" pitchFamily="34" charset="0"/>
            </a:endParaRPr>
          </a:p>
          <a:p>
            <a:r>
              <a:rPr lang="cs-CZ" sz="1600" i="1" dirty="0">
                <a:latin typeface="Bahnschrift Light" panose="020B0502040204020203" pitchFamily="34" charset="0"/>
              </a:rPr>
              <a:t>Aplikovaná relaxace</a:t>
            </a:r>
          </a:p>
          <a:p>
            <a:pPr marL="0" indent="0" algn="ctr">
              <a:buNone/>
            </a:pPr>
            <a:r>
              <a:rPr lang="cs-CZ" sz="1200" i="1" dirty="0">
                <a:latin typeface="Bahnschrift Light" panose="020B0502040204020203" pitchFamily="34" charset="0"/>
              </a:rPr>
              <a:t>Pacienta popadne panika v ordinaci.</a:t>
            </a:r>
          </a:p>
          <a:p>
            <a:pPr marL="0" indent="0" algn="ctr">
              <a:buNone/>
            </a:pPr>
            <a:endParaRPr lang="cs-CZ" sz="1200" i="1" dirty="0">
              <a:latin typeface="Bahnschrift Light" panose="020B0502040204020203" pitchFamily="34" charset="0"/>
            </a:endParaRPr>
          </a:p>
          <a:p>
            <a:pPr marL="0" indent="0" algn="ctr">
              <a:buNone/>
            </a:pPr>
            <a:endParaRPr lang="cs-CZ" sz="1200" i="1" dirty="0">
              <a:latin typeface="Bahnschrift Light" panose="020B0502040204020203" pitchFamily="34" charset="0"/>
            </a:endParaRPr>
          </a:p>
          <a:p>
            <a:pPr marL="0" indent="0" algn="ctr">
              <a:buNone/>
            </a:pPr>
            <a:endParaRPr lang="cs-CZ" sz="1200" i="1" dirty="0">
              <a:latin typeface="Bahnschrift Light" panose="020B0502040204020203" pitchFamily="34" charset="0"/>
            </a:endParaRPr>
          </a:p>
          <a:p>
            <a:pPr marL="0" indent="0" algn="ctr">
              <a:buNone/>
            </a:pPr>
            <a:r>
              <a:rPr lang="cs-CZ" sz="1200" i="1" dirty="0">
                <a:latin typeface="Bahnschrift Light" panose="020B0502040204020203" pitchFamily="34" charset="0"/>
              </a:rPr>
              <a:t>Začne hluboce dýchat do břicha nebo postupně začne uvolňovat svaly od krční páteře (svalová relaxace).</a:t>
            </a:r>
          </a:p>
        </p:txBody>
      </p:sp>
      <p:sp>
        <p:nvSpPr>
          <p:cNvPr id="4" name="Šipka: dolů 3">
            <a:extLst>
              <a:ext uri="{FF2B5EF4-FFF2-40B4-BE49-F238E27FC236}">
                <a16:creationId xmlns:a16="http://schemas.microsoft.com/office/drawing/2014/main" id="{972EE171-7025-417D-9C1E-43292637320A}"/>
              </a:ext>
            </a:extLst>
          </p:cNvPr>
          <p:cNvSpPr/>
          <p:nvPr/>
        </p:nvSpPr>
        <p:spPr>
          <a:xfrm rot="10800000">
            <a:off x="6876256" y="1988840"/>
            <a:ext cx="288032" cy="864096"/>
          </a:xfrm>
          <a:prstGeom prst="downArrow">
            <a:avLst/>
          </a:prstGeom>
          <a:pattFill prst="pct90">
            <a:fgClr>
              <a:srgbClr val="CCCCFF"/>
            </a:fgClr>
            <a:bgClr>
              <a:schemeClr val="bg1"/>
            </a:bgClr>
          </a:pattFill>
          <a:ln>
            <a:solidFill>
              <a:srgbClr val="EDC6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lů 4">
            <a:extLst>
              <a:ext uri="{FF2B5EF4-FFF2-40B4-BE49-F238E27FC236}">
                <a16:creationId xmlns:a16="http://schemas.microsoft.com/office/drawing/2014/main" id="{4CEB6CE8-D17E-4220-B8C8-1BDB0B5C0311}"/>
              </a:ext>
            </a:extLst>
          </p:cNvPr>
          <p:cNvSpPr/>
          <p:nvPr/>
        </p:nvSpPr>
        <p:spPr>
          <a:xfrm rot="10800000">
            <a:off x="2123728" y="1988840"/>
            <a:ext cx="288000" cy="864096"/>
          </a:xfrm>
          <a:prstGeom prst="downArrow">
            <a:avLst/>
          </a:prstGeom>
          <a:pattFill prst="pct90">
            <a:fgClr>
              <a:srgbClr val="CCCCFF"/>
            </a:fgClr>
            <a:bgClr>
              <a:schemeClr val="bg1"/>
            </a:bgClr>
          </a:pattFill>
          <a:ln>
            <a:solidFill>
              <a:srgbClr val="EDC6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AACD9405-2487-4B97-B89A-B96E89F87E28}"/>
              </a:ext>
            </a:extLst>
          </p:cNvPr>
          <p:cNvSpPr/>
          <p:nvPr/>
        </p:nvSpPr>
        <p:spPr>
          <a:xfrm>
            <a:off x="4526430" y="5445224"/>
            <a:ext cx="288032" cy="432048"/>
          </a:xfrm>
          <a:prstGeom prst="downArrow">
            <a:avLst/>
          </a:prstGeom>
          <a:pattFill prst="pct90">
            <a:fgClr>
              <a:srgbClr val="CCCCFF"/>
            </a:fgClr>
            <a:bgClr>
              <a:schemeClr val="bg1"/>
            </a:bgClr>
          </a:pattFill>
          <a:ln>
            <a:solidFill>
              <a:srgbClr val="EDC6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lů 6">
            <a:extLst>
              <a:ext uri="{FF2B5EF4-FFF2-40B4-BE49-F238E27FC236}">
                <a16:creationId xmlns:a16="http://schemas.microsoft.com/office/drawing/2014/main" id="{33378CCD-7E02-4F36-B99E-4E0665E4E3F8}"/>
              </a:ext>
            </a:extLst>
          </p:cNvPr>
          <p:cNvSpPr/>
          <p:nvPr/>
        </p:nvSpPr>
        <p:spPr>
          <a:xfrm>
            <a:off x="4510983" y="4005064"/>
            <a:ext cx="277034" cy="432048"/>
          </a:xfrm>
          <a:prstGeom prst="downArrow">
            <a:avLst/>
          </a:prstGeom>
          <a:pattFill prst="pct90">
            <a:fgClr>
              <a:srgbClr val="CCCCFF"/>
            </a:fgClr>
            <a:bgClr>
              <a:schemeClr val="bg1"/>
            </a:bgClr>
          </a:pattFill>
          <a:ln>
            <a:solidFill>
              <a:srgbClr val="EDC6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895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E63E14-EEB3-4263-8350-402E93C0976A}"/>
              </a:ext>
            </a:extLst>
          </p:cNvPr>
          <p:cNvSpPr>
            <a:spLocks noGrp="1"/>
          </p:cNvSpPr>
          <p:nvPr>
            <p:ph type="title"/>
          </p:nvPr>
        </p:nvSpPr>
        <p:spPr>
          <a:pattFill prst="pct40">
            <a:fgClr>
              <a:srgbClr val="CCCCFF"/>
            </a:fgClr>
            <a:bgClr>
              <a:schemeClr val="bg1"/>
            </a:bgClr>
          </a:pattFill>
        </p:spPr>
        <p:txBody>
          <a:bodyPr/>
          <a:lstStyle/>
          <a:p>
            <a:r>
              <a:rPr lang="cs-CZ" dirty="0"/>
              <a:t>Ukázka techniky v Porodní asistenci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32C6B5-3EBC-4CF0-A924-603867442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51" y="170080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cs-CZ" sz="1600" dirty="0">
                <a:latin typeface="Bahnschrift Light" panose="020B0502040204020203" pitchFamily="34" charset="0"/>
              </a:rPr>
              <a:t>Situace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200" i="1" dirty="0">
                <a:latin typeface="Bahnschrift Light" panose="020B0502040204020203" pitchFamily="34" charset="0"/>
              </a:rPr>
              <a:t>Pacientka Linda je po porodu na oddělení šestinedělí již 3 dny a lékař jí oznámí, že miminko i ona jsou v pořádku a můžou zítra už jít domu. Poté lékař odejde napsat propouštěcí zprávu na ráno a porodní asistentka obchází pokoje. Najde úzkostnou Lindu v pokojí, jak se klepe, tečou jí slzy a nemůže dýchat, na otázky, co se stalo neodpovídá.</a:t>
            </a:r>
          </a:p>
          <a:p>
            <a:pPr marL="0" indent="0">
              <a:buNone/>
            </a:pPr>
            <a:endParaRPr lang="cs-CZ" sz="1200" i="1" dirty="0"/>
          </a:p>
          <a:p>
            <a:pPr marL="0" indent="0" algn="ctr">
              <a:buNone/>
            </a:pPr>
            <a:r>
              <a:rPr lang="cs-CZ" sz="1600" dirty="0">
                <a:latin typeface="Bahnschrift Light" panose="020B0502040204020203" pitchFamily="34" charset="0"/>
              </a:rPr>
              <a:t>Řešení situace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200" dirty="0">
                <a:solidFill>
                  <a:srgbClr val="FF0066"/>
                </a:solidFill>
                <a:latin typeface="Bahnschrift Light" panose="020B0502040204020203" pitchFamily="34" charset="0"/>
              </a:rPr>
              <a:t>Porodní asistentka: Lindo, koukněte se na mně a dýchejte podle mě, budeme zhluboka dýchat.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200" dirty="0">
                <a:solidFill>
                  <a:srgbClr val="FF0066"/>
                </a:solidFill>
                <a:latin typeface="Bahnschrift Light" panose="020B0502040204020203" pitchFamily="34" charset="0"/>
              </a:rPr>
              <a:t>Linda: Nádech-zadržet dech-výdech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200" dirty="0">
                <a:solidFill>
                  <a:srgbClr val="FF0066"/>
                </a:solidFill>
                <a:latin typeface="Bahnschrift Light" panose="020B0502040204020203" pitchFamily="34" charset="0"/>
              </a:rPr>
              <a:t>Porodní asistentka: Správně Lindo, zhluboka do břicha. Nádech, výdech, nádech, výdech. Zkuste se uvolnit, postupně od hlavy až k nohám, povolte se.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200" dirty="0">
                <a:solidFill>
                  <a:srgbClr val="002060"/>
                </a:solidFill>
                <a:latin typeface="Bahnschrift Light" panose="020B0502040204020203" pitchFamily="34" charset="0"/>
              </a:rPr>
              <a:t>Linda (se uklidní a může mluvit): Moc se bojím, že se nedokážu o moje miminko postarat.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200" dirty="0">
                <a:solidFill>
                  <a:srgbClr val="002060"/>
                </a:solidFill>
                <a:latin typeface="Bahnschrift Light" panose="020B0502040204020203" pitchFamily="34" charset="0"/>
              </a:rPr>
              <a:t>Porodní asistentka: Lindo, a co ve vás tento strach vyvolává, jak se cítíte, když na to pomyslíte?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200" dirty="0">
                <a:solidFill>
                  <a:srgbClr val="002060"/>
                </a:solidFill>
                <a:latin typeface="Bahnschrift Light" panose="020B0502040204020203" pitchFamily="34" charset="0"/>
              </a:rPr>
              <a:t>Linda: Cítím paniku, nemůžu dýchat, cítím knedlík v krku a není mi dobře od žaludku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29C58F0-9918-4CBB-BEAB-1C6181D0D784}"/>
              </a:ext>
            </a:extLst>
          </p:cNvPr>
          <p:cNvSpPr/>
          <p:nvPr/>
        </p:nvSpPr>
        <p:spPr>
          <a:xfrm>
            <a:off x="4932040" y="3747765"/>
            <a:ext cx="2952328" cy="216024"/>
          </a:xfrm>
          <a:prstGeom prst="rect">
            <a:avLst/>
          </a:prstGeom>
          <a:pattFill prst="pct40">
            <a:fgClr>
              <a:srgbClr val="FFCCFF"/>
            </a:fgClr>
            <a:bgClr>
              <a:schemeClr val="bg1"/>
            </a:bgClr>
          </a:patt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Aplikovaná relaxace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453E6D8E-07AB-416F-9C7A-165CBB8EFE6C}"/>
              </a:ext>
            </a:extLst>
          </p:cNvPr>
          <p:cNvSpPr/>
          <p:nvPr/>
        </p:nvSpPr>
        <p:spPr>
          <a:xfrm>
            <a:off x="4932040" y="5579869"/>
            <a:ext cx="2952328" cy="216024"/>
          </a:xfrm>
          <a:prstGeom prst="rect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Kognitivní</a:t>
            </a:r>
            <a:r>
              <a:rPr lang="cs-CZ" dirty="0"/>
              <a:t> </a:t>
            </a:r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techniky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2061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1C58C1-ACBC-4DA6-A4A7-7672928D9434}"/>
              </a:ext>
            </a:extLst>
          </p:cNvPr>
          <p:cNvSpPr>
            <a:spLocks noGrp="1"/>
          </p:cNvSpPr>
          <p:nvPr>
            <p:ph type="title"/>
          </p:nvPr>
        </p:nvSpPr>
        <p:spPr>
          <a:pattFill prst="pct40">
            <a:fgClr>
              <a:srgbClr val="CCCCFF"/>
            </a:fgClr>
            <a:bgClr>
              <a:schemeClr val="bg1"/>
            </a:bgClr>
          </a:pattFill>
        </p:spPr>
        <p:txBody>
          <a:bodyPr/>
          <a:lstStyle/>
          <a:p>
            <a:r>
              <a:rPr lang="pl-PL" dirty="0"/>
              <a:t>Ukázka techniky v Porodní asistenci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62930C-B75E-4BF8-8AB2-2D3DE4BEA917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7030A0"/>
            </a:solidFill>
          </a:ln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Bahnschrift Light" panose="020B0502040204020203" pitchFamily="34" charset="0"/>
              </a:rPr>
              <a:t>Porodní asistentka: Lindo, představte si, že budete doma se svým miminkem a doma bude i Váš partner, který Vám bude oporou.</a:t>
            </a:r>
          </a:p>
          <a:p>
            <a:pPr>
              <a:lnSpc>
                <a:spcPct val="150000"/>
              </a:lnSpc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Bahnschrift Light" panose="020B0502040204020203" pitchFamily="34" charset="0"/>
              </a:rPr>
              <a:t>Linda: No když bude doma partner, tak mi pomůže, to pro mě není tak děsivá představa.</a:t>
            </a:r>
          </a:p>
          <a:p>
            <a:pPr>
              <a:lnSpc>
                <a:spcPct val="150000"/>
              </a:lnSpc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Bahnschrift Light" panose="020B0502040204020203" pitchFamily="34" charset="0"/>
              </a:rPr>
              <a:t>Porodní asistentka: Dobře Lindo, a co kdyby byl partner na nákupu, ale brzy by se vrátil a případně je vedle sousedka.</a:t>
            </a:r>
          </a:p>
          <a:p>
            <a:pPr>
              <a:lnSpc>
                <a:spcPct val="150000"/>
              </a:lnSpc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Bahnschrift Light" panose="020B0502040204020203" pitchFamily="34" charset="0"/>
              </a:rPr>
              <a:t>Linda: To by asi také šlo zvládnout.</a:t>
            </a:r>
          </a:p>
          <a:p>
            <a:pPr>
              <a:lnSpc>
                <a:spcPct val="150000"/>
              </a:lnSpc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Bahnschrift Light" panose="020B0502040204020203" pitchFamily="34" charset="0"/>
              </a:rPr>
              <a:t>Porodní asistentka: Lindo, a co kdyby byl partner v práci, ale mohl by zvedat telefon a mohl by přijet zpátky domu, kdyby se něco dělo. </a:t>
            </a:r>
          </a:p>
          <a:p>
            <a:pPr>
              <a:lnSpc>
                <a:spcPct val="150000"/>
              </a:lnSpc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Bahnschrift Light" panose="020B0502040204020203" pitchFamily="34" charset="0"/>
              </a:rPr>
              <a:t>Linda: Uf, no to nevím, musel abych to zkusit.</a:t>
            </a:r>
          </a:p>
          <a:p>
            <a:pPr>
              <a:lnSpc>
                <a:spcPct val="150000"/>
              </a:lnSpc>
            </a:pPr>
            <a:endParaRPr lang="cs-CZ" sz="1200" dirty="0">
              <a:solidFill>
                <a:schemeClr val="accent3">
                  <a:lumMod val="50000"/>
                </a:schemeClr>
              </a:solidFill>
              <a:latin typeface="Bahnschrift Light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1200" dirty="0">
                <a:solidFill>
                  <a:srgbClr val="7030A0"/>
                </a:solidFill>
                <a:latin typeface="Bahnschrift Light" panose="020B0502040204020203" pitchFamily="34" charset="0"/>
              </a:rPr>
              <a:t>Porodní asistentka, pokud byste doma měla záchvat úzkosti, můžete zkusit hluboké dýchání.</a:t>
            </a:r>
          </a:p>
          <a:p>
            <a:pPr>
              <a:lnSpc>
                <a:spcPct val="150000"/>
              </a:lnSpc>
            </a:pPr>
            <a:r>
              <a:rPr lang="cs-CZ" sz="1200" dirty="0">
                <a:solidFill>
                  <a:srgbClr val="7030A0"/>
                </a:solidFill>
                <a:latin typeface="Bahnschrift Light" panose="020B0502040204020203" pitchFamily="34" charset="0"/>
              </a:rPr>
              <a:t>Linda: A co když mi to nezabere?</a:t>
            </a:r>
          </a:p>
          <a:p>
            <a:pPr>
              <a:lnSpc>
                <a:spcPct val="150000"/>
              </a:lnSpc>
            </a:pPr>
            <a:r>
              <a:rPr lang="cs-CZ" sz="1200" dirty="0">
                <a:solidFill>
                  <a:srgbClr val="7030A0"/>
                </a:solidFill>
                <a:latin typeface="Bahnschrift Light" panose="020B0502040204020203" pitchFamily="34" charset="0"/>
              </a:rPr>
              <a:t>Porodní asistentka: Tak si najdete nějakou věc v místnosti a popište jí, jakou má barvu, tvar, na co se používá, řekněte si o ní vše, co Vás napadne.</a:t>
            </a:r>
          </a:p>
          <a:p>
            <a:pPr>
              <a:lnSpc>
                <a:spcPct val="150000"/>
              </a:lnSpc>
            </a:pPr>
            <a:r>
              <a:rPr lang="cs-CZ" sz="1200" dirty="0">
                <a:solidFill>
                  <a:srgbClr val="7030A0"/>
                </a:solidFill>
                <a:latin typeface="Bahnschrift Light" panose="020B0502040204020203" pitchFamily="34" charset="0"/>
              </a:rPr>
              <a:t>Linda: A jak to mám udělat, nevím jestli Vás správně chápu.</a:t>
            </a:r>
          </a:p>
          <a:p>
            <a:pPr>
              <a:lnSpc>
                <a:spcPct val="150000"/>
              </a:lnSpc>
            </a:pPr>
            <a:r>
              <a:rPr lang="cs-CZ" sz="1200" dirty="0">
                <a:solidFill>
                  <a:srgbClr val="7030A0"/>
                </a:solidFill>
                <a:latin typeface="Bahnschrift Light" panose="020B0502040204020203" pitchFamily="34" charset="0"/>
              </a:rPr>
              <a:t>Porodní asistentka: Popište mi tuto vázu</a:t>
            </a:r>
          </a:p>
          <a:p>
            <a:pPr>
              <a:lnSpc>
                <a:spcPct val="150000"/>
              </a:lnSpc>
            </a:pPr>
            <a:r>
              <a:rPr lang="cs-CZ" sz="1200" dirty="0">
                <a:solidFill>
                  <a:srgbClr val="7030A0"/>
                </a:solidFill>
                <a:latin typeface="Bahnschrift Light" panose="020B0502040204020203" pitchFamily="34" charset="0"/>
              </a:rPr>
              <a:t>Linda: Váza je velká, červeno-zelená s modrými kytičkami.</a:t>
            </a:r>
          </a:p>
          <a:p>
            <a:pPr>
              <a:lnSpc>
                <a:spcPct val="150000"/>
              </a:lnSpc>
            </a:pPr>
            <a:endParaRPr lang="cs-CZ" sz="1200" dirty="0">
              <a:solidFill>
                <a:srgbClr val="7030A0"/>
              </a:solidFill>
              <a:latin typeface="Bahnschrift Light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cs-CZ" sz="1200" dirty="0">
              <a:solidFill>
                <a:schemeClr val="accent3">
                  <a:lumMod val="50000"/>
                </a:schemeClr>
              </a:solidFill>
              <a:latin typeface="Bahnschrift Light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cs-CZ" sz="1200" dirty="0">
              <a:solidFill>
                <a:schemeClr val="accent3">
                  <a:lumMod val="50000"/>
                </a:schemeClr>
              </a:solidFill>
              <a:latin typeface="Bahnschrift Light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cs-CZ" sz="1200" dirty="0">
              <a:solidFill>
                <a:schemeClr val="accent3">
                  <a:lumMod val="50000"/>
                </a:schemeClr>
              </a:solidFill>
              <a:latin typeface="Bahnschrift Light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cs-CZ" sz="1200" dirty="0">
              <a:solidFill>
                <a:schemeClr val="accent3">
                  <a:lumMod val="50000"/>
                </a:schemeClr>
              </a:solidFill>
              <a:latin typeface="Bahnschrift Light" panose="020B0502040204020203" pitchFamily="34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3BEBD25-F504-41E7-9EA6-39461CEFA14B}"/>
              </a:ext>
            </a:extLst>
          </p:cNvPr>
          <p:cNvSpPr/>
          <p:nvPr/>
        </p:nvSpPr>
        <p:spPr>
          <a:xfrm>
            <a:off x="4139952" y="2780928"/>
            <a:ext cx="3744416" cy="288032"/>
          </a:xfrm>
          <a:prstGeom prst="rect">
            <a:avLst/>
          </a:prstGeom>
          <a:pattFill prst="pct90">
            <a:fgClr>
              <a:schemeClr val="accent3">
                <a:lumMod val="60000"/>
                <a:lumOff val="40000"/>
              </a:schemeClr>
            </a:fgClr>
            <a:bgClr>
              <a:schemeClr val="bg1"/>
            </a:bgClr>
          </a:patt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Technika modelování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3C5EF8D-F62D-4341-A84E-2F0A63606E92}"/>
              </a:ext>
            </a:extLst>
          </p:cNvPr>
          <p:cNvSpPr/>
          <p:nvPr/>
        </p:nvSpPr>
        <p:spPr>
          <a:xfrm>
            <a:off x="3995936" y="4437112"/>
            <a:ext cx="4248472" cy="288032"/>
          </a:xfrm>
          <a:prstGeom prst="rect">
            <a:avLst/>
          </a:prstGeom>
          <a:pattFill prst="pct90">
            <a:fgClr>
              <a:schemeClr val="accent4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Metoda odpoutání pozornosti</a:t>
            </a:r>
          </a:p>
        </p:txBody>
      </p:sp>
    </p:spTree>
    <p:extLst>
      <p:ext uri="{BB962C8B-B14F-4D97-AF65-F5344CB8AC3E}">
        <p14:creationId xmlns:p14="http://schemas.microsoft.com/office/powerpoint/2010/main" val="3103319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36BF9C-7C47-4A01-A6D6-D590D61E0E7A}"/>
              </a:ext>
            </a:extLst>
          </p:cNvPr>
          <p:cNvSpPr>
            <a:spLocks noGrp="1"/>
          </p:cNvSpPr>
          <p:nvPr>
            <p:ph type="title"/>
          </p:nvPr>
        </p:nvSpPr>
        <p:spPr>
          <a:pattFill prst="pct40">
            <a:fgClr>
              <a:srgbClr val="CCCCFF"/>
            </a:fgClr>
            <a:bgClr>
              <a:schemeClr val="bg1"/>
            </a:bgClr>
          </a:pattFill>
        </p:spPr>
        <p:txBody>
          <a:bodyPr/>
          <a:lstStyle/>
          <a:p>
            <a:r>
              <a:rPr lang="cs-CZ" dirty="0"/>
              <a:t>Ukázka techniky v Porodní asistenci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CB8BE9-A871-4E62-8A8B-330226120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1200" dirty="0">
                <a:solidFill>
                  <a:schemeClr val="accent2">
                    <a:lumMod val="75000"/>
                  </a:schemeClr>
                </a:solidFill>
              </a:rPr>
              <a:t>Porodní asistentka: Lindo, seřaďte mi stresující situace od té nejvíce děsivé po tu nejméně děsivou.</a:t>
            </a:r>
          </a:p>
          <a:p>
            <a:r>
              <a:rPr lang="cs-CZ" sz="1200" dirty="0">
                <a:solidFill>
                  <a:schemeClr val="accent2">
                    <a:lumMod val="75000"/>
                  </a:schemeClr>
                </a:solidFill>
              </a:rPr>
              <a:t>Linda: </a:t>
            </a:r>
          </a:p>
          <a:p>
            <a:pPr lvl="1">
              <a:buFont typeface="+mj-lt"/>
              <a:buAutoNum type="arabicPeriod"/>
            </a:pPr>
            <a:r>
              <a:rPr lang="cs-CZ" sz="1200" dirty="0">
                <a:solidFill>
                  <a:schemeClr val="accent2">
                    <a:lumMod val="75000"/>
                  </a:schemeClr>
                </a:solidFill>
              </a:rPr>
              <a:t>Bojím se, že miminko bude plakat a já ho nebudu moct utěšit.</a:t>
            </a:r>
          </a:p>
          <a:p>
            <a:pPr lvl="1">
              <a:buFont typeface="+mj-lt"/>
              <a:buAutoNum type="arabicPeriod"/>
            </a:pPr>
            <a:r>
              <a:rPr lang="cs-CZ" sz="1200" dirty="0">
                <a:solidFill>
                  <a:schemeClr val="accent2">
                    <a:lumMod val="75000"/>
                  </a:schemeClr>
                </a:solidFill>
              </a:rPr>
              <a:t>Bojím se, že nebudu umět kojit a miminko bude mít hlad.</a:t>
            </a:r>
          </a:p>
          <a:p>
            <a:pPr lvl="1">
              <a:buFont typeface="+mj-lt"/>
              <a:buAutoNum type="arabicPeriod"/>
            </a:pPr>
            <a:r>
              <a:rPr lang="cs-CZ" sz="1200" dirty="0">
                <a:solidFill>
                  <a:schemeClr val="accent2">
                    <a:lumMod val="75000"/>
                  </a:schemeClr>
                </a:solidFill>
              </a:rPr>
              <a:t>Bojím se, že budu moc unavená a nezvládnu se o miminko postarat.</a:t>
            </a:r>
          </a:p>
          <a:p>
            <a:pPr lvl="1">
              <a:buFont typeface="+mj-lt"/>
              <a:buAutoNum type="arabicPeriod"/>
            </a:pPr>
            <a:r>
              <a:rPr lang="cs-CZ" sz="1200" dirty="0">
                <a:solidFill>
                  <a:schemeClr val="accent2">
                    <a:lumMod val="75000"/>
                  </a:schemeClr>
                </a:solidFill>
              </a:rPr>
              <a:t>Bojím se, že mi miminko spadne.</a:t>
            </a:r>
          </a:p>
          <a:p>
            <a:pPr lvl="1">
              <a:buFont typeface="+mj-lt"/>
              <a:buAutoNum type="arabicPeriod"/>
            </a:pPr>
            <a:endParaRPr lang="cs-CZ" sz="12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cs-CZ" sz="1200" dirty="0">
                <a:solidFill>
                  <a:schemeClr val="accent2">
                    <a:lumMod val="75000"/>
                  </a:schemeClr>
                </a:solidFill>
              </a:rPr>
              <a:t>Porodní asistentka: Dobře Lindo, pojďme si spolu stanovit plán, jak se budete chovat v jednotlivých situacích. Jak byste řešila tu první?</a:t>
            </a:r>
          </a:p>
          <a:p>
            <a:pPr>
              <a:lnSpc>
                <a:spcPct val="150000"/>
              </a:lnSpc>
            </a:pPr>
            <a:r>
              <a:rPr lang="cs-CZ" sz="1200" dirty="0">
                <a:solidFill>
                  <a:schemeClr val="accent2">
                    <a:lumMod val="75000"/>
                  </a:schemeClr>
                </a:solidFill>
              </a:rPr>
              <a:t>Linda: No, asi bych zavolala své mamince, aby mi pomohla a dala mi nějaké rady.</a:t>
            </a:r>
          </a:p>
          <a:p>
            <a:pPr>
              <a:lnSpc>
                <a:spcPct val="150000"/>
              </a:lnSpc>
            </a:pPr>
            <a:r>
              <a:rPr lang="cs-CZ" sz="1200" dirty="0">
                <a:solidFill>
                  <a:schemeClr val="accent2">
                    <a:lumMod val="75000"/>
                  </a:schemeClr>
                </a:solidFill>
              </a:rPr>
              <a:t>Porodní asistentka: Výborně Lindo, a co kdyby nastal druhý problém?</a:t>
            </a:r>
          </a:p>
          <a:p>
            <a:pPr>
              <a:lnSpc>
                <a:spcPct val="150000"/>
              </a:lnSpc>
            </a:pPr>
            <a:r>
              <a:rPr lang="cs-CZ" sz="1200" dirty="0">
                <a:solidFill>
                  <a:schemeClr val="accent2">
                    <a:lumMod val="75000"/>
                  </a:schemeClr>
                </a:solidFill>
              </a:rPr>
              <a:t>Linda: No asi bych zavolala laktační poradkyni a pediatričce, aby mi poradila s možným příkrmem.</a:t>
            </a:r>
          </a:p>
          <a:p>
            <a:pPr>
              <a:lnSpc>
                <a:spcPct val="150000"/>
              </a:lnSpc>
            </a:pPr>
            <a:r>
              <a:rPr lang="cs-CZ" sz="1200" dirty="0">
                <a:solidFill>
                  <a:schemeClr val="accent2">
                    <a:lumMod val="75000"/>
                  </a:schemeClr>
                </a:solidFill>
              </a:rPr>
              <a:t>Porodní asistentka: Ano Lindo, a co kdyby jste byla moc unavená?</a:t>
            </a:r>
          </a:p>
          <a:p>
            <a:pPr>
              <a:lnSpc>
                <a:spcPct val="150000"/>
              </a:lnSpc>
            </a:pPr>
            <a:r>
              <a:rPr lang="cs-CZ" sz="1200" dirty="0">
                <a:solidFill>
                  <a:schemeClr val="accent2">
                    <a:lumMod val="75000"/>
                  </a:schemeClr>
                </a:solidFill>
              </a:rPr>
              <a:t>Linda: Poprosila bych maminku nebo partnera aby miminko na chvíli pohlídal.</a:t>
            </a:r>
          </a:p>
          <a:p>
            <a:pPr>
              <a:lnSpc>
                <a:spcPct val="150000"/>
              </a:lnSpc>
            </a:pPr>
            <a:r>
              <a:rPr lang="cs-CZ" sz="1200" dirty="0">
                <a:solidFill>
                  <a:schemeClr val="accent2">
                    <a:lumMod val="75000"/>
                  </a:schemeClr>
                </a:solidFill>
              </a:rPr>
              <a:t>Porodní asistentka: No Lindo, a co kdyby nastal čtvrtý problém?</a:t>
            </a:r>
          </a:p>
          <a:p>
            <a:pPr>
              <a:lnSpc>
                <a:spcPct val="150000"/>
              </a:lnSpc>
            </a:pPr>
            <a:r>
              <a:rPr lang="cs-CZ" sz="1200" dirty="0">
                <a:solidFill>
                  <a:schemeClr val="accent2">
                    <a:lumMod val="75000"/>
                  </a:schemeClr>
                </a:solidFill>
              </a:rPr>
              <a:t>Linda: Jela bych s miminkem do nemocnice, ale co kdybych byla příliš vystrašena?</a:t>
            </a:r>
          </a:p>
          <a:p>
            <a:pPr>
              <a:lnSpc>
                <a:spcPct val="150000"/>
              </a:lnSpc>
            </a:pPr>
            <a:r>
              <a:rPr lang="cs-CZ" sz="1200" dirty="0">
                <a:solidFill>
                  <a:schemeClr val="accent2">
                    <a:lumMod val="75000"/>
                  </a:schemeClr>
                </a:solidFill>
              </a:rPr>
              <a:t>Porodní asistentka: Lindo, vždy můžete zavolat sanitku, která k Vám za chvíli přijede.</a:t>
            </a:r>
          </a:p>
          <a:p>
            <a:pPr>
              <a:lnSpc>
                <a:spcPct val="150000"/>
              </a:lnSpc>
            </a:pPr>
            <a:r>
              <a:rPr lang="cs-CZ" sz="1200" dirty="0">
                <a:solidFill>
                  <a:schemeClr val="accent2">
                    <a:lumMod val="75000"/>
                  </a:schemeClr>
                </a:solidFill>
              </a:rPr>
              <a:t>Linda: Ano to by šlo.</a:t>
            </a:r>
          </a:p>
          <a:p>
            <a:endParaRPr lang="cs-CZ" sz="14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66CF595-24EA-48D6-B57A-F9D30DC0662A}"/>
              </a:ext>
            </a:extLst>
          </p:cNvPr>
          <p:cNvSpPr/>
          <p:nvPr/>
        </p:nvSpPr>
        <p:spPr>
          <a:xfrm>
            <a:off x="5220072" y="3652642"/>
            <a:ext cx="3240360" cy="216024"/>
          </a:xfrm>
          <a:prstGeom prst="rect">
            <a:avLst/>
          </a:prstGeom>
          <a:pattFill prst="pct90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Systematická desensibilizace</a:t>
            </a:r>
          </a:p>
        </p:txBody>
      </p:sp>
    </p:spTree>
    <p:extLst>
      <p:ext uri="{BB962C8B-B14F-4D97-AF65-F5344CB8AC3E}">
        <p14:creationId xmlns:p14="http://schemas.microsoft.com/office/powerpoint/2010/main" val="4144886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88640"/>
            <a:ext cx="8795320" cy="59375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 druhá polovina 20, století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 kombinace behaviorální a kognitivní terapie 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600" b="1" dirty="0">
              <a:latin typeface="Bahnschrift Light" panose="020B0502040204020203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1600" b="1" dirty="0">
                <a:latin typeface="Bahnschrift Light" panose="020B0502040204020203" pitchFamily="34" charset="0"/>
              </a:rPr>
              <a:t>	BEHAVIORÁLNÍ TERAPIE</a:t>
            </a:r>
            <a:r>
              <a:rPr lang="cs-CZ" sz="1600" dirty="0">
                <a:latin typeface="Bahnschrift Light" panose="020B0502040204020203" pitchFamily="34" charset="0"/>
              </a:rPr>
              <a:t> → předpokládá, že poruchy chování jsou naučené reakce a 	lze je tedy přeučit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600" b="1" dirty="0">
              <a:latin typeface="Bahnschrift Light" panose="020B0502040204020203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1600" b="1" dirty="0">
                <a:latin typeface="Bahnschrift Light" panose="020B0502040204020203" pitchFamily="34" charset="0"/>
              </a:rPr>
              <a:t>	KOGNITIVNÍ TERAPIE → </a:t>
            </a:r>
            <a:r>
              <a:rPr lang="cs-CZ" sz="1600" dirty="0">
                <a:latin typeface="Bahnschrift Light" panose="020B0502040204020203" pitchFamily="34" charset="0"/>
              </a:rPr>
              <a:t>staví na teorii, že emoční poruchy jsou výsledkem poruchy 	myšlení</a:t>
            </a:r>
          </a:p>
          <a:p>
            <a:pPr marL="0" indent="0">
              <a:lnSpc>
                <a:spcPct val="150000"/>
              </a:lnSpc>
              <a:buNone/>
            </a:pPr>
            <a:br>
              <a:rPr lang="cs-CZ" sz="1600" dirty="0">
                <a:effectLst/>
                <a:latin typeface="Bahnschrift Light" panose="020B0502040204020203" pitchFamily="34" charset="0"/>
              </a:rPr>
            </a:br>
            <a:r>
              <a:rPr lang="cs-CZ" sz="1600" b="1" dirty="0">
                <a:latin typeface="Bahnschrift Light" panose="020B0502040204020203" pitchFamily="34" charset="0"/>
              </a:rPr>
              <a:t> 	</a:t>
            </a:r>
            <a:r>
              <a:rPr lang="cs-CZ" sz="1600" b="1" dirty="0">
                <a:latin typeface="Bahnschrift Light" panose="020B0502040204020203" pitchFamily="34" charset="0"/>
                <a:ea typeface="Microsoft JhengHei" panose="020B0604030504040204" pitchFamily="34" charset="-120"/>
              </a:rPr>
              <a:t>KOGNITIVNÍ BEHAVIORÁLNÍ TERAPIE </a:t>
            </a:r>
            <a:r>
              <a:rPr lang="cs-CZ" sz="1600" b="1" dirty="0">
                <a:latin typeface="Times New Roman"/>
                <a:ea typeface="Microsoft JhengHei" panose="020B0604030504040204" pitchFamily="34" charset="-120"/>
                <a:cs typeface="Times New Roman"/>
              </a:rPr>
              <a:t>→</a:t>
            </a:r>
            <a:r>
              <a:rPr lang="cs-CZ" sz="1600" dirty="0">
                <a:latin typeface="Bahnschrift Light" panose="020B0502040204020203" pitchFamily="34" charset="0"/>
              </a:rPr>
              <a:t>práce s přesně definovaným problémem 	pacienta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600" b="1" dirty="0">
                <a:latin typeface="Bahnschrift Light" panose="020B0502040204020203" pitchFamily="34" charset="0"/>
              </a:rPr>
              <a:t>	předpokládá, že změnu myšlení lze navodit změnou chování</a:t>
            </a:r>
            <a:endParaRPr lang="cs-CZ" sz="1600" dirty="0">
              <a:latin typeface="Bahnschrift Light" panose="020B0502040204020203" pitchFamily="34" charset="0"/>
            </a:endParaRPr>
          </a:p>
          <a:p>
            <a:pPr marL="0" indent="0">
              <a:buNone/>
            </a:pPr>
            <a:endParaRPr lang="cs-CZ" sz="1600" dirty="0">
              <a:latin typeface="Bahnschrift Light" panose="020B0502040204020203" pitchFamily="34" charset="0"/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529854" y="1559261"/>
            <a:ext cx="504056" cy="216024"/>
          </a:xfrm>
          <a:prstGeom prst="rightArrow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539552" y="2747937"/>
            <a:ext cx="504056" cy="216024"/>
          </a:xfrm>
          <a:prstGeom prst="rightArrow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hnutá šipka doprava 5"/>
          <p:cNvSpPr/>
          <p:nvPr/>
        </p:nvSpPr>
        <p:spPr>
          <a:xfrm>
            <a:off x="225874" y="2276872"/>
            <a:ext cx="673717" cy="2094258"/>
          </a:xfrm>
          <a:prstGeom prst="curvedRightArrow">
            <a:avLst/>
          </a:prstGeom>
          <a:pattFill prst="pct90">
            <a:fgClr>
              <a:srgbClr val="CCCCF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034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2000"/>
            <a:ext cx="8229600" cy="1143000"/>
          </a:xfrm>
          <a:pattFill prst="pct40">
            <a:fgClr>
              <a:srgbClr val="CCCCFF"/>
            </a:fgClr>
            <a:bgClr>
              <a:schemeClr val="bg1"/>
            </a:bgClr>
          </a:pattFill>
        </p:spPr>
        <p:txBody>
          <a:bodyPr>
            <a:normAutofit fontScale="90000"/>
          </a:bodyPr>
          <a:lstStyle/>
          <a:p>
            <a:r>
              <a:rPr lang="cs-CZ" dirty="0">
                <a:latin typeface="Bahnschrift Light" panose="020B0502040204020203" pitchFamily="34" charset="0"/>
              </a:rPr>
              <a:t>ZÁKLADNÍ RYSY TERAPIE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krátká, od počátku časově omezená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strukturovaná a cílená 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otevřená, aktivní spolupráce 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základy z teorie učení a kognitivní psychologie 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zaměření na přítomnost a na budoucnost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konkrétní, jasně definované problémy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konkrétní, funkční cíle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zaměření na pozorovatelné chování a na vědomé psychické procesy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vědecká metodologie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cíl= soběstačnost klienta </a:t>
            </a:r>
          </a:p>
          <a:p>
            <a:pPr marL="0" indent="0">
              <a:buNone/>
            </a:pPr>
            <a:endParaRPr lang="cs-CZ" sz="1600" dirty="0">
              <a:latin typeface="Bahnschrift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491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pattFill prst="pct40">
            <a:fgClr>
              <a:srgbClr val="CCCCFF"/>
            </a:fgClr>
            <a:bgClr>
              <a:schemeClr val="bg1"/>
            </a:bgClr>
          </a:pattFill>
        </p:spPr>
        <p:txBody>
          <a:bodyPr>
            <a:normAutofit fontScale="90000"/>
          </a:bodyPr>
          <a:lstStyle/>
          <a:p>
            <a:r>
              <a:rPr lang="cs-CZ" dirty="0">
                <a:latin typeface="Bahnschrift Light" panose="020B0502040204020203" pitchFamily="34" charset="0"/>
              </a:rPr>
              <a:t>ČEMU NAPOMÁHÁ:</a:t>
            </a:r>
            <a:br>
              <a:rPr lang="cs-CZ" dirty="0">
                <a:latin typeface="Bahnschrift Light" panose="020B0502040204020203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zorientovat se přesně v daném problému      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uvědomit si, co ho spouští, co ho ovlivňuje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co ho zhoršuje, nebo naopak zmírňuje                                                                                            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naučit se příznaky problému zmírňovat                                                                                         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efektivně řešit své problémy                                                                                                                      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konstruktivně pracovat na tom, aby nepříjemné příznaky odezněly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9739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pattFill prst="pct40">
            <a:fgClr>
              <a:srgbClr val="CCCCFF"/>
            </a:fgClr>
            <a:bgClr>
              <a:schemeClr val="bg1"/>
            </a:bgClr>
          </a:pattFill>
        </p:spPr>
        <p:txBody>
          <a:bodyPr>
            <a:normAutofit fontScale="90000"/>
          </a:bodyPr>
          <a:lstStyle/>
          <a:p>
            <a:br>
              <a:rPr lang="cs-CZ" dirty="0">
                <a:latin typeface="Bahnschrift Light" panose="020B0502040204020203" pitchFamily="34" charset="0"/>
              </a:rPr>
            </a:br>
            <a:br>
              <a:rPr lang="cs-CZ" dirty="0">
                <a:latin typeface="Bahnschrift Light" panose="020B0502040204020203" pitchFamily="34" charset="0"/>
              </a:rPr>
            </a:br>
            <a:r>
              <a:rPr lang="cs-CZ" dirty="0">
                <a:latin typeface="Bahnschrift Light" panose="020B0502040204020203" pitchFamily="34" charset="0"/>
              </a:rPr>
              <a:t>V JAKÝCH PŘÍPADECH SE INDIKUJE</a:t>
            </a:r>
            <a:br>
              <a:rPr lang="cs-CZ" dirty="0">
                <a:latin typeface="Bahnschrift Light" panose="020B0502040204020203" pitchFamily="34" charset="0"/>
              </a:rPr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 úzkostné poruchy (úzkost, fobie, posttraumatická stresová porucha)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poruchy chování u dětí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ADHD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poruchy příjmu potravy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poruchy nálad, deprese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závislost na návykových látkách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manželské/partnerské problémy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mentální retardace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600" dirty="0">
                <a:latin typeface="Bahnschrift Light" panose="020B0502040204020203" pitchFamily="34" charset="0"/>
              </a:rPr>
              <a:t>sexuální dysfunkce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513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pattFill prst="pct40">
            <a:fgClr>
              <a:srgbClr val="CCCCFF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r>
              <a:rPr lang="cs-CZ" sz="4000" dirty="0">
                <a:latin typeface="Bahnschrift Light" panose="020B0502040204020203" pitchFamily="34" charset="0"/>
              </a:rPr>
              <a:t>METODA TERAPIE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800" dirty="0">
                <a:latin typeface="Bahnschrift Light" panose="020B0502040204020203" pitchFamily="34" charset="0"/>
              </a:rPr>
              <a:t> nejpoužívanější metodou je expozice 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800" dirty="0">
              <a:latin typeface="Bahnschrift Light" panose="020B0502040204020203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1800" dirty="0">
              <a:latin typeface="Bahnschrift Light" panose="020B0502040204020203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1600" dirty="0">
                <a:latin typeface="Bahnschrift Light" panose="020B0502040204020203" pitchFamily="34" charset="0"/>
              </a:rPr>
              <a:t>pacient např. se sociální fobií je postupně vystavován svému strachu se zvyšující se intenzitou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1600" dirty="0">
                <a:latin typeface="Bahnschrift Light" panose="020B0502040204020203" pitchFamily="34" charset="0"/>
              </a:rPr>
              <a:t>dále se pacienti učí jak zvládat obtížné situace, nejprve „na nečisto“ s terapeutem, později sám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1600" dirty="0">
                <a:latin typeface="Bahnschrift Light" panose="020B0502040204020203" pitchFamily="34" charset="0"/>
              </a:rPr>
              <a:t>posiluje se pozitivní zpětná vazba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1600" dirty="0">
                <a:latin typeface="Bahnschrift Light" panose="020B0502040204020203" pitchFamily="34" charset="0"/>
              </a:rPr>
              <a:t>nacvičují se stresové situace a relaxační techniky</a:t>
            </a:r>
          </a:p>
        </p:txBody>
      </p:sp>
      <p:sp>
        <p:nvSpPr>
          <p:cNvPr id="4" name="Šipka dolů 3"/>
          <p:cNvSpPr/>
          <p:nvPr/>
        </p:nvSpPr>
        <p:spPr>
          <a:xfrm>
            <a:off x="4090204" y="2132856"/>
            <a:ext cx="504056" cy="576064"/>
          </a:xfrm>
          <a:prstGeom prst="downArrow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774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E70241-9205-45F2-B0E7-53530B7E0C2C}"/>
              </a:ext>
            </a:extLst>
          </p:cNvPr>
          <p:cNvSpPr>
            <a:spLocks noGrp="1"/>
          </p:cNvSpPr>
          <p:nvPr>
            <p:ph type="title"/>
          </p:nvPr>
        </p:nvSpPr>
        <p:spPr>
          <a:pattFill prst="pct40">
            <a:fgClr>
              <a:srgbClr val="CCCCFF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r>
              <a:rPr lang="cs-CZ" sz="4000" dirty="0">
                <a:latin typeface="Bahnschrift Light" panose="020B0502040204020203" pitchFamily="34" charset="0"/>
              </a:rPr>
              <a:t>Expozice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743C54-F3F8-4F04-B257-3059D8833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600" dirty="0">
                <a:latin typeface="Bahnschrift Light" panose="020B0502040204020203" pitchFamily="34" charset="0"/>
              </a:rPr>
              <a:t>Pacientka Klára přichází v doprovodu svého přítele a matky na terapii, důvodem je agorafobie.</a:t>
            </a:r>
          </a:p>
          <a:p>
            <a:pPr marL="0" indent="0" algn="ctr">
              <a:buNone/>
            </a:pPr>
            <a:endParaRPr lang="cs-CZ" sz="1600" dirty="0">
              <a:latin typeface="Bahnschrift Light" panose="020B0502040204020203" pitchFamily="34" charset="0"/>
            </a:endParaRPr>
          </a:p>
          <a:p>
            <a:pPr marL="0" indent="0" algn="ctr">
              <a:buNone/>
            </a:pPr>
            <a:r>
              <a:rPr lang="cs-CZ" sz="1600" dirty="0">
                <a:latin typeface="Bahnschrift Light" panose="020B0502040204020203" pitchFamily="34" charset="0"/>
              </a:rPr>
              <a:t>Projevy </a:t>
            </a:r>
          </a:p>
          <a:p>
            <a:r>
              <a:rPr lang="cs-CZ" sz="1600" dirty="0">
                <a:latin typeface="Bahnschrift Light" panose="020B0502040204020203" pitchFamily="34" charset="0"/>
              </a:rPr>
              <a:t>Klára není schopná chodit samostatně ven či jezdit hromadnou dopravou, není schopná nadále pracovat, jako ředitelka školy.</a:t>
            </a:r>
          </a:p>
          <a:p>
            <a:endParaRPr lang="cs-CZ" sz="1600" dirty="0">
              <a:latin typeface="Bahnschrift Light" panose="020B0502040204020203" pitchFamily="34" charset="0"/>
            </a:endParaRPr>
          </a:p>
          <a:p>
            <a:pPr marL="0" indent="0" algn="ctr">
              <a:buNone/>
            </a:pPr>
            <a:r>
              <a:rPr lang="cs-CZ" sz="1600" dirty="0">
                <a:latin typeface="Bahnschrift Light" panose="020B0502040204020203" pitchFamily="34" charset="0"/>
              </a:rPr>
              <a:t>Pocity</a:t>
            </a:r>
          </a:p>
          <a:p>
            <a:r>
              <a:rPr lang="cs-CZ" sz="1600" b="1" dirty="0">
                <a:latin typeface="Bahnschrift Light" panose="020B0502040204020203" pitchFamily="34" charset="0"/>
              </a:rPr>
              <a:t>Panika, úzkost, nevysvětlitelný obrovský strach</a:t>
            </a:r>
          </a:p>
          <a:p>
            <a:pPr marL="0" indent="0" algn="ctr">
              <a:buNone/>
            </a:pPr>
            <a:endParaRPr lang="cs-CZ" sz="1600" dirty="0">
              <a:latin typeface="Bahnschrift Light" panose="020B0502040204020203" pitchFamily="34" charset="0"/>
            </a:endParaRPr>
          </a:p>
          <a:p>
            <a:pPr marL="0" indent="0" algn="ctr">
              <a:buNone/>
            </a:pPr>
            <a:r>
              <a:rPr lang="cs-CZ" sz="1600" dirty="0">
                <a:latin typeface="Bahnschrift Light" panose="020B0502040204020203" pitchFamily="34" charset="0"/>
              </a:rPr>
              <a:t>Ataky</a:t>
            </a:r>
          </a:p>
          <a:p>
            <a:r>
              <a:rPr lang="cs-CZ" sz="1600" dirty="0">
                <a:latin typeface="Bahnschrift Light" panose="020B0502040204020203" pitchFamily="34" charset="0"/>
              </a:rPr>
              <a:t>1-3 denně, Klára není schopná dýchat, lapá po dechu, hyperventiluje, motá se jí hlava.</a:t>
            </a:r>
          </a:p>
          <a:p>
            <a:pPr marL="0" indent="0">
              <a:buNone/>
            </a:pPr>
            <a:endParaRPr lang="cs-CZ" sz="1600" dirty="0">
              <a:latin typeface="Bahnschrift Light" panose="020B0502040204020203" pitchFamily="34" charset="0"/>
            </a:endParaRPr>
          </a:p>
          <a:p>
            <a:pPr marL="0" indent="0" algn="ctr">
              <a:buNone/>
            </a:pPr>
            <a:r>
              <a:rPr lang="cs-CZ" sz="1600" dirty="0">
                <a:latin typeface="Bahnschrift Light" panose="020B0502040204020203" pitchFamily="34" charset="0"/>
              </a:rPr>
              <a:t>Vyvolání ataky</a:t>
            </a:r>
          </a:p>
          <a:p>
            <a:r>
              <a:rPr lang="cs-CZ" sz="1600" dirty="0">
                <a:latin typeface="Bahnschrift Light" panose="020B0502040204020203" pitchFamily="34" charset="0"/>
              </a:rPr>
              <a:t>Klára hyperventiluje, buší jí srdce, motá se jí hlava</a:t>
            </a:r>
          </a:p>
          <a:p>
            <a:pPr marL="0" indent="0" algn="ctr">
              <a:buNone/>
            </a:pPr>
            <a:endParaRPr lang="cs-CZ" sz="1600" dirty="0">
              <a:latin typeface="Bahnschrift Light" panose="020B0502040204020203" pitchFamily="34" charset="0"/>
            </a:endParaRPr>
          </a:p>
          <a:p>
            <a:pPr marL="0" indent="0" algn="ctr">
              <a:buNone/>
            </a:pPr>
            <a:r>
              <a:rPr lang="cs-CZ" sz="1600" dirty="0">
                <a:latin typeface="Bahnschrift Light" panose="020B0502040204020203" pitchFamily="34" charset="0"/>
              </a:rPr>
              <a:t>Řešení ataky</a:t>
            </a:r>
          </a:p>
          <a:p>
            <a:r>
              <a:rPr lang="cs-CZ" sz="1600" dirty="0">
                <a:latin typeface="Bahnschrift Light" panose="020B0502040204020203" pitchFamily="34" charset="0"/>
              </a:rPr>
              <a:t>Zklidňující dýchaní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4FB6022-0904-42C5-9C0D-8A1F65AB129D}"/>
              </a:ext>
            </a:extLst>
          </p:cNvPr>
          <p:cNvSpPr/>
          <p:nvPr/>
        </p:nvSpPr>
        <p:spPr>
          <a:xfrm>
            <a:off x="5601086" y="3140968"/>
            <a:ext cx="2952328" cy="1008112"/>
          </a:xfrm>
          <a:prstGeom prst="rect">
            <a:avLst/>
          </a:prstGeom>
          <a:pattFill prst="pct40">
            <a:fgClr>
              <a:srgbClr val="CCCCFF"/>
            </a:fgClr>
            <a:bgClr>
              <a:schemeClr val="bg1"/>
            </a:bgClr>
          </a:pattFill>
          <a:ln>
            <a:solidFill>
              <a:srgbClr val="EDC6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Habituační křivka-úzkost netrvá věčně</a:t>
            </a:r>
          </a:p>
        </p:txBody>
      </p:sp>
      <p:cxnSp>
        <p:nvCxnSpPr>
          <p:cNvPr id="12" name="Spojnice: zakřivená 11">
            <a:extLst>
              <a:ext uri="{FF2B5EF4-FFF2-40B4-BE49-F238E27FC236}">
                <a16:creationId xmlns:a16="http://schemas.microsoft.com/office/drawing/2014/main" id="{422CEA32-666F-4FAB-9B21-45481BB946D4}"/>
              </a:ext>
            </a:extLst>
          </p:cNvPr>
          <p:cNvCxnSpPr>
            <a:cxnSpLocks/>
          </p:cNvCxnSpPr>
          <p:nvPr/>
        </p:nvCxnSpPr>
        <p:spPr>
          <a:xfrm>
            <a:off x="1817788" y="3791173"/>
            <a:ext cx="3672408" cy="144016"/>
          </a:xfrm>
          <a:prstGeom prst="curvedConnector3">
            <a:avLst>
              <a:gd name="adj1" fmla="val -5446"/>
            </a:avLst>
          </a:prstGeom>
          <a:ln>
            <a:solidFill>
              <a:srgbClr val="EDC61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1942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5D6342-07A8-446B-9B0A-41D548EC8CDC}"/>
              </a:ext>
            </a:extLst>
          </p:cNvPr>
          <p:cNvSpPr>
            <a:spLocks noGrp="1"/>
          </p:cNvSpPr>
          <p:nvPr>
            <p:ph type="title"/>
          </p:nvPr>
        </p:nvSpPr>
        <p:spPr>
          <a:pattFill prst="pct40">
            <a:fgClr>
              <a:srgbClr val="CCCCFF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r>
              <a:rPr lang="cs-CZ" sz="4000" dirty="0">
                <a:latin typeface="Bahnschrift Light" panose="020B0502040204020203" pitchFamily="34" charset="0"/>
              </a:rPr>
              <a:t>Expozice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64D88C-B8DF-4017-AE25-85F8786F04CF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600" dirty="0">
                <a:latin typeface="Bahnschrift Light" panose="020B0502040204020203" pitchFamily="34" charset="0"/>
              </a:rPr>
              <a:t>Postup léčby</a:t>
            </a:r>
          </a:p>
          <a:p>
            <a:pPr marL="0" indent="0">
              <a:buNone/>
            </a:pPr>
            <a:endParaRPr lang="cs-CZ" sz="1600" dirty="0">
              <a:latin typeface="Bahnschrift Light" panose="020B0502040204020203" pitchFamily="34" charset="0"/>
            </a:endParaRPr>
          </a:p>
          <a:p>
            <a:r>
              <a:rPr lang="cs-CZ" sz="1600" dirty="0">
                <a:latin typeface="Bahnschrift Light" panose="020B0502040204020203" pitchFamily="34" charset="0"/>
              </a:rPr>
              <a:t>Postupně se vystavovat situacím, které jsou pro pacientku stresující.</a:t>
            </a:r>
          </a:p>
          <a:p>
            <a:r>
              <a:rPr lang="cs-CZ" sz="1600" dirty="0">
                <a:latin typeface="Bahnschrift Light" panose="020B0502040204020203" pitchFamily="34" charset="0"/>
              </a:rPr>
              <a:t>Pro Klára je stresující návštěva obchodního střediska</a:t>
            </a:r>
          </a:p>
          <a:p>
            <a:endParaRPr lang="cs-CZ" sz="1600" dirty="0">
              <a:latin typeface="Bahnschrift Light" panose="020B0502040204020203" pitchFamily="34" charset="0"/>
            </a:endParaRPr>
          </a:p>
          <a:p>
            <a:pPr>
              <a:buFont typeface="+mj-lt"/>
              <a:buAutoNum type="arabicPeriod"/>
            </a:pPr>
            <a:r>
              <a:rPr lang="cs-CZ" sz="1600" dirty="0">
                <a:latin typeface="Bahnschrift Light" panose="020B0502040204020203" pitchFamily="34" charset="0"/>
              </a:rPr>
              <a:t>Zůstat 10 minut v nákupním středisku a poté odejít</a:t>
            </a:r>
          </a:p>
          <a:p>
            <a:pPr>
              <a:buFont typeface="+mj-lt"/>
              <a:buAutoNum type="arabicPeriod"/>
            </a:pPr>
            <a:r>
              <a:rPr lang="cs-CZ" sz="1600" dirty="0">
                <a:latin typeface="Bahnschrift Light" panose="020B0502040204020203" pitchFamily="34" charset="0"/>
              </a:rPr>
              <a:t>Zůstat 15 minut v nákupním středisku a poté odejít</a:t>
            </a:r>
          </a:p>
          <a:p>
            <a:pPr>
              <a:buFont typeface="+mj-lt"/>
              <a:buAutoNum type="arabicPeriod"/>
            </a:pPr>
            <a:r>
              <a:rPr lang="cs-CZ" sz="1600" dirty="0">
                <a:latin typeface="Bahnschrift Light" panose="020B0502040204020203" pitchFamily="34" charset="0"/>
              </a:rPr>
              <a:t>Zůstat 20 minut a poté odejít</a:t>
            </a:r>
          </a:p>
          <a:p>
            <a:pPr>
              <a:buFont typeface="+mj-lt"/>
              <a:buAutoNum type="arabicPeriod"/>
            </a:pPr>
            <a:r>
              <a:rPr lang="cs-CZ" sz="1600" dirty="0">
                <a:latin typeface="Bahnschrift Light" panose="020B0502040204020203" pitchFamily="34" charset="0"/>
              </a:rPr>
              <a:t>Klára zapomněla na čas, kvůli obchodu, který se jí líbil a zůstala více minut, než si řekla, že zůstane                           </a:t>
            </a:r>
          </a:p>
          <a:p>
            <a:pPr>
              <a:buFont typeface="+mj-lt"/>
              <a:buAutoNum type="arabicPeriod"/>
            </a:pPr>
            <a:endParaRPr lang="cs-CZ" sz="1600" dirty="0">
              <a:latin typeface="Bahnschrift Light" panose="020B0502040204020203" pitchFamily="34" charset="0"/>
            </a:endParaRPr>
          </a:p>
          <a:p>
            <a:pPr marL="0" indent="0" algn="ctr">
              <a:buNone/>
            </a:pPr>
            <a:r>
              <a:rPr lang="cs-CZ" sz="1600" dirty="0">
                <a:latin typeface="Bahnschrift Light" panose="020B0502040204020203" pitchFamily="34" charset="0"/>
              </a:rPr>
              <a:t>Za odměnu si koupila ,něco v obchodu, který se jí líbil </a:t>
            </a:r>
          </a:p>
          <a:p>
            <a:pPr marL="0" indent="0" algn="ctr">
              <a:buNone/>
            </a:pPr>
            <a:endParaRPr lang="cs-CZ" sz="1600" dirty="0">
              <a:latin typeface="Bahnschrift Light" panose="020B0502040204020203" pitchFamily="34" charset="0"/>
            </a:endParaRPr>
          </a:p>
          <a:p>
            <a:pPr>
              <a:buAutoNum type="arabicPeriod" startAt="5"/>
            </a:pPr>
            <a:r>
              <a:rPr lang="cs-CZ" sz="1600" dirty="0">
                <a:latin typeface="Bahnschrift Light" panose="020B0502040204020203" pitchFamily="34" charset="0"/>
              </a:rPr>
              <a:t>Klára začíná jezdit hromadnou dopravou, chodí sama na procházky</a:t>
            </a:r>
          </a:p>
          <a:p>
            <a:pPr>
              <a:buAutoNum type="arabicPeriod" startAt="5"/>
            </a:pPr>
            <a:r>
              <a:rPr lang="cs-CZ" sz="1600" dirty="0">
                <a:latin typeface="Bahnschrift Light" panose="020B0502040204020203" pitchFamily="34" charset="0"/>
              </a:rPr>
              <a:t>Po dvou měsících léčby je Klára schopná začít opět pracovat</a:t>
            </a:r>
          </a:p>
        </p:txBody>
      </p:sp>
      <p:sp>
        <p:nvSpPr>
          <p:cNvPr id="5" name="Šipka: dolů 4">
            <a:extLst>
              <a:ext uri="{FF2B5EF4-FFF2-40B4-BE49-F238E27FC236}">
                <a16:creationId xmlns:a16="http://schemas.microsoft.com/office/drawing/2014/main" id="{77EBC44E-02D7-4B36-8859-63CD968EA0E1}"/>
              </a:ext>
            </a:extLst>
          </p:cNvPr>
          <p:cNvSpPr/>
          <p:nvPr/>
        </p:nvSpPr>
        <p:spPr>
          <a:xfrm>
            <a:off x="4463988" y="4365104"/>
            <a:ext cx="216024" cy="360040"/>
          </a:xfrm>
          <a:prstGeom prst="downArrow">
            <a:avLst/>
          </a:prstGeom>
          <a:solidFill>
            <a:srgbClr val="CCCCFF"/>
          </a:solidFill>
          <a:ln>
            <a:solidFill>
              <a:srgbClr val="EDC6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EAAF317-6DD9-4996-9FD5-870B611A67BC}"/>
              </a:ext>
            </a:extLst>
          </p:cNvPr>
          <p:cNvSpPr/>
          <p:nvPr/>
        </p:nvSpPr>
        <p:spPr>
          <a:xfrm>
            <a:off x="6012160" y="3068960"/>
            <a:ext cx="2520280" cy="792088"/>
          </a:xfrm>
          <a:prstGeom prst="rect">
            <a:avLst/>
          </a:prstGeom>
          <a:pattFill prst="pct40">
            <a:fgClr>
              <a:srgbClr val="CCCCFF"/>
            </a:fgClr>
            <a:bgClr>
              <a:schemeClr val="bg1"/>
            </a:bgClr>
          </a:pattFill>
          <a:ln>
            <a:solidFill>
              <a:srgbClr val="EDC6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Interoceptivní expozice</a:t>
            </a:r>
          </a:p>
        </p:txBody>
      </p:sp>
    </p:spTree>
    <p:extLst>
      <p:ext uri="{BB962C8B-B14F-4D97-AF65-F5344CB8AC3E}">
        <p14:creationId xmlns:p14="http://schemas.microsoft.com/office/powerpoint/2010/main" val="1613411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pattFill prst="pct40">
            <a:fgClr>
              <a:srgbClr val="CCCCFF"/>
            </a:fgClr>
            <a:bgClr>
              <a:schemeClr val="bg1"/>
            </a:bgClr>
          </a:pattFill>
        </p:spPr>
        <p:txBody>
          <a:bodyPr>
            <a:normAutofit fontScale="90000"/>
          </a:bodyPr>
          <a:lstStyle/>
          <a:p>
            <a:br>
              <a:rPr lang="cs-CZ" dirty="0">
                <a:latin typeface="Bahnschrift Light" panose="020B0502040204020203" pitchFamily="34" charset="0"/>
              </a:rPr>
            </a:br>
            <a:r>
              <a:rPr lang="cs-CZ" dirty="0">
                <a:latin typeface="Bahnschrift Light" panose="020B0502040204020203" pitchFamily="34" charset="0"/>
              </a:rPr>
              <a:t>RACIONÁLNĚ EMOTIVNÍ BEHAVIORÁLNÍ TERAPIE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800" b="1" dirty="0">
                <a:latin typeface="Bahnschrift Light" panose="020B0502040204020203" pitchFamily="34" charset="0"/>
              </a:rPr>
              <a:t>Albert </a:t>
            </a:r>
            <a:r>
              <a:rPr lang="cs-CZ" sz="1800" b="1" dirty="0" err="1">
                <a:latin typeface="Bahnschrift Light" panose="020B0502040204020203" pitchFamily="34" charset="0"/>
              </a:rPr>
              <a:t>Ellis</a:t>
            </a:r>
            <a:r>
              <a:rPr lang="cs-CZ" sz="1800" dirty="0">
                <a:latin typeface="Bahnschrift Light" panose="020B0502040204020203" pitchFamily="34" charset="0"/>
              </a:rPr>
              <a:t> (27. září 1913, Pittsburgh – 24. července 2007, New York) 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800" dirty="0" err="1">
                <a:latin typeface="Bahnschrift Light" panose="020B0502040204020203" pitchFamily="34" charset="0"/>
              </a:rPr>
              <a:t>Rational</a:t>
            </a:r>
            <a:r>
              <a:rPr lang="cs-CZ" sz="1800" dirty="0">
                <a:latin typeface="Bahnschrift Light" panose="020B0502040204020203" pitchFamily="34" charset="0"/>
              </a:rPr>
              <a:t> </a:t>
            </a:r>
            <a:r>
              <a:rPr lang="cs-CZ" sz="1800" dirty="0" err="1">
                <a:latin typeface="Bahnschrift Light" panose="020B0502040204020203" pitchFamily="34" charset="0"/>
              </a:rPr>
              <a:t>Emotive</a:t>
            </a:r>
            <a:r>
              <a:rPr lang="cs-CZ" sz="1800" dirty="0">
                <a:latin typeface="Bahnschrift Light" panose="020B0502040204020203" pitchFamily="34" charset="0"/>
              </a:rPr>
              <a:t> </a:t>
            </a:r>
            <a:r>
              <a:rPr lang="cs-CZ" sz="1800" dirty="0" err="1">
                <a:latin typeface="Bahnschrift Light" panose="020B0502040204020203" pitchFamily="34" charset="0"/>
              </a:rPr>
              <a:t>Behavior</a:t>
            </a:r>
            <a:r>
              <a:rPr lang="cs-CZ" sz="1800" dirty="0">
                <a:latin typeface="Bahnschrift Light" panose="020B0502040204020203" pitchFamily="34" charset="0"/>
              </a:rPr>
              <a:t> </a:t>
            </a:r>
            <a:r>
              <a:rPr lang="cs-CZ" sz="1800" dirty="0" err="1">
                <a:latin typeface="Bahnschrift Light" panose="020B0502040204020203" pitchFamily="34" charset="0"/>
              </a:rPr>
              <a:t>Therapy</a:t>
            </a:r>
            <a:r>
              <a:rPr lang="cs-CZ" sz="1800" dirty="0">
                <a:latin typeface="Bahnschrift Light" panose="020B0502040204020203" pitchFamily="34" charset="0"/>
              </a:rPr>
              <a:t> (REBT)= pilíř širšího proudu kognitivně </a:t>
            </a:r>
            <a:r>
              <a:rPr lang="cs-CZ" sz="1800" dirty="0" err="1">
                <a:latin typeface="Bahnschrift Light" panose="020B0502040204020203" pitchFamily="34" charset="0"/>
              </a:rPr>
              <a:t>behavionální</a:t>
            </a:r>
            <a:r>
              <a:rPr lang="cs-CZ" sz="1800" dirty="0">
                <a:latin typeface="Bahnschrift Light" panose="020B0502040204020203" pitchFamily="34" charset="0"/>
              </a:rPr>
              <a:t> terapie 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cs-CZ" sz="1800" dirty="0">
                <a:latin typeface="Bahnschrift Light" panose="020B0502040204020203" pitchFamily="34" charset="0"/>
              </a:rPr>
              <a:t>nejvlivnější psychoterapie 20. století </a:t>
            </a:r>
          </a:p>
          <a:p>
            <a:pPr>
              <a:buBlip>
                <a:blip r:embed="rId2"/>
              </a:buBlip>
            </a:pPr>
            <a:endParaRPr lang="cs-CZ" sz="1800" dirty="0">
              <a:latin typeface="Bahnschrift Light" panose="020B0502040204020203" pitchFamily="34" charset="0"/>
            </a:endParaRPr>
          </a:p>
          <a:p>
            <a:pPr marL="0" indent="0">
              <a:buNone/>
            </a:pPr>
            <a:endParaRPr lang="cs-CZ" sz="1800" dirty="0">
              <a:latin typeface="Bahnschrift Light" panose="020B0502040204020203" pitchFamily="34" charset="0"/>
            </a:endParaRPr>
          </a:p>
          <a:p>
            <a:endParaRPr lang="cs-CZ" sz="4900" i="1" dirty="0">
              <a:latin typeface="Bahnschrift Light" panose="020B0502040204020203" pitchFamily="34" charset="0"/>
            </a:endParaRP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708920"/>
            <a:ext cx="2160240" cy="30877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32118"/>
            <a:ext cx="9145016" cy="459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76246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1536</Words>
  <Application>Microsoft Office PowerPoint</Application>
  <PresentationFormat>Předvádění na obrazovce (4:3)</PresentationFormat>
  <Paragraphs>190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Bahnschrift Light</vt:lpstr>
      <vt:lpstr>Calibri</vt:lpstr>
      <vt:lpstr>Times New Roman</vt:lpstr>
      <vt:lpstr>Motiv systému Office</vt:lpstr>
      <vt:lpstr>KOGNITIVNÍ BEHAVIORÁLNÍ TERAPIE (KBT)  </vt:lpstr>
      <vt:lpstr>Prezentace aplikace PowerPoint</vt:lpstr>
      <vt:lpstr>ZÁKLADNÍ RYSY TERAPIE  </vt:lpstr>
      <vt:lpstr>ČEMU NAPOMÁHÁ: </vt:lpstr>
      <vt:lpstr>  V JAKÝCH PŘÍPADECH SE INDIKUJE  </vt:lpstr>
      <vt:lpstr>METODA TERAPIE </vt:lpstr>
      <vt:lpstr>Expozice</vt:lpstr>
      <vt:lpstr>Expozice</vt:lpstr>
      <vt:lpstr> RACIONÁLNĚ EMOTIVNÍ BEHAVIORÁLNÍ TERAPIE </vt:lpstr>
      <vt:lpstr>Prezentace aplikace PowerPoint</vt:lpstr>
      <vt:lpstr>Terapeutický proces KBT</vt:lpstr>
      <vt:lpstr>Techniky KBT  Vhodné v porodní asistenci</vt:lpstr>
      <vt:lpstr>Techniky KBT Vhodné v porodní asistenci</vt:lpstr>
      <vt:lpstr>Ukázka techniky v Porodní asistenci</vt:lpstr>
      <vt:lpstr>Ukázka techniky v Porodní asistenci</vt:lpstr>
      <vt:lpstr>Ukázka techniky v Porodní asistenci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KOGNITIVNÍ BEHAVIORÁLNÍ TERAPIE (KBT)</dc:title>
  <dc:creator>kristýna kerberová</dc:creator>
  <cp:lastModifiedBy>alžběta meisnerová</cp:lastModifiedBy>
  <cp:revision>43</cp:revision>
  <dcterms:created xsi:type="dcterms:W3CDTF">2021-04-04T20:29:57Z</dcterms:created>
  <dcterms:modified xsi:type="dcterms:W3CDTF">2021-04-05T13:41:08Z</dcterms:modified>
</cp:coreProperties>
</file>