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4" r:id="rId1"/>
  </p:sldMasterIdLst>
  <p:sldIdLst>
    <p:sldId id="256" r:id="rId2"/>
    <p:sldId id="263" r:id="rId3"/>
    <p:sldId id="264" r:id="rId4"/>
    <p:sldId id="265" r:id="rId5"/>
    <p:sldId id="266" r:id="rId6"/>
    <p:sldId id="267" r:id="rId7"/>
    <p:sldId id="268" r:id="rId8"/>
    <p:sldId id="269" r:id="rId9"/>
    <p:sldId id="270" r:id="rId10"/>
    <p:sldId id="257" r:id="rId11"/>
    <p:sldId id="258" r:id="rId12"/>
    <p:sldId id="259" r:id="rId13"/>
    <p:sldId id="260" r:id="rId14"/>
    <p:sldId id="262"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52" autoAdjust="0"/>
    <p:restoredTop sz="94660"/>
  </p:normalViewPr>
  <p:slideViewPr>
    <p:cSldViewPr snapToGrid="0">
      <p:cViewPr varScale="1">
        <p:scale>
          <a:sx n="67" d="100"/>
          <a:sy n="67" d="100"/>
        </p:scale>
        <p:origin x="64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kumimoji="0" lang="en-US" sz="7200" b="1" i="0" u="none" strike="noStrike" kern="1200" cap="all" spc="0" normalizeH="0" baseline="0" dirty="0">
                <a:ln w="15875">
                  <a:solidFill>
                    <a:sysClr val="window" lastClr="FFFFFF"/>
                  </a:solidFill>
                </a:ln>
                <a:solidFill>
                  <a:srgbClr val="DF5327"/>
                </a:solidFill>
                <a:effectLst>
                  <a:outerShdw dist="38100" dir="2700000" algn="tl" rotWithShape="0">
                    <a:srgbClr val="DF5327"/>
                  </a:outerShdw>
                </a:effectLst>
                <a:uLnTx/>
                <a:uFillTx/>
                <a:latin typeface="+mj-lt"/>
                <a:ea typeface="+mn-ea"/>
                <a:cs typeface="+mn-cs"/>
              </a:defRPr>
            </a:lvl1pPr>
          </a:lstStyle>
          <a:p>
            <a:r>
              <a:rPr lang="cs-CZ"/>
              <a:t>Kliknutím lze upravit styl.</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accent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lvl1pPr>
              <a:defRPr>
                <a:solidFill>
                  <a:schemeClr val="accent1"/>
                </a:solidFill>
              </a:defRPr>
            </a:lvl1pPr>
          </a:lstStyle>
          <a:p>
            <a:fld id="{1D644C6E-0716-47F6-AFAC-5E58954AC2FC}" type="datetimeFigureOut">
              <a:rPr lang="cs-CZ" smtClean="0"/>
              <a:t>14.04.2021</a:t>
            </a:fld>
            <a:endParaRPr lang="cs-CZ"/>
          </a:p>
        </p:txBody>
      </p:sp>
      <p:sp>
        <p:nvSpPr>
          <p:cNvPr id="5" name="Footer Placeholder 4"/>
          <p:cNvSpPr>
            <a:spLocks noGrp="1"/>
          </p:cNvSpPr>
          <p:nvPr>
            <p:ph type="ftr" sz="quarter" idx="11"/>
          </p:nvPr>
        </p:nvSpPr>
        <p:spPr/>
        <p:txBody>
          <a:bodyPr/>
          <a:lstStyle>
            <a:lvl1pPr>
              <a:defRPr>
                <a:solidFill>
                  <a:schemeClr val="accent1"/>
                </a:solidFill>
              </a:defRPr>
            </a:lvl1pPr>
          </a:lstStyle>
          <a:p>
            <a:endParaRPr lang="cs-CZ"/>
          </a:p>
        </p:txBody>
      </p:sp>
      <p:sp>
        <p:nvSpPr>
          <p:cNvPr id="6" name="Slide Number Placeholder 5"/>
          <p:cNvSpPr>
            <a:spLocks noGrp="1"/>
          </p:cNvSpPr>
          <p:nvPr>
            <p:ph type="sldNum" sz="quarter" idx="12"/>
          </p:nvPr>
        </p:nvSpPr>
        <p:spPr/>
        <p:txBody>
          <a:bodyPr/>
          <a:lstStyle>
            <a:lvl1pPr>
              <a:defRPr>
                <a:solidFill>
                  <a:schemeClr val="accent1"/>
                </a:solidFill>
              </a:defRPr>
            </a:lvl1pPr>
          </a:lstStyle>
          <a:p>
            <a:fld id="{829DA6DD-B2BB-4CFB-8A39-B7AD796C2A52}" type="slidenum">
              <a:rPr lang="cs-CZ" smtClean="0"/>
              <a:t>‹#›</a:t>
            </a:fld>
            <a:endParaRPr lang="cs-CZ"/>
          </a:p>
        </p:txBody>
      </p:sp>
      <p:cxnSp>
        <p:nvCxnSpPr>
          <p:cNvPr id="8" name="Straight Connector 7"/>
          <p:cNvCxnSpPr/>
          <p:nvPr/>
        </p:nvCxnSpPr>
        <p:spPr>
          <a:xfrm>
            <a:off x="1978660" y="3733800"/>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1693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1D644C6E-0716-47F6-AFAC-5E58954AC2FC}" type="datetimeFigureOut">
              <a:rPr lang="cs-CZ" smtClean="0"/>
              <a:t>14.04.2021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29DA6DD-B2BB-4CFB-8A39-B7AD796C2A52}" type="slidenum">
              <a:rPr lang="cs-CZ" smtClean="0"/>
              <a:t>‹#›</a:t>
            </a:fld>
            <a:endParaRPr lang="cs-CZ"/>
          </a:p>
        </p:txBody>
      </p:sp>
    </p:spTree>
    <p:extLst>
      <p:ext uri="{BB962C8B-B14F-4D97-AF65-F5344CB8AC3E}">
        <p14:creationId xmlns:p14="http://schemas.microsoft.com/office/powerpoint/2010/main" val="1635106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1D644C6E-0716-47F6-AFAC-5E58954AC2FC}" type="datetimeFigureOut">
              <a:rPr lang="cs-CZ" smtClean="0"/>
              <a:t>14.04.2021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29DA6DD-B2BB-4CFB-8A39-B7AD796C2A52}" type="slidenum">
              <a:rPr lang="cs-CZ" smtClean="0"/>
              <a:t>‹#›</a:t>
            </a:fld>
            <a:endParaRPr lang="cs-CZ"/>
          </a:p>
        </p:txBody>
      </p:sp>
    </p:spTree>
    <p:extLst>
      <p:ext uri="{BB962C8B-B14F-4D97-AF65-F5344CB8AC3E}">
        <p14:creationId xmlns:p14="http://schemas.microsoft.com/office/powerpoint/2010/main" val="797510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1D644C6E-0716-47F6-AFAC-5E58954AC2FC}" type="datetimeFigureOut">
              <a:rPr lang="cs-CZ" smtClean="0"/>
              <a:t>14.04.2021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29DA6DD-B2BB-4CFB-8A39-B7AD796C2A52}" type="slidenum">
              <a:rPr lang="cs-CZ" smtClean="0"/>
              <a:t>‹#›</a:t>
            </a:fld>
            <a:endParaRPr lang="cs-CZ"/>
          </a:p>
        </p:txBody>
      </p:sp>
    </p:spTree>
    <p:extLst>
      <p:ext uri="{BB962C8B-B14F-4D97-AF65-F5344CB8AC3E}">
        <p14:creationId xmlns:p14="http://schemas.microsoft.com/office/powerpoint/2010/main" val="560897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marL="0" algn="ctr" defTabSz="914400" rtl="0" eaLnBrk="1" latinLnBrk="0" hangingPunct="1">
              <a:lnSpc>
                <a:spcPct val="85000"/>
              </a:lnSpc>
              <a:spcBef>
                <a:spcPct val="0"/>
              </a:spcBef>
              <a:buNone/>
              <a:defRPr kumimoji="0" lang="en-US" sz="7200" b="1" i="0" u="none" strike="noStrike" kern="1200" cap="all" spc="0" normalizeH="0" baseline="0" dirty="0">
                <a:ln w="15875">
                  <a:solidFill>
                    <a:sysClr val="window" lastClr="FFFFFF"/>
                  </a:solidFill>
                </a:ln>
                <a:solidFill>
                  <a:srgbClr val="DF5327"/>
                </a:solidFill>
                <a:effectLst>
                  <a:outerShdw dist="38100" dir="2700000" algn="tl" rotWithShape="0">
                    <a:srgbClr val="DF5327"/>
                  </a:outerShdw>
                </a:effectLst>
                <a:uLnTx/>
                <a:uFillTx/>
                <a:latin typeface="Corbel" pitchFamily="34" charset="0"/>
                <a:ea typeface="+mn-ea"/>
                <a:cs typeface="+mn-cs"/>
              </a:defRPr>
            </a:lvl1pPr>
          </a:lstStyle>
          <a:p>
            <a:r>
              <a:rPr lang="cs-CZ"/>
              <a:t>Kliknutím lze upravit styl.</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1D644C6E-0716-47F6-AFAC-5E58954AC2FC}" type="datetimeFigureOut">
              <a:rPr lang="cs-CZ" smtClean="0"/>
              <a:t>14.04.2021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29DA6DD-B2BB-4CFB-8A39-B7AD796C2A52}" type="slidenum">
              <a:rPr lang="cs-CZ" smtClean="0"/>
              <a:t>‹#›</a:t>
            </a:fld>
            <a:endParaRPr lang="cs-CZ"/>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7993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1D644C6E-0716-47F6-AFAC-5E58954AC2FC}" type="datetimeFigureOut">
              <a:rPr lang="cs-CZ" smtClean="0"/>
              <a:t>14.04.2021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829DA6DD-B2BB-4CFB-8A39-B7AD796C2A52}" type="slidenum">
              <a:rPr lang="cs-CZ" smtClean="0"/>
              <a:t>‹#›</a:t>
            </a:fld>
            <a:endParaRPr lang="cs-CZ"/>
          </a:p>
        </p:txBody>
      </p:sp>
    </p:spTree>
    <p:extLst>
      <p:ext uri="{BB962C8B-B14F-4D97-AF65-F5344CB8AC3E}">
        <p14:creationId xmlns:p14="http://schemas.microsoft.com/office/powerpoint/2010/main" val="1923053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cs-CZ"/>
              <a:t>Kliknutím lze upravit styl.</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1D644C6E-0716-47F6-AFAC-5E58954AC2FC}" type="datetimeFigureOut">
              <a:rPr lang="cs-CZ" smtClean="0"/>
              <a:t>14.04.2021</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829DA6DD-B2BB-4CFB-8A39-B7AD796C2A52}" type="slidenum">
              <a:rPr lang="cs-CZ" smtClean="0"/>
              <a:t>‹#›</a:t>
            </a:fld>
            <a:endParaRPr lang="cs-CZ"/>
          </a:p>
        </p:txBody>
      </p:sp>
    </p:spTree>
    <p:extLst>
      <p:ext uri="{BB962C8B-B14F-4D97-AF65-F5344CB8AC3E}">
        <p14:creationId xmlns:p14="http://schemas.microsoft.com/office/powerpoint/2010/main" val="2313616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1D644C6E-0716-47F6-AFAC-5E58954AC2FC}" type="datetimeFigureOut">
              <a:rPr lang="cs-CZ" smtClean="0"/>
              <a:t>14.04.2021</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829DA6DD-B2BB-4CFB-8A39-B7AD796C2A52}" type="slidenum">
              <a:rPr lang="cs-CZ" smtClean="0"/>
              <a:t>‹#›</a:t>
            </a:fld>
            <a:endParaRPr lang="cs-CZ"/>
          </a:p>
        </p:txBody>
      </p:sp>
    </p:spTree>
    <p:extLst>
      <p:ext uri="{BB962C8B-B14F-4D97-AF65-F5344CB8AC3E}">
        <p14:creationId xmlns:p14="http://schemas.microsoft.com/office/powerpoint/2010/main" val="2800176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644C6E-0716-47F6-AFAC-5E58954AC2FC}" type="datetimeFigureOut">
              <a:rPr lang="cs-CZ" smtClean="0"/>
              <a:t>14.04.2021</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829DA6DD-B2BB-4CFB-8A39-B7AD796C2A52}" type="slidenum">
              <a:rPr lang="cs-CZ" smtClean="0"/>
              <a:t>‹#›</a:t>
            </a:fld>
            <a:endParaRPr lang="cs-CZ"/>
          </a:p>
        </p:txBody>
      </p:sp>
    </p:spTree>
    <p:extLst>
      <p:ext uri="{BB962C8B-B14F-4D97-AF65-F5344CB8AC3E}">
        <p14:creationId xmlns:p14="http://schemas.microsoft.com/office/powerpoint/2010/main" val="3622534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cs-CZ"/>
              <a:t>Kliknutím lze upravit styl.</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1D644C6E-0716-47F6-AFAC-5E58954AC2FC}" type="datetimeFigureOut">
              <a:rPr lang="cs-CZ" smtClean="0"/>
              <a:t>14.04.2021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829DA6DD-B2BB-4CFB-8A39-B7AD796C2A52}" type="slidenum">
              <a:rPr lang="cs-CZ" smtClean="0"/>
              <a:t>‹#›</a:t>
            </a:fld>
            <a:endParaRPr lang="cs-CZ"/>
          </a:p>
        </p:txBody>
      </p:sp>
    </p:spTree>
    <p:extLst>
      <p:ext uri="{BB962C8B-B14F-4D97-AF65-F5344CB8AC3E}">
        <p14:creationId xmlns:p14="http://schemas.microsoft.com/office/powerpoint/2010/main" val="2564766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cs-CZ"/>
              <a:t>Kliknutím lze upravit styl.</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1D644C6E-0716-47F6-AFAC-5E58954AC2FC}" type="datetimeFigureOut">
              <a:rPr lang="cs-CZ" smtClean="0"/>
              <a:t>14.04.2021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829DA6DD-B2BB-4CFB-8A39-B7AD796C2A52}" type="slidenum">
              <a:rPr lang="cs-CZ" smtClean="0"/>
              <a:t>‹#›</a:t>
            </a:fld>
            <a:endParaRPr lang="cs-CZ"/>
          </a:p>
        </p:txBody>
      </p:sp>
    </p:spTree>
    <p:extLst>
      <p:ext uri="{BB962C8B-B14F-4D97-AF65-F5344CB8AC3E}">
        <p14:creationId xmlns:p14="http://schemas.microsoft.com/office/powerpoint/2010/main" val="2541169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cs-CZ"/>
              <a:t>Kliknutím lze upravit styl.</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1D644C6E-0716-47F6-AFAC-5E58954AC2FC}" type="datetimeFigureOut">
              <a:rPr lang="cs-CZ" smtClean="0"/>
              <a:t>14.04.2021</a:t>
            </a:fld>
            <a:endParaRPr lang="cs-CZ"/>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cs-CZ"/>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829DA6DD-B2BB-4CFB-8A39-B7AD796C2A52}" type="slidenum">
              <a:rPr lang="cs-CZ" smtClean="0"/>
              <a:t>‹#›</a:t>
            </a:fld>
            <a:endParaRPr lang="cs-CZ"/>
          </a:p>
        </p:txBody>
      </p:sp>
    </p:spTree>
    <p:extLst>
      <p:ext uri="{BB962C8B-B14F-4D97-AF65-F5344CB8AC3E}">
        <p14:creationId xmlns:p14="http://schemas.microsoft.com/office/powerpoint/2010/main" val="228023035"/>
      </p:ext>
    </p:extLst>
  </p:cSld>
  <p:clrMap bg1="lt1" tx1="dk1" bg2="lt2" tx2="dk2" accent1="accent1" accent2="accent2" accent3="accent3" accent4="accent4" accent5="accent5" accent6="accent6" hlink="hlink" folHlink="folHlink"/>
  <p:sldLayoutIdLst>
    <p:sldLayoutId id="2147484045" r:id="rId1"/>
    <p:sldLayoutId id="2147484046" r:id="rId2"/>
    <p:sldLayoutId id="2147484047" r:id="rId3"/>
    <p:sldLayoutId id="2147484048" r:id="rId4"/>
    <p:sldLayoutId id="2147484049" r:id="rId5"/>
    <p:sldLayoutId id="2147484050" r:id="rId6"/>
    <p:sldLayoutId id="2147484051" r:id="rId7"/>
    <p:sldLayoutId id="2147484052" r:id="rId8"/>
    <p:sldLayoutId id="2147484053" r:id="rId9"/>
    <p:sldLayoutId id="2147484054" r:id="rId10"/>
    <p:sldLayoutId id="2147484055"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7DA3B24-2DE2-4E41-ACF6-0D0AFEE5D2C4}"/>
              </a:ext>
            </a:extLst>
          </p:cNvPr>
          <p:cNvSpPr>
            <a:spLocks noGrp="1"/>
          </p:cNvSpPr>
          <p:nvPr>
            <p:ph type="ctrTitle"/>
          </p:nvPr>
        </p:nvSpPr>
        <p:spPr/>
        <p:txBody>
          <a:bodyPr>
            <a:noAutofit/>
          </a:bodyPr>
          <a:lstStyle/>
          <a:p>
            <a:r>
              <a:rPr lang="cs-CZ" sz="4000" dirty="0">
                <a:ln w="3175">
                  <a:solidFill>
                    <a:schemeClr val="accent1">
                      <a:lumMod val="75000"/>
                    </a:schemeClr>
                  </a:solidFill>
                </a:ln>
                <a:solidFill>
                  <a:schemeClr val="accent1">
                    <a:lumMod val="75000"/>
                  </a:schemeClr>
                </a:solidFill>
                <a:effectLst>
                  <a:glow rad="25400">
                    <a:schemeClr val="accent1">
                      <a:alpha val="40000"/>
                    </a:schemeClr>
                  </a:glow>
                  <a:outerShdw blurRad="38100" dist="38100" dir="2700000" algn="tl">
                    <a:srgbClr val="000000">
                      <a:alpha val="43137"/>
                    </a:srgbClr>
                  </a:outerShdw>
                  <a:reflection endPos="0" dir="5400000" sy="-100000" algn="bl" rotWithShape="0"/>
                </a:effectLst>
                <a:latin typeface="Times New Roman" panose="02020603050405020304" pitchFamily="18" charset="0"/>
                <a:cs typeface="Times New Roman" panose="02020603050405020304" pitchFamily="18" charset="0"/>
              </a:rPr>
              <a:t>HLUBINNÁ TERAPIE, PSYCHOANALÝZA A JEJÍ VYUŽITÍ V PORODNÍ ASISTENCI, OTTO RANK- PSYCHOTERAPIE PORODNÍHO TRAUMATU</a:t>
            </a:r>
          </a:p>
        </p:txBody>
      </p:sp>
      <p:sp>
        <p:nvSpPr>
          <p:cNvPr id="3" name="Podnadpis 2">
            <a:extLst>
              <a:ext uri="{FF2B5EF4-FFF2-40B4-BE49-F238E27FC236}">
                <a16:creationId xmlns:a16="http://schemas.microsoft.com/office/drawing/2014/main" id="{33014679-554A-4F64-A5D1-64B1B905F36E}"/>
              </a:ext>
            </a:extLst>
          </p:cNvPr>
          <p:cNvSpPr>
            <a:spLocks noGrp="1"/>
          </p:cNvSpPr>
          <p:nvPr>
            <p:ph type="subTitle" idx="1"/>
          </p:nvPr>
        </p:nvSpPr>
        <p:spPr/>
        <p:txBody>
          <a:bodyPr/>
          <a:lstStyle/>
          <a:p>
            <a:r>
              <a:rPr lang="cs-CZ" dirty="0">
                <a:latin typeface="Times New Roman" panose="02020603050405020304" pitchFamily="18" charset="0"/>
                <a:cs typeface="Times New Roman" panose="02020603050405020304" pitchFamily="18" charset="0"/>
              </a:rPr>
              <a:t>Anna Junová </a:t>
            </a:r>
          </a:p>
          <a:p>
            <a:r>
              <a:rPr lang="cs-CZ" dirty="0">
                <a:latin typeface="Times New Roman" panose="02020603050405020304" pitchFamily="18" charset="0"/>
                <a:cs typeface="Times New Roman" panose="02020603050405020304" pitchFamily="18" charset="0"/>
              </a:rPr>
              <a:t>Nikola Dolanská</a:t>
            </a:r>
          </a:p>
          <a:p>
            <a:r>
              <a:rPr lang="cs-CZ" dirty="0">
                <a:latin typeface="Times New Roman" panose="02020603050405020304" pitchFamily="18" charset="0"/>
                <a:cs typeface="Times New Roman" panose="02020603050405020304" pitchFamily="18" charset="0"/>
              </a:rPr>
              <a:t>3APA</a:t>
            </a:r>
          </a:p>
        </p:txBody>
      </p:sp>
    </p:spTree>
    <p:extLst>
      <p:ext uri="{BB962C8B-B14F-4D97-AF65-F5344CB8AC3E}">
        <p14:creationId xmlns:p14="http://schemas.microsoft.com/office/powerpoint/2010/main" val="41720919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B432EF4-0F53-4FC1-9144-6AD5048F55ED}"/>
              </a:ext>
            </a:extLst>
          </p:cNvPr>
          <p:cNvSpPr>
            <a:spLocks noGrp="1"/>
          </p:cNvSpPr>
          <p:nvPr>
            <p:ph type="title"/>
          </p:nvPr>
        </p:nvSpPr>
        <p:spPr/>
        <p:txBody>
          <a:bodyPr/>
          <a:lstStyle/>
          <a:p>
            <a:r>
              <a:rPr lang="pl-PL" dirty="0">
                <a:latin typeface="Times New Roman" panose="02020603050405020304" pitchFamily="18" charset="0"/>
                <a:cs typeface="Times New Roman" panose="02020603050405020304" pitchFamily="18" charset="0"/>
              </a:rPr>
              <a:t>Otto Rank psychoterapie porodního poranění</a:t>
            </a:r>
            <a:endParaRPr lang="cs-CZ" dirty="0">
              <a:latin typeface="Times New Roman" panose="02020603050405020304" pitchFamily="18" charset="0"/>
              <a:cs typeface="Times New Roman" panose="02020603050405020304" pitchFamily="18" charset="0"/>
            </a:endParaRPr>
          </a:p>
        </p:txBody>
      </p:sp>
      <p:sp>
        <p:nvSpPr>
          <p:cNvPr id="3" name="Zástupný obsah 2">
            <a:extLst>
              <a:ext uri="{FF2B5EF4-FFF2-40B4-BE49-F238E27FC236}">
                <a16:creationId xmlns:a16="http://schemas.microsoft.com/office/drawing/2014/main" id="{7314CA72-F1EC-4101-A231-4DAA1184F659}"/>
              </a:ext>
            </a:extLst>
          </p:cNvPr>
          <p:cNvSpPr>
            <a:spLocks noGrp="1"/>
          </p:cNvSpPr>
          <p:nvPr>
            <p:ph idx="1"/>
          </p:nvPr>
        </p:nvSpPr>
        <p:spPr/>
        <p:txBody>
          <a:bodyPr/>
          <a:lstStyle/>
          <a:p>
            <a:r>
              <a:rPr lang="cs-CZ" dirty="0">
                <a:solidFill>
                  <a:schemeClr val="tx1"/>
                </a:solidFill>
                <a:latin typeface="Times New Roman" panose="02020603050405020304" pitchFamily="18" charset="0"/>
                <a:cs typeface="Times New Roman" panose="02020603050405020304" pitchFamily="18" charset="0"/>
              </a:rPr>
              <a:t>Otto Rank 1884 – 1939</a:t>
            </a:r>
          </a:p>
          <a:p>
            <a:r>
              <a:rPr lang="cs-CZ" dirty="0">
                <a:solidFill>
                  <a:schemeClr val="tx1"/>
                </a:solidFill>
                <a:latin typeface="Times New Roman" panose="02020603050405020304" pitchFamily="18" charset="0"/>
                <a:cs typeface="Times New Roman" panose="02020603050405020304" pitchFamily="18" charset="0"/>
              </a:rPr>
              <a:t>rakouský psychoanalytik </a:t>
            </a:r>
          </a:p>
          <a:p>
            <a:r>
              <a:rPr lang="cs-CZ" dirty="0">
                <a:solidFill>
                  <a:schemeClr val="tx1"/>
                </a:solidFill>
                <a:latin typeface="Times New Roman" panose="02020603050405020304" pitchFamily="18" charset="0"/>
                <a:cs typeface="Times New Roman" panose="02020603050405020304" pitchFamily="18" charset="0"/>
              </a:rPr>
              <a:t>jedním z prvních žáků Sigmunda Freuda - vlastní teorie porodního traumatu</a:t>
            </a:r>
          </a:p>
          <a:p>
            <a:r>
              <a:rPr lang="cs-CZ" dirty="0">
                <a:solidFill>
                  <a:schemeClr val="tx1"/>
                </a:solidFill>
                <a:latin typeface="Times New Roman" panose="02020603050405020304" pitchFamily="18" charset="0"/>
                <a:cs typeface="Times New Roman" panose="02020603050405020304" pitchFamily="18" charset="0"/>
              </a:rPr>
              <a:t>Otto Rank byl v roce 1924 prvním, kdo se porodním traumatem vážně zabýval - jeho myšlenky nejprve Freud přivítal, ale posléze zavrhl pro jejich neslučitelnost s vlastními názory</a:t>
            </a:r>
          </a:p>
          <a:p>
            <a:r>
              <a:rPr lang="cs-CZ" dirty="0">
                <a:solidFill>
                  <a:schemeClr val="tx1"/>
                </a:solidFill>
                <a:latin typeface="Times New Roman" panose="02020603050405020304" pitchFamily="18" charset="0"/>
                <a:cs typeface="Times New Roman" panose="02020603050405020304" pitchFamily="18" charset="0"/>
              </a:rPr>
              <a:t>k</a:t>
            </a:r>
            <a:r>
              <a:rPr lang="de-DE" dirty="0" err="1">
                <a:solidFill>
                  <a:schemeClr val="tx1"/>
                </a:solidFill>
                <a:latin typeface="Times New Roman" panose="02020603050405020304" pitchFamily="18" charset="0"/>
                <a:cs typeface="Times New Roman" panose="02020603050405020304" pitchFamily="18" charset="0"/>
              </a:rPr>
              <a:t>nihu</a:t>
            </a:r>
            <a:r>
              <a:rPr lang="de-DE" dirty="0">
                <a:solidFill>
                  <a:schemeClr val="tx1"/>
                </a:solidFill>
                <a:latin typeface="Times New Roman" panose="02020603050405020304" pitchFamily="18" charset="0"/>
                <a:cs typeface="Times New Roman" panose="02020603050405020304" pitchFamily="18" charset="0"/>
              </a:rPr>
              <a:t> </a:t>
            </a:r>
            <a:r>
              <a:rPr lang="de-DE" dirty="0" err="1">
                <a:solidFill>
                  <a:schemeClr val="tx1"/>
                </a:solidFill>
                <a:latin typeface="Times New Roman" panose="02020603050405020304" pitchFamily="18" charset="0"/>
                <a:cs typeface="Times New Roman" panose="02020603050405020304" pitchFamily="18" charset="0"/>
              </a:rPr>
              <a:t>Porodní</a:t>
            </a:r>
            <a:r>
              <a:rPr lang="de-DE" dirty="0">
                <a:solidFill>
                  <a:schemeClr val="tx1"/>
                </a:solidFill>
                <a:latin typeface="Times New Roman" panose="02020603050405020304" pitchFamily="18" charset="0"/>
                <a:cs typeface="Times New Roman" panose="02020603050405020304" pitchFamily="18" charset="0"/>
              </a:rPr>
              <a:t> </a:t>
            </a:r>
            <a:r>
              <a:rPr lang="de-DE" dirty="0" err="1">
                <a:solidFill>
                  <a:schemeClr val="tx1"/>
                </a:solidFill>
                <a:latin typeface="Times New Roman" panose="02020603050405020304" pitchFamily="18" charset="0"/>
                <a:cs typeface="Times New Roman" panose="02020603050405020304" pitchFamily="18" charset="0"/>
              </a:rPr>
              <a:t>trauma</a:t>
            </a:r>
            <a:r>
              <a:rPr lang="cs-CZ" dirty="0">
                <a:solidFill>
                  <a:schemeClr val="tx1"/>
                </a:solidFill>
                <a:latin typeface="Times New Roman" panose="02020603050405020304" pitchFamily="18" charset="0"/>
                <a:cs typeface="Times New Roman" panose="02020603050405020304" pitchFamily="18" charset="0"/>
              </a:rPr>
              <a:t> vydal 1924</a:t>
            </a:r>
            <a:r>
              <a:rPr lang="de-DE" dirty="0">
                <a:solidFill>
                  <a:schemeClr val="tx1"/>
                </a:solidFill>
                <a:latin typeface="Times New Roman" panose="02020603050405020304" pitchFamily="18" charset="0"/>
                <a:cs typeface="Times New Roman" panose="02020603050405020304" pitchFamily="18" charset="0"/>
              </a:rPr>
              <a:t> (Das Trauma der Geburt)</a:t>
            </a:r>
            <a:r>
              <a:rPr lang="cs-CZ" dirty="0">
                <a:solidFill>
                  <a:schemeClr val="tx1"/>
                </a:solidFill>
                <a:latin typeface="Times New Roman" panose="02020603050405020304" pitchFamily="18" charset="0"/>
                <a:cs typeface="Times New Roman" panose="02020603050405020304" pitchFamily="18" charset="0"/>
              </a:rPr>
              <a:t>, samotný termín pochází od Sigmunda Freuda (Výklad snů 1909)</a:t>
            </a:r>
            <a:r>
              <a:rPr lang="de-DE" dirty="0">
                <a:solidFill>
                  <a:schemeClr val="tx1"/>
                </a:solidFill>
                <a:latin typeface="Times New Roman" panose="02020603050405020304" pitchFamily="18" charset="0"/>
                <a:cs typeface="Times New Roman" panose="02020603050405020304" pitchFamily="18" charset="0"/>
              </a:rPr>
              <a:t> </a:t>
            </a:r>
            <a:endParaRPr lang="cs-CZ" dirty="0">
              <a:solidFill>
                <a:schemeClr val="tx1"/>
              </a:solidFill>
              <a:latin typeface="Times New Roman" panose="02020603050405020304" pitchFamily="18" charset="0"/>
              <a:cs typeface="Times New Roman" panose="02020603050405020304" pitchFamily="18" charset="0"/>
            </a:endParaRPr>
          </a:p>
          <a:p>
            <a:endParaRPr lang="cs-CZ" dirty="0">
              <a:latin typeface="Times New Roman" panose="02020603050405020304" pitchFamily="18" charset="0"/>
              <a:cs typeface="Times New Roman" panose="02020603050405020304" pitchFamily="18" charset="0"/>
            </a:endParaRPr>
          </a:p>
          <a:p>
            <a:endParaRPr lang="cs-CZ" dirty="0">
              <a:latin typeface="Times New Roman" panose="02020603050405020304" pitchFamily="18" charset="0"/>
              <a:cs typeface="Times New Roman" panose="02020603050405020304" pitchFamily="18" charset="0"/>
            </a:endParaRPr>
          </a:p>
        </p:txBody>
      </p:sp>
      <p:pic>
        <p:nvPicPr>
          <p:cNvPr id="5" name="Obrázek 4">
            <a:extLst>
              <a:ext uri="{FF2B5EF4-FFF2-40B4-BE49-F238E27FC236}">
                <a16:creationId xmlns:a16="http://schemas.microsoft.com/office/drawing/2014/main" id="{094481C6-BEA8-41B5-B02F-115238D5312A}"/>
              </a:ext>
            </a:extLst>
          </p:cNvPr>
          <p:cNvPicPr>
            <a:picLocks noChangeAspect="1"/>
          </p:cNvPicPr>
          <p:nvPr/>
        </p:nvPicPr>
        <p:blipFill>
          <a:blip r:embed="rId2"/>
          <a:stretch>
            <a:fillRect/>
          </a:stretch>
        </p:blipFill>
        <p:spPr>
          <a:xfrm>
            <a:off x="9643898" y="355155"/>
            <a:ext cx="2109952" cy="2651444"/>
          </a:xfrm>
          <a:prstGeom prst="rect">
            <a:avLst/>
          </a:prstGeom>
        </p:spPr>
      </p:pic>
    </p:spTree>
    <p:extLst>
      <p:ext uri="{BB962C8B-B14F-4D97-AF65-F5344CB8AC3E}">
        <p14:creationId xmlns:p14="http://schemas.microsoft.com/office/powerpoint/2010/main" val="14899849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C7F2015-3C87-4DE0-86C7-4BDE0C59430E}"/>
              </a:ext>
            </a:extLst>
          </p:cNvPr>
          <p:cNvSpPr>
            <a:spLocks noGrp="1"/>
          </p:cNvSpPr>
          <p:nvPr>
            <p:ph type="title"/>
          </p:nvPr>
        </p:nvSpPr>
        <p:spPr/>
        <p:txBody>
          <a:bodyPr/>
          <a:lstStyle/>
          <a:p>
            <a:endParaRPr lang="cs-CZ" dirty="0"/>
          </a:p>
        </p:txBody>
      </p:sp>
      <p:sp>
        <p:nvSpPr>
          <p:cNvPr id="3" name="Zástupný obsah 2">
            <a:extLst>
              <a:ext uri="{FF2B5EF4-FFF2-40B4-BE49-F238E27FC236}">
                <a16:creationId xmlns:a16="http://schemas.microsoft.com/office/drawing/2014/main" id="{CB7864CB-E115-49C2-950E-D4E78F8A888A}"/>
              </a:ext>
            </a:extLst>
          </p:cNvPr>
          <p:cNvSpPr>
            <a:spLocks noGrp="1"/>
          </p:cNvSpPr>
          <p:nvPr>
            <p:ph idx="1"/>
          </p:nvPr>
        </p:nvSpPr>
        <p:spPr/>
        <p:txBody>
          <a:bodyPr>
            <a:normAutofit fontScale="92500" lnSpcReduction="10000"/>
          </a:bodyPr>
          <a:lstStyle/>
          <a:p>
            <a:r>
              <a:rPr lang="cs-CZ" dirty="0">
                <a:solidFill>
                  <a:schemeClr val="tx1"/>
                </a:solidFill>
                <a:latin typeface="Times New Roman" panose="02020603050405020304" pitchFamily="18" charset="0"/>
                <a:cs typeface="Times New Roman" panose="02020603050405020304" pitchFamily="18" charset="0"/>
              </a:rPr>
              <a:t>v práci Porodní trauma z roku 1924 představil Rank systém, ve kterém předkládá myšlenku, že úzkost, ke které dochází během porodu, je šablonou pro všechny následné úzkosti, které člověk zažije v průběhu života</a:t>
            </a:r>
          </a:p>
          <a:p>
            <a:r>
              <a:rPr lang="cs-CZ" dirty="0">
                <a:solidFill>
                  <a:schemeClr val="tx1"/>
                </a:solidFill>
                <a:latin typeface="Times New Roman" panose="02020603050405020304" pitchFamily="18" charset="0"/>
                <a:cs typeface="Times New Roman" panose="02020603050405020304" pitchFamily="18" charset="0"/>
              </a:rPr>
              <a:t>Rank předpokládal, že oddělení a následné odstavení dítěte od matky při porodu je půdou, ze které vyrůstají pozdější neurózy všeho druhu a že mužská sexuální touha představuje podvědomé přání vrátit se do lůna</a:t>
            </a:r>
          </a:p>
          <a:p>
            <a:r>
              <a:rPr lang="cs-CZ" dirty="0">
                <a:solidFill>
                  <a:schemeClr val="tx1"/>
                </a:solidFill>
                <a:latin typeface="Times New Roman" panose="02020603050405020304" pitchFamily="18" charset="0"/>
                <a:cs typeface="Times New Roman" panose="02020603050405020304" pitchFamily="18" charset="0"/>
              </a:rPr>
              <a:t>pobyt v matčině lůně = rajská situace bezpodmínečného přijetí a snadného uspokojování všech potřeb =&gt; končí porodem </a:t>
            </a:r>
          </a:p>
          <a:p>
            <a:r>
              <a:rPr lang="cs-CZ" dirty="0">
                <a:solidFill>
                  <a:schemeClr val="tx1"/>
                </a:solidFill>
                <a:latin typeface="Times New Roman" panose="02020603050405020304" pitchFamily="18" charset="0"/>
                <a:cs typeface="Times New Roman" panose="02020603050405020304" pitchFamily="18" charset="0"/>
              </a:rPr>
              <a:t>nejhlubším přáním ovládajícím lidskou mysl je touha po návratu k nitroděložní existenci (častý zdroj úzkosti u dětí i dospělých)</a:t>
            </a:r>
          </a:p>
          <a:p>
            <a:r>
              <a:rPr lang="cs-CZ" dirty="0">
                <a:solidFill>
                  <a:schemeClr val="tx1"/>
                </a:solidFill>
                <a:latin typeface="Times New Roman" panose="02020603050405020304" pitchFamily="18" charset="0"/>
                <a:cs typeface="Times New Roman" panose="02020603050405020304" pitchFamily="18" charset="0"/>
              </a:rPr>
              <a:t>touha po návratu do dělohy se může projevit např. v chování a zvláštnostech dítěte (stálé kladení otázek)</a:t>
            </a:r>
          </a:p>
          <a:p>
            <a:endParaRPr lang="cs-CZ" dirty="0">
              <a:solidFill>
                <a:schemeClr val="tx1"/>
              </a:solidFill>
              <a:latin typeface="Times New Roman" panose="02020603050405020304" pitchFamily="18" charset="0"/>
              <a:cs typeface="Times New Roman" panose="02020603050405020304" pitchFamily="18" charset="0"/>
            </a:endParaRPr>
          </a:p>
          <a:p>
            <a:endParaRPr lang="cs-CZ" dirty="0"/>
          </a:p>
        </p:txBody>
      </p:sp>
    </p:spTree>
    <p:extLst>
      <p:ext uri="{BB962C8B-B14F-4D97-AF65-F5344CB8AC3E}">
        <p14:creationId xmlns:p14="http://schemas.microsoft.com/office/powerpoint/2010/main" val="3991572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9AA87F-DB80-48D9-AC61-0AAE1F0D9E89}"/>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6E8CF407-1775-4679-B72A-D9B46EA59E08}"/>
              </a:ext>
            </a:extLst>
          </p:cNvPr>
          <p:cNvSpPr>
            <a:spLocks noGrp="1"/>
          </p:cNvSpPr>
          <p:nvPr>
            <p:ph idx="1"/>
          </p:nvPr>
        </p:nvSpPr>
        <p:spPr/>
        <p:txBody>
          <a:bodyPr/>
          <a:lstStyle/>
          <a:p>
            <a:r>
              <a:rPr lang="cs-CZ" dirty="0">
                <a:solidFill>
                  <a:schemeClr val="tx1"/>
                </a:solidFill>
                <a:latin typeface="Times New Roman" panose="02020603050405020304" pitchFamily="18" charset="0"/>
                <a:cs typeface="Times New Roman" panose="02020603050405020304" pitchFamily="18" charset="0"/>
              </a:rPr>
              <a:t>trauma separace je podle Ranka navíc zvýrazněno traumatem během porodu</a:t>
            </a:r>
          </a:p>
          <a:p>
            <a:r>
              <a:rPr lang="cs-CZ" dirty="0">
                <a:solidFill>
                  <a:schemeClr val="tx1"/>
                </a:solidFill>
                <a:latin typeface="Times New Roman" panose="02020603050405020304" pitchFamily="18" charset="0"/>
                <a:cs typeface="Times New Roman" panose="02020603050405020304" pitchFamily="18" charset="0"/>
              </a:rPr>
              <a:t> tvrdil, že všechny neurotické poruchy dýchání (astma), které znovu navozují pocit dušení, se přímo vztahují k fyzické reprodukci porodního traumatu. Extenzivní neurotické bolesti hlavy (migréna) se vztahují k obzvlášť bolestivé etapě porodu spojené s průchodem hlavičky dítěte. </a:t>
            </a:r>
          </a:p>
          <a:p>
            <a:r>
              <a:rPr lang="cs-CZ" dirty="0">
                <a:solidFill>
                  <a:schemeClr val="tx1"/>
                </a:solidFill>
                <a:latin typeface="Times New Roman" panose="02020603050405020304" pitchFamily="18" charset="0"/>
                <a:cs typeface="Times New Roman" panose="02020603050405020304" pitchFamily="18" charset="0"/>
              </a:rPr>
              <a:t>v jeho chápání lidské psychiky, podpořeném dlouholetou praxí úspěšného psychoanalytika, přišel s takovou konstrukcí psychoanalýzy, která zahrnovala individuální znovuprožití traumatu zrození a byla zaměřena přímo na následky porodní zkušenosti</a:t>
            </a:r>
          </a:p>
          <a:p>
            <a:endParaRPr lang="cs-CZ" dirty="0">
              <a:solidFill>
                <a:schemeClr val="tx1"/>
              </a:solidFill>
              <a:latin typeface="Times New Roman" panose="02020603050405020304" pitchFamily="18" charset="0"/>
              <a:cs typeface="Times New Roman" panose="02020603050405020304" pitchFamily="18" charset="0"/>
            </a:endParaRPr>
          </a:p>
          <a:p>
            <a:endParaRPr lang="cs-CZ"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13029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CCD53E9-C28F-43D5-8200-96B04600D49E}"/>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42CA2BF8-9A88-4FB9-947E-7011025A8ED2}"/>
              </a:ext>
            </a:extLst>
          </p:cNvPr>
          <p:cNvSpPr>
            <a:spLocks noGrp="1"/>
          </p:cNvSpPr>
          <p:nvPr>
            <p:ph idx="1"/>
          </p:nvPr>
        </p:nvSpPr>
        <p:spPr/>
        <p:txBody>
          <a:bodyPr>
            <a:normAutofit/>
          </a:bodyPr>
          <a:lstStyle/>
          <a:p>
            <a:r>
              <a:rPr lang="cs-CZ" dirty="0">
                <a:solidFill>
                  <a:schemeClr val="tx1"/>
                </a:solidFill>
                <a:latin typeface="Times New Roman" panose="02020603050405020304" pitchFamily="18" charset="0"/>
                <a:cs typeface="Times New Roman" panose="02020603050405020304" pitchFamily="18" charset="0"/>
              </a:rPr>
              <a:t>Rank tedy chápal porodní zkušenost, při které dítě přechází ze stavu spokojeného spojení s matkou do stavu násilného oddělení, nejen jako nevyhnutelné trauma, ale také jako základ, či jádro podvědomí. </a:t>
            </a:r>
          </a:p>
          <a:p>
            <a:r>
              <a:rPr lang="cs-CZ" dirty="0">
                <a:solidFill>
                  <a:schemeClr val="tx1"/>
                </a:solidFill>
                <a:latin typeface="Times New Roman" panose="02020603050405020304" pitchFamily="18" charset="0"/>
                <a:cs typeface="Times New Roman" panose="02020603050405020304" pitchFamily="18" charset="0"/>
              </a:rPr>
              <a:t>Strach při zrození (tzv. „</a:t>
            </a:r>
            <a:r>
              <a:rPr lang="cs-CZ" dirty="0" err="1">
                <a:solidFill>
                  <a:schemeClr val="tx1"/>
                </a:solidFill>
                <a:latin typeface="Times New Roman" panose="02020603050405020304" pitchFamily="18" charset="0"/>
                <a:cs typeface="Times New Roman" panose="02020603050405020304" pitchFamily="18" charset="0"/>
              </a:rPr>
              <a:t>prastrach</a:t>
            </a:r>
            <a:r>
              <a:rPr lang="cs-CZ" dirty="0">
                <a:solidFill>
                  <a:schemeClr val="tx1"/>
                </a:solidFill>
                <a:latin typeface="Times New Roman" panose="02020603050405020304" pitchFamily="18" charset="0"/>
                <a:cs typeface="Times New Roman" panose="02020603050405020304" pitchFamily="18" charset="0"/>
              </a:rPr>
              <a:t>“) však zároveň zabraňuje tvorbě vzpomínek na předchozí příjemný pocit </a:t>
            </a:r>
          </a:p>
          <a:p>
            <a:endParaRPr lang="cs-CZ" dirty="0"/>
          </a:p>
        </p:txBody>
      </p:sp>
    </p:spTree>
    <p:extLst>
      <p:ext uri="{BB962C8B-B14F-4D97-AF65-F5344CB8AC3E}">
        <p14:creationId xmlns:p14="http://schemas.microsoft.com/office/powerpoint/2010/main" val="38296919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B8A92D0-0E74-4380-A24F-806FDFC0CE5D}"/>
              </a:ext>
            </a:extLst>
          </p:cNvPr>
          <p:cNvSpPr>
            <a:spLocks noGrp="1"/>
          </p:cNvSpPr>
          <p:nvPr>
            <p:ph type="title"/>
          </p:nvPr>
        </p:nvSpPr>
        <p:spPr/>
        <p:txBody>
          <a:bodyPr/>
          <a:lstStyle/>
          <a:p>
            <a:r>
              <a:rPr lang="cs-CZ"/>
              <a:t>Odbourání porodního </a:t>
            </a:r>
            <a:r>
              <a:rPr lang="cs-CZ" dirty="0"/>
              <a:t>trauma</a:t>
            </a:r>
          </a:p>
        </p:txBody>
      </p:sp>
      <p:sp>
        <p:nvSpPr>
          <p:cNvPr id="3" name="Zástupný obsah 2">
            <a:extLst>
              <a:ext uri="{FF2B5EF4-FFF2-40B4-BE49-F238E27FC236}">
                <a16:creationId xmlns:a16="http://schemas.microsoft.com/office/drawing/2014/main" id="{30145876-5626-47BD-9779-39A41A61F8E7}"/>
              </a:ext>
            </a:extLst>
          </p:cNvPr>
          <p:cNvSpPr>
            <a:spLocks noGrp="1"/>
          </p:cNvSpPr>
          <p:nvPr>
            <p:ph idx="1"/>
          </p:nvPr>
        </p:nvSpPr>
        <p:spPr/>
        <p:txBody>
          <a:bodyPr>
            <a:normAutofit lnSpcReduction="10000"/>
          </a:bodyPr>
          <a:lstStyle/>
          <a:p>
            <a:r>
              <a:rPr lang="cs-CZ" dirty="0">
                <a:solidFill>
                  <a:schemeClr val="tx1"/>
                </a:solidFill>
                <a:latin typeface="Times New Roman" panose="02020603050405020304" pitchFamily="18" charset="0"/>
                <a:cs typeface="Times New Roman" panose="02020603050405020304" pitchFamily="18" charset="0"/>
              </a:rPr>
              <a:t>Rank uvádí mnoho prostředků, kterými se člověk snaží zvládnout porodní trauma, ať už je to prostřednictvím snů, náboženství nebo umělecké tvořivosti. Další reálná možnost alespoň částečného dosažení prvotního stavu dokonalé příjemnosti je při koitu</a:t>
            </a:r>
          </a:p>
          <a:p>
            <a:r>
              <a:rPr lang="cs-CZ" dirty="0">
                <a:solidFill>
                  <a:schemeClr val="tx1"/>
                </a:solidFill>
                <a:latin typeface="Times New Roman" panose="02020603050405020304" pitchFamily="18" charset="0"/>
                <a:cs typeface="Times New Roman" panose="02020603050405020304" pitchFamily="18" charset="0"/>
              </a:rPr>
              <a:t>jednou z možností je pak vytvoření nové lidské bytosti, s níž se může člověk ztotožnit </a:t>
            </a:r>
          </a:p>
          <a:p>
            <a:r>
              <a:rPr lang="cs-CZ" dirty="0">
                <a:solidFill>
                  <a:schemeClr val="tx1"/>
                </a:solidFill>
                <a:latin typeface="Times New Roman" panose="02020603050405020304" pitchFamily="18" charset="0"/>
                <a:cs typeface="Times New Roman" panose="02020603050405020304" pitchFamily="18" charset="0"/>
              </a:rPr>
              <a:t>nejdokonalejšího možného odbourání následků porodního traumatu však lze podle Ranka dosáhnout pouze prostřednictvím psychoanalýzy (podle Ranka dochází během psychoanalýzy k jasným, ale nevědomým vzpomínkám, k napodobení nitroděložní polohy, či prožívání zvláštností vlastního porodu. Tato specifika nemohou vznikat následkem vědomých vzpomínek nebo pomocí fantazií, protože předem nejsou nikomu známy)</a:t>
            </a:r>
          </a:p>
          <a:p>
            <a:endParaRPr lang="cs-CZ" dirty="0">
              <a:solidFill>
                <a:schemeClr val="tx1"/>
              </a:solidFill>
              <a:latin typeface="Times New Roman" panose="02020603050405020304" pitchFamily="18" charset="0"/>
              <a:cs typeface="Times New Roman" panose="02020603050405020304" pitchFamily="18" charset="0"/>
            </a:endParaRPr>
          </a:p>
          <a:p>
            <a:endParaRPr lang="cs-CZ" dirty="0"/>
          </a:p>
        </p:txBody>
      </p:sp>
    </p:spTree>
    <p:extLst>
      <p:ext uri="{BB962C8B-B14F-4D97-AF65-F5344CB8AC3E}">
        <p14:creationId xmlns:p14="http://schemas.microsoft.com/office/powerpoint/2010/main" val="26547921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4E3CBD92-7E3A-8B4D-938C-D2314436C9E7}"/>
              </a:ext>
            </a:extLst>
          </p:cNvPr>
          <p:cNvSpPr>
            <a:spLocks noGrp="1"/>
          </p:cNvSpPr>
          <p:nvPr>
            <p:ph type="title"/>
          </p:nvPr>
        </p:nvSpPr>
        <p:spPr>
          <a:xfrm>
            <a:off x="1158240" y="2502945"/>
            <a:ext cx="9875520" cy="1356360"/>
          </a:xfrm>
        </p:spPr>
        <p:txBody>
          <a:bodyPr/>
          <a:lstStyle/>
          <a:p>
            <a:pPr algn="ctr"/>
            <a:r>
              <a:rPr lang="cs-CZ" b="1" dirty="0">
                <a:solidFill>
                  <a:schemeClr val="tx1"/>
                </a:solidFill>
              </a:rPr>
              <a:t>Děkujme za pozornost. </a:t>
            </a:r>
          </a:p>
        </p:txBody>
      </p:sp>
      <p:pic>
        <p:nvPicPr>
          <p:cNvPr id="2" name="Obrázek 1">
            <a:extLst>
              <a:ext uri="{FF2B5EF4-FFF2-40B4-BE49-F238E27FC236}">
                <a16:creationId xmlns:a16="http://schemas.microsoft.com/office/drawing/2014/main" id="{5E9161C0-D482-4F62-9115-08EE04A88046}"/>
              </a:ext>
            </a:extLst>
          </p:cNvPr>
          <p:cNvPicPr>
            <a:picLocks noChangeAspect="1"/>
          </p:cNvPicPr>
          <p:nvPr/>
        </p:nvPicPr>
        <p:blipFill>
          <a:blip r:embed="rId2"/>
          <a:stretch>
            <a:fillRect/>
          </a:stretch>
        </p:blipFill>
        <p:spPr>
          <a:xfrm>
            <a:off x="3676650" y="3859305"/>
            <a:ext cx="4572000" cy="1905000"/>
          </a:xfrm>
          <a:prstGeom prst="rect">
            <a:avLst/>
          </a:prstGeom>
        </p:spPr>
      </p:pic>
    </p:spTree>
    <p:extLst>
      <p:ext uri="{BB962C8B-B14F-4D97-AF65-F5344CB8AC3E}">
        <p14:creationId xmlns:p14="http://schemas.microsoft.com/office/powerpoint/2010/main" val="2863551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C898F2-1F0A-483D-AD18-924A68BBC684}"/>
              </a:ext>
            </a:extLst>
          </p:cNvPr>
          <p:cNvSpPr>
            <a:spLocks noGrp="1"/>
          </p:cNvSpPr>
          <p:nvPr>
            <p:ph type="title"/>
          </p:nvPr>
        </p:nvSpPr>
        <p:spPr/>
        <p:txBody>
          <a:bodyPr/>
          <a:lstStyle/>
          <a:p>
            <a:r>
              <a:rPr lang="cs-CZ" dirty="0">
                <a:latin typeface="Times New Roman" panose="02020603050405020304" pitchFamily="18" charset="0"/>
                <a:cs typeface="Times New Roman" panose="02020603050405020304" pitchFamily="18" charset="0"/>
              </a:rPr>
              <a:t>HLUBINNÁ TERAPIE</a:t>
            </a:r>
          </a:p>
        </p:txBody>
      </p:sp>
      <p:sp>
        <p:nvSpPr>
          <p:cNvPr id="3" name="Zástupný obsah 2">
            <a:extLst>
              <a:ext uri="{FF2B5EF4-FFF2-40B4-BE49-F238E27FC236}">
                <a16:creationId xmlns:a16="http://schemas.microsoft.com/office/drawing/2014/main" id="{0E963F84-0719-4098-8EE0-8B12FA37E61F}"/>
              </a:ext>
            </a:extLst>
          </p:cNvPr>
          <p:cNvSpPr>
            <a:spLocks noGrp="1"/>
          </p:cNvSpPr>
          <p:nvPr>
            <p:ph idx="1"/>
          </p:nvPr>
        </p:nvSpPr>
        <p:spPr>
          <a:xfrm>
            <a:off x="847725" y="1838325"/>
            <a:ext cx="9872871" cy="4038600"/>
          </a:xfrm>
        </p:spPr>
        <p:txBody>
          <a:bodyPr/>
          <a:lstStyle/>
          <a:p>
            <a:r>
              <a:rPr lang="cs-CZ" dirty="0">
                <a:solidFill>
                  <a:schemeClr val="tx1"/>
                </a:solidFill>
                <a:latin typeface="Times New Roman" panose="02020603050405020304" pitchFamily="18" charset="0"/>
                <a:cs typeface="Times New Roman" panose="02020603050405020304" pitchFamily="18" charset="0"/>
              </a:rPr>
              <a:t>alternativní forma psychoanalýzy, která pracuje s podvědomím klienta</a:t>
            </a:r>
          </a:p>
          <a:p>
            <a:r>
              <a:rPr lang="cs-CZ" dirty="0">
                <a:solidFill>
                  <a:schemeClr val="tx1"/>
                </a:solidFill>
                <a:latin typeface="Times New Roman" panose="02020603050405020304" pitchFamily="18" charset="0"/>
                <a:cs typeface="Times New Roman" panose="02020603050405020304" pitchFamily="18" charset="0"/>
              </a:rPr>
              <a:t>hlubinná terapie = jde až do hloubky k samotnému problému</a:t>
            </a:r>
          </a:p>
          <a:p>
            <a:r>
              <a:rPr lang="cs-CZ" dirty="0">
                <a:solidFill>
                  <a:schemeClr val="tx1"/>
                </a:solidFill>
                <a:latin typeface="Times New Roman" panose="02020603050405020304" pitchFamily="18" charset="0"/>
                <a:cs typeface="Times New Roman" panose="02020603050405020304" pitchFamily="18" charset="0"/>
              </a:rPr>
              <a:t>soustředí se na předem stanovený problém =&gt; otevře ho, vyčistí a odstraní </a:t>
            </a:r>
          </a:p>
          <a:p>
            <a:r>
              <a:rPr lang="cs-CZ" dirty="0">
                <a:solidFill>
                  <a:schemeClr val="tx1"/>
                </a:solidFill>
                <a:latin typeface="Times New Roman" panose="02020603050405020304" pitchFamily="18" charset="0"/>
                <a:cs typeface="Times New Roman" panose="02020603050405020304" pitchFamily="18" charset="0"/>
              </a:rPr>
              <a:t>ve většině případů terapeut pracuje s problémy v tomto životě, ale někdy se vrací i do minulých životů</a:t>
            </a:r>
          </a:p>
          <a:p>
            <a:r>
              <a:rPr lang="cs-CZ" dirty="0">
                <a:solidFill>
                  <a:schemeClr val="tx1"/>
                </a:solidFill>
                <a:latin typeface="Times New Roman" panose="02020603050405020304" pitchFamily="18" charset="0"/>
                <a:cs typeface="Times New Roman" panose="02020603050405020304" pitchFamily="18" charset="0"/>
              </a:rPr>
              <a:t>při této terapie je důležité mít silnou potřebu a vůli svůj problém vyřešit</a:t>
            </a:r>
          </a:p>
          <a:p>
            <a:r>
              <a:rPr lang="cs-CZ" dirty="0">
                <a:solidFill>
                  <a:schemeClr val="tx1"/>
                </a:solidFill>
                <a:latin typeface="Times New Roman" panose="02020603050405020304" pitchFamily="18" charset="0"/>
                <a:cs typeface="Times New Roman" panose="02020603050405020304" pitchFamily="18" charset="0"/>
              </a:rPr>
              <a:t>syntéza terapie za pomocí hluboké hypnózy a terapie bez pomocí hypnózy</a:t>
            </a:r>
          </a:p>
          <a:p>
            <a:endParaRPr lang="cs-CZ"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8391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8C98E52-6A02-4158-85A7-85E06B67895C}"/>
              </a:ext>
            </a:extLst>
          </p:cNvPr>
          <p:cNvSpPr>
            <a:spLocks noGrp="1"/>
          </p:cNvSpPr>
          <p:nvPr>
            <p:ph type="title"/>
          </p:nvPr>
        </p:nvSpPr>
        <p:spPr/>
        <p:txBody>
          <a:bodyPr/>
          <a:lstStyle/>
          <a:p>
            <a:endParaRPr lang="cs-CZ" dirty="0"/>
          </a:p>
        </p:txBody>
      </p:sp>
      <p:sp>
        <p:nvSpPr>
          <p:cNvPr id="3" name="Zástupný obsah 2">
            <a:extLst>
              <a:ext uri="{FF2B5EF4-FFF2-40B4-BE49-F238E27FC236}">
                <a16:creationId xmlns:a16="http://schemas.microsoft.com/office/drawing/2014/main" id="{30E61523-26E0-4BCD-810A-3427FF529A71}"/>
              </a:ext>
            </a:extLst>
          </p:cNvPr>
          <p:cNvSpPr>
            <a:spLocks noGrp="1"/>
          </p:cNvSpPr>
          <p:nvPr>
            <p:ph idx="1"/>
          </p:nvPr>
        </p:nvSpPr>
        <p:spPr/>
        <p:txBody>
          <a:bodyPr/>
          <a:lstStyle/>
          <a:p>
            <a:r>
              <a:rPr lang="cs-CZ" dirty="0">
                <a:solidFill>
                  <a:schemeClr val="tx1"/>
                </a:solidFill>
                <a:latin typeface="Times New Roman" panose="02020603050405020304" pitchFamily="18" charset="0"/>
                <a:cs typeface="Times New Roman" panose="02020603050405020304" pitchFamily="18" charset="0"/>
              </a:rPr>
              <a:t>zásadní problémy pochází především z minulosti a dochází k tzv. reinkarnační terapii</a:t>
            </a:r>
          </a:p>
          <a:p>
            <a:r>
              <a:rPr lang="cs-CZ" dirty="0">
                <a:solidFill>
                  <a:schemeClr val="tx1"/>
                </a:solidFill>
                <a:latin typeface="Times New Roman" panose="02020603050405020304" pitchFamily="18" charset="0"/>
                <a:cs typeface="Times New Roman" panose="02020603050405020304" pitchFamily="18" charset="0"/>
              </a:rPr>
              <a:t>vše, co člověk prožil, je chronologicky uspořádáno na časové stopě (můžeme např. zjistit přesný čas narození). Jakýkoliv údaj na časové stopě můžeme najít vybavováním si na základě asociací (asociace = spojení představ tím, že jeden duševní obsah vybaví jiný v podobě představy nebo myšlenky proto, že dřívější zkušenosti se vyskytly spolu)</a:t>
            </a:r>
          </a:p>
          <a:p>
            <a:r>
              <a:rPr lang="cs-CZ" dirty="0" err="1">
                <a:solidFill>
                  <a:schemeClr val="tx1"/>
                </a:solidFill>
                <a:latin typeface="Times New Roman" panose="02020603050405020304" pitchFamily="18" charset="0"/>
                <a:cs typeface="Times New Roman" panose="02020603050405020304" pitchFamily="18" charset="0"/>
              </a:rPr>
              <a:t>Engram</a:t>
            </a:r>
            <a:r>
              <a:rPr lang="cs-CZ" dirty="0">
                <a:solidFill>
                  <a:schemeClr val="tx1"/>
                </a:solidFill>
                <a:latin typeface="Times New Roman" panose="02020603050405020304" pitchFamily="18" charset="0"/>
                <a:cs typeface="Times New Roman" panose="02020603050405020304" pitchFamily="18" charset="0"/>
              </a:rPr>
              <a:t> </a:t>
            </a:r>
          </a:p>
          <a:p>
            <a:endParaRPr lang="cs-CZ" dirty="0"/>
          </a:p>
        </p:txBody>
      </p:sp>
    </p:spTree>
    <p:extLst>
      <p:ext uri="{BB962C8B-B14F-4D97-AF65-F5344CB8AC3E}">
        <p14:creationId xmlns:p14="http://schemas.microsoft.com/office/powerpoint/2010/main" val="2971981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00A458-0CBA-466A-BE98-9768C7F6E48F}"/>
              </a:ext>
            </a:extLst>
          </p:cNvPr>
          <p:cNvSpPr>
            <a:spLocks noGrp="1"/>
          </p:cNvSpPr>
          <p:nvPr>
            <p:ph type="title"/>
          </p:nvPr>
        </p:nvSpPr>
        <p:spPr/>
        <p:txBody>
          <a:bodyPr/>
          <a:lstStyle/>
          <a:p>
            <a:r>
              <a:rPr kumimoji="0" lang="cs-CZ" sz="4400" b="0" i="0" u="none" strike="noStrike" kern="1200" cap="none" spc="0" normalizeH="0" baseline="0" noProof="0" dirty="0">
                <a:ln>
                  <a:noFill/>
                </a:ln>
                <a:solidFill>
                  <a:srgbClr val="92278F"/>
                </a:solidFill>
                <a:effectLst/>
                <a:uLnTx/>
                <a:uFillTx/>
                <a:latin typeface="Times New Roman" panose="02020603050405020304" pitchFamily="18" charset="0"/>
                <a:ea typeface="+mj-ea"/>
                <a:cs typeface="Times New Roman" panose="02020603050405020304" pitchFamily="18" charset="0"/>
              </a:rPr>
              <a:t>PSYCHOANALÝZA A JEJÍ VYUŽITÍ </a:t>
            </a:r>
            <a:br>
              <a:rPr kumimoji="0" lang="cs-CZ" sz="4400" b="0" i="0" u="none" strike="noStrike" kern="1200" cap="none" spc="0" normalizeH="0" baseline="0" noProof="0" dirty="0">
                <a:ln>
                  <a:noFill/>
                </a:ln>
                <a:solidFill>
                  <a:srgbClr val="92278F"/>
                </a:solidFill>
                <a:effectLst/>
                <a:uLnTx/>
                <a:uFillTx/>
                <a:latin typeface="Times New Roman" panose="02020603050405020304" pitchFamily="18" charset="0"/>
                <a:ea typeface="+mj-ea"/>
                <a:cs typeface="Times New Roman" panose="02020603050405020304" pitchFamily="18" charset="0"/>
              </a:rPr>
            </a:br>
            <a:r>
              <a:rPr kumimoji="0" lang="cs-CZ" sz="4400" b="0" i="0" u="none" strike="noStrike" kern="1200" cap="none" spc="0" normalizeH="0" baseline="0" noProof="0" dirty="0">
                <a:ln>
                  <a:noFill/>
                </a:ln>
                <a:solidFill>
                  <a:srgbClr val="92278F"/>
                </a:solidFill>
                <a:effectLst/>
                <a:uLnTx/>
                <a:uFillTx/>
                <a:latin typeface="Times New Roman" panose="02020603050405020304" pitchFamily="18" charset="0"/>
                <a:ea typeface="+mj-ea"/>
                <a:cs typeface="Times New Roman" panose="02020603050405020304" pitchFamily="18" charset="0"/>
              </a:rPr>
              <a:t>V PORODNÍ ASISTENCI </a:t>
            </a:r>
            <a:endParaRPr lang="cs-CZ" dirty="0"/>
          </a:p>
        </p:txBody>
      </p:sp>
      <p:sp>
        <p:nvSpPr>
          <p:cNvPr id="3" name="Zástupný obsah 2">
            <a:extLst>
              <a:ext uri="{FF2B5EF4-FFF2-40B4-BE49-F238E27FC236}">
                <a16:creationId xmlns:a16="http://schemas.microsoft.com/office/drawing/2014/main" id="{CFA5C961-6FFC-48FC-95FF-B8A309D2BBE8}"/>
              </a:ext>
            </a:extLst>
          </p:cNvPr>
          <p:cNvSpPr>
            <a:spLocks noGrp="1"/>
          </p:cNvSpPr>
          <p:nvPr>
            <p:ph idx="1"/>
          </p:nvPr>
        </p:nvSpPr>
        <p:spPr/>
        <p:txBody>
          <a:bodyPr>
            <a:normAutofit lnSpcReduction="10000"/>
          </a:bodyPr>
          <a:lstStyle/>
          <a:p>
            <a:pPr marL="228600" marR="0" lvl="0" indent="-182880" algn="l" defTabSz="914400" rtl="0" eaLnBrk="1" fontAlgn="auto" latinLnBrk="0" hangingPunct="1">
              <a:lnSpc>
                <a:spcPct val="90000"/>
              </a:lnSpc>
              <a:spcBef>
                <a:spcPts val="1400"/>
              </a:spcBef>
              <a:spcAft>
                <a:spcPts val="0"/>
              </a:spcAft>
              <a:buClr>
                <a:srgbClr val="92278F"/>
              </a:buClr>
              <a:buSzPct val="80000"/>
              <a:buFont typeface="Corbel" pitchFamily="34" charset="0"/>
              <a:buChar char="•"/>
              <a:tabLst/>
              <a:defRPr/>
            </a:pPr>
            <a:r>
              <a:rPr kumimoji="0" lang="cs-CZ"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Zakladatel: Sigmund Freud (1856- 1939) </a:t>
            </a:r>
          </a:p>
          <a:p>
            <a:pPr marL="228600" marR="0" lvl="0" indent="-182880" algn="l" defTabSz="914400" rtl="0" eaLnBrk="1" fontAlgn="auto" latinLnBrk="0" hangingPunct="1">
              <a:lnSpc>
                <a:spcPct val="90000"/>
              </a:lnSpc>
              <a:spcBef>
                <a:spcPts val="1400"/>
              </a:spcBef>
              <a:spcAft>
                <a:spcPts val="0"/>
              </a:spcAft>
              <a:buClr>
                <a:srgbClr val="92278F"/>
              </a:buClr>
              <a:buSzPct val="80000"/>
              <a:buFont typeface="Corbel" pitchFamily="34" charset="0"/>
              <a:buChar char="•"/>
              <a:tabLst/>
              <a:defRPr/>
            </a:pPr>
            <a:r>
              <a:rPr kumimoji="0" lang="cs-CZ"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Ve Francii se seznámil s </a:t>
            </a:r>
            <a:r>
              <a:rPr kumimoji="0" lang="cs-CZ"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hypnózou</a:t>
            </a:r>
            <a:r>
              <a:rPr kumimoji="0" lang="cs-CZ"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 </a:t>
            </a:r>
            <a:r>
              <a:rPr kumimoji="0" lang="cs-CZ"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hypnotickou sugescí</a:t>
            </a:r>
            <a:r>
              <a:rPr kumimoji="0" lang="cs-CZ"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jako metodou </a:t>
            </a:r>
            <a:br>
              <a:rPr kumimoji="0" lang="cs-CZ"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cs-CZ"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léčení hysterie</a:t>
            </a:r>
          </a:p>
          <a:p>
            <a:pPr marL="228600" marR="0" lvl="0" indent="-182880" algn="l" defTabSz="914400" rtl="0" eaLnBrk="1" fontAlgn="auto" latinLnBrk="0" hangingPunct="1">
              <a:lnSpc>
                <a:spcPct val="90000"/>
              </a:lnSpc>
              <a:spcBef>
                <a:spcPts val="1400"/>
              </a:spcBef>
              <a:spcAft>
                <a:spcPts val="0"/>
              </a:spcAft>
              <a:buClr>
                <a:srgbClr val="92278F"/>
              </a:buClr>
              <a:buSzPct val="80000"/>
              <a:buFont typeface="Corbel" pitchFamily="34" charset="0"/>
              <a:buChar char="•"/>
              <a:tabLst/>
              <a:defRPr/>
            </a:pPr>
            <a:r>
              <a:rPr kumimoji="0" lang="cs-CZ"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Domníval se, že hysterikové jsou nemocní </a:t>
            </a:r>
            <a:r>
              <a:rPr kumimoji="0" lang="cs-CZ"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potlačenými vzpomínkami </a:t>
            </a:r>
            <a:r>
              <a:rPr kumimoji="0" lang="cs-CZ"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p>
          <a:p>
            <a:pPr marL="228600" marR="0" lvl="0" indent="-182880" algn="l" defTabSz="914400" rtl="0" eaLnBrk="1" fontAlgn="auto" latinLnBrk="0" hangingPunct="1">
              <a:lnSpc>
                <a:spcPct val="90000"/>
              </a:lnSpc>
              <a:spcBef>
                <a:spcPts val="1400"/>
              </a:spcBef>
              <a:spcAft>
                <a:spcPts val="0"/>
              </a:spcAft>
              <a:buClr>
                <a:srgbClr val="92278F"/>
              </a:buClr>
              <a:buSzPct val="80000"/>
              <a:buFont typeface="Corbel" pitchFamily="34" charset="0"/>
              <a:buChar char="•"/>
              <a:tabLst/>
              <a:defRPr/>
            </a:pPr>
            <a:r>
              <a:rPr kumimoji="0" lang="cs-CZ"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Pomocí hypnózy lze od nemocného získat informaci o vzniku jeho symptomů, přitom tyto informace pacient v bdělém stavu nedovede podat vůbec nebo jen nedokonale</a:t>
            </a:r>
          </a:p>
          <a:p>
            <a:pPr marL="228600" marR="0" lvl="0" indent="-182880" algn="l" defTabSz="914400" rtl="0" eaLnBrk="1" fontAlgn="auto" latinLnBrk="0" hangingPunct="1">
              <a:lnSpc>
                <a:spcPct val="90000"/>
              </a:lnSpc>
              <a:spcBef>
                <a:spcPts val="1400"/>
              </a:spcBef>
              <a:spcAft>
                <a:spcPts val="0"/>
              </a:spcAft>
              <a:buClr>
                <a:srgbClr val="92278F"/>
              </a:buClr>
              <a:buSzPct val="80000"/>
              <a:buFont typeface="Corbel" pitchFamily="34" charset="0"/>
              <a:buChar char="•"/>
              <a:tabLst/>
              <a:defRPr/>
            </a:pPr>
            <a:r>
              <a:rPr kumimoji="0" lang="cs-CZ"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Freud byl ale přesvědčen, že hypnóza je nadměrně sugestivní a nahradil ji proto tzv. </a:t>
            </a:r>
            <a:r>
              <a:rPr kumimoji="0" lang="cs-CZ"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volnou asociací → </a:t>
            </a:r>
            <a:r>
              <a:rPr kumimoji="0" lang="cs-CZ"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takto se formulovala psychoanalýza jako metoda léčení psychických poruch</a:t>
            </a:r>
          </a:p>
          <a:p>
            <a:pPr marL="228600" marR="0" lvl="0" indent="-182880" algn="l" defTabSz="914400" rtl="0" eaLnBrk="1" fontAlgn="auto" latinLnBrk="0" hangingPunct="1">
              <a:lnSpc>
                <a:spcPct val="90000"/>
              </a:lnSpc>
              <a:spcBef>
                <a:spcPts val="1400"/>
              </a:spcBef>
              <a:spcAft>
                <a:spcPts val="0"/>
              </a:spcAft>
              <a:buClr>
                <a:srgbClr val="92278F"/>
              </a:buClr>
              <a:buSzPct val="80000"/>
              <a:buFont typeface="Corbel" pitchFamily="34" charset="0"/>
              <a:buChar char="•"/>
              <a:tabLst/>
              <a:defRPr/>
            </a:pPr>
            <a:r>
              <a:rPr kumimoji="0" lang="cs-CZ"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Soustředí se na </a:t>
            </a:r>
            <a:r>
              <a:rPr kumimoji="0" lang="cs-CZ"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nevědomé procesy </a:t>
            </a:r>
            <a:r>
              <a:rPr kumimoji="0" lang="cs-CZ"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a:t>
            </a:r>
            <a:r>
              <a:rPr kumimoji="0" lang="cs-CZ"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obsahy </a:t>
            </a:r>
          </a:p>
          <a:p>
            <a:endParaRPr lang="cs-CZ" dirty="0"/>
          </a:p>
        </p:txBody>
      </p:sp>
      <p:pic>
        <p:nvPicPr>
          <p:cNvPr id="4" name="Obrázek 3">
            <a:extLst>
              <a:ext uri="{FF2B5EF4-FFF2-40B4-BE49-F238E27FC236}">
                <a16:creationId xmlns:a16="http://schemas.microsoft.com/office/drawing/2014/main" id="{2A124EFF-0496-4E0C-958C-7731A966BA85}"/>
              </a:ext>
            </a:extLst>
          </p:cNvPr>
          <p:cNvPicPr>
            <a:picLocks noChangeAspect="1"/>
          </p:cNvPicPr>
          <p:nvPr/>
        </p:nvPicPr>
        <p:blipFill>
          <a:blip r:embed="rId2"/>
          <a:stretch>
            <a:fillRect/>
          </a:stretch>
        </p:blipFill>
        <p:spPr>
          <a:xfrm>
            <a:off x="10101391" y="850168"/>
            <a:ext cx="1828959" cy="2578832"/>
          </a:xfrm>
          <a:prstGeom prst="rect">
            <a:avLst/>
          </a:prstGeom>
        </p:spPr>
      </p:pic>
    </p:spTree>
    <p:extLst>
      <p:ext uri="{BB962C8B-B14F-4D97-AF65-F5344CB8AC3E}">
        <p14:creationId xmlns:p14="http://schemas.microsoft.com/office/powerpoint/2010/main" val="3678736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A1FDEAE7-1D8D-49FB-A439-35B712FAA94A}"/>
              </a:ext>
            </a:extLst>
          </p:cNvPr>
          <p:cNvSpPr>
            <a:spLocks noGrp="1"/>
          </p:cNvSpPr>
          <p:nvPr>
            <p:ph idx="4294967295"/>
          </p:nvPr>
        </p:nvSpPr>
        <p:spPr>
          <a:xfrm>
            <a:off x="860612" y="626632"/>
            <a:ext cx="9872663" cy="4494007"/>
          </a:xfrm>
        </p:spPr>
        <p:txBody>
          <a:bodyPr>
            <a:normAutofit fontScale="92500" lnSpcReduction="20000"/>
          </a:bodyPr>
          <a:lstStyle/>
          <a:p>
            <a:pPr marL="45720" marR="0" lvl="0" indent="0" algn="l" defTabSz="914400" rtl="0" eaLnBrk="1" fontAlgn="auto" latinLnBrk="0" hangingPunct="1">
              <a:lnSpc>
                <a:spcPct val="90000"/>
              </a:lnSpc>
              <a:spcBef>
                <a:spcPts val="1400"/>
              </a:spcBef>
              <a:spcAft>
                <a:spcPts val="0"/>
              </a:spcAft>
              <a:buClr>
                <a:srgbClr val="92278F"/>
              </a:buClr>
              <a:buSzPct val="80000"/>
              <a:buFont typeface="Corbel" pitchFamily="34" charset="0"/>
              <a:buNone/>
              <a:tabLst/>
              <a:defRPr/>
            </a:pPr>
            <a:r>
              <a:rPr kumimoji="0" lang="cs-CZ" sz="22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Vrstvy psychiky:</a:t>
            </a:r>
            <a:endParaRPr kumimoji="0" lang="cs-CZ"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228600" marR="0" lvl="0" indent="-182880" algn="l" defTabSz="914400" rtl="0" eaLnBrk="1" fontAlgn="auto" latinLnBrk="0" hangingPunct="1">
              <a:lnSpc>
                <a:spcPct val="90000"/>
              </a:lnSpc>
              <a:spcBef>
                <a:spcPts val="1400"/>
              </a:spcBef>
              <a:spcAft>
                <a:spcPts val="0"/>
              </a:spcAft>
              <a:buClr>
                <a:srgbClr val="92278F"/>
              </a:buClr>
              <a:buSzPct val="80000"/>
              <a:buFont typeface="Corbel" pitchFamily="34" charset="0"/>
              <a:buChar char="•"/>
              <a:tabLst/>
              <a:defRPr/>
            </a:pPr>
            <a:r>
              <a:rPr kumimoji="0" lang="cs-CZ" sz="2200" b="1"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Vědomí</a:t>
            </a:r>
            <a:r>
              <a:rPr kumimoji="0" lang="cs-CZ" sz="22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 </a:t>
            </a:r>
            <a:r>
              <a:rPr kumimoji="0" lang="cs-CZ"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snadno přístupné</a:t>
            </a:r>
          </a:p>
          <a:p>
            <a:pPr marL="228600" marR="0" lvl="0" indent="-182880" algn="l" defTabSz="914400" rtl="0" eaLnBrk="1" fontAlgn="auto" latinLnBrk="0" hangingPunct="1">
              <a:lnSpc>
                <a:spcPct val="90000"/>
              </a:lnSpc>
              <a:spcBef>
                <a:spcPts val="1400"/>
              </a:spcBef>
              <a:spcAft>
                <a:spcPts val="0"/>
              </a:spcAft>
              <a:buClr>
                <a:srgbClr val="92278F"/>
              </a:buClr>
              <a:buSzPct val="80000"/>
              <a:buFont typeface="Corbel" pitchFamily="34" charset="0"/>
              <a:buChar char="•"/>
              <a:tabLst/>
              <a:defRPr/>
            </a:pPr>
            <a:r>
              <a:rPr kumimoji="0" lang="cs-CZ" sz="2200" b="1"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Předvědomí</a:t>
            </a:r>
            <a:r>
              <a:rPr kumimoji="0" lang="cs-CZ" sz="22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 </a:t>
            </a:r>
            <a:r>
              <a:rPr kumimoji="0" lang="cs-CZ"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jsme si schopni uvědomit pokud chceme</a:t>
            </a:r>
          </a:p>
          <a:p>
            <a:pPr marL="228600" marR="0" lvl="0" indent="-182880" algn="l" defTabSz="914400" rtl="0" eaLnBrk="1" fontAlgn="auto" latinLnBrk="0" hangingPunct="1">
              <a:lnSpc>
                <a:spcPct val="90000"/>
              </a:lnSpc>
              <a:spcBef>
                <a:spcPts val="1400"/>
              </a:spcBef>
              <a:spcAft>
                <a:spcPts val="0"/>
              </a:spcAft>
              <a:buClr>
                <a:srgbClr val="92278F"/>
              </a:buClr>
              <a:buSzPct val="80000"/>
              <a:buFont typeface="Corbel" pitchFamily="34" charset="0"/>
              <a:buChar char="•"/>
              <a:tabLst/>
              <a:defRPr/>
            </a:pPr>
            <a:r>
              <a:rPr kumimoji="0" lang="cs-CZ" sz="2200" b="1"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Nevědomí</a:t>
            </a:r>
            <a:r>
              <a:rPr kumimoji="0" lang="cs-CZ" sz="22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 </a:t>
            </a:r>
            <a:r>
              <a:rPr kumimoji="0" lang="cs-CZ"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poznatelné pouze zprostředkovaně z nevědomých projevů (gestikulace, chybné úkony, přeřeknutí...), neurózy, symboliky ve snech</a:t>
            </a:r>
          </a:p>
          <a:p>
            <a:pPr marL="45720" marR="0" lvl="0" indent="0" algn="l" defTabSz="914400" rtl="0" eaLnBrk="1" fontAlgn="auto" latinLnBrk="0" hangingPunct="1">
              <a:lnSpc>
                <a:spcPct val="90000"/>
              </a:lnSpc>
              <a:spcBef>
                <a:spcPts val="1400"/>
              </a:spcBef>
              <a:spcAft>
                <a:spcPts val="0"/>
              </a:spcAft>
              <a:buClr>
                <a:srgbClr val="92278F"/>
              </a:buClr>
              <a:buSzPct val="80000"/>
              <a:buFont typeface="Corbel" pitchFamily="34" charset="0"/>
              <a:buNone/>
              <a:tabLst/>
              <a:defRPr/>
            </a:pPr>
            <a:br>
              <a:rPr kumimoji="0" lang="cs-CZ" sz="2200" b="0" i="0" u="none" strike="noStrike" kern="1200" cap="none" spc="0" normalizeH="0" baseline="0" noProof="0" dirty="0">
                <a:ln>
                  <a:noFill/>
                </a:ln>
                <a:solidFill>
                  <a:srgbClr val="92278F"/>
                </a:solidFill>
                <a:effectLst/>
                <a:uLnTx/>
                <a:uFillTx/>
                <a:latin typeface="Corbel" panose="020B0503020204020204"/>
                <a:ea typeface="+mn-ea"/>
                <a:cs typeface="+mn-cs"/>
              </a:rPr>
            </a:br>
            <a:r>
              <a:rPr kumimoji="0" lang="cs-CZ" sz="22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Freudův strukturální model psychiky: </a:t>
            </a:r>
          </a:p>
          <a:p>
            <a:pPr marL="228600" marR="0" lvl="0" indent="-182880" algn="l" defTabSz="914400" rtl="0" eaLnBrk="1" fontAlgn="auto" latinLnBrk="0" hangingPunct="1">
              <a:lnSpc>
                <a:spcPct val="90000"/>
              </a:lnSpc>
              <a:spcBef>
                <a:spcPts val="1400"/>
              </a:spcBef>
              <a:spcAft>
                <a:spcPts val="0"/>
              </a:spcAft>
              <a:buClr>
                <a:srgbClr val="92278F"/>
              </a:buClr>
              <a:buSzPct val="80000"/>
              <a:buFont typeface="Corbel" pitchFamily="34" charset="0"/>
              <a:buChar char="•"/>
              <a:tabLst/>
              <a:defRPr/>
            </a:pPr>
            <a:r>
              <a:rPr kumimoji="0" lang="cs-CZ"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 tomto modelu Freud dělí psychiku do 3 základních struktur:</a:t>
            </a:r>
          </a:p>
          <a:p>
            <a:pPr marL="45720" marR="0" lvl="0" indent="0" algn="l" defTabSz="914400" rtl="0" eaLnBrk="1" fontAlgn="auto" latinLnBrk="0" hangingPunct="1">
              <a:lnSpc>
                <a:spcPct val="90000"/>
              </a:lnSpc>
              <a:spcBef>
                <a:spcPts val="1400"/>
              </a:spcBef>
              <a:spcAft>
                <a:spcPts val="0"/>
              </a:spcAft>
              <a:buClr>
                <a:srgbClr val="92278F"/>
              </a:buClr>
              <a:buSzPct val="80000"/>
              <a:buFont typeface="Corbel" pitchFamily="34" charset="0"/>
              <a:buNone/>
              <a:tabLst/>
              <a:defRPr/>
            </a:pPr>
            <a:r>
              <a:rPr kumimoji="0" lang="cs-CZ"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ID</a:t>
            </a:r>
            <a:r>
              <a:rPr kumimoji="0" lang="cs-CZ"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(ono) - zde vládnou pudy a principy slasti, vášeň, libido...</a:t>
            </a:r>
          </a:p>
          <a:p>
            <a:pPr marL="45720" marR="0" lvl="0" indent="0" algn="l" defTabSz="914400" rtl="0" eaLnBrk="1" fontAlgn="auto" latinLnBrk="0" hangingPunct="1">
              <a:lnSpc>
                <a:spcPct val="90000"/>
              </a:lnSpc>
              <a:spcBef>
                <a:spcPts val="1400"/>
              </a:spcBef>
              <a:spcAft>
                <a:spcPts val="0"/>
              </a:spcAft>
              <a:buClr>
                <a:srgbClr val="92278F"/>
              </a:buClr>
              <a:buSzPct val="80000"/>
              <a:buFont typeface="Corbel" pitchFamily="34" charset="0"/>
              <a:buNone/>
              <a:tabLst/>
              <a:defRPr/>
            </a:pPr>
            <a:r>
              <a:rPr kumimoji="0" lang="cs-CZ"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EGO</a:t>
            </a:r>
            <a:r>
              <a:rPr kumimoji="0" lang="cs-CZ"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(já) - funguje na principu reality, důležitou roli hrají zkušenosti jedince, sféra vnímání.</a:t>
            </a:r>
          </a:p>
          <a:p>
            <a:pPr marL="45720" marR="0" lvl="0" indent="0" algn="l" defTabSz="914400" rtl="0" eaLnBrk="1" fontAlgn="auto" latinLnBrk="0" hangingPunct="1">
              <a:lnSpc>
                <a:spcPct val="90000"/>
              </a:lnSpc>
              <a:spcBef>
                <a:spcPts val="1400"/>
              </a:spcBef>
              <a:spcAft>
                <a:spcPts val="0"/>
              </a:spcAft>
              <a:buClr>
                <a:srgbClr val="92278F"/>
              </a:buClr>
              <a:buSzPct val="80000"/>
              <a:buFont typeface="Corbel" pitchFamily="34" charset="0"/>
              <a:buNone/>
              <a:tabLst/>
              <a:defRPr/>
            </a:pPr>
            <a:r>
              <a:rPr kumimoji="0" lang="cs-CZ"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SUPEREGO</a:t>
            </a:r>
            <a:r>
              <a:rPr kumimoji="0" lang="cs-CZ"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cs-CZ"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nadjá</a:t>
            </a:r>
            <a:r>
              <a:rPr kumimoji="0" lang="cs-CZ"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 zahrnuje svědomí, ideální ego, zvnitřněné hodnoty a morálka společnosti.</a:t>
            </a:r>
          </a:p>
          <a:p>
            <a:endParaRPr lang="cs-CZ" dirty="0"/>
          </a:p>
        </p:txBody>
      </p:sp>
    </p:spTree>
    <p:extLst>
      <p:ext uri="{BB962C8B-B14F-4D97-AF65-F5344CB8AC3E}">
        <p14:creationId xmlns:p14="http://schemas.microsoft.com/office/powerpoint/2010/main" val="4245656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71A6EFD1-2879-4CCD-8AFF-53F00D6F7116}"/>
              </a:ext>
            </a:extLst>
          </p:cNvPr>
          <p:cNvSpPr>
            <a:spLocks noGrp="1"/>
          </p:cNvSpPr>
          <p:nvPr>
            <p:ph idx="4294967295"/>
          </p:nvPr>
        </p:nvSpPr>
        <p:spPr>
          <a:xfrm>
            <a:off x="710005" y="736808"/>
            <a:ext cx="9872663" cy="4038600"/>
          </a:xfrm>
        </p:spPr>
        <p:txBody>
          <a:bodyPr/>
          <a:lstStyle/>
          <a:p>
            <a:pPr marL="228600" marR="0" lvl="0" indent="-182880" algn="l" defTabSz="914400" rtl="0" eaLnBrk="1" fontAlgn="auto" latinLnBrk="0" hangingPunct="1">
              <a:lnSpc>
                <a:spcPct val="90000"/>
              </a:lnSpc>
              <a:spcBef>
                <a:spcPts val="1400"/>
              </a:spcBef>
              <a:spcAft>
                <a:spcPts val="0"/>
              </a:spcAft>
              <a:buClr>
                <a:srgbClr val="92278F"/>
              </a:buClr>
              <a:buSzPct val="80000"/>
              <a:buFont typeface="Corbel" pitchFamily="34" charset="0"/>
              <a:buChar char="•"/>
              <a:tabLst/>
              <a:defRPr/>
            </a:pPr>
            <a:r>
              <a:rPr kumimoji="0" lang="cs-CZ" sz="2200" b="0" i="0" u="none" strike="noStrike" kern="1200" cap="none" spc="0" normalizeH="0" baseline="0" noProof="0" dirty="0">
                <a:ln>
                  <a:noFill/>
                </a:ln>
                <a:solidFill>
                  <a:prstClr val="black"/>
                </a:solidFill>
                <a:effectLst/>
                <a:uLnTx/>
                <a:uFillTx/>
                <a:latin typeface="Corbel" panose="020B0503020204020204"/>
                <a:ea typeface="+mn-ea"/>
                <a:cs typeface="+mn-cs"/>
              </a:rPr>
              <a:t>Psychoanalýza  obsahuje mnoho teorií vývoje osobnosti, rozlišujících vývoj osobnosti do několika období:</a:t>
            </a:r>
            <a:endParaRPr kumimoji="0" lang="cs-CZ" sz="2200" b="1" i="0" u="none" strike="noStrike" kern="1200" cap="none" spc="0" normalizeH="0" baseline="0" noProof="0" dirty="0">
              <a:ln>
                <a:noFill/>
              </a:ln>
              <a:solidFill>
                <a:prstClr val="black"/>
              </a:solidFill>
              <a:effectLst/>
              <a:uLnTx/>
              <a:uFillTx/>
              <a:latin typeface="Corbel" panose="020B0503020204020204"/>
              <a:ea typeface="+mn-ea"/>
              <a:cs typeface="+mn-cs"/>
            </a:endParaRPr>
          </a:p>
          <a:p>
            <a:pPr marL="45720" marR="0" lvl="0" indent="0" algn="l" defTabSz="914400" rtl="0" eaLnBrk="1" fontAlgn="auto" latinLnBrk="0" hangingPunct="1">
              <a:lnSpc>
                <a:spcPct val="90000"/>
              </a:lnSpc>
              <a:spcBef>
                <a:spcPts val="1400"/>
              </a:spcBef>
              <a:spcAft>
                <a:spcPts val="0"/>
              </a:spcAft>
              <a:buClr>
                <a:srgbClr val="92278F"/>
              </a:buClr>
              <a:buSzPct val="80000"/>
              <a:buFont typeface="Corbel" pitchFamily="34" charset="0"/>
              <a:buNone/>
              <a:tabLst/>
              <a:defRPr/>
            </a:pPr>
            <a:r>
              <a:rPr kumimoji="0" lang="cs-CZ" sz="2200" b="1" i="0" u="none" strike="noStrike" kern="1200" cap="none" spc="0" normalizeH="0" baseline="0" noProof="0" dirty="0">
                <a:ln>
                  <a:noFill/>
                </a:ln>
                <a:solidFill>
                  <a:prstClr val="black"/>
                </a:solidFill>
                <a:effectLst/>
                <a:uLnTx/>
                <a:uFillTx/>
                <a:latin typeface="Corbel" panose="020B0503020204020204"/>
                <a:ea typeface="+mn-ea"/>
                <a:cs typeface="+mn-cs"/>
              </a:rPr>
              <a:t>                          →Stadium orální</a:t>
            </a:r>
          </a:p>
          <a:p>
            <a:pPr marL="45720" marR="0" lvl="0" indent="0" algn="l" defTabSz="914400" rtl="0" eaLnBrk="1" fontAlgn="auto" latinLnBrk="0" hangingPunct="1">
              <a:lnSpc>
                <a:spcPct val="90000"/>
              </a:lnSpc>
              <a:spcBef>
                <a:spcPts val="1400"/>
              </a:spcBef>
              <a:spcAft>
                <a:spcPts val="0"/>
              </a:spcAft>
              <a:buClr>
                <a:srgbClr val="92278F"/>
              </a:buClr>
              <a:buSzPct val="80000"/>
              <a:buFont typeface="Corbel" pitchFamily="34" charset="0"/>
              <a:buNone/>
              <a:tabLst/>
              <a:defRPr/>
            </a:pPr>
            <a:r>
              <a:rPr kumimoji="0" lang="cs-CZ" sz="2200" b="1" i="0" u="none" strike="noStrike" kern="1200" cap="none" spc="0" normalizeH="0" baseline="0" noProof="0" dirty="0">
                <a:ln>
                  <a:noFill/>
                </a:ln>
                <a:solidFill>
                  <a:prstClr val="black"/>
                </a:solidFill>
                <a:effectLst/>
                <a:uLnTx/>
                <a:uFillTx/>
                <a:latin typeface="Corbel" panose="020B0503020204020204"/>
                <a:ea typeface="+mn-ea"/>
                <a:cs typeface="+mn-cs"/>
              </a:rPr>
              <a:t>                          →Stadium anální</a:t>
            </a:r>
          </a:p>
          <a:p>
            <a:pPr marL="45720" marR="0" lvl="0" indent="0" algn="l" defTabSz="914400" rtl="0" eaLnBrk="1" fontAlgn="auto" latinLnBrk="0" hangingPunct="1">
              <a:lnSpc>
                <a:spcPct val="90000"/>
              </a:lnSpc>
              <a:spcBef>
                <a:spcPts val="1400"/>
              </a:spcBef>
              <a:spcAft>
                <a:spcPts val="0"/>
              </a:spcAft>
              <a:buClr>
                <a:srgbClr val="92278F"/>
              </a:buClr>
              <a:buSzPct val="80000"/>
              <a:buFont typeface="Corbel" pitchFamily="34" charset="0"/>
              <a:buNone/>
              <a:tabLst/>
              <a:defRPr/>
            </a:pPr>
            <a:r>
              <a:rPr kumimoji="0" lang="cs-CZ" sz="2200" b="1" i="0" u="none" strike="noStrike" kern="1200" cap="none" spc="0" normalizeH="0" baseline="0" noProof="0" dirty="0">
                <a:ln>
                  <a:noFill/>
                </a:ln>
                <a:solidFill>
                  <a:prstClr val="black"/>
                </a:solidFill>
                <a:effectLst/>
                <a:uLnTx/>
                <a:uFillTx/>
                <a:latin typeface="Corbel" panose="020B0503020204020204"/>
                <a:ea typeface="+mn-ea"/>
                <a:cs typeface="+mn-cs"/>
              </a:rPr>
              <a:t>                          →Stadium falické</a:t>
            </a:r>
          </a:p>
          <a:p>
            <a:pPr marL="45720" marR="0" lvl="0" indent="0" algn="l" defTabSz="914400" rtl="0" eaLnBrk="1" fontAlgn="auto" latinLnBrk="0" hangingPunct="1">
              <a:lnSpc>
                <a:spcPct val="90000"/>
              </a:lnSpc>
              <a:spcBef>
                <a:spcPts val="1400"/>
              </a:spcBef>
              <a:spcAft>
                <a:spcPts val="0"/>
              </a:spcAft>
              <a:buClr>
                <a:srgbClr val="92278F"/>
              </a:buClr>
              <a:buSzPct val="80000"/>
              <a:buFont typeface="Corbel" pitchFamily="34" charset="0"/>
              <a:buNone/>
              <a:tabLst/>
              <a:defRPr/>
            </a:pPr>
            <a:r>
              <a:rPr kumimoji="0" lang="cs-CZ" sz="2200" b="1" i="0" u="none" strike="noStrike" kern="1200" cap="none" spc="0" normalizeH="0" baseline="0" noProof="0" dirty="0">
                <a:ln>
                  <a:noFill/>
                </a:ln>
                <a:solidFill>
                  <a:prstClr val="black"/>
                </a:solidFill>
                <a:effectLst/>
                <a:uLnTx/>
                <a:uFillTx/>
                <a:latin typeface="Corbel" panose="020B0503020204020204"/>
                <a:ea typeface="+mn-ea"/>
                <a:cs typeface="+mn-cs"/>
              </a:rPr>
              <a:t>                          →Stadium latence</a:t>
            </a:r>
          </a:p>
          <a:p>
            <a:pPr marL="45720" marR="0" lvl="0" indent="0" algn="l" defTabSz="914400" rtl="0" eaLnBrk="1" fontAlgn="auto" latinLnBrk="0" hangingPunct="1">
              <a:lnSpc>
                <a:spcPct val="90000"/>
              </a:lnSpc>
              <a:spcBef>
                <a:spcPts val="1400"/>
              </a:spcBef>
              <a:spcAft>
                <a:spcPts val="0"/>
              </a:spcAft>
              <a:buClr>
                <a:srgbClr val="92278F"/>
              </a:buClr>
              <a:buSzPct val="80000"/>
              <a:buFont typeface="Corbel" pitchFamily="34" charset="0"/>
              <a:buNone/>
              <a:tabLst/>
              <a:defRPr/>
            </a:pPr>
            <a:r>
              <a:rPr kumimoji="0" lang="cs-CZ" sz="2200" b="1" i="0" u="none" strike="noStrike" kern="1200" cap="none" spc="0" normalizeH="0" baseline="0" noProof="0" dirty="0">
                <a:ln>
                  <a:noFill/>
                </a:ln>
                <a:solidFill>
                  <a:prstClr val="black"/>
                </a:solidFill>
                <a:effectLst/>
                <a:uLnTx/>
                <a:uFillTx/>
                <a:latin typeface="Corbel" panose="020B0503020204020204"/>
                <a:ea typeface="+mn-ea"/>
                <a:cs typeface="+mn-cs"/>
              </a:rPr>
              <a:t>                          →Stadium genitální</a:t>
            </a:r>
          </a:p>
          <a:p>
            <a:endParaRPr lang="cs-CZ" dirty="0"/>
          </a:p>
        </p:txBody>
      </p:sp>
      <p:pic>
        <p:nvPicPr>
          <p:cNvPr id="4" name="Obrázek 3">
            <a:extLst>
              <a:ext uri="{FF2B5EF4-FFF2-40B4-BE49-F238E27FC236}">
                <a16:creationId xmlns:a16="http://schemas.microsoft.com/office/drawing/2014/main" id="{09237913-EE4A-499B-9459-91D6C54DCBF8}"/>
              </a:ext>
            </a:extLst>
          </p:cNvPr>
          <p:cNvPicPr>
            <a:picLocks noChangeAspect="1"/>
          </p:cNvPicPr>
          <p:nvPr/>
        </p:nvPicPr>
        <p:blipFill>
          <a:blip r:embed="rId2"/>
          <a:stretch>
            <a:fillRect/>
          </a:stretch>
        </p:blipFill>
        <p:spPr>
          <a:xfrm>
            <a:off x="5022968" y="1685020"/>
            <a:ext cx="2518142" cy="3041063"/>
          </a:xfrm>
          <a:prstGeom prst="rect">
            <a:avLst/>
          </a:prstGeom>
        </p:spPr>
      </p:pic>
      <p:pic>
        <p:nvPicPr>
          <p:cNvPr id="5" name="Obrázek 4">
            <a:extLst>
              <a:ext uri="{FF2B5EF4-FFF2-40B4-BE49-F238E27FC236}">
                <a16:creationId xmlns:a16="http://schemas.microsoft.com/office/drawing/2014/main" id="{AA368FA4-A161-444F-8CE8-E854995BC6AB}"/>
              </a:ext>
            </a:extLst>
          </p:cNvPr>
          <p:cNvPicPr>
            <a:picLocks noChangeAspect="1"/>
          </p:cNvPicPr>
          <p:nvPr/>
        </p:nvPicPr>
        <p:blipFill>
          <a:blip r:embed="rId3"/>
          <a:stretch>
            <a:fillRect/>
          </a:stretch>
        </p:blipFill>
        <p:spPr>
          <a:xfrm>
            <a:off x="7956104" y="3006463"/>
            <a:ext cx="3764168" cy="3236304"/>
          </a:xfrm>
          <a:prstGeom prst="rect">
            <a:avLst/>
          </a:prstGeom>
        </p:spPr>
      </p:pic>
    </p:spTree>
    <p:extLst>
      <p:ext uri="{BB962C8B-B14F-4D97-AF65-F5344CB8AC3E}">
        <p14:creationId xmlns:p14="http://schemas.microsoft.com/office/powerpoint/2010/main" val="3403521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3F6EC47-F9FB-4384-88E5-D17D8C5BC094}"/>
              </a:ext>
            </a:extLst>
          </p:cNvPr>
          <p:cNvSpPr>
            <a:spLocks noGrp="1"/>
          </p:cNvSpPr>
          <p:nvPr>
            <p:ph type="title"/>
          </p:nvPr>
        </p:nvSpPr>
        <p:spPr/>
        <p:txBody>
          <a:bodyPr/>
          <a:lstStyle/>
          <a:p>
            <a:r>
              <a:rPr kumimoji="0" lang="cs-CZ" sz="4400" b="0" i="0" u="none" strike="noStrike" kern="1200" cap="none" spc="0" normalizeH="0" baseline="0" noProof="0" dirty="0">
                <a:ln>
                  <a:noFill/>
                </a:ln>
                <a:solidFill>
                  <a:srgbClr val="92278F"/>
                </a:solidFill>
                <a:effectLst/>
                <a:uLnTx/>
                <a:uFillTx/>
                <a:latin typeface="Times New Roman" panose="02020603050405020304" pitchFamily="18" charset="0"/>
                <a:ea typeface="+mj-ea"/>
                <a:cs typeface="Times New Roman" panose="02020603050405020304" pitchFamily="18" charset="0"/>
              </a:rPr>
              <a:t>Jak psychoanalýza probíhá? </a:t>
            </a:r>
            <a:endParaRPr lang="cs-CZ" dirty="0"/>
          </a:p>
        </p:txBody>
      </p:sp>
      <p:sp>
        <p:nvSpPr>
          <p:cNvPr id="3" name="Zástupný obsah 2">
            <a:extLst>
              <a:ext uri="{FF2B5EF4-FFF2-40B4-BE49-F238E27FC236}">
                <a16:creationId xmlns:a16="http://schemas.microsoft.com/office/drawing/2014/main" id="{AF30B4FC-BF21-4A4E-88DE-679FA205EA9D}"/>
              </a:ext>
            </a:extLst>
          </p:cNvPr>
          <p:cNvSpPr>
            <a:spLocks noGrp="1"/>
          </p:cNvSpPr>
          <p:nvPr>
            <p:ph idx="1"/>
          </p:nvPr>
        </p:nvSpPr>
        <p:spPr/>
        <p:txBody>
          <a:bodyPr>
            <a:normAutofit lnSpcReduction="10000"/>
          </a:bodyPr>
          <a:lstStyle/>
          <a:p>
            <a:pPr marL="228600" marR="0" lvl="0" indent="-182880" algn="l" defTabSz="914400" rtl="0" eaLnBrk="1" fontAlgn="auto" latinLnBrk="0" hangingPunct="1">
              <a:lnSpc>
                <a:spcPct val="90000"/>
              </a:lnSpc>
              <a:spcBef>
                <a:spcPts val="1400"/>
              </a:spcBef>
              <a:spcAft>
                <a:spcPts val="0"/>
              </a:spcAft>
              <a:buClr>
                <a:srgbClr val="92278F"/>
              </a:buClr>
              <a:buSzPct val="80000"/>
              <a:buFont typeface="Corbel" pitchFamily="34" charset="0"/>
              <a:buChar char="•"/>
              <a:tabLst/>
              <a:defRPr/>
            </a:pPr>
            <a:r>
              <a:rPr kumimoji="0" lang="cs-CZ"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Psychoanalýza probíhá v pravidelných padesátiminutových setkáních s psychoanalytikem optimálně čtyřikrát až pětkrát v týdnu. </a:t>
            </a:r>
          </a:p>
          <a:p>
            <a:pPr marL="228600" marR="0" lvl="0" indent="-182880" algn="l" defTabSz="914400" rtl="0" eaLnBrk="1" fontAlgn="auto" latinLnBrk="0" hangingPunct="1">
              <a:lnSpc>
                <a:spcPct val="90000"/>
              </a:lnSpc>
              <a:spcBef>
                <a:spcPts val="1400"/>
              </a:spcBef>
              <a:spcAft>
                <a:spcPts val="0"/>
              </a:spcAft>
              <a:buClr>
                <a:srgbClr val="92278F"/>
              </a:buClr>
              <a:buSzPct val="80000"/>
              <a:buFont typeface="Corbel" pitchFamily="34" charset="0"/>
              <a:buChar char="•"/>
              <a:tabLst/>
              <a:defRPr/>
            </a:pPr>
            <a:r>
              <a:rPr kumimoji="0" lang="cs-CZ"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Stabilní a důvěrné uspořádání , které se odehrává na hlubší rovině</a:t>
            </a:r>
          </a:p>
          <a:p>
            <a:pPr marL="228600" marR="0" lvl="0" indent="-182880" algn="l" defTabSz="914400" rtl="0" eaLnBrk="1" fontAlgn="auto" latinLnBrk="0" hangingPunct="1">
              <a:lnSpc>
                <a:spcPct val="90000"/>
              </a:lnSpc>
              <a:spcBef>
                <a:spcPts val="1400"/>
              </a:spcBef>
              <a:spcAft>
                <a:spcPts val="0"/>
              </a:spcAft>
              <a:buClr>
                <a:srgbClr val="92278F"/>
              </a:buClr>
              <a:buSzPct val="80000"/>
              <a:buFont typeface="Corbel" pitchFamily="34" charset="0"/>
              <a:buChar char="•"/>
              <a:tabLst/>
              <a:defRPr/>
            </a:pPr>
            <a:r>
              <a:rPr kumimoji="0" lang="cs-CZ"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Výrok Sigmunda Freuda: </a:t>
            </a:r>
            <a:r>
              <a:rPr kumimoji="0" lang="cs-CZ" sz="20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"Jdi do sebe, do svých hlubin a nejprve poznej sám sebe, pak pochopíš, proč jsi musel onemocnět, a snad se tomu, abys dál churavěl, vyhneš."</a:t>
            </a:r>
          </a:p>
          <a:p>
            <a:pPr marL="228600" marR="0" lvl="0" indent="-182880" algn="l" defTabSz="914400" rtl="0" eaLnBrk="1" fontAlgn="auto" latinLnBrk="0" hangingPunct="1">
              <a:lnSpc>
                <a:spcPct val="90000"/>
              </a:lnSpc>
              <a:spcBef>
                <a:spcPts val="1400"/>
              </a:spcBef>
              <a:spcAft>
                <a:spcPts val="0"/>
              </a:spcAft>
              <a:buClr>
                <a:srgbClr val="92278F"/>
              </a:buClr>
              <a:buSzPct val="80000"/>
              <a:buFont typeface="Corbel" pitchFamily="34" charset="0"/>
              <a:buChar char="•"/>
              <a:tabLst/>
              <a:defRPr/>
            </a:pPr>
            <a:r>
              <a:rPr kumimoji="0" lang="cs-CZ"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Psychoanalýza poskytuje příležitost dojít k trvalejší vnitřní změně a ucelenějšímu a hlubšímu porozumění sobě samému</a:t>
            </a:r>
          </a:p>
          <a:p>
            <a:pPr marL="228600" marR="0" lvl="0" indent="-182880" algn="l" defTabSz="914400" rtl="0" eaLnBrk="1" fontAlgn="auto" latinLnBrk="0" hangingPunct="1">
              <a:lnSpc>
                <a:spcPct val="90000"/>
              </a:lnSpc>
              <a:spcBef>
                <a:spcPts val="1400"/>
              </a:spcBef>
              <a:spcAft>
                <a:spcPts val="0"/>
              </a:spcAft>
              <a:buClr>
                <a:srgbClr val="92278F"/>
              </a:buClr>
              <a:buSzPct val="80000"/>
              <a:buFont typeface="Corbel" pitchFamily="34" charset="0"/>
              <a:buChar char="•"/>
              <a:tabLst/>
              <a:defRPr/>
            </a:pPr>
            <a:r>
              <a:rPr kumimoji="0" lang="cs-CZ"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Psychoanalýza přispívá ke zvýšení kapacity prožívat v životě uspokojení a cítit se svobodněji </a:t>
            </a:r>
          </a:p>
          <a:p>
            <a:pPr marL="228600" marR="0" lvl="0" indent="-182880" algn="l" defTabSz="914400" rtl="0" eaLnBrk="1" fontAlgn="auto" latinLnBrk="0" hangingPunct="1">
              <a:lnSpc>
                <a:spcPct val="90000"/>
              </a:lnSpc>
              <a:spcBef>
                <a:spcPts val="1400"/>
              </a:spcBef>
              <a:spcAft>
                <a:spcPts val="0"/>
              </a:spcAft>
              <a:buClr>
                <a:srgbClr val="92278F"/>
              </a:buClr>
              <a:buSzPct val="80000"/>
              <a:buFont typeface="Corbel" pitchFamily="34" charset="0"/>
              <a:buChar char="•"/>
              <a:tabLst/>
              <a:defRPr/>
            </a:pPr>
            <a:r>
              <a:rPr kumimoji="0" lang="cs-CZ"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Jedním z cílů psychoanalýzy je osvojení si metody sebeanalýzy</a:t>
            </a:r>
          </a:p>
          <a:p>
            <a:pPr marL="228600" marR="0" lvl="0" indent="-182880" algn="l" defTabSz="914400" rtl="0" eaLnBrk="1" fontAlgn="auto" latinLnBrk="0" hangingPunct="1">
              <a:lnSpc>
                <a:spcPct val="90000"/>
              </a:lnSpc>
              <a:spcBef>
                <a:spcPts val="1400"/>
              </a:spcBef>
              <a:spcAft>
                <a:spcPts val="0"/>
              </a:spcAft>
              <a:buClr>
                <a:srgbClr val="92278F"/>
              </a:buClr>
              <a:buSzPct val="80000"/>
              <a:buFont typeface="Corbel" pitchFamily="34" charset="0"/>
              <a:buChar char="•"/>
              <a:tabLst/>
              <a:defRPr/>
            </a:pPr>
            <a:r>
              <a:rPr kumimoji="0" lang="cs-CZ"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Psychoanalýza je narozdíl od jiných terapií </a:t>
            </a:r>
            <a:r>
              <a:rPr kumimoji="0" lang="cs-CZ"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dlouhodobá</a:t>
            </a:r>
            <a:r>
              <a:rPr kumimoji="0" lang="cs-CZ"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záležitost</a:t>
            </a:r>
          </a:p>
          <a:p>
            <a:endParaRPr lang="cs-CZ" dirty="0"/>
          </a:p>
        </p:txBody>
      </p:sp>
    </p:spTree>
    <p:extLst>
      <p:ext uri="{BB962C8B-B14F-4D97-AF65-F5344CB8AC3E}">
        <p14:creationId xmlns:p14="http://schemas.microsoft.com/office/powerpoint/2010/main" val="2537837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B181A0F-BA96-AF4E-918E-2DE725A7181B}"/>
              </a:ext>
            </a:extLst>
          </p:cNvPr>
          <p:cNvSpPr>
            <a:spLocks noGrp="1"/>
          </p:cNvSpPr>
          <p:nvPr>
            <p:ph type="title"/>
          </p:nvPr>
        </p:nvSpPr>
        <p:spPr/>
        <p:txBody>
          <a:bodyPr/>
          <a:lstStyle/>
          <a:p>
            <a:r>
              <a:rPr lang="cs-CZ" dirty="0"/>
              <a:t>Psychoanalytické metody </a:t>
            </a:r>
          </a:p>
        </p:txBody>
      </p:sp>
      <p:sp>
        <p:nvSpPr>
          <p:cNvPr id="3" name="Zástupný obsah 2">
            <a:extLst>
              <a:ext uri="{FF2B5EF4-FFF2-40B4-BE49-F238E27FC236}">
                <a16:creationId xmlns:a16="http://schemas.microsoft.com/office/drawing/2014/main" id="{E0EA8236-FBE6-F94C-AD85-CDB8673C77BA}"/>
              </a:ext>
            </a:extLst>
          </p:cNvPr>
          <p:cNvSpPr>
            <a:spLocks noGrp="1"/>
          </p:cNvSpPr>
          <p:nvPr>
            <p:ph idx="1"/>
          </p:nvPr>
        </p:nvSpPr>
        <p:spPr/>
        <p:txBody>
          <a:bodyPr/>
          <a:lstStyle/>
          <a:p>
            <a:pPr marL="45720" indent="0">
              <a:buNone/>
            </a:pPr>
            <a:r>
              <a:rPr lang="cs-CZ" b="1" dirty="0">
                <a:solidFill>
                  <a:schemeClr val="tx1"/>
                </a:solidFill>
                <a:latin typeface="Times New Roman" panose="02020603050405020304" pitchFamily="18" charset="0"/>
                <a:cs typeface="Times New Roman" panose="02020603050405020304" pitchFamily="18" charset="0"/>
              </a:rPr>
              <a:t>1. Volné asociace </a:t>
            </a:r>
            <a:r>
              <a:rPr lang="cs-CZ" dirty="0">
                <a:solidFill>
                  <a:schemeClr val="tx1"/>
                </a:solidFill>
                <a:latin typeface="Times New Roman" panose="02020603050405020304" pitchFamily="18" charset="0"/>
                <a:cs typeface="Times New Roman" panose="02020603050405020304" pitchFamily="18" charset="0"/>
              </a:rPr>
              <a:t>– podobné hypnóze</a:t>
            </a:r>
          </a:p>
          <a:p>
            <a:pPr marL="45720" indent="0">
              <a:buNone/>
            </a:pPr>
            <a:r>
              <a:rPr lang="cs-CZ" dirty="0">
                <a:solidFill>
                  <a:schemeClr val="tx1"/>
                </a:solidFill>
                <a:latin typeface="Times New Roman" panose="02020603050405020304" pitchFamily="18" charset="0"/>
                <a:cs typeface="Times New Roman" panose="02020603050405020304" pitchFamily="18" charset="0"/>
              </a:rPr>
              <a:t>- představuje velmi přínosnou metodu v poznávání nitra člověka a v odhalování jeho   skrytých problémů, které se mohou navenek projevovat v oblastech, kde je to nejméně očekáváno a ovlivňovat tak život jedince</a:t>
            </a:r>
          </a:p>
          <a:p>
            <a:pPr marL="45720" indent="0">
              <a:buNone/>
            </a:pPr>
            <a:r>
              <a:rPr lang="cs-CZ" b="1" dirty="0">
                <a:solidFill>
                  <a:schemeClr val="tx1"/>
                </a:solidFill>
                <a:latin typeface="Times New Roman" panose="02020603050405020304" pitchFamily="18" charset="0"/>
                <a:cs typeface="Times New Roman" panose="02020603050405020304" pitchFamily="18" charset="0"/>
              </a:rPr>
              <a:t>2. Výklad snů </a:t>
            </a:r>
            <a:r>
              <a:rPr lang="cs-CZ" dirty="0">
                <a:solidFill>
                  <a:schemeClr val="tx1"/>
                </a:solidFill>
                <a:latin typeface="Times New Roman" panose="02020603050405020304" pitchFamily="18" charset="0"/>
                <a:cs typeface="Times New Roman" panose="02020603050405020304" pitchFamily="18" charset="0"/>
              </a:rPr>
              <a:t>– práce se symboly  </a:t>
            </a:r>
          </a:p>
          <a:p>
            <a:pPr marL="45720" indent="0">
              <a:buNone/>
            </a:pPr>
            <a:r>
              <a:rPr lang="cs-CZ" dirty="0">
                <a:solidFill>
                  <a:schemeClr val="tx1"/>
                </a:solidFill>
                <a:latin typeface="Times New Roman" panose="02020603050405020304" pitchFamily="18" charset="0"/>
                <a:cs typeface="Times New Roman" panose="02020603050405020304" pitchFamily="18" charset="0"/>
              </a:rPr>
              <a:t>- Freud považoval sny za klíč k nevědomí, za zdroj informací, které by mohly vést k odhalení pocitů, jakých se pacient snaží zbavit. Právě těch, co způsobují lidské napětí, stres a nervozitu</a:t>
            </a:r>
          </a:p>
          <a:p>
            <a:pPr marL="45720" indent="0">
              <a:buNone/>
            </a:pPr>
            <a:r>
              <a:rPr lang="cs-CZ" b="1" dirty="0">
                <a:solidFill>
                  <a:schemeClr val="tx1"/>
                </a:solidFill>
                <a:latin typeface="Times New Roman" panose="02020603050405020304" pitchFamily="18" charset="0"/>
                <a:cs typeface="Times New Roman" panose="02020603050405020304" pitchFamily="18" charset="0"/>
              </a:rPr>
              <a:t>3. Analýza činností-  </a:t>
            </a:r>
            <a:r>
              <a:rPr lang="cs-CZ" altLang="cs-CZ" dirty="0">
                <a:solidFill>
                  <a:schemeClr val="tx1"/>
                </a:solidFill>
                <a:latin typeface="Times New Roman" panose="02020603050405020304" pitchFamily="18" charset="0"/>
                <a:cs typeface="Times New Roman" panose="02020603050405020304" pitchFamily="18" charset="0"/>
              </a:rPr>
              <a:t>přeřeknutí, nutkavých činností, minulých zkušeností</a:t>
            </a:r>
          </a:p>
          <a:p>
            <a:pPr marL="45720" indent="0">
              <a:buNone/>
            </a:pPr>
            <a:endParaRPr lang="cs-CZ" dirty="0"/>
          </a:p>
        </p:txBody>
      </p:sp>
    </p:spTree>
    <p:extLst>
      <p:ext uri="{BB962C8B-B14F-4D97-AF65-F5344CB8AC3E}">
        <p14:creationId xmlns:p14="http://schemas.microsoft.com/office/powerpoint/2010/main" val="758666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A76F44-C80D-6445-A043-178184D8A3A0}"/>
              </a:ext>
            </a:extLst>
          </p:cNvPr>
          <p:cNvSpPr>
            <a:spLocks noGrp="1"/>
          </p:cNvSpPr>
          <p:nvPr>
            <p:ph type="title"/>
          </p:nvPr>
        </p:nvSpPr>
        <p:spPr/>
        <p:txBody>
          <a:bodyPr/>
          <a:lstStyle/>
          <a:p>
            <a:r>
              <a:rPr lang="cs-CZ" dirty="0"/>
              <a:t>Obranné mechanismy </a:t>
            </a:r>
          </a:p>
        </p:txBody>
      </p:sp>
      <p:sp>
        <p:nvSpPr>
          <p:cNvPr id="3" name="Zástupný obsah 2">
            <a:extLst>
              <a:ext uri="{FF2B5EF4-FFF2-40B4-BE49-F238E27FC236}">
                <a16:creationId xmlns:a16="http://schemas.microsoft.com/office/drawing/2014/main" id="{56D9D6ED-22FB-774B-9874-4D28D9FE20BD}"/>
              </a:ext>
            </a:extLst>
          </p:cNvPr>
          <p:cNvSpPr>
            <a:spLocks noGrp="1"/>
          </p:cNvSpPr>
          <p:nvPr>
            <p:ph idx="1"/>
          </p:nvPr>
        </p:nvSpPr>
        <p:spPr/>
        <p:txBody>
          <a:bodyPr/>
          <a:lstStyle/>
          <a:p>
            <a:r>
              <a:rPr lang="cs-CZ" dirty="0">
                <a:solidFill>
                  <a:schemeClr val="tx1"/>
                </a:solidFill>
                <a:latin typeface="Times New Roman" panose="02020603050405020304" pitchFamily="18" charset="0"/>
                <a:cs typeface="Times New Roman" panose="02020603050405020304" pitchFamily="18" charset="0"/>
              </a:rPr>
              <a:t> ochrana před ohrožujícími myšlenkami nebo přáními (vina, stud), které vyvolávají úzkost </a:t>
            </a:r>
          </a:p>
          <a:p>
            <a:r>
              <a:rPr lang="cs-CZ" dirty="0">
                <a:solidFill>
                  <a:schemeClr val="tx1"/>
                </a:solidFill>
                <a:latin typeface="Times New Roman" panose="02020603050405020304" pitchFamily="18" charset="0"/>
                <a:cs typeface="Times New Roman" panose="02020603050405020304" pitchFamily="18" charset="0"/>
              </a:rPr>
              <a:t> působí na nevědomé úrovni</a:t>
            </a:r>
          </a:p>
          <a:p>
            <a:r>
              <a:rPr lang="cs-CZ" b="1" dirty="0">
                <a:solidFill>
                  <a:schemeClr val="tx1"/>
                </a:solidFill>
                <a:latin typeface="Times New Roman" panose="02020603050405020304" pitchFamily="18" charset="0"/>
                <a:cs typeface="Times New Roman" panose="02020603050405020304" pitchFamily="18" charset="0"/>
              </a:rPr>
              <a:t>Vytěsnění</a:t>
            </a:r>
            <a:r>
              <a:rPr lang="cs-CZ" dirty="0">
                <a:solidFill>
                  <a:schemeClr val="tx1"/>
                </a:solidFill>
                <a:latin typeface="Times New Roman" panose="02020603050405020304" pitchFamily="18" charset="0"/>
                <a:cs typeface="Times New Roman" panose="02020603050405020304" pitchFamily="18" charset="0"/>
              </a:rPr>
              <a:t> </a:t>
            </a:r>
          </a:p>
          <a:p>
            <a:r>
              <a:rPr lang="cs-CZ" b="1" dirty="0">
                <a:solidFill>
                  <a:schemeClr val="tx1"/>
                </a:solidFill>
                <a:latin typeface="Times New Roman" panose="02020603050405020304" pitchFamily="18" charset="0"/>
                <a:cs typeface="Times New Roman" panose="02020603050405020304" pitchFamily="18" charset="0"/>
              </a:rPr>
              <a:t>Sublimace </a:t>
            </a:r>
          </a:p>
          <a:p>
            <a:r>
              <a:rPr lang="cs-CZ" b="1" dirty="0">
                <a:solidFill>
                  <a:schemeClr val="tx1"/>
                </a:solidFill>
                <a:latin typeface="Times New Roman" panose="02020603050405020304" pitchFamily="18" charset="0"/>
                <a:cs typeface="Times New Roman" panose="02020603050405020304" pitchFamily="18" charset="0"/>
              </a:rPr>
              <a:t>Regrese</a:t>
            </a:r>
          </a:p>
          <a:p>
            <a:r>
              <a:rPr lang="cs-CZ" b="1" dirty="0">
                <a:solidFill>
                  <a:schemeClr val="tx1"/>
                </a:solidFill>
                <a:latin typeface="Times New Roman" panose="02020603050405020304" pitchFamily="18" charset="0"/>
                <a:cs typeface="Times New Roman" panose="02020603050405020304" pitchFamily="18" charset="0"/>
              </a:rPr>
              <a:t>Fixace </a:t>
            </a:r>
          </a:p>
          <a:p>
            <a:endParaRPr lang="cs-CZ" dirty="0"/>
          </a:p>
        </p:txBody>
      </p:sp>
    </p:spTree>
    <p:extLst>
      <p:ext uri="{BB962C8B-B14F-4D97-AF65-F5344CB8AC3E}">
        <p14:creationId xmlns:p14="http://schemas.microsoft.com/office/powerpoint/2010/main" val="3046842464"/>
      </p:ext>
    </p:extLst>
  </p:cSld>
  <p:clrMapOvr>
    <a:masterClrMapping/>
  </p:clrMapOvr>
</p:sld>
</file>

<file path=ppt/theme/theme1.xml><?xml version="1.0" encoding="utf-8"?>
<a:theme xmlns:a="http://schemas.openxmlformats.org/drawingml/2006/main" name="Základ">
  <a:themeElements>
    <a:clrScheme name="Fialová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Zákla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Základ">
      <a:fillStyleLst>
        <a:solidFill>
          <a:schemeClr val="phClr"/>
        </a:solidFill>
        <a:solidFill>
          <a:schemeClr val="phClr">
            <a:tint val="63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446C221D-F63F-4DD8-B509-CFE168687BF2}"/>
    </a:ext>
  </a:extLst>
</a:theme>
</file>

<file path=docProps/app.xml><?xml version="1.0" encoding="utf-8"?>
<Properties xmlns="http://schemas.openxmlformats.org/officeDocument/2006/extended-properties" xmlns:vt="http://schemas.openxmlformats.org/officeDocument/2006/docPropsVTypes">
  <Template>TM03457444[[fn=Základ]]</Template>
  <TotalTime>1717</TotalTime>
  <Words>1116</Words>
  <Application>Microsoft Office PowerPoint</Application>
  <PresentationFormat>Širokoúhlá obrazovka</PresentationFormat>
  <Paragraphs>78</Paragraphs>
  <Slides>15</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15</vt:i4>
      </vt:variant>
    </vt:vector>
  </HeadingPairs>
  <TitlesOfParts>
    <vt:vector size="18" baseType="lpstr">
      <vt:lpstr>Corbel</vt:lpstr>
      <vt:lpstr>Times New Roman</vt:lpstr>
      <vt:lpstr>Základ</vt:lpstr>
      <vt:lpstr>HLUBINNÁ TERAPIE, PSYCHOANALÝZA A JEJÍ VYUŽITÍ V PORODNÍ ASISTENCI, OTTO RANK- PSYCHOTERAPIE PORODNÍHO TRAUMATU</vt:lpstr>
      <vt:lpstr>HLUBINNÁ TERAPIE</vt:lpstr>
      <vt:lpstr>Prezentace aplikace PowerPoint</vt:lpstr>
      <vt:lpstr>PSYCHOANALÝZA A JEJÍ VYUŽITÍ  V PORODNÍ ASISTENCI </vt:lpstr>
      <vt:lpstr>Prezentace aplikace PowerPoint</vt:lpstr>
      <vt:lpstr>Prezentace aplikace PowerPoint</vt:lpstr>
      <vt:lpstr>Jak psychoanalýza probíhá? </vt:lpstr>
      <vt:lpstr>Psychoanalytické metody </vt:lpstr>
      <vt:lpstr>Obranné mechanismy </vt:lpstr>
      <vt:lpstr>Otto Rank psychoterapie porodního poranění</vt:lpstr>
      <vt:lpstr>Prezentace aplikace PowerPoint</vt:lpstr>
      <vt:lpstr>Prezentace aplikace PowerPoint</vt:lpstr>
      <vt:lpstr>Prezentace aplikace PowerPoint</vt:lpstr>
      <vt:lpstr>Odbourání porodního trauma</vt:lpstr>
      <vt:lpstr>Děkujme za pozornost.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Anna Junová</dc:creator>
  <cp:lastModifiedBy>Anna Junová</cp:lastModifiedBy>
  <cp:revision>26</cp:revision>
  <dcterms:created xsi:type="dcterms:W3CDTF">2021-03-24T08:47:59Z</dcterms:created>
  <dcterms:modified xsi:type="dcterms:W3CDTF">2021-04-14T05:38:57Z</dcterms:modified>
</cp:coreProperties>
</file>