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9" r:id="rId4"/>
    <p:sldId id="261" r:id="rId5"/>
    <p:sldId id="262" r:id="rId6"/>
    <p:sldId id="263" r:id="rId7"/>
    <p:sldId id="264" r:id="rId8"/>
    <p:sldId id="265" r:id="rId9"/>
    <p:sldId id="266" r:id="rId10"/>
    <p:sldId id="267" r:id="rId11"/>
    <p:sldId id="268" r:id="rId12"/>
    <p:sldId id="258" r:id="rId13"/>
    <p:sldId id="26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cs-CZ"/>
              <a:t>Kliknutím lze upravit styl.</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0995EEF-C7AF-41A1-AF80-92B1C84C1A3A}" type="datetimeFigureOut">
              <a:rPr lang="cs-CZ" smtClean="0"/>
              <a:t>21.03.2021</a:t>
            </a:fld>
            <a:endParaRPr lang="cs-CZ"/>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cs-CZ"/>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32FC81D3-77B2-404F-A331-C72BD60849BF}" type="slidenum">
              <a:rPr lang="cs-CZ" smtClean="0"/>
              <a:t>‹#›</a:t>
            </a:fld>
            <a:endParaRPr lang="cs-CZ"/>
          </a:p>
        </p:txBody>
      </p:sp>
    </p:spTree>
    <p:extLst>
      <p:ext uri="{BB962C8B-B14F-4D97-AF65-F5344CB8AC3E}">
        <p14:creationId xmlns:p14="http://schemas.microsoft.com/office/powerpoint/2010/main" val="252234664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90995EEF-C7AF-41A1-AF80-92B1C84C1A3A}" type="datetimeFigureOut">
              <a:rPr lang="cs-CZ" smtClean="0"/>
              <a:t>21.03.2021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2FC81D3-77B2-404F-A331-C72BD60849BF}" type="slidenum">
              <a:rPr lang="cs-CZ" smtClean="0"/>
              <a:t>‹#›</a:t>
            </a:fld>
            <a:endParaRPr lang="cs-CZ"/>
          </a:p>
        </p:txBody>
      </p:sp>
    </p:spTree>
    <p:extLst>
      <p:ext uri="{BB962C8B-B14F-4D97-AF65-F5344CB8AC3E}">
        <p14:creationId xmlns:p14="http://schemas.microsoft.com/office/powerpoint/2010/main" val="842859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90995EEF-C7AF-41A1-AF80-92B1C84C1A3A}" type="datetimeFigureOut">
              <a:rPr lang="cs-CZ" smtClean="0"/>
              <a:t>21.03.2021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2FC81D3-77B2-404F-A331-C72BD60849BF}" type="slidenum">
              <a:rPr lang="cs-CZ" smtClean="0"/>
              <a:t>‹#›</a:t>
            </a:fld>
            <a:endParaRPr lang="cs-CZ"/>
          </a:p>
        </p:txBody>
      </p:sp>
    </p:spTree>
    <p:extLst>
      <p:ext uri="{BB962C8B-B14F-4D97-AF65-F5344CB8AC3E}">
        <p14:creationId xmlns:p14="http://schemas.microsoft.com/office/powerpoint/2010/main" val="2410565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90995EEF-C7AF-41A1-AF80-92B1C84C1A3A}" type="datetimeFigureOut">
              <a:rPr lang="cs-CZ" smtClean="0"/>
              <a:t>21.03.2021</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32FC81D3-77B2-404F-A331-C72BD60849BF}" type="slidenum">
              <a:rPr lang="cs-CZ" smtClean="0"/>
              <a:t>‹#›</a:t>
            </a:fld>
            <a:endParaRPr lang="cs-CZ"/>
          </a:p>
        </p:txBody>
      </p:sp>
    </p:spTree>
    <p:extLst>
      <p:ext uri="{BB962C8B-B14F-4D97-AF65-F5344CB8AC3E}">
        <p14:creationId xmlns:p14="http://schemas.microsoft.com/office/powerpoint/2010/main" val="1928114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oddílu">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cs-CZ"/>
              <a:t>Kliknutím lze upravit styl.</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0995EEF-C7AF-41A1-AF80-92B1C84C1A3A}" type="datetimeFigureOut">
              <a:rPr lang="cs-CZ" smtClean="0"/>
              <a:t>21.03.2021</a:t>
            </a:fld>
            <a:endParaRPr lang="cs-CZ"/>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cs-CZ"/>
          </a:p>
        </p:txBody>
      </p:sp>
      <p:sp>
        <p:nvSpPr>
          <p:cNvPr id="6" name="Slide Number Placeholder 5"/>
          <p:cNvSpPr>
            <a:spLocks noGrp="1"/>
          </p:cNvSpPr>
          <p:nvPr>
            <p:ph type="sldNum" sz="quarter" idx="12"/>
          </p:nvPr>
        </p:nvSpPr>
        <p:spPr>
          <a:xfrm>
            <a:off x="8604504" y="5211060"/>
            <a:ext cx="2112264" cy="228600"/>
          </a:xfrm>
        </p:spPr>
        <p:txBody>
          <a:bodyPr/>
          <a:lstStyle/>
          <a:p>
            <a:fld id="{32FC81D3-77B2-404F-A331-C72BD60849BF}" type="slidenum">
              <a:rPr lang="cs-CZ" smtClean="0"/>
              <a:t>‹#›</a:t>
            </a:fld>
            <a:endParaRPr lang="cs-CZ"/>
          </a:p>
        </p:txBody>
      </p:sp>
    </p:spTree>
    <p:extLst>
      <p:ext uri="{BB962C8B-B14F-4D97-AF65-F5344CB8AC3E}">
        <p14:creationId xmlns:p14="http://schemas.microsoft.com/office/powerpoint/2010/main" val="405161074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90995EEF-C7AF-41A1-AF80-92B1C84C1A3A}" type="datetimeFigureOut">
              <a:rPr lang="cs-CZ" smtClean="0"/>
              <a:t>21.03.2021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2FC81D3-77B2-404F-A331-C72BD60849BF}" type="slidenum">
              <a:rPr lang="cs-CZ" smtClean="0"/>
              <a:t>‹#›</a:t>
            </a:fld>
            <a:endParaRPr lang="cs-CZ"/>
          </a:p>
        </p:txBody>
      </p:sp>
    </p:spTree>
    <p:extLst>
      <p:ext uri="{BB962C8B-B14F-4D97-AF65-F5344CB8AC3E}">
        <p14:creationId xmlns:p14="http://schemas.microsoft.com/office/powerpoint/2010/main" val="2127141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90995EEF-C7AF-41A1-AF80-92B1C84C1A3A}" type="datetimeFigureOut">
              <a:rPr lang="cs-CZ" smtClean="0"/>
              <a:t>21.03.2021</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32FC81D3-77B2-404F-A331-C72BD60849BF}" type="slidenum">
              <a:rPr lang="cs-CZ" smtClean="0"/>
              <a:t>‹#›</a:t>
            </a:fld>
            <a:endParaRPr lang="cs-CZ"/>
          </a:p>
        </p:txBody>
      </p:sp>
    </p:spTree>
    <p:extLst>
      <p:ext uri="{BB962C8B-B14F-4D97-AF65-F5344CB8AC3E}">
        <p14:creationId xmlns:p14="http://schemas.microsoft.com/office/powerpoint/2010/main" val="1865783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90995EEF-C7AF-41A1-AF80-92B1C84C1A3A}" type="datetimeFigureOut">
              <a:rPr lang="cs-CZ" smtClean="0"/>
              <a:t>21.03.2021</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32FC81D3-77B2-404F-A331-C72BD60849BF}" type="slidenum">
              <a:rPr lang="cs-CZ" smtClean="0"/>
              <a:t>‹#›</a:t>
            </a:fld>
            <a:endParaRPr lang="cs-CZ"/>
          </a:p>
        </p:txBody>
      </p:sp>
    </p:spTree>
    <p:extLst>
      <p:ext uri="{BB962C8B-B14F-4D97-AF65-F5344CB8AC3E}">
        <p14:creationId xmlns:p14="http://schemas.microsoft.com/office/powerpoint/2010/main" val="1387712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995EEF-C7AF-41A1-AF80-92B1C84C1A3A}" type="datetimeFigureOut">
              <a:rPr lang="cs-CZ" smtClean="0"/>
              <a:t>21.03.2021</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32FC81D3-77B2-404F-A331-C72BD60849BF}" type="slidenum">
              <a:rPr lang="cs-CZ" smtClean="0"/>
              <a:t>‹#›</a:t>
            </a:fld>
            <a:endParaRPr lang="cs-CZ"/>
          </a:p>
        </p:txBody>
      </p:sp>
    </p:spTree>
    <p:extLst>
      <p:ext uri="{BB962C8B-B14F-4D97-AF65-F5344CB8AC3E}">
        <p14:creationId xmlns:p14="http://schemas.microsoft.com/office/powerpoint/2010/main" val="1742600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cs-CZ"/>
              <a:t>Kliknutím lze upravit styl.</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8" name="Date Placeholder 7"/>
          <p:cNvSpPr>
            <a:spLocks noGrp="1"/>
          </p:cNvSpPr>
          <p:nvPr>
            <p:ph type="dt" sz="half" idx="10"/>
          </p:nvPr>
        </p:nvSpPr>
        <p:spPr/>
        <p:txBody>
          <a:bodyPr/>
          <a:lstStyle/>
          <a:p>
            <a:fld id="{90995EEF-C7AF-41A1-AF80-92B1C84C1A3A}" type="datetimeFigureOut">
              <a:rPr lang="cs-CZ" smtClean="0"/>
              <a:t>21.03.2021</a:t>
            </a:fld>
            <a:endParaRPr lang="cs-CZ"/>
          </a:p>
        </p:txBody>
      </p:sp>
      <p:sp>
        <p:nvSpPr>
          <p:cNvPr id="9" name="Footer Placeholder 8"/>
          <p:cNvSpPr>
            <a:spLocks noGrp="1"/>
          </p:cNvSpPr>
          <p:nvPr>
            <p:ph type="ftr" sz="quarter" idx="11"/>
          </p:nvPr>
        </p:nvSpPr>
        <p:spPr/>
        <p:txBody>
          <a:bodyPr/>
          <a:lstStyle>
            <a:lvl1pPr algn="r">
              <a:defRPr/>
            </a:lvl1pPr>
          </a:lstStyle>
          <a:p>
            <a:endParaRPr lang="cs-CZ"/>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32FC81D3-77B2-404F-A331-C72BD60849BF}" type="slidenum">
              <a:rPr lang="cs-CZ" smtClean="0"/>
              <a:t>‹#›</a:t>
            </a:fld>
            <a:endParaRPr lang="cs-CZ"/>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53010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cs-CZ"/>
              <a:t>Kliknutím lze upravit styl.</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0995EEF-C7AF-41A1-AF80-92B1C84C1A3A}" type="datetimeFigureOut">
              <a:rPr lang="cs-CZ" smtClean="0"/>
              <a:t>21.03.2021</a:t>
            </a:fld>
            <a:endParaRPr lang="cs-CZ"/>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cs-CZ"/>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32FC81D3-77B2-404F-A331-C72BD60849BF}" type="slidenum">
              <a:rPr lang="cs-CZ" smtClean="0"/>
              <a:t>‹#›</a:t>
            </a:fld>
            <a:endParaRPr lang="cs-CZ"/>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8124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0995EEF-C7AF-41A1-AF80-92B1C84C1A3A}" type="datetimeFigureOut">
              <a:rPr lang="cs-CZ" smtClean="0"/>
              <a:t>21.03.2021</a:t>
            </a:fld>
            <a:endParaRPr lang="cs-CZ"/>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cs-CZ"/>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32FC81D3-77B2-404F-A331-C72BD60849BF}" type="slidenum">
              <a:rPr lang="cs-CZ" smtClean="0"/>
              <a:t>‹#›</a:t>
            </a:fld>
            <a:endParaRPr lang="cs-CZ"/>
          </a:p>
        </p:txBody>
      </p:sp>
    </p:spTree>
    <p:extLst>
      <p:ext uri="{BB962C8B-B14F-4D97-AF65-F5344CB8AC3E}">
        <p14:creationId xmlns:p14="http://schemas.microsoft.com/office/powerpoint/2010/main" val="88351832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cbdb.cz/autor-31014-carl-ransom-rogers" TargetMode="External"/><Relationship Id="rId2" Type="http://schemas.openxmlformats.org/officeDocument/2006/relationships/hyperlink" Target="https://wikisofia.cz/wiki/Humanistick&#225;_psychologie_osobnosti" TargetMode="External"/><Relationship Id="rId1" Type="http://schemas.openxmlformats.org/officeDocument/2006/relationships/slideLayout" Target="../slideLayouts/slideLayout2.xml"/><Relationship Id="rId5" Type="http://schemas.openxmlformats.org/officeDocument/2006/relationships/hyperlink" Target="https://psycholog-praha.cz/pribehy-psychoterapie/nestastna-z-rodicu" TargetMode="External"/><Relationship Id="rId4" Type="http://schemas.openxmlformats.org/officeDocument/2006/relationships/hyperlink" Target="http://psychology.inthemind.eu/index.php?title=Humanistick&#225;_psychologie_(Maslow,_Rogers,_May)"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B8DF82-AE5D-4316-AE17-E1D55DE6249B}"/>
              </a:ext>
            </a:extLst>
          </p:cNvPr>
          <p:cNvSpPr>
            <a:spLocks noGrp="1"/>
          </p:cNvSpPr>
          <p:nvPr>
            <p:ph type="ctrTitle"/>
          </p:nvPr>
        </p:nvSpPr>
        <p:spPr/>
        <p:txBody>
          <a:bodyPr/>
          <a:lstStyle/>
          <a:p>
            <a:r>
              <a:rPr lang="cs-CZ" dirty="0" err="1"/>
              <a:t>Rogersovská</a:t>
            </a:r>
            <a:r>
              <a:rPr lang="cs-CZ" dirty="0"/>
              <a:t> psychoterapie</a:t>
            </a:r>
          </a:p>
        </p:txBody>
      </p:sp>
      <p:sp>
        <p:nvSpPr>
          <p:cNvPr id="3" name="Podnadpis 2">
            <a:extLst>
              <a:ext uri="{FF2B5EF4-FFF2-40B4-BE49-F238E27FC236}">
                <a16:creationId xmlns:a16="http://schemas.microsoft.com/office/drawing/2014/main" id="{50AC29A6-037A-4E3A-9044-B15237FA4F90}"/>
              </a:ext>
            </a:extLst>
          </p:cNvPr>
          <p:cNvSpPr>
            <a:spLocks noGrp="1"/>
          </p:cNvSpPr>
          <p:nvPr>
            <p:ph type="subTitle" idx="1"/>
          </p:nvPr>
        </p:nvSpPr>
        <p:spPr/>
        <p:txBody>
          <a:bodyPr/>
          <a:lstStyle/>
          <a:p>
            <a:r>
              <a:rPr lang="cs-CZ" dirty="0"/>
              <a:t>Coufalová Jindřiška, Ondráková Eliška 3.APA</a:t>
            </a:r>
          </a:p>
          <a:p>
            <a:endParaRPr lang="cs-CZ" dirty="0"/>
          </a:p>
        </p:txBody>
      </p:sp>
    </p:spTree>
    <p:extLst>
      <p:ext uri="{BB962C8B-B14F-4D97-AF65-F5344CB8AC3E}">
        <p14:creationId xmlns:p14="http://schemas.microsoft.com/office/powerpoint/2010/main" val="42795429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8C4F115-AA05-4401-83C2-A64627EFDD27}"/>
              </a:ext>
            </a:extLst>
          </p:cNvPr>
          <p:cNvSpPr>
            <a:spLocks noGrp="1"/>
          </p:cNvSpPr>
          <p:nvPr>
            <p:ph type="title"/>
          </p:nvPr>
        </p:nvSpPr>
        <p:spPr/>
        <p:txBody>
          <a:bodyPr/>
          <a:lstStyle/>
          <a:p>
            <a:r>
              <a:rPr lang="cs-CZ" dirty="0"/>
              <a:t>Příklad modelových otázek</a:t>
            </a:r>
          </a:p>
        </p:txBody>
      </p:sp>
      <p:sp>
        <p:nvSpPr>
          <p:cNvPr id="3" name="Zástupný obsah 2">
            <a:extLst>
              <a:ext uri="{FF2B5EF4-FFF2-40B4-BE49-F238E27FC236}">
                <a16:creationId xmlns:a16="http://schemas.microsoft.com/office/drawing/2014/main" id="{02926A8A-B68E-4369-91B8-75697C48C764}"/>
              </a:ext>
            </a:extLst>
          </p:cNvPr>
          <p:cNvSpPr>
            <a:spLocks noGrp="1"/>
          </p:cNvSpPr>
          <p:nvPr>
            <p:ph idx="1"/>
          </p:nvPr>
        </p:nvSpPr>
        <p:spPr/>
        <p:txBody>
          <a:bodyPr>
            <a:normAutofit fontScale="92500" lnSpcReduction="20000"/>
          </a:bodyPr>
          <a:lstStyle/>
          <a:p>
            <a:pPr marL="0" indent="0">
              <a:buNone/>
            </a:pPr>
            <a:r>
              <a:rPr lang="cs-CZ" b="1" dirty="0"/>
              <a:t>N</a:t>
            </a:r>
            <a:r>
              <a:rPr lang="cs-CZ" dirty="0"/>
              <a:t> - „Hodně Vás to zarmoutilo, překvapilo.“        „Jste napjatá, jste nervózní.“</a:t>
            </a:r>
          </a:p>
          <a:p>
            <a:pPr marL="0" indent="0">
              <a:buNone/>
            </a:pPr>
            <a:endParaRPr lang="cs-CZ" dirty="0"/>
          </a:p>
          <a:p>
            <a:pPr marL="0" indent="0">
              <a:buNone/>
            </a:pPr>
            <a:r>
              <a:rPr lang="cs-CZ" b="1" dirty="0"/>
              <a:t>U</a:t>
            </a:r>
            <a:r>
              <a:rPr lang="cs-CZ" dirty="0"/>
              <a:t> - „Rozumím tomu správně že…..“                                                                              </a:t>
            </a:r>
          </a:p>
          <a:p>
            <a:pPr marL="0" indent="0">
              <a:buNone/>
            </a:pPr>
            <a:r>
              <a:rPr lang="cs-CZ" dirty="0"/>
              <a:t>      „Můžete mi to vysvětlit, jak to vnímáte, abych Vám dobře porozuměla?“</a:t>
            </a:r>
          </a:p>
          <a:p>
            <a:pPr marL="0" indent="0">
              <a:buNone/>
            </a:pPr>
            <a:endParaRPr lang="cs-CZ" dirty="0"/>
          </a:p>
          <a:p>
            <a:pPr marL="0" indent="0">
              <a:buNone/>
            </a:pPr>
            <a:r>
              <a:rPr lang="cs-CZ" b="1" dirty="0"/>
              <a:t>R </a:t>
            </a:r>
            <a:r>
              <a:rPr lang="cs-CZ" dirty="0"/>
              <a:t>- „Je to v pořádku, že se takto cítíte po tom všem.“</a:t>
            </a:r>
          </a:p>
          <a:p>
            <a:pPr marL="0" indent="0">
              <a:buNone/>
            </a:pPr>
            <a:r>
              <a:rPr lang="cs-CZ" dirty="0"/>
              <a:t>     „Musí to být pro Vás velmi těžké.“</a:t>
            </a:r>
          </a:p>
          <a:p>
            <a:pPr marL="0" indent="0">
              <a:buNone/>
            </a:pPr>
            <a:endParaRPr lang="cs-CZ" b="1" dirty="0"/>
          </a:p>
          <a:p>
            <a:pPr marL="0" indent="0">
              <a:buNone/>
            </a:pPr>
            <a:r>
              <a:rPr lang="cs-CZ" b="1" dirty="0"/>
              <a:t>S </a:t>
            </a:r>
            <a:r>
              <a:rPr lang="cs-CZ" dirty="0"/>
              <a:t>– „Jsem tu pro Vás.“                                „Udělám vše, abyste se cítila lépe.“</a:t>
            </a:r>
          </a:p>
          <a:p>
            <a:pPr marL="0" indent="0">
              <a:buNone/>
            </a:pPr>
            <a:endParaRPr lang="cs-CZ" dirty="0"/>
          </a:p>
          <a:p>
            <a:pPr marL="0" indent="0">
              <a:buNone/>
            </a:pPr>
            <a:endParaRPr lang="cs-CZ" b="1" dirty="0"/>
          </a:p>
          <a:p>
            <a:pPr marL="0" indent="0">
              <a:buNone/>
            </a:pPr>
            <a:r>
              <a:rPr lang="cs-CZ" b="1" dirty="0"/>
              <a:t>E </a:t>
            </a:r>
            <a:r>
              <a:rPr lang="cs-CZ" dirty="0"/>
              <a:t>- „Povězte mi o tom víc, co se Vám teď honí hlavou?“            „Jaké obavy Vás trápí?“</a:t>
            </a:r>
          </a:p>
          <a:p>
            <a:pPr marL="0" indent="0">
              <a:buNone/>
            </a:pPr>
            <a:endParaRPr lang="cs-CZ" b="1" dirty="0"/>
          </a:p>
          <a:p>
            <a:pPr marL="0" indent="0">
              <a:buNone/>
            </a:pPr>
            <a:endParaRPr lang="cs-CZ" dirty="0"/>
          </a:p>
        </p:txBody>
      </p:sp>
    </p:spTree>
    <p:extLst>
      <p:ext uri="{BB962C8B-B14F-4D97-AF65-F5344CB8AC3E}">
        <p14:creationId xmlns:p14="http://schemas.microsoft.com/office/powerpoint/2010/main" val="846358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26F5AB-956D-4ADE-A1CB-C9B5737E650A}"/>
              </a:ext>
            </a:extLst>
          </p:cNvPr>
          <p:cNvSpPr>
            <a:spLocks noGrp="1"/>
          </p:cNvSpPr>
          <p:nvPr>
            <p:ph type="title"/>
          </p:nvPr>
        </p:nvSpPr>
        <p:spPr/>
        <p:txBody>
          <a:bodyPr>
            <a:normAutofit fontScale="90000"/>
          </a:bodyPr>
          <a:lstStyle/>
          <a:p>
            <a:r>
              <a:rPr lang="cs-CZ" dirty="0"/>
              <a:t>Modelové situace v porodní asistenci</a:t>
            </a:r>
          </a:p>
        </p:txBody>
      </p:sp>
      <p:sp>
        <p:nvSpPr>
          <p:cNvPr id="3" name="Zástupný obsah 2">
            <a:extLst>
              <a:ext uri="{FF2B5EF4-FFF2-40B4-BE49-F238E27FC236}">
                <a16:creationId xmlns:a16="http://schemas.microsoft.com/office/drawing/2014/main" id="{4570852B-BD35-488B-B8BE-B38A82B14505}"/>
              </a:ext>
            </a:extLst>
          </p:cNvPr>
          <p:cNvSpPr>
            <a:spLocks noGrp="1"/>
          </p:cNvSpPr>
          <p:nvPr>
            <p:ph idx="1"/>
          </p:nvPr>
        </p:nvSpPr>
        <p:spPr/>
        <p:txBody>
          <a:bodyPr/>
          <a:lstStyle/>
          <a:p>
            <a:r>
              <a:rPr lang="cs-CZ" dirty="0"/>
              <a:t>Obavy z porodu</a:t>
            </a:r>
          </a:p>
          <a:p>
            <a:r>
              <a:rPr lang="cs-CZ" dirty="0"/>
              <a:t>Obavy z bolesti</a:t>
            </a:r>
          </a:p>
          <a:p>
            <a:r>
              <a:rPr lang="cs-CZ" dirty="0"/>
              <a:t>Obavy z poranění</a:t>
            </a:r>
          </a:p>
          <a:p>
            <a:r>
              <a:rPr lang="cs-CZ" dirty="0"/>
              <a:t>Obavy z manipulace s novorozencem</a:t>
            </a:r>
          </a:p>
          <a:p>
            <a:r>
              <a:rPr lang="cs-CZ" dirty="0"/>
              <a:t>Obavy z kojení</a:t>
            </a:r>
          </a:p>
          <a:p>
            <a:r>
              <a:rPr lang="cs-CZ" dirty="0"/>
              <a:t>Obavy z epiziotomie</a:t>
            </a:r>
          </a:p>
          <a:p>
            <a:r>
              <a:rPr lang="cs-CZ" dirty="0"/>
              <a:t>Obavy z císařského řezu</a:t>
            </a:r>
          </a:p>
          <a:p>
            <a:r>
              <a:rPr lang="cs-CZ" dirty="0"/>
              <a:t>Obavy z mateřství</a:t>
            </a:r>
          </a:p>
          <a:p>
            <a:r>
              <a:rPr lang="cs-CZ" dirty="0"/>
              <a:t>Obavy z epidurální analgezie</a:t>
            </a:r>
          </a:p>
          <a:p>
            <a:r>
              <a:rPr lang="cs-CZ" dirty="0"/>
              <a:t>Obavy z přijetí novorozence sourozencem</a:t>
            </a:r>
          </a:p>
        </p:txBody>
      </p:sp>
    </p:spTree>
    <p:extLst>
      <p:ext uri="{BB962C8B-B14F-4D97-AF65-F5344CB8AC3E}">
        <p14:creationId xmlns:p14="http://schemas.microsoft.com/office/powerpoint/2010/main" val="1779779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337E23-C5CA-4130-BB8B-2527520D741C}"/>
              </a:ext>
            </a:extLst>
          </p:cNvPr>
          <p:cNvSpPr>
            <a:spLocks noGrp="1"/>
          </p:cNvSpPr>
          <p:nvPr>
            <p:ph type="title"/>
          </p:nvPr>
        </p:nvSpPr>
        <p:spPr/>
        <p:txBody>
          <a:bodyPr/>
          <a:lstStyle/>
          <a:p>
            <a:r>
              <a:rPr lang="cs-CZ" dirty="0"/>
              <a:t>Zdroje</a:t>
            </a:r>
          </a:p>
        </p:txBody>
      </p:sp>
      <p:sp>
        <p:nvSpPr>
          <p:cNvPr id="3" name="Zástupný obsah 2">
            <a:extLst>
              <a:ext uri="{FF2B5EF4-FFF2-40B4-BE49-F238E27FC236}">
                <a16:creationId xmlns:a16="http://schemas.microsoft.com/office/drawing/2014/main" id="{70D0C463-06FF-44A9-B34A-FFD9DE48301B}"/>
              </a:ext>
            </a:extLst>
          </p:cNvPr>
          <p:cNvSpPr>
            <a:spLocks noGrp="1"/>
          </p:cNvSpPr>
          <p:nvPr>
            <p:ph idx="1"/>
          </p:nvPr>
        </p:nvSpPr>
        <p:spPr/>
        <p:txBody>
          <a:bodyPr/>
          <a:lstStyle/>
          <a:p>
            <a:r>
              <a:rPr lang="cs-CZ" dirty="0">
                <a:hlinkClick r:id="rId2"/>
              </a:rPr>
              <a:t>https://wikisofia.cz/wiki/</a:t>
            </a:r>
            <a:r>
              <a:rPr lang="cs-CZ" dirty="0" err="1">
                <a:hlinkClick r:id="rId2"/>
              </a:rPr>
              <a:t>Humanistická_psychologie_osobnosti</a:t>
            </a:r>
            <a:endParaRPr lang="cs-CZ" dirty="0"/>
          </a:p>
          <a:p>
            <a:r>
              <a:rPr lang="cs-CZ" dirty="0">
                <a:hlinkClick r:id="rId3"/>
              </a:rPr>
              <a:t>https://www.cbdb.cz/autor-31014-carl-ransom-rogers</a:t>
            </a:r>
            <a:endParaRPr lang="cs-CZ" dirty="0"/>
          </a:p>
          <a:p>
            <a:r>
              <a:rPr lang="cs-CZ" dirty="0">
                <a:hlinkClick r:id="rId4"/>
              </a:rPr>
              <a:t>http://psychology.inthemind.eu/</a:t>
            </a:r>
            <a:r>
              <a:rPr lang="cs-CZ" dirty="0" err="1">
                <a:hlinkClick r:id="rId4"/>
              </a:rPr>
              <a:t>index.php?title</a:t>
            </a:r>
            <a:r>
              <a:rPr lang="cs-CZ" dirty="0">
                <a:hlinkClick r:id="rId4"/>
              </a:rPr>
              <a:t>=</a:t>
            </a:r>
            <a:r>
              <a:rPr lang="cs-CZ" dirty="0" err="1">
                <a:hlinkClick r:id="rId4"/>
              </a:rPr>
              <a:t>Humanistická_psychologie</a:t>
            </a:r>
            <a:r>
              <a:rPr lang="cs-CZ" dirty="0">
                <a:hlinkClick r:id="rId4"/>
              </a:rPr>
              <a:t>_(</a:t>
            </a:r>
            <a:r>
              <a:rPr lang="cs-CZ" dirty="0" err="1">
                <a:hlinkClick r:id="rId4"/>
              </a:rPr>
              <a:t>Maslow</a:t>
            </a:r>
            <a:r>
              <a:rPr lang="cs-CZ" dirty="0">
                <a:hlinkClick r:id="rId4"/>
              </a:rPr>
              <a:t>,_</a:t>
            </a:r>
            <a:r>
              <a:rPr lang="cs-CZ" dirty="0" err="1">
                <a:hlinkClick r:id="rId4"/>
              </a:rPr>
              <a:t>Rogers</a:t>
            </a:r>
            <a:r>
              <a:rPr lang="cs-CZ" dirty="0">
                <a:hlinkClick r:id="rId4"/>
              </a:rPr>
              <a:t>,_May)</a:t>
            </a:r>
            <a:endParaRPr lang="cs-CZ" dirty="0"/>
          </a:p>
          <a:p>
            <a:r>
              <a:rPr lang="cs-CZ" dirty="0">
                <a:hlinkClick r:id="rId5"/>
              </a:rPr>
              <a:t>https://psycholog-praha.cz/pribehy-psychoterapie/nestastna-z-rodicu</a:t>
            </a:r>
            <a:endParaRPr lang="cs-CZ" dirty="0"/>
          </a:p>
          <a:p>
            <a:endParaRPr lang="cs-CZ" dirty="0"/>
          </a:p>
          <a:p>
            <a:endParaRPr lang="cs-CZ" dirty="0"/>
          </a:p>
          <a:p>
            <a:endParaRPr lang="cs-CZ" dirty="0"/>
          </a:p>
        </p:txBody>
      </p:sp>
    </p:spTree>
    <p:extLst>
      <p:ext uri="{BB962C8B-B14F-4D97-AF65-F5344CB8AC3E}">
        <p14:creationId xmlns:p14="http://schemas.microsoft.com/office/powerpoint/2010/main" val="981744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3803BA-8C23-4A8C-AFA4-EB4BB60066CC}"/>
              </a:ext>
            </a:extLst>
          </p:cNvPr>
          <p:cNvSpPr>
            <a:spLocks noGrp="1"/>
          </p:cNvSpPr>
          <p:nvPr>
            <p:ph type="title"/>
          </p:nvPr>
        </p:nvSpPr>
        <p:spPr/>
        <p:txBody>
          <a:bodyPr/>
          <a:lstStyle/>
          <a:p>
            <a:r>
              <a:rPr lang="cs-CZ" dirty="0"/>
              <a:t>Děkujeme za pozornost!</a:t>
            </a:r>
          </a:p>
        </p:txBody>
      </p:sp>
      <p:sp>
        <p:nvSpPr>
          <p:cNvPr id="3" name="Zástupný text 2">
            <a:extLst>
              <a:ext uri="{FF2B5EF4-FFF2-40B4-BE49-F238E27FC236}">
                <a16:creationId xmlns:a16="http://schemas.microsoft.com/office/drawing/2014/main" id="{A3A9894E-CACD-46B3-8938-FBA5548CE0AC}"/>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4227751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80C6E56-CB5D-41D5-BF33-E3366E634074}"/>
              </a:ext>
            </a:extLst>
          </p:cNvPr>
          <p:cNvSpPr>
            <a:spLocks noGrp="1"/>
          </p:cNvSpPr>
          <p:nvPr>
            <p:ph type="title"/>
          </p:nvPr>
        </p:nvSpPr>
        <p:spPr/>
        <p:txBody>
          <a:bodyPr/>
          <a:lstStyle/>
          <a:p>
            <a:r>
              <a:rPr lang="cs-CZ" dirty="0"/>
              <a:t>Carl </a:t>
            </a:r>
            <a:r>
              <a:rPr lang="cs-CZ" dirty="0" err="1"/>
              <a:t>Ransom</a:t>
            </a:r>
            <a:r>
              <a:rPr lang="cs-CZ" dirty="0"/>
              <a:t> </a:t>
            </a:r>
            <a:r>
              <a:rPr lang="cs-CZ" dirty="0" err="1"/>
              <a:t>Rogers</a:t>
            </a:r>
            <a:r>
              <a:rPr lang="cs-CZ" dirty="0"/>
              <a:t> 1902-1987</a:t>
            </a:r>
          </a:p>
        </p:txBody>
      </p:sp>
      <p:sp>
        <p:nvSpPr>
          <p:cNvPr id="3" name="Zástupný obsah 2">
            <a:extLst>
              <a:ext uri="{FF2B5EF4-FFF2-40B4-BE49-F238E27FC236}">
                <a16:creationId xmlns:a16="http://schemas.microsoft.com/office/drawing/2014/main" id="{36558B29-15C4-4C3D-A168-8BAAA95C5A5F}"/>
              </a:ext>
            </a:extLst>
          </p:cNvPr>
          <p:cNvSpPr>
            <a:spLocks noGrp="1"/>
          </p:cNvSpPr>
          <p:nvPr>
            <p:ph idx="1"/>
          </p:nvPr>
        </p:nvSpPr>
        <p:spPr/>
        <p:txBody>
          <a:bodyPr>
            <a:normAutofit lnSpcReduction="10000"/>
          </a:bodyPr>
          <a:lstStyle/>
          <a:p>
            <a:endParaRPr lang="cs-CZ" dirty="0"/>
          </a:p>
          <a:p>
            <a:endParaRPr lang="cs-CZ" dirty="0"/>
          </a:p>
          <a:p>
            <a:endParaRPr lang="cs-CZ" dirty="0"/>
          </a:p>
          <a:p>
            <a:endParaRPr lang="cs-CZ" dirty="0"/>
          </a:p>
          <a:p>
            <a:r>
              <a:rPr lang="cs-CZ" dirty="0"/>
              <a:t>Americký </a:t>
            </a:r>
            <a:r>
              <a:rPr lang="cs-CZ" b="1" dirty="0"/>
              <a:t>psycholog a psychoterapeut</a:t>
            </a:r>
          </a:p>
          <a:p>
            <a:r>
              <a:rPr lang="cs-CZ" dirty="0"/>
              <a:t>Představitel </a:t>
            </a:r>
            <a:r>
              <a:rPr lang="cs-CZ" b="1" dirty="0"/>
              <a:t>Humanistické psychologie</a:t>
            </a:r>
          </a:p>
          <a:p>
            <a:r>
              <a:rPr lang="cs-CZ" dirty="0"/>
              <a:t>Prosazoval na</a:t>
            </a:r>
            <a:r>
              <a:rPr lang="cs-CZ" b="1" dirty="0"/>
              <a:t> „osobu zaměřenou terapii“ (PCA = person-</a:t>
            </a:r>
            <a:r>
              <a:rPr lang="cs-CZ" b="1" dirty="0" err="1"/>
              <a:t>centered</a:t>
            </a:r>
            <a:r>
              <a:rPr lang="cs-CZ" b="1" dirty="0"/>
              <a:t> </a:t>
            </a:r>
            <a:r>
              <a:rPr lang="cs-CZ" b="1" dirty="0" err="1"/>
              <a:t>approach</a:t>
            </a:r>
            <a:r>
              <a:rPr lang="cs-CZ" b="1" dirty="0"/>
              <a:t>)</a:t>
            </a:r>
          </a:p>
          <a:p>
            <a:r>
              <a:rPr lang="cs-CZ" dirty="0"/>
              <a:t>Uplatňoval kombinace </a:t>
            </a:r>
            <a:r>
              <a:rPr lang="cs-CZ" b="1" dirty="0"/>
              <a:t>empatie</a:t>
            </a:r>
            <a:r>
              <a:rPr lang="cs-CZ" dirty="0"/>
              <a:t> (vcítění), </a:t>
            </a:r>
            <a:r>
              <a:rPr lang="cs-CZ" b="1" dirty="0"/>
              <a:t>kongruence</a:t>
            </a:r>
            <a:r>
              <a:rPr lang="cs-CZ" dirty="0"/>
              <a:t> (shody) a </a:t>
            </a:r>
            <a:r>
              <a:rPr lang="cs-CZ" b="1" dirty="0"/>
              <a:t>reflexe</a:t>
            </a:r>
            <a:r>
              <a:rPr lang="cs-CZ" dirty="0"/>
              <a:t> (porozumění) jako </a:t>
            </a:r>
            <a:r>
              <a:rPr lang="cs-CZ" b="1" dirty="0"/>
              <a:t>3 základní předpoklady </a:t>
            </a:r>
            <a:r>
              <a:rPr lang="cs-CZ" dirty="0"/>
              <a:t>vytvoření atmosféry umožňující </a:t>
            </a:r>
            <a:r>
              <a:rPr lang="cs-CZ" b="1" dirty="0"/>
              <a:t>osobní růst</a:t>
            </a:r>
          </a:p>
          <a:p>
            <a:r>
              <a:rPr lang="cs-CZ" dirty="0"/>
              <a:t>Rozvinul techniku </a:t>
            </a:r>
            <a:r>
              <a:rPr lang="cs-CZ" b="1" dirty="0"/>
              <a:t>skupinového setkání</a:t>
            </a:r>
          </a:p>
          <a:p>
            <a:r>
              <a:rPr lang="cs-CZ" dirty="0"/>
              <a:t>Autorem teorie osobnosti soustředící se na pojem </a:t>
            </a:r>
            <a:r>
              <a:rPr lang="cs-CZ" b="1" dirty="0"/>
              <a:t>„já“</a:t>
            </a:r>
          </a:p>
          <a:p>
            <a:endParaRPr lang="cs-CZ" b="1" dirty="0"/>
          </a:p>
        </p:txBody>
      </p:sp>
      <p:pic>
        <p:nvPicPr>
          <p:cNvPr id="1030" name="Picture 6" descr="Carl Ransom Rogers | životopis, informace o spisovateli | ČBDB.cz">
            <a:extLst>
              <a:ext uri="{FF2B5EF4-FFF2-40B4-BE49-F238E27FC236}">
                <a16:creationId xmlns:a16="http://schemas.microsoft.com/office/drawing/2014/main" id="{4A75CCF9-F4F1-4D92-9CBA-83E2A881A0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7219" y="1872337"/>
            <a:ext cx="1767813" cy="23348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956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125D747-179C-49FD-97BB-AE5610EC0B35}"/>
              </a:ext>
            </a:extLst>
          </p:cNvPr>
          <p:cNvSpPr>
            <a:spLocks noGrp="1"/>
          </p:cNvSpPr>
          <p:nvPr>
            <p:ph type="title"/>
          </p:nvPr>
        </p:nvSpPr>
        <p:spPr/>
        <p:txBody>
          <a:bodyPr/>
          <a:lstStyle/>
          <a:p>
            <a:r>
              <a:rPr lang="cs-CZ" dirty="0"/>
              <a:t>Humanistická psychologie</a:t>
            </a:r>
          </a:p>
        </p:txBody>
      </p:sp>
      <p:sp>
        <p:nvSpPr>
          <p:cNvPr id="3" name="Zástupný obsah 2">
            <a:extLst>
              <a:ext uri="{FF2B5EF4-FFF2-40B4-BE49-F238E27FC236}">
                <a16:creationId xmlns:a16="http://schemas.microsoft.com/office/drawing/2014/main" id="{F7031355-9B9B-48AC-9C0D-BD1BE9E28B21}"/>
              </a:ext>
            </a:extLst>
          </p:cNvPr>
          <p:cNvSpPr>
            <a:spLocks noGrp="1"/>
          </p:cNvSpPr>
          <p:nvPr>
            <p:ph idx="1"/>
          </p:nvPr>
        </p:nvSpPr>
        <p:spPr/>
        <p:txBody>
          <a:bodyPr/>
          <a:lstStyle/>
          <a:p>
            <a:r>
              <a:rPr lang="cs-CZ" b="1" dirty="0"/>
              <a:t>50. léta 20. století</a:t>
            </a:r>
          </a:p>
          <a:p>
            <a:r>
              <a:rPr lang="cs-CZ" b="1" u="sng" dirty="0"/>
              <a:t>Humanistická psychologie </a:t>
            </a:r>
            <a:r>
              <a:rPr lang="cs-CZ" dirty="0"/>
              <a:t>= přístup pro nějž je charakteristické specifické pojetí člověka. Centrem je </a:t>
            </a:r>
            <a:r>
              <a:rPr lang="cs-CZ" b="1" dirty="0"/>
              <a:t>tvořivá osobnost</a:t>
            </a:r>
            <a:r>
              <a:rPr lang="cs-CZ" dirty="0"/>
              <a:t> jako celostní, složitý a neopakovatelně individualizovaný výtvor, jejímž cílem je </a:t>
            </a:r>
            <a:r>
              <a:rPr lang="cs-CZ" b="1" dirty="0"/>
              <a:t>seberealizace</a:t>
            </a:r>
            <a:r>
              <a:rPr lang="cs-CZ" dirty="0"/>
              <a:t>, </a:t>
            </a:r>
            <a:r>
              <a:rPr lang="cs-CZ" b="1" dirty="0"/>
              <a:t>sebeaktualizace</a:t>
            </a:r>
            <a:r>
              <a:rPr lang="cs-CZ" dirty="0"/>
              <a:t> či </a:t>
            </a:r>
            <a:r>
              <a:rPr lang="cs-CZ" b="1" dirty="0"/>
              <a:t>sebeuplatnění</a:t>
            </a:r>
            <a:r>
              <a:rPr lang="cs-CZ" dirty="0"/>
              <a:t>.</a:t>
            </a:r>
          </a:p>
          <a:p>
            <a:r>
              <a:rPr lang="cs-CZ" dirty="0"/>
              <a:t>Přistup pojímání </a:t>
            </a:r>
            <a:r>
              <a:rPr lang="cs-CZ" b="1" dirty="0"/>
              <a:t>podstaty a povahy člověka</a:t>
            </a:r>
          </a:p>
          <a:p>
            <a:r>
              <a:rPr lang="cs-CZ" dirty="0"/>
              <a:t>Tendence </a:t>
            </a:r>
            <a:r>
              <a:rPr lang="cs-CZ" b="1" dirty="0"/>
              <a:t>pohybovat se směrem k osobnímu růstu</a:t>
            </a:r>
          </a:p>
          <a:p>
            <a:r>
              <a:rPr lang="cs-CZ" dirty="0"/>
              <a:t>Tendence </a:t>
            </a:r>
            <a:r>
              <a:rPr lang="cs-CZ" b="1" dirty="0"/>
              <a:t>tvořivosti a soběstačnosti</a:t>
            </a:r>
          </a:p>
          <a:p>
            <a:r>
              <a:rPr lang="cs-CZ" dirty="0"/>
              <a:t>Lidé </a:t>
            </a:r>
            <a:r>
              <a:rPr lang="cs-CZ" b="1" dirty="0"/>
              <a:t>vědomými a racionálními bytostmi</a:t>
            </a:r>
          </a:p>
          <a:p>
            <a:r>
              <a:rPr lang="cs-CZ" dirty="0"/>
              <a:t>Člověk aktivním </a:t>
            </a:r>
            <a:r>
              <a:rPr lang="cs-CZ" b="1" dirty="0"/>
              <a:t>tvůrcem svého vlastního života se svobodou volby</a:t>
            </a:r>
          </a:p>
          <a:p>
            <a:endParaRPr lang="cs-CZ" dirty="0"/>
          </a:p>
        </p:txBody>
      </p:sp>
    </p:spTree>
    <p:extLst>
      <p:ext uri="{BB962C8B-B14F-4D97-AF65-F5344CB8AC3E}">
        <p14:creationId xmlns:p14="http://schemas.microsoft.com/office/powerpoint/2010/main" val="1271651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E14B5E1-43F9-4565-9812-F2C4581463B6}"/>
              </a:ext>
            </a:extLst>
          </p:cNvPr>
          <p:cNvSpPr>
            <a:spLocks noGrp="1"/>
          </p:cNvSpPr>
          <p:nvPr>
            <p:ph type="title"/>
          </p:nvPr>
        </p:nvSpPr>
        <p:spPr/>
        <p:txBody>
          <a:bodyPr/>
          <a:lstStyle/>
          <a:p>
            <a:r>
              <a:rPr lang="cs-CZ" dirty="0"/>
              <a:t>PCA přístup</a:t>
            </a:r>
          </a:p>
        </p:txBody>
      </p:sp>
      <p:sp>
        <p:nvSpPr>
          <p:cNvPr id="3" name="Zástupný obsah 2">
            <a:extLst>
              <a:ext uri="{FF2B5EF4-FFF2-40B4-BE49-F238E27FC236}">
                <a16:creationId xmlns:a16="http://schemas.microsoft.com/office/drawing/2014/main" id="{BE740D58-5787-49E5-9966-64C713CB1471}"/>
              </a:ext>
            </a:extLst>
          </p:cNvPr>
          <p:cNvSpPr>
            <a:spLocks noGrp="1"/>
          </p:cNvSpPr>
          <p:nvPr>
            <p:ph idx="1"/>
          </p:nvPr>
        </p:nvSpPr>
        <p:spPr/>
        <p:txBody>
          <a:bodyPr>
            <a:normAutofit lnSpcReduction="10000"/>
          </a:bodyPr>
          <a:lstStyle/>
          <a:p>
            <a:r>
              <a:rPr lang="cs-CZ" b="1" dirty="0"/>
              <a:t>PCA </a:t>
            </a:r>
            <a:r>
              <a:rPr lang="cs-CZ" dirty="0"/>
              <a:t>= person-</a:t>
            </a:r>
            <a:r>
              <a:rPr lang="cs-CZ" dirty="0" err="1"/>
              <a:t>centered</a:t>
            </a:r>
            <a:r>
              <a:rPr lang="cs-CZ" dirty="0"/>
              <a:t> </a:t>
            </a:r>
            <a:r>
              <a:rPr lang="cs-CZ" dirty="0" err="1"/>
              <a:t>approach</a:t>
            </a:r>
            <a:endParaRPr lang="cs-CZ" dirty="0"/>
          </a:p>
          <a:p>
            <a:r>
              <a:rPr lang="cs-CZ" b="1" dirty="0"/>
              <a:t>„Přístup zaměřený na člověka“</a:t>
            </a:r>
          </a:p>
          <a:p>
            <a:r>
              <a:rPr lang="cs-CZ" b="1" dirty="0"/>
              <a:t>3 základní terapeutické podmínky:</a:t>
            </a:r>
          </a:p>
          <a:p>
            <a:r>
              <a:rPr lang="cs-CZ" b="1" dirty="0"/>
              <a:t>Bezpodmínečné přijetí (reflexe) = </a:t>
            </a:r>
            <a:r>
              <a:rPr lang="cs-CZ" dirty="0"/>
              <a:t>přijetí „klienta“ bez jakýchkoliv hodnotících soudů („takového jaký je“). Umožnění člověku setkat se všemi svými pocity, zážitky a myšlenkami, ať jsou jakkoliv negativní.</a:t>
            </a:r>
          </a:p>
          <a:p>
            <a:r>
              <a:rPr lang="cs-CZ" b="1" dirty="0"/>
              <a:t>Empatické porozumění (empatie) = </a:t>
            </a:r>
            <a:r>
              <a:rPr lang="cs-CZ" dirty="0"/>
              <a:t>citlivé a aktivní naslouchání, orientace v lidských emocích, neposuzování „klienta“, uvědomění si lidských pocitů, které právě „klient“ prožívá.</a:t>
            </a:r>
          </a:p>
          <a:p>
            <a:r>
              <a:rPr lang="cs-CZ" b="1" dirty="0"/>
              <a:t>Kongruence (shoda) = </a:t>
            </a:r>
            <a:r>
              <a:rPr lang="cs-CZ" dirty="0"/>
              <a:t>schopnost plně a autenticky vyjadřovat sama sebe, své prožitky a zkušenosti. Terapeut si uvědomuje, že není nadřazený odborník. O obsahu terapie rozhoduje „klient“. Snahou „terapeuta“ je, aby „klient“ nacházel zdroje spíše sám v sobě a neočekával, že mu „terapeut“ poskytne řešení.</a:t>
            </a:r>
            <a:endParaRPr lang="cs-CZ" b="1" dirty="0"/>
          </a:p>
          <a:p>
            <a:endParaRPr lang="cs-CZ" b="1" dirty="0"/>
          </a:p>
        </p:txBody>
      </p:sp>
    </p:spTree>
    <p:extLst>
      <p:ext uri="{BB962C8B-B14F-4D97-AF65-F5344CB8AC3E}">
        <p14:creationId xmlns:p14="http://schemas.microsoft.com/office/powerpoint/2010/main" val="3286259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946B4BC-3D58-4407-8326-402F96CEBA14}"/>
              </a:ext>
            </a:extLst>
          </p:cNvPr>
          <p:cNvSpPr>
            <a:spLocks noGrp="1"/>
          </p:cNvSpPr>
          <p:nvPr>
            <p:ph type="title"/>
          </p:nvPr>
        </p:nvSpPr>
        <p:spPr/>
        <p:txBody>
          <a:bodyPr>
            <a:normAutofit fontScale="90000"/>
          </a:bodyPr>
          <a:lstStyle/>
          <a:p>
            <a:r>
              <a:rPr lang="cs-CZ" dirty="0"/>
              <a:t>Ukázka </a:t>
            </a:r>
            <a:r>
              <a:rPr lang="cs-CZ" dirty="0" err="1"/>
              <a:t>Rogersovské</a:t>
            </a:r>
            <a:r>
              <a:rPr lang="cs-CZ" dirty="0"/>
              <a:t> psychoterapie</a:t>
            </a:r>
          </a:p>
        </p:txBody>
      </p:sp>
      <p:sp>
        <p:nvSpPr>
          <p:cNvPr id="3" name="Zástupný obsah 2">
            <a:extLst>
              <a:ext uri="{FF2B5EF4-FFF2-40B4-BE49-F238E27FC236}">
                <a16:creationId xmlns:a16="http://schemas.microsoft.com/office/drawing/2014/main" id="{AC1714E1-3113-401D-B17E-BF2D94C38AFF}"/>
              </a:ext>
            </a:extLst>
          </p:cNvPr>
          <p:cNvSpPr>
            <a:spLocks noGrp="1"/>
          </p:cNvSpPr>
          <p:nvPr>
            <p:ph idx="1"/>
          </p:nvPr>
        </p:nvSpPr>
        <p:spPr/>
        <p:txBody>
          <a:bodyPr>
            <a:normAutofit fontScale="62500" lnSpcReduction="20000"/>
          </a:bodyPr>
          <a:lstStyle/>
          <a:p>
            <a:pPr marL="0" indent="0" algn="just">
              <a:lnSpc>
                <a:spcPct val="150000"/>
              </a:lnSpc>
              <a:buNone/>
            </a:pPr>
            <a:r>
              <a:rPr lang="cs-CZ" sz="1800" b="1" dirty="0">
                <a:effectLst/>
                <a:latin typeface="Times New Roman" panose="02020603050405020304" pitchFamily="18" charset="0"/>
                <a:ea typeface="Times New Roman" panose="02020603050405020304" pitchFamily="18" charset="0"/>
              </a:rPr>
              <a:t>Aktualizační tendence u pacienta s </a:t>
            </a:r>
            <a:r>
              <a:rPr lang="cs-CZ" sz="1800" b="1" dirty="0" err="1">
                <a:effectLst/>
                <a:latin typeface="Times New Roman" panose="02020603050405020304" pitchFamily="18" charset="0"/>
                <a:ea typeface="Times New Roman" panose="02020603050405020304" pitchFamily="18" charset="0"/>
              </a:rPr>
              <a:t>postpsychotickým</a:t>
            </a:r>
            <a:r>
              <a:rPr lang="cs-CZ" sz="1800" b="1" dirty="0">
                <a:effectLst/>
                <a:latin typeface="Times New Roman" panose="02020603050405020304" pitchFamily="18" charset="0"/>
                <a:ea typeface="Times New Roman" panose="02020603050405020304" pitchFamily="18" charset="0"/>
              </a:rPr>
              <a:t> defektem</a:t>
            </a:r>
            <a:endParaRPr lang="cs-CZ" sz="1800" dirty="0">
              <a:effectLst/>
              <a:latin typeface="Times New Roman" panose="02020603050405020304" pitchFamily="18" charset="0"/>
              <a:ea typeface="Times New Roman" panose="02020603050405020304" pitchFamily="18" charset="0"/>
            </a:endParaRPr>
          </a:p>
          <a:p>
            <a:pPr marL="0" indent="0" algn="just">
              <a:lnSpc>
                <a:spcPct val="150000"/>
              </a:lnSpc>
              <a:buNone/>
            </a:pPr>
            <a:r>
              <a:rPr lang="cs-CZ" sz="1800" dirty="0">
                <a:effectLst/>
                <a:latin typeface="Times New Roman" panose="02020603050405020304" pitchFamily="18" charset="0"/>
                <a:ea typeface="Times New Roman" panose="02020603050405020304" pitchFamily="18" charset="0"/>
              </a:rPr>
              <a:t>Dvaatřicetiletý muž, 9. hospitalizace v PLB, dg. F20.0, F19.1. Přišel sám pro zhoršení stavu, abusus THC, vysazení léků, intermitentně auditivní halucinace, </a:t>
            </a:r>
            <a:r>
              <a:rPr lang="cs-CZ" sz="1800" dirty="0" err="1">
                <a:effectLst/>
                <a:latin typeface="Times New Roman" panose="02020603050405020304" pitchFamily="18" charset="0"/>
                <a:ea typeface="Times New Roman" panose="02020603050405020304" pitchFamily="18" charset="0"/>
              </a:rPr>
              <a:t>sui</a:t>
            </a:r>
            <a:r>
              <a:rPr lang="cs-CZ" sz="1800" dirty="0">
                <a:effectLst/>
                <a:latin typeface="Times New Roman" panose="02020603050405020304" pitchFamily="18" charset="0"/>
                <a:ea typeface="Times New Roman" panose="02020603050405020304" pitchFamily="18" charset="0"/>
              </a:rPr>
              <a:t> ideace. Po nasazení antipsychotik stav stabilizován, přeložen na otevřený pavilon, kde adaptován, </a:t>
            </a:r>
            <a:r>
              <a:rPr lang="cs-CZ" sz="1800" dirty="0" err="1">
                <a:effectLst/>
                <a:latin typeface="Times New Roman" panose="02020603050405020304" pitchFamily="18" charset="0"/>
                <a:ea typeface="Times New Roman" panose="02020603050405020304" pitchFamily="18" charset="0"/>
              </a:rPr>
              <a:t>perzistuje</a:t>
            </a:r>
            <a:r>
              <a:rPr lang="cs-CZ" sz="1800" dirty="0">
                <a:effectLst/>
                <a:latin typeface="Times New Roman" panose="02020603050405020304" pitchFamily="18" charset="0"/>
                <a:ea typeface="Times New Roman" panose="02020603050405020304" pitchFamily="18" charset="0"/>
              </a:rPr>
              <a:t> difúzní </a:t>
            </a:r>
            <a:r>
              <a:rPr lang="cs-CZ" sz="1800" dirty="0" err="1">
                <a:effectLst/>
                <a:latin typeface="Times New Roman" panose="02020603050405020304" pitchFamily="18" charset="0"/>
                <a:ea typeface="Times New Roman" panose="02020603050405020304" pitchFamily="18" charset="0"/>
              </a:rPr>
              <a:t>paranoidita</a:t>
            </a:r>
            <a:r>
              <a:rPr lang="cs-CZ" sz="1800" dirty="0">
                <a:effectLst/>
                <a:latin typeface="Times New Roman" panose="02020603050405020304" pitchFamily="18" charset="0"/>
                <a:ea typeface="Times New Roman" panose="02020603050405020304" pitchFamily="18" charset="0"/>
              </a:rPr>
              <a:t>, chudý kontakt, dominuje apaticko-abulický syndrom, výrazně pasivní - ani jednou za celý pobyt (2,5 měsíce) nezažádal o propustku, nejeví zájem o kontakty s rodinou, </a:t>
            </a:r>
            <a:r>
              <a:rPr lang="cs-CZ" sz="1800" dirty="0">
                <a:solidFill>
                  <a:srgbClr val="000000"/>
                </a:solidFill>
                <a:effectLst/>
                <a:latin typeface="Times New Roman" panose="02020603050405020304" pitchFamily="18" charset="0"/>
                <a:ea typeface="Times New Roman" panose="02020603050405020304" pitchFamily="18" charset="0"/>
              </a:rPr>
              <a:t>pro rychlý defekt osobnosti, zařazen do skupiny pro organické a chronické pacienty. </a:t>
            </a:r>
            <a:endParaRPr lang="cs-CZ" sz="1800" dirty="0">
              <a:effectLst/>
              <a:latin typeface="Times New Roman" panose="02020603050405020304" pitchFamily="18" charset="0"/>
              <a:ea typeface="Times New Roman" panose="02020603050405020304" pitchFamily="18" charset="0"/>
            </a:endParaRPr>
          </a:p>
          <a:p>
            <a:pPr marL="0" indent="0" algn="just">
              <a:lnSpc>
                <a:spcPct val="150000"/>
              </a:lnSpc>
              <a:buNone/>
            </a:pPr>
            <a:r>
              <a:rPr lang="cs-CZ" sz="1800" dirty="0">
                <a:solidFill>
                  <a:srgbClr val="000000"/>
                </a:solidFill>
                <a:effectLst/>
                <a:latin typeface="Times New Roman" panose="02020603050405020304" pitchFamily="18" charset="0"/>
                <a:ea typeface="Times New Roman" panose="02020603050405020304" pitchFamily="18" charset="0"/>
              </a:rPr>
              <a:t>Na první pohovor, poté co jsem jej převzala do péče, přichází pro zvýšenou tenzi, nervozitu, kterou pocítil na komunitě, když měl mluvit před ostatními. Dále si stěžuje na únavu, nesoustředěnost, obává se však snížení medikace, po které by mohl nastat relaps psychózy - při představě návratu sluchových halucinací působí skutečně vyděšeně. Zdůrazňuje, že to nechce už nikdy zažít, radši tento stav, nežli psychóza. Nicméně život, který žije jej nijak neuspokojuje. Stěžuje si na závislost na kouření, myslí si, že se tím ničí. Poté se vrací k tématu neklidu na ranní komunitě - nerozumí tomu, co se v něm děje. Zdůrazňuje, že tak výrazný neklid ještě nikdy nezažil. Má pocit, že se divně dívá, že se mu klepou ruce. </a:t>
            </a:r>
            <a:endParaRPr lang="cs-CZ" sz="1800" dirty="0">
              <a:effectLst/>
              <a:latin typeface="Times New Roman" panose="02020603050405020304" pitchFamily="18" charset="0"/>
              <a:ea typeface="Times New Roman" panose="02020603050405020304" pitchFamily="18" charset="0"/>
            </a:endParaRPr>
          </a:p>
          <a:p>
            <a:pPr marL="0" indent="0" algn="just">
              <a:lnSpc>
                <a:spcPct val="150000"/>
              </a:lnSpc>
              <a:buNone/>
            </a:pPr>
            <a:r>
              <a:rPr lang="cs-CZ" sz="1800" dirty="0">
                <a:solidFill>
                  <a:srgbClr val="000000"/>
                </a:solidFill>
                <a:effectLst/>
                <a:latin typeface="Times New Roman" panose="02020603050405020304" pitchFamily="18" charset="0"/>
                <a:ea typeface="Times New Roman" panose="02020603050405020304" pitchFamily="18" charset="0"/>
              </a:rPr>
              <a:t>K navázání kontaktu použiji </a:t>
            </a:r>
            <a:r>
              <a:rPr lang="cs-CZ" sz="1800" b="1" dirty="0">
                <a:solidFill>
                  <a:srgbClr val="000000"/>
                </a:solidFill>
                <a:effectLst/>
                <a:latin typeface="Times New Roman" panose="02020603050405020304" pitchFamily="18" charset="0"/>
                <a:ea typeface="Times New Roman" panose="02020603050405020304" pitchFamily="18" charset="0"/>
              </a:rPr>
              <a:t>tělesné a obličejové reflexe -</a:t>
            </a:r>
            <a:r>
              <a:rPr lang="cs-CZ" sz="1800" dirty="0">
                <a:solidFill>
                  <a:srgbClr val="000000"/>
                </a:solidFill>
                <a:effectLst/>
                <a:latin typeface="Times New Roman" panose="02020603050405020304" pitchFamily="18" charset="0"/>
                <a:ea typeface="Times New Roman" panose="02020603050405020304" pitchFamily="18" charset="0"/>
              </a:rPr>
              <a:t> popisuji mu, co vidím, tedy skutečně nervozitu až vyděšení v obličeji, nesnažím se odpoutávat pozornost na jiné téma, zklidnit ho či  doptávat se, co za tím neklidem může být, zůstávám bez jakýchkoliv interpretací spolu s ním v jeho světě. Pacient zřejmě vycítil, že se snažím porozumět tomu, co prožívá. I přesto, že ze začátku zdůrazňoval, že takový neklid nikdy nezažil, na mysl mu přichází situace v obchodě, kdy se u pokladny rozklepal. Nacházíme spolu podobnost mezi situací tehdy a dnes při komunitě - od kontaktních reflexí přecházím v empatické reflexe. </a:t>
            </a:r>
            <a:endParaRPr lang="cs-CZ" sz="180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1676557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7F965C3-38C3-414E-B935-CD643128576B}"/>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C7328E51-DF86-45F1-82E6-8B522923BDC7}"/>
              </a:ext>
            </a:extLst>
          </p:cNvPr>
          <p:cNvSpPr>
            <a:spLocks noGrp="1"/>
          </p:cNvSpPr>
          <p:nvPr>
            <p:ph idx="1"/>
          </p:nvPr>
        </p:nvSpPr>
        <p:spPr/>
        <p:txBody>
          <a:bodyPr>
            <a:normAutofit fontScale="40000" lnSpcReduction="20000"/>
          </a:bodyPr>
          <a:lstStyle/>
          <a:p>
            <a:pPr algn="just">
              <a:lnSpc>
                <a:spcPct val="150000"/>
              </a:lnSpc>
            </a:pPr>
            <a:r>
              <a:rPr lang="cs-CZ" sz="2900" dirty="0">
                <a:solidFill>
                  <a:srgbClr val="000000"/>
                </a:solidFill>
                <a:effectLst/>
                <a:latin typeface="Times New Roman" panose="02020603050405020304" pitchFamily="18" charset="0"/>
                <a:ea typeface="Times New Roman" panose="02020603050405020304" pitchFamily="18" charset="0"/>
              </a:rPr>
              <a:t>T: V obou situacích vnímám Vaši obavu z kontaktu s lidmi</a:t>
            </a:r>
            <a:endParaRPr lang="cs-CZ" sz="2900" dirty="0">
              <a:effectLst/>
              <a:latin typeface="Times New Roman" panose="02020603050405020304" pitchFamily="18" charset="0"/>
              <a:ea typeface="Times New Roman" panose="02020603050405020304" pitchFamily="18" charset="0"/>
            </a:endParaRPr>
          </a:p>
          <a:p>
            <a:pPr algn="just">
              <a:lnSpc>
                <a:spcPct val="150000"/>
              </a:lnSpc>
            </a:pPr>
            <a:r>
              <a:rPr lang="cs-CZ" sz="2900" dirty="0">
                <a:solidFill>
                  <a:srgbClr val="000000"/>
                </a:solidFill>
                <a:effectLst/>
                <a:latin typeface="Times New Roman" panose="02020603050405020304" pitchFamily="18" charset="0"/>
                <a:ea typeface="Times New Roman" panose="02020603050405020304" pitchFamily="18" charset="0"/>
              </a:rPr>
              <a:t>K: Ano, obavu z lidí mám od té doby, co jsem onemocněl... Lidé se na mě začali divně dívat,  protože jsem se tvářil divně. Radši jsem proto nikam nechodil...</a:t>
            </a:r>
            <a:endParaRPr lang="cs-CZ" sz="2900" dirty="0">
              <a:effectLst/>
              <a:latin typeface="Times New Roman" panose="02020603050405020304" pitchFamily="18" charset="0"/>
              <a:ea typeface="Times New Roman" panose="02020603050405020304" pitchFamily="18" charset="0"/>
            </a:endParaRPr>
          </a:p>
          <a:p>
            <a:pPr algn="just">
              <a:lnSpc>
                <a:spcPct val="150000"/>
              </a:lnSpc>
            </a:pPr>
            <a:r>
              <a:rPr lang="cs-CZ" sz="2900" dirty="0">
                <a:solidFill>
                  <a:srgbClr val="000000"/>
                </a:solidFill>
                <a:effectLst/>
                <a:latin typeface="Times New Roman" panose="02020603050405020304" pitchFamily="18" charset="0"/>
                <a:ea typeface="Times New Roman" panose="02020603050405020304" pitchFamily="18" charset="0"/>
              </a:rPr>
              <a:t>T: </a:t>
            </a:r>
            <a:r>
              <a:rPr lang="cs-CZ" sz="2900" i="1" dirty="0">
                <a:solidFill>
                  <a:srgbClr val="000000"/>
                </a:solidFill>
                <a:effectLst/>
                <a:latin typeface="Times New Roman" panose="02020603050405020304" pitchFamily="18" charset="0"/>
                <a:ea typeface="Times New Roman" panose="02020603050405020304" pitchFamily="18" charset="0"/>
              </a:rPr>
              <a:t>(Vnímám na pacientovi, že je stále ponořený u svých myšlenek, proto jej nepřerušuji.)</a:t>
            </a:r>
            <a:endParaRPr lang="cs-CZ" sz="2900" dirty="0">
              <a:effectLst/>
              <a:latin typeface="Times New Roman" panose="02020603050405020304" pitchFamily="18" charset="0"/>
              <a:ea typeface="Times New Roman" panose="02020603050405020304" pitchFamily="18" charset="0"/>
            </a:endParaRPr>
          </a:p>
          <a:p>
            <a:pPr algn="just">
              <a:lnSpc>
                <a:spcPct val="150000"/>
              </a:lnSpc>
            </a:pPr>
            <a:r>
              <a:rPr lang="cs-CZ" sz="2900" dirty="0">
                <a:solidFill>
                  <a:srgbClr val="000000"/>
                </a:solidFill>
                <a:effectLst/>
                <a:latin typeface="Times New Roman" panose="02020603050405020304" pitchFamily="18" charset="0"/>
                <a:ea typeface="Times New Roman" panose="02020603050405020304" pitchFamily="18" charset="0"/>
              </a:rPr>
              <a:t>K: Když jsem byl ještě zdráv, díval jsem se na duševně nemocné s odporem, pohrdal jsem jimi. To samé pohrdání teď vnímám od ostatních vůči sobě.</a:t>
            </a:r>
            <a:endParaRPr lang="cs-CZ" sz="2900" dirty="0">
              <a:effectLst/>
              <a:latin typeface="Times New Roman" panose="02020603050405020304" pitchFamily="18" charset="0"/>
              <a:ea typeface="Times New Roman" panose="02020603050405020304" pitchFamily="18" charset="0"/>
            </a:endParaRPr>
          </a:p>
          <a:p>
            <a:pPr algn="just">
              <a:lnSpc>
                <a:spcPct val="150000"/>
              </a:lnSpc>
            </a:pPr>
            <a:r>
              <a:rPr lang="cs-CZ" sz="2900" dirty="0">
                <a:solidFill>
                  <a:srgbClr val="000000"/>
                </a:solidFill>
                <a:effectLst/>
                <a:latin typeface="Times New Roman" panose="02020603050405020304" pitchFamily="18" charset="0"/>
                <a:ea typeface="Times New Roman" panose="02020603050405020304" pitchFamily="18" charset="0"/>
              </a:rPr>
              <a:t>T: Ten odpor, o kterém mluvíte, vnímám jako nesmíření se s vlastní nemocí, odmítání částí sebe, která je psychotická, ke které se už "nikdy nechcete vrátit", jak jste říkal na začátku...</a:t>
            </a:r>
            <a:endParaRPr lang="cs-CZ" sz="2900" dirty="0">
              <a:effectLst/>
              <a:latin typeface="Times New Roman" panose="02020603050405020304" pitchFamily="18" charset="0"/>
              <a:ea typeface="Times New Roman" panose="02020603050405020304" pitchFamily="18" charset="0"/>
            </a:endParaRPr>
          </a:p>
          <a:p>
            <a:pPr algn="just">
              <a:lnSpc>
                <a:spcPct val="150000"/>
              </a:lnSpc>
            </a:pPr>
            <a:r>
              <a:rPr lang="cs-CZ" sz="2900" dirty="0">
                <a:solidFill>
                  <a:srgbClr val="000000"/>
                </a:solidFill>
                <a:effectLst/>
                <a:latin typeface="Times New Roman" panose="02020603050405020304" pitchFamily="18" charset="0"/>
                <a:ea typeface="Times New Roman" panose="02020603050405020304" pitchFamily="18" charset="0"/>
              </a:rPr>
              <a:t>K: Ano, nejsem smířený s vlastní nemocí a nechci na lidi působit jako nemocný, a proto taky vždycky ty léky vysadím. Nyní však vím, že to bez léků nejde, i když mě tlumí a berou mi energii</a:t>
            </a:r>
            <a:endParaRPr lang="cs-CZ" sz="2900" dirty="0">
              <a:effectLst/>
              <a:latin typeface="Times New Roman" panose="02020603050405020304" pitchFamily="18" charset="0"/>
              <a:ea typeface="Times New Roman" panose="02020603050405020304" pitchFamily="18" charset="0"/>
            </a:endParaRPr>
          </a:p>
          <a:p>
            <a:pPr algn="just">
              <a:lnSpc>
                <a:spcPct val="150000"/>
              </a:lnSpc>
            </a:pPr>
            <a:r>
              <a:rPr lang="cs-CZ" sz="2900" dirty="0">
                <a:solidFill>
                  <a:srgbClr val="000000"/>
                </a:solidFill>
                <a:effectLst/>
                <a:latin typeface="Times New Roman" panose="02020603050405020304" pitchFamily="18" charset="0"/>
                <a:ea typeface="Times New Roman" panose="02020603050405020304" pitchFamily="18" charset="0"/>
              </a:rPr>
              <a:t>T: Máte velký vztek na to, že jste onemocněl...</a:t>
            </a:r>
            <a:endParaRPr lang="cs-CZ" sz="2900" dirty="0">
              <a:effectLst/>
              <a:latin typeface="Times New Roman" panose="02020603050405020304" pitchFamily="18" charset="0"/>
              <a:ea typeface="Times New Roman" panose="02020603050405020304" pitchFamily="18" charset="0"/>
            </a:endParaRPr>
          </a:p>
          <a:p>
            <a:pPr algn="just">
              <a:lnSpc>
                <a:spcPct val="150000"/>
              </a:lnSpc>
            </a:pPr>
            <a:r>
              <a:rPr lang="cs-CZ" sz="2900" dirty="0">
                <a:solidFill>
                  <a:srgbClr val="000000"/>
                </a:solidFill>
                <a:effectLst/>
                <a:latin typeface="Times New Roman" panose="02020603050405020304" pitchFamily="18" charset="0"/>
                <a:ea typeface="Times New Roman" panose="02020603050405020304" pitchFamily="18" charset="0"/>
              </a:rPr>
              <a:t>K: Ano, mám vztek na sebe - dřív byl tak chytrý, dnes mu to nemyslí, nemůže se na nic soustředit. </a:t>
            </a:r>
            <a:endParaRPr lang="cs-CZ" sz="290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3739552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2CB948-62E0-4725-8E68-BC12DBE7C1C7}"/>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C8329AC0-3522-48FC-97EB-9184D1DA08DA}"/>
              </a:ext>
            </a:extLst>
          </p:cNvPr>
          <p:cNvSpPr>
            <a:spLocks noGrp="1"/>
          </p:cNvSpPr>
          <p:nvPr>
            <p:ph idx="1"/>
          </p:nvPr>
        </p:nvSpPr>
        <p:spPr/>
        <p:txBody>
          <a:bodyPr>
            <a:normAutofit fontScale="92500" lnSpcReduction="20000"/>
          </a:bodyPr>
          <a:lstStyle/>
          <a:p>
            <a:pPr marL="0" indent="0" algn="just">
              <a:lnSpc>
                <a:spcPct val="150000"/>
              </a:lnSpc>
              <a:buNone/>
            </a:pPr>
            <a:r>
              <a:rPr lang="cs-CZ" sz="1800" dirty="0">
                <a:solidFill>
                  <a:srgbClr val="000000"/>
                </a:solidFill>
                <a:effectLst/>
                <a:latin typeface="Times New Roman" panose="02020603050405020304" pitchFamily="18" charset="0"/>
                <a:ea typeface="Times New Roman" panose="02020603050405020304" pitchFamily="18" charset="0"/>
              </a:rPr>
              <a:t>Dále pokračoval ve výčtu toho, o co přišel kvůli nemoci. Vnímala jsem z mimiky a očního kontaktu, že se pohybujeme na hlubší rovině vztahu - že on vnímá můj zájem o to jeho "slabé já". K mému překvapení ke konci pohovoru začal hovořit o plánech, jak by mohl sám měnit svůj život (aniž bych toto téma jakkoliv iniciovala!). Znovu mluví o kouření cigaret, chtěl by ho omezit. Uvědomil si, že kouřením v sobě zahání neklid plynoucí z vlastních negativních pocitů nejen vůči okolí ale i sobě. Spontánně pak navrhuje, že by mohl zavolat rodině (po celou dobu pobytu, tedy cca 3 měsíce, nevyvinul jedinou aktivitu v tomto směru!).</a:t>
            </a:r>
            <a:endParaRPr lang="cs-CZ" sz="1800" dirty="0">
              <a:effectLst/>
              <a:latin typeface="Times New Roman" panose="02020603050405020304" pitchFamily="18" charset="0"/>
              <a:ea typeface="Times New Roman" panose="02020603050405020304" pitchFamily="18" charset="0"/>
            </a:endParaRPr>
          </a:p>
          <a:p>
            <a:pPr marL="0" indent="0" algn="just">
              <a:lnSpc>
                <a:spcPct val="150000"/>
              </a:lnSpc>
              <a:buNone/>
            </a:pPr>
            <a:r>
              <a:rPr lang="cs-CZ" sz="1800" dirty="0">
                <a:solidFill>
                  <a:srgbClr val="000000"/>
                </a:solidFill>
                <a:effectLst/>
                <a:latin typeface="Times New Roman" panose="02020603050405020304" pitchFamily="18" charset="0"/>
                <a:ea typeface="Times New Roman" panose="02020603050405020304" pitchFamily="18" charset="0"/>
              </a:rPr>
              <a:t>Při ochodu vnímám pacienta více uvolněného, usměvavého, lidsky vřelého - v této proměně spatřuji jeho zážitek, kdy si dovolil setkat se s tím, co celou dobu odmítal a co ho vlastně celou dobu drželo v jeho pasivitě. Domlouváme se ještě na úpravě medikace s více aktivizujícím účinkem. Při dalším setkání udává, že skutečně volal rodině, že přestává kouřit a že si vyzkoušel jít ven a cítil se mezi lidmi dobře. 14 dní po tomto rozhovoru byl pacient na vlastní žádost propuštěn.</a:t>
            </a:r>
            <a:endParaRPr lang="cs-CZ" sz="180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902934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984229-8F6D-406E-8E1B-2B5D2246B9CB}"/>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2E661701-C385-4BC6-9426-5923ADE88564}"/>
              </a:ext>
            </a:extLst>
          </p:cNvPr>
          <p:cNvSpPr>
            <a:spLocks noGrp="1"/>
          </p:cNvSpPr>
          <p:nvPr>
            <p:ph idx="1"/>
          </p:nvPr>
        </p:nvSpPr>
        <p:spPr/>
        <p:txBody>
          <a:bodyPr/>
          <a:lstStyle/>
          <a:p>
            <a:pPr marL="0" indent="0">
              <a:buNone/>
            </a:pPr>
            <a:r>
              <a:rPr lang="cs-CZ" sz="1800" dirty="0">
                <a:effectLst/>
                <a:latin typeface="Times New Roman" panose="02020603050405020304" pitchFamily="18" charset="0"/>
                <a:ea typeface="Times New Roman" panose="02020603050405020304" pitchFamily="18" charset="0"/>
              </a:rPr>
              <a:t>Resumé: </a:t>
            </a:r>
            <a:r>
              <a:rPr lang="cs-CZ" sz="1800" dirty="0">
                <a:solidFill>
                  <a:srgbClr val="000000"/>
                </a:solidFill>
                <a:effectLst/>
                <a:latin typeface="Times New Roman" panose="02020603050405020304" pitchFamily="18" charset="0"/>
                <a:ea typeface="Times New Roman" panose="02020603050405020304" pitchFamily="18" charset="0"/>
              </a:rPr>
              <a:t>Tato kazuistika ukazuje, jak je možno během jednoho rozhovoru proniknout k jádru věci, i když se problém může zpočátku jevit zcela jinak. Podmínkou skutečného porozumění je ponechat zcela na klientovi vedení, aby nás přivedl tam, kam potřebuje. V tomto případě šlo vedle nalezení podstaty jeho potíží i o hledání </a:t>
            </a:r>
            <a:r>
              <a:rPr lang="cs-CZ" sz="1800" dirty="0" err="1">
                <a:solidFill>
                  <a:srgbClr val="000000"/>
                </a:solidFill>
                <a:effectLst/>
                <a:latin typeface="Times New Roman" panose="02020603050405020304" pitchFamily="18" charset="0"/>
                <a:ea typeface="Times New Roman" panose="02020603050405020304" pitchFamily="18" charset="0"/>
              </a:rPr>
              <a:t>sebeozdravného</a:t>
            </a:r>
            <a:r>
              <a:rPr lang="cs-CZ" sz="1800" dirty="0">
                <a:solidFill>
                  <a:srgbClr val="000000"/>
                </a:solidFill>
                <a:effectLst/>
                <a:latin typeface="Times New Roman" panose="02020603050405020304" pitchFamily="18" charset="0"/>
                <a:ea typeface="Times New Roman" panose="02020603050405020304" pitchFamily="18" charset="0"/>
              </a:rPr>
              <a:t> zdroje, který je přítomen i u tohoto zdánlivě "defektního" pacienta, pod jehož "emočním oploštěním" se nachází poněkud bohatší vnitřní život, než obecně předpokládáme. Cesta ke zlepšení </a:t>
            </a:r>
            <a:r>
              <a:rPr lang="cs-CZ" sz="1800" dirty="0" err="1">
                <a:solidFill>
                  <a:srgbClr val="000000"/>
                </a:solidFill>
                <a:effectLst/>
                <a:latin typeface="Times New Roman" panose="02020603050405020304" pitchFamily="18" charset="0"/>
                <a:ea typeface="Times New Roman" panose="02020603050405020304" pitchFamily="18" charset="0"/>
              </a:rPr>
              <a:t>compliance</a:t>
            </a:r>
            <a:r>
              <a:rPr lang="cs-CZ" sz="1800" dirty="0">
                <a:solidFill>
                  <a:srgbClr val="000000"/>
                </a:solidFill>
                <a:effectLst/>
                <a:latin typeface="Times New Roman" panose="02020603050405020304" pitchFamily="18" charset="0"/>
                <a:ea typeface="Times New Roman" panose="02020603050405020304" pitchFamily="18" charset="0"/>
              </a:rPr>
              <a:t> v jeho případě není jen v pravidelné edukaci o nemoci a nutnosti užívání léků, ale v podpoře hledání </a:t>
            </a:r>
            <a:r>
              <a:rPr lang="cs-CZ" sz="1800" dirty="0" err="1">
                <a:solidFill>
                  <a:srgbClr val="000000"/>
                </a:solidFill>
                <a:effectLst/>
                <a:latin typeface="Times New Roman" panose="02020603050405020304" pitchFamily="18" charset="0"/>
                <a:ea typeface="Times New Roman" panose="02020603050405020304" pitchFamily="18" charset="0"/>
              </a:rPr>
              <a:t>samoozdravných</a:t>
            </a:r>
            <a:r>
              <a:rPr lang="cs-CZ" sz="1800" dirty="0">
                <a:solidFill>
                  <a:srgbClr val="000000"/>
                </a:solidFill>
                <a:effectLst/>
                <a:latin typeface="Times New Roman" panose="02020603050405020304" pitchFamily="18" charset="0"/>
                <a:ea typeface="Times New Roman" panose="02020603050405020304" pitchFamily="18" charset="0"/>
              </a:rPr>
              <a:t> mechanismů - v tomto případě zejména zvýšení sebehodnocení a smíření se s nemocí.</a:t>
            </a:r>
            <a:endParaRPr lang="cs-CZ" sz="180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4160149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57BAF78-64D0-46B0-AD40-26E97AD6154A}"/>
              </a:ext>
            </a:extLst>
          </p:cNvPr>
          <p:cNvSpPr>
            <a:spLocks noGrp="1"/>
          </p:cNvSpPr>
          <p:nvPr>
            <p:ph type="title"/>
          </p:nvPr>
        </p:nvSpPr>
        <p:spPr/>
        <p:txBody>
          <a:bodyPr/>
          <a:lstStyle/>
          <a:p>
            <a:endParaRPr lang="cs-CZ" dirty="0"/>
          </a:p>
        </p:txBody>
      </p:sp>
      <p:sp>
        <p:nvSpPr>
          <p:cNvPr id="3" name="Zástupný obsah 2">
            <a:extLst>
              <a:ext uri="{FF2B5EF4-FFF2-40B4-BE49-F238E27FC236}">
                <a16:creationId xmlns:a16="http://schemas.microsoft.com/office/drawing/2014/main" id="{E27022C0-92B2-41B7-86BE-348F4823C101}"/>
              </a:ext>
            </a:extLst>
          </p:cNvPr>
          <p:cNvSpPr>
            <a:spLocks noGrp="1"/>
          </p:cNvSpPr>
          <p:nvPr>
            <p:ph idx="1"/>
          </p:nvPr>
        </p:nvSpPr>
        <p:spPr/>
        <p:txBody>
          <a:bodyPr/>
          <a:lstStyle/>
          <a:p>
            <a:endParaRPr lang="cs-CZ" dirty="0"/>
          </a:p>
          <a:p>
            <a:endParaRPr lang="cs-CZ" dirty="0"/>
          </a:p>
          <a:p>
            <a:r>
              <a:rPr lang="cs-CZ" dirty="0" err="1"/>
              <a:t>Naming</a:t>
            </a:r>
            <a:r>
              <a:rPr lang="cs-CZ" dirty="0"/>
              <a:t> – pojmenování</a:t>
            </a:r>
          </a:p>
          <a:p>
            <a:r>
              <a:rPr lang="cs-CZ" dirty="0" err="1"/>
              <a:t>Understanding</a:t>
            </a:r>
            <a:r>
              <a:rPr lang="cs-CZ" dirty="0"/>
              <a:t> – porozumění</a:t>
            </a:r>
          </a:p>
          <a:p>
            <a:r>
              <a:rPr lang="cs-CZ" dirty="0" err="1"/>
              <a:t>Respecting</a:t>
            </a:r>
            <a:r>
              <a:rPr lang="cs-CZ" dirty="0"/>
              <a:t> – respektování</a:t>
            </a:r>
          </a:p>
          <a:p>
            <a:r>
              <a:rPr lang="cs-CZ" dirty="0" err="1"/>
              <a:t>Supporting</a:t>
            </a:r>
            <a:r>
              <a:rPr lang="cs-CZ" dirty="0"/>
              <a:t> – podporování</a:t>
            </a:r>
          </a:p>
          <a:p>
            <a:r>
              <a:rPr lang="cs-CZ" dirty="0" err="1"/>
              <a:t>Exploring</a:t>
            </a:r>
            <a:r>
              <a:rPr lang="cs-CZ" dirty="0"/>
              <a:t> - zkoumání</a:t>
            </a:r>
          </a:p>
        </p:txBody>
      </p:sp>
      <p:pic>
        <p:nvPicPr>
          <p:cNvPr id="2052" name="Picture 4" descr="When Emotions Run High, Here's How to Respond">
            <a:extLst>
              <a:ext uri="{FF2B5EF4-FFF2-40B4-BE49-F238E27FC236}">
                <a16:creationId xmlns:a16="http://schemas.microsoft.com/office/drawing/2014/main" id="{F21970EB-2C56-4E0D-A23C-405B102475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3604" y="460529"/>
            <a:ext cx="7784792" cy="2130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98435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251</TotalTime>
  <Words>1442</Words>
  <Application>Microsoft Office PowerPoint</Application>
  <PresentationFormat>Širokoúhlá obrazovka</PresentationFormat>
  <Paragraphs>82</Paragraphs>
  <Slides>13</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13</vt:i4>
      </vt:variant>
    </vt:vector>
  </HeadingPairs>
  <TitlesOfParts>
    <vt:vector size="18" baseType="lpstr">
      <vt:lpstr>Arial</vt:lpstr>
      <vt:lpstr>Century Gothic</vt:lpstr>
      <vt:lpstr>Garamond</vt:lpstr>
      <vt:lpstr>Times New Roman</vt:lpstr>
      <vt:lpstr>Savon</vt:lpstr>
      <vt:lpstr>Rogersovská psychoterapie</vt:lpstr>
      <vt:lpstr>Carl Ransom Rogers 1902-1987</vt:lpstr>
      <vt:lpstr>Humanistická psychologie</vt:lpstr>
      <vt:lpstr>PCA přístup</vt:lpstr>
      <vt:lpstr>Ukázka Rogersovské psychoterapie</vt:lpstr>
      <vt:lpstr>Prezentace aplikace PowerPoint</vt:lpstr>
      <vt:lpstr>Prezentace aplikace PowerPoint</vt:lpstr>
      <vt:lpstr>Prezentace aplikace PowerPoint</vt:lpstr>
      <vt:lpstr>Prezentace aplikace PowerPoint</vt:lpstr>
      <vt:lpstr>Příklad modelových otázek</vt:lpstr>
      <vt:lpstr>Modelové situace v porodní asistenci</vt:lpstr>
      <vt:lpstr>Zdroje</vt:lpstr>
      <vt:lpstr>Děkujeme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Rogersovská terapie, PCA přístup</dc:title>
  <dc:creator>Petr Vydra</dc:creator>
  <cp:lastModifiedBy>Petr Vydra</cp:lastModifiedBy>
  <cp:revision>21</cp:revision>
  <dcterms:created xsi:type="dcterms:W3CDTF">2021-03-21T10:03:54Z</dcterms:created>
  <dcterms:modified xsi:type="dcterms:W3CDTF">2021-03-21T14:15:04Z</dcterms:modified>
</cp:coreProperties>
</file>