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embeddedFontLst>
    <p:embeddedFont>
      <p:font typeface="Nunito" panose="020B0604020202020204" charset="-18"/>
      <p:regular r:id="rId13"/>
      <p:bold r:id="rId14"/>
      <p:italic r:id="rId15"/>
      <p:boldItalic r:id="rId16"/>
    </p:embeddedFont>
    <p:embeddedFont>
      <p:font typeface="Calibri" panose="020F0502020204030204" pitchFamily="34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0176854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810267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cc94480b5d_1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cc94480b5d_1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689735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cae3e50d7f_0_2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cae3e50d7f_0_2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725458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cc94480b5d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cc94480b5d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735941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cae3e50d7f_0_4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cae3e50d7f_0_4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Gordonova metoda vychází z toho, že oba účastnici jsou aktivní a jsou na sebe závislí, rozhodují společně, obousměrně komunikují - nikdo není v nadřazené pozici, oba naslouchají i mluví. Podpora pacienta ve zdraví - snaha pacienta zapojit do péče, aby se zapojovali do péče a nebyli jen pasivní příjemci ale byli taky aktivní.</a:t>
            </a:r>
            <a:r>
              <a:rPr lang="cs" sz="1200"/>
              <a:t> </a:t>
            </a:r>
            <a:r>
              <a:rPr lang="cs" sz="1200">
                <a:latin typeface="Calibri"/>
                <a:ea typeface="Calibri"/>
                <a:cs typeface="Calibri"/>
                <a:sym typeface="Calibri"/>
              </a:rPr>
              <a:t>Profitovat by měly obě strany z toho vztahu.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466798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cae3e50d7f_0_4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cae3e50d7f_0_4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874877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cae3e50d7f_0_4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cae3e50d7f_0_4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529948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cc94480b5d_1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cc94480b5d_1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547356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cc94480b5d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cc94480b5d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orientace na problém - člověk vyhledá doktora až když se objeví problém; </a:t>
            </a:r>
            <a:endParaRPr/>
          </a:p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300"/>
              <a:buFont typeface="Calibri"/>
              <a:buChar char="●"/>
            </a:pPr>
            <a:r>
              <a:rPr lang="cs" sz="1300">
                <a:solidFill>
                  <a:srgbClr val="233A44"/>
                </a:solidFill>
                <a:latin typeface="Calibri"/>
                <a:ea typeface="Calibri"/>
                <a:cs typeface="Calibri"/>
                <a:sym typeface="Calibri"/>
              </a:rPr>
              <a:t>1. krok: stanovení problému: Doktor by měl přizvat pacienta k definic problemu, jak ho citi a zaziva, dr by mel empaticky naslouchat, ptat se na doplnujici otazky a odpovidat, pouzivat otevrene otazky, měl by dobře popsat (v případě potřeby) nutná vyštěření, testy a sdělit výsledky. Muze pacienta pozadat aby mu dal zpetniu vazbu, ze rozumi, co se s nim bude dit</a:t>
            </a:r>
            <a:endParaRPr sz="1300">
              <a:solidFill>
                <a:srgbClr val="233A4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300"/>
              <a:buFont typeface="Calibri"/>
              <a:buChar char="●"/>
            </a:pPr>
            <a:r>
              <a:rPr lang="cs" sz="1300">
                <a:solidFill>
                  <a:srgbClr val="233A44"/>
                </a:solidFill>
                <a:latin typeface="Calibri"/>
                <a:ea typeface="Calibri"/>
                <a:cs typeface="Calibri"/>
                <a:sym typeface="Calibri"/>
              </a:rPr>
              <a:t>2. krok: Doktor zve pacienta aby zvážil další možnosti léčby, měl by mu nabídnout všechny dostupné varianty.</a:t>
            </a:r>
            <a:endParaRPr sz="1300">
              <a:solidFill>
                <a:srgbClr val="233A4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300"/>
              <a:buFont typeface="Calibri"/>
              <a:buChar char="●"/>
            </a:pPr>
            <a:r>
              <a:rPr lang="cs" sz="1300">
                <a:solidFill>
                  <a:srgbClr val="233A44"/>
                </a:solidFill>
                <a:latin typeface="Calibri"/>
                <a:ea typeface="Calibri"/>
                <a:cs typeface="Calibri"/>
                <a:sym typeface="Calibri"/>
              </a:rPr>
              <a:t>3.krok: Vyhodnocení: stanovení plusu a minusu jednotlivych reseni, rizika, kombinace, ocekavny vysledek</a:t>
            </a:r>
            <a:endParaRPr sz="1300">
              <a:solidFill>
                <a:srgbClr val="233A4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300"/>
              <a:buFont typeface="Calibri"/>
              <a:buChar char="●"/>
            </a:pPr>
            <a:r>
              <a:rPr lang="cs" sz="1300">
                <a:solidFill>
                  <a:srgbClr val="233A44"/>
                </a:solidFill>
                <a:latin typeface="Calibri"/>
                <a:ea typeface="Calibri"/>
                <a:cs typeface="Calibri"/>
                <a:sym typeface="Calibri"/>
              </a:rPr>
              <a:t>4.krok: Pacient by se měl rozhodnout volně a doktor by ho neměl do ničeho tlačit</a:t>
            </a:r>
            <a:endParaRPr sz="1300">
              <a:solidFill>
                <a:srgbClr val="233A4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300"/>
              <a:buFont typeface="Calibri"/>
              <a:buChar char="●"/>
            </a:pPr>
            <a:r>
              <a:rPr lang="cs" sz="1300">
                <a:solidFill>
                  <a:srgbClr val="233A44"/>
                </a:solidFill>
                <a:latin typeface="Calibri"/>
                <a:ea typeface="Calibri"/>
                <a:cs typeface="Calibri"/>
                <a:sym typeface="Calibri"/>
              </a:rPr>
              <a:t>5.krok: Pacient by měl souhlasit se svoji částí léčby(leky, chozeni na testy) a doktor souhlasí se svojí prací (předpis léků, měření fyziologických funkcí apod)</a:t>
            </a:r>
            <a:endParaRPr sz="1300">
              <a:solidFill>
                <a:srgbClr val="233A4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33A44"/>
              </a:buClr>
              <a:buSzPts val="1300"/>
              <a:buFont typeface="Calibri"/>
              <a:buChar char="●"/>
            </a:pPr>
            <a:r>
              <a:rPr lang="cs" sz="1300">
                <a:solidFill>
                  <a:srgbClr val="233A44"/>
                </a:solidFill>
                <a:latin typeface="Calibri"/>
                <a:ea typeface="Calibri"/>
                <a:cs typeface="Calibri"/>
                <a:sym typeface="Calibri"/>
              </a:rPr>
              <a:t>6.krok: Doktor by měl vyslyset pacientovi otázky: Jak dlouho bude lecba trvat? Co kdyz nezabere? - doktor by měl podat co nejlepší informace, domluvit se na dalším setkání, říct mu o možnosti volání a psaní - že se na něj pacient může obrátit</a:t>
            </a:r>
            <a:endParaRPr sz="1300">
              <a:solidFill>
                <a:srgbClr val="233A4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679199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cc94480b5d_1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cc94480b5d_1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7. pokud to člověk přehání nemusí to být uvěřitelné a dělá kontrast s negativní zprávou:  Když se pacient s rakovinou svěřuje, že ztrácí svalovou hmotu a doktor mu řekne, že vypadá silnější, může to vnímat jako neupřímnou odpověď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8. pacientům může vadit když je člověk analyzuje co dela a proc dela - může pacient vnímat, že je má zdravotník přečtený a vše o nem ví, muze se citit trapne a udrzovat si odstup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9. pacient říká? ,,chybí mi rodina” sestra řekne ,,ale vždyť jste si tady vytvořil spoustu nových kamarádů” - povzbuzování pacientů když mají bolesti a jsou v depresi je může přesvědčit, že jim ve skutečnosti nerozumí - často se snažíme lidi podpořit protože jsou nám nepříjemné negativní pocity, které moc nechceme slyšet, proto je povzbuzujeme a snažíme se je uklidnit - pacient ma pocit že zdravotník zlehčuje problémy, který pacient cítí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11. při sdělení problému pacienta zdravotník hledá řešení místo porozumění pocitům pacienta a aktivního naslouchání - navíc to staví lékaře do vedoucí pozice toho,kdo řeší pacientovi problémy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869790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6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" name="Google Shape;34;p2"/>
          <p:cNvSpPr txBox="1">
            <a:spLocks noGrp="1"/>
          </p:cNvSpPr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35" name="Google Shape;35;p2"/>
          <p:cNvSpPr txBox="1">
            <a:spLocks noGrp="1"/>
          </p:cNvSpPr>
          <p:nvPr>
            <p:ph type="subTitle" idx="1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2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3"/>
        </a:soli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9" name="Google Shape;119;p11"/>
          <p:cNvSpPr txBox="1">
            <a:spLocks noGrp="1"/>
          </p:cNvSpPr>
          <p:nvPr>
            <p:ph type="title" hasCustomPrompt="1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>
            <a:spLocks noGrp="1"/>
          </p:cNvSpPr>
          <p:nvPr>
            <p:ph type="body" idx="1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21" name="Google Shape;121;p11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3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47;p3"/>
          <p:cNvSpPr txBox="1">
            <a:spLocks noGrp="1"/>
          </p:cNvSpPr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3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dk2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4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54" name="Google Shape;54;p4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4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solidFill>
          <a:schemeClr val="dk2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5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61" name="Google Shape;61;p5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2" name="Google Shape;62;p5"/>
          <p:cNvSpPr txBox="1">
            <a:spLocks noGrp="1"/>
          </p:cNvSpPr>
          <p:nvPr>
            <p:ph type="body" idx="2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3" name="Google Shape;63;p5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dk2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6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69" name="Google Shape;69;p6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solidFill>
          <a:schemeClr val="accent3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7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75" name="Google Shape;75;p7"/>
          <p:cNvSpPr txBox="1">
            <a:spLocks noGrp="1"/>
          </p:cNvSpPr>
          <p:nvPr>
            <p:ph type="body" idx="1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76" name="Google Shape;76;p7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1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3" name="Google Shape;93;p8"/>
          <p:cNvSpPr txBox="1">
            <a:spLocks noGrp="1"/>
          </p:cNvSpPr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>
            <a:endParaRPr/>
          </a:p>
        </p:txBody>
      </p:sp>
      <p:sp>
        <p:nvSpPr>
          <p:cNvPr id="94" name="Google Shape;94;p8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dk2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9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100" name="Google Shape;100;p9"/>
          <p:cNvSpPr txBox="1">
            <a:spLocks noGrp="1"/>
          </p:cNvSpPr>
          <p:nvPr>
            <p:ph type="subTitle" idx="1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1" name="Google Shape;101;p9"/>
          <p:cNvSpPr txBox="1">
            <a:spLocks noGrp="1"/>
          </p:cNvSpPr>
          <p:nvPr>
            <p:ph type="body" idx="2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02" name="Google Shape;102;p9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bg>
      <p:bgPr>
        <a:solidFill>
          <a:schemeClr val="accent1"/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10"/>
          <p:cNvSpPr txBox="1">
            <a:spLocks noGrp="1"/>
          </p:cNvSpPr>
          <p:nvPr>
            <p:ph type="body" idx="1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08" name="Google Shape;108;p10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hift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>
            <a:spLocks noGrp="1"/>
          </p:cNvSpPr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Gordonova metoda</a:t>
            </a:r>
            <a:endParaRPr/>
          </a:p>
        </p:txBody>
      </p:sp>
      <p:sp>
        <p:nvSpPr>
          <p:cNvPr id="129" name="Google Shape;129;p13"/>
          <p:cNvSpPr txBox="1">
            <a:spLocks noGrp="1"/>
          </p:cNvSpPr>
          <p:nvPr>
            <p:ph type="subTitle" idx="1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Julie Sedláková, Natálie Brožová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2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Konflikty</a:t>
            </a:r>
            <a:endParaRPr/>
          </a:p>
        </p:txBody>
      </p:sp>
      <p:sp>
        <p:nvSpPr>
          <p:cNvPr id="184" name="Google Shape;184;p22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cs"/>
              <a:t>Ideální způsob na řešení konfliktů je používání metod, ve kterých se obě strany shodnou na řešení, které splňuje potřeby obou dvou stran - nikdo neprohrává </a:t>
            </a:r>
            <a:r>
              <a:rPr lang="cs" i="1"/>
              <a:t>(win-win/no lose strategie)</a:t>
            </a:r>
            <a:endParaRPr i="1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cs"/>
              <a:t>6 kroků viz </a:t>
            </a:r>
            <a:r>
              <a:rPr lang="cs" i="1"/>
              <a:t>Řešení problému</a:t>
            </a:r>
            <a:endParaRPr i="1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cs"/>
              <a:t>Používání aktivního naslouchá a Já-výroku, pomáhá oběma stranám aby si navzájem porozuměly a dobraly se přijatelného řešení pro obě strany.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THOMAS GORDON (1918-2002)</a:t>
            </a:r>
            <a:endParaRPr/>
          </a:p>
        </p:txBody>
      </p:sp>
      <p:sp>
        <p:nvSpPr>
          <p:cNvPr id="135" name="Google Shape;135;p14"/>
          <p:cNvSpPr txBox="1">
            <a:spLocks noGrp="1"/>
          </p:cNvSpPr>
          <p:nvPr>
            <p:ph type="body" idx="1"/>
          </p:nvPr>
        </p:nvSpPr>
        <p:spPr>
          <a:xfrm>
            <a:off x="819150" y="1739175"/>
            <a:ext cx="3843300" cy="269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sz="1800"/>
              <a:t>Americký klinický psycholog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sz="1800"/>
              <a:t>komunikační dovednosti a řešení konfliktů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sz="1800"/>
              <a:t>win-win strategie, já- výrok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sz="1800"/>
              <a:t>Making the patient your partner: Communication skills for doctors and other caregivers</a:t>
            </a:r>
            <a:endParaRPr sz="1800"/>
          </a:p>
        </p:txBody>
      </p:sp>
      <p:pic>
        <p:nvPicPr>
          <p:cNvPr id="136" name="Google Shape;13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10525" y="1515950"/>
            <a:ext cx="2028672" cy="3038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5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Nespokojenost ve vztahu Doktor-pacient</a:t>
            </a:r>
            <a:endParaRPr/>
          </a:p>
        </p:txBody>
      </p:sp>
      <p:sp>
        <p:nvSpPr>
          <p:cNvPr id="142" name="Google Shape;142;p15"/>
          <p:cNvSpPr txBox="1">
            <a:spLocks noGrp="1"/>
          </p:cNvSpPr>
          <p:nvPr>
            <p:ph type="body" idx="1"/>
          </p:nvPr>
        </p:nvSpPr>
        <p:spPr>
          <a:xfrm>
            <a:off x="425050" y="1446800"/>
            <a:ext cx="8257200" cy="332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cs"/>
              <a:t>Objevuje se nespokojenost na straně pacientů k přístupu doktorů.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cs"/>
              <a:t>Doktoři se zaměřují více na problém než na pacienta/osobnost člověka.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cs"/>
              <a:t>Příliš mnoho důrazů na léčení nemoci bez dostatečného důrazu na péči o pacienta.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cs"/>
              <a:t>léčení stojí miliony, péče vychází ze srdce a duše.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cs"/>
              <a:t>Nespokojenost pacientů je spojována se stupněm onemocnění - čím horší diagnóza, tím mohou mít pacienti sklony k obviňování zdravotníků za jejich zdravotní stav/zjištěnou diagnózu, což může vyvolávat konflikty.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→ Usilování o zlepšení vztahu ve vztahu zdravotník-pacient již od jejich studia v rámci komunikačních schopností. </a:t>
            </a:r>
            <a:endParaRPr/>
          </a:p>
          <a:p>
            <a:pPr marL="914400" lvl="1" indent="-298450" algn="l" rtl="0">
              <a:spcBef>
                <a:spcPts val="1200"/>
              </a:spcBef>
              <a:spcAft>
                <a:spcPts val="0"/>
              </a:spcAft>
              <a:buSzPts val="1100"/>
              <a:buChar char="○"/>
            </a:pPr>
            <a:r>
              <a:rPr lang="cs"/>
              <a:t>Benefity z efektivní komunikace: sestry dokáží rozpoznat jak se pacient opravdu cítí, pacient má větší důvěru ve své ošetřovatele/zdrav.personál, případná rezistence vůči léčbě se může snížit, pacient se cítí méně ve stresu,, dřívější propuštění pacienta z nemocnice, větší vůle a optimismus pacientů do života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6"/>
          <p:cNvSpPr txBox="1">
            <a:spLocks noGrp="1"/>
          </p:cNvSpPr>
          <p:nvPr>
            <p:ph type="title"/>
          </p:nvPr>
        </p:nvSpPr>
        <p:spPr>
          <a:xfrm>
            <a:off x="819150" y="771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Vztah konzultant-klient</a:t>
            </a:r>
            <a:endParaRPr/>
          </a:p>
        </p:txBody>
      </p:sp>
      <p:sp>
        <p:nvSpPr>
          <p:cNvPr id="148" name="Google Shape;148;p16"/>
          <p:cNvSpPr txBox="1">
            <a:spLocks noGrp="1"/>
          </p:cNvSpPr>
          <p:nvPr>
            <p:ph type="body" idx="1"/>
          </p:nvPr>
        </p:nvSpPr>
        <p:spPr>
          <a:xfrm>
            <a:off x="819150" y="1778000"/>
            <a:ext cx="3889800" cy="276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457200" lvl="0" indent="-328453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cs" sz="1700"/>
              <a:t>Aktivní účast obou stran</a:t>
            </a:r>
            <a:endParaRPr sz="1700"/>
          </a:p>
          <a:p>
            <a:pPr marL="457200" lvl="0" indent="-328453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cs" sz="1700"/>
              <a:t>Vzájemná závislost</a:t>
            </a:r>
            <a:endParaRPr sz="1700"/>
          </a:p>
          <a:p>
            <a:pPr marL="457200" lvl="0" indent="-328453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cs" sz="1700"/>
              <a:t>Společné rozhodování</a:t>
            </a:r>
            <a:endParaRPr sz="1700"/>
          </a:p>
          <a:p>
            <a:pPr marL="457200" lvl="0" indent="-328453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cs" sz="1700"/>
              <a:t>Podpora pacientů ve zdraví</a:t>
            </a:r>
            <a:endParaRPr sz="1700"/>
          </a:p>
          <a:p>
            <a:pPr marL="457200" lvl="0" indent="-328453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cs" sz="1700"/>
              <a:t>Obousměrná komunikace</a:t>
            </a:r>
            <a:endParaRPr sz="1700"/>
          </a:p>
          <a:p>
            <a:pPr marL="457200" lvl="0" indent="-328453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cs" sz="1700"/>
              <a:t>Každý má svoje vlastní zodpovědnosti</a:t>
            </a:r>
            <a:endParaRPr sz="1700"/>
          </a:p>
          <a:p>
            <a:pPr marL="457200" lvl="0" indent="-328453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cs" sz="1700"/>
              <a:t>Vztah by měl být na základě nějaké shody - bez povinnosti</a:t>
            </a:r>
            <a:endParaRPr sz="1700"/>
          </a:p>
          <a:p>
            <a:pPr marL="457200" lvl="0" indent="-328453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cs" sz="1700"/>
              <a:t>Vůle vyjednávat.</a:t>
            </a:r>
            <a:endParaRPr sz="1700"/>
          </a:p>
          <a:p>
            <a:pPr marL="457200" lvl="0" indent="-328453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cs" sz="1700"/>
              <a:t>Profitovat by měly obě strany.</a:t>
            </a:r>
            <a:endParaRPr sz="1700"/>
          </a:p>
        </p:txBody>
      </p:sp>
      <p:sp>
        <p:nvSpPr>
          <p:cNvPr id="149" name="Google Shape;149;p16"/>
          <p:cNvSpPr txBox="1"/>
          <p:nvPr/>
        </p:nvSpPr>
        <p:spPr>
          <a:xfrm>
            <a:off x="5691150" y="4166600"/>
            <a:ext cx="4262700" cy="49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16"/>
          <p:cNvSpPr/>
          <p:nvPr/>
        </p:nvSpPr>
        <p:spPr>
          <a:xfrm>
            <a:off x="4815575" y="1546750"/>
            <a:ext cx="3125400" cy="1931575"/>
          </a:xfrm>
          <a:prstGeom prst="flowChartPunchedTape">
            <a:avLst/>
          </a:prstGeom>
          <a:solidFill>
            <a:schemeClr val="dk1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cs">
                <a:latin typeface="Calibri"/>
                <a:ea typeface="Calibri"/>
                <a:cs typeface="Calibri"/>
                <a:sym typeface="Calibri"/>
              </a:rPr>
            </a:br>
            <a:r>
              <a:rPr lang="cs">
                <a:latin typeface="Calibri"/>
                <a:ea typeface="Calibri"/>
                <a:cs typeface="Calibri"/>
                <a:sym typeface="Calibri"/>
              </a:rPr>
              <a:t>Př. Pacienty hospicu můžeme zapojit do péče tím, že jim umožníme spolurozhodovat o každodenních činnostech, např. kdy a co by si přáli jíst, kdy si přejí spát, jaké aktivity si přejí vykonávat atd.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7"/>
          <p:cNvSpPr txBox="1">
            <a:spLocks noGrp="1"/>
          </p:cNvSpPr>
          <p:nvPr>
            <p:ph type="body" idx="1"/>
          </p:nvPr>
        </p:nvSpPr>
        <p:spPr>
          <a:xfrm>
            <a:off x="349575" y="286875"/>
            <a:ext cx="8310900" cy="458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r>
              <a:rPr lang="cs" sz="1325" b="1"/>
              <a:t>Pacientka:</a:t>
            </a:r>
            <a:r>
              <a:rPr lang="cs" sz="1325"/>
              <a:t> Začínám být nervózní</a:t>
            </a:r>
            <a:endParaRPr sz="132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cs" sz="1325" b="1"/>
              <a:t>Sestra:</a:t>
            </a:r>
            <a:r>
              <a:rPr lang="cs" sz="1325"/>
              <a:t> Všechno je v pořádku, Molly. Zvládáte to dobře.</a:t>
            </a:r>
            <a:endParaRPr sz="132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cs" sz="1325"/>
              <a:t>[Pacientka uvedla, že se cítila naštvaná, když se tato sestra snažila popřít její strachy a ujistit ji, že si vede dobře, zatímco se ona cítila jako by ztrácela kontrolu. Lékař si nicméně všiml pacientčiny naléhavosti.]</a:t>
            </a:r>
            <a:endParaRPr sz="132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cs" sz="1325" b="1"/>
              <a:t>Doktor:</a:t>
            </a:r>
            <a:r>
              <a:rPr lang="cs" sz="1325"/>
              <a:t> Co se děje, Molly? Jsem tady.</a:t>
            </a:r>
            <a:endParaRPr sz="132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cs" sz="1325" b="1"/>
              <a:t>Pacientka:</a:t>
            </a:r>
            <a:r>
              <a:rPr lang="cs" sz="1325"/>
              <a:t> Nevím. Jsem nervózní. Chci nějaké léky.</a:t>
            </a:r>
            <a:endParaRPr sz="132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cs" sz="1325" b="1"/>
              <a:t>Doktor:</a:t>
            </a:r>
            <a:r>
              <a:rPr lang="cs" sz="1325"/>
              <a:t> Nemůžete dostat léky, Molly. Chtěla jste potom řídit domů.</a:t>
            </a:r>
            <a:endParaRPr sz="132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cs" sz="1325" b="1"/>
              <a:t>Pacientka:</a:t>
            </a:r>
            <a:r>
              <a:rPr lang="cs" sz="1325"/>
              <a:t> Já vím, ale jsem stále nervóznější a mám prázdný žaludek a mám hlad a jsme prostě nervózní.</a:t>
            </a:r>
            <a:endParaRPr sz="132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cs" sz="1325" b="1"/>
              <a:t>Doktor:</a:t>
            </a:r>
            <a:r>
              <a:rPr lang="cs" sz="1325"/>
              <a:t> Dobře, co pro Vás můžu udělat? Chcete abych mluvil? Chcete abych byl potichu? Co potřebujete?</a:t>
            </a:r>
            <a:endParaRPr sz="132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cs" sz="1425" b="1"/>
              <a:t>Pacientka:</a:t>
            </a:r>
            <a:r>
              <a:rPr lang="cs" sz="1425"/>
              <a:t> Mluvte na mě při každém stehu a řekněte mi, co právě děláte, abych věděla jak dlouho ještě zbývá do konce.</a:t>
            </a:r>
            <a:endParaRPr sz="142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cs" sz="1425" b="1"/>
              <a:t>Doktor:</a:t>
            </a:r>
            <a:r>
              <a:rPr lang="cs" sz="1425"/>
              <a:t> Dobře. Vedeme si dobře. Už mám skoro hotový třetí steh a už nám zbývá jen pár a bude hotovo.</a:t>
            </a:r>
            <a:endParaRPr sz="1425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275"/>
              <a:buNone/>
            </a:pPr>
            <a:endParaRPr sz="1425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8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Já-výrok</a:t>
            </a:r>
            <a:endParaRPr/>
          </a:p>
        </p:txBody>
      </p:sp>
      <p:sp>
        <p:nvSpPr>
          <p:cNvPr id="161" name="Google Shape;161;p18"/>
          <p:cNvSpPr txBox="1">
            <a:spLocks noGrp="1"/>
          </p:cNvSpPr>
          <p:nvPr>
            <p:ph type="body" idx="1"/>
          </p:nvPr>
        </p:nvSpPr>
        <p:spPr>
          <a:xfrm>
            <a:off x="819150" y="1591150"/>
            <a:ext cx="7505700" cy="28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cs"/>
              <a:t>Konzultant-klient vztahy jsou nejefektivnější, když obě strany cítí, že se mohou projevit a sdílet své pocity, potřeby a problémy. 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cs"/>
              <a:t>Ukazuje se, že když zdravotník otevřeně komunikuje své myšlenky a pocity, pacienti cítí, že mohou dělat to samé.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cs"/>
              <a:t>Nejefektivnější forma sebevyjádření je tzv. Já-Výrok, který mohou zdravotníci používat aby 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cs"/>
              <a:t>a) vyjádřili svoje názory a přesvědčení ( „Nemám ráda, když pacienti musí dlouho čekat“)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cs"/>
              <a:t>b) zamezili budoucím problémům („Byla bych ráda, abyste si do příští kontroly sepsala všechny otázky, abyste se na ně nezapomněla zeptat.“)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cs"/>
              <a:t>c) upřímně reagovali na žádosti a požadavky pacientů („Ne, už vám další léky na bolest nemůžu dát, jelikož váš ošetřující lékař tak stanovil.“)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cs"/>
              <a:t>d) ovlivnili pacienty ke změně chování, které nevede k jejich zdraví („Potřebuji, abyste tyto léky bral každý den.“)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9"/>
          <p:cNvSpPr txBox="1">
            <a:spLocks noGrp="1"/>
          </p:cNvSpPr>
          <p:nvPr>
            <p:ph type="body" idx="1"/>
          </p:nvPr>
        </p:nvSpPr>
        <p:spPr>
          <a:xfrm>
            <a:off x="819150" y="536575"/>
            <a:ext cx="7505700" cy="390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500" b="1"/>
              <a:t>Příklad:</a:t>
            </a:r>
            <a:endParaRPr sz="1500" b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16 letá pacientka s diabetem, nespolupracující: nedodržuje dietu, nehlídá si glykemii. Dvakrát hospitalizována pro nedodržování léčby.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b="1"/>
              <a:t>Doktor D.: </a:t>
            </a:r>
            <a:r>
              <a:rPr lang="cs"/>
              <a:t>Dobré ráno Carrie, právě jsem mluvil s Vaší maminkou o Vašem diabetu. Bojí se o Vás.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b="1"/>
              <a:t>Carrie: </a:t>
            </a:r>
            <a:r>
              <a:rPr lang="cs"/>
              <a:t>Ona se vždycky bojí. Je mi fajn.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b="1"/>
              <a:t>Doktor D.: </a:t>
            </a:r>
            <a:r>
              <a:rPr lang="cs"/>
              <a:t>Omlouvám se Carrie, ale nelíbí se mi, co jste právě řekla. </a:t>
            </a:r>
            <a:r>
              <a:rPr lang="cs" i="1"/>
              <a:t>(Já výrok)</a:t>
            </a:r>
            <a:endParaRPr i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b="1"/>
              <a:t>Carrie: </a:t>
            </a:r>
            <a:r>
              <a:rPr lang="cs"/>
              <a:t>Co jsem řekla?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b="1"/>
              <a:t>Doktor D.: </a:t>
            </a:r>
            <a:r>
              <a:rPr lang="cs"/>
              <a:t>Řekla jste, že je Vám fajn. Já s tím nesouhlasím a mám obavy, protože si nesledujete glykémie a nenásledujete dietu, což mělo za následek dvě hospitalizace. Jestli nechcete být v nemocnici, potřebujeme Vaší spolupráci. </a:t>
            </a:r>
            <a:r>
              <a:rPr lang="cs" i="1"/>
              <a:t>(Já výrok)</a:t>
            </a:r>
            <a:endParaRPr i="1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0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Řešení problémů</a:t>
            </a:r>
            <a:endParaRPr/>
          </a:p>
        </p:txBody>
      </p:sp>
      <p:sp>
        <p:nvSpPr>
          <p:cNvPr id="172" name="Google Shape;172;p20"/>
          <p:cNvSpPr txBox="1">
            <a:spLocks noGrp="1"/>
          </p:cNvSpPr>
          <p:nvPr>
            <p:ph type="body" idx="1"/>
          </p:nvPr>
        </p:nvSpPr>
        <p:spPr>
          <a:xfrm>
            <a:off x="819150" y="1439575"/>
            <a:ext cx="7505700" cy="299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cs" dirty="0"/>
              <a:t>Vztah zdravotníka a pacienta je obvykle orientován na problém</a:t>
            </a:r>
            <a:endParaRPr dirty="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cs" dirty="0"/>
              <a:t>Zdravotník a pacient by měli společně pracovat na: </a:t>
            </a:r>
            <a:endParaRPr dirty="0"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cs" dirty="0"/>
              <a:t>stanovení zdroje problému, </a:t>
            </a:r>
            <a:endParaRPr dirty="0"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cs" dirty="0"/>
              <a:t>jaké jsou alternativy léčby, </a:t>
            </a:r>
            <a:r>
              <a:rPr lang="cs-CZ" dirty="0" err="1" smtClean="0"/>
              <a:t>pr</a:t>
            </a:r>
            <a:endParaRPr dirty="0"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cs" dirty="0"/>
              <a:t>co by měl pro léčbu pacient udělat,</a:t>
            </a:r>
            <a:endParaRPr dirty="0"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cs" dirty="0"/>
              <a:t>jak poznají, že léčba funguje.</a:t>
            </a:r>
            <a:endParaRPr dirty="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cs" dirty="0"/>
              <a:t>Thomas Gordon předvedl 6 krokový systém řešení problému:</a:t>
            </a:r>
            <a:endParaRPr dirty="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cs" dirty="0"/>
              <a:t>1. krok: stanovení problému </a:t>
            </a:r>
            <a:endParaRPr dirty="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cs" dirty="0"/>
              <a:t>2. krok: vytvoření alternativních řešení</a:t>
            </a:r>
            <a:endParaRPr dirty="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cs" dirty="0"/>
              <a:t>3. krok: vyhodnocení alternativních řešení</a:t>
            </a:r>
            <a:endParaRPr dirty="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cs" dirty="0"/>
              <a:t>4.krok: společné přijetí vhodného řešení</a:t>
            </a:r>
            <a:endParaRPr dirty="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cs" dirty="0"/>
              <a:t>5. krok: realizace řešení</a:t>
            </a:r>
            <a:endParaRPr dirty="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cs" dirty="0"/>
              <a:t>6. krok: vyhodnocení efektivity řešení</a:t>
            </a:r>
            <a:endParaRPr dirty="0"/>
          </a:p>
        </p:txBody>
      </p:sp>
      <p:cxnSp>
        <p:nvCxnSpPr>
          <p:cNvPr id="3" name="Přímá spojnice 2"/>
          <p:cNvCxnSpPr/>
          <p:nvPr/>
        </p:nvCxnSpPr>
        <p:spPr>
          <a:xfrm>
            <a:off x="5856270" y="2527443"/>
            <a:ext cx="30822" cy="1911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/>
          <p:cNvCxnSpPr/>
          <p:nvPr/>
        </p:nvCxnSpPr>
        <p:spPr>
          <a:xfrm>
            <a:off x="5917915" y="4438675"/>
            <a:ext cx="18082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5063700" y="2260763"/>
            <a:ext cx="7617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pacient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7153573" y="4530903"/>
            <a:ext cx="5725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lékař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4795998" y="4438675"/>
            <a:ext cx="12971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Prohra-prohra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830462" y="2014646"/>
            <a:ext cx="1228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Výhra-prohra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822040" y="4674741"/>
            <a:ext cx="1228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Výhra-prohra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716957" y="2455748"/>
            <a:ext cx="1149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Výhra-výhra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1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12 komunikačních překážek</a:t>
            </a:r>
            <a:endParaRPr/>
          </a:p>
        </p:txBody>
      </p:sp>
      <p:sp>
        <p:nvSpPr>
          <p:cNvPr id="178" name="Google Shape;178;p21"/>
          <p:cNvSpPr txBox="1">
            <a:spLocks noGrp="1"/>
          </p:cNvSpPr>
          <p:nvPr>
            <p:ph type="body" idx="1"/>
          </p:nvPr>
        </p:nvSpPr>
        <p:spPr>
          <a:xfrm>
            <a:off x="819150" y="1564500"/>
            <a:ext cx="7505700" cy="291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cs"/>
              <a:t>přikazování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cs"/>
              <a:t>varování, napomenutí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cs"/>
              <a:t>moralizování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cs"/>
              <a:t>nálepkování, škatulkování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cs"/>
              <a:t>souzení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cs"/>
              <a:t>odporování, poučování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cs"/>
              <a:t>přehnaná chvála či pozitivní reakce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cs"/>
              <a:t>analýza pacienta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cs"/>
              <a:t>povzbuzování 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cs"/>
              <a:t>ignorace, změna tématu, odvádění pozornosti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cs"/>
              <a:t>vyslýchání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cs"/>
              <a:t>udílení (,,nevyžádaných”) rad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1374</Words>
  <Application>Microsoft Office PowerPoint</Application>
  <PresentationFormat>Předvádění na obrazovce (16:9)</PresentationFormat>
  <Paragraphs>100</Paragraphs>
  <Slides>10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Nunito</vt:lpstr>
      <vt:lpstr>Calibri</vt:lpstr>
      <vt:lpstr>Shift</vt:lpstr>
      <vt:lpstr>Gordonova metoda</vt:lpstr>
      <vt:lpstr>THOMAS GORDON (1918-2002)</vt:lpstr>
      <vt:lpstr>Nespokojenost ve vztahu Doktor-pacient</vt:lpstr>
      <vt:lpstr>Vztah konzultant-klient</vt:lpstr>
      <vt:lpstr>Prezentace aplikace PowerPoint</vt:lpstr>
      <vt:lpstr>Já-výrok</vt:lpstr>
      <vt:lpstr>Prezentace aplikace PowerPoint</vt:lpstr>
      <vt:lpstr>Řešení problémů</vt:lpstr>
      <vt:lpstr>12 komunikačních překážek</vt:lpstr>
      <vt:lpstr>Konflikty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Gordonova metoda</dc:title>
  <cp:lastModifiedBy>Lenka</cp:lastModifiedBy>
  <cp:revision>2</cp:revision>
  <dcterms:modified xsi:type="dcterms:W3CDTF">2021-03-31T09:11:52Z</dcterms:modified>
</cp:coreProperties>
</file>