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41D61-42B7-0F4A-B648-55E6F5108A05}" v="1" dt="2021-04-14T06:30:15.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8" d="100"/>
          <a:sy n="108" d="100"/>
        </p:scale>
        <p:origin x="7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ška Pokorová" userId="2f09b6f2fa32e21b" providerId="LiveId" clId="{53241D61-42B7-0F4A-B648-55E6F5108A05}"/>
    <pc:docChg chg="custSel modSld">
      <pc:chgData name="Eliška Pokorová" userId="2f09b6f2fa32e21b" providerId="LiveId" clId="{53241D61-42B7-0F4A-B648-55E6F5108A05}" dt="2021-04-14T06:30:59.285" v="21" actId="20577"/>
      <pc:docMkLst>
        <pc:docMk/>
      </pc:docMkLst>
      <pc:sldChg chg="modSp mod">
        <pc:chgData name="Eliška Pokorová" userId="2f09b6f2fa32e21b" providerId="LiveId" clId="{53241D61-42B7-0F4A-B648-55E6F5108A05}" dt="2021-04-14T06:30:59.285" v="21" actId="20577"/>
        <pc:sldMkLst>
          <pc:docMk/>
          <pc:sldMk cId="3130769102" sldId="269"/>
        </pc:sldMkLst>
        <pc:spChg chg="mod">
          <ac:chgData name="Eliška Pokorová" userId="2f09b6f2fa32e21b" providerId="LiveId" clId="{53241D61-42B7-0F4A-B648-55E6F5108A05}" dt="2021-04-14T06:30:59.285" v="21" actId="20577"/>
          <ac:spMkLst>
            <pc:docMk/>
            <pc:sldMk cId="3130769102" sldId="269"/>
            <ac:spMk id="3" creationId="{149472FE-385F-4943-97B0-A9EDF9E34C1A}"/>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4/13/21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4/13/21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4/13/21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Transakční analýza</a:t>
            </a:r>
          </a:p>
        </p:txBody>
      </p:sp>
      <p:sp>
        <p:nvSpPr>
          <p:cNvPr id="3" name="Podnadpis 2"/>
          <p:cNvSpPr>
            <a:spLocks noGrp="1"/>
          </p:cNvSpPr>
          <p:nvPr>
            <p:ph type="subTitle" idx="1"/>
          </p:nvPr>
        </p:nvSpPr>
        <p:spPr/>
        <p:txBody>
          <a:bodyPr>
            <a:normAutofit lnSpcReduction="10000"/>
          </a:bodyPr>
          <a:lstStyle/>
          <a:p>
            <a:pPr algn="l"/>
            <a:endParaRPr lang="cs-CZ" dirty="0"/>
          </a:p>
          <a:p>
            <a:pPr algn="l"/>
            <a:endParaRPr lang="cs-CZ" dirty="0"/>
          </a:p>
          <a:p>
            <a:pPr algn="l"/>
            <a:r>
              <a:rPr lang="cs-CZ" dirty="0"/>
              <a:t>Eliška Pokorová, Kristina Pechová 3.APA</a:t>
            </a:r>
          </a:p>
        </p:txBody>
      </p:sp>
    </p:spTree>
    <p:extLst>
      <p:ext uri="{BB962C8B-B14F-4D97-AF65-F5344CB8AC3E}">
        <p14:creationId xmlns:p14="http://schemas.microsoft.com/office/powerpoint/2010/main" val="3632575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618C82-1FB1-9743-BB90-25DBA4052368}"/>
              </a:ext>
            </a:extLst>
          </p:cNvPr>
          <p:cNvSpPr>
            <a:spLocks noGrp="1"/>
          </p:cNvSpPr>
          <p:nvPr>
            <p:ph type="title"/>
          </p:nvPr>
        </p:nvSpPr>
        <p:spPr>
          <a:xfrm>
            <a:off x="1295401" y="982132"/>
            <a:ext cx="9601197" cy="680413"/>
          </a:xfrm>
        </p:spPr>
        <p:txBody>
          <a:bodyPr>
            <a:normAutofit fontScale="90000"/>
          </a:bodyPr>
          <a:lstStyle/>
          <a:p>
            <a:r>
              <a:rPr lang="cs-CZ" dirty="0"/>
              <a:t>Ok stavy</a:t>
            </a:r>
          </a:p>
        </p:txBody>
      </p:sp>
      <p:sp>
        <p:nvSpPr>
          <p:cNvPr id="3" name="Zástupný obsah 2">
            <a:extLst>
              <a:ext uri="{FF2B5EF4-FFF2-40B4-BE49-F238E27FC236}">
                <a16:creationId xmlns:a16="http://schemas.microsoft.com/office/drawing/2014/main" id="{25281FC9-C2B5-A548-9CA1-E9D920056333}"/>
              </a:ext>
            </a:extLst>
          </p:cNvPr>
          <p:cNvSpPr>
            <a:spLocks noGrp="1"/>
          </p:cNvSpPr>
          <p:nvPr>
            <p:ph idx="1"/>
          </p:nvPr>
        </p:nvSpPr>
        <p:spPr>
          <a:xfrm>
            <a:off x="1163782" y="2517569"/>
            <a:ext cx="9732815" cy="3358299"/>
          </a:xfrm>
        </p:spPr>
        <p:txBody>
          <a:bodyPr>
            <a:normAutofit/>
          </a:bodyPr>
          <a:lstStyle/>
          <a:p>
            <a:r>
              <a:rPr lang="cs-CZ" sz="1400" dirty="0"/>
              <a:t>Nejsem OK- jsi OK –  Do dvou let věku, podle </a:t>
            </a:r>
            <a:r>
              <a:rPr lang="cs-CZ" sz="1400" dirty="0" err="1"/>
              <a:t>Harrise</a:t>
            </a:r>
            <a:r>
              <a:rPr lang="cs-CZ" sz="1400" dirty="0"/>
              <a:t> získá většina dětí přesvědčení o tomto OK postoji. Jde o přirozený proces, které si malé dítě ještě neuvědomuje, takže je nijak traumaticky neprožívá. </a:t>
            </a:r>
          </a:p>
          <a:p>
            <a:r>
              <a:rPr lang="cs-CZ" sz="1400" dirty="0"/>
              <a:t>Nejsem OK – nejsi OK –  </a:t>
            </a:r>
            <a:r>
              <a:rPr lang="cs-CZ" sz="1500" dirty="0"/>
              <a:t>O tomto postoji může začít být dítě přesvědčeno, pokud kolem druhého roku věku ustanou rodičovská pohlazení. Souběžně s přibývajícími schopnostmi dítěte tohoto věku přirozeně přibývá i kárání a zákazů. </a:t>
            </a:r>
            <a:r>
              <a:rPr lang="cs-CZ" sz="1400" dirty="0"/>
              <a:t>Pokud rodiče neodměňují dítě podle chování, ale například podle vlastní nestálé nálady, získá dítě silný pocit nejistoty a zmatku.</a:t>
            </a:r>
          </a:p>
          <a:p>
            <a:r>
              <a:rPr lang="cs-CZ" sz="1400" dirty="0"/>
              <a:t>Jsem OK – nejsi OK –</a:t>
            </a:r>
            <a:r>
              <a:rPr lang="cs-CZ" sz="1500" dirty="0"/>
              <a:t> Pokud se rodiče chovají k dítěti opravdu bezcitně, tvrdě a nelítostně, dítě v sobě postupně nastřádává zlost a zaujme postoj nejsi OK. Nenávist k rodičům se postupně přenese i na ostatní lidi, na kterých mu nezáleží. Trýzeň, kterou dítě projde, ho naučí velké samostatnosti, je nuceno postarat se o sebe, a to především v případě, že je týráno.</a:t>
            </a:r>
          </a:p>
          <a:p>
            <a:r>
              <a:rPr lang="cs-CZ" sz="1400" dirty="0"/>
              <a:t>Jsem OK– jsi OK - </a:t>
            </a:r>
            <a:r>
              <a:rPr lang="cs-CZ" sz="1500" dirty="0"/>
              <a:t>Tento postoj je na rozdíl od předešlých založen na myšlence a odvaze k činům. Jde o vědomou pozici o vědomé rozhodnutí, které dává nejlepší předpoklady pro získání přesných poznatků o životě. Rodiče mohou k tomuto postoji dítěti dopomoci tím, že ho budou podporovat a vystavovat situacím, ve kterých má možnost dokázat si vlastní cenu. Tak roste jeho sebedůvěra a odpovědnost.</a:t>
            </a:r>
          </a:p>
          <a:p>
            <a:endParaRPr lang="cs-CZ" dirty="0"/>
          </a:p>
        </p:txBody>
      </p:sp>
    </p:spTree>
    <p:extLst>
      <p:ext uri="{BB962C8B-B14F-4D97-AF65-F5344CB8AC3E}">
        <p14:creationId xmlns:p14="http://schemas.microsoft.com/office/powerpoint/2010/main" val="77133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77E79F-DB29-7044-909B-3CF973A17BEF}"/>
              </a:ext>
            </a:extLst>
          </p:cNvPr>
          <p:cNvSpPr>
            <a:spLocks noGrp="1"/>
          </p:cNvSpPr>
          <p:nvPr>
            <p:ph type="title"/>
          </p:nvPr>
        </p:nvSpPr>
        <p:spPr/>
        <p:txBody>
          <a:bodyPr/>
          <a:lstStyle/>
          <a:p>
            <a:r>
              <a:rPr lang="cs-CZ" dirty="0"/>
              <a:t>Jak využíváme čas</a:t>
            </a:r>
          </a:p>
        </p:txBody>
      </p:sp>
      <p:sp>
        <p:nvSpPr>
          <p:cNvPr id="3" name="Zástupný obsah 2">
            <a:extLst>
              <a:ext uri="{FF2B5EF4-FFF2-40B4-BE49-F238E27FC236}">
                <a16:creationId xmlns:a16="http://schemas.microsoft.com/office/drawing/2014/main" id="{7C33E9C3-36B4-8A4B-A3E7-1668B4F8AA2A}"/>
              </a:ext>
            </a:extLst>
          </p:cNvPr>
          <p:cNvSpPr>
            <a:spLocks noGrp="1"/>
          </p:cNvSpPr>
          <p:nvPr>
            <p:ph idx="1"/>
          </p:nvPr>
        </p:nvSpPr>
        <p:spPr/>
        <p:txBody>
          <a:bodyPr>
            <a:normAutofit lnSpcReduction="10000"/>
          </a:bodyPr>
          <a:lstStyle/>
          <a:p>
            <a:r>
              <a:rPr lang="cs-CZ" dirty="0"/>
              <a:t>Transakční analýza rozeznává několik způsobů, jak lidé využívají a strukturalizují svůj čas. Podle </a:t>
            </a:r>
            <a:r>
              <a:rPr lang="cs-CZ" dirty="0" err="1"/>
              <a:t>Harrise</a:t>
            </a:r>
            <a:r>
              <a:rPr lang="cs-CZ" baseline="30000" dirty="0"/>
              <a:t> </a:t>
            </a:r>
            <a:r>
              <a:rPr lang="cs-CZ" dirty="0"/>
              <a:t>lidem více vyhovuje mít přesně naplánovanou činnost, aby se tak zbavili pocitu nejistoty z budoucnosti a došli uznání, vyplývajícího z dobře využitého času. Lidé se tak mohou zabývat, Úniky, Obřady, Činnostmi a Zábavami, které nepředstavují problém, pokud neobsahují skryté manipulativní úmysly a nejsou většinovou náplní času. Dále TA popisuje Hry, jež se snaží omezit, pro jejich rigidní a manipulativní prvky. Nejzdravějším využitím času jsou pak Důvěrné vztahy, ke kterým TA pomáhá dospět.</a:t>
            </a:r>
          </a:p>
        </p:txBody>
      </p:sp>
    </p:spTree>
    <p:extLst>
      <p:ext uri="{BB962C8B-B14F-4D97-AF65-F5344CB8AC3E}">
        <p14:creationId xmlns:p14="http://schemas.microsoft.com/office/powerpoint/2010/main" val="411090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8D68FEF-E799-3842-BD58-F01F6A93FCAA}"/>
              </a:ext>
            </a:extLst>
          </p:cNvPr>
          <p:cNvSpPr txBox="1"/>
          <p:nvPr/>
        </p:nvSpPr>
        <p:spPr>
          <a:xfrm>
            <a:off x="878775" y="878775"/>
            <a:ext cx="10343408" cy="5878532"/>
          </a:xfrm>
          <a:prstGeom prst="rect">
            <a:avLst/>
          </a:prstGeom>
          <a:noFill/>
        </p:spPr>
        <p:txBody>
          <a:bodyPr wrap="square" rtlCol="0">
            <a:spAutoFit/>
          </a:bodyPr>
          <a:lstStyle/>
          <a:p>
            <a:r>
              <a:rPr lang="cs-CZ" u="sng" dirty="0"/>
              <a:t>Úniky</a:t>
            </a:r>
            <a:r>
              <a:rPr lang="cs-CZ" dirty="0"/>
              <a:t>: </a:t>
            </a:r>
            <a:r>
              <a:rPr lang="cs-CZ" sz="1400" dirty="0"/>
              <a:t>Jde o stavy, kdy se v myšlenkách přeneseme mimo současnou realitu. Únikem můžou být vzpomínky a fantazie, kdy se v duchu přeneseme do minulosti a nebo mimo rámec reality. Neobsahují transakce s další osobou, ale nepředstavují problém, pokud se často neopakují a nebo silně nezasahují do běžné činnosti. V některých případech, můžou být úniky důvodem k nadměrnému vyhýbání se společnosti a zůstávání stranou mimo rámec důvěrných vztahů</a:t>
            </a:r>
            <a:r>
              <a:rPr lang="cs-CZ" dirty="0"/>
              <a:t>.</a:t>
            </a:r>
          </a:p>
          <a:p>
            <a:r>
              <a:rPr lang="cs-CZ" u="sng" dirty="0"/>
              <a:t>Obřady: </a:t>
            </a:r>
            <a:r>
              <a:rPr lang="cs-CZ" sz="1400" dirty="0"/>
              <a:t>Jde o předvídatelné a určitými pravidly řídící se společenské aktivity, které svými omezeními, neposkytují mnoho prostoru k naplnění. Avšak s účastí obou stran lze zachovat prvek spontánnosti. Mají za účel provést lidi společným časem tak, aby se sblížili, avšak bez vzájemných závazků a pocitu nejistoty co přijde v následujících okamžicích, co si můžeme dovolit co očekávat. </a:t>
            </a:r>
          </a:p>
          <a:p>
            <a:r>
              <a:rPr lang="cs-CZ" u="sng" dirty="0"/>
              <a:t>Činnosti: </a:t>
            </a:r>
            <a:r>
              <a:rPr lang="cs-CZ" sz="1400" dirty="0"/>
              <a:t>Činností je běžná užitečná strukturalizace času, která sama o sobě může přinést uspokojení určitého typu, a to sice uspokojení z dobře odvedené práce. Řeší se při nich problémy, rozvíjejí dovednosti a spolupráce s ostatními, může se stát zdrojem profesního sebenaplnění</a:t>
            </a:r>
            <a:endParaRPr lang="cs-CZ" sz="1400" u="sng" dirty="0"/>
          </a:p>
          <a:p>
            <a:r>
              <a:rPr lang="cs-CZ" u="sng" dirty="0"/>
              <a:t>Zábavy: </a:t>
            </a:r>
            <a:r>
              <a:rPr lang="cs-CZ" dirty="0"/>
              <a:t>J</a:t>
            </a:r>
            <a:r>
              <a:rPr lang="cs-CZ" sz="1400" dirty="0"/>
              <a:t>sou sociální činnosti, při níž si lidé vyměňují informace přirozeným a nikoho neohrožujícím způsobem. Často se při nich projevuje přirozené Dítě, dodávají člověku uvolnění, pohodu a regeneraci jeho bytostných sil. Zábava může být provozována jen pro ni samotnou a často z ní vznikají přátelství, protože je dobrou příležitostí pro rozvinutí bližšího vztahu</a:t>
            </a:r>
            <a:r>
              <a:rPr lang="cs-CZ" dirty="0"/>
              <a:t>.</a:t>
            </a:r>
          </a:p>
          <a:p>
            <a:r>
              <a:rPr lang="cs-CZ" u="sng" dirty="0"/>
              <a:t>Hry: </a:t>
            </a:r>
            <a:r>
              <a:rPr lang="cs-CZ" sz="1400" dirty="0"/>
              <a:t>Hry v Transakční analýze znázorňují typické scénáře chování, které mají vést k zisku, tedy například k pohlazení a dalším vnějším či vnitřním psychologickým ziskům. Tím může být také potvrzení nejsem OK postoje. Hry postrádají prvek spontánnosti a důvěrného vztahu k druhé osobě, jejich charakter je naopak destruktivní. Vyznačují se předem danou manipulativní strukturou, která nemusí být dobře patrná. Hry se ve většině případů dědí a jsou určující, pro výběr sociálního prostředí. Společnost, která nedá hráčům prostor je pro ně nepřijatelná, protože jim neposkytuje vytoužený zisk. Hry které člověk hraje, jsou ovlivněny životním scénářem jedince. </a:t>
            </a:r>
          </a:p>
          <a:p>
            <a:pPr marL="285750" indent="-285750">
              <a:buFont typeface="Arial" panose="020B0604020202020204" pitchFamily="34" charset="0"/>
              <a:buChar char="•"/>
            </a:pPr>
            <a:r>
              <a:rPr lang="cs-CZ" sz="1600" b="1" dirty="0"/>
              <a:t>Ano ale</a:t>
            </a:r>
            <a:r>
              <a:rPr lang="cs-CZ" sz="1600" dirty="0"/>
              <a:t> </a:t>
            </a:r>
            <a:r>
              <a:rPr lang="cs-CZ" dirty="0"/>
              <a:t>– </a:t>
            </a:r>
            <a:r>
              <a:rPr lang="cs-CZ" sz="1400" dirty="0"/>
              <a:t>jedná se o nejstarší hru Transakční analýzy. Jedna strana zde navrhuje řešení nějakého problému a strana druhá, tedy hráč má na vše připravenou odpověď ve smyslu „ano, to by mohlo fungovat, ale...“. Hráč tak jiným způsobem říká, „zkus jestli mi pomůžeš“, či „není rada na které nenajdu chybu.</a:t>
            </a:r>
          </a:p>
          <a:p>
            <a:pPr marL="285750" indent="-285750">
              <a:buFont typeface="Arial" panose="020B0604020202020204" pitchFamily="34" charset="0"/>
              <a:buChar char="•"/>
            </a:pPr>
            <a:r>
              <a:rPr lang="cs-CZ" sz="1600" b="1" dirty="0"/>
              <a:t>Skleník</a:t>
            </a:r>
            <a:r>
              <a:rPr lang="cs-CZ" dirty="0"/>
              <a:t> –</a:t>
            </a:r>
            <a:r>
              <a:rPr lang="cs-CZ" sz="1400" dirty="0"/>
              <a:t> tato </a:t>
            </a:r>
            <a:r>
              <a:rPr lang="cs-CZ" sz="1400" i="1" dirty="0"/>
              <a:t>hra</a:t>
            </a:r>
            <a:r>
              <a:rPr lang="cs-CZ" sz="1400" dirty="0"/>
              <a:t> má za cíl ochranu před důvěrnými vztahy. Všechny projevy citů, jsou zde analyzovány a vysvětleny. Poté následuje rozbor reakcí. Jedná se o </a:t>
            </a:r>
            <a:r>
              <a:rPr lang="cs-CZ" sz="1400" dirty="0" err="1"/>
              <a:t>psychotizování</a:t>
            </a:r>
            <a:r>
              <a:rPr lang="cs-CZ" sz="1400" dirty="0"/>
              <a:t> citů, které tak nemohou být otevřeně prožity.</a:t>
            </a:r>
          </a:p>
          <a:p>
            <a:pPr marL="285750" indent="-285750">
              <a:buFont typeface="Arial" panose="020B0604020202020204" pitchFamily="34" charset="0"/>
              <a:buChar char="•"/>
            </a:pPr>
            <a:endParaRPr lang="cs-CZ" sz="1400" dirty="0"/>
          </a:p>
          <a:p>
            <a:endParaRPr lang="cs-CZ" dirty="0"/>
          </a:p>
        </p:txBody>
      </p:sp>
    </p:spTree>
    <p:extLst>
      <p:ext uri="{BB962C8B-B14F-4D97-AF65-F5344CB8AC3E}">
        <p14:creationId xmlns:p14="http://schemas.microsoft.com/office/powerpoint/2010/main" val="181557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36ECC7A-A57A-7E49-8B36-9E6575FC55D4}"/>
              </a:ext>
            </a:extLst>
          </p:cNvPr>
          <p:cNvSpPr txBox="1"/>
          <p:nvPr/>
        </p:nvSpPr>
        <p:spPr>
          <a:xfrm>
            <a:off x="914400" y="855023"/>
            <a:ext cx="10414660" cy="5262979"/>
          </a:xfrm>
          <a:prstGeom prst="rect">
            <a:avLst/>
          </a:prstGeom>
          <a:noFill/>
        </p:spPr>
        <p:txBody>
          <a:bodyPr wrap="square" rtlCol="0">
            <a:spAutoFit/>
          </a:bodyPr>
          <a:lstStyle/>
          <a:p>
            <a:pPr marL="285750" indent="-285750">
              <a:buFont typeface="Arial" panose="020B0604020202020204" pitchFamily="34" charset="0"/>
              <a:buChar char="•"/>
            </a:pPr>
            <a:r>
              <a:rPr lang="cs-CZ" sz="1600" b="1" dirty="0"/>
              <a:t>Drahoušek</a:t>
            </a:r>
            <a:r>
              <a:rPr lang="cs-CZ" sz="1400" dirty="0"/>
              <a:t> – je manipulativní hra, při které </a:t>
            </a:r>
            <a:r>
              <a:rPr lang="cs-CZ" sz="1400" i="1" dirty="0"/>
              <a:t>hráč</a:t>
            </a:r>
            <a:r>
              <a:rPr lang="cs-CZ" sz="1400" dirty="0"/>
              <a:t> zastírá nemístné poznámky o svém partnerovi, pronesené ve společnosti dovětkem, nemám pravdu drahoušku, viď miláčku a podobně.</a:t>
            </a:r>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600" b="1" dirty="0"/>
              <a:t>Myslím to s vámi dobře</a:t>
            </a:r>
            <a:r>
              <a:rPr lang="cs-CZ" sz="1600" dirty="0"/>
              <a:t> </a:t>
            </a:r>
            <a:r>
              <a:rPr lang="cs-CZ" sz="1400" dirty="0"/>
              <a:t>– tato hra je často praktikována lidmi pomahačských profesí. Ti v tomto případě automaticky očekávají vděčnost za své služby, i když nedosahují kýžené kvality. Neúspěšná léčba je pak sváděna na neposlušného pacienta který „neposlouchá mé příkazy“. Následuje zvýšení úsilí v nesprávné léčbě a protože ani tehdy není pacient vděčný dostavuje se pocit: „nikdo není vděčný za mou poctivou práci“.</a:t>
            </a:r>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600" b="1" dirty="0"/>
              <a:t>Protéza</a:t>
            </a:r>
            <a:r>
              <a:rPr lang="cs-CZ" dirty="0"/>
              <a:t> – </a:t>
            </a:r>
            <a:r>
              <a:rPr lang="cs-CZ" sz="1400" dirty="0"/>
              <a:t>zde si osoba ke své hře vybere nějakou nemoc, ať už skutečnou či vymyšlenou (např. duševní). Ta mu v životě slouží jako výmluva typu: „Co můžete čekat od člověka, který...“. Podobně se lze ale vymlouvat prakticky na vše: „Kdyby v noci nebyla taková tma, jistě bych do toho nešlápl.“ Ziskem hráče je zbavení se odpovědnosti za své chování, činy a rozhodnutí. </a:t>
            </a:r>
            <a:r>
              <a:rPr lang="cs-CZ" sz="1400" b="1" dirty="0"/>
              <a:t>Antitezí</a:t>
            </a:r>
            <a:r>
              <a:rPr lang="cs-CZ" sz="1400" dirty="0"/>
              <a:t> může být výrok: „Já od vás neočekávám vůbec nic, jde o to co očekáváte sám od sebe.</a:t>
            </a:r>
          </a:p>
          <a:p>
            <a:endParaRPr lang="cs-CZ" sz="1400" dirty="0"/>
          </a:p>
          <a:p>
            <a:r>
              <a:rPr lang="cs-CZ" sz="1600" b="1" dirty="0"/>
              <a:t>Důvěrné (intimní) vztahy </a:t>
            </a:r>
            <a:r>
              <a:rPr lang="cs-CZ" b="1" dirty="0"/>
              <a:t>- </a:t>
            </a:r>
            <a:r>
              <a:rPr lang="cs-CZ" sz="1400" dirty="0"/>
              <a:t>Jsou to těžko definovatelné vztahy, přinášející hlubší životní smysl, jež by neměly obsahovat hry. Pokud se nějaké hry vyskytnou, měly by být protějškem pomocí antitezí ukončeny, aby se následně nerozvíjely. Dále se důvěrné vztahy vyznačují oboustranným OK postojem, prvky lásky, radosti z dávání a přítomností emancipovaného Dospělého. Ten dokáže vytvořit příznivé podmínky pro vlastní Dítě i Dítě druhého, kde se mohou bez strachu z Rodičovského trestu projevovat. Tak se dá průchod hravosti a tvořivosti, jež dále vztah prohlubuje. Důvěrné vztahy jsou podle TA vrcholem ve využívání času, jež člověka nejvíce obohacují.</a:t>
            </a:r>
            <a:endParaRPr lang="cs-CZ" sz="1400" b="1"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66590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D9BE34-DE5F-3844-BD2E-AA00FB085420}"/>
              </a:ext>
            </a:extLst>
          </p:cNvPr>
          <p:cNvSpPr>
            <a:spLocks noGrp="1"/>
          </p:cNvSpPr>
          <p:nvPr>
            <p:ph type="title"/>
          </p:nvPr>
        </p:nvSpPr>
        <p:spPr/>
        <p:txBody>
          <a:bodyPr/>
          <a:lstStyle/>
          <a:p>
            <a:r>
              <a:rPr lang="cs-CZ" dirty="0"/>
              <a:t>Využití ve zdravotnictví</a:t>
            </a:r>
          </a:p>
        </p:txBody>
      </p:sp>
      <p:sp>
        <p:nvSpPr>
          <p:cNvPr id="3" name="Zástupný obsah 2">
            <a:extLst>
              <a:ext uri="{FF2B5EF4-FFF2-40B4-BE49-F238E27FC236}">
                <a16:creationId xmlns:a16="http://schemas.microsoft.com/office/drawing/2014/main" id="{149472FE-385F-4943-97B0-A9EDF9E34C1A}"/>
              </a:ext>
            </a:extLst>
          </p:cNvPr>
          <p:cNvSpPr>
            <a:spLocks noGrp="1"/>
          </p:cNvSpPr>
          <p:nvPr>
            <p:ph idx="1"/>
          </p:nvPr>
        </p:nvSpPr>
        <p:spPr/>
        <p:txBody>
          <a:bodyPr/>
          <a:lstStyle/>
          <a:p>
            <a:r>
              <a:rPr lang="cs-CZ" dirty="0"/>
              <a:t>Rodič – dítě - je běžnou transakcí v rodině či v nemocnici. Zde lékař (Rodič) mluví s pacientem (Dítě) z pozice pečující a starostlivé osoby</a:t>
            </a:r>
            <a:r>
              <a:rPr lang="cs-CZ"/>
              <a:t>.  </a:t>
            </a:r>
            <a:r>
              <a:rPr lang="cs-CZ" dirty="0"/>
              <a:t>Pacient: „Všechno mě z toho ležení bolí, už nevím na který bok se obrátit.“ Sestra: „Jste jediný, kdo si stěžuje, ale hned jak vyřídím ostatní, vám pomůžu se lépe uvelebit. Zatím se pořád nevrťte, to to bude jenom horší.</a:t>
            </a:r>
          </a:p>
        </p:txBody>
      </p:sp>
    </p:spTree>
    <p:extLst>
      <p:ext uri="{BB962C8B-B14F-4D97-AF65-F5344CB8AC3E}">
        <p14:creationId xmlns:p14="http://schemas.microsoft.com/office/powerpoint/2010/main" val="313076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Obsah</a:t>
            </a:r>
          </a:p>
        </p:txBody>
      </p:sp>
      <p:sp>
        <p:nvSpPr>
          <p:cNvPr id="3" name="Zástupný symbol pro obsah 2"/>
          <p:cNvSpPr>
            <a:spLocks noGrp="1"/>
          </p:cNvSpPr>
          <p:nvPr>
            <p:ph idx="1"/>
          </p:nvPr>
        </p:nvSpPr>
        <p:spPr/>
        <p:txBody>
          <a:bodyPr/>
          <a:lstStyle/>
          <a:p>
            <a:r>
              <a:rPr lang="cs-CZ" dirty="0"/>
              <a:t>Co je transakční analýza</a:t>
            </a:r>
          </a:p>
          <a:p>
            <a:r>
              <a:rPr lang="cs-CZ" dirty="0"/>
              <a:t>Historie vzniku TA</a:t>
            </a:r>
          </a:p>
          <a:p>
            <a:r>
              <a:rPr lang="cs-CZ" dirty="0"/>
              <a:t>Princip a základní pojmy</a:t>
            </a:r>
          </a:p>
          <a:p>
            <a:r>
              <a:rPr lang="cs-CZ" dirty="0"/>
              <a:t>Charakteristika osobních rovin (ego-stavů)</a:t>
            </a:r>
          </a:p>
          <a:p>
            <a:r>
              <a:rPr lang="cs-CZ" dirty="0"/>
              <a:t>OK stavy</a:t>
            </a:r>
          </a:p>
          <a:p>
            <a:r>
              <a:rPr lang="cs-CZ" dirty="0"/>
              <a:t>Jak využíváme čas</a:t>
            </a:r>
          </a:p>
        </p:txBody>
      </p:sp>
    </p:spTree>
    <p:extLst>
      <p:ext uri="{BB962C8B-B14F-4D97-AF65-F5344CB8AC3E}">
        <p14:creationId xmlns:p14="http://schemas.microsoft.com/office/powerpoint/2010/main" val="65093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Transakční analýza (TA)</a:t>
            </a:r>
          </a:p>
        </p:txBody>
      </p:sp>
      <p:sp>
        <p:nvSpPr>
          <p:cNvPr id="3" name="Zástupný symbol pro obsah 2"/>
          <p:cNvSpPr>
            <a:spLocks noGrp="1"/>
          </p:cNvSpPr>
          <p:nvPr>
            <p:ph idx="1"/>
          </p:nvPr>
        </p:nvSpPr>
        <p:spPr/>
        <p:txBody>
          <a:bodyPr/>
          <a:lstStyle/>
          <a:p>
            <a:r>
              <a:rPr lang="cs-CZ" dirty="0"/>
              <a:t>Je sjednocující (</a:t>
            </a:r>
            <a:r>
              <a:rPr lang="cs-CZ" dirty="0" err="1"/>
              <a:t>integrativní</a:t>
            </a:r>
            <a:r>
              <a:rPr lang="cs-CZ" dirty="0"/>
              <a:t>) psychologický přístup a směr psychoterapie </a:t>
            </a:r>
          </a:p>
          <a:p>
            <a:r>
              <a:rPr lang="cs-CZ" dirty="0"/>
              <a:t>Zabývá se primárně mezilidskou komunikací</a:t>
            </a:r>
          </a:p>
          <a:p>
            <a:r>
              <a:rPr lang="cs-CZ" dirty="0"/>
              <a:t>TA vychází z psychodynamického, humanistického a kognitivně-behaviorálního přístupu</a:t>
            </a:r>
          </a:p>
        </p:txBody>
      </p:sp>
    </p:spTree>
    <p:extLst>
      <p:ext uri="{BB962C8B-B14F-4D97-AF65-F5344CB8AC3E}">
        <p14:creationId xmlns:p14="http://schemas.microsoft.com/office/powerpoint/2010/main" val="345637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Přístupy</a:t>
            </a:r>
          </a:p>
        </p:txBody>
      </p:sp>
      <p:sp>
        <p:nvSpPr>
          <p:cNvPr id="3" name="Zástupný symbol pro obsah 2"/>
          <p:cNvSpPr>
            <a:spLocks noGrp="1"/>
          </p:cNvSpPr>
          <p:nvPr>
            <p:ph idx="1"/>
          </p:nvPr>
        </p:nvSpPr>
        <p:spPr/>
        <p:txBody>
          <a:bodyPr/>
          <a:lstStyle/>
          <a:p>
            <a:r>
              <a:rPr lang="cs-CZ" dirty="0"/>
              <a:t>Psychodynamický – navazuje na psychoanalýzu Sigmunda Freuda, zkoumá nevědomé oblasti lidské psychiky, které považují za dominantní v lidském chování a myšlení</a:t>
            </a:r>
          </a:p>
          <a:p>
            <a:r>
              <a:rPr lang="cs-CZ" dirty="0"/>
              <a:t>Humanistický – nezakládá si na teoriích, ale je zaměřen léčebně, poradensky či výchovně.</a:t>
            </a:r>
          </a:p>
          <a:p>
            <a:r>
              <a:rPr lang="cs-CZ" dirty="0"/>
              <a:t>Kognitivně-behaviorální – vychází z předpokladu, že u většiny psychických problémů dojde ke zlepšení</a:t>
            </a:r>
          </a:p>
          <a:p>
            <a:endParaRPr lang="cs-CZ" dirty="0"/>
          </a:p>
        </p:txBody>
      </p:sp>
    </p:spTree>
    <p:extLst>
      <p:ext uri="{BB962C8B-B14F-4D97-AF65-F5344CB8AC3E}">
        <p14:creationId xmlns:p14="http://schemas.microsoft.com/office/powerpoint/2010/main" val="2926884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Historie vzniku TA</a:t>
            </a:r>
          </a:p>
        </p:txBody>
      </p:sp>
      <p:sp>
        <p:nvSpPr>
          <p:cNvPr id="3" name="Zástupný symbol pro obsah 2"/>
          <p:cNvSpPr>
            <a:spLocks noGrp="1"/>
          </p:cNvSpPr>
          <p:nvPr>
            <p:ph idx="1"/>
          </p:nvPr>
        </p:nvSpPr>
        <p:spPr/>
        <p:txBody>
          <a:bodyPr/>
          <a:lstStyle/>
          <a:p>
            <a:r>
              <a:rPr lang="cs-CZ" dirty="0"/>
              <a:t>TA vytvořil americký psycholog </a:t>
            </a:r>
            <a:r>
              <a:rPr lang="cs-CZ" dirty="0" err="1"/>
              <a:t>Eric</a:t>
            </a:r>
            <a:r>
              <a:rPr lang="cs-CZ" dirty="0"/>
              <a:t> Berne (1910-1970) na základě Freudova psychodynamického přístupu,  poznatků Erika </a:t>
            </a:r>
            <a:r>
              <a:rPr lang="cs-CZ" dirty="0" err="1"/>
              <a:t>Eriksona</a:t>
            </a:r>
            <a:r>
              <a:rPr lang="cs-CZ" dirty="0"/>
              <a:t> a</a:t>
            </a:r>
            <a:r>
              <a:rPr lang="cs-CZ" dirty="0">
                <a:solidFill>
                  <a:schemeClr val="tx1"/>
                </a:solidFill>
              </a:rPr>
              <a:t> humanistické psychologie Carla </a:t>
            </a:r>
            <a:r>
              <a:rPr lang="cs-CZ" dirty="0" err="1">
                <a:solidFill>
                  <a:schemeClr val="tx1"/>
                </a:solidFill>
              </a:rPr>
              <a:t>Rogerse</a:t>
            </a:r>
            <a:r>
              <a:rPr lang="cs-CZ" dirty="0">
                <a:solidFill>
                  <a:schemeClr val="tx1"/>
                </a:solidFill>
              </a:rPr>
              <a:t>, původně jako techniku skupinové terapie</a:t>
            </a:r>
          </a:p>
          <a:p>
            <a:r>
              <a:rPr lang="cs-CZ" dirty="0"/>
              <a:t>Zabýval se především interakcí mezi lidmi a tím, jak pomoci jejich pozitivnímu růstu</a:t>
            </a:r>
          </a:p>
        </p:txBody>
      </p:sp>
    </p:spTree>
    <p:extLst>
      <p:ext uri="{BB962C8B-B14F-4D97-AF65-F5344CB8AC3E}">
        <p14:creationId xmlns:p14="http://schemas.microsoft.com/office/powerpoint/2010/main" val="59554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 a základní pojmy </a:t>
            </a:r>
          </a:p>
        </p:txBody>
      </p:sp>
      <p:sp>
        <p:nvSpPr>
          <p:cNvPr id="3" name="Zástupný symbol pro obsah 2"/>
          <p:cNvSpPr>
            <a:spLocks noGrp="1"/>
          </p:cNvSpPr>
          <p:nvPr>
            <p:ph idx="1"/>
          </p:nvPr>
        </p:nvSpPr>
        <p:spPr>
          <a:xfrm>
            <a:off x="1295400" y="2556931"/>
            <a:ext cx="9797715" cy="3651363"/>
          </a:xfrm>
        </p:spPr>
        <p:txBody>
          <a:bodyPr>
            <a:normAutofit fontScale="92500" lnSpcReduction="10000"/>
          </a:bodyPr>
          <a:lstStyle/>
          <a:p>
            <a:r>
              <a:rPr lang="cs-CZ" sz="1900" dirty="0"/>
              <a:t>Transakční analýza (TA) je komplexní psychologickou teorií, vysvětlující všechny prvky psychiky. Disponuje vlastní, jasně danou terminologií, která by měla být všem dobře pochopitelná a nezaměnitelná</a:t>
            </a:r>
          </a:p>
          <a:p>
            <a:r>
              <a:rPr lang="cs-CZ" sz="1900" dirty="0"/>
              <a:t> Teorií osobnosti a životního scénáře, ze kterých se rozvíjí rozlišení tří základních komunikačních a osobnostních rovin (ego-stavů)</a:t>
            </a:r>
          </a:p>
          <a:p>
            <a:r>
              <a:rPr lang="cs-CZ" sz="1900" dirty="0"/>
              <a:t>Rodič, Dospělý a Dítě - v literatuře, vždy začínají velkým písmenem a patří mezi základní pojmy Transakční analýzy</a:t>
            </a:r>
          </a:p>
          <a:p>
            <a:r>
              <a:rPr lang="cs-CZ" sz="1900" dirty="0"/>
              <a:t>Utvářejí se v raných fázích života jedince a ovlivňují celý jeho zbytek. V každém jedinci jsou tyto tři typy v nějakém poměru zkombinovány a záleží na tom, který převládá</a:t>
            </a:r>
          </a:p>
          <a:p>
            <a:r>
              <a:rPr lang="cs-CZ" sz="2000" dirty="0"/>
              <a:t>Transakční analýza se zabývá rozborem komunikace (transakcemi) mezi jednotlivými osobami a vnitřní dynamikou intelektuální a emocionální složky osobnosti, nacházejících se v jednom z výše uvedených ego-stavů. Poznatky TA se využívají v individuální, párové i skupinové terapii</a:t>
            </a:r>
            <a:endParaRPr lang="cs-CZ" sz="1900" dirty="0"/>
          </a:p>
          <a:p>
            <a:endParaRPr lang="cs-CZ" dirty="0"/>
          </a:p>
        </p:txBody>
      </p:sp>
    </p:spTree>
    <p:extLst>
      <p:ext uri="{BB962C8B-B14F-4D97-AF65-F5344CB8AC3E}">
        <p14:creationId xmlns:p14="http://schemas.microsoft.com/office/powerpoint/2010/main" val="272580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 a základní pojmy </a:t>
            </a:r>
          </a:p>
        </p:txBody>
      </p:sp>
      <p:sp>
        <p:nvSpPr>
          <p:cNvPr id="3" name="Zástupný symbol pro obsah 2"/>
          <p:cNvSpPr>
            <a:spLocks noGrp="1"/>
          </p:cNvSpPr>
          <p:nvPr>
            <p:ph idx="1"/>
          </p:nvPr>
        </p:nvSpPr>
        <p:spPr/>
        <p:txBody>
          <a:bodyPr>
            <a:normAutofit fontScale="85000" lnSpcReduction="10000"/>
          </a:bodyPr>
          <a:lstStyle/>
          <a:p>
            <a:r>
              <a:rPr lang="cs-CZ" dirty="0"/>
              <a:t>Motivace - Motivace k činům a prožívání je v TA vysvětlována pomocí metafory tří hladů</a:t>
            </a:r>
          </a:p>
          <a:p>
            <a:r>
              <a:rPr lang="cs-CZ" dirty="0"/>
              <a:t>Scénáře - Scénářem je v Transakční analýze životní plán, vytvořený v raném dětství na základě vnitřních prožitků a konfrontace s vnější realitou</a:t>
            </a:r>
          </a:p>
          <a:p>
            <a:r>
              <a:rPr lang="cs-CZ" dirty="0"/>
              <a:t>Pohlazení - Transakční analýza zavádí pojem takzvaných pohlazení (nebo též hlazení). Jde o jednotku potřeby sociální interakce a prostředek k uspokojení hladu po podnětech</a:t>
            </a:r>
          </a:p>
          <a:p>
            <a:r>
              <a:rPr lang="cs-CZ" dirty="0"/>
              <a:t>Cíl TA - Cílem Transakční analýzy je zdravý pozitivní rozvoj osobnosti. V řeči TA by měl mít člověk emancipovaného Dospělého a Dítě schopné přirozených projevů, beze strachu z Rodičovského trestu. Měl by převažovat</a:t>
            </a:r>
            <a:r>
              <a:rPr lang="cs-CZ"/>
              <a:t> já jsem </a:t>
            </a:r>
            <a:r>
              <a:rPr lang="cs-CZ" dirty="0"/>
              <a:t>OK, ty </a:t>
            </a:r>
            <a:r>
              <a:rPr lang="cs-CZ"/>
              <a:t>jsi OK postoj.</a:t>
            </a:r>
            <a:endParaRPr lang="cs-CZ" dirty="0"/>
          </a:p>
        </p:txBody>
      </p:sp>
    </p:spTree>
    <p:extLst>
      <p:ext uri="{BB962C8B-B14F-4D97-AF65-F5344CB8AC3E}">
        <p14:creationId xmlns:p14="http://schemas.microsoft.com/office/powerpoint/2010/main" val="387896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7D218-0D7C-BD4F-93FF-5106AD3255E1}"/>
              </a:ext>
            </a:extLst>
          </p:cNvPr>
          <p:cNvSpPr>
            <a:spLocks noGrp="1"/>
          </p:cNvSpPr>
          <p:nvPr>
            <p:ph type="title"/>
          </p:nvPr>
        </p:nvSpPr>
        <p:spPr/>
        <p:txBody>
          <a:bodyPr>
            <a:normAutofit fontScale="90000"/>
          </a:bodyPr>
          <a:lstStyle/>
          <a:p>
            <a:r>
              <a:rPr lang="cs-CZ" dirty="0"/>
              <a:t>Charakteristika osobnostních rovin – Ego stavů</a:t>
            </a:r>
          </a:p>
        </p:txBody>
      </p:sp>
      <p:sp>
        <p:nvSpPr>
          <p:cNvPr id="3" name="Zástupný obsah 2">
            <a:extLst>
              <a:ext uri="{FF2B5EF4-FFF2-40B4-BE49-F238E27FC236}">
                <a16:creationId xmlns:a16="http://schemas.microsoft.com/office/drawing/2014/main" id="{5F02E12E-ABDF-C54D-A464-E5020FDFAEAB}"/>
              </a:ext>
            </a:extLst>
          </p:cNvPr>
          <p:cNvSpPr>
            <a:spLocks noGrp="1"/>
          </p:cNvSpPr>
          <p:nvPr>
            <p:ph idx="1"/>
          </p:nvPr>
        </p:nvSpPr>
        <p:spPr>
          <a:xfrm>
            <a:off x="1295401" y="2493818"/>
            <a:ext cx="9601196" cy="3382050"/>
          </a:xfrm>
        </p:spPr>
        <p:txBody>
          <a:bodyPr>
            <a:normAutofit fontScale="85000" lnSpcReduction="20000"/>
          </a:bodyPr>
          <a:lstStyle/>
          <a:p>
            <a:r>
              <a:rPr lang="cs-CZ" b="1" dirty="0"/>
              <a:t>Rodič</a:t>
            </a:r>
            <a:r>
              <a:rPr lang="cs-CZ" dirty="0"/>
              <a:t> </a:t>
            </a:r>
            <a:r>
              <a:rPr lang="cs-CZ" dirty="0">
                <a:latin typeface="Times New Roman" panose="02020603050405020304" pitchFamily="18" charset="0"/>
                <a:cs typeface="Times New Roman" panose="02020603050405020304" pitchFamily="18" charset="0"/>
              </a:rPr>
              <a:t>- Rovina Rodiče se skládá z komunikace a chování rodičů, přímo a nekriticky zaznamenaných dítětem do pěti let věku (pak začne fungovat Dospělý). Jedná se tak o vštípené pojetí života. Obsahuje základní normy (zákazy, příkazy), postupy (jak se co dělá), sociální pravidla, a </a:t>
            </a:r>
            <a:r>
              <a:rPr lang="cs-CZ" dirty="0" err="1">
                <a:latin typeface="Times New Roman" panose="02020603050405020304" pitchFamily="18" charset="0"/>
                <a:cs typeface="Times New Roman" panose="02020603050405020304" pitchFamily="18" charset="0"/>
              </a:rPr>
              <a:t>scénářová</a:t>
            </a:r>
            <a:r>
              <a:rPr lang="cs-CZ" dirty="0">
                <a:latin typeface="Times New Roman" panose="02020603050405020304" pitchFamily="18" charset="0"/>
                <a:cs typeface="Times New Roman" panose="02020603050405020304" pitchFamily="18" charset="0"/>
              </a:rPr>
              <a:t> slova z mládí a výchovy. Podle toho, nakolik se v hodnocení projevují emoce, dělí se tento typ na dva podtypy: </a:t>
            </a:r>
            <a:r>
              <a:rPr lang="cs-CZ" b="1" dirty="0">
                <a:latin typeface="Times New Roman" panose="02020603050405020304" pitchFamily="18" charset="0"/>
                <a:cs typeface="Times New Roman" panose="02020603050405020304" pitchFamily="18" charset="0"/>
              </a:rPr>
              <a:t>kritický</a:t>
            </a:r>
            <a:r>
              <a:rPr lang="cs-CZ" dirty="0">
                <a:latin typeface="Times New Roman" panose="02020603050405020304" pitchFamily="18" charset="0"/>
                <a:cs typeface="Times New Roman" panose="02020603050405020304" pitchFamily="18" charset="0"/>
              </a:rPr>
              <a:t> Rodič (méně emotivní) a </a:t>
            </a:r>
            <a:r>
              <a:rPr lang="cs-CZ" b="1" dirty="0">
                <a:latin typeface="Times New Roman" panose="02020603050405020304" pitchFamily="18" charset="0"/>
                <a:cs typeface="Times New Roman" panose="02020603050405020304" pitchFamily="18" charset="0"/>
              </a:rPr>
              <a:t>pečující</a:t>
            </a:r>
            <a:r>
              <a:rPr lang="cs-CZ" dirty="0">
                <a:latin typeface="Times New Roman" panose="02020603050405020304" pitchFamily="18" charset="0"/>
                <a:cs typeface="Times New Roman" panose="02020603050405020304" pitchFamily="18" charset="0"/>
              </a:rPr>
              <a:t> (více emotivní).</a:t>
            </a:r>
          </a:p>
          <a:p>
            <a:r>
              <a:rPr lang="cs-CZ" u="sng" dirty="0"/>
              <a:t>Neverbální znaky</a:t>
            </a:r>
            <a:r>
              <a:rPr lang="cs-CZ" dirty="0"/>
              <a:t>: </a:t>
            </a:r>
            <a:r>
              <a:rPr lang="cs-CZ" dirty="0">
                <a:latin typeface="Times New Roman" panose="02020603050405020304" pitchFamily="18" charset="0"/>
                <a:cs typeface="Times New Roman" panose="02020603050405020304" pitchFamily="18" charset="0"/>
              </a:rPr>
              <a:t>zamračený, přísný výraz, </a:t>
            </a:r>
            <a:r>
              <a:rPr lang="cs-CZ" dirty="0" err="1">
                <a:latin typeface="Times New Roman" panose="02020603050405020304" pitchFamily="18" charset="0"/>
                <a:cs typeface="Times New Roman" panose="02020603050405020304" pitchFamily="18" charset="0"/>
              </a:rPr>
              <a:t>zhrozený</a:t>
            </a:r>
            <a:r>
              <a:rPr lang="cs-CZ" dirty="0">
                <a:latin typeface="Times New Roman" panose="02020603050405020304" pitchFamily="18" charset="0"/>
                <a:cs typeface="Times New Roman" panose="02020603050405020304" pitchFamily="18" charset="0"/>
              </a:rPr>
              <a:t> pohled, sevřené rty, potřásání hlavou, vzdychání, mlaskání, vztyčený ukazováček, lomení rukama, ruce v bok, hlazení druhého po hlavě, nabádavá, ochranitelská gesta (pečujícího Rodiče).</a:t>
            </a:r>
          </a:p>
          <a:p>
            <a:r>
              <a:rPr lang="cs-CZ" u="sng" dirty="0"/>
              <a:t>Verbální znaky</a:t>
            </a:r>
            <a:r>
              <a:rPr lang="cs-CZ" dirty="0"/>
              <a:t>: </a:t>
            </a:r>
            <a:r>
              <a:rPr lang="cs-CZ" dirty="0">
                <a:latin typeface="Times New Roman" panose="02020603050405020304" pitchFamily="18" charset="0"/>
                <a:cs typeface="Times New Roman" panose="02020603050405020304" pitchFamily="18" charset="0"/>
              </a:rPr>
              <a:t>fráze typu „Zapiš si za uši...“; „Kolikrát ti to mám říkat?“; „Měl bys...“; „Na tvém místě bych...“. Hojné využívání slov jako: zase, opět, nikdy, někdy, vždycky, laskavě, konečně</a:t>
            </a:r>
          </a:p>
          <a:p>
            <a:endParaRPr lang="cs-CZ" dirty="0"/>
          </a:p>
        </p:txBody>
      </p:sp>
    </p:spTree>
    <p:extLst>
      <p:ext uri="{BB962C8B-B14F-4D97-AF65-F5344CB8AC3E}">
        <p14:creationId xmlns:p14="http://schemas.microsoft.com/office/powerpoint/2010/main" val="314848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6E792FA-8952-5E46-B741-F8B8C101280C}"/>
              </a:ext>
            </a:extLst>
          </p:cNvPr>
          <p:cNvSpPr txBox="1"/>
          <p:nvPr/>
        </p:nvSpPr>
        <p:spPr>
          <a:xfrm>
            <a:off x="961902" y="914400"/>
            <a:ext cx="10331532" cy="5232202"/>
          </a:xfrm>
          <a:prstGeom prst="rect">
            <a:avLst/>
          </a:prstGeom>
          <a:noFill/>
        </p:spPr>
        <p:txBody>
          <a:bodyPr wrap="square" rtlCol="0">
            <a:spAutoFit/>
          </a:bodyPr>
          <a:lstStyle/>
          <a:p>
            <a:r>
              <a:rPr lang="cs-CZ" b="1" dirty="0"/>
              <a:t>Dospělý - </a:t>
            </a:r>
            <a:r>
              <a:rPr lang="cs-CZ" dirty="0">
                <a:latin typeface="Times New Roman" panose="02020603050405020304" pitchFamily="18" charset="0"/>
                <a:cs typeface="Times New Roman" panose="02020603050405020304" pitchFamily="18" charset="0"/>
              </a:rPr>
              <a:t>Dospělý ego-stav se začíná vytvářet kolem 10. měsíce věku v době, kdy se dítě naučí pohybovat samostatně. Dále se rozvine učení, kritické myšlení, sebedůvěra a schopnost pracovat na procesu sebeaktualizace. Dospělý by měl také disponovat schopností odhadu následků na základě posbíraných informací. Není hodnotící jako Rodič a není emotivní jako Dítě.</a:t>
            </a:r>
          </a:p>
          <a:p>
            <a:r>
              <a:rPr lang="cs-CZ" u="sng" dirty="0"/>
              <a:t>Neverbální znaky</a:t>
            </a:r>
            <a:r>
              <a:rPr lang="cs-CZ" dirty="0"/>
              <a:t>: </a:t>
            </a:r>
            <a:r>
              <a:rPr lang="cs-CZ" dirty="0">
                <a:latin typeface="Times New Roman" panose="02020603050405020304" pitchFamily="18" charset="0"/>
                <a:cs typeface="Times New Roman" panose="02020603050405020304" pitchFamily="18" charset="0"/>
              </a:rPr>
              <a:t>zrcadlení, uměřená gesta, klidná mimika, ale v neustálém pohybu (mrkání), projevy nadšeného a zvědavého Dítěte.</a:t>
            </a:r>
          </a:p>
          <a:p>
            <a:r>
              <a:rPr lang="cs-CZ" u="sng" dirty="0"/>
              <a:t>Verbální znaky</a:t>
            </a:r>
            <a:r>
              <a:rPr lang="cs-CZ" dirty="0"/>
              <a:t>: </a:t>
            </a:r>
            <a:r>
              <a:rPr lang="cs-CZ" dirty="0">
                <a:latin typeface="Times New Roman" panose="02020603050405020304" pitchFamily="18" charset="0"/>
                <a:cs typeface="Times New Roman" panose="02020603050405020304" pitchFamily="18" charset="0"/>
              </a:rPr>
              <a:t>slova jako, proč, jaký, kde, kdo, kdy, jak, kolik, jakým způsobem, srovnatelný, pravda, lež, pravděpodobný, možný, neznámý, objektivní, myslím, aha, teoreticky vzato, za předpokladu, že… Obraty signalizující vědomí o neurčitosti daného tvrzení.</a:t>
            </a:r>
          </a:p>
          <a:p>
            <a:r>
              <a:rPr lang="cs-CZ" b="1" dirty="0">
                <a:cs typeface="Times New Roman" panose="02020603050405020304" pitchFamily="18" charset="0"/>
              </a:rPr>
              <a:t>Dítě -</a:t>
            </a:r>
            <a:r>
              <a:rPr lang="cs-CZ" dirty="0">
                <a:latin typeface="Times New Roman" panose="02020603050405020304" pitchFamily="18" charset="0"/>
                <a:cs typeface="Times New Roman" panose="02020603050405020304" pitchFamily="18" charset="0"/>
              </a:rPr>
              <a:t> Dítě vzniká po stejnou dobu jako Rodič, tedy před pátým rokem věku. Na rozdíl od něj se ale skládá z nahrávek vnitřních reakcí (emocí) na vnější podněty a vlastní dětské chování. Osoba, nacházející se v tomto ego-stavu, se tak navrací k dřívějším vzorcům chování (regrese). Tento ego stav se dělí na dva podtypy : adaptované a neadaptované dítě. </a:t>
            </a:r>
          </a:p>
          <a:p>
            <a:r>
              <a:rPr lang="cs-CZ" u="sng" dirty="0"/>
              <a:t>Neverbální znaky: </a:t>
            </a:r>
            <a:r>
              <a:rPr lang="cs-CZ" sz="2000" dirty="0">
                <a:latin typeface="Times New Roman" panose="02020603050405020304" pitchFamily="18" charset="0"/>
                <a:cs typeface="Times New Roman" panose="02020603050405020304" pitchFamily="18" charset="0"/>
              </a:rPr>
              <a:t>mají u Dítěte větší prostor, protože prvotní reakce na svět byly neverbální. Jde tedy například o: slzy, třesoucí se ret, křivení úst, hněvivé výbuchy, koulení očima, krčení rameny, sklopené oči, provokování, radost, smích, hlášení se o slovo, okusování nehtů, kroucení se apod.</a:t>
            </a:r>
          </a:p>
          <a:p>
            <a:r>
              <a:rPr lang="cs-CZ" u="sng" dirty="0"/>
              <a:t>Verbální znaky</a:t>
            </a:r>
            <a:r>
              <a:rPr lang="cs-CZ" dirty="0"/>
              <a:t>: </a:t>
            </a:r>
            <a:r>
              <a:rPr lang="cs-CZ" sz="2000" dirty="0">
                <a:latin typeface="Times New Roman" panose="02020603050405020304" pitchFamily="18" charset="0"/>
                <a:cs typeface="Times New Roman" panose="02020603050405020304" pitchFamily="18" charset="0"/>
              </a:rPr>
              <a:t>kňouravý hlas, žvatlání, slova jako chci, nebudu, udělám, nevadí, myslím, až vyrostu, větší, největší, já chci, když já…</a:t>
            </a:r>
          </a:p>
        </p:txBody>
      </p:sp>
    </p:spTree>
    <p:extLst>
      <p:ext uri="{BB962C8B-B14F-4D97-AF65-F5344CB8AC3E}">
        <p14:creationId xmlns:p14="http://schemas.microsoft.com/office/powerpoint/2010/main" val="26362504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ký">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935</TotalTime>
  <Words>2133</Words>
  <Application>Microsoft Macintosh PowerPoint</Application>
  <PresentationFormat>Širokoúhlá obrazovka</PresentationFormat>
  <Paragraphs>68</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Garamond</vt:lpstr>
      <vt:lpstr>Times New Roman</vt:lpstr>
      <vt:lpstr>Organický</vt:lpstr>
      <vt:lpstr>Transakční analýza</vt:lpstr>
      <vt:lpstr>Obsah</vt:lpstr>
      <vt:lpstr>Transakční analýza (TA)</vt:lpstr>
      <vt:lpstr>Přístupy</vt:lpstr>
      <vt:lpstr>Historie vzniku TA</vt:lpstr>
      <vt:lpstr>Princip a základní pojmy </vt:lpstr>
      <vt:lpstr>Princip a základní pojmy </vt:lpstr>
      <vt:lpstr>Charakteristika osobnostních rovin – Ego stavů</vt:lpstr>
      <vt:lpstr>Prezentace aplikace PowerPoint</vt:lpstr>
      <vt:lpstr>Ok stavy</vt:lpstr>
      <vt:lpstr>Jak využíváme čas</vt:lpstr>
      <vt:lpstr>Prezentace aplikace PowerPoint</vt:lpstr>
      <vt:lpstr>Prezentace aplikace PowerPoint</vt:lpstr>
      <vt:lpstr>Využití ve zdravotnictví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Transakční analýza</dc:title>
  <dc:creator>Jukupko</dc:creator>
  <cp:lastModifiedBy>Eliška Pokorová</cp:lastModifiedBy>
  <cp:revision>18</cp:revision>
  <dcterms:created xsi:type="dcterms:W3CDTF">2021-04-13T09:11:42Z</dcterms:created>
  <dcterms:modified xsi:type="dcterms:W3CDTF">2021-04-14T06:31:06Z</dcterms:modified>
</cp:coreProperties>
</file>