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13" r:id="rId1"/>
  </p:sldMasterIdLst>
  <p:sldIdLst>
    <p:sldId id="256" r:id="rId2"/>
    <p:sldId id="257" r:id="rId3"/>
    <p:sldId id="258" r:id="rId4"/>
    <p:sldId id="259" r:id="rId5"/>
    <p:sldId id="260" r:id="rId6"/>
    <p:sldId id="276" r:id="rId7"/>
    <p:sldId id="277" r:id="rId8"/>
    <p:sldId id="285" r:id="rId9"/>
    <p:sldId id="262" r:id="rId10"/>
    <p:sldId id="278" r:id="rId11"/>
    <p:sldId id="279" r:id="rId12"/>
    <p:sldId id="264" r:id="rId13"/>
    <p:sldId id="280" r:id="rId14"/>
    <p:sldId id="265" r:id="rId15"/>
    <p:sldId id="267" r:id="rId16"/>
    <p:sldId id="283" r:id="rId17"/>
    <p:sldId id="284" r:id="rId18"/>
    <p:sldId id="273" r:id="rId19"/>
    <p:sldId id="271" r:id="rId20"/>
    <p:sldId id="272" r:id="rId21"/>
    <p:sldId id="28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96" autoAdjust="0"/>
    <p:restoredTop sz="94660"/>
  </p:normalViewPr>
  <p:slideViewPr>
    <p:cSldViewPr snapToGrid="0">
      <p:cViewPr varScale="1">
        <p:scale>
          <a:sx n="66" d="100"/>
          <a:sy n="66"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3277619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1750954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079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3177895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46712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3558942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3072785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61216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226454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042C0B28-D2F2-4F58-BF6B-8B6023B26674}" type="datetimeFigureOut">
              <a:rPr lang="cs-CZ" smtClean="0"/>
              <a:t>30.04.2021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3030519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042C0B28-D2F2-4F58-BF6B-8B6023B26674}" type="datetimeFigureOut">
              <a:rPr lang="cs-CZ" smtClean="0"/>
              <a:t>30.04.2021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698032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042C0B28-D2F2-4F58-BF6B-8B6023B26674}" type="datetimeFigureOut">
              <a:rPr lang="cs-CZ" smtClean="0"/>
              <a:t>30.04.2021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488728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042C0B28-D2F2-4F58-BF6B-8B6023B26674}" type="datetimeFigureOut">
              <a:rPr lang="cs-CZ" smtClean="0"/>
              <a:t>30.04.2021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274389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C0B28-D2F2-4F58-BF6B-8B6023B26674}" type="datetimeFigureOut">
              <a:rPr lang="cs-CZ" smtClean="0"/>
              <a:t>30.04.2021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141610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042C0B28-D2F2-4F58-BF6B-8B6023B26674}" type="datetimeFigureOut">
              <a:rPr lang="cs-CZ" smtClean="0"/>
              <a:t>30.04.2021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414968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042C0B28-D2F2-4F58-BF6B-8B6023B26674}" type="datetimeFigureOut">
              <a:rPr lang="cs-CZ" smtClean="0"/>
              <a:t>30.04.2021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F194BFD-6CFB-4149-A4EC-FF4A1FE062AD}" type="slidenum">
              <a:rPr lang="cs-CZ" smtClean="0"/>
              <a:t>‹#›</a:t>
            </a:fld>
            <a:endParaRPr lang="cs-CZ"/>
          </a:p>
        </p:txBody>
      </p:sp>
    </p:spTree>
    <p:extLst>
      <p:ext uri="{BB962C8B-B14F-4D97-AF65-F5344CB8AC3E}">
        <p14:creationId xmlns:p14="http://schemas.microsoft.com/office/powerpoint/2010/main" val="2560999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2C0B28-D2F2-4F58-BF6B-8B6023B26674}" type="datetimeFigureOut">
              <a:rPr lang="cs-CZ" smtClean="0"/>
              <a:t>30.04.2021</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F194BFD-6CFB-4149-A4EC-FF4A1FE062AD}" type="slidenum">
              <a:rPr lang="cs-CZ" smtClean="0"/>
              <a:t>‹#›</a:t>
            </a:fld>
            <a:endParaRPr lang="cs-CZ"/>
          </a:p>
        </p:txBody>
      </p:sp>
    </p:spTree>
    <p:extLst>
      <p:ext uri="{BB962C8B-B14F-4D97-AF65-F5344CB8AC3E}">
        <p14:creationId xmlns:p14="http://schemas.microsoft.com/office/powerpoint/2010/main" val="1370333273"/>
      </p:ext>
    </p:extLst>
  </p:cSld>
  <p:clrMap bg1="lt1" tx1="dk1" bg2="lt2" tx2="dk2" accent1="accent1" accent2="accent2" accent3="accent3" accent4="accent4" accent5="accent5" accent6="accent6" hlink="hlink" folHlink="folHlink"/>
  <p:sldLayoutIdLst>
    <p:sldLayoutId id="2147484414" r:id="rId1"/>
    <p:sldLayoutId id="2147484415" r:id="rId2"/>
    <p:sldLayoutId id="2147484416" r:id="rId3"/>
    <p:sldLayoutId id="2147484417" r:id="rId4"/>
    <p:sldLayoutId id="2147484418" r:id="rId5"/>
    <p:sldLayoutId id="2147484419" r:id="rId6"/>
    <p:sldLayoutId id="2147484420" r:id="rId7"/>
    <p:sldLayoutId id="2147484421" r:id="rId8"/>
    <p:sldLayoutId id="2147484422" r:id="rId9"/>
    <p:sldLayoutId id="2147484423" r:id="rId10"/>
    <p:sldLayoutId id="2147484424" r:id="rId11"/>
    <p:sldLayoutId id="2147484425" r:id="rId12"/>
    <p:sldLayoutId id="2147484426" r:id="rId13"/>
    <p:sldLayoutId id="2147484427" r:id="rId14"/>
    <p:sldLayoutId id="2147484428" r:id="rId15"/>
    <p:sldLayoutId id="214748442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scielo.br/scielo.php?script=sci_arttext&amp;pid=S0021-75572011000300001&amp;lng=en&amp;nrm=iso&amp;tlng=en" TargetMode="External"/><Relationship Id="rId3" Type="http://schemas.openxmlformats.org/officeDocument/2006/relationships/hyperlink" Target="https://www.centrum-mandala.cz/kurzy/filmova-terapie-jak-proc" TargetMode="External"/><Relationship Id="rId7" Type="http://schemas.openxmlformats.org/officeDocument/2006/relationships/hyperlink" Target="http://cs.housepsych.com/psihodrama_default.htm" TargetMode="External"/><Relationship Id="rId2" Type="http://schemas.openxmlformats.org/officeDocument/2006/relationships/hyperlink" Target="https://www.vlastnicesta.cz/metody/psychodrama-3/" TargetMode="External"/><Relationship Id="rId1" Type="http://schemas.openxmlformats.org/officeDocument/2006/relationships/slideLayout" Target="../slideLayouts/slideLayout2.xml"/><Relationship Id="rId6" Type="http://schemas.openxmlformats.org/officeDocument/2006/relationships/hyperlink" Target="https://www.holos.cz/tanecni-terapie" TargetMode="External"/><Relationship Id="rId5" Type="http://schemas.openxmlformats.org/officeDocument/2006/relationships/hyperlink" Target="https://roseta.cz/zdravotnicke-sluzby/psychologie/tanecne-pohybova-terapie/https:/roseta.cz/zdravotnicke-sluzby/psychologie/tanecne-pohybova-terapie/" TargetMode="External"/><Relationship Id="rId4" Type="http://schemas.openxmlformats.org/officeDocument/2006/relationships/hyperlink" Target="https://konference-teatroterapie.webnode.cz/co-je-to-teatroterapie/" TargetMode="External"/><Relationship Id="rId9" Type="http://schemas.openxmlformats.org/officeDocument/2006/relationships/hyperlink" Target="https://www.researchgate.net/publication/319437006_The_value_of_art_therapy_in_antenatal_and_postnatal_care_A_brief_literature_review_with_recommendations_for_future_research"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G7CVOoXSEME" TargetMode="External"/><Relationship Id="rId2" Type="http://schemas.openxmlformats.org/officeDocument/2006/relationships/hyperlink" Target="https://www.youtube.com/watch?v=wNUfOpsL3N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8EA6BB-DC7B-4A7C-B09B-DAAB5FC9888C}"/>
              </a:ext>
            </a:extLst>
          </p:cNvPr>
          <p:cNvSpPr>
            <a:spLocks noGrp="1"/>
          </p:cNvSpPr>
          <p:nvPr>
            <p:ph type="ctrTitle"/>
          </p:nvPr>
        </p:nvSpPr>
        <p:spPr/>
        <p:txBody>
          <a:bodyPr>
            <a:normAutofit/>
          </a:bodyPr>
          <a:lstStyle/>
          <a:p>
            <a:pPr algn="ctr"/>
            <a:r>
              <a:rPr lang="cs-CZ" dirty="0">
                <a:latin typeface="Calibri" panose="020F0502020204030204" pitchFamily="34" charset="0"/>
                <a:cs typeface="Calibri" panose="020F0502020204030204" pitchFamily="34" charset="0"/>
              </a:rPr>
              <a:t>EXPRESIVNÍ TERAPIE</a:t>
            </a:r>
          </a:p>
        </p:txBody>
      </p:sp>
      <p:sp>
        <p:nvSpPr>
          <p:cNvPr id="3" name="Podnadpis 2">
            <a:extLst>
              <a:ext uri="{FF2B5EF4-FFF2-40B4-BE49-F238E27FC236}">
                <a16:creationId xmlns:a16="http://schemas.microsoft.com/office/drawing/2014/main" id="{84EDA825-E810-4AED-9398-9EFF2A086DDC}"/>
              </a:ext>
            </a:extLst>
          </p:cNvPr>
          <p:cNvSpPr>
            <a:spLocks noGrp="1"/>
          </p:cNvSpPr>
          <p:nvPr>
            <p:ph type="subTitle" idx="1"/>
          </p:nvPr>
        </p:nvSpPr>
        <p:spPr/>
        <p:txBody>
          <a:bodyPr>
            <a:normAutofit/>
          </a:bodyPr>
          <a:lstStyle/>
          <a:p>
            <a:pPr algn="ctr"/>
            <a:r>
              <a:rPr lang="cs-CZ" dirty="0">
                <a:solidFill>
                  <a:schemeClr val="tx1"/>
                </a:solidFill>
                <a:latin typeface="Calibri" panose="020F0502020204030204" pitchFamily="34" charset="0"/>
                <a:cs typeface="Calibri" panose="020F0502020204030204" pitchFamily="34" charset="0"/>
              </a:rPr>
              <a:t>BARBORA MALOVICKÁ A BARBORA ŽELÍZKOVÁ</a:t>
            </a:r>
          </a:p>
          <a:p>
            <a:pPr algn="ctr"/>
            <a:r>
              <a:rPr lang="cs-CZ" dirty="0">
                <a:solidFill>
                  <a:schemeClr val="tx1"/>
                </a:solidFill>
                <a:latin typeface="Calibri" panose="020F0502020204030204" pitchFamily="34" charset="0"/>
                <a:cs typeface="Calibri" panose="020F0502020204030204" pitchFamily="34" charset="0"/>
              </a:rPr>
              <a:t>3APA</a:t>
            </a:r>
          </a:p>
        </p:txBody>
      </p:sp>
    </p:spTree>
    <p:extLst>
      <p:ext uri="{BB962C8B-B14F-4D97-AF65-F5344CB8AC3E}">
        <p14:creationId xmlns:p14="http://schemas.microsoft.com/office/powerpoint/2010/main" val="3232495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BBF967-2BD6-4F13-97DB-A0C90525B6BD}"/>
              </a:ext>
            </a:extLst>
          </p:cNvPr>
          <p:cNvSpPr>
            <a:spLocks noGrp="1"/>
          </p:cNvSpPr>
          <p:nvPr>
            <p:ph type="title"/>
          </p:nvPr>
        </p:nvSpPr>
        <p:spPr/>
        <p:txBody>
          <a:bodyPr/>
          <a:lstStyle/>
          <a:p>
            <a:pPr algn="ctr"/>
            <a:r>
              <a:rPr lang="cs-CZ">
                <a:latin typeface="Calibri" panose="020F0502020204030204" pitchFamily="34" charset="0"/>
                <a:cs typeface="Calibri" panose="020F0502020204030204" pitchFamily="34" charset="0"/>
              </a:rPr>
              <a:t>Náměty </a:t>
            </a:r>
            <a:r>
              <a:rPr lang="cs-CZ" dirty="0">
                <a:latin typeface="Calibri" panose="020F0502020204030204" pitchFamily="34" charset="0"/>
                <a:cs typeface="Calibri" panose="020F0502020204030204" pitchFamily="34" charset="0"/>
              </a:rPr>
              <a:t>a příklady z </a:t>
            </a:r>
            <a:r>
              <a:rPr lang="cs-CZ" dirty="0" err="1">
                <a:latin typeface="Calibri" panose="020F0502020204030204" pitchFamily="34" charset="0"/>
                <a:cs typeface="Calibri" panose="020F0502020204030204" pitchFamily="34" charset="0"/>
              </a:rPr>
              <a:t>arteterapeutické</a:t>
            </a:r>
            <a:r>
              <a:rPr lang="cs-CZ" dirty="0">
                <a:latin typeface="Calibri" panose="020F0502020204030204" pitchFamily="34" charset="0"/>
                <a:cs typeface="Calibri" panose="020F0502020204030204" pitchFamily="34" charset="0"/>
              </a:rPr>
              <a:t> praxe</a:t>
            </a:r>
          </a:p>
        </p:txBody>
      </p:sp>
      <p:sp>
        <p:nvSpPr>
          <p:cNvPr id="3" name="Zástupný obsah 2">
            <a:extLst>
              <a:ext uri="{FF2B5EF4-FFF2-40B4-BE49-F238E27FC236}">
                <a16:creationId xmlns:a16="http://schemas.microsoft.com/office/drawing/2014/main" id="{ACFC002C-6AFF-4291-A6EE-CA3BF6F11F00}"/>
              </a:ext>
            </a:extLst>
          </p:cNvPr>
          <p:cNvSpPr>
            <a:spLocks noGrp="1"/>
          </p:cNvSpPr>
          <p:nvPr>
            <p:ph idx="1"/>
          </p:nvPr>
        </p:nvSpPr>
        <p:spPr>
          <a:xfrm>
            <a:off x="677333" y="1364974"/>
            <a:ext cx="10931571" cy="5314122"/>
          </a:xfrm>
        </p:spPr>
        <p:txBody>
          <a:bodyPr>
            <a:normAutofit/>
          </a:bodyPr>
          <a:lstStyle/>
          <a:p>
            <a:pPr algn="l"/>
            <a:r>
              <a:rPr lang="cs-CZ" sz="1500" b="1" i="0" dirty="0">
                <a:solidFill>
                  <a:schemeClr val="tx1"/>
                </a:solidFill>
                <a:effectLst/>
                <a:latin typeface="Calibri" panose="020F0502020204030204" pitchFamily="34" charset="0"/>
                <a:cs typeface="Calibri" panose="020F0502020204030204" pitchFamily="34" charset="0"/>
              </a:rPr>
              <a:t>Kufr</a:t>
            </a:r>
          </a:p>
          <a:p>
            <a:pPr lvl="1"/>
            <a:r>
              <a:rPr lang="cs-CZ" sz="1500" b="0" i="0" dirty="0">
                <a:solidFill>
                  <a:schemeClr val="tx1"/>
                </a:solidFill>
                <a:effectLst/>
                <a:latin typeface="Calibri" panose="020F0502020204030204" pitchFamily="34" charset="0"/>
                <a:cs typeface="Calibri" panose="020F0502020204030204" pitchFamily="34" charset="0"/>
              </a:rPr>
              <a:t>technika: voskovky, koláž</a:t>
            </a:r>
            <a:endParaRPr lang="cs-CZ" sz="1500" dirty="0">
              <a:solidFill>
                <a:schemeClr val="tx1"/>
              </a:solidFill>
              <a:latin typeface="Calibri" panose="020F0502020204030204" pitchFamily="34" charset="0"/>
              <a:cs typeface="Calibri" panose="020F0502020204030204" pitchFamily="34" charset="0"/>
            </a:endParaRPr>
          </a:p>
          <a:p>
            <a:pPr lvl="1"/>
            <a:r>
              <a:rPr lang="cs-CZ" sz="1500" b="0" i="0" dirty="0">
                <a:solidFill>
                  <a:schemeClr val="tx1"/>
                </a:solidFill>
                <a:effectLst/>
                <a:latin typeface="Calibri" panose="020F0502020204030204" pitchFamily="34" charset="0"/>
                <a:cs typeface="Calibri" panose="020F0502020204030204" pitchFamily="34" charset="0"/>
              </a:rPr>
              <a:t>instrukce: Představ si, že váš dům postihne povodeň. Do deseti minut si musíš své věci sbalit do svého kufru. Na papír, který si přeložíš na polovinu, nakresli či doplň koláží, co by sis vzal/a s sebou. Na kufr napiš adresu, kam bys kufr poslal/a uveď zpáteční adresu.</a:t>
            </a:r>
          </a:p>
          <a:p>
            <a:pPr algn="l"/>
            <a:r>
              <a:rPr lang="cs-CZ" sz="1500" b="1" i="0" dirty="0">
                <a:solidFill>
                  <a:schemeClr val="tx1"/>
                </a:solidFill>
                <a:effectLst/>
                <a:latin typeface="Calibri" panose="020F0502020204030204" pitchFamily="34" charset="0"/>
                <a:cs typeface="Calibri" panose="020F0502020204030204" pitchFamily="34" charset="0"/>
              </a:rPr>
              <a:t>Rodinná skulptura</a:t>
            </a:r>
          </a:p>
          <a:p>
            <a:pPr lvl="1"/>
            <a:r>
              <a:rPr lang="cs-CZ" sz="1500" b="0" i="0" dirty="0">
                <a:solidFill>
                  <a:schemeClr val="tx1"/>
                </a:solidFill>
                <a:effectLst/>
                <a:latin typeface="Calibri" panose="020F0502020204030204" pitchFamily="34" charset="0"/>
                <a:cs typeface="Calibri" panose="020F0502020204030204" pitchFamily="34" charset="0"/>
              </a:rPr>
              <a:t>technika: modelování z hlíny</a:t>
            </a:r>
          </a:p>
          <a:p>
            <a:pPr lvl="1"/>
            <a:r>
              <a:rPr lang="cs-CZ" sz="1500" b="0" i="0" dirty="0">
                <a:solidFill>
                  <a:schemeClr val="tx1"/>
                </a:solidFill>
                <a:effectLst/>
                <a:latin typeface="Calibri" panose="020F0502020204030204" pitchFamily="34" charset="0"/>
                <a:cs typeface="Calibri" panose="020F0502020204030204" pitchFamily="34" charset="0"/>
              </a:rPr>
              <a:t>instrukce: Z kusu hlíny, který máš v ruce, vymodeluj abstraktní model své rodiny. Když všichni členové individuálně dokončí svůj abstraktní obraz, jednotlivé části se spojí a dotvářejí do ideální podoby.</a:t>
            </a:r>
          </a:p>
          <a:p>
            <a:pPr algn="l"/>
            <a:r>
              <a:rPr lang="cs-CZ" sz="1500" b="1" i="0" dirty="0">
                <a:solidFill>
                  <a:schemeClr val="tx1"/>
                </a:solidFill>
                <a:effectLst/>
                <a:latin typeface="Calibri" panose="020F0502020204030204" pitchFamily="34" charset="0"/>
                <a:cs typeface="Calibri" panose="020F0502020204030204" pitchFamily="34" charset="0"/>
              </a:rPr>
              <a:t>Příběh z praxe: </a:t>
            </a:r>
          </a:p>
          <a:p>
            <a:pPr lvl="1"/>
            <a:r>
              <a:rPr lang="cs-CZ" sz="1500" b="0" i="0" dirty="0">
                <a:solidFill>
                  <a:schemeClr val="tx1"/>
                </a:solidFill>
                <a:effectLst/>
                <a:latin typeface="Calibri" panose="020F0502020204030204" pitchFamily="34" charset="0"/>
                <a:cs typeface="Calibri" panose="020F0502020204030204" pitchFamily="34" charset="0"/>
              </a:rPr>
              <a:t>Stává se, že děti trpící kleptomanií vynechávají ruce, respektive dlaně a prsty. Devítileté děvče chycené v obchodě při krádeži nenakreslilo na své kresbě figuře ruce a dlaně. Podobně i desetiletý chlapec z dětského domova při </a:t>
            </a:r>
            <a:r>
              <a:rPr lang="cs-CZ" sz="1500" b="0" i="0" dirty="0" err="1">
                <a:solidFill>
                  <a:schemeClr val="tx1"/>
                </a:solidFill>
                <a:effectLst/>
                <a:latin typeface="Calibri" panose="020F0502020204030204" pitchFamily="34" charset="0"/>
                <a:cs typeface="Calibri" panose="020F0502020204030204" pitchFamily="34" charset="0"/>
              </a:rPr>
              <a:t>arteterapeutickém</a:t>
            </a:r>
            <a:r>
              <a:rPr lang="cs-CZ" sz="1500" b="0" i="0" dirty="0">
                <a:solidFill>
                  <a:schemeClr val="tx1"/>
                </a:solidFill>
                <a:effectLst/>
                <a:latin typeface="Calibri" panose="020F0502020204030204" pitchFamily="34" charset="0"/>
                <a:cs typeface="Calibri" panose="020F0502020204030204" pitchFamily="34" charset="0"/>
              </a:rPr>
              <a:t> setkání na téma "Co by si přál k Vánocům" nakreslil postavy otce a matky, jimž chyběly ruce. Je zřejmé, že jemu zase chybí rodiče. Jeho vychovatelka potvrdila, že má tendence k drobným krádežím.</a:t>
            </a:r>
          </a:p>
          <a:p>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7892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90A763-E9F1-448D-B12B-AA4C4B0540D8}"/>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Přínos arteterapie</a:t>
            </a:r>
          </a:p>
        </p:txBody>
      </p:sp>
      <p:sp>
        <p:nvSpPr>
          <p:cNvPr id="3" name="Zástupný obsah 2">
            <a:extLst>
              <a:ext uri="{FF2B5EF4-FFF2-40B4-BE49-F238E27FC236}">
                <a16:creationId xmlns:a16="http://schemas.microsoft.com/office/drawing/2014/main" id="{57F277D9-7BAB-4EE3-A52D-34BF82346F13}"/>
              </a:ext>
            </a:extLst>
          </p:cNvPr>
          <p:cNvSpPr>
            <a:spLocks noGrp="1"/>
          </p:cNvSpPr>
          <p:nvPr>
            <p:ph idx="1"/>
          </p:nvPr>
        </p:nvSpPr>
        <p:spPr>
          <a:xfrm>
            <a:off x="677334" y="1364975"/>
            <a:ext cx="10507502" cy="5340625"/>
          </a:xfrm>
        </p:spPr>
        <p:txBody>
          <a:bodyPr>
            <a:normAutofit/>
          </a:bodyPr>
          <a:lstStyle/>
          <a:p>
            <a:r>
              <a:rPr lang="cs-CZ" sz="1500" dirty="0">
                <a:solidFill>
                  <a:srgbClr val="292929"/>
                </a:solidFill>
                <a:latin typeface="Calibri" panose="020F0502020204030204" pitchFamily="34" charset="0"/>
                <a:cs typeface="Calibri" panose="020F0502020204030204" pitchFamily="34" charset="0"/>
              </a:rPr>
              <a:t>Z</a:t>
            </a:r>
            <a:r>
              <a:rPr lang="cs-CZ" sz="1500" b="0" i="0" dirty="0">
                <a:solidFill>
                  <a:srgbClr val="292929"/>
                </a:solidFill>
                <a:effectLst/>
                <a:latin typeface="Calibri" panose="020F0502020204030204" pitchFamily="34" charset="0"/>
                <a:cs typeface="Calibri" panose="020F0502020204030204" pitchFamily="34" charset="0"/>
              </a:rPr>
              <a:t>kušení terapeuti mohou poznat již na první pohled stav klienta</a:t>
            </a:r>
          </a:p>
          <a:p>
            <a:r>
              <a:rPr lang="cs-CZ" sz="1500" b="0" i="0" dirty="0">
                <a:solidFill>
                  <a:srgbClr val="292929"/>
                </a:solidFill>
                <a:effectLst/>
                <a:latin typeface="Calibri" panose="020F0502020204030204" pitchFamily="34" charset="0"/>
                <a:cs typeface="Calibri" panose="020F0502020204030204" pitchFamily="34" charset="0"/>
              </a:rPr>
              <a:t>Každý problém má totiž ve výtvarné práci svůj výklad</a:t>
            </a:r>
          </a:p>
          <a:p>
            <a:r>
              <a:rPr lang="cs-CZ" sz="1500" b="0" i="0" dirty="0">
                <a:solidFill>
                  <a:srgbClr val="292929"/>
                </a:solidFill>
                <a:effectLst/>
                <a:latin typeface="Calibri" panose="020F0502020204030204" pitchFamily="34" charset="0"/>
                <a:cs typeface="Calibri" panose="020F0502020204030204" pitchFamily="34" charset="0"/>
              </a:rPr>
              <a:t>Například kresba, ve které se objevují motivy hlav bez těl, tváře s dlouhými řasami, srdcovité tvary, slzy, déšť, kapky, nebo časté použití červené a zelené barvy, mohou signalizovat problém s týráním a zneužíváním dítěte </a:t>
            </a:r>
          </a:p>
          <a:p>
            <a:r>
              <a:rPr lang="cs-CZ" sz="1500" b="0" i="0" dirty="0">
                <a:solidFill>
                  <a:srgbClr val="292929"/>
                </a:solidFill>
                <a:effectLst/>
                <a:latin typeface="Calibri" panose="020F0502020204030204" pitchFamily="34" charset="0"/>
                <a:cs typeface="Calibri" panose="020F0502020204030204" pitchFamily="34" charset="0"/>
              </a:rPr>
              <a:t>I použití barev či síla přítlaku vypovídá o stavu klienta</a:t>
            </a:r>
            <a:endParaRPr lang="cs-CZ" sz="1500" dirty="0">
              <a:solidFill>
                <a:srgbClr val="292929"/>
              </a:solidFill>
              <a:latin typeface="Calibri" panose="020F0502020204030204" pitchFamily="34" charset="0"/>
              <a:cs typeface="Calibri" panose="020F0502020204030204" pitchFamily="34" charset="0"/>
            </a:endParaRPr>
          </a:p>
          <a:p>
            <a:r>
              <a:rPr lang="cs-CZ" sz="1500" dirty="0">
                <a:solidFill>
                  <a:srgbClr val="292929"/>
                </a:solidFill>
                <a:latin typeface="Calibri" panose="020F0502020204030204" pitchFamily="34" charset="0"/>
                <a:cs typeface="Calibri" panose="020F0502020204030204" pitchFamily="34" charset="0"/>
              </a:rPr>
              <a:t>Arteterapie se také využívá u žen s poporodní depresí a u žen které mají trauma z porodu, kdy ženám pomáhá s vlastní expresí a možností nakreslit a projevit své pocity na papír</a:t>
            </a:r>
            <a:br>
              <a:rPr lang="cs-CZ" sz="1500" dirty="0">
                <a:latin typeface="Calibri" panose="020F0502020204030204" pitchFamily="34" charset="0"/>
                <a:cs typeface="Calibri" panose="020F0502020204030204" pitchFamily="34" charset="0"/>
              </a:rPr>
            </a:br>
            <a:br>
              <a:rPr lang="cs-CZ" sz="1500" dirty="0">
                <a:latin typeface="Calibri" panose="020F0502020204030204" pitchFamily="34" charset="0"/>
                <a:cs typeface="Calibri" panose="020F0502020204030204" pitchFamily="34" charset="0"/>
              </a:rPr>
            </a:br>
            <a:endParaRPr lang="cs-CZ"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68918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0FFAC5-3439-46C5-8557-24A73B0B0615}"/>
              </a:ext>
            </a:extLst>
          </p:cNvPr>
          <p:cNvSpPr>
            <a:spLocks noGrp="1"/>
          </p:cNvSpPr>
          <p:nvPr>
            <p:ph type="title"/>
          </p:nvPr>
        </p:nvSpPr>
        <p:spPr/>
        <p:txBody>
          <a:bodyPr>
            <a:normAutofit/>
          </a:bodyPr>
          <a:lstStyle/>
          <a:p>
            <a:pPr algn="ctr"/>
            <a:r>
              <a:rPr lang="cs-CZ" dirty="0">
                <a:latin typeface="Calibri" panose="020F0502020204030204" pitchFamily="34" charset="0"/>
                <a:cs typeface="Calibri" panose="020F0502020204030204" pitchFamily="34" charset="0"/>
              </a:rPr>
              <a:t>Taneční terapie = „terapie tancem“</a:t>
            </a:r>
          </a:p>
        </p:txBody>
      </p:sp>
      <p:sp>
        <p:nvSpPr>
          <p:cNvPr id="3" name="Zástupný obsah 2">
            <a:extLst>
              <a:ext uri="{FF2B5EF4-FFF2-40B4-BE49-F238E27FC236}">
                <a16:creationId xmlns:a16="http://schemas.microsoft.com/office/drawing/2014/main" id="{ADE73D7A-B6DE-41CE-BD2E-AE4026A0AEA7}"/>
              </a:ext>
            </a:extLst>
          </p:cNvPr>
          <p:cNvSpPr>
            <a:spLocks noGrp="1"/>
          </p:cNvSpPr>
          <p:nvPr>
            <p:ph idx="1"/>
          </p:nvPr>
        </p:nvSpPr>
        <p:spPr>
          <a:xfrm>
            <a:off x="677334" y="1488613"/>
            <a:ext cx="11024336" cy="5071213"/>
          </a:xfrm>
        </p:spPr>
        <p:txBody>
          <a:bodyPr>
            <a:normAutofit/>
          </a:bodyPr>
          <a:lstStyle/>
          <a:p>
            <a:r>
              <a:rPr lang="cs-CZ" sz="1500" b="0" i="0" dirty="0">
                <a:solidFill>
                  <a:schemeClr val="tx1"/>
                </a:solidFill>
                <a:effectLst/>
                <a:latin typeface="Calibri" panose="020F0502020204030204" pitchFamily="34" charset="0"/>
                <a:cs typeface="Calibri" panose="020F0502020204030204" pitchFamily="34" charset="0"/>
              </a:rPr>
              <a:t>Taneční pohybová terapie je vykonávána jako individuální či skupinová terapie ve zdravotnictví, školství, sociálních službách a v soukromé praxi</a:t>
            </a:r>
          </a:p>
          <a:p>
            <a:r>
              <a:rPr lang="cs-CZ" sz="1500" b="0" i="0" dirty="0">
                <a:solidFill>
                  <a:schemeClr val="tx1"/>
                </a:solidFill>
                <a:effectLst/>
                <a:latin typeface="Calibri" panose="020F0502020204030204" pitchFamily="34" charset="0"/>
                <a:cs typeface="Calibri" panose="020F0502020204030204" pitchFamily="34" charset="0"/>
              </a:rPr>
              <a:t>Je založena na principu, že pohyb reflektuje jednotlivé vzory myšlení a cítění</a:t>
            </a:r>
          </a:p>
          <a:p>
            <a:r>
              <a:rPr lang="cs-CZ" sz="1500" b="0" i="0" dirty="0">
                <a:solidFill>
                  <a:schemeClr val="tx1"/>
                </a:solidFill>
                <a:effectLst/>
                <a:latin typeface="Calibri" panose="020F0502020204030204" pitchFamily="34" charset="0"/>
                <a:cs typeface="Calibri" panose="020F0502020204030204" pitchFamily="34" charset="0"/>
              </a:rPr>
              <a:t>Díky poznání pohybů klienta terapeut dále povzbuzuje klienta k rozvíjení a integraci nových adaptivních pohybových vzorců, spolu s citovými zážitky, které takové změny doprovázejí</a:t>
            </a:r>
            <a:endParaRPr lang="cs-CZ" sz="1500" dirty="0">
              <a:solidFill>
                <a:schemeClr val="tx1"/>
              </a:solidFill>
              <a:latin typeface="Calibri" panose="020F0502020204030204" pitchFamily="34" charset="0"/>
              <a:cs typeface="Calibri" panose="020F0502020204030204" pitchFamily="34" charset="0"/>
            </a:endParaRPr>
          </a:p>
          <a:p>
            <a:r>
              <a:rPr lang="cs-CZ" sz="1500" b="0" i="0" dirty="0">
                <a:solidFill>
                  <a:schemeClr val="tx1"/>
                </a:solidFill>
                <a:effectLst/>
                <a:latin typeface="Calibri" panose="020F0502020204030204" pitchFamily="34" charset="0"/>
                <a:cs typeface="Calibri" panose="020F0502020204030204" pitchFamily="34" charset="0"/>
              </a:rPr>
              <a:t>Základem taneční terapie je tedy spojení mezi pohybem a emocemi</a:t>
            </a:r>
          </a:p>
          <a:p>
            <a:r>
              <a:rPr lang="cs-CZ" sz="1500" b="0" i="0" dirty="0">
                <a:solidFill>
                  <a:schemeClr val="tx1"/>
                </a:solidFill>
                <a:effectLst/>
                <a:latin typeface="Calibri" panose="020F0502020204030204" pitchFamily="34" charset="0"/>
                <a:cs typeface="Calibri" panose="020F0502020204030204" pitchFamily="34" charset="0"/>
              </a:rPr>
              <a:t>Metoda taneční pohybové terapie umožňuje klientovi, aby lépe poznal své tělo, svůj pohybový styl a jeho souvislost s osobnostními rysy a aktuálním emočním stavem</a:t>
            </a:r>
          </a:p>
          <a:p>
            <a:r>
              <a:rPr lang="cs-CZ" sz="1500" b="0" i="0" dirty="0">
                <a:solidFill>
                  <a:schemeClr val="tx1"/>
                </a:solidFill>
                <a:effectLst/>
                <a:latin typeface="Calibri" panose="020F0502020204030204" pitchFamily="34" charset="0"/>
                <a:cs typeface="Calibri" panose="020F0502020204030204" pitchFamily="34" charset="0"/>
              </a:rPr>
              <a:t>V procesu taneční terapie se klade důraz na pojmenovávání akce</a:t>
            </a:r>
          </a:p>
          <a:p>
            <a:r>
              <a:rPr lang="cs-CZ" sz="1500" b="0" i="0" dirty="0">
                <a:solidFill>
                  <a:schemeClr val="tx1"/>
                </a:solidFill>
                <a:effectLst/>
                <a:latin typeface="Calibri" panose="020F0502020204030204" pitchFamily="34" charset="0"/>
                <a:cs typeface="Calibri" panose="020F0502020204030204" pitchFamily="34" charset="0"/>
              </a:rPr>
              <a:t>Důležité je propojení pohybu, atmosféry, emocí a přesného pojmenování </a:t>
            </a:r>
          </a:p>
          <a:p>
            <a:r>
              <a:rPr lang="cs-CZ" sz="1500" b="0" i="0" dirty="0">
                <a:solidFill>
                  <a:schemeClr val="tx1"/>
                </a:solidFill>
                <a:effectLst/>
                <a:latin typeface="Calibri" panose="020F0502020204030204" pitchFamily="34" charset="0"/>
                <a:cs typeface="Calibri" panose="020F0502020204030204" pitchFamily="34" charset="0"/>
              </a:rPr>
              <a:t>Základem jsou tvořivé taneční improvizace a nevědomé spontánní pohyby, se kterými terapeut dále pracuje</a:t>
            </a:r>
          </a:p>
          <a:p>
            <a:r>
              <a:rPr lang="cs-CZ" sz="1500" b="0" i="0" dirty="0">
                <a:solidFill>
                  <a:schemeClr val="tx1"/>
                </a:solidFill>
                <a:effectLst/>
                <a:latin typeface="Calibri" panose="020F0502020204030204" pitchFamily="34" charset="0"/>
                <a:cs typeface="Calibri" panose="020F0502020204030204" pitchFamily="34" charset="0"/>
              </a:rPr>
              <a:t>Vychází se z toho, že tanec je způsobem neverbální komunikace prostřednictvím pohybů těla = Klienti mohou skrze tanec a pohyb snáze vyjádřit své pocity, potřeby, přání a sdělení, která nedokážou vyslovit prostřednictvím slov</a:t>
            </a:r>
          </a:p>
          <a:p>
            <a:r>
              <a:rPr lang="cs-CZ" sz="1500" b="0" i="0" dirty="0">
                <a:solidFill>
                  <a:schemeClr val="tx1"/>
                </a:solidFill>
                <a:effectLst/>
                <a:latin typeface="Calibri" panose="020F0502020204030204" pitchFamily="34" charset="0"/>
                <a:cs typeface="Calibri" panose="020F0502020204030204" pitchFamily="34" charset="0"/>
              </a:rPr>
              <a:t>Většina terapeutů kombinuje používání hudby a ticha, tančí za doprovodu bubnů nebo používá jako doprovod svůj vlastní hlas</a:t>
            </a:r>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7803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F1146F-C1EA-46FE-B61A-D828E6A6DD80}"/>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Techniky taneční (pohybové) terapie</a:t>
            </a:r>
          </a:p>
        </p:txBody>
      </p:sp>
      <p:sp>
        <p:nvSpPr>
          <p:cNvPr id="3" name="Zástupný obsah 2">
            <a:extLst>
              <a:ext uri="{FF2B5EF4-FFF2-40B4-BE49-F238E27FC236}">
                <a16:creationId xmlns:a16="http://schemas.microsoft.com/office/drawing/2014/main" id="{1364EE45-CAF1-4ED4-986D-334FE7BF6318}"/>
              </a:ext>
            </a:extLst>
          </p:cNvPr>
          <p:cNvSpPr>
            <a:spLocks noGrp="1"/>
          </p:cNvSpPr>
          <p:nvPr>
            <p:ph idx="1"/>
          </p:nvPr>
        </p:nvSpPr>
        <p:spPr>
          <a:xfrm>
            <a:off x="677334" y="1269999"/>
            <a:ext cx="10837332" cy="5488609"/>
          </a:xfrm>
        </p:spPr>
        <p:txBody>
          <a:bodyPr>
            <a:noAutofit/>
          </a:bodyPr>
          <a:lstStyle/>
          <a:p>
            <a:pPr algn="l" fontAlgn="base"/>
            <a:r>
              <a:rPr lang="cs-CZ" sz="1500" b="0" i="0" dirty="0">
                <a:solidFill>
                  <a:schemeClr val="tx1"/>
                </a:solidFill>
                <a:effectLst/>
                <a:latin typeface="Calibri" panose="020F0502020204030204" pitchFamily="34" charset="0"/>
                <a:cs typeface="Calibri" panose="020F0502020204030204" pitchFamily="34" charset="0"/>
              </a:rPr>
              <a:t>Terapeut s klienty vytváří dialog, který se odehrává beze slov, jen pomocí pohybu</a:t>
            </a:r>
          </a:p>
          <a:p>
            <a:pPr algn="l" fontAlgn="base"/>
            <a:r>
              <a:rPr lang="cs-CZ" sz="1500" b="0" i="0" dirty="0">
                <a:solidFill>
                  <a:schemeClr val="tx1"/>
                </a:solidFill>
                <a:effectLst/>
                <a:latin typeface="Calibri" panose="020F0502020204030204" pitchFamily="34" charset="0"/>
                <a:cs typeface="Calibri" panose="020F0502020204030204" pitchFamily="34" charset="0"/>
              </a:rPr>
              <a:t>Snaží se povšimnout si malých pohybu, kterých si klient třeba ani není vědom, a rozvíjet je, nabízet mu stimulující interakci</a:t>
            </a:r>
          </a:p>
          <a:p>
            <a:pPr fontAlgn="base"/>
            <a:r>
              <a:rPr lang="cs-CZ" sz="1500" b="0" i="0" dirty="0">
                <a:solidFill>
                  <a:schemeClr val="tx1"/>
                </a:solidFill>
                <a:effectLst/>
                <a:latin typeface="Calibri" panose="020F0502020204030204" pitchFamily="34" charset="0"/>
                <a:cs typeface="Calibri" panose="020F0502020204030204" pitchFamily="34" charset="0"/>
              </a:rPr>
              <a:t>Často se využívá metoda zrcadlení= terapeut se snaží napodobovat charakter a kvalitu klientova pohybů</a:t>
            </a:r>
          </a:p>
          <a:p>
            <a:pPr algn="l" fontAlgn="base"/>
            <a:r>
              <a:rPr lang="cs-CZ" sz="1500" b="0" i="0" dirty="0">
                <a:solidFill>
                  <a:schemeClr val="tx1"/>
                </a:solidFill>
                <a:effectLst/>
                <a:latin typeface="Calibri" panose="020F0502020204030204" pitchFamily="34" charset="0"/>
                <a:cs typeface="Calibri" panose="020F0502020204030204" pitchFamily="34" charset="0"/>
              </a:rPr>
              <a:t>Aby se terapeut na klienta naladil, využívá tzv. </a:t>
            </a:r>
            <a:r>
              <a:rPr lang="cs-CZ" sz="1500" b="1" i="0" dirty="0">
                <a:solidFill>
                  <a:schemeClr val="tx1"/>
                </a:solidFill>
                <a:effectLst/>
                <a:latin typeface="Calibri" panose="020F0502020204030204" pitchFamily="34" charset="0"/>
                <a:cs typeface="Calibri" panose="020F0502020204030204" pitchFamily="34" charset="0"/>
              </a:rPr>
              <a:t>kinestetickou empatii</a:t>
            </a:r>
            <a:r>
              <a:rPr lang="cs-CZ" sz="1500" b="0" i="0" dirty="0">
                <a:solidFill>
                  <a:schemeClr val="tx1"/>
                </a:solidFill>
                <a:effectLst/>
                <a:latin typeface="Calibri" panose="020F0502020204030204" pitchFamily="34" charset="0"/>
                <a:cs typeface="Calibri" panose="020F0502020204030204" pitchFamily="34" charset="0"/>
              </a:rPr>
              <a:t>, která mu umožňuje představit si pocity, které klient při pohybu prožívá</a:t>
            </a:r>
          </a:p>
          <a:p>
            <a:pPr algn="l" fontAlgn="base"/>
            <a:r>
              <a:rPr lang="cs-CZ" sz="1500" b="0" i="0" dirty="0">
                <a:solidFill>
                  <a:schemeClr val="tx1"/>
                </a:solidFill>
                <a:effectLst/>
                <a:latin typeface="Calibri" panose="020F0502020204030204" pitchFamily="34" charset="0"/>
                <a:cs typeface="Calibri" panose="020F0502020204030204" pitchFamily="34" charset="0"/>
              </a:rPr>
              <a:t>Důležitou součástí tanečně pohybové terapie je také využití rytmu a hudby</a:t>
            </a:r>
          </a:p>
          <a:p>
            <a:pPr algn="l" fontAlgn="base"/>
            <a:r>
              <a:rPr lang="cs-CZ" sz="1500" b="0" i="0" dirty="0">
                <a:solidFill>
                  <a:schemeClr val="tx1"/>
                </a:solidFill>
                <a:effectLst/>
                <a:latin typeface="Calibri" panose="020F0502020204030204" pitchFamily="34" charset="0"/>
                <a:cs typeface="Calibri" panose="020F0502020204030204" pitchFamily="34" charset="0"/>
              </a:rPr>
              <a:t>Při </a:t>
            </a:r>
            <a:r>
              <a:rPr lang="cs-CZ" sz="1500" b="1" i="0" dirty="0">
                <a:solidFill>
                  <a:schemeClr val="tx1"/>
                </a:solidFill>
                <a:effectLst/>
                <a:latin typeface="Calibri" panose="020F0502020204030204" pitchFamily="34" charset="0"/>
                <a:cs typeface="Calibri" panose="020F0502020204030204" pitchFamily="34" charset="0"/>
              </a:rPr>
              <a:t>skupinové práci </a:t>
            </a:r>
            <a:r>
              <a:rPr lang="cs-CZ" sz="1500" b="0" i="0" dirty="0">
                <a:solidFill>
                  <a:schemeClr val="tx1"/>
                </a:solidFill>
                <a:effectLst/>
                <a:latin typeface="Calibri" panose="020F0502020204030204" pitchFamily="34" charset="0"/>
                <a:cs typeface="Calibri" panose="020F0502020204030204" pitchFamily="34" charset="0"/>
              </a:rPr>
              <a:t>je nutné napřed „zahřát“ tělo i mysl, rozhýbat jednotlivé části těla</a:t>
            </a:r>
          </a:p>
          <a:p>
            <a:pPr lvl="1" fontAlgn="base"/>
            <a:r>
              <a:rPr lang="cs-CZ" sz="1400" b="0" i="0" dirty="0">
                <a:solidFill>
                  <a:schemeClr val="tx1"/>
                </a:solidFill>
                <a:effectLst/>
                <a:latin typeface="Calibri" panose="020F0502020204030204" pitchFamily="34" charset="0"/>
                <a:cs typeface="Calibri" panose="020F0502020204030204" pitchFamily="34" charset="0"/>
              </a:rPr>
              <a:t>Během této fáze se terapeut ladí na skupinu, pozoruje rozpoložení jednotlivých klientů i celkovou atmosféru ve skupině</a:t>
            </a:r>
          </a:p>
          <a:p>
            <a:pPr lvl="1" fontAlgn="base"/>
            <a:r>
              <a:rPr lang="cs-CZ" sz="1400" b="0" i="0" dirty="0">
                <a:solidFill>
                  <a:schemeClr val="tx1"/>
                </a:solidFill>
                <a:effectLst/>
                <a:latin typeface="Calibri" panose="020F0502020204030204" pitchFamily="34" charset="0"/>
                <a:cs typeface="Calibri" panose="020F0502020204030204" pitchFamily="34" charset="0"/>
              </a:rPr>
              <a:t>Dále je nutné uvolnit napětí, k čemuž často spontánně dochází v podobě zrychlení pohybu, dupání, poskoků, a zvukových projevů (práce s hlasem, hluboký nádech a výdech)</a:t>
            </a:r>
          </a:p>
          <a:p>
            <a:pPr lvl="1" fontAlgn="base"/>
            <a:r>
              <a:rPr lang="cs-CZ" sz="1400" b="0" i="0" dirty="0">
                <a:solidFill>
                  <a:schemeClr val="tx1"/>
                </a:solidFill>
                <a:effectLst/>
                <a:latin typeface="Calibri" panose="020F0502020204030204" pitchFamily="34" charset="0"/>
                <a:cs typeface="Calibri" panose="020F0502020204030204" pitchFamily="34" charset="0"/>
              </a:rPr>
              <a:t>Terapeut pak nabízí skupině určité téma, které se ve skupině objevuje, a které se dále rozpracovává v pohybu</a:t>
            </a:r>
          </a:p>
          <a:p>
            <a:pPr lvl="1" fontAlgn="base"/>
            <a:r>
              <a:rPr lang="cs-CZ" sz="1400" b="0" i="0" dirty="0">
                <a:solidFill>
                  <a:schemeClr val="tx1"/>
                </a:solidFill>
                <a:effectLst/>
                <a:latin typeface="Calibri" panose="020F0502020204030204" pitchFamily="34" charset="0"/>
                <a:cs typeface="Calibri" panose="020F0502020204030204" pitchFamily="34" charset="0"/>
              </a:rPr>
              <a:t>V závěrečné fázi se pracuje opět v kruhu, nyní se nabízí prostor pro zklidnění a rekapitulaci setkání</a:t>
            </a:r>
          </a:p>
          <a:p>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654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31E801-EC15-4F4B-B90F-7E51F0D4ACA5}"/>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Příklady taneční terapie</a:t>
            </a:r>
          </a:p>
        </p:txBody>
      </p:sp>
      <p:sp>
        <p:nvSpPr>
          <p:cNvPr id="3" name="Zástupný obsah 2">
            <a:extLst>
              <a:ext uri="{FF2B5EF4-FFF2-40B4-BE49-F238E27FC236}">
                <a16:creationId xmlns:a16="http://schemas.microsoft.com/office/drawing/2014/main" id="{DF291F0B-F4BA-4F18-A2F5-5959246720CF}"/>
              </a:ext>
            </a:extLst>
          </p:cNvPr>
          <p:cNvSpPr>
            <a:spLocks noGrp="1"/>
          </p:cNvSpPr>
          <p:nvPr>
            <p:ph idx="1"/>
          </p:nvPr>
        </p:nvSpPr>
        <p:spPr>
          <a:xfrm>
            <a:off x="677334" y="1488613"/>
            <a:ext cx="10837332" cy="5177230"/>
          </a:xfrm>
        </p:spPr>
        <p:txBody>
          <a:bodyPr>
            <a:normAutofit/>
          </a:bodyPr>
          <a:lstStyle/>
          <a:p>
            <a:r>
              <a:rPr lang="cs-CZ" sz="1500" dirty="0">
                <a:solidFill>
                  <a:schemeClr val="tx1"/>
                </a:solidFill>
                <a:latin typeface="Calibri" panose="020F0502020204030204" pitchFamily="34" charset="0"/>
                <a:cs typeface="Calibri" panose="020F0502020204030204" pitchFamily="34" charset="0"/>
              </a:rPr>
              <a:t>Puštění hudby a tancování</a:t>
            </a:r>
          </a:p>
          <a:p>
            <a:r>
              <a:rPr lang="cs-CZ" sz="1500" dirty="0">
                <a:solidFill>
                  <a:schemeClr val="tx1"/>
                </a:solidFill>
                <a:latin typeface="Calibri" panose="020F0502020204030204" pitchFamily="34" charset="0"/>
                <a:cs typeface="Calibri" panose="020F0502020204030204" pitchFamily="34" charset="0"/>
              </a:rPr>
              <a:t>Vyjádření tancem své nálady</a:t>
            </a:r>
          </a:p>
          <a:p>
            <a:r>
              <a:rPr lang="cs-CZ" sz="1500" dirty="0">
                <a:solidFill>
                  <a:schemeClr val="tx1"/>
                </a:solidFill>
                <a:latin typeface="Calibri" panose="020F0502020204030204" pitchFamily="34" charset="0"/>
                <a:cs typeface="Calibri" panose="020F0502020204030204" pitchFamily="34" charset="0"/>
              </a:rPr>
              <a:t>Utvoření skupiny (kroužek) a postupné předávání informací pomocí  tancem</a:t>
            </a:r>
          </a:p>
          <a:p>
            <a:r>
              <a:rPr lang="cs-CZ" sz="1500" dirty="0">
                <a:solidFill>
                  <a:schemeClr val="tx1"/>
                </a:solidFill>
                <a:latin typeface="Calibri" panose="020F0502020204030204" pitchFamily="34" charset="0"/>
                <a:cs typeface="Calibri" panose="020F0502020204030204" pitchFamily="34" charset="0"/>
              </a:rPr>
              <a:t>Vytvoření vlastních individuálních nebo skupinových tanečních rituálů (oslavný při úspěchu, krizový před písemnou prací…)</a:t>
            </a:r>
          </a:p>
          <a:p>
            <a:r>
              <a:rPr lang="cs-CZ" sz="1500" dirty="0">
                <a:solidFill>
                  <a:schemeClr val="tx1"/>
                </a:solidFill>
                <a:latin typeface="Calibri" panose="020F0502020204030204" pitchFamily="34" charset="0"/>
                <a:cs typeface="Calibri" panose="020F0502020204030204" pitchFamily="34" charset="0"/>
              </a:rPr>
              <a:t>„popovídání si“ ve dvojici pomocí tance, o tom, jak se máme, a společně s tím snaha o vzájemného porozumění a vyjádření empatie</a:t>
            </a:r>
          </a:p>
          <a:p>
            <a:r>
              <a:rPr lang="cs-CZ" sz="1500" dirty="0">
                <a:solidFill>
                  <a:schemeClr val="tx1"/>
                </a:solidFill>
                <a:latin typeface="Calibri" panose="020F0502020204030204" pitchFamily="34" charset="0"/>
                <a:cs typeface="Calibri" panose="020F0502020204030204" pitchFamily="34" charset="0"/>
              </a:rPr>
              <a:t>Taneční terapie se také může využít během porodu, kdy rodičku “přivedeme na jiné myšlenky“, můžeme zapojit i partnera a ona pak lépe snáší bolest, v poporodním období může sloužit k vyjádření emocí a napomáhá snižovat riziko poporodní deprese</a:t>
            </a:r>
          </a:p>
        </p:txBody>
      </p:sp>
    </p:spTree>
    <p:extLst>
      <p:ext uri="{BB962C8B-B14F-4D97-AF65-F5344CB8AC3E}">
        <p14:creationId xmlns:p14="http://schemas.microsoft.com/office/powerpoint/2010/main" val="854490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D87407-99F7-45D4-9BE5-A531BCAADE5D}"/>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PSYCHODRAMA</a:t>
            </a:r>
          </a:p>
        </p:txBody>
      </p:sp>
      <p:sp>
        <p:nvSpPr>
          <p:cNvPr id="3" name="Zástupný obsah 2">
            <a:extLst>
              <a:ext uri="{FF2B5EF4-FFF2-40B4-BE49-F238E27FC236}">
                <a16:creationId xmlns:a16="http://schemas.microsoft.com/office/drawing/2014/main" id="{521D17D1-1C07-4CC5-A557-CD0DB5C9C6D8}"/>
              </a:ext>
            </a:extLst>
          </p:cNvPr>
          <p:cNvSpPr>
            <a:spLocks noGrp="1"/>
          </p:cNvSpPr>
          <p:nvPr>
            <p:ph idx="1"/>
          </p:nvPr>
        </p:nvSpPr>
        <p:spPr>
          <a:xfrm>
            <a:off x="715878" y="1298713"/>
            <a:ext cx="11038799" cy="5194161"/>
          </a:xfrm>
        </p:spPr>
        <p:txBody>
          <a:bodyPr>
            <a:normAutofit/>
          </a:bodyPr>
          <a:lstStyle/>
          <a:p>
            <a:r>
              <a:rPr lang="cs-CZ" sz="1500" b="0" i="0" dirty="0">
                <a:solidFill>
                  <a:schemeClr val="tx1"/>
                </a:solidFill>
                <a:effectLst/>
                <a:latin typeface="Calibri" panose="020F0502020204030204" pitchFamily="34" charset="0"/>
                <a:cs typeface="Calibri" panose="020F0502020204030204" pitchFamily="34" charset="0"/>
              </a:rPr>
              <a:t>Jedná se o terapii, která je hrou na hraní rolí</a:t>
            </a:r>
          </a:p>
          <a:p>
            <a:pPr algn="l" fontAlgn="base"/>
            <a:r>
              <a:rPr lang="cs-CZ" sz="1500" b="0" i="0" dirty="0">
                <a:solidFill>
                  <a:schemeClr val="tx1"/>
                </a:solidFill>
                <a:effectLst/>
                <a:latin typeface="Calibri" panose="020F0502020204030204" pitchFamily="34" charset="0"/>
                <a:cs typeface="Calibri" panose="020F0502020204030204" pitchFamily="34" charset="0"/>
              </a:rPr>
              <a:t>V procesu hry dochází k dramatické improvizaci, která přispívá ke studiu vnitřního světa subjektů a vytváří podmínky pro spontánní vyjádření pocitů, úzce spojené s nejvýznamnějšími problémy </a:t>
            </a:r>
            <a:r>
              <a:rPr lang="cs-CZ" sz="1500" b="0" i="0" u="none" strike="noStrike" dirty="0">
                <a:solidFill>
                  <a:schemeClr val="tx1"/>
                </a:solidFill>
                <a:effectLst/>
                <a:latin typeface="Calibri" panose="020F0502020204030204" pitchFamily="34" charset="0"/>
                <a:cs typeface="Calibri" panose="020F0502020204030204" pitchFamily="34" charset="0"/>
              </a:rPr>
              <a:t>jednotlivce</a:t>
            </a:r>
          </a:p>
          <a:p>
            <a:r>
              <a:rPr lang="cs-CZ" sz="1500" b="0" i="0" dirty="0">
                <a:solidFill>
                  <a:schemeClr val="tx1"/>
                </a:solidFill>
                <a:effectLst/>
                <a:latin typeface="Calibri" panose="020F0502020204030204" pitchFamily="34" charset="0"/>
                <a:cs typeface="Calibri" panose="020F0502020204030204" pitchFamily="34" charset="0"/>
              </a:rPr>
              <a:t>Základem metody psychodrama je práce jednotlivců, kteří dokončují své vlastní kroky prostřednictvím divadelní hry, dramatického sebevyjádření a hraní rolí</a:t>
            </a:r>
          </a:p>
          <a:p>
            <a:r>
              <a:rPr lang="cs-CZ" sz="1500" b="0" i="0" dirty="0">
                <a:solidFill>
                  <a:schemeClr val="tx1"/>
                </a:solidFill>
                <a:effectLst/>
                <a:latin typeface="Calibri" panose="020F0502020204030204" pitchFamily="34" charset="0"/>
                <a:cs typeface="Calibri" panose="020F0502020204030204" pitchFamily="34" charset="0"/>
              </a:rPr>
              <a:t>Základní myšlenkou psychodramatu je zbavení se svých problémů hraním rolí jako v divadle </a:t>
            </a:r>
            <a:r>
              <a:rPr lang="cs-CZ" sz="1500" dirty="0">
                <a:solidFill>
                  <a:schemeClr val="tx1"/>
                </a:solidFill>
                <a:latin typeface="Calibri" panose="020F0502020204030204" pitchFamily="34" charset="0"/>
                <a:cs typeface="Calibri" panose="020F0502020204030204" pitchFamily="34" charset="0"/>
              </a:rPr>
              <a:t>a </a:t>
            </a:r>
            <a:r>
              <a:rPr lang="cs-CZ" sz="1500" b="0" i="0" dirty="0">
                <a:solidFill>
                  <a:schemeClr val="tx1"/>
                </a:solidFill>
                <a:effectLst/>
                <a:latin typeface="Calibri" panose="020F0502020204030204" pitchFamily="34" charset="0"/>
                <a:cs typeface="Calibri" panose="020F0502020204030204" pitchFamily="34" charset="0"/>
              </a:rPr>
              <a:t>získání vlastních zkušeností v jiné roli, a tak odhalení vlastních zábran, předsudků a problémů psychického rázu</a:t>
            </a:r>
          </a:p>
          <a:p>
            <a:r>
              <a:rPr lang="cs-CZ" sz="1500" b="0" i="0" dirty="0">
                <a:solidFill>
                  <a:schemeClr val="tx1"/>
                </a:solidFill>
                <a:effectLst/>
                <a:latin typeface="Calibri" panose="020F0502020204030204" pitchFamily="34" charset="0"/>
                <a:cs typeface="Calibri" panose="020F0502020204030204" pitchFamily="34" charset="0"/>
              </a:rPr>
              <a:t>Psychodrama se používá jako individuální terapie (monodrama) či jako skupinová terapie </a:t>
            </a:r>
            <a:r>
              <a:rPr lang="cs-CZ" sz="1500" dirty="0">
                <a:solidFill>
                  <a:schemeClr val="tx1"/>
                </a:solidFill>
                <a:latin typeface="Calibri" panose="020F0502020204030204" pitchFamily="34" charset="0"/>
                <a:cs typeface="Calibri" panose="020F0502020204030204" pitchFamily="34" charset="0"/>
              </a:rPr>
              <a:t>a </a:t>
            </a:r>
            <a:r>
              <a:rPr lang="cs-CZ" sz="1500" b="0" i="0" dirty="0">
                <a:solidFill>
                  <a:schemeClr val="tx1"/>
                </a:solidFill>
                <a:effectLst/>
                <a:latin typeface="Calibri" panose="020F0502020204030204" pitchFamily="34" charset="0"/>
                <a:cs typeface="Calibri" panose="020F0502020204030204" pitchFamily="34" charset="0"/>
              </a:rPr>
              <a:t>zahrnuje použití verbální a neverbální komunikace</a:t>
            </a:r>
          </a:p>
          <a:p>
            <a:r>
              <a:rPr lang="cs-CZ" sz="1500" b="0" i="0" dirty="0">
                <a:solidFill>
                  <a:schemeClr val="tx1"/>
                </a:solidFill>
                <a:effectLst/>
                <a:latin typeface="Calibri" panose="020F0502020204030204" pitchFamily="34" charset="0"/>
                <a:cs typeface="Calibri" panose="020F0502020204030204" pitchFamily="34" charset="0"/>
              </a:rPr>
              <a:t>Relace je založena na hře několika scén, které mohou zobrazovat například vzpomínky klienta na některé minulé události, některé nedokončené situace, jeho sny nebo fantazie atd. </a:t>
            </a:r>
          </a:p>
          <a:p>
            <a:r>
              <a:rPr lang="cs-CZ" sz="1500" dirty="0">
                <a:solidFill>
                  <a:schemeClr val="tx1"/>
                </a:solidFill>
                <a:latin typeface="Calibri" panose="020F0502020204030204" pitchFamily="34" charset="0"/>
                <a:cs typeface="Calibri" panose="020F0502020204030204" pitchFamily="34" charset="0"/>
              </a:rPr>
              <a:t>T</a:t>
            </a:r>
            <a:r>
              <a:rPr lang="cs-CZ" sz="1500" b="0" i="0" dirty="0">
                <a:solidFill>
                  <a:schemeClr val="tx1"/>
                </a:solidFill>
                <a:effectLst/>
                <a:latin typeface="Calibri" panose="020F0502020204030204" pitchFamily="34" charset="0"/>
                <a:cs typeface="Calibri" panose="020F0502020204030204" pitchFamily="34" charset="0"/>
              </a:rPr>
              <a:t>akové scény mohou být buď blízko realitě, nebo mohou přinést vnitřní procesy psychiky</a:t>
            </a:r>
          </a:p>
          <a:p>
            <a:r>
              <a:rPr lang="cs-CZ" sz="1500" b="0" i="0" dirty="0">
                <a:solidFill>
                  <a:schemeClr val="tx1"/>
                </a:solidFill>
                <a:effectLst/>
                <a:latin typeface="Calibri" panose="020F0502020204030204" pitchFamily="34" charset="0"/>
                <a:cs typeface="Calibri" panose="020F0502020204030204" pitchFamily="34" charset="0"/>
              </a:rPr>
              <a:t>S pomocí scénického hraní svých vlastních životních okamžiků dostane subjekt příležitost získat schopnosti, které mu budou v budoucnu užitečné.</a:t>
            </a:r>
          </a:p>
          <a:p>
            <a:r>
              <a:rPr lang="cs-CZ" sz="1500" b="0" i="0" dirty="0">
                <a:solidFill>
                  <a:schemeClr val="tx1"/>
                </a:solidFill>
                <a:effectLst/>
                <a:latin typeface="Calibri" panose="020F0502020204030204" pitchFamily="34" charset="0"/>
                <a:cs typeface="Calibri" panose="020F0502020204030204" pitchFamily="34" charset="0"/>
              </a:rPr>
              <a:t>Cílem Psychodramatu je pomáhat těm jednotlivcům, kteří mají problémy s verbálním vyjádřením pocitů a životních zkušeností</a:t>
            </a:r>
          </a:p>
          <a:p>
            <a:r>
              <a:rPr lang="cs-CZ" sz="1500" b="0" i="0" dirty="0">
                <a:solidFill>
                  <a:schemeClr val="tx1"/>
                </a:solidFill>
                <a:effectLst/>
                <a:latin typeface="Calibri" panose="020F0502020204030204" pitchFamily="34" charset="0"/>
                <a:cs typeface="Calibri" panose="020F0502020204030204" pitchFamily="34" charset="0"/>
              </a:rPr>
              <a:t>Tato metoda jako součást skupinové praxe je široce používána v procesu nápravné práce s emočními poruchami, terapií některých psychosomatických chorob, v rodinné </a:t>
            </a:r>
            <a:r>
              <a:rPr lang="cs-CZ" sz="1500" b="0" i="0" dirty="0" err="1">
                <a:solidFill>
                  <a:schemeClr val="tx1"/>
                </a:solidFill>
                <a:effectLst/>
                <a:latin typeface="Calibri" panose="020F0502020204030204" pitchFamily="34" charset="0"/>
                <a:cs typeface="Calibri" panose="020F0502020204030204" pitchFamily="34" charset="0"/>
              </a:rPr>
              <a:t>psychokorekční</a:t>
            </a:r>
            <a:r>
              <a:rPr lang="cs-CZ" sz="1500" b="0" i="0" dirty="0">
                <a:solidFill>
                  <a:schemeClr val="tx1"/>
                </a:solidFill>
                <a:effectLst/>
                <a:latin typeface="Calibri" panose="020F0502020204030204" pitchFamily="34" charset="0"/>
                <a:cs typeface="Calibri" panose="020F0502020204030204" pitchFamily="34" charset="0"/>
              </a:rPr>
              <a:t> práci</a:t>
            </a:r>
          </a:p>
          <a:p>
            <a:endParaRPr lang="cs-CZ" sz="1500" b="0" i="0" dirty="0">
              <a:solidFill>
                <a:schemeClr val="tx1"/>
              </a:solidFill>
              <a:effectLst/>
              <a:latin typeface="Calibri" panose="020F0502020204030204" pitchFamily="34" charset="0"/>
              <a:cs typeface="Calibri" panose="020F0502020204030204" pitchFamily="34" charset="0"/>
            </a:endParaRPr>
          </a:p>
          <a:p>
            <a:endParaRPr lang="cs-CZ" sz="1500" b="0" i="0" dirty="0">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66551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63C153-0190-46F9-9B34-E03E9E64C0DD}"/>
              </a:ext>
            </a:extLst>
          </p:cNvPr>
          <p:cNvSpPr>
            <a:spLocks noGrp="1"/>
          </p:cNvSpPr>
          <p:nvPr>
            <p:ph type="title"/>
          </p:nvPr>
        </p:nvSpPr>
        <p:spPr>
          <a:xfrm>
            <a:off x="677333" y="609599"/>
            <a:ext cx="9420823" cy="1431719"/>
          </a:xfrm>
        </p:spPr>
        <p:txBody>
          <a:bodyPr/>
          <a:lstStyle/>
          <a:p>
            <a:pPr algn="ctr"/>
            <a:r>
              <a:rPr lang="cs-CZ" b="0" i="0" dirty="0">
                <a:effectLst/>
                <a:latin typeface="Calibri" panose="020F0502020204030204" pitchFamily="34" charset="0"/>
                <a:cs typeface="Calibri" panose="020F0502020204030204" pitchFamily="34" charset="0"/>
              </a:rPr>
              <a:t>Klasické chování </a:t>
            </a:r>
            <a:r>
              <a:rPr lang="cs-CZ" b="0" i="0" dirty="0" err="1">
                <a:effectLst/>
                <a:latin typeface="Calibri" panose="020F0502020204030204" pitchFamily="34" charset="0"/>
                <a:cs typeface="Calibri" panose="020F0502020204030204" pitchFamily="34" charset="0"/>
              </a:rPr>
              <a:t>psychodramových</a:t>
            </a:r>
            <a:r>
              <a:rPr lang="cs-CZ" b="0" i="0" dirty="0">
                <a:effectLst/>
                <a:latin typeface="Calibri" panose="020F0502020204030204" pitchFamily="34" charset="0"/>
                <a:cs typeface="Calibri" panose="020F0502020204030204" pitchFamily="34" charset="0"/>
              </a:rPr>
              <a:t> sezení obsahuje 5 klíčových pozic: </a:t>
            </a:r>
            <a:endParaRPr lang="cs-CZ" dirty="0">
              <a:latin typeface="Calibri" panose="020F0502020204030204" pitchFamily="34" charset="0"/>
              <a:cs typeface="Calibri" panose="020F0502020204030204" pitchFamily="34" charset="0"/>
            </a:endParaRPr>
          </a:p>
        </p:txBody>
      </p:sp>
      <p:sp>
        <p:nvSpPr>
          <p:cNvPr id="3" name="Zástupný obsah 2">
            <a:extLst>
              <a:ext uri="{FF2B5EF4-FFF2-40B4-BE49-F238E27FC236}">
                <a16:creationId xmlns:a16="http://schemas.microsoft.com/office/drawing/2014/main" id="{A3DE3F15-9D5C-47E7-8CEB-A49CE65ACD0B}"/>
              </a:ext>
            </a:extLst>
          </p:cNvPr>
          <p:cNvSpPr>
            <a:spLocks noGrp="1"/>
          </p:cNvSpPr>
          <p:nvPr>
            <p:ph idx="1"/>
          </p:nvPr>
        </p:nvSpPr>
        <p:spPr>
          <a:xfrm>
            <a:off x="583096" y="1815548"/>
            <a:ext cx="11118574" cy="4890052"/>
          </a:xfrm>
        </p:spPr>
        <p:txBody>
          <a:bodyPr>
            <a:normAutofit/>
          </a:bodyPr>
          <a:lstStyle/>
          <a:p>
            <a:pPr>
              <a:buFont typeface="+mj-lt"/>
              <a:buAutoNum type="arabicPeriod"/>
            </a:pPr>
            <a:r>
              <a:rPr lang="cs-CZ" b="1" i="0" dirty="0">
                <a:solidFill>
                  <a:schemeClr val="tx1"/>
                </a:solidFill>
                <a:effectLst/>
                <a:latin typeface="Calibri" panose="020F0502020204030204" pitchFamily="34" charset="0"/>
                <a:cs typeface="Calibri" panose="020F0502020204030204" pitchFamily="34" charset="0"/>
              </a:rPr>
              <a:t>Protagonista</a:t>
            </a:r>
          </a:p>
          <a:p>
            <a:pPr lvl="1"/>
            <a:r>
              <a:rPr lang="cs-CZ" b="0" i="0" dirty="0">
                <a:solidFill>
                  <a:schemeClr val="tx1"/>
                </a:solidFill>
                <a:effectLst/>
                <a:latin typeface="Calibri" panose="020F0502020204030204" pitchFamily="34" charset="0"/>
                <a:cs typeface="Calibri" panose="020F0502020204030204" pitchFamily="34" charset="0"/>
              </a:rPr>
              <a:t> tj. První hráč, který v psychodramatickém činu zobrazuje hrdinu, vedoucího herce, který ukazuje své vlastní problémy </a:t>
            </a:r>
          </a:p>
          <a:p>
            <a:pPr>
              <a:buFont typeface="+mj-lt"/>
              <a:buAutoNum type="arabicPeriod"/>
            </a:pPr>
            <a:r>
              <a:rPr lang="cs-CZ" b="1" dirty="0">
                <a:solidFill>
                  <a:schemeClr val="tx1"/>
                </a:solidFill>
                <a:latin typeface="Calibri" panose="020F0502020204030204" pitchFamily="34" charset="0"/>
                <a:cs typeface="Calibri" panose="020F0502020204030204" pitchFamily="34" charset="0"/>
              </a:rPr>
              <a:t>R</a:t>
            </a:r>
            <a:r>
              <a:rPr lang="cs-CZ" b="1" i="0" dirty="0">
                <a:solidFill>
                  <a:schemeClr val="tx1"/>
                </a:solidFill>
                <a:effectLst/>
                <a:latin typeface="Calibri" panose="020F0502020204030204" pitchFamily="34" charset="0"/>
                <a:cs typeface="Calibri" panose="020F0502020204030204" pitchFamily="34" charset="0"/>
              </a:rPr>
              <a:t>ežisér nebo facilitátor</a:t>
            </a:r>
          </a:p>
          <a:p>
            <a:pPr lvl="1"/>
            <a:r>
              <a:rPr lang="cs-CZ" b="0" i="0" dirty="0">
                <a:solidFill>
                  <a:schemeClr val="tx1"/>
                </a:solidFill>
                <a:effectLst/>
                <a:latin typeface="Calibri" panose="020F0502020204030204" pitchFamily="34" charset="0"/>
                <a:cs typeface="Calibri" panose="020F0502020204030204" pitchFamily="34" charset="0"/>
              </a:rPr>
              <a:t>S jeho pomocí protagonista oživí svou vlastní skutečnou realitu</a:t>
            </a:r>
          </a:p>
          <a:p>
            <a:pPr lvl="1"/>
            <a:r>
              <a:rPr lang="cs-CZ" b="0" i="0" dirty="0">
                <a:solidFill>
                  <a:schemeClr val="tx1"/>
                </a:solidFill>
                <a:effectLst/>
                <a:latin typeface="Calibri" panose="020F0502020204030204" pitchFamily="34" charset="0"/>
                <a:cs typeface="Calibri" panose="020F0502020204030204" pitchFamily="34" charset="0"/>
              </a:rPr>
              <a:t>Jinými slovy, režisér je jednotlivec, který pomáhá klientovi analyzovat vlastní problémy, vytváří ve skupině správnou atmosféru a rozděluje role mezi účastníky</a:t>
            </a:r>
          </a:p>
          <a:p>
            <a:pPr>
              <a:buFont typeface="+mj-lt"/>
              <a:buAutoNum type="arabicPeriod"/>
            </a:pPr>
            <a:r>
              <a:rPr lang="cs-CZ" b="1" dirty="0">
                <a:solidFill>
                  <a:schemeClr val="tx1"/>
                </a:solidFill>
                <a:latin typeface="Calibri" panose="020F0502020204030204" pitchFamily="34" charset="0"/>
                <a:cs typeface="Calibri" panose="020F0502020204030204" pitchFamily="34" charset="0"/>
              </a:rPr>
              <a:t>P</a:t>
            </a:r>
            <a:r>
              <a:rPr lang="cs-CZ" b="1" i="0" dirty="0">
                <a:solidFill>
                  <a:schemeClr val="tx1"/>
                </a:solidFill>
                <a:effectLst/>
                <a:latin typeface="Calibri" panose="020F0502020204030204" pitchFamily="34" charset="0"/>
                <a:cs typeface="Calibri" panose="020F0502020204030204" pitchFamily="34" charset="0"/>
              </a:rPr>
              <a:t>omocný „já“, </a:t>
            </a:r>
            <a:r>
              <a:rPr lang="cs-CZ" b="0" i="0" dirty="0">
                <a:solidFill>
                  <a:schemeClr val="tx1"/>
                </a:solidFill>
                <a:effectLst/>
                <a:latin typeface="Calibri" panose="020F0502020204030204" pitchFamily="34" charset="0"/>
                <a:cs typeface="Calibri" panose="020F0502020204030204" pitchFamily="34" charset="0"/>
              </a:rPr>
              <a:t>což jsou další členové skupiny, kteří hrají vedlejší role a zlepšují režisérovy akce</a:t>
            </a:r>
          </a:p>
          <a:p>
            <a:pPr lvl="1"/>
            <a:r>
              <a:rPr lang="cs-CZ" b="0" i="0" dirty="0">
                <a:solidFill>
                  <a:schemeClr val="tx1"/>
                </a:solidFill>
                <a:effectLst/>
                <a:latin typeface="Calibri" panose="020F0502020204030204" pitchFamily="34" charset="0"/>
                <a:cs typeface="Calibri" panose="020F0502020204030204" pitchFamily="34" charset="0"/>
              </a:rPr>
              <a:t>Pomocné já má funkci hraní doplňujících rolí protagonisty a provádění některých psychodramatických technik</a:t>
            </a:r>
          </a:p>
          <a:p>
            <a:pPr>
              <a:buFont typeface="+mj-lt"/>
              <a:buAutoNum type="arabicPeriod"/>
            </a:pPr>
            <a:r>
              <a:rPr lang="cs-CZ" b="1" dirty="0">
                <a:solidFill>
                  <a:schemeClr val="tx1"/>
                </a:solidFill>
                <a:latin typeface="Calibri" panose="020F0502020204030204" pitchFamily="34" charset="0"/>
                <a:cs typeface="Calibri" panose="020F0502020204030204" pitchFamily="34" charset="0"/>
              </a:rPr>
              <a:t>Diváci</a:t>
            </a:r>
          </a:p>
          <a:p>
            <a:pPr lvl="1"/>
            <a:r>
              <a:rPr lang="cs-CZ" b="0" i="0" dirty="0">
                <a:solidFill>
                  <a:schemeClr val="tx1"/>
                </a:solidFill>
                <a:effectLst/>
                <a:latin typeface="Calibri" panose="020F0502020204030204" pitchFamily="34" charset="0"/>
                <a:cs typeface="Calibri" panose="020F0502020204030204" pitchFamily="34" charset="0"/>
              </a:rPr>
              <a:t>Členové skupiny, ale nejsou přímo zapojeni do psychodramatického aktu, účastní se až diskuse o situaci po dokončení hraní</a:t>
            </a:r>
          </a:p>
          <a:p>
            <a:pPr>
              <a:buFont typeface="+mj-lt"/>
              <a:buAutoNum type="arabicPeriod"/>
            </a:pPr>
            <a:r>
              <a:rPr lang="cs-CZ" b="1" i="0" dirty="0">
                <a:solidFill>
                  <a:schemeClr val="tx1"/>
                </a:solidFill>
                <a:effectLst/>
                <a:latin typeface="Calibri" panose="020F0502020204030204" pitchFamily="34" charset="0"/>
                <a:cs typeface="Calibri" panose="020F0502020204030204" pitchFamily="34" charset="0"/>
              </a:rPr>
              <a:t>Scéna</a:t>
            </a:r>
          </a:p>
          <a:p>
            <a:pPr lvl="1"/>
            <a:r>
              <a:rPr lang="cs-CZ" b="0" i="0" dirty="0">
                <a:solidFill>
                  <a:schemeClr val="tx1"/>
                </a:solidFill>
                <a:effectLst/>
                <a:latin typeface="Calibri" panose="020F0502020204030204" pitchFamily="34" charset="0"/>
                <a:cs typeface="Calibri" panose="020F0502020204030204" pitchFamily="34" charset="0"/>
              </a:rPr>
              <a:t>Scéna je místo, kde se hraje scénická akce</a:t>
            </a:r>
            <a:endParaRPr lang="cs-CZ"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05020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84329C-ED03-4391-AE57-541FB99F33AF}"/>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Psychodrama trénink</a:t>
            </a:r>
          </a:p>
        </p:txBody>
      </p:sp>
      <p:sp>
        <p:nvSpPr>
          <p:cNvPr id="3" name="Zástupný obsah 2">
            <a:extLst>
              <a:ext uri="{FF2B5EF4-FFF2-40B4-BE49-F238E27FC236}">
                <a16:creationId xmlns:a16="http://schemas.microsoft.com/office/drawing/2014/main" id="{49AF0EDA-E427-4767-89F7-7D52CB46D416}"/>
              </a:ext>
            </a:extLst>
          </p:cNvPr>
          <p:cNvSpPr>
            <a:spLocks noGrp="1"/>
          </p:cNvSpPr>
          <p:nvPr>
            <p:ph idx="1"/>
          </p:nvPr>
        </p:nvSpPr>
        <p:spPr>
          <a:xfrm>
            <a:off x="583097" y="1232452"/>
            <a:ext cx="11039060" cy="5459895"/>
          </a:xfrm>
        </p:spPr>
        <p:txBody>
          <a:bodyPr>
            <a:normAutofit lnSpcReduction="10000"/>
          </a:bodyPr>
          <a:lstStyle/>
          <a:p>
            <a:r>
              <a:rPr lang="cs-CZ" sz="1600" b="0" i="0" dirty="0">
                <a:solidFill>
                  <a:schemeClr val="tx1"/>
                </a:solidFill>
                <a:effectLst/>
                <a:latin typeface="Calibri" panose="020F0502020204030204" pitchFamily="34" charset="0"/>
                <a:cs typeface="Calibri" panose="020F0502020204030204" pitchFamily="34" charset="0"/>
              </a:rPr>
              <a:t>Výcvik zahrnuje tři fáze a použití cvičení</a:t>
            </a:r>
          </a:p>
          <a:p>
            <a:r>
              <a:rPr lang="cs-CZ" sz="1600" b="0" i="0" dirty="0">
                <a:solidFill>
                  <a:schemeClr val="tx1"/>
                </a:solidFill>
                <a:effectLst/>
                <a:latin typeface="Calibri" panose="020F0502020204030204" pitchFamily="34" charset="0"/>
                <a:cs typeface="Calibri" panose="020F0502020204030204" pitchFamily="34" charset="0"/>
              </a:rPr>
              <a:t>V první fázi leží hlavní břemeno na režisérovi</a:t>
            </a:r>
          </a:p>
          <a:p>
            <a:pPr lvl="1">
              <a:lnSpc>
                <a:spcPct val="107000"/>
              </a:lnSpc>
              <a:spcAft>
                <a:spcPts val="800"/>
              </a:spcAft>
            </a:pPr>
            <a:r>
              <a:rPr lang="cs-CZ"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Mezi jeho úkoly patří: dosažení osvobození účastníků, překonání motorické ztuhlosti, povzbuzení, stimulace vzniku spontánnosti neverbálního verbálního vyjádření emocí, zaměření pozornosti účastníků na řešení společného cíle</a:t>
            </a:r>
            <a:endParaRPr lang="cs-CZ"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107000"/>
              </a:lnSpc>
              <a:spcAft>
                <a:spcPts val="800"/>
              </a:spcAft>
            </a:pPr>
            <a:r>
              <a:rPr lang="cs-CZ"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Poté, co si subjekty osvojí určitou míru uvolněnosti, přirozenosti a vytvoření aktivního tvůrčího prostředí v důsledku dobře provedené rozcvičky, začíná druhá fáze terapie </a:t>
            </a:r>
          </a:p>
          <a:p>
            <a:pPr>
              <a:lnSpc>
                <a:spcPct val="107000"/>
              </a:lnSpc>
              <a:spcAft>
                <a:spcPts val="800"/>
              </a:spcAft>
            </a:pPr>
            <a:r>
              <a:rPr lang="cs-CZ"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hlavní část psychodramatické praxe</a:t>
            </a:r>
          </a:p>
          <a:p>
            <a:pPr lvl="1">
              <a:lnSpc>
                <a:spcPct val="107000"/>
              </a:lnSpc>
              <a:spcAft>
                <a:spcPts val="800"/>
              </a:spcAft>
            </a:pPr>
            <a:r>
              <a:rPr lang="cs-CZ"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Přednášející nejprve identifikuje protagonistu a požádá ho, aby pro něj vybral důležitou situaci, téma nebo problém, aby každého seznámil s obecnou představou zápletky, kterou chce protagonista hrát </a:t>
            </a:r>
          </a:p>
          <a:p>
            <a:pPr lvl="1">
              <a:lnSpc>
                <a:spcPct val="107000"/>
              </a:lnSpc>
              <a:spcAft>
                <a:spcPts val="800"/>
              </a:spcAft>
            </a:pPr>
            <a:r>
              <a:rPr lang="cs-CZ"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Režisér upozorňuje účastníky, že protagonista představuje pouze obecný směr a přímý vývoj akcí by měl být v psychodramatu spontánní</a:t>
            </a:r>
          </a:p>
          <a:p>
            <a:pPr lvl="1">
              <a:lnSpc>
                <a:spcPct val="107000"/>
              </a:lnSpc>
              <a:spcAft>
                <a:spcPts val="800"/>
              </a:spcAft>
            </a:pPr>
            <a:r>
              <a:rPr lang="cs-CZ"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Poté si protagonista musí vybrat partnery, kteří budou jeho pomocným „já“, a vysvětlit jim úkoly</a:t>
            </a:r>
          </a:p>
          <a:p>
            <a:pPr lvl="1">
              <a:lnSpc>
                <a:spcPct val="107000"/>
              </a:lnSpc>
              <a:spcAft>
                <a:spcPts val="800"/>
              </a:spcAft>
            </a:pPr>
            <a:r>
              <a:rPr lang="cs-CZ"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Pak protagonista přímo odehrává zamýšlenou zápletku</a:t>
            </a:r>
          </a:p>
          <a:p>
            <a:pPr>
              <a:lnSpc>
                <a:spcPct val="107000"/>
              </a:lnSpc>
              <a:spcAft>
                <a:spcPts val="800"/>
              </a:spcAft>
            </a:pPr>
            <a:r>
              <a:rPr lang="cs-CZ"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 závěrečné fázi psychodramatu probíhá společná diskuse o akcích a analýza chování protagonisty a dalších účastníků</a:t>
            </a:r>
          </a:p>
          <a:p>
            <a:pPr lvl="1">
              <a:lnSpc>
                <a:spcPct val="107000"/>
              </a:lnSpc>
              <a:spcAft>
                <a:spcPts val="800"/>
              </a:spcAft>
            </a:pPr>
            <a:r>
              <a:rPr lang="cs-CZ"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Takové diskuse by se měli účastnit všichni účastníci procesu</a:t>
            </a:r>
          </a:p>
          <a:p>
            <a:pPr>
              <a:lnSpc>
                <a:spcPct val="107000"/>
              </a:lnSpc>
              <a:spcAft>
                <a:spcPts val="800"/>
              </a:spcAft>
            </a:pPr>
            <a:endParaRPr lang="cs-CZ"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lvl="1"/>
            <a:endParaRPr lang="cs-CZ" sz="1200" b="0" i="0" dirty="0">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4722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48FE7E-A7EE-439B-B475-F50F61DAE3D7}"/>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Filmová terapie</a:t>
            </a:r>
          </a:p>
        </p:txBody>
      </p:sp>
      <p:sp>
        <p:nvSpPr>
          <p:cNvPr id="3" name="Zástupný obsah 2">
            <a:extLst>
              <a:ext uri="{FF2B5EF4-FFF2-40B4-BE49-F238E27FC236}">
                <a16:creationId xmlns:a16="http://schemas.microsoft.com/office/drawing/2014/main" id="{5078C310-7A08-45CE-B7A0-6DAFE15260F7}"/>
              </a:ext>
            </a:extLst>
          </p:cNvPr>
          <p:cNvSpPr>
            <a:spLocks noGrp="1"/>
          </p:cNvSpPr>
          <p:nvPr>
            <p:ph idx="1"/>
          </p:nvPr>
        </p:nvSpPr>
        <p:spPr>
          <a:xfrm>
            <a:off x="838200" y="1484243"/>
            <a:ext cx="10515600" cy="4692720"/>
          </a:xfrm>
        </p:spPr>
        <p:txBody>
          <a:bodyPr>
            <a:normAutofit/>
          </a:bodyPr>
          <a:lstStyle/>
          <a:p>
            <a:pPr algn="l"/>
            <a:r>
              <a:rPr lang="cs-CZ" sz="1500" dirty="0">
                <a:solidFill>
                  <a:schemeClr val="tx1"/>
                </a:solidFill>
                <a:latin typeface="Calibri" panose="020F0502020204030204" pitchFamily="34" charset="0"/>
                <a:cs typeface="Calibri" panose="020F0502020204030204" pitchFamily="34" charset="0"/>
              </a:rPr>
              <a:t>U</a:t>
            </a:r>
            <a:r>
              <a:rPr lang="cs-CZ" sz="1500" b="0" i="0" dirty="0">
                <a:solidFill>
                  <a:schemeClr val="tx1"/>
                </a:solidFill>
                <a:effectLst/>
                <a:latin typeface="Calibri" panose="020F0502020204030204" pitchFamily="34" charset="0"/>
                <a:cs typeface="Calibri" panose="020F0502020204030204" pitchFamily="34" charset="0"/>
              </a:rPr>
              <a:t>nikátní technika, která využívá filmov</a:t>
            </a:r>
            <a:r>
              <a:rPr lang="cs-CZ" sz="1500" dirty="0">
                <a:solidFill>
                  <a:schemeClr val="tx1"/>
                </a:solidFill>
                <a:latin typeface="Calibri" panose="020F0502020204030204" pitchFamily="34" charset="0"/>
                <a:cs typeface="Calibri" panose="020F0502020204030204" pitchFamily="34" charset="0"/>
              </a:rPr>
              <a:t>ý </a:t>
            </a:r>
            <a:r>
              <a:rPr lang="cs-CZ" sz="1500" b="0" i="0" dirty="0">
                <a:solidFill>
                  <a:schemeClr val="tx1"/>
                </a:solidFill>
                <a:effectLst/>
                <a:latin typeface="Calibri" panose="020F0502020204030204" pitchFamily="34" charset="0"/>
                <a:cs typeface="Calibri" panose="020F0502020204030204" pitchFamily="34" charset="0"/>
              </a:rPr>
              <a:t>materiál k terapeutickému působení</a:t>
            </a:r>
          </a:p>
          <a:p>
            <a:pPr algn="l"/>
            <a:r>
              <a:rPr lang="cs-CZ" sz="1500" b="1" i="0" dirty="0">
                <a:solidFill>
                  <a:schemeClr val="tx1"/>
                </a:solidFill>
                <a:effectLst/>
                <a:latin typeface="Calibri" panose="020F0502020204030204" pitchFamily="34" charset="0"/>
                <a:cs typeface="Calibri" panose="020F0502020204030204" pitchFamily="34" charset="0"/>
              </a:rPr>
              <a:t>Pomáhá uvolnit emoční napětí</a:t>
            </a:r>
            <a:r>
              <a:rPr lang="cs-CZ" sz="1500" b="0" i="0" dirty="0">
                <a:solidFill>
                  <a:schemeClr val="tx1"/>
                </a:solidFill>
                <a:effectLst/>
                <a:latin typeface="Calibri" panose="020F0502020204030204" pitchFamily="34" charset="0"/>
                <a:cs typeface="Calibri" panose="020F0502020204030204" pitchFamily="34" charset="0"/>
              </a:rPr>
              <a:t> a tím přispívá k psychické pohodě</a:t>
            </a:r>
          </a:p>
          <a:p>
            <a:r>
              <a:rPr lang="cs-CZ" sz="1500" dirty="0">
                <a:solidFill>
                  <a:schemeClr val="tx1"/>
                </a:solidFill>
                <a:latin typeface="Calibri" panose="020F0502020204030204" pitchFamily="34" charset="0"/>
                <a:cs typeface="Calibri" panose="020F0502020204030204" pitchFamily="34" charset="0"/>
              </a:rPr>
              <a:t>V</a:t>
            </a:r>
            <a:r>
              <a:rPr lang="cs-CZ" sz="1500" b="0" i="0" dirty="0">
                <a:solidFill>
                  <a:schemeClr val="tx1"/>
                </a:solidFill>
                <a:effectLst/>
                <a:latin typeface="Calibri" panose="020F0502020204030204" pitchFamily="34" charset="0"/>
                <a:cs typeface="Calibri" panose="020F0502020204030204" pitchFamily="34" charset="0"/>
              </a:rPr>
              <a:t>elmi dobře se uplatňuje v rovině sebepoznání, umožňuje nahlédnutí na sebe sama a na osoby či situace, které nás obklopují</a:t>
            </a:r>
          </a:p>
          <a:p>
            <a:r>
              <a:rPr lang="cs-CZ" sz="1500" dirty="0">
                <a:solidFill>
                  <a:schemeClr val="tx1"/>
                </a:solidFill>
                <a:latin typeface="Calibri" panose="020F0502020204030204" pitchFamily="34" charset="0"/>
                <a:cs typeface="Calibri" panose="020F0502020204030204" pitchFamily="34" charset="0"/>
              </a:rPr>
              <a:t>P</a:t>
            </a:r>
            <a:r>
              <a:rPr lang="cs-CZ" sz="1500" b="0" i="0" dirty="0">
                <a:solidFill>
                  <a:schemeClr val="tx1"/>
                </a:solidFill>
                <a:effectLst/>
                <a:latin typeface="Calibri" panose="020F0502020204030204" pitchFamily="34" charset="0"/>
                <a:cs typeface="Calibri" panose="020F0502020204030204" pitchFamily="34" charset="0"/>
              </a:rPr>
              <a:t>ozitivně laděná filmová terapie je </a:t>
            </a:r>
            <a:r>
              <a:rPr lang="cs-CZ" sz="1500" b="1" i="0" dirty="0">
                <a:solidFill>
                  <a:schemeClr val="tx1"/>
                </a:solidFill>
                <a:effectLst/>
                <a:latin typeface="Calibri" panose="020F0502020204030204" pitchFamily="34" charset="0"/>
                <a:cs typeface="Calibri" panose="020F0502020204030204" pitchFamily="34" charset="0"/>
              </a:rPr>
              <a:t>prostředkem odpočinku, potěchy duše a upevnění duševní rovnováhy</a:t>
            </a:r>
            <a:r>
              <a:rPr lang="cs-CZ" sz="1500" b="0" i="0" dirty="0">
                <a:solidFill>
                  <a:schemeClr val="tx1"/>
                </a:solidFill>
                <a:effectLst/>
                <a:latin typeface="Calibri" panose="020F0502020204030204" pitchFamily="34" charset="0"/>
                <a:cs typeface="Calibri" panose="020F0502020204030204" pitchFamily="34" charset="0"/>
              </a:rPr>
              <a:t>.</a:t>
            </a:r>
          </a:p>
          <a:p>
            <a:r>
              <a:rPr lang="cs-CZ" sz="1500" b="0" i="0" dirty="0">
                <a:solidFill>
                  <a:schemeClr val="tx1"/>
                </a:solidFill>
                <a:effectLst/>
                <a:latin typeface="Calibri" panose="020F0502020204030204" pitchFamily="34" charset="0"/>
                <a:cs typeface="Calibri" panose="020F0502020204030204" pitchFamily="34" charset="0"/>
              </a:rPr>
              <a:t>V zahraničí je tato terapie mnohem více rozšířená než u nás =  např. ve Spojených státech je filmová terapie využívána jako podpůrná léčba pacientů, kteří jsou hospitalizováni a to s jakýmkoli onemocněním či zraněním</a:t>
            </a:r>
          </a:p>
          <a:p>
            <a:r>
              <a:rPr lang="cs-CZ" sz="1500" dirty="0">
                <a:solidFill>
                  <a:schemeClr val="tx1"/>
                </a:solidFill>
                <a:latin typeface="Calibri" panose="020F0502020204030204" pitchFamily="34" charset="0"/>
                <a:cs typeface="Calibri" panose="020F0502020204030204" pitchFamily="34" charset="0"/>
              </a:rPr>
              <a:t>U</a:t>
            </a:r>
            <a:r>
              <a:rPr lang="cs-CZ" sz="1500" b="0" i="0" dirty="0">
                <a:solidFill>
                  <a:schemeClr val="tx1"/>
                </a:solidFill>
                <a:effectLst/>
                <a:latin typeface="Calibri" panose="020F0502020204030204" pitchFamily="34" charset="0"/>
                <a:cs typeface="Calibri" panose="020F0502020204030204" pitchFamily="34" charset="0"/>
              </a:rPr>
              <a:t>možňuje strukturovat pacientův čas, vhodný výběr filmů pacientovi </a:t>
            </a:r>
            <a:r>
              <a:rPr lang="cs-CZ" sz="1500" b="1" i="0" dirty="0">
                <a:solidFill>
                  <a:schemeClr val="tx1"/>
                </a:solidFill>
                <a:effectLst/>
                <a:latin typeface="Calibri" panose="020F0502020204030204" pitchFamily="34" charset="0"/>
                <a:cs typeface="Calibri" panose="020F0502020204030204" pitchFamily="34" charset="0"/>
              </a:rPr>
              <a:t>rozšiřuje obzory</a:t>
            </a:r>
            <a:r>
              <a:rPr lang="cs-CZ" sz="1500" b="0" i="0" dirty="0">
                <a:solidFill>
                  <a:schemeClr val="tx1"/>
                </a:solidFill>
                <a:effectLst/>
                <a:latin typeface="Calibri" panose="020F0502020204030204" pitchFamily="34" charset="0"/>
                <a:cs typeface="Calibri" panose="020F0502020204030204" pitchFamily="34" charset="0"/>
              </a:rPr>
              <a:t>, </a:t>
            </a:r>
            <a:r>
              <a:rPr lang="cs-CZ" sz="1500" b="1" i="0" dirty="0">
                <a:solidFill>
                  <a:schemeClr val="tx1"/>
                </a:solidFill>
                <a:effectLst/>
                <a:latin typeface="Calibri" panose="020F0502020204030204" pitchFamily="34" charset="0"/>
                <a:cs typeface="Calibri" panose="020F0502020204030204" pitchFamily="34" charset="0"/>
              </a:rPr>
              <a:t>dodává naději</a:t>
            </a:r>
            <a:r>
              <a:rPr lang="cs-CZ" sz="1500" b="0" i="0" dirty="0">
                <a:solidFill>
                  <a:schemeClr val="tx1"/>
                </a:solidFill>
                <a:effectLst/>
                <a:latin typeface="Calibri" panose="020F0502020204030204" pitchFamily="34" charset="0"/>
                <a:cs typeface="Calibri" panose="020F0502020204030204" pitchFamily="34" charset="0"/>
              </a:rPr>
              <a:t> a dosahuje </a:t>
            </a:r>
            <a:r>
              <a:rPr lang="cs-CZ" sz="1500" b="1" i="0" dirty="0">
                <a:solidFill>
                  <a:schemeClr val="tx1"/>
                </a:solidFill>
                <a:effectLst/>
                <a:latin typeface="Calibri" panose="020F0502020204030204" pitchFamily="34" charset="0"/>
                <a:cs typeface="Calibri" panose="020F0502020204030204" pitchFamily="34" charset="0"/>
              </a:rPr>
              <a:t>výborného vlivu</a:t>
            </a:r>
            <a:r>
              <a:rPr lang="cs-CZ" sz="1500" b="0" i="0" dirty="0">
                <a:solidFill>
                  <a:schemeClr val="tx1"/>
                </a:solidFill>
                <a:effectLst/>
                <a:latin typeface="Calibri" panose="020F0502020204030204" pitchFamily="34" charset="0"/>
                <a:cs typeface="Calibri" panose="020F0502020204030204" pitchFamily="34" charset="0"/>
              </a:rPr>
              <a:t> na jejich </a:t>
            </a:r>
            <a:r>
              <a:rPr lang="cs-CZ" sz="1500" b="1" i="0" dirty="0">
                <a:solidFill>
                  <a:schemeClr val="tx1"/>
                </a:solidFill>
                <a:effectLst/>
                <a:latin typeface="Calibri" panose="020F0502020204030204" pitchFamily="34" charset="0"/>
                <a:cs typeface="Calibri" panose="020F0502020204030204" pitchFamily="34" charset="0"/>
              </a:rPr>
              <a:t>zdraví</a:t>
            </a:r>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6879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94341-D34D-4E44-9C67-FD71DBBC6700}"/>
              </a:ext>
            </a:extLst>
          </p:cNvPr>
          <p:cNvSpPr>
            <a:spLocks noGrp="1"/>
          </p:cNvSpPr>
          <p:nvPr>
            <p:ph type="title"/>
          </p:nvPr>
        </p:nvSpPr>
        <p:spPr>
          <a:xfrm>
            <a:off x="1485718" y="2091267"/>
            <a:ext cx="8596668" cy="1826581"/>
          </a:xfrm>
        </p:spPr>
        <p:txBody>
          <a:bodyPr/>
          <a:lstStyle/>
          <a:p>
            <a:pPr algn="ctr"/>
            <a:r>
              <a:rPr lang="cs-CZ" dirty="0"/>
              <a:t>Děkujeme za pozornost</a:t>
            </a:r>
          </a:p>
        </p:txBody>
      </p:sp>
    </p:spTree>
    <p:extLst>
      <p:ext uri="{BB962C8B-B14F-4D97-AF65-F5344CB8AC3E}">
        <p14:creationId xmlns:p14="http://schemas.microsoft.com/office/powerpoint/2010/main" val="364814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A8DB81-8178-4626-8C0A-90E133664F51}"/>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EXPRESIVNÍ TERAPIE</a:t>
            </a:r>
          </a:p>
        </p:txBody>
      </p:sp>
      <p:sp>
        <p:nvSpPr>
          <p:cNvPr id="3" name="Zástupný obsah 2">
            <a:extLst>
              <a:ext uri="{FF2B5EF4-FFF2-40B4-BE49-F238E27FC236}">
                <a16:creationId xmlns:a16="http://schemas.microsoft.com/office/drawing/2014/main" id="{7F0B7D7B-08BE-49C8-8221-982336E5F3E1}"/>
              </a:ext>
            </a:extLst>
          </p:cNvPr>
          <p:cNvSpPr>
            <a:spLocks noGrp="1"/>
          </p:cNvSpPr>
          <p:nvPr>
            <p:ph idx="1"/>
          </p:nvPr>
        </p:nvSpPr>
        <p:spPr>
          <a:xfrm>
            <a:off x="677334" y="1364974"/>
            <a:ext cx="10295466" cy="5253539"/>
          </a:xfrm>
        </p:spPr>
        <p:txBody>
          <a:bodyPr>
            <a:normAutofit/>
          </a:bodyPr>
          <a:lstStyle/>
          <a:p>
            <a:pPr algn="l" fontAlgn="base"/>
            <a:r>
              <a:rPr lang="cs-CZ" sz="1500" b="0" i="0" dirty="0">
                <a:solidFill>
                  <a:schemeClr val="tx1"/>
                </a:solidFill>
                <a:effectLst/>
                <a:latin typeface="Calibri" panose="020F0502020204030204" pitchFamily="34" charset="0"/>
              </a:rPr>
              <a:t>Jedná se o formy psychoterapie, které využívají pro sebevyjádření jedince jiné komunikační kanály než verbální</a:t>
            </a:r>
          </a:p>
          <a:p>
            <a:pPr algn="l" fontAlgn="base"/>
            <a:r>
              <a:rPr lang="cs-CZ" sz="1500" b="0" i="0" dirty="0">
                <a:solidFill>
                  <a:schemeClr val="tx1"/>
                </a:solidFill>
                <a:effectLst/>
                <a:latin typeface="Calibri" panose="020F0502020204030204" pitchFamily="34" charset="0"/>
              </a:rPr>
              <a:t>Terapeutickým nástrojem je kreativita </a:t>
            </a:r>
          </a:p>
          <a:p>
            <a:pPr algn="l" fontAlgn="base"/>
            <a:r>
              <a:rPr lang="cs-CZ" sz="1500" b="0" i="0" dirty="0">
                <a:solidFill>
                  <a:schemeClr val="tx1"/>
                </a:solidFill>
                <a:effectLst/>
                <a:latin typeface="Calibri" panose="020F0502020204030204" pitchFamily="34" charset="0"/>
              </a:rPr>
              <a:t>Při terapeutickém procesu se zde pracuje s pohybem, obrazem, zvukem apod.</a:t>
            </a:r>
          </a:p>
          <a:p>
            <a:pPr algn="l" fontAlgn="base"/>
            <a:r>
              <a:rPr lang="cs-CZ" sz="1500" b="0" i="0" dirty="0">
                <a:solidFill>
                  <a:schemeClr val="tx1"/>
                </a:solidFill>
                <a:effectLst/>
                <a:latin typeface="Calibri" panose="020F0502020204030204" pitchFamily="34" charset="0"/>
              </a:rPr>
              <a:t>Exprese je forma prožitku, kdy jedinec spontánně projevuje své vnitřní psychické stavy, dojmy, pocity a nálady prostřednictvím uměleckých disciplín</a:t>
            </a:r>
          </a:p>
          <a:p>
            <a:pPr algn="l" fontAlgn="base"/>
            <a:r>
              <a:rPr lang="cs-CZ" sz="1500" b="0" i="0" dirty="0">
                <a:solidFill>
                  <a:schemeClr val="tx1"/>
                </a:solidFill>
                <a:effectLst/>
                <a:latin typeface="Calibri" panose="020F0502020204030204" pitchFamily="34" charset="0"/>
              </a:rPr>
              <a:t>Může mít dvě složky: </a:t>
            </a:r>
          </a:p>
          <a:p>
            <a:pPr lvl="1" fontAlgn="base"/>
            <a:r>
              <a:rPr lang="cs-CZ" sz="1500" b="0" i="0" dirty="0">
                <a:solidFill>
                  <a:schemeClr val="tx1"/>
                </a:solidFill>
                <a:effectLst/>
                <a:latin typeface="Calibri" panose="020F0502020204030204" pitchFamily="34" charset="0"/>
              </a:rPr>
              <a:t>receptivní, kdy jedinec vnímá umění a reaguje na něj,</a:t>
            </a:r>
          </a:p>
          <a:p>
            <a:pPr lvl="1" fontAlgn="base"/>
            <a:r>
              <a:rPr lang="cs-CZ" sz="1500" b="0" i="0" dirty="0">
                <a:solidFill>
                  <a:schemeClr val="tx1"/>
                </a:solidFill>
                <a:effectLst/>
                <a:latin typeface="Calibri" panose="020F0502020204030204" pitchFamily="34" charset="0"/>
              </a:rPr>
              <a:t>aktivní, kdy sám aktivně umění tvoří</a:t>
            </a:r>
          </a:p>
          <a:p>
            <a:endParaRPr lang="cs-CZ" sz="1500" dirty="0">
              <a:solidFill>
                <a:schemeClr val="tx1"/>
              </a:solidFill>
            </a:endParaRPr>
          </a:p>
        </p:txBody>
      </p:sp>
    </p:spTree>
    <p:extLst>
      <p:ext uri="{BB962C8B-B14F-4D97-AF65-F5344CB8AC3E}">
        <p14:creationId xmlns:p14="http://schemas.microsoft.com/office/powerpoint/2010/main" val="3650642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217A6C-9CDB-4234-AB26-AD96DF63B433}"/>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Zdroje</a:t>
            </a:r>
          </a:p>
        </p:txBody>
      </p:sp>
      <p:sp>
        <p:nvSpPr>
          <p:cNvPr id="3" name="Zástupný obsah 2">
            <a:extLst>
              <a:ext uri="{FF2B5EF4-FFF2-40B4-BE49-F238E27FC236}">
                <a16:creationId xmlns:a16="http://schemas.microsoft.com/office/drawing/2014/main" id="{3599EB23-57D0-4F3F-87C5-7B3724674163}"/>
              </a:ext>
            </a:extLst>
          </p:cNvPr>
          <p:cNvSpPr>
            <a:spLocks noGrp="1"/>
          </p:cNvSpPr>
          <p:nvPr>
            <p:ph idx="1"/>
          </p:nvPr>
        </p:nvSpPr>
        <p:spPr>
          <a:xfrm>
            <a:off x="677334" y="1488613"/>
            <a:ext cx="10837332" cy="5163978"/>
          </a:xfrm>
        </p:spPr>
        <p:txBody>
          <a:bodyPr>
            <a:normAutofit lnSpcReduction="10000"/>
          </a:bodyPr>
          <a:lstStyle/>
          <a:p>
            <a:r>
              <a:rPr lang="cs-CZ" sz="1500" dirty="0">
                <a:solidFill>
                  <a:schemeClr val="tx1"/>
                </a:solidFill>
                <a:latin typeface="Calibri" panose="020F0502020204030204" pitchFamily="34" charset="0"/>
                <a:cs typeface="Calibri" panose="020F0502020204030204" pitchFamily="34" charset="0"/>
              </a:rPr>
              <a:t>KOPECKÁ, I., 2015, </a:t>
            </a:r>
            <a:r>
              <a:rPr lang="cs-CZ" sz="1500" i="1" dirty="0">
                <a:solidFill>
                  <a:schemeClr val="tx1"/>
                </a:solidFill>
                <a:latin typeface="Calibri" panose="020F0502020204030204" pitchFamily="34" charset="0"/>
                <a:cs typeface="Calibri" panose="020F0502020204030204" pitchFamily="34" charset="0"/>
              </a:rPr>
              <a:t>Psychologie 3. díl, </a:t>
            </a:r>
            <a:r>
              <a:rPr lang="cs-CZ" sz="1500" dirty="0">
                <a:solidFill>
                  <a:schemeClr val="tx1"/>
                </a:solidFill>
                <a:latin typeface="Calibri" panose="020F0502020204030204" pitchFamily="34" charset="0"/>
                <a:cs typeface="Calibri" panose="020F0502020204030204" pitchFamily="34" charset="0"/>
              </a:rPr>
              <a:t>Učebnice pro obor sociální činnosti, Praha: Grada, ISBN 978-80-247-3877-2</a:t>
            </a:r>
          </a:p>
          <a:p>
            <a:r>
              <a:rPr lang="cs-CZ" sz="1500" b="0" i="0" dirty="0">
                <a:solidFill>
                  <a:schemeClr val="tx1"/>
                </a:solidFill>
                <a:effectLst/>
                <a:latin typeface="Calibri" panose="020F0502020204030204" pitchFamily="34" charset="0"/>
                <a:cs typeface="Calibri" panose="020F0502020204030204" pitchFamily="34" charset="0"/>
              </a:rPr>
              <a:t>Psychodrama | Vlastní cesta. </a:t>
            </a:r>
            <a:r>
              <a:rPr lang="cs-CZ" sz="1500" b="0" i="1" dirty="0">
                <a:solidFill>
                  <a:schemeClr val="tx1"/>
                </a:solidFill>
                <a:effectLst/>
                <a:latin typeface="Calibri" panose="020F0502020204030204" pitchFamily="34" charset="0"/>
                <a:cs typeface="Calibri" panose="020F0502020204030204" pitchFamily="34" charset="0"/>
              </a:rPr>
              <a:t>Začněte růst s profesionálními mentory | Vlastní cesta</a:t>
            </a:r>
            <a:r>
              <a:rPr lang="cs-CZ" sz="1500" b="0" i="0" dirty="0">
                <a:solidFill>
                  <a:schemeClr val="tx1"/>
                </a:solidFill>
                <a:effectLst/>
                <a:latin typeface="Calibri" panose="020F0502020204030204" pitchFamily="34" charset="0"/>
                <a:cs typeface="Calibri" panose="020F0502020204030204" pitchFamily="34" charset="0"/>
              </a:rPr>
              <a:t> [online]. Dostupné z: </a:t>
            </a:r>
            <a:r>
              <a:rPr lang="cs-CZ" sz="1500" b="0" i="0" u="none" strike="noStrike" dirty="0">
                <a:solidFill>
                  <a:schemeClr val="tx1"/>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https://www.vlastnicesta.cz/metody/psychodrama-3/</a:t>
            </a:r>
            <a:endParaRPr lang="cs-CZ" sz="1500" b="0" i="0" u="none" strike="noStrike" dirty="0">
              <a:solidFill>
                <a:schemeClr val="tx1"/>
              </a:solidFill>
              <a:effectLst/>
              <a:latin typeface="Calibri" panose="020F0502020204030204" pitchFamily="34" charset="0"/>
              <a:cs typeface="Calibri" panose="020F0502020204030204" pitchFamily="34" charset="0"/>
            </a:endParaRPr>
          </a:p>
          <a:p>
            <a:r>
              <a:rPr lang="cs-CZ" sz="1500" b="0" i="0" dirty="0">
                <a:solidFill>
                  <a:schemeClr val="tx1"/>
                </a:solidFill>
                <a:effectLst/>
                <a:latin typeface="Calibri" panose="020F0502020204030204" pitchFamily="34" charset="0"/>
                <a:cs typeface="Calibri" panose="020F0502020204030204" pitchFamily="34" charset="0"/>
              </a:rPr>
              <a:t>Centrum Mandala pořádá akci Filmová terapie - jak a proč. </a:t>
            </a:r>
            <a:r>
              <a:rPr lang="cs-CZ" sz="1500" b="0" i="1" dirty="0">
                <a:solidFill>
                  <a:schemeClr val="tx1"/>
                </a:solidFill>
                <a:effectLst/>
                <a:latin typeface="Calibri" panose="020F0502020204030204" pitchFamily="34" charset="0"/>
                <a:cs typeface="Calibri" panose="020F0502020204030204" pitchFamily="34" charset="0"/>
              </a:rPr>
              <a:t>Centrum Mandala - tvoříme harmonii</a:t>
            </a:r>
            <a:r>
              <a:rPr lang="cs-CZ" sz="1500" b="0" i="0" dirty="0">
                <a:solidFill>
                  <a:schemeClr val="tx1"/>
                </a:solidFill>
                <a:effectLst/>
                <a:latin typeface="Calibri" panose="020F0502020204030204" pitchFamily="34" charset="0"/>
                <a:cs typeface="Calibri" panose="020F0502020204030204" pitchFamily="34" charset="0"/>
              </a:rPr>
              <a:t> [online]. Dostupné z: </a:t>
            </a:r>
            <a:r>
              <a:rPr lang="cs-CZ" sz="1500" b="0" i="0" u="none" strike="noStrike" dirty="0">
                <a:solidFill>
                  <a:schemeClr val="tx1"/>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https://www.centrum-mandala.cz/kurzy/filmova-terapie-jak-proc</a:t>
            </a:r>
            <a:endParaRPr lang="cs-CZ" sz="1500" b="0" i="0" u="none" strike="noStrike" dirty="0">
              <a:solidFill>
                <a:schemeClr val="tx1"/>
              </a:solidFill>
              <a:effectLst/>
              <a:latin typeface="Calibri" panose="020F0502020204030204" pitchFamily="34" charset="0"/>
              <a:cs typeface="Calibri" panose="020F0502020204030204" pitchFamily="34" charset="0"/>
            </a:endParaRPr>
          </a:p>
          <a:p>
            <a:r>
              <a:rPr lang="cs-CZ" sz="1500" b="0" i="0" dirty="0">
                <a:solidFill>
                  <a:schemeClr val="tx1"/>
                </a:solidFill>
                <a:effectLst/>
                <a:latin typeface="Calibri" panose="020F0502020204030204" pitchFamily="34" charset="0"/>
                <a:cs typeface="Calibri" panose="020F0502020204030204" pitchFamily="34" charset="0"/>
              </a:rPr>
              <a:t>Co je to teatroterapie :: IV. mezinárodní </a:t>
            </a:r>
            <a:r>
              <a:rPr lang="cs-CZ" sz="1500" b="0" i="0" dirty="0" err="1">
                <a:solidFill>
                  <a:schemeClr val="tx1"/>
                </a:solidFill>
                <a:effectLst/>
                <a:latin typeface="Calibri" panose="020F0502020204030204" pitchFamily="34" charset="0"/>
                <a:cs typeface="Calibri" panose="020F0502020204030204" pitchFamily="34" charset="0"/>
              </a:rPr>
              <a:t>teatroterapeutická</a:t>
            </a:r>
            <a:r>
              <a:rPr lang="cs-CZ" sz="1500" b="0" i="0" dirty="0">
                <a:solidFill>
                  <a:schemeClr val="tx1"/>
                </a:solidFill>
                <a:effectLst/>
                <a:latin typeface="Calibri" panose="020F0502020204030204" pitchFamily="34" charset="0"/>
                <a:cs typeface="Calibri" panose="020F0502020204030204" pitchFamily="34" charset="0"/>
              </a:rPr>
              <a:t> konference. </a:t>
            </a:r>
            <a:r>
              <a:rPr lang="cs-CZ" sz="1500" b="0" i="1" dirty="0">
                <a:solidFill>
                  <a:schemeClr val="tx1"/>
                </a:solidFill>
                <a:effectLst/>
                <a:latin typeface="Calibri" panose="020F0502020204030204" pitchFamily="34" charset="0"/>
                <a:cs typeface="Calibri" panose="020F0502020204030204" pitchFamily="34" charset="0"/>
              </a:rPr>
              <a:t>IV. mezinárodní </a:t>
            </a:r>
            <a:r>
              <a:rPr lang="cs-CZ" sz="1500" b="0" i="1" dirty="0" err="1">
                <a:solidFill>
                  <a:schemeClr val="tx1"/>
                </a:solidFill>
                <a:effectLst/>
                <a:latin typeface="Calibri" panose="020F0502020204030204" pitchFamily="34" charset="0"/>
                <a:cs typeface="Calibri" panose="020F0502020204030204" pitchFamily="34" charset="0"/>
              </a:rPr>
              <a:t>teatroterapeutická</a:t>
            </a:r>
            <a:r>
              <a:rPr lang="cs-CZ" sz="1500" b="0" i="1" dirty="0">
                <a:solidFill>
                  <a:schemeClr val="tx1"/>
                </a:solidFill>
                <a:effectLst/>
                <a:latin typeface="Calibri" panose="020F0502020204030204" pitchFamily="34" charset="0"/>
                <a:cs typeface="Calibri" panose="020F0502020204030204" pitchFamily="34" charset="0"/>
              </a:rPr>
              <a:t> konference</a:t>
            </a:r>
            <a:r>
              <a:rPr lang="cs-CZ" sz="1500" b="0" i="0" dirty="0">
                <a:solidFill>
                  <a:schemeClr val="tx1"/>
                </a:solidFill>
                <a:effectLst/>
                <a:latin typeface="Calibri" panose="020F0502020204030204" pitchFamily="34" charset="0"/>
                <a:cs typeface="Calibri" panose="020F0502020204030204" pitchFamily="34" charset="0"/>
              </a:rPr>
              <a:t> [online]. 2014 [cit. 22.04.2021]. Dostupné z: </a:t>
            </a:r>
            <a:r>
              <a:rPr lang="cs-CZ" sz="1500" b="0" i="0" u="none" strike="noStrike" dirty="0">
                <a:solidFill>
                  <a:schemeClr val="tx1"/>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https://konference-teatroterapie.webnode.cz/co-je-to-teatroterapie/</a:t>
            </a:r>
            <a:endParaRPr lang="cs-CZ" sz="1500" b="0" i="0" u="none" strike="noStrike" dirty="0">
              <a:solidFill>
                <a:schemeClr val="tx1"/>
              </a:solidFill>
              <a:effectLst/>
              <a:latin typeface="Calibri" panose="020F0502020204030204" pitchFamily="34" charset="0"/>
              <a:cs typeface="Calibri" panose="020F0502020204030204" pitchFamily="34" charset="0"/>
            </a:endParaRPr>
          </a:p>
          <a:p>
            <a:r>
              <a:rPr lang="cs-CZ" sz="1500" b="0" i="1" dirty="0">
                <a:solidFill>
                  <a:schemeClr val="tx1"/>
                </a:solidFill>
                <a:effectLst/>
                <a:latin typeface="Calibri" panose="020F0502020204030204" pitchFamily="34" charset="0"/>
                <a:cs typeface="Calibri" panose="020F0502020204030204" pitchFamily="34" charset="0"/>
              </a:rPr>
              <a:t>CKP Roseta – Centrum komplexní péče Roseta</a:t>
            </a:r>
            <a:r>
              <a:rPr lang="cs-CZ" sz="1500" b="0" i="0" dirty="0">
                <a:solidFill>
                  <a:schemeClr val="tx1"/>
                </a:solidFill>
                <a:effectLst/>
                <a:latin typeface="Calibri" panose="020F0502020204030204" pitchFamily="34" charset="0"/>
                <a:cs typeface="Calibri" panose="020F0502020204030204" pitchFamily="34" charset="0"/>
              </a:rPr>
              <a:t> [online]. Dostupné z: </a:t>
            </a:r>
            <a:r>
              <a:rPr lang="cs-CZ" sz="1500" b="0" i="0" u="none" strike="noStrike" dirty="0">
                <a:solidFill>
                  <a:schemeClr val="tx1"/>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https://roseta.cz/zdravotnicke-sluzby/psychologie/tanecne-pohybova-terapie/https://roseta.cz/zdravotnicke-sluzby/psychologie/tanecne-pohybova-terapie/</a:t>
            </a:r>
            <a:endParaRPr lang="cs-CZ" sz="1500" b="0" i="0" u="none" strike="noStrike" dirty="0">
              <a:solidFill>
                <a:schemeClr val="tx1"/>
              </a:solidFill>
              <a:effectLst/>
              <a:latin typeface="Calibri" panose="020F0502020204030204" pitchFamily="34" charset="0"/>
              <a:cs typeface="Calibri" panose="020F0502020204030204" pitchFamily="34" charset="0"/>
            </a:endParaRPr>
          </a:p>
          <a:p>
            <a:r>
              <a:rPr lang="cs-CZ" sz="1500" b="0" i="0" dirty="0">
                <a:solidFill>
                  <a:schemeClr val="tx1"/>
                </a:solidFill>
                <a:effectLst/>
                <a:latin typeface="Calibri" panose="020F0502020204030204" pitchFamily="34" charset="0"/>
                <a:cs typeface="Calibri" panose="020F0502020204030204" pitchFamily="34" charset="0"/>
              </a:rPr>
              <a:t>Taneční terapie | </a:t>
            </a:r>
            <a:r>
              <a:rPr lang="cs-CZ" sz="1500" b="0" i="0" dirty="0" err="1">
                <a:solidFill>
                  <a:schemeClr val="tx1"/>
                </a:solidFill>
                <a:effectLst/>
                <a:latin typeface="Calibri" panose="020F0502020204030204" pitchFamily="34" charset="0"/>
                <a:cs typeface="Calibri" panose="020F0502020204030204" pitchFamily="34" charset="0"/>
              </a:rPr>
              <a:t>Holos</a:t>
            </a:r>
            <a:r>
              <a:rPr lang="cs-CZ" sz="1500" b="0" i="0" dirty="0">
                <a:solidFill>
                  <a:schemeClr val="tx1"/>
                </a:solidFill>
                <a:effectLst/>
                <a:latin typeface="Calibri" panose="020F0502020204030204" pitchFamily="34" charset="0"/>
                <a:cs typeface="Calibri" panose="020F0502020204030204" pitchFamily="34" charset="0"/>
              </a:rPr>
              <a:t> Centrum. </a:t>
            </a:r>
            <a:r>
              <a:rPr lang="cs-CZ" sz="1500" b="0" i="1" dirty="0" err="1">
                <a:solidFill>
                  <a:schemeClr val="tx1"/>
                </a:solidFill>
                <a:effectLst/>
                <a:latin typeface="Calibri" panose="020F0502020204030204" pitchFamily="34" charset="0"/>
                <a:cs typeface="Calibri" panose="020F0502020204030204" pitchFamily="34" charset="0"/>
              </a:rPr>
              <a:t>Holos</a:t>
            </a:r>
            <a:r>
              <a:rPr lang="cs-CZ" sz="1500" b="0" i="1" dirty="0">
                <a:solidFill>
                  <a:schemeClr val="tx1"/>
                </a:solidFill>
                <a:effectLst/>
                <a:latin typeface="Calibri" panose="020F0502020204030204" pitchFamily="34" charset="0"/>
                <a:cs typeface="Calibri" panose="020F0502020204030204" pitchFamily="34" charset="0"/>
              </a:rPr>
              <a:t> Centrum | Opava | Psychoterapie a seberozvoj</a:t>
            </a:r>
            <a:r>
              <a:rPr lang="cs-CZ" sz="1500" b="0" i="0" dirty="0">
                <a:solidFill>
                  <a:schemeClr val="tx1"/>
                </a:solidFill>
                <a:effectLst/>
                <a:latin typeface="Calibri" panose="020F0502020204030204" pitchFamily="34" charset="0"/>
                <a:cs typeface="Calibri" panose="020F0502020204030204" pitchFamily="34" charset="0"/>
              </a:rPr>
              <a:t> [online]. Copyright © 2003 [cit. 25.04.2021]. Dostupné z: </a:t>
            </a:r>
            <a:r>
              <a:rPr lang="cs-CZ" sz="1500" b="0" i="0" u="none" strike="noStrike" dirty="0">
                <a:solidFill>
                  <a:schemeClr val="tx1"/>
                </a:solidFill>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https://www.holos.cz/tanecni-terapie</a:t>
            </a:r>
            <a:endParaRPr lang="cs-CZ" sz="1500" dirty="0">
              <a:solidFill>
                <a:schemeClr val="tx1"/>
              </a:solidFill>
              <a:latin typeface="Calibri" panose="020F0502020204030204" pitchFamily="34" charset="0"/>
              <a:cs typeface="Calibri" panose="020F0502020204030204" pitchFamily="34" charset="0"/>
            </a:endParaRPr>
          </a:p>
          <a:p>
            <a:r>
              <a:rPr lang="cs-CZ" sz="1500" b="0" i="0" dirty="0">
                <a:solidFill>
                  <a:schemeClr val="tx1"/>
                </a:solidFill>
                <a:effectLst/>
                <a:latin typeface="Calibri" panose="020F0502020204030204" pitchFamily="34" charset="0"/>
                <a:cs typeface="Calibri" panose="020F0502020204030204" pitchFamily="34" charset="0"/>
              </a:rPr>
              <a:t>Psychodrama - </a:t>
            </a:r>
            <a:r>
              <a:rPr lang="cs-CZ" sz="1500" b="0" i="0" dirty="0" err="1">
                <a:solidFill>
                  <a:schemeClr val="tx1"/>
                </a:solidFill>
                <a:effectLst/>
                <a:latin typeface="Calibri" panose="020F0502020204030204" pitchFamily="34" charset="0"/>
                <a:cs typeface="Calibri" panose="020F0502020204030204" pitchFamily="34" charset="0"/>
              </a:rPr>
              <a:t>Moreno</a:t>
            </a:r>
            <a:r>
              <a:rPr lang="cs-CZ" sz="1500" b="0" i="0" dirty="0">
                <a:solidFill>
                  <a:schemeClr val="tx1"/>
                </a:solidFill>
                <a:effectLst/>
                <a:latin typeface="Calibri" panose="020F0502020204030204" pitchFamily="34" charset="0"/>
                <a:cs typeface="Calibri" panose="020F0502020204030204" pitchFamily="34" charset="0"/>
              </a:rPr>
              <a:t> metoda, techniky, výcvik, cvičení, typy . </a:t>
            </a:r>
            <a:r>
              <a:rPr lang="cs-CZ" sz="1500" b="0" i="1" dirty="0">
                <a:solidFill>
                  <a:schemeClr val="tx1"/>
                </a:solidFill>
                <a:effectLst/>
                <a:latin typeface="Calibri" panose="020F0502020204030204" pitchFamily="34" charset="0"/>
                <a:cs typeface="Calibri" panose="020F0502020204030204" pitchFamily="34" charset="0"/>
              </a:rPr>
              <a:t>Psychologie a psychiatrie </a:t>
            </a:r>
            <a:r>
              <a:rPr lang="cs-CZ" sz="1500" b="0" i="0" dirty="0">
                <a:solidFill>
                  <a:schemeClr val="tx1"/>
                </a:solidFill>
                <a:effectLst/>
                <a:latin typeface="Calibri" panose="020F0502020204030204" pitchFamily="34" charset="0"/>
                <a:cs typeface="Calibri" panose="020F0502020204030204" pitchFamily="34" charset="0"/>
              </a:rPr>
              <a:t>[online]. Dostupné z: </a:t>
            </a:r>
            <a:r>
              <a:rPr lang="cs-CZ" sz="1500" b="0" i="0" u="none" strike="noStrike" dirty="0">
                <a:solidFill>
                  <a:schemeClr val="tx1"/>
                </a:solidFill>
                <a:effectLst/>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http://cs.housepsych.com/psihodrama_default.htm</a:t>
            </a:r>
            <a:endParaRPr lang="cs-CZ" sz="1500" b="0" i="0" u="none" strike="noStrike" dirty="0">
              <a:solidFill>
                <a:schemeClr val="tx1"/>
              </a:solidFill>
              <a:effectLst/>
              <a:latin typeface="Calibri" panose="020F0502020204030204" pitchFamily="34" charset="0"/>
              <a:cs typeface="Calibri" panose="020F0502020204030204" pitchFamily="34" charset="0"/>
            </a:endParaRPr>
          </a:p>
          <a:p>
            <a:r>
              <a:rPr lang="cs-CZ" sz="1500" dirty="0">
                <a:solidFill>
                  <a:schemeClr val="tx1"/>
                </a:solidFill>
                <a:latin typeface="Calibri" panose="020F0502020204030204" pitchFamily="34" charset="0"/>
                <a:cs typeface="Calibri" panose="020F0502020204030204" pitchFamily="34" charset="0"/>
              </a:rPr>
              <a:t>ARON, S., 2011, </a:t>
            </a:r>
            <a:r>
              <a:rPr lang="cs-CZ" sz="1500" i="1" dirty="0">
                <a:solidFill>
                  <a:schemeClr val="tx1"/>
                </a:solidFill>
                <a:latin typeface="Calibri" panose="020F0502020204030204" pitchFamily="34" charset="0"/>
                <a:cs typeface="Calibri" panose="020F0502020204030204" pitchFamily="34" charset="0"/>
              </a:rPr>
              <a:t>Music </a:t>
            </a:r>
            <a:r>
              <a:rPr lang="cs-CZ" sz="1500" i="1" dirty="0" err="1">
                <a:solidFill>
                  <a:schemeClr val="tx1"/>
                </a:solidFill>
                <a:latin typeface="Calibri" panose="020F0502020204030204" pitchFamily="34" charset="0"/>
                <a:cs typeface="Calibri" panose="020F0502020204030204" pitchFamily="34" charset="0"/>
              </a:rPr>
              <a:t>therapy</a:t>
            </a:r>
            <a:r>
              <a:rPr lang="cs-CZ" sz="1500" i="1" dirty="0">
                <a:solidFill>
                  <a:schemeClr val="tx1"/>
                </a:solidFill>
                <a:latin typeface="Calibri" panose="020F0502020204030204" pitchFamily="34" charset="0"/>
                <a:cs typeface="Calibri" panose="020F0502020204030204" pitchFamily="34" charset="0"/>
              </a:rPr>
              <a:t> </a:t>
            </a:r>
            <a:r>
              <a:rPr lang="cs-CZ" sz="1500" i="1" dirty="0" err="1">
                <a:solidFill>
                  <a:schemeClr val="tx1"/>
                </a:solidFill>
                <a:latin typeface="Calibri" panose="020F0502020204030204" pitchFamily="34" charset="0"/>
                <a:cs typeface="Calibri" panose="020F0502020204030204" pitchFamily="34" charset="0"/>
              </a:rPr>
              <a:t>intervention</a:t>
            </a:r>
            <a:r>
              <a:rPr lang="cs-CZ" sz="1500" i="1" dirty="0">
                <a:solidFill>
                  <a:schemeClr val="tx1"/>
                </a:solidFill>
                <a:latin typeface="Calibri" panose="020F0502020204030204" pitchFamily="34" charset="0"/>
                <a:cs typeface="Calibri" panose="020F0502020204030204" pitchFamily="34" charset="0"/>
              </a:rPr>
              <a:t> in </a:t>
            </a:r>
            <a:r>
              <a:rPr lang="cs-CZ" sz="1500" i="1" dirty="0" err="1">
                <a:solidFill>
                  <a:schemeClr val="tx1"/>
                </a:solidFill>
                <a:latin typeface="Calibri" panose="020F0502020204030204" pitchFamily="34" charset="0"/>
                <a:cs typeface="Calibri" panose="020F0502020204030204" pitchFamily="34" charset="0"/>
              </a:rPr>
              <a:t>the</a:t>
            </a:r>
            <a:r>
              <a:rPr lang="cs-CZ" sz="1500" i="1" dirty="0">
                <a:solidFill>
                  <a:schemeClr val="tx1"/>
                </a:solidFill>
                <a:latin typeface="Calibri" panose="020F0502020204030204" pitchFamily="34" charset="0"/>
                <a:cs typeface="Calibri" panose="020F0502020204030204" pitchFamily="34" charset="0"/>
              </a:rPr>
              <a:t> </a:t>
            </a:r>
            <a:r>
              <a:rPr lang="cs-CZ" sz="1500" i="1" dirty="0" err="1">
                <a:solidFill>
                  <a:schemeClr val="tx1"/>
                </a:solidFill>
                <a:latin typeface="Calibri" panose="020F0502020204030204" pitchFamily="34" charset="0"/>
                <a:cs typeface="Calibri" panose="020F0502020204030204" pitchFamily="34" charset="0"/>
              </a:rPr>
              <a:t>neonatal</a:t>
            </a:r>
            <a:r>
              <a:rPr lang="cs-CZ" sz="1500" i="1" dirty="0">
                <a:solidFill>
                  <a:schemeClr val="tx1"/>
                </a:solidFill>
                <a:latin typeface="Calibri" panose="020F0502020204030204" pitchFamily="34" charset="0"/>
                <a:cs typeface="Calibri" panose="020F0502020204030204" pitchFamily="34" charset="0"/>
              </a:rPr>
              <a:t> </a:t>
            </a:r>
            <a:r>
              <a:rPr lang="cs-CZ" sz="1500" i="1" dirty="0" err="1">
                <a:solidFill>
                  <a:schemeClr val="tx1"/>
                </a:solidFill>
                <a:latin typeface="Calibri" panose="020F0502020204030204" pitchFamily="34" charset="0"/>
                <a:cs typeface="Calibri" panose="020F0502020204030204" pitchFamily="34" charset="0"/>
              </a:rPr>
              <a:t>intensive</a:t>
            </a:r>
            <a:r>
              <a:rPr lang="cs-CZ" sz="1500" i="1" dirty="0">
                <a:solidFill>
                  <a:schemeClr val="tx1"/>
                </a:solidFill>
                <a:latin typeface="Calibri" panose="020F0502020204030204" pitchFamily="34" charset="0"/>
                <a:cs typeface="Calibri" panose="020F0502020204030204" pitchFamily="34" charset="0"/>
              </a:rPr>
              <a:t> care unit </a:t>
            </a:r>
            <a:r>
              <a:rPr lang="cs-CZ" sz="1500" i="1" dirty="0" err="1">
                <a:solidFill>
                  <a:schemeClr val="tx1"/>
                </a:solidFill>
                <a:latin typeface="Calibri" panose="020F0502020204030204" pitchFamily="34" charset="0"/>
                <a:cs typeface="Calibri" panose="020F0502020204030204" pitchFamily="34" charset="0"/>
              </a:rPr>
              <a:t>environment</a:t>
            </a:r>
            <a:r>
              <a:rPr lang="cs-CZ" sz="1500" dirty="0">
                <a:solidFill>
                  <a:schemeClr val="tx1"/>
                </a:solidFill>
                <a:latin typeface="Calibri" panose="020F0502020204030204" pitchFamily="34" charset="0"/>
                <a:cs typeface="Calibri" panose="020F0502020204030204" pitchFamily="34" charset="0"/>
              </a:rPr>
              <a:t>, J Pediatr (Rio J).,  87(3):183-185. dostupné z: </a:t>
            </a:r>
            <a:r>
              <a:rPr lang="cs-CZ" sz="1500" dirty="0">
                <a:solidFill>
                  <a:schemeClr val="tx1"/>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http://www.scielo.br/scielo.php?script=sci_arttext&amp;pid=S0021-75572011000300001&amp;lng=en&amp;nrm=iso&amp;tlng=en</a:t>
            </a:r>
            <a:endParaRPr lang="cs-CZ" sz="1500" dirty="0">
              <a:solidFill>
                <a:schemeClr val="tx1"/>
              </a:solidFill>
              <a:latin typeface="Calibri" panose="020F0502020204030204" pitchFamily="34" charset="0"/>
              <a:cs typeface="Calibri" panose="020F0502020204030204" pitchFamily="34" charset="0"/>
            </a:endParaRPr>
          </a:p>
          <a:p>
            <a:r>
              <a:rPr lang="cs-CZ" sz="1500" b="0" i="0" u="none" strike="noStrike" dirty="0">
                <a:solidFill>
                  <a:schemeClr val="tx1"/>
                </a:solidFill>
                <a:effectLst/>
                <a:latin typeface="Calibri" panose="020F0502020204030204" pitchFamily="34" charset="0"/>
                <a:cs typeface="Calibri" panose="020F0502020204030204" pitchFamily="34" charset="0"/>
              </a:rPr>
              <a:t>HOGAN, S., D. SHEFFIELD and A WOODWARD, 2017, </a:t>
            </a:r>
            <a:r>
              <a:rPr lang="cs-CZ" sz="1500" i="1" dirty="0" err="1">
                <a:solidFill>
                  <a:schemeClr val="tx1"/>
                </a:solidFill>
                <a:latin typeface="Calibri" panose="020F0502020204030204" pitchFamily="34" charset="0"/>
                <a:cs typeface="Calibri" panose="020F0502020204030204" pitchFamily="34" charset="0"/>
              </a:rPr>
              <a:t>The</a:t>
            </a:r>
            <a:r>
              <a:rPr lang="cs-CZ" sz="1500" i="1" dirty="0">
                <a:solidFill>
                  <a:schemeClr val="tx1"/>
                </a:solidFill>
                <a:latin typeface="Calibri" panose="020F0502020204030204" pitchFamily="34" charset="0"/>
                <a:cs typeface="Calibri" panose="020F0502020204030204" pitchFamily="34" charset="0"/>
              </a:rPr>
              <a:t> </a:t>
            </a:r>
            <a:r>
              <a:rPr lang="cs-CZ" sz="1500" i="1" dirty="0" err="1">
                <a:solidFill>
                  <a:schemeClr val="tx1"/>
                </a:solidFill>
                <a:latin typeface="Calibri" panose="020F0502020204030204" pitchFamily="34" charset="0"/>
                <a:cs typeface="Calibri" panose="020F0502020204030204" pitchFamily="34" charset="0"/>
              </a:rPr>
              <a:t>value</a:t>
            </a:r>
            <a:r>
              <a:rPr lang="cs-CZ" sz="1500" i="1" dirty="0">
                <a:solidFill>
                  <a:schemeClr val="tx1"/>
                </a:solidFill>
                <a:latin typeface="Calibri" panose="020F0502020204030204" pitchFamily="34" charset="0"/>
                <a:cs typeface="Calibri" panose="020F0502020204030204" pitchFamily="34" charset="0"/>
              </a:rPr>
              <a:t> </a:t>
            </a:r>
            <a:r>
              <a:rPr lang="cs-CZ" sz="1500" i="1" dirty="0" err="1">
                <a:solidFill>
                  <a:schemeClr val="tx1"/>
                </a:solidFill>
                <a:latin typeface="Calibri" panose="020F0502020204030204" pitchFamily="34" charset="0"/>
                <a:cs typeface="Calibri" panose="020F0502020204030204" pitchFamily="34" charset="0"/>
              </a:rPr>
              <a:t>of</a:t>
            </a:r>
            <a:r>
              <a:rPr lang="cs-CZ" sz="1500" i="1" dirty="0">
                <a:solidFill>
                  <a:schemeClr val="tx1"/>
                </a:solidFill>
                <a:latin typeface="Calibri" panose="020F0502020204030204" pitchFamily="34" charset="0"/>
                <a:cs typeface="Calibri" panose="020F0502020204030204" pitchFamily="34" charset="0"/>
              </a:rPr>
              <a:t> art </a:t>
            </a:r>
            <a:r>
              <a:rPr lang="cs-CZ" sz="1500" i="1" dirty="0" err="1">
                <a:solidFill>
                  <a:schemeClr val="tx1"/>
                </a:solidFill>
                <a:latin typeface="Calibri" panose="020F0502020204030204" pitchFamily="34" charset="0"/>
                <a:cs typeface="Calibri" panose="020F0502020204030204" pitchFamily="34" charset="0"/>
              </a:rPr>
              <a:t>therapy</a:t>
            </a:r>
            <a:r>
              <a:rPr lang="cs-CZ" sz="1500" i="1" dirty="0">
                <a:solidFill>
                  <a:schemeClr val="tx1"/>
                </a:solidFill>
                <a:latin typeface="Calibri" panose="020F0502020204030204" pitchFamily="34" charset="0"/>
                <a:cs typeface="Calibri" panose="020F0502020204030204" pitchFamily="34" charset="0"/>
              </a:rPr>
              <a:t> in </a:t>
            </a:r>
            <a:r>
              <a:rPr lang="cs-CZ" sz="1500" i="1" dirty="0" err="1">
                <a:solidFill>
                  <a:schemeClr val="tx1"/>
                </a:solidFill>
                <a:latin typeface="Calibri" panose="020F0502020204030204" pitchFamily="34" charset="0"/>
                <a:cs typeface="Calibri" panose="020F0502020204030204" pitchFamily="34" charset="0"/>
              </a:rPr>
              <a:t>antenatal</a:t>
            </a:r>
            <a:r>
              <a:rPr lang="cs-CZ" sz="1500" i="1" dirty="0">
                <a:solidFill>
                  <a:schemeClr val="tx1"/>
                </a:solidFill>
                <a:latin typeface="Calibri" panose="020F0502020204030204" pitchFamily="34" charset="0"/>
                <a:cs typeface="Calibri" panose="020F0502020204030204" pitchFamily="34" charset="0"/>
              </a:rPr>
              <a:t> and </a:t>
            </a:r>
            <a:r>
              <a:rPr lang="cs-CZ" sz="1500" i="1" dirty="0" err="1">
                <a:solidFill>
                  <a:schemeClr val="tx1"/>
                </a:solidFill>
                <a:latin typeface="Calibri" panose="020F0502020204030204" pitchFamily="34" charset="0"/>
                <a:cs typeface="Calibri" panose="020F0502020204030204" pitchFamily="34" charset="0"/>
              </a:rPr>
              <a:t>postnatal</a:t>
            </a:r>
            <a:r>
              <a:rPr lang="cs-CZ" sz="1500" i="1" dirty="0">
                <a:solidFill>
                  <a:schemeClr val="tx1"/>
                </a:solidFill>
                <a:latin typeface="Calibri" panose="020F0502020204030204" pitchFamily="34" charset="0"/>
                <a:cs typeface="Calibri" panose="020F0502020204030204" pitchFamily="34" charset="0"/>
              </a:rPr>
              <a:t> care: A </a:t>
            </a:r>
            <a:r>
              <a:rPr lang="cs-CZ" sz="1500" i="1" dirty="0" err="1">
                <a:solidFill>
                  <a:schemeClr val="tx1"/>
                </a:solidFill>
                <a:latin typeface="Calibri" panose="020F0502020204030204" pitchFamily="34" charset="0"/>
                <a:cs typeface="Calibri" panose="020F0502020204030204" pitchFamily="34" charset="0"/>
              </a:rPr>
              <a:t>brief</a:t>
            </a:r>
            <a:r>
              <a:rPr lang="cs-CZ" sz="1500" i="1" dirty="0">
                <a:solidFill>
                  <a:schemeClr val="tx1"/>
                </a:solidFill>
                <a:latin typeface="Calibri" panose="020F0502020204030204" pitchFamily="34" charset="0"/>
                <a:cs typeface="Calibri" panose="020F0502020204030204" pitchFamily="34" charset="0"/>
              </a:rPr>
              <a:t> </a:t>
            </a:r>
            <a:r>
              <a:rPr lang="cs-CZ" sz="1500" i="1" dirty="0" err="1">
                <a:solidFill>
                  <a:schemeClr val="tx1"/>
                </a:solidFill>
                <a:latin typeface="Calibri" panose="020F0502020204030204" pitchFamily="34" charset="0"/>
                <a:cs typeface="Calibri" panose="020F0502020204030204" pitchFamily="34" charset="0"/>
              </a:rPr>
              <a:t>literature</a:t>
            </a:r>
            <a:r>
              <a:rPr lang="cs-CZ" sz="1500" i="1" dirty="0">
                <a:solidFill>
                  <a:schemeClr val="tx1"/>
                </a:solidFill>
                <a:latin typeface="Calibri" panose="020F0502020204030204" pitchFamily="34" charset="0"/>
                <a:cs typeface="Calibri" panose="020F0502020204030204" pitchFamily="34" charset="0"/>
              </a:rPr>
              <a:t> </a:t>
            </a:r>
            <a:r>
              <a:rPr lang="cs-CZ" sz="1500" i="1" dirty="0" err="1">
                <a:latin typeface="Calibri" panose="020F0502020204030204" pitchFamily="34" charset="0"/>
                <a:cs typeface="Calibri" panose="020F0502020204030204" pitchFamily="34" charset="0"/>
              </a:rPr>
              <a:t>review</a:t>
            </a:r>
            <a:r>
              <a:rPr lang="cs-CZ" sz="1500" i="1" dirty="0">
                <a:latin typeface="Calibri" panose="020F0502020204030204" pitchFamily="34" charset="0"/>
                <a:cs typeface="Calibri" panose="020F0502020204030204" pitchFamily="34" charset="0"/>
              </a:rPr>
              <a:t> </a:t>
            </a:r>
            <a:r>
              <a:rPr lang="cs-CZ" sz="1500" i="1" dirty="0" err="1">
                <a:latin typeface="Calibri" panose="020F0502020204030204" pitchFamily="34" charset="0"/>
                <a:cs typeface="Calibri" panose="020F0502020204030204" pitchFamily="34" charset="0"/>
              </a:rPr>
              <a:t>with</a:t>
            </a:r>
            <a:r>
              <a:rPr lang="cs-CZ" sz="1500" i="1" dirty="0">
                <a:latin typeface="Calibri" panose="020F0502020204030204" pitchFamily="34" charset="0"/>
                <a:cs typeface="Calibri" panose="020F0502020204030204" pitchFamily="34" charset="0"/>
              </a:rPr>
              <a:t> </a:t>
            </a:r>
            <a:r>
              <a:rPr lang="cs-CZ" sz="1500" i="1" dirty="0" err="1">
                <a:latin typeface="Calibri" panose="020F0502020204030204" pitchFamily="34" charset="0"/>
                <a:cs typeface="Calibri" panose="020F0502020204030204" pitchFamily="34" charset="0"/>
              </a:rPr>
              <a:t>recommendations</a:t>
            </a:r>
            <a:r>
              <a:rPr lang="cs-CZ" sz="1500" i="1" dirty="0">
                <a:latin typeface="Calibri" panose="020F0502020204030204" pitchFamily="34" charset="0"/>
                <a:cs typeface="Calibri" panose="020F0502020204030204" pitchFamily="34" charset="0"/>
              </a:rPr>
              <a:t> </a:t>
            </a:r>
            <a:r>
              <a:rPr lang="cs-CZ" sz="1500" i="1" dirty="0" err="1">
                <a:latin typeface="Calibri" panose="020F0502020204030204" pitchFamily="34" charset="0"/>
                <a:cs typeface="Calibri" panose="020F0502020204030204" pitchFamily="34" charset="0"/>
              </a:rPr>
              <a:t>for</a:t>
            </a:r>
            <a:r>
              <a:rPr lang="cs-CZ" sz="1500" i="1" dirty="0">
                <a:latin typeface="Calibri" panose="020F0502020204030204" pitchFamily="34" charset="0"/>
                <a:cs typeface="Calibri" panose="020F0502020204030204" pitchFamily="34" charset="0"/>
              </a:rPr>
              <a:t> </a:t>
            </a:r>
            <a:r>
              <a:rPr lang="cs-CZ" sz="1500" i="1" dirty="0" err="1">
                <a:latin typeface="Calibri" panose="020F0502020204030204" pitchFamily="34" charset="0"/>
                <a:cs typeface="Calibri" panose="020F0502020204030204" pitchFamily="34" charset="0"/>
              </a:rPr>
              <a:t>future</a:t>
            </a:r>
            <a:r>
              <a:rPr lang="cs-CZ" sz="1500" i="1" dirty="0">
                <a:latin typeface="Calibri" panose="020F0502020204030204" pitchFamily="34" charset="0"/>
                <a:cs typeface="Calibri" panose="020F0502020204030204" pitchFamily="34" charset="0"/>
              </a:rPr>
              <a:t> </a:t>
            </a:r>
            <a:r>
              <a:rPr lang="cs-CZ" sz="1500" i="1" dirty="0" err="1">
                <a:latin typeface="Calibri" panose="020F0502020204030204" pitchFamily="34" charset="0"/>
                <a:cs typeface="Calibri" panose="020F0502020204030204" pitchFamily="34" charset="0"/>
              </a:rPr>
              <a:t>research</a:t>
            </a:r>
            <a:r>
              <a:rPr lang="cs-CZ" sz="1500" i="1" dirty="0">
                <a:latin typeface="Calibri" panose="020F0502020204030204" pitchFamily="34" charset="0"/>
                <a:cs typeface="Calibri" panose="020F0502020204030204" pitchFamily="34" charset="0"/>
              </a:rPr>
              <a:t>, </a:t>
            </a:r>
            <a:r>
              <a:rPr lang="cs-CZ" sz="1500" dirty="0">
                <a:latin typeface="Calibri" panose="020F0502020204030204" pitchFamily="34" charset="0"/>
                <a:cs typeface="Calibri" panose="020F0502020204030204" pitchFamily="34" charset="0"/>
              </a:rPr>
              <a:t>International </a:t>
            </a:r>
            <a:r>
              <a:rPr lang="cs-CZ" sz="1500" dirty="0" err="1">
                <a:latin typeface="Calibri" panose="020F0502020204030204" pitchFamily="34" charset="0"/>
                <a:cs typeface="Calibri" panose="020F0502020204030204" pitchFamily="34" charset="0"/>
              </a:rPr>
              <a:t>Journal</a:t>
            </a:r>
            <a:r>
              <a:rPr lang="cs-CZ" sz="1500" dirty="0">
                <a:latin typeface="Calibri" panose="020F0502020204030204" pitchFamily="34" charset="0"/>
                <a:cs typeface="Calibri" panose="020F0502020204030204" pitchFamily="34" charset="0"/>
              </a:rPr>
              <a:t> </a:t>
            </a:r>
            <a:r>
              <a:rPr lang="cs-CZ" sz="1500" dirty="0" err="1">
                <a:latin typeface="Calibri" panose="020F0502020204030204" pitchFamily="34" charset="0"/>
                <a:cs typeface="Calibri" panose="020F0502020204030204" pitchFamily="34" charset="0"/>
              </a:rPr>
              <a:t>of</a:t>
            </a:r>
            <a:r>
              <a:rPr lang="cs-CZ" sz="1500" dirty="0">
                <a:latin typeface="Calibri" panose="020F0502020204030204" pitchFamily="34" charset="0"/>
                <a:cs typeface="Calibri" panose="020F0502020204030204" pitchFamily="34" charset="0"/>
              </a:rPr>
              <a:t> Art </a:t>
            </a:r>
            <a:r>
              <a:rPr lang="cs-CZ" sz="1500" dirty="0" err="1">
                <a:latin typeface="Calibri" panose="020F0502020204030204" pitchFamily="34" charset="0"/>
                <a:cs typeface="Calibri" panose="020F0502020204030204" pitchFamily="34" charset="0"/>
              </a:rPr>
              <a:t>Therapy</a:t>
            </a:r>
            <a:r>
              <a:rPr lang="cs-CZ" sz="1500" dirty="0">
                <a:latin typeface="Calibri" panose="020F0502020204030204" pitchFamily="34" charset="0"/>
                <a:cs typeface="Calibri" panose="020F0502020204030204" pitchFamily="34" charset="0"/>
              </a:rPr>
              <a:t>, dostupné z: </a:t>
            </a:r>
            <a:r>
              <a:rPr lang="cs-CZ" sz="1500" dirty="0">
                <a:solidFill>
                  <a:schemeClr val="tx1"/>
                </a:solidFill>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https://www.researchgate.net/publication/319437006_The_value_of_art_therapy_in_antenatal_and_postnatal_care_A_brief_literature_review_with_recommendations_for_future_research</a:t>
            </a:r>
            <a:endParaRPr lang="cs-CZ" sz="1500" i="1" dirty="0">
              <a:solidFill>
                <a:schemeClr val="tx1"/>
              </a:solidFill>
              <a:latin typeface="Calibri" panose="020F0502020204030204" pitchFamily="34" charset="0"/>
              <a:cs typeface="Calibri" panose="020F0502020204030204" pitchFamily="34" charset="0"/>
            </a:endParaRPr>
          </a:p>
          <a:p>
            <a:endParaRPr lang="cs-CZ" sz="1500" b="0" i="0" u="none" strike="noStrike" dirty="0">
              <a:solidFill>
                <a:schemeClr val="tx1"/>
              </a:solidFill>
              <a:effectLst/>
              <a:latin typeface="Calibri" panose="020F0502020204030204" pitchFamily="34" charset="0"/>
              <a:cs typeface="Calibri" panose="020F0502020204030204" pitchFamily="34" charset="0"/>
            </a:endParaRPr>
          </a:p>
          <a:p>
            <a:pPr marL="0" indent="0">
              <a:buNone/>
            </a:pPr>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7045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23A9E07-3DF7-4A45-8AF4-1F0470B42FE9}"/>
              </a:ext>
            </a:extLst>
          </p:cNvPr>
          <p:cNvSpPr>
            <a:spLocks noGrp="1"/>
          </p:cNvSpPr>
          <p:nvPr>
            <p:ph idx="1"/>
          </p:nvPr>
        </p:nvSpPr>
        <p:spPr>
          <a:xfrm>
            <a:off x="827313" y="566057"/>
            <a:ext cx="10522857" cy="5486400"/>
          </a:xfrm>
        </p:spPr>
        <p:txBody>
          <a:bodyPr/>
          <a:lstStyle/>
          <a:p>
            <a:r>
              <a:rPr lang="cs-CZ" dirty="0"/>
              <a:t>Videa:</a:t>
            </a:r>
          </a:p>
          <a:p>
            <a:pPr lvl="1"/>
            <a:r>
              <a:rPr lang="cs-CZ" dirty="0">
                <a:hlinkClick r:id="rId2"/>
              </a:rPr>
              <a:t>https://www.youtube.com/watch?v=wNUfOpsL3NY</a:t>
            </a:r>
            <a:endParaRPr lang="cs-CZ" dirty="0"/>
          </a:p>
          <a:p>
            <a:pPr lvl="1"/>
            <a:r>
              <a:rPr lang="cs-CZ">
                <a:hlinkClick r:id="rId3"/>
              </a:rPr>
              <a:t>https://www.youtube.com/watch?v=G7CVOoXSEME</a:t>
            </a:r>
            <a:endParaRPr lang="cs-CZ"/>
          </a:p>
          <a:p>
            <a:pPr lvl="1"/>
            <a:endParaRPr lang="cs-CZ" dirty="0"/>
          </a:p>
        </p:txBody>
      </p:sp>
    </p:spTree>
    <p:extLst>
      <p:ext uri="{BB962C8B-B14F-4D97-AF65-F5344CB8AC3E}">
        <p14:creationId xmlns:p14="http://schemas.microsoft.com/office/powerpoint/2010/main" val="3069703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78C9FA-047D-4783-818F-72243AB1187D}"/>
              </a:ext>
            </a:extLst>
          </p:cNvPr>
          <p:cNvSpPr>
            <a:spLocks noGrp="1"/>
          </p:cNvSpPr>
          <p:nvPr>
            <p:ph type="title"/>
          </p:nvPr>
        </p:nvSpPr>
        <p:spPr/>
        <p:txBody>
          <a:bodyPr>
            <a:normAutofit/>
          </a:bodyPr>
          <a:lstStyle/>
          <a:p>
            <a:pPr algn="ctr"/>
            <a:r>
              <a:rPr lang="cs-CZ" dirty="0">
                <a:latin typeface="Calibri" panose="020F0502020204030204" pitchFamily="34" charset="0"/>
                <a:cs typeface="Calibri" panose="020F0502020204030204" pitchFamily="34" charset="0"/>
              </a:rPr>
              <a:t>DO EXPRESIVNÍ TERAPIE LZE ZAŘADIT: </a:t>
            </a:r>
          </a:p>
        </p:txBody>
      </p:sp>
      <p:sp>
        <p:nvSpPr>
          <p:cNvPr id="3" name="Zástupný obsah 2">
            <a:extLst>
              <a:ext uri="{FF2B5EF4-FFF2-40B4-BE49-F238E27FC236}">
                <a16:creationId xmlns:a16="http://schemas.microsoft.com/office/drawing/2014/main" id="{4E8645F2-5C48-4B82-9736-F61731AF05D9}"/>
              </a:ext>
            </a:extLst>
          </p:cNvPr>
          <p:cNvSpPr>
            <a:spLocks noGrp="1"/>
          </p:cNvSpPr>
          <p:nvPr>
            <p:ph idx="1"/>
          </p:nvPr>
        </p:nvSpPr>
        <p:spPr>
          <a:xfrm>
            <a:off x="677334" y="1311966"/>
            <a:ext cx="10382552" cy="4936434"/>
          </a:xfrm>
        </p:spPr>
        <p:txBody>
          <a:bodyPr>
            <a:normAutofit/>
          </a:bodyPr>
          <a:lstStyle/>
          <a:p>
            <a:r>
              <a:rPr lang="cs-CZ" sz="1500" dirty="0">
                <a:solidFill>
                  <a:schemeClr val="tx1"/>
                </a:solidFill>
                <a:latin typeface="Calibri" panose="020F0502020204030204" pitchFamily="34" charset="0"/>
              </a:rPr>
              <a:t>Muzikoterapii</a:t>
            </a:r>
          </a:p>
          <a:p>
            <a:r>
              <a:rPr lang="cs-CZ" sz="1500" dirty="0">
                <a:solidFill>
                  <a:schemeClr val="tx1"/>
                </a:solidFill>
                <a:latin typeface="Calibri" panose="020F0502020204030204" pitchFamily="34" charset="0"/>
              </a:rPr>
              <a:t>Taneční a pohybovou terapii</a:t>
            </a:r>
          </a:p>
          <a:p>
            <a:r>
              <a:rPr lang="cs-CZ" sz="1500" dirty="0">
                <a:solidFill>
                  <a:schemeClr val="tx1"/>
                </a:solidFill>
                <a:latin typeface="Calibri" panose="020F0502020204030204" pitchFamily="34" charset="0"/>
              </a:rPr>
              <a:t>Arteterapii</a:t>
            </a:r>
          </a:p>
          <a:p>
            <a:r>
              <a:rPr lang="cs-CZ" sz="1500" dirty="0">
                <a:solidFill>
                  <a:schemeClr val="tx1"/>
                </a:solidFill>
                <a:latin typeface="Calibri" panose="020F0502020204030204" pitchFamily="34" charset="0"/>
              </a:rPr>
              <a:t>Psychodrama </a:t>
            </a:r>
          </a:p>
          <a:p>
            <a:r>
              <a:rPr lang="cs-CZ" sz="1500" dirty="0">
                <a:solidFill>
                  <a:schemeClr val="tx1"/>
                </a:solidFill>
                <a:latin typeface="Calibri" panose="020F0502020204030204" pitchFamily="34" charset="0"/>
              </a:rPr>
              <a:t>dále: </a:t>
            </a:r>
            <a:r>
              <a:rPr lang="cs-CZ" sz="1500" b="0" i="0" dirty="0">
                <a:solidFill>
                  <a:schemeClr val="tx1"/>
                </a:solidFill>
                <a:effectLst/>
                <a:latin typeface="Calibri" panose="020F0502020204030204" pitchFamily="34" charset="0"/>
              </a:rPr>
              <a:t>dramaterapii (divadlo jako prostředek léčby) , biblioterapii (terapeutické vyprávění, čtení), terapii filmem či </a:t>
            </a:r>
            <a:r>
              <a:rPr lang="cs-CZ" sz="1500" b="0" i="0" dirty="0" err="1">
                <a:solidFill>
                  <a:schemeClr val="tx1"/>
                </a:solidFill>
                <a:effectLst/>
                <a:latin typeface="Calibri" panose="020F0502020204030204" pitchFamily="34" charset="0"/>
              </a:rPr>
              <a:t>poetoterapii</a:t>
            </a:r>
            <a:r>
              <a:rPr lang="cs-CZ" sz="1500" b="0" i="0" dirty="0">
                <a:solidFill>
                  <a:schemeClr val="tx1"/>
                </a:solidFill>
                <a:effectLst/>
                <a:latin typeface="Calibri" panose="020F0502020204030204" pitchFamily="34" charset="0"/>
              </a:rPr>
              <a:t> (terapie pomocí poezie)</a:t>
            </a:r>
            <a:endParaRPr lang="cs-CZ" sz="1500" dirty="0">
              <a:solidFill>
                <a:schemeClr val="tx1"/>
              </a:solidFill>
            </a:endParaRPr>
          </a:p>
        </p:txBody>
      </p:sp>
    </p:spTree>
    <p:extLst>
      <p:ext uri="{BB962C8B-B14F-4D97-AF65-F5344CB8AC3E}">
        <p14:creationId xmlns:p14="http://schemas.microsoft.com/office/powerpoint/2010/main" val="1390681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AC5CAB-6AFD-4784-8315-B59BFE6FE0AC}"/>
              </a:ext>
            </a:extLst>
          </p:cNvPr>
          <p:cNvSpPr>
            <a:spLocks noGrp="1"/>
          </p:cNvSpPr>
          <p:nvPr>
            <p:ph type="title"/>
          </p:nvPr>
        </p:nvSpPr>
        <p:spPr/>
        <p:txBody>
          <a:bodyPr>
            <a:normAutofit/>
          </a:bodyPr>
          <a:lstStyle/>
          <a:p>
            <a:pPr algn="ctr"/>
            <a:r>
              <a:rPr lang="cs-CZ" dirty="0">
                <a:latin typeface="Calibri" panose="020F0502020204030204" pitchFamily="34" charset="0"/>
                <a:cs typeface="Calibri" panose="020F0502020204030204" pitchFamily="34" charset="0"/>
              </a:rPr>
              <a:t>MUZIKOTERAPIE = „relaxace s hudbou“</a:t>
            </a:r>
          </a:p>
        </p:txBody>
      </p:sp>
      <p:sp>
        <p:nvSpPr>
          <p:cNvPr id="3" name="Zástupný obsah 2">
            <a:extLst>
              <a:ext uri="{FF2B5EF4-FFF2-40B4-BE49-F238E27FC236}">
                <a16:creationId xmlns:a16="http://schemas.microsoft.com/office/drawing/2014/main" id="{93772BB9-D175-4D37-8588-8CEBEFF007EB}"/>
              </a:ext>
            </a:extLst>
          </p:cNvPr>
          <p:cNvSpPr>
            <a:spLocks noGrp="1"/>
          </p:cNvSpPr>
          <p:nvPr>
            <p:ph idx="1"/>
          </p:nvPr>
        </p:nvSpPr>
        <p:spPr>
          <a:xfrm>
            <a:off x="677334" y="1488613"/>
            <a:ext cx="10255710" cy="4759787"/>
          </a:xfrm>
        </p:spPr>
        <p:txBody>
          <a:bodyPr>
            <a:normAutofit/>
          </a:bodyPr>
          <a:lstStyle/>
          <a:p>
            <a:r>
              <a:rPr lang="cs-CZ" sz="1500" dirty="0">
                <a:solidFill>
                  <a:schemeClr val="tx1"/>
                </a:solidFill>
                <a:latin typeface="Calibri" panose="020F0502020204030204" pitchFamily="34" charset="0"/>
                <a:cs typeface="Calibri" panose="020F0502020204030204" pitchFamily="34" charset="0"/>
              </a:rPr>
              <a:t>Hudba má velký vliv na emoce = prohlubování, umocňování, korigování</a:t>
            </a:r>
          </a:p>
          <a:p>
            <a:r>
              <a:rPr lang="cs-CZ" sz="1500" dirty="0">
                <a:solidFill>
                  <a:schemeClr val="tx1"/>
                </a:solidFill>
                <a:latin typeface="Calibri" panose="020F0502020204030204" pitchFamily="34" charset="0"/>
                <a:cs typeface="Calibri" panose="020F0502020204030204" pitchFamily="34" charset="0"/>
              </a:rPr>
              <a:t>Také napomáhá k sebevyjadřování a podporuje pozitivní emoční naladění</a:t>
            </a:r>
          </a:p>
          <a:p>
            <a:r>
              <a:rPr lang="cs-CZ" sz="1500" dirty="0">
                <a:solidFill>
                  <a:schemeClr val="tx1"/>
                </a:solidFill>
                <a:latin typeface="Calibri" panose="020F0502020204030204" pitchFamily="34" charset="0"/>
                <a:cs typeface="Calibri" panose="020F0502020204030204" pitchFamily="34" charset="0"/>
              </a:rPr>
              <a:t>V relaxaci hudbou se uplatňuje:</a:t>
            </a:r>
          </a:p>
          <a:p>
            <a:pPr lvl="1"/>
            <a:r>
              <a:rPr lang="cs-CZ" sz="1500" dirty="0">
                <a:solidFill>
                  <a:schemeClr val="tx1"/>
                </a:solidFill>
                <a:latin typeface="Calibri" panose="020F0502020204030204" pitchFamily="34" charset="0"/>
                <a:cs typeface="Calibri" panose="020F0502020204030204" pitchFamily="34" charset="0"/>
              </a:rPr>
              <a:t>Rytmus (ovlivňuje životní funkce)</a:t>
            </a:r>
          </a:p>
          <a:p>
            <a:pPr lvl="1"/>
            <a:r>
              <a:rPr lang="cs-CZ" sz="1500" dirty="0">
                <a:solidFill>
                  <a:schemeClr val="tx1"/>
                </a:solidFill>
                <a:latin typeface="Calibri" panose="020F0502020204030204" pitchFamily="34" charset="0"/>
                <a:cs typeface="Calibri" panose="020F0502020204030204" pitchFamily="34" charset="0"/>
              </a:rPr>
              <a:t>Melodie (zbavuje stresu a úzkostí)</a:t>
            </a:r>
          </a:p>
          <a:p>
            <a:pPr lvl="1"/>
            <a:r>
              <a:rPr lang="cs-CZ" sz="1500" dirty="0">
                <a:solidFill>
                  <a:schemeClr val="tx1"/>
                </a:solidFill>
                <a:latin typeface="Calibri" panose="020F0502020204030204" pitchFamily="34" charset="0"/>
                <a:cs typeface="Calibri" panose="020F0502020204030204" pitchFamily="34" charset="0"/>
              </a:rPr>
              <a:t>Harmonie (vytváří náladu)</a:t>
            </a:r>
          </a:p>
          <a:p>
            <a:pPr lvl="1"/>
            <a:r>
              <a:rPr lang="cs-CZ" sz="1500" dirty="0">
                <a:solidFill>
                  <a:schemeClr val="tx1"/>
                </a:solidFill>
                <a:latin typeface="Calibri" panose="020F0502020204030204" pitchFamily="34" charset="0"/>
                <a:cs typeface="Calibri" panose="020F0502020204030204" pitchFamily="34" charset="0"/>
              </a:rPr>
              <a:t>Vliv má také opakování textu, melodie a nepřetržitý pravidelný zvuk, jako u meditace</a:t>
            </a:r>
          </a:p>
          <a:p>
            <a:pPr lvl="1"/>
            <a:r>
              <a:rPr lang="cs-CZ" sz="1500" dirty="0">
                <a:solidFill>
                  <a:schemeClr val="tx1"/>
                </a:solidFill>
                <a:latin typeface="Calibri" panose="020F0502020204030204" pitchFamily="34" charset="0"/>
                <a:cs typeface="Calibri" panose="020F0502020204030204" pitchFamily="34" charset="0"/>
              </a:rPr>
              <a:t>Významná je také hlasitost hudby</a:t>
            </a:r>
          </a:p>
          <a:p>
            <a:r>
              <a:rPr lang="cs-CZ" sz="1500" dirty="0">
                <a:solidFill>
                  <a:schemeClr val="tx1"/>
                </a:solidFill>
                <a:latin typeface="Calibri" panose="020F0502020204030204" pitchFamily="34" charset="0"/>
                <a:cs typeface="Calibri" panose="020F0502020204030204" pitchFamily="34" charset="0"/>
              </a:rPr>
              <a:t>K relaxaci slouží speciální relaxační nahrávky, které napomáhají při stresu, poruchách spánku a snížené koncentraci</a:t>
            </a:r>
          </a:p>
          <a:p>
            <a:r>
              <a:rPr lang="cs-CZ" sz="1500" dirty="0">
                <a:solidFill>
                  <a:schemeClr val="tx1"/>
                </a:solidFill>
                <a:latin typeface="Calibri" panose="020F0502020204030204" pitchFamily="34" charset="0"/>
                <a:cs typeface="Calibri" panose="020F0502020204030204" pitchFamily="34" charset="0"/>
              </a:rPr>
              <a:t>Oblíbeným relaxačním nástrojem jsou africké bubny (</a:t>
            </a:r>
            <a:r>
              <a:rPr lang="cs-CZ" sz="1500" dirty="0" err="1">
                <a:solidFill>
                  <a:schemeClr val="tx1"/>
                </a:solidFill>
                <a:latin typeface="Calibri" panose="020F0502020204030204" pitchFamily="34" charset="0"/>
                <a:cs typeface="Calibri" panose="020F0502020204030204" pitchFamily="34" charset="0"/>
              </a:rPr>
              <a:t>bongo</a:t>
            </a:r>
            <a:r>
              <a:rPr lang="cs-CZ" sz="1500" dirty="0">
                <a:solidFill>
                  <a:schemeClr val="tx1"/>
                </a:solidFill>
                <a:latin typeface="Calibri" panose="020F0502020204030204" pitchFamily="34" charset="0"/>
                <a:cs typeface="Calibri" panose="020F0502020204030204" pitchFamily="34" charset="0"/>
              </a:rPr>
              <a:t>) = ty navozují pocity osobní svobody a harmonizují mysl a tělo</a:t>
            </a:r>
          </a:p>
          <a:p>
            <a:r>
              <a:rPr lang="cs-CZ" sz="1500" dirty="0">
                <a:solidFill>
                  <a:schemeClr val="tx1"/>
                </a:solidFill>
                <a:latin typeface="Calibri" panose="020F0502020204030204" pitchFamily="34" charset="0"/>
                <a:cs typeface="Calibri" panose="020F0502020204030204" pitchFamily="34" charset="0"/>
              </a:rPr>
              <a:t>Některé druhy hudby či zvuky hudebního nástroje v nás naopak mohou vyvolat nežádoucí vybuzení</a:t>
            </a:r>
          </a:p>
          <a:p>
            <a:r>
              <a:rPr lang="cs-CZ" sz="1500" dirty="0">
                <a:solidFill>
                  <a:schemeClr val="tx1"/>
                </a:solidFill>
                <a:latin typeface="Calibri" panose="020F0502020204030204" pitchFamily="34" charset="0"/>
                <a:cs typeface="Calibri" panose="020F0502020204030204" pitchFamily="34" charset="0"/>
              </a:rPr>
              <a:t>Při této terapii je nutné dbát na individualitu člověka</a:t>
            </a:r>
          </a:p>
          <a:p>
            <a:pPr lvl="1"/>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8071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4615B0-24EF-4671-AF3C-91E0018C47BD}"/>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Základy muzikoterapie</a:t>
            </a:r>
          </a:p>
        </p:txBody>
      </p:sp>
      <p:sp>
        <p:nvSpPr>
          <p:cNvPr id="4" name="Zástupný obsah 3">
            <a:extLst>
              <a:ext uri="{FF2B5EF4-FFF2-40B4-BE49-F238E27FC236}">
                <a16:creationId xmlns:a16="http://schemas.microsoft.com/office/drawing/2014/main" id="{8C69FD3E-46DB-4C99-99CB-A3ACF210E8FE}"/>
              </a:ext>
            </a:extLst>
          </p:cNvPr>
          <p:cNvSpPr>
            <a:spLocks noGrp="1"/>
          </p:cNvSpPr>
          <p:nvPr>
            <p:ph idx="1"/>
          </p:nvPr>
        </p:nvSpPr>
        <p:spPr>
          <a:xfrm>
            <a:off x="677334" y="1497497"/>
            <a:ext cx="10837332" cy="4917817"/>
          </a:xfrm>
        </p:spPr>
        <p:txBody>
          <a:bodyPr>
            <a:normAutofit/>
          </a:bodyPr>
          <a:lstStyle/>
          <a:p>
            <a:pPr algn="l"/>
            <a:r>
              <a:rPr lang="cs-CZ" sz="1500" b="1" i="0" dirty="0">
                <a:solidFill>
                  <a:srgbClr val="212529"/>
                </a:solidFill>
                <a:effectLst/>
                <a:latin typeface="Calibri" panose="020F0502020204030204" pitchFamily="34" charset="0"/>
                <a:cs typeface="Calibri" panose="020F0502020204030204" pitchFamily="34" charset="0"/>
              </a:rPr>
              <a:t>Muzikoterapie</a:t>
            </a:r>
            <a:r>
              <a:rPr lang="cs-CZ" sz="1500" b="0" i="0" dirty="0">
                <a:solidFill>
                  <a:srgbClr val="212529"/>
                </a:solidFill>
                <a:effectLst/>
                <a:latin typeface="Calibri" panose="020F0502020204030204" pitchFamily="34" charset="0"/>
                <a:cs typeface="Calibri" panose="020F0502020204030204" pitchFamily="34" charset="0"/>
              </a:rPr>
              <a:t> vychází z poznání, že hudba léčí, harmonizuje tělo i duši a přináší radost</a:t>
            </a:r>
          </a:p>
          <a:p>
            <a:pPr algn="l"/>
            <a:r>
              <a:rPr lang="cs-CZ" sz="1500" dirty="0">
                <a:solidFill>
                  <a:srgbClr val="212529"/>
                </a:solidFill>
                <a:latin typeface="Calibri" panose="020F0502020204030204" pitchFamily="34" charset="0"/>
                <a:cs typeface="Calibri" panose="020F0502020204030204" pitchFamily="34" charset="0"/>
              </a:rPr>
              <a:t>Pracuje </a:t>
            </a:r>
            <a:r>
              <a:rPr lang="cs-CZ" sz="1500" b="0" i="0" dirty="0">
                <a:solidFill>
                  <a:srgbClr val="212529"/>
                </a:solidFill>
                <a:effectLst/>
                <a:latin typeface="Calibri" panose="020F0502020204030204" pitchFamily="34" charset="0"/>
                <a:cs typeface="Calibri" panose="020F0502020204030204" pitchFamily="34" charset="0"/>
              </a:rPr>
              <a:t>s prožitkem zvuků a rytmů, využívá relaxační techniky, techniky extáze, imaginaci a mnoho jiných technik, vedoucích např. k uvolnění, soustředění a k odpočinku</a:t>
            </a:r>
          </a:p>
          <a:p>
            <a:pPr algn="l"/>
            <a:r>
              <a:rPr lang="cs-CZ" sz="1500" b="1" i="0" dirty="0">
                <a:solidFill>
                  <a:srgbClr val="212529"/>
                </a:solidFill>
                <a:effectLst/>
                <a:latin typeface="Calibri" panose="020F0502020204030204" pitchFamily="34" charset="0"/>
                <a:cs typeface="Calibri" panose="020F0502020204030204" pitchFamily="34" charset="0"/>
              </a:rPr>
              <a:t>Pasivní muzikoterapie </a:t>
            </a:r>
            <a:r>
              <a:rPr lang="cs-CZ" sz="1500" b="0" i="0" dirty="0">
                <a:solidFill>
                  <a:srgbClr val="212529"/>
                </a:solidFill>
                <a:effectLst/>
                <a:latin typeface="Calibri" panose="020F0502020204030204" pitchFamily="34" charset="0"/>
                <a:cs typeface="Calibri" panose="020F0502020204030204" pitchFamily="34" charset="0"/>
              </a:rPr>
              <a:t>se zaměřuje na poslech hudby, kdy si klient všímá vnitřních procesů vyvolaných ukázkou a chápe možnost následného zpracování této látky ve skupinové či individuální psychoterapii</a:t>
            </a:r>
          </a:p>
          <a:p>
            <a:pPr lvl="1"/>
            <a:r>
              <a:rPr lang="cs-CZ" sz="1500" b="0" i="0" dirty="0">
                <a:solidFill>
                  <a:srgbClr val="212529"/>
                </a:solidFill>
                <a:effectLst/>
                <a:latin typeface="Calibri" panose="020F0502020204030204" pitchFamily="34" charset="0"/>
                <a:cs typeface="Calibri" panose="020F0502020204030204" pitchFamily="34" charset="0"/>
              </a:rPr>
              <a:t>K metodám pasivní muzikoterapie patří např. autogenní trénink, relaxační dýchání, práce s energií těla i ducha </a:t>
            </a:r>
          </a:p>
          <a:p>
            <a:pPr algn="l"/>
            <a:r>
              <a:rPr lang="cs-CZ" sz="1500" b="1" i="0" dirty="0">
                <a:solidFill>
                  <a:srgbClr val="212529"/>
                </a:solidFill>
                <a:effectLst/>
                <a:latin typeface="Calibri" panose="020F0502020204030204" pitchFamily="34" charset="0"/>
                <a:cs typeface="Calibri" panose="020F0502020204030204" pitchFamily="34" charset="0"/>
              </a:rPr>
              <a:t>Aktivní muzikoterapie </a:t>
            </a:r>
            <a:r>
              <a:rPr lang="cs-CZ" sz="1500" b="0" i="0" dirty="0">
                <a:solidFill>
                  <a:srgbClr val="212529"/>
                </a:solidFill>
                <a:effectLst/>
                <a:latin typeface="Calibri" panose="020F0502020204030204" pitchFamily="34" charset="0"/>
                <a:cs typeface="Calibri" panose="020F0502020204030204" pitchFamily="34" charset="0"/>
              </a:rPr>
              <a:t>zapojuje klienta do terapeutického procesu spoluvytvářením zvukového okolí, nabízí možnost seberealizace, uvědomování si vlastní nebo skupinové dynamiky</a:t>
            </a:r>
          </a:p>
          <a:p>
            <a:pPr lvl="1"/>
            <a:r>
              <a:rPr lang="cs-CZ" sz="1500" b="0" i="0" dirty="0">
                <a:solidFill>
                  <a:srgbClr val="212529"/>
                </a:solidFill>
                <a:effectLst/>
                <a:latin typeface="Calibri" panose="020F0502020204030204" pitchFamily="34" charset="0"/>
                <a:cs typeface="Calibri" panose="020F0502020204030204" pitchFamily="34" charset="0"/>
              </a:rPr>
              <a:t>Hudba a rytmus v tomto případě slouží klientovi jako vyjadřovací prostředek, je nabídkou jiného než slovního vyjádření pocitů a myšlenek</a:t>
            </a:r>
          </a:p>
          <a:p>
            <a:pPr lvl="1"/>
            <a:r>
              <a:rPr lang="cs-CZ" sz="1500" b="0" i="0" dirty="0">
                <a:solidFill>
                  <a:srgbClr val="212529"/>
                </a:solidFill>
                <a:effectLst/>
                <a:latin typeface="Calibri" panose="020F0502020204030204" pitchFamily="34" charset="0"/>
                <a:cs typeface="Calibri" panose="020F0502020204030204" pitchFamily="34" charset="0"/>
              </a:rPr>
              <a:t>Náplní aktivní muzikoterapie jsou psychodynamické hry s hudbou, výrazový tanec, hra na tělo, rytmická cvičení, dechová cvičení apod.</a:t>
            </a:r>
          </a:p>
          <a:p>
            <a:pPr lvl="1"/>
            <a:r>
              <a:rPr lang="cs-CZ" sz="1500" b="0" i="0" dirty="0">
                <a:solidFill>
                  <a:srgbClr val="212529"/>
                </a:solidFill>
                <a:effectLst/>
                <a:latin typeface="Calibri" panose="020F0502020204030204" pitchFamily="34" charset="0"/>
                <a:cs typeface="Calibri" panose="020F0502020204030204" pitchFamily="34" charset="0"/>
              </a:rPr>
              <a:t>Velmi významnou složkou muzikoterapie je nácvik vnímání přirozených i umělých zvuků krajiny, který klientovi pomáhá pochopit změny nálady způsobené zvukovým působením jeho okolí</a:t>
            </a:r>
          </a:p>
          <a:p>
            <a:endParaRPr lang="cs-CZ"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6967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3BF64A-90BC-4844-8396-2357D726C705}"/>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Poslech hudební ukázky</a:t>
            </a:r>
          </a:p>
        </p:txBody>
      </p:sp>
      <p:sp>
        <p:nvSpPr>
          <p:cNvPr id="3" name="Zástupný obsah 2">
            <a:extLst>
              <a:ext uri="{FF2B5EF4-FFF2-40B4-BE49-F238E27FC236}">
                <a16:creationId xmlns:a16="http://schemas.microsoft.com/office/drawing/2014/main" id="{E6EA1286-2A4F-497D-843E-90C3CA863732}"/>
              </a:ext>
            </a:extLst>
          </p:cNvPr>
          <p:cNvSpPr>
            <a:spLocks noGrp="1"/>
          </p:cNvSpPr>
          <p:nvPr>
            <p:ph idx="1"/>
          </p:nvPr>
        </p:nvSpPr>
        <p:spPr>
          <a:xfrm>
            <a:off x="677334" y="1126434"/>
            <a:ext cx="11170110" cy="5559287"/>
          </a:xfrm>
        </p:spPr>
        <p:txBody>
          <a:bodyPr>
            <a:noAutofit/>
          </a:bodyPr>
          <a:lstStyle/>
          <a:p>
            <a:r>
              <a:rPr lang="cs-CZ" sz="1500" b="1" dirty="0">
                <a:solidFill>
                  <a:schemeClr val="tx1"/>
                </a:solidFill>
                <a:latin typeface="Calibri" panose="020F0502020204030204" pitchFamily="34" charset="0"/>
                <a:cs typeface="Calibri" panose="020F0502020204030204" pitchFamily="34" charset="0"/>
              </a:rPr>
              <a:t>P</a:t>
            </a:r>
            <a:r>
              <a:rPr lang="cs-CZ" sz="1500" b="1" i="0" dirty="0">
                <a:solidFill>
                  <a:schemeClr val="tx1"/>
                </a:solidFill>
                <a:effectLst/>
                <a:latin typeface="Calibri" panose="020F0502020204030204" pitchFamily="34" charset="0"/>
                <a:cs typeface="Calibri" panose="020F0502020204030204" pitchFamily="34" charset="0"/>
              </a:rPr>
              <a:t>oslech hudební audio ukázky</a:t>
            </a:r>
          </a:p>
          <a:p>
            <a:pPr lvl="1"/>
            <a:r>
              <a:rPr lang="cs-CZ" sz="1300" b="0" i="0" dirty="0">
                <a:solidFill>
                  <a:schemeClr val="tx1"/>
                </a:solidFill>
                <a:effectLst/>
                <a:latin typeface="Calibri" panose="020F0502020204030204" pitchFamily="34" charset="0"/>
                <a:cs typeface="Calibri" panose="020F0502020204030204" pitchFamily="34" charset="0"/>
              </a:rPr>
              <a:t>Před poslechem hudební ukázky se doporučuje krátké, ale výrazné procvičení, vydýchání a uvolnění svalů (hlavy, těla a končetin)</a:t>
            </a:r>
          </a:p>
          <a:p>
            <a:pPr lvl="1">
              <a:buFont typeface="Arial" panose="020B0604020202020204" pitchFamily="34" charset="0"/>
              <a:buChar char="•"/>
            </a:pPr>
            <a:r>
              <a:rPr lang="cs-CZ" sz="1300" b="0" i="0" dirty="0">
                <a:solidFill>
                  <a:schemeClr val="tx1"/>
                </a:solidFill>
                <a:effectLst/>
                <a:latin typeface="Calibri" panose="020F0502020204030204" pitchFamily="34" charset="0"/>
                <a:cs typeface="Calibri" panose="020F0502020204030204" pitchFamily="34" charset="0"/>
              </a:rPr>
              <a:t>Procvičení:</a:t>
            </a:r>
          </a:p>
          <a:p>
            <a:pPr lvl="2" indent="-285750">
              <a:buFont typeface="Arial" panose="020B0604020202020204" pitchFamily="34" charset="0"/>
              <a:buChar char="•"/>
            </a:pPr>
            <a:r>
              <a:rPr lang="cs-CZ" sz="1300" dirty="0">
                <a:solidFill>
                  <a:schemeClr val="tx1"/>
                </a:solidFill>
                <a:latin typeface="Calibri" panose="020F0502020204030204" pitchFamily="34" charset="0"/>
                <a:cs typeface="Calibri" panose="020F0502020204030204" pitchFamily="34" charset="0"/>
              </a:rPr>
              <a:t>S</a:t>
            </a:r>
            <a:r>
              <a:rPr lang="cs-CZ" sz="1300" b="0" i="0" dirty="0">
                <a:solidFill>
                  <a:schemeClr val="tx1"/>
                </a:solidFill>
                <a:effectLst/>
                <a:latin typeface="Calibri" panose="020F0502020204030204" pitchFamily="34" charset="0"/>
                <a:cs typeface="Calibri" panose="020F0502020204030204" pitchFamily="34" charset="0"/>
              </a:rPr>
              <a:t>polečné hluboké dýchání </a:t>
            </a:r>
            <a:endParaRPr lang="cs-CZ" sz="1300" dirty="0">
              <a:solidFill>
                <a:schemeClr val="tx1"/>
              </a:solidFill>
              <a:latin typeface="Calibri" panose="020F0502020204030204" pitchFamily="34" charset="0"/>
              <a:cs typeface="Calibri" panose="020F0502020204030204" pitchFamily="34" charset="0"/>
            </a:endParaRPr>
          </a:p>
          <a:p>
            <a:pPr lvl="2" indent="-285750">
              <a:buFont typeface="Arial" panose="020B0604020202020204" pitchFamily="34" charset="0"/>
              <a:buChar char="•"/>
            </a:pPr>
            <a:r>
              <a:rPr lang="cs-CZ" sz="1300" dirty="0">
                <a:solidFill>
                  <a:schemeClr val="tx1"/>
                </a:solidFill>
                <a:latin typeface="Calibri" panose="020F0502020204030204" pitchFamily="34" charset="0"/>
                <a:cs typeface="Calibri" panose="020F0502020204030204" pitchFamily="34" charset="0"/>
              </a:rPr>
              <a:t>O</a:t>
            </a:r>
            <a:r>
              <a:rPr lang="cs-CZ" sz="1300" b="0" i="0" dirty="0">
                <a:solidFill>
                  <a:schemeClr val="tx1"/>
                </a:solidFill>
                <a:effectLst/>
                <a:latin typeface="Calibri" panose="020F0502020204030204" pitchFamily="34" charset="0"/>
                <a:cs typeface="Calibri" panose="020F0502020204030204" pitchFamily="34" charset="0"/>
              </a:rPr>
              <a:t>táčením hlavy uvolnění krční páteře, trupu a protáhnutí končetin</a:t>
            </a:r>
          </a:p>
          <a:p>
            <a:pPr lvl="2" indent="-285750">
              <a:buFont typeface="Arial" panose="020B0604020202020204" pitchFamily="34" charset="0"/>
              <a:buChar char="•"/>
            </a:pPr>
            <a:r>
              <a:rPr lang="cs-CZ" sz="1300" b="0" i="0" dirty="0">
                <a:solidFill>
                  <a:schemeClr val="tx1"/>
                </a:solidFill>
                <a:effectLst/>
                <a:latin typeface="Calibri" panose="020F0502020204030204" pitchFamily="34" charset="0"/>
                <a:cs typeface="Calibri" panose="020F0502020204030204" pitchFamily="34" charset="0"/>
              </a:rPr>
              <a:t>Výrazn</a:t>
            </a:r>
            <a:r>
              <a:rPr lang="cs-CZ" sz="1300" dirty="0">
                <a:solidFill>
                  <a:schemeClr val="tx1"/>
                </a:solidFill>
                <a:latin typeface="Calibri" panose="020F0502020204030204" pitchFamily="34" charset="0"/>
                <a:cs typeface="Calibri" panose="020F0502020204030204" pitchFamily="34" charset="0"/>
              </a:rPr>
              <a:t>é rozdýchání,</a:t>
            </a:r>
            <a:r>
              <a:rPr lang="cs-CZ" sz="1300" b="0" i="0" dirty="0">
                <a:solidFill>
                  <a:schemeClr val="tx1"/>
                </a:solidFill>
                <a:effectLst/>
                <a:latin typeface="Calibri" panose="020F0502020204030204" pitchFamily="34" charset="0"/>
                <a:cs typeface="Calibri" panose="020F0502020204030204" pitchFamily="34" charset="0"/>
              </a:rPr>
              <a:t> dupání, tleskání, smích z plných plic a ztišení</a:t>
            </a:r>
          </a:p>
          <a:p>
            <a:pPr lvl="1">
              <a:buFont typeface="Arial" panose="020B0604020202020204" pitchFamily="34" charset="0"/>
              <a:buChar char="•"/>
            </a:pPr>
            <a:r>
              <a:rPr lang="cs-CZ" sz="1300" b="0" i="0" dirty="0">
                <a:solidFill>
                  <a:schemeClr val="tx1"/>
                </a:solidFill>
                <a:effectLst/>
                <a:latin typeface="Calibri" panose="020F0502020204030204" pitchFamily="34" charset="0"/>
                <a:cs typeface="Calibri" panose="020F0502020204030204" pitchFamily="34" charset="0"/>
              </a:rPr>
              <a:t>Relaxace a poslech hudby:</a:t>
            </a:r>
          </a:p>
          <a:p>
            <a:pPr lvl="2" indent="-285750">
              <a:buFont typeface="Arial" panose="020B0604020202020204" pitchFamily="34" charset="0"/>
              <a:buChar char="•"/>
            </a:pPr>
            <a:r>
              <a:rPr lang="cs-CZ" sz="1300" b="0" i="0" dirty="0">
                <a:solidFill>
                  <a:schemeClr val="tx1"/>
                </a:solidFill>
                <a:effectLst/>
                <a:latin typeface="Calibri" panose="020F0502020204030204" pitchFamily="34" charset="0"/>
                <a:cs typeface="Calibri" panose="020F0502020204030204" pitchFamily="34" charset="0"/>
              </a:rPr>
              <a:t>Pohodlné usazení (dle možností leh na zemi)</a:t>
            </a:r>
          </a:p>
          <a:p>
            <a:pPr lvl="2" indent="-285750">
              <a:buFont typeface="Arial" panose="020B0604020202020204" pitchFamily="34" charset="0"/>
              <a:buChar char="•"/>
            </a:pPr>
            <a:r>
              <a:rPr lang="cs-CZ" sz="1300" b="0" i="0" dirty="0">
                <a:solidFill>
                  <a:schemeClr val="tx1"/>
                </a:solidFill>
                <a:effectLst/>
                <a:latin typeface="Calibri" panose="020F0502020204030204" pitchFamily="34" charset="0"/>
                <a:cs typeface="Calibri" panose="020F0502020204030204" pitchFamily="34" charset="0"/>
              </a:rPr>
              <a:t>Zavření očí a vnímání hudby</a:t>
            </a:r>
          </a:p>
          <a:p>
            <a:r>
              <a:rPr lang="cs-CZ" sz="1500" b="1" dirty="0">
                <a:solidFill>
                  <a:schemeClr val="tx1"/>
                </a:solidFill>
                <a:latin typeface="Calibri" panose="020F0502020204030204" pitchFamily="34" charset="0"/>
                <a:cs typeface="Calibri" panose="020F0502020204030204" pitchFamily="34" charset="0"/>
              </a:rPr>
              <a:t>A</a:t>
            </a:r>
            <a:r>
              <a:rPr lang="cs-CZ" sz="1500" b="1" i="0" dirty="0">
                <a:solidFill>
                  <a:schemeClr val="tx1"/>
                </a:solidFill>
                <a:effectLst/>
                <a:latin typeface="Calibri" panose="020F0502020204030204" pitchFamily="34" charset="0"/>
                <a:cs typeface="Calibri" panose="020F0502020204030204" pitchFamily="34" charset="0"/>
              </a:rPr>
              <a:t>udiovizuální hudební ukázka</a:t>
            </a:r>
          </a:p>
          <a:p>
            <a:pPr lvl="1">
              <a:buFont typeface="Arial" panose="020B0604020202020204" pitchFamily="34" charset="0"/>
              <a:buChar char="•"/>
            </a:pPr>
            <a:r>
              <a:rPr lang="cs-CZ" sz="1300" dirty="0">
                <a:solidFill>
                  <a:schemeClr val="tx1"/>
                </a:solidFill>
                <a:latin typeface="Calibri" panose="020F0502020204030204" pitchFamily="34" charset="0"/>
                <a:cs typeface="Calibri" panose="020F0502020204030204" pitchFamily="34" charset="0"/>
              </a:rPr>
              <a:t>D</a:t>
            </a:r>
            <a:r>
              <a:rPr lang="cs-CZ" sz="1300" b="0" i="0" dirty="0">
                <a:solidFill>
                  <a:schemeClr val="tx1"/>
                </a:solidFill>
                <a:effectLst/>
                <a:latin typeface="Calibri" panose="020F0502020204030204" pitchFamily="34" charset="0"/>
                <a:cs typeface="Calibri" panose="020F0502020204030204" pitchFamily="34" charset="0"/>
              </a:rPr>
              <a:t>ůležité je vysvětlení, že hudba i obrazová animace se mají vnímat všemi smysly, aby poté bylo poté možné její společné rozebrání</a:t>
            </a:r>
          </a:p>
          <a:p>
            <a:pPr algn="l"/>
            <a:r>
              <a:rPr lang="cs-CZ" sz="1500" b="1" i="0" dirty="0">
                <a:solidFill>
                  <a:schemeClr val="tx1"/>
                </a:solidFill>
                <a:effectLst/>
                <a:latin typeface="Calibri" panose="020F0502020204030204" pitchFamily="34" charset="0"/>
                <a:cs typeface="Calibri" panose="020F0502020204030204" pitchFamily="34" charset="0"/>
              </a:rPr>
              <a:t>Zakončuje se společným sdílením pocitů a emocí po skončení ukázky</a:t>
            </a:r>
            <a:endParaRPr lang="cs-CZ" sz="1500" b="0" i="0" dirty="0">
              <a:solidFill>
                <a:schemeClr val="tx1"/>
              </a:solidFill>
              <a:effectLst/>
              <a:latin typeface="Calibri" panose="020F0502020204030204" pitchFamily="34" charset="0"/>
              <a:cs typeface="Calibri" panose="020F0502020204030204" pitchFamily="34" charset="0"/>
            </a:endParaRPr>
          </a:p>
          <a:p>
            <a:pPr lvl="1"/>
            <a:r>
              <a:rPr lang="cs-CZ" sz="1300" b="0" i="0" dirty="0">
                <a:solidFill>
                  <a:schemeClr val="tx1"/>
                </a:solidFill>
                <a:effectLst/>
                <a:latin typeface="Calibri" panose="020F0502020204030204" pitchFamily="34" charset="0"/>
                <a:cs typeface="Calibri" panose="020F0502020204030204" pitchFamily="34" charset="0"/>
              </a:rPr>
              <a:t> poslech hudební audio ukázky</a:t>
            </a:r>
          </a:p>
          <a:p>
            <a:pPr lvl="2">
              <a:buFont typeface="Arial" panose="020B0604020202020204" pitchFamily="34" charset="0"/>
              <a:buChar char="•"/>
            </a:pPr>
            <a:r>
              <a:rPr lang="cs-CZ" sz="1300" dirty="0">
                <a:solidFill>
                  <a:schemeClr val="tx1"/>
                </a:solidFill>
                <a:latin typeface="Calibri" panose="020F0502020204030204" pitchFamily="34" charset="0"/>
                <a:cs typeface="Calibri" panose="020F0502020204030204" pitchFamily="34" charset="0"/>
              </a:rPr>
              <a:t>S</a:t>
            </a:r>
            <a:r>
              <a:rPr lang="cs-CZ" sz="1300" b="0" i="0" dirty="0">
                <a:solidFill>
                  <a:schemeClr val="tx1"/>
                </a:solidFill>
                <a:effectLst/>
                <a:latin typeface="Calibri" panose="020F0502020204030204" pitchFamily="34" charset="0"/>
                <a:cs typeface="Calibri" panose="020F0502020204030204" pitchFamily="34" charset="0"/>
              </a:rPr>
              <a:t>polečné sdílení pocitů a emocí</a:t>
            </a:r>
          </a:p>
          <a:p>
            <a:pPr lvl="1"/>
            <a:r>
              <a:rPr lang="cs-CZ" sz="1300" b="0" i="0" dirty="0">
                <a:solidFill>
                  <a:schemeClr val="tx1"/>
                </a:solidFill>
                <a:effectLst/>
                <a:latin typeface="Calibri" panose="020F0502020204030204" pitchFamily="34" charset="0"/>
                <a:cs typeface="Calibri" panose="020F0502020204030204" pitchFamily="34" charset="0"/>
              </a:rPr>
              <a:t> audiovizuální hudební ukázka</a:t>
            </a:r>
          </a:p>
          <a:p>
            <a:pPr lvl="2">
              <a:buFont typeface="Arial" panose="020B0604020202020204" pitchFamily="34" charset="0"/>
              <a:buChar char="•"/>
            </a:pPr>
            <a:r>
              <a:rPr lang="cs-CZ" sz="1300" b="0" i="0" dirty="0">
                <a:solidFill>
                  <a:schemeClr val="tx1"/>
                </a:solidFill>
                <a:effectLst/>
                <a:latin typeface="Calibri" panose="020F0502020204030204" pitchFamily="34" charset="0"/>
                <a:cs typeface="Calibri" panose="020F0502020204030204" pitchFamily="34" charset="0"/>
              </a:rPr>
              <a:t>Společná diskuze a rozbor nad ukázkou</a:t>
            </a:r>
          </a:p>
          <a:p>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83383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F82626-05B3-4A5A-A697-B266163921C8}"/>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Muzikoterapie člověku pomáhá:</a:t>
            </a:r>
          </a:p>
        </p:txBody>
      </p:sp>
      <p:sp>
        <p:nvSpPr>
          <p:cNvPr id="3" name="Zástupný obsah 2">
            <a:extLst>
              <a:ext uri="{FF2B5EF4-FFF2-40B4-BE49-F238E27FC236}">
                <a16:creationId xmlns:a16="http://schemas.microsoft.com/office/drawing/2014/main" id="{2B4B3AE3-3521-4204-909C-69DCC61BCA56}"/>
              </a:ext>
            </a:extLst>
          </p:cNvPr>
          <p:cNvSpPr>
            <a:spLocks noGrp="1"/>
          </p:cNvSpPr>
          <p:nvPr>
            <p:ph idx="1"/>
          </p:nvPr>
        </p:nvSpPr>
        <p:spPr>
          <a:xfrm>
            <a:off x="677334" y="1298713"/>
            <a:ext cx="10837332" cy="5128591"/>
          </a:xfrm>
        </p:spPr>
        <p:txBody>
          <a:bodyPr>
            <a:normAutofit/>
          </a:bodyPr>
          <a:lstStyle/>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zmírnit fyzické a psychické problémy</a:t>
            </a: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lépe poznat sebe sama a získat přístup k nevyužitým schopnostem</a:t>
            </a: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získat nezávislost a sebedůvěru</a:t>
            </a: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růst a rozvíjet svoji osobnost a kreativitu</a:t>
            </a: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podávat lepší výkony </a:t>
            </a:r>
            <a:endParaRPr lang="cs-CZ" sz="1500" dirty="0">
              <a:solidFill>
                <a:schemeClr val="tx1"/>
              </a:solidFill>
              <a:latin typeface="Calibri" panose="020F0502020204030204" pitchFamily="34" charset="0"/>
              <a:cs typeface="Calibri" panose="020F0502020204030204" pitchFamily="34" charset="0"/>
            </a:endParaRP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získat odolnost vůči stresu nebo zátěží</a:t>
            </a: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dospět k souladu se sebou samým, svým prožíváním a okolím</a:t>
            </a: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ke sdílení vlastních prožitků a emocí umožňující lépe naslouchat a porozumět vyjadřování, vnímání, prožívání a způsobu života druhých</a:t>
            </a: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přiměřeně vnímat realitu a reflektovat druhé i okolí</a:t>
            </a:r>
          </a:p>
          <a:p>
            <a:pPr algn="l">
              <a:buFont typeface="Arial" panose="020B0604020202020204" pitchFamily="34" charset="0"/>
              <a:buChar char="•"/>
            </a:pPr>
            <a:r>
              <a:rPr lang="cs-CZ" sz="1500" b="0" i="0" dirty="0">
                <a:solidFill>
                  <a:schemeClr val="tx1"/>
                </a:solidFill>
                <a:effectLst/>
                <a:latin typeface="Calibri" panose="020F0502020204030204" pitchFamily="34" charset="0"/>
                <a:cs typeface="Calibri" panose="020F0502020204030204" pitchFamily="34" charset="0"/>
              </a:rPr>
              <a:t>vyjádřit sebe sama pomocí těla, umění a sociální komunikace</a:t>
            </a:r>
          </a:p>
          <a:p>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26809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5B3B41-8C21-1A40-B9C5-288388D646A3}"/>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Muzikoterapie v porodnictví a neonatologii</a:t>
            </a:r>
          </a:p>
        </p:txBody>
      </p:sp>
      <p:sp>
        <p:nvSpPr>
          <p:cNvPr id="3" name="Zástupný obsah 2">
            <a:extLst>
              <a:ext uri="{FF2B5EF4-FFF2-40B4-BE49-F238E27FC236}">
                <a16:creationId xmlns:a16="http://schemas.microsoft.com/office/drawing/2014/main" id="{EE8FCD86-B093-A049-9639-89A0077677FD}"/>
              </a:ext>
            </a:extLst>
          </p:cNvPr>
          <p:cNvSpPr>
            <a:spLocks noGrp="1"/>
          </p:cNvSpPr>
          <p:nvPr>
            <p:ph idx="1"/>
          </p:nvPr>
        </p:nvSpPr>
        <p:spPr>
          <a:xfrm>
            <a:off x="677334" y="1349829"/>
            <a:ext cx="10837332" cy="4691533"/>
          </a:xfrm>
        </p:spPr>
        <p:txBody>
          <a:bodyPr>
            <a:normAutofit/>
          </a:bodyPr>
          <a:lstStyle/>
          <a:p>
            <a:r>
              <a:rPr lang="cs-CZ" sz="1500" dirty="0">
                <a:latin typeface="Calibri" panose="020F0502020204030204" pitchFamily="34" charset="0"/>
                <a:cs typeface="Calibri" panose="020F0502020204030204" pitchFamily="34" charset="0"/>
              </a:rPr>
              <a:t>Využívání hudby je jedna z alternativních metod tišení bolesti</a:t>
            </a:r>
          </a:p>
          <a:p>
            <a:r>
              <a:rPr lang="cs-CZ" sz="1500" dirty="0">
                <a:latin typeface="Calibri" panose="020F0502020204030204" pitchFamily="34" charset="0"/>
                <a:cs typeface="Calibri" panose="020F0502020204030204" pitchFamily="34" charset="0"/>
              </a:rPr>
              <a:t>Bylo provedeno několik výzkumů, které prokazují, že ženy, které během porodu poslouchají hudbu, kterou si samy zvolí, zvládají bolesti mnohem lépe</a:t>
            </a:r>
          </a:p>
          <a:p>
            <a:r>
              <a:rPr lang="cs-CZ" sz="1500" dirty="0">
                <a:latin typeface="Calibri" panose="020F0502020204030204" pitchFamily="34" charset="0"/>
                <a:cs typeface="Calibri" panose="020F0502020204030204" pitchFamily="34" charset="0"/>
              </a:rPr>
              <a:t>Dále se uvádí, že pokud ženy používají muzikoterapii v poporodním období lépe zvládají bolest a mají menší sklony k poporodní depresi</a:t>
            </a:r>
          </a:p>
          <a:p>
            <a:r>
              <a:rPr lang="cs-CZ" sz="1500" dirty="0">
                <a:latin typeface="Calibri" panose="020F0502020204030204" pitchFamily="34" charset="0"/>
                <a:cs typeface="Calibri" panose="020F0502020204030204" pitchFamily="34" charset="0"/>
              </a:rPr>
              <a:t>Muzikoterapie se také využívá v neonatologii, kdy může mít pozitivní vliv jak na předčasně narozené miminko, tak na jeho maminku</a:t>
            </a:r>
          </a:p>
          <a:p>
            <a:r>
              <a:rPr lang="cs-CZ" sz="1500" dirty="0">
                <a:latin typeface="Calibri" panose="020F0502020204030204" pitchFamily="34" charset="0"/>
                <a:cs typeface="Calibri" panose="020F0502020204030204" pitchFamily="34" charset="0"/>
              </a:rPr>
              <a:t>Muzikoterapie u dětí napomáhá lepšímu vývoji mozku, přibírání na váze, snižování stresového chování a zvyšuje prokrvení kyslíkem, u matek napomáhá ke snížení sklonu k poporodní depresi</a:t>
            </a:r>
          </a:p>
          <a:p>
            <a:r>
              <a:rPr lang="cs-CZ" sz="1500" dirty="0">
                <a:latin typeface="Calibri" panose="020F0502020204030204" pitchFamily="34" charset="0"/>
                <a:cs typeface="Calibri" panose="020F0502020204030204" pitchFamily="34" charset="0"/>
              </a:rPr>
              <a:t>Nejčastěji se miminkům pouští ukolébavky, často se také využívá </a:t>
            </a:r>
            <a:r>
              <a:rPr lang="cs-CZ" sz="1500" dirty="0" err="1">
                <a:latin typeface="Calibri" panose="020F0502020204030204" pitchFamily="34" charset="0"/>
                <a:cs typeface="Calibri" panose="020F0502020204030204" pitchFamily="34" charset="0"/>
              </a:rPr>
              <a:t>klokánkování</a:t>
            </a:r>
            <a:r>
              <a:rPr lang="cs-CZ" sz="1500" dirty="0">
                <a:latin typeface="Calibri" panose="020F0502020204030204" pitchFamily="34" charset="0"/>
                <a:cs typeface="Calibri" panose="020F0502020204030204" pitchFamily="34" charset="0"/>
              </a:rPr>
              <a:t> společně se zpěvem, vyprávění pohádky atd</a:t>
            </a:r>
          </a:p>
        </p:txBody>
      </p:sp>
    </p:spTree>
    <p:extLst>
      <p:ext uri="{BB962C8B-B14F-4D97-AF65-F5344CB8AC3E}">
        <p14:creationId xmlns:p14="http://schemas.microsoft.com/office/powerpoint/2010/main" val="347922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067975-27B0-4DAB-9319-77FC6FE3F86B}"/>
              </a:ext>
            </a:extLst>
          </p:cNvPr>
          <p:cNvSpPr>
            <a:spLocks noGrp="1"/>
          </p:cNvSpPr>
          <p:nvPr>
            <p:ph type="title"/>
          </p:nvPr>
        </p:nvSpPr>
        <p:spPr/>
        <p:txBody>
          <a:bodyPr/>
          <a:lstStyle/>
          <a:p>
            <a:pPr algn="ctr"/>
            <a:r>
              <a:rPr lang="cs-CZ" dirty="0">
                <a:latin typeface="Calibri" panose="020F0502020204030204" pitchFamily="34" charset="0"/>
                <a:cs typeface="Calibri" panose="020F0502020204030204" pitchFamily="34" charset="0"/>
              </a:rPr>
              <a:t>ARTETERAPIE</a:t>
            </a:r>
          </a:p>
        </p:txBody>
      </p:sp>
      <p:sp>
        <p:nvSpPr>
          <p:cNvPr id="3" name="Zástupný obsah 2">
            <a:extLst>
              <a:ext uri="{FF2B5EF4-FFF2-40B4-BE49-F238E27FC236}">
                <a16:creationId xmlns:a16="http://schemas.microsoft.com/office/drawing/2014/main" id="{72322BC1-83F1-41B6-B9D9-27F675700838}"/>
              </a:ext>
            </a:extLst>
          </p:cNvPr>
          <p:cNvSpPr>
            <a:spLocks noGrp="1"/>
          </p:cNvSpPr>
          <p:nvPr>
            <p:ph idx="1"/>
          </p:nvPr>
        </p:nvSpPr>
        <p:spPr>
          <a:xfrm>
            <a:off x="677334" y="1488612"/>
            <a:ext cx="10931570" cy="5071213"/>
          </a:xfrm>
        </p:spPr>
        <p:txBody>
          <a:bodyPr>
            <a:normAutofit/>
          </a:bodyPr>
          <a:lstStyle/>
          <a:p>
            <a:r>
              <a:rPr lang="cs-CZ" sz="1500" dirty="0">
                <a:solidFill>
                  <a:schemeClr val="tx1"/>
                </a:solidFill>
                <a:latin typeface="Calibri" panose="020F0502020204030204" pitchFamily="34" charset="0"/>
                <a:cs typeface="Calibri" panose="020F0502020204030204" pitchFamily="34" charset="0"/>
              </a:rPr>
              <a:t>Použití uměleckých technik k diagnostice, psychoterapii, sociální práci či k výchově</a:t>
            </a:r>
          </a:p>
          <a:p>
            <a:r>
              <a:rPr lang="cs-CZ" sz="1500" dirty="0">
                <a:solidFill>
                  <a:schemeClr val="tx1"/>
                </a:solidFill>
                <a:latin typeface="Calibri" panose="020F0502020204030204" pitchFamily="34" charset="0"/>
                <a:cs typeface="Calibri" panose="020F0502020204030204" pitchFamily="34" charset="0"/>
              </a:rPr>
              <a:t>Nejčastěji se uplatňují: výtvarné techniky, kreslení, modelování, práce s textilem a další výtvarné metody</a:t>
            </a:r>
          </a:p>
          <a:p>
            <a:r>
              <a:rPr lang="cs-CZ" sz="1500" dirty="0">
                <a:solidFill>
                  <a:schemeClr val="tx1"/>
                </a:solidFill>
                <a:latin typeface="Calibri" panose="020F0502020204030204" pitchFamily="34" charset="0"/>
                <a:cs typeface="Calibri" panose="020F0502020204030204" pitchFamily="34" charset="0"/>
              </a:rPr>
              <a:t>Pomocí těchto technik může člověk porozumět sobě samému pomocí ztvárnění svého prožívání do výtvarného díla a postupně tím získat náhled na svou situaci</a:t>
            </a:r>
          </a:p>
          <a:p>
            <a:r>
              <a:rPr lang="cs-CZ" sz="1500" dirty="0">
                <a:solidFill>
                  <a:schemeClr val="tx1"/>
                </a:solidFill>
                <a:latin typeface="Calibri" panose="020F0502020204030204" pitchFamily="34" charset="0"/>
                <a:cs typeface="Calibri" panose="020F0502020204030204" pitchFamily="34" charset="0"/>
              </a:rPr>
              <a:t>Arteterapií se také posiluje kreativita a pozitivní sebepojetí</a:t>
            </a:r>
          </a:p>
          <a:p>
            <a:r>
              <a:rPr lang="cs-CZ" sz="1500" dirty="0">
                <a:solidFill>
                  <a:schemeClr val="tx1"/>
                </a:solidFill>
                <a:latin typeface="Calibri" panose="020F0502020204030204" pitchFamily="34" charset="0"/>
                <a:cs typeface="Calibri" panose="020F0502020204030204" pitchFamily="34" charset="0"/>
              </a:rPr>
              <a:t>Hlavním smyslem činnosti je odreagovaní se a mít radost</a:t>
            </a:r>
          </a:p>
          <a:p>
            <a:r>
              <a:rPr lang="pt-BR" sz="1500" b="0" i="0" dirty="0">
                <a:solidFill>
                  <a:schemeClr val="tx1"/>
                </a:solidFill>
                <a:effectLst/>
                <a:latin typeface="Calibri" panose="020F0502020204030204" pitchFamily="34" charset="0"/>
                <a:cs typeface="Calibri" panose="020F0502020204030204" pitchFamily="34" charset="0"/>
              </a:rPr>
              <a:t>Arteterapie se primárně dělí na receptivní a produktivní</a:t>
            </a:r>
            <a:r>
              <a:rPr lang="cs-CZ" sz="1500" b="0" i="0" dirty="0">
                <a:solidFill>
                  <a:schemeClr val="tx1"/>
                </a:solidFill>
                <a:effectLst/>
                <a:latin typeface="Calibri" panose="020F0502020204030204" pitchFamily="34" charset="0"/>
                <a:cs typeface="Calibri" panose="020F0502020204030204" pitchFamily="34" charset="0"/>
              </a:rPr>
              <a:t>:</a:t>
            </a:r>
          </a:p>
          <a:p>
            <a:pPr lvl="1"/>
            <a:r>
              <a:rPr lang="cs-CZ" sz="1500">
                <a:solidFill>
                  <a:schemeClr val="tx1"/>
                </a:solidFill>
                <a:latin typeface="Calibri" panose="020F0502020204030204" pitchFamily="34" charset="0"/>
                <a:cs typeface="Calibri" panose="020F0502020204030204" pitchFamily="34" charset="0"/>
              </a:rPr>
              <a:t>Receptivní </a:t>
            </a:r>
            <a:r>
              <a:rPr lang="cs-CZ" sz="1500" dirty="0">
                <a:solidFill>
                  <a:schemeClr val="tx1"/>
                </a:solidFill>
                <a:latin typeface="Calibri" panose="020F0502020204030204" pitchFamily="34" charset="0"/>
                <a:cs typeface="Calibri" panose="020F0502020204030204" pitchFamily="34" charset="0"/>
              </a:rPr>
              <a:t>= z</a:t>
            </a:r>
            <a:r>
              <a:rPr lang="cs-CZ" sz="1500" b="0" i="0" dirty="0">
                <a:solidFill>
                  <a:schemeClr val="tx1"/>
                </a:solidFill>
                <a:effectLst/>
                <a:latin typeface="Calibri" panose="020F0502020204030204" pitchFamily="34" charset="0"/>
                <a:cs typeface="Calibri" panose="020F0502020204030204" pitchFamily="34" charset="0"/>
              </a:rPr>
              <a:t>ahrnuje vnímání uměleckého díla, které je vybráno arteterapeutem s určitým záměrem</a:t>
            </a:r>
          </a:p>
          <a:p>
            <a:pPr lvl="2"/>
            <a:r>
              <a:rPr lang="cs-CZ" sz="1500" b="0" i="0" dirty="0">
                <a:solidFill>
                  <a:schemeClr val="tx1"/>
                </a:solidFill>
                <a:effectLst/>
                <a:latin typeface="Calibri" panose="020F0502020204030204" pitchFamily="34" charset="0"/>
                <a:cs typeface="Calibri" panose="020F0502020204030204" pitchFamily="34" charset="0"/>
              </a:rPr>
              <a:t>Záměrem je lepší chápání vlastního nitra a vcítění se do pocitů autora</a:t>
            </a:r>
          </a:p>
          <a:p>
            <a:pPr lvl="2"/>
            <a:r>
              <a:rPr lang="cs-CZ" sz="1500" dirty="0">
                <a:solidFill>
                  <a:schemeClr val="tx1"/>
                </a:solidFill>
                <a:latin typeface="Calibri" panose="020F0502020204030204" pitchFamily="34" charset="0"/>
                <a:cs typeface="Calibri" panose="020F0502020204030204" pitchFamily="34" charset="0"/>
              </a:rPr>
              <a:t>P</a:t>
            </a:r>
            <a:r>
              <a:rPr lang="cs-CZ" sz="1500" b="0" i="0" dirty="0">
                <a:solidFill>
                  <a:schemeClr val="tx1"/>
                </a:solidFill>
                <a:effectLst/>
                <a:latin typeface="Calibri" panose="020F0502020204030204" pitchFamily="34" charset="0"/>
                <a:cs typeface="Calibri" panose="020F0502020204030204" pitchFamily="34" charset="0"/>
              </a:rPr>
              <a:t>robíhá při návštěvách muzeí, galerií</a:t>
            </a:r>
          </a:p>
          <a:p>
            <a:pPr lvl="1"/>
            <a:r>
              <a:rPr lang="cs-CZ" sz="1500" dirty="0">
                <a:solidFill>
                  <a:schemeClr val="tx1"/>
                </a:solidFill>
                <a:latin typeface="Calibri" panose="020F0502020204030204" pitchFamily="34" charset="0"/>
                <a:cs typeface="Calibri" panose="020F0502020204030204" pitchFamily="34" charset="0"/>
              </a:rPr>
              <a:t>Produktivní = </a:t>
            </a:r>
            <a:r>
              <a:rPr lang="cs-CZ" sz="1500" b="0" i="0" dirty="0">
                <a:solidFill>
                  <a:schemeClr val="tx1"/>
                </a:solidFill>
                <a:effectLst/>
                <a:latin typeface="Calibri" panose="020F0502020204030204" pitchFamily="34" charset="0"/>
                <a:cs typeface="Calibri" panose="020F0502020204030204" pitchFamily="34" charset="0"/>
              </a:rPr>
              <a:t> jedná se o použití konkrétních tvůrčích činností (modelování, kresby či malby) nebo intermediálních aktivit (činnosti, které propojují různá média)</a:t>
            </a:r>
          </a:p>
          <a:p>
            <a:endParaRPr lang="cs-CZ" sz="15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13276888"/>
      </p:ext>
    </p:extLst>
  </p:cSld>
  <p:clrMapOvr>
    <a:masterClrMapping/>
  </p:clrMapOvr>
</p:sld>
</file>

<file path=ppt/theme/theme1.xml><?xml version="1.0" encoding="utf-8"?>
<a:theme xmlns:a="http://schemas.openxmlformats.org/drawingml/2006/main" name="Fazeta">
  <a:themeElements>
    <a:clrScheme name="Fialová">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443</TotalTime>
  <Words>2813</Words>
  <Application>Microsoft Office PowerPoint</Application>
  <PresentationFormat>Širokoúhlá obrazovka</PresentationFormat>
  <Paragraphs>185</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Trebuchet MS</vt:lpstr>
      <vt:lpstr>Wingdings 3</vt:lpstr>
      <vt:lpstr>Fazeta</vt:lpstr>
      <vt:lpstr>EXPRESIVNÍ TERAPIE</vt:lpstr>
      <vt:lpstr>EXPRESIVNÍ TERAPIE</vt:lpstr>
      <vt:lpstr>DO EXPRESIVNÍ TERAPIE LZE ZAŘADIT: </vt:lpstr>
      <vt:lpstr>MUZIKOTERAPIE = „relaxace s hudbou“</vt:lpstr>
      <vt:lpstr>Základy muzikoterapie</vt:lpstr>
      <vt:lpstr>Poslech hudební ukázky</vt:lpstr>
      <vt:lpstr>Muzikoterapie člověku pomáhá:</vt:lpstr>
      <vt:lpstr>Muzikoterapie v porodnictví a neonatologii</vt:lpstr>
      <vt:lpstr>ARTETERAPIE</vt:lpstr>
      <vt:lpstr>Náměty a příklady z arteterapeutické praxe</vt:lpstr>
      <vt:lpstr>Přínos arteterapie</vt:lpstr>
      <vt:lpstr>Taneční terapie = „terapie tancem“</vt:lpstr>
      <vt:lpstr>Techniky taneční (pohybové) terapie</vt:lpstr>
      <vt:lpstr>Příklady taneční terapie</vt:lpstr>
      <vt:lpstr>PSYCHODRAMA</vt:lpstr>
      <vt:lpstr>Klasické chování psychodramových sezení obsahuje 5 klíčových pozic: </vt:lpstr>
      <vt:lpstr>Psychodrama trénink</vt:lpstr>
      <vt:lpstr>Filmová terapie</vt:lpstr>
      <vt:lpstr>Děkujeme za pozornost</vt:lpstr>
      <vt:lpstr>Zdroje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MUZIKOTERAPIE, </dc:title>
  <dc:creator>Kačka</dc:creator>
  <cp:lastModifiedBy>Kačka</cp:lastModifiedBy>
  <cp:revision>36</cp:revision>
  <dcterms:created xsi:type="dcterms:W3CDTF">2021-04-18T17:47:42Z</dcterms:created>
  <dcterms:modified xsi:type="dcterms:W3CDTF">2021-04-30T18:05:13Z</dcterms:modified>
</cp:coreProperties>
</file>