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1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Spermie" TargetMode="External"/><Relationship Id="rId2" Type="http://schemas.openxmlformats.org/officeDocument/2006/relationships/hyperlink" Target="https://cs.wikipedia.org/wiki/Antikoncepc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s.wikipedia.org/wiki/D%C4%9Bloha" TargetMode="External"/><Relationship Id="rId4" Type="http://schemas.openxmlformats.org/officeDocument/2006/relationships/hyperlink" Target="https://cs.wikipedia.org/wiki/Pochva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User\Downloads\1450793984pearl&#196;&#185;&#197;&#187;v_index%20(2)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talia.cz/n/antikoncepc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ANTIKONCEPCE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8979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Hormonální antikoncepce – depotní implantát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5155" y="1545465"/>
            <a:ext cx="10532256" cy="4906850"/>
          </a:xfrm>
        </p:spPr>
        <p:txBody>
          <a:bodyPr>
            <a:normAutofit fontScale="47500" lnSpcReduction="20000"/>
          </a:bodyPr>
          <a:lstStyle/>
          <a:p>
            <a:r>
              <a:rPr lang="cs-CZ" dirty="0" err="1"/>
              <a:t>gestagenní</a:t>
            </a:r>
            <a:r>
              <a:rPr lang="cs-CZ" dirty="0"/>
              <a:t> hormonální antikoncepci → neobsahuje estrogen</a:t>
            </a:r>
          </a:p>
          <a:p>
            <a:r>
              <a:rPr lang="cs-CZ" dirty="0"/>
              <a:t>působí stejně jako pilulky toho to typu</a:t>
            </a:r>
            <a:br>
              <a:rPr lang="cs-CZ" dirty="0"/>
            </a:br>
            <a:r>
              <a:rPr lang="cs-CZ" dirty="0"/>
              <a:t>malá tyčinka zavádí do svalu na vnitřní straně paže, kde se ponechává tři roky - při tomto zákroku se používá lokální anestezie</a:t>
            </a:r>
          </a:p>
          <a:p>
            <a:r>
              <a:rPr lang="cs-CZ" dirty="0"/>
              <a:t>je však možné tyčinku kdykoliv vyndat a navrátit tak ženě plodnost</a:t>
            </a:r>
          </a:p>
          <a:p>
            <a:pPr marL="0" indent="0">
              <a:buNone/>
            </a:pPr>
            <a:r>
              <a:rPr lang="cs-CZ" sz="2500" b="1" dirty="0"/>
              <a:t>Spolehlivost</a:t>
            </a:r>
          </a:p>
          <a:p>
            <a:r>
              <a:rPr lang="cs-CZ" dirty="0"/>
              <a:t>Jedná se o velmi spolehlivou metodu srovnatelnou se sterilizací.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900" b="1" dirty="0"/>
              <a:t>Pro koho je vhodná</a:t>
            </a:r>
          </a:p>
          <a:p>
            <a:r>
              <a:rPr lang="cs-CZ" dirty="0"/>
              <a:t>jedná se o velmi dobrou metodu pro ženy, které nesnáší antikoncepci s obsahem estrogenu</a:t>
            </a:r>
          </a:p>
          <a:p>
            <a:r>
              <a:rPr lang="cs-CZ" dirty="0"/>
              <a:t>pro dlouhodobé chránění před početí bez nutnosti každodenního hlídání, zda si žena včas vzala pilulku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900" b="1" dirty="0"/>
              <a:t>Pro koho je nevhodná</a:t>
            </a:r>
          </a:p>
          <a:p>
            <a:r>
              <a:rPr lang="cs-CZ" dirty="0"/>
              <a:t>zvyšují riziko nepravidelného krvácení</a:t>
            </a:r>
            <a:br>
              <a:rPr lang="cs-CZ" dirty="0"/>
            </a:br>
            <a:r>
              <a:rPr lang="cs-CZ" dirty="0"/>
              <a:t>proto </a:t>
            </a:r>
            <a:r>
              <a:rPr lang="cs-CZ" dirty="0" err="1"/>
              <a:t>gestageny</a:t>
            </a:r>
            <a:r>
              <a:rPr lang="cs-CZ" dirty="0"/>
              <a:t> nejsou vhodné pro velmi mladé dívky a naopak ženy na hranici klimakteria</a:t>
            </a:r>
          </a:p>
          <a:p>
            <a:r>
              <a:rPr lang="cs-CZ" dirty="0"/>
              <a:t>ženy, které  trpí depresemi, epilepsií, závažnými onemocněními jater, osteoporózou, by se měli poradit s lékařem </a:t>
            </a:r>
            <a:br>
              <a:rPr lang="cs-CZ" dirty="0"/>
            </a:br>
            <a:r>
              <a:rPr lang="cs-CZ" dirty="0"/>
              <a:t>v případě sexuálních styku s rizikovým partnerem je nutné použít ještě kondom jako ochrana před pohlavně přenosnými chorobami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692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4248" y="309093"/>
            <a:ext cx="10223163" cy="54821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Finanční náročnost</a:t>
            </a:r>
            <a:endParaRPr lang="cs-CZ" b="1" dirty="0"/>
          </a:p>
          <a:p>
            <a:r>
              <a:rPr lang="cs-CZ" dirty="0"/>
              <a:t>zhruba 5 tisíc korun.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Zdravotní rizika</a:t>
            </a:r>
            <a:endParaRPr lang="cs-CZ" b="1" dirty="0"/>
          </a:p>
          <a:p>
            <a:r>
              <a:rPr lang="cs-CZ" dirty="0"/>
              <a:t>hodí se i pro nemocné ženy, pro které kombinovaná pilulka není vhodná, ale mají však některé nevýhody</a:t>
            </a:r>
            <a:br>
              <a:rPr lang="cs-CZ" dirty="0"/>
            </a:br>
            <a:r>
              <a:rPr lang="cs-CZ" dirty="0"/>
              <a:t>poruchy menstruačního cyklu jako nepravidelné krvácení, špinění mimo menstruaci nebo úplné vymizení menstruace </a:t>
            </a:r>
            <a:br>
              <a:rPr lang="cs-CZ" dirty="0"/>
            </a:br>
            <a:r>
              <a:rPr lang="cs-CZ" dirty="0"/>
              <a:t>může se objevit snížení libida, napětí v prsou a migréna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Zdravotní přínosy</a:t>
            </a:r>
            <a:endParaRPr lang="cs-CZ" b="1" dirty="0"/>
          </a:p>
          <a:p>
            <a:r>
              <a:rPr lang="cs-CZ" dirty="0"/>
              <a:t>V důsledku užívání </a:t>
            </a:r>
            <a:r>
              <a:rPr lang="cs-CZ" dirty="0" err="1"/>
              <a:t>gestagenů</a:t>
            </a:r>
            <a:r>
              <a:rPr lang="cs-CZ" dirty="0"/>
              <a:t> může dojít k úplnému vymizení menstruace, tedy nedochází ke ztrátám krve, ani železa neobjevuje se chudokrevnost, což je pro zdraví ženy výhodou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0190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Nitroděložní tělísko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Nitroděložní tělísko má dnes nejčastěji tvar T, ale v historii můžeme najít i tělíska jiných tvarů. Zavádí se přímo do dělohy - jeho tvar je přizpůsoben tvaru děložní dutiny z důvodu, aby zůstalo ve správné pozici</a:t>
            </a:r>
          </a:p>
          <a:p>
            <a:endParaRPr lang="cs-CZ" dirty="0"/>
          </a:p>
        </p:txBody>
      </p:sp>
      <p:pic>
        <p:nvPicPr>
          <p:cNvPr id="4" name="Obrázek 3" descr="NitrodÄloÅ¾nÃ­ tÄlÃ­sk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347" y="3607904"/>
            <a:ext cx="3854077" cy="24649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7629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4151" y="758616"/>
            <a:ext cx="9905162" cy="5809609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Materiálem pro výrobu tělíska jsou nejčastěji plasty - umožňují ohnout tělísko tak, aby prošlo děložním hrdlem při zavádění i při vytažení. </a:t>
            </a:r>
          </a:p>
          <a:p>
            <a:r>
              <a:rPr lang="cs-CZ" dirty="0"/>
              <a:t>K zavádění se používá plastová trubička, do které se tělísko před zavedením zasune. K vytažení slouží silonová vlákna, která ční  z hrdla děložního.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Lékař tělísko vkládá do dělohy bez sedativ či anestesie, anebo pouze s anestesií lokální. Tento zákrok bývá ve většině případů bezbolestný, avšak některé ženy trpí bolestmi i při vkládání, je jim na zvracení nebo na omdlení.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Tělíska se odstraňují z těla na konci jejich životnosti (to se různí podle typu tělíska), anebo na přání pacientky i dříve. Náklady bývají odlišné, každý gynekolog si zaúčtuje jinou částku za zavedení a samotná cena tělíska se ve většině případů pohybuje od 1500 – 5000 Kč.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1550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3604" y="877887"/>
            <a:ext cx="9905999" cy="3541714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Hormonální - tyto tělíska v sobě obsahují syntetický hormon, který se do dělohy uvolňuje pomalu a vždy ve stejném množství. Proto jsou tyto tělíska účinné a zavádějí se na 3 nebo 5 let. Při tomto způsobu antikoncepce ženy nemenstruují, anebo úplně minimálně. </a:t>
            </a:r>
          </a:p>
          <a:p>
            <a:pPr lvl="0"/>
            <a:r>
              <a:rPr lang="cs-CZ" dirty="0"/>
              <a:t>Nehormonální - nehormonální tělíska jsou vyrobené z plastických hmot a jsou doplněné měděným (někdy také zlatým, stříbrným nebo ze slitiny zinku a stříbra) drátkem. Tento způsob antikoncepce je účinný po dobu 12 let (pokud nedojde k dřívějšímu odstranění). Měď, která je v tomto tělísku obsažená, může zesilovat účinek menstruačního krvácení.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4487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5739" y="1275451"/>
            <a:ext cx="10242341" cy="42705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Jak tělíska fungují?</a:t>
            </a:r>
          </a:p>
          <a:p>
            <a:r>
              <a:rPr lang="cs-CZ" b="1" dirty="0"/>
              <a:t>Základní princip fungování tělísek je takový, že naše tělo jej vnímá jako cizorodé těleso, které se neustále snaží vypudit.</a:t>
            </a:r>
            <a:r>
              <a:rPr lang="cs-CZ" dirty="0"/>
              <a:t> Bílé krvinky, které mají na starost správné fungování imunitního systému, se kolem této cizorodé částice shluknou, a když se jim nedaří vypudit tělísko, vrhají se alespoň na spermie a ty pohltí.</a:t>
            </a:r>
          </a:p>
          <a:p>
            <a:pPr marL="0" indent="0">
              <a:buNone/>
            </a:pPr>
            <a:r>
              <a:rPr lang="cs-CZ" dirty="0"/>
              <a:t>U nehormonálních tělísek se uvolňují ještě měděné ionty, které mají na spermie toxický vliv a tím zvyšují účinnost tělíska. </a:t>
            </a:r>
          </a:p>
          <a:p>
            <a:pPr marL="0" indent="0">
              <a:buNone/>
            </a:pPr>
            <a:r>
              <a:rPr lang="cs-CZ" dirty="0"/>
              <a:t>U hormonálních tělísek se uvolňuje syntetický hormon, který zabraňuje spermiím prostoupit děložním hrdlem a dostat se k vajíčku.</a:t>
            </a:r>
          </a:p>
        </p:txBody>
      </p:sp>
    </p:spTree>
    <p:extLst>
      <p:ext uri="{BB962C8B-B14F-4D97-AF65-F5344CB8AC3E}">
        <p14:creationId xmlns:p14="http://schemas.microsoft.com/office/powerpoint/2010/main" val="3367297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386" y="510139"/>
            <a:ext cx="9905999" cy="3541714"/>
          </a:xfrm>
        </p:spPr>
        <p:txBody>
          <a:bodyPr/>
          <a:lstStyle/>
          <a:p>
            <a:r>
              <a:rPr lang="cs-CZ" dirty="0"/>
              <a:t>Jak efektivní tělíska jsou?</a:t>
            </a:r>
          </a:p>
          <a:p>
            <a:r>
              <a:rPr lang="cs-CZ" dirty="0"/>
              <a:t>Účinnost tělísek je opravdu vysoká: uvádí se, že tento způsob antikoncepce je spolehlivý na 99%. Ovšem čím déle je tělísko zavedené, tím jeho účinnost klesá, ale stále se jedná pouze o minimální pokles. Nejčastější poruchovost hrozí u žen mladšího věku. S největší pravděpodobností proto, že jsou plodnější než ženy starší.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0945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Zdravotní rizika a nežádoucí účinky tělísek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Jedná se o rizika, která hrozí, ale není řečeno, že k nim zaručeně musí dojít</a:t>
            </a:r>
          </a:p>
          <a:p>
            <a:pPr lvl="0"/>
            <a:r>
              <a:rPr lang="cs-CZ" dirty="0"/>
              <a:t>Pánevní bakteriální infekce, které můžou v krajních případech vést k neplodnosti či k souvislé pánevní bolesti. V závažných případech je nutná hysterektomie.</a:t>
            </a:r>
          </a:p>
          <a:p>
            <a:pPr lvl="0"/>
            <a:r>
              <a:rPr lang="cs-CZ" dirty="0"/>
              <a:t>Ovariální cysty</a:t>
            </a:r>
          </a:p>
          <a:p>
            <a:pPr lvl="0"/>
            <a:r>
              <a:rPr lang="cs-CZ" dirty="0"/>
              <a:t>Otrava krve</a:t>
            </a:r>
          </a:p>
          <a:p>
            <a:pPr lvl="0"/>
            <a:r>
              <a:rPr lang="cs-CZ" dirty="0"/>
              <a:t>Tělísko se přichytí k děložní stěně takovým způsobem, že je nutné jeho chirurgické odstranění</a:t>
            </a:r>
          </a:p>
          <a:p>
            <a:pPr lvl="0"/>
            <a:r>
              <a:rPr lang="cs-CZ" dirty="0"/>
              <a:t>Protrhnutí děložní stěny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518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Antikoncepční pesar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>
                <a:solidFill>
                  <a:schemeClr val="tx2"/>
                </a:solidFill>
              </a:rPr>
              <a:t>pesar je bariérová </a:t>
            </a:r>
            <a:r>
              <a:rPr lang="cs-CZ" u="sng" dirty="0">
                <a:solidFill>
                  <a:schemeClr val="tx2"/>
                </a:solidFill>
                <a:hlinkClick r:id="rId2" tooltip="Antikoncepce"/>
              </a:rPr>
              <a:t>kontracepční</a:t>
            </a:r>
            <a:r>
              <a:rPr lang="cs-CZ" u="sng" dirty="0">
                <a:solidFill>
                  <a:schemeClr val="tx2"/>
                </a:solidFill>
              </a:rPr>
              <a:t> pomůcka bránící </a:t>
            </a:r>
            <a:r>
              <a:rPr lang="cs-CZ" u="sng" dirty="0">
                <a:solidFill>
                  <a:schemeClr val="tx2"/>
                </a:solidFill>
                <a:hlinkClick r:id="rId3" tooltip="Spermie"/>
              </a:rPr>
              <a:t>spermiím</a:t>
            </a:r>
            <a:r>
              <a:rPr lang="cs-CZ" u="sng" dirty="0">
                <a:solidFill>
                  <a:schemeClr val="tx2"/>
                </a:solidFill>
              </a:rPr>
              <a:t> v průniku z </a:t>
            </a:r>
            <a:r>
              <a:rPr lang="cs-CZ" u="sng" dirty="0">
                <a:solidFill>
                  <a:schemeClr val="tx2"/>
                </a:solidFill>
                <a:hlinkClick r:id="rId4" tooltip="Pochva"/>
              </a:rPr>
              <a:t>pochvy</a:t>
            </a:r>
            <a:r>
              <a:rPr lang="cs-CZ" u="sng" dirty="0">
                <a:solidFill>
                  <a:schemeClr val="tx2"/>
                </a:solidFill>
              </a:rPr>
              <a:t> do </a:t>
            </a:r>
            <a:r>
              <a:rPr lang="cs-CZ" u="sng" dirty="0">
                <a:solidFill>
                  <a:schemeClr val="tx2"/>
                </a:solidFill>
                <a:hlinkClick r:id="rId5" tooltip="Děloha"/>
              </a:rPr>
              <a:t>dělohy</a:t>
            </a:r>
            <a:r>
              <a:rPr lang="cs-CZ" u="sng" dirty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r>
              <a:rPr lang="cs-CZ" u="sng" dirty="0">
                <a:solidFill>
                  <a:schemeClr val="tx2"/>
                </a:solidFill>
              </a:rPr>
              <a:t>Existují 2 typy:</a:t>
            </a:r>
          </a:p>
          <a:p>
            <a:pPr fontAlgn="base"/>
            <a:r>
              <a:rPr lang="cs-CZ" dirty="0"/>
              <a:t>Prvním typem je </a:t>
            </a:r>
            <a:r>
              <a:rPr lang="cs-CZ" i="1" dirty="0"/>
              <a:t>vaginální nebo-</a:t>
            </a:r>
            <a:r>
              <a:rPr lang="cs-CZ" i="1" dirty="0" err="1"/>
              <a:t>li</a:t>
            </a:r>
            <a:r>
              <a:rPr lang="cs-CZ" i="1" dirty="0"/>
              <a:t> poševní diafragma</a:t>
            </a:r>
            <a:r>
              <a:rPr lang="cs-CZ" dirty="0"/>
              <a:t> </a:t>
            </a:r>
          </a:p>
          <a:p>
            <a:pPr marL="0" indent="0" fontAlgn="base">
              <a:buNone/>
            </a:pPr>
            <a:r>
              <a:rPr lang="cs-CZ" dirty="0"/>
              <a:t> </a:t>
            </a:r>
          </a:p>
          <a:p>
            <a:pPr fontAlgn="base"/>
            <a:r>
              <a:rPr lang="cs-CZ" dirty="0"/>
              <a:t>Druhým typem je </a:t>
            </a:r>
            <a:r>
              <a:rPr lang="cs-CZ" i="1" dirty="0"/>
              <a:t>cervikální pesar</a:t>
            </a:r>
            <a:r>
              <a:rPr lang="cs-CZ" dirty="0"/>
              <a:t> </a:t>
            </a:r>
          </a:p>
          <a:p>
            <a:pPr marL="0" indent="0">
              <a:buNone/>
            </a:pPr>
            <a:endParaRPr lang="cs-CZ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u="sn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3533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Poševní diafragma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1370019" y="2249485"/>
            <a:ext cx="4649783" cy="1139757"/>
          </a:xfrm>
        </p:spPr>
        <p:txBody>
          <a:bodyPr>
            <a:normAutofit fontScale="25000" lnSpcReduction="20000"/>
          </a:bodyPr>
          <a:lstStyle/>
          <a:p>
            <a:r>
              <a:rPr lang="cs-CZ" sz="6200" dirty="0"/>
              <a:t>Má oválný tvar a vyrábí se z lékařského silikonu v jedné universální velikosti, která se hodí většině žen. Její zavádění je poměrně jednoduché, dá se přirovnat k zavádění tampónu. Diafragma je v pochvě umístěna mezi zadní část poševní klenby a výklenkem stydké kosti. Nesmějí ji používat ženy se zakloněnou dělohou.</a:t>
            </a:r>
          </a:p>
          <a:p>
            <a:endParaRPr lang="cs-CZ" dirty="0"/>
          </a:p>
        </p:txBody>
      </p:sp>
      <p:pic>
        <p:nvPicPr>
          <p:cNvPr id="4" name="Zástupný symbol pro obsah 3" descr="Caya Diafragma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21706" y="3073400"/>
            <a:ext cx="2717800" cy="27178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fontAlgn="base"/>
            <a:r>
              <a:rPr lang="cs-CZ" sz="1400" dirty="0"/>
              <a:t>je tenká kruhová membrána vyráběna z lékařského silikonu. Do pochvy se zavádí poměrně jednoduše, membrána kryje děložní čípek a je rozestřena mezi poševní stěny</a:t>
            </a:r>
          </a:p>
          <a:p>
            <a:pPr fontAlgn="base"/>
            <a:r>
              <a:rPr lang="cs-CZ" sz="1400" dirty="0"/>
              <a:t> </a:t>
            </a:r>
          </a:p>
          <a:p>
            <a:pPr fontAlgn="base"/>
            <a:r>
              <a:rPr lang="cs-CZ" sz="1400" dirty="0"/>
              <a:t> určení správné velikosti je zapotřebí gynekologické prohlídky u lékaře, který má v ordinaci měřící diafragma sadu. Tou přesně určí šířku a pružnost pochvy a tím i odpovídající velikost </a:t>
            </a:r>
            <a:r>
              <a:rPr lang="cs-CZ" sz="1400" dirty="0" err="1"/>
              <a:t>diafragmy</a:t>
            </a:r>
            <a:r>
              <a:rPr lang="cs-CZ" sz="1400" dirty="0"/>
              <a:t>. </a:t>
            </a:r>
          </a:p>
          <a:p>
            <a:endParaRPr lang="cs-CZ" sz="1400" dirty="0"/>
          </a:p>
        </p:txBody>
      </p:sp>
      <p:pic>
        <p:nvPicPr>
          <p:cNvPr id="9" name="Zástupný symbol pro obsah 8" descr="Milex Diafragma"/>
          <p:cNvPicPr>
            <a:picLocks noGrp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794" y="3570287"/>
            <a:ext cx="1724025" cy="1724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4704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Antikoncepční metody a jejich spolehlivost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hlinkClick r:id="rId2" action="ppaction://hlinkfile"/>
              </a:rPr>
              <a:t>file:///C:/Users/User/Downloads/1450793984pearl%C4%B9%C5%BBv_index%20(2).pdf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54149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cervikální pesar</a:t>
            </a: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 tvar malého kloboučku a je vyráběný z průhledného lékařského silikonu. Zavádí se hluboko do pochvy a nasazuje přímo na děložní čípek. Jeho zavádění může být poněkud obtížnější a vyžaduje nácvik. </a:t>
            </a:r>
          </a:p>
          <a:p>
            <a:endParaRPr lang="cs-CZ" dirty="0"/>
          </a:p>
        </p:txBody>
      </p:sp>
      <p:pic>
        <p:nvPicPr>
          <p:cNvPr id="4" name="Obrázek 3" descr="FemCap Pesar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411" y="3908770"/>
            <a:ext cx="1724025" cy="1724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5554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Kombinovaní hormonální antikoncepce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1368" y="2097088"/>
            <a:ext cx="10032643" cy="442177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cs-CZ" sz="3700" dirty="0"/>
          </a:p>
          <a:p>
            <a:r>
              <a:rPr lang="en-US" sz="3700" dirty="0" err="1"/>
              <a:t>obsahuje</a:t>
            </a:r>
            <a:r>
              <a:rPr lang="en-US" sz="3700" dirty="0"/>
              <a:t> estrogen a progesterone</a:t>
            </a:r>
            <a:endParaRPr lang="cs-CZ" sz="3700" dirty="0"/>
          </a:p>
          <a:p>
            <a:r>
              <a:rPr lang="en-US" sz="3700" dirty="0" err="1"/>
              <a:t>hormony</a:t>
            </a:r>
            <a:r>
              <a:rPr lang="en-US" sz="3700" dirty="0"/>
              <a:t> </a:t>
            </a:r>
            <a:r>
              <a:rPr lang="en-US" sz="3700" dirty="0" err="1"/>
              <a:t>blokují</a:t>
            </a:r>
            <a:r>
              <a:rPr lang="en-US" sz="3700" dirty="0"/>
              <a:t> </a:t>
            </a:r>
            <a:r>
              <a:rPr lang="en-US" sz="3700" dirty="0" err="1"/>
              <a:t>ovulaci</a:t>
            </a:r>
            <a:r>
              <a:rPr lang="en-US" sz="3700" dirty="0"/>
              <a:t>, </a:t>
            </a:r>
            <a:r>
              <a:rPr lang="en-US" sz="3700" dirty="0" err="1"/>
              <a:t>tedy</a:t>
            </a:r>
            <a:r>
              <a:rPr lang="en-US" sz="3700" dirty="0"/>
              <a:t> </a:t>
            </a:r>
            <a:r>
              <a:rPr lang="en-US" sz="3700" dirty="0" err="1"/>
              <a:t>vajíčko</a:t>
            </a:r>
            <a:r>
              <a:rPr lang="en-US" sz="3700" dirty="0"/>
              <a:t> se </a:t>
            </a:r>
            <a:r>
              <a:rPr lang="en-US" sz="3700" dirty="0" err="1"/>
              <a:t>ani</a:t>
            </a:r>
            <a:r>
              <a:rPr lang="en-US" sz="3700" dirty="0"/>
              <a:t> </a:t>
            </a:r>
            <a:r>
              <a:rPr lang="en-US" sz="3700" dirty="0" err="1"/>
              <a:t>neuvolňuje</a:t>
            </a:r>
            <a:r>
              <a:rPr lang="en-US" sz="3700" dirty="0"/>
              <a:t> z </a:t>
            </a:r>
            <a:r>
              <a:rPr lang="en-US" sz="3700" dirty="0" err="1"/>
              <a:t>vaječníku</a:t>
            </a:r>
            <a:r>
              <a:rPr lang="en-US" sz="3700" dirty="0"/>
              <a:t> </a:t>
            </a:r>
            <a:endParaRPr lang="cs-CZ" sz="3700" dirty="0"/>
          </a:p>
          <a:p>
            <a:r>
              <a:rPr lang="en-US" sz="3700" dirty="0" err="1"/>
              <a:t>zahušťují</a:t>
            </a:r>
            <a:r>
              <a:rPr lang="en-US" sz="3700" dirty="0"/>
              <a:t> </a:t>
            </a:r>
            <a:r>
              <a:rPr lang="en-US" sz="3700" dirty="0" err="1"/>
              <a:t>hlen</a:t>
            </a:r>
            <a:r>
              <a:rPr lang="en-US" sz="3700" dirty="0"/>
              <a:t> </a:t>
            </a:r>
            <a:r>
              <a:rPr lang="en-US" sz="3700" dirty="0" err="1"/>
              <a:t>děložního</a:t>
            </a:r>
            <a:r>
              <a:rPr lang="en-US" sz="3700" dirty="0"/>
              <a:t> </a:t>
            </a:r>
            <a:r>
              <a:rPr lang="en-US" sz="3700" dirty="0" err="1"/>
              <a:t>hrdla</a:t>
            </a:r>
            <a:r>
              <a:rPr lang="en-US" sz="3700" dirty="0"/>
              <a:t> a </a:t>
            </a:r>
            <a:r>
              <a:rPr lang="en-US" sz="3700" dirty="0" err="1"/>
              <a:t>značně</a:t>
            </a:r>
            <a:r>
              <a:rPr lang="en-US" sz="3700" dirty="0"/>
              <a:t> </a:t>
            </a:r>
            <a:r>
              <a:rPr lang="en-US" sz="3700" dirty="0" err="1"/>
              <a:t>komplikují</a:t>
            </a:r>
            <a:r>
              <a:rPr lang="en-US" sz="3700" dirty="0"/>
              <a:t> </a:t>
            </a:r>
            <a:r>
              <a:rPr lang="en-US" sz="3700" dirty="0" err="1"/>
              <a:t>spermiím</a:t>
            </a:r>
            <a:r>
              <a:rPr lang="en-US" sz="3700" dirty="0"/>
              <a:t> </a:t>
            </a:r>
            <a:r>
              <a:rPr lang="en-US" sz="3700" dirty="0" err="1"/>
              <a:t>cestu</a:t>
            </a:r>
            <a:r>
              <a:rPr lang="en-US" sz="3700" dirty="0"/>
              <a:t> </a:t>
            </a:r>
            <a:r>
              <a:rPr lang="en-US" sz="3700" dirty="0" err="1"/>
              <a:t>za</a:t>
            </a:r>
            <a:r>
              <a:rPr lang="en-US" sz="3700" dirty="0"/>
              <a:t> </a:t>
            </a:r>
            <a:r>
              <a:rPr lang="en-US" sz="3700" dirty="0" err="1"/>
              <a:t>vajíčkem</a:t>
            </a:r>
            <a:endParaRPr lang="cs-CZ" sz="3700" dirty="0"/>
          </a:p>
          <a:p>
            <a:r>
              <a:rPr lang="en-US" sz="3700" dirty="0" err="1"/>
              <a:t>mění</a:t>
            </a:r>
            <a:r>
              <a:rPr lang="en-US" sz="3700" dirty="0"/>
              <a:t> </a:t>
            </a:r>
            <a:r>
              <a:rPr lang="en-US" sz="3700" dirty="0" err="1"/>
              <a:t>děložní</a:t>
            </a:r>
            <a:r>
              <a:rPr lang="en-US" sz="3700" dirty="0"/>
              <a:t> </a:t>
            </a:r>
            <a:r>
              <a:rPr lang="en-US" sz="3700" dirty="0" err="1"/>
              <a:t>sliznici</a:t>
            </a:r>
            <a:r>
              <a:rPr lang="en-US" sz="3700" dirty="0"/>
              <a:t>, </a:t>
            </a:r>
            <a:r>
              <a:rPr lang="en-US" sz="3700" dirty="0" err="1"/>
              <a:t>narůstá</a:t>
            </a:r>
            <a:r>
              <a:rPr lang="en-US" sz="3700" dirty="0"/>
              <a:t> </a:t>
            </a:r>
            <a:r>
              <a:rPr lang="en-US" sz="3700" dirty="0" err="1"/>
              <a:t>pouze</a:t>
            </a:r>
            <a:r>
              <a:rPr lang="en-US" sz="3700" dirty="0"/>
              <a:t> </a:t>
            </a:r>
            <a:r>
              <a:rPr lang="en-US" sz="3700" dirty="0" err="1"/>
              <a:t>nízká</a:t>
            </a:r>
            <a:r>
              <a:rPr lang="en-US" sz="3700" dirty="0"/>
              <a:t>, a </a:t>
            </a:r>
            <a:r>
              <a:rPr lang="en-US" sz="3700" dirty="0" err="1"/>
              <a:t>případně</a:t>
            </a:r>
            <a:r>
              <a:rPr lang="en-US" sz="3700" dirty="0"/>
              <a:t> </a:t>
            </a:r>
            <a:r>
              <a:rPr lang="en-US" sz="3700" dirty="0" err="1"/>
              <a:t>oplodněné</a:t>
            </a:r>
            <a:r>
              <a:rPr lang="en-US" sz="3700" dirty="0"/>
              <a:t> </a:t>
            </a:r>
            <a:r>
              <a:rPr lang="en-US" sz="3700" dirty="0" err="1"/>
              <a:t>vajíčko</a:t>
            </a:r>
            <a:r>
              <a:rPr lang="en-US" sz="3700" dirty="0"/>
              <a:t> by se </a:t>
            </a:r>
            <a:r>
              <a:rPr lang="en-US" sz="3700" dirty="0" err="1"/>
              <a:t>na</a:t>
            </a:r>
            <a:r>
              <a:rPr lang="en-US" sz="3700" dirty="0"/>
              <a:t> </a:t>
            </a:r>
            <a:r>
              <a:rPr lang="en-US" sz="3700" dirty="0" err="1"/>
              <a:t>ni</a:t>
            </a:r>
            <a:r>
              <a:rPr lang="en-US" sz="3700" dirty="0"/>
              <a:t> </a:t>
            </a:r>
            <a:r>
              <a:rPr lang="en-US" sz="3700" dirty="0" err="1"/>
              <a:t>tedy</a:t>
            </a:r>
            <a:r>
              <a:rPr lang="en-US" sz="3700" dirty="0"/>
              <a:t> </a:t>
            </a:r>
            <a:r>
              <a:rPr lang="en-US" sz="3700" dirty="0" err="1"/>
              <a:t>nemohlo</a:t>
            </a:r>
            <a:r>
              <a:rPr lang="en-US" sz="3700" dirty="0"/>
              <a:t> </a:t>
            </a:r>
            <a:r>
              <a:rPr lang="en-US" sz="3700" dirty="0" err="1"/>
              <a:t>uchytit</a:t>
            </a:r>
            <a:endParaRPr lang="cs-CZ" sz="3700" dirty="0"/>
          </a:p>
          <a:p>
            <a:r>
              <a:rPr lang="en-US" sz="3700" dirty="0" err="1"/>
              <a:t>zeslabuje</a:t>
            </a:r>
            <a:r>
              <a:rPr lang="en-US" sz="3700" dirty="0"/>
              <a:t> </a:t>
            </a:r>
            <a:r>
              <a:rPr lang="en-US" sz="3700" dirty="0" err="1"/>
              <a:t>menstruační</a:t>
            </a:r>
            <a:r>
              <a:rPr lang="en-US" sz="3700" dirty="0"/>
              <a:t> </a:t>
            </a:r>
            <a:r>
              <a:rPr lang="en-US" sz="3700" dirty="0" err="1"/>
              <a:t>krvácení</a:t>
            </a:r>
            <a:r>
              <a:rPr lang="en-US" sz="3700" dirty="0"/>
              <a:t>, a </a:t>
            </a:r>
            <a:r>
              <a:rPr lang="en-US" sz="3700" dirty="0" err="1"/>
              <a:t>tak</a:t>
            </a:r>
            <a:r>
              <a:rPr lang="en-US" sz="3700" dirty="0"/>
              <a:t> </a:t>
            </a:r>
            <a:r>
              <a:rPr lang="en-US" sz="3700" dirty="0" err="1"/>
              <a:t>snižuje</a:t>
            </a:r>
            <a:r>
              <a:rPr lang="en-US" sz="3700" dirty="0"/>
              <a:t> </a:t>
            </a:r>
            <a:r>
              <a:rPr lang="en-US" sz="3700" dirty="0" err="1"/>
              <a:t>ztráty</a:t>
            </a:r>
            <a:r>
              <a:rPr lang="en-US" sz="3700" dirty="0"/>
              <a:t> </a:t>
            </a:r>
            <a:r>
              <a:rPr lang="en-US" sz="3700" dirty="0" err="1"/>
              <a:t>krve</a:t>
            </a:r>
            <a:r>
              <a:rPr lang="en-US" sz="3700" dirty="0"/>
              <a:t>, s </a:t>
            </a:r>
            <a:r>
              <a:rPr lang="en-US" sz="3700" dirty="0" err="1"/>
              <a:t>nimi</a:t>
            </a:r>
            <a:r>
              <a:rPr lang="en-US" sz="3700" dirty="0"/>
              <a:t> </a:t>
            </a:r>
            <a:r>
              <a:rPr lang="en-US" sz="3700" dirty="0" err="1"/>
              <a:t>související</a:t>
            </a:r>
            <a:r>
              <a:rPr lang="en-US" sz="3700" dirty="0"/>
              <a:t> </a:t>
            </a:r>
            <a:r>
              <a:rPr lang="en-US" sz="3700" dirty="0" err="1"/>
              <a:t>chudokrevnost</a:t>
            </a:r>
            <a:r>
              <a:rPr lang="en-US" sz="3700" dirty="0"/>
              <a:t> a </a:t>
            </a:r>
            <a:r>
              <a:rPr lang="en-US" sz="3700" dirty="0" err="1"/>
              <a:t>také</a:t>
            </a:r>
            <a:r>
              <a:rPr lang="en-US" sz="3700" dirty="0"/>
              <a:t> </a:t>
            </a:r>
            <a:r>
              <a:rPr lang="en-US" sz="3700" dirty="0" err="1"/>
              <a:t>bolestivost</a:t>
            </a:r>
            <a:r>
              <a:rPr lang="en-US" sz="3700" dirty="0"/>
              <a:t> </a:t>
            </a:r>
            <a:r>
              <a:rPr lang="en-US" sz="3700" dirty="0" err="1"/>
              <a:t>menstruace</a:t>
            </a:r>
            <a:endParaRPr lang="cs-CZ" sz="3700" dirty="0"/>
          </a:p>
          <a:p>
            <a:r>
              <a:rPr lang="en-US" sz="3700" dirty="0" err="1"/>
              <a:t>spolehlivost</a:t>
            </a:r>
            <a:r>
              <a:rPr lang="en-US" sz="3700" dirty="0"/>
              <a:t> </a:t>
            </a:r>
            <a:r>
              <a:rPr lang="en-US" sz="3700" dirty="0" err="1"/>
              <a:t>hormonální</a:t>
            </a:r>
            <a:r>
              <a:rPr lang="en-US" sz="3700" dirty="0"/>
              <a:t> </a:t>
            </a:r>
            <a:r>
              <a:rPr lang="en-US" sz="3700" dirty="0" err="1"/>
              <a:t>antikoncepce</a:t>
            </a:r>
            <a:r>
              <a:rPr lang="en-US" sz="3700" dirty="0"/>
              <a:t> je </a:t>
            </a:r>
            <a:r>
              <a:rPr lang="en-US" sz="3700" dirty="0" err="1"/>
              <a:t>velmi</a:t>
            </a:r>
            <a:r>
              <a:rPr lang="en-US" sz="3700" dirty="0"/>
              <a:t> </a:t>
            </a:r>
            <a:r>
              <a:rPr lang="en-US" sz="3700" dirty="0" err="1"/>
              <a:t>vysoká</a:t>
            </a:r>
            <a:r>
              <a:rPr lang="en-US" sz="3700" dirty="0"/>
              <a:t>, ale </a:t>
            </a:r>
            <a:r>
              <a:rPr lang="en-US" sz="3700" dirty="0" err="1"/>
              <a:t>poždění</a:t>
            </a:r>
            <a:r>
              <a:rPr lang="en-US" sz="3700" dirty="0"/>
              <a:t> </a:t>
            </a:r>
            <a:r>
              <a:rPr lang="en-US" sz="3700" dirty="0" err="1"/>
              <a:t>více</a:t>
            </a:r>
            <a:r>
              <a:rPr lang="en-US" sz="3700" dirty="0"/>
              <a:t> </a:t>
            </a:r>
            <a:r>
              <a:rPr lang="en-US" sz="3700" dirty="0" err="1"/>
              <a:t>než</a:t>
            </a:r>
            <a:r>
              <a:rPr lang="en-US" sz="3700" dirty="0"/>
              <a:t> 12 </a:t>
            </a:r>
            <a:r>
              <a:rPr lang="en-US" sz="3700" dirty="0" err="1"/>
              <a:t>hodin</a:t>
            </a:r>
            <a:r>
              <a:rPr lang="en-US" sz="3700" dirty="0"/>
              <a:t> </a:t>
            </a:r>
            <a:r>
              <a:rPr lang="en-US" sz="3700" dirty="0" err="1"/>
              <a:t>může</a:t>
            </a:r>
            <a:r>
              <a:rPr lang="en-US" sz="3700" dirty="0"/>
              <a:t> </a:t>
            </a:r>
            <a:r>
              <a:rPr lang="en-US" sz="3700" dirty="0" err="1"/>
              <a:t>znamenat</a:t>
            </a:r>
            <a:r>
              <a:rPr lang="en-US" sz="3700" dirty="0"/>
              <a:t> </a:t>
            </a:r>
            <a:r>
              <a:rPr lang="en-US" sz="3700" dirty="0" err="1"/>
              <a:t>snížení</a:t>
            </a:r>
            <a:r>
              <a:rPr lang="en-US" sz="3700" dirty="0"/>
              <a:t> </a:t>
            </a:r>
            <a:r>
              <a:rPr lang="en-US" sz="3700" dirty="0" err="1"/>
              <a:t>spolehlivosti</a:t>
            </a:r>
            <a:endParaRPr lang="cs-CZ" sz="3700" dirty="0"/>
          </a:p>
          <a:p>
            <a:r>
              <a:rPr lang="en-US" sz="3700" dirty="0" err="1"/>
              <a:t>vhodná</a:t>
            </a:r>
            <a:r>
              <a:rPr lang="en-US" sz="3700" dirty="0"/>
              <a:t> pro </a:t>
            </a:r>
            <a:r>
              <a:rPr lang="en-US" sz="3700" dirty="0" err="1"/>
              <a:t>ženy</a:t>
            </a:r>
            <a:r>
              <a:rPr lang="en-US" sz="3700" dirty="0"/>
              <a:t> </a:t>
            </a:r>
            <a:r>
              <a:rPr lang="en-US" sz="3700" dirty="0" err="1"/>
              <a:t>všech</a:t>
            </a:r>
            <a:r>
              <a:rPr lang="en-US" sz="3700" dirty="0"/>
              <a:t> </a:t>
            </a:r>
            <a:r>
              <a:rPr lang="en-US" sz="3700" dirty="0" err="1"/>
              <a:t>věkových</a:t>
            </a:r>
            <a:r>
              <a:rPr lang="en-US" sz="3700" dirty="0"/>
              <a:t> </a:t>
            </a:r>
            <a:r>
              <a:rPr lang="en-US" sz="3700" dirty="0" err="1"/>
              <a:t>kategorií</a:t>
            </a:r>
            <a:r>
              <a:rPr lang="en-US" sz="3700" dirty="0"/>
              <a:t>, </a:t>
            </a:r>
            <a:r>
              <a:rPr lang="en-US" sz="3700" dirty="0" err="1"/>
              <a:t>ideální</a:t>
            </a:r>
            <a:r>
              <a:rPr lang="en-US" sz="3700" dirty="0"/>
              <a:t> je pro </a:t>
            </a:r>
            <a:r>
              <a:rPr lang="en-US" sz="3700" dirty="0" err="1"/>
              <a:t>ženy</a:t>
            </a:r>
            <a:r>
              <a:rPr lang="en-US" sz="3700" dirty="0"/>
              <a:t> v </a:t>
            </a:r>
            <a:r>
              <a:rPr lang="en-US" sz="3700" dirty="0" err="1"/>
              <a:t>dlouhodobém</a:t>
            </a:r>
            <a:r>
              <a:rPr lang="en-US" sz="3700" dirty="0"/>
              <a:t> </a:t>
            </a:r>
            <a:r>
              <a:rPr lang="en-US" sz="3700" dirty="0" err="1"/>
              <a:t>partnerském</a:t>
            </a:r>
            <a:r>
              <a:rPr lang="en-US" sz="3700" dirty="0"/>
              <a:t> </a:t>
            </a:r>
            <a:r>
              <a:rPr lang="en-US" sz="3700" dirty="0" err="1"/>
              <a:t>vztahu</a:t>
            </a:r>
            <a:r>
              <a:rPr lang="en-US" sz="3700" dirty="0"/>
              <a:t>, </a:t>
            </a:r>
            <a:r>
              <a:rPr lang="en-US" sz="3700" dirty="0" err="1"/>
              <a:t>který</a:t>
            </a:r>
            <a:r>
              <a:rPr lang="en-US" sz="3700" dirty="0"/>
              <a:t> je </a:t>
            </a:r>
            <a:r>
              <a:rPr lang="en-US" sz="3700" dirty="0" err="1"/>
              <a:t>monogamní</a:t>
            </a:r>
            <a:r>
              <a:rPr lang="en-US" sz="3700" dirty="0"/>
              <a:t> a je </a:t>
            </a:r>
            <a:r>
              <a:rPr lang="en-US" sz="3700" dirty="0" err="1"/>
              <a:t>tedy</a:t>
            </a:r>
            <a:r>
              <a:rPr lang="en-US" sz="3700" dirty="0"/>
              <a:t> </a:t>
            </a:r>
            <a:r>
              <a:rPr lang="en-US" sz="3700" dirty="0" err="1"/>
              <a:t>sníženo</a:t>
            </a:r>
            <a:r>
              <a:rPr lang="en-US" sz="3700" dirty="0"/>
              <a:t> </a:t>
            </a:r>
            <a:r>
              <a:rPr lang="en-US" sz="3700" dirty="0" err="1"/>
              <a:t>riziko</a:t>
            </a:r>
            <a:r>
              <a:rPr lang="en-US" sz="3700" dirty="0"/>
              <a:t> </a:t>
            </a:r>
            <a:r>
              <a:rPr lang="en-US" sz="3700" dirty="0" err="1"/>
              <a:t>přenosu</a:t>
            </a:r>
            <a:r>
              <a:rPr lang="en-US" sz="3700" dirty="0"/>
              <a:t> </a:t>
            </a:r>
            <a:r>
              <a:rPr lang="en-US" sz="3700" dirty="0" err="1"/>
              <a:t>pohlavní</a:t>
            </a:r>
            <a:r>
              <a:rPr lang="en-US" sz="3700" dirty="0"/>
              <a:t> </a:t>
            </a:r>
            <a:r>
              <a:rPr lang="en-US" sz="3700" dirty="0" err="1"/>
              <a:t>choroby</a:t>
            </a:r>
            <a:endParaRPr lang="cs-CZ" sz="3700" dirty="0"/>
          </a:p>
          <a:p>
            <a:r>
              <a:rPr lang="en-US" sz="3700" dirty="0" err="1"/>
              <a:t>tato</a:t>
            </a:r>
            <a:r>
              <a:rPr lang="en-US" sz="3700" dirty="0"/>
              <a:t> </a:t>
            </a:r>
            <a:r>
              <a:rPr lang="en-US" sz="3700" dirty="0" err="1"/>
              <a:t>metoda</a:t>
            </a:r>
            <a:r>
              <a:rPr lang="en-US" sz="3700" dirty="0"/>
              <a:t> </a:t>
            </a:r>
            <a:r>
              <a:rPr lang="en-US" sz="3700" dirty="0" err="1"/>
              <a:t>není</a:t>
            </a:r>
            <a:r>
              <a:rPr lang="en-US" sz="3700" dirty="0"/>
              <a:t> </a:t>
            </a:r>
            <a:r>
              <a:rPr lang="en-US" sz="3700" dirty="0" err="1"/>
              <a:t>vhodná</a:t>
            </a:r>
            <a:r>
              <a:rPr lang="en-US" sz="3700" dirty="0"/>
              <a:t> pro </a:t>
            </a:r>
            <a:r>
              <a:rPr lang="en-US" sz="3700" dirty="0" err="1"/>
              <a:t>ženy</a:t>
            </a:r>
            <a:r>
              <a:rPr lang="en-US" sz="3700" dirty="0"/>
              <a:t> se </a:t>
            </a:r>
            <a:r>
              <a:rPr lang="en-US" sz="3700" dirty="0" err="1"/>
              <a:t>sníženými</a:t>
            </a:r>
            <a:r>
              <a:rPr lang="en-US" sz="3700" dirty="0"/>
              <a:t> </a:t>
            </a:r>
            <a:r>
              <a:rPr lang="en-US" sz="3700" dirty="0" err="1"/>
              <a:t>jaterními</a:t>
            </a:r>
            <a:r>
              <a:rPr lang="en-US" sz="3700" dirty="0"/>
              <a:t> </a:t>
            </a:r>
            <a:r>
              <a:rPr lang="en-US" sz="3700" dirty="0" err="1"/>
              <a:t>funkcemi</a:t>
            </a:r>
            <a:r>
              <a:rPr lang="en-US" sz="3700" dirty="0"/>
              <a:t>, s </a:t>
            </a:r>
            <a:r>
              <a:rPr lang="en-US" sz="3700" dirty="0" err="1"/>
              <a:t>neléčenou</a:t>
            </a:r>
            <a:r>
              <a:rPr lang="en-US" sz="3700" dirty="0"/>
              <a:t> </a:t>
            </a:r>
            <a:r>
              <a:rPr lang="en-US" sz="3700" dirty="0" err="1"/>
              <a:t>či</a:t>
            </a:r>
            <a:r>
              <a:rPr lang="en-US" sz="3700" dirty="0"/>
              <a:t> </a:t>
            </a:r>
            <a:r>
              <a:rPr lang="en-US" sz="3700" dirty="0" err="1"/>
              <a:t>nekompenzovanou</a:t>
            </a:r>
            <a:r>
              <a:rPr lang="en-US" sz="3700" dirty="0"/>
              <a:t> </a:t>
            </a:r>
            <a:r>
              <a:rPr lang="en-US" sz="3700" dirty="0" err="1"/>
              <a:t>hypertenzí</a:t>
            </a:r>
            <a:r>
              <a:rPr lang="en-US" sz="3700" dirty="0"/>
              <a:t>, </a:t>
            </a:r>
            <a:r>
              <a:rPr lang="en-US" sz="3700" dirty="0" err="1"/>
              <a:t>vysokým</a:t>
            </a:r>
            <a:r>
              <a:rPr lang="en-US" sz="3700" dirty="0"/>
              <a:t> </a:t>
            </a:r>
            <a:r>
              <a:rPr lang="en-US" sz="3700" dirty="0" err="1"/>
              <a:t>krevnímnejzávažnějším</a:t>
            </a:r>
            <a:r>
              <a:rPr lang="en-US" sz="3700" dirty="0"/>
              <a:t> </a:t>
            </a:r>
            <a:r>
              <a:rPr lang="en-US" sz="3700" dirty="0" err="1"/>
              <a:t>rizikem</a:t>
            </a:r>
            <a:r>
              <a:rPr lang="en-US" sz="3700" dirty="0"/>
              <a:t> </a:t>
            </a:r>
            <a:r>
              <a:rPr lang="en-US" sz="3700" dirty="0" err="1"/>
              <a:t>jsou</a:t>
            </a:r>
            <a:r>
              <a:rPr lang="en-US" sz="3700" dirty="0"/>
              <a:t> </a:t>
            </a:r>
            <a:r>
              <a:rPr lang="en-US" sz="3700" dirty="0" err="1"/>
              <a:t>tromboembolické</a:t>
            </a:r>
            <a:r>
              <a:rPr lang="en-US" sz="3700" dirty="0"/>
              <a:t> </a:t>
            </a:r>
            <a:r>
              <a:rPr lang="en-US" sz="3700" dirty="0" err="1"/>
              <a:t>komplikace</a:t>
            </a:r>
            <a:r>
              <a:rPr lang="en-US" sz="3700" dirty="0"/>
              <a:t>, </a:t>
            </a:r>
            <a:r>
              <a:rPr lang="en-US" sz="3700" dirty="0" err="1"/>
              <a:t>jejich</a:t>
            </a:r>
            <a:r>
              <a:rPr lang="en-US" sz="3700" dirty="0"/>
              <a:t> </a:t>
            </a:r>
            <a:r>
              <a:rPr lang="en-US" sz="3700" dirty="0" err="1"/>
              <a:t>riziko</a:t>
            </a:r>
            <a:r>
              <a:rPr lang="en-US" sz="3700" dirty="0"/>
              <a:t> je </a:t>
            </a:r>
            <a:r>
              <a:rPr lang="en-US" sz="3700" dirty="0" err="1"/>
              <a:t>však</a:t>
            </a:r>
            <a:r>
              <a:rPr lang="en-US" sz="3700" dirty="0"/>
              <a:t> </a:t>
            </a:r>
            <a:r>
              <a:rPr lang="en-US" sz="3700" dirty="0" err="1"/>
              <a:t>mnohem</a:t>
            </a:r>
            <a:r>
              <a:rPr lang="en-US" sz="3700" dirty="0"/>
              <a:t> </a:t>
            </a:r>
            <a:r>
              <a:rPr lang="en-US" sz="3700" dirty="0" err="1"/>
              <a:t>nižší</a:t>
            </a:r>
            <a:r>
              <a:rPr lang="en-US" sz="3700" dirty="0"/>
              <a:t> </a:t>
            </a:r>
            <a:r>
              <a:rPr lang="en-US" sz="3700" dirty="0" err="1"/>
              <a:t>než</a:t>
            </a:r>
            <a:r>
              <a:rPr lang="en-US" sz="3700" dirty="0"/>
              <a:t> v </a:t>
            </a:r>
            <a:r>
              <a:rPr lang="en-US" sz="3700" dirty="0" err="1"/>
              <a:t>graviditě</a:t>
            </a:r>
            <a:r>
              <a:rPr lang="en-US" sz="3700" dirty="0"/>
              <a:t>, </a:t>
            </a:r>
            <a:r>
              <a:rPr lang="en-US" sz="3700" dirty="0" err="1"/>
              <a:t>změny</a:t>
            </a:r>
            <a:r>
              <a:rPr lang="en-US" sz="3700" dirty="0"/>
              <a:t> </a:t>
            </a:r>
            <a:r>
              <a:rPr lang="en-US" sz="3700" dirty="0" err="1"/>
              <a:t>libida</a:t>
            </a:r>
            <a:r>
              <a:rPr lang="en-US" sz="3700" dirty="0"/>
              <a:t>, </a:t>
            </a:r>
            <a:r>
              <a:rPr lang="en-US" sz="3700" dirty="0" err="1"/>
              <a:t>nechutenství</a:t>
            </a:r>
            <a:r>
              <a:rPr lang="en-US" sz="3700" dirty="0"/>
              <a:t>, </a:t>
            </a:r>
            <a:r>
              <a:rPr lang="en-US" sz="3700" dirty="0" err="1"/>
              <a:t>bolesti</a:t>
            </a:r>
            <a:r>
              <a:rPr lang="en-US" sz="3700" dirty="0"/>
              <a:t> </a:t>
            </a:r>
            <a:r>
              <a:rPr lang="en-US" sz="3700" dirty="0" err="1"/>
              <a:t>hlavy</a:t>
            </a:r>
            <a:r>
              <a:rPr lang="en-US" sz="3700" dirty="0"/>
              <a:t>, </a:t>
            </a:r>
            <a:r>
              <a:rPr lang="en-US" sz="3700" dirty="0" err="1"/>
              <a:t>deprese</a:t>
            </a:r>
            <a:r>
              <a:rPr lang="en-US" sz="3700" dirty="0"/>
              <a:t>, </a:t>
            </a:r>
            <a:r>
              <a:rPr lang="en-US" sz="3700" dirty="0" err="1"/>
              <a:t>pocity</a:t>
            </a:r>
            <a:r>
              <a:rPr lang="en-US" sz="3700" dirty="0"/>
              <a:t> </a:t>
            </a:r>
            <a:r>
              <a:rPr lang="en-US" sz="3700" dirty="0" err="1"/>
              <a:t>napětí</a:t>
            </a:r>
            <a:r>
              <a:rPr lang="en-US" sz="3700" dirty="0"/>
              <a:t> v </a:t>
            </a:r>
            <a:r>
              <a:rPr lang="en-US" sz="3700" dirty="0" err="1"/>
              <a:t>prsou</a:t>
            </a:r>
            <a:r>
              <a:rPr lang="en-US" sz="3700" dirty="0"/>
              <a:t> a </a:t>
            </a:r>
            <a:r>
              <a:rPr lang="en-US" sz="3700" dirty="0" err="1"/>
              <a:t>špinění</a:t>
            </a:r>
            <a:r>
              <a:rPr lang="en-US" sz="3700" dirty="0"/>
              <a:t>, </a:t>
            </a:r>
            <a:r>
              <a:rPr lang="en-US" sz="3700" dirty="0" err="1"/>
              <a:t>tyto</a:t>
            </a:r>
            <a:r>
              <a:rPr lang="en-US" sz="3700" dirty="0"/>
              <a:t> </a:t>
            </a:r>
            <a:r>
              <a:rPr lang="en-US" sz="3700" dirty="0" err="1"/>
              <a:t>vedlejší</a:t>
            </a:r>
            <a:r>
              <a:rPr lang="en-US" sz="3700" dirty="0"/>
              <a:t> </a:t>
            </a:r>
            <a:r>
              <a:rPr lang="en-US" sz="3700" dirty="0" err="1"/>
              <a:t>účinky</a:t>
            </a:r>
            <a:r>
              <a:rPr lang="en-US" sz="3700" dirty="0"/>
              <a:t> </a:t>
            </a:r>
            <a:r>
              <a:rPr lang="en-US" sz="3700" dirty="0" err="1"/>
              <a:t>však</a:t>
            </a:r>
            <a:r>
              <a:rPr lang="en-US" sz="3700" dirty="0"/>
              <a:t> </a:t>
            </a:r>
            <a:r>
              <a:rPr lang="en-US" sz="3700" dirty="0" err="1"/>
              <a:t>zpravidla</a:t>
            </a:r>
            <a:r>
              <a:rPr lang="en-US" sz="3700" dirty="0"/>
              <a:t> </a:t>
            </a:r>
            <a:r>
              <a:rPr lang="en-US" sz="3700" dirty="0" err="1"/>
              <a:t>po</a:t>
            </a:r>
            <a:r>
              <a:rPr lang="en-US" sz="3700" dirty="0"/>
              <a:t> </a:t>
            </a:r>
            <a:r>
              <a:rPr lang="en-US" sz="3700" dirty="0" err="1"/>
              <a:t>dvou</a:t>
            </a:r>
            <a:r>
              <a:rPr lang="en-US" sz="3700" dirty="0"/>
              <a:t> </a:t>
            </a:r>
            <a:r>
              <a:rPr lang="en-US" sz="3700" dirty="0" err="1"/>
              <a:t>až</a:t>
            </a:r>
            <a:r>
              <a:rPr lang="en-US" sz="3700" dirty="0"/>
              <a:t> </a:t>
            </a:r>
            <a:r>
              <a:rPr lang="en-US" sz="3700" dirty="0" err="1"/>
              <a:t>třech</a:t>
            </a:r>
            <a:r>
              <a:rPr lang="en-US" sz="3700" dirty="0"/>
              <a:t> </a:t>
            </a:r>
            <a:r>
              <a:rPr lang="en-US" sz="3700" dirty="0" err="1"/>
              <a:t>měsících</a:t>
            </a:r>
            <a:r>
              <a:rPr lang="en-US" sz="3700" dirty="0"/>
              <a:t> </a:t>
            </a:r>
            <a:r>
              <a:rPr lang="en-US" sz="3700" dirty="0" err="1"/>
              <a:t>užívání</a:t>
            </a:r>
            <a:r>
              <a:rPr lang="en-US" sz="3700" dirty="0"/>
              <a:t> </a:t>
            </a:r>
            <a:r>
              <a:rPr lang="en-US" sz="3700" dirty="0" err="1"/>
              <a:t>mizí</a:t>
            </a:r>
            <a:r>
              <a:rPr lang="en-US" sz="3700" dirty="0"/>
              <a:t>.</a:t>
            </a:r>
            <a:endParaRPr lang="cs-CZ" sz="3700" dirty="0"/>
          </a:p>
          <a:p>
            <a:r>
              <a:rPr lang="en-US" sz="3700" dirty="0" err="1"/>
              <a:t>příznivými</a:t>
            </a:r>
            <a:r>
              <a:rPr lang="en-US" sz="3700" dirty="0"/>
              <a:t> </a:t>
            </a:r>
            <a:r>
              <a:rPr lang="en-US" sz="3700" dirty="0" err="1"/>
              <a:t>vlastnostmi</a:t>
            </a:r>
            <a:r>
              <a:rPr lang="en-US" sz="3700" dirty="0"/>
              <a:t> </a:t>
            </a:r>
            <a:r>
              <a:rPr lang="en-US" sz="3700" dirty="0" err="1"/>
              <a:t>jsou</a:t>
            </a:r>
            <a:r>
              <a:rPr lang="en-US" sz="3700" dirty="0"/>
              <a:t> </a:t>
            </a:r>
            <a:r>
              <a:rPr lang="en-US" sz="3700" dirty="0" err="1"/>
              <a:t>snížené</a:t>
            </a:r>
            <a:r>
              <a:rPr lang="en-US" sz="3700" dirty="0"/>
              <a:t> </a:t>
            </a:r>
            <a:r>
              <a:rPr lang="en-US" sz="3700" dirty="0" err="1"/>
              <a:t>menstruační</a:t>
            </a:r>
            <a:r>
              <a:rPr lang="en-US" sz="3700" dirty="0"/>
              <a:t> </a:t>
            </a:r>
            <a:r>
              <a:rPr lang="en-US" sz="3700" dirty="0" err="1"/>
              <a:t>krvácení</a:t>
            </a:r>
            <a:r>
              <a:rPr lang="en-US" sz="3700" dirty="0"/>
              <a:t> a </a:t>
            </a:r>
            <a:r>
              <a:rPr lang="en-US" sz="3700" dirty="0" err="1"/>
              <a:t>tedy</a:t>
            </a:r>
            <a:r>
              <a:rPr lang="en-US" sz="3700" dirty="0"/>
              <a:t> </a:t>
            </a:r>
            <a:r>
              <a:rPr lang="en-US" sz="3700" dirty="0" err="1"/>
              <a:t>krevní</a:t>
            </a:r>
            <a:r>
              <a:rPr lang="en-US" sz="3700" dirty="0"/>
              <a:t> </a:t>
            </a:r>
            <a:r>
              <a:rPr lang="en-US" sz="3700" dirty="0" err="1"/>
              <a:t>ztráty</a:t>
            </a:r>
            <a:r>
              <a:rPr lang="en-US" sz="3700" dirty="0"/>
              <a:t>, </a:t>
            </a:r>
            <a:r>
              <a:rPr lang="en-US" sz="3700" dirty="0" err="1"/>
              <a:t>nižší</a:t>
            </a:r>
            <a:r>
              <a:rPr lang="en-US" sz="3700" dirty="0"/>
              <a:t> </a:t>
            </a:r>
            <a:r>
              <a:rPr lang="en-US" sz="3700" dirty="0" err="1"/>
              <a:t>riziko</a:t>
            </a:r>
            <a:r>
              <a:rPr lang="en-US" sz="3700" dirty="0"/>
              <a:t> </a:t>
            </a:r>
            <a:r>
              <a:rPr lang="en-US" sz="3700" dirty="0" err="1"/>
              <a:t>pánevního</a:t>
            </a:r>
            <a:r>
              <a:rPr lang="en-US" sz="3700" dirty="0"/>
              <a:t> </a:t>
            </a:r>
            <a:r>
              <a:rPr lang="en-US" sz="3700" dirty="0" err="1"/>
              <a:t>zánětu</a:t>
            </a:r>
            <a:r>
              <a:rPr lang="en-US" sz="3700" dirty="0"/>
              <a:t>, </a:t>
            </a:r>
            <a:r>
              <a:rPr lang="en-US" sz="3700" dirty="0" err="1"/>
              <a:t>zlepšení</a:t>
            </a:r>
            <a:r>
              <a:rPr lang="en-US" sz="3700" dirty="0"/>
              <a:t> </a:t>
            </a:r>
            <a:r>
              <a:rPr lang="en-US" sz="3700" dirty="0" err="1"/>
              <a:t>bolesti</a:t>
            </a:r>
            <a:r>
              <a:rPr lang="en-US" sz="3700" dirty="0"/>
              <a:t> </a:t>
            </a:r>
            <a:r>
              <a:rPr lang="en-US" sz="3700" dirty="0" err="1"/>
              <a:t>při</a:t>
            </a:r>
            <a:r>
              <a:rPr lang="en-US" sz="3700" dirty="0"/>
              <a:t> </a:t>
            </a:r>
            <a:r>
              <a:rPr lang="en-US" sz="3700" dirty="0" err="1"/>
              <a:t>menstruaci</a:t>
            </a:r>
            <a:r>
              <a:rPr lang="en-US" sz="3700" dirty="0"/>
              <a:t>, </a:t>
            </a:r>
            <a:r>
              <a:rPr lang="en-US" sz="3700" dirty="0" err="1"/>
              <a:t>nižší</a:t>
            </a:r>
            <a:r>
              <a:rPr lang="en-US" sz="3700" dirty="0"/>
              <a:t> </a:t>
            </a:r>
            <a:r>
              <a:rPr lang="en-US" sz="3700" dirty="0" err="1"/>
              <a:t>riziko</a:t>
            </a:r>
            <a:r>
              <a:rPr lang="en-US" sz="3700" dirty="0"/>
              <a:t> </a:t>
            </a:r>
            <a:r>
              <a:rPr lang="en-US" sz="3700" dirty="0" err="1"/>
              <a:t>karcinomu</a:t>
            </a:r>
            <a:r>
              <a:rPr lang="en-US" sz="3700" dirty="0"/>
              <a:t> </a:t>
            </a:r>
            <a:r>
              <a:rPr lang="en-US" sz="3700" dirty="0" err="1"/>
              <a:t>děložní</a:t>
            </a:r>
            <a:r>
              <a:rPr lang="en-US" sz="3700" dirty="0"/>
              <a:t> </a:t>
            </a:r>
            <a:r>
              <a:rPr lang="en-US" sz="3700" dirty="0" err="1"/>
              <a:t>sliznice</a:t>
            </a:r>
            <a:r>
              <a:rPr lang="en-US" sz="3700" dirty="0"/>
              <a:t> a </a:t>
            </a:r>
            <a:r>
              <a:rPr lang="en-US" sz="3700" dirty="0" err="1"/>
              <a:t>vaječníků</a:t>
            </a:r>
            <a:r>
              <a:rPr lang="en-US" sz="3700" dirty="0"/>
              <a:t>, </a:t>
            </a:r>
            <a:r>
              <a:rPr lang="en-US" sz="3700" dirty="0" err="1"/>
              <a:t>zlepšení</a:t>
            </a:r>
            <a:r>
              <a:rPr lang="en-US" sz="3700" dirty="0"/>
              <a:t> </a:t>
            </a:r>
            <a:r>
              <a:rPr lang="en-US" sz="3700" dirty="0" err="1"/>
              <a:t>pleti</a:t>
            </a:r>
            <a:endParaRPr lang="cs-CZ" sz="3700" dirty="0"/>
          </a:p>
          <a:p>
            <a:r>
              <a:rPr lang="en-US" sz="3700" dirty="0"/>
              <a:t> </a:t>
            </a:r>
            <a:r>
              <a:rPr lang="en-US" sz="3700" dirty="0" err="1"/>
              <a:t>tlakem</a:t>
            </a:r>
            <a:endParaRPr lang="cs-CZ" sz="37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1183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Antikoncepční náplast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5003" y="1700011"/>
            <a:ext cx="10715222" cy="4404575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/>
              <a:t>stejný</a:t>
            </a:r>
            <a:r>
              <a:rPr lang="en-US" dirty="0"/>
              <a:t> </a:t>
            </a:r>
            <a:r>
              <a:rPr lang="en-US" dirty="0" err="1"/>
              <a:t>princip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kombinovaná</a:t>
            </a:r>
            <a:r>
              <a:rPr lang="en-US" dirty="0"/>
              <a:t> </a:t>
            </a:r>
            <a:r>
              <a:rPr lang="en-US" dirty="0" err="1"/>
              <a:t>hormonální</a:t>
            </a:r>
            <a:r>
              <a:rPr lang="en-US" dirty="0"/>
              <a:t> </a:t>
            </a:r>
            <a:r>
              <a:rPr lang="en-US" dirty="0" err="1"/>
              <a:t>antikoncepce</a:t>
            </a:r>
            <a:r>
              <a:rPr lang="en-US" dirty="0"/>
              <a:t>, </a:t>
            </a:r>
            <a:r>
              <a:rPr lang="en-US" dirty="0" err="1"/>
              <a:t>odlišný</a:t>
            </a:r>
            <a:r>
              <a:rPr lang="en-US" dirty="0"/>
              <a:t> </a:t>
            </a:r>
            <a:r>
              <a:rPr lang="en-US" dirty="0" err="1"/>
              <a:t>způsob</a:t>
            </a:r>
            <a:r>
              <a:rPr lang="en-US" dirty="0"/>
              <a:t> </a:t>
            </a:r>
            <a:r>
              <a:rPr lang="en-US" dirty="0" err="1"/>
              <a:t>užívání</a:t>
            </a:r>
            <a:endParaRPr lang="cs-CZ" dirty="0"/>
          </a:p>
          <a:p>
            <a:r>
              <a:rPr lang="en-US" dirty="0" err="1"/>
              <a:t>hormony</a:t>
            </a:r>
            <a:r>
              <a:rPr lang="en-US" dirty="0"/>
              <a:t> </a:t>
            </a:r>
            <a:r>
              <a:rPr lang="en-US" dirty="0" err="1"/>
              <a:t>neputují</a:t>
            </a:r>
            <a:r>
              <a:rPr lang="en-US" dirty="0"/>
              <a:t> do </a:t>
            </a:r>
            <a:r>
              <a:rPr lang="en-US" dirty="0" err="1"/>
              <a:t>organismu</a:t>
            </a:r>
            <a:r>
              <a:rPr lang="en-US" dirty="0"/>
              <a:t> </a:t>
            </a:r>
            <a:r>
              <a:rPr lang="en-US" dirty="0" err="1"/>
              <a:t>žaludkem</a:t>
            </a:r>
            <a:r>
              <a:rPr lang="en-US" dirty="0"/>
              <a:t>, ale </a:t>
            </a:r>
            <a:r>
              <a:rPr lang="en-US" dirty="0" err="1"/>
              <a:t>skrze</a:t>
            </a:r>
            <a:r>
              <a:rPr lang="en-US" dirty="0"/>
              <a:t> </a:t>
            </a:r>
            <a:r>
              <a:rPr lang="en-US" dirty="0" err="1"/>
              <a:t>kůži</a:t>
            </a:r>
            <a:endParaRPr lang="cs-CZ" dirty="0"/>
          </a:p>
          <a:p>
            <a:r>
              <a:rPr lang="en-US" dirty="0" err="1"/>
              <a:t>jednou</a:t>
            </a:r>
            <a:r>
              <a:rPr lang="en-US" dirty="0"/>
              <a:t> </a:t>
            </a:r>
            <a:r>
              <a:rPr lang="en-US" dirty="0" err="1"/>
              <a:t>týdně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žena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kůži</a:t>
            </a:r>
            <a:r>
              <a:rPr lang="en-US" dirty="0"/>
              <a:t> </a:t>
            </a:r>
            <a:r>
              <a:rPr lang="en-US" dirty="0" err="1"/>
              <a:t>nalepí</a:t>
            </a:r>
            <a:r>
              <a:rPr lang="en-US" dirty="0"/>
              <a:t> </a:t>
            </a:r>
            <a:r>
              <a:rPr lang="en-US" dirty="0" err="1"/>
              <a:t>náplast</a:t>
            </a:r>
            <a:r>
              <a:rPr lang="en-US" dirty="0"/>
              <a:t> </a:t>
            </a:r>
            <a:r>
              <a:rPr lang="en-US" dirty="0" err="1"/>
              <a:t>tělové</a:t>
            </a:r>
            <a:r>
              <a:rPr lang="en-US" dirty="0"/>
              <a:t> </a:t>
            </a:r>
            <a:r>
              <a:rPr lang="en-US" dirty="0" err="1"/>
              <a:t>barvy</a:t>
            </a:r>
            <a:r>
              <a:rPr lang="en-US" dirty="0"/>
              <a:t> a z </a:t>
            </a:r>
            <a:r>
              <a:rPr lang="en-US" dirty="0" err="1"/>
              <a:t>ní</a:t>
            </a:r>
            <a:r>
              <a:rPr lang="en-US" dirty="0"/>
              <a:t> se </a:t>
            </a:r>
            <a:r>
              <a:rPr lang="en-US" dirty="0" err="1"/>
              <a:t>uvolňují</a:t>
            </a:r>
            <a:r>
              <a:rPr lang="en-US" dirty="0"/>
              <a:t> </a:t>
            </a:r>
            <a:r>
              <a:rPr lang="en-US" dirty="0" err="1"/>
              <a:t>hormony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mimo</a:t>
            </a:r>
            <a:r>
              <a:rPr lang="en-US" dirty="0"/>
              <a:t> </a:t>
            </a:r>
            <a:r>
              <a:rPr lang="en-US" dirty="0" err="1"/>
              <a:t>jiné</a:t>
            </a:r>
            <a:r>
              <a:rPr lang="en-US" dirty="0"/>
              <a:t> </a:t>
            </a:r>
            <a:r>
              <a:rPr lang="en-US" dirty="0" err="1"/>
              <a:t>ovlivňují</a:t>
            </a:r>
            <a:r>
              <a:rPr lang="en-US" dirty="0"/>
              <a:t> </a:t>
            </a:r>
            <a:r>
              <a:rPr lang="en-US" dirty="0" err="1"/>
              <a:t>děložní</a:t>
            </a:r>
            <a:r>
              <a:rPr lang="en-US" dirty="0"/>
              <a:t> </a:t>
            </a:r>
            <a:r>
              <a:rPr lang="en-US" dirty="0" err="1"/>
              <a:t>sliznici</a:t>
            </a:r>
            <a:r>
              <a:rPr lang="en-US" dirty="0"/>
              <a:t>, </a:t>
            </a:r>
            <a:r>
              <a:rPr lang="en-US" dirty="0" err="1"/>
              <a:t>blokují</a:t>
            </a:r>
            <a:r>
              <a:rPr lang="en-US" dirty="0"/>
              <a:t> </a:t>
            </a:r>
            <a:r>
              <a:rPr lang="en-US" dirty="0" err="1"/>
              <a:t>ovulaci</a:t>
            </a:r>
            <a:r>
              <a:rPr lang="en-US" dirty="0"/>
              <a:t> a </a:t>
            </a:r>
            <a:r>
              <a:rPr lang="en-US" dirty="0" err="1"/>
              <a:t>zahušťují</a:t>
            </a:r>
            <a:r>
              <a:rPr lang="en-US" dirty="0"/>
              <a:t> </a:t>
            </a:r>
            <a:r>
              <a:rPr lang="en-US" dirty="0" err="1"/>
              <a:t>děložní</a:t>
            </a:r>
            <a:r>
              <a:rPr lang="en-US" dirty="0"/>
              <a:t> </a:t>
            </a:r>
            <a:r>
              <a:rPr lang="en-US" dirty="0" err="1"/>
              <a:t>hlen</a:t>
            </a:r>
            <a:endParaRPr lang="cs-CZ" dirty="0"/>
          </a:p>
          <a:p>
            <a:r>
              <a:rPr lang="en-US" dirty="0" err="1"/>
              <a:t>spolehlivost</a:t>
            </a:r>
            <a:r>
              <a:rPr lang="en-US" dirty="0"/>
              <a:t> je </a:t>
            </a:r>
            <a:r>
              <a:rPr lang="en-US" dirty="0" err="1"/>
              <a:t>vyšší</a:t>
            </a:r>
            <a:r>
              <a:rPr lang="en-US" dirty="0"/>
              <a:t> </a:t>
            </a:r>
            <a:r>
              <a:rPr lang="en-US" dirty="0" err="1"/>
              <a:t>oproti</a:t>
            </a:r>
            <a:r>
              <a:rPr lang="en-US" dirty="0"/>
              <a:t> </a:t>
            </a:r>
            <a:r>
              <a:rPr lang="en-US" dirty="0" err="1"/>
              <a:t>pilulkám</a:t>
            </a:r>
            <a:r>
              <a:rPr lang="en-US" dirty="0"/>
              <a:t> </a:t>
            </a:r>
            <a:r>
              <a:rPr lang="en-US" dirty="0" err="1"/>
              <a:t>hormonální</a:t>
            </a:r>
            <a:r>
              <a:rPr lang="en-US" dirty="0"/>
              <a:t> </a:t>
            </a:r>
            <a:r>
              <a:rPr lang="en-US" dirty="0" err="1"/>
              <a:t>antikoncepce</a:t>
            </a:r>
            <a:r>
              <a:rPr lang="en-US" dirty="0"/>
              <a:t>, </a:t>
            </a:r>
            <a:r>
              <a:rPr lang="en-US" dirty="0" err="1"/>
              <a:t>protože</a:t>
            </a:r>
            <a:r>
              <a:rPr lang="en-US" dirty="0"/>
              <a:t> se </a:t>
            </a:r>
            <a:r>
              <a:rPr lang="en-US" dirty="0" err="1"/>
              <a:t>vyměňuje</a:t>
            </a:r>
            <a:r>
              <a:rPr lang="en-US" dirty="0"/>
              <a:t> </a:t>
            </a:r>
            <a:r>
              <a:rPr lang="en-US" dirty="0" err="1"/>
              <a:t>pouze</a:t>
            </a:r>
            <a:r>
              <a:rPr lang="en-US" dirty="0"/>
              <a:t> </a:t>
            </a:r>
            <a:r>
              <a:rPr lang="en-US" dirty="0" err="1"/>
              <a:t>jednou</a:t>
            </a:r>
            <a:r>
              <a:rPr lang="en-US" dirty="0"/>
              <a:t> </a:t>
            </a:r>
            <a:r>
              <a:rPr lang="en-US" dirty="0" err="1"/>
              <a:t>týdně</a:t>
            </a:r>
            <a:r>
              <a:rPr lang="en-US" dirty="0"/>
              <a:t>, </a:t>
            </a:r>
            <a:r>
              <a:rPr lang="en-US" dirty="0" err="1"/>
              <a:t>účinek</a:t>
            </a:r>
            <a:r>
              <a:rPr lang="en-US" dirty="0"/>
              <a:t> </a:t>
            </a:r>
            <a:r>
              <a:rPr lang="en-US" dirty="0" err="1"/>
              <a:t>náplasti</a:t>
            </a:r>
            <a:r>
              <a:rPr lang="en-US" dirty="0"/>
              <a:t> </a:t>
            </a:r>
            <a:r>
              <a:rPr lang="en-US" dirty="0" err="1"/>
              <a:t>přetrvává</a:t>
            </a:r>
            <a:r>
              <a:rPr lang="en-US" dirty="0"/>
              <a:t> </a:t>
            </a:r>
            <a:r>
              <a:rPr lang="en-US" dirty="0" err="1"/>
              <a:t>ještě</a:t>
            </a:r>
            <a:r>
              <a:rPr lang="en-US" dirty="0"/>
              <a:t> 48 </a:t>
            </a:r>
            <a:r>
              <a:rPr lang="en-US" dirty="0" err="1"/>
              <a:t>hodin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odlepení</a:t>
            </a:r>
            <a:r>
              <a:rPr lang="en-US" dirty="0"/>
              <a:t> </a:t>
            </a:r>
            <a:r>
              <a:rPr lang="en-US" dirty="0" err="1"/>
              <a:t>náplasti</a:t>
            </a:r>
            <a:endParaRPr lang="cs-CZ" dirty="0"/>
          </a:p>
          <a:p>
            <a:r>
              <a:rPr lang="en-US" dirty="0" err="1"/>
              <a:t>vhodná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pro </a:t>
            </a:r>
            <a:r>
              <a:rPr lang="en-US" dirty="0" err="1"/>
              <a:t>ženy</a:t>
            </a:r>
            <a:r>
              <a:rPr lang="en-US" dirty="0"/>
              <a:t> od 18 do 45 let, u </a:t>
            </a:r>
            <a:r>
              <a:rPr lang="en-US" dirty="0" err="1"/>
              <a:t>kterých</a:t>
            </a:r>
            <a:r>
              <a:rPr lang="en-US" dirty="0"/>
              <a:t> </a:t>
            </a:r>
            <a:r>
              <a:rPr lang="en-US" dirty="0" err="1"/>
              <a:t>není</a:t>
            </a:r>
            <a:r>
              <a:rPr lang="en-US" dirty="0"/>
              <a:t> </a:t>
            </a:r>
            <a:r>
              <a:rPr lang="en-US" dirty="0" err="1"/>
              <a:t>kontraindikace</a:t>
            </a:r>
            <a:r>
              <a:rPr lang="en-US" dirty="0"/>
              <a:t> </a:t>
            </a:r>
            <a:r>
              <a:rPr lang="en-US" dirty="0" err="1"/>
              <a:t>užívání</a:t>
            </a:r>
            <a:r>
              <a:rPr lang="en-US" dirty="0"/>
              <a:t> </a:t>
            </a:r>
            <a:r>
              <a:rPr lang="en-US" dirty="0" err="1"/>
              <a:t>hormonální</a:t>
            </a:r>
            <a:r>
              <a:rPr lang="en-US" dirty="0"/>
              <a:t> </a:t>
            </a:r>
            <a:r>
              <a:rPr lang="en-US" dirty="0" err="1"/>
              <a:t>antikoncepce</a:t>
            </a:r>
            <a:r>
              <a:rPr lang="en-US" dirty="0"/>
              <a:t>, pro </a:t>
            </a:r>
            <a:r>
              <a:rPr lang="en-US" dirty="0" err="1"/>
              <a:t>ženy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chtějí</a:t>
            </a:r>
            <a:r>
              <a:rPr lang="en-US" dirty="0"/>
              <a:t> </a:t>
            </a:r>
            <a:r>
              <a:rPr lang="en-US" dirty="0" err="1"/>
              <a:t>mít</a:t>
            </a:r>
            <a:r>
              <a:rPr lang="en-US" dirty="0"/>
              <a:t> </a:t>
            </a:r>
            <a:r>
              <a:rPr lang="en-US" dirty="0" err="1"/>
              <a:t>spolehlivou</a:t>
            </a:r>
            <a:r>
              <a:rPr lang="en-US" dirty="0"/>
              <a:t> </a:t>
            </a:r>
            <a:r>
              <a:rPr lang="en-US" dirty="0" err="1"/>
              <a:t>antikoncepci</a:t>
            </a:r>
            <a:r>
              <a:rPr lang="en-US" dirty="0"/>
              <a:t>, ale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zapomnětlivé</a:t>
            </a:r>
            <a:endParaRPr lang="cs-CZ" dirty="0"/>
          </a:p>
          <a:p>
            <a:r>
              <a:rPr lang="en-US" dirty="0" err="1"/>
              <a:t>nechrání</a:t>
            </a:r>
            <a:r>
              <a:rPr lang="en-US" dirty="0"/>
              <a:t> </a:t>
            </a:r>
            <a:r>
              <a:rPr lang="en-US" dirty="0" err="1"/>
              <a:t>před</a:t>
            </a:r>
            <a:r>
              <a:rPr lang="en-US" dirty="0"/>
              <a:t> </a:t>
            </a:r>
            <a:r>
              <a:rPr lang="en-US" dirty="0" err="1"/>
              <a:t>pohlavními</a:t>
            </a:r>
            <a:r>
              <a:rPr lang="en-US" dirty="0"/>
              <a:t> </a:t>
            </a:r>
            <a:r>
              <a:rPr lang="en-US" dirty="0" err="1"/>
              <a:t>chorobami</a:t>
            </a:r>
            <a:r>
              <a:rPr lang="en-US" dirty="0"/>
              <a:t>, proto je v </a:t>
            </a:r>
            <a:r>
              <a:rPr lang="en-US" dirty="0" err="1"/>
              <a:t>případě</a:t>
            </a:r>
            <a:r>
              <a:rPr lang="en-US" dirty="0"/>
              <a:t> </a:t>
            </a:r>
            <a:r>
              <a:rPr lang="en-US" dirty="0" err="1"/>
              <a:t>styku</a:t>
            </a:r>
            <a:r>
              <a:rPr lang="en-US" dirty="0"/>
              <a:t> s </a:t>
            </a:r>
            <a:r>
              <a:rPr lang="en-US" dirty="0" err="1"/>
              <a:t>rizikovým</a:t>
            </a:r>
            <a:r>
              <a:rPr lang="en-US" dirty="0"/>
              <a:t> </a:t>
            </a:r>
            <a:r>
              <a:rPr lang="en-US" dirty="0" err="1"/>
              <a:t>partnerem</a:t>
            </a:r>
            <a:r>
              <a:rPr lang="en-US" dirty="0"/>
              <a:t> </a:t>
            </a:r>
            <a:r>
              <a:rPr lang="en-US" dirty="0" err="1"/>
              <a:t>potřeba</a:t>
            </a:r>
            <a:r>
              <a:rPr lang="en-US" dirty="0"/>
              <a:t> </a:t>
            </a:r>
            <a:r>
              <a:rPr lang="en-US" dirty="0" err="1"/>
              <a:t>použít</a:t>
            </a:r>
            <a:r>
              <a:rPr lang="en-US" dirty="0"/>
              <a:t> </a:t>
            </a:r>
            <a:r>
              <a:rPr lang="en-US" dirty="0" err="1"/>
              <a:t>kondom</a:t>
            </a:r>
            <a:r>
              <a:rPr lang="en-US" dirty="0"/>
              <a:t>, </a:t>
            </a:r>
            <a:r>
              <a:rPr lang="en-US" dirty="0" err="1"/>
              <a:t>není</a:t>
            </a:r>
            <a:r>
              <a:rPr lang="en-US" dirty="0"/>
              <a:t> </a:t>
            </a:r>
            <a:r>
              <a:rPr lang="en-US" dirty="0" err="1"/>
              <a:t>vhodná</a:t>
            </a:r>
            <a:r>
              <a:rPr lang="en-US" dirty="0"/>
              <a:t> pro </a:t>
            </a:r>
            <a:r>
              <a:rPr lang="en-US" dirty="0" err="1"/>
              <a:t>ženy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nesmění</a:t>
            </a:r>
            <a:r>
              <a:rPr lang="en-US" dirty="0"/>
              <a:t> </a:t>
            </a:r>
            <a:r>
              <a:rPr lang="en-US" dirty="0" err="1"/>
              <a:t>užívat</a:t>
            </a:r>
            <a:r>
              <a:rPr lang="en-US" dirty="0"/>
              <a:t> </a:t>
            </a:r>
            <a:r>
              <a:rPr lang="en-US" dirty="0" err="1"/>
              <a:t>hormonální</a:t>
            </a:r>
            <a:r>
              <a:rPr lang="en-US" dirty="0"/>
              <a:t> </a:t>
            </a:r>
            <a:r>
              <a:rPr lang="en-US" dirty="0" err="1"/>
              <a:t>antikoncepci</a:t>
            </a:r>
            <a:r>
              <a:rPr lang="en-US" dirty="0"/>
              <a:t>, </a:t>
            </a:r>
            <a:r>
              <a:rPr lang="en-US" dirty="0" err="1"/>
              <a:t>tedy</a:t>
            </a:r>
            <a:r>
              <a:rPr lang="en-US" dirty="0"/>
              <a:t> </a:t>
            </a:r>
            <a:r>
              <a:rPr lang="en-US" dirty="0" err="1"/>
              <a:t>mají</a:t>
            </a:r>
            <a:r>
              <a:rPr lang="en-US" dirty="0"/>
              <a:t> </a:t>
            </a:r>
            <a:r>
              <a:rPr lang="en-US" dirty="0" err="1"/>
              <a:t>problémy</a:t>
            </a:r>
            <a:r>
              <a:rPr lang="en-US" dirty="0"/>
              <a:t> s </a:t>
            </a:r>
            <a:r>
              <a:rPr lang="en-US" dirty="0" err="1"/>
              <a:t>vysokým</a:t>
            </a:r>
            <a:r>
              <a:rPr lang="en-US" dirty="0"/>
              <a:t> </a:t>
            </a:r>
            <a:r>
              <a:rPr lang="en-US" dirty="0" err="1"/>
              <a:t>tlakem</a:t>
            </a:r>
            <a:r>
              <a:rPr lang="en-US" dirty="0"/>
              <a:t>, </a:t>
            </a:r>
            <a:r>
              <a:rPr lang="en-US" dirty="0" err="1"/>
              <a:t>oběhovým</a:t>
            </a:r>
            <a:r>
              <a:rPr lang="en-US" dirty="0"/>
              <a:t> </a:t>
            </a:r>
            <a:r>
              <a:rPr lang="en-US" dirty="0" err="1"/>
              <a:t>systémem</a:t>
            </a:r>
            <a:r>
              <a:rPr lang="en-US" dirty="0"/>
              <a:t> a 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silné</a:t>
            </a:r>
            <a:r>
              <a:rPr lang="en-US" dirty="0"/>
              <a:t> </a:t>
            </a:r>
            <a:r>
              <a:rPr lang="en-US" dirty="0" err="1"/>
              <a:t>kuřačky</a:t>
            </a:r>
            <a:endParaRPr lang="cs-CZ" dirty="0"/>
          </a:p>
          <a:p>
            <a:r>
              <a:rPr lang="en-US" dirty="0" err="1"/>
              <a:t>problematická</a:t>
            </a:r>
            <a:r>
              <a:rPr lang="en-US" dirty="0"/>
              <a:t> u </a:t>
            </a:r>
            <a:r>
              <a:rPr lang="en-US" dirty="0" err="1"/>
              <a:t>žen</a:t>
            </a:r>
            <a:r>
              <a:rPr lang="en-US" dirty="0"/>
              <a:t> s </a:t>
            </a:r>
            <a:r>
              <a:rPr lang="en-US" dirty="0" err="1"/>
              <a:t>hmotností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90 kg, </a:t>
            </a:r>
            <a:r>
              <a:rPr lang="en-US" dirty="0" err="1"/>
              <a:t>protože</a:t>
            </a:r>
            <a:r>
              <a:rPr lang="en-US" dirty="0"/>
              <a:t> u </a:t>
            </a:r>
            <a:r>
              <a:rPr lang="en-US" dirty="0" err="1"/>
              <a:t>nich</a:t>
            </a:r>
            <a:r>
              <a:rPr lang="en-US" dirty="0"/>
              <a:t> </a:t>
            </a:r>
            <a:r>
              <a:rPr lang="en-US" dirty="0" err="1"/>
              <a:t>nedochází</a:t>
            </a:r>
            <a:r>
              <a:rPr lang="en-US" dirty="0"/>
              <a:t> k </a:t>
            </a:r>
            <a:r>
              <a:rPr lang="en-US" dirty="0" err="1"/>
              <a:t>dostatečnému</a:t>
            </a:r>
            <a:r>
              <a:rPr lang="en-US" dirty="0"/>
              <a:t> </a:t>
            </a:r>
            <a:r>
              <a:rPr lang="en-US" dirty="0" err="1"/>
              <a:t>vstřebání</a:t>
            </a:r>
            <a:r>
              <a:rPr lang="en-US" dirty="0"/>
              <a:t> </a:t>
            </a:r>
            <a:r>
              <a:rPr lang="en-US" dirty="0" err="1"/>
              <a:t>účinných</a:t>
            </a:r>
            <a:r>
              <a:rPr lang="en-US" dirty="0"/>
              <a:t> </a:t>
            </a:r>
            <a:r>
              <a:rPr lang="en-US" dirty="0" err="1"/>
              <a:t>látek</a:t>
            </a:r>
            <a:endParaRPr lang="cs-CZ" dirty="0"/>
          </a:p>
          <a:p>
            <a:r>
              <a:rPr lang="en-US" dirty="0" err="1"/>
              <a:t>zvyšuje</a:t>
            </a:r>
            <a:r>
              <a:rPr lang="en-US" dirty="0"/>
              <a:t> se </a:t>
            </a:r>
            <a:r>
              <a:rPr lang="en-US" dirty="0" err="1"/>
              <a:t>riziko</a:t>
            </a:r>
            <a:r>
              <a:rPr lang="en-US" dirty="0"/>
              <a:t> </a:t>
            </a:r>
            <a:r>
              <a:rPr lang="en-US" dirty="0" err="1"/>
              <a:t>žilní</a:t>
            </a:r>
            <a:r>
              <a:rPr lang="en-US" dirty="0"/>
              <a:t> </a:t>
            </a:r>
            <a:r>
              <a:rPr lang="en-US" dirty="0" err="1"/>
              <a:t>trombózy</a:t>
            </a:r>
            <a:endParaRPr lang="cs-CZ" dirty="0"/>
          </a:p>
          <a:p>
            <a:r>
              <a:rPr lang="en-US" dirty="0" err="1"/>
              <a:t>mohou</a:t>
            </a:r>
            <a:r>
              <a:rPr lang="en-US" dirty="0"/>
              <a:t> se </a:t>
            </a:r>
            <a:r>
              <a:rPr lang="en-US" dirty="0" err="1"/>
              <a:t>vyskytnou</a:t>
            </a:r>
            <a:r>
              <a:rPr lang="en-US" dirty="0"/>
              <a:t> </a:t>
            </a:r>
            <a:r>
              <a:rPr lang="en-US" dirty="0" err="1"/>
              <a:t>vedlejší</a:t>
            </a:r>
            <a:r>
              <a:rPr lang="en-US" dirty="0"/>
              <a:t> </a:t>
            </a:r>
            <a:r>
              <a:rPr lang="en-US" dirty="0" err="1"/>
              <a:t>účinky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špinění</a:t>
            </a:r>
            <a:r>
              <a:rPr lang="en-US" dirty="0"/>
              <a:t>, </a:t>
            </a:r>
            <a:r>
              <a:rPr lang="en-US" dirty="0" err="1"/>
              <a:t>bolesti</a:t>
            </a:r>
            <a:r>
              <a:rPr lang="en-US" dirty="0"/>
              <a:t> </a:t>
            </a:r>
            <a:r>
              <a:rPr lang="en-US" dirty="0" err="1"/>
              <a:t>hlavy</a:t>
            </a:r>
            <a:r>
              <a:rPr lang="en-US" dirty="0"/>
              <a:t>, </a:t>
            </a:r>
            <a:r>
              <a:rPr lang="en-US" dirty="0" err="1"/>
              <a:t>deprese</a:t>
            </a:r>
            <a:r>
              <a:rPr lang="en-US" dirty="0"/>
              <a:t>, </a:t>
            </a:r>
            <a:r>
              <a:rPr lang="en-US" dirty="0" err="1"/>
              <a:t>snížení</a:t>
            </a:r>
            <a:r>
              <a:rPr lang="en-US" dirty="0"/>
              <a:t> </a:t>
            </a:r>
            <a:r>
              <a:rPr lang="en-US" dirty="0" err="1"/>
              <a:t>libida</a:t>
            </a:r>
            <a:r>
              <a:rPr lang="en-US" dirty="0"/>
              <a:t>, </a:t>
            </a:r>
            <a:r>
              <a:rPr lang="en-US" dirty="0" err="1"/>
              <a:t>vyrážka</a:t>
            </a:r>
            <a:r>
              <a:rPr lang="en-US" dirty="0"/>
              <a:t>, </a:t>
            </a:r>
            <a:r>
              <a:rPr lang="en-US" dirty="0" err="1"/>
              <a:t>akné</a:t>
            </a:r>
            <a:r>
              <a:rPr lang="en-US" dirty="0"/>
              <a:t>, </a:t>
            </a:r>
            <a:r>
              <a:rPr lang="en-US" dirty="0" err="1"/>
              <a:t>bolesti</a:t>
            </a:r>
            <a:r>
              <a:rPr lang="en-US" dirty="0"/>
              <a:t> </a:t>
            </a:r>
            <a:r>
              <a:rPr lang="en-US" dirty="0" err="1"/>
              <a:t>břic</a:t>
            </a:r>
            <a:r>
              <a:rPr lang="cs-CZ" dirty="0"/>
              <a:t>ha</a:t>
            </a:r>
          </a:p>
        </p:txBody>
      </p:sp>
    </p:spTree>
    <p:extLst>
      <p:ext uri="{BB962C8B-B14F-4D97-AF65-F5344CB8AC3E}">
        <p14:creationId xmlns:p14="http://schemas.microsoft.com/office/powerpoint/2010/main" val="3514340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Leidenská</a:t>
            </a:r>
            <a:r>
              <a:rPr lang="en-US" dirty="0"/>
              <a:t> </a:t>
            </a:r>
            <a:r>
              <a:rPr lang="en-US" dirty="0" err="1"/>
              <a:t>mutace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1491049"/>
            <a:ext cx="9905999" cy="4300152"/>
          </a:xfrm>
        </p:spPr>
        <p:txBody>
          <a:bodyPr>
            <a:normAutofit fontScale="70000" lnSpcReduction="20000"/>
          </a:bodyPr>
          <a:lstStyle/>
          <a:p>
            <a:endParaRPr lang="cs-CZ" dirty="0"/>
          </a:p>
          <a:p>
            <a:r>
              <a:rPr lang="en-US" dirty="0" err="1"/>
              <a:t>autosomálně</a:t>
            </a:r>
            <a:r>
              <a:rPr lang="en-US" dirty="0"/>
              <a:t> </a:t>
            </a:r>
            <a:r>
              <a:rPr lang="en-US" dirty="0" err="1"/>
              <a:t>dominantně</a:t>
            </a:r>
            <a:r>
              <a:rPr lang="en-US" dirty="0"/>
              <a:t> </a:t>
            </a:r>
            <a:r>
              <a:rPr lang="en-US" dirty="0" err="1"/>
              <a:t>dědičná</a:t>
            </a:r>
            <a:r>
              <a:rPr lang="en-US" dirty="0"/>
              <a:t> </a:t>
            </a:r>
            <a:r>
              <a:rPr lang="en-US" dirty="0" err="1"/>
              <a:t>bodová</a:t>
            </a:r>
            <a:r>
              <a:rPr lang="en-US" dirty="0"/>
              <a:t> </a:t>
            </a:r>
            <a:r>
              <a:rPr lang="en-US" dirty="0" err="1"/>
              <a:t>mutace</a:t>
            </a:r>
            <a:r>
              <a:rPr lang="en-US" dirty="0"/>
              <a:t> v genu pro </a:t>
            </a:r>
            <a:r>
              <a:rPr lang="en-US" dirty="0" err="1"/>
              <a:t>hemokoagulační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V</a:t>
            </a:r>
            <a:endParaRPr lang="cs-CZ" dirty="0"/>
          </a:p>
          <a:p>
            <a:r>
              <a:rPr lang="en-US" dirty="0" err="1"/>
              <a:t>porucha</a:t>
            </a:r>
            <a:r>
              <a:rPr lang="en-US" dirty="0"/>
              <a:t> </a:t>
            </a:r>
            <a:r>
              <a:rPr lang="en-US" dirty="0" err="1"/>
              <a:t>koagulačního</a:t>
            </a:r>
            <a:r>
              <a:rPr lang="en-US" dirty="0"/>
              <a:t> </a:t>
            </a:r>
            <a:r>
              <a:rPr lang="en-US" dirty="0" err="1"/>
              <a:t>systému</a:t>
            </a:r>
            <a:r>
              <a:rPr lang="en-US" dirty="0"/>
              <a:t> − </a:t>
            </a:r>
            <a:r>
              <a:rPr lang="en-US" dirty="0" err="1"/>
              <a:t>krevní</a:t>
            </a:r>
            <a:r>
              <a:rPr lang="en-US" dirty="0"/>
              <a:t> </a:t>
            </a:r>
            <a:r>
              <a:rPr lang="en-US" dirty="0" err="1"/>
              <a:t>srážlivost</a:t>
            </a:r>
            <a:r>
              <a:rPr lang="en-US" dirty="0"/>
              <a:t> je </a:t>
            </a:r>
            <a:r>
              <a:rPr lang="en-US" dirty="0" err="1"/>
              <a:t>zvýšená</a:t>
            </a:r>
            <a:r>
              <a:rPr lang="en-US" dirty="0"/>
              <a:t>,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trombofilní</a:t>
            </a:r>
            <a:r>
              <a:rPr lang="en-US" dirty="0"/>
              <a:t> </a:t>
            </a:r>
            <a:r>
              <a:rPr lang="en-US" dirty="0" err="1"/>
              <a:t>stav</a:t>
            </a:r>
            <a:endParaRPr lang="cs-CZ" dirty="0"/>
          </a:p>
          <a:p>
            <a:r>
              <a:rPr lang="en-US" dirty="0" err="1"/>
              <a:t>trombofilní</a:t>
            </a:r>
            <a:r>
              <a:rPr lang="en-US" dirty="0"/>
              <a:t> </a:t>
            </a:r>
            <a:r>
              <a:rPr lang="en-US" dirty="0" err="1"/>
              <a:t>komplikace</a:t>
            </a:r>
            <a:r>
              <a:rPr lang="en-US" dirty="0"/>
              <a:t>, </a:t>
            </a:r>
            <a:r>
              <a:rPr lang="en-US" dirty="0" err="1"/>
              <a:t>trombózy</a:t>
            </a:r>
            <a:r>
              <a:rPr lang="en-US" dirty="0"/>
              <a:t> </a:t>
            </a:r>
            <a:r>
              <a:rPr lang="en-US" dirty="0" err="1"/>
              <a:t>žil</a:t>
            </a:r>
            <a:r>
              <a:rPr lang="en-US" dirty="0"/>
              <a:t> </a:t>
            </a:r>
            <a:r>
              <a:rPr lang="en-US" dirty="0" err="1"/>
              <a:t>dolních</a:t>
            </a:r>
            <a:r>
              <a:rPr lang="en-US" dirty="0"/>
              <a:t> </a:t>
            </a:r>
            <a:r>
              <a:rPr lang="en-US" dirty="0" err="1"/>
              <a:t>končetin</a:t>
            </a:r>
            <a:r>
              <a:rPr lang="en-US" dirty="0"/>
              <a:t> s </a:t>
            </a:r>
            <a:r>
              <a:rPr lang="en-US" dirty="0" err="1"/>
              <a:t>rizikem</a:t>
            </a:r>
            <a:r>
              <a:rPr lang="en-US" dirty="0"/>
              <a:t> </a:t>
            </a:r>
            <a:r>
              <a:rPr lang="en-US" dirty="0" err="1"/>
              <a:t>následné</a:t>
            </a:r>
            <a:r>
              <a:rPr lang="en-US" dirty="0"/>
              <a:t> </a:t>
            </a:r>
            <a:r>
              <a:rPr lang="en-US" dirty="0" err="1"/>
              <a:t>plicní</a:t>
            </a:r>
            <a:r>
              <a:rPr lang="en-US" dirty="0"/>
              <a:t> </a:t>
            </a:r>
            <a:r>
              <a:rPr lang="en-US" dirty="0" err="1"/>
              <a:t>embolie</a:t>
            </a:r>
            <a:endParaRPr lang="cs-CZ" dirty="0"/>
          </a:p>
          <a:p>
            <a:r>
              <a:rPr lang="en-US" dirty="0" err="1"/>
              <a:t>nejčastější</a:t>
            </a:r>
            <a:r>
              <a:rPr lang="en-US" dirty="0"/>
              <a:t> </a:t>
            </a:r>
            <a:r>
              <a:rPr lang="en-US" dirty="0" err="1"/>
              <a:t>genetická</a:t>
            </a:r>
            <a:r>
              <a:rPr lang="en-US" dirty="0"/>
              <a:t> </a:t>
            </a:r>
            <a:r>
              <a:rPr lang="en-US" dirty="0" err="1"/>
              <a:t>porucha</a:t>
            </a:r>
            <a:r>
              <a:rPr lang="en-US" dirty="0"/>
              <a:t> </a:t>
            </a:r>
            <a:r>
              <a:rPr lang="en-US" dirty="0" err="1"/>
              <a:t>koagulačního</a:t>
            </a:r>
            <a:r>
              <a:rPr lang="en-US" dirty="0"/>
              <a:t> </a:t>
            </a:r>
            <a:r>
              <a:rPr lang="en-US" dirty="0" err="1"/>
              <a:t>systému</a:t>
            </a:r>
            <a:r>
              <a:rPr lang="en-US" dirty="0"/>
              <a:t> s </a:t>
            </a:r>
            <a:r>
              <a:rPr lang="en-US" dirty="0" err="1"/>
              <a:t>prevalencí</a:t>
            </a:r>
            <a:r>
              <a:rPr lang="en-US" dirty="0"/>
              <a:t> 5 % v </a:t>
            </a:r>
            <a:r>
              <a:rPr lang="en-US" dirty="0" err="1"/>
              <a:t>evropské</a:t>
            </a:r>
            <a:r>
              <a:rPr lang="en-US" dirty="0"/>
              <a:t> populace</a:t>
            </a:r>
            <a:endParaRPr lang="cs-CZ" dirty="0"/>
          </a:p>
          <a:p>
            <a:r>
              <a:rPr lang="en-US" dirty="0" err="1"/>
              <a:t>selekční</a:t>
            </a:r>
            <a:r>
              <a:rPr lang="en-US" dirty="0"/>
              <a:t> </a:t>
            </a:r>
            <a:r>
              <a:rPr lang="en-US" dirty="0" err="1"/>
              <a:t>výhoda</a:t>
            </a:r>
            <a:r>
              <a:rPr lang="en-US" dirty="0"/>
              <a:t>, </a:t>
            </a:r>
            <a:r>
              <a:rPr lang="en-US" dirty="0" err="1"/>
              <a:t>např</a:t>
            </a:r>
            <a:r>
              <a:rPr lang="en-US" dirty="0"/>
              <a:t>. </a:t>
            </a:r>
            <a:r>
              <a:rPr lang="en-US" dirty="0" err="1"/>
              <a:t>snížení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masivnějšího</a:t>
            </a:r>
            <a:r>
              <a:rPr lang="en-US" dirty="0"/>
              <a:t> </a:t>
            </a:r>
            <a:r>
              <a:rPr lang="en-US" dirty="0" err="1"/>
              <a:t>krvácení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porodu</a:t>
            </a:r>
            <a:endParaRPr lang="cs-CZ" dirty="0"/>
          </a:p>
          <a:p>
            <a:r>
              <a:rPr lang="en-US" dirty="0"/>
              <a:t>v </a:t>
            </a:r>
            <a:r>
              <a:rPr lang="en-US" dirty="0" err="1"/>
              <a:t>současné</a:t>
            </a:r>
            <a:r>
              <a:rPr lang="en-US" dirty="0"/>
              <a:t> </a:t>
            </a:r>
            <a:r>
              <a:rPr lang="en-US" dirty="0" err="1"/>
              <a:t>době</a:t>
            </a:r>
            <a:r>
              <a:rPr lang="en-US" dirty="0"/>
              <a:t> </a:t>
            </a:r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/>
              <a:t>leidenskou</a:t>
            </a:r>
            <a:r>
              <a:rPr lang="en-US" dirty="0"/>
              <a:t> </a:t>
            </a:r>
            <a:r>
              <a:rPr lang="en-US" dirty="0" err="1"/>
              <a:t>mutaci</a:t>
            </a:r>
            <a:r>
              <a:rPr lang="en-US" dirty="0"/>
              <a:t> </a:t>
            </a:r>
            <a:r>
              <a:rPr lang="en-US" dirty="0" err="1"/>
              <a:t>rychle</a:t>
            </a:r>
            <a:r>
              <a:rPr lang="en-US" dirty="0"/>
              <a:t> a </a:t>
            </a:r>
            <a:r>
              <a:rPr lang="en-US" dirty="0" err="1"/>
              <a:t>spolehlivě</a:t>
            </a:r>
            <a:r>
              <a:rPr lang="en-US" dirty="0"/>
              <a:t> </a:t>
            </a:r>
            <a:r>
              <a:rPr lang="en-US" dirty="0" err="1"/>
              <a:t>odhalit</a:t>
            </a:r>
            <a:r>
              <a:rPr lang="en-US" dirty="0"/>
              <a:t> </a:t>
            </a:r>
            <a:r>
              <a:rPr lang="en-US" dirty="0" err="1"/>
              <a:t>pomocí</a:t>
            </a:r>
            <a:r>
              <a:rPr lang="en-US" dirty="0"/>
              <a:t> </a:t>
            </a:r>
            <a:r>
              <a:rPr lang="en-US" dirty="0" err="1"/>
              <a:t>metod</a:t>
            </a:r>
            <a:r>
              <a:rPr lang="en-US" dirty="0"/>
              <a:t> </a:t>
            </a:r>
            <a:r>
              <a:rPr lang="en-US" dirty="0" err="1"/>
              <a:t>genetické</a:t>
            </a:r>
            <a:r>
              <a:rPr lang="en-US" dirty="0"/>
              <a:t> </a:t>
            </a:r>
            <a:r>
              <a:rPr lang="en-US" dirty="0" err="1"/>
              <a:t>analýzy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1976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Nehormonální</a:t>
            </a:r>
            <a:r>
              <a:rPr lang="en-US" dirty="0"/>
              <a:t> </a:t>
            </a:r>
            <a:r>
              <a:rPr lang="en-US" dirty="0" err="1"/>
              <a:t>antikoncepce</a:t>
            </a:r>
            <a:r>
              <a:rPr lang="en-US" dirty="0"/>
              <a:t> pro </a:t>
            </a:r>
            <a:r>
              <a:rPr lang="en-US" dirty="0" err="1"/>
              <a:t>ženy</a:t>
            </a:r>
            <a:r>
              <a:rPr lang="en-US" dirty="0"/>
              <a:t> s </a:t>
            </a:r>
            <a:r>
              <a:rPr lang="en-US" dirty="0" err="1"/>
              <a:t>Leidenskou</a:t>
            </a:r>
            <a:r>
              <a:rPr lang="en-US" dirty="0"/>
              <a:t> </a:t>
            </a:r>
            <a:r>
              <a:rPr lang="en-US" dirty="0" err="1"/>
              <a:t>mutací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6976" y="2249487"/>
            <a:ext cx="10300436" cy="3932372"/>
          </a:xfrm>
        </p:spPr>
        <p:txBody>
          <a:bodyPr>
            <a:normAutofit fontScale="32500" lnSpcReduction="20000"/>
          </a:bodyPr>
          <a:lstStyle/>
          <a:p>
            <a:r>
              <a:rPr lang="en-US" dirty="0"/>
              <a:t>- </a:t>
            </a:r>
            <a:r>
              <a:rPr lang="en-US" dirty="0" err="1"/>
              <a:t>Nehormonální</a:t>
            </a:r>
            <a:r>
              <a:rPr lang="en-US" dirty="0"/>
              <a:t> </a:t>
            </a:r>
            <a:r>
              <a:rPr lang="en-US" dirty="0" err="1"/>
              <a:t>nitriděložní</a:t>
            </a:r>
            <a:r>
              <a:rPr lang="en-US" dirty="0"/>
              <a:t> </a:t>
            </a:r>
            <a:r>
              <a:rPr lang="en-US" dirty="0" err="1"/>
              <a:t>tělísko</a:t>
            </a:r>
            <a:endParaRPr lang="cs-CZ" dirty="0"/>
          </a:p>
          <a:p>
            <a:r>
              <a:rPr lang="en-US" dirty="0"/>
              <a:t>- </a:t>
            </a:r>
            <a:r>
              <a:rPr lang="en-US" dirty="0" err="1"/>
              <a:t>Kondom</a:t>
            </a:r>
            <a:endParaRPr lang="cs-CZ" dirty="0"/>
          </a:p>
          <a:p>
            <a:r>
              <a:rPr lang="en-US" dirty="0"/>
              <a:t>- </a:t>
            </a:r>
            <a:r>
              <a:rPr lang="en-US" dirty="0" err="1"/>
              <a:t>Přerušovaná</a:t>
            </a:r>
            <a:r>
              <a:rPr lang="en-US" dirty="0"/>
              <a:t> </a:t>
            </a:r>
            <a:r>
              <a:rPr lang="en-US" dirty="0" err="1"/>
              <a:t>soulož</a:t>
            </a:r>
            <a:endParaRPr lang="cs-CZ" dirty="0"/>
          </a:p>
          <a:p>
            <a:r>
              <a:rPr lang="en-US" dirty="0"/>
              <a:t>- </a:t>
            </a:r>
            <a:r>
              <a:rPr lang="en-US" dirty="0" err="1"/>
              <a:t>Sterilizace</a:t>
            </a:r>
            <a:endParaRPr lang="cs-CZ" dirty="0"/>
          </a:p>
          <a:p>
            <a:r>
              <a:rPr lang="en-US" dirty="0" err="1"/>
              <a:t>zdravotní</a:t>
            </a:r>
            <a:r>
              <a:rPr lang="en-US" dirty="0"/>
              <a:t> </a:t>
            </a:r>
            <a:r>
              <a:rPr lang="en-US" dirty="0" err="1"/>
              <a:t>výkon</a:t>
            </a:r>
            <a:r>
              <a:rPr lang="en-US" dirty="0"/>
              <a:t> </a:t>
            </a:r>
            <a:r>
              <a:rPr lang="en-US" dirty="0" err="1"/>
              <a:t>zabraňující</a:t>
            </a:r>
            <a:r>
              <a:rPr lang="en-US" dirty="0"/>
              <a:t> </a:t>
            </a:r>
            <a:r>
              <a:rPr lang="en-US" dirty="0" err="1"/>
              <a:t>plodnosti</a:t>
            </a:r>
            <a:r>
              <a:rPr lang="en-US" dirty="0"/>
              <a:t> bez </a:t>
            </a:r>
            <a:r>
              <a:rPr lang="en-US" dirty="0" err="1"/>
              <a:t>odstranění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poškození</a:t>
            </a:r>
            <a:r>
              <a:rPr lang="en-US" dirty="0"/>
              <a:t> </a:t>
            </a:r>
            <a:r>
              <a:rPr lang="en-US" dirty="0" err="1"/>
              <a:t>pohlavních</a:t>
            </a:r>
            <a:r>
              <a:rPr lang="en-US" dirty="0"/>
              <a:t> </a:t>
            </a:r>
            <a:r>
              <a:rPr lang="en-US" dirty="0" err="1"/>
              <a:t>žláz</a:t>
            </a:r>
            <a:endParaRPr lang="cs-CZ" dirty="0"/>
          </a:p>
          <a:p>
            <a:r>
              <a:rPr lang="en-US" dirty="0" err="1"/>
              <a:t>lékař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dlouhé</a:t>
            </a:r>
            <a:r>
              <a:rPr lang="en-US" dirty="0"/>
              <a:t> </a:t>
            </a:r>
            <a:r>
              <a:rPr lang="en-US" dirty="0" err="1"/>
              <a:t>cestě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pochvou</a:t>
            </a:r>
            <a:r>
              <a:rPr lang="en-US" dirty="0"/>
              <a:t> a </a:t>
            </a:r>
            <a:r>
              <a:rPr lang="en-US" dirty="0" err="1"/>
              <a:t>vaječníkem</a:t>
            </a:r>
            <a:r>
              <a:rPr lang="en-US" dirty="0"/>
              <a:t> </a:t>
            </a:r>
            <a:r>
              <a:rPr lang="en-US" dirty="0" err="1"/>
              <a:t>zavede</a:t>
            </a:r>
            <a:r>
              <a:rPr lang="en-US" dirty="0"/>
              <a:t> v </a:t>
            </a:r>
            <a:r>
              <a:rPr lang="en-US" dirty="0" err="1"/>
              <a:t>nejužším</a:t>
            </a:r>
            <a:r>
              <a:rPr lang="en-US" dirty="0"/>
              <a:t> </a:t>
            </a:r>
            <a:r>
              <a:rPr lang="en-US" dirty="0" err="1"/>
              <a:t>místě</a:t>
            </a:r>
            <a:r>
              <a:rPr lang="en-US" dirty="0"/>
              <a:t>, do </a:t>
            </a:r>
            <a:r>
              <a:rPr lang="en-US" dirty="0" err="1"/>
              <a:t>vejcovodu</a:t>
            </a:r>
            <a:r>
              <a:rPr lang="en-US" dirty="0"/>
              <a:t>, </a:t>
            </a:r>
            <a:r>
              <a:rPr lang="en-US" dirty="0" err="1"/>
              <a:t>speciální</a:t>
            </a:r>
            <a:r>
              <a:rPr lang="en-US" dirty="0"/>
              <a:t> </a:t>
            </a:r>
            <a:r>
              <a:rPr lang="en-US" dirty="0" err="1"/>
              <a:t>spirálky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tři</a:t>
            </a:r>
            <a:r>
              <a:rPr lang="en-US" dirty="0"/>
              <a:t> </a:t>
            </a:r>
            <a:r>
              <a:rPr lang="en-US" dirty="0" err="1"/>
              <a:t>měsíce</a:t>
            </a:r>
            <a:r>
              <a:rPr lang="en-US" dirty="0"/>
              <a:t> tam </a:t>
            </a:r>
            <a:r>
              <a:rPr lang="en-US" dirty="0" err="1"/>
              <a:t>zarostou</a:t>
            </a:r>
            <a:r>
              <a:rPr lang="en-US" dirty="0"/>
              <a:t> a </a:t>
            </a:r>
            <a:r>
              <a:rPr lang="en-US" dirty="0" err="1"/>
              <a:t>tím</a:t>
            </a:r>
            <a:r>
              <a:rPr lang="en-US" dirty="0"/>
              <a:t> </a:t>
            </a:r>
            <a:r>
              <a:rPr lang="en-US" dirty="0" err="1"/>
              <a:t>vejcovody</a:t>
            </a:r>
            <a:r>
              <a:rPr lang="en-US" dirty="0"/>
              <a:t> </a:t>
            </a:r>
            <a:r>
              <a:rPr lang="en-US" dirty="0" err="1"/>
              <a:t>uzavřou</a:t>
            </a:r>
            <a:r>
              <a:rPr lang="en-US" dirty="0"/>
              <a:t>, </a:t>
            </a:r>
            <a:r>
              <a:rPr lang="en-US" dirty="0" err="1"/>
              <a:t>zabrání</a:t>
            </a:r>
            <a:r>
              <a:rPr lang="en-US" dirty="0"/>
              <a:t> </a:t>
            </a:r>
            <a:r>
              <a:rPr lang="en-US" dirty="0" err="1"/>
              <a:t>pohybu</a:t>
            </a:r>
            <a:r>
              <a:rPr lang="en-US" dirty="0"/>
              <a:t> </a:t>
            </a:r>
            <a:r>
              <a:rPr lang="en-US" dirty="0" err="1"/>
              <a:t>vajíček</a:t>
            </a:r>
            <a:endParaRPr lang="cs-CZ" dirty="0"/>
          </a:p>
          <a:p>
            <a:r>
              <a:rPr lang="en-US" dirty="0" err="1"/>
              <a:t>naprosto</a:t>
            </a:r>
            <a:r>
              <a:rPr lang="en-US" dirty="0"/>
              <a:t> </a:t>
            </a:r>
            <a:r>
              <a:rPr lang="en-US" dirty="0" err="1"/>
              <a:t>spolehlivá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 </a:t>
            </a:r>
            <a:r>
              <a:rPr lang="en-US" u="sng" dirty="0" err="1">
                <a:hlinkClick r:id="rId2"/>
              </a:rPr>
              <a:t>antikoncepce</a:t>
            </a:r>
            <a:r>
              <a:rPr lang="en-US" dirty="0"/>
              <a:t>, ale </a:t>
            </a:r>
            <a:r>
              <a:rPr lang="en-US" dirty="0" err="1"/>
              <a:t>také</a:t>
            </a:r>
            <a:r>
              <a:rPr lang="en-US" dirty="0"/>
              <a:t> </a:t>
            </a:r>
            <a:r>
              <a:rPr lang="en-US" dirty="0" err="1"/>
              <a:t>nevratná</a:t>
            </a:r>
            <a:endParaRPr lang="cs-CZ" dirty="0"/>
          </a:p>
          <a:p>
            <a:r>
              <a:rPr lang="en-US" dirty="0" err="1"/>
              <a:t>cílovou</a:t>
            </a:r>
            <a:r>
              <a:rPr lang="en-US" dirty="0"/>
              <a:t> </a:t>
            </a:r>
            <a:r>
              <a:rPr lang="en-US" dirty="0" err="1"/>
              <a:t>skupinou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 </a:t>
            </a:r>
            <a:r>
              <a:rPr lang="en-US" dirty="0" err="1"/>
              <a:t>ženy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jasně</a:t>
            </a:r>
            <a:r>
              <a:rPr lang="en-US" dirty="0"/>
              <a:t> </a:t>
            </a:r>
            <a:r>
              <a:rPr lang="en-US" dirty="0" err="1"/>
              <a:t>rozhodnuty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nechtějí</a:t>
            </a:r>
            <a:r>
              <a:rPr lang="en-US" dirty="0"/>
              <a:t> </a:t>
            </a:r>
            <a:r>
              <a:rPr lang="en-US" dirty="0" err="1"/>
              <a:t>mít</a:t>
            </a:r>
            <a:r>
              <a:rPr lang="en-US" dirty="0"/>
              <a:t> </a:t>
            </a:r>
            <a:r>
              <a:rPr lang="en-US" dirty="0" err="1"/>
              <a:t>další</a:t>
            </a:r>
            <a:r>
              <a:rPr lang="en-US" dirty="0"/>
              <a:t> </a:t>
            </a:r>
            <a:r>
              <a:rPr lang="en-US" dirty="0" err="1"/>
              <a:t>děti</a:t>
            </a:r>
            <a:endParaRPr lang="cs-CZ" dirty="0"/>
          </a:p>
          <a:p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doporučena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 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zdravotních</a:t>
            </a:r>
            <a:r>
              <a:rPr lang="en-US" dirty="0"/>
              <a:t> </a:t>
            </a:r>
            <a:r>
              <a:rPr lang="en-US" dirty="0" err="1"/>
              <a:t>důvodů</a:t>
            </a:r>
            <a:r>
              <a:rPr lang="en-US" dirty="0"/>
              <a:t>, </a:t>
            </a:r>
            <a:r>
              <a:rPr lang="en-US" dirty="0" err="1"/>
              <a:t>obvykle</a:t>
            </a:r>
            <a:r>
              <a:rPr lang="en-US" dirty="0"/>
              <a:t> </a:t>
            </a:r>
            <a:r>
              <a:rPr lang="en-US" dirty="0" err="1"/>
              <a:t>jde</a:t>
            </a:r>
            <a:r>
              <a:rPr lang="en-US" dirty="0"/>
              <a:t> o </a:t>
            </a:r>
            <a:r>
              <a:rPr lang="en-US" dirty="0" err="1"/>
              <a:t>stav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znamená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by </a:t>
            </a:r>
            <a:r>
              <a:rPr lang="en-US" dirty="0" err="1"/>
              <a:t>žena</a:t>
            </a:r>
            <a:r>
              <a:rPr lang="en-US" dirty="0"/>
              <a:t> v </a:t>
            </a:r>
            <a:r>
              <a:rPr lang="en-US" dirty="0" err="1"/>
              <a:t>průběhu</a:t>
            </a:r>
            <a:r>
              <a:rPr lang="en-US" dirty="0"/>
              <a:t> </a:t>
            </a:r>
            <a:r>
              <a:rPr lang="en-US" dirty="0" err="1"/>
              <a:t>těhotenství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porodu</a:t>
            </a:r>
            <a:r>
              <a:rPr lang="en-US" dirty="0"/>
              <a:t> </a:t>
            </a:r>
            <a:r>
              <a:rPr lang="en-US" dirty="0" err="1"/>
              <a:t>byla</a:t>
            </a:r>
            <a:r>
              <a:rPr lang="en-US" dirty="0"/>
              <a:t> </a:t>
            </a:r>
            <a:r>
              <a:rPr lang="en-US" dirty="0" err="1"/>
              <a:t>vážně</a:t>
            </a:r>
            <a:r>
              <a:rPr lang="en-US" dirty="0"/>
              <a:t> </a:t>
            </a:r>
            <a:r>
              <a:rPr lang="en-US" dirty="0" err="1"/>
              <a:t>ohrožena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zdraví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životě</a:t>
            </a:r>
            <a:endParaRPr lang="cs-CZ" dirty="0"/>
          </a:p>
          <a:p>
            <a:r>
              <a:rPr lang="en-US" dirty="0"/>
              <a:t>-</a:t>
            </a:r>
            <a:r>
              <a:rPr lang="en-US" dirty="0" err="1"/>
              <a:t>Spermicidy</a:t>
            </a:r>
            <a:endParaRPr lang="cs-CZ" dirty="0"/>
          </a:p>
          <a:p>
            <a:r>
              <a:rPr lang="en-US" dirty="0" err="1"/>
              <a:t>chemicky</a:t>
            </a:r>
            <a:r>
              <a:rPr lang="en-US" dirty="0"/>
              <a:t> </a:t>
            </a:r>
            <a:r>
              <a:rPr lang="en-US" dirty="0" err="1"/>
              <a:t>zabraňují</a:t>
            </a:r>
            <a:r>
              <a:rPr lang="en-US" dirty="0"/>
              <a:t> </a:t>
            </a:r>
            <a:r>
              <a:rPr lang="en-US" dirty="0" err="1"/>
              <a:t>pohybu</a:t>
            </a:r>
            <a:r>
              <a:rPr lang="en-US" dirty="0"/>
              <a:t> </a:t>
            </a:r>
            <a:r>
              <a:rPr lang="en-US" dirty="0" err="1"/>
              <a:t>spermií</a:t>
            </a:r>
            <a:endParaRPr lang="cs-CZ" dirty="0"/>
          </a:p>
          <a:p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formě</a:t>
            </a:r>
            <a:r>
              <a:rPr lang="en-US" dirty="0"/>
              <a:t> </a:t>
            </a:r>
            <a:r>
              <a:rPr lang="en-US" dirty="0" err="1"/>
              <a:t>krémů</a:t>
            </a:r>
            <a:r>
              <a:rPr lang="en-US" dirty="0"/>
              <a:t>, </a:t>
            </a:r>
            <a:r>
              <a:rPr lang="en-US" dirty="0" err="1"/>
              <a:t>čípků</a:t>
            </a:r>
            <a:r>
              <a:rPr lang="en-US" dirty="0"/>
              <a:t>, </a:t>
            </a:r>
            <a:r>
              <a:rPr lang="en-US" dirty="0" err="1"/>
              <a:t>globulí</a:t>
            </a:r>
            <a:r>
              <a:rPr lang="en-US" dirty="0"/>
              <a:t>, </a:t>
            </a:r>
            <a:r>
              <a:rPr lang="en-US" dirty="0" err="1"/>
              <a:t>pěn</a:t>
            </a:r>
            <a:r>
              <a:rPr lang="en-US" dirty="0"/>
              <a:t> a </a:t>
            </a:r>
            <a:r>
              <a:rPr lang="en-US" dirty="0" err="1"/>
              <a:t>vaginálních</a:t>
            </a:r>
            <a:r>
              <a:rPr lang="en-US" dirty="0"/>
              <a:t> </a:t>
            </a:r>
            <a:r>
              <a:rPr lang="en-US" dirty="0" err="1"/>
              <a:t>tampónů</a:t>
            </a:r>
            <a:endParaRPr lang="cs-CZ" dirty="0"/>
          </a:p>
          <a:p>
            <a:r>
              <a:rPr lang="en-US" dirty="0" err="1"/>
              <a:t>účinkují</a:t>
            </a:r>
            <a:r>
              <a:rPr lang="en-US" dirty="0"/>
              <a:t> </a:t>
            </a:r>
            <a:r>
              <a:rPr lang="en-US" dirty="0" err="1"/>
              <a:t>již</a:t>
            </a:r>
            <a:r>
              <a:rPr lang="en-US" dirty="0"/>
              <a:t> </a:t>
            </a:r>
            <a:r>
              <a:rPr lang="en-US" dirty="0" err="1"/>
              <a:t>pár</a:t>
            </a:r>
            <a:r>
              <a:rPr lang="en-US" dirty="0"/>
              <a:t> </a:t>
            </a:r>
            <a:r>
              <a:rPr lang="en-US" dirty="0" err="1"/>
              <a:t>minut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aplikaci</a:t>
            </a:r>
            <a:r>
              <a:rPr lang="en-US" dirty="0"/>
              <a:t> a </a:t>
            </a:r>
            <a:r>
              <a:rPr lang="en-US" dirty="0" err="1"/>
              <a:t>účinek</a:t>
            </a:r>
            <a:r>
              <a:rPr lang="en-US" dirty="0"/>
              <a:t> </a:t>
            </a:r>
            <a:r>
              <a:rPr lang="en-US" dirty="0" err="1"/>
              <a:t>přetrvává</a:t>
            </a:r>
            <a:r>
              <a:rPr lang="en-US" dirty="0"/>
              <a:t> </a:t>
            </a:r>
            <a:r>
              <a:rPr lang="en-US" dirty="0" err="1"/>
              <a:t>dvě</a:t>
            </a:r>
            <a:r>
              <a:rPr lang="en-US" dirty="0"/>
              <a:t> </a:t>
            </a:r>
            <a:r>
              <a:rPr lang="en-US" dirty="0" err="1"/>
              <a:t>až</a:t>
            </a:r>
            <a:r>
              <a:rPr lang="en-US" dirty="0"/>
              <a:t> </a:t>
            </a:r>
            <a:r>
              <a:rPr lang="en-US" dirty="0" err="1"/>
              <a:t>deset</a:t>
            </a:r>
            <a:r>
              <a:rPr lang="en-US" dirty="0"/>
              <a:t> </a:t>
            </a:r>
            <a:r>
              <a:rPr lang="en-US" dirty="0" err="1"/>
              <a:t>hodin</a:t>
            </a:r>
            <a:endParaRPr lang="cs-CZ" dirty="0"/>
          </a:p>
          <a:p>
            <a:r>
              <a:rPr lang="en-US" dirty="0" err="1"/>
              <a:t>nejčastěji</a:t>
            </a:r>
            <a:r>
              <a:rPr lang="en-US" dirty="0"/>
              <a:t> </a:t>
            </a:r>
            <a:r>
              <a:rPr lang="en-US" dirty="0" err="1"/>
              <a:t>používanou</a:t>
            </a:r>
            <a:r>
              <a:rPr lang="en-US" dirty="0"/>
              <a:t> </a:t>
            </a:r>
            <a:r>
              <a:rPr lang="en-US" dirty="0" err="1"/>
              <a:t>účinnou</a:t>
            </a:r>
            <a:r>
              <a:rPr lang="en-US" dirty="0"/>
              <a:t> </a:t>
            </a:r>
            <a:r>
              <a:rPr lang="en-US" dirty="0" err="1"/>
              <a:t>látkou</a:t>
            </a:r>
            <a:r>
              <a:rPr lang="en-US" dirty="0"/>
              <a:t> je nonoxynol-9,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hubí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 </a:t>
            </a:r>
            <a:r>
              <a:rPr lang="en-US" dirty="0" err="1"/>
              <a:t>bakterie</a:t>
            </a:r>
            <a:r>
              <a:rPr lang="en-US" dirty="0"/>
              <a:t> a </a:t>
            </a:r>
            <a:r>
              <a:rPr lang="en-US" dirty="0" err="1"/>
              <a:t>viry</a:t>
            </a:r>
            <a:r>
              <a:rPr lang="en-US" dirty="0"/>
              <a:t>, a do </a:t>
            </a:r>
            <a:r>
              <a:rPr lang="en-US" dirty="0" err="1"/>
              <a:t>jisté</a:t>
            </a:r>
            <a:r>
              <a:rPr lang="en-US" dirty="0"/>
              <a:t> </a:t>
            </a:r>
            <a:r>
              <a:rPr lang="en-US" dirty="0" err="1"/>
              <a:t>míry</a:t>
            </a:r>
            <a:r>
              <a:rPr lang="en-US" dirty="0"/>
              <a:t> </a:t>
            </a:r>
            <a:r>
              <a:rPr lang="en-US" dirty="0" err="1"/>
              <a:t>snižuje</a:t>
            </a:r>
            <a:r>
              <a:rPr lang="en-US" dirty="0"/>
              <a:t> </a:t>
            </a:r>
            <a:r>
              <a:rPr lang="en-US" dirty="0" err="1"/>
              <a:t>riziko</a:t>
            </a:r>
            <a:r>
              <a:rPr lang="en-US" dirty="0"/>
              <a:t> </a:t>
            </a:r>
            <a:r>
              <a:rPr lang="en-US" dirty="0" err="1"/>
              <a:t>nákazy</a:t>
            </a:r>
            <a:r>
              <a:rPr lang="en-US" dirty="0"/>
              <a:t> </a:t>
            </a:r>
            <a:r>
              <a:rPr lang="en-US" dirty="0" err="1"/>
              <a:t>pohlavní</a:t>
            </a:r>
            <a:r>
              <a:rPr lang="en-US" dirty="0"/>
              <a:t> </a:t>
            </a:r>
            <a:r>
              <a:rPr lang="en-US" dirty="0" err="1"/>
              <a:t>chorobou</a:t>
            </a:r>
            <a:endParaRPr lang="cs-CZ" dirty="0"/>
          </a:p>
          <a:p>
            <a:r>
              <a:rPr lang="en-US" dirty="0" err="1"/>
              <a:t>spermicidy</a:t>
            </a:r>
            <a:r>
              <a:rPr lang="en-US" dirty="0"/>
              <a:t> se </a:t>
            </a:r>
            <a:r>
              <a:rPr lang="en-US" dirty="0" err="1"/>
              <a:t>zavádí</a:t>
            </a:r>
            <a:r>
              <a:rPr lang="en-US" dirty="0"/>
              <a:t> </a:t>
            </a:r>
            <a:r>
              <a:rPr lang="en-US" dirty="0" err="1"/>
              <a:t>před</a:t>
            </a:r>
            <a:r>
              <a:rPr lang="en-US" dirty="0"/>
              <a:t> </a:t>
            </a:r>
            <a:r>
              <a:rPr lang="en-US" dirty="0" err="1"/>
              <a:t>každým</a:t>
            </a:r>
            <a:r>
              <a:rPr lang="en-US" dirty="0"/>
              <a:t> </a:t>
            </a:r>
            <a:r>
              <a:rPr lang="en-US" dirty="0" err="1"/>
              <a:t>pohlavním</a:t>
            </a:r>
            <a:r>
              <a:rPr lang="en-US" dirty="0"/>
              <a:t> </a:t>
            </a:r>
            <a:r>
              <a:rPr lang="en-US" dirty="0" err="1"/>
              <a:t>stykem</a:t>
            </a:r>
            <a:r>
              <a:rPr lang="en-US" dirty="0"/>
              <a:t> do </a:t>
            </a:r>
            <a:r>
              <a:rPr lang="en-US" dirty="0" err="1"/>
              <a:t>pochvy</a:t>
            </a:r>
            <a:r>
              <a:rPr lang="en-US" dirty="0"/>
              <a:t> </a:t>
            </a:r>
            <a:r>
              <a:rPr lang="en-US" dirty="0" err="1"/>
              <a:t>nezávisle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fázi</a:t>
            </a:r>
            <a:r>
              <a:rPr lang="en-US" dirty="0"/>
              <a:t> </a:t>
            </a:r>
            <a:r>
              <a:rPr lang="en-US" dirty="0" err="1"/>
              <a:t>menstruačního</a:t>
            </a:r>
            <a:r>
              <a:rPr lang="en-US" dirty="0"/>
              <a:t> </a:t>
            </a:r>
            <a:r>
              <a:rPr lang="en-US" dirty="0" err="1"/>
              <a:t>cyklu</a:t>
            </a:r>
            <a:r>
              <a:rPr lang="en-US" dirty="0"/>
              <a:t>. </a:t>
            </a:r>
            <a:r>
              <a:rPr lang="en-US" dirty="0" err="1"/>
              <a:t>Výjimku</a:t>
            </a:r>
            <a:r>
              <a:rPr lang="en-US" dirty="0"/>
              <a:t> </a:t>
            </a:r>
            <a:r>
              <a:rPr lang="en-US" dirty="0" err="1"/>
              <a:t>tvoří</a:t>
            </a:r>
            <a:r>
              <a:rPr lang="en-US" dirty="0"/>
              <a:t> </a:t>
            </a:r>
            <a:r>
              <a:rPr lang="en-US" dirty="0" err="1"/>
              <a:t>spermicidní</a:t>
            </a:r>
            <a:r>
              <a:rPr lang="en-US" dirty="0"/>
              <a:t> </a:t>
            </a:r>
            <a:r>
              <a:rPr lang="en-US" dirty="0" err="1"/>
              <a:t>tampóny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účinkují</a:t>
            </a:r>
            <a:r>
              <a:rPr lang="en-US" dirty="0"/>
              <a:t> 24 </a:t>
            </a:r>
            <a:r>
              <a:rPr lang="en-US" dirty="0" err="1"/>
              <a:t>hodin</a:t>
            </a:r>
            <a:r>
              <a:rPr lang="en-US" dirty="0"/>
              <a:t> a </a:t>
            </a:r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/>
              <a:t>jej</a:t>
            </a:r>
            <a:r>
              <a:rPr lang="en-US" dirty="0"/>
              <a:t> </a:t>
            </a:r>
            <a:r>
              <a:rPr lang="en-US" dirty="0" err="1"/>
              <a:t>použít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 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opakovaném</a:t>
            </a:r>
            <a:r>
              <a:rPr lang="en-US" dirty="0"/>
              <a:t> </a:t>
            </a:r>
            <a:r>
              <a:rPr lang="en-US" dirty="0" err="1"/>
              <a:t>styku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5934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Hormonální injekce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progesteronová injekce se aplikuje jednou za tři měsíce do hýžďového svalu</a:t>
            </a:r>
          </a:p>
          <a:p>
            <a:r>
              <a:rPr lang="cs-CZ" dirty="0"/>
              <a:t>způsobuje změny na děložní sliznici  a zabraňuje tak uhnízdění vajíčka v děloze</a:t>
            </a:r>
          </a:p>
          <a:p>
            <a:r>
              <a:rPr lang="cs-CZ" dirty="0"/>
              <a:t>zahušťují hlen děložního hrdla a značně komplikují spermiím cestu za vajíčkem</a:t>
            </a:r>
          </a:p>
          <a:p>
            <a:r>
              <a:rPr lang="cs-CZ" dirty="0"/>
              <a:t>na rozdíl od kombinovaných pilulek, které obsahují také estrogen a brání průběhu ovulace, k uvolnění vajíčka, tedy k ovulaci dochází, ale děložní sliznice je nehostinná, takže se v ní vajíčko neuchytí. Případně se spermie za vajíčkem vůbec nedostanou</a:t>
            </a:r>
          </a:p>
          <a:p>
            <a:r>
              <a:rPr lang="cs-CZ" dirty="0"/>
              <a:t>zeslabuje výrazně menstruační krvácení, při dlouhodobém užití často až k úplné vymizení, a tak snižuje ztráty krve, s nimi související chudokrevnost a také bolestivost menstruace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647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9854" y="1596980"/>
            <a:ext cx="10287557" cy="419422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2900" b="1" dirty="0"/>
              <a:t>Spolehlivost</a:t>
            </a:r>
          </a:p>
          <a:p>
            <a:r>
              <a:rPr lang="cs-CZ" dirty="0"/>
              <a:t>Metoda se vyznačuje vysokou spolehlivostí.</a:t>
            </a:r>
          </a:p>
          <a:p>
            <a:pPr marL="0" indent="0">
              <a:buNone/>
            </a:pPr>
            <a:r>
              <a:rPr lang="cs-CZ" sz="3400" b="1" dirty="0"/>
              <a:t>Pro koho je vhodná</a:t>
            </a:r>
          </a:p>
          <a:p>
            <a:r>
              <a:rPr lang="cs-CZ" dirty="0"/>
              <a:t>pro ženy, které se musí držet dál od estrogenu, například pro pacientky s některými cévními onemocněními nebo s endometriózou</a:t>
            </a:r>
          </a:p>
          <a:p>
            <a:r>
              <a:rPr lang="cs-CZ" dirty="0"/>
              <a:t>( v případě endometriózy, onemocnění, kdy částečky děložní sliznice prorůstá orgány v oblasti pánve a může způsobovat neplodnost, se jedná dokonce o formu léčby)</a:t>
            </a:r>
          </a:p>
          <a:p>
            <a:r>
              <a:rPr lang="cs-CZ" dirty="0"/>
              <a:t>vhodná je rovněž pro ženy, které nechtějí myslet na pilulku každý den a neplánují v nejbližší době dítě </a:t>
            </a:r>
            <a:br>
              <a:rPr lang="cs-CZ" dirty="0"/>
            </a:br>
            <a:r>
              <a:rPr lang="cs-CZ" dirty="0"/>
              <a:t>kojící ženy, protože neovlivňuje tvorbu mléka → injekce neobsahuje estrogen</a:t>
            </a:r>
          </a:p>
          <a:p>
            <a:pPr marL="0" indent="0">
              <a:buNone/>
            </a:pPr>
            <a:r>
              <a:rPr lang="cs-CZ" sz="2900" b="1" dirty="0"/>
              <a:t>Pro koho je nevhodná</a:t>
            </a:r>
          </a:p>
          <a:p>
            <a:r>
              <a:rPr lang="cs-CZ" dirty="0"/>
              <a:t>vyhnout se této metodě by měly ženy, které plánují v brzké době otěhotnět - průměrná doba, během které dojde k otěhotnění, je 10 měsíců (od poslední dávky  4 až 31 měsíců, než žena otěhotní)</a:t>
            </a:r>
          </a:p>
          <a:p>
            <a:r>
              <a:rPr lang="cs-CZ" dirty="0"/>
              <a:t>neměly by být dlouhodobě aplikovány mladým dívkám v adolescentním věku, které nemají dokončenou tvorbu kostní tkáně, protože mohou vést ke snížené kostní hustotě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2954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6976" y="682580"/>
            <a:ext cx="10300436" cy="553931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Finanční náročnost</a:t>
            </a:r>
            <a:endParaRPr lang="cs-CZ" b="1" dirty="0"/>
          </a:p>
          <a:p>
            <a:r>
              <a:rPr lang="cs-CZ" dirty="0"/>
              <a:t> Jedna dávka, která působí tři měsíce, vyjde zhruba na 120 až 150 Kč + poplatek za aplikaci od 50 do 150 Kč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Zdravotní rizika</a:t>
            </a:r>
            <a:endParaRPr lang="cs-CZ" b="1" dirty="0"/>
          </a:p>
          <a:p>
            <a:r>
              <a:rPr lang="cs-CZ" dirty="0"/>
              <a:t>při dlouhodobém užívání může dojít k úbytku kostní hmoty a zvýšenému riziku osteoporózy, odvápnění kostí →  a vyšší konzumace vápníku ve stravě</a:t>
            </a:r>
          </a:p>
          <a:p>
            <a:r>
              <a:rPr lang="cs-CZ" dirty="0"/>
              <a:t>vlivu na psychický stav ženy, může se objevit nespavost, pocity smutku, ale také depresivní stavy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Zdravotní přínosy</a:t>
            </a:r>
            <a:endParaRPr lang="cs-CZ" b="1" dirty="0"/>
          </a:p>
          <a:p>
            <a:r>
              <a:rPr lang="cs-CZ" dirty="0"/>
              <a:t>přináší výrazné zeslabení menstruačního krvácení, často dojde k jeho úplnému vymizení →  chrání ženu před anémií, chudokrevností</a:t>
            </a:r>
          </a:p>
          <a:p>
            <a:r>
              <a:rPr lang="cs-CZ" dirty="0"/>
              <a:t>omezuje silné menstruační křeče a premenstruační syndrom</a:t>
            </a:r>
          </a:p>
          <a:p>
            <a:r>
              <a:rPr lang="cs-CZ" b="1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85752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TM04033919[[fn=Obvod]]</Template>
  <TotalTime>177</TotalTime>
  <Words>2142</Words>
  <Application>Microsoft Office PowerPoint</Application>
  <PresentationFormat>Širokoúhlá obrazovka</PresentationFormat>
  <Paragraphs>134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Trebuchet MS</vt:lpstr>
      <vt:lpstr>Tw Cen MT</vt:lpstr>
      <vt:lpstr>Obvod</vt:lpstr>
      <vt:lpstr>ANTIKONCEPCE</vt:lpstr>
      <vt:lpstr>Antikoncepční metody a jejich spolehlivost</vt:lpstr>
      <vt:lpstr>Kombinovaní hormonální antikoncepce</vt:lpstr>
      <vt:lpstr>Antikoncepční náplast</vt:lpstr>
      <vt:lpstr>Leidenská mutace </vt:lpstr>
      <vt:lpstr>Nehormonální antikoncepce pro ženy s Leidenskou mutací </vt:lpstr>
      <vt:lpstr>Hormonální injekce</vt:lpstr>
      <vt:lpstr>Prezentace aplikace PowerPoint</vt:lpstr>
      <vt:lpstr>Prezentace aplikace PowerPoint</vt:lpstr>
      <vt:lpstr>Hormonální antikoncepce – depotní implantát </vt:lpstr>
      <vt:lpstr>Prezentace aplikace PowerPoint</vt:lpstr>
      <vt:lpstr>Nitroděložní tělísko</vt:lpstr>
      <vt:lpstr>Prezentace aplikace PowerPoint</vt:lpstr>
      <vt:lpstr>Prezentace aplikace PowerPoint</vt:lpstr>
      <vt:lpstr>Prezentace aplikace PowerPoint</vt:lpstr>
      <vt:lpstr>Prezentace aplikace PowerPoint</vt:lpstr>
      <vt:lpstr>Zdravotní rizika a nežádoucí účinky tělísek </vt:lpstr>
      <vt:lpstr>Antikoncepční pesar </vt:lpstr>
      <vt:lpstr>Poševní diafragma</vt:lpstr>
      <vt:lpstr>cervikální pesar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Hamplová Lidmila</cp:lastModifiedBy>
  <cp:revision>10</cp:revision>
  <dcterms:created xsi:type="dcterms:W3CDTF">2018-05-27T17:07:44Z</dcterms:created>
  <dcterms:modified xsi:type="dcterms:W3CDTF">2020-09-24T12:31:18Z</dcterms:modified>
</cp:coreProperties>
</file>